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883" r:id="rId2"/>
    <p:sldId id="1140" r:id="rId3"/>
    <p:sldId id="1144" r:id="rId4"/>
    <p:sldId id="1141" r:id="rId5"/>
    <p:sldId id="1251" r:id="rId6"/>
    <p:sldId id="1252" r:id="rId7"/>
    <p:sldId id="1157" r:id="rId8"/>
    <p:sldId id="1253" r:id="rId9"/>
    <p:sldId id="1254" r:id="rId10"/>
    <p:sldId id="1255" r:id="rId11"/>
    <p:sldId id="1148" r:id="rId12"/>
    <p:sldId id="1256" r:id="rId13"/>
    <p:sldId id="1275" r:id="rId14"/>
    <p:sldId id="1276" r:id="rId15"/>
    <p:sldId id="1257" r:id="rId16"/>
    <p:sldId id="1258" r:id="rId17"/>
    <p:sldId id="1259" r:id="rId18"/>
    <p:sldId id="1261" r:id="rId19"/>
    <p:sldId id="1260" r:id="rId20"/>
    <p:sldId id="1264" r:id="rId21"/>
    <p:sldId id="1262" r:id="rId22"/>
    <p:sldId id="1263" r:id="rId23"/>
    <p:sldId id="1269" r:id="rId24"/>
    <p:sldId id="1270" r:id="rId25"/>
    <p:sldId id="1271" r:id="rId26"/>
    <p:sldId id="1273" r:id="rId27"/>
    <p:sldId id="1290" r:id="rId28"/>
    <p:sldId id="890" r:id="rId2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3978" autoAdjust="0"/>
  </p:normalViewPr>
  <p:slideViewPr>
    <p:cSldViewPr snapToObjects="1">
      <p:cViewPr varScale="1">
        <p:scale>
          <a:sx n="59" d="100"/>
          <a:sy n="59" d="100"/>
        </p:scale>
        <p:origin x="-1182" y="-78"/>
      </p:cViewPr>
      <p:guideLst>
        <p:guide orient="horz" pos="1658"/>
        <p:guide pos="1899"/>
        <p:guide pos="75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6020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99990"/>
          </a:xfrm>
          <a:prstGeom prst="rect">
            <a:avLst/>
          </a:prstGeom>
        </p:spPr>
        <p:txBody>
          <a:bodyPr/>
          <a:lstStyle>
            <a:lvl1pPr eaLnBrk="0" fontAlgn="base" latinLnBrk="0" hangingPunc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eaLnBrk="0" fontAlgn="base" latinLnBrk="0" hangingPunct="0">
              <a:lnSpc>
                <a:spcPct val="14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eaLnBrk="0" fontAlgn="base" latinLnBrk="0" hangingPunct="0">
              <a:lnSpc>
                <a:spcPct val="15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 marL="584200" indent="0"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单击此处编辑母版文本样式样式样式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API/HTMLImageElement/Image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smtClean="0"/>
              <a:t>开发（</a:t>
            </a:r>
            <a:r>
              <a:rPr lang="zh-CN" altLang="en-US" sz="4800" b="1" dirty="0"/>
              <a:t>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46925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 </a:t>
            </a:r>
            <a:r>
              <a:rPr lang="zh-CN" altLang="en-US" dirty="0" smtClean="0">
                <a:latin typeface="微软雅黑" panose="020B0503020204020204" pitchFamily="34" charset="-122"/>
              </a:rPr>
              <a:t>第八章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 DOM 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模型（二）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zh-CN" b="1" dirty="0" smtClean="0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 smtClean="0"/>
              <a:t>DOM 节点属性</a:t>
            </a:r>
            <a:endParaRPr lang="zh-CN" altLang="en-US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DOM 节点操作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ym typeface="+mn-ea"/>
              </a:rPr>
              <a:t>HTML DOM</a:t>
            </a:r>
            <a:endParaRPr lang="en-US" altLang="zh-CN" b="1" dirty="0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ym typeface="+mn-ea"/>
              </a:rPr>
              <a:t>实例</a:t>
            </a:r>
            <a:endParaRPr lang="zh-CN" altLang="en-US" b="1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None/>
            </a:pPr>
            <a:endParaRPr 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dirty="0" smtClean="0">
                <a:sym typeface="+mn-ea"/>
              </a:rPr>
              <a:t>第一步：生成一个 </a:t>
            </a:r>
            <a:r>
              <a:rPr lang="en-US" altLang="zh-CN" dirty="0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 节点</a:t>
            </a:r>
          </a:p>
          <a:p>
            <a:pPr marL="360045" lvl="1"/>
            <a:r>
              <a:rPr lang="en-US" altLang="zh-CN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生成一个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元素节点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document.</a:t>
            </a:r>
            <a:r>
              <a:rPr lang="en-US" altLang="zh-CN" b="1" dirty="0" err="1" smtClean="0">
                <a:solidFill>
                  <a:srgbClr val="C00000"/>
                </a:solidFill>
                <a:sym typeface="+mn-ea"/>
              </a:rPr>
              <a:t>createElement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Element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通过</a:t>
            </a:r>
            <a:r>
              <a:rPr lang="zh-CN" altLang="en-US" dirty="0" smtClean="0">
                <a:sym typeface="+mn-ea"/>
              </a:rPr>
              <a:t>指定标签名创建</a:t>
            </a:r>
            <a:r>
              <a:rPr lang="zh-CN" altLang="en-US" dirty="0">
                <a:sym typeface="+mn-ea"/>
              </a:rPr>
              <a:t>一个</a:t>
            </a:r>
            <a:r>
              <a:rPr lang="zh-CN" altLang="en-US" dirty="0" smtClean="0">
                <a:sym typeface="+mn-ea"/>
              </a:rPr>
              <a:t>元素节点，返回</a:t>
            </a:r>
            <a:r>
              <a:rPr lang="zh-CN" altLang="en-US" dirty="0">
                <a:sym typeface="+mn-ea"/>
              </a:rPr>
              <a:t>一个节点对象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微软雅黑" panose="020B0503020204020204" pitchFamily="34" charset="-122"/>
                <a:sym typeface="+mn-ea"/>
              </a:rPr>
              <a:t>例：var btn=document.createElement("button");</a:t>
            </a:r>
            <a:endParaRPr lang="en-US" altLang="zh-CN" dirty="0" err="1">
              <a:solidFill>
                <a:schemeClr val="accent1">
                  <a:lumMod val="90000"/>
                  <a:lumOff val="10000"/>
                </a:schemeClr>
              </a:solidFill>
              <a:cs typeface="微软雅黑" panose="020B0503020204020204" pitchFamily="34" charset="-122"/>
            </a:endParaRPr>
          </a:p>
          <a:p>
            <a:pPr marL="360045" lvl="1"/>
            <a:endParaRPr lang="en-US" altLang="zh-CN" dirty="0" smtClean="0">
              <a:sym typeface="+mn-ea"/>
            </a:endParaRPr>
          </a:p>
          <a:p>
            <a:pPr marL="360045" lvl="1">
              <a:spcBef>
                <a:spcPts val="1200"/>
              </a:spcBef>
            </a:pPr>
            <a:r>
              <a:rPr lang="zh-CN" altLang="en-US" dirty="0" smtClean="0">
                <a:sym typeface="+mn-ea"/>
              </a:rPr>
              <a:t> 生成一个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文本节点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  <a:cs typeface="+mn-ea"/>
                <a:sym typeface="+mn-ea"/>
              </a:rPr>
              <a:t>document.</a:t>
            </a:r>
            <a:r>
              <a:rPr lang="en-US" altLang="zh-CN" b="1" dirty="0" err="1" smtClean="0">
                <a:solidFill>
                  <a:srgbClr val="C00000"/>
                </a:solidFill>
                <a:cs typeface="+mn-ea"/>
                <a:sym typeface="+mn-ea"/>
              </a:rPr>
              <a:t>createTextNode</a:t>
            </a:r>
            <a:r>
              <a:rPr lang="en-US" altLang="zh-CN" dirty="0" err="1" smtClean="0">
                <a:solidFill>
                  <a:srgbClr val="C00000"/>
                </a:solidFill>
                <a:cs typeface="+mn-ea"/>
                <a:sym typeface="+mn-ea"/>
              </a:rPr>
              <a:t>( text )</a:t>
            </a:r>
            <a:endParaRPr lang="en-US" altLang="zh-CN" dirty="0" err="1" smtClean="0">
              <a:solidFill>
                <a:srgbClr val="C00000"/>
              </a:solidFill>
              <a:cs typeface="+mn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ym typeface="+mn-ea"/>
              </a:rPr>
              <a:t> 创建文本</a:t>
            </a:r>
            <a:r>
              <a:rPr lang="zh-CN" altLang="en-US" dirty="0">
                <a:sym typeface="+mn-ea"/>
              </a:rPr>
              <a:t>节点，</a:t>
            </a:r>
            <a:r>
              <a:rPr lang="zh-CN" altLang="en-US" dirty="0" smtClean="0">
                <a:sym typeface="+mn-ea"/>
              </a:rPr>
              <a:t>返回文本节点对象。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 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微软雅黑" panose="020B0503020204020204" pitchFamily="34" charset="-122"/>
                <a:sym typeface="+mn-ea"/>
              </a:rPr>
              <a:t>例：var text=document.createTextNode( "hello!" );</a:t>
            </a:r>
            <a:endParaRPr lang="en-US" altLang="zh-CN" dirty="0" err="1">
              <a:solidFill>
                <a:schemeClr val="accent1">
                  <a:lumMod val="90000"/>
                  <a:lumOff val="10000"/>
                </a:schemeClr>
              </a:solidFill>
              <a:cs typeface="微软雅黑" panose="020B0503020204020204" pitchFamily="34" charset="-122"/>
            </a:endParaRPr>
          </a:p>
          <a:p>
            <a:pPr marL="168275" lvl="1" indent="0">
              <a:buNone/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  <a:sym typeface="+mn-ea"/>
              </a:rPr>
              <a:t>添加</a:t>
            </a:r>
            <a:r>
              <a:rPr lang="zh-CN" dirty="0" smtClean="0">
                <a:latin typeface="+mn-ea"/>
                <a:ea typeface="+mn-ea"/>
                <a:sym typeface="+mn-ea"/>
              </a:rPr>
              <a:t>元素</a:t>
            </a:r>
            <a:r>
              <a:rPr lang="en-US" altLang="zh-CN" dirty="0" smtClean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  <a:sym typeface="+mn-ea"/>
              </a:rPr>
              <a:t>文本节点</a:t>
            </a:r>
            <a:endParaRPr lang="zh-CN" altLang="en-US"/>
          </a:p>
        </p:txBody>
      </p:sp>
      <p:cxnSp>
        <p:nvCxnSpPr>
          <p:cNvPr id="4" name="直接连接符 6"/>
          <p:cNvCxnSpPr>
            <a:cxnSpLocks noChangeShapeType="1"/>
          </p:cNvCxnSpPr>
          <p:nvPr/>
        </p:nvCxnSpPr>
        <p:spPr bwMode="auto">
          <a:xfrm>
            <a:off x="5146992" y="3246755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5146357" y="3286125"/>
            <a:ext cx="252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创建元素节点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6" name="直接连接符 6"/>
          <p:cNvCxnSpPr>
            <a:cxnSpLocks noChangeShapeType="1"/>
          </p:cNvCxnSpPr>
          <p:nvPr/>
        </p:nvCxnSpPr>
        <p:spPr bwMode="auto">
          <a:xfrm>
            <a:off x="7307262" y="3262630"/>
            <a:ext cx="1370013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7122477" y="3286125"/>
            <a:ext cx="17405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b="1" dirty="0">
                <a:solidFill>
                  <a:srgbClr val="0070C0"/>
                </a:solidFill>
              </a:rPr>
              <a:t>html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元素名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8" name="直接连接符 6"/>
          <p:cNvCxnSpPr>
            <a:cxnSpLocks noChangeShapeType="1"/>
          </p:cNvCxnSpPr>
          <p:nvPr/>
        </p:nvCxnSpPr>
        <p:spPr bwMode="auto">
          <a:xfrm>
            <a:off x="5124767" y="5448821"/>
            <a:ext cx="2305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289867" y="5563121"/>
            <a:ext cx="2139950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创建文本节点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20" name="直接连接符 6"/>
          <p:cNvCxnSpPr>
            <a:cxnSpLocks noChangeShapeType="1"/>
          </p:cNvCxnSpPr>
          <p:nvPr/>
        </p:nvCxnSpPr>
        <p:spPr bwMode="auto">
          <a:xfrm>
            <a:off x="7655560" y="5447665"/>
            <a:ext cx="1198245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12"/>
          <p:cNvSpPr>
            <a:spLocks noChangeArrowheads="1"/>
          </p:cNvSpPr>
          <p:nvPr/>
        </p:nvSpPr>
        <p:spPr bwMode="auto">
          <a:xfrm>
            <a:off x="7614602" y="552057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文本字符串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8-5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dirty="0" smtClean="0">
                <a:sym typeface="+mn-ea"/>
              </a:rPr>
              <a:t>第二步：把生成的节点作为某一个节点的子节点进行添加</a:t>
            </a:r>
          </a:p>
          <a:p>
            <a:pPr lvl="1"/>
            <a:r>
              <a:rPr lang="zh-CN" altLang="en-US" dirty="0">
                <a:sym typeface="+mn-ea"/>
              </a:rPr>
              <a:t> 向父节点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的末尾</a:t>
            </a:r>
            <a:r>
              <a:rPr lang="zh-CN" altLang="en-US" dirty="0">
                <a:sym typeface="+mn-ea"/>
              </a:rPr>
              <a:t>添加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node.</a:t>
            </a:r>
            <a:r>
              <a:rPr lang="en-US" altLang="zh-CN" b="1" dirty="0" err="1" smtClean="0">
                <a:solidFill>
                  <a:srgbClr val="C00000"/>
                </a:solidFill>
                <a:sym typeface="+mn-ea"/>
              </a:rPr>
              <a:t>appendChild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 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newNode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 )</a:t>
            </a:r>
            <a:endParaRPr lang="en-US" altLang="zh-CN" sz="2055" dirty="0" smtClean="0">
              <a:solidFill>
                <a:srgbClr val="FF0000"/>
              </a:solidFill>
            </a:endParaRPr>
          </a:p>
          <a:p>
            <a:pPr marL="168275" lvl="1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+mn-ea"/>
                <a:sym typeface="+mn-ea"/>
              </a:rPr>
              <a:t>例：var btn=document.createElement(“button");</a:t>
            </a:r>
            <a:endParaRPr lang="en-US" altLang="zh-CN" dirty="0" err="1">
              <a:solidFill>
                <a:schemeClr val="accent1">
                  <a:lumMod val="90000"/>
                  <a:lumOff val="10000"/>
                </a:schemeClr>
              </a:solidFill>
              <a:cs typeface="+mn-ea"/>
            </a:endParaRPr>
          </a:p>
          <a:p>
            <a:pPr marL="168275" lvl="1" indent="0"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+mn-ea"/>
                <a:sym typeface="+mn-ea"/>
              </a:rPr>
              <a:t>          document.body. appendChild( btn );</a:t>
            </a:r>
            <a:endParaRPr lang="en-US" altLang="zh-CN" dirty="0" err="1">
              <a:solidFill>
                <a:schemeClr val="accent1">
                  <a:lumMod val="90000"/>
                  <a:lumOff val="10000"/>
                </a:schemeClr>
              </a:solidFill>
              <a:cs typeface="+mn-ea"/>
            </a:endParaRPr>
          </a:p>
          <a:p>
            <a:pPr lvl="1"/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360045" lvl="1">
              <a:spcBef>
                <a:spcPts val="1200"/>
              </a:spcBef>
            </a:pPr>
            <a:r>
              <a:rPr lang="zh-CN" altLang="en-US" dirty="0">
                <a:sym typeface="+mn-ea"/>
              </a:rPr>
              <a:t> 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已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有子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节点前</a:t>
            </a:r>
            <a:r>
              <a:rPr lang="zh-CN" altLang="en-US" dirty="0">
                <a:sym typeface="+mn-ea"/>
              </a:rPr>
              <a:t>插入一个新的子节点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node.</a:t>
            </a:r>
            <a:r>
              <a:rPr lang="en-US" altLang="zh-CN" b="1" dirty="0" err="1" smtClean="0">
                <a:solidFill>
                  <a:srgbClr val="C00000"/>
                </a:solidFill>
                <a:sym typeface="+mn-ea"/>
              </a:rPr>
              <a:t>insertBefore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 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new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old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68275" lvl="1" indent="0">
              <a:buNone/>
              <a:defRPr/>
            </a:pP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var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btn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=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document.createElement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(“button");</a:t>
            </a:r>
            <a:endParaRPr lang="en-US" altLang="zh-CN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168275" lvl="1" indent="0">
              <a:buNone/>
              <a:defRPr/>
            </a:pP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       document.body.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insertBefore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btn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,  null );</a:t>
            </a:r>
            <a:endParaRPr lang="en-US" altLang="zh-CN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360045" lvl="1"/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  <a:sym typeface="+mn-ea"/>
              </a:rPr>
              <a:t>添加</a:t>
            </a:r>
            <a:r>
              <a:rPr lang="zh-CN" dirty="0" smtClean="0">
                <a:latin typeface="+mn-ea"/>
                <a:ea typeface="+mn-ea"/>
                <a:sym typeface="+mn-ea"/>
              </a:rPr>
              <a:t>元素</a:t>
            </a:r>
            <a:r>
              <a:rPr lang="en-US" altLang="zh-CN" dirty="0" smtClean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  <a:sym typeface="+mn-ea"/>
              </a:rPr>
              <a:t>文本节点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09183" y="33286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4824287" y="332861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6680201" y="335807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4724037" y="3243590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6"/>
          <p:cNvCxnSpPr>
            <a:cxnSpLocks noChangeShapeType="1"/>
          </p:cNvCxnSpPr>
          <p:nvPr/>
        </p:nvCxnSpPr>
        <p:spPr bwMode="auto">
          <a:xfrm flipV="1">
            <a:off x="6787946" y="3259465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2346670" y="3243590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7365927" y="4980133"/>
            <a:ext cx="745087" cy="461665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2852013" y="551126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67117" y="5511265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矩形 15"/>
          <p:cNvSpPr>
            <a:spLocks noChangeArrowheads="1"/>
          </p:cNvSpPr>
          <p:nvPr/>
        </p:nvSpPr>
        <p:spPr bwMode="auto">
          <a:xfrm>
            <a:off x="6551276" y="554073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4666867" y="5426243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6"/>
          <p:cNvCxnSpPr>
            <a:cxnSpLocks noChangeShapeType="1"/>
          </p:cNvCxnSpPr>
          <p:nvPr/>
        </p:nvCxnSpPr>
        <p:spPr bwMode="auto">
          <a:xfrm flipV="1">
            <a:off x="6659021" y="5442118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2275205" y="5426075"/>
            <a:ext cx="2329180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14"/>
          <p:cNvCxnSpPr>
            <a:cxnSpLocks noChangeShapeType="1"/>
          </p:cNvCxnSpPr>
          <p:nvPr/>
        </p:nvCxnSpPr>
        <p:spPr bwMode="auto">
          <a:xfrm flipH="1">
            <a:off x="8399780" y="5231765"/>
            <a:ext cx="604520" cy="0"/>
          </a:xfrm>
          <a:prstGeom prst="straightConnector1">
            <a:avLst/>
          </a:prstGeom>
          <a:noFill/>
          <a:ln w="57150" algn="ctr">
            <a:solidFill>
              <a:srgbClr val="7030A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15"/>
          <p:cNvSpPr>
            <a:spLocks noChangeArrowheads="1"/>
          </p:cNvSpPr>
          <p:nvPr/>
        </p:nvSpPr>
        <p:spPr bwMode="auto">
          <a:xfrm>
            <a:off x="9174480" y="4641850"/>
            <a:ext cx="2458720" cy="1198880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rgbClr val="7030A0"/>
                </a:solidFill>
              </a:rPr>
              <a:t>可选</a:t>
            </a:r>
            <a:r>
              <a:rPr lang="zh-CN" altLang="en-US" sz="2400" dirty="0" smtClean="0">
                <a:solidFill>
                  <a:srgbClr val="7030A0"/>
                </a:solidFill>
              </a:rPr>
              <a:t>，如果</a:t>
            </a:r>
            <a:r>
              <a:rPr lang="zh-CN" altLang="en-US" sz="2400" dirty="0">
                <a:solidFill>
                  <a:srgbClr val="7030A0"/>
                </a:solidFill>
              </a:rPr>
              <a:t>未规定，</a:t>
            </a:r>
            <a:r>
              <a:rPr lang="zh-CN" altLang="en-US" sz="2400" dirty="0" smtClean="0">
                <a:solidFill>
                  <a:srgbClr val="7030A0"/>
                </a:solidFill>
              </a:rPr>
              <a:t>则会</a:t>
            </a:r>
            <a:r>
              <a:rPr lang="zh-CN" altLang="en-US" sz="2400" dirty="0">
                <a:solidFill>
                  <a:srgbClr val="7030A0"/>
                </a:solidFill>
              </a:rPr>
              <a:t>在结尾插入</a:t>
            </a:r>
            <a:r>
              <a:rPr lang="en-US" altLang="zh-CN" sz="2400" dirty="0" err="1">
                <a:solidFill>
                  <a:srgbClr val="7030A0"/>
                </a:solidFill>
              </a:rPr>
              <a:t>newnode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8-6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bldLvl="0" animBg="1"/>
      <p:bldP spid="12" grpId="0"/>
      <p:bldP spid="13" grpId="0"/>
      <p:bldP spid="14" grpId="0"/>
      <p:bldP spid="2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51255" y="929005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通过创建节点和添加节点给 ul 适合的位置添加</a:t>
            </a:r>
          </a:p>
          <a:p>
            <a:pPr>
              <a:spcBef>
                <a:spcPts val="3000"/>
              </a:spcBef>
            </a:pPr>
            <a:endParaRPr lang="zh-CN" altLang="en-US"/>
          </a:p>
          <a:p>
            <a:pPr marL="0" indent="0">
              <a:buNone/>
            </a:pP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CN" kern="0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kern="0">
                <a:latin typeface="微软雅黑" panose="020B0503020204020204" pitchFamily="34" charset="-122"/>
              </a:rPr>
              <a:t>创建 7 行 5 列表格，第一列单元格含有按钮</a:t>
            </a:r>
          </a:p>
          <a:p>
            <a:pPr lvl="1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 smtClean="0">
                <a:latin typeface="+mn-ea"/>
                <a:ea typeface="+mn-ea"/>
                <a:sym typeface="+mn-ea"/>
              </a:rPr>
              <a:t>练习</a:t>
            </a:r>
            <a:endParaRPr 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8539811" y="2410206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8-7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5" y="1794510"/>
            <a:ext cx="4956175" cy="1908810"/>
          </a:xfrm>
          <a:prstGeom prst="rect">
            <a:avLst/>
          </a:prstGeom>
        </p:spPr>
      </p:pic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8675066" y="4659376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8-8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70" y="4659630"/>
            <a:ext cx="7175500" cy="78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dirty="0" smtClean="0">
                <a:sym typeface="+mn-ea"/>
              </a:rPr>
              <a:t>删除元素节点或文本节点</a:t>
            </a: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从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子节点列表中删除某个节点：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parentNode.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removeChild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(childNode)</a:t>
            </a:r>
            <a:endParaRPr lang="en-US" altLang="zh-CN" dirty="0">
              <a:solidFill>
                <a:srgbClr val="C00000"/>
              </a:solidFill>
            </a:endParaRPr>
          </a:p>
          <a:p>
            <a:pPr marL="129540" lvl="1" indent="0">
              <a:buNone/>
            </a:pPr>
            <a:r>
              <a:rPr lang="zh-CN" altLang="en-US" dirty="0">
                <a:solidFill>
                  <a:srgbClr val="006F53"/>
                </a:solidFill>
                <a:sym typeface="+mn-ea"/>
              </a:rPr>
              <a:t>  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  例：通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过父节点删除本节点</a:t>
            </a:r>
            <a:r>
              <a:rPr lang="zh-CN" altLang="en-US" dirty="0">
                <a:sym typeface="+mn-ea"/>
              </a:rPr>
              <a:t>：</a:t>
            </a:r>
          </a:p>
          <a:p>
            <a:pPr marL="129540" lvl="1" indent="0">
              <a:buNone/>
            </a:pPr>
            <a:r>
              <a:rPr lang="zh-CN" altLang="en-US" dirty="0">
                <a:sym typeface="+mn-ea"/>
              </a:rPr>
              <a:t>          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myParent.removeChild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+mn-ea"/>
                <a:sym typeface="+mn-ea"/>
              </a:rPr>
              <a:t>mySelfNode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)</a:t>
            </a:r>
            <a:endParaRPr lang="en-US" altLang="zh-CN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129540" lvl="1" indent="0">
              <a:buNone/>
            </a:pPr>
            <a:r>
              <a:rPr lang="zh-CN" altLang="en-US" dirty="0" smtClean="0">
                <a:sym typeface="+mn-ea"/>
              </a:rPr>
              <a:t>       </a:t>
            </a:r>
          </a:p>
          <a:p>
            <a:pPr marL="129540" lvl="1" indent="0">
              <a:spcBef>
                <a:spcPts val="1200"/>
              </a:spcBef>
              <a:buNone/>
            </a:pPr>
            <a:r>
              <a:rPr lang="zh-CN" altLang="en-US" dirty="0" smtClean="0">
                <a:sym typeface="+mn-ea"/>
              </a:rPr>
              <a:t>          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 通过自己删除本节点： </a:t>
            </a:r>
          </a:p>
          <a:p>
            <a:pPr marL="129540" lvl="1" indent="0">
              <a:buNone/>
            </a:pPr>
            <a:r>
              <a:rPr lang="zh-CN" altLang="en-US" dirty="0">
                <a:sym typeface="+mn-ea"/>
              </a:rPr>
              <a:t>          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mySelfNode.parentNode.removeChild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 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cs typeface="+mn-ea"/>
                <a:sym typeface="+mn-ea"/>
              </a:rPr>
              <a:t>mySelfNode )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  <a:sym typeface="+mn-ea"/>
              </a:rPr>
              <a:t>删除</a:t>
            </a:r>
            <a:r>
              <a:rPr lang="zh-CN" dirty="0" smtClean="0">
                <a:latin typeface="+mn-ea"/>
                <a:ea typeface="+mn-ea"/>
                <a:sym typeface="+mn-ea"/>
              </a:rPr>
              <a:t>元素</a:t>
            </a:r>
            <a:r>
              <a:rPr lang="en-US" altLang="zh-CN" dirty="0" smtClean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  <a:sym typeface="+mn-ea"/>
              </a:rPr>
              <a:t>文本节点</a:t>
            </a:r>
            <a:endParaRPr lang="zh-CN"/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7697682" y="501250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要移除的节点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8048675" y="4957861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5858364" y="3228475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461617" y="33286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2346960" y="3243580"/>
            <a:ext cx="1337310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15"/>
          <p:cNvSpPr>
            <a:spLocks noChangeArrowheads="1"/>
          </p:cNvSpPr>
          <p:nvPr/>
        </p:nvSpPr>
        <p:spPr bwMode="auto">
          <a:xfrm>
            <a:off x="5507371" y="3328612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要移除的节点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395855" y="5081212"/>
            <a:ext cx="3535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通过自身获取到的父节点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2346960" y="4924425"/>
            <a:ext cx="3633470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8-9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zh-CN" altLang="en-US"/>
              <a:t>为按钮添加点击事件，点击按钮删除按钮所在行</a:t>
            </a:r>
            <a:r>
              <a:rPr lang="en-US" altLang="zh-CN"/>
              <a:t> 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 smtClean="0">
                <a:latin typeface="+mn-ea"/>
                <a:ea typeface="+mn-ea"/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8-10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图片 5" descr="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1997075"/>
            <a:ext cx="8740775" cy="3535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dirty="0" smtClean="0">
                <a:sym typeface="+mn-ea"/>
              </a:rPr>
              <a:t>修改一个元素节点，即</a:t>
            </a:r>
            <a:r>
              <a:rPr lang="zh-CN" altLang="en-US" dirty="0">
                <a:sym typeface="+mn-ea"/>
              </a:rPr>
              <a:t>用</a:t>
            </a:r>
            <a:r>
              <a:rPr lang="zh-CN" altLang="en-US" dirty="0" smtClean="0">
                <a:sym typeface="+mn-ea"/>
              </a:rPr>
              <a:t>新节点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替换</a:t>
            </a:r>
            <a:r>
              <a:rPr lang="zh-CN" altLang="en-US" dirty="0" smtClean="0">
                <a:sym typeface="+mn-ea"/>
              </a:rPr>
              <a:t>某个子节点</a:t>
            </a: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   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oldNode.parentNode.</a:t>
            </a:r>
            <a:r>
              <a:rPr lang="en-US" altLang="zh-CN" b="1" dirty="0" err="1" smtClean="0">
                <a:solidFill>
                  <a:srgbClr val="C00000"/>
                </a:solidFill>
                <a:sym typeface="+mn-ea"/>
              </a:rPr>
              <a:t>replaceChild</a:t>
            </a:r>
            <a:r>
              <a:rPr lang="en-US" altLang="zh-CN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 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newNode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oldNode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 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marL="129540" lvl="1" indent="0">
              <a:buNone/>
            </a:pPr>
            <a:r>
              <a:rPr lang="zh-CN" altLang="en-US" dirty="0">
                <a:solidFill>
                  <a:srgbClr val="006F53"/>
                </a:solidFill>
                <a:sym typeface="+mn-ea"/>
              </a:rPr>
              <a:t>  </a:t>
            </a:r>
            <a:r>
              <a:rPr lang="zh-CN" altLang="en-US" dirty="0">
                <a:sym typeface="+mn-ea"/>
              </a:rPr>
              <a:t>          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en-US" altLang="zh-CN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DOM</a:t>
            </a:r>
            <a:r>
              <a:rPr lang="en-US" altLang="zh-CN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节点替换过程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dirty="0">
                <a:latin typeface="+mn-ea"/>
                <a:ea typeface="+mn-ea"/>
                <a:sym typeface="+mn-ea"/>
              </a:rPr>
              <a:t>创建新的节点</a:t>
            </a:r>
          </a:p>
          <a:p>
            <a:pPr lvl="1"/>
            <a:r>
              <a:rPr lang="zh-CN" altLang="en-US" dirty="0">
                <a:latin typeface="+mn-ea"/>
                <a:ea typeface="+mn-ea"/>
                <a:sym typeface="+mn-ea"/>
              </a:rPr>
              <a:t> 找到旧的节点</a:t>
            </a:r>
          </a:p>
          <a:p>
            <a:pPr lvl="1"/>
            <a:r>
              <a:rPr lang="zh-CN" altLang="en-US" dirty="0">
                <a:latin typeface="+mn-ea"/>
                <a:ea typeface="+mn-ea"/>
                <a:sym typeface="+mn-ea"/>
              </a:rPr>
              <a:t> 站在父节点的角度，使用 </a:t>
            </a:r>
            <a:r>
              <a:rPr lang="en-US" altLang="zh-CN" dirty="0" err="1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replaceChild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新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旧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cs typeface="+mn-ea"/>
                <a:sym typeface="+mn-ea"/>
              </a:rPr>
              <a:t>) </a:t>
            </a:r>
            <a:r>
              <a:rPr lang="zh-CN" altLang="en-US" dirty="0">
                <a:latin typeface="+mn-ea"/>
                <a:ea typeface="+mn-ea"/>
                <a:sym typeface="+mn-ea"/>
              </a:rPr>
              <a:t>方法来替换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 smtClean="0">
                <a:latin typeface="+mn-ea"/>
                <a:ea typeface="+mn-ea"/>
                <a:sym typeface="+mn-ea"/>
              </a:rPr>
              <a:t>修改元素</a:t>
            </a:r>
            <a:r>
              <a:rPr lang="en-US" altLang="zh-CN" dirty="0" smtClean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  <a:sym typeface="+mn-ea"/>
              </a:rPr>
              <a:t>文本节点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94980" y="232404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4967797" y="2324042"/>
            <a:ext cx="1706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替换子节点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7141845" y="2353509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4867547" y="2239020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6"/>
          <p:cNvCxnSpPr>
            <a:cxnSpLocks noChangeShapeType="1"/>
          </p:cNvCxnSpPr>
          <p:nvPr/>
        </p:nvCxnSpPr>
        <p:spPr bwMode="auto">
          <a:xfrm>
            <a:off x="6931660" y="2239010"/>
            <a:ext cx="151765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1774190" y="2239010"/>
            <a:ext cx="2949575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8695055" y="2353509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原有节点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2" name="直接连接符 6"/>
          <p:cNvCxnSpPr>
            <a:cxnSpLocks noChangeShapeType="1"/>
          </p:cNvCxnSpPr>
          <p:nvPr/>
        </p:nvCxnSpPr>
        <p:spPr bwMode="auto">
          <a:xfrm>
            <a:off x="8637270" y="2239010"/>
            <a:ext cx="151765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6"/>
          <p:cNvCxnSpPr>
            <a:cxnSpLocks noChangeShapeType="1"/>
          </p:cNvCxnSpPr>
          <p:nvPr/>
        </p:nvCxnSpPr>
        <p:spPr bwMode="auto">
          <a:xfrm>
            <a:off x="8637270" y="2239010"/>
            <a:ext cx="151765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 smtClean="0">
                <a:latin typeface="+mn-ea"/>
                <a:ea typeface="+mn-ea"/>
                <a:sym typeface="+mn-ea"/>
              </a:rPr>
              <a:t>修改元素</a:t>
            </a:r>
            <a:r>
              <a:rPr lang="en-US" altLang="zh-CN" dirty="0" smtClean="0">
                <a:latin typeface="+mn-ea"/>
                <a:ea typeface="+mn-ea"/>
                <a:sym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  <a:sym typeface="+mn-ea"/>
              </a:rPr>
              <a:t>文本节点</a:t>
            </a:r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063669" y="1123944"/>
            <a:ext cx="877804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it-IT" altLang="zh-CN" sz="2400" dirty="0"/>
              <a:t>&lt;ul id="</a:t>
            </a:r>
            <a:r>
              <a:rPr lang="it-IT" altLang="zh-CN" sz="2400" b="1" dirty="0">
                <a:solidFill>
                  <a:srgbClr val="FF0000"/>
                </a:solidFill>
              </a:rPr>
              <a:t>ls</a:t>
            </a:r>
            <a:r>
              <a:rPr lang="it-IT" altLang="zh-CN" sz="2400" dirty="0"/>
              <a:t>"&gt;&lt;li&gt;</a:t>
            </a:r>
            <a:r>
              <a:rPr lang="zh-CN" altLang="it-IT" sz="2400" dirty="0"/>
              <a:t>苹果</a:t>
            </a:r>
            <a:r>
              <a:rPr lang="it-IT" altLang="zh-CN" sz="2400" dirty="0"/>
              <a:t>&lt;/li&gt;&lt;li&gt;</a:t>
            </a:r>
            <a:r>
              <a:rPr lang="zh-CN" altLang="it-IT" sz="2400" dirty="0"/>
              <a:t>香蕉</a:t>
            </a:r>
            <a:r>
              <a:rPr lang="it-IT" altLang="zh-CN" sz="2400" dirty="0"/>
              <a:t>&lt;/li&gt;&lt;li&gt;</a:t>
            </a:r>
            <a:r>
              <a:rPr lang="zh-CN" altLang="it-IT" sz="2400" dirty="0"/>
              <a:t>西瓜</a:t>
            </a:r>
            <a:r>
              <a:rPr lang="it-IT" altLang="zh-CN" sz="2400" dirty="0"/>
              <a:t>&lt;/li&gt;&lt;/ul&gt;</a:t>
            </a:r>
            <a:endParaRPr lang="zh-CN" altLang="en-US" sz="2400" dirty="0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135425" y="1421441"/>
            <a:ext cx="8924792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txtnode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document.</a:t>
            </a:r>
            <a:r>
              <a:rPr lang="en-US" altLang="zh-CN" sz="2400" b="1" dirty="0" err="1">
                <a:solidFill>
                  <a:srgbClr val="FF0000"/>
                </a:solidFill>
              </a:rPr>
              <a:t>createTextNode</a:t>
            </a:r>
            <a:r>
              <a:rPr lang="en-US" altLang="zh-CN" sz="2400" b="1" dirty="0">
                <a:solidFill>
                  <a:srgbClr val="FF0000"/>
                </a:solidFill>
              </a:rPr>
              <a:t>("</a:t>
            </a:r>
            <a:r>
              <a:rPr lang="zh-CN" altLang="en-US" sz="2400" b="1" dirty="0">
                <a:solidFill>
                  <a:srgbClr val="FF0000"/>
                </a:solidFill>
              </a:rPr>
              <a:t>菠萝</a:t>
            </a:r>
            <a:r>
              <a:rPr lang="en-US" altLang="zh-CN" sz="2400" b="1" dirty="0">
                <a:solidFill>
                  <a:srgbClr val="FF0000"/>
                </a:solidFill>
              </a:rPr>
              <a:t>")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var</a:t>
            </a:r>
            <a:r>
              <a:rPr lang="en-US" altLang="zh-CN" sz="2400" dirty="0"/>
              <a:t> item=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("ls").</a:t>
            </a:r>
            <a:r>
              <a:rPr lang="en-US" altLang="zh-CN" sz="2400" dirty="0" err="1"/>
              <a:t>childNodes</a:t>
            </a:r>
            <a:r>
              <a:rPr lang="en-US" altLang="zh-CN" sz="2400" dirty="0"/>
              <a:t>[0];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oldtxtnode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item.childNodes</a:t>
            </a:r>
            <a:r>
              <a:rPr lang="en-US" altLang="zh-CN" sz="2400" dirty="0"/>
              <a:t>[0];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item.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replaceChild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txtnode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oldtxtnode</a:t>
            </a:r>
            <a:r>
              <a:rPr lang="en-US" altLang="zh-CN" sz="2400" dirty="0"/>
              <a:t> );</a:t>
            </a:r>
          </a:p>
        </p:txBody>
      </p:sp>
      <p:sp>
        <p:nvSpPr>
          <p:cNvPr id="16" name="内容占位符 6"/>
          <p:cNvSpPr>
            <a:spLocks noGrp="1"/>
          </p:cNvSpPr>
          <p:nvPr/>
        </p:nvSpPr>
        <p:spPr bwMode="auto">
          <a:xfrm>
            <a:off x="4426313" y="2141849"/>
            <a:ext cx="3997146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smtClean="0">
                <a:solidFill>
                  <a:srgbClr val="FF0000"/>
                </a:solidFill>
              </a:rPr>
              <a:t>创建一个新的文本节点</a:t>
            </a:r>
          </a:p>
        </p:txBody>
      </p:sp>
      <p:cxnSp>
        <p:nvCxnSpPr>
          <p:cNvPr id="17" name="直接连接符 10"/>
          <p:cNvCxnSpPr>
            <a:cxnSpLocks noChangeShapeType="1"/>
          </p:cNvCxnSpPr>
          <p:nvPr/>
        </p:nvCxnSpPr>
        <p:spPr bwMode="auto">
          <a:xfrm>
            <a:off x="1712958" y="1998974"/>
            <a:ext cx="1133942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肘形连接符 17"/>
          <p:cNvCxnSpPr>
            <a:cxnSpLocks noChangeShapeType="1"/>
          </p:cNvCxnSpPr>
          <p:nvPr/>
        </p:nvCxnSpPr>
        <p:spPr bwMode="auto">
          <a:xfrm>
            <a:off x="2040255" y="1998980"/>
            <a:ext cx="2431415" cy="387985"/>
          </a:xfrm>
          <a:prstGeom prst="bentConnector3">
            <a:avLst>
              <a:gd name="adj1" fmla="val 1123"/>
            </a:avLst>
          </a:prstGeom>
          <a:noFill/>
          <a:ln w="5715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内容占位符 6"/>
          <p:cNvSpPr>
            <a:spLocks noGrp="1"/>
          </p:cNvSpPr>
          <p:nvPr/>
        </p:nvSpPr>
        <p:spPr bwMode="auto">
          <a:xfrm>
            <a:off x="4426313" y="3186106"/>
            <a:ext cx="4645828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dirty="0" smtClean="0">
                <a:solidFill>
                  <a:srgbClr val="00B0F0"/>
                </a:solidFill>
              </a:rPr>
              <a:t>获取旧的元素节点的父节点</a:t>
            </a:r>
          </a:p>
        </p:txBody>
      </p:sp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1712958" y="3113399"/>
            <a:ext cx="687036" cy="0"/>
          </a:xfrm>
          <a:prstGeom prst="line">
            <a:avLst/>
          </a:prstGeom>
          <a:noFill/>
          <a:ln w="57150" algn="ctr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17"/>
          <p:cNvCxnSpPr>
            <a:cxnSpLocks noChangeShapeType="1"/>
          </p:cNvCxnSpPr>
          <p:nvPr/>
        </p:nvCxnSpPr>
        <p:spPr bwMode="auto">
          <a:xfrm>
            <a:off x="2040255" y="3113405"/>
            <a:ext cx="2431415" cy="316865"/>
          </a:xfrm>
          <a:prstGeom prst="bentConnector3">
            <a:avLst>
              <a:gd name="adj1" fmla="val 339"/>
            </a:avLst>
          </a:prstGeom>
          <a:noFill/>
          <a:ln w="57150" algn="ctr">
            <a:solidFill>
              <a:srgbClr val="00B0F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3148058" y="1066794"/>
            <a:ext cx="750403" cy="517525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23" name="矩形 26"/>
          <p:cNvSpPr>
            <a:spLocks noChangeArrowheads="1"/>
          </p:cNvSpPr>
          <p:nvPr/>
        </p:nvSpPr>
        <p:spPr bwMode="auto">
          <a:xfrm>
            <a:off x="1135425" y="5642534"/>
            <a:ext cx="9292653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it-IT" altLang="zh-CN" sz="2400" dirty="0">
                <a:solidFill>
                  <a:schemeClr val="tx1"/>
                </a:solidFill>
              </a:rPr>
              <a:t>&lt;ul id=</a:t>
            </a:r>
            <a:r>
              <a:rPr lang="it-IT" altLang="zh-CN" sz="2400" dirty="0">
                <a:solidFill>
                  <a:schemeClr val="tx1"/>
                </a:solidFill>
                <a:sym typeface="+mn-ea"/>
              </a:rPr>
              <a:t>"</a:t>
            </a:r>
            <a:r>
              <a:rPr lang="it-IT" altLang="zh-CN" sz="2400" dirty="0">
                <a:solidFill>
                  <a:schemeClr val="tx1"/>
                </a:solidFill>
              </a:rPr>
              <a:t>ls</a:t>
            </a:r>
            <a:r>
              <a:rPr lang="it-IT" altLang="zh-CN" sz="2400" dirty="0">
                <a:solidFill>
                  <a:schemeClr val="tx1"/>
                </a:solidFill>
                <a:sym typeface="+mn-ea"/>
              </a:rPr>
              <a:t>"</a:t>
            </a:r>
            <a:r>
              <a:rPr lang="it-IT" altLang="zh-CN" sz="2400" dirty="0">
                <a:solidFill>
                  <a:schemeClr val="tx1"/>
                </a:solidFill>
              </a:rPr>
              <a:t>&gt;&lt;li&gt;</a:t>
            </a:r>
            <a:r>
              <a:rPr lang="zh-CN" altLang="en-US" sz="2400" dirty="0">
                <a:solidFill>
                  <a:srgbClr val="FF0000"/>
                </a:solidFill>
              </a:rPr>
              <a:t>菠萝</a:t>
            </a:r>
            <a:r>
              <a:rPr lang="it-IT" altLang="zh-CN" sz="2400" dirty="0">
                <a:solidFill>
                  <a:schemeClr val="tx1"/>
                </a:solidFill>
              </a:rPr>
              <a:t>&lt;/li&gt;&lt;li&gt;</a:t>
            </a:r>
            <a:r>
              <a:rPr lang="zh-CN" altLang="it-IT" sz="2400" dirty="0">
                <a:solidFill>
                  <a:schemeClr val="tx1"/>
                </a:solidFill>
              </a:rPr>
              <a:t>香蕉</a:t>
            </a:r>
            <a:r>
              <a:rPr lang="it-IT" altLang="zh-CN" sz="2400" dirty="0">
                <a:solidFill>
                  <a:schemeClr val="tx1"/>
                </a:solidFill>
              </a:rPr>
              <a:t>&lt;/li&gt;&lt;li&gt;</a:t>
            </a:r>
            <a:r>
              <a:rPr lang="zh-CN" altLang="it-IT" sz="2400" dirty="0">
                <a:solidFill>
                  <a:schemeClr val="tx1"/>
                </a:solidFill>
              </a:rPr>
              <a:t>西瓜</a:t>
            </a:r>
            <a:r>
              <a:rPr lang="it-IT" altLang="zh-CN" sz="2400" dirty="0">
                <a:solidFill>
                  <a:schemeClr val="tx1"/>
                </a:solidFill>
              </a:rPr>
              <a:t>&lt;/li&gt;&lt;/ul&gt;</a:t>
            </a:r>
          </a:p>
        </p:txBody>
      </p:sp>
      <p:cxnSp>
        <p:nvCxnSpPr>
          <p:cNvPr id="24" name="直接连接符 29"/>
          <p:cNvCxnSpPr>
            <a:cxnSpLocks noChangeShapeType="1"/>
          </p:cNvCxnSpPr>
          <p:nvPr/>
        </p:nvCxnSpPr>
        <p:spPr bwMode="auto">
          <a:xfrm flipV="1">
            <a:off x="1266190" y="5325110"/>
            <a:ext cx="5477510" cy="20955"/>
          </a:xfrm>
          <a:prstGeom prst="line">
            <a:avLst/>
          </a:prstGeom>
          <a:noFill/>
          <a:ln w="57150" algn="ctr">
            <a:solidFill>
              <a:srgbClr val="FABE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8"/>
          <p:cNvCxnSpPr>
            <a:cxnSpLocks noChangeShapeType="1"/>
          </p:cNvCxnSpPr>
          <p:nvPr/>
        </p:nvCxnSpPr>
        <p:spPr bwMode="auto">
          <a:xfrm>
            <a:off x="3898628" y="5318807"/>
            <a:ext cx="0" cy="381000"/>
          </a:xfrm>
          <a:prstGeom prst="straightConnector1">
            <a:avLst/>
          </a:prstGeom>
          <a:noFill/>
          <a:ln w="57150" algn="ctr">
            <a:solidFill>
              <a:srgbClr val="FABE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16"/>
          <p:cNvCxnSpPr>
            <a:cxnSpLocks noChangeShapeType="1"/>
          </p:cNvCxnSpPr>
          <p:nvPr/>
        </p:nvCxnSpPr>
        <p:spPr bwMode="auto">
          <a:xfrm>
            <a:off x="1768475" y="4175760"/>
            <a:ext cx="1471930" cy="0"/>
          </a:xfrm>
          <a:prstGeom prst="line">
            <a:avLst/>
          </a:prstGeom>
          <a:noFill/>
          <a:ln w="57150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肘形连接符 17"/>
          <p:cNvCxnSpPr>
            <a:cxnSpLocks noChangeShapeType="1"/>
          </p:cNvCxnSpPr>
          <p:nvPr/>
        </p:nvCxnSpPr>
        <p:spPr bwMode="auto">
          <a:xfrm>
            <a:off x="2040255" y="4175760"/>
            <a:ext cx="2431415" cy="325120"/>
          </a:xfrm>
          <a:prstGeom prst="bentConnector3">
            <a:avLst>
              <a:gd name="adj1" fmla="val 287"/>
            </a:avLst>
          </a:prstGeom>
          <a:noFill/>
          <a:ln w="57150" algn="ctr">
            <a:solidFill>
              <a:srgbClr val="7030A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内容占位符 6"/>
          <p:cNvSpPr>
            <a:spLocks noGrp="1"/>
          </p:cNvSpPr>
          <p:nvPr/>
        </p:nvSpPr>
        <p:spPr bwMode="auto">
          <a:xfrm>
            <a:off x="4426313" y="4245996"/>
            <a:ext cx="4645828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dirty="0" smtClean="0">
                <a:solidFill>
                  <a:srgbClr val="7030A0"/>
                </a:solidFill>
              </a:rPr>
              <a:t>获取旧的文本节点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24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8-11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build="p"/>
      <p:bldP spid="22" grpId="0" bldLvl="0" animBg="1"/>
      <p:bldP spid="23" grpId="0" bldLvl="0" animBg="1"/>
      <p:bldP spid="2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zh-CN" b="1" dirty="0" smtClean="0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 smtClean="0"/>
              <a:t>DOM 节点属性</a:t>
            </a:r>
            <a:endParaRPr lang="zh-CN" altLang="en-US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 smtClean="0"/>
              <a:t>DOM 节点操作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HTML DOM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ym typeface="+mn-ea"/>
              </a:rPr>
              <a:t>实例</a:t>
            </a:r>
            <a:endParaRPr lang="zh-CN" altLang="en-US" b="1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None/>
            </a:pPr>
            <a:endParaRPr 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sz="2800" dirty="0">
                <a:sym typeface="+mn-ea"/>
              </a:rPr>
              <a:t>HTML DOM</a:t>
            </a:r>
            <a:endParaRPr sz="2800" dirty="0"/>
          </a:p>
          <a:p>
            <a:pPr lvl="1"/>
            <a:r>
              <a:rPr lang="en-US" altLang="zh-CN">
                <a:sym typeface="+mn-ea"/>
              </a:rPr>
              <a:t> 定义了访问和操作 HTML 文档的方法</a:t>
            </a:r>
          </a:p>
          <a:p>
            <a:pPr lvl="1"/>
            <a:r>
              <a:rPr dirty="0">
                <a:sym typeface="+mn-ea"/>
              </a:rPr>
              <a:t> HTML </a:t>
            </a:r>
            <a:r>
              <a:rPr lang="zh-CN" dirty="0">
                <a:sym typeface="+mn-ea"/>
              </a:rPr>
              <a:t>元素</a:t>
            </a:r>
            <a:r>
              <a:rPr dirty="0">
                <a:sym typeface="+mn-ea"/>
              </a:rPr>
              <a:t>对象化</a:t>
            </a:r>
          </a:p>
          <a:p>
            <a:pPr lvl="1" algn="l"/>
            <a:r>
              <a:rPr lang="en-US" altLang="zh-CN">
                <a:sym typeface="+mn-ea"/>
              </a:rPr>
              <a:t> </a:t>
            </a:r>
            <a:r>
              <a:rPr dirty="0">
                <a:sym typeface="+mn-ea"/>
              </a:rPr>
              <a:t>网页中的每个元素都看作一个对象</a:t>
            </a:r>
          </a:p>
          <a:p>
            <a:pPr lvl="2">
              <a:buClr>
                <a:srgbClr val="008469"/>
              </a:buClr>
              <a:defRPr/>
            </a:pPr>
            <a:r>
              <a:rPr lang="zh-CN" altLang="en-US" dirty="0" smtClean="0">
                <a:latin typeface="Franklin Gothic Book"/>
                <a:sym typeface="+mn-ea"/>
              </a:rPr>
              <a:t>元素属性为元素节点对象的</a:t>
            </a:r>
            <a:r>
              <a:rPr lang="zh-CN" altLang="en-US" dirty="0" smtClean="0">
                <a:solidFill>
                  <a:srgbClr val="FF0000"/>
                </a:solidFill>
                <a:latin typeface="Franklin Gothic Book"/>
                <a:sym typeface="+mn-ea"/>
              </a:rPr>
              <a:t>属性</a:t>
            </a:r>
            <a:endParaRPr lang="zh-CN" altLang="en-US" dirty="0" smtClean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zh-CN" dirty="0" smtClean="0">
                <a:latin typeface="Arial" panose="020B0604020202020204" pitchFamily="34" charset="0"/>
                <a:sym typeface="+mn-ea"/>
              </a:rPr>
              <a:t>元素</a:t>
            </a:r>
            <a:r>
              <a:rPr lang="zh-CN" altLang="en-US" dirty="0" smtClean="0">
                <a:solidFill>
                  <a:srgbClr val="FF0000"/>
                </a:solidFill>
                <a:latin typeface="Franklin Gothic Book"/>
                <a:sym typeface="+mn-ea"/>
              </a:rPr>
              <a:t>事件</a:t>
            </a:r>
            <a:r>
              <a:rPr lang="zh-CN" altLang="en-US" dirty="0" smtClean="0">
                <a:latin typeface="Franklin Gothic Book"/>
                <a:sym typeface="+mn-ea"/>
              </a:rPr>
              <a:t>属性为元素节点对象的</a:t>
            </a:r>
            <a:r>
              <a:rPr lang="zh-CN" altLang="en-US" dirty="0" smtClean="0">
                <a:solidFill>
                  <a:srgbClr val="FF0000"/>
                </a:solidFill>
                <a:latin typeface="Franklin Gothic Book"/>
                <a:sym typeface="+mn-ea"/>
              </a:rPr>
              <a:t>方法</a:t>
            </a:r>
            <a:endParaRPr dirty="0"/>
          </a:p>
          <a:p>
            <a:r>
              <a:rPr lang="en-US" altLang="zh-CN">
                <a:sym typeface="+mn-ea"/>
              </a:rPr>
              <a:t> </a:t>
            </a:r>
            <a:r>
              <a:rPr sz="2800" dirty="0">
                <a:sym typeface="+mn-ea"/>
              </a:rPr>
              <a:t>对象</a:t>
            </a:r>
            <a:endParaRPr sz="2800" dirty="0"/>
          </a:p>
          <a:p>
            <a:pPr lvl="1"/>
            <a:r>
              <a:rPr lang="en-US" altLang="zh-CN">
                <a:sym typeface="+mn-ea"/>
              </a:rPr>
              <a:t> I</a:t>
            </a:r>
            <a:r>
              <a:rPr dirty="0">
                <a:sym typeface="+mn-ea"/>
              </a:rPr>
              <a:t>mage, Table, Form, Input, Select ...</a:t>
            </a:r>
            <a:endParaRPr dirty="0"/>
          </a:p>
          <a:p>
            <a:pPr marL="0" indent="0">
              <a:buNone/>
            </a:pP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>
                <a:latin typeface="+mn-ea"/>
                <a:ea typeface="+mn-ea"/>
                <a:sym typeface="+mn-ea"/>
              </a:rPr>
              <a:t>HTML DOM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0891" y="979878"/>
            <a:ext cx="3385551" cy="507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/>
              <a:t>HTML </a:t>
            </a:r>
            <a:r>
              <a:rPr lang="zh-CN" altLang="en-US" sz="2600" dirty="0" smtClean="0"/>
              <a:t>文档中的所有内容都是</a:t>
            </a:r>
            <a:r>
              <a:rPr lang="zh-CN" altLang="en-US" sz="2600" dirty="0" smtClean="0">
                <a:solidFill>
                  <a:srgbClr val="FF0000"/>
                </a:solidFill>
              </a:rPr>
              <a:t>节点</a:t>
            </a:r>
            <a:r>
              <a:rPr lang="zh-CN" altLang="en-US" sz="2600" dirty="0" smtClean="0"/>
              <a:t>：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① 整个文档是一个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文档节点</a:t>
            </a:r>
            <a:r>
              <a:rPr lang="zh-CN" altLang="en-US" sz="2600" dirty="0" smtClean="0"/>
              <a:t> 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③ </a:t>
            </a:r>
            <a:r>
              <a:rPr lang="en-US" altLang="zh-CN" sz="2600" dirty="0" smtClean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⑤ 注释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61415" y="929005"/>
            <a:ext cx="10777220" cy="499999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核心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获取节点属性：</a:t>
            </a:r>
            <a:r>
              <a:rPr lang="en-US" altLang="zh-CN" dirty="0" err="1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node.getAttribute</a:t>
            </a:r>
            <a:r>
              <a:rPr lang="en-US" altLang="zh-CN" dirty="0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attrName</a:t>
            </a:r>
            <a:r>
              <a:rPr lang="en-US" altLang="zh-CN" dirty="0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 node.id  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 node.className </a:t>
            </a:r>
          </a:p>
          <a:p>
            <a:r>
              <a:rPr lang="en-US" altLang="zh-CN" dirty="0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HTML DOM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获取节点属性：</a:t>
            </a:r>
            <a:r>
              <a:rPr lang="en-US" altLang="zh-CN" dirty="0" err="1">
                <a:solidFill>
                  <a:schemeClr val="accent3"/>
                </a:solidFill>
                <a:cs typeface="微软雅黑" panose="020B0503020204020204" pitchFamily="34" charset="-122"/>
                <a:sym typeface="+mn-ea"/>
              </a:rPr>
              <a:t>node.attrName</a:t>
            </a:r>
            <a:endParaRPr lang="en-US" altLang="zh-CN" dirty="0" err="1">
              <a:solidFill>
                <a:schemeClr val="accent3"/>
              </a:solidFill>
              <a:cs typeface="微软雅黑" panose="020B0503020204020204" pitchFamily="34" charset="-122"/>
            </a:endParaRPr>
          </a:p>
          <a:p>
            <a:endParaRPr lang="en-US" altLang="zh-CN"/>
          </a:p>
          <a:p>
            <a:pPr marL="0" indent="0" latinLnBrk="0">
              <a:lnSpc>
                <a:spcPts val="4500"/>
              </a:lnSpc>
              <a:spcAft>
                <a:spcPts val="0"/>
              </a:spcAft>
              <a:buNone/>
              <a:defRPr/>
            </a:pPr>
            <a:r>
              <a:rPr lang="en-US" altLang="it-IT" dirty="0">
                <a:solidFill>
                  <a:srgbClr val="FF0000"/>
                </a:solidFill>
                <a:sym typeface="+mn-ea"/>
              </a:rPr>
              <a:t>     </a:t>
            </a:r>
            <a:endParaRPr lang="en-US" altLang="zh-CN" kern="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元素节点属性操作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09370" y="3362325"/>
            <a:ext cx="10163175" cy="2841625"/>
            <a:chOff x="2062" y="3939"/>
            <a:chExt cx="16005" cy="4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7" y="3939"/>
              <a:ext cx="15851" cy="65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2" y="4596"/>
              <a:ext cx="15302" cy="3818"/>
            </a:xfrm>
            <a:prstGeom prst="rect">
              <a:avLst/>
            </a:prstGeom>
          </p:spPr>
        </p:pic>
      </p:grpSp>
      <p:sp>
        <p:nvSpPr>
          <p:cNvPr id="2050" name=" 2050"/>
          <p:cNvSpPr/>
          <p:nvPr/>
        </p:nvSpPr>
        <p:spPr bwMode="auto">
          <a:xfrm>
            <a:off x="7383145" y="4620895"/>
            <a:ext cx="440690" cy="26860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 252"/>
          <p:cNvSpPr/>
          <p:nvPr/>
        </p:nvSpPr>
        <p:spPr>
          <a:xfrm rot="2640000">
            <a:off x="7286625" y="4942205"/>
            <a:ext cx="444500" cy="446405"/>
          </a:xfrm>
          <a:prstGeom prst="mathPlus">
            <a:avLst>
              <a:gd name="adj1" fmla="val 92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52"/>
          <p:cNvSpPr/>
          <p:nvPr/>
        </p:nvSpPr>
        <p:spPr>
          <a:xfrm rot="2640000">
            <a:off x="7286625" y="5295265"/>
            <a:ext cx="444500" cy="446405"/>
          </a:xfrm>
          <a:prstGeom prst="mathPlus">
            <a:avLst>
              <a:gd name="adj1" fmla="val 92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050"/>
          <p:cNvSpPr/>
          <p:nvPr/>
        </p:nvSpPr>
        <p:spPr bwMode="auto">
          <a:xfrm>
            <a:off x="7383145" y="5790565"/>
            <a:ext cx="440690" cy="26860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0" y="4954905"/>
            <a:ext cx="3358515" cy="421005"/>
          </a:xfrm>
          <a:prstGeom prst="rect">
            <a:avLst/>
          </a:prstGeom>
          <a:ln w="15875" cmpd="sng">
            <a:solidFill>
              <a:schemeClr val="tx1"/>
            </a:solidFill>
            <a:prstDash val="solid"/>
          </a:ln>
        </p:spPr>
      </p:pic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8-12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创建</a:t>
            </a:r>
            <a:r>
              <a:rPr lang="zh-CN" dirty="0">
                <a:sym typeface="+mn-ea"/>
              </a:rPr>
              <a:t>图片节点对象</a:t>
            </a:r>
            <a:endParaRPr sz="2800" dirty="0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var img =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new Image()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;</a:t>
            </a:r>
          </a:p>
          <a:p>
            <a:pPr lvl="1"/>
            <a:r>
              <a:rPr lang="en-US" altLang="zh-CN" dirty="0">
                <a:cs typeface="+mn-ea"/>
                <a:sym typeface="+mn-ea"/>
              </a:rPr>
              <a:t> 等价于 do</a:t>
            </a:r>
            <a:r>
              <a:rPr lang="en-US" altLang="zh-CN" dirty="0">
                <a:sym typeface="+mn-ea"/>
              </a:rPr>
              <a:t>cument.ceateElement( "img" )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sym typeface="+mn-ea"/>
              </a:rPr>
              <a:t>1</a:t>
            </a:r>
            <a:endParaRPr dirty="0"/>
          </a:p>
          <a:p>
            <a:pPr lvl="0"/>
            <a:r>
              <a:rPr lang="zh-CN" dirty="0">
                <a:sym typeface="+mn-ea"/>
              </a:rPr>
              <a:t>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增删改查</a:t>
            </a:r>
            <a:r>
              <a:rPr lang="zh-CN" dirty="0">
                <a:sym typeface="+mn-ea"/>
              </a:rPr>
              <a:t>图片节点对象属性</a:t>
            </a:r>
          </a:p>
          <a:p>
            <a:pPr lvl="1"/>
            <a:r>
              <a:rPr lang="zh-CN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img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.src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 img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.width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 img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.height</a:t>
            </a: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cs typeface="+mn-ea"/>
                <a:sym typeface="+mn-ea"/>
              </a:rPr>
              <a:t>...</a:t>
            </a:r>
            <a:r>
              <a:rPr lang="en-US" altLang="zh-CN">
                <a:sym typeface="+mn-ea"/>
              </a:rPr>
              <a:t> 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Image </a:t>
            </a:r>
            <a:r>
              <a:rPr lang="zh-CN" altLang="en-US"/>
              <a:t>对象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8-13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1955" y="2844800"/>
            <a:ext cx="10731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hlinkClick r:id="rId2" action="ppaction://hlinkfile"/>
              </a:rPr>
              <a:t>https://developer.mozilla.org/zh-CN/docs/Web/API/HTMLImageElement/Image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T</a:t>
            </a:r>
            <a:r>
              <a:rPr lang="en-US" altLang="zh-CN" dirty="0">
                <a:sym typeface="+mn-ea"/>
              </a:rPr>
              <a:t>able </a:t>
            </a:r>
            <a:r>
              <a:rPr lang="zh-CN" altLang="en-US" dirty="0">
                <a:sym typeface="+mn-ea"/>
              </a:rPr>
              <a:t>对象</a:t>
            </a:r>
            <a:endParaRPr sz="2800" dirty="0"/>
          </a:p>
          <a:p>
            <a:pPr lvl="1"/>
            <a:r>
              <a:rPr lang="en-US" altLang="zh-CN">
                <a:sym typeface="+mn-ea"/>
              </a:rPr>
              <a:t> 在 HTML 文档中 &lt;table&gt; 标签每出现一次，一个 Table 对象就会被创建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var table = document.ceateElement( "table" )</a:t>
            </a:r>
            <a:endParaRPr lang="zh-CN" altLang="en-US" dirty="0">
              <a:solidFill>
                <a:srgbClr val="C00000"/>
              </a:solidFill>
              <a:cs typeface="+mn-ea"/>
            </a:endParaRPr>
          </a:p>
          <a:p>
            <a:pPr lvl="0"/>
            <a:r>
              <a:rPr lang="zh-CN" dirty="0">
                <a:sym typeface="+mn-ea"/>
              </a:rPr>
              <a:t> 常用属性和方法</a:t>
            </a:r>
          </a:p>
          <a:p>
            <a:pPr lvl="1"/>
            <a:r>
              <a:rPr lang="zh-CN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table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rows	 </a:t>
            </a:r>
            <a:r>
              <a:rPr lang="en-US" altLang="zh-CN" sz="2400" dirty="0">
                <a:cs typeface="+mn-ea"/>
                <a:sym typeface="+mn-ea"/>
              </a:rPr>
              <a:t>—— 返回包含表格中所有 tr </a:t>
            </a:r>
            <a:r>
              <a:rPr lang="zh-CN" altLang="en-US" sz="2400" dirty="0">
                <a:cs typeface="+mn-ea"/>
                <a:sym typeface="+mn-ea"/>
              </a:rPr>
              <a:t>元素的集合</a:t>
            </a:r>
            <a:endParaRPr lang="en-US" altLang="zh-CN" sz="2400" dirty="0"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 table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.createCaption()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为表格创建一个 caption 元素</a:t>
            </a:r>
          </a:p>
          <a:p>
            <a:pPr lvl="1"/>
            <a:r>
              <a:rPr lang="en-US" altLang="zh-CN" sz="2400" dirty="0">
                <a:sym typeface="+mn-ea"/>
              </a:rPr>
              <a:t> table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.insertRow(index)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在表格中的指定位置插入一个</a:t>
            </a:r>
            <a:r>
              <a:rPr lang="zh-CN" altLang="en-US" sz="2400" dirty="0">
                <a:cs typeface="+mn-ea"/>
                <a:sym typeface="+mn-ea"/>
              </a:rPr>
              <a:t>空的 </a:t>
            </a:r>
            <a:r>
              <a:rPr lang="en-US" altLang="zh-CN" sz="2400" dirty="0">
                <a:cs typeface="+mn-ea"/>
                <a:sym typeface="+mn-ea"/>
              </a:rPr>
              <a:t>tr </a:t>
            </a:r>
            <a:r>
              <a:rPr lang="zh-CN" altLang="en-US" sz="2400" dirty="0">
                <a:cs typeface="+mn-ea"/>
                <a:sym typeface="+mn-ea"/>
              </a:rPr>
              <a:t>元素</a:t>
            </a:r>
            <a:endParaRPr lang="zh-CN" altLang="en-US" sz="2400" b="1" dirty="0">
              <a:solidFill>
                <a:srgbClr val="C00000"/>
              </a:solidFill>
              <a:cs typeface="+mn-ea"/>
              <a:sym typeface="+mn-ea"/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table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.deleteRow(index)</a:t>
            </a:r>
            <a:r>
              <a:rPr lang="en-US" altLang="zh-CN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从表格删除指定位置的行</a:t>
            </a:r>
            <a:endParaRPr lang="en-US" altLang="zh-CN" sz="2400" dirty="0">
              <a:solidFill>
                <a:srgbClr val="C00000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Table </a:t>
            </a:r>
            <a:r>
              <a:rPr lang="zh-CN" altLang="en-US"/>
              <a:t>对象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8-14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TableRow </a:t>
            </a:r>
            <a:r>
              <a:rPr lang="zh-CN" altLang="en-US" dirty="0">
                <a:sym typeface="+mn-ea"/>
              </a:rPr>
              <a:t>对象</a:t>
            </a:r>
            <a:endParaRPr sz="2800" dirty="0"/>
          </a:p>
          <a:p>
            <a:pPr lvl="1"/>
            <a:r>
              <a:rPr lang="en-US" altLang="zh-CN">
                <a:sym typeface="+mn-ea"/>
              </a:rPr>
              <a:t> 在 HTML 文档中出现一个 &lt;tr&gt; 标签，就会创建一个 TableRow 对象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sym typeface="+mn-ea"/>
              </a:rPr>
              <a:t> var tr = table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.insertRow()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endParaRPr dirty="0"/>
          </a:p>
          <a:p>
            <a:pPr lvl="0"/>
            <a:r>
              <a:rPr lang="zh-CN" dirty="0">
                <a:sym typeface="+mn-ea"/>
              </a:rPr>
              <a:t> 常用属性和方法</a:t>
            </a:r>
          </a:p>
          <a:p>
            <a:pPr lvl="1"/>
            <a:r>
              <a:rPr lang="zh-CN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tr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.cells</a:t>
            </a:r>
            <a:r>
              <a:rPr lang="en-US" altLang="zh-CN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—— 返回表格行中所有 td </a:t>
            </a:r>
            <a:r>
              <a:rPr lang="zh-CN" altLang="en-US" sz="2400" dirty="0">
                <a:cs typeface="+mn-ea"/>
                <a:sym typeface="+mn-ea"/>
              </a:rPr>
              <a:t>或 </a:t>
            </a:r>
            <a:r>
              <a:rPr lang="en-US" altLang="zh-CN" sz="2400" dirty="0">
                <a:cs typeface="+mn-ea"/>
                <a:sym typeface="+mn-ea"/>
              </a:rPr>
              <a:t>th 元素的集合 </a:t>
            </a:r>
          </a:p>
          <a:p>
            <a:pPr lvl="1"/>
            <a:r>
              <a:rPr lang="en-US" altLang="zh-CN" sz="2400" dirty="0">
                <a:sym typeface="+mn-ea"/>
              </a:rPr>
              <a:t> tr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.insertCell(index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)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在一行的指定位置插入一个空的 td 元素</a:t>
            </a: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tr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.deleteCell(index) </a:t>
            </a:r>
            <a:r>
              <a:rPr lang="en-US" altLang="zh-CN" dirty="0">
                <a:cs typeface="+mn-ea"/>
                <a:sym typeface="+mn-ea"/>
              </a:rPr>
              <a:t>—— </a:t>
            </a:r>
            <a:r>
              <a:rPr lang="en-US" altLang="zh-CN" sz="2400" dirty="0">
                <a:cs typeface="+mn-ea"/>
                <a:sym typeface="+mn-ea"/>
              </a:rPr>
              <a:t>删除表格行中的指定 td 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TableRow </a:t>
            </a:r>
            <a:r>
              <a:rPr lang="zh-CN" altLang="en-US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TableCell </a:t>
            </a:r>
            <a:r>
              <a:rPr lang="zh-CN" altLang="en-US" dirty="0">
                <a:sym typeface="+mn-ea"/>
              </a:rPr>
              <a:t>对象</a:t>
            </a:r>
            <a:endParaRPr sz="2800" dirty="0"/>
          </a:p>
          <a:p>
            <a:pPr lvl="1"/>
            <a:r>
              <a:rPr lang="en-US" altLang="zh-CN">
                <a:sym typeface="+mn-ea"/>
              </a:rPr>
              <a:t> 在 HTML 文档中出现一个 &lt;td&gt; 标签，就会创建一个 TableCell 对象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sym typeface="+mn-ea"/>
              </a:rPr>
              <a:t> var td = tr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.insert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Cell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endParaRPr dirty="0"/>
          </a:p>
          <a:p>
            <a:pPr lvl="0"/>
            <a:r>
              <a:rPr lang="zh-CN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TableHeader </a:t>
            </a:r>
            <a:r>
              <a:rPr lang="zh-CN" altLang="en-US" dirty="0">
                <a:sym typeface="+mn-ea"/>
              </a:rPr>
              <a:t>对象</a:t>
            </a:r>
            <a:endParaRPr lang="zh-CN" dirty="0">
              <a:sym typeface="+mn-ea"/>
            </a:endParaRPr>
          </a:p>
          <a:p>
            <a:pPr lvl="1"/>
            <a:r>
              <a:rPr lang="zh-CN" sz="2400" dirty="0">
                <a:sym typeface="+mn-ea"/>
              </a:rPr>
              <a:t> </a:t>
            </a:r>
            <a:r>
              <a:rPr lang="en-US" altLang="zh-CN">
                <a:sym typeface="+mn-ea"/>
              </a:rPr>
              <a:t>在 HTML 文档中出现一个 &lt;th&gt; 标签，就会创建一个 TableHeader 对象</a:t>
            </a:r>
            <a:r>
              <a:rPr lang="en-US" altLang="zh-CN" sz="2400" dirty="0">
                <a:sym typeface="+mn-ea"/>
              </a:rPr>
              <a:t> 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var th = document.createElement("th"); </a:t>
            </a:r>
            <a:endParaRPr lang="en-US" altLang="zh-CN" sz="28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TableCell </a:t>
            </a:r>
            <a:r>
              <a:rPr lang="zh-CN" altLang="en-US"/>
              <a:t>对象</a:t>
            </a:r>
            <a:r>
              <a:rPr lang="en-US" altLang="zh-CN"/>
              <a:t>/ </a:t>
            </a:r>
            <a:r>
              <a:rPr lang="zh-CN" altLang="en-US"/>
              <a:t>TableHeader  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核心 </a:t>
            </a:r>
            <a:r>
              <a:rPr lang="en-US" altLang="zh-CN"/>
              <a:t>DOM</a:t>
            </a:r>
            <a:endParaRPr sz="2800" dirty="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操作元素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节点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，创建，删除，查找元素节点等</a:t>
            </a:r>
            <a:r>
              <a:rPr lang="zh-CN" dirty="0">
                <a:solidFill>
                  <a:schemeClr val="tx1"/>
                </a:solidFill>
                <a:sym typeface="+mn-ea"/>
              </a:rPr>
              <a:t> </a:t>
            </a:r>
          </a:p>
          <a:p>
            <a:pPr lvl="0"/>
            <a:r>
              <a:rPr lang="zh-CN" altLang="en-US" sz="2800">
                <a:sym typeface="+mn-ea"/>
              </a:rPr>
              <a:t> HTML DOM</a:t>
            </a: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操作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，如读取或修改属性的值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zh-CN" b="1" dirty="0" smtClean="0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 smtClean="0"/>
              <a:t>DOM 节点属性</a:t>
            </a:r>
            <a:endParaRPr lang="zh-CN" altLang="en-US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 smtClean="0"/>
              <a:t>DOM 节点操作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b="1" dirty="0" smtClean="0">
                <a:sym typeface="+mn-ea"/>
              </a:rPr>
              <a:t>HTML DOM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</a:t>
            </a:r>
            <a:endParaRPr lang="zh-CN" altLang="en-US" b="1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None/>
            </a:pPr>
            <a:endParaRPr 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77220" cy="499999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smtClean="0"/>
              <a:t>复选框实例</a:t>
            </a:r>
            <a:r>
              <a:rPr lang="en-US" altLang="zh-CN" smtClean="0"/>
              <a:t> 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574655" cy="4999990"/>
          </a:xfrm>
        </p:spPr>
        <p:txBody>
          <a:bodyPr/>
          <a:lstStyle/>
          <a:p>
            <a:pPr marL="0" indent="0">
              <a:buNone/>
              <a:defRPr/>
            </a:pPr>
            <a:endParaRPr lang="zh-CN" altLang="en-US" dirty="0" smtClean="0">
              <a:latin typeface="Franklin Gothic Book"/>
              <a:sym typeface="+mn-ea"/>
            </a:endParaRPr>
          </a:p>
          <a:p>
            <a:pPr>
              <a:defRPr/>
            </a:pPr>
            <a:endParaRPr lang="zh-CN" altLang="en-US" dirty="0" smtClean="0">
              <a:latin typeface="Franklin Gothic Book"/>
              <a:sym typeface="+mn-ea"/>
            </a:endParaRPr>
          </a:p>
          <a:p>
            <a:pPr>
              <a:defRPr/>
            </a:pPr>
            <a:endParaRPr lang="zh-CN" altLang="en-US" dirty="0" smtClean="0">
              <a:latin typeface="Franklin Gothic Book"/>
              <a:sym typeface="+mn-ea"/>
            </a:endParaRPr>
          </a:p>
          <a:p>
            <a:pP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 smtClean="0">
                <a:latin typeface="Franklin Gothic Book"/>
                <a:sym typeface="+mn-ea"/>
              </a:rPr>
              <a:t>获取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DOM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sz="2800" dirty="0" smtClean="0">
                <a:latin typeface="Franklin Gothic Book"/>
                <a:sym typeface="+mn-ea"/>
              </a:rPr>
              <a:t>节点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元素节点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var list = document.getElementById(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"list"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)</a:t>
            </a: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属性节点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var href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=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list.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getAttribute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ea"/>
              </a:rPr>
              <a:t>Node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("href")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cs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文本节点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var text = list.firstChild</a:t>
            </a:r>
          </a:p>
          <a:p>
            <a:pPr lvl="1">
              <a:buClr>
                <a:srgbClr val="008469"/>
              </a:buClr>
              <a:defRPr/>
            </a:pPr>
            <a:endParaRPr lang="zh-CN" altLang="en-US" sz="2400" dirty="0" smtClean="0">
              <a:solidFill>
                <a:srgbClr val="C00000"/>
              </a:solidFill>
              <a:latin typeface="Franklin Gothic Book"/>
              <a:cs typeface="+mn-ea"/>
              <a:sym typeface="+mn-ea"/>
            </a:endParaRPr>
          </a:p>
          <a:p>
            <a:pPr marL="0" lvl="0" indent="0">
              <a:buClr>
                <a:srgbClr val="008469"/>
              </a:buClr>
              <a:buNone/>
              <a:defRPr/>
            </a:pPr>
            <a:endParaRPr lang="zh-CN" altLang="en-US" dirty="0" smtClean="0">
              <a:latin typeface="Franklin Gothic Book"/>
              <a:sym typeface="+mn-ea"/>
            </a:endParaRPr>
          </a:p>
          <a:p>
            <a:pPr lvl="0">
              <a:buClr>
                <a:srgbClr val="008469"/>
              </a:buClr>
              <a:defRPr/>
            </a:pPr>
            <a:endParaRPr lang="zh-CN" altLang="en-US" sz="2800" dirty="0" smtClean="0">
              <a:solidFill>
                <a:srgbClr val="C00000"/>
              </a:solidFill>
              <a:latin typeface="Franklin Gothic Book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获取 </a:t>
            </a:r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04110" y="1064895"/>
            <a:ext cx="7383780" cy="1988820"/>
            <a:chOff x="2989" y="2642"/>
            <a:chExt cx="11628" cy="31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" y="2642"/>
              <a:ext cx="11629" cy="3132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4712" y="4724"/>
              <a:ext cx="9776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8-1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节点属性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DOM </a:t>
            </a:r>
            <a:r>
              <a:rPr lang="zh-CN" altLang="en-US" b="1" dirty="0" smtClean="0"/>
              <a:t>节点操作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HTML DOM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574655" cy="499999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DOM </a:t>
            </a:r>
            <a:r>
              <a:rPr lang="zh-CN" altLang="en-US" dirty="0" smtClean="0">
                <a:latin typeface="Franklin Gothic Book"/>
                <a:sym typeface="+mn-ea"/>
              </a:rPr>
              <a:t>树中</a:t>
            </a:r>
            <a:r>
              <a:rPr lang="zh-CN" altLang="en-US" dirty="0">
                <a:sym typeface="+mn-ea"/>
              </a:rPr>
              <a:t>每个节点都拥有包含着关于节点某些信息的属性。这些属性是：</a:t>
            </a:r>
            <a:endParaRPr lang="zh-CN" altLang="en-US" dirty="0" smtClean="0">
              <a:latin typeface="Franklin Gothic Book"/>
              <a:sym typeface="+mn-ea"/>
            </a:endParaRPr>
          </a:p>
          <a:p>
            <a:pPr lvl="0">
              <a:buClr>
                <a:srgbClr val="008469"/>
              </a:buClr>
              <a:defRPr/>
            </a:pPr>
            <a:endParaRPr lang="zh-CN" altLang="en-US" sz="2800" dirty="0" smtClean="0">
              <a:solidFill>
                <a:srgbClr val="C00000"/>
              </a:solidFill>
              <a:latin typeface="Franklin Gothic Book"/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3430779" y="2563813"/>
            <a:ext cx="53101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nodeType  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（节点类型）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nodeName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（节点名称）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nodeValue 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（节点值）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nodeType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属性可区分节点的类型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 smtClean="0">
                <a:cs typeface="+mn-ea"/>
                <a:sym typeface="+mn-ea"/>
              </a:rPr>
              <a:t>元素节点的 node</a:t>
            </a:r>
            <a:r>
              <a:rPr lang="en-US" altLang="zh-CN" dirty="0" smtClean="0">
                <a:cs typeface="+mn-ea"/>
                <a:sym typeface="+mn-ea"/>
              </a:rPr>
              <a:t>Type</a:t>
            </a:r>
            <a:r>
              <a:rPr lang="zh-CN" altLang="en-US" dirty="0" smtClean="0">
                <a:cs typeface="+mn-ea"/>
                <a:sym typeface="+mn-ea"/>
              </a:rPr>
              <a:t> 返回值为 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ea"/>
              </a:rPr>
              <a:t>1</a:t>
            </a:r>
            <a:endParaRPr lang="zh-CN" altLang="en-US" dirty="0" smtClean="0">
              <a:cs typeface="+mn-ea"/>
              <a:sym typeface="+mn-ea"/>
            </a:endParaRP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属性节点的 </a:t>
            </a:r>
            <a:r>
              <a:rPr lang="zh-CN" altLang="en-US" dirty="0" smtClean="0">
                <a:cs typeface="+mn-ea"/>
                <a:sym typeface="+mn-ea"/>
              </a:rPr>
              <a:t>node</a:t>
            </a:r>
            <a:r>
              <a:rPr lang="en-US" altLang="zh-CN" dirty="0" smtClean="0">
                <a:cs typeface="+mn-ea"/>
                <a:sym typeface="+mn-ea"/>
              </a:rPr>
              <a:t>Type</a:t>
            </a:r>
            <a:r>
              <a:rPr lang="zh-CN" altLang="en-US" dirty="0" smtClean="0">
                <a:cs typeface="+mn-ea"/>
                <a:sym typeface="+mn-ea"/>
              </a:rPr>
              <a:t> 返回值为 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ea"/>
              </a:rPr>
              <a:t>2</a:t>
            </a:r>
            <a:endParaRPr lang="zh-CN" altLang="en-US" dirty="0" smtClean="0">
              <a:sym typeface="+mn-ea"/>
            </a:endParaRP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文本节点的 </a:t>
            </a:r>
            <a:r>
              <a:rPr lang="zh-CN" altLang="en-US" dirty="0" smtClean="0">
                <a:cs typeface="+mn-ea"/>
                <a:sym typeface="+mn-ea"/>
              </a:rPr>
              <a:t>node</a:t>
            </a:r>
            <a:r>
              <a:rPr lang="en-US" altLang="zh-CN" dirty="0" smtClean="0">
                <a:cs typeface="+mn-ea"/>
                <a:sym typeface="+mn-ea"/>
              </a:rPr>
              <a:t>Type</a:t>
            </a:r>
            <a:r>
              <a:rPr lang="zh-CN" altLang="en-US" dirty="0" smtClean="0">
                <a:cs typeface="+mn-ea"/>
                <a:sym typeface="+mn-ea"/>
              </a:rPr>
              <a:t> 返回值为 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ea"/>
              </a:rPr>
              <a:t>3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cs typeface="+mn-ea"/>
            </a:endParaRPr>
          </a:p>
          <a:p>
            <a:pPr lvl="0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nodeType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只读</a:t>
            </a:r>
            <a:r>
              <a:rPr lang="zh-CN" altLang="en-US" dirty="0">
                <a:sym typeface="+mn-ea"/>
              </a:rPr>
              <a:t>的</a:t>
            </a:r>
          </a:p>
          <a:p>
            <a:pPr lvl="0">
              <a:defRPr/>
            </a:pPr>
            <a:endParaRPr lang="zh-CN" altLang="en-US" dirty="0">
              <a:sym typeface="+mn-ea"/>
            </a:endParaRPr>
          </a:p>
          <a:p>
            <a:pPr marL="168275" lvl="1" indent="0">
              <a:buNone/>
              <a:defRPr/>
            </a:pPr>
            <a:endParaRPr lang="zh-CN" altLang="en-US" sz="2800" dirty="0"/>
          </a:p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nodeType </a:t>
            </a:r>
            <a:r>
              <a:rPr lang="zh-CN" altLang="en-US"/>
              <a:t>属性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8-2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nodeName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属性依据节点的类型返回其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名称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 smtClean="0">
                <a:cs typeface="+mn-ea"/>
                <a:sym typeface="+mn-ea"/>
              </a:rPr>
              <a:t>元素节点的 nodeName 与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标签名</a:t>
            </a:r>
            <a:r>
              <a:rPr lang="zh-CN" altLang="en-US" sz="2400" dirty="0" smtClean="0">
                <a:cs typeface="+mn-ea"/>
                <a:sym typeface="+mn-ea"/>
              </a:rPr>
              <a:t>相同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属性节点的 </a:t>
            </a:r>
            <a:r>
              <a:rPr lang="en-US" altLang="zh-CN" sz="2400" dirty="0" err="1" smtClean="0">
                <a:sym typeface="+mn-ea"/>
              </a:rPr>
              <a:t>nodeName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与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属性名</a:t>
            </a:r>
            <a:r>
              <a:rPr lang="zh-CN" altLang="en-US" sz="2400" dirty="0" smtClean="0">
                <a:sym typeface="+mn-ea"/>
              </a:rPr>
              <a:t>相同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文本节点的 </a:t>
            </a:r>
            <a:r>
              <a:rPr lang="en-US" altLang="zh-CN" sz="2400" dirty="0" err="1" smtClean="0">
                <a:sym typeface="+mn-ea"/>
              </a:rPr>
              <a:t>nodeName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始终是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#text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dirty="0">
                <a:solidFill>
                  <a:srgbClr val="006F53"/>
                </a:solidFill>
                <a:latin typeface="微软雅黑" panose="020B0503020204020204" pitchFamily="34" charset="-122"/>
                <a:cs typeface="+mn-cs"/>
              </a:rPr>
              <a:t> </a:t>
            </a:r>
            <a:r>
              <a:rPr lang="zh-CN" altLang="en-US" sz="2800" dirty="0">
                <a:sym typeface="+mn-ea"/>
              </a:rPr>
              <a:t>nodeName 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只读</a:t>
            </a:r>
            <a:r>
              <a:rPr lang="zh-CN" altLang="en-US" sz="2800" dirty="0">
                <a:sym typeface="+mn-ea"/>
              </a:rPr>
              <a:t>的</a:t>
            </a:r>
          </a:p>
          <a:p>
            <a:pPr lvl="0">
              <a:defRPr/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nodeName 返回标签名为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大写</a:t>
            </a:r>
            <a:r>
              <a:rPr lang="zh-CN" altLang="en-US" sz="2800" dirty="0">
                <a:sym typeface="+mn-ea"/>
              </a:rPr>
              <a:t>标签名</a:t>
            </a:r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  <a:cs typeface="+mn-cs"/>
            </a:endParaRPr>
          </a:p>
          <a:p>
            <a:pPr>
              <a:defRPr/>
            </a:pPr>
            <a:endParaRPr lang="zh-CN" altLang="en-US" sz="2800" dirty="0"/>
          </a:p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nodeName </a:t>
            </a:r>
            <a:r>
              <a:rPr lang="zh-CN" altLang="en-US"/>
              <a:t>属性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8-3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返回或设置</a:t>
            </a:r>
            <a:r>
              <a:rPr lang="zh-CN" altLang="en-US" dirty="0">
                <a:sym typeface="+mn-ea"/>
              </a:rPr>
              <a:t>当前节点的值</a:t>
            </a:r>
            <a:r>
              <a:rPr lang="en-US" altLang="zh-CN" dirty="0">
                <a:sym typeface="+mn-ea"/>
              </a:rPr>
              <a:t> 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元素节点的 </a:t>
            </a:r>
            <a:r>
              <a:rPr lang="en-US" altLang="zh-CN" dirty="0" err="1">
                <a:sym typeface="+mn-ea"/>
              </a:rPr>
              <a:t>nodeValue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undefined </a:t>
            </a:r>
            <a:r>
              <a:rPr lang="zh-CN" altLang="en-US" dirty="0">
                <a:sym typeface="+mn-ea"/>
              </a:rPr>
              <a:t>或 </a:t>
            </a:r>
            <a:r>
              <a:rPr lang="en-US" altLang="zh-CN" dirty="0">
                <a:sym typeface="+mn-ea"/>
              </a:rPr>
              <a:t>null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属性节点的 </a:t>
            </a:r>
            <a:r>
              <a:rPr lang="en-US" altLang="zh-CN" dirty="0" err="1">
                <a:sym typeface="+mn-ea"/>
              </a:rPr>
              <a:t>nodeValue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是属性值</a:t>
            </a:r>
          </a:p>
          <a:p>
            <a:pPr lvl="1"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文本节点的 </a:t>
            </a:r>
            <a:r>
              <a:rPr lang="en-US" altLang="zh-CN" dirty="0" err="1">
                <a:sym typeface="+mn-ea"/>
              </a:rPr>
              <a:t>nodeValue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是文本本身</a:t>
            </a:r>
          </a:p>
          <a:p>
            <a:pPr latinLnBrk="0">
              <a:lnSpc>
                <a:spcPct val="140000"/>
              </a:lnSpc>
              <a:defRPr/>
            </a:pPr>
            <a:r>
              <a:rPr lang="zh-CN" altLang="en-US" sz="2800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DOM 处理中的常见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错误</a:t>
            </a:r>
            <a:r>
              <a:rPr lang="en-US" altLang="zh-CN" dirty="0" err="1">
                <a:sym typeface="+mn-ea"/>
              </a:rPr>
              <a:t>是希望元素节点包含文本节点</a:t>
            </a:r>
            <a:endParaRPr lang="en-US" altLang="zh-CN" dirty="0" err="1">
              <a:latin typeface="微软雅黑" panose="020B0503020204020204" pitchFamily="34" charset="-122"/>
            </a:endParaRPr>
          </a:p>
          <a:p>
            <a:pPr lvl="1" latinLnBrk="0">
              <a:lnSpc>
                <a:spcPct val="140000"/>
              </a:lnSpc>
              <a:defRPr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例如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&lt;title&gt;DOM 教程&lt;/title&gt;</a:t>
            </a:r>
            <a:r>
              <a:rPr lang="en-US" altLang="zh-CN" dirty="0" err="1">
                <a:sym typeface="+mn-ea"/>
              </a:rPr>
              <a:t>，元素节点 &lt;title&gt;，包含值为 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DOM 教程</a:t>
            </a:r>
            <a:r>
              <a:rPr lang="en-US" altLang="zh-CN" dirty="0" err="1">
                <a:sym typeface="+mn-ea"/>
              </a:rPr>
              <a:t>" 的文本节点。</a:t>
            </a:r>
          </a:p>
          <a:p>
            <a:pPr lvl="1" latinLnBrk="0">
              <a:lnSpc>
                <a:spcPct val="140000"/>
              </a:lnSpc>
              <a:defRPr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可通过节点的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innerHTML </a:t>
            </a:r>
            <a:r>
              <a:rPr lang="en-US" altLang="zh-CN" dirty="0" err="1">
                <a:sym typeface="+mn-ea"/>
              </a:rPr>
              <a:t>属性来访问文本节点的值。</a:t>
            </a:r>
            <a:endParaRPr lang="en-US" altLang="zh-CN" dirty="0" err="1">
              <a:latin typeface="微软雅黑" panose="020B0503020204020204" pitchFamily="34" charset="-122"/>
              <a:sym typeface="+mn-ea"/>
            </a:endParaRPr>
          </a:p>
          <a:p>
            <a:pPr lvl="0">
              <a:defRPr/>
            </a:pPr>
            <a:endParaRPr lang="en-US" altLang="zh-CN" dirty="0">
              <a:sym typeface="+mn-ea"/>
            </a:endParaRPr>
          </a:p>
          <a:p>
            <a:pPr marL="0" lvl="0" indent="0">
              <a:buNone/>
              <a:defRPr/>
            </a:pPr>
            <a:endParaRPr lang="zh-CN" altLang="en-US" sz="2800" dirty="0"/>
          </a:p>
          <a:p>
            <a:pPr marL="0" indent="0"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nodeValue </a:t>
            </a:r>
            <a:r>
              <a:rPr lang="zh-CN" altLang="en-US"/>
              <a:t>属性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8-4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DOM </a:t>
            </a:r>
            <a:r>
              <a:rPr lang="zh-CN" altLang="en-US"/>
              <a:t>节点属性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7194" y="2125352"/>
          <a:ext cx="9036459" cy="2303780"/>
        </p:xfrm>
        <a:graphic>
          <a:graphicData uri="http://schemas.openxmlformats.org/drawingml/2006/table">
            <a:tbl>
              <a:tblPr/>
              <a:tblGrid>
                <a:gridCol w="1656759"/>
                <a:gridCol w="576264"/>
                <a:gridCol w="2401432"/>
                <a:gridCol w="2208680"/>
                <a:gridCol w="2193324"/>
              </a:tblGrid>
              <a:tr h="56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节点的内容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自定义</PresentationFormat>
  <Paragraphs>241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3106</cp:revision>
  <cp:lastPrinted>2411-12-30T00:00:00Z</cp:lastPrinted>
  <dcterms:created xsi:type="dcterms:W3CDTF">2003-05-12T10:17:00Z</dcterms:created>
  <dcterms:modified xsi:type="dcterms:W3CDTF">2018-09-09T11:28:37Z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