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8" r:id="rId2"/>
  </p:sldMasterIdLst>
  <p:notesMasterIdLst>
    <p:notesMasterId r:id="rId33"/>
  </p:notesMasterIdLst>
  <p:handoutMasterIdLst>
    <p:handoutMasterId r:id="rId34"/>
  </p:handoutMasterIdLst>
  <p:sldIdLst>
    <p:sldId id="330" r:id="rId3"/>
    <p:sldId id="300" r:id="rId4"/>
    <p:sldId id="354" r:id="rId5"/>
    <p:sldId id="308" r:id="rId6"/>
    <p:sldId id="296" r:id="rId7"/>
    <p:sldId id="328" r:id="rId8"/>
    <p:sldId id="350" r:id="rId9"/>
    <p:sldId id="297" r:id="rId10"/>
    <p:sldId id="305" r:id="rId11"/>
    <p:sldId id="333" r:id="rId12"/>
    <p:sldId id="334" r:id="rId13"/>
    <p:sldId id="322" r:id="rId14"/>
    <p:sldId id="356" r:id="rId15"/>
    <p:sldId id="355" r:id="rId16"/>
    <p:sldId id="349" r:id="rId17"/>
    <p:sldId id="311" r:id="rId18"/>
    <p:sldId id="346" r:id="rId19"/>
    <p:sldId id="314" r:id="rId20"/>
    <p:sldId id="342" r:id="rId21"/>
    <p:sldId id="347" r:id="rId22"/>
    <p:sldId id="315" r:id="rId23"/>
    <p:sldId id="348" r:id="rId24"/>
    <p:sldId id="316" r:id="rId25"/>
    <p:sldId id="352" r:id="rId26"/>
    <p:sldId id="353" r:id="rId27"/>
    <p:sldId id="351" r:id="rId28"/>
    <p:sldId id="318" r:id="rId29"/>
    <p:sldId id="319" r:id="rId30"/>
    <p:sldId id="325" r:id="rId31"/>
    <p:sldId id="332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8D"/>
    <a:srgbClr val="FF33CC"/>
    <a:srgbClr val="808080"/>
    <a:srgbClr val="FCFCFC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055" autoAdjust="0"/>
  </p:normalViewPr>
  <p:slideViewPr>
    <p:cSldViewPr>
      <p:cViewPr varScale="1">
        <p:scale>
          <a:sx n="63" d="100"/>
          <a:sy n="63" d="100"/>
        </p:scale>
        <p:origin x="-966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497E5A-2A17-40E3-8BBC-971434590A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3DAC84-4E7E-4389-878F-1C922B11C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16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13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加一个具体的语句例子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9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加一个具体的语句例子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/>
              <a:t>go(n)</a:t>
            </a:r>
            <a:r>
              <a:rPr lang="zh-CN" altLang="en-US" sz="1200" b="0" dirty="0" smtClean="0"/>
              <a:t>如果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为正数，则前进到第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个访问过的网页；如果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为负数，则后退到第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个访问过的网页。</a:t>
            </a:r>
            <a:endParaRPr lang="en-US" altLang="zh-CN" sz="1200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/>
              <a:t>使用场景：用户提交数据时，假设用户在页面</a:t>
            </a:r>
            <a:r>
              <a:rPr lang="en-US" altLang="zh-CN" sz="1200" b="0" dirty="0" smtClean="0"/>
              <a:t>A</a:t>
            </a:r>
            <a:r>
              <a:rPr lang="zh-CN" altLang="en-US" sz="1200" b="0" dirty="0" smtClean="0"/>
              <a:t>中将数据提交到页面</a:t>
            </a:r>
            <a:r>
              <a:rPr lang="en-US" altLang="zh-CN" sz="1200" b="0" dirty="0" smtClean="0"/>
              <a:t>B</a:t>
            </a:r>
            <a:r>
              <a:rPr lang="zh-CN" altLang="en-US" sz="1200" b="0" dirty="0" smtClean="0"/>
              <a:t>中，如果页面</a:t>
            </a:r>
            <a:r>
              <a:rPr lang="en-US" altLang="zh-CN" sz="1200" b="0" dirty="0" smtClean="0"/>
              <a:t>B</a:t>
            </a:r>
            <a:r>
              <a:rPr lang="zh-CN" altLang="en-US" sz="1200" b="0" dirty="0" smtClean="0"/>
              <a:t>在校验数据时发现提交的数据不正确，则可以使用</a:t>
            </a:r>
            <a:r>
              <a:rPr lang="en-US" altLang="zh-CN" sz="1200" b="0" dirty="0" err="1" smtClean="0"/>
              <a:t>history.back</a:t>
            </a:r>
            <a:r>
              <a:rPr lang="en-US" altLang="zh-CN" sz="1200" b="0" dirty="0" smtClean="0"/>
              <a:t>()</a:t>
            </a:r>
            <a:r>
              <a:rPr lang="zh-CN" altLang="en-US" sz="1200" b="0" dirty="0" smtClean="0"/>
              <a:t>方法回到页面</a:t>
            </a:r>
            <a:r>
              <a:rPr lang="en-US" altLang="zh-CN" sz="1200" b="0" dirty="0" smtClean="0"/>
              <a:t>A</a:t>
            </a:r>
            <a:r>
              <a:rPr lang="zh-CN" altLang="en-US" sz="1200" b="0" dirty="0" smtClean="0"/>
              <a:t>。</a:t>
            </a:r>
            <a:endParaRPr lang="zh-CN" altLang="en-US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89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通过该对象可以获得客户端显示器分辨率等信息，并根据不同分辨率输出不同内容。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522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通过该对象可以获得客户端显示器分辨率等信息，并根据不同分辨率输出不同内容。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52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体系结构，</a:t>
            </a:r>
            <a:r>
              <a:rPr lang="en-US" altLang="zh-CN" dirty="0" err="1" smtClean="0"/>
              <a:t>window,document,frames,histroy,location,navigator,screen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对象是整个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的核心，其他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对象都以某种方式接回到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顶层对象就是代表浏览器的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对象，所有其他对象都是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对象下的子对象。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89C991-8A8E-46B4-9AC8-ADA96CCBE5DE}" type="slidenum">
              <a:rPr lang="zh-CN" altLang="en-US" sz="1200" b="0"/>
              <a:pPr algn="r"/>
              <a:t>29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一个完整的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实现是由以下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个不同部分组成的：核心（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）描述了该语言的语法和基本对象；</a:t>
            </a:r>
          </a:p>
          <a:p>
            <a:r>
              <a:rPr lang="zh-CN" altLang="en-US" dirty="0" smtClean="0"/>
              <a:t>文档对象模型（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）描述了处理网页内容的方法和接口；</a:t>
            </a:r>
          </a:p>
          <a:p>
            <a:r>
              <a:rPr lang="zh-CN" altLang="en-US" dirty="0" smtClean="0"/>
              <a:t>浏览器对象模型（</a:t>
            </a:r>
            <a:r>
              <a:rPr lang="en-US" altLang="zh-CN" dirty="0" smtClean="0"/>
              <a:t>BOM</a:t>
            </a:r>
            <a:r>
              <a:rPr lang="zh-CN" altLang="en-US" dirty="0" smtClean="0"/>
              <a:t>）描述了与浏览器进行交互的方法和接口。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38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体系结构，</a:t>
            </a:r>
            <a:r>
              <a:rPr lang="en-US" altLang="zh-CN" dirty="0" err="1" smtClean="0"/>
              <a:t>window,document,frames,histroy,location,navigator,screen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对象是整个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的核心，其他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对象都以某种方式接回到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顶层对象就是代表浏览器的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对象，所有其他对象都是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对象下的子对象。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可以通过数组下标引用对象。“</a:t>
            </a:r>
            <a:r>
              <a:rPr lang="en-US" altLang="zh-CN" dirty="0" smtClean="0"/>
              <a:t>forms</a:t>
            </a:r>
            <a:r>
              <a:rPr lang="zh-CN" altLang="en-US" dirty="0" smtClean="0"/>
              <a:t>”数组中存放了当前文档中的所有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对象。</a:t>
            </a:r>
            <a:r>
              <a:rPr lang="en-US" altLang="zh-CN" dirty="0" smtClean="0"/>
              <a:t>forms[0]</a:t>
            </a:r>
            <a:r>
              <a:rPr lang="zh-CN" altLang="en-US" dirty="0" smtClean="0"/>
              <a:t>代表了文档中的第一个表单。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53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对象的主要作用是操作浏览器窗口。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89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确认框的作用是让用户确认是否操作。只能返回一个布尔值。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点击取消返回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；输入空返回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；输入内容并点击确认返回文本框中的内容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53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加一个具体的语句例子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74635" y="3717032"/>
            <a:ext cx="4885995" cy="6949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 </a:t>
            </a:r>
            <a:r>
              <a:rPr lang="zh-CN" altLang="en-US" smtClean="0"/>
              <a:t>单击此处输入节标题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6240682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2507" y="3717032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2708921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48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lang="zh-CN" altLang="en-US" sz="48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开发（二）</a:t>
            </a:r>
            <a:endParaRPr lang="zh-CN" altLang="en-US" sz="4800" b="1" kern="1200">
              <a:solidFill>
                <a:srgbClr val="006F53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4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071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493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6314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14918" y="981076"/>
            <a:ext cx="10562167" cy="5256213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34A321"/>
              </a:buClr>
              <a:buSzPct val="90000"/>
              <a:buFont typeface="Wingdings" pitchFamily="2" charset="2"/>
              <a:buChar char="Ø"/>
              <a:defRPr/>
            </a:lvl1pPr>
            <a:lvl2pPr marL="947012" indent="-457200">
              <a:lnSpc>
                <a:spcPct val="150000"/>
              </a:lnSpc>
              <a:buClr>
                <a:srgbClr val="008000"/>
              </a:buClr>
              <a:buSzPct val="60000"/>
              <a:buFont typeface="Wingdings" pitchFamily="2" charset="2"/>
              <a:buChar char="u"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413" y="260649"/>
            <a:ext cx="816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本节内容</a:t>
            </a:r>
          </a:p>
        </p:txBody>
      </p:sp>
    </p:spTree>
    <p:extLst>
      <p:ext uri="{BB962C8B-B14F-4D97-AF65-F5344CB8AC3E}">
        <p14:creationId xmlns:p14="http://schemas.microsoft.com/office/powerpoint/2010/main" val="17035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lnSpc>
                <a:spcPct val="150000"/>
              </a:lnSpc>
              <a:buSzPct val="80000"/>
              <a:defRPr/>
            </a:lvl1pPr>
            <a:lvl2pPr>
              <a:lnSpc>
                <a:spcPct val="150000"/>
              </a:lnSpc>
              <a:buSzPct val="70000"/>
              <a:buFont typeface="Wingdings" pitchFamily="2" charset="2"/>
              <a:buChar char="u"/>
              <a:defRPr/>
            </a:lvl2pPr>
            <a:lvl3pPr marL="1143000" indent="-228600">
              <a:lnSpc>
                <a:spcPct val="150000"/>
              </a:lnSpc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感谢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39" y="3212976"/>
            <a:ext cx="984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54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Thank You</a:t>
            </a:r>
            <a:endParaRPr lang="zh-CN" altLang="en-US" sz="5400" b="1" kern="1200" smtClean="0">
              <a:solidFill>
                <a:srgbClr val="006F53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3" descr="wat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7463367" y="77788"/>
            <a:ext cx="355176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5"/>
            <a:ext cx="2256367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5643563"/>
            <a:ext cx="9645649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3039532" y="4526992"/>
            <a:ext cx="8534400" cy="4572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0" b="1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gray">
          <a:xfrm>
            <a:off x="623392" y="2714624"/>
            <a:ext cx="10972800" cy="14700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7" name="矩形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7151"/>
            <a:ext cx="28448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矩形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7151"/>
            <a:ext cx="38608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6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69A8-3CF0-43DA-B7F3-08A63A35A2D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85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007303" y="1196752"/>
            <a:ext cx="3456516" cy="7826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3200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1006475" y="2349501"/>
            <a:ext cx="8161867" cy="3167063"/>
          </a:xfrm>
          <a:prstGeom prst="rect">
            <a:avLst/>
          </a:prstGeom>
        </p:spPr>
        <p:txBody>
          <a:bodyPr/>
          <a:lstStyle>
            <a:lvl5pPr marL="1828800" indent="0">
              <a:buNone/>
              <a:defRPr/>
            </a:lvl5pPr>
          </a:lstStyle>
          <a:p>
            <a:pPr lvl="4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7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2" y="260648"/>
            <a:ext cx="942283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marL="720000" lvl="1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u"/>
            </a:pPr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图片 4" descr="软院logo横版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17" r:id="rId7"/>
    <p:sldLayoutId id="2147483718" r:id="rId8"/>
    <p:sldLayoutId id="2147483696" r:id="rId9"/>
    <p:sldLayoutId id="214748372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15"/>
        </a:buBlip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47012" indent="-457200" algn="l" defTabSz="914400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90712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smtClean="0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开发（</a:t>
            </a:r>
            <a:r>
              <a:rPr lang="zh-CN" altLang="en-US" sz="4800" b="1" dirty="0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二）</a:t>
            </a:r>
            <a:endParaRPr lang="zh-CN" altLang="zh-CN" sz="4800" b="1" dirty="0">
              <a:solidFill>
                <a:srgbClr val="008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第六章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1813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8208912" cy="4643437"/>
          </a:xfrm>
        </p:spPr>
        <p:txBody>
          <a:bodyPr/>
          <a:lstStyle/>
          <a:p>
            <a:pPr lvl="0">
              <a:buClr>
                <a:srgbClr val="008469"/>
              </a:buClr>
            </a:pPr>
            <a:r>
              <a:rPr lang="zh-CN" altLang="en-US" dirty="0" smtClean="0"/>
              <a:t> </a:t>
            </a:r>
            <a:r>
              <a:rPr lang="zh-CN" altLang="en-US" dirty="0"/>
              <a:t>确认窗口</a:t>
            </a:r>
            <a:r>
              <a:rPr lang="en-US" altLang="zh-CN" dirty="0"/>
              <a:t> ----- </a:t>
            </a:r>
            <a:r>
              <a:rPr lang="en-US" altLang="zh-CN" dirty="0" smtClean="0"/>
              <a:t>confirm( )</a:t>
            </a:r>
          </a:p>
          <a:p>
            <a:pPr lvl="1"/>
            <a:r>
              <a:rPr lang="en-US" altLang="zh-CN" sz="2400" dirty="0" smtClean="0"/>
              <a:t> 			</a:t>
            </a:r>
            <a:r>
              <a:rPr lang="en-US" altLang="zh-CN" sz="2400" dirty="0" err="1" smtClean="0"/>
              <a:t>window.confirm</a:t>
            </a:r>
            <a:r>
              <a:rPr lang="en-US" altLang="zh-CN" sz="2400" dirty="0" smtClean="0"/>
              <a:t>( message );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message 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要在确认框中显示的文本内容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window</a:t>
            </a:r>
            <a:r>
              <a:rPr lang="en-US" altLang="zh-CN" sz="2400" b="1" dirty="0"/>
              <a:t>.confirm(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400" b="1" dirty="0">
                <a:solidFill>
                  <a:srgbClr val="FF33CC"/>
                </a:solidFill>
              </a:rPr>
              <a:t>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4" name="Picture 3" descr="C:\Users\张志敏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6294" y="3933056"/>
            <a:ext cx="6048672" cy="2164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253758" cy="4643437"/>
          </a:xfrm>
        </p:spPr>
        <p:txBody>
          <a:bodyPr/>
          <a:lstStyle/>
          <a:p>
            <a:pPr lvl="0">
              <a:buClr>
                <a:srgbClr val="008469"/>
              </a:buClr>
            </a:pPr>
            <a:r>
              <a:rPr lang="zh-CN" altLang="en-US" dirty="0" smtClean="0"/>
              <a:t> 输入框</a:t>
            </a:r>
            <a:r>
              <a:rPr lang="en-US" altLang="zh-CN" dirty="0" smtClean="0"/>
              <a:t> </a:t>
            </a:r>
            <a:r>
              <a:rPr lang="en-US" altLang="zh-CN" dirty="0"/>
              <a:t>----- prompt</a:t>
            </a:r>
            <a:r>
              <a:rPr lang="en-US" altLang="zh-CN" dirty="0" smtClean="0"/>
              <a:t>( )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window.prompt</a:t>
            </a:r>
            <a:r>
              <a:rPr lang="en-US" altLang="zh-CN" sz="2400" dirty="0" smtClean="0"/>
              <a:t>(message</a:t>
            </a:r>
            <a:r>
              <a:rPr lang="en-US" altLang="zh-CN" sz="2400" dirty="0"/>
              <a:t>, [default]);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message 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要在提示框中显示的文本内容， </a:t>
            </a:r>
            <a:r>
              <a:rPr lang="en-US" altLang="zh-CN" sz="2400" dirty="0" smtClean="0">
                <a:solidFill>
                  <a:srgbClr val="FF0000"/>
                </a:solidFill>
              </a:rPr>
              <a:t>default 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单行文本框中的默认内容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 例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window.</a:t>
            </a:r>
            <a:r>
              <a:rPr lang="en-US" altLang="zh-CN" sz="2400" b="1" dirty="0"/>
              <a:t>prompt(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请输入你的评价</a:t>
            </a:r>
            <a:r>
              <a:rPr lang="en-US" altLang="zh-CN" sz="2400" b="1" dirty="0">
                <a:solidFill>
                  <a:srgbClr val="FF33CC"/>
                </a:solidFill>
              </a:rPr>
              <a:t>, 1(</a:t>
            </a:r>
            <a:r>
              <a:rPr lang="zh-CN" altLang="en-US" sz="2400" b="1" dirty="0">
                <a:solidFill>
                  <a:srgbClr val="FF33CC"/>
                </a:solidFill>
              </a:rPr>
              <a:t>满意</a:t>
            </a:r>
            <a:r>
              <a:rPr lang="en-US" altLang="zh-CN" sz="2400" b="1" dirty="0">
                <a:solidFill>
                  <a:srgbClr val="FF33CC"/>
                </a:solidFill>
              </a:rPr>
              <a:t>) 2(</a:t>
            </a:r>
            <a:r>
              <a:rPr lang="zh-CN" altLang="en-US" sz="2400" b="1" dirty="0">
                <a:solidFill>
                  <a:srgbClr val="FF33CC"/>
                </a:solidFill>
              </a:rPr>
              <a:t>一般</a:t>
            </a:r>
            <a:r>
              <a:rPr lang="en-US" altLang="zh-CN" sz="2400" b="1" dirty="0">
                <a:solidFill>
                  <a:srgbClr val="FF33CC"/>
                </a:solidFill>
              </a:rPr>
              <a:t>) 3(</a:t>
            </a:r>
            <a:r>
              <a:rPr lang="zh-CN" altLang="en-US" sz="2400" b="1" dirty="0">
                <a:solidFill>
                  <a:srgbClr val="FF33CC"/>
                </a:solidFill>
              </a:rPr>
              <a:t>不满意</a:t>
            </a:r>
            <a:r>
              <a:rPr lang="en-US" altLang="zh-CN" sz="2400" b="1" dirty="0">
                <a:solidFill>
                  <a:srgbClr val="FF33CC"/>
                </a:solidFill>
              </a:rPr>
              <a:t>)’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33CC"/>
                </a:solidFill>
              </a:rPr>
              <a:t>‘’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</a:p>
        </p:txBody>
      </p:sp>
      <p:pic>
        <p:nvPicPr>
          <p:cNvPr id="4" name="Picture 4" descr="C:\Users\张志敏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808" y="4315667"/>
            <a:ext cx="5472608" cy="1796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696400" y="6207695"/>
            <a:ext cx="24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demo 6-1.html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0"/>
            <a:ext cx="9181750" cy="54355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延迟执行 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 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只</a:t>
            </a: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zh-CN" altLang="en-US" dirty="0" smtClean="0">
                <a:solidFill>
                  <a:srgbClr val="FF0000"/>
                </a:solidFill>
              </a:rPr>
              <a:t>一次</a:t>
            </a:r>
            <a:endParaRPr lang="en-US" altLang="zh-CN" sz="2400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sz="2400" dirty="0" err="1" smtClean="0"/>
              <a:t>setTimeout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code,interval</a:t>
            </a:r>
            <a:r>
              <a:rPr lang="en-US" altLang="zh-CN" sz="2400" dirty="0" smtClean="0"/>
              <a:t> )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code 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要延迟执行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代码；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interval 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延迟执行的间隔时间，单位为毫秒</a:t>
            </a:r>
          </a:p>
          <a:p>
            <a:r>
              <a:rPr lang="zh-CN" altLang="en-US" dirty="0" smtClean="0"/>
              <a:t> 取消延迟执行  </a:t>
            </a:r>
            <a:r>
              <a:rPr lang="en-US" altLang="zh-CN" dirty="0" err="1" smtClean="0"/>
              <a:t>clearTimeout</a:t>
            </a:r>
            <a:r>
              <a:rPr lang="en-US" altLang="zh-CN" dirty="0" smtClean="0"/>
              <a:t>( )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clearTimeout</a:t>
            </a:r>
            <a:r>
              <a:rPr lang="en-US" altLang="zh-CN" sz="2400" dirty="0" smtClean="0"/>
              <a:t>( id )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id </a:t>
            </a:r>
            <a:r>
              <a:rPr lang="zh-CN" altLang="en-US" sz="2400" dirty="0" smtClean="0"/>
              <a:t>是 </a:t>
            </a:r>
            <a:r>
              <a:rPr lang="en-US" altLang="zh-CN" sz="2400" dirty="0" err="1" smtClean="0"/>
              <a:t>setTimeout</a:t>
            </a:r>
            <a:r>
              <a:rPr lang="en-US" altLang="zh-CN" sz="2400" dirty="0" smtClean="0"/>
              <a:t>( ) </a:t>
            </a:r>
            <a:r>
              <a:rPr lang="zh-CN" altLang="en-US" sz="2400" dirty="0" smtClean="0"/>
              <a:t>方法</a:t>
            </a:r>
            <a:r>
              <a:rPr lang="zh-CN" altLang="en-US" sz="2400" dirty="0"/>
              <a:t>返回的数字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延迟执行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5792" y="5847655"/>
            <a:ext cx="306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6-2.html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0"/>
            <a:ext cx="9181750" cy="54355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/>
              <a:t>周期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 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 重复</a:t>
            </a:r>
            <a:r>
              <a:rPr lang="zh-CN" altLang="en-US" dirty="0">
                <a:solidFill>
                  <a:srgbClr val="FF0000"/>
                </a:solidFill>
              </a:rPr>
              <a:t>执行，直到 </a:t>
            </a:r>
            <a:r>
              <a:rPr lang="en-US" altLang="zh-CN" dirty="0" err="1">
                <a:solidFill>
                  <a:srgbClr val="FF0000"/>
                </a:solidFill>
              </a:rPr>
              <a:t>clearInterval</a:t>
            </a:r>
            <a:r>
              <a:rPr lang="en-US" altLang="zh-CN" dirty="0">
                <a:solidFill>
                  <a:srgbClr val="FF0000"/>
                </a:solidFill>
              </a:rPr>
              <a:t>( ) </a:t>
            </a:r>
            <a:r>
              <a:rPr lang="zh-CN" altLang="en-US" dirty="0">
                <a:solidFill>
                  <a:srgbClr val="FF0000"/>
                </a:solidFill>
              </a:rPr>
              <a:t>被调用或窗口被关闭</a:t>
            </a:r>
            <a:endParaRPr lang="en-US" altLang="zh-CN" sz="2400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setInterval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code,interval</a:t>
            </a:r>
            <a:r>
              <a:rPr lang="en-US" altLang="zh-CN" sz="2400" dirty="0" smtClean="0"/>
              <a:t> )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code </a:t>
            </a:r>
            <a:r>
              <a:rPr lang="zh-CN" altLang="en-US" sz="2400" dirty="0" smtClean="0"/>
              <a:t>为要</a:t>
            </a:r>
            <a:r>
              <a:rPr lang="zh-CN" altLang="en-US" dirty="0"/>
              <a:t>周期</a:t>
            </a:r>
            <a:r>
              <a:rPr lang="zh-CN" altLang="en-US" sz="2400" dirty="0" smtClean="0"/>
              <a:t>执行的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代码；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interval </a:t>
            </a:r>
            <a:r>
              <a:rPr lang="zh-CN" altLang="en-US" sz="2400" dirty="0" smtClean="0"/>
              <a:t>为</a:t>
            </a:r>
            <a:r>
              <a:rPr lang="zh-CN" altLang="en-US" dirty="0"/>
              <a:t>周期</a:t>
            </a:r>
            <a:r>
              <a:rPr lang="zh-CN" altLang="en-US" sz="2400" dirty="0" smtClean="0"/>
              <a:t>执行</a:t>
            </a:r>
            <a:r>
              <a:rPr lang="zh-CN" altLang="en-US" sz="2400" dirty="0"/>
              <a:t>的间隔时间，单位为毫秒</a:t>
            </a:r>
          </a:p>
          <a:p>
            <a:r>
              <a:rPr lang="zh-CN" altLang="en-US" dirty="0" smtClean="0"/>
              <a:t> 取消</a:t>
            </a:r>
            <a:r>
              <a:rPr lang="zh-CN" altLang="en-US" dirty="0"/>
              <a:t>周期</a:t>
            </a:r>
            <a:r>
              <a:rPr lang="zh-CN" altLang="en-US" dirty="0" smtClean="0"/>
              <a:t>执行 </a:t>
            </a:r>
            <a:r>
              <a:rPr lang="en-US" altLang="zh-CN" dirty="0" err="1"/>
              <a:t>clearInterval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dirty="0" err="1"/>
              <a:t>clearInterval</a:t>
            </a:r>
            <a:r>
              <a:rPr lang="en-US" altLang="zh-CN" sz="2400" dirty="0" smtClean="0"/>
              <a:t>( id )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id </a:t>
            </a:r>
            <a:r>
              <a:rPr lang="zh-CN" altLang="en-US" sz="2400" dirty="0" smtClean="0"/>
              <a:t>是 </a:t>
            </a:r>
            <a:r>
              <a:rPr lang="en-US" altLang="zh-CN" dirty="0" err="1"/>
              <a:t>setInterval</a:t>
            </a:r>
            <a:r>
              <a:rPr lang="en-US" altLang="zh-CN" sz="2400" dirty="0" smtClean="0"/>
              <a:t>( ) </a:t>
            </a:r>
            <a:r>
              <a:rPr lang="zh-CN" altLang="en-US" sz="2400" dirty="0" smtClean="0"/>
              <a:t>方法</a:t>
            </a:r>
            <a:r>
              <a:rPr lang="zh-CN" altLang="en-US" sz="2400" dirty="0"/>
              <a:t>返回的数字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周期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5792" y="5847655"/>
            <a:ext cx="306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6-3.html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5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865096" cy="529150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打开</a:t>
            </a:r>
            <a:r>
              <a:rPr lang="zh-CN" altLang="en-US" dirty="0"/>
              <a:t>浏览器</a:t>
            </a:r>
            <a:r>
              <a:rPr lang="zh-CN" altLang="en-US" dirty="0" smtClean="0"/>
              <a:t>窗口 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 </a:t>
            </a:r>
            <a:r>
              <a:rPr lang="en-US" altLang="zh-CN" dirty="0"/>
              <a:t>open </a:t>
            </a:r>
            <a:r>
              <a:rPr lang="en-US" altLang="zh-CN" dirty="0" smtClean="0"/>
              <a:t>( 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window.open</a:t>
            </a:r>
            <a:r>
              <a:rPr lang="en-US" altLang="zh-CN" dirty="0"/>
              <a:t>( </a:t>
            </a:r>
            <a:r>
              <a:rPr lang="en-US" altLang="zh-CN" dirty="0" err="1"/>
              <a:t>url,name,features,replace</a:t>
            </a:r>
            <a:r>
              <a:rPr lang="en-US" altLang="zh-CN" dirty="0"/>
              <a:t> 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: </a:t>
            </a:r>
            <a:r>
              <a:rPr lang="zh-CN" altLang="en-US" dirty="0"/>
              <a:t>在打开的窗口中加载文档的 </a:t>
            </a:r>
            <a:r>
              <a:rPr lang="en-US" altLang="zh-CN" dirty="0"/>
              <a:t>URL </a:t>
            </a:r>
            <a:r>
              <a:rPr lang="zh-CN" altLang="en-US" dirty="0"/>
              <a:t>地址。（可选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name : </a:t>
            </a:r>
            <a:r>
              <a:rPr lang="zh-CN" altLang="en-US" dirty="0"/>
              <a:t>新开窗口的名称。（可选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features : </a:t>
            </a:r>
            <a:r>
              <a:rPr lang="zh-CN" altLang="en-US" dirty="0"/>
              <a:t>新开窗口的特性。（可选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 replace : </a:t>
            </a:r>
            <a:r>
              <a:rPr lang="zh-CN" altLang="en-US" dirty="0"/>
              <a:t>是否替换窗口中浏览的当前历史</a:t>
            </a:r>
            <a:r>
              <a:rPr lang="en-US" altLang="zh-CN" dirty="0"/>
              <a:t>,</a:t>
            </a:r>
            <a:r>
              <a:rPr lang="zh-CN" altLang="en-US" dirty="0"/>
              <a:t>布尔值。（可选参数</a:t>
            </a:r>
            <a:r>
              <a:rPr lang="zh-CN" altLang="en-US" dirty="0" smtClean="0"/>
              <a:t>）</a:t>
            </a:r>
            <a:endParaRPr lang="zh-CN" altLang="en-US" sz="2600" dirty="0" smtClean="0"/>
          </a:p>
          <a:p>
            <a:r>
              <a:rPr lang="zh-CN" altLang="en-US" dirty="0" smtClean="0"/>
              <a:t> 关闭</a:t>
            </a:r>
            <a:r>
              <a:rPr lang="zh-CN" altLang="en-US" dirty="0"/>
              <a:t>浏览器窗口 </a:t>
            </a:r>
            <a:r>
              <a:rPr lang="en-US" altLang="zh-CN" dirty="0"/>
              <a:t>close ( </a:t>
            </a:r>
            <a:r>
              <a:rPr lang="en-US" altLang="zh-CN" dirty="0" smtClean="0"/>
              <a:t>)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window.close</a:t>
            </a:r>
            <a:r>
              <a:rPr lang="en-US" altLang="zh-CN" dirty="0"/>
              <a:t>( )</a:t>
            </a:r>
          </a:p>
          <a:p>
            <a:pPr lvl="1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窗口操作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5792" y="5847655"/>
            <a:ext cx="306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6-4.html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991544" y="980728"/>
            <a:ext cx="6711950" cy="50405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BOM </a:t>
            </a:r>
            <a:r>
              <a:rPr lang="zh-CN" altLang="en-US" sz="2800" b="1" dirty="0" smtClean="0"/>
              <a:t>综述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window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history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对象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location </a:t>
            </a:r>
            <a:r>
              <a:rPr lang="zh-CN" altLang="en-US" sz="2800" b="1" dirty="0" smtClean="0"/>
              <a:t>对象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navigator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screen </a:t>
            </a:r>
            <a:r>
              <a:rPr lang="zh-CN" altLang="en-US" sz="2800" b="1" dirty="0" smtClean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document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7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history </a:t>
            </a:r>
            <a:r>
              <a:rPr lang="zh-CN" altLang="en-US" dirty="0" smtClean="0"/>
              <a:t>对象可以访问浏览器窗口的浏览历史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r>
              <a:rPr lang="zh-CN" altLang="en-US" dirty="0" smtClean="0"/>
              <a:t> 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13372"/>
              </p:ext>
            </p:extLst>
          </p:nvPr>
        </p:nvGraphicFramePr>
        <p:xfrm>
          <a:off x="1847528" y="2204864"/>
          <a:ext cx="8064896" cy="1923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35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方法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9929">
                <a:tc rowSpan="3">
                  <a:txBody>
                    <a:bodyPr/>
                    <a:lstStyle/>
                    <a:p>
                      <a:pPr algn="l"/>
                      <a:endParaRPr lang="en-US" altLang="zh-CN" sz="24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back()</a:t>
                      </a:r>
                      <a:endParaRPr lang="zh-CN" altLang="en-US" sz="24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后退到上一个访问过的页面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6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forward()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前进到下一个访问过的页面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916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go(n)</a:t>
                      </a:r>
                      <a:endParaRPr lang="zh-CN" altLang="en-US" sz="24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跳转到某个访问过的页面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72064" y="573325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6-5.html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7528" y="458112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go(n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如果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正数，则前进到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第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访问过的网页；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如果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负数，则后退到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第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访问过的网页。</a:t>
            </a:r>
          </a:p>
        </p:txBody>
      </p:sp>
    </p:spTree>
    <p:extLst>
      <p:ext uri="{BB962C8B-B14F-4D97-AF65-F5344CB8AC3E}">
        <p14:creationId xmlns:p14="http://schemas.microsoft.com/office/powerpoint/2010/main" val="21288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991544" y="980728"/>
            <a:ext cx="6711950" cy="50405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BOM </a:t>
            </a:r>
            <a:r>
              <a:rPr lang="zh-CN" altLang="en-US" sz="2800" b="1" dirty="0" smtClean="0"/>
              <a:t>综述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window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history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location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对象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navigator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screen </a:t>
            </a:r>
            <a:r>
              <a:rPr lang="zh-CN" altLang="en-US" sz="2800" b="1" dirty="0" smtClean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document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9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location </a:t>
            </a:r>
            <a:r>
              <a:rPr lang="zh-CN" altLang="en-US" dirty="0" smtClean="0"/>
              <a:t>对象包含当前窗口的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 可以</a:t>
            </a:r>
            <a:r>
              <a:rPr lang="zh-CN" altLang="en-US" sz="2400" dirty="0"/>
              <a:t>通过</a:t>
            </a:r>
            <a:r>
              <a:rPr lang="zh-CN" altLang="en-US" sz="2400" dirty="0" smtClean="0"/>
              <a:t>修改 </a:t>
            </a:r>
            <a:r>
              <a:rPr lang="en-US" altLang="zh-CN" sz="2400" dirty="0" smtClean="0"/>
              <a:t>location </a:t>
            </a:r>
            <a:r>
              <a:rPr lang="zh-CN" altLang="en-US" sz="2400" dirty="0" smtClean="0"/>
              <a:t>对象</a:t>
            </a:r>
            <a:r>
              <a:rPr lang="zh-CN" altLang="en-US" sz="2400" dirty="0"/>
              <a:t>的属性来加载另一个文档。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location</a:t>
            </a:r>
            <a:r>
              <a:rPr lang="zh-CN" altLang="en-US" dirty="0" smtClean="0"/>
              <a:t> 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65324"/>
              </p:ext>
            </p:extLst>
          </p:nvPr>
        </p:nvGraphicFramePr>
        <p:xfrm>
          <a:off x="1703512" y="2708920"/>
          <a:ext cx="7776864" cy="288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967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64">
                <a:tc rowSpan="4">
                  <a:txBody>
                    <a:bodyPr/>
                    <a:lstStyle/>
                    <a:p>
                      <a:pPr algn="l"/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24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0" kern="1200" dirty="0" smtClean="0">
                          <a:latin typeface="+mn-ea"/>
                          <a:ea typeface="+mn-ea"/>
                        </a:rPr>
                        <a:t>host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 smtClean="0">
                          <a:latin typeface="+mn-ea"/>
                          <a:ea typeface="+mn-ea"/>
                        </a:rPr>
                        <a:t>主机名和端口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hostname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主机名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 smtClean="0">
                          <a:latin typeface="+mn-ea"/>
                          <a:ea typeface="+mn-ea"/>
                        </a:rPr>
                        <a:t>href</a:t>
                      </a:r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当前页面的 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URL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port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端口号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28348" y="5661248"/>
            <a:ext cx="27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6-6.html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6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715500" cy="4643437"/>
          </a:xfrm>
        </p:spPr>
        <p:txBody>
          <a:bodyPr/>
          <a:lstStyle/>
          <a:p>
            <a:pPr marL="168275" lvl="1" indent="0">
              <a:buNone/>
            </a:pP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location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7854"/>
              </p:ext>
            </p:extLst>
          </p:nvPr>
        </p:nvGraphicFramePr>
        <p:xfrm>
          <a:off x="1703512" y="1844824"/>
          <a:ext cx="8280920" cy="279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064">
                <a:tc rowSpan="3">
                  <a:txBody>
                    <a:bodyPr/>
                    <a:lstStyle/>
                    <a:p>
                      <a:pPr algn="l"/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24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0" kern="1200" dirty="0" smtClean="0">
                          <a:latin typeface="+mn-ea"/>
                          <a:ea typeface="+mn-ea"/>
                        </a:rPr>
                        <a:t>reload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重新加载当前页面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hash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 设置或返回 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的锚部分（从 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号开始的部分）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设置或返回当前 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的查询部分（问号 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? </a:t>
                      </a: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之后的部分）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8288" y="59492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6-7.html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Y_circl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75" y="3082245"/>
            <a:ext cx="20240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LB_circle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76" y="1354138"/>
            <a:ext cx="2146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YG_circle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8" y="2998873"/>
            <a:ext cx="21828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gray">
          <a:xfrm>
            <a:off x="5015881" y="2020778"/>
            <a:ext cx="1708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ECMAscript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gray">
          <a:xfrm>
            <a:off x="3091831" y="3401706"/>
            <a:ext cx="16144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BOM</a:t>
            </a:r>
          </a:p>
          <a:p>
            <a:pPr algn="ctr"/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Browser Object Model</a:t>
            </a:r>
            <a:r>
              <a:rPr lang="zh-CN" altLang="en-US" sz="2000" dirty="0">
                <a:ea typeface="宋体" charset="-122"/>
              </a:rPr>
              <a:t>）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gray">
          <a:xfrm>
            <a:off x="6876965" y="3458474"/>
            <a:ext cx="17281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DOM</a:t>
            </a:r>
          </a:p>
          <a:p>
            <a:pPr algn="ctr"/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Document Object Model</a:t>
            </a:r>
            <a:r>
              <a:rPr lang="zh-CN" altLang="en-US" sz="2000" dirty="0">
                <a:ea typeface="宋体" charset="-122"/>
              </a:rPr>
              <a:t>）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" name="椭圆​​ 11"/>
          <p:cNvSpPr/>
          <p:nvPr/>
        </p:nvSpPr>
        <p:spPr>
          <a:xfrm>
            <a:off x="2495600" y="1142984"/>
            <a:ext cx="7056785" cy="485778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8678" y="500063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JavaScript</a:t>
            </a:r>
            <a:endParaRPr lang="zh-CN" altLang="en-US" sz="3600" b="1" dirty="0"/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2947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组成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5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991544" y="980728"/>
            <a:ext cx="6711950" cy="50405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BOM </a:t>
            </a:r>
            <a:r>
              <a:rPr lang="zh-CN" altLang="en-US" sz="2800" b="1" dirty="0" smtClean="0"/>
              <a:t>综述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window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history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location </a:t>
            </a:r>
            <a:r>
              <a:rPr lang="zh-CN" altLang="en-US" sz="2800" b="1" dirty="0" smtClean="0"/>
              <a:t>对象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navigator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对象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screen </a:t>
            </a:r>
            <a:r>
              <a:rPr lang="zh-CN" altLang="en-US" sz="2800" b="1" dirty="0" smtClean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document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9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8782126" cy="4643437"/>
          </a:xfrm>
        </p:spPr>
        <p:txBody>
          <a:bodyPr/>
          <a:lstStyle/>
          <a:p>
            <a:r>
              <a:rPr lang="en-US" altLang="zh-CN" dirty="0" smtClean="0"/>
              <a:t> navigator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包含浏览器的信息，浏览器的类型、版本信息等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navigator</a:t>
            </a:r>
            <a:r>
              <a:rPr lang="zh-CN" altLang="en-US" dirty="0" smtClean="0"/>
              <a:t> 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38020"/>
              </p:ext>
            </p:extLst>
          </p:nvPr>
        </p:nvGraphicFramePr>
        <p:xfrm>
          <a:off x="1559496" y="2492896"/>
          <a:ext cx="7128792" cy="339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058">
                <a:tc rowSpan="5">
                  <a:txBody>
                    <a:bodyPr/>
                    <a:lstStyle/>
                    <a:p>
                      <a:pPr algn="l"/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navigator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 smtClean="0">
                          <a:latin typeface="+mn-ea"/>
                          <a:ea typeface="+mn-ea"/>
                        </a:rPr>
                        <a:t>appName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浏览器名称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 smtClean="0">
                          <a:latin typeface="+mn-ea"/>
                          <a:ea typeface="+mn-ea"/>
                        </a:rPr>
                        <a:t>appVersion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浏览器版本和运行平台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 smtClean="0">
                          <a:latin typeface="+mn-ea"/>
                          <a:ea typeface="+mn-ea"/>
                        </a:rPr>
                        <a:t>onLine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是否在线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非脱机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platform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浏览器运行平台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 smtClean="0">
                          <a:latin typeface="+mn-ea"/>
                          <a:ea typeface="+mn-ea"/>
                        </a:rPr>
                        <a:t>userAgent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HTTP </a:t>
                      </a: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用户代理请求头的字符串</a:t>
                      </a:r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04312" y="602128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demo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6-8.html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2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991544" y="980728"/>
            <a:ext cx="6711950" cy="50405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BOM </a:t>
            </a:r>
            <a:r>
              <a:rPr lang="zh-CN" altLang="en-US" sz="2800" b="1" dirty="0" smtClean="0"/>
              <a:t>综述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window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history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location </a:t>
            </a:r>
            <a:r>
              <a:rPr lang="zh-CN" altLang="en-US" sz="2800" b="1" dirty="0" smtClean="0"/>
              <a:t>对象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navigator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screen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document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91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253758" cy="4643437"/>
          </a:xfrm>
        </p:spPr>
        <p:txBody>
          <a:bodyPr/>
          <a:lstStyle/>
          <a:p>
            <a:r>
              <a:rPr lang="en-US" altLang="zh-CN" dirty="0" smtClean="0"/>
              <a:t> screen </a:t>
            </a:r>
            <a:r>
              <a:rPr lang="zh-CN" altLang="en-US" dirty="0" smtClean="0"/>
              <a:t>对象包含客户端显示器屏幕的相关信息。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srceen</a:t>
            </a:r>
            <a:r>
              <a:rPr lang="zh-CN" altLang="en-US" dirty="0" smtClean="0"/>
              <a:t> 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69198"/>
              </p:ext>
            </p:extLst>
          </p:nvPr>
        </p:nvGraphicFramePr>
        <p:xfrm>
          <a:off x="1631504" y="2276872"/>
          <a:ext cx="7704856" cy="3168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670">
                <a:tc rowSpan="4">
                  <a:txBody>
                    <a:bodyPr/>
                    <a:lstStyle/>
                    <a:p>
                      <a:pPr algn="ctr"/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zh-CN" sz="2400" b="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screen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height</a:t>
                      </a:r>
                      <a:endParaRPr lang="zh-CN" altLang="en-US" sz="24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屏幕的垂直分辨率，单位：像素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width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屏幕的水平分辨率，单位：像素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 smtClean="0">
                          <a:latin typeface="+mn-ea"/>
                          <a:ea typeface="+mn-ea"/>
                        </a:rPr>
                        <a:t>availHeight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可用屏幕高度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 smtClean="0">
                          <a:latin typeface="+mn-ea"/>
                          <a:ea typeface="+mn-ea"/>
                        </a:rPr>
                        <a:t>availWidth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可用屏幕宽度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991544" y="980728"/>
            <a:ext cx="6711950" cy="50405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BOM </a:t>
            </a:r>
            <a:r>
              <a:rPr lang="zh-CN" altLang="en-US" sz="2800" b="1" dirty="0" smtClean="0"/>
              <a:t>综述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window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history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location </a:t>
            </a:r>
            <a:r>
              <a:rPr lang="zh-CN" altLang="en-US" sz="2800" b="1" dirty="0" smtClean="0"/>
              <a:t>对象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navigator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screen </a:t>
            </a:r>
            <a:r>
              <a:rPr lang="zh-CN" altLang="en-US" sz="2800" b="1" dirty="0" smtClean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document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253758" cy="4643437"/>
          </a:xfrm>
        </p:spPr>
        <p:txBody>
          <a:bodyPr/>
          <a:lstStyle/>
          <a:p>
            <a:r>
              <a:rPr lang="en-US" altLang="zh-CN" dirty="0" smtClean="0"/>
              <a:t> document </a:t>
            </a:r>
            <a:r>
              <a:rPr lang="zh-CN" altLang="en-US" dirty="0" smtClean="0"/>
              <a:t>指向</a:t>
            </a:r>
            <a:r>
              <a:rPr lang="zh-CN" altLang="en-US" dirty="0"/>
              <a:t>当前窗口内的文档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document.write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：将一串文本写入文档流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ocument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2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en-US" altLang="zh-CN" dirty="0"/>
              <a:t>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086536"/>
            <a:ext cx="5884490" cy="47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​​ 4"/>
          <p:cNvSpPr/>
          <p:nvPr/>
        </p:nvSpPr>
        <p:spPr>
          <a:xfrm>
            <a:off x="3791744" y="1268760"/>
            <a:ext cx="3744416" cy="4369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1343472" y="3068960"/>
            <a:ext cx="2088232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16289811"/>
              </p:ext>
            </p:extLst>
          </p:nvPr>
        </p:nvGraphicFramePr>
        <p:xfrm>
          <a:off x="2135561" y="1285875"/>
          <a:ext cx="7532340" cy="4215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941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99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/>
                    </a:p>
                  </a:txBody>
                  <a:tcPr marL="89835" marR="89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 marL="89835" marR="8983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230">
                <a:tc rowSpan="7"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/>
                        <a:t>window</a:t>
                      </a:r>
                      <a:endParaRPr lang="zh-CN" altLang="en-US" sz="3200" b="1" dirty="0"/>
                    </a:p>
                  </a:txBody>
                  <a:tcPr marL="89835" marR="898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alert(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confirm(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prompt(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setInterval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clearInterval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baseline="0" dirty="0" err="1" smtClean="0"/>
                        <a:t>setTimeout</a:t>
                      </a:r>
                      <a:r>
                        <a:rPr lang="en-US" altLang="zh-CN" sz="2800" b="1" baseline="0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clearTimeout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 </a:t>
            </a:r>
            <a:r>
              <a:rPr lang="zh-CN" altLang="en-US" smtClean="0"/>
              <a:t>小结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522892"/>
              </p:ext>
            </p:extLst>
          </p:nvPr>
        </p:nvGraphicFramePr>
        <p:xfrm>
          <a:off x="1919536" y="1340768"/>
          <a:ext cx="7776864" cy="4157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0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3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document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write()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9632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history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go()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9632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forward()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9632">
                <a:tc vMerge="1"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back()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location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包含当前窗口的 </a:t>
                      </a:r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信息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navigator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包含当前使用浏览器的信息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+mn-ea"/>
                          <a:ea typeface="+mn-ea"/>
                        </a:rPr>
                        <a:t>screen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latin typeface="+mn-ea"/>
                          <a:ea typeface="+mn-ea"/>
                        </a:rPr>
                        <a:t>客户端屏幕相关信息</a:t>
                      </a:r>
                      <a:endParaRPr lang="zh-CN" altLang="en-US" sz="2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127448" y="1285894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 BOM</a:t>
            </a:r>
            <a:r>
              <a:rPr lang="zh-CN" altLang="en-US" dirty="0"/>
              <a:t>：（</a:t>
            </a:r>
            <a:r>
              <a:rPr lang="en-US" altLang="zh-CN" dirty="0"/>
              <a:t>Browser Object  Model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浏览器</a:t>
            </a:r>
            <a:r>
              <a:rPr lang="zh-CN" altLang="en-US" dirty="0"/>
              <a:t>提供的用户与浏览器窗口之间交互的对象及操作接口的集合。</a:t>
            </a:r>
          </a:p>
          <a:p>
            <a:r>
              <a:rPr lang="en-US" altLang="zh-CN" dirty="0" smtClean="0"/>
              <a:t> BOM </a:t>
            </a:r>
            <a:r>
              <a:rPr lang="zh-CN" altLang="en-US" dirty="0" smtClean="0"/>
              <a:t>没有</a:t>
            </a:r>
            <a:r>
              <a:rPr lang="zh-CN" altLang="en-US" dirty="0"/>
              <a:t>统一标准，在使用时需要注意对不同浏览器的支持。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991544" y="980728"/>
            <a:ext cx="6711950" cy="50405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BOM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综述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window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history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location </a:t>
            </a:r>
            <a:r>
              <a:rPr lang="zh-CN" altLang="en-US" sz="2800" b="1" dirty="0" smtClean="0"/>
              <a:t>对象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navigator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screen </a:t>
            </a:r>
            <a:r>
              <a:rPr lang="zh-CN" altLang="en-US" sz="2800" b="1" dirty="0" smtClean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document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22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8" y="278606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715500" cy="46434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 BOM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Browser Object  Model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 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4" name="自选图形 2"/>
          <p:cNvSpPr>
            <a:spLocks noChangeArrowheads="1"/>
          </p:cNvSpPr>
          <p:nvPr/>
        </p:nvSpPr>
        <p:spPr bwMode="gray">
          <a:xfrm>
            <a:off x="2731766" y="2247106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gray">
          <a:xfrm>
            <a:off x="3544566" y="2751931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6" name="图片 5" descr="DO_circl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101056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black">
          <a:xfrm>
            <a:off x="1853878" y="2605112"/>
            <a:ext cx="16700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Browser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Object</a:t>
            </a:r>
          </a:p>
        </p:txBody>
      </p:sp>
      <p:sp>
        <p:nvSpPr>
          <p:cNvPr id="8" name="自选图形 8"/>
          <p:cNvSpPr>
            <a:spLocks noChangeArrowheads="1"/>
          </p:cNvSpPr>
          <p:nvPr/>
        </p:nvSpPr>
        <p:spPr bwMode="gray">
          <a:xfrm>
            <a:off x="2731766" y="4209256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自选图形 10"/>
          <p:cNvSpPr>
            <a:spLocks noChangeArrowheads="1"/>
          </p:cNvSpPr>
          <p:nvPr/>
        </p:nvSpPr>
        <p:spPr bwMode="gray">
          <a:xfrm>
            <a:off x="3573141" y="4704556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0" name="图片 11" descr="DP_circl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78" y="4006056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2"/>
          <p:cNvSpPr txBox="1">
            <a:spLocks noChangeArrowheads="1"/>
          </p:cNvSpPr>
          <p:nvPr/>
        </p:nvSpPr>
        <p:spPr bwMode="black">
          <a:xfrm>
            <a:off x="1872928" y="4715670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Model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black">
          <a:xfrm>
            <a:off x="3527096" y="2519250"/>
            <a:ext cx="55509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sz="2400" b="1" dirty="0"/>
              <a:t>浏览器提供的用户与浏览器窗口之间</a:t>
            </a:r>
            <a:r>
              <a:rPr lang="zh-CN" altLang="en-US" sz="2400" b="1" dirty="0">
                <a:solidFill>
                  <a:srgbClr val="FF0000"/>
                </a:solidFill>
              </a:rPr>
              <a:t>交互的对象及操作的接口</a:t>
            </a:r>
            <a:r>
              <a:rPr lang="zh-CN" altLang="en-US" sz="2400" b="1" dirty="0"/>
              <a:t>。</a:t>
            </a: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black">
          <a:xfrm>
            <a:off x="3317455" y="4277505"/>
            <a:ext cx="58357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sz="2400" b="1" dirty="0"/>
              <a:t>   这些对象并不是独立存在的，对象与对象之间存在着</a:t>
            </a:r>
            <a:r>
              <a:rPr lang="zh-CN" altLang="en-US" sz="2400" b="1" dirty="0">
                <a:solidFill>
                  <a:srgbClr val="FF0000"/>
                </a:solidFill>
              </a:rPr>
              <a:t>层次结构</a:t>
            </a:r>
            <a:r>
              <a:rPr lang="zh-CN" altLang="en-US" sz="2400" b="1" dirty="0"/>
              <a:t>，对象模型的作用就是描述这些层次结构。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3722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 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086536"/>
            <a:ext cx="5884490" cy="47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​​ 4"/>
          <p:cNvSpPr/>
          <p:nvPr/>
        </p:nvSpPr>
        <p:spPr>
          <a:xfrm>
            <a:off x="3791744" y="1268760"/>
            <a:ext cx="3744416" cy="4369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1343472" y="3068960"/>
            <a:ext cx="2088232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900518" y="1142984"/>
            <a:ext cx="6624638" cy="489585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32" name="Object 8"/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54691203"/>
              </p:ext>
            </p:extLst>
          </p:nvPr>
        </p:nvGraphicFramePr>
        <p:xfrm>
          <a:off x="4048134" y="1285875"/>
          <a:ext cx="6380162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Image" r:id="rId4" imgW="9980952" imgH="7263492" progId="">
                  <p:embed/>
                </p:oleObj>
              </mc:Choice>
              <mc:Fallback>
                <p:oleObj name="Image" r:id="rId4" imgW="9980952" imgH="7263492" progId="">
                  <p:embed/>
                  <p:pic>
                    <p:nvPicPr>
                      <p:cNvPr id="0" name="Picture 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4" y="1285875"/>
                        <a:ext cx="6380162" cy="464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 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4764118" y="1503348"/>
            <a:ext cx="3024188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4187857" y="2295510"/>
            <a:ext cx="5976937" cy="33115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4116419" y="1503348"/>
            <a:ext cx="576263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4638" name="AutoShape 14"/>
          <p:cNvCxnSpPr>
            <a:cxnSpLocks noChangeShapeType="1"/>
            <a:endCxn id="154639" idx="3"/>
          </p:cNvCxnSpPr>
          <p:nvPr/>
        </p:nvCxnSpPr>
        <p:spPr bwMode="auto">
          <a:xfrm flipH="1" flipV="1">
            <a:off x="3468718" y="3877017"/>
            <a:ext cx="412750" cy="158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1476429" y="3676962"/>
            <a:ext cx="19922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宋体" charset="-122"/>
              </a:rPr>
              <a:t>Window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640" name="AutoShape 16"/>
          <p:cNvCxnSpPr>
            <a:cxnSpLocks noChangeShapeType="1"/>
            <a:endCxn id="154641" idx="3"/>
          </p:cNvCxnSpPr>
          <p:nvPr/>
        </p:nvCxnSpPr>
        <p:spPr bwMode="auto">
          <a:xfrm flipH="1">
            <a:off x="3540156" y="4829536"/>
            <a:ext cx="628650" cy="5559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1476430" y="4685074"/>
            <a:ext cx="206372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宋体" charset="-122"/>
              </a:rPr>
              <a:t>Document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646" name="AutoShape 22"/>
          <p:cNvCxnSpPr>
            <a:cxnSpLocks noChangeShapeType="1"/>
          </p:cNvCxnSpPr>
          <p:nvPr/>
        </p:nvCxnSpPr>
        <p:spPr bwMode="auto">
          <a:xfrm flipH="1">
            <a:off x="3540156" y="1646222"/>
            <a:ext cx="5572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1476429" y="1430322"/>
            <a:ext cx="20653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宋体" charset="-122"/>
              </a:rPr>
              <a:t>History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648" name="AutoShape 24"/>
          <p:cNvCxnSpPr>
            <a:cxnSpLocks noChangeShapeType="1"/>
          </p:cNvCxnSpPr>
          <p:nvPr/>
        </p:nvCxnSpPr>
        <p:spPr bwMode="auto">
          <a:xfrm flipH="1">
            <a:off x="3541743" y="1790685"/>
            <a:ext cx="2754313" cy="100621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1476430" y="2596842"/>
            <a:ext cx="199387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宋体" charset="-122"/>
              </a:rPr>
              <a:t>Location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 animBg="1"/>
      <p:bldP spid="154634" grpId="0" animBg="1"/>
      <p:bldP spid="154637" grpId="0" animBg="1"/>
      <p:bldP spid="154639" grpId="0" animBg="1"/>
      <p:bldP spid="154641" grpId="0" animBg="1"/>
      <p:bldP spid="154647" grpId="0" animBg="1"/>
      <p:bldP spid="1546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59447" y="251937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991544" y="980728"/>
            <a:ext cx="6711950" cy="50405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BOM </a:t>
            </a:r>
            <a:r>
              <a:rPr lang="zh-CN" altLang="en-US" sz="2800" b="1" dirty="0" smtClean="0"/>
              <a:t>综述</a:t>
            </a:r>
            <a:endParaRPr lang="zh-CN" altLang="en-US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window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对象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history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location </a:t>
            </a:r>
            <a:r>
              <a:rPr lang="zh-CN" altLang="en-US" sz="2800" b="1" dirty="0" smtClean="0"/>
              <a:t>对象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navigator </a:t>
            </a:r>
            <a:r>
              <a:rPr lang="zh-CN" altLang="en-US" sz="2800" b="1" dirty="0" smtClean="0"/>
              <a:t>对象</a:t>
            </a:r>
            <a:endParaRPr lang="en-US" altLang="zh-CN" sz="2800" b="1" dirty="0" smtClean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screen </a:t>
            </a:r>
            <a:r>
              <a:rPr lang="zh-CN" altLang="en-US" sz="2800" b="1" dirty="0" smtClean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 smtClean="0"/>
              <a:t>document </a:t>
            </a:r>
            <a:r>
              <a:rPr lang="zh-CN" altLang="en-US" sz="2800" b="1" dirty="0" smtClean="0"/>
              <a:t>对象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98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715500" cy="46434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 window </a:t>
            </a:r>
            <a:r>
              <a:rPr lang="zh-CN" altLang="en-US" dirty="0" smtClean="0"/>
              <a:t>对象表示整个浏览器窗口</a:t>
            </a:r>
            <a:endParaRPr lang="en-US" altLang="zh-CN" dirty="0" smtClean="0"/>
          </a:p>
          <a:p>
            <a:r>
              <a:rPr lang="zh-CN" altLang="en-US" dirty="0" smtClean="0"/>
              <a:t> 系统对话框设置</a:t>
            </a:r>
            <a:endParaRPr lang="en-US" altLang="zh-CN" dirty="0" smtClean="0"/>
          </a:p>
          <a:p>
            <a:r>
              <a:rPr lang="zh-CN" altLang="en-US" dirty="0" smtClean="0"/>
              <a:t> 周期性操作设置、</a:t>
            </a:r>
            <a:r>
              <a:rPr lang="zh-CN" altLang="en-US" dirty="0"/>
              <a:t>延迟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 浏览器</a:t>
            </a:r>
            <a:r>
              <a:rPr lang="zh-CN" altLang="en-US" dirty="0"/>
              <a:t>窗口的打开和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r>
              <a:rPr lang="en-US" altLang="zh-CN" dirty="0" smtClean="0"/>
              <a:t> ……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window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024" y="5013176"/>
            <a:ext cx="1070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参考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https://developer.mozilla.org/en-US/docs/Web/API/Window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5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3432" y="1017811"/>
            <a:ext cx="9325766" cy="4643437"/>
          </a:xfrm>
        </p:spPr>
        <p:txBody>
          <a:bodyPr>
            <a:normAutofit/>
          </a:bodyPr>
          <a:lstStyle/>
          <a:p>
            <a:pPr lvl="0">
              <a:buClr>
                <a:srgbClr val="008469"/>
              </a:buClr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警告</a:t>
            </a:r>
            <a:r>
              <a:rPr lang="zh-CN" altLang="en-US" dirty="0" smtClean="0"/>
              <a:t>框</a:t>
            </a:r>
            <a:r>
              <a:rPr lang="en-US" altLang="zh-CN" dirty="0" smtClean="0"/>
              <a:t> ----- alert( )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window.alert</a:t>
            </a:r>
            <a:r>
              <a:rPr lang="en-US" altLang="zh-CN" sz="2400" dirty="0" smtClean="0"/>
              <a:t>( message )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message </a:t>
            </a:r>
            <a:r>
              <a:rPr lang="zh-CN" altLang="en-US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要在警告框中显示的内容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window</a:t>
            </a:r>
            <a:r>
              <a:rPr lang="en-US" altLang="zh-CN" sz="2400" b="1" dirty="0"/>
              <a:t>.alert(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400" b="1" dirty="0">
                <a:solidFill>
                  <a:srgbClr val="FF33CC"/>
                </a:solidFill>
              </a:rPr>
              <a:t>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1026" name="Picture 2" descr="C:\Users\张志敏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1" y="3903743"/>
            <a:ext cx="5832648" cy="2093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开发II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js基础语法</Template>
  <TotalTime>3904</TotalTime>
  <Words>1356</Words>
  <Application>Microsoft Office PowerPoint</Application>
  <PresentationFormat>自定义</PresentationFormat>
  <Paragraphs>292</Paragraphs>
  <Slides>30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web开发II模版</vt:lpstr>
      <vt:lpstr>Office 主题</vt:lpstr>
      <vt:lpstr>Image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张志敏</dc:creator>
  <cp:lastModifiedBy>小黑E550</cp:lastModifiedBy>
  <cp:revision>850</cp:revision>
  <dcterms:created xsi:type="dcterms:W3CDTF">2009-12-11T08:42:25Z</dcterms:created>
  <dcterms:modified xsi:type="dcterms:W3CDTF">2018-09-09T11:27:35Z</dcterms:modified>
</cp:coreProperties>
</file>