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305" r:id="rId2"/>
    <p:sldId id="284" r:id="rId3"/>
    <p:sldId id="283" r:id="rId4"/>
    <p:sldId id="306" r:id="rId5"/>
    <p:sldId id="285" r:id="rId6"/>
    <p:sldId id="311" r:id="rId7"/>
    <p:sldId id="314" r:id="rId8"/>
    <p:sldId id="286" r:id="rId9"/>
    <p:sldId id="296" r:id="rId10"/>
    <p:sldId id="297" r:id="rId11"/>
    <p:sldId id="307" r:id="rId12"/>
    <p:sldId id="289" r:id="rId13"/>
    <p:sldId id="290" r:id="rId14"/>
    <p:sldId id="302" r:id="rId15"/>
    <p:sldId id="303" r:id="rId16"/>
    <p:sldId id="310" r:id="rId17"/>
    <p:sldId id="313" r:id="rId18"/>
    <p:sldId id="301" r:id="rId19"/>
    <p:sldId id="298" r:id="rId20"/>
    <p:sldId id="308" r:id="rId21"/>
    <p:sldId id="294" r:id="rId22"/>
    <p:sldId id="312" r:id="rId23"/>
    <p:sldId id="299" r:id="rId24"/>
    <p:sldId id="300" r:id="rId25"/>
    <p:sldId id="271" r:id="rId26"/>
    <p:sldId id="30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91738" autoAdjust="0"/>
  </p:normalViewPr>
  <p:slideViewPr>
    <p:cSldViewPr>
      <p:cViewPr varScale="1">
        <p:scale>
          <a:sx n="65" d="100"/>
          <a:sy n="65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8CB6-18B8-413C-B318-A699700D3BD1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ED35-8523-4EEF-81E9-D8096A4550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3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2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8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 dirty="0"/>
              <a:t> 的开始位置到结尾的字串。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abc</a:t>
            </a:r>
            <a:r>
              <a:rPr lang="zh-CN" altLang="en-US" dirty="0"/>
              <a:t>”</a:t>
            </a:r>
            <a:r>
              <a:rPr lang="en-US" altLang="zh-CN" dirty="0"/>
              <a:t>.length </a:t>
            </a:r>
            <a:r>
              <a:rPr lang="zh-CN" altLang="en-US" dirty="0"/>
              <a:t>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2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 dirty="0"/>
              <a:t> 的开始位置到结尾的字串。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abc</a:t>
            </a:r>
            <a:r>
              <a:rPr lang="zh-CN" altLang="en-US" dirty="0"/>
              <a:t>”</a:t>
            </a:r>
            <a:r>
              <a:rPr lang="en-US" altLang="zh-CN" dirty="0"/>
              <a:t>.length </a:t>
            </a:r>
            <a:r>
              <a:rPr lang="zh-CN" altLang="en-US" dirty="0"/>
              <a:t>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2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http://www.w3school.com.cn/jsref/jsref_obj_string.asp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5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参考手册一开始给学生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8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第二种声明方式是传统方式。但这两种声明方式没有区别。小括号里面可以写数字，直接声明数组的个数。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0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直接赋值。</a:t>
            </a:r>
            <a:r>
              <a:rPr lang="en-US" altLang="zh-CN" dirty="0"/>
              <a:t>JS</a:t>
            </a:r>
            <a:r>
              <a:rPr lang="zh-CN" altLang="en-US" dirty="0"/>
              <a:t>里面没有二维数组的概念？只是间接的实现。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96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5393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79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/jsref_obj_array.as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jsref_obj_string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2400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第四章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字符串和数组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8211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715500" cy="4643437"/>
          </a:xfrm>
        </p:spPr>
        <p:txBody>
          <a:bodyPr/>
          <a:lstStyle/>
          <a:p>
            <a:r>
              <a:rPr lang="zh-CN" altLang="en-US" dirty="0"/>
              <a:t> 字符串定义： 单引号或双引号定义</a:t>
            </a:r>
            <a:endParaRPr lang="en-US" altLang="zh-CN" dirty="0"/>
          </a:p>
          <a:p>
            <a:r>
              <a:rPr lang="zh-CN" altLang="en-US" dirty="0"/>
              <a:t> 字符串常用操作：</a:t>
            </a:r>
            <a:endParaRPr lang="en-US" altLang="zh-CN" dirty="0"/>
          </a:p>
          <a:p>
            <a:pPr lvl="1"/>
            <a:r>
              <a:rPr lang="zh-CN" altLang="en-US" sz="2400" dirty="0"/>
              <a:t> 字符串长度：</a:t>
            </a:r>
            <a:r>
              <a:rPr lang="en-US" altLang="zh-CN" sz="2400" dirty="0"/>
              <a:t>length 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lvl="1"/>
            <a:r>
              <a:rPr lang="zh-CN" altLang="en-US" sz="2400" dirty="0"/>
              <a:t> 截取子串：</a:t>
            </a:r>
            <a:r>
              <a:rPr lang="en-US" altLang="zh-CN" sz="2400" dirty="0" err="1"/>
              <a:t>substr</a:t>
            </a:r>
            <a:r>
              <a:rPr lang="en-US" altLang="zh-CN" sz="2400" dirty="0"/>
              <a:t>( ) 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 查找子串：</a:t>
            </a:r>
            <a:r>
              <a:rPr lang="en-US" altLang="zh-CN" sz="2400" dirty="0"/>
              <a:t>indexOf( ) 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返回</a:t>
            </a:r>
            <a:r>
              <a:rPr lang="zh-CN" altLang="en-US" sz="2400" dirty="0"/>
              <a:t>在指定位置的</a:t>
            </a:r>
            <a:r>
              <a:rPr lang="zh-CN" altLang="en-US" sz="2400" dirty="0" smtClean="0"/>
              <a:t>字符： </a:t>
            </a:r>
            <a:r>
              <a:rPr lang="en-US" altLang="zh-CN" sz="2400" dirty="0" err="1" smtClean="0"/>
              <a:t>charAt</a:t>
            </a:r>
            <a:r>
              <a:rPr lang="en-US" altLang="zh-CN" sz="2400" dirty="0" smtClean="0"/>
              <a:t>( )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 把</a:t>
            </a:r>
            <a:r>
              <a:rPr lang="zh-CN" altLang="en-US" sz="2400" dirty="0"/>
              <a:t>字符串分割为字符串</a:t>
            </a:r>
            <a:r>
              <a:rPr lang="zh-CN" altLang="en-US" sz="2400" dirty="0" smtClean="0"/>
              <a:t>数组：</a:t>
            </a:r>
            <a:r>
              <a:rPr lang="en-US" altLang="zh-CN" sz="2400" dirty="0" smtClean="0"/>
              <a:t>split( )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 字符串连接运算符： </a:t>
            </a:r>
            <a:r>
              <a:rPr lang="en-US" altLang="zh-CN" sz="2400" dirty="0"/>
              <a:t>+   +=</a:t>
            </a:r>
          </a:p>
          <a:p>
            <a:pPr marL="168275" lvl="1" indent="0">
              <a:buNone/>
            </a:pP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字符串小结</a:t>
            </a:r>
          </a:p>
        </p:txBody>
      </p:sp>
    </p:spTree>
    <p:extLst>
      <p:ext uri="{BB962C8B-B14F-4D97-AF65-F5344CB8AC3E}">
        <p14:creationId xmlns:p14="http://schemas.microsoft.com/office/powerpoint/2010/main" val="15771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32248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969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715500" cy="464343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 数组</a:t>
            </a:r>
            <a:r>
              <a:rPr lang="zh-CN" altLang="en-US" dirty="0"/>
              <a:t>用来在单独的变量中存储一系列的值</a:t>
            </a:r>
            <a:endParaRPr lang="en-US" altLang="zh-CN" dirty="0"/>
          </a:p>
          <a:p>
            <a:pPr lvl="1"/>
            <a:r>
              <a:rPr lang="zh-CN" altLang="en-US" sz="2400" dirty="0"/>
              <a:t> 本节开始的实例中：一条记录的表示</a:t>
            </a:r>
            <a:r>
              <a:rPr lang="en-US" altLang="zh-CN" sz="2400" dirty="0"/>
              <a:t>----</a:t>
            </a:r>
            <a:r>
              <a:rPr lang="zh-CN" altLang="en-US" sz="2400" dirty="0">
                <a:solidFill>
                  <a:srgbClr val="FF0000"/>
                </a:solidFill>
              </a:rPr>
              <a:t>数组（</a:t>
            </a:r>
            <a:r>
              <a:rPr lang="en-US" altLang="zh-CN" sz="2400" dirty="0">
                <a:solidFill>
                  <a:srgbClr val="FF0000"/>
                </a:solidFill>
              </a:rPr>
              <a:t>Array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r>
              <a:rPr lang="zh-CN" altLang="en-US" dirty="0"/>
              <a:t> 定义数组： </a:t>
            </a:r>
            <a:endParaRPr lang="en-US" altLang="zh-CN" dirty="0"/>
          </a:p>
          <a:p>
            <a:pPr lvl="1"/>
            <a:r>
              <a:rPr lang="zh-CN" altLang="en-US" sz="2400" dirty="0"/>
              <a:t> 方式一：</a:t>
            </a:r>
            <a:r>
              <a:rPr lang="zh-CN" altLang="en-US" sz="2400" dirty="0">
                <a:solidFill>
                  <a:srgbClr val="FF0000"/>
                </a:solidFill>
              </a:rPr>
              <a:t>通过 </a:t>
            </a:r>
            <a:r>
              <a:rPr lang="en-US" altLang="zh-CN" sz="2400" dirty="0">
                <a:solidFill>
                  <a:srgbClr val="FF0000"/>
                </a:solidFill>
              </a:rPr>
              <a:t>[ ] </a:t>
            </a:r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例：</a:t>
            </a:r>
            <a:r>
              <a:rPr lang="en-US" altLang="zh-CN" sz="2400" dirty="0">
                <a:solidFill>
                  <a:srgbClr val="FF0000"/>
                </a:solidFill>
              </a:rPr>
              <a:t>var</a:t>
            </a:r>
            <a:r>
              <a:rPr lang="en-US" altLang="zh-CN" sz="2400" dirty="0"/>
              <a:t> arr1 = 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dirty="0"/>
              <a:t>‘a’,‘b’,‘c’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400" dirty="0"/>
              <a:t> 方式二：</a:t>
            </a:r>
            <a:r>
              <a:rPr lang="zh-CN" altLang="en-US" sz="2400" dirty="0">
                <a:solidFill>
                  <a:srgbClr val="FF0000"/>
                </a:solidFill>
              </a:rPr>
              <a:t>通过 </a:t>
            </a:r>
            <a:r>
              <a:rPr lang="en-US" altLang="zh-CN" sz="2400" dirty="0">
                <a:solidFill>
                  <a:srgbClr val="FF0000"/>
                </a:solidFill>
              </a:rPr>
              <a:t>new Array </a:t>
            </a:r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var arr2 = </a:t>
            </a:r>
            <a:r>
              <a:rPr lang="en-US" altLang="zh-CN" sz="2400" dirty="0">
                <a:solidFill>
                  <a:srgbClr val="FF0000"/>
                </a:solidFill>
              </a:rPr>
              <a:t>new Array</a:t>
            </a:r>
            <a:r>
              <a:rPr lang="en-US" altLang="zh-CN" sz="2400" dirty="0"/>
              <a:t>(‘</a:t>
            </a:r>
            <a:r>
              <a:rPr lang="en-US" altLang="zh-CN" sz="2400" dirty="0" err="1"/>
              <a:t>a’,‘b’,‘c</a:t>
            </a:r>
            <a:r>
              <a:rPr lang="en-US" altLang="zh-CN" sz="2400" dirty="0"/>
              <a:t>’);</a:t>
            </a:r>
          </a:p>
          <a:p>
            <a:pPr marL="489812" lvl="1" indent="0">
              <a:buNone/>
            </a:pP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5284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多条记录的表示</a:t>
            </a:r>
            <a:r>
              <a:rPr lang="en-US" altLang="zh-CN" dirty="0"/>
              <a:t>----</a:t>
            </a:r>
            <a:r>
              <a:rPr lang="zh-CN" altLang="en-US" dirty="0">
                <a:solidFill>
                  <a:srgbClr val="FF0000"/>
                </a:solidFill>
              </a:rPr>
              <a:t>二维数组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lvl="1">
              <a:buNone/>
            </a:pPr>
            <a:r>
              <a:rPr lang="en-US" altLang="zh-CN" sz="2400" b="1" dirty="0"/>
              <a:t>   var msg=</a:t>
            </a:r>
            <a:r>
              <a:rPr lang="en-US" altLang="zh-CN" sz="2400" b="1" dirty="0">
                <a:solidFill>
                  <a:srgbClr val="FF0000"/>
                </a:solidFill>
              </a:rPr>
              <a:t>[ </a:t>
            </a:r>
            <a:r>
              <a:rPr lang="en-US" altLang="zh-CN" sz="2400" b="1" dirty="0"/>
              <a:t>[ ‘</a:t>
            </a:r>
            <a:r>
              <a:rPr lang="zh-CN" altLang="en-US" sz="2400" b="1" dirty="0"/>
              <a:t>张三</a:t>
            </a:r>
            <a:r>
              <a:rPr lang="en-US" altLang="zh-CN" sz="2400" b="1" dirty="0"/>
              <a:t>’,  ‘</a:t>
            </a:r>
            <a:r>
              <a:rPr lang="zh-CN" altLang="en-US" sz="2400" b="1" dirty="0"/>
              <a:t>男</a:t>
            </a:r>
            <a:r>
              <a:rPr lang="en-US" altLang="zh-CN" sz="2400" b="1" dirty="0"/>
              <a:t>’,  18 ], 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/>
              <a:t>		                  [‘</a:t>
            </a:r>
            <a:r>
              <a:rPr lang="zh-CN" altLang="en-US" sz="2400" b="1" dirty="0"/>
              <a:t>李四</a:t>
            </a:r>
            <a:r>
              <a:rPr lang="en-US" altLang="zh-CN" sz="2400" b="1" dirty="0"/>
              <a:t>’,  ‘</a:t>
            </a:r>
            <a:r>
              <a:rPr lang="zh-CN" altLang="en-US" sz="2400" b="1" dirty="0"/>
              <a:t>女</a:t>
            </a:r>
            <a:r>
              <a:rPr lang="en-US" altLang="zh-CN" sz="2400" b="1" dirty="0"/>
              <a:t>’,  16 ],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/>
              <a:t>                        ……      </a:t>
            </a:r>
          </a:p>
          <a:p>
            <a:pPr marL="489812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       ]</a:t>
            </a:r>
            <a:r>
              <a:rPr lang="en-US" altLang="zh-CN" sz="2400" b="1" dirty="0"/>
              <a:t>;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多条记录的表示</a:t>
            </a:r>
          </a:p>
        </p:txBody>
      </p:sp>
    </p:spTree>
    <p:extLst>
      <p:ext uri="{BB962C8B-B14F-4D97-AF65-F5344CB8AC3E}">
        <p14:creationId xmlns:p14="http://schemas.microsoft.com/office/powerpoint/2010/main" val="36361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一维数组</a:t>
            </a:r>
            <a:endParaRPr lang="en-US" altLang="zh-CN" dirty="0"/>
          </a:p>
          <a:p>
            <a:pPr lvl="1"/>
            <a:r>
              <a:rPr lang="en-US" altLang="zh-CN" sz="2400" dirty="0"/>
              <a:t> arr1[0]</a:t>
            </a:r>
          </a:p>
          <a:p>
            <a:pPr lvl="1"/>
            <a:r>
              <a:rPr lang="en-US" altLang="zh-CN" sz="2400" dirty="0"/>
              <a:t> arr1[1]</a:t>
            </a:r>
            <a:endParaRPr lang="en-US" altLang="zh-CN" sz="900" dirty="0"/>
          </a:p>
          <a:p>
            <a:r>
              <a:rPr lang="zh-CN" altLang="en-US" dirty="0"/>
              <a:t> 二维数组</a:t>
            </a:r>
            <a:endParaRPr lang="en-US" altLang="zh-CN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[0][0]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[0][1]</a:t>
            </a:r>
          </a:p>
          <a:p>
            <a:pPr lvl="1"/>
            <a:r>
              <a:rPr lang="en-US" altLang="zh-CN" sz="2400" dirty="0"/>
              <a:t> ….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访问数组中的元素</a:t>
            </a:r>
          </a:p>
        </p:txBody>
      </p:sp>
    </p:spTree>
    <p:extLst>
      <p:ext uri="{BB962C8B-B14F-4D97-AF65-F5344CB8AC3E}">
        <p14:creationId xmlns:p14="http://schemas.microsoft.com/office/powerpoint/2010/main" val="31658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数组的 </a:t>
            </a:r>
            <a:r>
              <a:rPr lang="en-US" altLang="zh-CN" dirty="0"/>
              <a:t>length 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sz="2400" dirty="0"/>
              <a:t> 返回数组长度的整数值</a:t>
            </a:r>
            <a:endParaRPr lang="en-US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 = arr1.length;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获取数组长度</a:t>
            </a:r>
          </a:p>
        </p:txBody>
      </p:sp>
    </p:spTree>
    <p:extLst>
      <p:ext uri="{BB962C8B-B14F-4D97-AF65-F5344CB8AC3E}">
        <p14:creationId xmlns:p14="http://schemas.microsoft.com/office/powerpoint/2010/main" val="27177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739020"/>
              </p:ext>
            </p:extLst>
          </p:nvPr>
        </p:nvGraphicFramePr>
        <p:xfrm>
          <a:off x="1991543" y="1293506"/>
          <a:ext cx="8124721" cy="474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52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join( 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把数组的所有元素放入一个字符串。元素通过指定的分隔符进行分隔。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ea"/>
                          <a:ea typeface="+mn-ea"/>
                        </a:rPr>
                        <a:t>pop(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删除并返回数组的最后一个元素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ea"/>
                          <a:ea typeface="+mn-ea"/>
                        </a:rPr>
                        <a:t>push(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向数组的末尾添加一个或更多元素，并</a:t>
                      </a:r>
                      <a:br>
                        <a:rPr lang="zh-CN" altLang="en-US" sz="2400" dirty="0">
                          <a:latin typeface="+mn-ea"/>
                          <a:ea typeface="+mn-ea"/>
                        </a:rPr>
                      </a:b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返回新的长度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ea"/>
                          <a:ea typeface="+mn-ea"/>
                        </a:rPr>
                        <a:t>shift(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删除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并返回数组的第一个元素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+mn-ea"/>
                          <a:ea typeface="+mn-ea"/>
                        </a:rPr>
                        <a:t>unshift</a:t>
                      </a:r>
                      <a:r>
                        <a:rPr lang="en-US" sz="2400" dirty="0" smtClean="0">
                          <a:latin typeface="+mn-ea"/>
                          <a:ea typeface="+mn-ea"/>
                        </a:rPr>
                        <a:t>( )</a:t>
                      </a:r>
                      <a:endParaRPr 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向数组的开头添加一个或更多元素，并返回新的长度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53921"/>
              </p:ext>
            </p:extLst>
          </p:nvPr>
        </p:nvGraphicFramePr>
        <p:xfrm>
          <a:off x="1991543" y="1293506"/>
          <a:ext cx="8124721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52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+mn-ea"/>
                          <a:ea typeface="+mn-ea"/>
                        </a:rPr>
                        <a:t>concat</a:t>
                      </a:r>
                      <a:r>
                        <a:rPr lang="en-US" altLang="zh-CN" sz="2400" dirty="0" smtClean="0">
                          <a:latin typeface="+mn-ea"/>
                          <a:ea typeface="+mn-ea"/>
                        </a:rPr>
                        <a:t>( 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连接两个或更多的数组，并返回结果。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ea"/>
                          <a:ea typeface="+mn-ea"/>
                        </a:rPr>
                        <a:t>reverse( </a:t>
                      </a:r>
                      <a:r>
                        <a:rPr lang="en-US" sz="2400" dirty="0"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颠倒数组中元素的顺序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ea"/>
                          <a:ea typeface="+mn-ea"/>
                        </a:rPr>
                        <a:t>slice( </a:t>
                      </a:r>
                      <a:r>
                        <a:rPr lang="en-US" sz="2400" dirty="0"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从某个已有的数组返回选定的元素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ea"/>
                          <a:ea typeface="+mn-ea"/>
                        </a:rPr>
                        <a:t>splice( </a:t>
                      </a:r>
                      <a:r>
                        <a:rPr lang="en-US" sz="2400" dirty="0"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删除元素，并向数组添加新元素 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数组操作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770638" y="6093296"/>
            <a:ext cx="228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demo4-2.html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15274" y="5271591"/>
            <a:ext cx="960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更多参考：</a:t>
            </a:r>
            <a:r>
              <a:rPr lang="en-US" altLang="zh-CN" sz="2400" dirty="0">
                <a:hlinkClick r:id="rId2"/>
              </a:rPr>
              <a:t>http://www.w3school.com.cn/js/jsref_obj_array.asp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38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数组中的元素</a:t>
            </a:r>
            <a:r>
              <a:rPr lang="zh-CN" altLang="en-US" dirty="0">
                <a:solidFill>
                  <a:srgbClr val="FF0000"/>
                </a:solidFill>
              </a:rPr>
              <a:t>可以是不同的数据类型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数组</a:t>
            </a:r>
            <a:r>
              <a:rPr lang="zh-CN" altLang="en-US" dirty="0">
                <a:solidFill>
                  <a:srgbClr val="FF0000"/>
                </a:solidFill>
              </a:rPr>
              <a:t>长度可变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中</a:t>
            </a:r>
            <a:r>
              <a:rPr lang="zh-CN" altLang="en-US" dirty="0"/>
              <a:t>数组的特性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911424" y="2708920"/>
            <a:ext cx="9433048" cy="343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&lt;script type=“text/</a:t>
            </a:r>
            <a:r>
              <a:rPr lang="en-US" altLang="zh-CN" sz="2400" dirty="0" err="1">
                <a:latin typeface="+mn-ea"/>
              </a:rPr>
              <a:t>javascript</a:t>
            </a:r>
            <a:r>
              <a:rPr lang="en-US" altLang="zh-CN" sz="2400" dirty="0">
                <a:latin typeface="+mn-ea"/>
              </a:rPr>
              <a:t>”&gt;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aColors</a:t>
            </a:r>
            <a:r>
              <a:rPr lang="en-US" altLang="zh-CN" sz="2400" dirty="0">
                <a:latin typeface="+mn-ea"/>
              </a:rPr>
              <a:t> = [ “</a:t>
            </a:r>
            <a:r>
              <a:rPr lang="en-US" altLang="zh-CN" sz="2400" dirty="0" err="1">
                <a:latin typeface="+mn-ea"/>
              </a:rPr>
              <a:t>red”,”green”,”blue</a:t>
            </a:r>
            <a:r>
              <a:rPr lang="en-US" altLang="zh-CN" sz="2400" dirty="0">
                <a:latin typeface="+mn-ea"/>
              </a:rPr>
              <a:t>” 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alert( </a:t>
            </a:r>
            <a:r>
              <a:rPr lang="en-US" altLang="zh-CN" sz="2400" dirty="0" err="1">
                <a:latin typeface="+mn-ea"/>
              </a:rPr>
              <a:t>aColors.length</a:t>
            </a:r>
            <a:r>
              <a:rPr lang="en-US" altLang="zh-CN" sz="2400" dirty="0">
                <a:latin typeface="+mn-ea"/>
              </a:rPr>
              <a:t> ); //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sym typeface="Wingdings" pitchFamily="2" charset="2"/>
              </a:rPr>
              <a:t> 3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Wingdings" pitchFamily="2" charset="2"/>
              </a:rPr>
              <a:t>	</a:t>
            </a:r>
            <a:r>
              <a:rPr lang="en-US" altLang="zh-CN" sz="2400" dirty="0" err="1">
                <a:latin typeface="+mn-ea"/>
              </a:rPr>
              <a:t>aColors</a:t>
            </a:r>
            <a:r>
              <a:rPr lang="en-US" altLang="zh-CN" sz="2400" dirty="0">
                <a:latin typeface="+mn-ea"/>
              </a:rPr>
              <a:t> [3] = “purple”;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alert( </a:t>
            </a:r>
            <a:r>
              <a:rPr lang="en-US" altLang="zh-CN" sz="2400" dirty="0" err="1">
                <a:latin typeface="+mn-ea"/>
              </a:rPr>
              <a:t>aColors.length</a:t>
            </a:r>
            <a:r>
              <a:rPr lang="en-US" altLang="zh-CN" sz="2400" dirty="0">
                <a:latin typeface="+mn-ea"/>
              </a:rPr>
              <a:t> ); //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sym typeface="Wingdings" pitchFamily="2" charset="2"/>
              </a:rPr>
              <a:t> 4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Wingdings" pitchFamily="2" charset="2"/>
              </a:rPr>
              <a:t>&lt;/script</a:t>
            </a:r>
            <a:r>
              <a:rPr lang="en-US" altLang="zh-CN" sz="2800" dirty="0">
                <a:latin typeface="+mn-ea"/>
                <a:sym typeface="Wingdings" pitchFamily="2" charset="2"/>
              </a:rPr>
              <a:t>&gt;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5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73560" y="2492896"/>
            <a:ext cx="7182880" cy="3436434"/>
          </a:xfrm>
        </p:spPr>
        <p:txBody>
          <a:bodyPr/>
          <a:lstStyle/>
          <a:p>
            <a:r>
              <a:rPr lang="zh-CN" altLang="en-US" dirty="0"/>
              <a:t> 动手做：</a:t>
            </a:r>
            <a:r>
              <a:rPr lang="en-US" altLang="zh-CN" dirty="0"/>
              <a:t>demo4-3.html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 创建一个二维数组，存储</a:t>
            </a:r>
            <a:r>
              <a:rPr lang="en-US" altLang="zh-CN" sz="2400" dirty="0"/>
              <a:t>5</a:t>
            </a:r>
            <a:r>
              <a:rPr lang="zh-CN" altLang="en-US" sz="2400" dirty="0"/>
              <a:t>条帖子的内容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714" y="1124744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74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kern="0" dirty="0"/>
              <a:t> 有</a:t>
            </a:r>
            <a:r>
              <a:rPr lang="en-US" altLang="zh-CN" kern="0" dirty="0"/>
              <a:t>100</a:t>
            </a:r>
            <a:r>
              <a:rPr lang="zh-CN" altLang="en-US" kern="0" dirty="0"/>
              <a:t>条帖子，欲放到一个表格中，每一条帖子包含（标题、发帖人、帖子概览、发贴时间）信息</a:t>
            </a:r>
            <a:endParaRPr lang="en-US" altLang="zh-CN" kern="0" dirty="0"/>
          </a:p>
          <a:p>
            <a:pPr lvl="0"/>
            <a:endParaRPr lang="en-US" altLang="zh-CN" kern="0" dirty="0"/>
          </a:p>
          <a:p>
            <a:pPr lvl="0"/>
            <a:r>
              <a:rPr lang="zh-CN" altLang="en-US" kern="0" dirty="0"/>
              <a:t> 要求在表格的“帖子概览”列中，只显示前</a:t>
            </a:r>
            <a:r>
              <a:rPr lang="en-US" altLang="zh-CN" kern="0" dirty="0"/>
              <a:t>5</a:t>
            </a:r>
            <a:r>
              <a:rPr lang="zh-CN" altLang="en-US" kern="0" dirty="0"/>
              <a:t>个字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先看问题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552" y="1075735"/>
            <a:ext cx="82089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86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遍历数组把数据写入表格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使用 </a:t>
            </a:r>
            <a:r>
              <a:rPr lang="en-US" altLang="zh-CN" dirty="0"/>
              <a:t>for </a:t>
            </a:r>
            <a:r>
              <a:rPr lang="zh-CN" altLang="en-US" dirty="0"/>
              <a:t>循环遍历数组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把数据写入表格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286" y="2420888"/>
            <a:ext cx="71768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index = 0,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arr.length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;  index &lt;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;  ++index)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//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依次处理每个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index 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774955"/>
          </a:xfrm>
        </p:spPr>
        <p:txBody>
          <a:bodyPr/>
          <a:lstStyle/>
          <a:p>
            <a:r>
              <a:rPr lang="zh-CN" altLang="en-US" dirty="0"/>
              <a:t> 使用 </a:t>
            </a: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zh-CN" altLang="en-US" dirty="0"/>
              <a:t>函数遍历数组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遍历数组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3397" y="3503931"/>
            <a:ext cx="9569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new Array();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alert(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value);//value </a:t>
            </a:r>
            <a:r>
              <a:rPr lang="zh-CN" altLang="en-US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既数组元素</a:t>
            </a:r>
            <a:endParaRPr lang="en-US" altLang="zh-CN" sz="24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3397" y="2060848"/>
            <a:ext cx="1004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2800" b="1" dirty="0">
                <a:solidFill>
                  <a:srgbClr val="FF0000"/>
                </a:solidFill>
              </a:rPr>
              <a:t>()</a:t>
            </a:r>
            <a:r>
              <a:rPr lang="zh-CN" altLang="en-US" sz="2800" b="1" dirty="0">
                <a:solidFill>
                  <a:srgbClr val="FF0000"/>
                </a:solidFill>
              </a:rPr>
              <a:t>函数从头到尾把数组遍历一遍。</a:t>
            </a:r>
            <a:endParaRPr lang="zh-CN" alt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9408" y="2924944"/>
            <a:ext cx="1033723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  <a:cs typeface="宋体" pitchFamily="2" charset="-122"/>
              </a:rPr>
              <a:t>语法：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  <a:cs typeface="宋体" pitchFamily="2" charset="-122"/>
              </a:rPr>
              <a:t>arr.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for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Each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ea"/>
                <a:ea typeface="+mj-ea"/>
                <a:cs typeface="宋体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  <a:cs typeface="宋体" pitchFamily="2" charset="-122"/>
              </a:rPr>
              <a:t>function( 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cs typeface="宋体" pitchFamily="2" charset="-122"/>
              </a:rPr>
              <a:t>数组元素，索引，数组本身 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  <a:cs typeface="宋体" pitchFamily="2" charset="-12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  <a:cs typeface="宋体" pitchFamily="2" charset="-122"/>
              </a:rPr>
              <a:t>{}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  <a:cs typeface="宋体" pitchFamily="2" charset="-122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344139" y="1412776"/>
            <a:ext cx="2568285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IE9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以下不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兼容</a:t>
            </a:r>
          </a:p>
        </p:txBody>
      </p:sp>
      <p:sp>
        <p:nvSpPr>
          <p:cNvPr id="8" name="矩形 7"/>
          <p:cNvSpPr/>
          <p:nvPr/>
        </p:nvSpPr>
        <p:spPr>
          <a:xfrm>
            <a:off x="8592278" y="5948412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</a:rPr>
              <a:t>demo4-4.html</a:t>
            </a:r>
          </a:p>
        </p:txBody>
      </p:sp>
    </p:spTree>
    <p:extLst>
      <p:ext uri="{BB962C8B-B14F-4D97-AF65-F5344CB8AC3E}">
        <p14:creationId xmlns:p14="http://schemas.microsoft.com/office/powerpoint/2010/main" val="4225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继续做 </a:t>
            </a:r>
            <a:r>
              <a:rPr lang="en-US" altLang="zh-CN" dirty="0"/>
              <a:t>demo4-3.html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 把创建好的帖子信息的二维数组，遍历输出到表格中</a:t>
            </a:r>
            <a:endParaRPr lang="en-US" altLang="zh-CN" sz="2400" dirty="0"/>
          </a:p>
          <a:p>
            <a:pPr lvl="1"/>
            <a:r>
              <a:rPr lang="zh-CN" altLang="en-US" sz="2400" dirty="0"/>
              <a:t> 添加上帖子概览功能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4827" y="4010675"/>
            <a:ext cx="2247637" cy="215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数组创建：</a:t>
            </a:r>
            <a:r>
              <a:rPr lang="en-US" altLang="zh-CN" dirty="0"/>
              <a:t>[ ] </a:t>
            </a:r>
            <a:r>
              <a:rPr lang="zh-CN" altLang="en-US" dirty="0"/>
              <a:t>、</a:t>
            </a:r>
            <a:r>
              <a:rPr lang="en-US" altLang="zh-CN" dirty="0"/>
              <a:t>array 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 数组遍历： </a:t>
            </a:r>
            <a:r>
              <a:rPr lang="en-US" altLang="zh-CN" dirty="0"/>
              <a:t>for </a:t>
            </a:r>
            <a:r>
              <a:rPr lang="zh-CN" altLang="en-US" dirty="0"/>
              <a:t>循环遍历</a:t>
            </a:r>
            <a:endParaRPr lang="en-US" altLang="zh-CN" dirty="0"/>
          </a:p>
          <a:p>
            <a:pPr marL="166688" lvl="1" indent="-166688">
              <a:buSzPct val="80000"/>
              <a:buFont typeface="Arial" charset="0"/>
              <a:buChar char="•"/>
            </a:pP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 数组元素的访问：</a:t>
            </a:r>
            <a:r>
              <a:rPr lang="en-US" altLang="zh-CN" sz="2800" dirty="0" err="1">
                <a:solidFill>
                  <a:srgbClr val="006F53"/>
                </a:solidFill>
                <a:cs typeface="+mn-cs"/>
              </a:rPr>
              <a:t>msg</a:t>
            </a:r>
            <a:r>
              <a:rPr lang="en-US" altLang="zh-CN" sz="2800" dirty="0">
                <a:solidFill>
                  <a:srgbClr val="006F53"/>
                </a:solidFill>
                <a:cs typeface="+mn-cs"/>
              </a:rPr>
              <a:t>[0][1]</a:t>
            </a:r>
          </a:p>
          <a:p>
            <a:r>
              <a:rPr lang="zh-CN" altLang="en-US" dirty="0"/>
              <a:t> 数组常用操作：</a:t>
            </a:r>
            <a:endParaRPr lang="en-US" altLang="zh-CN" dirty="0"/>
          </a:p>
          <a:p>
            <a:pPr lvl="1"/>
            <a:r>
              <a:rPr lang="zh-CN" altLang="en-US" sz="2400" dirty="0"/>
              <a:t> 数组长度： </a:t>
            </a:r>
            <a:r>
              <a:rPr lang="en-US" altLang="zh-CN" sz="2400" dirty="0"/>
              <a:t>length 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lvl="1"/>
            <a:r>
              <a:rPr lang="zh-CN" altLang="en-US" sz="2400" dirty="0"/>
              <a:t> 其它操作操作：详见参考手册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数组小结</a:t>
            </a:r>
          </a:p>
        </p:txBody>
      </p:sp>
    </p:spTree>
    <p:extLst>
      <p:ext uri="{BB962C8B-B14F-4D97-AF65-F5344CB8AC3E}">
        <p14:creationId xmlns:p14="http://schemas.microsoft.com/office/powerpoint/2010/main" val="1664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字符串的定义和作用</a:t>
            </a:r>
            <a:endParaRPr lang="en-US" altLang="zh-CN" dirty="0"/>
          </a:p>
          <a:p>
            <a:r>
              <a:rPr lang="zh-CN" altLang="en-US" dirty="0"/>
              <a:t> 字符串的常用操作</a:t>
            </a:r>
            <a:endParaRPr lang="en-US" altLang="zh-CN" dirty="0"/>
          </a:p>
          <a:p>
            <a:r>
              <a:rPr lang="zh-CN" altLang="en-US" dirty="0"/>
              <a:t> 数组的创建</a:t>
            </a:r>
            <a:endParaRPr lang="en-US" altLang="zh-CN" dirty="0"/>
          </a:p>
          <a:p>
            <a:r>
              <a:rPr lang="zh-CN" altLang="en-US" dirty="0"/>
              <a:t> 数组元素的访问</a:t>
            </a:r>
            <a:endParaRPr lang="en-US" altLang="zh-CN" dirty="0"/>
          </a:p>
          <a:p>
            <a:r>
              <a:rPr lang="zh-CN" altLang="en-US" dirty="0"/>
              <a:t> 数组元素的遍历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3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10137610" cy="4643437"/>
          </a:xfrm>
        </p:spPr>
        <p:txBody>
          <a:bodyPr/>
          <a:lstStyle/>
          <a:p>
            <a:pPr lvl="0"/>
            <a:r>
              <a:rPr lang="zh-CN" altLang="en-US" kern="0" dirty="0"/>
              <a:t> 如何表示各个单元格的信息？</a:t>
            </a:r>
            <a:endParaRPr lang="en-US" altLang="zh-CN" kern="0" dirty="0"/>
          </a:p>
          <a:p>
            <a:pPr lvl="0"/>
            <a:r>
              <a:rPr lang="zh-CN" altLang="en-US" kern="0" dirty="0"/>
              <a:t> 如何表示一条记录的信息？如何表示全部</a:t>
            </a:r>
            <a:r>
              <a:rPr lang="en-US" altLang="zh-CN" kern="0" dirty="0"/>
              <a:t>100</a:t>
            </a:r>
            <a:r>
              <a:rPr lang="zh-CN" altLang="en-US" kern="0" dirty="0"/>
              <a:t>条记录的信息？</a:t>
            </a:r>
            <a:endParaRPr lang="en-US" altLang="zh-CN" dirty="0"/>
          </a:p>
          <a:p>
            <a:pPr lvl="0"/>
            <a:r>
              <a:rPr lang="zh-CN" altLang="en-US" kern="0" dirty="0"/>
              <a:t> 如何把这些记录依次放到表格的每一行中？</a:t>
            </a:r>
            <a:endParaRPr lang="en-US" altLang="zh-CN" dirty="0"/>
          </a:p>
          <a:p>
            <a:pPr lvl="0"/>
            <a:r>
              <a:rPr lang="zh-CN" altLang="en-US" kern="0" dirty="0"/>
              <a:t> 如何实现“帖子概览”中的文本缩略功能？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1584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06476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181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3200" dirty="0"/>
              <a:t> </a:t>
            </a:r>
            <a:r>
              <a:rPr lang="zh-CN" altLang="en-US" dirty="0"/>
              <a:t>单元格信息的表示</a:t>
            </a:r>
            <a:r>
              <a:rPr lang="en-US" altLang="zh-CN" dirty="0"/>
              <a:t>----</a:t>
            </a:r>
            <a:r>
              <a:rPr lang="zh-CN" altLang="en-US" dirty="0">
                <a:solidFill>
                  <a:srgbClr val="FF0000"/>
                </a:solidFill>
              </a:rPr>
              <a:t>字符串（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sz="2400" dirty="0"/>
              <a:t>在 </a:t>
            </a:r>
            <a:r>
              <a:rPr lang="en-US" altLang="zh-CN" sz="2400" dirty="0"/>
              <a:t>JS </a:t>
            </a:r>
            <a:r>
              <a:rPr lang="zh-CN" altLang="en-US" sz="2400" dirty="0"/>
              <a:t>中，可以使用 </a:t>
            </a:r>
            <a:r>
              <a:rPr lang="en-US" altLang="zh-CN" sz="2400" dirty="0"/>
              <a:t>String </a:t>
            </a:r>
            <a:r>
              <a:rPr lang="zh-CN" altLang="en-US" sz="2400" dirty="0"/>
              <a:t>类型存储字符</a:t>
            </a:r>
            <a:endParaRPr lang="en-US" altLang="zh-CN" sz="2400" dirty="0"/>
          </a:p>
          <a:p>
            <a:pPr lvl="1"/>
            <a:r>
              <a:rPr lang="zh-CN" altLang="en-US" sz="2400" dirty="0"/>
              <a:t> 字符串中每个字符都有特定的位置，首字符从位置 </a:t>
            </a:r>
            <a:r>
              <a:rPr lang="en-US" altLang="zh-CN" sz="2400" dirty="0"/>
              <a:t>0 </a:t>
            </a:r>
            <a:r>
              <a:rPr lang="zh-CN" altLang="en-US" sz="2400" dirty="0"/>
              <a:t>开始</a:t>
            </a:r>
            <a:endParaRPr lang="en-US" altLang="zh-CN" sz="2400" dirty="0"/>
          </a:p>
          <a:p>
            <a:pPr lvl="1"/>
            <a:r>
              <a:rPr lang="zh-CN" altLang="en-US" sz="2400" dirty="0"/>
              <a:t> 字符串变量是由双引号或单引号来声明</a:t>
            </a:r>
            <a:endParaRPr lang="en-US" altLang="zh-CN" sz="2400" dirty="0"/>
          </a:p>
          <a:p>
            <a:pPr marL="584200" lvl="3" indent="0" algn="ctr">
              <a:buNone/>
            </a:pPr>
            <a:r>
              <a:rPr lang="en-US" altLang="zh-CN" sz="2400" dirty="0"/>
              <a:t>		</a:t>
            </a:r>
            <a:endParaRPr lang="en-US" altLang="zh-CN" sz="2800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88448" y="4509120"/>
            <a:ext cx="4824536" cy="5432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zh-CN" sz="2800" dirty="0">
                <a:latin typeface="+mn-ea"/>
              </a:rPr>
              <a:t> text =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2800" dirty="0" err="1">
                <a:latin typeface="+mn-ea"/>
              </a:rPr>
              <a:t>abcdefg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”</a:t>
            </a:r>
            <a:r>
              <a:rPr lang="en-US" altLang="zh-CN" sz="2800" dirty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8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/>
              <a:t> 获得字符串的长度</a:t>
            </a:r>
            <a:endParaRPr lang="en-US" altLang="zh-CN" dirty="0"/>
          </a:p>
          <a:p>
            <a:pPr lvl="1"/>
            <a:r>
              <a:rPr lang="zh-CN" altLang="en-US" sz="2400" dirty="0"/>
              <a:t> 通过字符串变量的 </a:t>
            </a:r>
            <a:r>
              <a:rPr lang="en-US" altLang="zh-CN" sz="2400" dirty="0">
                <a:solidFill>
                  <a:srgbClr val="FF0000"/>
                </a:solidFill>
              </a:rPr>
              <a:t>length </a:t>
            </a:r>
            <a:r>
              <a:rPr lang="zh-CN" altLang="en-US" sz="2400" dirty="0"/>
              <a:t>属性获得</a:t>
            </a:r>
            <a:endParaRPr lang="en-US" altLang="zh-CN" sz="2400" dirty="0"/>
          </a:p>
          <a:p>
            <a:r>
              <a:rPr lang="zh-CN" altLang="en-US" dirty="0"/>
              <a:t> 根据位置截取一段子串</a:t>
            </a:r>
            <a:endParaRPr lang="en-US" altLang="zh-CN" dirty="0"/>
          </a:p>
          <a:p>
            <a:pPr lvl="1"/>
            <a:r>
              <a:rPr lang="zh-CN" altLang="en-US" sz="2400" dirty="0"/>
              <a:t> 通过字符串变量的 </a:t>
            </a:r>
            <a:r>
              <a:rPr lang="en-US" altLang="zh-CN" sz="2400" dirty="0" err="1">
                <a:solidFill>
                  <a:srgbClr val="FF0000"/>
                </a:solidFill>
              </a:rPr>
              <a:t>substr</a:t>
            </a:r>
            <a:r>
              <a:rPr lang="en-US" altLang="zh-CN" sz="2400" dirty="0">
                <a:solidFill>
                  <a:srgbClr val="FF0000"/>
                </a:solidFill>
              </a:rPr>
              <a:t>( ) 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参数</a:t>
            </a:r>
            <a:r>
              <a:rPr lang="en-US" altLang="zh-CN" sz="2400" dirty="0"/>
              <a:t>1</a:t>
            </a:r>
            <a:r>
              <a:rPr lang="zh-CN" altLang="en-US" sz="2400" dirty="0"/>
              <a:t>：截取的开始位置下标；参数</a:t>
            </a:r>
            <a:r>
              <a:rPr lang="en-US" altLang="zh-CN" sz="2400" dirty="0"/>
              <a:t>2</a:t>
            </a:r>
            <a:r>
              <a:rPr lang="zh-CN" altLang="en-US" sz="2400" dirty="0"/>
              <a:t>：截取的长度（可选）</a:t>
            </a:r>
            <a:endParaRPr lang="en-US" altLang="zh-CN" sz="2400" dirty="0"/>
          </a:p>
          <a:p>
            <a:r>
              <a:rPr lang="zh-CN" altLang="en-US" dirty="0"/>
              <a:t> 查找子串</a:t>
            </a:r>
            <a:r>
              <a:rPr lang="en-US" altLang="zh-CN" dirty="0"/>
              <a:t>——</a:t>
            </a:r>
            <a:r>
              <a:rPr lang="zh-CN" altLang="en-US" dirty="0"/>
              <a:t>定位字符串中某个指定的字符首次出现的位置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indexOf</a:t>
            </a:r>
            <a:r>
              <a:rPr lang="en-US" altLang="zh-CN" sz="2400" dirty="0">
                <a:solidFill>
                  <a:srgbClr val="FF0000"/>
                </a:solidFill>
              </a:rPr>
              <a:t>( ) </a:t>
            </a:r>
            <a:r>
              <a:rPr lang="zh-CN" altLang="en-US" sz="2400" dirty="0"/>
              <a:t>方法，参数：要查找的子串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80176" y="569617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demo4-0.html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返回</a:t>
            </a:r>
            <a:r>
              <a:rPr lang="zh-CN" altLang="en-US" dirty="0"/>
              <a:t>在指定位置的字符</a:t>
            </a:r>
            <a:endParaRPr lang="en-US" altLang="zh-CN" dirty="0"/>
          </a:p>
          <a:p>
            <a:pPr lvl="1"/>
            <a:r>
              <a:rPr lang="zh-CN" altLang="en-US" sz="2400" dirty="0"/>
              <a:t> </a:t>
            </a:r>
            <a:r>
              <a:rPr lang="en-US" altLang="zh-CN" sz="2400" dirty="0" err="1"/>
              <a:t>charAt</a:t>
            </a:r>
            <a:r>
              <a:rPr lang="en-US" altLang="zh-CN" sz="2400" dirty="0" smtClean="0"/>
              <a:t>(  ) </a:t>
            </a:r>
          </a:p>
          <a:p>
            <a:r>
              <a:rPr lang="zh-CN" altLang="en-US" dirty="0" smtClean="0"/>
              <a:t> 把</a:t>
            </a:r>
            <a:r>
              <a:rPr lang="zh-CN" altLang="en-US" dirty="0"/>
              <a:t>字符串分割为字符串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sz="2400" dirty="0"/>
              <a:t> split</a:t>
            </a:r>
            <a:r>
              <a:rPr lang="en-US" altLang="zh-CN" sz="2400" dirty="0" smtClean="0"/>
              <a:t>(  )</a:t>
            </a:r>
          </a:p>
          <a:p>
            <a:pPr lvl="1"/>
            <a:r>
              <a:rPr lang="en-US" altLang="zh-CN" sz="2400" dirty="0"/>
              <a:t> </a:t>
            </a:r>
            <a:r>
              <a:rPr lang="zh-CN" altLang="en-US" sz="2400" dirty="0" smtClean="0"/>
              <a:t>参数为指定的分割字符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80176" y="569617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demo4-0.html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83432" y="4869160"/>
            <a:ext cx="9897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更多</a:t>
            </a:r>
            <a:r>
              <a:rPr lang="zh-CN" altLang="en-US" sz="2400" dirty="0" smtClean="0"/>
              <a:t>参考：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://www.w3school.com.cn/jsref/jsref_obj_string.asp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82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03712" y="1124744"/>
            <a:ext cx="9715500" cy="4643437"/>
          </a:xfrm>
        </p:spPr>
        <p:txBody>
          <a:bodyPr/>
          <a:lstStyle/>
          <a:p>
            <a:r>
              <a:rPr lang="zh-CN" altLang="en-US" sz="3200" dirty="0"/>
              <a:t> </a:t>
            </a:r>
            <a:r>
              <a:rPr lang="zh-CN" altLang="en-US" dirty="0"/>
              <a:t>实现文本缩略</a:t>
            </a:r>
            <a:endParaRPr lang="en-US" altLang="zh-CN" dirty="0"/>
          </a:p>
          <a:p>
            <a:pPr lvl="1"/>
            <a:r>
              <a:rPr lang="zh-CN" altLang="en-US" sz="2400" dirty="0"/>
              <a:t> 求出字符串长度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text</a:t>
            </a:r>
            <a:r>
              <a:rPr lang="en-US" altLang="zh-CN" sz="2400" dirty="0" err="1">
                <a:solidFill>
                  <a:srgbClr val="FF0000"/>
                </a:solidFill>
              </a:rPr>
              <a:t>.length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400" dirty="0"/>
              <a:t> 比较帖子长度与 </a:t>
            </a:r>
            <a:r>
              <a:rPr lang="en-US" altLang="zh-CN" sz="2400" dirty="0"/>
              <a:t>5 </a:t>
            </a:r>
            <a:r>
              <a:rPr lang="zh-CN" altLang="en-US" sz="2400" dirty="0"/>
              <a:t>的关系</a:t>
            </a:r>
            <a:endParaRPr lang="en-US" altLang="zh-CN" sz="2400" dirty="0"/>
          </a:p>
          <a:p>
            <a:pPr lvl="1"/>
            <a:r>
              <a:rPr lang="zh-CN" altLang="en-US" sz="2400" dirty="0"/>
              <a:t> 截取前 </a:t>
            </a:r>
            <a:r>
              <a:rPr lang="en-US" altLang="zh-CN" sz="2400" dirty="0"/>
              <a:t>5 </a:t>
            </a:r>
            <a:r>
              <a:rPr lang="zh-CN" altLang="en-US" sz="2400" dirty="0"/>
              <a:t>个字符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newText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text.</a:t>
            </a:r>
            <a:r>
              <a:rPr lang="en-US" altLang="zh-CN" sz="2400" dirty="0" err="1">
                <a:solidFill>
                  <a:srgbClr val="FF0000"/>
                </a:solidFill>
              </a:rPr>
              <a:t>substr</a:t>
            </a:r>
            <a:r>
              <a:rPr lang="en-US" altLang="zh-CN" sz="2400" dirty="0">
                <a:solidFill>
                  <a:srgbClr val="FF0000"/>
                </a:solidFill>
              </a:rPr>
              <a:t>(0, 5)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400" dirty="0"/>
              <a:t> 加上“</a:t>
            </a:r>
            <a:r>
              <a:rPr lang="en-US" altLang="zh-CN" sz="2400" dirty="0"/>
              <a:t>……</a:t>
            </a:r>
            <a:r>
              <a:rPr lang="zh-CN" altLang="en-US" sz="2400" dirty="0"/>
              <a:t>”符号  </a:t>
            </a:r>
            <a:r>
              <a:rPr lang="en-US" altLang="zh-CN" sz="2400" dirty="0" err="1"/>
              <a:t>newText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+=</a:t>
            </a:r>
            <a:r>
              <a:rPr lang="en-US" altLang="zh-CN" sz="2400" dirty="0"/>
              <a:t>“……”;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20489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974118" y="1844824"/>
            <a:ext cx="6308153" cy="3436434"/>
          </a:xfrm>
        </p:spPr>
        <p:txBody>
          <a:bodyPr/>
          <a:lstStyle/>
          <a:p>
            <a:r>
              <a:rPr lang="zh-CN" altLang="en-US" sz="3200" dirty="0"/>
              <a:t> </a:t>
            </a:r>
            <a:r>
              <a:rPr lang="zh-CN" altLang="en-US" dirty="0"/>
              <a:t>动手做：</a:t>
            </a:r>
            <a:r>
              <a:rPr lang="en-US" altLang="zh-CN" dirty="0"/>
              <a:t>demo4-1.html</a:t>
            </a:r>
          </a:p>
          <a:p>
            <a:pPr lvl="1"/>
            <a:endParaRPr lang="en-US" altLang="zh-CN" sz="1800" dirty="0"/>
          </a:p>
          <a:p>
            <a:pPr lvl="1"/>
            <a:r>
              <a:rPr lang="zh-CN" altLang="en-US" sz="2400" dirty="0"/>
              <a:t> 创建一个字符串，用来存储帖子的内容</a:t>
            </a:r>
            <a:endParaRPr lang="en-US" altLang="zh-CN" sz="2400" dirty="0"/>
          </a:p>
          <a:p>
            <a:pPr lvl="1"/>
            <a:r>
              <a:rPr lang="zh-CN" altLang="en-US" sz="2400" dirty="0"/>
              <a:t> 只输出帖子内容的前 </a:t>
            </a:r>
            <a:r>
              <a:rPr lang="en-US" altLang="zh-CN" sz="2400" dirty="0"/>
              <a:t>5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144" y="1412776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2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1146</Words>
  <Application>Microsoft Office PowerPoint</Application>
  <PresentationFormat>自定义</PresentationFormat>
  <Paragraphs>187</Paragraphs>
  <Slides>26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小黑E550</cp:lastModifiedBy>
  <cp:revision>216</cp:revision>
  <dcterms:created xsi:type="dcterms:W3CDTF">2013-01-31T00:22:32Z</dcterms:created>
  <dcterms:modified xsi:type="dcterms:W3CDTF">2018-09-29T01:43:45Z</dcterms:modified>
</cp:coreProperties>
</file>