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16" r:id="rId2"/>
    <p:sldId id="287" r:id="rId3"/>
    <p:sldId id="317" r:id="rId4"/>
    <p:sldId id="406" r:id="rId5"/>
    <p:sldId id="318" r:id="rId6"/>
    <p:sldId id="319" r:id="rId7"/>
    <p:sldId id="321" r:id="rId8"/>
    <p:sldId id="407" r:id="rId9"/>
    <p:sldId id="396" r:id="rId10"/>
    <p:sldId id="435" r:id="rId11"/>
    <p:sldId id="436" r:id="rId12"/>
    <p:sldId id="437" r:id="rId13"/>
    <p:sldId id="398" r:id="rId14"/>
    <p:sldId id="399" r:id="rId15"/>
    <p:sldId id="400" r:id="rId16"/>
    <p:sldId id="401" r:id="rId17"/>
    <p:sldId id="402" r:id="rId18"/>
    <p:sldId id="336" r:id="rId19"/>
    <p:sldId id="408" r:id="rId20"/>
    <p:sldId id="438" r:id="rId21"/>
    <p:sldId id="439" r:id="rId22"/>
    <p:sldId id="440" r:id="rId23"/>
    <p:sldId id="403" r:id="rId24"/>
    <p:sldId id="441" r:id="rId25"/>
    <p:sldId id="442" r:id="rId26"/>
    <p:sldId id="443" r:id="rId27"/>
    <p:sldId id="444" r:id="rId28"/>
    <p:sldId id="445" r:id="rId29"/>
    <p:sldId id="405" r:id="rId30"/>
    <p:sldId id="447" r:id="rId31"/>
    <p:sldId id="410" r:id="rId32"/>
    <p:sldId id="411" r:id="rId33"/>
    <p:sldId id="414" r:id="rId34"/>
    <p:sldId id="448" r:id="rId35"/>
    <p:sldId id="454" r:id="rId36"/>
    <p:sldId id="449" r:id="rId37"/>
    <p:sldId id="450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53" r:id="rId49"/>
    <p:sldId id="431" r:id="rId50"/>
    <p:sldId id="432" r:id="rId51"/>
    <p:sldId id="433" r:id="rId52"/>
    <p:sldId id="434" r:id="rId53"/>
    <p:sldId id="409" r:id="rId54"/>
    <p:sldId id="306" r:id="rId5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CC"/>
    <a:srgbClr val="0000CC"/>
    <a:srgbClr val="DD6501"/>
    <a:srgbClr val="B03F00"/>
    <a:srgbClr val="921800"/>
    <a:srgbClr val="7A2E00"/>
    <a:srgbClr val="92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0239" autoAdjust="0"/>
  </p:normalViewPr>
  <p:slideViewPr>
    <p:cSldViewPr>
      <p:cViewPr varScale="1">
        <p:scale>
          <a:sx n="102" d="100"/>
          <a:sy n="102" d="100"/>
        </p:scale>
        <p:origin x="114" y="264"/>
      </p:cViewPr>
      <p:guideLst>
        <p:guide orient="horz" pos="346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02A4E-DD89-4D10-B92C-B8DDE0C8937F}" type="doc">
      <dgm:prSet loTypeId="urn:microsoft.com/office/officeart/2005/8/layout/pyramid1" loCatId="pyramid" qsTypeId="urn:microsoft.com/office/officeart/2005/8/quickstyle/3d1" qsCatId="3D" csTypeId="urn:microsoft.com/office/officeart/2005/8/colors/colorful5" csCatId="colorful" phldr="1"/>
      <dgm:spPr/>
    </dgm:pt>
    <dgm:pt modelId="{544BABA8-7F56-47C3-B7F0-ADB9D7A57770}">
      <dgm:prSet phldrT="[文本]" custT="1"/>
      <dgm:spPr/>
      <dgm:t>
        <a:bodyPr/>
        <a:lstStyle/>
        <a:p>
          <a:r>
            <a:rPr lang="zh-CN" altLang="en-US" sz="2400" b="1" dirty="0">
              <a:latin typeface="微软雅黑" pitchFamily="34" charset="-122"/>
              <a:ea typeface="微软雅黑" pitchFamily="34" charset="-122"/>
            </a:rPr>
            <a:t>体系结构模式</a:t>
          </a:r>
        </a:p>
      </dgm:t>
    </dgm:pt>
    <dgm:pt modelId="{A05CBFE2-3D00-4528-B8A7-491CFC97062C}" type="parTrans" cxnId="{A7673C3B-EE9B-4E7C-B49A-EF16687F4CC6}">
      <dgm:prSet/>
      <dgm:spPr/>
      <dgm:t>
        <a:bodyPr/>
        <a:lstStyle/>
        <a:p>
          <a:endParaRPr lang="zh-CN" altLang="en-US" sz="1050" b="1">
            <a:latin typeface="微软雅黑" pitchFamily="34" charset="-122"/>
            <a:ea typeface="微软雅黑" pitchFamily="34" charset="-122"/>
          </a:endParaRPr>
        </a:p>
      </dgm:t>
    </dgm:pt>
    <dgm:pt modelId="{D8E63BD2-08B2-4386-BE99-D0EF7DCE9700}" type="sibTrans" cxnId="{A7673C3B-EE9B-4E7C-B49A-EF16687F4CC6}">
      <dgm:prSet/>
      <dgm:spPr/>
      <dgm:t>
        <a:bodyPr/>
        <a:lstStyle/>
        <a:p>
          <a:endParaRPr lang="zh-CN" altLang="en-US" sz="1050" b="1">
            <a:latin typeface="微软雅黑" pitchFamily="34" charset="-122"/>
            <a:ea typeface="微软雅黑" pitchFamily="34" charset="-122"/>
          </a:endParaRPr>
        </a:p>
      </dgm:t>
    </dgm:pt>
    <dgm:pt modelId="{E48693AD-006D-4F90-87DF-7CC51D653687}">
      <dgm:prSet phldrT="[文本]" custT="1"/>
      <dgm:spPr/>
      <dgm:t>
        <a:bodyPr/>
        <a:lstStyle/>
        <a:p>
          <a:r>
            <a:rPr lang="zh-CN" altLang="en-US" sz="2400" b="1" dirty="0">
              <a:latin typeface="微软雅黑" pitchFamily="34" charset="-122"/>
              <a:ea typeface="微软雅黑" pitchFamily="34" charset="-122"/>
            </a:rPr>
            <a:t>设计模式</a:t>
          </a:r>
        </a:p>
      </dgm:t>
    </dgm:pt>
    <dgm:pt modelId="{D5A78F5E-74D4-4182-A938-F2A69198B13D}" type="parTrans" cxnId="{586F66F2-E981-4119-A0D1-D6057A4A11D2}">
      <dgm:prSet/>
      <dgm:spPr/>
      <dgm:t>
        <a:bodyPr/>
        <a:lstStyle/>
        <a:p>
          <a:endParaRPr lang="zh-CN" altLang="en-US" sz="1050" b="1">
            <a:latin typeface="微软雅黑" pitchFamily="34" charset="-122"/>
            <a:ea typeface="微软雅黑" pitchFamily="34" charset="-122"/>
          </a:endParaRPr>
        </a:p>
      </dgm:t>
    </dgm:pt>
    <dgm:pt modelId="{E717FBF7-B673-4738-AB9C-2A7195DEABD0}" type="sibTrans" cxnId="{586F66F2-E981-4119-A0D1-D6057A4A11D2}">
      <dgm:prSet/>
      <dgm:spPr/>
      <dgm:t>
        <a:bodyPr/>
        <a:lstStyle/>
        <a:p>
          <a:endParaRPr lang="zh-CN" altLang="en-US" sz="1050" b="1">
            <a:latin typeface="微软雅黑" pitchFamily="34" charset="-122"/>
            <a:ea typeface="微软雅黑" pitchFamily="34" charset="-122"/>
          </a:endParaRPr>
        </a:p>
      </dgm:t>
    </dgm:pt>
    <dgm:pt modelId="{462FA269-60E2-44A3-81CA-4D1CA92BA6B7}">
      <dgm:prSet phldrT="[文本]" custT="1"/>
      <dgm:spPr/>
      <dgm:t>
        <a:bodyPr/>
        <a:lstStyle/>
        <a:p>
          <a:r>
            <a:rPr lang="zh-CN" altLang="en-US" sz="2400" b="1" dirty="0">
              <a:latin typeface="微软雅黑" pitchFamily="34" charset="-122"/>
              <a:ea typeface="微软雅黑" pitchFamily="34" charset="-122"/>
            </a:rPr>
            <a:t>惯用法</a:t>
          </a:r>
        </a:p>
      </dgm:t>
    </dgm:pt>
    <dgm:pt modelId="{D145F106-62DE-4D48-B1D4-F20EAE0C6E38}" type="parTrans" cxnId="{877D5B21-2842-45D5-8BD1-93B629DC8615}">
      <dgm:prSet/>
      <dgm:spPr/>
      <dgm:t>
        <a:bodyPr/>
        <a:lstStyle/>
        <a:p>
          <a:endParaRPr lang="zh-CN" altLang="en-US" sz="1050" b="1">
            <a:latin typeface="微软雅黑" pitchFamily="34" charset="-122"/>
            <a:ea typeface="微软雅黑" pitchFamily="34" charset="-122"/>
          </a:endParaRPr>
        </a:p>
      </dgm:t>
    </dgm:pt>
    <dgm:pt modelId="{ECE87FCC-5E49-41BA-AE4A-DE9E5B5063BF}" type="sibTrans" cxnId="{877D5B21-2842-45D5-8BD1-93B629DC8615}">
      <dgm:prSet/>
      <dgm:spPr/>
      <dgm:t>
        <a:bodyPr/>
        <a:lstStyle/>
        <a:p>
          <a:endParaRPr lang="zh-CN" altLang="en-US" sz="1050" b="1">
            <a:latin typeface="微软雅黑" pitchFamily="34" charset="-122"/>
            <a:ea typeface="微软雅黑" pitchFamily="34" charset="-122"/>
          </a:endParaRPr>
        </a:p>
      </dgm:t>
    </dgm:pt>
    <dgm:pt modelId="{F278D02E-659E-44F4-9ED8-854B229E522F}" type="pres">
      <dgm:prSet presAssocID="{73602A4E-DD89-4D10-B92C-B8DDE0C8937F}" presName="Name0" presStyleCnt="0">
        <dgm:presLayoutVars>
          <dgm:dir/>
          <dgm:animLvl val="lvl"/>
          <dgm:resizeHandles val="exact"/>
        </dgm:presLayoutVars>
      </dgm:prSet>
      <dgm:spPr/>
    </dgm:pt>
    <dgm:pt modelId="{2B4B9724-D8DC-4B81-921C-F14A7EBAEDD0}" type="pres">
      <dgm:prSet presAssocID="{544BABA8-7F56-47C3-B7F0-ADB9D7A57770}" presName="Name8" presStyleCnt="0"/>
      <dgm:spPr/>
    </dgm:pt>
    <dgm:pt modelId="{E0BB6EA8-04BD-484E-B8A8-82A6B2A12AB1}" type="pres">
      <dgm:prSet presAssocID="{544BABA8-7F56-47C3-B7F0-ADB9D7A57770}" presName="level" presStyleLbl="node1" presStyleIdx="0" presStyleCnt="3">
        <dgm:presLayoutVars>
          <dgm:chMax val="1"/>
          <dgm:bulletEnabled val="1"/>
        </dgm:presLayoutVars>
      </dgm:prSet>
      <dgm:spPr/>
    </dgm:pt>
    <dgm:pt modelId="{73308D1C-B881-4D93-B6DC-8AA643D5E9E9}" type="pres">
      <dgm:prSet presAssocID="{544BABA8-7F56-47C3-B7F0-ADB9D7A5777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F5541D-AAC1-468A-9FD0-38855850C16F}" type="pres">
      <dgm:prSet presAssocID="{E48693AD-006D-4F90-87DF-7CC51D653687}" presName="Name8" presStyleCnt="0"/>
      <dgm:spPr/>
    </dgm:pt>
    <dgm:pt modelId="{C7C009DB-AB52-45D4-A17D-27D3697E9C1D}" type="pres">
      <dgm:prSet presAssocID="{E48693AD-006D-4F90-87DF-7CC51D653687}" presName="level" presStyleLbl="node1" presStyleIdx="1" presStyleCnt="3">
        <dgm:presLayoutVars>
          <dgm:chMax val="1"/>
          <dgm:bulletEnabled val="1"/>
        </dgm:presLayoutVars>
      </dgm:prSet>
      <dgm:spPr/>
    </dgm:pt>
    <dgm:pt modelId="{C37E22D2-C877-4F48-BDCF-31377E267453}" type="pres">
      <dgm:prSet presAssocID="{E48693AD-006D-4F90-87DF-7CC51D65368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59C9685-865E-4BD3-B8DC-727FA05235F1}" type="pres">
      <dgm:prSet presAssocID="{462FA269-60E2-44A3-81CA-4D1CA92BA6B7}" presName="Name8" presStyleCnt="0"/>
      <dgm:spPr/>
    </dgm:pt>
    <dgm:pt modelId="{00D81948-60D0-47AB-B358-809F8376565B}" type="pres">
      <dgm:prSet presAssocID="{462FA269-60E2-44A3-81CA-4D1CA92BA6B7}" presName="level" presStyleLbl="node1" presStyleIdx="2" presStyleCnt="3">
        <dgm:presLayoutVars>
          <dgm:chMax val="1"/>
          <dgm:bulletEnabled val="1"/>
        </dgm:presLayoutVars>
      </dgm:prSet>
      <dgm:spPr/>
    </dgm:pt>
    <dgm:pt modelId="{CF6A8447-9F24-4735-989C-2DB7906D745A}" type="pres">
      <dgm:prSet presAssocID="{462FA269-60E2-44A3-81CA-4D1CA92BA6B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124DD11-9C26-43F3-93EC-BDAFDFA4B97E}" type="presOf" srcId="{462FA269-60E2-44A3-81CA-4D1CA92BA6B7}" destId="{00D81948-60D0-47AB-B358-809F8376565B}" srcOrd="0" destOrd="0" presId="urn:microsoft.com/office/officeart/2005/8/layout/pyramid1"/>
    <dgm:cxn modelId="{775F8815-C167-47E3-BFED-FEAE97F4592B}" type="presOf" srcId="{544BABA8-7F56-47C3-B7F0-ADB9D7A57770}" destId="{E0BB6EA8-04BD-484E-B8A8-82A6B2A12AB1}" srcOrd="0" destOrd="0" presId="urn:microsoft.com/office/officeart/2005/8/layout/pyramid1"/>
    <dgm:cxn modelId="{877D5B21-2842-45D5-8BD1-93B629DC8615}" srcId="{73602A4E-DD89-4D10-B92C-B8DDE0C8937F}" destId="{462FA269-60E2-44A3-81CA-4D1CA92BA6B7}" srcOrd="2" destOrd="0" parTransId="{D145F106-62DE-4D48-B1D4-F20EAE0C6E38}" sibTransId="{ECE87FCC-5E49-41BA-AE4A-DE9E5B5063BF}"/>
    <dgm:cxn modelId="{87403D36-3C6B-47CA-9638-9993E92DA3F1}" type="presOf" srcId="{73602A4E-DD89-4D10-B92C-B8DDE0C8937F}" destId="{F278D02E-659E-44F4-9ED8-854B229E522F}" srcOrd="0" destOrd="0" presId="urn:microsoft.com/office/officeart/2005/8/layout/pyramid1"/>
    <dgm:cxn modelId="{0F5D063A-E245-4A27-B857-E936A6B61E2B}" type="presOf" srcId="{E48693AD-006D-4F90-87DF-7CC51D653687}" destId="{C37E22D2-C877-4F48-BDCF-31377E267453}" srcOrd="1" destOrd="0" presId="urn:microsoft.com/office/officeart/2005/8/layout/pyramid1"/>
    <dgm:cxn modelId="{A7673C3B-EE9B-4E7C-B49A-EF16687F4CC6}" srcId="{73602A4E-DD89-4D10-B92C-B8DDE0C8937F}" destId="{544BABA8-7F56-47C3-B7F0-ADB9D7A57770}" srcOrd="0" destOrd="0" parTransId="{A05CBFE2-3D00-4528-B8A7-491CFC97062C}" sibTransId="{D8E63BD2-08B2-4386-BE99-D0EF7DCE9700}"/>
    <dgm:cxn modelId="{18F2A85D-B2EB-4074-B36F-5A0956F77E2D}" type="presOf" srcId="{462FA269-60E2-44A3-81CA-4D1CA92BA6B7}" destId="{CF6A8447-9F24-4735-989C-2DB7906D745A}" srcOrd="1" destOrd="0" presId="urn:microsoft.com/office/officeart/2005/8/layout/pyramid1"/>
    <dgm:cxn modelId="{950F06BD-8A63-4F66-A38C-DB5A49837006}" type="presOf" srcId="{E48693AD-006D-4F90-87DF-7CC51D653687}" destId="{C7C009DB-AB52-45D4-A17D-27D3697E9C1D}" srcOrd="0" destOrd="0" presId="urn:microsoft.com/office/officeart/2005/8/layout/pyramid1"/>
    <dgm:cxn modelId="{881945DE-C2E5-4041-BCD7-411B3434931D}" type="presOf" srcId="{544BABA8-7F56-47C3-B7F0-ADB9D7A57770}" destId="{73308D1C-B881-4D93-B6DC-8AA643D5E9E9}" srcOrd="1" destOrd="0" presId="urn:microsoft.com/office/officeart/2005/8/layout/pyramid1"/>
    <dgm:cxn modelId="{586F66F2-E981-4119-A0D1-D6057A4A11D2}" srcId="{73602A4E-DD89-4D10-B92C-B8DDE0C8937F}" destId="{E48693AD-006D-4F90-87DF-7CC51D653687}" srcOrd="1" destOrd="0" parTransId="{D5A78F5E-74D4-4182-A938-F2A69198B13D}" sibTransId="{E717FBF7-B673-4738-AB9C-2A7195DEABD0}"/>
    <dgm:cxn modelId="{E50CA50E-9D85-4542-8201-651360D93931}" type="presParOf" srcId="{F278D02E-659E-44F4-9ED8-854B229E522F}" destId="{2B4B9724-D8DC-4B81-921C-F14A7EBAEDD0}" srcOrd="0" destOrd="0" presId="urn:microsoft.com/office/officeart/2005/8/layout/pyramid1"/>
    <dgm:cxn modelId="{7CDDB3E6-0F39-4843-9033-2EB712C5A04A}" type="presParOf" srcId="{2B4B9724-D8DC-4B81-921C-F14A7EBAEDD0}" destId="{E0BB6EA8-04BD-484E-B8A8-82A6B2A12AB1}" srcOrd="0" destOrd="0" presId="urn:microsoft.com/office/officeart/2005/8/layout/pyramid1"/>
    <dgm:cxn modelId="{D08E43CD-AE6B-41B8-A141-7A575A239868}" type="presParOf" srcId="{2B4B9724-D8DC-4B81-921C-F14A7EBAEDD0}" destId="{73308D1C-B881-4D93-B6DC-8AA643D5E9E9}" srcOrd="1" destOrd="0" presId="urn:microsoft.com/office/officeart/2005/8/layout/pyramid1"/>
    <dgm:cxn modelId="{B3B31BB4-95F0-45CD-B770-65A0D780831D}" type="presParOf" srcId="{F278D02E-659E-44F4-9ED8-854B229E522F}" destId="{58F5541D-AAC1-468A-9FD0-38855850C16F}" srcOrd="1" destOrd="0" presId="urn:microsoft.com/office/officeart/2005/8/layout/pyramid1"/>
    <dgm:cxn modelId="{392A66B2-2028-4FC0-AB1C-3F5A80934A6F}" type="presParOf" srcId="{58F5541D-AAC1-468A-9FD0-38855850C16F}" destId="{C7C009DB-AB52-45D4-A17D-27D3697E9C1D}" srcOrd="0" destOrd="0" presId="urn:microsoft.com/office/officeart/2005/8/layout/pyramid1"/>
    <dgm:cxn modelId="{4C5F65DA-D1FC-4728-A541-218D52957739}" type="presParOf" srcId="{58F5541D-AAC1-468A-9FD0-38855850C16F}" destId="{C37E22D2-C877-4F48-BDCF-31377E267453}" srcOrd="1" destOrd="0" presId="urn:microsoft.com/office/officeart/2005/8/layout/pyramid1"/>
    <dgm:cxn modelId="{EBFC5CCD-BE7E-47DE-8069-DB6106DAC6F3}" type="presParOf" srcId="{F278D02E-659E-44F4-9ED8-854B229E522F}" destId="{159C9685-865E-4BD3-B8DC-727FA05235F1}" srcOrd="2" destOrd="0" presId="urn:microsoft.com/office/officeart/2005/8/layout/pyramid1"/>
    <dgm:cxn modelId="{A23EA22F-9100-45EE-8FC7-FA752728681F}" type="presParOf" srcId="{159C9685-865E-4BD3-B8DC-727FA05235F1}" destId="{00D81948-60D0-47AB-B358-809F8376565B}" srcOrd="0" destOrd="0" presId="urn:microsoft.com/office/officeart/2005/8/layout/pyramid1"/>
    <dgm:cxn modelId="{118FE62F-2E84-40AB-A3B5-CF2A397CA2B9}" type="presParOf" srcId="{159C9685-865E-4BD3-B8DC-727FA05235F1}" destId="{CF6A8447-9F24-4735-989C-2DB7906D745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B6EA8-04BD-484E-B8A8-82A6B2A12AB1}">
      <dsp:nvSpPr>
        <dsp:cNvPr id="0" name=""/>
        <dsp:cNvSpPr/>
      </dsp:nvSpPr>
      <dsp:spPr>
        <a:xfrm>
          <a:off x="2032000" y="0"/>
          <a:ext cx="2032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itchFamily="34" charset="-122"/>
              <a:ea typeface="微软雅黑" pitchFamily="34" charset="-122"/>
            </a:rPr>
            <a:t>体系结构模式</a:t>
          </a:r>
        </a:p>
      </dsp:txBody>
      <dsp:txXfrm>
        <a:off x="2032000" y="0"/>
        <a:ext cx="2032000" cy="1354666"/>
      </dsp:txXfrm>
    </dsp:sp>
    <dsp:sp modelId="{C7C009DB-AB52-45D4-A17D-27D3697E9C1D}">
      <dsp:nvSpPr>
        <dsp:cNvPr id="0" name=""/>
        <dsp:cNvSpPr/>
      </dsp:nvSpPr>
      <dsp:spPr>
        <a:xfrm>
          <a:off x="1015999" y="1354666"/>
          <a:ext cx="4064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itchFamily="34" charset="-122"/>
              <a:ea typeface="微软雅黑" pitchFamily="34" charset="-122"/>
            </a:rPr>
            <a:t>设计模式</a:t>
          </a:r>
        </a:p>
      </dsp:txBody>
      <dsp:txXfrm>
        <a:off x="1727199" y="1354666"/>
        <a:ext cx="2641600" cy="1354666"/>
      </dsp:txXfrm>
    </dsp:sp>
    <dsp:sp modelId="{00D81948-60D0-47AB-B358-809F8376565B}">
      <dsp:nvSpPr>
        <dsp:cNvPr id="0" name=""/>
        <dsp:cNvSpPr/>
      </dsp:nvSpPr>
      <dsp:spPr>
        <a:xfrm>
          <a:off x="0" y="2709333"/>
          <a:ext cx="6096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itchFamily="34" charset="-122"/>
              <a:ea typeface="微软雅黑" pitchFamily="34" charset="-122"/>
            </a:rPr>
            <a:t>惯用法</a:t>
          </a:r>
        </a:p>
      </dsp:txBody>
      <dsp:txXfrm>
        <a:off x="1066799" y="2709333"/>
        <a:ext cx="3962400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01:14:38.796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6333 5564 5066,'5'0'2949,"-5"5"-1281,0-5-899,6 5-1218,-6-5-1410,0 0-1732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01:15:03.318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3701 6234 8657,'6'6'2052,"1"-6"-513,-1 0-257,0 0-513,-1 0-1025,1 0-578,0 0-448,0 0-642,0 0-192,-6 0 2116,6 0-3462,-1 0-963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01:13:21.228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2812 7021 8464,'0'0'-1475,"-27"0"-1218,7 0-1282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9455ED4-4C4D-4F1F-8211-6834A25BB7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8F45F9-F50D-4C70-BF35-90B89F2339A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7047735-1617-4801-9726-1D0DB74F4A5A}" type="datetimeFigureOut">
              <a:rPr lang="zh-CN" altLang="en-US"/>
              <a:pPr>
                <a:defRPr/>
              </a:pPr>
              <a:t>2020/2/16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FA7B5E2-E2FE-462C-8A59-C99CC303A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2714532-8984-4CB0-93FE-F84D7E912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12547D-65B5-4C0C-AA07-EBF45F1BD3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0EFA52-AB06-4B45-A239-CA39762884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5EF304-951A-4D5D-A646-6FCA524168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EAB837AE-8A32-4699-B5C7-E1EB51973A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416AA5C1-87DD-4931-9D41-8EFF4A12B7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/>
              <a:t>   </a:t>
            </a:r>
            <a:endParaRPr kumimoji="0"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D4936B06-6A63-4FA9-B9E1-66EFA838C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9E058BF-D8F7-461D-95D2-BAE94B88B9AC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F48E33B9-CFD6-43FC-8C88-23A006F063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C6147DF8-B794-4517-BF83-5ACAD99D2A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D05CF9BD-1A0E-49EA-BD2F-72F40ECDA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1C8EC0-27EE-470E-B6AA-0011D0D008D0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D44F0011-6C23-416E-B468-A001D2232C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5F6BD8D3-F601-41EE-BBAB-F8698402C6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786FC7EB-079D-402B-A7B8-416CDAE13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DB41AC-52E1-4099-90A1-D3AAC3251E10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ADFC8B34-B0B5-4FF1-B4DB-208E3C9468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482004A5-D3BA-4A3F-BE0D-4F8ADDB95E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0" name="幻灯片编号占位符 3">
            <a:extLst>
              <a:ext uri="{FF2B5EF4-FFF2-40B4-BE49-F238E27FC236}">
                <a16:creationId xmlns:a16="http://schemas.microsoft.com/office/drawing/2014/main" id="{AAE6A281-9918-48D3-A7F1-DF411AFF0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6A007A-4077-4270-9945-CCB300354BAB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00F746DD-33FA-4520-924C-AB4555DF9D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24F98FA7-9AE4-4453-BC85-9608C4FC7D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/>
              <a:t>应该在两个模块之间定义一个抽象接口，上层模块调用抽象接口中定义的方法，下层模块实现该接口的方法</a:t>
            </a: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8EA77B21-954F-4F05-8BF3-A04BC7C3FB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B16F8E-C74B-442F-AE8D-00A195CC40F0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F5EB664B-FD73-4E9B-9343-9F40AD26E3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215E2356-0FE4-4FB9-97AD-8640CF02C7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zh-CN" altLang="en-US">
                <a:solidFill>
                  <a:srgbClr val="FFFF00"/>
                </a:solidFill>
              </a:rPr>
              <a:t>它指导我们如何正确地进行接口设计</a:t>
            </a:r>
            <a:r>
              <a:rPr kumimoji="0" lang="en-US" altLang="zh-CN">
                <a:solidFill>
                  <a:srgbClr val="FFFF00"/>
                </a:solidFill>
              </a:rPr>
              <a:t>!</a:t>
            </a:r>
          </a:p>
          <a:p>
            <a:pPr>
              <a:lnSpc>
                <a:spcPct val="90000"/>
              </a:lnSpc>
            </a:pPr>
            <a:r>
              <a:rPr kumimoji="0" lang="zh-CN" altLang="en-US">
                <a:solidFill>
                  <a:srgbClr val="FFFF00"/>
                </a:solidFill>
              </a:rPr>
              <a:t>谨用继承！</a:t>
            </a:r>
            <a:endParaRPr kumimoji="0" lang="en-US" altLang="zh-CN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kumimoji="0" lang="zh-CN" altLang="en-US"/>
              <a:t>过于臃肿的接口设计是对接口的污染</a:t>
            </a:r>
            <a:endParaRPr kumimoji="0" lang="en-US" altLang="zh-CN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kumimoji="0" lang="zh-CN" altLang="en-US"/>
              <a:t>接口的污染（</a:t>
            </a:r>
            <a:r>
              <a:rPr kumimoji="0" lang="en-US" altLang="zh-CN"/>
              <a:t>Interface Contamination</a:t>
            </a:r>
            <a:r>
              <a:rPr kumimoji="0" lang="zh-CN" altLang="en-US"/>
              <a:t>）</a:t>
            </a:r>
          </a:p>
          <a:p>
            <a:pPr>
              <a:lnSpc>
                <a:spcPct val="90000"/>
              </a:lnSpc>
            </a:pPr>
            <a:r>
              <a:rPr kumimoji="0" lang="zh-CN" altLang="en-US"/>
              <a:t>    一个没有经验的设计师往往想节省接口的数目，将一些功能相近或功能相关的接口合并</a:t>
            </a:r>
            <a:endParaRPr kumimoji="0" lang="en-US" altLang="zh-CN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kumimoji="0" lang="zh-CN" altLang="en-US" sz="2600"/>
              <a:t>所谓接口污染就是为接口添加了不必要的职责</a:t>
            </a:r>
          </a:p>
          <a:p>
            <a:pPr lvl="1">
              <a:lnSpc>
                <a:spcPct val="90000"/>
              </a:lnSpc>
              <a:buClr>
                <a:srgbClr val="FF0000"/>
              </a:buClr>
            </a:pPr>
            <a:r>
              <a:rPr kumimoji="0" lang="zh-CN" altLang="en-US" sz="2600"/>
              <a:t>    如果开发人员在接口中增加一个新的功能方法的主要目的只是为了</a:t>
            </a:r>
            <a:r>
              <a:rPr kumimoji="0" lang="zh-CN" altLang="en-US" sz="2600">
                <a:solidFill>
                  <a:srgbClr val="FFFF00"/>
                </a:solidFill>
              </a:rPr>
              <a:t>减少接口的实现类的数目</a:t>
            </a:r>
            <a:r>
              <a:rPr kumimoji="0" lang="zh-CN" altLang="en-US" sz="2600"/>
              <a:t>，如此设计将导致接口被不断地“污染”并“变胖”。</a:t>
            </a:r>
          </a:p>
          <a:p>
            <a:pPr>
              <a:lnSpc>
                <a:spcPct val="90000"/>
              </a:lnSpc>
            </a:pPr>
            <a:endParaRPr kumimoji="0" lang="zh-CN" altLang="en-US"/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FF0D495F-B693-4F8F-9F43-0CC7DF9FBA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9975BD-3C46-4919-A6B7-25BB0CC7D9BC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71274C78-C30F-4AE5-87D0-FFE468C5A7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9CC57F73-552D-43EA-AF59-3138F21F51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0000"/>
              </a:buClr>
            </a:pPr>
            <a:r>
              <a:rPr kumimoji="0" lang="zh-CN" altLang="en-US" sz="2400"/>
              <a:t>软件系统中类的设计是否合理不在乎类本身的数目</a:t>
            </a:r>
            <a:endParaRPr kumimoji="0" lang="en-US" altLang="zh-CN" sz="240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/>
              <a:t>接口污染会给系统带来维护和重用等方面的问题。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/>
              <a:t>为了能够重用被污染的接口，接口的实现类就被迫要实现并维护不必要的功能方法。</a:t>
            </a:r>
            <a:endParaRPr kumimoji="0" lang="en-US" altLang="zh-CN" sz="240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/>
              <a:t>使用接口的多重继承实现对不同的接口的组合，从而对外提供组合功能</a:t>
            </a:r>
            <a:r>
              <a:rPr kumimoji="0" lang="en-US" altLang="zh-CN" sz="2400">
                <a:latin typeface="Times New Roman" panose="02020603050405020304" pitchFamily="18" charset="0"/>
              </a:rPr>
              <a:t>——</a:t>
            </a:r>
            <a:r>
              <a:rPr kumimoji="0" lang="zh-CN" altLang="en-US" sz="2400"/>
              <a:t>达到</a:t>
            </a:r>
            <a:r>
              <a:rPr kumimoji="0" lang="zh-CN" altLang="en-US" sz="2400">
                <a:latin typeface="Times New Roman" panose="02020603050405020304" pitchFamily="18" charset="0"/>
              </a:rPr>
              <a:t>“</a:t>
            </a:r>
            <a:r>
              <a:rPr kumimoji="0" lang="zh-CN" altLang="en-US" sz="2400"/>
              <a:t>按需提供服务</a:t>
            </a:r>
            <a:r>
              <a:rPr kumimoji="0" lang="zh-CN" altLang="en-US" sz="2400">
                <a:latin typeface="Times New Roman" panose="02020603050405020304" pitchFamily="18" charset="0"/>
              </a:rPr>
              <a:t>”。</a:t>
            </a:r>
            <a:endParaRPr kumimoji="0" lang="zh-CN" altLang="en-US" sz="2400"/>
          </a:p>
          <a:p>
            <a:endParaRPr kumimoji="0" lang="zh-CN" altLang="en-US" sz="1100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C454784F-D0CF-48E7-A4B3-07DF5F2B31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D81F2F-CAB0-410D-861D-C53E3876D352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9FB87EB1-4E3E-437A-8052-DAA3DF6490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E2F1CB74-A7D4-428D-8476-9CDD513580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kumimoji="0" lang="zh-CN" altLang="en-US" sz="2000"/>
              <a:t>在迪米特法则中，对于一个对象，其</a:t>
            </a:r>
            <a:r>
              <a:rPr kumimoji="0" lang="zh-CN" altLang="en-US" sz="2000">
                <a:solidFill>
                  <a:srgbClr val="FF0000"/>
                </a:solidFill>
              </a:rPr>
              <a:t>朋友</a:t>
            </a:r>
            <a:r>
              <a:rPr kumimoji="0" lang="zh-CN" altLang="en-US" sz="2000"/>
              <a:t>包括以下几类：</a:t>
            </a:r>
          </a:p>
          <a:p>
            <a:pPr lvl="2" eaLnBrk="1" hangingPunct="1"/>
            <a:r>
              <a:rPr kumimoji="0" lang="en-US" altLang="zh-CN" sz="2000">
                <a:ea typeface="黑体" panose="02010609060101010101" pitchFamily="49" charset="-122"/>
              </a:rPr>
              <a:t>(1) </a:t>
            </a:r>
            <a:r>
              <a:rPr kumimoji="0" lang="zh-CN" altLang="en-US" sz="2000">
                <a:ea typeface="黑体" panose="02010609060101010101" pitchFamily="49" charset="-122"/>
              </a:rPr>
              <a:t>当前对象本身</a:t>
            </a:r>
            <a:r>
              <a:rPr kumimoji="0" lang="en-US" altLang="zh-CN" sz="2000">
                <a:ea typeface="黑体" panose="02010609060101010101" pitchFamily="49" charset="-122"/>
              </a:rPr>
              <a:t>(this)</a:t>
            </a:r>
            <a:r>
              <a:rPr kumimoji="0" lang="zh-CN" altLang="en-US" sz="2000">
                <a:ea typeface="黑体" panose="02010609060101010101" pitchFamily="49" charset="-122"/>
              </a:rPr>
              <a:t>；</a:t>
            </a:r>
          </a:p>
          <a:p>
            <a:pPr lvl="2" eaLnBrk="1" hangingPunct="1"/>
            <a:r>
              <a:rPr kumimoji="0" lang="en-US" altLang="zh-CN" sz="2000">
                <a:ea typeface="黑体" panose="02010609060101010101" pitchFamily="49" charset="-122"/>
              </a:rPr>
              <a:t>(2) </a:t>
            </a:r>
            <a:r>
              <a:rPr kumimoji="0" lang="zh-CN" altLang="en-US" sz="2000">
                <a:ea typeface="黑体" panose="02010609060101010101" pitchFamily="49" charset="-122"/>
              </a:rPr>
              <a:t>以参数形式传入到当前对象方法中的对象；</a:t>
            </a:r>
          </a:p>
          <a:p>
            <a:pPr lvl="2" eaLnBrk="1" hangingPunct="1"/>
            <a:r>
              <a:rPr kumimoji="0" lang="en-US" altLang="zh-CN" sz="2000">
                <a:ea typeface="黑体" panose="02010609060101010101" pitchFamily="49" charset="-122"/>
              </a:rPr>
              <a:t>(3) </a:t>
            </a:r>
            <a:r>
              <a:rPr kumimoji="0" lang="zh-CN" altLang="en-US" sz="2000">
                <a:ea typeface="黑体" panose="02010609060101010101" pitchFamily="49" charset="-122"/>
              </a:rPr>
              <a:t>当前对象的成员对象；</a:t>
            </a:r>
          </a:p>
          <a:p>
            <a:pPr lvl="2" eaLnBrk="1" hangingPunct="1"/>
            <a:r>
              <a:rPr kumimoji="0" lang="en-US" altLang="zh-CN" sz="2000">
                <a:ea typeface="黑体" panose="02010609060101010101" pitchFamily="49" charset="-122"/>
              </a:rPr>
              <a:t>(4) </a:t>
            </a:r>
            <a:r>
              <a:rPr kumimoji="0" lang="zh-CN" altLang="en-US" sz="2000">
                <a:ea typeface="黑体" panose="02010609060101010101" pitchFamily="49" charset="-122"/>
              </a:rPr>
              <a:t>如果当前对象的成员对象是一个集合，那么集合中的元素也都是朋友；</a:t>
            </a:r>
          </a:p>
          <a:p>
            <a:pPr lvl="2" eaLnBrk="1" hangingPunct="1"/>
            <a:r>
              <a:rPr kumimoji="0" lang="en-US" altLang="zh-CN" sz="2000">
                <a:ea typeface="黑体" panose="02010609060101010101" pitchFamily="49" charset="-122"/>
              </a:rPr>
              <a:t>(5) </a:t>
            </a:r>
            <a:r>
              <a:rPr kumimoji="0" lang="zh-CN" altLang="en-US" sz="2000">
                <a:ea typeface="黑体" panose="02010609060101010101" pitchFamily="49" charset="-122"/>
              </a:rPr>
              <a:t>当前对象所创建的对象</a:t>
            </a:r>
            <a:endParaRPr kumimoji="0" lang="zh-CN" altLang="en-US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9FB43DA8-F902-4684-BF29-256C097F74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18336E0-FB5A-4C92-A1B2-59D4058444D3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53334A9E-4189-4591-A64B-B3228F04A7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EA82584D-2E61-4E81-B65A-33054B9D4D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 dirty="0"/>
              <a:t>抽查点名</a:t>
            </a: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F2C5073F-8B2F-429E-892D-14C95CB5F7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C27728-929E-4B48-BDF5-ED0162E9FAD6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F1E6774-070F-4376-A783-0DB9F57548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256ABC3-18B3-487E-8FD0-59B060B940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B6BA286D-AB2D-473A-B4EA-E95627F13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59A42-B215-4EBF-9CE4-8ED063FBC10C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5D952B62-A4C2-4A6E-8A82-33E4768B14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BD417288-85A5-4D4F-9BF1-3B1488032D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/>
              <a:t>面向模式的软件体系结构</a:t>
            </a:r>
            <a:endParaRPr kumimoji="0" lang="en-US" altLang="zh-CN"/>
          </a:p>
          <a:p>
            <a:r>
              <a:rPr kumimoji="0" lang="zh-CN" altLang="en-US"/>
              <a:t>企业级应用架构设计</a:t>
            </a:r>
            <a:endParaRPr kumimoji="0" lang="en-US" altLang="zh-CN"/>
          </a:p>
          <a:p>
            <a:r>
              <a:rPr kumimoji="0" lang="zh-CN" altLang="en-US"/>
              <a:t>高等教育出版社</a:t>
            </a: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5471899C-C800-4F36-8697-1866F6634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A99839-0C71-4D0B-AE0F-239CCE18AD24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C0722239-C699-4E7F-A2BB-00B4911FBF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D8EB7DB5-62B0-442E-B323-8717B17923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4D23D1D5-5CC1-406C-966C-56F1EAAC7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455884-4E5B-40FF-80BA-A31552C6CA58}" type="slidenum">
              <a:rPr kumimoji="0"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5AE9483C-DB3B-4BAE-8582-E461243E99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219BDAED-4DF5-4893-92C5-3E3A7964CD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/>
              <a:t>简而言之：框架模式是大智慧，用来对软件设计进行分工；设计模式是小技巧，对具体问题提出解决方案，使得代码复用率提高，耦合度降低。</a:t>
            </a:r>
          </a:p>
        </p:txBody>
      </p:sp>
      <p:sp>
        <p:nvSpPr>
          <p:cNvPr id="26628" name="幻灯片编号占位符 3">
            <a:extLst>
              <a:ext uri="{FF2B5EF4-FFF2-40B4-BE49-F238E27FC236}">
                <a16:creationId xmlns:a16="http://schemas.microsoft.com/office/drawing/2014/main" id="{5794CF21-632B-4EED-8A56-36BE8E927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AC68779-5FB0-409F-9C04-2940E2529FDC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618222CE-9E0C-46D8-B214-E409474D89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ABDEE59B-5578-4828-9920-CBB7B59009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b="1"/>
              <a:t>architecture ['ɑ:kitektʃə] </a:t>
            </a:r>
          </a:p>
          <a:p>
            <a:endParaRPr kumimoji="0"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AF58165C-F8FE-4516-8D14-EDCEF3028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AFF0B6E-8EE2-402C-8CC7-270856185FC8}" type="slidenum">
              <a:rPr kumimoji="0"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kumimoji="0"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819377AC-83E6-4FE6-877E-45A73010B0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7F5E5E0D-3BEF-41C2-AA0D-DC48E36613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/>
              <a:t>有四个主要的征兆告诉我们该软件设计正在“腐烂”中。它们并不是互相独立的，而是互相关联，它们是过于僵硬、过于脆弱、不可重用性和粘滞性过高。</a:t>
            </a:r>
          </a:p>
          <a:p>
            <a:r>
              <a:rPr kumimoji="0" lang="zh-CN" altLang="en-US"/>
              <a:t>    </a:t>
            </a:r>
            <a:r>
              <a:rPr kumimoji="0" lang="en-US" altLang="zh-CN"/>
              <a:t>1. </a:t>
            </a:r>
            <a:r>
              <a:rPr kumimoji="0" lang="zh-CN" altLang="en-US"/>
              <a:t>过于僵硬</a:t>
            </a:r>
            <a:r>
              <a:rPr kumimoji="0" lang="en-US" altLang="zh-CN"/>
              <a:t>Rigidity Rigidity </a:t>
            </a:r>
            <a:r>
              <a:rPr kumimoji="0" lang="zh-CN" altLang="en-US"/>
              <a:t>致使软件难以更改，每一个改动都会造成一连串的互相依靠的模块的改动，项目经理不敢改动，因为他永远也不知道一个改动何时才能完成。</a:t>
            </a:r>
          </a:p>
          <a:p>
            <a:r>
              <a:rPr kumimoji="0" lang="zh-CN" altLang="en-US"/>
              <a:t>    </a:t>
            </a:r>
            <a:r>
              <a:rPr kumimoji="0" lang="en-US" altLang="zh-CN"/>
              <a:t>2. </a:t>
            </a:r>
            <a:r>
              <a:rPr kumimoji="0" lang="zh-CN" altLang="en-US"/>
              <a:t>过于脆弱</a:t>
            </a:r>
            <a:r>
              <a:rPr kumimoji="0" lang="en-US" altLang="zh-CN"/>
              <a:t>Fragility Fragility </a:t>
            </a:r>
            <a:r>
              <a:rPr kumimoji="0" lang="zh-CN" altLang="en-US"/>
              <a:t>致使当软件改动时，系统会在许多地方出错。并且错误经常会发生在概念上与改动的地方没有联系的模块中。这样的软件无法维护，每一次维护都使软件变得更加难以维护。（恶性循环）</a:t>
            </a:r>
          </a:p>
          <a:p>
            <a:r>
              <a:rPr kumimoji="0" lang="zh-CN" altLang="en-US"/>
              <a:t>    </a:t>
            </a:r>
            <a:r>
              <a:rPr kumimoji="0" lang="en-US" altLang="zh-CN"/>
              <a:t>3. </a:t>
            </a:r>
            <a:r>
              <a:rPr kumimoji="0" lang="zh-CN" altLang="en-US"/>
              <a:t>不可重用性</a:t>
            </a:r>
            <a:r>
              <a:rPr kumimoji="0" lang="en-US" altLang="zh-CN"/>
              <a:t>immobility immobility </a:t>
            </a:r>
            <a:r>
              <a:rPr kumimoji="0" lang="zh-CN" altLang="en-US"/>
              <a:t>致使我们不能重用在其它项目中、或本项目中其它位置中的软件。工程师发现将他想重用的部分分离出来的工作量和风险太大，足以抵消他重用的积极性，因此软件用重写代替了重用。</a:t>
            </a:r>
          </a:p>
          <a:p>
            <a:r>
              <a:rPr kumimoji="0" lang="zh-CN" altLang="en-US"/>
              <a:t>    </a:t>
            </a:r>
            <a:r>
              <a:rPr kumimoji="0" lang="en-US" altLang="zh-CN"/>
              <a:t>4. </a:t>
            </a:r>
            <a:r>
              <a:rPr kumimoji="0" lang="zh-CN" altLang="en-US"/>
              <a:t>粘滞性过高</a:t>
            </a:r>
            <a:r>
              <a:rPr kumimoji="0" lang="en-US" altLang="zh-CN"/>
              <a:t>viscosity viscosity</a:t>
            </a:r>
            <a:r>
              <a:rPr kumimoji="0" lang="zh-CN" altLang="en-US"/>
              <a:t>有两种形式：设计的</a:t>
            </a:r>
            <a:r>
              <a:rPr kumimoji="0" lang="en-US" altLang="zh-CN"/>
              <a:t>viscosity</a:t>
            </a:r>
            <a:r>
              <a:rPr kumimoji="0" lang="zh-CN" altLang="en-US"/>
              <a:t>和环境的</a:t>
            </a:r>
            <a:r>
              <a:rPr kumimoji="0" lang="en-US" altLang="zh-CN"/>
              <a:t>viscosity.</a:t>
            </a:r>
            <a:r>
              <a:rPr kumimoji="0" lang="zh-CN" altLang="en-US"/>
              <a:t>当需要进行改动时，工程师通常发现有不止一个方法可以达到目的。但是这些方法中，一些会保留原有的设计不变，而另外一些则不会（也就是说，这些人是</a:t>
            </a:r>
            <a:r>
              <a:rPr kumimoji="0" lang="en-US" altLang="zh-CN"/>
              <a:t>hacks</a:t>
            </a:r>
            <a:r>
              <a:rPr kumimoji="0" lang="zh-CN" altLang="en-US"/>
              <a:t>）。一个设计如果使工程师作错比作对容易得多，那么这个设计的</a:t>
            </a:r>
            <a:r>
              <a:rPr kumimoji="0" lang="en-US" altLang="zh-CN"/>
              <a:t>viscosity </a:t>
            </a:r>
            <a:r>
              <a:rPr kumimoji="0" lang="zh-CN" altLang="en-US"/>
              <a:t>就会很高。</a:t>
            </a:r>
          </a:p>
          <a:p>
            <a:endParaRPr kumimoji="0"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89A0A932-2B6C-4EF9-92A4-EC5026CD7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8C01E3-D93D-479F-9BB6-EEE625ADF785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55B5D573-3055-43D8-A06E-EF39BC4A62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72214B7B-B10B-4507-9303-84FFE4C1B0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>
                <a:solidFill>
                  <a:srgbClr val="FFFF66"/>
                </a:solidFill>
              </a:rPr>
              <a:t>少管闲事，专心做一件事情！“一心无二用”！</a:t>
            </a:r>
          </a:p>
          <a:p>
            <a:endParaRPr kumimoji="0"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8BF0C767-B220-4557-9C25-E247D6AF0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0697D2-38C7-4D66-822C-D14DB4540C13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jpeg"/><Relationship Id="rId7" Type="http://schemas.openxmlformats.org/officeDocument/2006/relationships/image" Target="../media/image4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>
            <a:extLst>
              <a:ext uri="{FF2B5EF4-FFF2-40B4-BE49-F238E27FC236}">
                <a16:creationId xmlns:a16="http://schemas.microsoft.com/office/drawing/2014/main" id="{50724321-5086-4A41-A2FC-57851C58B2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DB9FB336-A922-4D61-AD8D-C2EC117AD357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5724525" y="260350"/>
          <a:ext cx="31797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8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2051" name="Object 7">
                        <a:extLst>
                          <a:ext uri="{FF2B5EF4-FFF2-40B4-BE49-F238E27FC236}">
                            <a16:creationId xmlns:a16="http://schemas.microsoft.com/office/drawing/2014/main" id="{F484873A-0016-49A1-B89B-C0421ADC2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60350"/>
                        <a:ext cx="31797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D056DA56-1B30-4BEB-9102-89EFC0CB69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57375" y="5040313"/>
            <a:ext cx="507206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kumimoji="0"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</a:t>
            </a:r>
            <a:r>
              <a:rPr kumimoji="0"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kumimoji="0" lang="en-US" altLang="zh-CN" sz="1200" b="1" dirty="0">
              <a:solidFill>
                <a:srgbClr val="0D0D0D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25000"/>
              </a:lnSpc>
              <a:defRPr/>
            </a:pPr>
            <a:r>
              <a:rPr kumimoji="0"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wuyongliang@edu2act.org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500034" y="4368792"/>
            <a:ext cx="7929618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80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ECAA6-E616-4415-A870-D0E676F0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F1CB8-FB96-4252-99D1-1786A89087A3}" type="datetimeFigureOut">
              <a:rPr lang="zh-CN" altLang="en-US"/>
              <a:pPr>
                <a:defRPr/>
              </a:pPr>
              <a:t>2020/2/16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29811-1ABF-4817-944C-9FA488BD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BE708-837A-4ECA-AAE0-FDD48C76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9F1B7-80E3-469C-B39B-B985673D4D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91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15B2C-37B6-446A-A4EE-4C73B528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072B7-48AF-4A5F-B8D6-2892CD02220D}" type="datetimeFigureOut">
              <a:rPr lang="zh-CN" altLang="en-US"/>
              <a:pPr>
                <a:defRPr/>
              </a:pPr>
              <a:t>2020/2/16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02AA2-5FFB-4D86-9A9D-A0E66E5D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3BED7-8491-4C96-BA86-7D3E5764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CEC49-DFC4-49F0-98A8-50179D92E5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542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>
            <a:extLst>
              <a:ext uri="{FF2B5EF4-FFF2-40B4-BE49-F238E27FC236}">
                <a16:creationId xmlns:a16="http://schemas.microsoft.com/office/drawing/2014/main" id="{E6198DE4-854D-4337-9A3E-EAB1A992E7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3C130FA4-2FD3-448B-A45B-628578073FE2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5724525" y="260350"/>
          <a:ext cx="31797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8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7171" name="Object 7">
                        <a:extLst>
                          <a:ext uri="{FF2B5EF4-FFF2-40B4-BE49-F238E27FC236}">
                            <a16:creationId xmlns:a16="http://schemas.microsoft.com/office/drawing/2014/main" id="{7EE8FFC7-4DF7-4D70-9AA1-716715EA3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60350"/>
                        <a:ext cx="31797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331858D9-7656-4275-8E22-297A0D9290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57375" y="5040313"/>
            <a:ext cx="50720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kumimoji="0"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kumimoji="0"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A9D3CD-4C37-4F86-B688-D9949607B0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5D8323C-D69A-4992-AAA6-AD4A74DBE4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4E6C-4112-4B4A-A063-6FF9B659EC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59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>
            <a:extLst>
              <a:ext uri="{FF2B5EF4-FFF2-40B4-BE49-F238E27FC236}">
                <a16:creationId xmlns:a16="http://schemas.microsoft.com/office/drawing/2014/main" id="{E0F869E7-CECF-4C87-8F2E-343C25EA23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21841ABA-F8C3-414E-8CDF-EFE7F315776E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5724525" y="260350"/>
          <a:ext cx="31797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3075" name="Object 7">
                        <a:extLst>
                          <a:ext uri="{FF2B5EF4-FFF2-40B4-BE49-F238E27FC236}">
                            <a16:creationId xmlns:a16="http://schemas.microsoft.com/office/drawing/2014/main" id="{F2F37639-72F6-4562-97D1-AC39574EA0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60350"/>
                        <a:ext cx="31797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44C36394-FF51-49C4-A5A8-A327C2829C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57375" y="5040313"/>
            <a:ext cx="50720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kumimoji="0"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kumimoji="0"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>
            <a:extLst>
              <a:ext uri="{FF2B5EF4-FFF2-40B4-BE49-F238E27FC236}">
                <a16:creationId xmlns:a16="http://schemas.microsoft.com/office/drawing/2014/main" id="{6F41DAE7-369A-40BA-A43B-3ECC5E3C2A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457200" y="1071546"/>
            <a:ext cx="8186766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135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>
            <a:extLst>
              <a:ext uri="{FF2B5EF4-FFF2-40B4-BE49-F238E27FC236}">
                <a16:creationId xmlns:a16="http://schemas.microsoft.com/office/drawing/2014/main" id="{A7E90E42-2998-42BC-B326-248EA0BC01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831E1476-E203-4F43-A231-52294EA2059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5724525" y="260350"/>
          <a:ext cx="31797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6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4099" name="Object 7">
                        <a:extLst>
                          <a:ext uri="{FF2B5EF4-FFF2-40B4-BE49-F238E27FC236}">
                            <a16:creationId xmlns:a16="http://schemas.microsoft.com/office/drawing/2014/main" id="{8C6873EA-46E0-4015-B400-F700E9507D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60350"/>
                        <a:ext cx="31797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068CE39F-20C3-447E-B6D3-3008549064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57375" y="5040313"/>
            <a:ext cx="50720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kumimoji="0"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kumimoji="0"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>
            <a:extLst>
              <a:ext uri="{FF2B5EF4-FFF2-40B4-BE49-F238E27FC236}">
                <a16:creationId xmlns:a16="http://schemas.microsoft.com/office/drawing/2014/main" id="{27EFB090-129C-4F81-AC6D-957A3199C1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457200" y="928670"/>
            <a:ext cx="8186766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6358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>
            <a:extLst>
              <a:ext uri="{FF2B5EF4-FFF2-40B4-BE49-F238E27FC236}">
                <a16:creationId xmlns:a16="http://schemas.microsoft.com/office/drawing/2014/main" id="{04D4164B-46E7-45E9-AA53-345EE4EF18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480FDB5C-04F9-446E-8901-551B5D9964F1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5724525" y="260350"/>
          <a:ext cx="31797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0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5123" name="Object 7">
                        <a:extLst>
                          <a:ext uri="{FF2B5EF4-FFF2-40B4-BE49-F238E27FC236}">
                            <a16:creationId xmlns:a16="http://schemas.microsoft.com/office/drawing/2014/main" id="{9DF09C67-CAE8-4969-B1DA-14AB6AF644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60350"/>
                        <a:ext cx="31797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>
            <a:extLst>
              <a:ext uri="{FF2B5EF4-FFF2-40B4-BE49-F238E27FC236}">
                <a16:creationId xmlns:a16="http://schemas.microsoft.com/office/drawing/2014/main" id="{C5A15DD2-8AC7-41C6-B578-56BAF9FF4C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57375" y="5040313"/>
            <a:ext cx="50720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kumimoji="0"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kumimoji="0"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>
            <a:extLst>
              <a:ext uri="{FF2B5EF4-FFF2-40B4-BE49-F238E27FC236}">
                <a16:creationId xmlns:a16="http://schemas.microsoft.com/office/drawing/2014/main" id="{A8B7C07A-A933-429B-BFC3-B0989BCC91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B4798B12-009C-426E-9334-066A800C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538EF-52A4-4262-812F-71FF1F00E282}" type="datetimeFigureOut">
              <a:rPr lang="zh-CN" altLang="en-US"/>
              <a:pPr>
                <a:defRPr/>
              </a:pPr>
              <a:t>2020/2/16</a:t>
            </a:fld>
            <a:endParaRPr lang="zh-CN" alt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1365C560-BEAA-47CF-88BD-2A8B11D0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D12F58E6-4EA7-4730-9563-1678587B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77296-F51F-41E9-830D-0A8EAE6FE8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474916B-7915-4F24-ACD7-D0D7CF95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5EF5E-ED16-493E-94EC-E9DBFFA57DCD}" type="datetimeFigureOut">
              <a:rPr lang="zh-CN" altLang="en-US"/>
              <a:pPr>
                <a:defRPr/>
              </a:pPr>
              <a:t>2020/2/16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CCBC693-19C7-478C-93B8-ECB0DB7B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E9A606F-46FF-4E18-BB54-32F487C4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80BB8-56D9-48A5-A86B-88F742752C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0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>
            <a:extLst>
              <a:ext uri="{FF2B5EF4-FFF2-40B4-BE49-F238E27FC236}">
                <a16:creationId xmlns:a16="http://schemas.microsoft.com/office/drawing/2014/main" id="{D4DA2DCD-B3CE-4E4D-9CD7-60A06969A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C89FD4DC-353E-4DC1-AD61-3BA8028C6FD5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5724525" y="260350"/>
          <a:ext cx="31797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4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6147" name="Object 7">
                        <a:extLst>
                          <a:ext uri="{FF2B5EF4-FFF2-40B4-BE49-F238E27FC236}">
                            <a16:creationId xmlns:a16="http://schemas.microsoft.com/office/drawing/2014/main" id="{FAE76F90-B843-4869-8E19-9D7D968854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60350"/>
                        <a:ext cx="31797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27FD69F0-4D65-42E3-BCA3-F206FB3A28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57375" y="5040313"/>
            <a:ext cx="50720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kumimoji="0"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kumimoji="0"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>
            <a:extLst>
              <a:ext uri="{FF2B5EF4-FFF2-40B4-BE49-F238E27FC236}">
                <a16:creationId xmlns:a16="http://schemas.microsoft.com/office/drawing/2014/main" id="{CE04733E-8469-4266-9D3B-84F2EAD4D9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8C1E16-B02C-4F1A-A00A-107203FE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42F81-E5B0-477A-B5D8-2BD8D54A21A2}" type="datetimeFigureOut">
              <a:rPr lang="zh-CN" altLang="en-US"/>
              <a:pPr>
                <a:defRPr/>
              </a:pPr>
              <a:t>2020/2/16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5E925674-9259-40D1-9F26-A3816D17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AB29FEB-2E6C-49DB-986E-1759B74F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5C1EB-3FDD-42E6-B708-EDC9851EC1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6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DAB9EB0-2B57-4F8B-8520-817FDA14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AC425-351D-4800-B180-8C5394D476A1}" type="datetimeFigureOut">
              <a:rPr lang="zh-CN" altLang="en-US"/>
              <a:pPr>
                <a:defRPr/>
              </a:pPr>
              <a:t>2020/2/16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DD9DF09-AAF9-499E-A254-12A8CF8E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FA65F36-228C-4DFC-A9FC-408EE737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A3ECC-E574-4A99-950B-727502E036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1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D846E08-F222-41FD-80BD-971ECDB5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A027-203F-4318-811B-6878E9F394E2}" type="datetimeFigureOut">
              <a:rPr lang="zh-CN" altLang="en-US"/>
              <a:pPr>
                <a:defRPr/>
              </a:pPr>
              <a:t>2020/2/16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4439332-2FCF-4A2F-BA80-214EC0A6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C89C6A8-EB6B-4A40-BAFF-341A70AE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06660-1248-4227-A97F-024C364B6C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27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DDB5093-7BF2-4DE4-9016-9979F281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E5500-CF9D-4726-9F6B-B9C1C8E4F39C}" type="datetimeFigureOut">
              <a:rPr lang="zh-CN" altLang="en-US"/>
              <a:pPr>
                <a:defRPr/>
              </a:pPr>
              <a:t>2020/2/16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72F2E91-ABB6-4A27-BAF5-7FB7986C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C371696-B242-4541-BDD6-D72FA44B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C3D81-2C49-4F8F-BCD8-8A256B26CC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8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customXml" Target="../ink/ink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20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图片1.jpg">
            <a:extLst>
              <a:ext uri="{FF2B5EF4-FFF2-40B4-BE49-F238E27FC236}">
                <a16:creationId xmlns:a16="http://schemas.microsoft.com/office/drawing/2014/main" id="{24423180-CB04-414F-91D9-32FC35981E8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0EABF0EC-1619-40B0-938E-1B4ECEA998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C2CCB763-AAD9-4F16-9B7C-DEF5C0A014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F49E4-A27B-4325-9345-7EB95589C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788EA6A-51B0-4809-9D7C-8B6D44860964}" type="datetimeFigureOut">
              <a:rPr lang="zh-CN" altLang="en-US"/>
              <a:pPr>
                <a:defRPr/>
              </a:pPr>
              <a:t>2020/2/16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5F125-E3FC-4ABA-A5C7-F8A50FCFC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757A8-5631-4110-A7BA-76855A8D7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C8CD7CC-031D-4A9D-AE7E-D819A8BC9C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32" name="Object 7">
            <a:extLst>
              <a:ext uri="{FF2B5EF4-FFF2-40B4-BE49-F238E27FC236}">
                <a16:creationId xmlns:a16="http://schemas.microsoft.com/office/drawing/2014/main" id="{312FABB0-0594-4DFC-B632-C658E1692367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5724525" y="260350"/>
          <a:ext cx="31797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16" imgW="6824520" imgH="1076040" progId="">
                  <p:embed/>
                </p:oleObj>
              </mc:Choice>
              <mc:Fallback>
                <p:oleObj r:id="rId16" imgW="6824520" imgH="10760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60350"/>
                        <a:ext cx="31797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187EBD5-D23B-4545-A926-209D4FD45795}"/>
                  </a:ext>
                </a:extLst>
              </p14:cNvPr>
              <p14:cNvContentPartPr/>
              <p14:nvPr userDrawn="1"/>
            </p14:nvContentPartPr>
            <p14:xfrm>
              <a:off x="2723009" y="3918376"/>
              <a:ext cx="2880" cy="2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187EBD5-D23B-4545-A926-209D4FD457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18929" y="3914296"/>
                <a:ext cx="10560" cy="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E78D5D23-94E2-4431-83B4-58ABACCB81C5}"/>
                  </a:ext>
                </a:extLst>
              </p14:cNvPr>
              <p14:cNvContentPartPr/>
              <p14:nvPr userDrawn="1"/>
            </p14:nvContentPartPr>
            <p14:xfrm>
              <a:off x="827729" y="4400056"/>
              <a:ext cx="15840" cy="168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E78D5D23-94E2-4431-83B4-58ABACCB81C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3649" y="4395976"/>
                <a:ext cx="23520" cy="9360"/>
              </a:xfrm>
              <a:prstGeom prst="rect">
                <a:avLst/>
              </a:prstGeom>
            </p:spPr>
          </p:pic>
        </mc:Fallback>
      </mc:AlternateContent>
    </p:spTree>
  </p:cSld>
  <p:clrMap bg1="lt1" tx1="dk1" bg2="lt2" tx2="dk2" accent1="accent1" accent2="accent2" accent3="accent3" accent4="accent4" accent5="accent5" accent6="accent6" hlink="hlink" folHlink="folHlink"/>
  <p:sldLayoutIdLst>
    <p:sldLayoutId id="2147484959" r:id="rId1"/>
    <p:sldLayoutId id="2147484960" r:id="rId2"/>
    <p:sldLayoutId id="2147484961" r:id="rId3"/>
    <p:sldLayoutId id="2147484962" r:id="rId4"/>
    <p:sldLayoutId id="2147484953" r:id="rId5"/>
    <p:sldLayoutId id="2147484963" r:id="rId6"/>
    <p:sldLayoutId id="2147484954" r:id="rId7"/>
    <p:sldLayoutId id="2147484955" r:id="rId8"/>
    <p:sldLayoutId id="2147484956" r:id="rId9"/>
    <p:sldLayoutId id="2147484957" r:id="rId10"/>
    <p:sldLayoutId id="2147484958" r:id="rId11"/>
    <p:sldLayoutId id="214748496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6.pn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du2act/course-Software-architecture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3">
            <a:extLst>
              <a:ext uri="{FF2B5EF4-FFF2-40B4-BE49-F238E27FC236}">
                <a16:creationId xmlns:a16="http://schemas.microsoft.com/office/drawing/2014/main" id="{23CE0DA9-CEAF-458A-91BE-F673B767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4368800"/>
            <a:ext cx="7929562" cy="560388"/>
          </a:xfrm>
        </p:spPr>
        <p:txBody>
          <a:bodyPr/>
          <a:lstStyle/>
          <a:p>
            <a:pPr>
              <a:defRPr/>
            </a:pPr>
            <a:r>
              <a:rPr kumimoji="0">
                <a:latin typeface="黑体" pitchFamily="49" charset="-122"/>
                <a:ea typeface="黑体" pitchFamily="49" charset="-122"/>
              </a:rPr>
              <a:t>第一章 软件体系结构概述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684B251-6565-429B-BBE1-C3C3B7D967D1}"/>
                  </a:ext>
                </a:extLst>
              </p14:cNvPr>
              <p14:cNvContentPartPr/>
              <p14:nvPr/>
            </p14:nvContentPartPr>
            <p14:xfrm>
              <a:off x="-663953" y="4928414"/>
              <a:ext cx="11760" cy="2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684B251-6565-429B-BBE1-C3C3B7D967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8118" y="4924334"/>
                <a:ext cx="19600" cy="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>
            <a:extLst>
              <a:ext uri="{FF2B5EF4-FFF2-40B4-BE49-F238E27FC236}">
                <a16:creationId xmlns:a16="http://schemas.microsoft.com/office/drawing/2014/main" id="{B5E3EF0F-8015-47C4-9684-3BB451811AA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什么是</a:t>
            </a:r>
            <a:r>
              <a:rPr kumimoji="0" lang="zh-CN" altLang="en-US">
                <a:solidFill>
                  <a:srgbClr val="FF0000"/>
                </a:solidFill>
              </a:rPr>
              <a:t>模式</a:t>
            </a:r>
            <a:r>
              <a:rPr kumimoji="0" lang="zh-CN" altLang="en-US"/>
              <a:t>？</a:t>
            </a:r>
            <a:endParaRPr kumimoji="0" lang="en-US" altLang="zh-CN"/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53943C75-25E5-4D3E-92A3-846011CA8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3902075"/>
            <a:ext cx="3411538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95298F72-7C52-4993-BB11-214112FE9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905250"/>
            <a:ext cx="3276600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矩形 4">
            <a:extLst>
              <a:ext uri="{FF2B5EF4-FFF2-40B4-BE49-F238E27FC236}">
                <a16:creationId xmlns:a16="http://schemas.microsoft.com/office/drawing/2014/main" id="{E9ABEE10-C0B1-4EFD-BBBA-5CBA166A3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844675"/>
            <a:ext cx="81359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Alexander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：每个模式都描述了一个在我们的环境中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不断出现的问题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，然后描述了该问题的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的核心。通过这种方式，你可以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无数次地使用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那些已有的解决方案，无需再重复相同的工作。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>
            <a:extLst>
              <a:ext uri="{FF2B5EF4-FFF2-40B4-BE49-F238E27FC236}">
                <a16:creationId xmlns:a16="http://schemas.microsoft.com/office/drawing/2014/main" id="{C7BA9D12-9883-45EA-BE30-13A91BF40C4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什么是模式？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模式是一条由三部分组成的</a:t>
            </a:r>
            <a:r>
              <a:rPr kumimoji="0" lang="zh-CN" altLang="en-US">
                <a:solidFill>
                  <a:srgbClr val="FF0000"/>
                </a:solidFill>
              </a:rPr>
              <a:t>规则</a:t>
            </a:r>
            <a:r>
              <a:rPr kumimoji="0" lang="zh-CN" altLang="en-US"/>
              <a:t>。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一个特定</a:t>
            </a:r>
            <a:r>
              <a:rPr kumimoji="0" lang="zh-CN" altLang="en-US">
                <a:solidFill>
                  <a:srgbClr val="FF0000"/>
                </a:solidFill>
              </a:rPr>
              <a:t>环境</a:t>
            </a:r>
            <a:r>
              <a:rPr kumimoji="0" lang="zh-CN" altLang="en-US"/>
              <a:t>、一个</a:t>
            </a:r>
            <a:r>
              <a:rPr kumimoji="0" lang="zh-CN" altLang="en-US">
                <a:solidFill>
                  <a:srgbClr val="FF0000"/>
                </a:solidFill>
              </a:rPr>
              <a:t>问题</a:t>
            </a:r>
            <a:r>
              <a:rPr kumimoji="0" lang="zh-CN" altLang="en-US"/>
              <a:t>、一个</a:t>
            </a:r>
            <a:r>
              <a:rPr kumimoji="0" lang="zh-CN" altLang="en-US">
                <a:solidFill>
                  <a:srgbClr val="FF0000"/>
                </a:solidFill>
              </a:rPr>
              <a:t>解决方案</a:t>
            </a:r>
            <a:r>
              <a:rPr kumimoji="0" lang="zh-CN" altLang="en-US"/>
              <a:t>。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模式的</a:t>
            </a:r>
            <a:r>
              <a:rPr kumimoji="0" lang="zh-CN" altLang="en-US">
                <a:solidFill>
                  <a:srgbClr val="FF0000"/>
                </a:solidFill>
              </a:rPr>
              <a:t>核心思想</a:t>
            </a:r>
            <a:r>
              <a:rPr kumimoji="0" lang="zh-CN" altLang="en-US"/>
              <a:t>：进行设计的</a:t>
            </a:r>
            <a:r>
              <a:rPr kumimoji="0" lang="zh-CN" altLang="en-US">
                <a:solidFill>
                  <a:srgbClr val="FF0000"/>
                </a:solidFill>
              </a:rPr>
              <a:t>复用</a:t>
            </a:r>
            <a:r>
              <a:rPr kumimoji="0" lang="zh-CN" altLang="en-US"/>
              <a:t>。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CC48C627-EA6B-4EBA-A496-0D302473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586163"/>
            <a:ext cx="67786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54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kumimoji="0" lang="en-US" altLang="zh-CN" sz="5400" b="1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en-US" sz="5400" b="1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kumimoji="0" lang="en-US" altLang="zh-CN" sz="5400" b="1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en-US" sz="5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>
            <a:extLst>
              <a:ext uri="{FF2B5EF4-FFF2-40B4-BE49-F238E27FC236}">
                <a16:creationId xmlns:a16="http://schemas.microsoft.com/office/drawing/2014/main" id="{4D33D319-5DB5-4925-963F-5A7C74E3AD4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设计模式与体系结构模式</a:t>
            </a:r>
          </a:p>
          <a:p>
            <a:pPr lvl="1">
              <a:buFontTx/>
              <a:buBlip>
                <a:blip r:embed="rId4"/>
              </a:buBlip>
            </a:pPr>
            <a:endParaRPr kumimoji="0" lang="en-US" altLang="zh-CN"/>
          </a:p>
        </p:txBody>
      </p:sp>
      <p:sp>
        <p:nvSpPr>
          <p:cNvPr id="27650" name="矩形 3">
            <a:extLst>
              <a:ext uri="{FF2B5EF4-FFF2-40B4-BE49-F238E27FC236}">
                <a16:creationId xmlns:a16="http://schemas.microsoft.com/office/drawing/2014/main" id="{458103F1-3DFC-4C16-B613-2693E3496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01825"/>
            <a:ext cx="8137525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：描述了定制化的相互通信的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对象与类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，以解决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特定环境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通用设计问题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体系结构模式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：是对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系统的高层设计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，是从一个较高的层次来考虑组成系统的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、构件之间的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连接关系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，以及系统需满足的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等，用以实现体系结构级的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设计复用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。通常又被成为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架构模式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体系结构风格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>
            <a:extLst>
              <a:ext uri="{FF2B5EF4-FFF2-40B4-BE49-F238E27FC236}">
                <a16:creationId xmlns:a16="http://schemas.microsoft.com/office/drawing/2014/main" id="{19CA335D-1FED-4EC7-AB95-53A38BA8F28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他们之间的</a:t>
            </a:r>
            <a:r>
              <a:rPr kumimoji="0" lang="zh-CN" altLang="en-US">
                <a:solidFill>
                  <a:srgbClr val="FF0000"/>
                </a:solidFill>
              </a:rPr>
              <a:t>关系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824F8B94-A7AF-493D-94D7-0E000341644C}"/>
              </a:ext>
            </a:extLst>
          </p:cNvPr>
          <p:cNvGraphicFramePr/>
          <p:nvPr/>
        </p:nvGraphicFramePr>
        <p:xfrm>
          <a:off x="1428728" y="20716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>
            <a:extLst>
              <a:ext uri="{FF2B5EF4-FFF2-40B4-BE49-F238E27FC236}">
                <a16:creationId xmlns:a16="http://schemas.microsoft.com/office/drawing/2014/main" id="{91148105-EE58-4BAE-A4C2-26065273395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学习的方式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4668C-9267-4BE8-9656-7380F5AD2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357563"/>
            <a:ext cx="67786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54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kumimoji="0" lang="en-US" altLang="zh-CN" sz="5400" b="1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en-US" sz="5400" b="1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kumimoji="0" lang="en-US" altLang="zh-CN" sz="5400" b="1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en-US" sz="5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>
            <a:extLst>
              <a:ext uri="{FF2B5EF4-FFF2-40B4-BE49-F238E27FC236}">
                <a16:creationId xmlns:a16="http://schemas.microsoft.com/office/drawing/2014/main" id="{9FDA1735-DDE7-4D1A-B803-292B4793D15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endParaRPr kumimoji="0" lang="zh-CN" altLang="en-US"/>
          </a:p>
        </p:txBody>
      </p:sp>
      <p:pic>
        <p:nvPicPr>
          <p:cNvPr id="26627" name="Picture 2" descr="http://img011.photo.21cn.com/photos/album/20101203/m620x800/1159F28B80AE64BC56E455650955A94E.jpg">
            <a:extLst>
              <a:ext uri="{FF2B5EF4-FFF2-40B4-BE49-F238E27FC236}">
                <a16:creationId xmlns:a16="http://schemas.microsoft.com/office/drawing/2014/main" id="{CBF90A4E-B00F-48A9-AD08-D8BFE28EE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340768"/>
            <a:ext cx="3343275" cy="47625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>
            <a:extLst>
              <a:ext uri="{FF2B5EF4-FFF2-40B4-BE49-F238E27FC236}">
                <a16:creationId xmlns:a16="http://schemas.microsoft.com/office/drawing/2014/main" id="{DD4A5764-BC89-49BD-A78E-E368A9F911A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全国交通违法数据联网</a:t>
            </a:r>
            <a:r>
              <a:rPr kumimoji="0" lang="en-US" altLang="zh-CN"/>
              <a:t>——</a:t>
            </a:r>
            <a:r>
              <a:rPr kumimoji="0" lang="zh-CN" altLang="en-US">
                <a:solidFill>
                  <a:srgbClr val="FF0000"/>
                </a:solidFill>
              </a:rPr>
              <a:t>环境</a:t>
            </a:r>
          </a:p>
        </p:txBody>
      </p:sp>
      <p:pic>
        <p:nvPicPr>
          <p:cNvPr id="27651" name="Picture 2" descr="http://news.xd56b.com/xdwlb/20111101/WL1101-1_11.jpg">
            <a:extLst>
              <a:ext uri="{FF2B5EF4-FFF2-40B4-BE49-F238E27FC236}">
                <a16:creationId xmlns:a16="http://schemas.microsoft.com/office/drawing/2014/main" id="{B0BF92CD-05E0-4CB7-8D30-E9155BF4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752600"/>
            <a:ext cx="5976938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>
            <a:extLst>
              <a:ext uri="{FF2B5EF4-FFF2-40B4-BE49-F238E27FC236}">
                <a16:creationId xmlns:a16="http://schemas.microsoft.com/office/drawing/2014/main" id="{4011A53E-1CE5-4D38-BB97-3C93F84C5D1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全国交通违法数据联网</a:t>
            </a:r>
            <a:r>
              <a:rPr kumimoji="0" lang="en-US" altLang="zh-CN"/>
              <a:t>——</a:t>
            </a:r>
            <a:r>
              <a:rPr kumimoji="0" lang="zh-CN" altLang="en-US">
                <a:solidFill>
                  <a:srgbClr val="FF0000"/>
                </a:solidFill>
              </a:rPr>
              <a:t>问题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平台</a:t>
            </a:r>
            <a:r>
              <a:rPr kumimoji="0" lang="zh-CN" altLang="en-US">
                <a:solidFill>
                  <a:srgbClr val="FF0000"/>
                </a:solidFill>
              </a:rPr>
              <a:t>异构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语言</a:t>
            </a:r>
            <a:r>
              <a:rPr kumimoji="0" lang="zh-CN" altLang="en-US">
                <a:solidFill>
                  <a:srgbClr val="FF0000"/>
                </a:solidFill>
              </a:rPr>
              <a:t>异构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系统架构</a:t>
            </a:r>
            <a:r>
              <a:rPr kumimoji="0" lang="zh-CN" altLang="en-US">
                <a:solidFill>
                  <a:srgbClr val="FF0000"/>
                </a:solidFill>
              </a:rPr>
              <a:t>异构</a:t>
            </a:r>
            <a:endParaRPr kumimoji="0" lang="en-US" altLang="zh-CN">
              <a:solidFill>
                <a:srgbClr val="FF0000"/>
              </a:solidFill>
            </a:endParaRPr>
          </a:p>
          <a:p>
            <a:pPr lvl="2">
              <a:buFontTx/>
              <a:buBlip>
                <a:blip r:embed="rId3"/>
              </a:buBlip>
            </a:pPr>
            <a:endParaRPr kumimoji="0" lang="zh-CN" altLang="en-US"/>
          </a:p>
        </p:txBody>
      </p:sp>
      <p:sp>
        <p:nvSpPr>
          <p:cNvPr id="31747" name="AutoShape 2" descr="http://t2.baidu.com/it/u=692647987,934151325&amp;fm=52&amp;gp=0.jpg">
            <a:extLst>
              <a:ext uri="{FF2B5EF4-FFF2-40B4-BE49-F238E27FC236}">
                <a16:creationId xmlns:a16="http://schemas.microsoft.com/office/drawing/2014/main" id="{AB219AF1-0F2E-433C-A180-61D144ACE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pic>
        <p:nvPicPr>
          <p:cNvPr id="129027" name="Picture 3">
            <a:extLst>
              <a:ext uri="{FF2B5EF4-FFF2-40B4-BE49-F238E27FC236}">
                <a16:creationId xmlns:a16="http://schemas.microsoft.com/office/drawing/2014/main" id="{5605B1A2-FFAC-4A6A-B76F-50E253D83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3" y="1735138"/>
            <a:ext cx="3665537" cy="3133725"/>
          </a:xfrm>
          <a:prstGeom prst="rect">
            <a:avLst/>
          </a:prstGeom>
          <a:noFill/>
          <a:ln>
            <a:noFill/>
          </a:ln>
          <a:effectLst>
            <a:outerShdw blurRad="63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9028" name="Picture 4">
            <a:extLst>
              <a:ext uri="{FF2B5EF4-FFF2-40B4-BE49-F238E27FC236}">
                <a16:creationId xmlns:a16="http://schemas.microsoft.com/office/drawing/2014/main" id="{2F2D2774-CC0F-4E01-988A-B906B4813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3" y="4286250"/>
            <a:ext cx="3459162" cy="2286000"/>
          </a:xfrm>
          <a:prstGeom prst="rect">
            <a:avLst/>
          </a:prstGeom>
          <a:noFill/>
          <a:ln>
            <a:noFill/>
          </a:ln>
          <a:effectLst>
            <a:outerShdw blurRad="63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9029" name="Picture 5">
            <a:extLst>
              <a:ext uri="{FF2B5EF4-FFF2-40B4-BE49-F238E27FC236}">
                <a16:creationId xmlns:a16="http://schemas.microsoft.com/office/drawing/2014/main" id="{80259BCB-9011-4FED-97CA-100985732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00188" y="3357563"/>
            <a:ext cx="3652837" cy="2608262"/>
          </a:xfrm>
          <a:prstGeom prst="rect">
            <a:avLst/>
          </a:prstGeom>
          <a:noFill/>
          <a:ln>
            <a:noFill/>
          </a:ln>
          <a:effectLst>
            <a:outerShdw blurRad="63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5">
            <a:extLst>
              <a:ext uri="{FF2B5EF4-FFF2-40B4-BE49-F238E27FC236}">
                <a16:creationId xmlns:a16="http://schemas.microsoft.com/office/drawing/2014/main" id="{FC63FAC3-C5F5-47C0-A5DD-2E66A2AD73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全国交通违法数据联网</a:t>
            </a:r>
            <a:r>
              <a:rPr kumimoji="0" lang="en-US" altLang="zh-CN"/>
              <a:t>——</a:t>
            </a:r>
            <a:r>
              <a:rPr kumimoji="0" lang="zh-CN" altLang="en-US">
                <a:solidFill>
                  <a:srgbClr val="FF0000"/>
                </a:solidFill>
              </a:rPr>
              <a:t>解决方案</a:t>
            </a:r>
            <a:endParaRPr kumimoji="0" lang="en-US" altLang="zh-CN">
              <a:solidFill>
                <a:srgbClr val="FF0000"/>
              </a:solidFill>
            </a:endParaRPr>
          </a:p>
        </p:txBody>
      </p:sp>
      <p:sp>
        <p:nvSpPr>
          <p:cNvPr id="32771" name="页脚占位符 2">
            <a:extLst>
              <a:ext uri="{FF2B5EF4-FFF2-40B4-BE49-F238E27FC236}">
                <a16:creationId xmlns:a16="http://schemas.microsoft.com/office/drawing/2014/main" id="{39C05377-B881-4F60-983D-118005D4A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r>
              <a:rPr kumimoji="0" lang="en-US" altLang="zh-CN" sz="1200">
                <a:solidFill>
                  <a:srgbClr val="898989"/>
                </a:solidFill>
              </a:rPr>
              <a:t>THU SAGroup</a:t>
            </a: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D99226A0-4F19-42AD-A50F-A87A562CE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4B2D76B3-DAAB-419A-9E50-77E09C2A80E0}" type="slidenum">
              <a:rPr kumimoji="0" lang="en-US" altLang="zh-CN" sz="1200" smtClean="0">
                <a:solidFill>
                  <a:srgbClr val="898989"/>
                </a:solidFill>
              </a:rPr>
              <a:pPr algn="l" eaLnBrk="0" hangingPunct="0"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CN" sz="1200">
              <a:solidFill>
                <a:srgbClr val="898989"/>
              </a:solidFill>
            </a:endParaRPr>
          </a:p>
        </p:txBody>
      </p:sp>
      <p:sp>
        <p:nvSpPr>
          <p:cNvPr id="29701" name="TextBox 4">
            <a:extLst>
              <a:ext uri="{FF2B5EF4-FFF2-40B4-BE49-F238E27FC236}">
                <a16:creationId xmlns:a16="http://schemas.microsoft.com/office/drawing/2014/main" id="{A552483E-1BD8-4A53-99A4-E71DD22E8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000250"/>
            <a:ext cx="7143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面向服务的体系结构</a:t>
            </a:r>
            <a:r>
              <a:rPr kumimoji="0"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——SOA</a:t>
            </a:r>
            <a:r>
              <a:rPr kumimoji="0"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32774" name="AutoShape 7" descr="http://t1.baidu.com/it/u=1636131309,422580696&amp;fm=52&amp;gp=0.jpg">
            <a:extLst>
              <a:ext uri="{FF2B5EF4-FFF2-40B4-BE49-F238E27FC236}">
                <a16:creationId xmlns:a16="http://schemas.microsoft.com/office/drawing/2014/main" id="{10E3062A-6EA2-46AE-BD33-9551B79A25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pic>
        <p:nvPicPr>
          <p:cNvPr id="48136" name="Picture 8">
            <a:extLst>
              <a:ext uri="{FF2B5EF4-FFF2-40B4-BE49-F238E27FC236}">
                <a16:creationId xmlns:a16="http://schemas.microsoft.com/office/drawing/2014/main" id="{B45B4B3A-C42F-43B4-8E1E-B3BBCEC0A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928938"/>
            <a:ext cx="5715000" cy="3309937"/>
          </a:xfrm>
          <a:prstGeom prst="rect">
            <a:avLst/>
          </a:prstGeom>
          <a:noFill/>
          <a:ln>
            <a:noFill/>
          </a:ln>
          <a:effectLst>
            <a:outerShdw dist="17961" dir="13500000" algn="ctr" rotWithShape="0">
              <a:srgbClr val="2F4D7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>
            <a:extLst>
              <a:ext uri="{FF2B5EF4-FFF2-40B4-BE49-F238E27FC236}">
                <a16:creationId xmlns:a16="http://schemas.microsoft.com/office/drawing/2014/main" id="{16FCEF03-1B3F-404D-BA8C-1DD750DE20A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课程内容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课程简介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课程内容及学习方式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第一个设计模式</a:t>
            </a:r>
            <a:r>
              <a:rPr kumimoji="0" lang="en-US" altLang="zh-CN">
                <a:solidFill>
                  <a:srgbClr val="FF0000"/>
                </a:solidFill>
              </a:rPr>
              <a:t>——</a:t>
            </a:r>
            <a:r>
              <a:rPr kumimoji="0" lang="zh-CN" altLang="en-US">
                <a:solidFill>
                  <a:srgbClr val="FF0000"/>
                </a:solidFill>
              </a:rPr>
              <a:t>单例模式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好设计的原则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6">
            <a:extLst>
              <a:ext uri="{FF2B5EF4-FFF2-40B4-BE49-F238E27FC236}">
                <a16:creationId xmlns:a16="http://schemas.microsoft.com/office/drawing/2014/main" id="{408C272E-FE09-4FB7-9392-50E63236EA9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 dirty="0"/>
              <a:t>授课教师</a:t>
            </a:r>
            <a:endParaRPr kumimoji="0"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 dirty="0"/>
              <a:t>姓名：武永亮</a:t>
            </a:r>
            <a:endParaRPr kumimoji="0"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 dirty="0"/>
              <a:t>邮箱：</a:t>
            </a:r>
            <a:r>
              <a:rPr kumimoji="0" lang="en-US" altLang="zh-CN" dirty="0"/>
              <a:t>wuyongliang@edu2act.org</a:t>
            </a:r>
          </a:p>
          <a:p>
            <a:pPr lvl="1">
              <a:buFontTx/>
              <a:buBlip>
                <a:blip r:embed="rId4"/>
              </a:buBlip>
            </a:pPr>
            <a:r>
              <a:rPr kumimoji="0" lang="en-US" altLang="zh-CN" dirty="0"/>
              <a:t>QQ</a:t>
            </a:r>
            <a:r>
              <a:rPr kumimoji="0" lang="zh-CN" altLang="en-US" dirty="0"/>
              <a:t>：</a:t>
            </a:r>
            <a:r>
              <a:rPr kumimoji="0" lang="en-US" altLang="zh-CN" dirty="0"/>
              <a:t>395928533</a:t>
            </a:r>
          </a:p>
          <a:p>
            <a:pPr lvl="1">
              <a:buBlip>
                <a:blip r:embed="rId4"/>
              </a:buBlip>
            </a:pPr>
            <a:r>
              <a:rPr kumimoji="0" lang="zh-CN" altLang="en-US" dirty="0"/>
              <a:t>钉钉直播群号：</a:t>
            </a:r>
            <a:r>
              <a:rPr kumimoji="0" lang="en-US" altLang="zh-CN" dirty="0"/>
              <a:t>30105998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>
            <a:extLst>
              <a:ext uri="{FF2B5EF4-FFF2-40B4-BE49-F238E27FC236}">
                <a16:creationId xmlns:a16="http://schemas.microsoft.com/office/drawing/2014/main" id="{38DA6526-11C5-4F3C-B255-F70E4AA9FA4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什么是单例模式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endParaRPr kumimoji="0" lang="zh-CN" altLang="en-US"/>
          </a:p>
        </p:txBody>
      </p:sp>
      <p:sp>
        <p:nvSpPr>
          <p:cNvPr id="41986" name="矩形 3">
            <a:extLst>
              <a:ext uri="{FF2B5EF4-FFF2-40B4-BE49-F238E27FC236}">
                <a16:creationId xmlns:a16="http://schemas.microsoft.com/office/drawing/2014/main" id="{D9E64B89-637C-4425-9021-890804A2C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2619375"/>
            <a:ext cx="7786688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确保一个类仅有一个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唯一的实例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，并且提供一个全局的访问点。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>
            <a:extLst>
              <a:ext uri="{FF2B5EF4-FFF2-40B4-BE49-F238E27FC236}">
                <a16:creationId xmlns:a16="http://schemas.microsoft.com/office/drawing/2014/main" id="{27F7D753-49A7-41C0-9F60-9FF0C521123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环境及问题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2A9E9B68-87FE-4044-80BE-E84100E5BCDE}"/>
              </a:ext>
            </a:extLst>
          </p:cNvPr>
          <p:cNvSpPr/>
          <p:nvPr/>
        </p:nvSpPr>
        <p:spPr>
          <a:xfrm>
            <a:off x="1115616" y="2708920"/>
            <a:ext cx="1656184" cy="23042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FFFFFF"/>
                </a:solidFill>
                <a:latin typeface="Calibri" pitchFamily="34" charset="0"/>
              </a:rPr>
              <a:t>Class</a:t>
            </a:r>
            <a:endParaRPr lang="zh-CN" altLang="en-US" sz="4000" b="1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2" name="组 11">
            <a:extLst>
              <a:ext uri="{FF2B5EF4-FFF2-40B4-BE49-F238E27FC236}">
                <a16:creationId xmlns:a16="http://schemas.microsoft.com/office/drawing/2014/main" id="{8F5974E5-59CB-4AAC-9CB2-C39560FAF8E3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133600"/>
            <a:ext cx="4175125" cy="1660525"/>
            <a:chOff x="3275856" y="2132856"/>
            <a:chExt cx="4176464" cy="1661555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4E6A867B-8009-4160-9F6A-C8668DC8923C}"/>
                </a:ext>
              </a:extLst>
            </p:cNvPr>
            <p:cNvSpPr/>
            <p:nvPr/>
          </p:nvSpPr>
          <p:spPr>
            <a:xfrm>
              <a:off x="5580112" y="2132856"/>
              <a:ext cx="1872208" cy="129614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4000" b="1">
                  <a:solidFill>
                    <a:srgbClr val="FFFFFF"/>
                  </a:solidFill>
                  <a:latin typeface="Calibri" pitchFamily="34" charset="0"/>
                </a:rPr>
                <a:t>Object</a:t>
              </a:r>
              <a:endParaRPr lang="zh-CN" altLang="en-US" sz="4000" b="1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8" name="燕尾形箭头 7">
              <a:extLst>
                <a:ext uri="{FF2B5EF4-FFF2-40B4-BE49-F238E27FC236}">
                  <a16:creationId xmlns:a16="http://schemas.microsoft.com/office/drawing/2014/main" id="{2DF77586-20F0-4F7D-A9B9-3A468E35A557}"/>
                </a:ext>
              </a:extLst>
            </p:cNvPr>
            <p:cNvSpPr/>
            <p:nvPr/>
          </p:nvSpPr>
          <p:spPr>
            <a:xfrm rot="19353329">
              <a:off x="3275856" y="3002323"/>
              <a:ext cx="1944216" cy="792088"/>
            </a:xfrm>
            <a:prstGeom prst="notch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800">
                  <a:solidFill>
                    <a:srgbClr val="FFFFFF"/>
                  </a:solidFill>
                  <a:latin typeface="Calibri" pitchFamily="34" charset="0"/>
                </a:rPr>
                <a:t>new</a:t>
              </a:r>
              <a:endParaRPr lang="zh-CN" altLang="en-US" sz="2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13" name="组 12">
            <a:extLst>
              <a:ext uri="{FF2B5EF4-FFF2-40B4-BE49-F238E27FC236}">
                <a16:creationId xmlns:a16="http://schemas.microsoft.com/office/drawing/2014/main" id="{C4C41CE4-4ACD-45BD-A8C2-FA6A7D6DD79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708275"/>
            <a:ext cx="4383088" cy="1409700"/>
            <a:chOff x="3428256" y="2708920"/>
            <a:chExt cx="4384104" cy="1409666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BAA82C01-11AD-4DD6-AB7F-DD73BC8CDB05}"/>
                </a:ext>
              </a:extLst>
            </p:cNvPr>
            <p:cNvSpPr/>
            <p:nvPr/>
          </p:nvSpPr>
          <p:spPr>
            <a:xfrm>
              <a:off x="5940152" y="2708920"/>
              <a:ext cx="1872208" cy="129614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4000" b="1">
                  <a:solidFill>
                    <a:srgbClr val="FFFFFF"/>
                  </a:solidFill>
                  <a:latin typeface="Calibri" pitchFamily="34" charset="0"/>
                </a:rPr>
                <a:t>Object</a:t>
              </a:r>
              <a:endParaRPr lang="zh-CN" altLang="en-US" sz="4000" b="1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9" name="燕尾形箭头 8">
              <a:extLst>
                <a:ext uri="{FF2B5EF4-FFF2-40B4-BE49-F238E27FC236}">
                  <a16:creationId xmlns:a16="http://schemas.microsoft.com/office/drawing/2014/main" id="{13B8116B-FAED-45BF-8528-E146D4A8D62D}"/>
                </a:ext>
              </a:extLst>
            </p:cNvPr>
            <p:cNvSpPr/>
            <p:nvPr/>
          </p:nvSpPr>
          <p:spPr>
            <a:xfrm rot="20619415">
              <a:off x="3428256" y="3326498"/>
              <a:ext cx="1944216" cy="792088"/>
            </a:xfrm>
            <a:prstGeom prst="notch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800">
                  <a:solidFill>
                    <a:srgbClr val="FFFFFF"/>
                  </a:solidFill>
                  <a:latin typeface="Calibri" pitchFamily="34" charset="0"/>
                </a:rPr>
                <a:t>new</a:t>
              </a:r>
              <a:endParaRPr lang="zh-CN" altLang="en-US" sz="2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14" name="组 13">
            <a:extLst>
              <a:ext uri="{FF2B5EF4-FFF2-40B4-BE49-F238E27FC236}">
                <a16:creationId xmlns:a16="http://schemas.microsoft.com/office/drawing/2014/main" id="{0E6B00A8-8252-4F73-B045-CBAD46E4990B}"/>
              </a:ext>
            </a:extLst>
          </p:cNvPr>
          <p:cNvGrpSpPr>
            <a:grpSpLocks/>
          </p:cNvGrpSpPr>
          <p:nvPr/>
        </p:nvGrpSpPr>
        <p:grpSpPr bwMode="auto">
          <a:xfrm>
            <a:off x="3344863" y="3573463"/>
            <a:ext cx="4467225" cy="1295400"/>
            <a:chOff x="3345421" y="3573016"/>
            <a:chExt cx="4466939" cy="1296144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D6DE2CCF-6169-4596-A938-EC87EBD60EA2}"/>
                </a:ext>
              </a:extLst>
            </p:cNvPr>
            <p:cNvSpPr/>
            <p:nvPr/>
          </p:nvSpPr>
          <p:spPr>
            <a:xfrm>
              <a:off x="5940152" y="3573016"/>
              <a:ext cx="1872208" cy="129614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4000" b="1">
                  <a:solidFill>
                    <a:srgbClr val="FFFFFF"/>
                  </a:solidFill>
                  <a:latin typeface="Calibri" pitchFamily="34" charset="0"/>
                </a:rPr>
                <a:t>Object</a:t>
              </a:r>
              <a:endParaRPr lang="zh-CN" altLang="en-US" sz="4000" b="1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0" name="燕尾形箭头 9">
              <a:extLst>
                <a:ext uri="{FF2B5EF4-FFF2-40B4-BE49-F238E27FC236}">
                  <a16:creationId xmlns:a16="http://schemas.microsoft.com/office/drawing/2014/main" id="{DCE1CBC8-DA9C-48AE-B74C-261C2047CE8C}"/>
                </a:ext>
              </a:extLst>
            </p:cNvPr>
            <p:cNvSpPr/>
            <p:nvPr/>
          </p:nvSpPr>
          <p:spPr>
            <a:xfrm rot="904883">
              <a:off x="3345421" y="3596285"/>
              <a:ext cx="1944216" cy="792088"/>
            </a:xfrm>
            <a:prstGeom prst="notch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800">
                  <a:solidFill>
                    <a:srgbClr val="FFFFFF"/>
                  </a:solidFill>
                  <a:latin typeface="Calibri" pitchFamily="34" charset="0"/>
                </a:rPr>
                <a:t>new</a:t>
              </a:r>
              <a:endParaRPr lang="zh-CN" altLang="en-US" sz="2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15" name="组 14">
            <a:extLst>
              <a:ext uri="{FF2B5EF4-FFF2-40B4-BE49-F238E27FC236}">
                <a16:creationId xmlns:a16="http://schemas.microsoft.com/office/drawing/2014/main" id="{DFCF5DE6-7F61-40CA-8D7D-D86F8B9E66E3}"/>
              </a:ext>
            </a:extLst>
          </p:cNvPr>
          <p:cNvGrpSpPr>
            <a:grpSpLocks/>
          </p:cNvGrpSpPr>
          <p:nvPr/>
        </p:nvGrpSpPr>
        <p:grpSpPr bwMode="auto">
          <a:xfrm>
            <a:off x="3205163" y="3979863"/>
            <a:ext cx="4246562" cy="1752600"/>
            <a:chOff x="3204453" y="3980002"/>
            <a:chExt cx="4247867" cy="1753254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D700465E-218D-40C5-9470-DDED41D94122}"/>
                </a:ext>
              </a:extLst>
            </p:cNvPr>
            <p:cNvSpPr/>
            <p:nvPr/>
          </p:nvSpPr>
          <p:spPr>
            <a:xfrm>
              <a:off x="5580112" y="4437112"/>
              <a:ext cx="1872208" cy="129614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4000" b="1">
                  <a:solidFill>
                    <a:srgbClr val="FFFFFF"/>
                  </a:solidFill>
                  <a:latin typeface="Calibri" pitchFamily="34" charset="0"/>
                </a:rPr>
                <a:t>Object</a:t>
              </a:r>
              <a:endParaRPr lang="zh-CN" altLang="en-US" sz="4000" b="1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燕尾形箭头 10">
              <a:extLst>
                <a:ext uri="{FF2B5EF4-FFF2-40B4-BE49-F238E27FC236}">
                  <a16:creationId xmlns:a16="http://schemas.microsoft.com/office/drawing/2014/main" id="{58061937-73FC-45C2-A19B-AF029D767A5E}"/>
                </a:ext>
              </a:extLst>
            </p:cNvPr>
            <p:cNvSpPr/>
            <p:nvPr/>
          </p:nvSpPr>
          <p:spPr>
            <a:xfrm rot="2000201">
              <a:off x="3204453" y="3980002"/>
              <a:ext cx="1944216" cy="792088"/>
            </a:xfrm>
            <a:prstGeom prst="notch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800">
                  <a:solidFill>
                    <a:srgbClr val="FFFFFF"/>
                  </a:solidFill>
                  <a:latin typeface="Calibri" pitchFamily="34" charset="0"/>
                </a:rPr>
                <a:t>new</a:t>
              </a:r>
              <a:endParaRPr lang="zh-CN" altLang="en-US" sz="2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C2E7E88-21DE-48C7-9BB0-254C4D6AD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700213"/>
            <a:ext cx="2160588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900" b="1">
                <a:solidFill>
                  <a:srgbClr val="FF0000"/>
                </a:solidFill>
                <a:latin typeface="Arial" panose="020B0604020202020204" pitchFamily="34" charset="0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>
            <a:extLst>
              <a:ext uri="{FF2B5EF4-FFF2-40B4-BE49-F238E27FC236}">
                <a16:creationId xmlns:a16="http://schemas.microsoft.com/office/drawing/2014/main" id="{19AE6514-CD48-4CA2-9568-5F6045A3691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环境及问题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单例模式要解决的问题</a:t>
            </a:r>
            <a:r>
              <a:rPr kumimoji="0" lang="en-US" altLang="zh-CN"/>
              <a:t>——</a:t>
            </a:r>
            <a:r>
              <a:rPr kumimoji="0" lang="zh-CN" altLang="en-US">
                <a:solidFill>
                  <a:srgbClr val="FF0000"/>
                </a:solidFill>
              </a:rPr>
              <a:t>独生子女</a:t>
            </a:r>
            <a:endParaRPr kumimoji="0" lang="en-US" altLang="zh-CN">
              <a:solidFill>
                <a:srgbClr val="FF0000"/>
              </a:solidFill>
            </a:endParaRPr>
          </a:p>
        </p:txBody>
      </p:sp>
      <p:sp>
        <p:nvSpPr>
          <p:cNvPr id="37891" name="AutoShape 2" descr="http://t2.baidu.com/it/u=2685139382,4063355313&amp;fm=23&amp;gp=0.jpg">
            <a:extLst>
              <a:ext uri="{FF2B5EF4-FFF2-40B4-BE49-F238E27FC236}">
                <a16:creationId xmlns:a16="http://schemas.microsoft.com/office/drawing/2014/main" id="{2B8B55D7-1C0A-4246-8927-4F78FA8BA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CCA8BE8-9052-445D-B527-56447AD95427}"/>
              </a:ext>
            </a:extLst>
          </p:cNvPr>
          <p:cNvSpPr/>
          <p:nvPr/>
        </p:nvSpPr>
        <p:spPr>
          <a:xfrm>
            <a:off x="971600" y="2924944"/>
            <a:ext cx="1800200" cy="23042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FFFFFF"/>
                </a:solidFill>
                <a:latin typeface="Calibri" pitchFamily="34" charset="0"/>
              </a:rPr>
              <a:t>Class</a:t>
            </a:r>
            <a:endParaRPr lang="zh-CN" altLang="en-US" sz="40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燕尾形箭头 8">
            <a:extLst>
              <a:ext uri="{FF2B5EF4-FFF2-40B4-BE49-F238E27FC236}">
                <a16:creationId xmlns:a16="http://schemas.microsoft.com/office/drawing/2014/main" id="{3119CDC2-6FA1-44B9-9919-35F1DA0586C7}"/>
              </a:ext>
            </a:extLst>
          </p:cNvPr>
          <p:cNvSpPr/>
          <p:nvPr/>
        </p:nvSpPr>
        <p:spPr>
          <a:xfrm rot="19353329">
            <a:off x="3275856" y="3218347"/>
            <a:ext cx="1944216" cy="792088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>
                <a:solidFill>
                  <a:srgbClr val="FFFFFF"/>
                </a:solidFill>
                <a:latin typeface="Calibri" pitchFamily="34" charset="0"/>
              </a:rPr>
              <a:t>new</a:t>
            </a:r>
            <a:endParaRPr lang="zh-CN" altLang="en-US" sz="2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1C68118-6FDC-4E93-BDE3-192EBE4D4233}"/>
              </a:ext>
            </a:extLst>
          </p:cNvPr>
          <p:cNvSpPr/>
          <p:nvPr/>
        </p:nvSpPr>
        <p:spPr>
          <a:xfrm>
            <a:off x="5940152" y="2924944"/>
            <a:ext cx="1800200" cy="23042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FFFFFF"/>
                </a:solidFill>
                <a:latin typeface="Calibri" pitchFamily="34" charset="0"/>
              </a:rPr>
              <a:t>Object</a:t>
            </a:r>
            <a:endParaRPr lang="zh-CN" altLang="en-US" sz="40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燕尾形箭头 11">
            <a:extLst>
              <a:ext uri="{FF2B5EF4-FFF2-40B4-BE49-F238E27FC236}">
                <a16:creationId xmlns:a16="http://schemas.microsoft.com/office/drawing/2014/main" id="{B58623FA-D39F-4684-806B-477E882F4140}"/>
              </a:ext>
            </a:extLst>
          </p:cNvPr>
          <p:cNvSpPr/>
          <p:nvPr/>
        </p:nvSpPr>
        <p:spPr>
          <a:xfrm rot="20619415">
            <a:off x="3428256" y="3542522"/>
            <a:ext cx="1944216" cy="792088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>
                <a:solidFill>
                  <a:srgbClr val="FFFFFF"/>
                </a:solidFill>
                <a:latin typeface="Calibri" pitchFamily="34" charset="0"/>
              </a:rPr>
              <a:t>new</a:t>
            </a:r>
            <a:endParaRPr lang="zh-CN" altLang="en-US" sz="2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燕尾形箭头 14">
            <a:extLst>
              <a:ext uri="{FF2B5EF4-FFF2-40B4-BE49-F238E27FC236}">
                <a16:creationId xmlns:a16="http://schemas.microsoft.com/office/drawing/2014/main" id="{691BD726-5C18-4BE1-92CE-D6ED7D6CC49C}"/>
              </a:ext>
            </a:extLst>
          </p:cNvPr>
          <p:cNvSpPr/>
          <p:nvPr/>
        </p:nvSpPr>
        <p:spPr>
          <a:xfrm rot="904883">
            <a:off x="3345421" y="3812309"/>
            <a:ext cx="1944216" cy="792088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>
                <a:solidFill>
                  <a:srgbClr val="FFFFFF"/>
                </a:solidFill>
                <a:latin typeface="Calibri" pitchFamily="34" charset="0"/>
              </a:rPr>
              <a:t>new</a:t>
            </a:r>
            <a:endParaRPr lang="zh-CN" altLang="en-US" sz="2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8" name="燕尾形箭头 17">
            <a:extLst>
              <a:ext uri="{FF2B5EF4-FFF2-40B4-BE49-F238E27FC236}">
                <a16:creationId xmlns:a16="http://schemas.microsoft.com/office/drawing/2014/main" id="{12BD7796-AC02-474F-8918-D186265D228D}"/>
              </a:ext>
            </a:extLst>
          </p:cNvPr>
          <p:cNvSpPr/>
          <p:nvPr/>
        </p:nvSpPr>
        <p:spPr>
          <a:xfrm rot="2000201">
            <a:off x="3204453" y="4196026"/>
            <a:ext cx="1944216" cy="792088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>
                <a:solidFill>
                  <a:srgbClr val="FFFFFF"/>
                </a:solidFill>
                <a:latin typeface="Calibri" pitchFamily="34" charset="0"/>
              </a:rPr>
              <a:t>new</a:t>
            </a:r>
            <a:endParaRPr lang="zh-CN" altLang="en-US" sz="280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1">
            <a:extLst>
              <a:ext uri="{FF2B5EF4-FFF2-40B4-BE49-F238E27FC236}">
                <a16:creationId xmlns:a16="http://schemas.microsoft.com/office/drawing/2014/main" id="{085FBE09-AE7F-4EC5-91DF-7D740300927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第一个设计模式</a:t>
            </a:r>
            <a:r>
              <a:rPr kumimoji="0" lang="en-US" altLang="zh-CN"/>
              <a:t>——</a:t>
            </a:r>
            <a:r>
              <a:rPr kumimoji="0" lang="zh-CN" altLang="en-US">
                <a:solidFill>
                  <a:srgbClr val="FF0000"/>
                </a:solidFill>
              </a:rPr>
              <a:t>单例模式</a:t>
            </a:r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59A24BB6-1F81-4857-917E-9DD681AF3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89138"/>
            <a:ext cx="52387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3">
            <a:extLst>
              <a:ext uri="{FF2B5EF4-FFF2-40B4-BE49-F238E27FC236}">
                <a16:creationId xmlns:a16="http://schemas.microsoft.com/office/drawing/2014/main" id="{25ADE41E-72EE-46AF-88D0-366426889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133600"/>
            <a:ext cx="39465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62F49D-409B-41B5-8F25-756AA9A1D9A9}"/>
              </a:ext>
            </a:extLst>
          </p:cNvPr>
          <p:cNvSpPr/>
          <p:nvPr/>
        </p:nvSpPr>
        <p:spPr>
          <a:xfrm>
            <a:off x="6659563" y="2255838"/>
            <a:ext cx="720725" cy="360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>
            <a:extLst>
              <a:ext uri="{FF2B5EF4-FFF2-40B4-BE49-F238E27FC236}">
                <a16:creationId xmlns:a16="http://schemas.microsoft.com/office/drawing/2014/main" id="{A39F5E16-B5BB-475D-803B-227B8290E8C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768350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解决方案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首先将</a:t>
            </a:r>
            <a:r>
              <a:rPr kumimoji="0" lang="zh-CN" altLang="en-US">
                <a:solidFill>
                  <a:srgbClr val="FF0000"/>
                </a:solidFill>
              </a:rPr>
              <a:t>构造函数</a:t>
            </a:r>
            <a:r>
              <a:rPr kumimoji="0" lang="zh-CN" altLang="en-US"/>
              <a:t>声明成</a:t>
            </a:r>
            <a:r>
              <a:rPr kumimoji="0" lang="en-US" altLang="en-US">
                <a:solidFill>
                  <a:srgbClr val="FF0000"/>
                </a:solidFill>
              </a:rPr>
              <a:t>私有</a:t>
            </a:r>
            <a:r>
              <a:rPr kumimoji="0" lang="zh-CN" altLang="en-US"/>
              <a:t>类型，屏蔽通过直接实例化的形式来访问。</a:t>
            </a:r>
            <a:endParaRPr kumimoji="0" lang="zh-CN" altLang="en-US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其次控制全局只有一个实例的类</a:t>
            </a:r>
            <a:r>
              <a:rPr kumimoji="0" lang="en-US" altLang="zh-CN"/>
              <a:t>—</a:t>
            </a:r>
            <a:r>
              <a:rPr kumimoji="0" lang="en-US" altLang="zh-CN">
                <a:solidFill>
                  <a:srgbClr val="FF0000"/>
                </a:solidFill>
              </a:rPr>
              <a:t>Static</a:t>
            </a: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第三，</a:t>
            </a:r>
            <a:r>
              <a:rPr kumimoji="0" lang="zh-CN" altLang="en-US">
                <a:solidFill>
                  <a:srgbClr val="FF0000"/>
                </a:solidFill>
              </a:rPr>
              <a:t>提供</a:t>
            </a:r>
            <a:r>
              <a:rPr kumimoji="0" lang="zh-CN" altLang="en-US"/>
              <a:t>一个可以</a:t>
            </a:r>
            <a:r>
              <a:rPr kumimoji="0" lang="zh-CN" altLang="en-US">
                <a:solidFill>
                  <a:srgbClr val="FF0000"/>
                </a:solidFill>
              </a:rPr>
              <a:t>获得实例的方法</a:t>
            </a:r>
            <a:r>
              <a:rPr kumimoji="0" lang="zh-CN" altLang="en-US"/>
              <a:t>，用于返回类的实例，并保证得到的是同一个对象。</a:t>
            </a:r>
            <a:endParaRPr kumimoji="0" lang="en-US" altLang="zh-CN"/>
          </a:p>
        </p:txBody>
      </p:sp>
      <p:sp>
        <p:nvSpPr>
          <p:cNvPr id="39939" name="AutoShape 2" descr="http://t2.baidu.com/it/u=2685139382,4063355313&amp;fm=23&amp;gp=0.jpg">
            <a:extLst>
              <a:ext uri="{FF2B5EF4-FFF2-40B4-BE49-F238E27FC236}">
                <a16:creationId xmlns:a16="http://schemas.microsoft.com/office/drawing/2014/main" id="{01B4FF44-C8C7-439B-98E5-4647ADC950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8DEF2C-6675-47BB-A356-704FB14AF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933825"/>
            <a:ext cx="44323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>
            <a:extLst>
              <a:ext uri="{FF2B5EF4-FFF2-40B4-BE49-F238E27FC236}">
                <a16:creationId xmlns:a16="http://schemas.microsoft.com/office/drawing/2014/main" id="{A0349D95-23EA-4149-BBAF-D9C0B883871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768350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解决方案</a:t>
            </a:r>
            <a:endParaRPr kumimoji="0" lang="en-US" altLang="zh-CN"/>
          </a:p>
        </p:txBody>
      </p:sp>
      <p:sp>
        <p:nvSpPr>
          <p:cNvPr id="40963" name="AutoShape 2" descr="http://t2.baidu.com/it/u=2685139382,4063355313&amp;fm=23&amp;gp=0.jpg">
            <a:extLst>
              <a:ext uri="{FF2B5EF4-FFF2-40B4-BE49-F238E27FC236}">
                <a16:creationId xmlns:a16="http://schemas.microsoft.com/office/drawing/2014/main" id="{0FB8ECF2-2F1E-446F-A5CA-E2C31023D4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D24803-15E3-4F62-8211-B7D96240C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65151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>
            <a:extLst>
              <a:ext uri="{FF2B5EF4-FFF2-40B4-BE49-F238E27FC236}">
                <a16:creationId xmlns:a16="http://schemas.microsoft.com/office/drawing/2014/main" id="{F4E58BEF-3066-4E1E-B872-6553FCA4B39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解决方案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9CE502-AD05-4544-9635-C07117D92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38" y="-26988"/>
            <a:ext cx="7027862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1">
            <a:extLst>
              <a:ext uri="{FF2B5EF4-FFF2-40B4-BE49-F238E27FC236}">
                <a16:creationId xmlns:a16="http://schemas.microsoft.com/office/drawing/2014/main" id="{972503B1-0A82-4765-973B-C5077327114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解决方案</a:t>
            </a:r>
          </a:p>
        </p:txBody>
      </p:sp>
      <p:pic>
        <p:nvPicPr>
          <p:cNvPr id="35842" name="图片 2">
            <a:extLst>
              <a:ext uri="{FF2B5EF4-FFF2-40B4-BE49-F238E27FC236}">
                <a16:creationId xmlns:a16="http://schemas.microsoft.com/office/drawing/2014/main" id="{FE885CAF-9B68-4B4A-9E2A-18DD670F3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33600"/>
            <a:ext cx="78613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1">
            <a:extLst>
              <a:ext uri="{FF2B5EF4-FFF2-40B4-BE49-F238E27FC236}">
                <a16:creationId xmlns:a16="http://schemas.microsoft.com/office/drawing/2014/main" id="{8DCD950D-9491-4ECB-85D7-CC4CD2EB3AA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解决方案</a:t>
            </a: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EC49283C-79FE-4775-B377-AE763B424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773238"/>
            <a:ext cx="69850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 public partial class Form2 : Form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</a:rPr>
              <a:t>    </a:t>
            </a:r>
            <a:r>
              <a:rPr kumimoji="0" lang="en-US" altLang="zh-CN" sz="2000">
                <a:latin typeface="Arial" panose="020B0604020202020204" pitchFamily="34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private Form2 Form2();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CN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private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static</a:t>
            </a:r>
            <a:r>
              <a:rPr kumimoji="0" lang="en-US" altLang="zh-CN" sz="2000">
                <a:latin typeface="Arial" panose="020B0604020202020204" pitchFamily="34" charset="0"/>
              </a:rPr>
              <a:t> Form2 instance;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     	public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static</a:t>
            </a:r>
            <a:r>
              <a:rPr kumimoji="0" lang="en-US" altLang="zh-CN" sz="2000">
                <a:latin typeface="Arial" panose="020B0604020202020204" pitchFamily="34" charset="0"/>
              </a:rPr>
              <a:t> Form2 GetInstance()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</a:rPr>
              <a:t>        </a:t>
            </a:r>
            <a:r>
              <a:rPr kumimoji="0" lang="en-US" altLang="zh-CN" sz="2000">
                <a:latin typeface="Arial" panose="020B0604020202020204" pitchFamily="34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            if (instance==null)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</a:rPr>
              <a:t>            </a:t>
            </a:r>
            <a:r>
              <a:rPr kumimoji="0" lang="en-US" altLang="zh-CN" sz="2000">
                <a:latin typeface="Arial" panose="020B0604020202020204" pitchFamily="34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                instance = new Form2();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</a:rPr>
              <a:t>            </a:t>
            </a:r>
            <a:r>
              <a:rPr kumimoji="0" lang="en-US" altLang="zh-CN" sz="2000">
                <a:latin typeface="Arial" panose="020B0604020202020204" pitchFamily="34" charset="0"/>
              </a:rPr>
              <a:t>}</a:t>
            </a:r>
            <a:endParaRPr kumimoji="0" lang="zh-CN" altLang="en-US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            return instance;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</a:rPr>
              <a:t>        </a:t>
            </a:r>
            <a:r>
              <a:rPr kumimoji="0" lang="en-US" altLang="zh-CN" sz="20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</a:rPr>
              <a:t>    </a:t>
            </a:r>
            <a:r>
              <a:rPr kumimoji="0" lang="en-US" altLang="zh-CN" sz="2000">
                <a:latin typeface="Arial" panose="020B0604020202020204" pitchFamily="34" charset="0"/>
              </a:rPr>
              <a:t>}</a:t>
            </a:r>
            <a:endParaRPr kumimoji="0" lang="zh-CN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>
            <a:extLst>
              <a:ext uri="{FF2B5EF4-FFF2-40B4-BE49-F238E27FC236}">
                <a16:creationId xmlns:a16="http://schemas.microsoft.com/office/drawing/2014/main" id="{ADF4A7D6-5876-4B26-909F-BD6AAD7DB37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第一个设计模式</a:t>
            </a:r>
            <a:r>
              <a:rPr kumimoji="0" lang="en-US" altLang="zh-CN"/>
              <a:t>——</a:t>
            </a:r>
            <a:r>
              <a:rPr kumimoji="0" lang="zh-CN" altLang="en-US">
                <a:solidFill>
                  <a:srgbClr val="FF0000"/>
                </a:solidFill>
              </a:rPr>
              <a:t>单例模式</a:t>
            </a:r>
          </a:p>
        </p:txBody>
      </p:sp>
      <p:pic>
        <p:nvPicPr>
          <p:cNvPr id="45059" name="Picture 2">
            <a:extLst>
              <a:ext uri="{FF2B5EF4-FFF2-40B4-BE49-F238E27FC236}">
                <a16:creationId xmlns:a16="http://schemas.microsoft.com/office/drawing/2014/main" id="{4C2BEA87-AFDB-4406-8783-AC781CC19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565400"/>
            <a:ext cx="4257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3F236EC8-5025-4C0F-9F44-D74EDABF2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133600"/>
            <a:ext cx="45815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1AF233D-708F-488D-B979-C53509D54595}"/>
              </a:ext>
            </a:extLst>
          </p:cNvPr>
          <p:cNvSpPr/>
          <p:nvPr/>
        </p:nvSpPr>
        <p:spPr>
          <a:xfrm>
            <a:off x="6011863" y="2133600"/>
            <a:ext cx="2808287" cy="35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>
            <a:extLst>
              <a:ext uri="{FF2B5EF4-FFF2-40B4-BE49-F238E27FC236}">
                <a16:creationId xmlns:a16="http://schemas.microsoft.com/office/drawing/2014/main" id="{C3F87255-BA3D-4A71-908C-42B6E8D850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课程内容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课程简介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课程内容及学习方式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第一个设计模式</a:t>
            </a:r>
            <a:r>
              <a:rPr kumimoji="0" lang="en-US" altLang="zh-CN"/>
              <a:t>——</a:t>
            </a:r>
            <a:r>
              <a:rPr kumimoji="0" lang="zh-CN" altLang="en-US"/>
              <a:t>单例模式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好设计的原则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1">
            <a:extLst>
              <a:ext uri="{FF2B5EF4-FFF2-40B4-BE49-F238E27FC236}">
                <a16:creationId xmlns:a16="http://schemas.microsoft.com/office/drawing/2014/main" id="{7C23D2D6-41AA-4E70-A167-8F974DF7425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50825" y="1071563"/>
            <a:ext cx="8893175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单例模式的应用举例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en-US" altLang="zh-CN"/>
              <a:t>Windows</a:t>
            </a:r>
            <a:r>
              <a:rPr lang="zh-CN" altLang="en-US"/>
              <a:t>的</a:t>
            </a:r>
            <a:r>
              <a:rPr lang="en-US" altLang="zh-CN"/>
              <a:t>Task Manager</a:t>
            </a:r>
            <a:r>
              <a:rPr lang="zh-CN" altLang="en-US"/>
              <a:t>（任务管理器）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网站的计数器、  应用程序的日志应用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数据库连接池的设计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en-US" altLang="zh-CN"/>
              <a:t>Web</a:t>
            </a:r>
            <a:r>
              <a:rPr lang="zh-CN" altLang="en-US"/>
              <a:t>应用的配置对象的读取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操作系统的文件系统</a:t>
            </a:r>
            <a:endParaRPr lang="en-US" altLang="zh-CN"/>
          </a:p>
          <a:p>
            <a:pPr>
              <a:buFontTx/>
              <a:buBlip>
                <a:blip r:embed="rId2"/>
              </a:buBlip>
            </a:pPr>
            <a:r>
              <a:rPr lang="zh-CN" altLang="en-US"/>
              <a:t>单例模式的应用场景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资源共享的情况下，避免由于资源操作时导致的性能损耗。如上述中的日志文件，应用配置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控制资源的情况下，方便资源之间的互相通信。如数据库连接池等</a:t>
            </a:r>
          </a:p>
          <a:p>
            <a:pPr lvl="1">
              <a:buFontTx/>
              <a:buBlip>
                <a:blip r:embed="rId3"/>
              </a:buBlip>
            </a:pP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1">
            <a:extLst>
              <a:ext uri="{FF2B5EF4-FFF2-40B4-BE49-F238E27FC236}">
                <a16:creationId xmlns:a16="http://schemas.microsoft.com/office/drawing/2014/main" id="{CB3225F2-5834-4369-B0E2-F4B658DE32D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课程内容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课程简介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课程内容及学习方式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第一个设计模式</a:t>
            </a:r>
            <a:r>
              <a:rPr kumimoji="0" lang="en-US" altLang="zh-CN"/>
              <a:t>——</a:t>
            </a:r>
            <a:r>
              <a:rPr kumimoji="0" lang="zh-CN" altLang="en-US"/>
              <a:t>单例模式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好设计的原则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>
            <a:extLst>
              <a:ext uri="{FF2B5EF4-FFF2-40B4-BE49-F238E27FC236}">
                <a16:creationId xmlns:a16="http://schemas.microsoft.com/office/drawing/2014/main" id="{DA46E1B6-19F7-48B1-8B0B-F976FA857D1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设计正在“</a:t>
            </a:r>
            <a:r>
              <a:rPr kumimoji="0" lang="zh-CN" altLang="en-US">
                <a:solidFill>
                  <a:srgbClr val="FF0000"/>
                </a:solidFill>
              </a:rPr>
              <a:t>腐烂</a:t>
            </a:r>
            <a:r>
              <a:rPr kumimoji="0" lang="zh-CN" altLang="en-US"/>
              <a:t>”的征兆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过于僵硬</a:t>
            </a:r>
            <a:r>
              <a:rPr kumimoji="0" lang="en-US" altLang="zh-CN"/>
              <a:t>Rigidity</a:t>
            </a: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过于脆弱</a:t>
            </a:r>
            <a:r>
              <a:rPr kumimoji="0" lang="en-US" altLang="zh-CN"/>
              <a:t>Fragility</a:t>
            </a: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不可重用性</a:t>
            </a:r>
            <a:r>
              <a:rPr kumimoji="0" lang="en-US" altLang="zh-CN"/>
              <a:t>immobility</a:t>
            </a: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粘滞性过高</a:t>
            </a:r>
            <a:r>
              <a:rPr kumimoji="0" lang="en-US" altLang="zh-CN"/>
              <a:t>viscosity</a:t>
            </a:r>
          </a:p>
          <a:p>
            <a:pPr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好的系统设计</a:t>
            </a:r>
            <a:r>
              <a:rPr kumimoji="0" lang="zh-CN" altLang="en-US"/>
              <a:t>应该具备如下三个性质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可扩展性</a:t>
            </a:r>
            <a:r>
              <a:rPr kumimoji="0" lang="en-US" altLang="zh-CN"/>
              <a:t>(Extensibility) </a:t>
            </a: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灵活性</a:t>
            </a:r>
            <a:r>
              <a:rPr kumimoji="0" lang="en-US" altLang="zh-CN"/>
              <a:t>(Flexibility)</a:t>
            </a: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可插入性</a:t>
            </a:r>
            <a:r>
              <a:rPr kumimoji="0" lang="en-US" altLang="zh-CN"/>
              <a:t>(Pluggability)</a:t>
            </a:r>
            <a:endParaRPr kumimoji="0" lang="zh-CN" altLang="en-US"/>
          </a:p>
          <a:p>
            <a:pPr>
              <a:buFontTx/>
              <a:buBlip>
                <a:blip r:embed="rId4"/>
              </a:buBlip>
            </a:pPr>
            <a:endParaRPr kumimoji="0" lang="zh-CN" altLang="en-US"/>
          </a:p>
        </p:txBody>
      </p:sp>
      <p:pic>
        <p:nvPicPr>
          <p:cNvPr id="48131" name="Picture 4" descr="20091225-114143-pic1">
            <a:extLst>
              <a:ext uri="{FF2B5EF4-FFF2-40B4-BE49-F238E27FC236}">
                <a16:creationId xmlns:a16="http://schemas.microsoft.com/office/drawing/2014/main" id="{B0B9B376-406A-469C-917F-ECEEE1E4C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268413"/>
            <a:ext cx="172878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5" descr="91080-L">
            <a:extLst>
              <a:ext uri="{FF2B5EF4-FFF2-40B4-BE49-F238E27FC236}">
                <a16:creationId xmlns:a16="http://schemas.microsoft.com/office/drawing/2014/main" id="{04DB2A3A-5EA5-46BB-81BF-84071271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1543050"/>
            <a:ext cx="1658937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6">
            <a:extLst>
              <a:ext uri="{FF2B5EF4-FFF2-40B4-BE49-F238E27FC236}">
                <a16:creationId xmlns:a16="http://schemas.microsoft.com/office/drawing/2014/main" id="{55F3B7E2-F04C-4285-BA9E-B1C2274E4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892175"/>
            <a:ext cx="19081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rgbClr val="FF3300"/>
                </a:solidFill>
                <a:latin typeface="Arial" panose="020B0604020202020204" pitchFamily="34" charset="0"/>
              </a:rPr>
              <a:t>Robert C.Martin</a:t>
            </a:r>
          </a:p>
        </p:txBody>
      </p:sp>
      <p:pic>
        <p:nvPicPr>
          <p:cNvPr id="48134" name="Picture 4" descr="s3793024">
            <a:extLst>
              <a:ext uri="{FF2B5EF4-FFF2-40B4-BE49-F238E27FC236}">
                <a16:creationId xmlns:a16="http://schemas.microsoft.com/office/drawing/2014/main" id="{1C16EEFB-660D-42AF-84C0-0F304F95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563" y="4519613"/>
            <a:ext cx="1639887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5" descr="coadphoto">
            <a:extLst>
              <a:ext uri="{FF2B5EF4-FFF2-40B4-BE49-F238E27FC236}">
                <a16:creationId xmlns:a16="http://schemas.microsoft.com/office/drawing/2014/main" id="{33D22491-401E-46EF-B662-A2FB48448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243388"/>
            <a:ext cx="1693863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6" name="Rectangle 6">
            <a:extLst>
              <a:ext uri="{FF2B5EF4-FFF2-40B4-BE49-F238E27FC236}">
                <a16:creationId xmlns:a16="http://schemas.microsoft.com/office/drawing/2014/main" id="{80DF5217-7BAB-4BAF-9C85-861428FE3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438" y="3989388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rgbClr val="FF3300"/>
                </a:solidFill>
                <a:latin typeface="Arial" panose="020B0604020202020204" pitchFamily="34" charset="0"/>
              </a:rPr>
              <a:t>Peter Coad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1">
            <a:extLst>
              <a:ext uri="{FF2B5EF4-FFF2-40B4-BE49-F238E27FC236}">
                <a16:creationId xmlns:a16="http://schemas.microsoft.com/office/drawing/2014/main" id="{723CDAFE-ACD3-4C00-A4F7-DA91AFD4D23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面向对象设计原则</a:t>
            </a:r>
          </a:p>
        </p:txBody>
      </p:sp>
      <p:graphicFrame>
        <p:nvGraphicFramePr>
          <p:cNvPr id="3" name="Group 43">
            <a:extLst>
              <a:ext uri="{FF2B5EF4-FFF2-40B4-BE49-F238E27FC236}">
                <a16:creationId xmlns:a16="http://schemas.microsoft.com/office/drawing/2014/main" id="{A997439C-4EE8-4503-8D5E-C53F1971BEED}"/>
              </a:ext>
            </a:extLst>
          </p:cNvPr>
          <p:cNvGraphicFramePr>
            <a:graphicFrameLocks noGrp="1"/>
          </p:cNvGraphicFramePr>
          <p:nvPr/>
        </p:nvGraphicFramePr>
        <p:xfrm>
          <a:off x="428625" y="1739900"/>
          <a:ext cx="8305800" cy="4784800"/>
        </p:xfrm>
        <a:graphic>
          <a:graphicData uri="http://schemas.openxmlformats.org/drawingml/2006/table">
            <a:tbl>
              <a:tblPr/>
              <a:tblGrid>
                <a:gridCol w="314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设计原则名称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设计原则简介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重要性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单一职责原则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(Single Responsibility Principle, SRP)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类的职责要单一，不能将太多的职责放在一个类中。主要为了解耦和增强内聚性（高内聚、低耦合）。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★★★★☆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开闭原则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(Open-Closed Principle, OCP)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软件实体对扩展是开放的，但对修改是关闭的，即在不修改一个软件实体的基础上去扩展其功能。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★★★★★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8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里氏代换原则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(Liskov Substitution Principle, LSP)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在软件系统中，一个可以接受基类对象的地方必然可以接受一个子类对象。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★★★★☆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8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依赖倒转原则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(Dependency Inversion Principle, DIP)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要针对抽象层编程，而不要针对具体类编程。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★★★★★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8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接口隔离原则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(Interface Segregation Principle, ISP)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使用多个专门的接口来取代一个统一的接口。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★★☆☆☆ 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8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合成复用原则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(Composite Reuse Principle, CRP)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在系统中应该尽量多使用组合和聚合关联关系，尽量少使用甚至不使用继承关系。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★★★★☆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47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迪米特法则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(Law of Demeter, LoD)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一个软件实体对其他实体的引用越少越好，或者说如果两个类不必彼此直接通信，那么这两个类就不应当发生直接的相互作用，而是通过引入一个第三者发生间接交互。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★★★☆☆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1">
            <a:extLst>
              <a:ext uri="{FF2B5EF4-FFF2-40B4-BE49-F238E27FC236}">
                <a16:creationId xmlns:a16="http://schemas.microsoft.com/office/drawing/2014/main" id="{24304AF9-F110-463C-BA2B-C149C3B3161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单一职责原则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高内聚</a:t>
            </a:r>
            <a:r>
              <a:rPr kumimoji="0" lang="zh-CN" altLang="en-US"/>
              <a:t>性原则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避免</a:t>
            </a:r>
            <a:r>
              <a:rPr kumimoji="0" lang="zh-CN" altLang="en-US"/>
              <a:t>相同的职责（也称为功能）</a:t>
            </a:r>
            <a:r>
              <a:rPr kumimoji="0" lang="zh-CN" altLang="en-US">
                <a:solidFill>
                  <a:srgbClr val="FF0000"/>
                </a:solidFill>
              </a:rPr>
              <a:t>分散</a:t>
            </a:r>
            <a:r>
              <a:rPr kumimoji="0" lang="zh-CN" altLang="en-US"/>
              <a:t>到不同的类中实现。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避免</a:t>
            </a:r>
            <a:r>
              <a:rPr kumimoji="0" lang="zh-CN" altLang="en-US"/>
              <a:t>一个类承担</a:t>
            </a:r>
            <a:r>
              <a:rPr kumimoji="0" lang="zh-CN" altLang="en-US">
                <a:solidFill>
                  <a:srgbClr val="FF0000"/>
                </a:solidFill>
              </a:rPr>
              <a:t>过多</a:t>
            </a:r>
            <a:r>
              <a:rPr kumimoji="0" lang="zh-CN" altLang="en-US"/>
              <a:t>的职责。</a:t>
            </a:r>
          </a:p>
        </p:txBody>
      </p:sp>
      <p:pic>
        <p:nvPicPr>
          <p:cNvPr id="37891" name="Picture 10" descr="20081211111905">
            <a:extLst>
              <a:ext uri="{FF2B5EF4-FFF2-40B4-BE49-F238E27FC236}">
                <a16:creationId xmlns:a16="http://schemas.microsoft.com/office/drawing/2014/main" id="{9CC297FE-3FBC-4B74-8272-C1D965E73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3" y="2852738"/>
            <a:ext cx="30194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矩形 3">
            <a:extLst>
              <a:ext uri="{FF2B5EF4-FFF2-40B4-BE49-F238E27FC236}">
                <a16:creationId xmlns:a16="http://schemas.microsoft.com/office/drawing/2014/main" id="{6BD8B81F-8383-4947-8D4A-C025B352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4262438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可以减少类之间的耦合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1">
            <a:extLst>
              <a:ext uri="{FF2B5EF4-FFF2-40B4-BE49-F238E27FC236}">
                <a16:creationId xmlns:a16="http://schemas.microsoft.com/office/drawing/2014/main" id="{0AD2E936-3699-4FD0-9322-F1C0CFBB05E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单一职责原则生活中的示例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组织机构的设置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公司人员的分工</a:t>
            </a:r>
            <a:endParaRPr kumimoji="0"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1">
            <a:extLst>
              <a:ext uri="{FF2B5EF4-FFF2-40B4-BE49-F238E27FC236}">
                <a16:creationId xmlns:a16="http://schemas.microsoft.com/office/drawing/2014/main" id="{E64E8AAD-D52F-4411-8117-55FF13B2A70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14313" y="1071563"/>
            <a:ext cx="8929687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单一职责原则示例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类的设计主要工作是“发现职责”并“分离职责”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7C8E2C66-CFCE-47EE-B43F-EA4983E78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2286000"/>
            <a:ext cx="81422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矩形 3">
            <a:extLst>
              <a:ext uri="{FF2B5EF4-FFF2-40B4-BE49-F238E27FC236}">
                <a16:creationId xmlns:a16="http://schemas.microsoft.com/office/drawing/2014/main" id="{5B8DB01E-1E36-4918-9958-4DBED101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5929313"/>
            <a:ext cx="541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数据库连接和数据库访问操作相互分离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1">
            <a:extLst>
              <a:ext uri="{FF2B5EF4-FFF2-40B4-BE49-F238E27FC236}">
                <a16:creationId xmlns:a16="http://schemas.microsoft.com/office/drawing/2014/main" id="{47A105CE-022F-4D52-842A-D87689C3177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遵守单一职责原则的设计模式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工厂模式</a:t>
            </a:r>
            <a:endParaRPr kumimoji="0" lang="en-US" altLang="zh-CN"/>
          </a:p>
          <a:p>
            <a:pPr lvl="2">
              <a:buFontTx/>
              <a:buBlip>
                <a:blip r:embed="rId4"/>
              </a:buBlip>
            </a:pPr>
            <a:r>
              <a:rPr kumimoji="0" lang="zh-CN" altLang="en-US"/>
              <a:t>分离对象的“创建”和对象的“使用”</a:t>
            </a:r>
            <a:endParaRPr kumimoji="0" lang="en-US" altLang="zh-CN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C89D643A-80E5-490A-BC4B-7A28EFC18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928938"/>
            <a:ext cx="59023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1">
            <a:extLst>
              <a:ext uri="{FF2B5EF4-FFF2-40B4-BE49-F238E27FC236}">
                <a16:creationId xmlns:a16="http://schemas.microsoft.com/office/drawing/2014/main" id="{E3637947-7167-4475-B0C1-A4D68252C1C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开闭原则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en-US" altLang="zh-CN">
                <a:solidFill>
                  <a:srgbClr val="FF0000"/>
                </a:solidFill>
              </a:rPr>
              <a:t>Open</a:t>
            </a:r>
            <a:r>
              <a:rPr kumimoji="0" lang="en-US" altLang="zh-CN"/>
              <a:t>(Open for extension)</a:t>
            </a:r>
          </a:p>
          <a:p>
            <a:pPr lvl="2">
              <a:buFontTx/>
              <a:buBlip>
                <a:blip r:embed="rId3"/>
              </a:buBlip>
            </a:pPr>
            <a:r>
              <a:rPr kumimoji="0" lang="zh-CN" altLang="en-US"/>
              <a:t>模块的行为必须是开放的、支持扩展的，而不是僵化的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en-US" altLang="zh-CN">
                <a:solidFill>
                  <a:srgbClr val="FF0000"/>
                </a:solidFill>
              </a:rPr>
              <a:t>Closed</a:t>
            </a:r>
            <a:r>
              <a:rPr kumimoji="0" lang="en-US" altLang="zh-CN"/>
              <a:t>(Closed for modification)</a:t>
            </a:r>
          </a:p>
          <a:p>
            <a:pPr lvl="2">
              <a:buFontTx/>
              <a:buBlip>
                <a:blip r:embed="rId3"/>
              </a:buBlip>
            </a:pPr>
            <a:r>
              <a:rPr kumimoji="0" lang="zh-CN" altLang="en-US"/>
              <a:t>在对模块的功能进行扩展时，不应该影响或大规模地修改已有的程序模块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绝大部分的设计模式都符合开闭原则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抽象化</a:t>
            </a:r>
            <a:r>
              <a:rPr kumimoji="0" lang="zh-CN" altLang="en-US"/>
              <a:t>是开闭原则的关键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endParaRPr kumimoji="0" lang="zh-CN" altLang="en-US"/>
          </a:p>
        </p:txBody>
      </p:sp>
      <p:sp>
        <p:nvSpPr>
          <p:cNvPr id="58371" name="矩形 2">
            <a:extLst>
              <a:ext uri="{FF2B5EF4-FFF2-40B4-BE49-F238E27FC236}">
                <a16:creationId xmlns:a16="http://schemas.microsoft.com/office/drawing/2014/main" id="{D2F77B96-ACED-4A12-869C-BDEC14712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5456238"/>
            <a:ext cx="7286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要求开发人员可以在不修改系统中现有的代码的前提下，而实现对应用系统的软件功能的扩展。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1">
            <a:extLst>
              <a:ext uri="{FF2B5EF4-FFF2-40B4-BE49-F238E27FC236}">
                <a16:creationId xmlns:a16="http://schemas.microsoft.com/office/drawing/2014/main" id="{F69FB6ED-A142-4A5D-9540-16948317C3B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857250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里氏代换原则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主要是</a:t>
            </a:r>
            <a:r>
              <a:rPr kumimoji="0" lang="zh-CN" altLang="en-US">
                <a:solidFill>
                  <a:srgbClr val="FF0000"/>
                </a:solidFill>
              </a:rPr>
              <a:t>针对继承</a:t>
            </a:r>
            <a:r>
              <a:rPr kumimoji="0" lang="zh-CN" altLang="en-US"/>
              <a:t>的设计原则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子类型</a:t>
            </a:r>
            <a:r>
              <a:rPr kumimoji="0" lang="zh-CN" altLang="en-US"/>
              <a:t>必须能够</a:t>
            </a:r>
            <a:r>
              <a:rPr kumimoji="0" lang="zh-CN" altLang="en-US">
                <a:solidFill>
                  <a:srgbClr val="FF0000"/>
                </a:solidFill>
              </a:rPr>
              <a:t>替换</a:t>
            </a:r>
            <a:r>
              <a:rPr kumimoji="0" lang="zh-CN" altLang="en-US"/>
              <a:t>掉它们的</a:t>
            </a:r>
            <a:r>
              <a:rPr kumimoji="0" lang="zh-CN" altLang="en-US">
                <a:solidFill>
                  <a:srgbClr val="FF0000"/>
                </a:solidFill>
              </a:rPr>
              <a:t>父类型</a:t>
            </a:r>
            <a:r>
              <a:rPr kumimoji="0" lang="zh-CN" altLang="en-US"/>
              <a:t>、并出现在父类能够出现的任何地方。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子类</a:t>
            </a:r>
            <a:r>
              <a:rPr kumimoji="0" lang="zh-CN" altLang="en-US">
                <a:solidFill>
                  <a:srgbClr val="FF0000"/>
                </a:solidFill>
              </a:rPr>
              <a:t>可以扩展</a:t>
            </a:r>
            <a:r>
              <a:rPr kumimoji="0" lang="zh-CN" altLang="en-US"/>
              <a:t>父类的功能，但</a:t>
            </a:r>
            <a:r>
              <a:rPr kumimoji="0" lang="zh-CN" altLang="en-US">
                <a:solidFill>
                  <a:srgbClr val="FF0000"/>
                </a:solidFill>
              </a:rPr>
              <a:t>不能改变</a:t>
            </a:r>
            <a:r>
              <a:rPr kumimoji="0" lang="zh-CN" altLang="en-US"/>
              <a:t>父类原有的功能。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endParaRPr kumimoji="0" lang="zh-CN" altLang="en-US"/>
          </a:p>
        </p:txBody>
      </p:sp>
      <p:sp>
        <p:nvSpPr>
          <p:cNvPr id="59395" name="TextBox 3">
            <a:extLst>
              <a:ext uri="{FF2B5EF4-FFF2-40B4-BE49-F238E27FC236}">
                <a16:creationId xmlns:a16="http://schemas.microsoft.com/office/drawing/2014/main" id="{ADB0846C-8FBC-4F9F-A7BD-2637F82D2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419600"/>
            <a:ext cx="80660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例子：生物学的分类体系中把企鹅归属为鸟类。模仿这个体系，设计出这样的类和关系。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>
            <a:extLst>
              <a:ext uri="{FF2B5EF4-FFF2-40B4-BE49-F238E27FC236}">
                <a16:creationId xmlns:a16="http://schemas.microsoft.com/office/drawing/2014/main" id="{EDFC406E-A37D-4A11-8981-99D65021FA1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课程内容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课程简介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课程内容及学习方式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第一个设计模式</a:t>
            </a:r>
            <a:r>
              <a:rPr kumimoji="0" lang="en-US" altLang="zh-CN"/>
              <a:t>——</a:t>
            </a:r>
            <a:r>
              <a:rPr kumimoji="0" lang="zh-CN" altLang="en-US"/>
              <a:t>单例模式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好设计的原则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1">
            <a:extLst>
              <a:ext uri="{FF2B5EF4-FFF2-40B4-BE49-F238E27FC236}">
                <a16:creationId xmlns:a16="http://schemas.microsoft.com/office/drawing/2014/main" id="{210063EA-0DD7-47D4-9042-5B67F2C7774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401050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里氏替换原则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子类</a:t>
            </a:r>
            <a:r>
              <a:rPr kumimoji="0" lang="zh-CN" altLang="en-US">
                <a:solidFill>
                  <a:srgbClr val="FF0000"/>
                </a:solidFill>
              </a:rPr>
              <a:t>可以实现</a:t>
            </a:r>
            <a:r>
              <a:rPr kumimoji="0" lang="zh-CN" altLang="en-US"/>
              <a:t>父类的抽象方法，但</a:t>
            </a:r>
            <a:r>
              <a:rPr kumimoji="0" lang="zh-CN" altLang="en-US">
                <a:solidFill>
                  <a:srgbClr val="FF0000"/>
                </a:solidFill>
              </a:rPr>
              <a:t>不能覆盖</a:t>
            </a:r>
            <a:r>
              <a:rPr kumimoji="0" lang="zh-CN" altLang="en-US"/>
              <a:t>父类的非抽象方法。</a:t>
            </a: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子类中</a:t>
            </a:r>
            <a:r>
              <a:rPr kumimoji="0" lang="zh-CN" altLang="en-US">
                <a:solidFill>
                  <a:srgbClr val="FF0000"/>
                </a:solidFill>
              </a:rPr>
              <a:t>可以增加</a:t>
            </a:r>
            <a:r>
              <a:rPr kumimoji="0" lang="zh-CN" altLang="en-US"/>
              <a:t>自己特有的方法。</a:t>
            </a: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当子类的方法重载父类的方法时，方法的前置条件（即方法的形参）要比父类方法的</a:t>
            </a:r>
            <a:r>
              <a:rPr kumimoji="0" lang="zh-CN" altLang="en-US">
                <a:solidFill>
                  <a:srgbClr val="FF0000"/>
                </a:solidFill>
              </a:rPr>
              <a:t>输入参数更宽松</a:t>
            </a:r>
            <a:r>
              <a:rPr kumimoji="0" lang="zh-CN" altLang="en-US"/>
              <a:t>。</a:t>
            </a: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当子类的方法实现父类的抽象方法时，方法的后置条件（即方法的</a:t>
            </a:r>
            <a:r>
              <a:rPr kumimoji="0" lang="zh-CN" altLang="en-US">
                <a:solidFill>
                  <a:srgbClr val="FF0000"/>
                </a:solidFill>
              </a:rPr>
              <a:t>返回值</a:t>
            </a:r>
            <a:r>
              <a:rPr kumimoji="0" lang="zh-CN" altLang="en-US"/>
              <a:t>）要比父类</a:t>
            </a:r>
            <a:r>
              <a:rPr kumimoji="0" lang="zh-CN" altLang="en-US">
                <a:solidFill>
                  <a:srgbClr val="FF0000"/>
                </a:solidFill>
              </a:rPr>
              <a:t>更严格</a:t>
            </a:r>
            <a:r>
              <a:rPr kumimoji="0" lang="zh-CN" altLang="en-US"/>
              <a:t>。</a:t>
            </a:r>
          </a:p>
          <a:p>
            <a:pPr>
              <a:buFontTx/>
              <a:buBlip>
                <a:blip r:embed="rId2"/>
              </a:buBlip>
            </a:pPr>
            <a:endParaRPr kumimoji="0"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内容占位符 1">
            <a:extLst>
              <a:ext uri="{FF2B5EF4-FFF2-40B4-BE49-F238E27FC236}">
                <a16:creationId xmlns:a16="http://schemas.microsoft.com/office/drawing/2014/main" id="{7A7FC5C5-3607-46E8-9FF2-349D4F011CA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依赖倒置原则（面向接口编程）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将依赖关系倒置为</a:t>
            </a:r>
            <a:r>
              <a:rPr kumimoji="0" lang="zh-CN" altLang="en-US">
                <a:solidFill>
                  <a:srgbClr val="FF0000"/>
                </a:solidFill>
              </a:rPr>
              <a:t>依赖接口</a:t>
            </a:r>
            <a:endParaRPr kumimoji="0" lang="en-US" altLang="zh-CN">
              <a:solidFill>
                <a:srgbClr val="FF0000"/>
              </a:solidFill>
            </a:endParaRPr>
          </a:p>
          <a:p>
            <a:pPr lvl="2">
              <a:buFontTx/>
              <a:buBlip>
                <a:blip r:embed="rId4"/>
              </a:buBlip>
            </a:pPr>
            <a:r>
              <a:rPr kumimoji="0" lang="zh-CN" altLang="en-US"/>
              <a:t>上层模块不应该依赖于下层模块，它们共同依赖于一个抽象</a:t>
            </a:r>
            <a:endParaRPr kumimoji="0" lang="en-US" altLang="zh-CN"/>
          </a:p>
          <a:p>
            <a:pPr lvl="2">
              <a:buFontTx/>
              <a:buBlip>
                <a:blip r:embed="rId4"/>
              </a:buBlip>
            </a:pPr>
            <a:r>
              <a:rPr kumimoji="0" lang="zh-CN" altLang="en-US"/>
              <a:t>父类不能依赖子类，它们都要依赖抽象类</a:t>
            </a:r>
            <a:endParaRPr kumimoji="0" lang="en-US" altLang="zh-CN"/>
          </a:p>
          <a:p>
            <a:pPr lvl="2">
              <a:buFontTx/>
              <a:buBlip>
                <a:blip r:embed="rId4"/>
              </a:buBlip>
            </a:pPr>
            <a:r>
              <a:rPr kumimoji="0" lang="zh-CN" altLang="en-US"/>
              <a:t>抽象不能依赖于具体，具体应该要依赖于抽象</a:t>
            </a:r>
          </a:p>
          <a:p>
            <a:pPr lvl="2">
              <a:buFontTx/>
              <a:buBlip>
                <a:blip r:embed="rId4"/>
              </a:buBlip>
            </a:pPr>
            <a:endParaRPr kumimoji="0" lang="zh-CN" altLang="en-US"/>
          </a:p>
        </p:txBody>
      </p:sp>
      <p:pic>
        <p:nvPicPr>
          <p:cNvPr id="6" name="Picture 19">
            <a:extLst>
              <a:ext uri="{FF2B5EF4-FFF2-40B4-BE49-F238E27FC236}">
                <a16:creationId xmlns:a16="http://schemas.microsoft.com/office/drawing/2014/main" id="{B9E3A4FB-DA29-43FC-87FB-A10E80101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786188"/>
            <a:ext cx="51435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E3A526D8-9F94-41CF-B168-94690CA11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5126038"/>
            <a:ext cx="5143500" cy="173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1">
            <a:extLst>
              <a:ext uri="{FF2B5EF4-FFF2-40B4-BE49-F238E27FC236}">
                <a16:creationId xmlns:a16="http://schemas.microsoft.com/office/drawing/2014/main" id="{18CEAE8C-8312-47F3-A9B0-69F6F52784D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686800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接口隔离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一个类对另外一个类的依赖性应当是建立在</a:t>
            </a:r>
            <a:r>
              <a:rPr kumimoji="0" lang="zh-CN" altLang="en-US">
                <a:solidFill>
                  <a:srgbClr val="FF0000"/>
                </a:solidFill>
              </a:rPr>
              <a:t>最小的接口</a:t>
            </a:r>
            <a:r>
              <a:rPr kumimoji="0" lang="zh-CN" altLang="en-US"/>
              <a:t>上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客户端</a:t>
            </a:r>
            <a:r>
              <a:rPr kumimoji="0" lang="zh-CN" altLang="en-US">
                <a:solidFill>
                  <a:srgbClr val="FF0000"/>
                </a:solidFill>
              </a:rPr>
              <a:t>不应该依赖</a:t>
            </a:r>
            <a:r>
              <a:rPr kumimoji="0" lang="zh-CN" altLang="en-US"/>
              <a:t>那些</a:t>
            </a:r>
            <a:r>
              <a:rPr kumimoji="0" lang="zh-CN" altLang="en-US">
                <a:solidFill>
                  <a:srgbClr val="FF0000"/>
                </a:solidFill>
              </a:rPr>
              <a:t>它不需要的接口（方法）</a:t>
            </a: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25CC92B7-09B7-4E21-8D04-E8E0C174A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7563"/>
            <a:ext cx="9144000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矩形 3">
            <a:extLst>
              <a:ext uri="{FF2B5EF4-FFF2-40B4-BE49-F238E27FC236}">
                <a16:creationId xmlns:a16="http://schemas.microsoft.com/office/drawing/2014/main" id="{04421509-7C4B-4FB8-9488-88662069E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149725"/>
            <a:ext cx="3057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接口的污染！！！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内容占位符 1">
            <a:extLst>
              <a:ext uri="{FF2B5EF4-FFF2-40B4-BE49-F238E27FC236}">
                <a16:creationId xmlns:a16="http://schemas.microsoft.com/office/drawing/2014/main" id="{1E8DE85F-9429-4BE0-89ED-BEE5BC5B8A3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如何避免不良的接口设计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用</a:t>
            </a:r>
            <a:r>
              <a:rPr kumimoji="0" lang="zh-CN" altLang="en-US">
                <a:solidFill>
                  <a:srgbClr val="FF0000"/>
                </a:solidFill>
              </a:rPr>
              <a:t>多个专门的接口</a:t>
            </a:r>
            <a:r>
              <a:rPr kumimoji="0" lang="zh-CN" altLang="en-US"/>
              <a:t>，而不使用单一的总接口。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一个接口就只代表</a:t>
            </a:r>
            <a:r>
              <a:rPr kumimoji="0" lang="zh-CN" altLang="en-US">
                <a:solidFill>
                  <a:srgbClr val="FF0000"/>
                </a:solidFill>
              </a:rPr>
              <a:t>一个角色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使用接口隔离原则拆分接口时，首先必须满足</a:t>
            </a:r>
            <a:r>
              <a:rPr kumimoji="0" lang="zh-CN" altLang="en-US">
                <a:solidFill>
                  <a:srgbClr val="FF0000"/>
                </a:solidFill>
              </a:rPr>
              <a:t>单一职责原则</a:t>
            </a:r>
          </a:p>
        </p:txBody>
      </p:sp>
      <p:pic>
        <p:nvPicPr>
          <p:cNvPr id="3" name="Picture 16">
            <a:extLst>
              <a:ext uri="{FF2B5EF4-FFF2-40B4-BE49-F238E27FC236}">
                <a16:creationId xmlns:a16="http://schemas.microsoft.com/office/drawing/2014/main" id="{D9CE5B0C-4D1F-41FC-B8FD-8F698025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8863"/>
            <a:ext cx="91440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内容占位符 1">
            <a:extLst>
              <a:ext uri="{FF2B5EF4-FFF2-40B4-BE49-F238E27FC236}">
                <a16:creationId xmlns:a16="http://schemas.microsoft.com/office/drawing/2014/main" id="{151E78D2-BAD5-412F-98E8-093C6FD558B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435975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合成复用原则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又称为</a:t>
            </a:r>
            <a:r>
              <a:rPr kumimoji="0" lang="zh-CN" altLang="en-US">
                <a:solidFill>
                  <a:srgbClr val="FF0000"/>
                </a:solidFill>
              </a:rPr>
              <a:t>组合</a:t>
            </a:r>
            <a:r>
              <a:rPr kumimoji="0" lang="en-US" altLang="zh-CN">
                <a:solidFill>
                  <a:srgbClr val="FF0000"/>
                </a:solidFill>
              </a:rPr>
              <a:t>/</a:t>
            </a:r>
            <a:r>
              <a:rPr kumimoji="0" lang="zh-CN" altLang="en-US">
                <a:solidFill>
                  <a:srgbClr val="FF0000"/>
                </a:solidFill>
              </a:rPr>
              <a:t>聚合</a:t>
            </a:r>
            <a:r>
              <a:rPr kumimoji="0" lang="zh-CN" altLang="en-US"/>
              <a:t>复用原则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尽量使用对象组合</a:t>
            </a:r>
            <a:r>
              <a:rPr kumimoji="0" lang="zh-CN" altLang="en-US"/>
              <a:t>，而不是继承来达到复用目的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一个新的对象里通过</a:t>
            </a:r>
            <a:r>
              <a:rPr kumimoji="0" lang="zh-CN" altLang="en-US">
                <a:solidFill>
                  <a:srgbClr val="FF0000"/>
                </a:solidFill>
              </a:rPr>
              <a:t>关联关系（包括组合关系和聚合关系）</a:t>
            </a:r>
            <a:r>
              <a:rPr kumimoji="0" lang="zh-CN" altLang="en-US"/>
              <a:t>来使用一些已有的对象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新对象</a:t>
            </a:r>
            <a:r>
              <a:rPr kumimoji="0" lang="zh-CN" altLang="en-US">
                <a:solidFill>
                  <a:srgbClr val="FF0000"/>
                </a:solidFill>
              </a:rPr>
              <a:t>通过委派调用已有对象的方法达到复用</a:t>
            </a:r>
            <a:r>
              <a:rPr kumimoji="0" lang="zh-CN" altLang="en-US"/>
              <a:t>其已有功能的目的</a:t>
            </a:r>
          </a:p>
        </p:txBody>
      </p:sp>
      <p:sp>
        <p:nvSpPr>
          <p:cNvPr id="51203" name="矩形 2">
            <a:extLst>
              <a:ext uri="{FF2B5EF4-FFF2-40B4-BE49-F238E27FC236}">
                <a16:creationId xmlns:a16="http://schemas.microsoft.com/office/drawing/2014/main" id="{C35639A0-E006-4DDD-9F27-4E2F1E894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138738"/>
            <a:ext cx="74882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简言之：要</a:t>
            </a:r>
            <a:r>
              <a:rPr kumimoji="0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尽量使用组合</a:t>
            </a:r>
            <a:r>
              <a:rPr kumimoji="0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聚合关系，少用继承！</a:t>
            </a:r>
            <a:endParaRPr kumimoji="0" lang="en-US" alt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？？？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内容占位符 1">
            <a:extLst>
              <a:ext uri="{FF2B5EF4-FFF2-40B4-BE49-F238E27FC236}">
                <a16:creationId xmlns:a16="http://schemas.microsoft.com/office/drawing/2014/main" id="{8F177A14-01EF-4928-899D-31D6C062FE6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83661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合成复用原则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继承复用</a:t>
            </a:r>
            <a:r>
              <a:rPr kumimoji="0" lang="zh-CN" altLang="en-US"/>
              <a:t>：实现简单，易于扩展，没有足够的灵活性（</a:t>
            </a:r>
            <a:r>
              <a:rPr kumimoji="0" lang="zh-CN" altLang="en-US">
                <a:solidFill>
                  <a:srgbClr val="FF0000"/>
                </a:solidFill>
              </a:rPr>
              <a:t>“白箱”</a:t>
            </a:r>
            <a:r>
              <a:rPr kumimoji="0" lang="zh-CN" altLang="en-US"/>
              <a:t>复用 ）</a:t>
            </a:r>
            <a:endParaRPr kumimoji="0" lang="en-US" altLang="zh-CN"/>
          </a:p>
        </p:txBody>
      </p:sp>
      <p:pic>
        <p:nvPicPr>
          <p:cNvPr id="52227" name="Picture 9">
            <a:extLst>
              <a:ext uri="{FF2B5EF4-FFF2-40B4-BE49-F238E27FC236}">
                <a16:creationId xmlns:a16="http://schemas.microsoft.com/office/drawing/2014/main" id="{0F1F05F8-D7BF-46F3-9133-FABF66357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2997200"/>
            <a:ext cx="8939212" cy="29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内容占位符 1">
            <a:extLst>
              <a:ext uri="{FF2B5EF4-FFF2-40B4-BE49-F238E27FC236}">
                <a16:creationId xmlns:a16="http://schemas.microsoft.com/office/drawing/2014/main" id="{E8B77A1F-B6E2-4151-BDEB-C56162CB4C1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83661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合成复用原则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组合</a:t>
            </a:r>
            <a:r>
              <a:rPr kumimoji="0" lang="en-US" altLang="zh-CN">
                <a:solidFill>
                  <a:srgbClr val="FF0000"/>
                </a:solidFill>
              </a:rPr>
              <a:t>/</a:t>
            </a:r>
            <a:r>
              <a:rPr kumimoji="0" lang="zh-CN" altLang="en-US">
                <a:solidFill>
                  <a:srgbClr val="FF0000"/>
                </a:solidFill>
              </a:rPr>
              <a:t>聚合复用</a:t>
            </a:r>
            <a:r>
              <a:rPr kumimoji="0" lang="zh-CN" altLang="en-US"/>
              <a:t>：耦合度相对较低，选择性地调用成员对象的操作；可以在运行时动态进行。（</a:t>
            </a:r>
            <a:r>
              <a:rPr kumimoji="0" lang="zh-CN" altLang="en-US">
                <a:solidFill>
                  <a:srgbClr val="FF0000"/>
                </a:solidFill>
              </a:rPr>
              <a:t>“黑箱”</a:t>
            </a:r>
            <a:r>
              <a:rPr kumimoji="0" lang="zh-CN" altLang="en-US"/>
              <a:t>复用 ）</a:t>
            </a:r>
          </a:p>
        </p:txBody>
      </p:sp>
      <p:pic>
        <p:nvPicPr>
          <p:cNvPr id="53251" name="Picture 9">
            <a:extLst>
              <a:ext uri="{FF2B5EF4-FFF2-40B4-BE49-F238E27FC236}">
                <a16:creationId xmlns:a16="http://schemas.microsoft.com/office/drawing/2014/main" id="{73454A9D-497C-4C68-BD20-96C9C8669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801938"/>
            <a:ext cx="8543925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内容占位符 1">
            <a:extLst>
              <a:ext uri="{FF2B5EF4-FFF2-40B4-BE49-F238E27FC236}">
                <a16:creationId xmlns:a16="http://schemas.microsoft.com/office/drawing/2014/main" id="{74F544DC-E47B-4D97-8AF1-8495205EA8A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迪米特法则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要求一个软件实体应当</a:t>
            </a:r>
            <a:r>
              <a:rPr kumimoji="0" lang="zh-CN" altLang="en-US">
                <a:solidFill>
                  <a:srgbClr val="FF0000"/>
                </a:solidFill>
              </a:rPr>
              <a:t>尽可能少</a:t>
            </a:r>
            <a:r>
              <a:rPr kumimoji="0" lang="zh-CN" altLang="en-US"/>
              <a:t>的与其他实体发生相互作用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又称为</a:t>
            </a:r>
            <a:r>
              <a:rPr kumimoji="0" lang="zh-CN" altLang="en-US">
                <a:solidFill>
                  <a:srgbClr val="FF0000"/>
                </a:solidFill>
              </a:rPr>
              <a:t>最少知识</a:t>
            </a:r>
            <a:r>
              <a:rPr kumimoji="0" lang="zh-CN" altLang="en-US"/>
              <a:t>原则</a:t>
            </a:r>
            <a:endParaRPr kumimoji="0" lang="en-US" altLang="zh-CN"/>
          </a:p>
          <a:p>
            <a:pPr lvl="2">
              <a:buFontTx/>
              <a:buBlip>
                <a:blip r:embed="rId4"/>
              </a:buBlip>
            </a:pPr>
            <a:r>
              <a:rPr kumimoji="0" lang="zh-CN" altLang="en-US"/>
              <a:t>不要和“陌生人”说话</a:t>
            </a:r>
            <a:endParaRPr kumimoji="0" lang="en-US" altLang="zh-CN"/>
          </a:p>
          <a:p>
            <a:pPr lvl="2">
              <a:buFontTx/>
              <a:buBlip>
                <a:blip r:embed="rId4"/>
              </a:buBlip>
            </a:pPr>
            <a:r>
              <a:rPr kumimoji="0" lang="zh-CN" altLang="en-US"/>
              <a:t>只与你的直接朋友通信</a:t>
            </a:r>
            <a:endParaRPr kumimoji="0" lang="en-US" altLang="zh-CN"/>
          </a:p>
          <a:p>
            <a:pPr lvl="2">
              <a:buFontTx/>
              <a:buBlip>
                <a:blip r:embed="rId4"/>
              </a:buBlip>
            </a:pPr>
            <a:r>
              <a:rPr kumimoji="0" lang="zh-CN" altLang="en-US"/>
              <a:t>每一个软件单位对其他的单位都只有最少的知识，而且局限于那些与本单位密切相关的软件单位</a:t>
            </a:r>
          </a:p>
        </p:txBody>
      </p:sp>
      <p:sp>
        <p:nvSpPr>
          <p:cNvPr id="71683" name="矩形 2">
            <a:extLst>
              <a:ext uri="{FF2B5EF4-FFF2-40B4-BE49-F238E27FC236}">
                <a16:creationId xmlns:a16="http://schemas.microsoft.com/office/drawing/2014/main" id="{A437DD02-3999-41C0-9AF3-9DCC098C9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5300663"/>
            <a:ext cx="3416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创建松耦合的类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内容占位符 1">
            <a:extLst>
              <a:ext uri="{FF2B5EF4-FFF2-40B4-BE49-F238E27FC236}">
                <a16:creationId xmlns:a16="http://schemas.microsoft.com/office/drawing/2014/main" id="{ECBBCCB9-FA14-4EE4-A9C0-F7D916D4EA1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50825" y="1071563"/>
            <a:ext cx="8686800" cy="5526087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迪米特法则应用时注意</a:t>
            </a:r>
            <a:endParaRPr lang="en-US" altLang="zh-CN"/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/>
              <a:t>在类的划分上，应该创建有弱耦合的类；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/>
              <a:t>在类的结构设计上，每一个类都应当尽量降低成员的访问权限；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/>
              <a:t>在类的设计上，只要有可能，一个类应当设计成不变类；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/>
              <a:t>在对其他类的引用上，一个对象对其它对象的引用应当降到最低；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/>
              <a:t>尽量降低类的访问权限；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/>
              <a:t>谨慎使用序列化功能；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/>
              <a:t>不要暴露类成员，而应该提供相应的访问器</a:t>
            </a:r>
            <a:r>
              <a:rPr kumimoji="0" lang="en-US" altLang="zh-CN"/>
              <a:t>(</a:t>
            </a:r>
            <a:r>
              <a:rPr kumimoji="0" lang="zh-CN" altLang="en-US"/>
              <a:t>属性</a:t>
            </a:r>
            <a:r>
              <a:rPr kumimoji="0" lang="en-US" altLang="zh-CN"/>
              <a:t>)</a:t>
            </a:r>
            <a:r>
              <a:rPr kumimoji="0" lang="zh-CN" altLang="en-US"/>
              <a:t>。</a:t>
            </a:r>
            <a:endParaRPr kumimoji="0" lang="en-US" altLang="zh-CN"/>
          </a:p>
          <a:p>
            <a:pPr>
              <a:buFontTx/>
              <a:buBlip>
                <a:blip r:embed="rId2"/>
              </a:buBlip>
            </a:pP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1">
            <a:extLst>
              <a:ext uri="{FF2B5EF4-FFF2-40B4-BE49-F238E27FC236}">
                <a16:creationId xmlns:a16="http://schemas.microsoft.com/office/drawing/2014/main" id="{AC6BF68C-26A7-4A04-9C81-BBE4689E483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迪米特法则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某系统界面类</a:t>
            </a:r>
            <a:r>
              <a:rPr kumimoji="0" lang="en-US" altLang="zh-CN"/>
              <a:t>(</a:t>
            </a:r>
            <a:r>
              <a:rPr kumimoji="0" lang="zh-CN" altLang="en-US"/>
              <a:t>如</a:t>
            </a:r>
            <a:r>
              <a:rPr kumimoji="0" lang="en-US" altLang="zh-CN"/>
              <a:t>Form1</a:t>
            </a:r>
            <a:r>
              <a:rPr kumimoji="0" lang="zh-CN" altLang="en-US"/>
              <a:t>、</a:t>
            </a:r>
            <a:r>
              <a:rPr kumimoji="0" lang="en-US" altLang="zh-CN"/>
              <a:t>Form2</a:t>
            </a:r>
            <a:r>
              <a:rPr kumimoji="0" lang="zh-CN" altLang="en-US"/>
              <a:t>等类</a:t>
            </a:r>
            <a:r>
              <a:rPr kumimoji="0" lang="en-US" altLang="zh-CN"/>
              <a:t>)</a:t>
            </a:r>
            <a:r>
              <a:rPr kumimoji="0" lang="zh-CN" altLang="en-US"/>
              <a:t>与数据访问类</a:t>
            </a:r>
            <a:r>
              <a:rPr kumimoji="0" lang="en-US" altLang="zh-CN"/>
              <a:t>(</a:t>
            </a:r>
            <a:r>
              <a:rPr kumimoji="0" lang="zh-CN" altLang="en-US"/>
              <a:t>如</a:t>
            </a:r>
            <a:r>
              <a:rPr kumimoji="0" lang="en-US" altLang="zh-CN"/>
              <a:t>DAO1</a:t>
            </a:r>
            <a:r>
              <a:rPr kumimoji="0" lang="zh-CN" altLang="en-US"/>
              <a:t>、</a:t>
            </a:r>
            <a:r>
              <a:rPr kumimoji="0" lang="en-US" altLang="zh-CN"/>
              <a:t>DAO2</a:t>
            </a:r>
            <a:r>
              <a:rPr kumimoji="0" lang="zh-CN" altLang="en-US"/>
              <a:t>等类</a:t>
            </a:r>
            <a:r>
              <a:rPr kumimoji="0" lang="en-US" altLang="zh-CN"/>
              <a:t>)</a:t>
            </a:r>
            <a:r>
              <a:rPr kumimoji="0" lang="zh-CN" altLang="en-US"/>
              <a:t>之间的调用关系较为复杂，如图所示：</a:t>
            </a:r>
          </a:p>
        </p:txBody>
      </p:sp>
      <p:pic>
        <p:nvPicPr>
          <p:cNvPr id="55299" name="Picture 4">
            <a:extLst>
              <a:ext uri="{FF2B5EF4-FFF2-40B4-BE49-F238E27FC236}">
                <a16:creationId xmlns:a16="http://schemas.microsoft.com/office/drawing/2014/main" id="{ED3A2E66-7BDC-4A90-9E41-1C59C0A79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84538"/>
            <a:ext cx="7450138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>
            <a:extLst>
              <a:ext uri="{FF2B5EF4-FFF2-40B4-BE49-F238E27FC236}">
                <a16:creationId xmlns:a16="http://schemas.microsoft.com/office/drawing/2014/main" id="{0002FB61-FF1D-496A-9607-CA9E2426121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endParaRPr kumimoji="0" lang="zh-CN" altLang="en-US"/>
          </a:p>
        </p:txBody>
      </p:sp>
      <p:pic>
        <p:nvPicPr>
          <p:cNvPr id="19459" name="图片 2" descr="图片11 拷贝.jpg">
            <a:extLst>
              <a:ext uri="{FF2B5EF4-FFF2-40B4-BE49-F238E27FC236}">
                <a16:creationId xmlns:a16="http://schemas.microsoft.com/office/drawing/2014/main" id="{27197B4C-6B67-4F1B-9703-0EE9F59FE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143000"/>
            <a:ext cx="600075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3">
            <a:extLst>
              <a:ext uri="{FF2B5EF4-FFF2-40B4-BE49-F238E27FC236}">
                <a16:creationId xmlns:a16="http://schemas.microsoft.com/office/drawing/2014/main" id="{F19373E0-997A-4B55-BCDD-B002C13E3D60}"/>
              </a:ext>
            </a:extLst>
          </p:cNvPr>
          <p:cNvGrpSpPr>
            <a:grpSpLocks/>
          </p:cNvGrpSpPr>
          <p:nvPr/>
        </p:nvGrpSpPr>
        <p:grpSpPr bwMode="auto">
          <a:xfrm>
            <a:off x="2714625" y="5072063"/>
            <a:ext cx="1714500" cy="928687"/>
            <a:chOff x="2786050" y="5857892"/>
            <a:chExt cx="1714512" cy="92869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8AC1893-EE83-4558-8692-7491DB316AF7}"/>
                </a:ext>
              </a:extLst>
            </p:cNvPr>
            <p:cNvSpPr/>
            <p:nvPr/>
          </p:nvSpPr>
          <p:spPr>
            <a:xfrm>
              <a:off x="2786050" y="5857892"/>
              <a:ext cx="1714512" cy="571504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384" name="TextBox 5">
              <a:extLst>
                <a:ext uri="{FF2B5EF4-FFF2-40B4-BE49-F238E27FC236}">
                  <a16:creationId xmlns:a16="http://schemas.microsoft.com/office/drawing/2014/main" id="{DB1FE292-69DB-4862-AE10-E9453CFBB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02" y="6417254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工程师</a:t>
              </a:r>
            </a:p>
          </p:txBody>
        </p:sp>
      </p:grpSp>
      <p:grpSp>
        <p:nvGrpSpPr>
          <p:cNvPr id="3" name="组合 6">
            <a:extLst>
              <a:ext uri="{FF2B5EF4-FFF2-40B4-BE49-F238E27FC236}">
                <a16:creationId xmlns:a16="http://schemas.microsoft.com/office/drawing/2014/main" id="{4167C4B9-49D9-45DF-87A0-BF61FD89A0B3}"/>
              </a:ext>
            </a:extLst>
          </p:cNvPr>
          <p:cNvGrpSpPr>
            <a:grpSpLocks/>
          </p:cNvGrpSpPr>
          <p:nvPr/>
        </p:nvGrpSpPr>
        <p:grpSpPr bwMode="auto">
          <a:xfrm>
            <a:off x="2714625" y="5072063"/>
            <a:ext cx="2428875" cy="928687"/>
            <a:chOff x="1714480" y="5857892"/>
            <a:chExt cx="2428892" cy="928694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013820D-7A6B-4762-8AFD-EB4459D3A5A8}"/>
                </a:ext>
              </a:extLst>
            </p:cNvPr>
            <p:cNvSpPr/>
            <p:nvPr/>
          </p:nvSpPr>
          <p:spPr>
            <a:xfrm>
              <a:off x="1714480" y="5857892"/>
              <a:ext cx="2428892" cy="571504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382" name="TextBox 8">
              <a:extLst>
                <a:ext uri="{FF2B5EF4-FFF2-40B4-BE49-F238E27FC236}">
                  <a16:creationId xmlns:a16="http://schemas.microsoft.com/office/drawing/2014/main" id="{47FAE00E-C7DF-4DA3-BB19-3ED34533C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02" y="6417254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设计师</a:t>
              </a:r>
            </a:p>
          </p:txBody>
        </p:sp>
      </p:grpSp>
      <p:grpSp>
        <p:nvGrpSpPr>
          <p:cNvPr id="4" name="组合 9">
            <a:extLst>
              <a:ext uri="{FF2B5EF4-FFF2-40B4-BE49-F238E27FC236}">
                <a16:creationId xmlns:a16="http://schemas.microsoft.com/office/drawing/2014/main" id="{23D7E537-0C58-4D37-BDAF-BD5698C3ADE8}"/>
              </a:ext>
            </a:extLst>
          </p:cNvPr>
          <p:cNvGrpSpPr>
            <a:grpSpLocks/>
          </p:cNvGrpSpPr>
          <p:nvPr/>
        </p:nvGrpSpPr>
        <p:grpSpPr bwMode="auto">
          <a:xfrm>
            <a:off x="2714625" y="5072063"/>
            <a:ext cx="3163888" cy="928687"/>
            <a:chOff x="1020007" y="5857892"/>
            <a:chExt cx="3163179" cy="92869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F15D3BA-54AF-4DD5-8C17-E86E727ED40F}"/>
                </a:ext>
              </a:extLst>
            </p:cNvPr>
            <p:cNvSpPr/>
            <p:nvPr/>
          </p:nvSpPr>
          <p:spPr>
            <a:xfrm>
              <a:off x="1020007" y="5857892"/>
              <a:ext cx="3123500" cy="571504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380" name="TextBox 11">
              <a:extLst>
                <a:ext uri="{FF2B5EF4-FFF2-40B4-BE49-F238E27FC236}">
                  <a16:creationId xmlns:a16="http://schemas.microsoft.com/office/drawing/2014/main" id="{F7D1A644-ADFE-4BB1-AE44-6FC5702D5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6023" y="6417254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分析师</a:t>
              </a:r>
            </a:p>
          </p:txBody>
        </p:sp>
      </p:grpSp>
      <p:grpSp>
        <p:nvGrpSpPr>
          <p:cNvPr id="6" name="组合 12">
            <a:extLst>
              <a:ext uri="{FF2B5EF4-FFF2-40B4-BE49-F238E27FC236}">
                <a16:creationId xmlns:a16="http://schemas.microsoft.com/office/drawing/2014/main" id="{684AF844-80B4-4009-90A0-308A3F16F9F0}"/>
              </a:ext>
            </a:extLst>
          </p:cNvPr>
          <p:cNvGrpSpPr>
            <a:grpSpLocks/>
          </p:cNvGrpSpPr>
          <p:nvPr/>
        </p:nvGrpSpPr>
        <p:grpSpPr bwMode="auto">
          <a:xfrm>
            <a:off x="2714625" y="5072063"/>
            <a:ext cx="4000500" cy="928687"/>
            <a:chOff x="305627" y="5857892"/>
            <a:chExt cx="4000528" cy="928694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22A6E6D-C347-4AC3-9C4D-215BD01E7506}"/>
                </a:ext>
              </a:extLst>
            </p:cNvPr>
            <p:cNvSpPr/>
            <p:nvPr/>
          </p:nvSpPr>
          <p:spPr>
            <a:xfrm>
              <a:off x="305627" y="5857892"/>
              <a:ext cx="3837015" cy="571504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378" name="TextBox 14">
              <a:extLst>
                <a:ext uri="{FF2B5EF4-FFF2-40B4-BE49-F238E27FC236}">
                  <a16:creationId xmlns:a16="http://schemas.microsoft.com/office/drawing/2014/main" id="{F83B644A-40DC-47FE-BF91-4825823C4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992" y="6417254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架构师</a:t>
              </a:r>
            </a:p>
          </p:txBody>
        </p:sp>
      </p:grpSp>
      <p:grpSp>
        <p:nvGrpSpPr>
          <p:cNvPr id="7" name="组合 15">
            <a:extLst>
              <a:ext uri="{FF2B5EF4-FFF2-40B4-BE49-F238E27FC236}">
                <a16:creationId xmlns:a16="http://schemas.microsoft.com/office/drawing/2014/main" id="{32646CE4-EFC2-4BE2-BA6F-3D83A162D038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2143125"/>
            <a:ext cx="1785937" cy="2714625"/>
            <a:chOff x="2714613" y="5857892"/>
            <a:chExt cx="1785949" cy="2714644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7CA13B0-B154-4BBF-968E-784EAAE438FB}"/>
                </a:ext>
              </a:extLst>
            </p:cNvPr>
            <p:cNvSpPr/>
            <p:nvPr/>
          </p:nvSpPr>
          <p:spPr>
            <a:xfrm>
              <a:off x="3143241" y="5857892"/>
              <a:ext cx="1357321" cy="2714644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376" name="TextBox 17">
              <a:extLst>
                <a:ext uri="{FF2B5EF4-FFF2-40B4-BE49-F238E27FC236}">
                  <a16:creationId xmlns:a16="http://schemas.microsoft.com/office/drawing/2014/main" id="{54007CC4-6E2B-417D-B9D5-127F99077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4613" y="6786586"/>
              <a:ext cx="46166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项目经理</a:t>
              </a:r>
            </a:p>
          </p:txBody>
        </p:sp>
      </p:grpSp>
      <p:grpSp>
        <p:nvGrpSpPr>
          <p:cNvPr id="9" name="组合 18">
            <a:extLst>
              <a:ext uri="{FF2B5EF4-FFF2-40B4-BE49-F238E27FC236}">
                <a16:creationId xmlns:a16="http://schemas.microsoft.com/office/drawing/2014/main" id="{6297C0DD-21B3-481F-99C1-FD717048A5C0}"/>
              </a:ext>
            </a:extLst>
          </p:cNvPr>
          <p:cNvGrpSpPr>
            <a:grpSpLocks/>
          </p:cNvGrpSpPr>
          <p:nvPr/>
        </p:nvGrpSpPr>
        <p:grpSpPr bwMode="auto">
          <a:xfrm>
            <a:off x="938213" y="1571625"/>
            <a:ext cx="1776412" cy="3286125"/>
            <a:chOff x="2762020" y="5286388"/>
            <a:chExt cx="1776943" cy="328614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1A45777-5E86-435B-879A-1825CA30B482}"/>
                </a:ext>
              </a:extLst>
            </p:cNvPr>
            <p:cNvSpPr/>
            <p:nvPr/>
          </p:nvSpPr>
          <p:spPr>
            <a:xfrm>
              <a:off x="3181245" y="5357827"/>
              <a:ext cx="1357718" cy="321470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374" name="TextBox 20">
              <a:extLst>
                <a:ext uri="{FF2B5EF4-FFF2-40B4-BE49-F238E27FC236}">
                  <a16:creationId xmlns:a16="http://schemas.microsoft.com/office/drawing/2014/main" id="{43538143-70B1-4499-B358-820888169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2020" y="5286388"/>
              <a:ext cx="46166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技术经理</a:t>
              </a:r>
            </a:p>
          </p:txBody>
        </p:sp>
      </p:grpSp>
      <p:grpSp>
        <p:nvGrpSpPr>
          <p:cNvPr id="10" name="组合 21">
            <a:extLst>
              <a:ext uri="{FF2B5EF4-FFF2-40B4-BE49-F238E27FC236}">
                <a16:creationId xmlns:a16="http://schemas.microsoft.com/office/drawing/2014/main" id="{621A4C5B-6EFC-4A86-BC0E-7D16398D5B84}"/>
              </a:ext>
            </a:extLst>
          </p:cNvPr>
          <p:cNvGrpSpPr>
            <a:grpSpLocks/>
          </p:cNvGrpSpPr>
          <p:nvPr/>
        </p:nvGrpSpPr>
        <p:grpSpPr bwMode="auto">
          <a:xfrm>
            <a:off x="6072188" y="1201738"/>
            <a:ext cx="2286000" cy="584200"/>
            <a:chOff x="6072198" y="1986969"/>
            <a:chExt cx="2286016" cy="584775"/>
          </a:xfrm>
        </p:grpSpPr>
        <p:sp>
          <p:nvSpPr>
            <p:cNvPr id="15371" name="TextBox 22">
              <a:extLst>
                <a:ext uri="{FF2B5EF4-FFF2-40B4-BE49-F238E27FC236}">
                  <a16:creationId xmlns:a16="http://schemas.microsoft.com/office/drawing/2014/main" id="{9C8F5F0A-7194-4F3F-9FAD-3076D68DE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4871" y="1986969"/>
              <a:ext cx="9733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latin typeface="Impact" panose="020B0806030902050204" pitchFamily="34" charset="0"/>
                </a:rPr>
                <a:t>C’</a:t>
              </a:r>
              <a:r>
                <a:rPr kumimoji="0" lang="en-US" altLang="zh-CN">
                  <a:solidFill>
                    <a:srgbClr val="FF0000"/>
                  </a:solidFill>
                  <a:latin typeface="Impact" panose="020B0806030902050204" pitchFamily="34" charset="0"/>
                </a:rPr>
                <a:t>X</a:t>
              </a:r>
              <a:r>
                <a:rPr kumimoji="0" lang="en-US" altLang="zh-CN">
                  <a:latin typeface="Impact" panose="020B0806030902050204" pitchFamily="34" charset="0"/>
                </a:rPr>
                <a:t>’O</a:t>
              </a:r>
              <a:endParaRPr kumimoji="0" lang="zh-CN" altLang="en-US">
                <a:latin typeface="Impact" panose="020B0806030902050204" pitchFamily="34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9519615-9EE8-4FB9-9413-DD626909A16D}"/>
                </a:ext>
              </a:extLst>
            </p:cNvPr>
            <p:cNvSpPr/>
            <p:nvPr/>
          </p:nvSpPr>
          <p:spPr>
            <a:xfrm>
              <a:off x="6072198" y="2071189"/>
              <a:ext cx="1357321" cy="429047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内容占位符 1">
            <a:extLst>
              <a:ext uri="{FF2B5EF4-FFF2-40B4-BE49-F238E27FC236}">
                <a16:creationId xmlns:a16="http://schemas.microsoft.com/office/drawing/2014/main" id="{3D643BB8-BEBA-4618-ABF7-7F74C0ACAE9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迪米特法则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如果其中的一个类需要调用另一个类的某中一个方法，可以通过</a:t>
            </a:r>
            <a:r>
              <a:rPr kumimoji="0" lang="zh-CN" altLang="en-US">
                <a:solidFill>
                  <a:srgbClr val="FF0000"/>
                </a:solidFill>
              </a:rPr>
              <a:t>第三者转发这个调用</a:t>
            </a:r>
          </a:p>
        </p:txBody>
      </p:sp>
      <p:pic>
        <p:nvPicPr>
          <p:cNvPr id="56323" name="Picture 4">
            <a:extLst>
              <a:ext uri="{FF2B5EF4-FFF2-40B4-BE49-F238E27FC236}">
                <a16:creationId xmlns:a16="http://schemas.microsoft.com/office/drawing/2014/main" id="{F9154332-EAC3-4457-8982-8CB6EA299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3068638"/>
            <a:ext cx="8224837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内容占位符 1">
            <a:extLst>
              <a:ext uri="{FF2B5EF4-FFF2-40B4-BE49-F238E27FC236}">
                <a16:creationId xmlns:a16="http://schemas.microsoft.com/office/drawing/2014/main" id="{EF280652-14F0-48FA-B8CF-5D037712758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好设计的原则</a:t>
            </a:r>
            <a:endParaRPr kumimoji="0" lang="en-US" altLang="zh-CN"/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单一职责原则</a:t>
            </a:r>
            <a:r>
              <a:rPr kumimoji="0" lang="zh-CN" altLang="en-US"/>
              <a:t>要求在软件系统中，一个类只负责一个功能领域中的相应职责。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开闭原则</a:t>
            </a:r>
            <a:r>
              <a:rPr kumimoji="0" lang="zh-CN" altLang="en-US"/>
              <a:t>要求一个软件实体应当对扩展开放，对修改关闭，即在不修改源代码的基础上扩展一个系统的行为。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里氏代换原则</a:t>
            </a:r>
            <a:r>
              <a:rPr kumimoji="0" lang="zh-CN" altLang="en-US"/>
              <a:t>可以通俗表述为在软件中如果能够使用基类对象，那么一定能够使用其子类对象。</a:t>
            </a:r>
          </a:p>
          <a:p>
            <a:pPr>
              <a:buFontTx/>
              <a:buBlip>
                <a:blip r:embed="rId2"/>
              </a:buBlip>
            </a:pPr>
            <a:endParaRPr kumimoji="0"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内容占位符 1">
            <a:extLst>
              <a:ext uri="{FF2B5EF4-FFF2-40B4-BE49-F238E27FC236}">
                <a16:creationId xmlns:a16="http://schemas.microsoft.com/office/drawing/2014/main" id="{7D72CA31-87F4-4974-AD90-1D453F25A00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好设计的原则</a:t>
            </a:r>
            <a:endParaRPr kumimoji="0" lang="en-US" altLang="zh-CN"/>
          </a:p>
          <a:p>
            <a:pPr lvl="1" eaLnBrk="1" hangingPunct="1">
              <a:lnSpc>
                <a:spcPct val="110000"/>
              </a:lnSpc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依赖倒转原则</a:t>
            </a:r>
            <a:r>
              <a:rPr kumimoji="0" lang="zh-CN" altLang="en-US"/>
              <a:t>要求抽象不应该依赖于细节，细节应该依赖于抽象；要针对接口编程，不要针对实现编程。</a:t>
            </a:r>
          </a:p>
          <a:p>
            <a:pPr lvl="1" eaLnBrk="1" hangingPunct="1">
              <a:lnSpc>
                <a:spcPct val="110000"/>
              </a:lnSpc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接口隔离原则</a:t>
            </a:r>
            <a:r>
              <a:rPr kumimoji="0" lang="zh-CN" altLang="en-US"/>
              <a:t>要求客户端不应该依赖那些它不需要的接口，即将一些大的接口细化成一些小的接口供客户端使用。</a:t>
            </a:r>
          </a:p>
          <a:p>
            <a:pPr lvl="1" eaLnBrk="1" hangingPunct="1">
              <a:lnSpc>
                <a:spcPct val="110000"/>
              </a:lnSpc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合成复用原则</a:t>
            </a:r>
            <a:r>
              <a:rPr kumimoji="0" lang="zh-CN" altLang="en-US"/>
              <a:t>要求复用时尽量使用对象组合，而不使用继承。</a:t>
            </a:r>
          </a:p>
          <a:p>
            <a:pPr lvl="1" eaLnBrk="1" hangingPunct="1">
              <a:lnSpc>
                <a:spcPct val="110000"/>
              </a:lnSpc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迪米特法则</a:t>
            </a:r>
            <a:r>
              <a:rPr kumimoji="0" lang="zh-CN" altLang="en-US"/>
              <a:t>要求一个软件实体应当尽可能少的与其他实体发生相互作用。</a:t>
            </a:r>
          </a:p>
          <a:p>
            <a:pPr>
              <a:buFontTx/>
              <a:buBlip>
                <a:blip r:embed="rId2"/>
              </a:buBlip>
            </a:pPr>
            <a:endParaRPr kumimoji="0"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内容占位符 1">
            <a:extLst>
              <a:ext uri="{FF2B5EF4-FFF2-40B4-BE49-F238E27FC236}">
                <a16:creationId xmlns:a16="http://schemas.microsoft.com/office/drawing/2014/main" id="{9076A786-F3B2-4AF9-9E75-C69DD0E6953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小结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课程主要介绍</a:t>
            </a:r>
            <a:r>
              <a:rPr kumimoji="0" lang="zh-CN" altLang="en-US">
                <a:solidFill>
                  <a:srgbClr val="FF0000"/>
                </a:solidFill>
              </a:rPr>
              <a:t>设计模式</a:t>
            </a:r>
            <a:r>
              <a:rPr kumimoji="0" lang="zh-CN" altLang="en-US"/>
              <a:t>和</a:t>
            </a:r>
            <a:r>
              <a:rPr kumimoji="0" lang="zh-CN" altLang="en-US">
                <a:solidFill>
                  <a:srgbClr val="FF0000"/>
                </a:solidFill>
              </a:rPr>
              <a:t>体系结构</a:t>
            </a:r>
            <a:r>
              <a:rPr kumimoji="0" lang="zh-CN" altLang="en-US"/>
              <a:t>模式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学习方式为</a:t>
            </a:r>
            <a:r>
              <a:rPr kumimoji="0" lang="zh-CN" altLang="en-US">
                <a:solidFill>
                  <a:srgbClr val="FF0000"/>
                </a:solidFill>
              </a:rPr>
              <a:t>环境、问题、解决方案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单例模式解决的问题是“</a:t>
            </a:r>
            <a:r>
              <a:rPr kumimoji="0" lang="zh-CN" altLang="en-US">
                <a:solidFill>
                  <a:srgbClr val="FF0000"/>
                </a:solidFill>
              </a:rPr>
              <a:t>独生子女</a:t>
            </a:r>
            <a:r>
              <a:rPr kumimoji="0" lang="zh-CN" altLang="en-US"/>
              <a:t>”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单例模式的解决方案是利用</a:t>
            </a:r>
            <a:r>
              <a:rPr kumimoji="0" lang="en-US" altLang="zh-CN">
                <a:solidFill>
                  <a:srgbClr val="FF0000"/>
                </a:solidFill>
              </a:rPr>
              <a:t>Static</a:t>
            </a: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好设计的</a:t>
            </a:r>
            <a:r>
              <a:rPr kumimoji="0" lang="zh-CN" altLang="en-US">
                <a:solidFill>
                  <a:srgbClr val="FF0000"/>
                </a:solidFill>
              </a:rPr>
              <a:t>原则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endParaRPr kumimoji="0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Box 7">
            <a:extLst>
              <a:ext uri="{FF2B5EF4-FFF2-40B4-BE49-F238E27FC236}">
                <a16:creationId xmlns:a16="http://schemas.microsoft.com/office/drawing/2014/main" id="{C0365115-4AEA-4A74-86E5-618B52856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593975"/>
            <a:ext cx="2679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4500">
                <a:solidFill>
                  <a:schemeClr val="bg1"/>
                </a:solidFill>
                <a:latin typeface="Arial" panose="020B0604020202020204" pitchFamily="34" charset="0"/>
              </a:rPr>
              <a:t>THANKS</a:t>
            </a:r>
            <a:endParaRPr kumimoji="0" lang="zh-CN" altLang="en-US" sz="4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875" name="图片 4" descr="图片1.jpg">
            <a:extLst>
              <a:ext uri="{FF2B5EF4-FFF2-40B4-BE49-F238E27FC236}">
                <a16:creationId xmlns:a16="http://schemas.microsoft.com/office/drawing/2014/main" id="{B3D1C310-E4FB-4845-8F01-EC673627D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620DC9-EEB0-4526-B76D-E1B2EFE59706}"/>
              </a:ext>
            </a:extLst>
          </p:cNvPr>
          <p:cNvSpPr txBox="1"/>
          <p:nvPr/>
        </p:nvSpPr>
        <p:spPr>
          <a:xfrm>
            <a:off x="1071563" y="4429125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3600" b="1">
                <a:solidFill>
                  <a:srgbClr val="1E1C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kumimoji="0" lang="zh-CN" altLang="en-US" sz="3600" b="1">
                <a:solidFill>
                  <a:srgbClr val="1E1C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kumimoji="0" lang="en-US" altLang="zh-CN" sz="3600" b="1">
              <a:solidFill>
                <a:srgbClr val="1E1C1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>
            <a:extLst>
              <a:ext uri="{FF2B5EF4-FFF2-40B4-BE49-F238E27FC236}">
                <a16:creationId xmlns:a16="http://schemas.microsoft.com/office/drawing/2014/main" id="{5EF83E01-CA95-4537-8B23-BDEE9EBDBCA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教材及参考书</a:t>
            </a:r>
          </a:p>
        </p:txBody>
      </p:sp>
      <p:sp>
        <p:nvSpPr>
          <p:cNvPr id="17411" name="AutoShape 7" descr="http://t1.baidu.com/it/u=2109447615,3810298372&amp;fm=23&amp;gp=0.jpg">
            <a:extLst>
              <a:ext uri="{FF2B5EF4-FFF2-40B4-BE49-F238E27FC236}">
                <a16:creationId xmlns:a16="http://schemas.microsoft.com/office/drawing/2014/main" id="{A7A12555-5884-4FD1-B30E-08C95D05A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7412" name="AutoShape 9" descr="http://t1.baidu.com/it/u=2109447615,3810298372&amp;fm=23&amp;gp=0.jpg">
            <a:extLst>
              <a:ext uri="{FF2B5EF4-FFF2-40B4-BE49-F238E27FC236}">
                <a16:creationId xmlns:a16="http://schemas.microsoft.com/office/drawing/2014/main" id="{FF259497-6992-4BE7-AFE5-F96FF670EF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7413" name="AutoShape 11" descr="http://t1.baidu.com/it/u=2109447615,3810298372&amp;fm=23&amp;gp=0.jpg">
            <a:extLst>
              <a:ext uri="{FF2B5EF4-FFF2-40B4-BE49-F238E27FC236}">
                <a16:creationId xmlns:a16="http://schemas.microsoft.com/office/drawing/2014/main" id="{6E1E71BA-5E5D-42DD-937D-386CF787C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7414" name="AutoShape 13" descr="http://t1.baidu.com/it/u=2109447615,3810298372&amp;fm=23&amp;gp=0.jpg">
            <a:extLst>
              <a:ext uri="{FF2B5EF4-FFF2-40B4-BE49-F238E27FC236}">
                <a16:creationId xmlns:a16="http://schemas.microsoft.com/office/drawing/2014/main" id="{913020BD-C02F-4E75-9A02-65AD9C7B4A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7415" name="AutoShape 15" descr="http://t1.baidu.com/it/u=2109447615,3810298372&amp;fm=23&amp;gp=0.jpg">
            <a:extLst>
              <a:ext uri="{FF2B5EF4-FFF2-40B4-BE49-F238E27FC236}">
                <a16:creationId xmlns:a16="http://schemas.microsoft.com/office/drawing/2014/main" id="{E4AC244A-689D-4056-AA0A-CB512389C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7416" name="AutoShape 18" descr="http://t3.baidu.com/it/u=2683230008,805302693&amp;fm=23&amp;gp=0.jpg">
            <a:extLst>
              <a:ext uri="{FF2B5EF4-FFF2-40B4-BE49-F238E27FC236}">
                <a16:creationId xmlns:a16="http://schemas.microsoft.com/office/drawing/2014/main" id="{2BBEFA63-F148-4FB1-93ED-D26B16401E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pic>
        <p:nvPicPr>
          <p:cNvPr id="17417" name="Picture 16">
            <a:extLst>
              <a:ext uri="{FF2B5EF4-FFF2-40B4-BE49-F238E27FC236}">
                <a16:creationId xmlns:a16="http://schemas.microsoft.com/office/drawing/2014/main" id="{3AEA96D9-8DC3-42C0-9208-082C5ABD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2427288"/>
            <a:ext cx="210978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9">
            <a:extLst>
              <a:ext uri="{FF2B5EF4-FFF2-40B4-BE49-F238E27FC236}">
                <a16:creationId xmlns:a16="http://schemas.microsoft.com/office/drawing/2014/main" id="{93D220AB-EF75-4DDE-B8EE-8AEB7EAE9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81263"/>
            <a:ext cx="23368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图片 1">
            <a:extLst>
              <a:ext uri="{FF2B5EF4-FFF2-40B4-BE49-F238E27FC236}">
                <a16:creationId xmlns:a16="http://schemas.microsoft.com/office/drawing/2014/main" id="{B7109FD2-DB27-441E-8814-DD28A35BBF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2492375"/>
            <a:ext cx="2087562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图片 2">
            <a:extLst>
              <a:ext uri="{FF2B5EF4-FFF2-40B4-BE49-F238E27FC236}">
                <a16:creationId xmlns:a16="http://schemas.microsoft.com/office/drawing/2014/main" id="{FA3DB792-6EB9-4407-B68B-5DA17FC310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492375"/>
            <a:ext cx="2125662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B25ABC4-FF59-437D-AF6C-CC0AB80BECC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88975" y="998538"/>
            <a:ext cx="8186738" cy="5357812"/>
          </a:xfrm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kumimoji="0" lang="zh-CN" altLang="en-US" dirty="0"/>
              <a:t>考核方式</a:t>
            </a:r>
            <a:endParaRPr kumimoji="0" lang="en-US" altLang="zh-CN" dirty="0"/>
          </a:p>
          <a:p>
            <a:pPr lvl="1" eaLnBrk="1" hangingPunct="1">
              <a:buFontTx/>
              <a:buBlip>
                <a:blip r:embed="rId4"/>
              </a:buBlip>
            </a:pPr>
            <a:r>
              <a:rPr kumimoji="0" lang="zh-CN" altLang="en-US" dirty="0">
                <a:solidFill>
                  <a:srgbClr val="FF0000"/>
                </a:solidFill>
              </a:rPr>
              <a:t>选修课</a:t>
            </a:r>
            <a:endParaRPr kumimoji="0" lang="en-US" altLang="zh-CN" dirty="0">
              <a:solidFill>
                <a:srgbClr val="FF0000"/>
              </a:solidFill>
            </a:endParaRPr>
          </a:p>
          <a:p>
            <a:pPr lvl="2" eaLnBrk="1" hangingPunct="1">
              <a:buFontTx/>
              <a:buBlip>
                <a:blip r:embed="rId4"/>
              </a:buBlip>
            </a:pPr>
            <a:r>
              <a:rPr kumimoji="0" lang="en-US" altLang="zh-CN" dirty="0"/>
              <a:t>32</a:t>
            </a:r>
            <a:r>
              <a:rPr kumimoji="0" lang="zh-CN" altLang="en-US" dirty="0"/>
              <a:t>学时、</a:t>
            </a:r>
            <a:r>
              <a:rPr kumimoji="0" lang="en-US" altLang="zh-CN" dirty="0"/>
              <a:t>2</a:t>
            </a:r>
            <a:r>
              <a:rPr kumimoji="0" lang="zh-CN" altLang="en-US" dirty="0"/>
              <a:t>学分</a:t>
            </a:r>
            <a:endParaRPr kumimoji="0" lang="en-US" altLang="zh-CN" dirty="0"/>
          </a:p>
          <a:p>
            <a:pPr lvl="1" eaLnBrk="1" hangingPunct="1">
              <a:buFontTx/>
              <a:buBlip>
                <a:blip r:embed="rId4"/>
              </a:buBlip>
            </a:pPr>
            <a:r>
              <a:rPr kumimoji="0" lang="zh-CN" altLang="en-US" dirty="0">
                <a:solidFill>
                  <a:srgbClr val="FF0000"/>
                </a:solidFill>
              </a:rPr>
              <a:t>平时成绩：</a:t>
            </a:r>
            <a:r>
              <a:rPr kumimoji="0" lang="en-US" altLang="zh-CN" dirty="0">
                <a:solidFill>
                  <a:srgbClr val="FF0000"/>
                </a:solidFill>
              </a:rPr>
              <a:t>70%</a:t>
            </a:r>
          </a:p>
          <a:p>
            <a:pPr lvl="2" eaLnBrk="1" hangingPunct="1">
              <a:buFontTx/>
              <a:buBlip>
                <a:blip r:embed="rId4"/>
              </a:buBlip>
            </a:pPr>
            <a:r>
              <a:rPr kumimoji="0" lang="zh-CN" altLang="en-US" dirty="0"/>
              <a:t>平时表现：</a:t>
            </a:r>
            <a:r>
              <a:rPr kumimoji="0" lang="en-US" altLang="zh-CN" dirty="0"/>
              <a:t>15%</a:t>
            </a:r>
            <a:r>
              <a:rPr kumimoji="0" lang="zh-CN" altLang="en-US" dirty="0"/>
              <a:t>（课堂提问、课堂纪律、课堂出勤）</a:t>
            </a:r>
          </a:p>
          <a:p>
            <a:pPr lvl="2" eaLnBrk="1" hangingPunct="1">
              <a:buFontTx/>
              <a:buBlip>
                <a:blip r:embed="rId4"/>
              </a:buBlip>
            </a:pPr>
            <a:r>
              <a:rPr kumimoji="0" lang="zh-CN" altLang="en-US" dirty="0"/>
              <a:t>雪梨平时作业：</a:t>
            </a:r>
            <a:r>
              <a:rPr kumimoji="0" lang="en-US" altLang="zh-CN" dirty="0"/>
              <a:t>55%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kumimoji="0" lang="zh-CN" altLang="en-US" dirty="0">
                <a:solidFill>
                  <a:srgbClr val="FF0000"/>
                </a:solidFill>
              </a:rPr>
              <a:t>期末成绩：</a:t>
            </a:r>
            <a:r>
              <a:rPr kumimoji="0" lang="en-US" altLang="zh-CN" dirty="0">
                <a:solidFill>
                  <a:srgbClr val="FF0000"/>
                </a:solidFill>
              </a:rPr>
              <a:t>30%</a:t>
            </a:r>
          </a:p>
          <a:p>
            <a:pPr lvl="2" eaLnBrk="1" hangingPunct="1">
              <a:buFontTx/>
              <a:buBlip>
                <a:blip r:embed="rId4"/>
              </a:buBlip>
            </a:pPr>
            <a:r>
              <a:rPr kumimoji="0" lang="zh-CN" altLang="en-US" dirty="0"/>
              <a:t>考试形式：闭卷、笔试</a:t>
            </a:r>
            <a:endParaRPr kumimoji="0" lang="en-US" altLang="zh-CN" dirty="0"/>
          </a:p>
          <a:p>
            <a:pPr lvl="1" eaLnBrk="1" hangingPunct="1">
              <a:buBlip>
                <a:blip r:embed="rId4"/>
              </a:buBlip>
            </a:pPr>
            <a:r>
              <a:rPr kumimoji="0" lang="zh-CN" altLang="en-US" sz="2000" dirty="0"/>
              <a:t>课程资料：</a:t>
            </a:r>
            <a:r>
              <a:rPr kumimoji="0" lang="en-US" altLang="zh-CN" sz="2000" dirty="0">
                <a:hlinkClick r:id="rId5"/>
              </a:rPr>
              <a:t>https://github.com/edu2act/course-Software-architecture</a:t>
            </a:r>
            <a:endParaRPr kumimoji="0" lang="en-US" altLang="zh-CN" dirty="0"/>
          </a:p>
          <a:p>
            <a:pPr lvl="1" eaLnBrk="1" hangingPunct="1">
              <a:buBlip>
                <a:blip r:embed="rId4"/>
              </a:buBlip>
            </a:pPr>
            <a:r>
              <a:rPr kumimoji="0" lang="zh-CN" altLang="en-US" sz="2000" dirty="0"/>
              <a:t>雪梨作业平台：</a:t>
            </a:r>
            <a:r>
              <a:rPr kumimoji="0" lang="en-US" altLang="zh-CN" sz="2000" dirty="0"/>
              <a:t>http://www.edu2act.cn/team/20192020-di-er-xue-qi-ruan-jian-ti-xi-jie-gou-ke-c/</a:t>
            </a:r>
            <a:endParaRPr kumimoji="0" lang="zh-CN" altLang="en-US" sz="2000" dirty="0"/>
          </a:p>
        </p:txBody>
      </p:sp>
      <p:sp>
        <p:nvSpPr>
          <p:cNvPr id="19459" name="页脚占位符 3">
            <a:extLst>
              <a:ext uri="{FF2B5EF4-FFF2-40B4-BE49-F238E27FC236}">
                <a16:creationId xmlns:a16="http://schemas.microsoft.com/office/drawing/2014/main" id="{11D87CF7-BAA9-4FE8-B602-DC7248F58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r>
              <a:rPr kumimoji="0" lang="en-US" altLang="zh-CN" sz="1200">
                <a:solidFill>
                  <a:srgbClr val="898989"/>
                </a:solidFill>
              </a:rPr>
              <a:t>THU</a:t>
            </a:r>
            <a:r>
              <a:rPr kumimoji="0" lang="zh-CN" altLang="en-US" sz="1200">
                <a:solidFill>
                  <a:srgbClr val="898989"/>
                </a:solidFill>
              </a:rPr>
              <a:t> </a:t>
            </a:r>
            <a:r>
              <a:rPr kumimoji="0" lang="en-US" altLang="zh-CN" sz="1200">
                <a:solidFill>
                  <a:srgbClr val="898989"/>
                </a:solidFill>
              </a:rPr>
              <a:t>SAGroup</a:t>
            </a:r>
          </a:p>
        </p:txBody>
      </p:sp>
      <p:sp>
        <p:nvSpPr>
          <p:cNvPr id="19460" name="灯片编号占位符 4">
            <a:extLst>
              <a:ext uri="{FF2B5EF4-FFF2-40B4-BE49-F238E27FC236}">
                <a16:creationId xmlns:a16="http://schemas.microsoft.com/office/drawing/2014/main" id="{56064716-EA40-449D-8857-EE502988C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BCCD94BC-D680-41DB-83AA-3D7A28A52BD9}" type="slidenum">
              <a:rPr kumimoji="0" lang="en-US" altLang="zh-CN" sz="1200" smtClean="0">
                <a:solidFill>
                  <a:srgbClr val="898989"/>
                </a:solidFill>
              </a:rPr>
              <a:pPr algn="l" eaLnBrk="0" hangingPunct="0"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>
            <a:extLst>
              <a:ext uri="{FF2B5EF4-FFF2-40B4-BE49-F238E27FC236}">
                <a16:creationId xmlns:a16="http://schemas.microsoft.com/office/drawing/2014/main" id="{9BA73772-EAC4-4A60-B6A3-F9C0F2DACAD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课程内容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课程简介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课程内容及学习方式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第一个设计模式</a:t>
            </a:r>
            <a:r>
              <a:rPr kumimoji="0" lang="en-US" altLang="zh-CN"/>
              <a:t>——</a:t>
            </a:r>
            <a:r>
              <a:rPr kumimoji="0" lang="zh-CN" altLang="en-US"/>
              <a:t>单例模式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好设计的原则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>
            <a:extLst>
              <a:ext uri="{FF2B5EF4-FFF2-40B4-BE49-F238E27FC236}">
                <a16:creationId xmlns:a16="http://schemas.microsoft.com/office/drawing/2014/main" id="{2309C1C5-F804-4423-9411-A49EBD15D2B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我们</a:t>
            </a:r>
            <a:r>
              <a:rPr kumimoji="0" lang="zh-CN" altLang="en-US">
                <a:solidFill>
                  <a:srgbClr val="FF0000"/>
                </a:solidFill>
              </a:rPr>
              <a:t>讲什么</a:t>
            </a:r>
            <a:r>
              <a:rPr kumimoji="0" lang="zh-CN" altLang="en-US"/>
              <a:t>？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体系结构</a:t>
            </a:r>
            <a:r>
              <a:rPr kumimoji="0" lang="zh-CN" altLang="en-US">
                <a:solidFill>
                  <a:srgbClr val="FF0000"/>
                </a:solidFill>
              </a:rPr>
              <a:t>模式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设计</a:t>
            </a:r>
            <a:r>
              <a:rPr kumimoji="0" lang="zh-CN" altLang="en-US">
                <a:solidFill>
                  <a:srgbClr val="FF0000"/>
                </a:solidFill>
              </a:rPr>
              <a:t>模式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endParaRPr kumimoji="0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8772</TotalTime>
  <Words>2834</Words>
  <Application>Microsoft Office PowerPoint</Application>
  <PresentationFormat>全屏显示(4:3)</PresentationFormat>
  <Paragraphs>318</Paragraphs>
  <Slides>54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黑体</vt:lpstr>
      <vt:lpstr>微软雅黑</vt:lpstr>
      <vt:lpstr>Arial</vt:lpstr>
      <vt:lpstr>Calibri</vt:lpstr>
      <vt:lpstr>Impact</vt:lpstr>
      <vt:lpstr>Times New Roman</vt:lpstr>
      <vt:lpstr>Wingdings</vt:lpstr>
      <vt:lpstr>Office 主题</vt:lpstr>
      <vt:lpstr>第一章 软件体系结构概述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Administrator</cp:lastModifiedBy>
  <cp:revision>766</cp:revision>
  <dcterms:modified xsi:type="dcterms:W3CDTF">2020-02-16T13:45:53Z</dcterms:modified>
</cp:coreProperties>
</file>