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16" r:id="rId2"/>
    <p:sldId id="410" r:id="rId3"/>
    <p:sldId id="317" r:id="rId4"/>
    <p:sldId id="424" r:id="rId5"/>
    <p:sldId id="412" r:id="rId6"/>
    <p:sldId id="441" r:id="rId7"/>
    <p:sldId id="442" r:id="rId8"/>
    <p:sldId id="415" r:id="rId9"/>
    <p:sldId id="425" r:id="rId10"/>
    <p:sldId id="434" r:id="rId11"/>
    <p:sldId id="416" r:id="rId12"/>
    <p:sldId id="426" r:id="rId13"/>
    <p:sldId id="444" r:id="rId14"/>
    <p:sldId id="431" r:id="rId15"/>
    <p:sldId id="430" r:id="rId16"/>
    <p:sldId id="432" r:id="rId17"/>
    <p:sldId id="443" r:id="rId18"/>
    <p:sldId id="427" r:id="rId19"/>
    <p:sldId id="423" r:id="rId20"/>
    <p:sldId id="437" r:id="rId21"/>
    <p:sldId id="438" r:id="rId22"/>
    <p:sldId id="439" r:id="rId23"/>
    <p:sldId id="409" r:id="rId24"/>
    <p:sldId id="306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黑体" panose="02010609060101010101" pitchFamily="49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046" autoAdjust="0"/>
  </p:normalViewPr>
  <p:slideViewPr>
    <p:cSldViewPr>
      <p:cViewPr varScale="1">
        <p:scale>
          <a:sx n="60" d="100"/>
          <a:sy n="60" d="100"/>
        </p:scale>
        <p:origin x="90" y="60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16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4F7E53-D8B2-434C-8B21-F8F50B650E8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623CA4-03E6-4E1A-A507-98C63A8F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35603E-C531-44F7-95BC-DF03A2CBFD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http://yangguangfu.iteye.com/blog/815107</a:t>
            </a:r>
          </a:p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E0F9B9-C055-4606-A473-54A37F7B8F7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，可以通过使用享元模式在一定程度上减少对象的数量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23CA4-03E6-4E1A-A507-98C63A8FAA3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44CBC-4695-44EA-A7F5-3378771B0E5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5DDA-6FD1-479B-89EF-E377AC320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B489-D2F5-4853-9735-17A293C90D49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74A49-63EA-4950-B7B0-F9644D021A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2051-DB54-4336-8BB6-86ECE2C7F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F5F9-D1A9-4301-B7C3-D3CA14D3913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464D0-4CE5-40C8-831A-37CDC6B32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7A644-7798-4654-A179-D982C1B8D69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84B1-20B0-4CA6-888B-D8792F1C2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24965-2BB5-42E5-BEFB-BBBF946AD15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57D9-26CD-41D2-93ED-EA3E06A8EE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98E4-8F64-4242-9CB4-51C91A1E97A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F5E9-41DA-4BC7-9395-0CBCF6DA3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A1782-5A53-4356-9D3A-78CACC516E6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3057A-D0D6-4F34-81BE-818DDDB7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6724D-40AD-40B1-8C91-722B01CCFEB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AC13-739D-44B4-97D7-A76F94A89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6" descr="图片1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A4A66B-9D64-49F1-B167-0DE8275314A6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4C841-F5FB-4B11-910D-EF9F4A275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16" imgW="6824520" imgH="1076040" progId="">
                  <p:embed/>
                </p:oleObj>
              </mc:Choice>
              <mc:Fallback>
                <p:oleObj r:id="rId16" imgW="6824520" imgH="1076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五</a:t>
            </a:r>
            <a:r>
              <a:rPr dirty="0"/>
              <a:t>章 </a:t>
            </a:r>
            <a:r>
              <a:rPr lang="zh-CN" altLang="en-US" dirty="0"/>
              <a:t>组合</a:t>
            </a:r>
            <a:r>
              <a:rPr dirty="0" err="1"/>
              <a:t>模式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/>
              <a:t>组合模式（</a:t>
            </a:r>
            <a:r>
              <a:rPr lang="en-US" altLang="zh-CN" dirty="0"/>
              <a:t>Composite Pattern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又叫做“</a:t>
            </a:r>
            <a:r>
              <a:rPr lang="zh-CN" altLang="en-US" dirty="0">
                <a:solidFill>
                  <a:srgbClr val="FF0000"/>
                </a:solidFill>
              </a:rPr>
              <a:t>整体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部分模式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1">
              <a:buBlip>
                <a:blip r:embed="rId4"/>
              </a:buBlip>
            </a:pPr>
            <a:r>
              <a:rPr lang="zh-CN" altLang="en-US" dirty="0"/>
              <a:t>它使树型结构的问题中，</a:t>
            </a:r>
            <a:r>
              <a:rPr lang="zh-CN" altLang="en-US" dirty="0">
                <a:solidFill>
                  <a:srgbClr val="FF0000"/>
                </a:solidFill>
              </a:rPr>
              <a:t>模糊了简单元素和复杂元素的概念</a:t>
            </a:r>
            <a:r>
              <a:rPr lang="zh-CN" altLang="en-US" dirty="0"/>
              <a:t>，客户程序可以像处理简单元素一样来处理复杂元素</a:t>
            </a:r>
            <a:r>
              <a:rPr lang="en-US" altLang="zh-CN" dirty="0"/>
              <a:t>,</a:t>
            </a:r>
            <a:r>
              <a:rPr lang="zh-CN" altLang="en-US" dirty="0"/>
              <a:t>从而使得客户程序与复杂元素的内部结构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737199"/>
            <a:ext cx="5485308" cy="294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579296" cy="535781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zh-CN" altLang="en-US" dirty="0"/>
              <a:t>组合模式（</a:t>
            </a:r>
            <a:r>
              <a:rPr lang="en-US" altLang="zh-CN" dirty="0"/>
              <a:t>Strategy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组合模式中的有以下的</a:t>
            </a:r>
            <a:r>
              <a:rPr lang="zh-CN" altLang="en-US" dirty="0">
                <a:solidFill>
                  <a:srgbClr val="FF0000"/>
                </a:solidFill>
              </a:rPr>
              <a:t>三种角色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抽象组件类</a:t>
            </a:r>
            <a:r>
              <a:rPr lang="en-US" altLang="zh-CN" dirty="0">
                <a:solidFill>
                  <a:srgbClr val="FF0000"/>
                </a:solidFill>
              </a:rPr>
              <a:t>(Component)</a:t>
            </a:r>
            <a:r>
              <a:rPr lang="zh-CN" altLang="en-US" dirty="0"/>
              <a:t>：组合中的对象声明接口，实现所有类共有接口的行为。声明用于访问和管理</a:t>
            </a:r>
            <a:r>
              <a:rPr lang="en-US" altLang="zh-CN" dirty="0"/>
              <a:t>Component</a:t>
            </a:r>
            <a:r>
              <a:rPr lang="zh-CN" altLang="en-US" dirty="0"/>
              <a:t>的子部件的接口。</a:t>
            </a:r>
          </a:p>
          <a:p>
            <a:pPr lvl="2"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en-US" altLang="zh-CN" dirty="0">
                <a:solidFill>
                  <a:srgbClr val="FF0000"/>
                </a:solidFill>
              </a:rPr>
              <a:t>(Leaf)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叶节点对象，叶节点没有子节点。由于叶节点不能增加分支和树叶，所以叶节点的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没有实际意义。</a:t>
            </a:r>
          </a:p>
          <a:p>
            <a:pPr lvl="2"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组件集合类</a:t>
            </a:r>
            <a:r>
              <a:rPr lang="en-US" altLang="zh-CN" dirty="0">
                <a:solidFill>
                  <a:srgbClr val="FF0000"/>
                </a:solidFill>
              </a:rPr>
              <a:t>(Composite)</a:t>
            </a:r>
            <a:r>
              <a:rPr lang="zh-CN" altLang="en-US" dirty="0"/>
              <a:t>：实现</a:t>
            </a:r>
            <a:r>
              <a:rPr lang="en-US" altLang="zh-CN" dirty="0" err="1"/>
              <a:t>Componet</a:t>
            </a:r>
            <a:r>
              <a:rPr lang="zh-CN" altLang="en-US" dirty="0"/>
              <a:t>的相关操作，比如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操作。其中包含</a:t>
            </a:r>
            <a:r>
              <a:rPr lang="en-US" altLang="zh-CN" dirty="0"/>
              <a:t>Component </a:t>
            </a:r>
            <a:r>
              <a:rPr lang="zh-CN" altLang="en-US" dirty="0"/>
              <a:t>的容器，用来存储叶节点集合，有叶节点行为，用来存储叶节点集合。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组合模式实现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3629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组合模式实现</a:t>
            </a:r>
            <a:r>
              <a:rPr lang="zh-CN" altLang="en-US" dirty="0">
                <a:solidFill>
                  <a:srgbClr val="FF0000"/>
                </a:solidFill>
              </a:rPr>
              <a:t>步骤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定义抽象组件接口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实现叶子节点类，实现抽象组件类的接口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实现组件集合类，实现抽象组件类的接口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定义环境类，将叶子节点和组件集合加入根组件集合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5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组合模式实现</a:t>
            </a:r>
            <a:r>
              <a:rPr lang="zh-CN" altLang="en-US" dirty="0">
                <a:solidFill>
                  <a:srgbClr val="FF0000"/>
                </a:solidFill>
              </a:rPr>
              <a:t>步骤一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zh-CN" altLang="en-US" dirty="0"/>
              <a:t>定义抽象组件接口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4" y="2276872"/>
            <a:ext cx="66198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组合模式实现</a:t>
            </a:r>
            <a:r>
              <a:rPr lang="zh-CN" altLang="en-US" dirty="0">
                <a:solidFill>
                  <a:srgbClr val="FF0000"/>
                </a:solidFill>
              </a:rPr>
              <a:t>步骤二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实现叶子节点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60" y="2103918"/>
            <a:ext cx="6617568" cy="463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组合模式实现</a:t>
            </a:r>
            <a:r>
              <a:rPr lang="zh-CN" altLang="en-US" dirty="0">
                <a:solidFill>
                  <a:srgbClr val="FF0000"/>
                </a:solidFill>
              </a:rPr>
              <a:t>步骤三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定义实现组件集合类</a:t>
            </a:r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5544617" cy="461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组合模式实现</a:t>
            </a:r>
            <a:r>
              <a:rPr lang="zh-CN" altLang="en-US" dirty="0">
                <a:solidFill>
                  <a:srgbClr val="FF0000"/>
                </a:solidFill>
              </a:rPr>
              <a:t>步骤四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模拟用户构建文件树</a:t>
            </a:r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132856"/>
            <a:ext cx="563547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52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2204864"/>
            <a:ext cx="523514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策略模式适用环境</a:t>
            </a:r>
            <a:endParaRPr lang="en-US" altLang="zh-CN" dirty="0"/>
          </a:p>
          <a:p>
            <a:pPr lvl="2">
              <a:buBlip>
                <a:blip r:embed="rId3"/>
              </a:buBlip>
            </a:pPr>
            <a:r>
              <a:rPr lang="zh-CN" altLang="en-US" dirty="0"/>
              <a:t>如果在一个系统里面有许多类，</a:t>
            </a:r>
            <a:r>
              <a:rPr lang="zh-CN" altLang="en-US" dirty="0">
                <a:solidFill>
                  <a:srgbClr val="FF0000"/>
                </a:solidFill>
              </a:rPr>
              <a:t>它们之间的区别仅在于它们的行为</a:t>
            </a:r>
            <a:r>
              <a:rPr lang="zh-CN" altLang="en-US" dirty="0"/>
              <a:t>，那么使用策略模式可以动态地让一个对象在许多行为中选择一种</a:t>
            </a:r>
            <a:r>
              <a:rPr lang="zh-CN" altLang="en-US"/>
              <a:t>行为。 </a:t>
            </a:r>
            <a:endParaRPr lang="en-US" altLang="zh-CN" dirty="0"/>
          </a:p>
          <a:p>
            <a:pPr lvl="2">
              <a:buBlip>
                <a:blip r:embed="rId3"/>
              </a:buBlip>
            </a:pPr>
            <a:r>
              <a:rPr lang="zh-CN" altLang="en-US" dirty="0"/>
              <a:t>一个系统</a:t>
            </a:r>
            <a:r>
              <a:rPr lang="zh-CN" altLang="en-US" dirty="0">
                <a:solidFill>
                  <a:srgbClr val="FF0000"/>
                </a:solidFill>
              </a:rPr>
              <a:t>需要动态地在几种算法中选择一种。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buBlip>
                <a:blip r:embed="rId3"/>
              </a:buBlip>
            </a:pPr>
            <a:r>
              <a:rPr lang="zh-CN" altLang="en-US" dirty="0"/>
              <a:t>不希望客户端知道复杂的、与算法相关的数据结构，</a:t>
            </a:r>
            <a:r>
              <a:rPr lang="zh-CN" altLang="en-US" dirty="0">
                <a:solidFill>
                  <a:srgbClr val="FF0000"/>
                </a:solidFill>
              </a:rPr>
              <a:t>在具体策略类中封装算法和相关的数据结构</a:t>
            </a:r>
            <a:r>
              <a:rPr lang="zh-CN" altLang="en-US" dirty="0"/>
              <a:t>，提高算法的保密性与安全性。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Tx/>
              <a:buBlip>
                <a:blip r:embed="rId2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636912"/>
            <a:ext cx="8511579" cy="30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扩展说明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组合模式的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/>
              <a:t>组合模式以不遵守单一责任原则换取透明性，让</a:t>
            </a:r>
            <a:r>
              <a:rPr lang="en-US" altLang="zh-CN" dirty="0"/>
              <a:t>Client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组合和叶节点一视同仁</a:t>
            </a:r>
            <a:r>
              <a:rPr lang="zh-CN" altLang="en-US" dirty="0"/>
              <a:t>。</a:t>
            </a:r>
          </a:p>
          <a:p>
            <a:pPr lvl="2" eaLnBrk="1" hangingPunct="1"/>
            <a:r>
              <a:rPr lang="zh-CN" altLang="en-US" dirty="0"/>
              <a:t>在实现组合模式时，有很多设计上的折衷。要根据需求平衡透明性和安全性。</a:t>
            </a:r>
          </a:p>
          <a:p>
            <a:pPr lvl="2" eaLnBrk="1" hangingPunct="1"/>
            <a:r>
              <a:rPr lang="zh-CN" altLang="en-US" dirty="0"/>
              <a:t>有时候系统需要遍历一个树枝构件的子构件很多次，这时候可以把</a:t>
            </a:r>
            <a:r>
              <a:rPr lang="zh-CN" altLang="en-US" dirty="0">
                <a:solidFill>
                  <a:srgbClr val="FF0000"/>
                </a:solidFill>
              </a:rPr>
              <a:t>遍历结果缓存</a:t>
            </a:r>
            <a:r>
              <a:rPr lang="zh-CN" altLang="en-US" dirty="0"/>
              <a:t>起来。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扩展说明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组合模式的</a:t>
            </a:r>
            <a:r>
              <a:rPr lang="zh-CN" altLang="en-US" dirty="0">
                <a:solidFill>
                  <a:srgbClr val="FF0000"/>
                </a:solidFill>
              </a:rPr>
              <a:t>缺点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/>
              <a:t>使用组合模式后，</a:t>
            </a:r>
            <a:r>
              <a:rPr lang="zh-CN" altLang="en-US" dirty="0">
                <a:solidFill>
                  <a:srgbClr val="FF0000"/>
                </a:solidFill>
              </a:rPr>
              <a:t>控制树枝构件的类型不太容易</a:t>
            </a:r>
            <a:r>
              <a:rPr lang="zh-CN" altLang="en-US" dirty="0"/>
              <a:t>。</a:t>
            </a:r>
          </a:p>
          <a:p>
            <a:pPr lvl="2" eaLnBrk="1" hangingPunct="1"/>
            <a:r>
              <a:rPr lang="zh-CN" altLang="en-US" dirty="0"/>
              <a:t>用继承的方法来</a:t>
            </a:r>
            <a:r>
              <a:rPr lang="zh-CN" altLang="en-US" dirty="0">
                <a:solidFill>
                  <a:srgbClr val="FF0000"/>
                </a:solidFill>
              </a:rPr>
              <a:t>增加新的行为很困难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组合模式适用环境</a:t>
            </a:r>
            <a:endParaRPr lang="en-US" altLang="zh-CN" dirty="0"/>
          </a:p>
          <a:p>
            <a:pPr lvl="2">
              <a:buBlip>
                <a:blip r:embed="rId3"/>
              </a:buBlip>
            </a:pPr>
            <a:r>
              <a:rPr lang="zh-CN" altLang="en-US" dirty="0"/>
              <a:t>表示对象的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整体</a:t>
            </a:r>
            <a:r>
              <a:rPr lang="zh-CN" altLang="en-US" dirty="0"/>
              <a:t>层次结构</a:t>
            </a:r>
          </a:p>
          <a:p>
            <a:pPr lvl="2">
              <a:buBlip>
                <a:blip r:embed="rId3"/>
              </a:buBlip>
            </a:pPr>
            <a:r>
              <a:rPr lang="zh-CN" altLang="en-US" dirty="0"/>
              <a:t>用户</a:t>
            </a:r>
            <a:r>
              <a:rPr lang="zh-CN" altLang="en-US" dirty="0">
                <a:solidFill>
                  <a:srgbClr val="FF0000"/>
                </a:solidFill>
              </a:rPr>
              <a:t>忽略组合对象与单个对象的不同</a:t>
            </a:r>
            <a:r>
              <a:rPr lang="zh-CN" altLang="en-US" dirty="0"/>
              <a:t>，用户将统一地使用组合结构中的所有对象。</a:t>
            </a:r>
          </a:p>
          <a:p>
            <a:pPr lvl="2"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图片 4" descr="图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组合模式详解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组合模式实现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环境及问题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组合模式详解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1700809"/>
            <a:ext cx="2344737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5961" y="3573017"/>
            <a:ext cx="4154487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7968" y="980728"/>
            <a:ext cx="3456384" cy="24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844825"/>
            <a:ext cx="36480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340768"/>
            <a:ext cx="39814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816080" y="18448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00329" y="2996952"/>
            <a:ext cx="224799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16080" y="4221088"/>
            <a:ext cx="33843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988840"/>
            <a:ext cx="25527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943872" y="3950990"/>
            <a:ext cx="1152128" cy="11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用户想表示对象的部分</a:t>
            </a:r>
            <a:r>
              <a:rPr lang="en-US" altLang="zh-CN" dirty="0"/>
              <a:t>-</a:t>
            </a:r>
            <a:r>
              <a:rPr lang="zh-CN" altLang="en-US" dirty="0"/>
              <a:t>整体层次结构。</a:t>
            </a:r>
          </a:p>
          <a:p>
            <a:pPr lvl="1" eaLnBrk="1" hangingPunct="1"/>
            <a:r>
              <a:rPr lang="zh-CN" altLang="en-US" dirty="0"/>
              <a:t>并希望忽略组合对象与单个对象的不同，统一地使用组合结构中的所有对象。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Blip>
                <a:blip r:embed="rId3"/>
              </a:buBlip>
            </a:pP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描述了</a:t>
            </a:r>
            <a:r>
              <a:rPr lang="zh-CN" altLang="en-US" dirty="0">
                <a:solidFill>
                  <a:srgbClr val="FF3300"/>
                </a:solidFill>
              </a:rPr>
              <a:t>如何将容器对象和叶子对象进行递归组合</a:t>
            </a:r>
            <a:r>
              <a:rPr lang="zh-CN" altLang="en-US" dirty="0"/>
              <a:t>，使得</a:t>
            </a:r>
            <a:r>
              <a:rPr lang="zh-CN" altLang="en-US" dirty="0">
                <a:solidFill>
                  <a:srgbClr val="FF3300"/>
                </a:solidFill>
              </a:rPr>
              <a:t>用户在使用时无须对它们进行区分</a:t>
            </a:r>
            <a:r>
              <a:rPr lang="zh-CN" altLang="en-US" dirty="0"/>
              <a:t>，可以</a:t>
            </a:r>
            <a:r>
              <a:rPr lang="zh-CN" altLang="en-US" dirty="0">
                <a:solidFill>
                  <a:srgbClr val="FF3300"/>
                </a:solidFill>
              </a:rPr>
              <a:t>一致地对待容器对象和叶子对象</a:t>
            </a:r>
            <a:r>
              <a:rPr lang="zh-CN" altLang="en-US" dirty="0"/>
              <a:t>。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3431705" y="3284985"/>
            <a:ext cx="55831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组合模式（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Composite</a:t>
            </a:r>
            <a:r>
              <a:rPr lang="en-US" altLang="zh-CN" sz="3600" dirty="0"/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课程内容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环境及问题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组合模式详解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组合模式实现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扩展练习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617</Words>
  <Application>Microsoft Office PowerPoint</Application>
  <PresentationFormat>宽屏</PresentationFormat>
  <Paragraphs>87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第五章 组合模式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772</cp:revision>
  <dcterms:modified xsi:type="dcterms:W3CDTF">2019-07-16T06:28:37Z</dcterms:modified>
</cp:coreProperties>
</file>