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sldIdLst>
    <p:sldId id="316" r:id="rId2"/>
    <p:sldId id="449" r:id="rId3"/>
    <p:sldId id="317" r:id="rId4"/>
    <p:sldId id="406" r:id="rId5"/>
    <p:sldId id="451" r:id="rId6"/>
    <p:sldId id="450" r:id="rId7"/>
    <p:sldId id="453" r:id="rId8"/>
    <p:sldId id="454" r:id="rId9"/>
    <p:sldId id="414" r:id="rId10"/>
    <p:sldId id="456" r:id="rId11"/>
    <p:sldId id="455" r:id="rId12"/>
    <p:sldId id="465" r:id="rId13"/>
    <p:sldId id="459" r:id="rId14"/>
    <p:sldId id="460" r:id="rId15"/>
    <p:sldId id="462" r:id="rId16"/>
    <p:sldId id="463" r:id="rId17"/>
    <p:sldId id="461" r:id="rId18"/>
    <p:sldId id="457" r:id="rId19"/>
    <p:sldId id="466" r:id="rId20"/>
    <p:sldId id="409" r:id="rId21"/>
    <p:sldId id="306" r:id="rId22"/>
    <p:sldId id="423" r:id="rId23"/>
    <p:sldId id="425" r:id="rId24"/>
    <p:sldId id="426" r:id="rId25"/>
    <p:sldId id="427" r:id="rId26"/>
    <p:sldId id="428" r:id="rId27"/>
    <p:sldId id="430" r:id="rId28"/>
    <p:sldId id="432" r:id="rId29"/>
    <p:sldId id="433" r:id="rId30"/>
    <p:sldId id="434" r:id="rId31"/>
    <p:sldId id="435" r:id="rId32"/>
    <p:sldId id="436" r:id="rId33"/>
    <p:sldId id="437" r:id="rId34"/>
    <p:sldId id="439" r:id="rId35"/>
    <p:sldId id="440" r:id="rId36"/>
    <p:sldId id="442" r:id="rId37"/>
    <p:sldId id="443" r:id="rId38"/>
    <p:sldId id="444" r:id="rId39"/>
    <p:sldId id="445" r:id="rId40"/>
    <p:sldId id="446" r:id="rId41"/>
    <p:sldId id="447" r:id="rId42"/>
    <p:sldId id="448" r:id="rId43"/>
  </p:sldIdLst>
  <p:sldSz cx="12192000" cy="6858000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黑体" panose="02010609060101010101" pitchFamily="49" charset="-122"/>
      <p:regular r:id="rId49"/>
    </p:embeddedFont>
    <p:embeddedFont>
      <p:font typeface="微软雅黑" panose="020B0503020204020204" pitchFamily="34" charset="-122"/>
      <p:regular r:id="rId50"/>
      <p:bold r:id="rId51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CC"/>
    <a:srgbClr val="0000CC"/>
    <a:srgbClr val="DD6501"/>
    <a:srgbClr val="B03F00"/>
    <a:srgbClr val="921800"/>
    <a:srgbClr val="7A2E00"/>
    <a:srgbClr val="92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3170" autoAdjust="0"/>
  </p:normalViewPr>
  <p:slideViewPr>
    <p:cSldViewPr>
      <p:cViewPr varScale="1">
        <p:scale>
          <a:sx n="63" d="100"/>
          <a:sy n="63" d="100"/>
        </p:scale>
        <p:origin x="96" y="522"/>
      </p:cViewPr>
      <p:guideLst>
        <p:guide orient="horz" pos="346"/>
        <p:guide pos="76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E0312-77C2-427D-8481-55E3668FE0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0B940F3-3F4A-4E14-A76F-4C63DAABCACE}">
      <dgm:prSet phldrT="[文本]"/>
      <dgm:spPr/>
      <dgm:t>
        <a:bodyPr/>
        <a:lstStyle/>
        <a:p>
          <a:r>
            <a:rPr lang="zh-CN" altLang="en-US" dirty="0"/>
            <a:t>被装饰者</a:t>
          </a:r>
        </a:p>
      </dgm:t>
    </dgm:pt>
    <dgm:pt modelId="{5582C84A-EEEF-474A-943E-428EB45C3FD1}" type="parTrans" cxnId="{5422EEB2-7362-4241-8343-743618E1CA9F}">
      <dgm:prSet/>
      <dgm:spPr/>
      <dgm:t>
        <a:bodyPr/>
        <a:lstStyle/>
        <a:p>
          <a:endParaRPr lang="zh-CN" altLang="en-US"/>
        </a:p>
      </dgm:t>
    </dgm:pt>
    <dgm:pt modelId="{C01A2864-8F45-43D4-AF31-75B7D6320D73}" type="sibTrans" cxnId="{5422EEB2-7362-4241-8343-743618E1CA9F}">
      <dgm:prSet/>
      <dgm:spPr/>
      <dgm:t>
        <a:bodyPr/>
        <a:lstStyle/>
        <a:p>
          <a:endParaRPr lang="zh-CN" altLang="en-US"/>
        </a:p>
      </dgm:t>
    </dgm:pt>
    <dgm:pt modelId="{B80AD211-A27F-4E64-9081-BDE735A73255}">
      <dgm:prSet phldrT="[文本]"/>
      <dgm:spPr/>
      <dgm:t>
        <a:bodyPr/>
        <a:lstStyle/>
        <a:p>
          <a:r>
            <a:rPr lang="zh-CN" altLang="en-US" dirty="0"/>
            <a:t>装饰者</a:t>
          </a:r>
        </a:p>
      </dgm:t>
    </dgm:pt>
    <dgm:pt modelId="{A8E18A6E-914B-44F5-BE44-94C5612E40CE}" type="parTrans" cxnId="{3F1D057E-7095-402F-AD71-DEE4B80E67F8}">
      <dgm:prSet/>
      <dgm:spPr/>
      <dgm:t>
        <a:bodyPr/>
        <a:lstStyle/>
        <a:p>
          <a:endParaRPr lang="zh-CN" altLang="en-US"/>
        </a:p>
      </dgm:t>
    </dgm:pt>
    <dgm:pt modelId="{DBE4C1D2-DB1C-4BDA-B81F-8CD325660F65}" type="sibTrans" cxnId="{3F1D057E-7095-402F-AD71-DEE4B80E67F8}">
      <dgm:prSet/>
      <dgm:spPr/>
      <dgm:t>
        <a:bodyPr/>
        <a:lstStyle/>
        <a:p>
          <a:endParaRPr lang="zh-CN" altLang="en-US"/>
        </a:p>
      </dgm:t>
    </dgm:pt>
    <dgm:pt modelId="{A7A7E695-219C-45D1-AB35-CCCFFF826681}" type="pres">
      <dgm:prSet presAssocID="{7EFE0312-77C2-427D-8481-55E3668FE0C2}" presName="Name0" presStyleCnt="0">
        <dgm:presLayoutVars>
          <dgm:dir/>
          <dgm:resizeHandles val="exact"/>
        </dgm:presLayoutVars>
      </dgm:prSet>
      <dgm:spPr/>
    </dgm:pt>
    <dgm:pt modelId="{2D0192A0-110B-40BE-9263-59CA6826424C}" type="pres">
      <dgm:prSet presAssocID="{E0B940F3-3F4A-4E14-A76F-4C63DAABCACE}" presName="parTxOnly" presStyleLbl="node1" presStyleIdx="0" presStyleCnt="2">
        <dgm:presLayoutVars>
          <dgm:bulletEnabled val="1"/>
        </dgm:presLayoutVars>
      </dgm:prSet>
      <dgm:spPr/>
    </dgm:pt>
    <dgm:pt modelId="{BF33683B-BCF8-47CD-8771-8500B35E3EBE}" type="pres">
      <dgm:prSet presAssocID="{C01A2864-8F45-43D4-AF31-75B7D6320D73}" presName="parSpace" presStyleCnt="0"/>
      <dgm:spPr/>
    </dgm:pt>
    <dgm:pt modelId="{F496931D-6501-4316-8562-FD22E3F5D40E}" type="pres">
      <dgm:prSet presAssocID="{B80AD211-A27F-4E64-9081-BDE735A73255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1C01FF0B-1F9A-4A7B-998A-DFFF8ABFF757}" type="presOf" srcId="{E0B940F3-3F4A-4E14-A76F-4C63DAABCACE}" destId="{2D0192A0-110B-40BE-9263-59CA6826424C}" srcOrd="0" destOrd="0" presId="urn:microsoft.com/office/officeart/2005/8/layout/hChevron3"/>
    <dgm:cxn modelId="{32D7CC23-0CA9-4278-B556-87A3A051E5FE}" type="presOf" srcId="{B80AD211-A27F-4E64-9081-BDE735A73255}" destId="{F496931D-6501-4316-8562-FD22E3F5D40E}" srcOrd="0" destOrd="0" presId="urn:microsoft.com/office/officeart/2005/8/layout/hChevron3"/>
    <dgm:cxn modelId="{C9365F71-4EB3-4826-A288-773D16EF123A}" type="presOf" srcId="{7EFE0312-77C2-427D-8481-55E3668FE0C2}" destId="{A7A7E695-219C-45D1-AB35-CCCFFF826681}" srcOrd="0" destOrd="0" presId="urn:microsoft.com/office/officeart/2005/8/layout/hChevron3"/>
    <dgm:cxn modelId="{3F1D057E-7095-402F-AD71-DEE4B80E67F8}" srcId="{7EFE0312-77C2-427D-8481-55E3668FE0C2}" destId="{B80AD211-A27F-4E64-9081-BDE735A73255}" srcOrd="1" destOrd="0" parTransId="{A8E18A6E-914B-44F5-BE44-94C5612E40CE}" sibTransId="{DBE4C1D2-DB1C-4BDA-B81F-8CD325660F65}"/>
    <dgm:cxn modelId="{5422EEB2-7362-4241-8343-743618E1CA9F}" srcId="{7EFE0312-77C2-427D-8481-55E3668FE0C2}" destId="{E0B940F3-3F4A-4E14-A76F-4C63DAABCACE}" srcOrd="0" destOrd="0" parTransId="{5582C84A-EEEF-474A-943E-428EB45C3FD1}" sibTransId="{C01A2864-8F45-43D4-AF31-75B7D6320D73}"/>
    <dgm:cxn modelId="{832EA149-D13D-4179-876F-0B59855212E5}" type="presParOf" srcId="{A7A7E695-219C-45D1-AB35-CCCFFF826681}" destId="{2D0192A0-110B-40BE-9263-59CA6826424C}" srcOrd="0" destOrd="0" presId="urn:microsoft.com/office/officeart/2005/8/layout/hChevron3"/>
    <dgm:cxn modelId="{720794A1-9896-4239-849C-C9F0C0E87C54}" type="presParOf" srcId="{A7A7E695-219C-45D1-AB35-CCCFFF826681}" destId="{BF33683B-BCF8-47CD-8771-8500B35E3EBE}" srcOrd="1" destOrd="0" presId="urn:microsoft.com/office/officeart/2005/8/layout/hChevron3"/>
    <dgm:cxn modelId="{21D045CE-2439-43D0-BFE7-552C7217D222}" type="presParOf" srcId="{A7A7E695-219C-45D1-AB35-CCCFFF826681}" destId="{F496931D-6501-4316-8562-FD22E3F5D40E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192A0-110B-40BE-9263-59CA6826424C}">
      <dsp:nvSpPr>
        <dsp:cNvPr id="0" name=""/>
        <dsp:cNvSpPr/>
      </dsp:nvSpPr>
      <dsp:spPr>
        <a:xfrm>
          <a:off x="4762" y="1355725"/>
          <a:ext cx="3381374" cy="13525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364" tIns="122682" rIns="61341" bIns="12268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600" kern="1200" dirty="0"/>
            <a:t>被装饰者</a:t>
          </a:r>
        </a:p>
      </dsp:txBody>
      <dsp:txXfrm>
        <a:off x="4762" y="1355725"/>
        <a:ext cx="3043237" cy="1352549"/>
      </dsp:txXfrm>
    </dsp:sp>
    <dsp:sp modelId="{F496931D-6501-4316-8562-FD22E3F5D40E}">
      <dsp:nvSpPr>
        <dsp:cNvPr id="0" name=""/>
        <dsp:cNvSpPr/>
      </dsp:nvSpPr>
      <dsp:spPr>
        <a:xfrm>
          <a:off x="2709862" y="1355725"/>
          <a:ext cx="3381374" cy="1352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23" tIns="122682" rIns="61341" bIns="12268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600" kern="1200" dirty="0"/>
            <a:t>装饰者</a:t>
          </a:r>
        </a:p>
      </dsp:txBody>
      <dsp:txXfrm>
        <a:off x="3386137" y="1355725"/>
        <a:ext cx="2028825" cy="1352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0547A38-0B44-4C78-857C-3D9EA459D8E2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F9779F5-1226-44F4-8D3C-A95F16C6A4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97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F0252B8-BC9A-4207-9441-9969BA477258}" type="slidenum">
              <a:rPr lang="zh-CN" altLang="en-US" smtClean="0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EB6B0EB-6076-4B1D-93E0-6DDD4EA116C0}" type="slidenum">
              <a:rPr lang="zh-CN" altLang="en-US" smtClean="0"/>
              <a:pPr eaLnBrk="1" hangingPunct="1"/>
              <a:t>29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7D3E2E7-0AA9-4EA4-B8F0-EFDA35137968}" type="slidenum">
              <a:rPr lang="zh-CN" altLang="en-US" smtClean="0"/>
              <a:pPr eaLnBrk="1" hangingPunct="1"/>
              <a:t>30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C38F363-CF6C-48E5-8E27-C008CBBA3BB3}" type="slidenum">
              <a:rPr lang="zh-CN" altLang="en-US" smtClean="0"/>
              <a:pPr eaLnBrk="1" hangingPunct="1"/>
              <a:t>31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0E80572-8FCA-4E3E-9C9F-513ADA58EB6D}" type="slidenum">
              <a:rPr lang="zh-CN" altLang="en-US" smtClean="0"/>
              <a:pPr eaLnBrk="1" hangingPunct="1"/>
              <a:t>32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0FCB737-D903-44F6-82CC-9D1407FB08AB}" type="slidenum">
              <a:rPr lang="zh-CN" altLang="en-US" smtClean="0"/>
              <a:pPr eaLnBrk="1" hangingPunct="1"/>
              <a:t>33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014E841-52EA-4BF9-A559-2EAF62E6FF4C}" type="slidenum">
              <a:rPr lang="zh-CN" altLang="en-US" smtClean="0"/>
              <a:pPr eaLnBrk="1" hangingPunct="1"/>
              <a:t>34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3DD26C6-9B3C-4D72-82F0-A31BBCF6C380}" type="slidenum">
              <a:rPr lang="zh-CN" altLang="en-US" smtClean="0"/>
              <a:pPr eaLnBrk="1" hangingPunct="1"/>
              <a:t>35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46A9AA5-6594-4D94-8303-A4425CB9A9BA}" type="slidenum">
              <a:rPr lang="zh-CN" altLang="en-US" smtClean="0"/>
              <a:pPr eaLnBrk="1" hangingPunct="1"/>
              <a:t>36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BE012DD-63BC-4465-B8CC-27A45A78AA7D}" type="slidenum">
              <a:rPr lang="zh-CN" altLang="en-US" smtClean="0"/>
              <a:pPr eaLnBrk="1" hangingPunct="1"/>
              <a:t>37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6657356-B348-4548-81F1-A5D60D2E6409}" type="slidenum">
              <a:rPr lang="zh-CN" altLang="en-US" smtClean="0"/>
              <a:pPr eaLnBrk="1" hangingPunct="1"/>
              <a:t>38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0D7E59F-1DE9-4546-86E2-FAEAA23F18F3}" type="slidenum">
              <a:rPr lang="zh-CN" altLang="en-US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8F35C1E-5A72-4FE5-A688-4D817C207A74}" type="slidenum">
              <a:rPr lang="zh-CN" altLang="en-US" smtClean="0"/>
              <a:pPr eaLnBrk="1" hangingPunct="1"/>
              <a:t>39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D42C849-1826-4260-9D61-2795CB10C9D3}" type="slidenum">
              <a:rPr lang="zh-CN" altLang="en-US" smtClean="0"/>
              <a:pPr eaLnBrk="1" hangingPunct="1"/>
              <a:t>40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42AF790-52C9-4D26-98BE-35B28C175B65}" type="slidenum">
              <a:rPr lang="zh-CN" altLang="en-US" smtClean="0"/>
              <a:pPr eaLnBrk="1" hangingPunct="1"/>
              <a:t>41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8BF2D6F-8538-46D2-BF92-D390D7FA7588}" type="slidenum">
              <a:rPr lang="zh-CN" altLang="en-US" smtClean="0"/>
              <a:pPr eaLnBrk="1" hangingPunct="1"/>
              <a:t>42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0C91741-913A-4D3E-8469-4FA4D669FFDC}" type="slidenum">
              <a:rPr lang="zh-CN" altLang="en-US" smtClean="0"/>
              <a:pPr eaLnBrk="1" hangingPunct="1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0C91741-913A-4D3E-8469-4FA4D669FFDC}" type="slidenum">
              <a:rPr lang="zh-CN" altLang="en-US" smtClean="0"/>
              <a:pPr eaLnBrk="1" hangingPunct="1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5E47FDA-B047-40F7-A554-9F64A5187673}" type="slidenum">
              <a:rPr lang="zh-CN" altLang="en-US" smtClean="0"/>
              <a:pPr eaLnBrk="1" hangingPunct="1"/>
              <a:t>24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C685CAF-ECEA-4298-9E13-06555B029D98}" type="slidenum">
              <a:rPr lang="zh-CN" altLang="en-US" smtClean="0"/>
              <a:pPr eaLnBrk="1" hangingPunct="1"/>
              <a:t>25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20DCBE9-B654-4B27-81F0-83D2B109140E}" type="slidenum">
              <a:rPr lang="zh-CN" altLang="en-US" smtClean="0"/>
              <a:pPr eaLnBrk="1" hangingPunct="1"/>
              <a:t>26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C0CEFA-7DDE-4F8C-849E-1A4A946C0952}" type="slidenum">
              <a:rPr lang="zh-CN" altLang="en-US" smtClean="0"/>
              <a:pPr eaLnBrk="1" hangingPunct="1"/>
              <a:t>27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DDA3B3-4E29-4E13-B56D-AD9EF04F7268}" type="slidenum">
              <a:rPr lang="zh-CN" altLang="en-US" smtClean="0"/>
              <a:pPr eaLnBrk="1" hangingPunct="1"/>
              <a:t>28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.jpeg"/><Relationship Id="rId7" Type="http://schemas.openxmlformats.org/officeDocument/2006/relationships/image" Target="../media/image4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2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任课教师：武永亮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wuyongliang@edu2act.org</a:t>
            </a:r>
            <a:endParaRPr lang="en-US" altLang="zh-CN" sz="1200" b="1" dirty="0">
              <a:solidFill>
                <a:srgbClr val="0D0D0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66712" y="4368792"/>
            <a:ext cx="10572824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lang="zh-CN" altLang="en-US" sz="3600" b="1" kern="1200" noProof="0" dirty="0" smtClean="0">
                <a:solidFill>
                  <a:srgbClr val="0D0D0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16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C8FA7-544B-4D53-86CD-7A85AED6B922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F1F10-E80B-42DF-90DE-17DC31A89C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3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43E34-79F8-4080-9541-6FBE58E03B56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D72DD-15DA-4C89-8BDB-CB52DA2EBC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4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2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</a:defRPr>
            </a:lvl1pPr>
            <a:lvl2pPr>
              <a:defRPr sz="2400"/>
            </a:lvl2pPr>
            <a:lvl3pPr>
              <a:defRPr baseline="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 err="1"/>
              <a:t>SAGroup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76A24-923A-454C-B3CD-3358BB942B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90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6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09600" y="1071546"/>
            <a:ext cx="10915688" cy="5357850"/>
          </a:xfrm>
        </p:spPr>
        <p:txBody>
          <a:bodyPr/>
          <a:lstStyle>
            <a:lvl1pPr>
              <a:buFontTx/>
              <a:buBlip>
                <a:blip r:embed="rId7"/>
              </a:buBlip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buFontTx/>
              <a:buBlip>
                <a:blip r:embed="rId8"/>
              </a:buBlip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Tx/>
              <a:buBlip>
                <a:blip r:embed="rId8"/>
              </a:buBlip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9802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0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0"/>
          </p:nvPr>
        </p:nvSpPr>
        <p:spPr>
          <a:xfrm>
            <a:off x="609600" y="928670"/>
            <a:ext cx="10915688" cy="5500726"/>
          </a:xfrm>
        </p:spPr>
        <p:txBody>
          <a:bodyPr/>
          <a:lstStyle>
            <a:lvl1pPr>
              <a:buFont typeface="Wingdings" pitchFamily="2" charset="2"/>
              <a:buChar char="n"/>
              <a:defRPr sz="36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182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4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8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ED50F-0F7A-491B-BCA2-044D93407514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A29DB-5CF2-4A1A-9440-DDDAFDEFAF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5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675E0-C49D-48BB-935C-FC524EBE1A06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4A394-DCD0-4E7A-A235-E56C1B10A1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1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8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6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F0BA-1716-4D9F-8B37-6FA38A037600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D4F8F-4AFF-4B2F-B08A-1229EA987D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33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F2EF2-3E82-437C-B1F0-B9DD3E297FEB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C6D7D-8A5F-4707-8F21-983B40E20B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9F801-2304-4221-A02B-C2E0FD6299BB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844CC-A828-4E91-BF71-2AA55F3BC9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03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35B41-D9A1-4575-8AD5-FE8AC1D8C7CB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0DBBD-D4C5-4ACA-90AB-F6C2C6CF41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28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图片1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06FABC-D3C3-44C4-A844-3810E67C1234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DE63715-1567-4D01-80E2-F5DDDA2F3E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32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r:id="rId16" imgW="7222617" imgH="1138809" progId="">
                  <p:embed/>
                </p:oleObj>
              </mc:Choice>
              <mc:Fallback>
                <p:oleObj r:id="rId16" imgW="7222617" imgH="113880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任课教师：孟双英</a:t>
            </a:r>
            <a:endParaRPr lang="en-US" altLang="zh-CN" sz="1200" b="1" dirty="0">
              <a:solidFill>
                <a:srgbClr val="0D0D0D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mengshuangying@eud2act.org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5" r:id="rId1"/>
    <p:sldLayoutId id="2147484636" r:id="rId2"/>
    <p:sldLayoutId id="2147484637" r:id="rId3"/>
    <p:sldLayoutId id="2147484638" r:id="rId4"/>
    <p:sldLayoutId id="2147484629" r:id="rId5"/>
    <p:sldLayoutId id="2147484639" r:id="rId6"/>
    <p:sldLayoutId id="2147484630" r:id="rId7"/>
    <p:sldLayoutId id="2147484631" r:id="rId8"/>
    <p:sldLayoutId id="2147484632" r:id="rId9"/>
    <p:sldLayoutId id="2147484633" r:id="rId10"/>
    <p:sldLayoutId id="2147484634" r:id="rId11"/>
    <p:sldLayoutId id="214748464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24063" y="4368800"/>
            <a:ext cx="7929562" cy="560388"/>
          </a:xfrm>
        </p:spPr>
        <p:txBody>
          <a:bodyPr/>
          <a:lstStyle/>
          <a:p>
            <a:pPr>
              <a:defRPr/>
            </a:pPr>
            <a:r>
              <a:rPr dirty="0"/>
              <a:t>第</a:t>
            </a:r>
            <a:r>
              <a:rPr lang="zh-CN" altLang="en-US" dirty="0"/>
              <a:t>六</a:t>
            </a:r>
            <a:r>
              <a:rPr dirty="0"/>
              <a:t>章 装饰模式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装饰模式的实现</a:t>
            </a:r>
            <a:endParaRPr lang="en-US" altLang="zh-CN" dirty="0"/>
          </a:p>
          <a:p>
            <a:pPr lvl="1">
              <a:buFontTx/>
              <a:buBlip>
                <a:blip r:embed="rId2"/>
              </a:buBlip>
            </a:pPr>
            <a:r>
              <a:rPr lang="zh-CN" altLang="en-US" dirty="0"/>
              <a:t>首先定义被装饰者类</a:t>
            </a:r>
            <a:endParaRPr lang="en-US" altLang="zh-CN" dirty="0"/>
          </a:p>
          <a:p>
            <a:pPr lvl="1">
              <a:buFontTx/>
              <a:buBlip>
                <a:blip r:embed="rId2"/>
              </a:buBlip>
            </a:pPr>
            <a:r>
              <a:rPr lang="zh-CN" altLang="en-US" dirty="0"/>
              <a:t>通过被装饰者对象产生装饰者对象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050441971"/>
              </p:ext>
            </p:extLst>
          </p:nvPr>
        </p:nvGraphicFramePr>
        <p:xfrm>
          <a:off x="3048000" y="25333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sz="half" idx="10"/>
          </p:nvPr>
        </p:nvSpPr>
        <p:spPr>
          <a:xfrm>
            <a:off x="1991544" y="1196752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装饰者模式</a:t>
            </a:r>
            <a:r>
              <a:rPr lang="zh-CN" altLang="en-US" dirty="0">
                <a:solidFill>
                  <a:srgbClr val="FF0000"/>
                </a:solidFill>
              </a:rPr>
              <a:t>设计类图</a:t>
            </a: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988840"/>
            <a:ext cx="4536504" cy="406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实现装饰者类图</a:t>
            </a:r>
          </a:p>
        </p:txBody>
      </p:sp>
      <p:grpSp>
        <p:nvGrpSpPr>
          <p:cNvPr id="17411" name="Group 73"/>
          <p:cNvGrpSpPr>
            <a:grpSpLocks/>
          </p:cNvGrpSpPr>
          <p:nvPr/>
        </p:nvGrpSpPr>
        <p:grpSpPr bwMode="auto">
          <a:xfrm>
            <a:off x="4332288" y="2065339"/>
            <a:ext cx="5613400" cy="4022725"/>
            <a:chOff x="1385" y="1207"/>
            <a:chExt cx="3536" cy="2534"/>
          </a:xfrm>
        </p:grpSpPr>
        <p:grpSp>
          <p:nvGrpSpPr>
            <p:cNvPr id="17416" name="Group 65"/>
            <p:cNvGrpSpPr>
              <a:grpSpLocks/>
            </p:cNvGrpSpPr>
            <p:nvPr/>
          </p:nvGrpSpPr>
          <p:grpSpPr bwMode="auto">
            <a:xfrm>
              <a:off x="2110" y="1207"/>
              <a:ext cx="1088" cy="635"/>
              <a:chOff x="1882" y="1026"/>
              <a:chExt cx="1088" cy="635"/>
            </a:xfrm>
          </p:grpSpPr>
          <p:sp>
            <p:nvSpPr>
              <p:cNvPr id="17441" name="Rectangle 8"/>
              <p:cNvSpPr>
                <a:spLocks noChangeArrowheads="1"/>
              </p:cNvSpPr>
              <p:nvPr/>
            </p:nvSpPr>
            <p:spPr bwMode="auto">
              <a:xfrm>
                <a:off x="1882" y="1026"/>
                <a:ext cx="1088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Car</a:t>
                </a:r>
              </a:p>
            </p:txBody>
          </p:sp>
          <p:sp>
            <p:nvSpPr>
              <p:cNvPr id="17442" name="Rectangle 10"/>
              <p:cNvSpPr>
                <a:spLocks noChangeArrowheads="1"/>
              </p:cNvSpPr>
              <p:nvPr/>
            </p:nvSpPr>
            <p:spPr bwMode="auto">
              <a:xfrm>
                <a:off x="1882" y="1207"/>
                <a:ext cx="1088" cy="45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1600" dirty="0" err="1"/>
                  <a:t>getDescription</a:t>
                </a:r>
                <a:r>
                  <a:rPr lang="en-US" altLang="zh-CN" sz="1600" dirty="0"/>
                  <a:t>()</a:t>
                </a:r>
              </a:p>
              <a:p>
                <a:r>
                  <a:rPr lang="en-US" altLang="zh-CN" sz="1600" dirty="0"/>
                  <a:t>cost()</a:t>
                </a:r>
              </a:p>
            </p:txBody>
          </p:sp>
        </p:grpSp>
        <p:sp>
          <p:nvSpPr>
            <p:cNvPr id="17417" name="AutoShape 20"/>
            <p:cNvSpPr>
              <a:spLocks noChangeArrowheads="1"/>
            </p:cNvSpPr>
            <p:nvPr/>
          </p:nvSpPr>
          <p:spPr bwMode="auto">
            <a:xfrm>
              <a:off x="2201" y="1843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" name="Line 24"/>
            <p:cNvSpPr>
              <a:spLocks noChangeShapeType="1"/>
            </p:cNvSpPr>
            <p:nvPr/>
          </p:nvSpPr>
          <p:spPr bwMode="auto">
            <a:xfrm flipV="1">
              <a:off x="1565" y="1979"/>
              <a:ext cx="1028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9" name="AutoShape 37"/>
            <p:cNvSpPr>
              <a:spLocks noChangeArrowheads="1"/>
            </p:cNvSpPr>
            <p:nvPr/>
          </p:nvSpPr>
          <p:spPr bwMode="auto">
            <a:xfrm>
              <a:off x="2700" y="1797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Line 38"/>
            <p:cNvSpPr>
              <a:spLocks noChangeShapeType="1"/>
            </p:cNvSpPr>
            <p:nvPr/>
          </p:nvSpPr>
          <p:spPr bwMode="auto">
            <a:xfrm flipH="1" flipV="1">
              <a:off x="2744" y="1933"/>
              <a:ext cx="77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1" name="Line 41"/>
            <p:cNvSpPr>
              <a:spLocks noChangeShapeType="1"/>
            </p:cNvSpPr>
            <p:nvPr/>
          </p:nvSpPr>
          <p:spPr bwMode="auto">
            <a:xfrm flipH="1">
              <a:off x="3243" y="2840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2" name="Line 42"/>
            <p:cNvSpPr>
              <a:spLocks noChangeShapeType="1"/>
            </p:cNvSpPr>
            <p:nvPr/>
          </p:nvSpPr>
          <p:spPr bwMode="auto">
            <a:xfrm>
              <a:off x="3697" y="2840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423" name="Group 44"/>
            <p:cNvGrpSpPr>
              <a:grpSpLocks/>
            </p:cNvGrpSpPr>
            <p:nvPr/>
          </p:nvGrpSpPr>
          <p:grpSpPr bwMode="auto">
            <a:xfrm>
              <a:off x="1882" y="3067"/>
              <a:ext cx="1451" cy="635"/>
              <a:chOff x="2608" y="1434"/>
              <a:chExt cx="952" cy="635"/>
            </a:xfrm>
          </p:grpSpPr>
          <p:sp>
            <p:nvSpPr>
              <p:cNvPr id="17439" name="Rectangle 45"/>
              <p:cNvSpPr>
                <a:spLocks noChangeArrowheads="1"/>
              </p:cNvSpPr>
              <p:nvPr/>
            </p:nvSpPr>
            <p:spPr bwMode="auto">
              <a:xfrm>
                <a:off x="2608" y="1434"/>
                <a:ext cx="952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Gps</a:t>
                </a:r>
              </a:p>
            </p:txBody>
          </p:sp>
          <p:sp>
            <p:nvSpPr>
              <p:cNvPr id="17440" name="Rectangle 47"/>
              <p:cNvSpPr>
                <a:spLocks noChangeArrowheads="1"/>
              </p:cNvSpPr>
              <p:nvPr/>
            </p:nvSpPr>
            <p:spPr bwMode="auto">
              <a:xfrm>
                <a:off x="2608" y="1615"/>
                <a:ext cx="95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1600"/>
                  <a:t>getDescription()</a:t>
                </a:r>
              </a:p>
              <a:p>
                <a:r>
                  <a:rPr lang="en-US" altLang="zh-CN" sz="1600"/>
                  <a:t>cost()</a:t>
                </a:r>
              </a:p>
            </p:txBody>
          </p:sp>
        </p:grpSp>
        <p:grpSp>
          <p:nvGrpSpPr>
            <p:cNvPr id="17424" name="Group 64"/>
            <p:cNvGrpSpPr>
              <a:grpSpLocks/>
            </p:cNvGrpSpPr>
            <p:nvPr/>
          </p:nvGrpSpPr>
          <p:grpSpPr bwMode="auto">
            <a:xfrm>
              <a:off x="1385" y="2205"/>
              <a:ext cx="1406" cy="635"/>
              <a:chOff x="1956" y="2115"/>
              <a:chExt cx="1089" cy="635"/>
            </a:xfrm>
          </p:grpSpPr>
          <p:sp>
            <p:nvSpPr>
              <p:cNvPr id="17437" name="Rectangle 53"/>
              <p:cNvSpPr>
                <a:spLocks noChangeArrowheads="1"/>
              </p:cNvSpPr>
              <p:nvPr/>
            </p:nvSpPr>
            <p:spPr bwMode="auto">
              <a:xfrm>
                <a:off x="1956" y="2115"/>
                <a:ext cx="1088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A4Car</a:t>
                </a:r>
              </a:p>
            </p:txBody>
          </p:sp>
          <p:sp>
            <p:nvSpPr>
              <p:cNvPr id="17438" name="Rectangle 55"/>
              <p:cNvSpPr>
                <a:spLocks noChangeArrowheads="1"/>
              </p:cNvSpPr>
              <p:nvPr/>
            </p:nvSpPr>
            <p:spPr bwMode="auto">
              <a:xfrm>
                <a:off x="1957" y="2296"/>
                <a:ext cx="1088" cy="45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1600" dirty="0" err="1"/>
                  <a:t>getDescription</a:t>
                </a:r>
                <a:r>
                  <a:rPr lang="en-US" altLang="zh-CN" sz="1600" dirty="0"/>
                  <a:t>()</a:t>
                </a:r>
              </a:p>
              <a:p>
                <a:r>
                  <a:rPr lang="en-US" altLang="zh-CN" sz="1600" dirty="0"/>
                  <a:t>cost()</a:t>
                </a:r>
              </a:p>
            </p:txBody>
          </p:sp>
        </p:grpSp>
        <p:grpSp>
          <p:nvGrpSpPr>
            <p:cNvPr id="17425" name="Group 66"/>
            <p:cNvGrpSpPr>
              <a:grpSpLocks/>
            </p:cNvGrpSpPr>
            <p:nvPr/>
          </p:nvGrpSpPr>
          <p:grpSpPr bwMode="auto">
            <a:xfrm>
              <a:off x="3062" y="2115"/>
              <a:ext cx="1088" cy="635"/>
              <a:chOff x="3470" y="2206"/>
              <a:chExt cx="1088" cy="635"/>
            </a:xfrm>
          </p:grpSpPr>
          <p:sp>
            <p:nvSpPr>
              <p:cNvPr id="17433" name="AutoShape 39"/>
              <p:cNvSpPr>
                <a:spLocks noChangeArrowheads="1"/>
              </p:cNvSpPr>
              <p:nvPr/>
            </p:nvSpPr>
            <p:spPr bwMode="auto">
              <a:xfrm>
                <a:off x="3833" y="2704"/>
                <a:ext cx="90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4" name="AutoShape 40"/>
              <p:cNvSpPr>
                <a:spLocks noChangeArrowheads="1"/>
              </p:cNvSpPr>
              <p:nvPr/>
            </p:nvSpPr>
            <p:spPr bwMode="auto">
              <a:xfrm>
                <a:off x="4060" y="2704"/>
                <a:ext cx="90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5" name="Rectangle 57"/>
              <p:cNvSpPr>
                <a:spLocks noChangeArrowheads="1"/>
              </p:cNvSpPr>
              <p:nvPr/>
            </p:nvSpPr>
            <p:spPr bwMode="auto">
              <a:xfrm>
                <a:off x="3470" y="2206"/>
                <a:ext cx="1088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Decorator</a:t>
                </a:r>
              </a:p>
            </p:txBody>
          </p:sp>
          <p:sp>
            <p:nvSpPr>
              <p:cNvPr id="17436" name="Rectangle 59"/>
              <p:cNvSpPr>
                <a:spLocks noChangeArrowheads="1"/>
              </p:cNvSpPr>
              <p:nvPr/>
            </p:nvSpPr>
            <p:spPr bwMode="auto">
              <a:xfrm>
                <a:off x="3470" y="2387"/>
                <a:ext cx="1088" cy="45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1600"/>
                  <a:t>getDescription()</a:t>
                </a:r>
              </a:p>
              <a:p>
                <a:r>
                  <a:rPr lang="en-US" altLang="zh-CN" sz="1600"/>
                  <a:t>cost()</a:t>
                </a:r>
              </a:p>
            </p:txBody>
          </p:sp>
        </p:grpSp>
        <p:grpSp>
          <p:nvGrpSpPr>
            <p:cNvPr id="17426" name="Group 72"/>
            <p:cNvGrpSpPr>
              <a:grpSpLocks/>
            </p:cNvGrpSpPr>
            <p:nvPr/>
          </p:nvGrpSpPr>
          <p:grpSpPr bwMode="auto">
            <a:xfrm>
              <a:off x="3464" y="3067"/>
              <a:ext cx="1457" cy="674"/>
              <a:chOff x="3464" y="3067"/>
              <a:chExt cx="1457" cy="674"/>
            </a:xfrm>
          </p:grpSpPr>
          <p:sp>
            <p:nvSpPr>
              <p:cNvPr id="17431" name="Rectangle 61"/>
              <p:cNvSpPr>
                <a:spLocks noChangeArrowheads="1"/>
              </p:cNvSpPr>
              <p:nvPr/>
            </p:nvSpPr>
            <p:spPr bwMode="auto">
              <a:xfrm>
                <a:off x="3470" y="3067"/>
                <a:ext cx="1451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Radar</a:t>
                </a:r>
              </a:p>
            </p:txBody>
          </p:sp>
          <p:sp>
            <p:nvSpPr>
              <p:cNvPr id="17432" name="Rectangle 63"/>
              <p:cNvSpPr>
                <a:spLocks noChangeArrowheads="1"/>
              </p:cNvSpPr>
              <p:nvPr/>
            </p:nvSpPr>
            <p:spPr bwMode="auto">
              <a:xfrm>
                <a:off x="3464" y="3288"/>
                <a:ext cx="1451" cy="4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1600"/>
                  <a:t>getDescription()</a:t>
                </a:r>
              </a:p>
              <a:p>
                <a:r>
                  <a:rPr lang="en-US" altLang="zh-CN" sz="1600"/>
                  <a:t>cost()</a:t>
                </a:r>
              </a:p>
            </p:txBody>
          </p:sp>
        </p:grpSp>
        <p:sp>
          <p:nvSpPr>
            <p:cNvPr id="17427" name="AutoShape 67"/>
            <p:cNvSpPr>
              <a:spLocks noChangeArrowheads="1"/>
            </p:cNvSpPr>
            <p:nvPr/>
          </p:nvSpPr>
          <p:spPr bwMode="auto">
            <a:xfrm>
              <a:off x="3425" y="2750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AutoShape 68"/>
            <p:cNvSpPr>
              <a:spLocks noChangeArrowheads="1"/>
            </p:cNvSpPr>
            <p:nvPr/>
          </p:nvSpPr>
          <p:spPr bwMode="auto">
            <a:xfrm>
              <a:off x="3651" y="2750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Freeform 69"/>
            <p:cNvSpPr>
              <a:spLocks/>
            </p:cNvSpPr>
            <p:nvPr/>
          </p:nvSpPr>
          <p:spPr bwMode="auto">
            <a:xfrm>
              <a:off x="3198" y="1298"/>
              <a:ext cx="1293" cy="907"/>
            </a:xfrm>
            <a:custGeom>
              <a:avLst/>
              <a:gdLst>
                <a:gd name="T0" fmla="*/ 952 w 1293"/>
                <a:gd name="T1" fmla="*/ 907 h 907"/>
                <a:gd name="T2" fmla="*/ 1134 w 1293"/>
                <a:gd name="T3" fmla="*/ 499 h 907"/>
                <a:gd name="T4" fmla="*/ 0 w 1293"/>
                <a:gd name="T5" fmla="*/ 0 h 9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93" h="907">
                  <a:moveTo>
                    <a:pt x="952" y="907"/>
                  </a:moveTo>
                  <a:cubicBezTo>
                    <a:pt x="1122" y="778"/>
                    <a:pt x="1293" y="650"/>
                    <a:pt x="1134" y="499"/>
                  </a:cubicBezTo>
                  <a:cubicBezTo>
                    <a:pt x="975" y="348"/>
                    <a:pt x="487" y="17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0" name="Text Box 70"/>
            <p:cNvSpPr txBox="1">
              <a:spLocks noChangeArrowheads="1"/>
            </p:cNvSpPr>
            <p:nvPr/>
          </p:nvSpPr>
          <p:spPr bwMode="auto">
            <a:xfrm>
              <a:off x="3924" y="1525"/>
              <a:ext cx="90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Car</a:t>
              </a:r>
            </a:p>
          </p:txBody>
        </p:sp>
      </p:grpSp>
      <p:sp>
        <p:nvSpPr>
          <p:cNvPr id="17412" name="Rectangle 53"/>
          <p:cNvSpPr>
            <a:spLocks noChangeArrowheads="1"/>
          </p:cNvSpPr>
          <p:nvPr/>
        </p:nvSpPr>
        <p:spPr bwMode="auto">
          <a:xfrm>
            <a:off x="1774825" y="3649664"/>
            <a:ext cx="2230438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/>
              <a:t>A1Car</a:t>
            </a:r>
          </a:p>
        </p:txBody>
      </p:sp>
      <p:sp>
        <p:nvSpPr>
          <p:cNvPr id="17413" name="Rectangle 55"/>
          <p:cNvSpPr>
            <a:spLocks noChangeArrowheads="1"/>
          </p:cNvSpPr>
          <p:nvPr/>
        </p:nvSpPr>
        <p:spPr bwMode="auto">
          <a:xfrm>
            <a:off x="1774825" y="3937001"/>
            <a:ext cx="2230438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600" dirty="0" err="1"/>
              <a:t>getDescription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/>
              <a:t>cost()</a:t>
            </a:r>
          </a:p>
        </p:txBody>
      </p:sp>
      <p:sp>
        <p:nvSpPr>
          <p:cNvPr id="17414" name="Line 24"/>
          <p:cNvSpPr>
            <a:spLocks noChangeShapeType="1"/>
          </p:cNvSpPr>
          <p:nvPr/>
        </p:nvSpPr>
        <p:spPr bwMode="auto">
          <a:xfrm flipV="1">
            <a:off x="2890838" y="3290889"/>
            <a:ext cx="2736850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5" name="AutoShape 20"/>
          <p:cNvSpPr>
            <a:spLocks noChangeArrowheads="1"/>
          </p:cNvSpPr>
          <p:nvPr/>
        </p:nvSpPr>
        <p:spPr bwMode="auto">
          <a:xfrm>
            <a:off x="6105526" y="3062288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21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装饰模式详解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装饰模式实现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装饰模式实现代码</a:t>
            </a:r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049" y="1935007"/>
            <a:ext cx="292918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30" y="3890558"/>
            <a:ext cx="25241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68" y="3881033"/>
            <a:ext cx="252412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495" y="3795308"/>
            <a:ext cx="25336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装饰模式实现代码</a:t>
            </a: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844824"/>
            <a:ext cx="397624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7" y="1914525"/>
            <a:ext cx="24479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7" y="3717032"/>
            <a:ext cx="25812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155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装饰模式实现代码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5" y="2132856"/>
            <a:ext cx="6147413" cy="306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12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装饰模式详解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装饰模式实现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扩展练习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扩展说明</a:t>
            </a:r>
            <a:endParaRPr lang="en-US" altLang="zh-CN"/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/>
              <a:t>装饰者与被装饰者具有相同的类型</a:t>
            </a:r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/>
              <a:t>可以用</a:t>
            </a:r>
            <a:r>
              <a:rPr lang="zh-CN" altLang="en-US">
                <a:solidFill>
                  <a:srgbClr val="FF0000"/>
                </a:solidFill>
              </a:rPr>
              <a:t>多个装饰者</a:t>
            </a:r>
            <a:r>
              <a:rPr lang="zh-CN" altLang="en-US"/>
              <a:t>装饰一个对象</a:t>
            </a:r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/>
              <a:t>由于装饰者与被装饰者具有相同的类型，我们可以用装饰后的对象代替原来的对象。</a:t>
            </a:r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/>
              <a:t>装饰者在</a:t>
            </a:r>
            <a:r>
              <a:rPr lang="zh-CN" altLang="en-US">
                <a:solidFill>
                  <a:srgbClr val="FF0000"/>
                </a:solidFill>
              </a:rPr>
              <a:t>委派</a:t>
            </a:r>
            <a:r>
              <a:rPr lang="zh-CN" altLang="en-US"/>
              <a:t>它装饰的对象作某种处理时，可以添加上自己的行为（功能扩展）（在委派之前或</a:t>
            </a:r>
            <a:r>
              <a:rPr lang="en-US" altLang="zh-CN"/>
              <a:t>/</a:t>
            </a:r>
            <a:r>
              <a:rPr lang="zh-CN" altLang="en-US"/>
              <a:t>和之后）。</a:t>
            </a:r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/>
              <a:t>对象可以在任何时候被装饰，因此我们能在</a:t>
            </a:r>
            <a:r>
              <a:rPr lang="zh-CN" altLang="en-US">
                <a:solidFill>
                  <a:srgbClr val="FF0000"/>
                </a:solidFill>
              </a:rPr>
              <a:t>运行时动态</a:t>
            </a:r>
            <a:r>
              <a:rPr lang="zh-CN" altLang="en-US"/>
              <a:t>的装饰对象。</a:t>
            </a:r>
          </a:p>
          <a:p>
            <a:pPr lvl="1">
              <a:buFontTx/>
              <a:buBlip>
                <a:blip r:embed="rId2"/>
              </a:buBlip>
            </a:pP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sz="half" idx="10"/>
          </p:nvPr>
        </p:nvSpPr>
        <p:spPr>
          <a:xfrm>
            <a:off x="1847850" y="83661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我有一家咖啡店，其中销售很多种类的咖啡，当然有些客人在点咖啡的时候也会点一些调料，如下：</a:t>
            </a:r>
            <a:endParaRPr lang="en-US" altLang="zh-CN"/>
          </a:p>
          <a:p>
            <a:pPr lvl="1">
              <a:lnSpc>
                <a:spcPct val="80000"/>
              </a:lnSpc>
              <a:buFontTx/>
              <a:buBlip>
                <a:blip r:embed="rId3"/>
              </a:buBlip>
            </a:pPr>
            <a:r>
              <a:rPr lang="zh-CN" altLang="en-US"/>
              <a:t>咖啡种类</a:t>
            </a:r>
            <a:endParaRPr lang="en-US" altLang="zh-CN"/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Houseblend:</a:t>
            </a:r>
            <a:r>
              <a:rPr lang="zh-CN" altLang="en-US" b="1"/>
              <a:t>家常混合咖啡</a:t>
            </a:r>
            <a:endParaRPr lang="en-US" altLang="zh-CN" b="1"/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Decaf:</a:t>
            </a:r>
            <a:r>
              <a:rPr lang="zh-CN" altLang="en-US" b="1"/>
              <a:t>无咖啡因咖啡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Darkroast:</a:t>
            </a:r>
            <a:r>
              <a:rPr lang="zh-CN" altLang="en-US" b="1"/>
              <a:t>黑咖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Espresso:</a:t>
            </a:r>
            <a:r>
              <a:rPr lang="zh-CN" altLang="en-US" b="1"/>
              <a:t>意大利浓咖啡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Latte</a:t>
            </a:r>
            <a:r>
              <a:rPr lang="zh-CN" altLang="en-US" b="1"/>
              <a:t>：拿铁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Cappuccino</a:t>
            </a:r>
            <a:r>
              <a:rPr lang="zh-CN" altLang="en-US" b="1"/>
              <a:t>：卡布奇洛</a:t>
            </a:r>
          </a:p>
          <a:p>
            <a:pPr lvl="1">
              <a:lnSpc>
                <a:spcPct val="80000"/>
              </a:lnSpc>
              <a:buFontTx/>
              <a:buBlip>
                <a:blip r:embed="rId3"/>
              </a:buBlip>
            </a:pPr>
            <a:r>
              <a:rPr lang="zh-CN" altLang="en-US"/>
              <a:t>咖啡调料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Mocha:</a:t>
            </a:r>
            <a:r>
              <a:rPr lang="zh-CN" altLang="en-US" b="1"/>
              <a:t>摩卡（巧克力）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milk:</a:t>
            </a:r>
            <a:r>
              <a:rPr lang="zh-CN" altLang="en-US" b="1"/>
              <a:t>牛奶</a:t>
            </a:r>
            <a:endParaRPr lang="en-US" altLang="zh-CN" b="1"/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Soy:</a:t>
            </a:r>
            <a:r>
              <a:rPr lang="zh-CN" altLang="en-US" b="1"/>
              <a:t>豆奶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Whip:</a:t>
            </a:r>
            <a:r>
              <a:rPr lang="zh-CN" altLang="en-US" b="1"/>
              <a:t>起泡牛奶</a:t>
            </a:r>
            <a:r>
              <a:rPr lang="en-US" altLang="zh-CN" b="1"/>
              <a:t>(</a:t>
            </a:r>
            <a:r>
              <a:rPr lang="zh-CN" altLang="en-US" b="1"/>
              <a:t>经过搅打使奶油起泡</a:t>
            </a:r>
            <a:r>
              <a:rPr lang="en-US" altLang="zh-CN" b="1"/>
              <a:t>)</a:t>
            </a:r>
          </a:p>
          <a:p>
            <a:pPr marL="1200150" lvl="3" indent="-342900">
              <a:buBlip>
                <a:blip r:embed="rId2"/>
              </a:buBlip>
            </a:pP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73680504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上节回顾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表示对象的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整体</a:t>
            </a:r>
            <a:r>
              <a:rPr lang="zh-CN" altLang="en-US" dirty="0"/>
              <a:t>层次结构</a:t>
            </a:r>
          </a:p>
          <a:p>
            <a:pPr lvl="1">
              <a:buBlip>
                <a:blip r:embed="rId3"/>
              </a:buBlip>
            </a:pPr>
            <a:r>
              <a:rPr lang="zh-CN" altLang="en-US" dirty="0"/>
              <a:t>用户</a:t>
            </a:r>
            <a:r>
              <a:rPr lang="zh-CN" altLang="en-US" dirty="0">
                <a:solidFill>
                  <a:srgbClr val="FF0000"/>
                </a:solidFill>
              </a:rPr>
              <a:t>忽略组合对象与单个对象的不同</a:t>
            </a:r>
            <a:r>
              <a:rPr lang="zh-CN" altLang="en-US" dirty="0"/>
              <a:t>，用户将统一地使用组合结构中的所有对象。</a:t>
            </a:r>
          </a:p>
          <a:p>
            <a:pPr lvl="1">
              <a:buFontTx/>
              <a:buBlip>
                <a:blip r:embed="rId3"/>
              </a:buBlip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小结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装饰模式解决的问题是“如何动态的给一个对象添加功能”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装饰模式的解决方案是利用</a:t>
            </a:r>
            <a:r>
              <a:rPr lang="zh-CN" altLang="en-US">
                <a:solidFill>
                  <a:srgbClr val="FF0000"/>
                </a:solidFill>
              </a:rPr>
              <a:t>子对象，委派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7"/>
          <p:cNvSpPr txBox="1">
            <a:spLocks noChangeArrowheads="1"/>
          </p:cNvSpPr>
          <p:nvPr/>
        </p:nvSpPr>
        <p:spPr bwMode="auto">
          <a:xfrm>
            <a:off x="1809750" y="2593975"/>
            <a:ext cx="2525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500">
                <a:solidFill>
                  <a:schemeClr val="bg1"/>
                </a:solidFill>
              </a:rPr>
              <a:t>THANKS</a:t>
            </a:r>
            <a:endParaRPr lang="zh-CN" altLang="en-US" sz="4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3" name="图片 4" descr="图片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5564" y="4429126"/>
            <a:ext cx="41433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，谢谢！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sz="half" idx="10"/>
          </p:nvPr>
        </p:nvSpPr>
        <p:spPr>
          <a:xfrm>
            <a:off x="1847850" y="83661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我有一家咖啡店，其中销售很多种类的咖啡，当然有些客人在点咖啡的时候也会点一些调料，如下：</a:t>
            </a:r>
            <a:endParaRPr lang="en-US" altLang="zh-CN"/>
          </a:p>
          <a:p>
            <a:pPr lvl="1">
              <a:lnSpc>
                <a:spcPct val="80000"/>
              </a:lnSpc>
              <a:buFontTx/>
              <a:buBlip>
                <a:blip r:embed="rId3"/>
              </a:buBlip>
            </a:pPr>
            <a:r>
              <a:rPr lang="zh-CN" altLang="en-US"/>
              <a:t>咖啡种类</a:t>
            </a:r>
            <a:endParaRPr lang="en-US" altLang="zh-CN"/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Houseblend:</a:t>
            </a:r>
            <a:r>
              <a:rPr lang="zh-CN" altLang="en-US" b="1"/>
              <a:t>家常混合咖啡</a:t>
            </a:r>
            <a:endParaRPr lang="en-US" altLang="zh-CN" b="1"/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Decaf:</a:t>
            </a:r>
            <a:r>
              <a:rPr lang="zh-CN" altLang="en-US" b="1"/>
              <a:t>无咖啡因咖啡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Darkroast:</a:t>
            </a:r>
            <a:r>
              <a:rPr lang="zh-CN" altLang="en-US" b="1"/>
              <a:t>黑咖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Espresso:</a:t>
            </a:r>
            <a:r>
              <a:rPr lang="zh-CN" altLang="en-US" b="1"/>
              <a:t>意大利浓咖啡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Latte</a:t>
            </a:r>
            <a:r>
              <a:rPr lang="zh-CN" altLang="en-US" b="1"/>
              <a:t>：拿铁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Cappuccino</a:t>
            </a:r>
            <a:r>
              <a:rPr lang="zh-CN" altLang="en-US" b="1"/>
              <a:t>：卡布奇洛</a:t>
            </a:r>
          </a:p>
          <a:p>
            <a:pPr lvl="1">
              <a:lnSpc>
                <a:spcPct val="80000"/>
              </a:lnSpc>
              <a:buFontTx/>
              <a:buBlip>
                <a:blip r:embed="rId3"/>
              </a:buBlip>
            </a:pPr>
            <a:r>
              <a:rPr lang="zh-CN" altLang="en-US"/>
              <a:t>咖啡调料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Mocha:</a:t>
            </a:r>
            <a:r>
              <a:rPr lang="zh-CN" altLang="en-US" b="1"/>
              <a:t>摩卡（巧克力）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milk:</a:t>
            </a:r>
            <a:r>
              <a:rPr lang="zh-CN" altLang="en-US" b="1"/>
              <a:t>牛奶</a:t>
            </a:r>
            <a:endParaRPr lang="en-US" altLang="zh-CN" b="1"/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Soy:</a:t>
            </a:r>
            <a:r>
              <a:rPr lang="zh-CN" altLang="en-US" b="1"/>
              <a:t>豆奶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Whip:</a:t>
            </a:r>
            <a:r>
              <a:rPr lang="zh-CN" altLang="en-US" b="1"/>
              <a:t>起泡牛奶</a:t>
            </a:r>
            <a:r>
              <a:rPr lang="en-US" altLang="zh-CN" b="1"/>
              <a:t>(</a:t>
            </a:r>
            <a:r>
              <a:rPr lang="zh-CN" altLang="en-US" b="1"/>
              <a:t>经过搅打使奶油起泡</a:t>
            </a:r>
            <a:r>
              <a:rPr lang="en-US" altLang="zh-CN" b="1"/>
              <a:t>)</a:t>
            </a:r>
          </a:p>
          <a:p>
            <a:pPr marL="1200150" lvl="3" indent="-342900">
              <a:buBlip>
                <a:blip r:embed="rId2"/>
              </a:buBlip>
            </a:pPr>
            <a:endParaRPr lang="zh-CN" altLang="en-US" b="1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因为生意不错，所以我希望你能给我设计一套点餐系统，帮助我提升点餐和收费的效率。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1698626" y="836614"/>
            <a:ext cx="4187825" cy="922337"/>
          </a:xfrm>
        </p:spPr>
        <p:txBody>
          <a:bodyPr/>
          <a:lstStyle/>
          <a:p>
            <a:r>
              <a:rPr lang="en-US" altLang="zh-CN"/>
              <a:t>A</a:t>
            </a:r>
            <a:r>
              <a:rPr lang="zh-CN" altLang="en-US"/>
              <a:t>方案：</a:t>
            </a:r>
          </a:p>
        </p:txBody>
      </p:sp>
      <p:grpSp>
        <p:nvGrpSpPr>
          <p:cNvPr id="29699" name="Group 23"/>
          <p:cNvGrpSpPr>
            <a:grpSpLocks/>
          </p:cNvGrpSpPr>
          <p:nvPr/>
        </p:nvGrpSpPr>
        <p:grpSpPr bwMode="auto">
          <a:xfrm>
            <a:off x="2782888" y="4076701"/>
            <a:ext cx="1511300" cy="792163"/>
            <a:chOff x="793" y="2296"/>
            <a:chExt cx="952" cy="499"/>
          </a:xfrm>
        </p:grpSpPr>
        <p:sp>
          <p:nvSpPr>
            <p:cNvPr id="29724" name="Rectangle 10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HouseBlend</a:t>
              </a:r>
            </a:p>
          </p:txBody>
        </p:sp>
        <p:sp>
          <p:nvSpPr>
            <p:cNvPr id="29725" name="Rectangle 11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29700" name="Group 22"/>
          <p:cNvGrpSpPr>
            <a:grpSpLocks/>
          </p:cNvGrpSpPr>
          <p:nvPr/>
        </p:nvGrpSpPr>
        <p:grpSpPr bwMode="auto">
          <a:xfrm>
            <a:off x="5305425" y="2276475"/>
            <a:ext cx="1727200" cy="1296988"/>
            <a:chOff x="2608" y="1434"/>
            <a:chExt cx="952" cy="817"/>
          </a:xfrm>
        </p:grpSpPr>
        <p:sp>
          <p:nvSpPr>
            <p:cNvPr id="29721" name="Rectangle 7"/>
            <p:cNvSpPr>
              <a:spLocks noChangeArrowheads="1"/>
            </p:cNvSpPr>
            <p:nvPr/>
          </p:nvSpPr>
          <p:spPr bwMode="auto">
            <a:xfrm>
              <a:off x="2608" y="1434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Beverage</a:t>
              </a:r>
            </a:p>
          </p:txBody>
        </p:sp>
        <p:sp>
          <p:nvSpPr>
            <p:cNvPr id="29722" name="Rectangle 8"/>
            <p:cNvSpPr>
              <a:spLocks noChangeArrowheads="1"/>
            </p:cNvSpPr>
            <p:nvPr/>
          </p:nvSpPr>
          <p:spPr bwMode="auto">
            <a:xfrm>
              <a:off x="2608" y="1615"/>
              <a:ext cx="952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/>
                <a:t>description</a:t>
              </a:r>
              <a:endParaRPr lang="en-US" altLang="zh-CN"/>
            </a:p>
          </p:txBody>
        </p:sp>
        <p:sp>
          <p:nvSpPr>
            <p:cNvPr id="29723" name="Rectangle 21"/>
            <p:cNvSpPr>
              <a:spLocks noChangeArrowheads="1"/>
            </p:cNvSpPr>
            <p:nvPr/>
          </p:nvSpPr>
          <p:spPr bwMode="auto">
            <a:xfrm>
              <a:off x="2608" y="1797"/>
              <a:ext cx="952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getDescription()</a:t>
              </a:r>
            </a:p>
            <a:p>
              <a:r>
                <a:rPr lang="en-US" altLang="zh-CN" sz="1600"/>
                <a:t>Cost()</a:t>
              </a:r>
            </a:p>
          </p:txBody>
        </p:sp>
      </p:grpSp>
      <p:grpSp>
        <p:nvGrpSpPr>
          <p:cNvPr id="29701" name="Group 24"/>
          <p:cNvGrpSpPr>
            <a:grpSpLocks/>
          </p:cNvGrpSpPr>
          <p:nvPr/>
        </p:nvGrpSpPr>
        <p:grpSpPr bwMode="auto">
          <a:xfrm>
            <a:off x="4513263" y="4076701"/>
            <a:ext cx="1511300" cy="792163"/>
            <a:chOff x="793" y="2296"/>
            <a:chExt cx="952" cy="499"/>
          </a:xfrm>
        </p:grpSpPr>
        <p:sp>
          <p:nvSpPr>
            <p:cNvPr id="29719" name="Rectangle 25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DarkRoast</a:t>
              </a:r>
            </a:p>
          </p:txBody>
        </p:sp>
        <p:sp>
          <p:nvSpPr>
            <p:cNvPr id="29720" name="Rectangle 26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29702" name="Group 27"/>
          <p:cNvGrpSpPr>
            <a:grpSpLocks/>
          </p:cNvGrpSpPr>
          <p:nvPr/>
        </p:nvGrpSpPr>
        <p:grpSpPr bwMode="auto">
          <a:xfrm>
            <a:off x="6240463" y="4076701"/>
            <a:ext cx="1511300" cy="792163"/>
            <a:chOff x="793" y="2296"/>
            <a:chExt cx="952" cy="499"/>
          </a:xfrm>
        </p:grpSpPr>
        <p:sp>
          <p:nvSpPr>
            <p:cNvPr id="29717" name="Rectangle 28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Decaf</a:t>
              </a:r>
            </a:p>
          </p:txBody>
        </p:sp>
        <p:sp>
          <p:nvSpPr>
            <p:cNvPr id="29718" name="Rectangle 29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29703" name="Group 30"/>
          <p:cNvGrpSpPr>
            <a:grpSpLocks/>
          </p:cNvGrpSpPr>
          <p:nvPr/>
        </p:nvGrpSpPr>
        <p:grpSpPr bwMode="auto">
          <a:xfrm>
            <a:off x="7969250" y="4076701"/>
            <a:ext cx="1511300" cy="792163"/>
            <a:chOff x="793" y="2296"/>
            <a:chExt cx="952" cy="499"/>
          </a:xfrm>
        </p:grpSpPr>
        <p:sp>
          <p:nvSpPr>
            <p:cNvPr id="29715" name="Rectangle 31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Espresso</a:t>
              </a:r>
            </a:p>
          </p:txBody>
        </p:sp>
        <p:sp>
          <p:nvSpPr>
            <p:cNvPr id="29716" name="Rectangle 32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29704" name="AutoShape 33"/>
          <p:cNvSpPr>
            <a:spLocks noChangeArrowheads="1"/>
          </p:cNvSpPr>
          <p:nvPr/>
        </p:nvSpPr>
        <p:spPr bwMode="auto">
          <a:xfrm>
            <a:off x="5303839" y="3573463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AutoShape 34"/>
          <p:cNvSpPr>
            <a:spLocks noChangeArrowheads="1"/>
          </p:cNvSpPr>
          <p:nvPr/>
        </p:nvSpPr>
        <p:spPr bwMode="auto">
          <a:xfrm>
            <a:off x="5737226" y="3573463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AutoShape 35"/>
          <p:cNvSpPr>
            <a:spLocks noChangeArrowheads="1"/>
          </p:cNvSpPr>
          <p:nvPr/>
        </p:nvSpPr>
        <p:spPr bwMode="auto">
          <a:xfrm>
            <a:off x="6456364" y="3573463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AutoShape 36"/>
          <p:cNvSpPr>
            <a:spLocks noChangeArrowheads="1"/>
          </p:cNvSpPr>
          <p:nvPr/>
        </p:nvSpPr>
        <p:spPr bwMode="auto">
          <a:xfrm>
            <a:off x="6889751" y="3573463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8" name="Line 37"/>
          <p:cNvSpPr>
            <a:spLocks noChangeShapeType="1"/>
          </p:cNvSpPr>
          <p:nvPr/>
        </p:nvSpPr>
        <p:spPr bwMode="auto">
          <a:xfrm flipV="1">
            <a:off x="3792539" y="3789364"/>
            <a:ext cx="1582737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9" name="Line 38"/>
          <p:cNvSpPr>
            <a:spLocks noChangeShapeType="1"/>
          </p:cNvSpPr>
          <p:nvPr/>
        </p:nvSpPr>
        <p:spPr bwMode="auto">
          <a:xfrm flipV="1">
            <a:off x="5664201" y="3789364"/>
            <a:ext cx="144463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0" name="Line 39"/>
          <p:cNvSpPr>
            <a:spLocks noChangeShapeType="1"/>
          </p:cNvSpPr>
          <p:nvPr/>
        </p:nvSpPr>
        <p:spPr bwMode="auto">
          <a:xfrm flipH="1" flipV="1">
            <a:off x="6527801" y="3789364"/>
            <a:ext cx="73025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1" name="Line 40"/>
          <p:cNvSpPr>
            <a:spLocks noChangeShapeType="1"/>
          </p:cNvSpPr>
          <p:nvPr/>
        </p:nvSpPr>
        <p:spPr bwMode="auto">
          <a:xfrm flipH="1" flipV="1">
            <a:off x="6959600" y="3789364"/>
            <a:ext cx="1441450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1049" name="AutoShape 41"/>
          <p:cNvSpPr>
            <a:spLocks noChangeArrowheads="1"/>
          </p:cNvSpPr>
          <p:nvPr/>
        </p:nvSpPr>
        <p:spPr bwMode="auto">
          <a:xfrm>
            <a:off x="7680325" y="333376"/>
            <a:ext cx="2590800" cy="2447925"/>
          </a:xfrm>
          <a:prstGeom prst="wedgeRoundRectCallout">
            <a:avLst>
              <a:gd name="adj1" fmla="val -68074"/>
              <a:gd name="adj2" fmla="val 41181"/>
              <a:gd name="adj3" fmla="val 16667"/>
            </a:avLst>
          </a:prstGeom>
          <a:solidFill>
            <a:srgbClr val="FFEA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抽象类，被该店的所有饮料类继承。实例变量</a:t>
            </a:r>
            <a:r>
              <a:rPr lang="en-US" altLang="zh-CN"/>
              <a:t>description</a:t>
            </a:r>
            <a:r>
              <a:rPr lang="zh-CN" altLang="en-US"/>
              <a:t>在子类中保存对相应饮料的描述。</a:t>
            </a:r>
            <a:endParaRPr lang="en-US" altLang="zh-CN"/>
          </a:p>
        </p:txBody>
      </p:sp>
      <p:sp>
        <p:nvSpPr>
          <p:cNvPr id="171050" name="AutoShape 42"/>
          <p:cNvSpPr>
            <a:spLocks noChangeArrowheads="1"/>
          </p:cNvSpPr>
          <p:nvPr/>
        </p:nvSpPr>
        <p:spPr bwMode="auto">
          <a:xfrm>
            <a:off x="1919288" y="2133601"/>
            <a:ext cx="2590800" cy="1655763"/>
          </a:xfrm>
          <a:prstGeom prst="wedgeRoundRectCallout">
            <a:avLst>
              <a:gd name="adj1" fmla="val 84190"/>
              <a:gd name="adj2" fmla="val 15676"/>
              <a:gd name="adj3" fmla="val 16667"/>
            </a:avLst>
          </a:prstGeom>
          <a:solidFill>
            <a:srgbClr val="FFEA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cost()</a:t>
            </a:r>
            <a:r>
              <a:rPr lang="zh-CN" altLang="en-US"/>
              <a:t>方法是一个抽象方法。需要在子类中实现。</a:t>
            </a:r>
          </a:p>
        </p:txBody>
      </p:sp>
      <p:sp>
        <p:nvSpPr>
          <p:cNvPr id="171051" name="AutoShape 43"/>
          <p:cNvSpPr>
            <a:spLocks noChangeArrowheads="1"/>
          </p:cNvSpPr>
          <p:nvPr/>
        </p:nvSpPr>
        <p:spPr bwMode="auto">
          <a:xfrm>
            <a:off x="6167439" y="5157788"/>
            <a:ext cx="4103687" cy="1295400"/>
          </a:xfrm>
          <a:prstGeom prst="wedgeRoundRectCallout">
            <a:avLst>
              <a:gd name="adj1" fmla="val -69458"/>
              <a:gd name="adj2" fmla="val -82843"/>
              <a:gd name="adj3" fmla="val 16667"/>
            </a:avLst>
          </a:prstGeom>
          <a:solidFill>
            <a:srgbClr val="FFEA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每个子类实现</a:t>
            </a:r>
            <a:r>
              <a:rPr lang="en-US" altLang="zh-CN"/>
              <a:t>cost()</a:t>
            </a:r>
            <a:r>
              <a:rPr lang="zh-CN" altLang="en-US"/>
              <a:t>方法，以计算它们的价格。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49" grpId="0" animBg="1"/>
      <p:bldP spid="171050" grpId="0" animBg="1"/>
      <p:bldP spid="1710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除了咖啡，客人还可以选择一些调味品。每种调味品都要收取一些费用，所以这些也应该包含在点单系统之内。他们想通过每个类的</a:t>
            </a:r>
            <a:r>
              <a:rPr lang="en-US" altLang="zh-CN"/>
              <a:t>cost()</a:t>
            </a:r>
            <a:r>
              <a:rPr lang="zh-CN" altLang="en-US"/>
              <a:t>方法来实现。</a:t>
            </a:r>
          </a:p>
          <a:p>
            <a:pPr>
              <a:buFontTx/>
              <a:buBlip>
                <a:blip r:embed="rId3"/>
              </a:buBlip>
            </a:pPr>
            <a:r>
              <a:rPr lang="zh-CN" altLang="en-US"/>
              <a:t>结果是。。。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05013" y="836614"/>
            <a:ext cx="3370262" cy="1209675"/>
          </a:xfrm>
        </p:spPr>
        <p:txBody>
          <a:bodyPr/>
          <a:lstStyle/>
          <a:p>
            <a:r>
              <a:rPr lang="zh-CN" altLang="en-US"/>
              <a:t>类爆炸！！</a:t>
            </a:r>
            <a:endParaRPr lang="en-US" altLang="zh-CN"/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243138" y="3932238"/>
            <a:ext cx="1511300" cy="792162"/>
            <a:chOff x="793" y="2296"/>
            <a:chExt cx="952" cy="499"/>
          </a:xfrm>
        </p:grpSpPr>
        <p:sp>
          <p:nvSpPr>
            <p:cNvPr id="31848" name="Rectangle 4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HouseBlend</a:t>
              </a:r>
            </a:p>
          </p:txBody>
        </p:sp>
        <p:sp>
          <p:nvSpPr>
            <p:cNvPr id="31849" name="Rectangle 5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31748" name="Group 6"/>
          <p:cNvGrpSpPr>
            <a:grpSpLocks/>
          </p:cNvGrpSpPr>
          <p:nvPr/>
        </p:nvGrpSpPr>
        <p:grpSpPr bwMode="auto">
          <a:xfrm>
            <a:off x="4764088" y="2132014"/>
            <a:ext cx="1727200" cy="1296987"/>
            <a:chOff x="2608" y="1434"/>
            <a:chExt cx="952" cy="817"/>
          </a:xfrm>
        </p:grpSpPr>
        <p:sp>
          <p:nvSpPr>
            <p:cNvPr id="31845" name="Rectangle 7"/>
            <p:cNvSpPr>
              <a:spLocks noChangeArrowheads="1"/>
            </p:cNvSpPr>
            <p:nvPr/>
          </p:nvSpPr>
          <p:spPr bwMode="auto">
            <a:xfrm>
              <a:off x="2608" y="1434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Beverage</a:t>
              </a:r>
            </a:p>
          </p:txBody>
        </p:sp>
        <p:sp>
          <p:nvSpPr>
            <p:cNvPr id="31846" name="Rectangle 8"/>
            <p:cNvSpPr>
              <a:spLocks noChangeArrowheads="1"/>
            </p:cNvSpPr>
            <p:nvPr/>
          </p:nvSpPr>
          <p:spPr bwMode="auto">
            <a:xfrm>
              <a:off x="2608" y="1615"/>
              <a:ext cx="952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/>
                <a:t>description</a:t>
              </a:r>
              <a:endParaRPr lang="en-US" altLang="zh-CN"/>
            </a:p>
          </p:txBody>
        </p:sp>
        <p:sp>
          <p:nvSpPr>
            <p:cNvPr id="31847" name="Rectangle 9"/>
            <p:cNvSpPr>
              <a:spLocks noChangeArrowheads="1"/>
            </p:cNvSpPr>
            <p:nvPr/>
          </p:nvSpPr>
          <p:spPr bwMode="auto">
            <a:xfrm>
              <a:off x="2608" y="1797"/>
              <a:ext cx="952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getDescription()</a:t>
              </a:r>
            </a:p>
            <a:p>
              <a:r>
                <a:rPr lang="en-US" altLang="zh-CN" sz="1600"/>
                <a:t>Cost()</a:t>
              </a:r>
            </a:p>
            <a:p>
              <a:r>
                <a:rPr lang="en-US" altLang="zh-CN" sz="1600"/>
                <a:t>//Other methods</a:t>
              </a:r>
              <a:endParaRPr lang="en-US" altLang="zh-CN"/>
            </a:p>
          </p:txBody>
        </p:sp>
      </p:grpSp>
      <p:grpSp>
        <p:nvGrpSpPr>
          <p:cNvPr id="31749" name="Group 10"/>
          <p:cNvGrpSpPr>
            <a:grpSpLocks/>
          </p:cNvGrpSpPr>
          <p:nvPr/>
        </p:nvGrpSpPr>
        <p:grpSpPr bwMode="auto">
          <a:xfrm>
            <a:off x="3973513" y="3932238"/>
            <a:ext cx="1511300" cy="792162"/>
            <a:chOff x="793" y="2296"/>
            <a:chExt cx="952" cy="499"/>
          </a:xfrm>
        </p:grpSpPr>
        <p:sp>
          <p:nvSpPr>
            <p:cNvPr id="31843" name="Rectangle 11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DarkRoast</a:t>
              </a:r>
            </a:p>
          </p:txBody>
        </p:sp>
        <p:sp>
          <p:nvSpPr>
            <p:cNvPr id="31844" name="Rectangle 12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31750" name="Group 13"/>
          <p:cNvGrpSpPr>
            <a:grpSpLocks/>
          </p:cNvGrpSpPr>
          <p:nvPr/>
        </p:nvGrpSpPr>
        <p:grpSpPr bwMode="auto">
          <a:xfrm>
            <a:off x="5700713" y="3932238"/>
            <a:ext cx="1511300" cy="792162"/>
            <a:chOff x="793" y="2296"/>
            <a:chExt cx="952" cy="499"/>
          </a:xfrm>
        </p:grpSpPr>
        <p:sp>
          <p:nvSpPr>
            <p:cNvPr id="31841" name="Rectangle 14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Decaf</a:t>
              </a:r>
            </a:p>
          </p:txBody>
        </p:sp>
        <p:sp>
          <p:nvSpPr>
            <p:cNvPr id="31842" name="Rectangle 15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31751" name="Group 16"/>
          <p:cNvGrpSpPr>
            <a:grpSpLocks/>
          </p:cNvGrpSpPr>
          <p:nvPr/>
        </p:nvGrpSpPr>
        <p:grpSpPr bwMode="auto">
          <a:xfrm>
            <a:off x="7427913" y="3932238"/>
            <a:ext cx="1511300" cy="792162"/>
            <a:chOff x="793" y="2296"/>
            <a:chExt cx="952" cy="499"/>
          </a:xfrm>
        </p:grpSpPr>
        <p:sp>
          <p:nvSpPr>
            <p:cNvPr id="31839" name="Rectangle 17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Espresso</a:t>
              </a:r>
            </a:p>
          </p:txBody>
        </p:sp>
        <p:sp>
          <p:nvSpPr>
            <p:cNvPr id="31840" name="Rectangle 18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31752" name="AutoShape 19"/>
          <p:cNvSpPr>
            <a:spLocks noChangeArrowheads="1"/>
          </p:cNvSpPr>
          <p:nvPr/>
        </p:nvSpPr>
        <p:spPr bwMode="auto">
          <a:xfrm>
            <a:off x="4764089" y="34290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3" name="AutoShape 20"/>
          <p:cNvSpPr>
            <a:spLocks noChangeArrowheads="1"/>
          </p:cNvSpPr>
          <p:nvPr/>
        </p:nvSpPr>
        <p:spPr bwMode="auto">
          <a:xfrm>
            <a:off x="5195889" y="34290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4" name="AutoShape 21"/>
          <p:cNvSpPr>
            <a:spLocks noChangeArrowheads="1"/>
          </p:cNvSpPr>
          <p:nvPr/>
        </p:nvSpPr>
        <p:spPr bwMode="auto">
          <a:xfrm>
            <a:off x="5916614" y="34290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5" name="AutoShape 22"/>
          <p:cNvSpPr>
            <a:spLocks noChangeArrowheads="1"/>
          </p:cNvSpPr>
          <p:nvPr/>
        </p:nvSpPr>
        <p:spPr bwMode="auto">
          <a:xfrm>
            <a:off x="6348414" y="34290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6" name="Line 23"/>
          <p:cNvSpPr>
            <a:spLocks noChangeShapeType="1"/>
          </p:cNvSpPr>
          <p:nvPr/>
        </p:nvSpPr>
        <p:spPr bwMode="auto">
          <a:xfrm flipV="1">
            <a:off x="3252788" y="3644900"/>
            <a:ext cx="15811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7" name="Line 24"/>
          <p:cNvSpPr>
            <a:spLocks noChangeShapeType="1"/>
          </p:cNvSpPr>
          <p:nvPr/>
        </p:nvSpPr>
        <p:spPr bwMode="auto">
          <a:xfrm flipV="1">
            <a:off x="5122863" y="3644900"/>
            <a:ext cx="1460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8" name="Line 25"/>
          <p:cNvSpPr>
            <a:spLocks noChangeShapeType="1"/>
          </p:cNvSpPr>
          <p:nvPr/>
        </p:nvSpPr>
        <p:spPr bwMode="auto">
          <a:xfrm flipH="1" flipV="1">
            <a:off x="5986464" y="3644900"/>
            <a:ext cx="73025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9" name="Line 26"/>
          <p:cNvSpPr>
            <a:spLocks noChangeShapeType="1"/>
          </p:cNvSpPr>
          <p:nvPr/>
        </p:nvSpPr>
        <p:spPr bwMode="auto">
          <a:xfrm flipH="1" flipV="1">
            <a:off x="6418263" y="3644900"/>
            <a:ext cx="14414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1760" name="Group 30"/>
          <p:cNvGrpSpPr>
            <a:grpSpLocks/>
          </p:cNvGrpSpPr>
          <p:nvPr/>
        </p:nvGrpSpPr>
        <p:grpSpPr bwMode="auto">
          <a:xfrm>
            <a:off x="2459038" y="4148138"/>
            <a:ext cx="1511300" cy="792162"/>
            <a:chOff x="793" y="2296"/>
            <a:chExt cx="952" cy="499"/>
          </a:xfrm>
        </p:grpSpPr>
        <p:sp>
          <p:nvSpPr>
            <p:cNvPr id="31837" name="Rectangle 31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HouseBlend</a:t>
              </a:r>
            </a:p>
          </p:txBody>
        </p:sp>
        <p:sp>
          <p:nvSpPr>
            <p:cNvPr id="31838" name="Rectangle 32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31761" name="AutoShape 33"/>
          <p:cNvSpPr>
            <a:spLocks noChangeArrowheads="1"/>
          </p:cNvSpPr>
          <p:nvPr/>
        </p:nvSpPr>
        <p:spPr bwMode="auto">
          <a:xfrm>
            <a:off x="4979989" y="36449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2" name="Line 34"/>
          <p:cNvSpPr>
            <a:spLocks noChangeShapeType="1"/>
          </p:cNvSpPr>
          <p:nvPr/>
        </p:nvSpPr>
        <p:spPr bwMode="auto">
          <a:xfrm flipV="1">
            <a:off x="3468688" y="3860800"/>
            <a:ext cx="15811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1763" name="Group 35"/>
          <p:cNvGrpSpPr>
            <a:grpSpLocks/>
          </p:cNvGrpSpPr>
          <p:nvPr/>
        </p:nvGrpSpPr>
        <p:grpSpPr bwMode="auto">
          <a:xfrm>
            <a:off x="2674938" y="4364038"/>
            <a:ext cx="1511300" cy="792162"/>
            <a:chOff x="793" y="2296"/>
            <a:chExt cx="952" cy="499"/>
          </a:xfrm>
        </p:grpSpPr>
        <p:sp>
          <p:nvSpPr>
            <p:cNvPr id="31835" name="Rectangle 36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HouseBlend</a:t>
              </a:r>
            </a:p>
          </p:txBody>
        </p:sp>
        <p:sp>
          <p:nvSpPr>
            <p:cNvPr id="31836" name="Rectangle 37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31764" name="AutoShape 38"/>
          <p:cNvSpPr>
            <a:spLocks noChangeArrowheads="1"/>
          </p:cNvSpPr>
          <p:nvPr/>
        </p:nvSpPr>
        <p:spPr bwMode="auto">
          <a:xfrm>
            <a:off x="5195889" y="38608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5" name="Line 39"/>
          <p:cNvSpPr>
            <a:spLocks noChangeShapeType="1"/>
          </p:cNvSpPr>
          <p:nvPr/>
        </p:nvSpPr>
        <p:spPr bwMode="auto">
          <a:xfrm flipV="1">
            <a:off x="3684588" y="4076700"/>
            <a:ext cx="15811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1766" name="Group 40"/>
          <p:cNvGrpSpPr>
            <a:grpSpLocks/>
          </p:cNvGrpSpPr>
          <p:nvPr/>
        </p:nvGrpSpPr>
        <p:grpSpPr bwMode="auto">
          <a:xfrm>
            <a:off x="2890838" y="4579938"/>
            <a:ext cx="1511300" cy="792162"/>
            <a:chOff x="793" y="2296"/>
            <a:chExt cx="952" cy="499"/>
          </a:xfrm>
        </p:grpSpPr>
        <p:sp>
          <p:nvSpPr>
            <p:cNvPr id="31833" name="Rectangle 41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 err="1"/>
                <a:t>HouseBlend</a:t>
              </a:r>
              <a:endParaRPr lang="en-US" altLang="zh-CN" dirty="0"/>
            </a:p>
          </p:txBody>
        </p:sp>
        <p:sp>
          <p:nvSpPr>
            <p:cNvPr id="31834" name="Rectangle 42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31767" name="AutoShape 43"/>
          <p:cNvSpPr>
            <a:spLocks noChangeArrowheads="1"/>
          </p:cNvSpPr>
          <p:nvPr/>
        </p:nvSpPr>
        <p:spPr bwMode="auto">
          <a:xfrm>
            <a:off x="5411789" y="40767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8" name="Line 44"/>
          <p:cNvSpPr>
            <a:spLocks noChangeShapeType="1"/>
          </p:cNvSpPr>
          <p:nvPr/>
        </p:nvSpPr>
        <p:spPr bwMode="auto">
          <a:xfrm flipV="1">
            <a:off x="3900488" y="4292600"/>
            <a:ext cx="15811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1769" name="Group 45"/>
          <p:cNvGrpSpPr>
            <a:grpSpLocks/>
          </p:cNvGrpSpPr>
          <p:nvPr/>
        </p:nvGrpSpPr>
        <p:grpSpPr bwMode="auto">
          <a:xfrm>
            <a:off x="3106738" y="4795838"/>
            <a:ext cx="1511300" cy="792162"/>
            <a:chOff x="793" y="2296"/>
            <a:chExt cx="952" cy="499"/>
          </a:xfrm>
        </p:grpSpPr>
        <p:sp>
          <p:nvSpPr>
            <p:cNvPr id="31831" name="Rectangle 46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HouseBlend</a:t>
              </a:r>
            </a:p>
          </p:txBody>
        </p:sp>
        <p:sp>
          <p:nvSpPr>
            <p:cNvPr id="31832" name="Rectangle 47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31770" name="AutoShape 48"/>
          <p:cNvSpPr>
            <a:spLocks noChangeArrowheads="1"/>
          </p:cNvSpPr>
          <p:nvPr/>
        </p:nvSpPr>
        <p:spPr bwMode="auto">
          <a:xfrm>
            <a:off x="5627689" y="42926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1" name="Line 49"/>
          <p:cNvSpPr>
            <a:spLocks noChangeShapeType="1"/>
          </p:cNvSpPr>
          <p:nvPr/>
        </p:nvSpPr>
        <p:spPr bwMode="auto">
          <a:xfrm flipV="1">
            <a:off x="4116388" y="4508500"/>
            <a:ext cx="15811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1772" name="Group 50"/>
          <p:cNvGrpSpPr>
            <a:grpSpLocks/>
          </p:cNvGrpSpPr>
          <p:nvPr/>
        </p:nvGrpSpPr>
        <p:grpSpPr bwMode="auto">
          <a:xfrm>
            <a:off x="3322638" y="5011738"/>
            <a:ext cx="1511300" cy="792162"/>
            <a:chOff x="793" y="2296"/>
            <a:chExt cx="952" cy="499"/>
          </a:xfrm>
        </p:grpSpPr>
        <p:sp>
          <p:nvSpPr>
            <p:cNvPr id="31829" name="Rectangle 51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HouseBlend</a:t>
              </a:r>
            </a:p>
          </p:txBody>
        </p:sp>
        <p:sp>
          <p:nvSpPr>
            <p:cNvPr id="31830" name="Rectangle 52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31773" name="AutoShape 53"/>
          <p:cNvSpPr>
            <a:spLocks noChangeArrowheads="1"/>
          </p:cNvSpPr>
          <p:nvPr/>
        </p:nvSpPr>
        <p:spPr bwMode="auto">
          <a:xfrm>
            <a:off x="5843589" y="45085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4" name="Line 54"/>
          <p:cNvSpPr>
            <a:spLocks noChangeShapeType="1"/>
          </p:cNvSpPr>
          <p:nvPr/>
        </p:nvSpPr>
        <p:spPr bwMode="auto">
          <a:xfrm flipV="1">
            <a:off x="4332288" y="4724400"/>
            <a:ext cx="15811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1775" name="Group 55"/>
          <p:cNvGrpSpPr>
            <a:grpSpLocks/>
          </p:cNvGrpSpPr>
          <p:nvPr/>
        </p:nvGrpSpPr>
        <p:grpSpPr bwMode="auto">
          <a:xfrm>
            <a:off x="3538539" y="5227638"/>
            <a:ext cx="2447925" cy="1225550"/>
            <a:chOff x="793" y="2296"/>
            <a:chExt cx="952" cy="499"/>
          </a:xfrm>
        </p:grpSpPr>
        <p:sp>
          <p:nvSpPr>
            <p:cNvPr id="31827" name="Rectangle 56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HouseBlendWithSteamed</a:t>
              </a:r>
            </a:p>
            <a:p>
              <a:pPr algn="ctr"/>
              <a:r>
                <a:rPr lang="en-US" altLang="zh-CN"/>
                <a:t>MilkandMocha</a:t>
              </a:r>
            </a:p>
          </p:txBody>
        </p:sp>
        <p:sp>
          <p:nvSpPr>
            <p:cNvPr id="31828" name="Rectangle 57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31776" name="AutoShape 58"/>
          <p:cNvSpPr>
            <a:spLocks noChangeArrowheads="1"/>
          </p:cNvSpPr>
          <p:nvPr/>
        </p:nvSpPr>
        <p:spPr bwMode="auto">
          <a:xfrm>
            <a:off x="6059489" y="47244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7" name="Line 59"/>
          <p:cNvSpPr>
            <a:spLocks noChangeShapeType="1"/>
          </p:cNvSpPr>
          <p:nvPr/>
        </p:nvSpPr>
        <p:spPr bwMode="auto">
          <a:xfrm flipV="1">
            <a:off x="4548188" y="4940300"/>
            <a:ext cx="15811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1778" name="Group 60"/>
          <p:cNvGrpSpPr>
            <a:grpSpLocks/>
          </p:cNvGrpSpPr>
          <p:nvPr/>
        </p:nvGrpSpPr>
        <p:grpSpPr bwMode="auto">
          <a:xfrm>
            <a:off x="6132513" y="4364038"/>
            <a:ext cx="1511300" cy="792162"/>
            <a:chOff x="793" y="2296"/>
            <a:chExt cx="952" cy="499"/>
          </a:xfrm>
        </p:grpSpPr>
        <p:sp>
          <p:nvSpPr>
            <p:cNvPr id="31825" name="Rectangle 61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Decaf</a:t>
              </a:r>
            </a:p>
          </p:txBody>
        </p:sp>
        <p:sp>
          <p:nvSpPr>
            <p:cNvPr id="31826" name="Rectangle 62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31779" name="Group 63"/>
          <p:cNvGrpSpPr>
            <a:grpSpLocks/>
          </p:cNvGrpSpPr>
          <p:nvPr/>
        </p:nvGrpSpPr>
        <p:grpSpPr bwMode="auto">
          <a:xfrm>
            <a:off x="7859713" y="4364038"/>
            <a:ext cx="1511300" cy="792162"/>
            <a:chOff x="793" y="2296"/>
            <a:chExt cx="952" cy="499"/>
          </a:xfrm>
        </p:grpSpPr>
        <p:sp>
          <p:nvSpPr>
            <p:cNvPr id="31823" name="Rectangle 64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Espresso</a:t>
              </a:r>
            </a:p>
          </p:txBody>
        </p:sp>
        <p:sp>
          <p:nvSpPr>
            <p:cNvPr id="31824" name="Rectangle 65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31780" name="AutoShape 66"/>
          <p:cNvSpPr>
            <a:spLocks noChangeArrowheads="1"/>
          </p:cNvSpPr>
          <p:nvPr/>
        </p:nvSpPr>
        <p:spPr bwMode="auto">
          <a:xfrm>
            <a:off x="6348414" y="38608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1" name="AutoShape 67"/>
          <p:cNvSpPr>
            <a:spLocks noChangeArrowheads="1"/>
          </p:cNvSpPr>
          <p:nvPr/>
        </p:nvSpPr>
        <p:spPr bwMode="auto">
          <a:xfrm>
            <a:off x="6780214" y="38608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2" name="Line 68"/>
          <p:cNvSpPr>
            <a:spLocks noChangeShapeType="1"/>
          </p:cNvSpPr>
          <p:nvPr/>
        </p:nvSpPr>
        <p:spPr bwMode="auto">
          <a:xfrm flipH="1" flipV="1">
            <a:off x="6418264" y="4076700"/>
            <a:ext cx="73025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3" name="Line 69"/>
          <p:cNvSpPr>
            <a:spLocks noChangeShapeType="1"/>
          </p:cNvSpPr>
          <p:nvPr/>
        </p:nvSpPr>
        <p:spPr bwMode="auto">
          <a:xfrm flipH="1" flipV="1">
            <a:off x="6850063" y="4076700"/>
            <a:ext cx="14414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4" name="AutoShape 70"/>
          <p:cNvSpPr>
            <a:spLocks noChangeArrowheads="1"/>
          </p:cNvSpPr>
          <p:nvPr/>
        </p:nvSpPr>
        <p:spPr bwMode="auto">
          <a:xfrm>
            <a:off x="6059489" y="47244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5" name="AutoShape 71"/>
          <p:cNvSpPr>
            <a:spLocks noChangeArrowheads="1"/>
          </p:cNvSpPr>
          <p:nvPr/>
        </p:nvSpPr>
        <p:spPr bwMode="auto">
          <a:xfrm>
            <a:off x="6275389" y="49403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86" name="Group 72"/>
          <p:cNvGrpSpPr>
            <a:grpSpLocks/>
          </p:cNvGrpSpPr>
          <p:nvPr/>
        </p:nvGrpSpPr>
        <p:grpSpPr bwMode="auto">
          <a:xfrm>
            <a:off x="6348413" y="4579938"/>
            <a:ext cx="1511300" cy="792162"/>
            <a:chOff x="793" y="2296"/>
            <a:chExt cx="952" cy="499"/>
          </a:xfrm>
        </p:grpSpPr>
        <p:sp>
          <p:nvSpPr>
            <p:cNvPr id="31821" name="Rectangle 73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Decaf</a:t>
              </a:r>
            </a:p>
          </p:txBody>
        </p:sp>
        <p:sp>
          <p:nvSpPr>
            <p:cNvPr id="31822" name="Rectangle 74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31787" name="Group 75"/>
          <p:cNvGrpSpPr>
            <a:grpSpLocks/>
          </p:cNvGrpSpPr>
          <p:nvPr/>
        </p:nvGrpSpPr>
        <p:grpSpPr bwMode="auto">
          <a:xfrm>
            <a:off x="8075613" y="4579938"/>
            <a:ext cx="1511300" cy="792162"/>
            <a:chOff x="793" y="2296"/>
            <a:chExt cx="952" cy="499"/>
          </a:xfrm>
        </p:grpSpPr>
        <p:sp>
          <p:nvSpPr>
            <p:cNvPr id="31819" name="Rectangle 76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Espresso</a:t>
              </a:r>
            </a:p>
          </p:txBody>
        </p:sp>
        <p:sp>
          <p:nvSpPr>
            <p:cNvPr id="31820" name="Rectangle 77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31788" name="AutoShape 78"/>
          <p:cNvSpPr>
            <a:spLocks noChangeArrowheads="1"/>
          </p:cNvSpPr>
          <p:nvPr/>
        </p:nvSpPr>
        <p:spPr bwMode="auto">
          <a:xfrm>
            <a:off x="6564314" y="40767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9" name="AutoShape 79"/>
          <p:cNvSpPr>
            <a:spLocks noChangeArrowheads="1"/>
          </p:cNvSpPr>
          <p:nvPr/>
        </p:nvSpPr>
        <p:spPr bwMode="auto">
          <a:xfrm>
            <a:off x="6996114" y="40767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0" name="Line 80"/>
          <p:cNvSpPr>
            <a:spLocks noChangeShapeType="1"/>
          </p:cNvSpPr>
          <p:nvPr/>
        </p:nvSpPr>
        <p:spPr bwMode="auto">
          <a:xfrm flipH="1" flipV="1">
            <a:off x="6634164" y="4292600"/>
            <a:ext cx="73025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91" name="Line 81"/>
          <p:cNvSpPr>
            <a:spLocks noChangeShapeType="1"/>
          </p:cNvSpPr>
          <p:nvPr/>
        </p:nvSpPr>
        <p:spPr bwMode="auto">
          <a:xfrm flipH="1" flipV="1">
            <a:off x="7065963" y="4292600"/>
            <a:ext cx="14414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92" name="AutoShape 82"/>
          <p:cNvSpPr>
            <a:spLocks noChangeArrowheads="1"/>
          </p:cNvSpPr>
          <p:nvPr/>
        </p:nvSpPr>
        <p:spPr bwMode="auto">
          <a:xfrm>
            <a:off x="6275389" y="49403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3" name="AutoShape 83"/>
          <p:cNvSpPr>
            <a:spLocks noChangeArrowheads="1"/>
          </p:cNvSpPr>
          <p:nvPr/>
        </p:nvSpPr>
        <p:spPr bwMode="auto">
          <a:xfrm>
            <a:off x="6491289" y="51562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94" name="Group 84"/>
          <p:cNvGrpSpPr>
            <a:grpSpLocks/>
          </p:cNvGrpSpPr>
          <p:nvPr/>
        </p:nvGrpSpPr>
        <p:grpSpPr bwMode="auto">
          <a:xfrm>
            <a:off x="6564313" y="4795838"/>
            <a:ext cx="1511300" cy="792162"/>
            <a:chOff x="793" y="2296"/>
            <a:chExt cx="952" cy="499"/>
          </a:xfrm>
        </p:grpSpPr>
        <p:sp>
          <p:nvSpPr>
            <p:cNvPr id="31817" name="Rectangle 85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Decaf</a:t>
              </a:r>
            </a:p>
          </p:txBody>
        </p:sp>
        <p:sp>
          <p:nvSpPr>
            <p:cNvPr id="31818" name="Rectangle 86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31795" name="Group 87"/>
          <p:cNvGrpSpPr>
            <a:grpSpLocks/>
          </p:cNvGrpSpPr>
          <p:nvPr/>
        </p:nvGrpSpPr>
        <p:grpSpPr bwMode="auto">
          <a:xfrm>
            <a:off x="8291513" y="4795838"/>
            <a:ext cx="1511300" cy="792162"/>
            <a:chOff x="793" y="2296"/>
            <a:chExt cx="952" cy="499"/>
          </a:xfrm>
        </p:grpSpPr>
        <p:sp>
          <p:nvSpPr>
            <p:cNvPr id="31815" name="Rectangle 88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Espresso</a:t>
              </a:r>
            </a:p>
          </p:txBody>
        </p:sp>
        <p:sp>
          <p:nvSpPr>
            <p:cNvPr id="31816" name="Rectangle 89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31796" name="AutoShape 90"/>
          <p:cNvSpPr>
            <a:spLocks noChangeArrowheads="1"/>
          </p:cNvSpPr>
          <p:nvPr/>
        </p:nvSpPr>
        <p:spPr bwMode="auto">
          <a:xfrm>
            <a:off x="6780214" y="42926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7" name="AutoShape 91"/>
          <p:cNvSpPr>
            <a:spLocks noChangeArrowheads="1"/>
          </p:cNvSpPr>
          <p:nvPr/>
        </p:nvSpPr>
        <p:spPr bwMode="auto">
          <a:xfrm>
            <a:off x="7212014" y="42926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8" name="Line 92"/>
          <p:cNvSpPr>
            <a:spLocks noChangeShapeType="1"/>
          </p:cNvSpPr>
          <p:nvPr/>
        </p:nvSpPr>
        <p:spPr bwMode="auto">
          <a:xfrm flipH="1" flipV="1">
            <a:off x="6850064" y="4508500"/>
            <a:ext cx="73025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99" name="Line 93"/>
          <p:cNvSpPr>
            <a:spLocks noChangeShapeType="1"/>
          </p:cNvSpPr>
          <p:nvPr/>
        </p:nvSpPr>
        <p:spPr bwMode="auto">
          <a:xfrm flipH="1" flipV="1">
            <a:off x="7281863" y="4508500"/>
            <a:ext cx="14414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00" name="AutoShape 94"/>
          <p:cNvSpPr>
            <a:spLocks noChangeArrowheads="1"/>
          </p:cNvSpPr>
          <p:nvPr/>
        </p:nvSpPr>
        <p:spPr bwMode="auto">
          <a:xfrm>
            <a:off x="6491289" y="51562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1" name="AutoShape 95"/>
          <p:cNvSpPr>
            <a:spLocks noChangeArrowheads="1"/>
          </p:cNvSpPr>
          <p:nvPr/>
        </p:nvSpPr>
        <p:spPr bwMode="auto">
          <a:xfrm>
            <a:off x="6707189" y="53721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802" name="Group 96"/>
          <p:cNvGrpSpPr>
            <a:grpSpLocks/>
          </p:cNvGrpSpPr>
          <p:nvPr/>
        </p:nvGrpSpPr>
        <p:grpSpPr bwMode="auto">
          <a:xfrm>
            <a:off x="6780213" y="5011738"/>
            <a:ext cx="1511300" cy="792162"/>
            <a:chOff x="793" y="2296"/>
            <a:chExt cx="952" cy="499"/>
          </a:xfrm>
        </p:grpSpPr>
        <p:sp>
          <p:nvSpPr>
            <p:cNvPr id="31813" name="Rectangle 97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Decaf</a:t>
              </a:r>
            </a:p>
          </p:txBody>
        </p:sp>
        <p:sp>
          <p:nvSpPr>
            <p:cNvPr id="31814" name="Rectangle 98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31803" name="Group 99"/>
          <p:cNvGrpSpPr>
            <a:grpSpLocks/>
          </p:cNvGrpSpPr>
          <p:nvPr/>
        </p:nvGrpSpPr>
        <p:grpSpPr bwMode="auto">
          <a:xfrm>
            <a:off x="8507413" y="5011738"/>
            <a:ext cx="1511300" cy="792162"/>
            <a:chOff x="793" y="2296"/>
            <a:chExt cx="952" cy="499"/>
          </a:xfrm>
        </p:grpSpPr>
        <p:sp>
          <p:nvSpPr>
            <p:cNvPr id="31811" name="Rectangle 100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Espresso</a:t>
              </a:r>
            </a:p>
          </p:txBody>
        </p:sp>
        <p:sp>
          <p:nvSpPr>
            <p:cNvPr id="31812" name="Rectangle 101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31804" name="AutoShape 102"/>
          <p:cNvSpPr>
            <a:spLocks noChangeArrowheads="1"/>
          </p:cNvSpPr>
          <p:nvPr/>
        </p:nvSpPr>
        <p:spPr bwMode="auto">
          <a:xfrm>
            <a:off x="6996114" y="45085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5" name="AutoShape 103"/>
          <p:cNvSpPr>
            <a:spLocks noChangeArrowheads="1"/>
          </p:cNvSpPr>
          <p:nvPr/>
        </p:nvSpPr>
        <p:spPr bwMode="auto">
          <a:xfrm>
            <a:off x="7427914" y="45085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6" name="Line 104"/>
          <p:cNvSpPr>
            <a:spLocks noChangeShapeType="1"/>
          </p:cNvSpPr>
          <p:nvPr/>
        </p:nvSpPr>
        <p:spPr bwMode="auto">
          <a:xfrm flipH="1" flipV="1">
            <a:off x="7065964" y="4724400"/>
            <a:ext cx="73025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07" name="Line 105"/>
          <p:cNvSpPr>
            <a:spLocks noChangeShapeType="1"/>
          </p:cNvSpPr>
          <p:nvPr/>
        </p:nvSpPr>
        <p:spPr bwMode="auto">
          <a:xfrm flipH="1" flipV="1">
            <a:off x="7497763" y="4724400"/>
            <a:ext cx="14414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08" name="AutoShape 106"/>
          <p:cNvSpPr>
            <a:spLocks noChangeArrowheads="1"/>
          </p:cNvSpPr>
          <p:nvPr/>
        </p:nvSpPr>
        <p:spPr bwMode="auto">
          <a:xfrm>
            <a:off x="6707189" y="53721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9" name="AutoShape 107"/>
          <p:cNvSpPr>
            <a:spLocks noChangeArrowheads="1"/>
          </p:cNvSpPr>
          <p:nvPr/>
        </p:nvSpPr>
        <p:spPr bwMode="auto">
          <a:xfrm>
            <a:off x="6923089" y="55880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85" name="AutoShape 29"/>
          <p:cNvSpPr>
            <a:spLocks noChangeArrowheads="1"/>
          </p:cNvSpPr>
          <p:nvPr/>
        </p:nvSpPr>
        <p:spPr bwMode="auto">
          <a:xfrm>
            <a:off x="5627688" y="5084763"/>
            <a:ext cx="4102100" cy="1295400"/>
          </a:xfrm>
          <a:prstGeom prst="wedgeRoundRectCallout">
            <a:avLst>
              <a:gd name="adj1" fmla="val -83963"/>
              <a:gd name="adj2" fmla="val 20468"/>
              <a:gd name="adj3" fmla="val 16667"/>
            </a:avLst>
          </a:prstGeom>
          <a:solidFill>
            <a:srgbClr val="FFEA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每个</a:t>
            </a:r>
            <a:r>
              <a:rPr lang="en-US" altLang="zh-CN"/>
              <a:t>cost()</a:t>
            </a:r>
            <a:r>
              <a:rPr lang="zh-CN" altLang="en-US"/>
              <a:t>方法计算出咖啡和调味品的价格。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8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试设想：</a:t>
            </a: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如果咖啡的价格发生变化</a:t>
            </a: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如果新出了一种咖啡调料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对系统开发人员来说意味着什么？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11676" y="3644900"/>
            <a:ext cx="2663825" cy="27622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84363" y="692151"/>
            <a:ext cx="6515100" cy="1008063"/>
          </a:xfrm>
        </p:spPr>
        <p:txBody>
          <a:bodyPr/>
          <a:lstStyle/>
          <a:p>
            <a:r>
              <a:rPr lang="en-US" altLang="zh-CN"/>
              <a:t>B</a:t>
            </a:r>
            <a:r>
              <a:rPr lang="zh-CN" altLang="en-US"/>
              <a:t>方案：继承机制来解决</a:t>
            </a:r>
          </a:p>
        </p:txBody>
      </p:sp>
      <p:grpSp>
        <p:nvGrpSpPr>
          <p:cNvPr id="33795" name="Group 8"/>
          <p:cNvGrpSpPr>
            <a:grpSpLocks/>
          </p:cNvGrpSpPr>
          <p:nvPr/>
        </p:nvGrpSpPr>
        <p:grpSpPr bwMode="auto">
          <a:xfrm>
            <a:off x="2782888" y="2276475"/>
            <a:ext cx="1727200" cy="3816350"/>
            <a:chOff x="2382" y="1434"/>
            <a:chExt cx="1088" cy="2404"/>
          </a:xfrm>
        </p:grpSpPr>
        <p:sp>
          <p:nvSpPr>
            <p:cNvPr id="33799" name="Rectangle 5"/>
            <p:cNvSpPr>
              <a:spLocks noChangeArrowheads="1"/>
            </p:cNvSpPr>
            <p:nvPr/>
          </p:nvSpPr>
          <p:spPr bwMode="auto">
            <a:xfrm>
              <a:off x="2382" y="1434"/>
              <a:ext cx="1088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Beverage</a:t>
              </a:r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2382" y="1661"/>
              <a:ext cx="1088" cy="8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description</a:t>
              </a:r>
            </a:p>
            <a:p>
              <a:r>
                <a:rPr lang="en-US" altLang="zh-CN"/>
                <a:t>milk</a:t>
              </a:r>
            </a:p>
            <a:p>
              <a:r>
                <a:rPr lang="en-US" altLang="zh-CN"/>
                <a:t>soy</a:t>
              </a:r>
            </a:p>
            <a:p>
              <a:r>
                <a:rPr lang="en-US" altLang="zh-CN"/>
                <a:t>mocha</a:t>
              </a:r>
            </a:p>
            <a:p>
              <a:r>
                <a:rPr lang="en-US" altLang="zh-CN"/>
                <a:t>whip</a:t>
              </a:r>
            </a:p>
          </p:txBody>
        </p:sp>
        <p:sp>
          <p:nvSpPr>
            <p:cNvPr id="33801" name="Rectangle 7"/>
            <p:cNvSpPr>
              <a:spLocks noChangeArrowheads="1"/>
            </p:cNvSpPr>
            <p:nvPr/>
          </p:nvSpPr>
          <p:spPr bwMode="auto">
            <a:xfrm>
              <a:off x="2382" y="2502"/>
              <a:ext cx="1088" cy="1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getDescription()</a:t>
              </a:r>
            </a:p>
            <a:p>
              <a:r>
                <a:rPr lang="en-US" altLang="zh-CN" sz="1600"/>
                <a:t>cost()</a:t>
              </a:r>
            </a:p>
            <a:p>
              <a:r>
                <a:rPr lang="en-US" altLang="zh-CN" sz="1600"/>
                <a:t>hasMilk()</a:t>
              </a:r>
            </a:p>
            <a:p>
              <a:r>
                <a:rPr lang="en-US" altLang="zh-CN" sz="1600"/>
                <a:t>setMilk()</a:t>
              </a:r>
            </a:p>
            <a:p>
              <a:r>
                <a:rPr lang="en-US" altLang="zh-CN" sz="1600"/>
                <a:t>hasSoy()</a:t>
              </a:r>
            </a:p>
            <a:p>
              <a:r>
                <a:rPr lang="en-US" altLang="zh-CN" sz="1600"/>
                <a:t>setSoy()</a:t>
              </a:r>
            </a:p>
            <a:p>
              <a:r>
                <a:rPr lang="en-US" altLang="zh-CN" sz="1600">
                  <a:latin typeface="Times New Roman" pitchFamily="18" charset="0"/>
                </a:rPr>
                <a:t>…</a:t>
              </a:r>
              <a:endParaRPr lang="en-US" altLang="zh-CN" sz="1600"/>
            </a:p>
            <a:p>
              <a:r>
                <a:rPr lang="en-US" altLang="zh-CN" sz="1600"/>
                <a:t>//Other methods</a:t>
              </a:r>
              <a:endParaRPr lang="en-US" altLang="zh-CN"/>
            </a:p>
          </p:txBody>
        </p:sp>
      </p:grpSp>
      <p:sp>
        <p:nvSpPr>
          <p:cNvPr id="174089" name="AutoShape 9"/>
          <p:cNvSpPr>
            <a:spLocks noChangeArrowheads="1"/>
          </p:cNvSpPr>
          <p:nvPr/>
        </p:nvSpPr>
        <p:spPr bwMode="auto">
          <a:xfrm>
            <a:off x="4943476" y="2060576"/>
            <a:ext cx="5184775" cy="720725"/>
          </a:xfrm>
          <a:prstGeom prst="wedgeRoundRectCallout">
            <a:avLst>
              <a:gd name="adj1" fmla="val -76394"/>
              <a:gd name="adj2" fmla="val 86782"/>
              <a:gd name="adj3" fmla="val 16667"/>
            </a:avLst>
          </a:prstGeom>
          <a:solidFill>
            <a:srgbClr val="FFEA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对应每种调味品的布尔型变量</a:t>
            </a:r>
          </a:p>
        </p:txBody>
      </p:sp>
      <p:sp>
        <p:nvSpPr>
          <p:cNvPr id="174090" name="AutoShape 10"/>
          <p:cNvSpPr>
            <a:spLocks noChangeArrowheads="1"/>
          </p:cNvSpPr>
          <p:nvPr/>
        </p:nvSpPr>
        <p:spPr bwMode="auto">
          <a:xfrm>
            <a:off x="4943476" y="3141663"/>
            <a:ext cx="5184775" cy="1655762"/>
          </a:xfrm>
          <a:prstGeom prst="wedgeRoundRectCallout">
            <a:avLst>
              <a:gd name="adj1" fmla="val -76394"/>
              <a:gd name="adj2" fmla="val 26894"/>
              <a:gd name="adj3" fmla="val 16667"/>
            </a:avLst>
          </a:prstGeom>
          <a:solidFill>
            <a:srgbClr val="FFEA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/>
              <a:t>现在，</a:t>
            </a:r>
            <a:r>
              <a:rPr lang="en-US" altLang="zh-CN" sz="2000"/>
              <a:t>cost()</a:t>
            </a:r>
            <a:r>
              <a:rPr lang="zh-CN" altLang="en-US" sz="2000"/>
              <a:t>方法在基类中将被实现，用以计算与特定饮料的调料价格，同时，该方法在子类中将被重写，并被调用以计算基本饮料价和调味品价的总价。</a:t>
            </a:r>
            <a:endParaRPr lang="en-US" altLang="zh-CN" sz="2000"/>
          </a:p>
        </p:txBody>
      </p:sp>
      <p:sp>
        <p:nvSpPr>
          <p:cNvPr id="174091" name="AutoShape 11"/>
          <p:cNvSpPr>
            <a:spLocks noChangeArrowheads="1"/>
          </p:cNvSpPr>
          <p:nvPr/>
        </p:nvSpPr>
        <p:spPr bwMode="auto">
          <a:xfrm>
            <a:off x="4943476" y="4940301"/>
            <a:ext cx="5184775" cy="720725"/>
          </a:xfrm>
          <a:prstGeom prst="wedgeRoundRectCallout">
            <a:avLst>
              <a:gd name="adj1" fmla="val -74097"/>
              <a:gd name="adj2" fmla="val -17843"/>
              <a:gd name="adj3" fmla="val 16667"/>
            </a:avLst>
          </a:prstGeom>
          <a:solidFill>
            <a:srgbClr val="FFEA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设置各种调味品实例变量的布尔值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9" grpId="0" animBg="1"/>
      <p:bldP spid="174090" grpId="0" animBg="1"/>
      <p:bldP spid="17409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3"/>
          <p:cNvGrpSpPr>
            <a:grpSpLocks/>
          </p:cNvGrpSpPr>
          <p:nvPr/>
        </p:nvGrpSpPr>
        <p:grpSpPr bwMode="auto">
          <a:xfrm>
            <a:off x="1631950" y="5949951"/>
            <a:ext cx="1511300" cy="792163"/>
            <a:chOff x="793" y="2296"/>
            <a:chExt cx="952" cy="499"/>
          </a:xfrm>
        </p:grpSpPr>
        <p:sp>
          <p:nvSpPr>
            <p:cNvPr id="34842" name="Rectangle 4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HouseBlend</a:t>
              </a:r>
            </a:p>
          </p:txBody>
        </p:sp>
        <p:sp>
          <p:nvSpPr>
            <p:cNvPr id="34843" name="Rectangle 5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34819" name="Group 10"/>
          <p:cNvGrpSpPr>
            <a:grpSpLocks/>
          </p:cNvGrpSpPr>
          <p:nvPr/>
        </p:nvGrpSpPr>
        <p:grpSpPr bwMode="auto">
          <a:xfrm>
            <a:off x="3362325" y="5949951"/>
            <a:ext cx="1511300" cy="792163"/>
            <a:chOff x="793" y="2296"/>
            <a:chExt cx="952" cy="499"/>
          </a:xfrm>
        </p:grpSpPr>
        <p:sp>
          <p:nvSpPr>
            <p:cNvPr id="34840" name="Rectangle 11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DarkRoast</a:t>
              </a:r>
            </a:p>
          </p:txBody>
        </p:sp>
        <p:sp>
          <p:nvSpPr>
            <p:cNvPr id="34841" name="Rectangle 12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34820" name="Group 13"/>
          <p:cNvGrpSpPr>
            <a:grpSpLocks/>
          </p:cNvGrpSpPr>
          <p:nvPr/>
        </p:nvGrpSpPr>
        <p:grpSpPr bwMode="auto">
          <a:xfrm>
            <a:off x="5089525" y="5949951"/>
            <a:ext cx="1511300" cy="792163"/>
            <a:chOff x="793" y="2296"/>
            <a:chExt cx="952" cy="499"/>
          </a:xfrm>
        </p:grpSpPr>
        <p:sp>
          <p:nvSpPr>
            <p:cNvPr id="34838" name="Rectangle 14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Decaf</a:t>
              </a:r>
            </a:p>
          </p:txBody>
        </p:sp>
        <p:sp>
          <p:nvSpPr>
            <p:cNvPr id="34839" name="Rectangle 15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34821" name="Group 16"/>
          <p:cNvGrpSpPr>
            <a:grpSpLocks/>
          </p:cNvGrpSpPr>
          <p:nvPr/>
        </p:nvGrpSpPr>
        <p:grpSpPr bwMode="auto">
          <a:xfrm>
            <a:off x="6818313" y="5949951"/>
            <a:ext cx="1511300" cy="792163"/>
            <a:chOff x="793" y="2296"/>
            <a:chExt cx="952" cy="499"/>
          </a:xfrm>
        </p:grpSpPr>
        <p:sp>
          <p:nvSpPr>
            <p:cNvPr id="34836" name="Rectangle 17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Espresso</a:t>
              </a:r>
            </a:p>
          </p:txBody>
        </p:sp>
        <p:sp>
          <p:nvSpPr>
            <p:cNvPr id="34837" name="Rectangle 18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34822" name="AutoShape 19"/>
          <p:cNvSpPr>
            <a:spLocks noChangeArrowheads="1"/>
          </p:cNvSpPr>
          <p:nvPr/>
        </p:nvSpPr>
        <p:spPr bwMode="auto">
          <a:xfrm>
            <a:off x="2855914" y="4797425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AutoShape 20"/>
          <p:cNvSpPr>
            <a:spLocks noChangeArrowheads="1"/>
          </p:cNvSpPr>
          <p:nvPr/>
        </p:nvSpPr>
        <p:spPr bwMode="auto">
          <a:xfrm>
            <a:off x="3359151" y="4797425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AutoShape 21"/>
          <p:cNvSpPr>
            <a:spLocks noChangeArrowheads="1"/>
          </p:cNvSpPr>
          <p:nvPr/>
        </p:nvSpPr>
        <p:spPr bwMode="auto">
          <a:xfrm>
            <a:off x="3863976" y="4797425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AutoShape 22"/>
          <p:cNvSpPr>
            <a:spLocks noChangeArrowheads="1"/>
          </p:cNvSpPr>
          <p:nvPr/>
        </p:nvSpPr>
        <p:spPr bwMode="auto">
          <a:xfrm>
            <a:off x="4297364" y="4797425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Line 23"/>
          <p:cNvSpPr>
            <a:spLocks noChangeShapeType="1"/>
          </p:cNvSpPr>
          <p:nvPr/>
        </p:nvSpPr>
        <p:spPr bwMode="auto">
          <a:xfrm flipV="1">
            <a:off x="2641600" y="5013326"/>
            <a:ext cx="28575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7" name="Line 24"/>
          <p:cNvSpPr>
            <a:spLocks noChangeShapeType="1"/>
          </p:cNvSpPr>
          <p:nvPr/>
        </p:nvSpPr>
        <p:spPr bwMode="auto">
          <a:xfrm flipH="1" flipV="1">
            <a:off x="3432175" y="5013326"/>
            <a:ext cx="1081088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8" name="Line 25"/>
          <p:cNvSpPr>
            <a:spLocks noChangeShapeType="1"/>
          </p:cNvSpPr>
          <p:nvPr/>
        </p:nvSpPr>
        <p:spPr bwMode="auto">
          <a:xfrm flipH="1" flipV="1">
            <a:off x="3935414" y="5013326"/>
            <a:ext cx="1514475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9" name="Line 26"/>
          <p:cNvSpPr>
            <a:spLocks noChangeShapeType="1"/>
          </p:cNvSpPr>
          <p:nvPr/>
        </p:nvSpPr>
        <p:spPr bwMode="auto">
          <a:xfrm flipH="1" flipV="1">
            <a:off x="4367213" y="5013326"/>
            <a:ext cx="288290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33" name="AutoShape 29"/>
          <p:cNvSpPr>
            <a:spLocks noChangeArrowheads="1"/>
          </p:cNvSpPr>
          <p:nvPr/>
        </p:nvSpPr>
        <p:spPr bwMode="auto">
          <a:xfrm>
            <a:off x="6024564" y="4221163"/>
            <a:ext cx="4319587" cy="1295400"/>
          </a:xfrm>
          <a:prstGeom prst="wedgeRoundRectCallout">
            <a:avLst>
              <a:gd name="adj1" fmla="val -92079"/>
              <a:gd name="adj2" fmla="val 121079"/>
              <a:gd name="adj3" fmla="val 16667"/>
            </a:avLst>
          </a:prstGeom>
          <a:solidFill>
            <a:srgbClr val="FFEA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每个子类实现</a:t>
            </a:r>
            <a:r>
              <a:rPr lang="en-US" altLang="zh-CN"/>
              <a:t>cost()</a:t>
            </a:r>
            <a:r>
              <a:rPr lang="zh-CN" altLang="en-US"/>
              <a:t>方法，以计算它们的价格。</a:t>
            </a:r>
          </a:p>
        </p:txBody>
      </p:sp>
      <p:grpSp>
        <p:nvGrpSpPr>
          <p:cNvPr id="34831" name="Group 30"/>
          <p:cNvGrpSpPr>
            <a:grpSpLocks/>
          </p:cNvGrpSpPr>
          <p:nvPr/>
        </p:nvGrpSpPr>
        <p:grpSpPr bwMode="auto">
          <a:xfrm>
            <a:off x="2782888" y="981075"/>
            <a:ext cx="1727200" cy="3816350"/>
            <a:chOff x="2382" y="1434"/>
            <a:chExt cx="1088" cy="2404"/>
          </a:xfrm>
        </p:grpSpPr>
        <p:sp>
          <p:nvSpPr>
            <p:cNvPr id="34833" name="Rectangle 31"/>
            <p:cNvSpPr>
              <a:spLocks noChangeArrowheads="1"/>
            </p:cNvSpPr>
            <p:nvPr/>
          </p:nvSpPr>
          <p:spPr bwMode="auto">
            <a:xfrm>
              <a:off x="2382" y="1434"/>
              <a:ext cx="1088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Beverage</a:t>
              </a:r>
            </a:p>
          </p:txBody>
        </p:sp>
        <p:sp>
          <p:nvSpPr>
            <p:cNvPr id="34834" name="Rectangle 32"/>
            <p:cNvSpPr>
              <a:spLocks noChangeArrowheads="1"/>
            </p:cNvSpPr>
            <p:nvPr/>
          </p:nvSpPr>
          <p:spPr bwMode="auto">
            <a:xfrm>
              <a:off x="2382" y="1661"/>
              <a:ext cx="1088" cy="8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description</a:t>
              </a:r>
            </a:p>
            <a:p>
              <a:r>
                <a:rPr lang="en-US" altLang="zh-CN"/>
                <a:t>milk</a:t>
              </a:r>
            </a:p>
            <a:p>
              <a:r>
                <a:rPr lang="en-US" altLang="zh-CN"/>
                <a:t>soy</a:t>
              </a:r>
            </a:p>
            <a:p>
              <a:r>
                <a:rPr lang="en-US" altLang="zh-CN"/>
                <a:t>mocha</a:t>
              </a:r>
            </a:p>
            <a:p>
              <a:r>
                <a:rPr lang="en-US" altLang="zh-CN"/>
                <a:t>whip</a:t>
              </a:r>
            </a:p>
          </p:txBody>
        </p:sp>
        <p:sp>
          <p:nvSpPr>
            <p:cNvPr id="34835" name="Rectangle 33"/>
            <p:cNvSpPr>
              <a:spLocks noChangeArrowheads="1"/>
            </p:cNvSpPr>
            <p:nvPr/>
          </p:nvSpPr>
          <p:spPr bwMode="auto">
            <a:xfrm>
              <a:off x="2382" y="2502"/>
              <a:ext cx="1088" cy="1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getDescription()</a:t>
              </a:r>
            </a:p>
            <a:p>
              <a:r>
                <a:rPr lang="en-US" altLang="zh-CN" sz="1600"/>
                <a:t>cost()</a:t>
              </a:r>
            </a:p>
            <a:p>
              <a:r>
                <a:rPr lang="en-US" altLang="zh-CN" sz="1600"/>
                <a:t>hasMilk()</a:t>
              </a:r>
            </a:p>
            <a:p>
              <a:r>
                <a:rPr lang="en-US" altLang="zh-CN" sz="1600"/>
                <a:t>setMilk()</a:t>
              </a:r>
            </a:p>
            <a:p>
              <a:r>
                <a:rPr lang="en-US" altLang="zh-CN" sz="1600"/>
                <a:t>hasSoy()</a:t>
              </a:r>
            </a:p>
            <a:p>
              <a:r>
                <a:rPr lang="en-US" altLang="zh-CN" sz="1600"/>
                <a:t>setSoy()</a:t>
              </a:r>
            </a:p>
            <a:p>
              <a:r>
                <a:rPr lang="en-US" altLang="zh-CN" sz="1600">
                  <a:latin typeface="Times New Roman" pitchFamily="18" charset="0"/>
                </a:rPr>
                <a:t>…</a:t>
              </a:r>
              <a:endParaRPr lang="en-US" altLang="zh-CN" sz="1600"/>
            </a:p>
            <a:p>
              <a:r>
                <a:rPr lang="en-US" altLang="zh-CN" sz="1600"/>
                <a:t>//Other methods</a:t>
              </a:r>
              <a:endParaRPr lang="en-US" altLang="zh-CN"/>
            </a:p>
          </p:txBody>
        </p:sp>
      </p:grpSp>
      <p:sp>
        <p:nvSpPr>
          <p:cNvPr id="175131" name="AutoShape 27"/>
          <p:cNvSpPr>
            <a:spLocks noChangeArrowheads="1"/>
          </p:cNvSpPr>
          <p:nvPr/>
        </p:nvSpPr>
        <p:spPr bwMode="auto">
          <a:xfrm>
            <a:off x="5664201" y="2060576"/>
            <a:ext cx="4606925" cy="2016125"/>
          </a:xfrm>
          <a:prstGeom prst="wedgeRoundRectCallout">
            <a:avLst>
              <a:gd name="adj1" fmla="val -97245"/>
              <a:gd name="adj2" fmla="val 3069"/>
              <a:gd name="adj3" fmla="val 16667"/>
            </a:avLst>
          </a:prstGeom>
          <a:solidFill>
            <a:srgbClr val="FFEA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计算调料价格，该方法在子类中将被重写，扩展为计算包括基本饮料价格和调味品价格的饮料总价。</a:t>
            </a:r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33" grpId="0" animBg="1"/>
      <p:bldP spid="1751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装饰模式详解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装饰模式实现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Public class Beverage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...</a:t>
            </a:r>
            <a:endParaRPr lang="zh-CN" altLang="en-US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public double cost()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	//</a:t>
            </a:r>
            <a:r>
              <a:rPr lang="zh-CN" altLang="en-US" sz="2400"/>
              <a:t>巧克力的价格</a:t>
            </a: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	//</a:t>
            </a:r>
            <a:r>
              <a:rPr lang="zh-CN" altLang="en-US" sz="2400"/>
              <a:t>牛奶的价格</a:t>
            </a: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	//</a:t>
            </a:r>
            <a:r>
              <a:rPr lang="zh-CN" altLang="en-US" sz="2400"/>
              <a:t>豆奶的价格</a:t>
            </a: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	//</a:t>
            </a:r>
            <a:r>
              <a:rPr lang="zh-CN" altLang="en-US" sz="2400"/>
              <a:t>起泡牛奶的价格</a:t>
            </a: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176135" name="AutoShape 7"/>
          <p:cNvSpPr>
            <a:spLocks/>
          </p:cNvSpPr>
          <p:nvPr/>
        </p:nvSpPr>
        <p:spPr bwMode="auto">
          <a:xfrm>
            <a:off x="5951539" y="3459164"/>
            <a:ext cx="3240087" cy="617537"/>
          </a:xfrm>
          <a:prstGeom prst="borderCallout2">
            <a:avLst>
              <a:gd name="adj1" fmla="val 18509"/>
              <a:gd name="adj2" fmla="val -2352"/>
              <a:gd name="adj3" fmla="val 18509"/>
              <a:gd name="adj4" fmla="val -2352"/>
              <a:gd name="adj5" fmla="val 63755"/>
              <a:gd name="adj6" fmla="val -503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只计算调料价格</a:t>
            </a:r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Public class DarkRoast extends Beverage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   public DarkRoast()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description=</a:t>
            </a:r>
            <a:r>
              <a:rPr lang="en-US" altLang="zh-CN" sz="2000">
                <a:latin typeface="Times New Roman" pitchFamily="18" charset="0"/>
              </a:rPr>
              <a:t>“</a:t>
            </a:r>
            <a:r>
              <a:rPr lang="zh-CN" altLang="en-US" sz="2000"/>
              <a:t>优质</a:t>
            </a:r>
            <a:r>
              <a:rPr lang="en-US" altLang="zh-CN" sz="2000"/>
              <a:t>DarkRoast</a:t>
            </a:r>
            <a:r>
              <a:rPr lang="zh-CN" altLang="en-US" sz="2000"/>
              <a:t>咖啡</a:t>
            </a:r>
            <a:r>
              <a:rPr lang="en-US" altLang="zh-CN" sz="2000">
                <a:latin typeface="Times New Roman" pitchFamily="18" charset="0"/>
              </a:rPr>
              <a:t>”</a:t>
            </a:r>
            <a:r>
              <a:rPr lang="en-US" altLang="zh-CN" sz="200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   public double cost()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		//</a:t>
            </a:r>
            <a:r>
              <a:rPr lang="zh-CN" altLang="en-US" sz="2000"/>
              <a:t>黑咖啡的价格</a:t>
            </a:r>
            <a:endParaRPr lang="en-US" altLang="zh-CN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		//</a:t>
            </a:r>
            <a:r>
              <a:rPr lang="zh-CN" altLang="en-US" sz="2000"/>
              <a:t>如果有加巧克力的话，加上巧克力的价格</a:t>
            </a:r>
            <a:endParaRPr lang="en-US" altLang="zh-CN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		//</a:t>
            </a:r>
            <a:r>
              <a:rPr lang="zh-CN" altLang="en-US" sz="2000"/>
              <a:t>如果有加牛奶的话，加上牛奶的价格</a:t>
            </a:r>
            <a:endParaRPr lang="en-US" altLang="zh-CN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		//</a:t>
            </a:r>
            <a:r>
              <a:rPr lang="zh-CN" altLang="en-US" sz="2000"/>
              <a:t>如果有加豆奶的话，加上豆奶的价格</a:t>
            </a:r>
            <a:endParaRPr lang="en-US" altLang="zh-CN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		//</a:t>
            </a:r>
            <a:r>
              <a:rPr lang="zh-CN" altLang="en-US" sz="2000"/>
              <a:t>如果有加起泡牛奶的话，加上起泡牛奶的价格</a:t>
            </a:r>
            <a:endParaRPr lang="en-US" altLang="zh-CN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  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177159" name="AutoShape 7"/>
          <p:cNvSpPr>
            <a:spLocks/>
          </p:cNvSpPr>
          <p:nvPr/>
        </p:nvSpPr>
        <p:spPr bwMode="auto">
          <a:xfrm>
            <a:off x="6111875" y="5157788"/>
            <a:ext cx="3455988" cy="914400"/>
          </a:xfrm>
          <a:prstGeom prst="borderCallout2">
            <a:avLst>
              <a:gd name="adj1" fmla="val 12500"/>
              <a:gd name="adj2" fmla="val -2204"/>
              <a:gd name="adj3" fmla="val 12500"/>
              <a:gd name="adj4" fmla="val -2204"/>
              <a:gd name="adj5" fmla="val -73810"/>
              <a:gd name="adj6" fmla="val -67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计算完整的咖啡价格，包括调料的价格</a:t>
            </a:r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这个方案只要五个类就可以了。</a:t>
            </a:r>
            <a:endParaRPr lang="en-US" altLang="zh-CN" dirty="0"/>
          </a:p>
          <a:p>
            <a:pPr>
              <a:buFontTx/>
              <a:buBlip>
                <a:blip r:embed="rId3"/>
              </a:buBlip>
            </a:pPr>
            <a:r>
              <a:rPr lang="zh-CN" altLang="en-US" dirty="0"/>
              <a:t>该方案有什么不足？</a:t>
            </a:r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如果调味品价格变化怎么办？</a:t>
            </a:r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如果增加新的调料怎么办？</a:t>
            </a:r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如果一个顾客点了双份的某种调料怎么办？</a:t>
            </a:r>
          </a:p>
          <a:p>
            <a:pPr lvl="1">
              <a:buFontTx/>
              <a:buBlip>
                <a:blip r:embed="rId4"/>
              </a:buBlip>
            </a:pP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>
                <a:solidFill>
                  <a:schemeClr val="hlink"/>
                </a:solidFill>
              </a:rPr>
              <a:t>类应该对扩展开放，对修改封闭。</a:t>
            </a:r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目的是在</a:t>
            </a:r>
            <a:r>
              <a:rPr lang="zh-CN" altLang="en-US" dirty="0">
                <a:solidFill>
                  <a:srgbClr val="FF0000"/>
                </a:solidFill>
              </a:rPr>
              <a:t>不需修改已有代码</a:t>
            </a:r>
            <a:r>
              <a:rPr lang="zh-CN" altLang="en-US" dirty="0"/>
              <a:t>的情况下方便的扩展类的功能。按照这一原则设计的系统具有以下优点</a:t>
            </a:r>
            <a:r>
              <a:rPr lang="zh-CN" altLang="en-US" dirty="0">
                <a:solidFill>
                  <a:schemeClr val="hlink"/>
                </a:solidFill>
              </a:rPr>
              <a:t>：</a:t>
            </a:r>
          </a:p>
          <a:p>
            <a:pPr lvl="2">
              <a:buFontTx/>
              <a:buBlip>
                <a:blip r:embed="rId4"/>
              </a:buBlip>
            </a:pPr>
            <a:r>
              <a:rPr lang="zh-CN" altLang="en-US" dirty="0">
                <a:solidFill>
                  <a:schemeClr val="hlink"/>
                </a:solidFill>
              </a:rPr>
              <a:t>具有一定的适应性和灵活性。</a:t>
            </a:r>
          </a:p>
          <a:p>
            <a:pPr lvl="2">
              <a:buFontTx/>
              <a:buBlip>
                <a:blip r:embed="rId4"/>
              </a:buBlip>
            </a:pPr>
            <a:r>
              <a:rPr lang="zh-CN" altLang="en-US" dirty="0">
                <a:solidFill>
                  <a:schemeClr val="hlink"/>
                </a:solidFill>
              </a:rPr>
              <a:t>具有一定的稳定性和延续性。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847850" y="785813"/>
            <a:ext cx="8186738" cy="5359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Blip>
                <a:blip r:embed="rId3"/>
              </a:buBlip>
            </a:pPr>
            <a:r>
              <a:rPr lang="en-US" altLang="zh-CN" sz="2800"/>
              <a:t>C</a:t>
            </a:r>
            <a:r>
              <a:rPr lang="zh-CN" altLang="en-US" sz="2800"/>
              <a:t>方案</a:t>
            </a:r>
            <a:endParaRPr lang="en-US" altLang="zh-CN" sz="2800"/>
          </a:p>
          <a:p>
            <a:pPr>
              <a:lnSpc>
                <a:spcPct val="80000"/>
              </a:lnSpc>
              <a:buFontTx/>
              <a:buBlip>
                <a:blip r:embed="rId3"/>
              </a:buBlip>
            </a:pPr>
            <a:r>
              <a:rPr lang="zh-CN" altLang="en-US" sz="2800"/>
              <a:t>咖啡店点单系统可以用装饰模式很好的来解决。</a:t>
            </a:r>
          </a:p>
        </p:txBody>
      </p:sp>
      <p:grpSp>
        <p:nvGrpSpPr>
          <p:cNvPr id="39939" name="Group 73"/>
          <p:cNvGrpSpPr>
            <a:grpSpLocks/>
          </p:cNvGrpSpPr>
          <p:nvPr/>
        </p:nvGrpSpPr>
        <p:grpSpPr bwMode="auto">
          <a:xfrm>
            <a:off x="4332288" y="2065339"/>
            <a:ext cx="5613400" cy="4022725"/>
            <a:chOff x="1385" y="1207"/>
            <a:chExt cx="3536" cy="2534"/>
          </a:xfrm>
        </p:grpSpPr>
        <p:grpSp>
          <p:nvGrpSpPr>
            <p:cNvPr id="39944" name="Group 65"/>
            <p:cNvGrpSpPr>
              <a:grpSpLocks/>
            </p:cNvGrpSpPr>
            <p:nvPr/>
          </p:nvGrpSpPr>
          <p:grpSpPr bwMode="auto">
            <a:xfrm>
              <a:off x="2110" y="1207"/>
              <a:ext cx="1088" cy="635"/>
              <a:chOff x="1882" y="1026"/>
              <a:chExt cx="1088" cy="635"/>
            </a:xfrm>
          </p:grpSpPr>
          <p:sp>
            <p:nvSpPr>
              <p:cNvPr id="39969" name="Rectangle 8"/>
              <p:cNvSpPr>
                <a:spLocks noChangeArrowheads="1"/>
              </p:cNvSpPr>
              <p:nvPr/>
            </p:nvSpPr>
            <p:spPr bwMode="auto">
              <a:xfrm>
                <a:off x="1882" y="1026"/>
                <a:ext cx="1088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Beverage</a:t>
                </a:r>
              </a:p>
            </p:txBody>
          </p:sp>
          <p:sp>
            <p:nvSpPr>
              <p:cNvPr id="39970" name="Rectangle 10"/>
              <p:cNvSpPr>
                <a:spLocks noChangeArrowheads="1"/>
              </p:cNvSpPr>
              <p:nvPr/>
            </p:nvSpPr>
            <p:spPr bwMode="auto">
              <a:xfrm>
                <a:off x="1882" y="1207"/>
                <a:ext cx="1088" cy="45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1600"/>
                  <a:t>getDescription()</a:t>
                </a:r>
              </a:p>
              <a:p>
                <a:r>
                  <a:rPr lang="en-US" altLang="zh-CN" sz="1600"/>
                  <a:t>cost()</a:t>
                </a:r>
              </a:p>
            </p:txBody>
          </p:sp>
        </p:grpSp>
        <p:sp>
          <p:nvSpPr>
            <p:cNvPr id="39945" name="AutoShape 20"/>
            <p:cNvSpPr>
              <a:spLocks noChangeArrowheads="1"/>
            </p:cNvSpPr>
            <p:nvPr/>
          </p:nvSpPr>
          <p:spPr bwMode="auto">
            <a:xfrm>
              <a:off x="2201" y="1843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" name="Line 24"/>
            <p:cNvSpPr>
              <a:spLocks noChangeShapeType="1"/>
            </p:cNvSpPr>
            <p:nvPr/>
          </p:nvSpPr>
          <p:spPr bwMode="auto">
            <a:xfrm flipV="1">
              <a:off x="1565" y="1979"/>
              <a:ext cx="1028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7" name="AutoShape 37"/>
            <p:cNvSpPr>
              <a:spLocks noChangeArrowheads="1"/>
            </p:cNvSpPr>
            <p:nvPr/>
          </p:nvSpPr>
          <p:spPr bwMode="auto">
            <a:xfrm>
              <a:off x="2700" y="1797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8" name="Line 38"/>
            <p:cNvSpPr>
              <a:spLocks noChangeShapeType="1"/>
            </p:cNvSpPr>
            <p:nvPr/>
          </p:nvSpPr>
          <p:spPr bwMode="auto">
            <a:xfrm flipH="1" flipV="1">
              <a:off x="2744" y="1933"/>
              <a:ext cx="77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9" name="Line 41"/>
            <p:cNvSpPr>
              <a:spLocks noChangeShapeType="1"/>
            </p:cNvSpPr>
            <p:nvPr/>
          </p:nvSpPr>
          <p:spPr bwMode="auto">
            <a:xfrm flipH="1">
              <a:off x="3243" y="2840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0" name="Line 42"/>
            <p:cNvSpPr>
              <a:spLocks noChangeShapeType="1"/>
            </p:cNvSpPr>
            <p:nvPr/>
          </p:nvSpPr>
          <p:spPr bwMode="auto">
            <a:xfrm>
              <a:off x="3697" y="2840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9951" name="Group 44"/>
            <p:cNvGrpSpPr>
              <a:grpSpLocks/>
            </p:cNvGrpSpPr>
            <p:nvPr/>
          </p:nvGrpSpPr>
          <p:grpSpPr bwMode="auto">
            <a:xfrm>
              <a:off x="1882" y="3067"/>
              <a:ext cx="1451" cy="635"/>
              <a:chOff x="2608" y="1434"/>
              <a:chExt cx="952" cy="635"/>
            </a:xfrm>
          </p:grpSpPr>
          <p:sp>
            <p:nvSpPr>
              <p:cNvPr id="39967" name="Rectangle 45"/>
              <p:cNvSpPr>
                <a:spLocks noChangeArrowheads="1"/>
              </p:cNvSpPr>
              <p:nvPr/>
            </p:nvSpPr>
            <p:spPr bwMode="auto">
              <a:xfrm>
                <a:off x="2608" y="1434"/>
                <a:ext cx="952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Mocha</a:t>
                </a:r>
              </a:p>
            </p:txBody>
          </p:sp>
          <p:sp>
            <p:nvSpPr>
              <p:cNvPr id="39968" name="Rectangle 47"/>
              <p:cNvSpPr>
                <a:spLocks noChangeArrowheads="1"/>
              </p:cNvSpPr>
              <p:nvPr/>
            </p:nvSpPr>
            <p:spPr bwMode="auto">
              <a:xfrm>
                <a:off x="2608" y="1615"/>
                <a:ext cx="95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1600"/>
                  <a:t>getDescription()</a:t>
                </a:r>
              </a:p>
              <a:p>
                <a:r>
                  <a:rPr lang="en-US" altLang="zh-CN" sz="1600"/>
                  <a:t>cost()</a:t>
                </a:r>
              </a:p>
            </p:txBody>
          </p:sp>
        </p:grpSp>
        <p:grpSp>
          <p:nvGrpSpPr>
            <p:cNvPr id="39952" name="Group 64"/>
            <p:cNvGrpSpPr>
              <a:grpSpLocks/>
            </p:cNvGrpSpPr>
            <p:nvPr/>
          </p:nvGrpSpPr>
          <p:grpSpPr bwMode="auto">
            <a:xfrm>
              <a:off x="1385" y="2205"/>
              <a:ext cx="1406" cy="635"/>
              <a:chOff x="1956" y="2115"/>
              <a:chExt cx="1089" cy="635"/>
            </a:xfrm>
          </p:grpSpPr>
          <p:sp>
            <p:nvSpPr>
              <p:cNvPr id="39965" name="Rectangle 53"/>
              <p:cNvSpPr>
                <a:spLocks noChangeArrowheads="1"/>
              </p:cNvSpPr>
              <p:nvPr/>
            </p:nvSpPr>
            <p:spPr bwMode="auto">
              <a:xfrm>
                <a:off x="1956" y="2115"/>
                <a:ext cx="1088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HouseBlendt</a:t>
                </a:r>
              </a:p>
            </p:txBody>
          </p:sp>
          <p:sp>
            <p:nvSpPr>
              <p:cNvPr id="39966" name="Rectangle 55"/>
              <p:cNvSpPr>
                <a:spLocks noChangeArrowheads="1"/>
              </p:cNvSpPr>
              <p:nvPr/>
            </p:nvSpPr>
            <p:spPr bwMode="auto">
              <a:xfrm>
                <a:off x="1957" y="2296"/>
                <a:ext cx="1088" cy="45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1600"/>
                  <a:t>getDescription()</a:t>
                </a:r>
              </a:p>
              <a:p>
                <a:r>
                  <a:rPr lang="en-US" altLang="zh-CN" sz="1600"/>
                  <a:t>cost()</a:t>
                </a:r>
              </a:p>
            </p:txBody>
          </p:sp>
        </p:grpSp>
        <p:grpSp>
          <p:nvGrpSpPr>
            <p:cNvPr id="39953" name="Group 66"/>
            <p:cNvGrpSpPr>
              <a:grpSpLocks/>
            </p:cNvGrpSpPr>
            <p:nvPr/>
          </p:nvGrpSpPr>
          <p:grpSpPr bwMode="auto">
            <a:xfrm>
              <a:off x="3062" y="2115"/>
              <a:ext cx="1088" cy="635"/>
              <a:chOff x="3470" y="2206"/>
              <a:chExt cx="1088" cy="635"/>
            </a:xfrm>
          </p:grpSpPr>
          <p:sp>
            <p:nvSpPr>
              <p:cNvPr id="39961" name="AutoShape 39"/>
              <p:cNvSpPr>
                <a:spLocks noChangeArrowheads="1"/>
              </p:cNvSpPr>
              <p:nvPr/>
            </p:nvSpPr>
            <p:spPr bwMode="auto">
              <a:xfrm>
                <a:off x="3833" y="2704"/>
                <a:ext cx="90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2" name="AutoShape 40"/>
              <p:cNvSpPr>
                <a:spLocks noChangeArrowheads="1"/>
              </p:cNvSpPr>
              <p:nvPr/>
            </p:nvSpPr>
            <p:spPr bwMode="auto">
              <a:xfrm>
                <a:off x="4060" y="2704"/>
                <a:ext cx="90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3" name="Rectangle 57"/>
              <p:cNvSpPr>
                <a:spLocks noChangeArrowheads="1"/>
              </p:cNvSpPr>
              <p:nvPr/>
            </p:nvSpPr>
            <p:spPr bwMode="auto">
              <a:xfrm>
                <a:off x="3470" y="2206"/>
                <a:ext cx="1088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Decorator</a:t>
                </a:r>
              </a:p>
            </p:txBody>
          </p:sp>
          <p:sp>
            <p:nvSpPr>
              <p:cNvPr id="39964" name="Rectangle 59"/>
              <p:cNvSpPr>
                <a:spLocks noChangeArrowheads="1"/>
              </p:cNvSpPr>
              <p:nvPr/>
            </p:nvSpPr>
            <p:spPr bwMode="auto">
              <a:xfrm>
                <a:off x="3470" y="2387"/>
                <a:ext cx="1088" cy="45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1600"/>
                  <a:t>getDescription()</a:t>
                </a:r>
              </a:p>
              <a:p>
                <a:r>
                  <a:rPr lang="en-US" altLang="zh-CN" sz="1600"/>
                  <a:t>cost()</a:t>
                </a:r>
              </a:p>
            </p:txBody>
          </p:sp>
        </p:grpSp>
        <p:grpSp>
          <p:nvGrpSpPr>
            <p:cNvPr id="39954" name="Group 72"/>
            <p:cNvGrpSpPr>
              <a:grpSpLocks/>
            </p:cNvGrpSpPr>
            <p:nvPr/>
          </p:nvGrpSpPr>
          <p:grpSpPr bwMode="auto">
            <a:xfrm>
              <a:off x="3464" y="3067"/>
              <a:ext cx="1457" cy="674"/>
              <a:chOff x="3464" y="3067"/>
              <a:chExt cx="1457" cy="674"/>
            </a:xfrm>
          </p:grpSpPr>
          <p:sp>
            <p:nvSpPr>
              <p:cNvPr id="39959" name="Rectangle 61"/>
              <p:cNvSpPr>
                <a:spLocks noChangeArrowheads="1"/>
              </p:cNvSpPr>
              <p:nvPr/>
            </p:nvSpPr>
            <p:spPr bwMode="auto">
              <a:xfrm>
                <a:off x="3470" y="3067"/>
                <a:ext cx="1451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milk</a:t>
                </a:r>
              </a:p>
            </p:txBody>
          </p:sp>
          <p:sp>
            <p:nvSpPr>
              <p:cNvPr id="39960" name="Rectangle 63"/>
              <p:cNvSpPr>
                <a:spLocks noChangeArrowheads="1"/>
              </p:cNvSpPr>
              <p:nvPr/>
            </p:nvSpPr>
            <p:spPr bwMode="auto">
              <a:xfrm>
                <a:off x="3464" y="3288"/>
                <a:ext cx="1451" cy="4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1600"/>
                  <a:t>getDescription()</a:t>
                </a:r>
              </a:p>
              <a:p>
                <a:r>
                  <a:rPr lang="en-US" altLang="zh-CN" sz="1600"/>
                  <a:t>cost()</a:t>
                </a:r>
              </a:p>
            </p:txBody>
          </p:sp>
        </p:grpSp>
        <p:sp>
          <p:nvSpPr>
            <p:cNvPr id="39955" name="AutoShape 67"/>
            <p:cNvSpPr>
              <a:spLocks noChangeArrowheads="1"/>
            </p:cNvSpPr>
            <p:nvPr/>
          </p:nvSpPr>
          <p:spPr bwMode="auto">
            <a:xfrm>
              <a:off x="3425" y="2750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6" name="AutoShape 68"/>
            <p:cNvSpPr>
              <a:spLocks noChangeArrowheads="1"/>
            </p:cNvSpPr>
            <p:nvPr/>
          </p:nvSpPr>
          <p:spPr bwMode="auto">
            <a:xfrm>
              <a:off x="3651" y="2750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Freeform 69"/>
            <p:cNvSpPr>
              <a:spLocks/>
            </p:cNvSpPr>
            <p:nvPr/>
          </p:nvSpPr>
          <p:spPr bwMode="auto">
            <a:xfrm>
              <a:off x="3198" y="1298"/>
              <a:ext cx="1293" cy="907"/>
            </a:xfrm>
            <a:custGeom>
              <a:avLst/>
              <a:gdLst>
                <a:gd name="T0" fmla="*/ 952 w 1293"/>
                <a:gd name="T1" fmla="*/ 907 h 907"/>
                <a:gd name="T2" fmla="*/ 1134 w 1293"/>
                <a:gd name="T3" fmla="*/ 499 h 907"/>
                <a:gd name="T4" fmla="*/ 0 w 1293"/>
                <a:gd name="T5" fmla="*/ 0 h 9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93" h="907">
                  <a:moveTo>
                    <a:pt x="952" y="907"/>
                  </a:moveTo>
                  <a:cubicBezTo>
                    <a:pt x="1122" y="778"/>
                    <a:pt x="1293" y="650"/>
                    <a:pt x="1134" y="499"/>
                  </a:cubicBezTo>
                  <a:cubicBezTo>
                    <a:pt x="975" y="348"/>
                    <a:pt x="487" y="17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8" name="Text Box 70"/>
            <p:cNvSpPr txBox="1">
              <a:spLocks noChangeArrowheads="1"/>
            </p:cNvSpPr>
            <p:nvPr/>
          </p:nvSpPr>
          <p:spPr bwMode="auto">
            <a:xfrm>
              <a:off x="3924" y="1525"/>
              <a:ext cx="90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Beverage</a:t>
              </a:r>
            </a:p>
          </p:txBody>
        </p:sp>
      </p:grpSp>
      <p:sp>
        <p:nvSpPr>
          <p:cNvPr id="39940" name="Rectangle 53"/>
          <p:cNvSpPr>
            <a:spLocks noChangeArrowheads="1"/>
          </p:cNvSpPr>
          <p:nvPr/>
        </p:nvSpPr>
        <p:spPr bwMode="auto">
          <a:xfrm>
            <a:off x="1774825" y="3649664"/>
            <a:ext cx="2230438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DarkRoast</a:t>
            </a:r>
          </a:p>
        </p:txBody>
      </p:sp>
      <p:sp>
        <p:nvSpPr>
          <p:cNvPr id="39941" name="Rectangle 55"/>
          <p:cNvSpPr>
            <a:spLocks noChangeArrowheads="1"/>
          </p:cNvSpPr>
          <p:nvPr/>
        </p:nvSpPr>
        <p:spPr bwMode="auto">
          <a:xfrm>
            <a:off x="1774825" y="3937001"/>
            <a:ext cx="2230438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600"/>
              <a:t>getDescription()</a:t>
            </a:r>
          </a:p>
          <a:p>
            <a:r>
              <a:rPr lang="en-US" altLang="zh-CN" sz="1600"/>
              <a:t>cost()</a:t>
            </a:r>
          </a:p>
        </p:txBody>
      </p:sp>
      <p:sp>
        <p:nvSpPr>
          <p:cNvPr id="39942" name="Line 24"/>
          <p:cNvSpPr>
            <a:spLocks noChangeShapeType="1"/>
          </p:cNvSpPr>
          <p:nvPr/>
        </p:nvSpPr>
        <p:spPr bwMode="auto">
          <a:xfrm flipV="1">
            <a:off x="2890838" y="3290889"/>
            <a:ext cx="2736850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3" name="AutoShape 20"/>
          <p:cNvSpPr>
            <a:spLocks noChangeArrowheads="1"/>
          </p:cNvSpPr>
          <p:nvPr/>
        </p:nvSpPr>
        <p:spPr bwMode="auto">
          <a:xfrm>
            <a:off x="6105526" y="3062288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19289" y="908051"/>
            <a:ext cx="8186737" cy="5357813"/>
          </a:xfrm>
        </p:spPr>
        <p:txBody>
          <a:bodyPr/>
          <a:lstStyle/>
          <a:p>
            <a:pPr lvl="1">
              <a:lnSpc>
                <a:spcPct val="80000"/>
              </a:lnSpc>
              <a:buBlip>
                <a:blip r:embed="rId3"/>
              </a:buBlip>
            </a:pPr>
            <a:r>
              <a:rPr lang="zh-CN" altLang="en-US" dirty="0"/>
              <a:t>我们已经看到用继承机制解决我们的咖啡店问题不太理想：或者会导致“类爆炸”，或者是导致基类包含一些子类中并不需要的成分。我们可以换一种做法：从一种基本饮料开始，在运行时用各种调味品对该饮料进行“装饰”。例如，如果一个顾客点了</a:t>
            </a:r>
            <a:r>
              <a:rPr lang="en-US" altLang="zh-CN" dirty="0" err="1"/>
              <a:t>Darkroast</a:t>
            </a:r>
            <a:r>
              <a:rPr lang="zh-CN" altLang="en-US" dirty="0"/>
              <a:t>咖啡加</a:t>
            </a:r>
            <a:r>
              <a:rPr lang="en-US" altLang="zh-CN" dirty="0"/>
              <a:t>mocha</a:t>
            </a:r>
            <a:r>
              <a:rPr lang="zh-CN" altLang="en-US" dirty="0"/>
              <a:t>和</a:t>
            </a:r>
            <a:r>
              <a:rPr lang="en-US" altLang="zh-CN" dirty="0"/>
              <a:t>whip</a:t>
            </a:r>
            <a:r>
              <a:rPr lang="zh-CN" altLang="en-US" dirty="0"/>
              <a:t>，那么就可以：</a:t>
            </a:r>
          </a:p>
          <a:p>
            <a:pPr lvl="2">
              <a:lnSpc>
                <a:spcPct val="80000"/>
              </a:lnSpc>
              <a:buFontTx/>
              <a:buBlip>
                <a:blip r:embed="rId3"/>
              </a:buBlip>
            </a:pPr>
            <a:r>
              <a:rPr lang="zh-CN" altLang="en-US" sz="2000" dirty="0"/>
              <a:t>生成一个</a:t>
            </a:r>
            <a:r>
              <a:rPr lang="en-US" altLang="zh-CN" sz="2000" dirty="0" err="1"/>
              <a:t>Darkroast</a:t>
            </a:r>
            <a:r>
              <a:rPr lang="zh-CN" altLang="en-US" sz="2000" dirty="0"/>
              <a:t>对象</a:t>
            </a:r>
          </a:p>
          <a:p>
            <a:pPr lvl="2">
              <a:lnSpc>
                <a:spcPct val="80000"/>
              </a:lnSpc>
              <a:buFontTx/>
              <a:buBlip>
                <a:blip r:embed="rId3"/>
              </a:buBlip>
            </a:pPr>
            <a:r>
              <a:rPr lang="zh-CN" altLang="en-US" sz="2000" dirty="0"/>
              <a:t>用一个</a:t>
            </a:r>
            <a:r>
              <a:rPr lang="en-US" altLang="zh-CN" sz="2000" dirty="0"/>
              <a:t>mocha</a:t>
            </a:r>
            <a:r>
              <a:rPr lang="zh-CN" altLang="en-US" sz="2000" dirty="0"/>
              <a:t>对象</a:t>
            </a:r>
            <a:r>
              <a:rPr lang="zh-CN" altLang="en-US" dirty="0">
                <a:solidFill>
                  <a:schemeClr val="hlink"/>
                </a:solidFill>
                <a:ea typeface="华文行楷" pitchFamily="2" charset="-122"/>
              </a:rPr>
              <a:t>装饰</a:t>
            </a:r>
            <a:r>
              <a:rPr lang="zh-CN" altLang="en-US" sz="2000" dirty="0"/>
              <a:t>它</a:t>
            </a:r>
          </a:p>
          <a:p>
            <a:pPr lvl="2">
              <a:lnSpc>
                <a:spcPct val="80000"/>
              </a:lnSpc>
              <a:buFontTx/>
              <a:buBlip>
                <a:blip r:embed="rId3"/>
              </a:buBlip>
            </a:pPr>
            <a:r>
              <a:rPr lang="zh-CN" altLang="en-US" sz="2000" dirty="0"/>
              <a:t>用一个</a:t>
            </a:r>
            <a:r>
              <a:rPr lang="en-US" altLang="zh-CN" sz="2000" dirty="0"/>
              <a:t>whip</a:t>
            </a:r>
            <a:r>
              <a:rPr lang="zh-CN" altLang="en-US" sz="2000" dirty="0"/>
              <a:t>对象装饰它</a:t>
            </a:r>
          </a:p>
          <a:p>
            <a:pPr lvl="2">
              <a:lnSpc>
                <a:spcPct val="80000"/>
              </a:lnSpc>
              <a:buFontTx/>
              <a:buBlip>
                <a:blip r:embed="rId3"/>
              </a:buBlip>
            </a:pPr>
            <a:r>
              <a:rPr lang="zh-CN" altLang="en-US" sz="2000" dirty="0"/>
              <a:t>调用装饰后的对象的</a:t>
            </a:r>
            <a:r>
              <a:rPr lang="en-US" altLang="zh-CN" sz="2000" dirty="0"/>
              <a:t>cost()</a:t>
            </a:r>
            <a:r>
              <a:rPr lang="zh-CN" altLang="en-US" sz="2000" dirty="0"/>
              <a:t>方法，依靠</a:t>
            </a:r>
            <a:r>
              <a:rPr lang="zh-CN" altLang="en-US" dirty="0">
                <a:solidFill>
                  <a:schemeClr val="hlink"/>
                </a:solidFill>
                <a:ea typeface="华文行楷" pitchFamily="2" charset="-122"/>
              </a:rPr>
              <a:t>委派</a:t>
            </a:r>
            <a:r>
              <a:rPr lang="zh-CN" altLang="en-US" sz="2000" dirty="0"/>
              <a:t>来计算含调味品的咖啡价钱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41463" y="692150"/>
            <a:ext cx="8229600" cy="1143000"/>
          </a:xfrm>
        </p:spPr>
        <p:txBody>
          <a:bodyPr/>
          <a:lstStyle/>
          <a:p>
            <a:r>
              <a:rPr lang="zh-CN" altLang="en-US" sz="4000"/>
              <a:t>首先我们生成一个</a:t>
            </a:r>
            <a:r>
              <a:rPr lang="en-US" altLang="zh-CN" sz="4000"/>
              <a:t>DarkRoast</a:t>
            </a:r>
            <a:r>
              <a:rPr lang="zh-CN" altLang="en-US" sz="4000"/>
              <a:t>对象</a:t>
            </a:r>
            <a:endParaRPr lang="en-US" altLang="zh-CN" sz="4000"/>
          </a:p>
        </p:txBody>
      </p:sp>
      <p:sp>
        <p:nvSpPr>
          <p:cNvPr id="41987" name="Oval 4"/>
          <p:cNvSpPr>
            <a:spLocks noChangeArrowheads="1"/>
          </p:cNvSpPr>
          <p:nvPr/>
        </p:nvSpPr>
        <p:spPr bwMode="auto">
          <a:xfrm>
            <a:off x="6959600" y="2924176"/>
            <a:ext cx="1944688" cy="1152525"/>
          </a:xfrm>
          <a:prstGeom prst="ellipse">
            <a:avLst/>
          </a:prstGeom>
          <a:solidFill>
            <a:srgbClr val="9B693B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B693B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DarkRoast</a:t>
            </a: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Cost()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2927351" y="4868864"/>
            <a:ext cx="60483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DarkRoast</a:t>
            </a:r>
            <a:r>
              <a:rPr lang="zh-CN" altLang="en-US"/>
              <a:t>继承了</a:t>
            </a:r>
            <a:r>
              <a:rPr lang="en-US" altLang="zh-CN"/>
              <a:t>Beverage</a:t>
            </a:r>
            <a:r>
              <a:rPr lang="zh-CN" altLang="en-US"/>
              <a:t>，拥有一个计算饮料价格的方法</a:t>
            </a:r>
            <a:r>
              <a:rPr lang="en-US" altLang="zh-CN"/>
              <a:t>cost()</a:t>
            </a:r>
            <a:r>
              <a:rPr lang="zh-CN" altLang="en-US"/>
              <a:t>。</a:t>
            </a:r>
            <a:endParaRPr lang="en-US" altLang="zh-CN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8"/>
          <p:cNvGrpSpPr>
            <a:grpSpLocks/>
          </p:cNvGrpSpPr>
          <p:nvPr/>
        </p:nvGrpSpPr>
        <p:grpSpPr bwMode="auto">
          <a:xfrm>
            <a:off x="4800600" y="2565401"/>
            <a:ext cx="4535488" cy="1655763"/>
            <a:chOff x="2064" y="1752"/>
            <a:chExt cx="2857" cy="907"/>
          </a:xfrm>
        </p:grpSpPr>
        <p:sp>
          <p:nvSpPr>
            <p:cNvPr id="43015" name="Oval 5"/>
            <p:cNvSpPr>
              <a:spLocks noChangeArrowheads="1"/>
            </p:cNvSpPr>
            <p:nvPr/>
          </p:nvSpPr>
          <p:spPr bwMode="auto">
            <a:xfrm>
              <a:off x="2064" y="1752"/>
              <a:ext cx="2857" cy="907"/>
            </a:xfrm>
            <a:prstGeom prst="ellipse">
              <a:avLst/>
            </a:prstGeom>
            <a:solidFill>
              <a:srgbClr val="FFEA93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EA9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3016" name="Text Box 6"/>
            <p:cNvSpPr txBox="1">
              <a:spLocks noChangeArrowheads="1"/>
            </p:cNvSpPr>
            <p:nvPr/>
          </p:nvSpPr>
          <p:spPr bwMode="auto">
            <a:xfrm>
              <a:off x="2381" y="1979"/>
              <a:ext cx="77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Mocha</a:t>
              </a:r>
            </a:p>
          </p:txBody>
        </p:sp>
        <p:sp>
          <p:nvSpPr>
            <p:cNvPr id="43017" name="Text Box 7"/>
            <p:cNvSpPr txBox="1">
              <a:spLocks noChangeArrowheads="1"/>
            </p:cNvSpPr>
            <p:nvPr/>
          </p:nvSpPr>
          <p:spPr bwMode="auto">
            <a:xfrm>
              <a:off x="2472" y="2251"/>
              <a:ext cx="544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A9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Cost()</a:t>
              </a:r>
            </a:p>
          </p:txBody>
        </p:sp>
      </p:grp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1813" y="620713"/>
            <a:ext cx="8229600" cy="1143000"/>
          </a:xfrm>
        </p:spPr>
        <p:txBody>
          <a:bodyPr/>
          <a:lstStyle/>
          <a:p>
            <a:r>
              <a:rPr lang="zh-CN" altLang="en-US"/>
              <a:t>然后</a:t>
            </a:r>
            <a:endParaRPr lang="en-US" altLang="zh-CN"/>
          </a:p>
        </p:txBody>
      </p:sp>
      <p:sp>
        <p:nvSpPr>
          <p:cNvPr id="43012" name="Oval 3"/>
          <p:cNvSpPr>
            <a:spLocks noChangeArrowheads="1"/>
          </p:cNvSpPr>
          <p:nvPr/>
        </p:nvSpPr>
        <p:spPr bwMode="auto">
          <a:xfrm>
            <a:off x="6959600" y="2924176"/>
            <a:ext cx="1944688" cy="1152525"/>
          </a:xfrm>
          <a:prstGeom prst="ellipse">
            <a:avLst/>
          </a:prstGeom>
          <a:solidFill>
            <a:srgbClr val="9B693B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B693B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DarkRoast</a:t>
            </a: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Cost()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2351088" y="5157788"/>
            <a:ext cx="79930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Mocha</a:t>
            </a:r>
            <a:r>
              <a:rPr lang="zh-CN" altLang="en-US" dirty="0"/>
              <a:t>对象是装饰者，他与被它装饰的对象</a:t>
            </a:r>
            <a:r>
              <a:rPr lang="en-US" altLang="zh-CN" dirty="0" err="1"/>
              <a:t>DarkRoast</a:t>
            </a:r>
            <a:r>
              <a:rPr lang="zh-CN" altLang="en-US" dirty="0"/>
              <a:t>具有相同的类型（是</a:t>
            </a:r>
            <a:r>
              <a:rPr lang="en-US" altLang="zh-CN" dirty="0"/>
              <a:t>Beverage</a:t>
            </a:r>
            <a:r>
              <a:rPr lang="zh-CN" altLang="en-US" dirty="0"/>
              <a:t>的子类），也有一个</a:t>
            </a:r>
            <a:r>
              <a:rPr lang="en-US" altLang="zh-CN" dirty="0"/>
              <a:t>cost()</a:t>
            </a:r>
            <a:r>
              <a:rPr lang="zh-CN" altLang="en-US" dirty="0"/>
              <a:t>方法。</a:t>
            </a:r>
            <a:endParaRPr lang="en-US" altLang="zh-CN" dirty="0"/>
          </a:p>
        </p:txBody>
      </p:sp>
      <p:sp>
        <p:nvSpPr>
          <p:cNvPr id="43014" name="Text Box 9"/>
          <p:cNvSpPr txBox="1">
            <a:spLocks noChangeArrowheads="1"/>
          </p:cNvSpPr>
          <p:nvPr/>
        </p:nvSpPr>
        <p:spPr bwMode="auto">
          <a:xfrm>
            <a:off x="1992313" y="2420939"/>
            <a:ext cx="25193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顾客想要</a:t>
            </a:r>
            <a:r>
              <a:rPr lang="en-US" altLang="zh-CN"/>
              <a:t>mocha</a:t>
            </a:r>
            <a:r>
              <a:rPr lang="zh-CN" altLang="en-US"/>
              <a:t>，所以我们创建一个</a:t>
            </a:r>
            <a:r>
              <a:rPr lang="en-US" altLang="zh-CN"/>
              <a:t>Mocha</a:t>
            </a:r>
            <a:r>
              <a:rPr lang="zh-CN" altLang="en-US"/>
              <a:t>对象，并用它包装</a:t>
            </a:r>
            <a:r>
              <a:rPr lang="en-US" altLang="zh-CN"/>
              <a:t>DarkRoast.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Oval 11"/>
          <p:cNvSpPr>
            <a:spLocks noChangeArrowheads="1"/>
          </p:cNvSpPr>
          <p:nvPr/>
        </p:nvSpPr>
        <p:spPr bwMode="auto">
          <a:xfrm>
            <a:off x="3863976" y="2205038"/>
            <a:ext cx="6335713" cy="2303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774825" y="620713"/>
            <a:ext cx="8229600" cy="1143000"/>
          </a:xfrm>
        </p:spPr>
        <p:txBody>
          <a:bodyPr/>
          <a:lstStyle/>
          <a:p>
            <a:r>
              <a:rPr lang="zh-CN" altLang="en-US"/>
              <a:t>再然后</a:t>
            </a:r>
            <a:endParaRPr lang="en-US" altLang="zh-CN"/>
          </a:p>
        </p:txBody>
      </p:sp>
      <p:grpSp>
        <p:nvGrpSpPr>
          <p:cNvPr id="44036" name="Group 10"/>
          <p:cNvGrpSpPr>
            <a:grpSpLocks/>
          </p:cNvGrpSpPr>
          <p:nvPr/>
        </p:nvGrpSpPr>
        <p:grpSpPr bwMode="auto">
          <a:xfrm>
            <a:off x="5735639" y="2636838"/>
            <a:ext cx="4175125" cy="1655762"/>
            <a:chOff x="2064" y="1616"/>
            <a:chExt cx="2857" cy="1043"/>
          </a:xfrm>
        </p:grpSpPr>
        <p:grpSp>
          <p:nvGrpSpPr>
            <p:cNvPr id="44041" name="Group 2"/>
            <p:cNvGrpSpPr>
              <a:grpSpLocks/>
            </p:cNvGrpSpPr>
            <p:nvPr/>
          </p:nvGrpSpPr>
          <p:grpSpPr bwMode="auto">
            <a:xfrm>
              <a:off x="2064" y="1616"/>
              <a:ext cx="2857" cy="1043"/>
              <a:chOff x="2064" y="1752"/>
              <a:chExt cx="2857" cy="907"/>
            </a:xfrm>
          </p:grpSpPr>
          <p:sp>
            <p:nvSpPr>
              <p:cNvPr id="44043" name="Oval 3"/>
              <p:cNvSpPr>
                <a:spLocks noChangeArrowheads="1"/>
              </p:cNvSpPr>
              <p:nvPr/>
            </p:nvSpPr>
            <p:spPr bwMode="auto">
              <a:xfrm>
                <a:off x="2064" y="1752"/>
                <a:ext cx="2857" cy="907"/>
              </a:xfrm>
              <a:prstGeom prst="ellipse">
                <a:avLst/>
              </a:prstGeom>
              <a:solidFill>
                <a:srgbClr val="FFEA93"/>
              </a:solidFill>
              <a:ln w="9525">
                <a:round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EA93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44044" name="Text Box 4"/>
              <p:cNvSpPr txBox="1">
                <a:spLocks noChangeArrowheads="1"/>
              </p:cNvSpPr>
              <p:nvPr/>
            </p:nvSpPr>
            <p:spPr bwMode="auto">
              <a:xfrm>
                <a:off x="2382" y="1979"/>
                <a:ext cx="770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Mocha</a:t>
                </a:r>
              </a:p>
            </p:txBody>
          </p:sp>
          <p:sp>
            <p:nvSpPr>
              <p:cNvPr id="44045" name="Text Box 5"/>
              <p:cNvSpPr txBox="1">
                <a:spLocks noChangeArrowheads="1"/>
              </p:cNvSpPr>
              <p:nvPr/>
            </p:nvSpPr>
            <p:spPr bwMode="auto">
              <a:xfrm>
                <a:off x="2472" y="2251"/>
                <a:ext cx="543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EA9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Cost()</a:t>
                </a:r>
              </a:p>
            </p:txBody>
          </p:sp>
        </p:grpSp>
        <p:sp>
          <p:nvSpPr>
            <p:cNvPr id="44042" name="Oval 7"/>
            <p:cNvSpPr>
              <a:spLocks noChangeArrowheads="1"/>
            </p:cNvSpPr>
            <p:nvPr/>
          </p:nvSpPr>
          <p:spPr bwMode="auto">
            <a:xfrm>
              <a:off x="3424" y="1842"/>
              <a:ext cx="1225" cy="726"/>
            </a:xfrm>
            <a:prstGeom prst="ellipse">
              <a:avLst/>
            </a:prstGeom>
            <a:solidFill>
              <a:srgbClr val="9B693B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B693B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DarkRoast</a:t>
              </a:r>
            </a:p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Cost()</a:t>
              </a:r>
            </a:p>
          </p:txBody>
        </p:sp>
      </p:grpSp>
      <p:sp>
        <p:nvSpPr>
          <p:cNvPr id="44037" name="Text Box 8"/>
          <p:cNvSpPr txBox="1">
            <a:spLocks noChangeArrowheads="1"/>
          </p:cNvSpPr>
          <p:nvPr/>
        </p:nvSpPr>
        <p:spPr bwMode="auto">
          <a:xfrm>
            <a:off x="2351088" y="5157789"/>
            <a:ext cx="79930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whip</a:t>
            </a:r>
            <a:r>
              <a:rPr lang="zh-CN" altLang="en-US"/>
              <a:t>对象是装饰者，他与被它装饰的对象</a:t>
            </a:r>
            <a:r>
              <a:rPr lang="en-US" altLang="zh-CN"/>
              <a:t>DarkRoast</a:t>
            </a:r>
            <a:r>
              <a:rPr lang="zh-CN" altLang="en-US"/>
              <a:t>具有相同的类型，也有一个</a:t>
            </a:r>
            <a:r>
              <a:rPr lang="en-US" altLang="zh-CN"/>
              <a:t>cost()</a:t>
            </a:r>
            <a:r>
              <a:rPr lang="zh-CN" altLang="en-US"/>
              <a:t>方法。</a:t>
            </a:r>
            <a:endParaRPr lang="en-US" altLang="zh-CN"/>
          </a:p>
        </p:txBody>
      </p:sp>
      <p:sp>
        <p:nvSpPr>
          <p:cNvPr id="44038" name="Text Box 9"/>
          <p:cNvSpPr txBox="1">
            <a:spLocks noChangeArrowheads="1"/>
          </p:cNvSpPr>
          <p:nvPr/>
        </p:nvSpPr>
        <p:spPr bwMode="auto">
          <a:xfrm>
            <a:off x="1774826" y="2420938"/>
            <a:ext cx="23034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顾客还想要</a:t>
            </a:r>
            <a:r>
              <a:rPr lang="en-US" altLang="zh-CN"/>
              <a:t>whip</a:t>
            </a:r>
            <a:r>
              <a:rPr lang="zh-CN" altLang="en-US"/>
              <a:t>，所以我们创建一个</a:t>
            </a:r>
            <a:r>
              <a:rPr lang="en-US" altLang="zh-CN"/>
              <a:t>Whip</a:t>
            </a:r>
            <a:r>
              <a:rPr lang="zh-CN" altLang="en-US"/>
              <a:t>对象，并用它包装</a:t>
            </a:r>
            <a:r>
              <a:rPr lang="en-US" altLang="zh-CN"/>
              <a:t>Mocha.</a:t>
            </a:r>
          </a:p>
        </p:txBody>
      </p:sp>
      <p:sp>
        <p:nvSpPr>
          <p:cNvPr id="44039" name="Text Box 12"/>
          <p:cNvSpPr txBox="1">
            <a:spLocks noChangeArrowheads="1"/>
          </p:cNvSpPr>
          <p:nvPr/>
        </p:nvSpPr>
        <p:spPr bwMode="auto">
          <a:xfrm>
            <a:off x="4656139" y="2852738"/>
            <a:ext cx="935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Whip</a:t>
            </a:r>
          </a:p>
        </p:txBody>
      </p:sp>
      <p:sp>
        <p:nvSpPr>
          <p:cNvPr id="44040" name="Text Box 13"/>
          <p:cNvSpPr txBox="1">
            <a:spLocks noChangeArrowheads="1"/>
          </p:cNvSpPr>
          <p:nvPr/>
        </p:nvSpPr>
        <p:spPr bwMode="auto">
          <a:xfrm>
            <a:off x="4727576" y="3429000"/>
            <a:ext cx="936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Cost()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Oval 2"/>
          <p:cNvSpPr>
            <a:spLocks noChangeArrowheads="1"/>
          </p:cNvSpPr>
          <p:nvPr/>
        </p:nvSpPr>
        <p:spPr bwMode="auto">
          <a:xfrm>
            <a:off x="3863976" y="2060576"/>
            <a:ext cx="6335713" cy="2303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81163" y="549275"/>
            <a:ext cx="8229600" cy="1143000"/>
          </a:xfrm>
        </p:spPr>
        <p:txBody>
          <a:bodyPr/>
          <a:lstStyle/>
          <a:p>
            <a:r>
              <a:rPr lang="zh-CN" altLang="en-US"/>
              <a:t>现在，要计算饮料的价格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5735639" y="2492376"/>
            <a:ext cx="4175125" cy="1655763"/>
            <a:chOff x="2064" y="1616"/>
            <a:chExt cx="2857" cy="1043"/>
          </a:xfrm>
        </p:grpSpPr>
        <p:grpSp>
          <p:nvGrpSpPr>
            <p:cNvPr id="45077" name="Group 5"/>
            <p:cNvGrpSpPr>
              <a:grpSpLocks/>
            </p:cNvGrpSpPr>
            <p:nvPr/>
          </p:nvGrpSpPr>
          <p:grpSpPr bwMode="auto">
            <a:xfrm>
              <a:off x="2064" y="1616"/>
              <a:ext cx="2857" cy="1043"/>
              <a:chOff x="2064" y="1752"/>
              <a:chExt cx="2857" cy="907"/>
            </a:xfrm>
          </p:grpSpPr>
          <p:sp>
            <p:nvSpPr>
              <p:cNvPr id="45079" name="Oval 6"/>
              <p:cNvSpPr>
                <a:spLocks noChangeArrowheads="1"/>
              </p:cNvSpPr>
              <p:nvPr/>
            </p:nvSpPr>
            <p:spPr bwMode="auto">
              <a:xfrm>
                <a:off x="2064" y="1752"/>
                <a:ext cx="2857" cy="907"/>
              </a:xfrm>
              <a:prstGeom prst="ellipse">
                <a:avLst/>
              </a:prstGeom>
              <a:solidFill>
                <a:srgbClr val="FFEA93"/>
              </a:solidFill>
              <a:ln w="9525">
                <a:round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EA93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45080" name="Text Box 7"/>
              <p:cNvSpPr txBox="1">
                <a:spLocks noChangeArrowheads="1"/>
              </p:cNvSpPr>
              <p:nvPr/>
            </p:nvSpPr>
            <p:spPr bwMode="auto">
              <a:xfrm>
                <a:off x="2382" y="1979"/>
                <a:ext cx="770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Mocha</a:t>
                </a:r>
              </a:p>
            </p:txBody>
          </p:sp>
          <p:sp>
            <p:nvSpPr>
              <p:cNvPr id="45081" name="Text Box 8"/>
              <p:cNvSpPr txBox="1">
                <a:spLocks noChangeArrowheads="1"/>
              </p:cNvSpPr>
              <p:nvPr/>
            </p:nvSpPr>
            <p:spPr bwMode="auto">
              <a:xfrm>
                <a:off x="2472" y="2251"/>
                <a:ext cx="543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EA9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Cost()</a:t>
                </a:r>
              </a:p>
            </p:txBody>
          </p:sp>
        </p:grpSp>
        <p:sp>
          <p:nvSpPr>
            <p:cNvPr id="45078" name="Oval 9"/>
            <p:cNvSpPr>
              <a:spLocks noChangeArrowheads="1"/>
            </p:cNvSpPr>
            <p:nvPr/>
          </p:nvSpPr>
          <p:spPr bwMode="auto">
            <a:xfrm>
              <a:off x="3424" y="1842"/>
              <a:ext cx="1225" cy="726"/>
            </a:xfrm>
            <a:prstGeom prst="ellipse">
              <a:avLst/>
            </a:prstGeom>
            <a:solidFill>
              <a:srgbClr val="9B693B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B693B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DarkRoast</a:t>
              </a:r>
            </a:p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Cost()</a:t>
              </a:r>
            </a:p>
          </p:txBody>
        </p:sp>
      </p:grpSp>
      <p:sp>
        <p:nvSpPr>
          <p:cNvPr id="45061" name="Text Box 10"/>
          <p:cNvSpPr txBox="1">
            <a:spLocks noChangeArrowheads="1"/>
          </p:cNvSpPr>
          <p:nvPr/>
        </p:nvSpPr>
        <p:spPr bwMode="auto">
          <a:xfrm>
            <a:off x="2351088" y="5373688"/>
            <a:ext cx="79930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调用最外层的装饰者</a:t>
            </a:r>
            <a:r>
              <a:rPr lang="en-US" altLang="zh-CN"/>
              <a:t>whip</a:t>
            </a:r>
            <a:r>
              <a:rPr lang="zh-CN" altLang="en-US"/>
              <a:t>的</a:t>
            </a:r>
            <a:r>
              <a:rPr lang="en-US" altLang="zh-CN"/>
              <a:t>cost(),whip</a:t>
            </a:r>
            <a:r>
              <a:rPr lang="zh-CN" altLang="en-US"/>
              <a:t>再将计算任务</a:t>
            </a:r>
            <a:r>
              <a:rPr lang="zh-CN" altLang="en-US">
                <a:solidFill>
                  <a:schemeClr val="hlink"/>
                </a:solidFill>
                <a:ea typeface="华文行楷" pitchFamily="2" charset="-122"/>
              </a:rPr>
              <a:t>委派</a:t>
            </a:r>
            <a:r>
              <a:rPr lang="zh-CN" altLang="en-US"/>
              <a:t>给被它包装的对象，得到一个价格后，再加上</a:t>
            </a:r>
            <a:r>
              <a:rPr lang="en-US" altLang="zh-CN"/>
              <a:t>whip</a:t>
            </a:r>
            <a:r>
              <a:rPr lang="zh-CN" altLang="en-US"/>
              <a:t>自己的价格</a:t>
            </a:r>
            <a:r>
              <a:rPr lang="en-US" altLang="zh-CN"/>
              <a:t>...</a:t>
            </a:r>
          </a:p>
        </p:txBody>
      </p:sp>
      <p:sp>
        <p:nvSpPr>
          <p:cNvPr id="45062" name="Text Box 12"/>
          <p:cNvSpPr txBox="1">
            <a:spLocks noChangeArrowheads="1"/>
          </p:cNvSpPr>
          <p:nvPr/>
        </p:nvSpPr>
        <p:spPr bwMode="auto">
          <a:xfrm>
            <a:off x="4656139" y="2635250"/>
            <a:ext cx="935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Whip</a:t>
            </a:r>
          </a:p>
        </p:txBody>
      </p:sp>
      <p:sp>
        <p:nvSpPr>
          <p:cNvPr id="45063" name="Text Box 13"/>
          <p:cNvSpPr txBox="1">
            <a:spLocks noChangeArrowheads="1"/>
          </p:cNvSpPr>
          <p:nvPr/>
        </p:nvSpPr>
        <p:spPr bwMode="auto">
          <a:xfrm>
            <a:off x="4727576" y="3211513"/>
            <a:ext cx="936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Cost()</a:t>
            </a:r>
          </a:p>
        </p:txBody>
      </p:sp>
      <p:sp>
        <p:nvSpPr>
          <p:cNvPr id="188430" name="Freeform 14"/>
          <p:cNvSpPr>
            <a:spLocks/>
          </p:cNvSpPr>
          <p:nvPr/>
        </p:nvSpPr>
        <p:spPr bwMode="auto">
          <a:xfrm>
            <a:off x="2927350" y="3068638"/>
            <a:ext cx="2305050" cy="781050"/>
          </a:xfrm>
          <a:custGeom>
            <a:avLst/>
            <a:gdLst>
              <a:gd name="T0" fmla="*/ 0 w 1452"/>
              <a:gd name="T1" fmla="*/ 0 h 492"/>
              <a:gd name="T2" fmla="*/ 2147483647 w 1452"/>
              <a:gd name="T3" fmla="*/ 2147483647 h 492"/>
              <a:gd name="T4" fmla="*/ 2147483647 w 1452"/>
              <a:gd name="T5" fmla="*/ 2147483647 h 492"/>
              <a:gd name="T6" fmla="*/ 2147483647 w 1452"/>
              <a:gd name="T7" fmla="*/ 2147483647 h 492"/>
              <a:gd name="T8" fmla="*/ 2147483647 w 1452"/>
              <a:gd name="T9" fmla="*/ 2147483647 h 492"/>
              <a:gd name="T10" fmla="*/ 2147483647 w 1452"/>
              <a:gd name="T11" fmla="*/ 2147483647 h 4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52" h="492">
                <a:moveTo>
                  <a:pt x="0" y="0"/>
                </a:moveTo>
                <a:cubicBezTo>
                  <a:pt x="207" y="144"/>
                  <a:pt x="418" y="345"/>
                  <a:pt x="668" y="425"/>
                </a:cubicBezTo>
                <a:cubicBezTo>
                  <a:pt x="718" y="459"/>
                  <a:pt x="778" y="466"/>
                  <a:pt x="835" y="484"/>
                </a:cubicBezTo>
                <a:cubicBezTo>
                  <a:pt x="1022" y="480"/>
                  <a:pt x="1160" y="492"/>
                  <a:pt x="1327" y="451"/>
                </a:cubicBezTo>
                <a:cubicBezTo>
                  <a:pt x="1352" y="425"/>
                  <a:pt x="1369" y="412"/>
                  <a:pt x="1402" y="400"/>
                </a:cubicBezTo>
                <a:cubicBezTo>
                  <a:pt x="1421" y="372"/>
                  <a:pt x="1452" y="353"/>
                  <a:pt x="1452" y="317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8432" name="Freeform 16"/>
          <p:cNvSpPr>
            <a:spLocks/>
          </p:cNvSpPr>
          <p:nvPr/>
        </p:nvSpPr>
        <p:spPr bwMode="auto">
          <a:xfrm>
            <a:off x="5407026" y="3630614"/>
            <a:ext cx="1069975" cy="314325"/>
          </a:xfrm>
          <a:custGeom>
            <a:avLst/>
            <a:gdLst>
              <a:gd name="T0" fmla="*/ 0 w 674"/>
              <a:gd name="T1" fmla="*/ 0 h 198"/>
              <a:gd name="T2" fmla="*/ 2147483647 w 674"/>
              <a:gd name="T3" fmla="*/ 2147483647 h 198"/>
              <a:gd name="T4" fmla="*/ 2147483647 w 674"/>
              <a:gd name="T5" fmla="*/ 2147483647 h 1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4" h="198">
                <a:moveTo>
                  <a:pt x="0" y="0"/>
                </a:moveTo>
                <a:cubicBezTo>
                  <a:pt x="95" y="65"/>
                  <a:pt x="212" y="83"/>
                  <a:pt x="325" y="92"/>
                </a:cubicBezTo>
                <a:cubicBezTo>
                  <a:pt x="674" y="84"/>
                  <a:pt x="668" y="198"/>
                  <a:pt x="668" y="67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8434" name="Freeform 18"/>
          <p:cNvSpPr>
            <a:spLocks/>
          </p:cNvSpPr>
          <p:nvPr/>
        </p:nvSpPr>
        <p:spPr bwMode="auto">
          <a:xfrm>
            <a:off x="7142164" y="3360739"/>
            <a:ext cx="1074737" cy="244475"/>
          </a:xfrm>
          <a:custGeom>
            <a:avLst/>
            <a:gdLst>
              <a:gd name="T0" fmla="*/ 0 w 677"/>
              <a:gd name="T1" fmla="*/ 2147483647 h 154"/>
              <a:gd name="T2" fmla="*/ 2147483647 w 677"/>
              <a:gd name="T3" fmla="*/ 2147483647 h 154"/>
              <a:gd name="T4" fmla="*/ 2147483647 w 677"/>
              <a:gd name="T5" fmla="*/ 2147483647 h 154"/>
              <a:gd name="T6" fmla="*/ 2147483647 w 677"/>
              <a:gd name="T7" fmla="*/ 2147483647 h 154"/>
              <a:gd name="T8" fmla="*/ 2147483647 w 677"/>
              <a:gd name="T9" fmla="*/ 2147483647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7" h="154">
                <a:moveTo>
                  <a:pt x="0" y="154"/>
                </a:moveTo>
                <a:cubicBezTo>
                  <a:pt x="35" y="102"/>
                  <a:pt x="82" y="87"/>
                  <a:pt x="134" y="62"/>
                </a:cubicBezTo>
                <a:cubicBezTo>
                  <a:pt x="166" y="30"/>
                  <a:pt x="189" y="29"/>
                  <a:pt x="234" y="20"/>
                </a:cubicBezTo>
                <a:cubicBezTo>
                  <a:pt x="254" y="21"/>
                  <a:pt x="569" y="0"/>
                  <a:pt x="652" y="53"/>
                </a:cubicBezTo>
                <a:cubicBezTo>
                  <a:pt x="663" y="87"/>
                  <a:pt x="677" y="119"/>
                  <a:pt x="677" y="154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8445" name="Group 29"/>
          <p:cNvGrpSpPr>
            <a:grpSpLocks/>
          </p:cNvGrpSpPr>
          <p:nvPr/>
        </p:nvGrpSpPr>
        <p:grpSpPr bwMode="auto">
          <a:xfrm>
            <a:off x="6888164" y="3789364"/>
            <a:ext cx="1800225" cy="973137"/>
            <a:chOff x="3379" y="2387"/>
            <a:chExt cx="1134" cy="613"/>
          </a:xfrm>
        </p:grpSpPr>
        <p:sp>
          <p:nvSpPr>
            <p:cNvPr id="45075" name="Freeform 19"/>
            <p:cNvSpPr>
              <a:spLocks/>
            </p:cNvSpPr>
            <p:nvPr/>
          </p:nvSpPr>
          <p:spPr bwMode="auto">
            <a:xfrm>
              <a:off x="3379" y="2387"/>
              <a:ext cx="1010" cy="378"/>
            </a:xfrm>
            <a:custGeom>
              <a:avLst/>
              <a:gdLst>
                <a:gd name="T0" fmla="*/ 1010 w 1010"/>
                <a:gd name="T1" fmla="*/ 0 h 378"/>
                <a:gd name="T2" fmla="*/ 918 w 1010"/>
                <a:gd name="T3" fmla="*/ 84 h 378"/>
                <a:gd name="T4" fmla="*/ 884 w 1010"/>
                <a:gd name="T5" fmla="*/ 125 h 378"/>
                <a:gd name="T6" fmla="*/ 834 w 1010"/>
                <a:gd name="T7" fmla="*/ 175 h 378"/>
                <a:gd name="T8" fmla="*/ 768 w 1010"/>
                <a:gd name="T9" fmla="*/ 267 h 378"/>
                <a:gd name="T10" fmla="*/ 617 w 1010"/>
                <a:gd name="T11" fmla="*/ 376 h 378"/>
                <a:gd name="T12" fmla="*/ 434 w 1010"/>
                <a:gd name="T13" fmla="*/ 359 h 378"/>
                <a:gd name="T14" fmla="*/ 409 w 1010"/>
                <a:gd name="T15" fmla="*/ 342 h 378"/>
                <a:gd name="T16" fmla="*/ 350 w 1010"/>
                <a:gd name="T17" fmla="*/ 326 h 378"/>
                <a:gd name="T18" fmla="*/ 300 w 1010"/>
                <a:gd name="T19" fmla="*/ 292 h 378"/>
                <a:gd name="T20" fmla="*/ 267 w 1010"/>
                <a:gd name="T21" fmla="*/ 276 h 378"/>
                <a:gd name="T22" fmla="*/ 208 w 1010"/>
                <a:gd name="T23" fmla="*/ 234 h 378"/>
                <a:gd name="T24" fmla="*/ 108 w 1010"/>
                <a:gd name="T25" fmla="*/ 159 h 378"/>
                <a:gd name="T26" fmla="*/ 66 w 1010"/>
                <a:gd name="T27" fmla="*/ 117 h 378"/>
                <a:gd name="T28" fmla="*/ 41 w 1010"/>
                <a:gd name="T29" fmla="*/ 67 h 378"/>
                <a:gd name="T30" fmla="*/ 8 w 1010"/>
                <a:gd name="T31" fmla="*/ 17 h 378"/>
                <a:gd name="T32" fmla="*/ 0 w 1010"/>
                <a:gd name="T33" fmla="*/ 0 h 3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10" h="378">
                  <a:moveTo>
                    <a:pt x="1010" y="0"/>
                  </a:moveTo>
                  <a:cubicBezTo>
                    <a:pt x="974" y="25"/>
                    <a:pt x="953" y="60"/>
                    <a:pt x="918" y="84"/>
                  </a:cubicBezTo>
                  <a:cubicBezTo>
                    <a:pt x="902" y="129"/>
                    <a:pt x="921" y="93"/>
                    <a:pt x="884" y="125"/>
                  </a:cubicBezTo>
                  <a:cubicBezTo>
                    <a:pt x="866" y="141"/>
                    <a:pt x="834" y="175"/>
                    <a:pt x="834" y="175"/>
                  </a:cubicBezTo>
                  <a:cubicBezTo>
                    <a:pt x="821" y="216"/>
                    <a:pt x="803" y="244"/>
                    <a:pt x="768" y="267"/>
                  </a:cubicBezTo>
                  <a:cubicBezTo>
                    <a:pt x="732" y="320"/>
                    <a:pt x="677" y="354"/>
                    <a:pt x="617" y="376"/>
                  </a:cubicBezTo>
                  <a:cubicBezTo>
                    <a:pt x="556" y="372"/>
                    <a:pt x="492" y="378"/>
                    <a:pt x="434" y="359"/>
                  </a:cubicBezTo>
                  <a:cubicBezTo>
                    <a:pt x="424" y="356"/>
                    <a:pt x="418" y="346"/>
                    <a:pt x="409" y="342"/>
                  </a:cubicBezTo>
                  <a:cubicBezTo>
                    <a:pt x="390" y="334"/>
                    <a:pt x="369" y="332"/>
                    <a:pt x="350" y="326"/>
                  </a:cubicBezTo>
                  <a:cubicBezTo>
                    <a:pt x="333" y="315"/>
                    <a:pt x="318" y="301"/>
                    <a:pt x="300" y="292"/>
                  </a:cubicBezTo>
                  <a:cubicBezTo>
                    <a:pt x="289" y="287"/>
                    <a:pt x="277" y="283"/>
                    <a:pt x="267" y="276"/>
                  </a:cubicBezTo>
                  <a:cubicBezTo>
                    <a:pt x="247" y="263"/>
                    <a:pt x="208" y="234"/>
                    <a:pt x="208" y="234"/>
                  </a:cubicBezTo>
                  <a:cubicBezTo>
                    <a:pt x="186" y="200"/>
                    <a:pt x="143" y="181"/>
                    <a:pt x="108" y="159"/>
                  </a:cubicBezTo>
                  <a:cubicBezTo>
                    <a:pt x="60" y="88"/>
                    <a:pt x="125" y="178"/>
                    <a:pt x="66" y="117"/>
                  </a:cubicBezTo>
                  <a:cubicBezTo>
                    <a:pt x="42" y="92"/>
                    <a:pt x="56" y="94"/>
                    <a:pt x="41" y="67"/>
                  </a:cubicBezTo>
                  <a:cubicBezTo>
                    <a:pt x="31" y="50"/>
                    <a:pt x="17" y="35"/>
                    <a:pt x="8" y="17"/>
                  </a:cubicBezTo>
                  <a:cubicBezTo>
                    <a:pt x="5" y="11"/>
                    <a:pt x="3" y="6"/>
                    <a:pt x="0" y="0"/>
                  </a:cubicBezTo>
                </a:path>
              </a:pathLst>
            </a:custGeom>
            <a:noFill/>
            <a:ln w="76200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6" name="Text Box 25"/>
            <p:cNvSpPr txBox="1">
              <a:spLocks noChangeArrowheads="1"/>
            </p:cNvSpPr>
            <p:nvPr/>
          </p:nvSpPr>
          <p:spPr bwMode="auto">
            <a:xfrm>
              <a:off x="4014" y="2750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</a:rPr>
                <a:t>5.00</a:t>
              </a:r>
            </a:p>
          </p:txBody>
        </p:sp>
      </p:grpSp>
      <p:grpSp>
        <p:nvGrpSpPr>
          <p:cNvPr id="188446" name="Group 30"/>
          <p:cNvGrpSpPr>
            <a:grpSpLocks/>
          </p:cNvGrpSpPr>
          <p:nvPr/>
        </p:nvGrpSpPr>
        <p:grpSpPr bwMode="auto">
          <a:xfrm>
            <a:off x="5232401" y="3789364"/>
            <a:ext cx="1800225" cy="1189037"/>
            <a:chOff x="2336" y="2387"/>
            <a:chExt cx="1134" cy="749"/>
          </a:xfrm>
        </p:grpSpPr>
        <p:sp>
          <p:nvSpPr>
            <p:cNvPr id="45073" name="Freeform 20"/>
            <p:cNvSpPr>
              <a:spLocks/>
            </p:cNvSpPr>
            <p:nvPr/>
          </p:nvSpPr>
          <p:spPr bwMode="auto">
            <a:xfrm>
              <a:off x="2381" y="2387"/>
              <a:ext cx="975" cy="442"/>
            </a:xfrm>
            <a:custGeom>
              <a:avLst/>
              <a:gdLst>
                <a:gd name="T0" fmla="*/ 975 w 975"/>
                <a:gd name="T1" fmla="*/ 83 h 442"/>
                <a:gd name="T2" fmla="*/ 900 w 975"/>
                <a:gd name="T3" fmla="*/ 175 h 442"/>
                <a:gd name="T4" fmla="*/ 683 w 975"/>
                <a:gd name="T5" fmla="*/ 400 h 442"/>
                <a:gd name="T6" fmla="*/ 608 w 975"/>
                <a:gd name="T7" fmla="*/ 442 h 442"/>
                <a:gd name="T8" fmla="*/ 399 w 975"/>
                <a:gd name="T9" fmla="*/ 434 h 442"/>
                <a:gd name="T10" fmla="*/ 241 w 975"/>
                <a:gd name="T11" fmla="*/ 367 h 442"/>
                <a:gd name="T12" fmla="*/ 165 w 975"/>
                <a:gd name="T13" fmla="*/ 309 h 442"/>
                <a:gd name="T14" fmla="*/ 107 w 975"/>
                <a:gd name="T15" fmla="*/ 242 h 442"/>
                <a:gd name="T16" fmla="*/ 74 w 975"/>
                <a:gd name="T17" fmla="*/ 192 h 442"/>
                <a:gd name="T18" fmla="*/ 15 w 975"/>
                <a:gd name="T19" fmla="*/ 92 h 442"/>
                <a:gd name="T20" fmla="*/ 7 w 975"/>
                <a:gd name="T21" fmla="*/ 0 h 4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75" h="442">
                  <a:moveTo>
                    <a:pt x="975" y="83"/>
                  </a:moveTo>
                  <a:cubicBezTo>
                    <a:pt x="963" y="120"/>
                    <a:pt x="926" y="145"/>
                    <a:pt x="900" y="175"/>
                  </a:cubicBezTo>
                  <a:cubicBezTo>
                    <a:pt x="833" y="255"/>
                    <a:pt x="762" y="333"/>
                    <a:pt x="683" y="400"/>
                  </a:cubicBezTo>
                  <a:cubicBezTo>
                    <a:pt x="660" y="419"/>
                    <a:pt x="633" y="426"/>
                    <a:pt x="608" y="442"/>
                  </a:cubicBezTo>
                  <a:cubicBezTo>
                    <a:pt x="538" y="439"/>
                    <a:pt x="469" y="438"/>
                    <a:pt x="399" y="434"/>
                  </a:cubicBezTo>
                  <a:cubicBezTo>
                    <a:pt x="334" y="430"/>
                    <a:pt x="290" y="405"/>
                    <a:pt x="241" y="367"/>
                  </a:cubicBezTo>
                  <a:cubicBezTo>
                    <a:pt x="204" y="339"/>
                    <a:pt x="190" y="342"/>
                    <a:pt x="165" y="309"/>
                  </a:cubicBezTo>
                  <a:cubicBezTo>
                    <a:pt x="112" y="241"/>
                    <a:pt x="156" y="275"/>
                    <a:pt x="107" y="242"/>
                  </a:cubicBezTo>
                  <a:cubicBezTo>
                    <a:pt x="89" y="185"/>
                    <a:pt x="114" y="251"/>
                    <a:pt x="74" y="192"/>
                  </a:cubicBezTo>
                  <a:cubicBezTo>
                    <a:pt x="51" y="158"/>
                    <a:pt x="46" y="123"/>
                    <a:pt x="15" y="92"/>
                  </a:cubicBezTo>
                  <a:cubicBezTo>
                    <a:pt x="0" y="46"/>
                    <a:pt x="7" y="76"/>
                    <a:pt x="7" y="0"/>
                  </a:cubicBezTo>
                </a:path>
              </a:pathLst>
            </a:custGeom>
            <a:noFill/>
            <a:ln w="76200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4" name="Text Box 26"/>
            <p:cNvSpPr txBox="1">
              <a:spLocks noChangeArrowheads="1"/>
            </p:cNvSpPr>
            <p:nvPr/>
          </p:nvSpPr>
          <p:spPr bwMode="auto">
            <a:xfrm>
              <a:off x="2336" y="2886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</a:rPr>
                <a:t>5.00+0.50</a:t>
              </a:r>
            </a:p>
          </p:txBody>
        </p:sp>
      </p:grpSp>
      <p:grpSp>
        <p:nvGrpSpPr>
          <p:cNvPr id="188447" name="Group 31"/>
          <p:cNvGrpSpPr>
            <a:grpSpLocks/>
          </p:cNvGrpSpPr>
          <p:nvPr/>
        </p:nvGrpSpPr>
        <p:grpSpPr bwMode="auto">
          <a:xfrm>
            <a:off x="2928938" y="3895726"/>
            <a:ext cx="2265362" cy="1298575"/>
            <a:chOff x="885" y="2454"/>
            <a:chExt cx="1427" cy="818"/>
          </a:xfrm>
        </p:grpSpPr>
        <p:sp>
          <p:nvSpPr>
            <p:cNvPr id="45071" name="Freeform 21"/>
            <p:cNvSpPr>
              <a:spLocks/>
            </p:cNvSpPr>
            <p:nvPr/>
          </p:nvSpPr>
          <p:spPr bwMode="auto">
            <a:xfrm>
              <a:off x="885" y="2454"/>
              <a:ext cx="1427" cy="593"/>
            </a:xfrm>
            <a:custGeom>
              <a:avLst/>
              <a:gdLst>
                <a:gd name="T0" fmla="*/ 1427 w 1427"/>
                <a:gd name="T1" fmla="*/ 0 h 593"/>
                <a:gd name="T2" fmla="*/ 1302 w 1427"/>
                <a:gd name="T3" fmla="*/ 109 h 593"/>
                <a:gd name="T4" fmla="*/ 1210 w 1427"/>
                <a:gd name="T5" fmla="*/ 201 h 593"/>
                <a:gd name="T6" fmla="*/ 1185 w 1427"/>
                <a:gd name="T7" fmla="*/ 234 h 593"/>
                <a:gd name="T8" fmla="*/ 1169 w 1427"/>
                <a:gd name="T9" fmla="*/ 259 h 593"/>
                <a:gd name="T10" fmla="*/ 768 w 1427"/>
                <a:gd name="T11" fmla="*/ 543 h 593"/>
                <a:gd name="T12" fmla="*/ 618 w 1427"/>
                <a:gd name="T13" fmla="*/ 593 h 593"/>
                <a:gd name="T14" fmla="*/ 300 w 1427"/>
                <a:gd name="T15" fmla="*/ 585 h 593"/>
                <a:gd name="T16" fmla="*/ 108 w 1427"/>
                <a:gd name="T17" fmla="*/ 535 h 593"/>
                <a:gd name="T18" fmla="*/ 0 w 1427"/>
                <a:gd name="T19" fmla="*/ 501 h 5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27" h="593">
                  <a:moveTo>
                    <a:pt x="1427" y="0"/>
                  </a:moveTo>
                  <a:cubicBezTo>
                    <a:pt x="1375" y="35"/>
                    <a:pt x="1350" y="74"/>
                    <a:pt x="1302" y="109"/>
                  </a:cubicBezTo>
                  <a:cubicBezTo>
                    <a:pt x="1279" y="153"/>
                    <a:pt x="1244" y="167"/>
                    <a:pt x="1210" y="201"/>
                  </a:cubicBezTo>
                  <a:cubicBezTo>
                    <a:pt x="1200" y="211"/>
                    <a:pt x="1193" y="223"/>
                    <a:pt x="1185" y="234"/>
                  </a:cubicBezTo>
                  <a:cubicBezTo>
                    <a:pt x="1179" y="242"/>
                    <a:pt x="1176" y="252"/>
                    <a:pt x="1169" y="259"/>
                  </a:cubicBezTo>
                  <a:cubicBezTo>
                    <a:pt x="1068" y="362"/>
                    <a:pt x="898" y="478"/>
                    <a:pt x="768" y="543"/>
                  </a:cubicBezTo>
                  <a:cubicBezTo>
                    <a:pt x="721" y="566"/>
                    <a:pt x="666" y="573"/>
                    <a:pt x="618" y="593"/>
                  </a:cubicBezTo>
                  <a:cubicBezTo>
                    <a:pt x="512" y="590"/>
                    <a:pt x="406" y="590"/>
                    <a:pt x="300" y="585"/>
                  </a:cubicBezTo>
                  <a:cubicBezTo>
                    <a:pt x="243" y="582"/>
                    <a:pt x="163" y="554"/>
                    <a:pt x="108" y="535"/>
                  </a:cubicBezTo>
                  <a:cubicBezTo>
                    <a:pt x="76" y="524"/>
                    <a:pt x="34" y="501"/>
                    <a:pt x="0" y="501"/>
                  </a:cubicBezTo>
                </a:path>
              </a:pathLst>
            </a:custGeom>
            <a:noFill/>
            <a:ln w="76200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2" name="Text Box 27"/>
            <p:cNvSpPr txBox="1">
              <a:spLocks noChangeArrowheads="1"/>
            </p:cNvSpPr>
            <p:nvPr/>
          </p:nvSpPr>
          <p:spPr bwMode="auto">
            <a:xfrm>
              <a:off x="1156" y="3022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</a:rPr>
                <a:t>5.50+1.00</a:t>
              </a:r>
            </a:p>
          </p:txBody>
        </p:sp>
      </p:grpSp>
      <p:sp>
        <p:nvSpPr>
          <p:cNvPr id="188444" name="Text Box 28"/>
          <p:cNvSpPr txBox="1">
            <a:spLocks noChangeArrowheads="1"/>
          </p:cNvSpPr>
          <p:nvPr/>
        </p:nvSpPr>
        <p:spPr bwMode="auto">
          <a:xfrm>
            <a:off x="1919289" y="4365625"/>
            <a:ext cx="1152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6.50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30" grpId="0" animBg="1"/>
      <p:bldP spid="188432" grpId="0" animBg="1"/>
      <p:bldP spid="188434" grpId="0" animBg="1"/>
      <p:bldP spid="1884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环境及问题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装饰模式详解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装饰模式实现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所谓委派就是一个对象将工作（或工作的一步分）交给另一个对象来完成。</a:t>
            </a:r>
          </a:p>
          <a:p>
            <a:pPr>
              <a:buFontTx/>
              <a:buBlip>
                <a:blip r:embed="rId3"/>
              </a:buBlip>
            </a:pPr>
            <a:r>
              <a:rPr lang="zh-CN" altLang="en-US"/>
              <a:t>在装饰模式中，委派是指</a:t>
            </a:r>
            <a:r>
              <a:rPr lang="zh-CN" altLang="en-US">
                <a:solidFill>
                  <a:schemeClr val="hlink"/>
                </a:solidFill>
              </a:rPr>
              <a:t>装饰对象</a:t>
            </a:r>
            <a:r>
              <a:rPr lang="zh-CN" altLang="en-US"/>
              <a:t>将任务交给</a:t>
            </a:r>
            <a:r>
              <a:rPr lang="zh-CN" altLang="en-US">
                <a:solidFill>
                  <a:schemeClr val="hlink"/>
                </a:solidFill>
              </a:rPr>
              <a:t>被装饰对象</a:t>
            </a:r>
            <a:r>
              <a:rPr lang="zh-CN" altLang="en-US"/>
              <a:t>来完成。</a:t>
            </a:r>
          </a:p>
          <a:p>
            <a:pPr>
              <a:buFontTx/>
              <a:buBlip>
                <a:blip r:embed="rId3"/>
              </a:buBlip>
            </a:pPr>
            <a:r>
              <a:rPr lang="zh-CN" altLang="en-US"/>
              <a:t>委派可以传递，最终必须要有一个</a:t>
            </a:r>
            <a:r>
              <a:rPr lang="zh-CN" altLang="en-US">
                <a:solidFill>
                  <a:schemeClr val="hlink"/>
                </a:solidFill>
              </a:rPr>
              <a:t>干实事的对象</a:t>
            </a:r>
            <a:r>
              <a:rPr lang="zh-CN" altLang="en-US"/>
              <a:t>。</a:t>
            </a:r>
            <a:endParaRPr lang="en-US" altLang="zh-CN"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628775"/>
            <a:ext cx="8186738" cy="4800600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如果一个顾客点了一份</a:t>
            </a:r>
            <a:r>
              <a:rPr lang="en-US" altLang="zh-CN"/>
              <a:t>DarkRoast</a:t>
            </a:r>
            <a:r>
              <a:rPr lang="zh-CN" altLang="en-US"/>
              <a:t>加两份</a:t>
            </a:r>
            <a:r>
              <a:rPr lang="en-US" altLang="zh-CN"/>
              <a:t>mocha</a:t>
            </a:r>
            <a:r>
              <a:rPr lang="zh-CN" altLang="en-US"/>
              <a:t>和一份</a:t>
            </a:r>
            <a:r>
              <a:rPr lang="en-US" altLang="zh-CN"/>
              <a:t>soy</a:t>
            </a:r>
            <a:r>
              <a:rPr lang="zh-CN" altLang="en-US"/>
              <a:t>，其装饰对象图和价格计算过程有什么样的呢？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4188" y="485775"/>
            <a:ext cx="8229600" cy="1143000"/>
          </a:xfrm>
        </p:spPr>
        <p:txBody>
          <a:bodyPr/>
          <a:lstStyle/>
          <a:p>
            <a:r>
              <a:rPr lang="zh-CN" altLang="en-US"/>
              <a:t>问题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2012950" y="1527176"/>
            <a:ext cx="8186738" cy="46386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sz="2800"/>
              <a:t>装饰者与被装饰者具有相同的类型</a:t>
            </a:r>
          </a:p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sz="2800"/>
              <a:t>可以用多个装饰者装饰一个对象</a:t>
            </a:r>
          </a:p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sz="2800"/>
              <a:t>由于装饰者与被装饰者具有相同的类型，我们可以用装饰后的对象代替原来的对象。</a:t>
            </a:r>
          </a:p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sz="2800"/>
              <a:t>装饰者在委派它装饰的对象作某种处理时，可以添加上自己的行为（功能扩展）（在委派之前或</a:t>
            </a:r>
            <a:r>
              <a:rPr lang="en-US" altLang="zh-CN" sz="2800"/>
              <a:t>/</a:t>
            </a:r>
            <a:r>
              <a:rPr lang="zh-CN" altLang="en-US" sz="2800"/>
              <a:t>和之后）。</a:t>
            </a:r>
          </a:p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sz="2800"/>
              <a:t>对象可以在任何时候被装饰，因此我们能在运行时动态的装饰对象。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82775" y="519113"/>
            <a:ext cx="8229600" cy="1143000"/>
          </a:xfrm>
        </p:spPr>
        <p:txBody>
          <a:bodyPr/>
          <a:lstStyle/>
          <a:p>
            <a:r>
              <a:rPr lang="zh-CN" altLang="en-US"/>
              <a:t>要点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9514" y="3644900"/>
            <a:ext cx="4122737" cy="32448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环境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汽车</a:t>
            </a:r>
            <a:r>
              <a:rPr lang="en-US" altLang="zh-CN" dirty="0"/>
              <a:t>4s</a:t>
            </a:r>
            <a:r>
              <a:rPr lang="zh-CN" altLang="en-US" dirty="0"/>
              <a:t>店汽车销售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出售奥迪</a:t>
            </a:r>
            <a:r>
              <a:rPr lang="en-US" altLang="zh-CN" dirty="0"/>
              <a:t>A1</a:t>
            </a:r>
            <a:r>
              <a:rPr lang="zh-CN" altLang="en-US" dirty="0"/>
              <a:t>，</a:t>
            </a:r>
            <a:r>
              <a:rPr lang="en-US" altLang="zh-CN" dirty="0"/>
              <a:t>A4</a:t>
            </a:r>
            <a:r>
              <a:rPr lang="zh-CN" altLang="en-US" dirty="0"/>
              <a:t>，</a:t>
            </a:r>
            <a:r>
              <a:rPr lang="en-US" altLang="zh-CN" dirty="0"/>
              <a:t>A6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可装饰的组件倒车雷达，真皮座椅，</a:t>
            </a:r>
            <a:r>
              <a:rPr lang="en-US" altLang="zh-CN" dirty="0" err="1"/>
              <a:t>gps</a:t>
            </a:r>
            <a:r>
              <a:rPr lang="zh-CN" altLang="en-US" dirty="0"/>
              <a:t>定位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用户可以挑选汽车的型号，加任意</a:t>
            </a:r>
            <a:r>
              <a:rPr lang="zh-CN" altLang="en-US"/>
              <a:t>的组件 </a:t>
            </a:r>
            <a:endParaRPr lang="zh-CN" altLang="en-US" dirty="0"/>
          </a:p>
        </p:txBody>
      </p:sp>
      <p:sp>
        <p:nvSpPr>
          <p:cNvPr id="12292" name="矩形 3"/>
          <p:cNvSpPr>
            <a:spLocks noChangeArrowheads="1"/>
          </p:cNvSpPr>
          <p:nvPr/>
        </p:nvSpPr>
        <p:spPr bwMode="auto">
          <a:xfrm>
            <a:off x="2495550" y="5795964"/>
            <a:ext cx="6846746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请利用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分钟时间对该系统进行设计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AutoShape 29"/>
          <p:cNvSpPr>
            <a:spLocks noChangeArrowheads="1"/>
          </p:cNvSpPr>
          <p:nvPr/>
        </p:nvSpPr>
        <p:spPr bwMode="auto">
          <a:xfrm>
            <a:off x="6595962" y="638667"/>
            <a:ext cx="4102100" cy="1295400"/>
          </a:xfrm>
          <a:prstGeom prst="wedgeRoundRectCallout">
            <a:avLst>
              <a:gd name="adj1" fmla="val -28529"/>
              <a:gd name="adj2" fmla="val 206226"/>
              <a:gd name="adj3" fmla="val 16667"/>
            </a:avLst>
          </a:prstGeom>
          <a:solidFill>
            <a:srgbClr val="FFEA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cost()</a:t>
            </a:r>
            <a:r>
              <a:rPr lang="zh-CN" altLang="en-US" dirty="0"/>
              <a:t>方法计算出每种汽车的价格。</a:t>
            </a:r>
          </a:p>
        </p:txBody>
      </p:sp>
      <p:sp>
        <p:nvSpPr>
          <p:cNvPr id="1331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环境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zh-CN" altLang="en-US" dirty="0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3503389" y="3571081"/>
            <a:ext cx="1511300" cy="792162"/>
            <a:chOff x="793" y="2296"/>
            <a:chExt cx="952" cy="499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A1Car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4833938" y="1770857"/>
            <a:ext cx="1727200" cy="1296987"/>
            <a:chOff x="2608" y="1434"/>
            <a:chExt cx="952" cy="817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608" y="1434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Car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608" y="1615"/>
              <a:ext cx="952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dirty="0"/>
                <a:t>description</a:t>
              </a:r>
              <a:endParaRPr lang="en-US" altLang="zh-CN" dirty="0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608" y="1797"/>
              <a:ext cx="952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 dirty="0" err="1"/>
                <a:t>getDescription</a:t>
              </a:r>
              <a:r>
                <a:rPr lang="en-US" altLang="zh-CN" sz="1600" dirty="0"/>
                <a:t>()</a:t>
              </a:r>
            </a:p>
            <a:p>
              <a:r>
                <a:rPr lang="en-US" altLang="zh-CN" sz="1600" dirty="0"/>
                <a:t>Cost()</a:t>
              </a:r>
            </a:p>
            <a:p>
              <a:r>
                <a:rPr lang="en-US" altLang="zh-CN" sz="1600" dirty="0"/>
                <a:t>//Other methods</a:t>
              </a:r>
              <a:endParaRPr lang="en-US" altLang="zh-CN" dirty="0"/>
            </a:p>
          </p:txBody>
        </p:sp>
      </p:grp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5233764" y="3571081"/>
            <a:ext cx="1511300" cy="792162"/>
            <a:chOff x="793" y="2296"/>
            <a:chExt cx="952" cy="499"/>
          </a:xfrm>
        </p:grpSpPr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A4Car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6960964" y="3571081"/>
            <a:ext cx="1511300" cy="792162"/>
            <a:chOff x="793" y="2296"/>
            <a:chExt cx="952" cy="499"/>
          </a:xfrm>
        </p:grpSpPr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A6Car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24" name="AutoShape 19"/>
          <p:cNvSpPr>
            <a:spLocks noChangeArrowheads="1"/>
          </p:cNvSpPr>
          <p:nvPr/>
        </p:nvSpPr>
        <p:spPr bwMode="auto">
          <a:xfrm>
            <a:off x="4833939" y="3067843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20"/>
          <p:cNvSpPr>
            <a:spLocks noChangeArrowheads="1"/>
          </p:cNvSpPr>
          <p:nvPr/>
        </p:nvSpPr>
        <p:spPr bwMode="auto">
          <a:xfrm>
            <a:off x="5555416" y="299511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21"/>
          <p:cNvSpPr>
            <a:spLocks noChangeArrowheads="1"/>
          </p:cNvSpPr>
          <p:nvPr/>
        </p:nvSpPr>
        <p:spPr bwMode="auto">
          <a:xfrm>
            <a:off x="5986464" y="3067843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4113213" y="3283743"/>
            <a:ext cx="790575" cy="28733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 flipV="1">
            <a:off x="5626852" y="3211009"/>
            <a:ext cx="181115" cy="36007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H="1" flipV="1">
            <a:off x="6056313" y="3283743"/>
            <a:ext cx="1660301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1" name="Group 3"/>
          <p:cNvGrpSpPr>
            <a:grpSpLocks/>
          </p:cNvGrpSpPr>
          <p:nvPr/>
        </p:nvGrpSpPr>
        <p:grpSpPr bwMode="auto">
          <a:xfrm>
            <a:off x="2797119" y="4515643"/>
            <a:ext cx="1511300" cy="792162"/>
            <a:chOff x="793" y="2296"/>
            <a:chExt cx="952" cy="499"/>
          </a:xfrm>
        </p:grpSpPr>
        <p:sp>
          <p:nvSpPr>
            <p:cNvPr id="112" name="Rectangle 4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A1Car with GPS</a:t>
              </a:r>
            </a:p>
          </p:txBody>
        </p:sp>
        <p:sp>
          <p:nvSpPr>
            <p:cNvPr id="113" name="Rectangle 5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114" name="Group 3"/>
          <p:cNvGrpSpPr>
            <a:grpSpLocks/>
          </p:cNvGrpSpPr>
          <p:nvPr/>
        </p:nvGrpSpPr>
        <p:grpSpPr bwMode="auto">
          <a:xfrm>
            <a:off x="5067132" y="4593722"/>
            <a:ext cx="1511300" cy="792162"/>
            <a:chOff x="793" y="2296"/>
            <a:chExt cx="952" cy="499"/>
          </a:xfrm>
        </p:grpSpPr>
        <p:sp>
          <p:nvSpPr>
            <p:cNvPr id="115" name="Rectangle 4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A1Car with Radar</a:t>
              </a:r>
            </a:p>
          </p:txBody>
        </p:sp>
        <p:sp>
          <p:nvSpPr>
            <p:cNvPr id="116" name="Rectangle 5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117" name="Line 23"/>
          <p:cNvSpPr>
            <a:spLocks noChangeShapeType="1"/>
          </p:cNvSpPr>
          <p:nvPr/>
        </p:nvSpPr>
        <p:spPr bwMode="auto">
          <a:xfrm flipV="1">
            <a:off x="3552770" y="3283743"/>
            <a:ext cx="1351018" cy="1231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" name="Line 23"/>
          <p:cNvSpPr>
            <a:spLocks noChangeShapeType="1"/>
          </p:cNvSpPr>
          <p:nvPr/>
        </p:nvSpPr>
        <p:spPr bwMode="auto">
          <a:xfrm flipH="1" flipV="1">
            <a:off x="5626852" y="3283743"/>
            <a:ext cx="181115" cy="130997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9" name="Group 3"/>
          <p:cNvGrpSpPr>
            <a:grpSpLocks/>
          </p:cNvGrpSpPr>
          <p:nvPr/>
        </p:nvGrpSpPr>
        <p:grpSpPr bwMode="auto">
          <a:xfrm>
            <a:off x="3704625" y="5409183"/>
            <a:ext cx="1511300" cy="792162"/>
            <a:chOff x="793" y="2296"/>
            <a:chExt cx="952" cy="499"/>
          </a:xfrm>
        </p:grpSpPr>
        <p:sp>
          <p:nvSpPr>
            <p:cNvPr id="120" name="Rectangle 4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A4Car with GPS</a:t>
              </a:r>
            </a:p>
          </p:txBody>
        </p:sp>
        <p:sp>
          <p:nvSpPr>
            <p:cNvPr id="121" name="Rectangle 5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122" name="Group 3"/>
          <p:cNvGrpSpPr>
            <a:grpSpLocks/>
          </p:cNvGrpSpPr>
          <p:nvPr/>
        </p:nvGrpSpPr>
        <p:grpSpPr bwMode="auto">
          <a:xfrm>
            <a:off x="5974638" y="5487262"/>
            <a:ext cx="1511300" cy="792162"/>
            <a:chOff x="793" y="2296"/>
            <a:chExt cx="952" cy="499"/>
          </a:xfrm>
        </p:grpSpPr>
        <p:sp>
          <p:nvSpPr>
            <p:cNvPr id="123" name="Rectangle 4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A4Car with Radar</a:t>
              </a:r>
            </a:p>
          </p:txBody>
        </p:sp>
        <p:sp>
          <p:nvSpPr>
            <p:cNvPr id="124" name="Rectangle 5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125" name="Line 23"/>
          <p:cNvSpPr>
            <a:spLocks noChangeShapeType="1"/>
          </p:cNvSpPr>
          <p:nvPr/>
        </p:nvSpPr>
        <p:spPr bwMode="auto">
          <a:xfrm flipV="1">
            <a:off x="4380679" y="3391045"/>
            <a:ext cx="524697" cy="201813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" name="Line 23"/>
          <p:cNvSpPr>
            <a:spLocks noChangeShapeType="1"/>
          </p:cNvSpPr>
          <p:nvPr/>
        </p:nvSpPr>
        <p:spPr bwMode="auto">
          <a:xfrm flipH="1" flipV="1">
            <a:off x="5626850" y="3211009"/>
            <a:ext cx="951582" cy="227625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8" name="Group 3"/>
          <p:cNvGrpSpPr>
            <a:grpSpLocks/>
          </p:cNvGrpSpPr>
          <p:nvPr/>
        </p:nvGrpSpPr>
        <p:grpSpPr bwMode="auto">
          <a:xfrm>
            <a:off x="8256240" y="4722793"/>
            <a:ext cx="1511300" cy="792162"/>
            <a:chOff x="793" y="2296"/>
            <a:chExt cx="952" cy="499"/>
          </a:xfrm>
        </p:grpSpPr>
        <p:sp>
          <p:nvSpPr>
            <p:cNvPr id="129" name="Rectangle 4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A4Car with …</a:t>
              </a:r>
            </a:p>
          </p:txBody>
        </p:sp>
        <p:sp>
          <p:nvSpPr>
            <p:cNvPr id="130" name="Rectangle 5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131" name="Line 23"/>
          <p:cNvSpPr>
            <a:spLocks noChangeShapeType="1"/>
          </p:cNvSpPr>
          <p:nvPr/>
        </p:nvSpPr>
        <p:spPr bwMode="auto">
          <a:xfrm flipH="1" flipV="1">
            <a:off x="6085347" y="3276599"/>
            <a:ext cx="2926543" cy="13827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7" grpId="0" animBg="1"/>
      <p:bldP spid="118" grpId="0" animBg="1"/>
      <p:bldP spid="125" grpId="0" animBg="1"/>
      <p:bldP spid="126" grpId="0" animBg="1"/>
      <p:bldP spid="1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问题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不必改变原类文件和使用继承的情况下，动态的扩展一个对象的的功能。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应用程序的</a:t>
            </a:r>
            <a:r>
              <a:rPr lang="zh-CN" altLang="en-US" dirty="0">
                <a:solidFill>
                  <a:srgbClr val="FF0000"/>
                </a:solidFill>
              </a:rPr>
              <a:t>可维护性，可扩展性差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zh-CN" altLang="en-US" dirty="0"/>
          </a:p>
        </p:txBody>
      </p:sp>
      <p:sp>
        <p:nvSpPr>
          <p:cNvPr id="14339" name="矩形 2"/>
          <p:cNvSpPr>
            <a:spLocks noChangeArrowheads="1"/>
          </p:cNvSpPr>
          <p:nvPr/>
        </p:nvSpPr>
        <p:spPr bwMode="auto">
          <a:xfrm>
            <a:off x="3287714" y="4365626"/>
            <a:ext cx="5546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装饰模式（</a:t>
            </a: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Decorator 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装饰模式详解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装饰模式实现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zh-CN" altLang="en-US" dirty="0"/>
              <a:t>装饰模式（</a:t>
            </a:r>
            <a:r>
              <a:rPr lang="en-US" altLang="zh-CN" dirty="0">
                <a:ea typeface="宋体" pitchFamily="2" charset="-122"/>
              </a:rPr>
              <a:t>Decorator Pattern</a:t>
            </a:r>
            <a:r>
              <a:rPr lang="zh-CN" altLang="en-US" dirty="0"/>
              <a:t>）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zh-CN" altLang="en-US" dirty="0"/>
              <a:t>装饰模式中的角色：</a:t>
            </a:r>
            <a:endParaRPr lang="en-US" altLang="zh-CN" dirty="0"/>
          </a:p>
          <a:p>
            <a:pPr lvl="2">
              <a:lnSpc>
                <a:spcPct val="90000"/>
              </a:lnSpc>
              <a:buBlip>
                <a:blip r:embed="rId4"/>
              </a:buBlip>
            </a:pPr>
            <a:r>
              <a:rPr lang="zh-CN" altLang="en-US" dirty="0"/>
              <a:t>油漆工</a:t>
            </a:r>
            <a:r>
              <a:rPr lang="en-US" altLang="zh-CN" dirty="0"/>
              <a:t>(decorator)</a:t>
            </a:r>
            <a:r>
              <a:rPr lang="zh-CN" altLang="en-US" dirty="0"/>
              <a:t>是用来刷油漆的</a:t>
            </a:r>
            <a:endParaRPr lang="en-US" altLang="zh-CN" dirty="0"/>
          </a:p>
          <a:p>
            <a:pPr lvl="2">
              <a:lnSpc>
                <a:spcPct val="90000"/>
              </a:lnSpc>
              <a:buBlip>
                <a:blip r:embed="rId4"/>
              </a:buBlip>
            </a:pPr>
            <a:r>
              <a:rPr lang="zh-CN" altLang="en-US" dirty="0"/>
              <a:t>被修饰者</a:t>
            </a:r>
            <a:r>
              <a:rPr lang="en-US" altLang="zh-CN" dirty="0" err="1"/>
              <a:t>decoratee</a:t>
            </a:r>
            <a:r>
              <a:rPr lang="zh-CN" altLang="en-US" dirty="0"/>
              <a:t>是被刷油漆的对象</a:t>
            </a:r>
            <a:endParaRPr lang="en-US" altLang="zh-CN" dirty="0"/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zh-CN" altLang="en-US" dirty="0">
                <a:solidFill>
                  <a:srgbClr val="FF0000"/>
                </a:solidFill>
              </a:rPr>
              <a:t>动态</a:t>
            </a:r>
            <a:r>
              <a:rPr lang="zh-CN" altLang="en-US" dirty="0"/>
              <a:t>给一个对象</a:t>
            </a:r>
            <a:r>
              <a:rPr lang="zh-CN" altLang="en-US" dirty="0">
                <a:solidFill>
                  <a:srgbClr val="FF0000"/>
                </a:solidFill>
              </a:rPr>
              <a:t>添加一些额外的功能和职责</a:t>
            </a:r>
            <a:r>
              <a:rPr lang="zh-CN" altLang="en-US" dirty="0"/>
              <a:t>，就象在墙上刷油漆。</a:t>
            </a:r>
            <a:endParaRPr lang="en-US" altLang="zh-CN" dirty="0"/>
          </a:p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实现装饰模式有很多形式，最常见的一种就是“</a:t>
            </a:r>
            <a:r>
              <a:rPr lang="zh-CN" altLang="en-US" dirty="0">
                <a:solidFill>
                  <a:srgbClr val="FF0000"/>
                </a:solidFill>
              </a:rPr>
              <a:t>实现被装饰者类</a:t>
            </a:r>
            <a:r>
              <a:rPr lang="en-US" altLang="zh-CN" dirty="0">
                <a:solidFill>
                  <a:srgbClr val="FF0000"/>
                </a:solidFill>
              </a:rPr>
              <a:t>---</a:t>
            </a:r>
            <a:r>
              <a:rPr lang="zh-CN" altLang="en-US" dirty="0">
                <a:solidFill>
                  <a:srgbClr val="FF0000"/>
                </a:solidFill>
              </a:rPr>
              <a:t>定义被装饰者对象</a:t>
            </a:r>
            <a:r>
              <a:rPr lang="en-US" altLang="zh-CN" dirty="0">
                <a:solidFill>
                  <a:srgbClr val="FF0000"/>
                </a:solidFill>
              </a:rPr>
              <a:t>----</a:t>
            </a:r>
            <a:r>
              <a:rPr lang="zh-CN" altLang="en-US" dirty="0">
                <a:solidFill>
                  <a:srgbClr val="FF0000"/>
                </a:solidFill>
              </a:rPr>
              <a:t>使用被装饰者对象产生装饰者对象</a:t>
            </a:r>
            <a:r>
              <a:rPr lang="zh-CN" altLang="en-US" dirty="0"/>
              <a:t>”。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8331</TotalTime>
  <Words>1836</Words>
  <Application>Microsoft Office PowerPoint</Application>
  <PresentationFormat>宽屏</PresentationFormat>
  <Paragraphs>374</Paragraphs>
  <Slides>42</Slides>
  <Notes>23</Notes>
  <HiddenSlides>21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微软雅黑</vt:lpstr>
      <vt:lpstr>Times New Roman</vt:lpstr>
      <vt:lpstr>Arial</vt:lpstr>
      <vt:lpstr>Wingdings</vt:lpstr>
      <vt:lpstr>黑体</vt:lpstr>
      <vt:lpstr>Calibri</vt:lpstr>
      <vt:lpstr>Office 主题</vt:lpstr>
      <vt:lpstr>第六章 装饰模式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A方案：</vt:lpstr>
      <vt:lpstr>PowerPoint 演示文稿</vt:lpstr>
      <vt:lpstr>类爆炸！！</vt:lpstr>
      <vt:lpstr>PowerPoint 演示文稿</vt:lpstr>
      <vt:lpstr>B方案：继承机制来解决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首先我们生成一个DarkRoast对象</vt:lpstr>
      <vt:lpstr>然后</vt:lpstr>
      <vt:lpstr>再然后</vt:lpstr>
      <vt:lpstr>现在，要计算饮料的价格</vt:lpstr>
      <vt:lpstr>PowerPoint 演示文稿</vt:lpstr>
      <vt:lpstr>问题</vt:lpstr>
      <vt:lpstr>要点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武永亮</cp:lastModifiedBy>
  <cp:revision>728</cp:revision>
  <dcterms:modified xsi:type="dcterms:W3CDTF">2019-07-16T06:28:20Z</dcterms:modified>
</cp:coreProperties>
</file>