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16" r:id="rId2"/>
    <p:sldId id="456" r:id="rId3"/>
    <p:sldId id="317" r:id="rId4"/>
    <p:sldId id="406" r:id="rId5"/>
    <p:sldId id="458" r:id="rId6"/>
    <p:sldId id="459" r:id="rId7"/>
    <p:sldId id="461" r:id="rId8"/>
    <p:sldId id="462" r:id="rId9"/>
    <p:sldId id="414" r:id="rId10"/>
    <p:sldId id="449" r:id="rId11"/>
    <p:sldId id="463" r:id="rId12"/>
    <p:sldId id="464" r:id="rId13"/>
    <p:sldId id="454" r:id="rId14"/>
    <p:sldId id="455" r:id="rId15"/>
    <p:sldId id="467" r:id="rId16"/>
    <p:sldId id="465" r:id="rId17"/>
    <p:sldId id="466" r:id="rId18"/>
    <p:sldId id="468" r:id="rId19"/>
    <p:sldId id="469" r:id="rId20"/>
    <p:sldId id="470" r:id="rId21"/>
    <p:sldId id="409" r:id="rId22"/>
    <p:sldId id="306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黑体" panose="02010609060101010101" pitchFamily="49" charset="-122"/>
      <p:regular r:id="rId29"/>
    </p:embeddedFont>
    <p:embeddedFont>
      <p:font typeface="微软雅黑" panose="020B0503020204020204" pitchFamily="34" charset="-122"/>
      <p:regular r:id="rId30"/>
      <p:bold r:id="rId3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87790" autoAdjust="0"/>
  </p:normalViewPr>
  <p:slideViewPr>
    <p:cSldViewPr>
      <p:cViewPr varScale="1">
        <p:scale>
          <a:sx n="63" d="100"/>
          <a:sy n="63" d="100"/>
        </p:scale>
        <p:origin x="96" y="414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F4E522-BCDB-4FC9-8125-F7287619D9AE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23FD9D-A0F0-4DBA-A881-BC304CBFBA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99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DF3A7F-5786-43BC-8AD7-CDDCE9139E43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在我的房间操作的部分加入了大量的</a:t>
            </a:r>
            <a:r>
              <a:rPr lang="en-US" altLang="zh-CN" dirty="0" err="1"/>
              <a:t>ifelse</a:t>
            </a:r>
            <a:r>
              <a:rPr lang="zh-CN" altLang="en-US" dirty="0"/>
              <a:t>语句，而且嵌套很多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当我的房间需要再加入“不可用”状态的时候，我要修改已有的代码，添加不可用逻辑。不符合我们之前所说的开闭原则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23FD9D-A0F0-4DBA-A881-BC304CBFBAC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9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23FD9D-A0F0-4DBA-A881-BC304CBFBAC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6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1200A0F-871A-45F1-AFD0-61C232FAA357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CA07B46-04D6-444C-96AB-934FD2B95041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DFD5C0-14B1-49C9-B1F7-71A159CD37B5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3"/>
            <a:ext cx="67627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7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51D20-4816-49D7-AB89-9D34E04879A8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8C691-8F5B-4326-BCC0-AAB1B6055C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2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57C01-B853-461F-84D5-3F99351A21C1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3BBCF-53C1-4902-967B-F68CC5725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2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1306A-0448-4A55-9639-3A2A37985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26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4502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442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7DD9-803F-4FB8-BAF5-6D73169D0AE6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37EF0-92FC-4BDC-92AA-0A35904C67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6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52D45-D887-415D-93A6-47AFC7635ADA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6D3C-5F25-43EB-994E-58FC63444A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6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4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C5EEB-AE47-499C-A73F-1E8369690253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861C6-BE64-4F44-BA19-27A64E54E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7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7244-3059-49C9-BCE4-AC01C41627DA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6811B-E0F5-42B8-BD2B-2B0E38AB20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3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2A384-4E07-4B75-BE12-23C8415DD80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C8109-8E03-4E1D-8733-92EB7D4E52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9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CC02-01B5-4854-AD90-522EBBB2E06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61D11-C798-4341-AD58-520D2AC7ED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0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171714B-7712-490E-828E-41F2C2F10E70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EEDCB1-4761-44D1-835A-1C2DA0E9F8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任课教师：孟双英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mengshuangying@eud2act.org</a:t>
            </a:r>
            <a:endParaRPr lang="en-US" altLang="zh-CN" sz="12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7" r:id="rId1"/>
    <p:sldLayoutId id="2147484618" r:id="rId2"/>
    <p:sldLayoutId id="2147484619" r:id="rId3"/>
    <p:sldLayoutId id="2147484620" r:id="rId4"/>
    <p:sldLayoutId id="2147484611" r:id="rId5"/>
    <p:sldLayoutId id="2147484621" r:id="rId6"/>
    <p:sldLayoutId id="2147484612" r:id="rId7"/>
    <p:sldLayoutId id="2147484613" r:id="rId8"/>
    <p:sldLayoutId id="2147484614" r:id="rId9"/>
    <p:sldLayoutId id="2147484615" r:id="rId10"/>
    <p:sldLayoutId id="2147484616" r:id="rId11"/>
    <p:sldLayoutId id="214748462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dirty="0"/>
              <a:t>第</a:t>
            </a:r>
            <a:r>
              <a:rPr lang="zh-CN" altLang="en-US" dirty="0"/>
              <a:t>七</a:t>
            </a:r>
            <a:r>
              <a:rPr dirty="0"/>
              <a:t>章 状态模式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9288" y="1700213"/>
            <a:ext cx="8362950" cy="3313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状态模式有很多种实现形式，最常见的一种步骤如下：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定义</a:t>
            </a:r>
            <a:r>
              <a:rPr lang="zh-CN" altLang="en-US" dirty="0">
                <a:solidFill>
                  <a:srgbClr val="FF0000"/>
                </a:solidFill>
              </a:rPr>
              <a:t>状态类接口</a:t>
            </a:r>
            <a:r>
              <a:rPr lang="zh-CN" altLang="en-US" dirty="0"/>
              <a:t>，实现当前系统的真实状态</a:t>
            </a:r>
            <a:r>
              <a:rPr lang="zh-CN" altLang="en-US" dirty="0">
                <a:solidFill>
                  <a:srgbClr val="FF0000"/>
                </a:solidFill>
              </a:rPr>
              <a:t>实现</a:t>
            </a:r>
            <a:r>
              <a:rPr lang="zh-CN" altLang="en-US" dirty="0"/>
              <a:t>此接口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定义</a:t>
            </a:r>
            <a:r>
              <a:rPr lang="en-US" altLang="zh-CN" dirty="0"/>
              <a:t>Context</a:t>
            </a:r>
            <a:r>
              <a:rPr lang="zh-CN" altLang="en-US" dirty="0"/>
              <a:t>类，具有状态的类，其中包含</a:t>
            </a:r>
            <a:r>
              <a:rPr lang="zh-CN" altLang="en-US" dirty="0">
                <a:solidFill>
                  <a:srgbClr val="FF0000"/>
                </a:solidFill>
              </a:rPr>
              <a:t>状态类接口的对象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当</a:t>
            </a:r>
            <a:r>
              <a:rPr lang="en-US" altLang="zh-CN" dirty="0"/>
              <a:t>Context</a:t>
            </a:r>
            <a:r>
              <a:rPr lang="zh-CN" altLang="en-US" dirty="0"/>
              <a:t>类执行某个接口的方法时，去</a:t>
            </a:r>
            <a:r>
              <a:rPr lang="zh-CN" altLang="en-US" dirty="0">
                <a:solidFill>
                  <a:srgbClr val="FF0000"/>
                </a:solidFill>
              </a:rPr>
              <a:t>调用真实状态类的实现方法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当</a:t>
            </a:r>
            <a:r>
              <a:rPr lang="en-US" altLang="zh-CN" dirty="0"/>
              <a:t>Context</a:t>
            </a:r>
            <a:r>
              <a:rPr lang="zh-CN" altLang="en-US" dirty="0"/>
              <a:t>类修改状态时，修改</a:t>
            </a:r>
            <a:r>
              <a:rPr lang="en-US" altLang="zh-CN" dirty="0"/>
              <a:t>Context</a:t>
            </a:r>
            <a:r>
              <a:rPr lang="zh-CN" altLang="en-US" dirty="0"/>
              <a:t>类的真实状态对象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状态模式实现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773239"/>
            <a:ext cx="8231188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状态模式重构之后的代码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1841200"/>
            <a:ext cx="23526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48" y="3140969"/>
            <a:ext cx="42957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805378"/>
            <a:ext cx="42481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状态模式重构之后的代码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833702"/>
            <a:ext cx="39243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148027"/>
            <a:ext cx="35242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39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扩展说明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状态模式可</a:t>
            </a:r>
            <a:r>
              <a:rPr lang="zh-CN" altLang="en-US" dirty="0">
                <a:solidFill>
                  <a:srgbClr val="FF0000"/>
                </a:solidFill>
              </a:rPr>
              <a:t>封装状态转换规则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对于某个系统，可以方便的添加新的状态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允许状态转换逻辑于状态对象合成一体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状态模式必然会增加系统类和对象个数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结构和实现相对比较复杂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对“开闭原则”的支持并不是太好，增加状态需要修改复杂状态转换的代码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改进状态模式：在</a:t>
            </a:r>
            <a:r>
              <a:rPr lang="zh-CN" altLang="en-US" dirty="0">
                <a:solidFill>
                  <a:srgbClr val="FF0000"/>
                </a:solidFill>
              </a:rPr>
              <a:t>状态类内部</a:t>
            </a:r>
            <a:r>
              <a:rPr lang="zh-CN" altLang="en-US" dirty="0"/>
              <a:t>维护状态的</a:t>
            </a:r>
            <a:r>
              <a:rPr lang="zh-CN" altLang="en-US" dirty="0">
                <a:solidFill>
                  <a:srgbClr val="FF0000"/>
                </a:solidFill>
              </a:rPr>
              <a:t>切换规则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09" y="2204864"/>
            <a:ext cx="59912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14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46"/>
            <a:ext cx="8579296" cy="5357850"/>
          </a:xfrm>
        </p:spPr>
        <p:txBody>
          <a:bodyPr/>
          <a:lstStyle/>
          <a:p>
            <a:r>
              <a:rPr lang="zh-CN" altLang="en-US" dirty="0"/>
              <a:t>状态切换规则：</a:t>
            </a:r>
            <a:endParaRPr lang="en-US" altLang="zh-CN" dirty="0"/>
          </a:p>
          <a:p>
            <a:pPr lvl="1"/>
            <a:r>
              <a:rPr lang="en-US" altLang="zh-CN" sz="2400" dirty="0"/>
              <a:t>1</a:t>
            </a:r>
            <a:r>
              <a:rPr lang="zh-CN" altLang="en-US" sz="2400" dirty="0"/>
              <a:t>：一般情况下，如果状态转换的规则是一定的，一般不需要进行什么扩展规则，那么就适合在</a:t>
            </a:r>
            <a:r>
              <a:rPr lang="zh-CN" altLang="en-US" sz="2400" dirty="0">
                <a:solidFill>
                  <a:srgbClr val="FF0000"/>
                </a:solidFill>
              </a:rPr>
              <a:t>上下文中统一进行状态的维护</a:t>
            </a:r>
            <a:r>
              <a:rPr lang="zh-CN" altLang="en-US" sz="2400" dirty="0"/>
              <a:t>。</a:t>
            </a:r>
          </a:p>
          <a:p>
            <a:pPr lvl="1"/>
            <a:r>
              <a:rPr lang="en-US" altLang="zh-CN" sz="2400" dirty="0"/>
              <a:t>2</a:t>
            </a:r>
            <a:r>
              <a:rPr lang="zh-CN" altLang="en-US" sz="2400" dirty="0"/>
              <a:t>：如果状态的转换</a:t>
            </a:r>
            <a:r>
              <a:rPr lang="zh-CN" altLang="en-US" sz="2400" dirty="0">
                <a:solidFill>
                  <a:srgbClr val="FF0000"/>
                </a:solidFill>
              </a:rPr>
              <a:t>取决于前一个状态动态处理的结果</a:t>
            </a:r>
            <a:r>
              <a:rPr lang="zh-CN" altLang="en-US" sz="2400" dirty="0"/>
              <a:t>，或者是</a:t>
            </a:r>
            <a:r>
              <a:rPr lang="zh-CN" altLang="en-US" sz="2400" dirty="0">
                <a:solidFill>
                  <a:srgbClr val="FF0000"/>
                </a:solidFill>
              </a:rPr>
              <a:t>依赖于外部数据</a:t>
            </a:r>
            <a:r>
              <a:rPr lang="zh-CN" altLang="en-US" sz="2400" dirty="0"/>
              <a:t>，为了增强灵活性，这种情况下，一般是在</a:t>
            </a:r>
            <a:r>
              <a:rPr lang="zh-CN" altLang="en-US" sz="2400" dirty="0">
                <a:solidFill>
                  <a:srgbClr val="FF0000"/>
                </a:solidFill>
              </a:rPr>
              <a:t>状态处理类里面进行状态的维护</a:t>
            </a:r>
            <a:r>
              <a:rPr lang="zh-CN" altLang="en-US" sz="2400" dirty="0"/>
              <a:t>。</a:t>
            </a:r>
          </a:p>
          <a:p>
            <a:pPr lvl="1"/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4005064"/>
            <a:ext cx="51720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6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上节回顾</a:t>
            </a:r>
          </a:p>
          <a:p>
            <a:pPr lvl="1">
              <a:buBlip>
                <a:blip r:embed="rId3"/>
              </a:buBlip>
            </a:pPr>
            <a:r>
              <a:rPr lang="zh-CN" altLang="en-US" dirty="0"/>
              <a:t>装饰模式解决的问题是“如何动态的给一个对象添加功能”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装饰模式的解决方案是利用</a:t>
            </a:r>
            <a:r>
              <a:rPr lang="zh-CN" altLang="en-US" dirty="0">
                <a:solidFill>
                  <a:srgbClr val="FF0000"/>
                </a:solidFill>
              </a:rPr>
              <a:t>子对象，委派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红绿灯的切换</a:t>
            </a:r>
            <a:endParaRPr lang="en-US" altLang="zh-CN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2132856"/>
            <a:ext cx="532602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1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小结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状态模式解决的问题是“如何通过改变一个对象的状态，修改对象的行为”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状态模式的解决方案是利用包含</a:t>
            </a:r>
            <a:r>
              <a:rPr lang="zh-CN" altLang="en-US" dirty="0">
                <a:solidFill>
                  <a:srgbClr val="FF0000"/>
                </a:solidFill>
              </a:rPr>
              <a:t>状态类的子对象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如果状态之前具有</a:t>
            </a:r>
            <a:r>
              <a:rPr lang="zh-CN" altLang="en-US" dirty="0">
                <a:solidFill>
                  <a:srgbClr val="FF0000"/>
                </a:solidFill>
              </a:rPr>
              <a:t>前后关系</a:t>
            </a:r>
            <a:r>
              <a:rPr lang="zh-CN" altLang="en-US" dirty="0"/>
              <a:t>，可在</a:t>
            </a:r>
            <a:r>
              <a:rPr lang="zh-CN" altLang="en-US" dirty="0">
                <a:solidFill>
                  <a:srgbClr val="FF0000"/>
                </a:solidFill>
              </a:rPr>
              <a:t>状态类内部进行状态的切换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5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环境及问题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实现一个旅馆的住宿管理系统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房间的状态有三种：空闲，预定，入住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844801"/>
            <a:ext cx="55626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2495551" y="6086475"/>
            <a:ext cx="7667625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请利用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分钟时间对该系统进行设计编码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环境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endParaRPr lang="zh-CN" altLang="en-US"/>
          </a:p>
        </p:txBody>
      </p:sp>
      <p:graphicFrame>
        <p:nvGraphicFramePr>
          <p:cNvPr id="7" name="Group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508420"/>
              </p:ext>
            </p:extLst>
          </p:nvPr>
        </p:nvGraphicFramePr>
        <p:xfrm>
          <a:off x="3791744" y="836712"/>
          <a:ext cx="5400600" cy="5785088"/>
        </p:xfrm>
        <a:graphic>
          <a:graphicData uri="http://schemas.openxmlformats.org/drawingml/2006/table">
            <a:tbl>
              <a:tblPr/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981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……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if(state=="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空闲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")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{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if(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预订房间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)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{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预订操作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state="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已预订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";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}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else if(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住进房间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)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{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入住操作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state="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已入住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";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}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}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else if(state=="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已预订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")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{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if(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住进房间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)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{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入住操作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state="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已入住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";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}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else if(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取消预订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)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{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取消操作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state="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空闲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";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}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}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背景</a:t>
            </a:r>
            <a:r>
              <a:rPr lang="zh-CN" altLang="en-US" dirty="0"/>
              <a:t>：某对象发生</a:t>
            </a:r>
            <a:r>
              <a:rPr lang="zh-CN" altLang="en-US" dirty="0">
                <a:solidFill>
                  <a:srgbClr val="FF0000"/>
                </a:solidFill>
              </a:rPr>
              <a:t>变化时</a:t>
            </a:r>
            <a:r>
              <a:rPr lang="zh-CN" altLang="en-US" dirty="0"/>
              <a:t>，其所能做的操作也随之变化。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应用程序的</a:t>
            </a:r>
            <a:r>
              <a:rPr lang="zh-CN" altLang="en-US" dirty="0">
                <a:solidFill>
                  <a:srgbClr val="FF0000"/>
                </a:solidFill>
              </a:rPr>
              <a:t>可维护性和重用性差</a:t>
            </a:r>
            <a:r>
              <a:rPr lang="zh-CN" altLang="en-US" dirty="0"/>
              <a:t>。 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代码的</a:t>
            </a:r>
            <a:r>
              <a:rPr lang="zh-CN" altLang="en-US" dirty="0">
                <a:solidFill>
                  <a:srgbClr val="FF0000"/>
                </a:solidFill>
              </a:rPr>
              <a:t>逻辑较</a:t>
            </a:r>
            <a:r>
              <a:rPr lang="zh-CN" altLang="en-US">
                <a:solidFill>
                  <a:srgbClr val="FF0000"/>
                </a:solidFill>
              </a:rPr>
              <a:t>复杂</a:t>
            </a:r>
            <a:r>
              <a:rPr lang="zh-CN" altLang="en-US"/>
              <a:t>。 </a:t>
            </a:r>
            <a:endParaRPr lang="zh-CN" altLang="en-US" dirty="0"/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432175" y="4508500"/>
            <a:ext cx="4133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状态模式（</a:t>
            </a: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State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状态模式详解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zh-CN" altLang="en-US" dirty="0"/>
              <a:t>状态模式（</a:t>
            </a:r>
            <a:r>
              <a:rPr lang="en-US" altLang="zh-CN" dirty="0"/>
              <a:t>State</a:t>
            </a:r>
            <a:r>
              <a:rPr lang="zh-CN" altLang="en-US" dirty="0"/>
              <a:t>模式）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允许对象在其</a:t>
            </a:r>
            <a:r>
              <a:rPr lang="zh-CN" altLang="en-US" dirty="0">
                <a:solidFill>
                  <a:srgbClr val="FF0000"/>
                </a:solidFill>
              </a:rPr>
              <a:t>内部状态改变</a:t>
            </a:r>
            <a:r>
              <a:rPr lang="zh-CN" altLang="en-US" dirty="0"/>
              <a:t>的时候</a:t>
            </a:r>
            <a:r>
              <a:rPr lang="zh-CN" altLang="en-US" dirty="0">
                <a:solidFill>
                  <a:srgbClr val="FF0000"/>
                </a:solidFill>
              </a:rPr>
              <a:t>改变</a:t>
            </a:r>
            <a:r>
              <a:rPr lang="zh-CN" altLang="en-US" dirty="0"/>
              <a:t>它的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角色：</a:t>
            </a:r>
            <a:endParaRPr lang="en-US" altLang="zh-CN" dirty="0"/>
          </a:p>
          <a:p>
            <a:pPr lvl="2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环境类（</a:t>
            </a:r>
            <a:r>
              <a:rPr lang="en-US" altLang="zh-CN" dirty="0"/>
              <a:t>Context</a:t>
            </a:r>
            <a:r>
              <a:rPr lang="zh-CN" altLang="en-US" dirty="0"/>
              <a:t>）</a:t>
            </a:r>
            <a:r>
              <a:rPr lang="en-US" altLang="zh-CN" dirty="0"/>
              <a:t>:  </a:t>
            </a:r>
            <a:r>
              <a:rPr lang="zh-CN" altLang="en-US" dirty="0"/>
              <a:t>客户使用的对象类。维护一个</a:t>
            </a:r>
            <a:r>
              <a:rPr lang="en-US" altLang="zh-CN" dirty="0"/>
              <a:t>State</a:t>
            </a:r>
            <a:r>
              <a:rPr lang="zh-CN" altLang="en-US" dirty="0"/>
              <a:t>子类的实例，这个实例定义当前状态。</a:t>
            </a:r>
            <a:endParaRPr lang="en-US" altLang="zh-CN" dirty="0"/>
          </a:p>
          <a:p>
            <a:pPr lvl="2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抽象状态类（</a:t>
            </a:r>
            <a:r>
              <a:rPr lang="en-US" altLang="zh-CN" dirty="0"/>
              <a:t>State</a:t>
            </a:r>
            <a:r>
              <a:rPr lang="zh-CN" altLang="en-US" dirty="0"/>
              <a:t>）</a:t>
            </a:r>
            <a:r>
              <a:rPr lang="en-US" altLang="zh-CN" dirty="0"/>
              <a:t>:  </a:t>
            </a:r>
            <a:r>
              <a:rPr lang="zh-CN" altLang="en-US" dirty="0"/>
              <a:t>定义一个接口以封装与</a:t>
            </a:r>
            <a:r>
              <a:rPr lang="en-US" altLang="zh-CN" dirty="0"/>
              <a:t>Context</a:t>
            </a:r>
            <a:r>
              <a:rPr lang="zh-CN" altLang="en-US" dirty="0"/>
              <a:t>的一个特定状态相关的行为。</a:t>
            </a:r>
            <a:endParaRPr lang="en-US" altLang="zh-CN" dirty="0"/>
          </a:p>
          <a:p>
            <a:pPr lvl="2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具体状态类（</a:t>
            </a:r>
            <a:r>
              <a:rPr lang="en-US" altLang="zh-CN" dirty="0" err="1"/>
              <a:t>ConcreteState</a:t>
            </a:r>
            <a:r>
              <a:rPr lang="zh-CN" altLang="en-US" dirty="0"/>
              <a:t>）</a:t>
            </a:r>
            <a:r>
              <a:rPr lang="en-US" altLang="zh-CN" dirty="0"/>
              <a:t>: </a:t>
            </a:r>
            <a:r>
              <a:rPr lang="zh-CN" altLang="en-US" dirty="0"/>
              <a:t> 每一子类实现一个与</a:t>
            </a:r>
            <a:r>
              <a:rPr lang="en-US" altLang="zh-CN" dirty="0"/>
              <a:t>Context</a:t>
            </a:r>
            <a:r>
              <a:rPr lang="zh-CN" altLang="en-US" dirty="0"/>
              <a:t>的一个状态相关的行为。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7903</TotalTime>
  <Words>563</Words>
  <Application>Microsoft Office PowerPoint</Application>
  <PresentationFormat>宽屏</PresentationFormat>
  <Paragraphs>106</Paragraphs>
  <Slides>22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微软雅黑</vt:lpstr>
      <vt:lpstr>Arial</vt:lpstr>
      <vt:lpstr>Times New Roman</vt:lpstr>
      <vt:lpstr>Wingdings</vt:lpstr>
      <vt:lpstr>黑体</vt:lpstr>
      <vt:lpstr>Calibri</vt:lpstr>
      <vt:lpstr>Office 主题</vt:lpstr>
      <vt:lpstr>第七章 状态模式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719</cp:revision>
  <dcterms:modified xsi:type="dcterms:W3CDTF">2019-07-16T06:28:14Z</dcterms:modified>
</cp:coreProperties>
</file>