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316" r:id="rId2"/>
    <p:sldId id="463" r:id="rId3"/>
    <p:sldId id="317" r:id="rId4"/>
    <p:sldId id="406" r:id="rId5"/>
    <p:sldId id="466" r:id="rId6"/>
    <p:sldId id="467" r:id="rId7"/>
    <p:sldId id="469" r:id="rId8"/>
    <p:sldId id="470" r:id="rId9"/>
    <p:sldId id="471" r:id="rId10"/>
    <p:sldId id="477" r:id="rId11"/>
    <p:sldId id="472" r:id="rId12"/>
    <p:sldId id="458" r:id="rId13"/>
    <p:sldId id="473" r:id="rId14"/>
    <p:sldId id="474" r:id="rId15"/>
    <p:sldId id="475" r:id="rId16"/>
    <p:sldId id="476" r:id="rId17"/>
    <p:sldId id="409" r:id="rId18"/>
    <p:sldId id="306" r:id="rId19"/>
  </p:sldIdLst>
  <p:sldSz cx="12192000" cy="6858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黑体" panose="02010609060101010101" pitchFamily="49" charset="-122"/>
      <p:regular r:id="rId25"/>
    </p:embeddedFont>
    <p:embeddedFont>
      <p:font typeface="微软雅黑" panose="020B0503020204020204" pitchFamily="34" charset="-122"/>
      <p:regular r:id="rId26"/>
      <p:bold r:id="rId27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765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33CC"/>
    <a:srgbClr val="0000CC"/>
    <a:srgbClr val="DD6501"/>
    <a:srgbClr val="B03F00"/>
    <a:srgbClr val="921800"/>
    <a:srgbClr val="7A2E00"/>
    <a:srgbClr val="923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5" autoAdjust="0"/>
    <p:restoredTop sz="87928" autoAdjust="0"/>
  </p:normalViewPr>
  <p:slideViewPr>
    <p:cSldViewPr>
      <p:cViewPr varScale="1">
        <p:scale>
          <a:sx n="63" d="100"/>
          <a:sy n="63" d="100"/>
        </p:scale>
        <p:origin x="96" y="414"/>
      </p:cViewPr>
      <p:guideLst>
        <p:guide orient="horz" pos="346"/>
        <p:guide pos="765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8737AEC-5F1E-468A-A06E-7304F4B28A6F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C5E7D59-1292-405F-AFCB-821AE02A26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2623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   </a:t>
            </a:r>
            <a:endParaRPr lang="zh-CN" altLang="en-US"/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EE75433-6E87-429D-8E97-2D95B2FF0B80}" type="slidenum">
              <a:rPr lang="zh-CN" altLang="en-US" smtClean="0"/>
              <a:pPr eaLnBrk="1" hangingPunct="1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723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F9448AF-8422-4CF8-AF86-378D2F5ABF6E}" type="slidenum">
              <a:rPr lang="zh-CN" altLang="en-US" smtClean="0"/>
              <a:pPr eaLnBrk="1" hangingPunct="1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434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只好借助于她弟弟在我们俩之间传送信息，她对我有什么指示，就写一张纸条让她弟弟带给我。这不，她弟弟又传送过来一个</a:t>
            </a:r>
            <a:r>
              <a:rPr lang="en-US" altLang="zh-CN" dirty="0"/>
              <a:t>COMMAND</a:t>
            </a:r>
            <a:r>
              <a:rPr lang="zh-CN" altLang="en-US" dirty="0"/>
              <a:t>，为了感谢他，我请他吃了碗杂酱面，哪知道他说：“我同时给我姐姐三个男朋友送</a:t>
            </a:r>
            <a:r>
              <a:rPr lang="en-US" altLang="zh-CN" dirty="0"/>
              <a:t>COMMAND</a:t>
            </a:r>
            <a:r>
              <a:rPr lang="zh-CN" altLang="en-US" dirty="0"/>
              <a:t>，就数你最小气，才请我吃面。”</a:t>
            </a:r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591D82D-DC4B-430C-8F04-C18416F844E7}" type="slidenum">
              <a:rPr lang="zh-CN" altLang="en-US" smtClean="0"/>
              <a:pPr eaLnBrk="1" hangingPunct="1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58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代理模式与外观模式的侧重点还是有所不同，外观模式是将众多细粒度的功能，封装成一个粗粒度的功能，供客户应用程序使用。而代理模式，为其他对象提供一个代理类，通过该代理类来完成目标对象的访问，代理模式相对外观模式来说，关键不同是在内部，外观我们知道是将细粒度的功能进行简单封装，而代理模式则是内部实现很复杂，其复杂性主要体现在来自如下的几类复杂性</a:t>
            </a:r>
          </a:p>
          <a:p>
            <a:endParaRPr lang="zh-CN" altLang="en-US" dirty="0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F9448AF-8422-4CF8-AF86-378D2F5ABF6E}" type="slidenum">
              <a:rPr lang="zh-CN" altLang="en-US" smtClean="0"/>
              <a:pPr eaLnBrk="1" hangingPunct="1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241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2BE0022-DD38-43C0-A2D0-FC9D95472FD7}" type="slidenum">
              <a:rPr lang="zh-CN" altLang="en-US" smtClean="0"/>
              <a:pPr eaLnBrk="1" hangingPunct="1"/>
              <a:t>11</a:t>
            </a:fld>
            <a:endParaRPr lang="en-US" altLang="zh-CN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793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gif"/><Relationship Id="rId3" Type="http://schemas.openxmlformats.org/officeDocument/2006/relationships/image" Target="../media/image2.jpeg"/><Relationship Id="rId7" Type="http://schemas.openxmlformats.org/officeDocument/2006/relationships/image" Target="../media/image4.gif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 descr="图片1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7"/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0" r:id="rId4" imgW="7222617" imgH="1138809" progId="">
                  <p:embed/>
                </p:oleObj>
              </mc:Choice>
              <mc:Fallback>
                <p:oleObj r:id="rId4" imgW="7222617" imgH="113880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3"/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lnSpc>
                <a:spcPct val="125000"/>
              </a:lnSpc>
              <a:defRPr/>
            </a:pPr>
            <a:r>
              <a:rPr lang="zh-CN" altLang="en-US" sz="1200" b="1" dirty="0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任课教师：武永亮</a:t>
            </a:r>
          </a:p>
          <a:p>
            <a:pPr algn="ctr">
              <a:lnSpc>
                <a:spcPct val="125000"/>
              </a:lnSpc>
              <a:defRPr/>
            </a:pPr>
            <a:r>
              <a:rPr lang="en-US" altLang="zh-CN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wuyongliang@edu2act.org</a:t>
            </a:r>
            <a:endParaRPr lang="en-US" altLang="zh-CN" sz="1200" b="1" dirty="0">
              <a:solidFill>
                <a:srgbClr val="0D0D0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标题占位符 1"/>
          <p:cNvSpPr>
            <a:spLocks noGrp="1"/>
          </p:cNvSpPr>
          <p:nvPr>
            <p:ph type="title"/>
          </p:nvPr>
        </p:nvSpPr>
        <p:spPr bwMode="auto">
          <a:xfrm>
            <a:off x="666712" y="4368792"/>
            <a:ext cx="10572824" cy="560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ctr">
              <a:defRPr lang="zh-CN" altLang="en-US" sz="3600" b="1" kern="1200" noProof="0" dirty="0" smtClean="0">
                <a:solidFill>
                  <a:srgbClr val="0D0D0D"/>
                </a:solidFill>
                <a:latin typeface="黑体" pitchFamily="2" charset="-122"/>
                <a:ea typeface="黑体" pitchFamily="2" charset="-122"/>
                <a:cs typeface="+mn-cs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0069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4AC230-CBCA-47D8-9B4E-DD5D80C85E62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135E9-CD0A-4BDD-B70C-81CD21C89F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005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19313D-0792-44D8-8B78-B91E878A00A8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6A4E3-3BB2-42C7-99F1-3A704EEF4C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370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图片1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7"/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0" r:id="rId4" imgW="7222617" imgH="1138809" progId="">
                  <p:embed/>
                </p:oleObj>
              </mc:Choice>
              <mc:Fallback>
                <p:oleObj r:id="rId4" imgW="7222617" imgH="113880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3"/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defRPr/>
            </a:pPr>
            <a:r>
              <a:rPr lang="zh-CN" altLang="en-US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任课教师：张伟芝</a:t>
            </a:r>
          </a:p>
          <a:p>
            <a:pPr algn="ctr" eaLnBrk="1" hangingPunct="1">
              <a:lnSpc>
                <a:spcPct val="125000"/>
              </a:lnSpc>
              <a:defRPr/>
            </a:pPr>
            <a:r>
              <a:rPr lang="en-US" altLang="zh-CN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zhangweizhi@eud2act.org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aseline="0">
                <a:latin typeface="Arial" pitchFamily="34" charset="0"/>
              </a:defRPr>
            </a:lvl1pPr>
            <a:lvl2pPr>
              <a:defRPr sz="2400"/>
            </a:lvl2pPr>
            <a:lvl3pPr>
              <a:defRPr baseline="0">
                <a:solidFill>
                  <a:schemeClr val="tx2"/>
                </a:solidFill>
                <a:latin typeface="Times New Roman" pitchFamily="18" charset="0"/>
              </a:defRPr>
            </a:lvl3pPr>
            <a:lvl4pPr>
              <a:defRPr baseline="0">
                <a:solidFill>
                  <a:schemeClr val="tx2"/>
                </a:solidFill>
                <a:latin typeface="Times New Roman" pitchFamily="18" charset="0"/>
              </a:defRPr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THU</a:t>
            </a:r>
            <a:r>
              <a:rPr lang="zh-CN" altLang="en-US"/>
              <a:t> </a:t>
            </a:r>
            <a:r>
              <a:rPr lang="en-US" altLang="zh-CN" err="1"/>
              <a:t>SAGroup</a:t>
            </a: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40DE23-E11F-4CE4-8733-A9B5DB081B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8922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 descr="图片1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7"/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4" r:id="rId4" imgW="7222617" imgH="1138809" progId="">
                  <p:embed/>
                </p:oleObj>
              </mc:Choice>
              <mc:Fallback>
                <p:oleObj r:id="rId4" imgW="7222617" imgH="113880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3"/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defRPr/>
            </a:pPr>
            <a:r>
              <a:rPr lang="zh-CN" altLang="en-US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任课教师：张伟芝</a:t>
            </a:r>
          </a:p>
          <a:p>
            <a:pPr algn="ctr" eaLnBrk="1" hangingPunct="1">
              <a:lnSpc>
                <a:spcPct val="125000"/>
              </a:lnSpc>
              <a:defRPr/>
            </a:pPr>
            <a:r>
              <a:rPr lang="en-US" altLang="zh-CN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zhangweizhi@eud2act.org</a:t>
            </a:r>
          </a:p>
        </p:txBody>
      </p:sp>
      <p:pic>
        <p:nvPicPr>
          <p:cNvPr id="7" name="Picture 2" descr="F:\work\第二\蓝色块窄树\未标题-2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内容占位符 2"/>
          <p:cNvSpPr>
            <a:spLocks noGrp="1"/>
          </p:cNvSpPr>
          <p:nvPr>
            <p:ph sz="half" idx="10"/>
          </p:nvPr>
        </p:nvSpPr>
        <p:spPr>
          <a:xfrm>
            <a:off x="609600" y="1071546"/>
            <a:ext cx="10915688" cy="5357850"/>
          </a:xfrm>
        </p:spPr>
        <p:txBody>
          <a:bodyPr/>
          <a:lstStyle>
            <a:lvl1pPr>
              <a:buFontTx/>
              <a:buBlip>
                <a:blip r:embed="rId7"/>
              </a:buBlip>
              <a:defRPr sz="3200" b="1">
                <a:latin typeface="微软雅黑" pitchFamily="34" charset="-122"/>
                <a:ea typeface="微软雅黑" pitchFamily="34" charset="-122"/>
              </a:defRPr>
            </a:lvl1pPr>
            <a:lvl2pPr>
              <a:buFontTx/>
              <a:buBlip>
                <a:blip r:embed="rId8"/>
              </a:buBlip>
              <a:defRPr sz="2800">
                <a:latin typeface="微软雅黑" pitchFamily="34" charset="-122"/>
                <a:ea typeface="微软雅黑" pitchFamily="34" charset="-122"/>
              </a:defRPr>
            </a:lvl2pPr>
            <a:lvl3pPr>
              <a:buFontTx/>
              <a:buBlip>
                <a:blip r:embed="rId8"/>
              </a:buBlip>
              <a:defRPr sz="2400">
                <a:latin typeface="微软雅黑" pitchFamily="34" charset="-122"/>
                <a:ea typeface="微软雅黑" pitchFamily="34" charset="-122"/>
              </a:defRPr>
            </a:lvl3pPr>
            <a:lvl4pPr>
              <a:buFontTx/>
              <a:buBlip>
                <a:blip r:embed="rId8"/>
              </a:buBlip>
              <a:defRPr sz="2000">
                <a:latin typeface="微软雅黑" pitchFamily="34" charset="-122"/>
                <a:ea typeface="微软雅黑" pitchFamily="34" charset="-122"/>
              </a:defRPr>
            </a:lvl4pPr>
            <a:lvl5pPr>
              <a:buFontTx/>
              <a:buBlip>
                <a:blip r:embed="rId8"/>
              </a:buBlip>
              <a:defRPr sz="20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18871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图片1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7"/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8" r:id="rId4" imgW="7222617" imgH="1138809" progId="">
                  <p:embed/>
                </p:oleObj>
              </mc:Choice>
              <mc:Fallback>
                <p:oleObj r:id="rId4" imgW="7222617" imgH="113880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3"/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defRPr/>
            </a:pPr>
            <a:r>
              <a:rPr lang="zh-CN" altLang="en-US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任课教师：张伟芝</a:t>
            </a:r>
          </a:p>
          <a:p>
            <a:pPr algn="ctr" eaLnBrk="1" hangingPunct="1">
              <a:lnSpc>
                <a:spcPct val="125000"/>
              </a:lnSpc>
              <a:defRPr/>
            </a:pPr>
            <a:r>
              <a:rPr lang="en-US" altLang="zh-CN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zhangweizhi@eud2act.org</a:t>
            </a:r>
          </a:p>
        </p:txBody>
      </p:sp>
      <p:pic>
        <p:nvPicPr>
          <p:cNvPr id="7" name="Picture 2" descr="F:\work\第二\蓝色块窄树\未标题-2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sz="half" idx="10"/>
          </p:nvPr>
        </p:nvSpPr>
        <p:spPr>
          <a:xfrm>
            <a:off x="609600" y="928670"/>
            <a:ext cx="10915688" cy="5500726"/>
          </a:xfrm>
        </p:spPr>
        <p:txBody>
          <a:bodyPr/>
          <a:lstStyle>
            <a:lvl1pPr>
              <a:buFont typeface="Wingdings" pitchFamily="2" charset="2"/>
              <a:buChar char="n"/>
              <a:defRPr sz="3600">
                <a:latin typeface="微软雅黑" pitchFamily="34" charset="-122"/>
                <a:ea typeface="微软雅黑" pitchFamily="34" charset="-122"/>
              </a:defRPr>
            </a:lvl1pPr>
            <a:lvl2pPr>
              <a:buFont typeface="Wingdings" pitchFamily="2" charset="2"/>
              <a:buChar char="n"/>
              <a:defRPr sz="2800">
                <a:latin typeface="微软雅黑" pitchFamily="34" charset="-122"/>
                <a:ea typeface="微软雅黑" pitchFamily="34" charset="-122"/>
              </a:defRPr>
            </a:lvl2pPr>
            <a:lvl3pPr>
              <a:defRPr sz="2400">
                <a:latin typeface="微软雅黑" pitchFamily="34" charset="-122"/>
                <a:ea typeface="微软雅黑" pitchFamily="34" charset="-122"/>
              </a:defRPr>
            </a:lvl3pPr>
            <a:lvl4pPr>
              <a:defRPr sz="2000">
                <a:latin typeface="微软雅黑" pitchFamily="34" charset="-122"/>
                <a:ea typeface="微软雅黑" pitchFamily="34" charset="-122"/>
              </a:defRPr>
            </a:lvl4pPr>
            <a:lvl5pPr>
              <a:defRPr sz="20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76991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6" descr="图片1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bject 7"/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2" r:id="rId4" imgW="7222617" imgH="1138809" progId="">
                  <p:embed/>
                </p:oleObj>
              </mc:Choice>
              <mc:Fallback>
                <p:oleObj r:id="rId4" imgW="7222617" imgH="113880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3"/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defRPr/>
            </a:pPr>
            <a:r>
              <a:rPr lang="zh-CN" altLang="en-US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任课教师：张伟芝</a:t>
            </a:r>
          </a:p>
          <a:p>
            <a:pPr algn="ctr" eaLnBrk="1" hangingPunct="1">
              <a:lnSpc>
                <a:spcPct val="125000"/>
              </a:lnSpc>
              <a:defRPr/>
            </a:pPr>
            <a:r>
              <a:rPr lang="en-US" altLang="zh-CN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zhangweizhi@eud2act.org</a:t>
            </a:r>
          </a:p>
        </p:txBody>
      </p:sp>
      <p:pic>
        <p:nvPicPr>
          <p:cNvPr id="8" name="Picture 2" descr="F:\work\第二\蓝色块窄树\未标题-2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1A3B06-AD4D-42B1-A83C-AEBD5C6828A4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42587D-BE61-43E3-B226-D7FF690D23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652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6D50AF-E9CE-472D-B73E-5057B8283A82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9271FC-B3CB-4429-A329-072846B496D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67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 descr="图片1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7"/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6" r:id="rId4" imgW="7222617" imgH="1138809" progId="">
                  <p:embed/>
                </p:oleObj>
              </mc:Choice>
              <mc:Fallback>
                <p:oleObj r:id="rId4" imgW="7222617" imgH="113880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3"/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defRPr/>
            </a:pPr>
            <a:r>
              <a:rPr lang="zh-CN" altLang="en-US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任课教师：张伟芝</a:t>
            </a:r>
          </a:p>
          <a:p>
            <a:pPr algn="ctr" eaLnBrk="1" hangingPunct="1">
              <a:lnSpc>
                <a:spcPct val="125000"/>
              </a:lnSpc>
              <a:defRPr/>
            </a:pPr>
            <a:r>
              <a:rPr lang="en-US" altLang="zh-CN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zhangweizhi@eud2act.org</a:t>
            </a:r>
          </a:p>
        </p:txBody>
      </p:sp>
      <p:pic>
        <p:nvPicPr>
          <p:cNvPr id="6" name="Picture 2" descr="F:\work\第二\蓝色块窄树\未标题-2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0877C2-C766-406C-AED1-DD8F949097B3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049F7A-5BF3-4FB6-9E9C-C21B5C5E07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480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338E6-443F-46A1-A7E7-9F43B21505A5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49759-1F48-4890-A0E8-AEEF7D0E47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675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F1F317-FD6C-4C0D-8740-B4FAEB023C89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E49729-ACFC-48CC-ADC4-2068C5A73B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941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90698C-C3F5-4034-82C6-43397B27E405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D73E01-A461-4A2A-9407-416E29DF0C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974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 descr="图片1.jp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B676C7C-A1E1-4283-BFAF-0EA427298F12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DBA63E4-61BB-40BB-B85C-CD7C8D899C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aphicFrame>
        <p:nvGraphicFramePr>
          <p:cNvPr id="1032" name="Object 7"/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r:id="rId16" imgW="7222617" imgH="1138809" progId="">
                  <p:embed/>
                </p:oleObj>
              </mc:Choice>
              <mc:Fallback>
                <p:oleObj r:id="rId16" imgW="7222617" imgH="1138809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4653" r:id="rId1"/>
    <p:sldLayoutId id="2147484654" r:id="rId2"/>
    <p:sldLayoutId id="2147484655" r:id="rId3"/>
    <p:sldLayoutId id="2147484656" r:id="rId4"/>
    <p:sldLayoutId id="2147484647" r:id="rId5"/>
    <p:sldLayoutId id="2147484657" r:id="rId6"/>
    <p:sldLayoutId id="2147484648" r:id="rId7"/>
    <p:sldLayoutId id="2147484649" r:id="rId8"/>
    <p:sldLayoutId id="2147484650" r:id="rId9"/>
    <p:sldLayoutId id="2147484651" r:id="rId10"/>
    <p:sldLayoutId id="2147484652" r:id="rId11"/>
    <p:sldLayoutId id="214748465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tmp"/><Relationship Id="rId7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024063" y="4368800"/>
            <a:ext cx="7929562" cy="560388"/>
          </a:xfrm>
        </p:spPr>
        <p:txBody>
          <a:bodyPr/>
          <a:lstStyle/>
          <a:p>
            <a:pPr>
              <a:defRPr/>
            </a:pPr>
            <a:r>
              <a:rPr dirty="0"/>
              <a:t>第</a:t>
            </a:r>
            <a:r>
              <a:rPr lang="en-US" dirty="0"/>
              <a:t>10</a:t>
            </a:r>
            <a:r>
              <a:rPr dirty="0"/>
              <a:t>章 </a:t>
            </a:r>
            <a:r>
              <a:rPr lang="zh-CN" altLang="en-US" dirty="0"/>
              <a:t>代理模式</a:t>
            </a:r>
            <a:r>
              <a:rPr dirty="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内容占位符 1"/>
          <p:cNvSpPr>
            <a:spLocks noGrp="1"/>
          </p:cNvSpPr>
          <p:nvPr>
            <p:ph sz="half" idx="10"/>
          </p:nvPr>
        </p:nvSpPr>
        <p:spPr>
          <a:xfrm>
            <a:off x="1981201" y="1071563"/>
            <a:ext cx="8435975" cy="5357812"/>
          </a:xfrm>
        </p:spPr>
        <p:txBody>
          <a:bodyPr/>
          <a:lstStyle/>
          <a:p>
            <a:pPr>
              <a:buBlip>
                <a:blip r:embed="rId3"/>
              </a:buBlip>
            </a:pPr>
            <a:r>
              <a:rPr lang="zh-CN" altLang="en-US" dirty="0"/>
              <a:t>代理模式（</a:t>
            </a:r>
            <a:r>
              <a:rPr lang="en-US" altLang="zh-CN" dirty="0"/>
              <a:t>Proxy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pic>
        <p:nvPicPr>
          <p:cNvPr id="58369" name="Picture 1" descr="C:\Users\jiao\AppData\Roaming\Tencent\Users\78535219\QQ\WinTemp\RichOle\03}23QPYNEVA0105U4MV3AK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566" y="2204864"/>
            <a:ext cx="8068421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171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lnSpc>
                <a:spcPct val="90000"/>
              </a:lnSpc>
              <a:buFontTx/>
              <a:buBlip>
                <a:blip r:embed="rId3"/>
              </a:buBlip>
            </a:pPr>
            <a:r>
              <a:rPr lang="zh-CN" altLang="en-US" dirty="0"/>
              <a:t>代理模式</a:t>
            </a:r>
          </a:p>
        </p:txBody>
      </p:sp>
      <p:pic>
        <p:nvPicPr>
          <p:cNvPr id="59393" name="Picture 1" descr="C:\Users\jiao\AppData\Roaming\Tencent\Users\78535219\QQ\WinTemp\RichOle\O$HUHX6]1BJ[BKE]]_62JZK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850" y="1556792"/>
            <a:ext cx="8977150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 dirty="0"/>
              <a:t>代理模式的应用</a:t>
            </a:r>
            <a:endParaRPr lang="en-US" altLang="zh-CN" dirty="0"/>
          </a:p>
          <a:p>
            <a:pPr lvl="1">
              <a:buFontTx/>
              <a:buBlip>
                <a:blip r:embed="rId2"/>
              </a:buBlip>
            </a:pPr>
            <a:r>
              <a:rPr lang="zh-CN" altLang="en-US" dirty="0"/>
              <a:t>远程代理：为一个对象在不同的地址空间创建局部代表。这样来隐藏对象存在于不同地址空间的事实。</a:t>
            </a:r>
            <a:endParaRPr lang="en-US" altLang="zh-CN" dirty="0"/>
          </a:p>
          <a:p>
            <a:pPr lvl="1">
              <a:buFontTx/>
              <a:buBlip>
                <a:blip r:embed="rId2"/>
              </a:buBlip>
            </a:pPr>
            <a:r>
              <a:rPr lang="zh-CN" altLang="en-US" dirty="0"/>
              <a:t>虚拟代理：需要创建开销很大的对象时，通过虚拟代理存放需要很长时间实例化的真实对象</a:t>
            </a:r>
            <a:endParaRPr lang="en-US" altLang="zh-CN" dirty="0"/>
          </a:p>
          <a:p>
            <a:pPr lvl="1">
              <a:buFontTx/>
              <a:buBlip>
                <a:blip r:embed="rId2"/>
              </a:buBlip>
            </a:pPr>
            <a:r>
              <a:rPr lang="zh-CN" altLang="en-US" dirty="0"/>
              <a:t>安全代理：用来控制真实对象访问时的权限</a:t>
            </a:r>
            <a:endParaRPr lang="en-US" altLang="zh-CN" dirty="0"/>
          </a:p>
          <a:p>
            <a:pPr lvl="1">
              <a:buFontTx/>
              <a:buBlip>
                <a:blip r:embed="rId2"/>
              </a:buBlip>
            </a:pPr>
            <a:r>
              <a:rPr lang="zh-CN" altLang="en-US" dirty="0"/>
              <a:t>智能指引：当调用真实对象时，代理会处理另外一些事情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 dirty="0"/>
              <a:t>课程内容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环境及问题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代理模式详解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>
                <a:solidFill>
                  <a:srgbClr val="FF0000"/>
                </a:solidFill>
              </a:rPr>
              <a:t>代理模式实现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扩展练习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 dirty="0"/>
              <a:t>代理模式实现代码</a:t>
            </a:r>
          </a:p>
        </p:txBody>
      </p:sp>
      <p:sp>
        <p:nvSpPr>
          <p:cNvPr id="2" name="AutoShape 1" descr="C:\Users\jiao\AppData\Roaming\Tencent\Users\78535219\QQ\WinTemp\RichOle\Y(]DVUAR8[d0260HG0NFS.jpg"/>
          <p:cNvSpPr>
            <a:spLocks noChangeAspect="1" noChangeArrowheads="1"/>
          </p:cNvSpPr>
          <p:nvPr/>
        </p:nvSpPr>
        <p:spPr bwMode="auto">
          <a:xfrm>
            <a:off x="152400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2" descr="C:\Users\jiao\AppData\Roaming\Tencent\Users\78535219\QQ\WinTemp\RichOle\Y(]DVUAR8[d0260HG0NFS.jpg"/>
          <p:cNvSpPr>
            <a:spLocks noChangeAspect="1" noChangeArrowheads="1"/>
          </p:cNvSpPr>
          <p:nvPr/>
        </p:nvSpPr>
        <p:spPr bwMode="auto">
          <a:xfrm>
            <a:off x="1676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3" descr="C:\Users\jiao\AppData\Roaming\Tencent\Users\78535219\QQ\WinTemp\RichOle\Y(]DVUAR8[d0260HG0NFS.jpg"/>
          <p:cNvSpPr>
            <a:spLocks noChangeAspect="1" noChangeArrowheads="1"/>
          </p:cNvSpPr>
          <p:nvPr/>
        </p:nvSpPr>
        <p:spPr bwMode="auto">
          <a:xfrm>
            <a:off x="1828800" y="30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C:\Users\jiao\AppData\Roaming\Tencent\Users\78535219\QQ\WinTemp\RichOle\Y(]DVUAR8[d0260HG0NFS.jpg"/>
          <p:cNvSpPr>
            <a:spLocks noChangeAspect="1" noChangeArrowheads="1"/>
          </p:cNvSpPr>
          <p:nvPr/>
        </p:nvSpPr>
        <p:spPr bwMode="auto">
          <a:xfrm>
            <a:off x="1981200" y="457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5" descr="C:\Users\jiao\AppData\Roaming\Tencent\Users\78535219\QQ\WinTemp\RichOle\Y(]DVUAR8[d0260HG0NFS.jpg"/>
          <p:cNvSpPr>
            <a:spLocks noChangeAspect="1" noChangeArrowheads="1"/>
          </p:cNvSpPr>
          <p:nvPr/>
        </p:nvSpPr>
        <p:spPr bwMode="auto">
          <a:xfrm>
            <a:off x="2133600" y="609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6" descr="C:\Users\jiao\AppData\Roaming\Tencent\Users\78535219\QQ\WinTemp\RichOle\Y(]DVUAR8[d0260HG0NFS.jpg"/>
          <p:cNvSpPr>
            <a:spLocks noChangeAspect="1" noChangeArrowheads="1"/>
          </p:cNvSpPr>
          <p:nvPr/>
        </p:nvSpPr>
        <p:spPr bwMode="auto">
          <a:xfrm>
            <a:off x="2286000" y="762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1" name="图片 10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318" y="1814277"/>
            <a:ext cx="2591162" cy="1686160"/>
          </a:xfrm>
          <a:prstGeom prst="rect">
            <a:avLst/>
          </a:prstGeom>
        </p:spPr>
      </p:pic>
      <p:pic>
        <p:nvPicPr>
          <p:cNvPr id="60423" name="Picture 7" descr="C:\Users\jiao\AppData\Roaming\Tencent\Users\78535219\QQ\WinTemp\RichOle\QEVJ{0$B)IW97F7Q80H]R4H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204865"/>
            <a:ext cx="4686300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424" name="Picture 8" descr="C:\Users\jiao\AppData\Roaming\Tencent\Users\78535219\QQ\WinTemp\RichOle\}NG5})1((XW5O60}%)2V6GJ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640" y="2420888"/>
            <a:ext cx="28194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425" name="Picture 9" descr="C:\Users\jiao\AppData\Roaming\Tencent\Users\78535219\QQ\WinTemp\RichOle\IAI@A]_R4Y_4O53RL%9ZBCJ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688" y="1785528"/>
            <a:ext cx="5886450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325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1" y="1619077"/>
            <a:ext cx="7267575" cy="526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6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9" y="1924050"/>
            <a:ext cx="8353425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0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0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04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0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0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604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604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 dirty="0"/>
              <a:t>课程内容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环境及问题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代理模式详解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代理模式实现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>
                <a:solidFill>
                  <a:srgbClr val="FF0000"/>
                </a:solidFill>
              </a:rPr>
              <a:t>扩展练习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内容占位符 1"/>
          <p:cNvSpPr>
            <a:spLocks noGrp="1"/>
          </p:cNvSpPr>
          <p:nvPr>
            <p:ph sz="half" idx="10"/>
          </p:nvPr>
        </p:nvSpPr>
        <p:spPr>
          <a:xfrm>
            <a:off x="1981201" y="1071563"/>
            <a:ext cx="8507413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 dirty="0"/>
              <a:t>扩展说明</a:t>
            </a:r>
            <a:endParaRPr lang="en-US" altLang="zh-CN" dirty="0"/>
          </a:p>
          <a:p>
            <a:pPr lvl="1">
              <a:lnSpc>
                <a:spcPct val="80000"/>
              </a:lnSpc>
              <a:buBlip>
                <a:blip r:embed="rId2"/>
              </a:buBlip>
            </a:pPr>
            <a:r>
              <a:rPr lang="zh-CN" altLang="en-US" dirty="0"/>
              <a:t>代理是将目标对象的复杂性进行封装，通过代理来完成调用，针对客户端调用的目标类型完成接口定义，并且目标对象要实现这个接口，代理类也要实现这个接口。</a:t>
            </a:r>
            <a:endParaRPr lang="en-US" altLang="zh-CN" dirty="0"/>
          </a:p>
          <a:p>
            <a:pPr lvl="1">
              <a:lnSpc>
                <a:spcPct val="80000"/>
              </a:lnSpc>
              <a:buBlip>
                <a:blip r:embed="rId2"/>
              </a:buBlip>
            </a:pPr>
            <a:r>
              <a:rPr lang="zh-CN" altLang="en-US" dirty="0"/>
              <a:t>某些情况下，客户不想或者不能够直接引用一个对象，代理对象可以在客户和目标对象直接起到中介的作用。</a:t>
            </a:r>
            <a:endParaRPr lang="en-US" altLang="zh-CN" dirty="0"/>
          </a:p>
          <a:p>
            <a:pPr lvl="1">
              <a:lnSpc>
                <a:spcPct val="80000"/>
              </a:lnSpc>
              <a:buBlip>
                <a:blip r:embed="rId2"/>
              </a:buBlip>
            </a:pPr>
            <a:r>
              <a:rPr lang="zh-CN" altLang="en-US" dirty="0"/>
              <a:t>客户端分辨不出代理对象与真实对象。代理模式可以并不知道真正的被代理对象，而仅仅持有一个被代理对象的接口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 dirty="0"/>
              <a:t>小结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代理模式解决的问题是“提供一种代理控制对一个对象的访问”</a:t>
            </a:r>
            <a:endParaRPr lang="en-US" altLang="zh-C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7"/>
          <p:cNvSpPr txBox="1">
            <a:spLocks noChangeArrowheads="1"/>
          </p:cNvSpPr>
          <p:nvPr/>
        </p:nvSpPr>
        <p:spPr bwMode="auto">
          <a:xfrm>
            <a:off x="1809750" y="2593975"/>
            <a:ext cx="2525050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500">
                <a:solidFill>
                  <a:schemeClr val="bg1"/>
                </a:solidFill>
              </a:rPr>
              <a:t>THANKS</a:t>
            </a:r>
            <a:endParaRPr lang="zh-CN" altLang="en-US" sz="440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1747" name="图片 4" descr="图片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95564" y="4429126"/>
            <a:ext cx="4143375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6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Thank You</a:t>
            </a:r>
            <a:r>
              <a:rPr lang="zh-CN" altLang="en-US" sz="36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，谢谢！</a:t>
            </a:r>
            <a:endParaRPr lang="en-US" altLang="zh-CN" sz="36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 dirty="0"/>
              <a:t>上节回顾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 dirty="0"/>
              <a:t>课程内容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环境及问题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代理模式详解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代理模式实现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扩展练习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 dirty="0"/>
              <a:t>课程内容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>
                <a:solidFill>
                  <a:srgbClr val="FF0000"/>
                </a:solidFill>
              </a:rPr>
              <a:t>环境及问题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代理模式详解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代理模式实现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扩展练习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 descr="http://img0.pclady.com.cn/pclady/1104/25/680530_95514fc211873b29e4dd3b6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704" y="3524250"/>
            <a:ext cx="4762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1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lang="zh-CN" altLang="en-US" dirty="0"/>
              <a:t>环境</a:t>
            </a:r>
            <a:endParaRPr lang="en-US" altLang="zh-CN" dirty="0"/>
          </a:p>
          <a:p>
            <a:pPr lvl="1">
              <a:buFontTx/>
              <a:buBlip>
                <a:blip r:embed="rId4"/>
              </a:buBlip>
            </a:pPr>
            <a:r>
              <a:rPr lang="zh-CN" altLang="en-US" dirty="0"/>
              <a:t>你有喜欢的娱乐明星</a:t>
            </a:r>
            <a:r>
              <a:rPr lang="zh-CN" altLang="en-US"/>
              <a:t>吗？ </a:t>
            </a:r>
            <a:endParaRPr lang="en-US" altLang="zh-CN" dirty="0"/>
          </a:p>
          <a:p>
            <a:pPr lvl="1">
              <a:buBlip>
                <a:blip r:embed="rId4"/>
              </a:buBlip>
            </a:pPr>
            <a:r>
              <a:rPr lang="zh-CN" altLang="en-US" dirty="0"/>
              <a:t>你了解娱乐明星的工作生活吗？</a:t>
            </a:r>
            <a:endParaRPr lang="en-US" altLang="zh-CN" dirty="0"/>
          </a:p>
          <a:p>
            <a:pPr lvl="1">
              <a:buFontTx/>
              <a:buBlip>
                <a:blip r:embed="rId4"/>
              </a:buBlip>
            </a:pPr>
            <a:r>
              <a:rPr lang="zh-CN" altLang="en-US" dirty="0"/>
              <a:t>请设计一个娱乐明星类。其中包含娱乐明星的工作和生活的方法。</a:t>
            </a:r>
          </a:p>
        </p:txBody>
      </p:sp>
      <p:sp>
        <p:nvSpPr>
          <p:cNvPr id="12292" name="矩形 3"/>
          <p:cNvSpPr>
            <a:spLocks noChangeArrowheads="1"/>
          </p:cNvSpPr>
          <p:nvPr/>
        </p:nvSpPr>
        <p:spPr bwMode="auto">
          <a:xfrm>
            <a:off x="2495550" y="5795964"/>
            <a:ext cx="6846746" cy="584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请利用</a:t>
            </a:r>
            <a:r>
              <a:rPr lang="en-US" altLang="zh-CN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分钟时间对该系统进行设计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 dirty="0"/>
              <a:t>环境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endParaRPr lang="zh-CN" altLang="en-US" dirty="0"/>
          </a:p>
        </p:txBody>
      </p:sp>
      <p:pic>
        <p:nvPicPr>
          <p:cNvPr id="57345" name="Picture 1" descr="C:\Users\jiao\AppData\Roaming\Tencent\Users\78535219\QQ\WinTemp\RichOle\M$[@B9Q9`D0KH4}LY_}TUEC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1700809"/>
            <a:ext cx="4705350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346" name="Picture 2" descr="C:\Users\jiao\AppData\Roaming\Tencent\Users\78535219\QQ\WinTemp\RichOle\9L76E30)OA[N[{7A~8NN`[5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9" y="2204864"/>
            <a:ext cx="2657475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347" name="Picture 3" descr="C:\Users\jiao\AppData\Roaming\Tencent\Users\78535219\QQ\WinTemp\RichOle\)7{MQO)1A)T(Z2}_@6}UXWP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57" y="1556792"/>
            <a:ext cx="5991225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348" name="Picture 4" descr="C:\Users\jiao\AppData\Roaming\Tencent\Users\78535219\QQ\WinTemp\RichOle\]~CCL4UEM6B9TBDTI5GBZSB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758" y="1844825"/>
            <a:ext cx="803910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7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7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7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7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内容占位符 1"/>
          <p:cNvSpPr>
            <a:spLocks noGrp="1"/>
          </p:cNvSpPr>
          <p:nvPr>
            <p:ph sz="half" idx="10"/>
          </p:nvPr>
        </p:nvSpPr>
        <p:spPr>
          <a:xfrm>
            <a:off x="1981201" y="1071563"/>
            <a:ext cx="8435975" cy="5357812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lang="zh-CN" altLang="en-US" dirty="0"/>
              <a:t>问题</a:t>
            </a:r>
            <a:endParaRPr lang="en-US" altLang="zh-CN" dirty="0"/>
          </a:p>
          <a:p>
            <a:pPr lvl="1">
              <a:buFontTx/>
              <a:buBlip>
                <a:blip r:embed="rId4"/>
              </a:buBlip>
            </a:pPr>
            <a:r>
              <a:rPr lang="zh-CN" altLang="en-US" b="1" dirty="0">
                <a:solidFill>
                  <a:srgbClr val="FF0000"/>
                </a:solidFill>
              </a:rPr>
              <a:t>背景</a:t>
            </a:r>
            <a:r>
              <a:rPr lang="zh-CN" altLang="en-US" dirty="0"/>
              <a:t>：当周星驰不在石家庄时，当周星驰很忙时，当周星驰不想被打扰正常人的生活时，当周星驰只想高效的处理粉丝的互动而不想处理其他相关的杂事时</a:t>
            </a:r>
            <a:endParaRPr lang="en-US" altLang="zh-CN" dirty="0"/>
          </a:p>
          <a:p>
            <a:pPr lvl="1">
              <a:buFontTx/>
              <a:buBlip>
                <a:blip r:embed="rId4"/>
              </a:buBlip>
            </a:pPr>
            <a:r>
              <a:rPr lang="zh-CN" altLang="en-US" dirty="0"/>
              <a:t>需要给周星驰找一个经纪人或代理团队。</a:t>
            </a:r>
            <a:endParaRPr lang="en-US" altLang="zh-CN" dirty="0"/>
          </a:p>
          <a:p>
            <a:pPr lvl="1">
              <a:buFontTx/>
              <a:buBlip>
                <a:blip r:embed="rId4"/>
              </a:buBlip>
            </a:pPr>
            <a:r>
              <a:rPr lang="zh-CN" altLang="en-US" dirty="0"/>
              <a:t>粉丝希望和周星驰交互的请求由代理团队接受，然后交给周星驰处理。</a:t>
            </a:r>
            <a:endParaRPr lang="en-US" altLang="zh-CN" dirty="0"/>
          </a:p>
        </p:txBody>
      </p:sp>
      <p:sp>
        <p:nvSpPr>
          <p:cNvPr id="15363" name="矩形 2"/>
          <p:cNvSpPr>
            <a:spLocks noChangeArrowheads="1"/>
          </p:cNvSpPr>
          <p:nvPr/>
        </p:nvSpPr>
        <p:spPr bwMode="auto">
          <a:xfrm>
            <a:off x="3509344" y="5085185"/>
            <a:ext cx="455419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代理模式（</a:t>
            </a:r>
            <a:r>
              <a:rPr lang="en-US" altLang="zh-CN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Proxy </a:t>
            </a:r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 dirty="0"/>
              <a:t>课程内容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环境及问题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>
                <a:solidFill>
                  <a:srgbClr val="FF0000"/>
                </a:solidFill>
              </a:rPr>
              <a:t>代理模式详解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代理模式实现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扩展练习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内容占位符 1"/>
          <p:cNvSpPr>
            <a:spLocks noGrp="1"/>
          </p:cNvSpPr>
          <p:nvPr>
            <p:ph sz="half" idx="10"/>
          </p:nvPr>
        </p:nvSpPr>
        <p:spPr>
          <a:xfrm>
            <a:off x="1703512" y="1071563"/>
            <a:ext cx="8820472" cy="5357812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lang="zh-CN" altLang="en-US" dirty="0"/>
              <a:t>代理模式（</a:t>
            </a:r>
            <a:r>
              <a:rPr lang="en-US" altLang="zh-CN" dirty="0"/>
              <a:t>Proxy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buFontTx/>
              <a:buBlip>
                <a:blip r:embed="rId4"/>
              </a:buBlip>
            </a:pPr>
            <a:r>
              <a:rPr lang="zh-CN" altLang="en-US" dirty="0"/>
              <a:t>为其他对象提供一种代理以控制对该对象的访问。</a:t>
            </a:r>
            <a:endParaRPr lang="en-US" altLang="zh-CN" dirty="0"/>
          </a:p>
          <a:p>
            <a:pPr lvl="1">
              <a:buFontTx/>
              <a:buBlip>
                <a:blip r:embed="rId4"/>
              </a:buBlip>
            </a:pPr>
            <a:r>
              <a:rPr lang="zh-CN" altLang="en-US" dirty="0"/>
              <a:t>通过代理对象实现调用对象和被调用对象之间的</a:t>
            </a:r>
            <a:r>
              <a:rPr lang="zh-CN" altLang="en-US" dirty="0">
                <a:solidFill>
                  <a:srgbClr val="FF0000"/>
                </a:solidFill>
              </a:rPr>
              <a:t>解耦</a:t>
            </a:r>
            <a:r>
              <a:rPr lang="zh-CN" altLang="en-US" dirty="0"/>
              <a:t>。当被调用对象改变时，只要保证代理对象的接口不变，调用对象的使用方式无需改变。</a:t>
            </a:r>
            <a:endParaRPr lang="en-US" altLang="zh-CN" dirty="0"/>
          </a:p>
          <a:p>
            <a:pPr lvl="1">
              <a:buFontTx/>
              <a:buBlip>
                <a:blip r:embed="rId4"/>
              </a:buBlip>
            </a:pPr>
            <a:r>
              <a:rPr lang="zh-CN" altLang="en-US" dirty="0"/>
              <a:t>代理模式的实现一般采用：创建一个公开接口或抽象类，被代理类和代理类同时实现该接口，代理类的方法调用被代理类的方法来实现，这样调用类直接调用代理类就间接调用了被代理类。</a:t>
            </a:r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8227</TotalTime>
  <Words>729</Words>
  <Application>Microsoft Office PowerPoint</Application>
  <PresentationFormat>宽屏</PresentationFormat>
  <Paragraphs>66</Paragraphs>
  <Slides>18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微软雅黑</vt:lpstr>
      <vt:lpstr>Times New Roman</vt:lpstr>
      <vt:lpstr>Arial</vt:lpstr>
      <vt:lpstr>Wingdings</vt:lpstr>
      <vt:lpstr>黑体</vt:lpstr>
      <vt:lpstr>Calibri</vt:lpstr>
      <vt:lpstr>Office 主题</vt:lpstr>
      <vt:lpstr>第10章 代理模式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wei</dc:creator>
  <cp:lastModifiedBy>武永亮</cp:lastModifiedBy>
  <cp:revision>744</cp:revision>
  <dcterms:modified xsi:type="dcterms:W3CDTF">2019-07-16T06:27:50Z</dcterms:modified>
</cp:coreProperties>
</file>