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316" r:id="rId2"/>
    <p:sldId id="463" r:id="rId3"/>
    <p:sldId id="317" r:id="rId4"/>
    <p:sldId id="406" r:id="rId5"/>
    <p:sldId id="484" r:id="rId6"/>
    <p:sldId id="485" r:id="rId7"/>
    <p:sldId id="486" r:id="rId8"/>
    <p:sldId id="487" r:id="rId9"/>
    <p:sldId id="488" r:id="rId10"/>
    <p:sldId id="489" r:id="rId11"/>
    <p:sldId id="490" r:id="rId12"/>
    <p:sldId id="491" r:id="rId13"/>
    <p:sldId id="492" r:id="rId14"/>
    <p:sldId id="493" r:id="rId15"/>
    <p:sldId id="480" r:id="rId16"/>
    <p:sldId id="481" r:id="rId17"/>
    <p:sldId id="473" r:id="rId18"/>
    <p:sldId id="474" r:id="rId19"/>
    <p:sldId id="494" r:id="rId20"/>
    <p:sldId id="475" r:id="rId21"/>
    <p:sldId id="495" r:id="rId22"/>
    <p:sldId id="496" r:id="rId23"/>
    <p:sldId id="497" r:id="rId24"/>
    <p:sldId id="498" r:id="rId25"/>
    <p:sldId id="499" r:id="rId26"/>
    <p:sldId id="500" r:id="rId27"/>
    <p:sldId id="409" r:id="rId28"/>
    <p:sldId id="306"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黑体" panose="02010609060101010101" pitchFamily="49" charset="-122"/>
      <p:regular r:id="rId35"/>
    </p:embeddedFont>
    <p:embeddedFont>
      <p:font typeface="微软雅黑" panose="020B0503020204020204" pitchFamily="34" charset="-122"/>
      <p:regular r:id="rId36"/>
      <p:bold r:id="rId37"/>
    </p:embeddedFont>
  </p:embeddedFont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346" userDrawn="1">
          <p15:clr>
            <a:srgbClr val="A4A3A4"/>
          </p15:clr>
        </p15:guide>
        <p15:guide id="2" pos="76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CC"/>
    <a:srgbClr val="0000CC"/>
    <a:srgbClr val="DD6501"/>
    <a:srgbClr val="B03F00"/>
    <a:srgbClr val="921800"/>
    <a:srgbClr val="7A2E00"/>
    <a:srgbClr val="923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75" autoAdjust="0"/>
    <p:restoredTop sz="93170" autoAdjust="0"/>
  </p:normalViewPr>
  <p:slideViewPr>
    <p:cSldViewPr>
      <p:cViewPr varScale="1">
        <p:scale>
          <a:sx n="63" d="100"/>
          <a:sy n="63" d="100"/>
        </p:scale>
        <p:origin x="96" y="522"/>
      </p:cViewPr>
      <p:guideLst>
        <p:guide orient="horz" pos="346"/>
        <p:guide pos="765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8737AEC-5F1E-468A-A06E-7304F4B28A6F}" type="datetimeFigureOut">
              <a:rPr lang="zh-CN" altLang="en-US"/>
              <a:pPr>
                <a:defRPr/>
              </a:pPr>
              <a:t>2019/7/16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CC5E7D59-1292-405F-AFCB-821AE02A2620}" type="slidenum">
              <a:rPr lang="zh-CN" altLang="en-US"/>
              <a:pPr>
                <a:defRPr/>
              </a:pPr>
              <a:t>‹#›</a:t>
            </a:fld>
            <a:endParaRPr lang="zh-CN" altLang="en-US"/>
          </a:p>
        </p:txBody>
      </p:sp>
    </p:spTree>
    <p:extLst>
      <p:ext uri="{BB962C8B-B14F-4D97-AF65-F5344CB8AC3E}">
        <p14:creationId xmlns:p14="http://schemas.microsoft.com/office/powerpoint/2010/main" val="4000262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   </a:t>
            </a:r>
            <a:endParaRPr lang="zh-CN" altLang="en-US"/>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EE75433-6E87-429D-8E97-2D95B2FF0B80}" type="slidenum">
              <a:rPr lang="zh-CN" altLang="en-US" smtClean="0"/>
              <a:pPr eaLnBrk="1" hangingPunct="1"/>
              <a:t>1</a:t>
            </a:fld>
            <a:endParaRPr lang="zh-CN" altLang="en-US"/>
          </a:p>
        </p:txBody>
      </p:sp>
    </p:spTree>
    <p:extLst>
      <p:ext uri="{BB962C8B-B14F-4D97-AF65-F5344CB8AC3E}">
        <p14:creationId xmlns:p14="http://schemas.microsoft.com/office/powerpoint/2010/main" val="63553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程序设计</a:t>
            </a:r>
            <a:r>
              <a:rPr lang="en-US" altLang="zh-CN" dirty="0"/>
              <a:t>6</a:t>
            </a:r>
            <a:r>
              <a:rPr lang="zh-CN" altLang="en-US" dirty="0"/>
              <a:t>个原则 </a:t>
            </a:r>
          </a:p>
          <a:p>
            <a:endParaRPr lang="zh-CN" altLang="en-US" dirty="0"/>
          </a:p>
          <a:p>
            <a:r>
              <a:rPr lang="en-US" altLang="zh-CN" dirty="0"/>
              <a:t>1 </a:t>
            </a:r>
            <a:r>
              <a:rPr lang="zh-CN" altLang="en-US" dirty="0"/>
              <a:t>单一职责原则：就一个类而言</a:t>
            </a:r>
            <a:r>
              <a:rPr lang="en-US" altLang="zh-CN" dirty="0"/>
              <a:t>,</a:t>
            </a:r>
            <a:r>
              <a:rPr lang="zh-CN" altLang="en-US" dirty="0"/>
              <a:t>应该仅有一个引起它变化的原因</a:t>
            </a:r>
          </a:p>
          <a:p>
            <a:r>
              <a:rPr lang="en-US" altLang="zh-CN" dirty="0"/>
              <a:t>2 </a:t>
            </a:r>
            <a:r>
              <a:rPr lang="zh-CN" altLang="en-US" dirty="0"/>
              <a:t>开放</a:t>
            </a:r>
            <a:r>
              <a:rPr lang="en-US" altLang="zh-CN" dirty="0"/>
              <a:t>-</a:t>
            </a:r>
            <a:r>
              <a:rPr lang="zh-CN" altLang="en-US" dirty="0"/>
              <a:t>封闭原则：软件实体</a:t>
            </a:r>
            <a:r>
              <a:rPr lang="en-US" altLang="zh-CN" dirty="0"/>
              <a:t>(</a:t>
            </a:r>
            <a:r>
              <a:rPr lang="zh-CN" altLang="en-US" dirty="0"/>
              <a:t>类、模块、函数、方法等等</a:t>
            </a:r>
            <a:r>
              <a:rPr lang="en-US" altLang="zh-CN" dirty="0"/>
              <a:t>)</a:t>
            </a:r>
            <a:r>
              <a:rPr lang="zh-CN" altLang="en-US" dirty="0"/>
              <a:t>应该可以扩展但是不可修改</a:t>
            </a:r>
          </a:p>
          <a:p>
            <a:r>
              <a:rPr lang="en-US" altLang="zh-CN" dirty="0"/>
              <a:t>3 </a:t>
            </a:r>
            <a:r>
              <a:rPr lang="zh-CN" altLang="en-US" dirty="0"/>
              <a:t>里氏代换原则：子类型必须能够替换掉它们的父类型</a:t>
            </a:r>
          </a:p>
          <a:p>
            <a:r>
              <a:rPr lang="en-US" altLang="zh-CN" dirty="0"/>
              <a:t>4 </a:t>
            </a:r>
            <a:r>
              <a:rPr lang="zh-CN" altLang="en-US" dirty="0"/>
              <a:t>依赖倒转原则</a:t>
            </a:r>
          </a:p>
          <a:p>
            <a:r>
              <a:rPr lang="zh-CN" altLang="en-US" dirty="0"/>
              <a:t>  </a:t>
            </a:r>
            <a:r>
              <a:rPr lang="en-US" altLang="zh-CN" dirty="0"/>
              <a:t>A </a:t>
            </a:r>
            <a:r>
              <a:rPr lang="zh-CN" altLang="en-US" dirty="0"/>
              <a:t>高层模块不应该依赖低层模块。二者都应该依赖抽象</a:t>
            </a:r>
          </a:p>
          <a:p>
            <a:r>
              <a:rPr lang="zh-CN" altLang="en-US" dirty="0"/>
              <a:t>  </a:t>
            </a:r>
            <a:r>
              <a:rPr lang="en-US" altLang="zh-CN" dirty="0"/>
              <a:t>B </a:t>
            </a:r>
            <a:r>
              <a:rPr lang="zh-CN" altLang="en-US" dirty="0"/>
              <a:t>抽象不应该依赖细节。细节应该依赖抽象</a:t>
            </a:r>
          </a:p>
          <a:p>
            <a:r>
              <a:rPr lang="en-US" altLang="zh-CN" dirty="0"/>
              <a:t>5 </a:t>
            </a:r>
            <a:r>
              <a:rPr lang="zh-CN" altLang="en-US" dirty="0"/>
              <a:t>迪米特法则（最少知识原则）：如果两个类不必彼此直接通信，那么这两个类就不应当发生直接的相互作用。如果其中一个类需要调用另一个类的某一个方法的话可以通过第三者转发这个调用</a:t>
            </a:r>
          </a:p>
          <a:p>
            <a:r>
              <a:rPr lang="en-US" altLang="zh-CN" dirty="0"/>
              <a:t>6 </a:t>
            </a:r>
            <a:r>
              <a:rPr lang="zh-CN" altLang="en-US" dirty="0"/>
              <a:t>合成聚合复用原则：尽量使用合成和聚合，尽量不要使用类继承</a:t>
            </a:r>
          </a:p>
          <a:p>
            <a:endParaRPr lang="zh-CN" altLang="en-US" dirty="0"/>
          </a:p>
        </p:txBody>
      </p:sp>
      <p:sp>
        <p:nvSpPr>
          <p:cNvPr id="4" name="灯片编号占位符 3"/>
          <p:cNvSpPr>
            <a:spLocks noGrp="1"/>
          </p:cNvSpPr>
          <p:nvPr>
            <p:ph type="sldNum" sz="quarter" idx="10"/>
          </p:nvPr>
        </p:nvSpPr>
        <p:spPr/>
        <p:txBody>
          <a:bodyPr/>
          <a:lstStyle/>
          <a:p>
            <a:pPr>
              <a:defRPr/>
            </a:pPr>
            <a:fld id="{CC5E7D59-1292-405F-AFCB-821AE02A2620}" type="slidenum">
              <a:rPr lang="zh-CN" altLang="en-US" smtClean="0"/>
              <a:pPr>
                <a:defRPr/>
              </a:pPr>
              <a:t>4</a:t>
            </a:fld>
            <a:endParaRPr lang="zh-CN" altLang="en-US"/>
          </a:p>
        </p:txBody>
      </p:sp>
    </p:spTree>
    <p:extLst>
      <p:ext uri="{BB962C8B-B14F-4D97-AF65-F5344CB8AC3E}">
        <p14:creationId xmlns:p14="http://schemas.microsoft.com/office/powerpoint/2010/main" val="3888816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591D82D-DC4B-430C-8F04-C18416F844E7}" type="slidenum">
              <a:rPr lang="zh-CN" altLang="en-US" smtClean="0"/>
              <a:pPr eaLnBrk="1" hangingPunct="1"/>
              <a:t>15</a:t>
            </a:fld>
            <a:endParaRPr lang="zh-CN" altLang="en-US"/>
          </a:p>
        </p:txBody>
      </p:sp>
    </p:spTree>
    <p:extLst>
      <p:ext uri="{BB962C8B-B14F-4D97-AF65-F5344CB8AC3E}">
        <p14:creationId xmlns:p14="http://schemas.microsoft.com/office/powerpoint/2010/main" val="1936923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591D82D-DC4B-430C-8F04-C18416F844E7}" type="slidenum">
              <a:rPr lang="zh-CN" altLang="en-US" smtClean="0"/>
              <a:pPr eaLnBrk="1" hangingPunct="1"/>
              <a:t>16</a:t>
            </a:fld>
            <a:endParaRPr lang="zh-CN" altLang="en-US"/>
          </a:p>
        </p:txBody>
      </p:sp>
    </p:spTree>
    <p:extLst>
      <p:ext uri="{BB962C8B-B14F-4D97-AF65-F5344CB8AC3E}">
        <p14:creationId xmlns:p14="http://schemas.microsoft.com/office/powerpoint/2010/main" val="704403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jpeg"/><Relationship Id="rId7"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7"/>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0201" r:id="rId4" imgW="6824520" imgH="1076040" progId="">
                  <p:embed/>
                </p:oleObj>
              </mc:Choice>
              <mc:Fallback>
                <p:oleObj r:id="rId4" imgW="6824520" imgH="1076040"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5" name="TextBox 3"/>
          <p:cNvSpPr txBox="1">
            <a:spLocks noChangeArrowheads="1"/>
          </p:cNvSpPr>
          <p:nvPr userDrawn="1"/>
        </p:nvSpPr>
        <p:spPr bwMode="auto">
          <a:xfrm>
            <a:off x="2476501" y="5040314"/>
            <a:ext cx="67627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任课教师：武永亮</a:t>
            </a:r>
          </a:p>
          <a:p>
            <a:pPr algn="ctr">
              <a:lnSpc>
                <a:spcPct val="125000"/>
              </a:lnSpc>
              <a:defRPr/>
            </a:pPr>
            <a:r>
              <a:rPr lang="en-US" altLang="zh-CN" sz="1200" b="1">
                <a:solidFill>
                  <a:srgbClr val="0D0D0D"/>
                </a:solidFill>
                <a:latin typeface="微软雅黑" pitchFamily="34" charset="-122"/>
                <a:ea typeface="微软雅黑" pitchFamily="34" charset="-122"/>
              </a:rPr>
              <a:t>wuyongliang@edu2act.org</a:t>
            </a:r>
          </a:p>
        </p:txBody>
      </p:sp>
      <p:sp>
        <p:nvSpPr>
          <p:cNvPr id="8" name="标题占位符 1"/>
          <p:cNvSpPr>
            <a:spLocks noGrp="1"/>
          </p:cNvSpPr>
          <p:nvPr>
            <p:ph type="title"/>
          </p:nvPr>
        </p:nvSpPr>
        <p:spPr bwMode="auto">
          <a:xfrm>
            <a:off x="666712" y="4368792"/>
            <a:ext cx="10572824" cy="560406"/>
          </a:xfrm>
          <a:prstGeom prst="rect">
            <a:avLst/>
          </a:prstGeom>
          <a:noFill/>
          <a:ln w="9525">
            <a:noFill/>
            <a:miter lim="800000"/>
            <a:headEnd/>
            <a:tailEnd/>
          </a:ln>
        </p:spPr>
        <p:txBody>
          <a:bodyPr/>
          <a:lstStyle>
            <a:lvl1pPr algn="ctr">
              <a:defRPr lang="zh-CN" altLang="en-US" sz="3600" b="1" kern="1200" noProof="0" dirty="0" smtClean="0">
                <a:solidFill>
                  <a:srgbClr val="0D0D0D"/>
                </a:solidFill>
                <a:latin typeface="黑体" pitchFamily="2" charset="-122"/>
                <a:ea typeface="黑体" pitchFamily="2" charset="-122"/>
                <a:cs typeface="+mn-cs"/>
              </a:defRPr>
            </a:lvl1p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219006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B4AC230-CBCA-47D8-9B4E-DD5D80C85E62}" type="datetimeFigureOut">
              <a:rPr lang="zh-CN" altLang="en-US"/>
              <a:pPr>
                <a:defRPr/>
              </a:pPr>
              <a:t>2019/7/16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CE135E9-CD0A-4BDD-B70C-81CD21C89F70}" type="slidenum">
              <a:rPr lang="zh-CN" altLang="en-US"/>
              <a:pPr>
                <a:defRPr/>
              </a:pPr>
              <a:t>‹#›</a:t>
            </a:fld>
            <a:endParaRPr lang="zh-CN" altLang="en-US"/>
          </a:p>
        </p:txBody>
      </p:sp>
    </p:spTree>
    <p:extLst>
      <p:ext uri="{BB962C8B-B14F-4D97-AF65-F5344CB8AC3E}">
        <p14:creationId xmlns:p14="http://schemas.microsoft.com/office/powerpoint/2010/main" val="1253005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619313D-0792-44D8-8B78-B91E878A00A8}" type="datetimeFigureOut">
              <a:rPr lang="zh-CN" altLang="en-US"/>
              <a:pPr>
                <a:defRPr/>
              </a:pPr>
              <a:t>2019/7/16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166A4E3-3BB2-42C7-99F1-3A704EEF4C57}" type="slidenum">
              <a:rPr lang="zh-CN" altLang="en-US"/>
              <a:pPr>
                <a:defRPr/>
              </a:pPr>
              <a:t>‹#›</a:t>
            </a:fld>
            <a:endParaRPr lang="zh-CN" altLang="en-US"/>
          </a:p>
        </p:txBody>
      </p:sp>
    </p:spTree>
    <p:extLst>
      <p:ext uri="{BB962C8B-B14F-4D97-AF65-F5344CB8AC3E}">
        <p14:creationId xmlns:p14="http://schemas.microsoft.com/office/powerpoint/2010/main" val="1230370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标题和内容">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7"/>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5321" r:id="rId4" imgW="6824520" imgH="1076040" progId="">
                  <p:embed/>
                </p:oleObj>
              </mc:Choice>
              <mc:Fallback>
                <p:oleObj r:id="rId4" imgW="6824520" imgH="1076040"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baseline="0">
                <a:latin typeface="Arial" pitchFamily="34" charset="0"/>
              </a:defRPr>
            </a:lvl1pPr>
            <a:lvl2pPr>
              <a:defRPr sz="2400"/>
            </a:lvl2pPr>
            <a:lvl3pPr>
              <a:defRPr baseline="0">
                <a:solidFill>
                  <a:schemeClr val="tx2"/>
                </a:solidFill>
                <a:latin typeface="Times New Roman" pitchFamily="18" charset="0"/>
              </a:defRPr>
            </a:lvl3pPr>
            <a:lvl4pPr>
              <a:defRPr baseline="0">
                <a:solidFill>
                  <a:schemeClr val="tx2"/>
                </a:solidFill>
                <a:latin typeface="Times New Roman" pitchFamily="18" charset="0"/>
              </a:defRPr>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5"/>
          <p:cNvSpPr>
            <a:spLocks noGrp="1" noChangeArrowheads="1"/>
          </p:cNvSpPr>
          <p:nvPr>
            <p:ph type="ftr" sz="quarter" idx="10"/>
          </p:nvPr>
        </p:nvSpPr>
        <p:spPr/>
        <p:txBody>
          <a:bodyPr/>
          <a:lstStyle>
            <a:lvl1pPr>
              <a:defRPr/>
            </a:lvl1pPr>
          </a:lstStyle>
          <a:p>
            <a:pPr>
              <a:defRPr/>
            </a:pPr>
            <a:r>
              <a:rPr lang="en-US" altLang="zh-CN"/>
              <a:t>THU</a:t>
            </a:r>
            <a:r>
              <a:rPr lang="zh-CN" altLang="en-US"/>
              <a:t> </a:t>
            </a:r>
            <a:r>
              <a:rPr lang="en-US" altLang="zh-CN" err="1"/>
              <a:t>SAGroup</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1F40DE23-E11F-4CE4-8733-A9B5DB081BF3}" type="slidenum">
              <a:rPr lang="en-US" altLang="zh-CN"/>
              <a:pPr>
                <a:defRPr/>
              </a:pPr>
              <a:t>‹#›</a:t>
            </a:fld>
            <a:endParaRPr lang="en-US" altLang="zh-CN"/>
          </a:p>
        </p:txBody>
      </p:sp>
    </p:spTree>
    <p:extLst>
      <p:ext uri="{BB962C8B-B14F-4D97-AF65-F5344CB8AC3E}">
        <p14:creationId xmlns:p14="http://schemas.microsoft.com/office/powerpoint/2010/main" val="324892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7"/>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1225" r:id="rId4" imgW="6824520" imgH="1076040" progId="">
                  <p:embed/>
                </p:oleObj>
              </mc:Choice>
              <mc:Fallback>
                <p:oleObj r:id="rId4" imgW="6824520" imgH="1076040"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pic>
        <p:nvPicPr>
          <p:cNvPr id="7" name="Picture 2" descr="F:\work\第二\蓝色块窄树\未标题-2.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12194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a:spLocks noGrp="1"/>
          </p:cNvSpPr>
          <p:nvPr>
            <p:ph sz="half" idx="10"/>
          </p:nvPr>
        </p:nvSpPr>
        <p:spPr>
          <a:xfrm>
            <a:off x="609600" y="1071546"/>
            <a:ext cx="10915688" cy="5357850"/>
          </a:xfrm>
        </p:spPr>
        <p:txBody>
          <a:bodyPr/>
          <a:lstStyle>
            <a:lvl1pPr>
              <a:buFontTx/>
              <a:buBlip>
                <a:blip r:embed="rId7"/>
              </a:buBlip>
              <a:defRPr sz="3200" b="1">
                <a:latin typeface="微软雅黑" pitchFamily="34" charset="-122"/>
                <a:ea typeface="微软雅黑" pitchFamily="34" charset="-122"/>
              </a:defRPr>
            </a:lvl1pPr>
            <a:lvl2pPr>
              <a:buFontTx/>
              <a:buBlip>
                <a:blip r:embed="rId8"/>
              </a:buBlip>
              <a:defRPr sz="2800">
                <a:latin typeface="微软雅黑" pitchFamily="34" charset="-122"/>
                <a:ea typeface="微软雅黑" pitchFamily="34" charset="-122"/>
              </a:defRPr>
            </a:lvl2pPr>
            <a:lvl3pPr>
              <a:buFontTx/>
              <a:buBlip>
                <a:blip r:embed="rId8"/>
              </a:buBlip>
              <a:defRPr sz="2400">
                <a:latin typeface="微软雅黑" pitchFamily="34" charset="-122"/>
                <a:ea typeface="微软雅黑" pitchFamily="34" charset="-122"/>
              </a:defRPr>
            </a:lvl3pPr>
            <a:lvl4pPr>
              <a:buFontTx/>
              <a:buBlip>
                <a:blip r:embed="rId8"/>
              </a:buBlip>
              <a:defRPr sz="2000">
                <a:latin typeface="微软雅黑" pitchFamily="34" charset="-122"/>
                <a:ea typeface="微软雅黑" pitchFamily="34" charset="-122"/>
              </a:defRPr>
            </a:lvl4pPr>
            <a:lvl5pPr>
              <a:buFontTx/>
              <a:buBlip>
                <a:blip r:embed="rId8"/>
              </a:buBlip>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51887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7"/>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2249" r:id="rId4" imgW="6824520" imgH="1076040" progId="">
                  <p:embed/>
                </p:oleObj>
              </mc:Choice>
              <mc:Fallback>
                <p:oleObj r:id="rId4" imgW="6824520" imgH="1076040"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pic>
        <p:nvPicPr>
          <p:cNvPr id="7" name="Picture 2" descr="F:\work\第二\蓝色块窄树\未标题-2.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12194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sz="half" idx="10"/>
          </p:nvPr>
        </p:nvSpPr>
        <p:spPr>
          <a:xfrm>
            <a:off x="609600" y="928670"/>
            <a:ext cx="10915688" cy="5500726"/>
          </a:xfrm>
        </p:spPr>
        <p:txBody>
          <a:bodyPr/>
          <a:lstStyle>
            <a:lvl1pPr>
              <a:buFont typeface="Wingdings" pitchFamily="2" charset="2"/>
              <a:buChar char="n"/>
              <a:defRPr sz="3600">
                <a:latin typeface="微软雅黑" pitchFamily="34" charset="-122"/>
                <a:ea typeface="微软雅黑" pitchFamily="34" charset="-122"/>
              </a:defRPr>
            </a:lvl1pPr>
            <a:lvl2pPr>
              <a:buFont typeface="Wingdings" pitchFamily="2" charset="2"/>
              <a:buChar char="n"/>
              <a:defRPr sz="2800">
                <a:latin typeface="微软雅黑" pitchFamily="34" charset="-122"/>
                <a:ea typeface="微软雅黑" pitchFamily="34" charset="-122"/>
              </a:defRPr>
            </a:lvl2pPr>
            <a:lvl3pPr>
              <a:defRPr sz="24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7699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pic>
        <p:nvPicPr>
          <p:cNvPr id="5" name="图片 6" descr="图片1.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7"/>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3273" r:id="rId4" imgW="6824520" imgH="1076040" progId="">
                  <p:embed/>
                </p:oleObj>
              </mc:Choice>
              <mc:Fallback>
                <p:oleObj r:id="rId4" imgW="6824520" imgH="1076040"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7" name="TextBox 3"/>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pic>
        <p:nvPicPr>
          <p:cNvPr id="8" name="Picture 2" descr="F:\work\第二\蓝色块窄树\未标题-2.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12194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10"/>
          </p:nvPr>
        </p:nvSpPr>
        <p:spPr/>
        <p:txBody>
          <a:bodyPr/>
          <a:lstStyle>
            <a:lvl1pPr>
              <a:defRPr/>
            </a:lvl1pPr>
          </a:lstStyle>
          <a:p>
            <a:pPr>
              <a:defRPr/>
            </a:pPr>
            <a:fld id="{B71A3B06-AD4D-42B1-A83C-AEBD5C6828A4}" type="datetimeFigureOut">
              <a:rPr lang="zh-CN" altLang="en-US"/>
              <a:pPr>
                <a:defRPr/>
              </a:pPr>
              <a:t>2019/7/16</a:t>
            </a:fld>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p:txBody>
          <a:bodyPr/>
          <a:lstStyle>
            <a:lvl1pPr>
              <a:defRPr/>
            </a:lvl1pPr>
          </a:lstStyle>
          <a:p>
            <a:pPr>
              <a:defRPr/>
            </a:pPr>
            <a:fld id="{DC42587D-BE61-43E3-B226-D7FF690D2329}" type="slidenum">
              <a:rPr lang="zh-CN" altLang="en-US"/>
              <a:pPr>
                <a:defRPr/>
              </a:pPr>
              <a:t>‹#›</a:t>
            </a:fld>
            <a:endParaRPr lang="zh-CN" altLang="en-US"/>
          </a:p>
        </p:txBody>
      </p:sp>
    </p:spTree>
    <p:extLst>
      <p:ext uri="{BB962C8B-B14F-4D97-AF65-F5344CB8AC3E}">
        <p14:creationId xmlns:p14="http://schemas.microsoft.com/office/powerpoint/2010/main" val="283265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D6D50AF-E9CE-472D-B73E-5057B8283A82}" type="datetimeFigureOut">
              <a:rPr lang="zh-CN" altLang="en-US"/>
              <a:pPr>
                <a:defRPr/>
              </a:pPr>
              <a:t>2019/7/16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249271FC-B3CB-4429-A329-072846B496DF}" type="slidenum">
              <a:rPr lang="zh-CN" altLang="en-US"/>
              <a:pPr>
                <a:defRPr/>
              </a:pPr>
              <a:t>‹#›</a:t>
            </a:fld>
            <a:endParaRPr lang="zh-CN" altLang="en-US"/>
          </a:p>
        </p:txBody>
      </p:sp>
    </p:spTree>
    <p:extLst>
      <p:ext uri="{BB962C8B-B14F-4D97-AF65-F5344CB8AC3E}">
        <p14:creationId xmlns:p14="http://schemas.microsoft.com/office/powerpoint/2010/main" val="306667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7"/>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4297" r:id="rId4" imgW="6824520" imgH="1076040" progId="">
                  <p:embed/>
                </p:oleObj>
              </mc:Choice>
              <mc:Fallback>
                <p:oleObj r:id="rId4" imgW="6824520" imgH="1076040"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5" name="TextBox 3"/>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pic>
        <p:nvPicPr>
          <p:cNvPr id="6" name="Picture 2" descr="F:\work\第二\蓝色块窄树\未标题-2.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12194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7" name="日期占位符 3"/>
          <p:cNvSpPr>
            <a:spLocks noGrp="1"/>
          </p:cNvSpPr>
          <p:nvPr>
            <p:ph type="dt" sz="half" idx="10"/>
          </p:nvPr>
        </p:nvSpPr>
        <p:spPr/>
        <p:txBody>
          <a:bodyPr/>
          <a:lstStyle>
            <a:lvl1pPr>
              <a:defRPr/>
            </a:lvl1pPr>
          </a:lstStyle>
          <a:p>
            <a:pPr>
              <a:defRPr/>
            </a:pPr>
            <a:fld id="{4A0877C2-C766-406C-AED1-DD8F949097B3}" type="datetimeFigureOut">
              <a:rPr lang="zh-CN" altLang="en-US"/>
              <a:pPr>
                <a:defRPr/>
              </a:pPr>
              <a:t>2019/7/16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1A049F7A-5BF3-4FB6-9E9C-C21B5C5E072D}" type="slidenum">
              <a:rPr lang="zh-CN" altLang="en-US"/>
              <a:pPr>
                <a:defRPr/>
              </a:pPr>
              <a:t>‹#›</a:t>
            </a:fld>
            <a:endParaRPr lang="zh-CN" altLang="en-US"/>
          </a:p>
        </p:txBody>
      </p:sp>
    </p:spTree>
    <p:extLst>
      <p:ext uri="{BB962C8B-B14F-4D97-AF65-F5344CB8AC3E}">
        <p14:creationId xmlns:p14="http://schemas.microsoft.com/office/powerpoint/2010/main" val="189348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76338E6-443F-46A1-A7E7-9F43B21505A5}" type="datetimeFigureOut">
              <a:rPr lang="zh-CN" altLang="en-US"/>
              <a:pPr>
                <a:defRPr/>
              </a:pPr>
              <a:t>2019/7/16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C9149759-1F48-4890-A0E8-AEEF7D0E4781}" type="slidenum">
              <a:rPr lang="zh-CN" altLang="en-US"/>
              <a:pPr>
                <a:defRPr/>
              </a:pPr>
              <a:t>‹#›</a:t>
            </a:fld>
            <a:endParaRPr lang="zh-CN" altLang="en-US"/>
          </a:p>
        </p:txBody>
      </p:sp>
    </p:spTree>
    <p:extLst>
      <p:ext uri="{BB962C8B-B14F-4D97-AF65-F5344CB8AC3E}">
        <p14:creationId xmlns:p14="http://schemas.microsoft.com/office/powerpoint/2010/main" val="118967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1F1F317-FD6C-4C0D-8740-B4FAEB023C89}" type="datetimeFigureOut">
              <a:rPr lang="zh-CN" altLang="en-US"/>
              <a:pPr>
                <a:defRPr/>
              </a:pPr>
              <a:t>2019/7/16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72E49729-ACFC-48CC-ADC4-2068C5A73BCD}" type="slidenum">
              <a:rPr lang="zh-CN" altLang="en-US"/>
              <a:pPr>
                <a:defRPr/>
              </a:pPr>
              <a:t>‹#›</a:t>
            </a:fld>
            <a:endParaRPr lang="zh-CN" altLang="en-US"/>
          </a:p>
        </p:txBody>
      </p:sp>
    </p:spTree>
    <p:extLst>
      <p:ext uri="{BB962C8B-B14F-4D97-AF65-F5344CB8AC3E}">
        <p14:creationId xmlns:p14="http://schemas.microsoft.com/office/powerpoint/2010/main" val="76894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390698C-C3F5-4034-82C6-43397B27E405}" type="datetimeFigureOut">
              <a:rPr lang="zh-CN" altLang="en-US"/>
              <a:pPr>
                <a:defRPr/>
              </a:pPr>
              <a:t>2019/7/16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40D73E01-A461-4A2A-9407-416E29DF0C22}" type="slidenum">
              <a:rPr lang="zh-CN" altLang="en-US"/>
              <a:pPr>
                <a:defRPr/>
              </a:pPr>
              <a:t>‹#›</a:t>
            </a:fld>
            <a:endParaRPr lang="zh-CN" altLang="en-US"/>
          </a:p>
        </p:txBody>
      </p:sp>
    </p:spTree>
    <p:extLst>
      <p:ext uri="{BB962C8B-B14F-4D97-AF65-F5344CB8AC3E}">
        <p14:creationId xmlns:p14="http://schemas.microsoft.com/office/powerpoint/2010/main" val="1933974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6" descr="图片1.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2"/>
          <p:cNvSpPr>
            <a:spLocks noGrp="1"/>
          </p:cNvSpPr>
          <p:nvPr>
            <p:ph type="body" idx="1"/>
          </p:nvPr>
        </p:nvSpPr>
        <p:spPr bwMode="auto">
          <a:xfrm>
            <a:off x="609600" y="1600200"/>
            <a:ext cx="109728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3B676C7C-A1E1-4283-BFAF-0EA427298F12}" type="datetimeFigureOut">
              <a:rPr lang="zh-CN" altLang="en-US"/>
              <a:pPr>
                <a:defRPr/>
              </a:pPr>
              <a:t>2019/7/16</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2DBA63E4-61BB-40BB-B85C-CD7C8D899CC3}" type="slidenum">
              <a:rPr lang="zh-CN" altLang="en-US"/>
              <a:pPr>
                <a:defRPr/>
              </a:pPr>
              <a:t>‹#›</a:t>
            </a:fld>
            <a:endParaRPr lang="zh-CN" altLang="en-US"/>
          </a:p>
        </p:txBody>
      </p:sp>
      <p:graphicFrame>
        <p:nvGraphicFramePr>
          <p:cNvPr id="1032" name="Object 7"/>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057" r:id="rId16" imgW="6824520" imgH="1076040" progId="">
                  <p:embed/>
                </p:oleObj>
              </mc:Choice>
              <mc:Fallback>
                <p:oleObj r:id="rId16" imgW="6824520" imgH="1076040" progId="">
                  <p:embed/>
                  <p:pic>
                    <p:nvPicPr>
                      <p:cNvPr id="0" name="Picture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653" r:id="rId1"/>
    <p:sldLayoutId id="2147484654" r:id="rId2"/>
    <p:sldLayoutId id="2147484655" r:id="rId3"/>
    <p:sldLayoutId id="2147484656" r:id="rId4"/>
    <p:sldLayoutId id="2147484647" r:id="rId5"/>
    <p:sldLayoutId id="2147484657" r:id="rId6"/>
    <p:sldLayoutId id="2147484648" r:id="rId7"/>
    <p:sldLayoutId id="2147484649" r:id="rId8"/>
    <p:sldLayoutId id="2147484650" r:id="rId9"/>
    <p:sldLayoutId id="2147484651" r:id="rId10"/>
    <p:sldLayoutId id="2147484652" r:id="rId11"/>
    <p:sldLayoutId id="2147484658"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024063" y="4368800"/>
            <a:ext cx="7929562" cy="560388"/>
          </a:xfrm>
        </p:spPr>
        <p:txBody>
          <a:bodyPr/>
          <a:lstStyle/>
          <a:p>
            <a:pPr>
              <a:defRPr/>
            </a:pPr>
            <a:r>
              <a:rPr dirty="0"/>
              <a:t>第</a:t>
            </a:r>
            <a:r>
              <a:rPr lang="en-US" dirty="0"/>
              <a:t>11</a:t>
            </a:r>
            <a:r>
              <a:rPr dirty="0"/>
              <a:t>章 </a:t>
            </a:r>
            <a:r>
              <a:rPr lang="zh-CN" altLang="en-US" dirty="0"/>
              <a:t>桥接模式</a:t>
            </a:r>
            <a:r>
              <a:rPr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存在的问题？</a:t>
            </a:r>
            <a:endParaRPr lang="en-US" altLang="zh-CN" dirty="0"/>
          </a:p>
          <a:p>
            <a:pPr lvl="1"/>
            <a:r>
              <a:rPr lang="zh-CN" altLang="en-US" sz="2400" dirty="0"/>
              <a:t>它在</a:t>
            </a:r>
            <a:r>
              <a:rPr lang="zh-CN" altLang="en-US" sz="2400" dirty="0">
                <a:solidFill>
                  <a:srgbClr val="FF0000"/>
                </a:solidFill>
              </a:rPr>
              <a:t>遵循</a:t>
            </a:r>
            <a:r>
              <a:rPr lang="zh-CN" altLang="en-US" sz="2400" dirty="0"/>
              <a:t>开放</a:t>
            </a:r>
            <a:r>
              <a:rPr lang="en-US" altLang="zh-CN" sz="2400" dirty="0"/>
              <a:t>-</a:t>
            </a:r>
            <a:r>
              <a:rPr lang="zh-CN" altLang="en-US" sz="2400" dirty="0"/>
              <a:t>封闭原则</a:t>
            </a:r>
            <a:endParaRPr lang="en-US" altLang="zh-CN" sz="2400" dirty="0"/>
          </a:p>
          <a:p>
            <a:pPr lvl="1"/>
            <a:r>
              <a:rPr lang="zh-CN" altLang="en-US" sz="2400" dirty="0">
                <a:solidFill>
                  <a:srgbClr val="FF0000"/>
                </a:solidFill>
              </a:rPr>
              <a:t>违背</a:t>
            </a:r>
            <a:r>
              <a:rPr lang="zh-CN" altLang="en-US" sz="2400" dirty="0"/>
              <a:t>了类的单一职责原则</a:t>
            </a:r>
            <a:endParaRPr lang="en-US" altLang="zh-CN" sz="2400" dirty="0"/>
          </a:p>
          <a:p>
            <a:pPr lvl="2"/>
            <a:r>
              <a:rPr lang="zh-CN" altLang="en-US" sz="2000" dirty="0"/>
              <a:t>即</a:t>
            </a:r>
            <a:r>
              <a:rPr lang="zh-CN" altLang="en-US" sz="2000" dirty="0">
                <a:solidFill>
                  <a:srgbClr val="FF0000"/>
                </a:solidFill>
              </a:rPr>
              <a:t>一个类只有一个引起它变化</a:t>
            </a:r>
            <a:r>
              <a:rPr lang="zh-CN" altLang="en-US" sz="2000">
                <a:solidFill>
                  <a:srgbClr val="FF0000"/>
                </a:solidFill>
              </a:rPr>
              <a:t>的原因（平台和日志记录方式都会引起类的变化）</a:t>
            </a:r>
            <a:endParaRPr lang="zh-CN" altLang="en-US" sz="20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solidFill>
                  <a:srgbClr val="FF0000"/>
                </a:solidFill>
              </a:rPr>
              <a:t>桥接模式详解</a:t>
            </a:r>
            <a:endParaRPr lang="en-US" altLang="zh-CN" dirty="0">
              <a:solidFill>
                <a:srgbClr val="FF0000"/>
              </a:solidFill>
            </a:endParaRPr>
          </a:p>
          <a:p>
            <a:pPr lvl="1">
              <a:buFontTx/>
              <a:buBlip>
                <a:blip r:embed="rId3"/>
              </a:buBlip>
            </a:pPr>
            <a:r>
              <a:rPr lang="zh-CN" altLang="en-US" dirty="0"/>
              <a:t>桥接模式实现</a:t>
            </a:r>
            <a:endParaRPr lang="en-US" altLang="zh-CN" dirty="0"/>
          </a:p>
          <a:p>
            <a:pPr lvl="1">
              <a:buFontTx/>
              <a:buBlip>
                <a:blip r:embed="rId3"/>
              </a:buBlip>
            </a:pPr>
            <a:r>
              <a:rPr lang="zh-CN" altLang="en-US" dirty="0"/>
              <a:t>扩展练习</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桥接模式详解</a:t>
            </a:r>
            <a:endParaRPr lang="en-US" altLang="zh-CN" dirty="0"/>
          </a:p>
          <a:p>
            <a:pPr lvl="1"/>
            <a:r>
              <a:rPr lang="zh-CN" altLang="en-US" sz="2400" dirty="0"/>
              <a:t>在软件系统中，如何应对“</a:t>
            </a:r>
            <a:r>
              <a:rPr lang="zh-CN" altLang="en-US" sz="2400" dirty="0">
                <a:solidFill>
                  <a:srgbClr val="FF0000"/>
                </a:solidFill>
              </a:rPr>
              <a:t>多维度的变化</a:t>
            </a:r>
            <a:r>
              <a:rPr lang="zh-CN" altLang="en-US" sz="2400" dirty="0"/>
              <a:t>”？</a:t>
            </a:r>
            <a:endParaRPr lang="en-US" altLang="zh-CN" sz="2400" dirty="0"/>
          </a:p>
          <a:p>
            <a:pPr lvl="1"/>
            <a:r>
              <a:rPr lang="zh-CN" altLang="en-US" sz="2400" dirty="0"/>
              <a:t>将抽象部分与实现部分</a:t>
            </a:r>
            <a:r>
              <a:rPr lang="zh-CN" altLang="en-US" sz="2400" dirty="0">
                <a:solidFill>
                  <a:srgbClr val="FF0000"/>
                </a:solidFill>
              </a:rPr>
              <a:t>分离</a:t>
            </a:r>
            <a:r>
              <a:rPr lang="zh-CN" altLang="en-US" sz="2400" dirty="0"/>
              <a:t>！</a:t>
            </a:r>
          </a:p>
        </p:txBody>
      </p:sp>
      <p:pic>
        <p:nvPicPr>
          <p:cNvPr id="101378" name="Picture 2"/>
          <p:cNvPicPr>
            <a:picLocks noChangeAspect="1" noChangeArrowheads="1"/>
          </p:cNvPicPr>
          <p:nvPr/>
        </p:nvPicPr>
        <p:blipFill>
          <a:blip r:embed="rId2" cstate="print"/>
          <a:srcRect/>
          <a:stretch>
            <a:fillRect/>
          </a:stretch>
        </p:blipFill>
        <p:spPr bwMode="auto">
          <a:xfrm>
            <a:off x="3071664" y="2564904"/>
            <a:ext cx="6120680" cy="391938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slide(fromBottom)">
                                      <p:cBhvr>
                                        <p:cTn id="7" dur="500"/>
                                        <p:tgtEl>
                                          <p:spTgt spid="10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桥接模式详解</a:t>
            </a:r>
            <a:endParaRPr lang="en-US" altLang="zh-CN" dirty="0"/>
          </a:p>
          <a:p>
            <a:pPr lvl="1"/>
            <a:r>
              <a:rPr lang="zh-CN" altLang="en-US" sz="2400" dirty="0"/>
              <a:t>把日志记录方式和不同平台上的实现分别当作</a:t>
            </a:r>
            <a:r>
              <a:rPr lang="zh-CN" altLang="en-US" sz="2400" dirty="0">
                <a:solidFill>
                  <a:srgbClr val="FF0000"/>
                </a:solidFill>
              </a:rPr>
              <a:t>两个独立的部分</a:t>
            </a:r>
            <a:r>
              <a:rPr lang="zh-CN" altLang="en-US" sz="2400" dirty="0"/>
              <a:t>来对待</a:t>
            </a:r>
            <a:endParaRPr lang="zh-CN" altLang="en-US" dirty="0"/>
          </a:p>
        </p:txBody>
      </p:sp>
      <p:pic>
        <p:nvPicPr>
          <p:cNvPr id="102402" name="Picture 2"/>
          <p:cNvPicPr>
            <a:picLocks noChangeAspect="1" noChangeArrowheads="1"/>
          </p:cNvPicPr>
          <p:nvPr/>
        </p:nvPicPr>
        <p:blipFill>
          <a:blip r:embed="rId2" cstate="print"/>
          <a:srcRect/>
          <a:stretch>
            <a:fillRect/>
          </a:stretch>
        </p:blipFill>
        <p:spPr bwMode="auto">
          <a:xfrm>
            <a:off x="1775520" y="2492896"/>
            <a:ext cx="5071164" cy="2592288"/>
          </a:xfrm>
          <a:prstGeom prst="rect">
            <a:avLst/>
          </a:prstGeom>
          <a:noFill/>
          <a:ln w="9525">
            <a:noFill/>
            <a:miter lim="800000"/>
            <a:headEnd/>
            <a:tailEnd/>
          </a:ln>
        </p:spPr>
      </p:pic>
      <p:pic>
        <p:nvPicPr>
          <p:cNvPr id="102403" name="Picture 3"/>
          <p:cNvPicPr>
            <a:picLocks noChangeAspect="1" noChangeArrowheads="1"/>
          </p:cNvPicPr>
          <p:nvPr/>
        </p:nvPicPr>
        <p:blipFill>
          <a:blip r:embed="rId3" cstate="print"/>
          <a:srcRect/>
          <a:stretch>
            <a:fillRect/>
          </a:stretch>
        </p:blipFill>
        <p:spPr bwMode="auto">
          <a:xfrm>
            <a:off x="5015880" y="3789040"/>
            <a:ext cx="5456644" cy="275430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p:cTn id="7" dur="500" fill="hold"/>
                                        <p:tgtEl>
                                          <p:spTgt spid="102402"/>
                                        </p:tgtEl>
                                        <p:attrNameLst>
                                          <p:attrName>ppt_w</p:attrName>
                                        </p:attrNameLst>
                                      </p:cBhvr>
                                      <p:tavLst>
                                        <p:tav tm="0">
                                          <p:val>
                                            <p:strVal val="#ppt_w*0.70"/>
                                          </p:val>
                                        </p:tav>
                                        <p:tav tm="100000">
                                          <p:val>
                                            <p:strVal val="#ppt_w"/>
                                          </p:val>
                                        </p:tav>
                                      </p:tavLst>
                                    </p:anim>
                                    <p:anim calcmode="lin" valueType="num">
                                      <p:cBhvr>
                                        <p:cTn id="8" dur="500" fill="hold"/>
                                        <p:tgtEl>
                                          <p:spTgt spid="102402"/>
                                        </p:tgtEl>
                                        <p:attrNameLst>
                                          <p:attrName>ppt_h</p:attrName>
                                        </p:attrNameLst>
                                      </p:cBhvr>
                                      <p:tavLst>
                                        <p:tav tm="0">
                                          <p:val>
                                            <p:strVal val="#ppt_h"/>
                                          </p:val>
                                        </p:tav>
                                        <p:tav tm="100000">
                                          <p:val>
                                            <p:strVal val="#ppt_h"/>
                                          </p:val>
                                        </p:tav>
                                      </p:tavLst>
                                    </p:anim>
                                    <p:animEffect transition="in" filter="fade">
                                      <p:cBhvr>
                                        <p:cTn id="9" dur="500"/>
                                        <p:tgtEl>
                                          <p:spTgt spid="10240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02403"/>
                                        </p:tgtEl>
                                        <p:attrNameLst>
                                          <p:attrName>style.visibility</p:attrName>
                                        </p:attrNameLst>
                                      </p:cBhvr>
                                      <p:to>
                                        <p:strVal val="visible"/>
                                      </p:to>
                                    </p:set>
                                    <p:anim calcmode="lin" valueType="num">
                                      <p:cBhvr>
                                        <p:cTn id="14" dur="500" fill="hold"/>
                                        <p:tgtEl>
                                          <p:spTgt spid="102403"/>
                                        </p:tgtEl>
                                        <p:attrNameLst>
                                          <p:attrName>ppt_w</p:attrName>
                                        </p:attrNameLst>
                                      </p:cBhvr>
                                      <p:tavLst>
                                        <p:tav tm="0">
                                          <p:val>
                                            <p:strVal val="#ppt_w*0.70"/>
                                          </p:val>
                                        </p:tav>
                                        <p:tav tm="100000">
                                          <p:val>
                                            <p:strVal val="#ppt_w"/>
                                          </p:val>
                                        </p:tav>
                                      </p:tavLst>
                                    </p:anim>
                                    <p:anim calcmode="lin" valueType="num">
                                      <p:cBhvr>
                                        <p:cTn id="15" dur="500" fill="hold"/>
                                        <p:tgtEl>
                                          <p:spTgt spid="102403"/>
                                        </p:tgtEl>
                                        <p:attrNameLst>
                                          <p:attrName>ppt_h</p:attrName>
                                        </p:attrNameLst>
                                      </p:cBhvr>
                                      <p:tavLst>
                                        <p:tav tm="0">
                                          <p:val>
                                            <p:strVal val="#ppt_h"/>
                                          </p:val>
                                        </p:tav>
                                        <p:tav tm="100000">
                                          <p:val>
                                            <p:strVal val="#ppt_h"/>
                                          </p:val>
                                        </p:tav>
                                      </p:tavLst>
                                    </p:anim>
                                    <p:animEffect transition="in" filter="fade">
                                      <p:cBhvr>
                                        <p:cTn id="16" dur="500"/>
                                        <p:tgtEl>
                                          <p:spTgt spid="102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桥接模式详解</a:t>
            </a:r>
            <a:endParaRPr lang="en-US" altLang="zh-CN" dirty="0"/>
          </a:p>
          <a:p>
            <a:pPr lvl="1"/>
            <a:r>
              <a:rPr lang="zh-CN" altLang="en-US" sz="2400" dirty="0"/>
              <a:t>我们要做的工作就是把这两部分之间</a:t>
            </a:r>
            <a:r>
              <a:rPr lang="zh-CN" altLang="en-US" sz="2400" dirty="0">
                <a:solidFill>
                  <a:srgbClr val="FF0000"/>
                </a:solidFill>
              </a:rPr>
              <a:t>连接起来</a:t>
            </a:r>
            <a:endParaRPr lang="en-US" altLang="zh-CN" sz="2400" dirty="0">
              <a:solidFill>
                <a:srgbClr val="FF0000"/>
              </a:solidFill>
            </a:endParaRPr>
          </a:p>
          <a:p>
            <a:pPr lvl="1"/>
            <a:r>
              <a:rPr lang="en-US" altLang="zh-CN" sz="2400" dirty="0"/>
              <a:t>Bridge</a:t>
            </a:r>
            <a:r>
              <a:rPr lang="zh-CN" altLang="en-US" sz="2400" dirty="0"/>
              <a:t>使用了</a:t>
            </a:r>
            <a:r>
              <a:rPr lang="zh-CN" altLang="en-US" sz="2400" dirty="0">
                <a:solidFill>
                  <a:srgbClr val="FF0000"/>
                </a:solidFill>
              </a:rPr>
              <a:t>对象组合</a:t>
            </a:r>
            <a:r>
              <a:rPr lang="zh-CN" altLang="en-US" sz="2400" dirty="0"/>
              <a:t>的方式</a:t>
            </a:r>
          </a:p>
        </p:txBody>
      </p:sp>
      <p:pic>
        <p:nvPicPr>
          <p:cNvPr id="103426" name="Picture 2"/>
          <p:cNvPicPr>
            <a:picLocks noChangeAspect="1" noChangeArrowheads="1"/>
          </p:cNvPicPr>
          <p:nvPr/>
        </p:nvPicPr>
        <p:blipFill>
          <a:blip r:embed="rId2" cstate="print"/>
          <a:srcRect/>
          <a:stretch>
            <a:fillRect/>
          </a:stretch>
        </p:blipFill>
        <p:spPr bwMode="auto">
          <a:xfrm>
            <a:off x="1919537" y="3284984"/>
            <a:ext cx="8358041" cy="23042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slide(fromBottom)">
                                      <p:cBhvr>
                                        <p:cTn id="7" dur="500"/>
                                        <p:tgtEl>
                                          <p:spTgt spid="103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sz="half" idx="10"/>
          </p:nvPr>
        </p:nvSpPr>
        <p:spPr>
          <a:xfrm>
            <a:off x="1981201" y="1071563"/>
            <a:ext cx="8435975" cy="5357812"/>
          </a:xfrm>
        </p:spPr>
        <p:txBody>
          <a:bodyPr/>
          <a:lstStyle/>
          <a:p>
            <a:pPr>
              <a:buFontTx/>
              <a:buBlip>
                <a:blip r:embed="rId3"/>
              </a:buBlip>
            </a:pPr>
            <a:r>
              <a:rPr lang="zh-CN" altLang="en-US" dirty="0"/>
              <a:t>合成</a:t>
            </a:r>
            <a:r>
              <a:rPr lang="en-US" altLang="zh-CN" dirty="0"/>
              <a:t>/</a:t>
            </a:r>
            <a:r>
              <a:rPr lang="zh-CN" altLang="en-US" dirty="0"/>
              <a:t>聚合复用原则</a:t>
            </a:r>
          </a:p>
          <a:p>
            <a:pPr lvl="1">
              <a:buFontTx/>
              <a:buBlip>
                <a:blip r:embed="rId4"/>
              </a:buBlip>
            </a:pPr>
            <a:r>
              <a:rPr lang="zh-CN" altLang="en-US" sz="2400" dirty="0"/>
              <a:t>合成（</a:t>
            </a:r>
            <a:r>
              <a:rPr lang="zh-CN" altLang="en-US" sz="2400" dirty="0">
                <a:solidFill>
                  <a:srgbClr val="FF0000"/>
                </a:solidFill>
              </a:rPr>
              <a:t>组合</a:t>
            </a:r>
            <a:r>
              <a:rPr lang="zh-CN" altLang="en-US" sz="2400" dirty="0"/>
              <a:t>，</a:t>
            </a:r>
            <a:r>
              <a:rPr lang="en-US" altLang="zh-CN" sz="2400" dirty="0"/>
              <a:t>Composition</a:t>
            </a:r>
            <a:r>
              <a:rPr lang="zh-CN" altLang="en-US" sz="2400" dirty="0"/>
              <a:t>）和</a:t>
            </a:r>
            <a:r>
              <a:rPr lang="zh-CN" altLang="en-US" sz="2400" dirty="0">
                <a:solidFill>
                  <a:srgbClr val="FF0000"/>
                </a:solidFill>
              </a:rPr>
              <a:t>聚合</a:t>
            </a:r>
            <a:r>
              <a:rPr lang="zh-CN" altLang="en-US" sz="2400" dirty="0"/>
              <a:t>（</a:t>
            </a:r>
            <a:r>
              <a:rPr lang="en-US" altLang="zh-CN" sz="2400" dirty="0"/>
              <a:t>Aggregation</a:t>
            </a:r>
            <a:r>
              <a:rPr lang="zh-CN" altLang="en-US" sz="2400" dirty="0"/>
              <a:t>）都是关联关系的特殊种类</a:t>
            </a:r>
            <a:endParaRPr lang="en-US" altLang="zh-CN" sz="2400" dirty="0"/>
          </a:p>
          <a:p>
            <a:pPr lvl="1">
              <a:buFontTx/>
              <a:buBlip>
                <a:blip r:embed="rId4"/>
              </a:buBlip>
            </a:pPr>
            <a:r>
              <a:rPr lang="zh-CN" altLang="en-US" sz="2400" dirty="0">
                <a:solidFill>
                  <a:srgbClr val="FF0000"/>
                </a:solidFill>
              </a:rPr>
              <a:t>聚合</a:t>
            </a:r>
            <a:r>
              <a:rPr lang="zh-CN" altLang="en-US" sz="2400" dirty="0"/>
              <a:t>表示一种</a:t>
            </a:r>
            <a:r>
              <a:rPr lang="zh-CN" altLang="en-US" sz="2400" dirty="0">
                <a:solidFill>
                  <a:srgbClr val="FF0000"/>
                </a:solidFill>
              </a:rPr>
              <a:t>弱的“拥有”关系</a:t>
            </a:r>
            <a:r>
              <a:rPr lang="zh-CN" altLang="en-US" sz="2400" dirty="0"/>
              <a:t>，</a:t>
            </a:r>
            <a:r>
              <a:rPr lang="en-US" altLang="zh-CN" sz="2400" dirty="0"/>
              <a:t>A</a:t>
            </a:r>
            <a:r>
              <a:rPr lang="zh-CN" altLang="en-US" sz="2400" dirty="0"/>
              <a:t>对象可以包含</a:t>
            </a:r>
            <a:r>
              <a:rPr lang="en-US" altLang="zh-CN" sz="2400" dirty="0"/>
              <a:t>B</a:t>
            </a:r>
            <a:r>
              <a:rPr lang="zh-CN" altLang="en-US" sz="2400" dirty="0"/>
              <a:t>对象，但</a:t>
            </a:r>
            <a:r>
              <a:rPr lang="en-US" altLang="zh-CN" sz="2400" dirty="0"/>
              <a:t>B</a:t>
            </a:r>
            <a:r>
              <a:rPr lang="zh-CN" altLang="en-US" sz="2400" dirty="0"/>
              <a:t>对象不是</a:t>
            </a:r>
            <a:r>
              <a:rPr lang="en-US" altLang="zh-CN" sz="2400" dirty="0"/>
              <a:t>A</a:t>
            </a:r>
            <a:r>
              <a:rPr lang="zh-CN" altLang="en-US" sz="2400" dirty="0"/>
              <a:t>对象的一部分</a:t>
            </a:r>
            <a:endParaRPr lang="en-US" altLang="zh-CN" sz="2400" dirty="0"/>
          </a:p>
          <a:p>
            <a:pPr lvl="1">
              <a:buBlip>
                <a:blip r:embed="rId4"/>
              </a:buBlip>
            </a:pPr>
            <a:r>
              <a:rPr lang="zh-CN" altLang="en-US" sz="2400" dirty="0">
                <a:solidFill>
                  <a:srgbClr val="FF0000"/>
                </a:solidFill>
              </a:rPr>
              <a:t>合成</a:t>
            </a:r>
            <a:r>
              <a:rPr lang="zh-CN" altLang="en-US" sz="2400" dirty="0"/>
              <a:t>表示一种</a:t>
            </a:r>
            <a:r>
              <a:rPr lang="zh-CN" altLang="en-US" sz="2400" dirty="0">
                <a:solidFill>
                  <a:srgbClr val="FF0000"/>
                </a:solidFill>
              </a:rPr>
              <a:t>强的“拥有”关系</a:t>
            </a:r>
            <a:r>
              <a:rPr lang="zh-CN" altLang="en-US" sz="2400" dirty="0"/>
              <a:t>，体现了严格的整体和部分的关系，部分和整体的生命周期是一样的。</a:t>
            </a:r>
            <a:endParaRPr lang="en-US" altLang="zh-CN" sz="2400" dirty="0"/>
          </a:p>
        </p:txBody>
      </p:sp>
    </p:spTree>
    <p:extLst>
      <p:ext uri="{BB962C8B-B14F-4D97-AF65-F5344CB8AC3E}">
        <p14:creationId xmlns:p14="http://schemas.microsoft.com/office/powerpoint/2010/main" val="186419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sz="half" idx="10"/>
          </p:nvPr>
        </p:nvSpPr>
        <p:spPr>
          <a:xfrm>
            <a:off x="1981201" y="1071563"/>
            <a:ext cx="8435975" cy="5357812"/>
          </a:xfrm>
        </p:spPr>
        <p:txBody>
          <a:bodyPr/>
          <a:lstStyle/>
          <a:p>
            <a:pPr>
              <a:buFontTx/>
              <a:buBlip>
                <a:blip r:embed="rId3"/>
              </a:buBlip>
            </a:pPr>
            <a:r>
              <a:rPr lang="zh-CN" altLang="en-US" dirty="0"/>
              <a:t>合成</a:t>
            </a:r>
            <a:r>
              <a:rPr lang="en-US" altLang="zh-CN" dirty="0"/>
              <a:t>/</a:t>
            </a:r>
            <a:r>
              <a:rPr lang="zh-CN" altLang="en-US" dirty="0"/>
              <a:t>聚会复用原则</a:t>
            </a:r>
          </a:p>
          <a:p>
            <a:pPr lvl="1">
              <a:buFontTx/>
              <a:buBlip>
                <a:blip r:embed="rId4"/>
              </a:buBlip>
            </a:pPr>
            <a:r>
              <a:rPr lang="zh-CN" altLang="en-US" dirty="0"/>
              <a:t>大雁和翅膀是什么关系；</a:t>
            </a:r>
            <a:endParaRPr lang="en-US" altLang="zh-CN" dirty="0"/>
          </a:p>
          <a:p>
            <a:pPr lvl="1">
              <a:buFontTx/>
              <a:buBlip>
                <a:blip r:embed="rId4"/>
              </a:buBlip>
            </a:pPr>
            <a:r>
              <a:rPr lang="zh-CN" altLang="en-US" dirty="0"/>
              <a:t>大雁和雁群是什么关系。</a:t>
            </a:r>
            <a:endParaRPr lang="en-US" altLang="zh-CN" dirty="0"/>
          </a:p>
        </p:txBody>
      </p:sp>
      <p:pic>
        <p:nvPicPr>
          <p:cNvPr id="58369" name="Picture 1" descr="C:\Users\jiao\AppData\Roaming\Tencent\Users\78535219\QQ\WinTemp\RichOle\4GD00A4C7{1(MIEOBT$B[V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1745" y="2780929"/>
            <a:ext cx="4823151" cy="360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57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69"/>
                                        </p:tgtEl>
                                        <p:attrNameLst>
                                          <p:attrName>style.visibility</p:attrName>
                                        </p:attrNameLst>
                                      </p:cBhvr>
                                      <p:to>
                                        <p:strVal val="visible"/>
                                      </p:to>
                                    </p:set>
                                    <p:animEffect transition="in" filter="fade">
                                      <p:cBhvr>
                                        <p:cTn id="7" dur="500"/>
                                        <p:tgtEl>
                                          <p:spTgt spid="58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t>桥接模式详解</a:t>
            </a:r>
            <a:endParaRPr lang="en-US" altLang="zh-CN" dirty="0"/>
          </a:p>
          <a:p>
            <a:pPr lvl="1">
              <a:buFontTx/>
              <a:buBlip>
                <a:blip r:embed="rId3"/>
              </a:buBlip>
            </a:pPr>
            <a:r>
              <a:rPr lang="zh-CN" altLang="en-US" dirty="0">
                <a:solidFill>
                  <a:srgbClr val="FF0000"/>
                </a:solidFill>
              </a:rPr>
              <a:t>桥接模式实现</a:t>
            </a:r>
            <a:endParaRPr lang="en-US" altLang="zh-CN" dirty="0">
              <a:solidFill>
                <a:srgbClr val="FF0000"/>
              </a:solidFill>
            </a:endParaRPr>
          </a:p>
          <a:p>
            <a:pPr lvl="1">
              <a:buFontTx/>
              <a:buBlip>
                <a:blip r:embed="rId3"/>
              </a:buBlip>
            </a:pPr>
            <a:r>
              <a:rPr lang="zh-CN" altLang="en-US" dirty="0"/>
              <a:t>扩展练习</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桥接模式实现代码</a:t>
            </a:r>
          </a:p>
        </p:txBody>
      </p:sp>
      <p:sp>
        <p:nvSpPr>
          <p:cNvPr id="2" name="AutoShape 1" descr="C:\Users\jiao\AppData\Roaming\Tencent\Users\78535219\QQ\WinTemp\RichOle\Y(]DVUAR8[d0260HG0NFS.jpg"/>
          <p:cNvSpPr>
            <a:spLocks noChangeAspect="1" noChangeArrowheads="1"/>
          </p:cNvSpPr>
          <p:nvPr/>
        </p:nvSpPr>
        <p:spPr bwMode="auto">
          <a:xfrm>
            <a:off x="152400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C:\Users\jiao\AppData\Roaming\Tencent\Users\78535219\QQ\WinTemp\RichOle\Y(]DVUAR8[d0260HG0NFS.jpg"/>
          <p:cNvSpPr>
            <a:spLocks noChangeAspect="1" noChangeArrowheads="1"/>
          </p:cNvSpPr>
          <p:nvPr/>
        </p:nvSpPr>
        <p:spPr bwMode="auto">
          <a:xfrm>
            <a:off x="1676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C:\Users\jiao\AppData\Roaming\Tencent\Users\78535219\QQ\WinTemp\RichOle\Y(]DVUAR8[d0260HG0NFS.jpg"/>
          <p:cNvSpPr>
            <a:spLocks noChangeAspect="1" noChangeArrowheads="1"/>
          </p:cNvSpPr>
          <p:nvPr/>
        </p:nvSpPr>
        <p:spPr bwMode="auto">
          <a:xfrm>
            <a:off x="1828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C:\Users\jiao\AppData\Roaming\Tencent\Users\78535219\QQ\WinTemp\RichOle\Y(]DVUAR8[d0260HG0NFS.jpg"/>
          <p:cNvSpPr>
            <a:spLocks noChangeAspect="1" noChangeArrowheads="1"/>
          </p:cNvSpPr>
          <p:nvPr/>
        </p:nvSpPr>
        <p:spPr bwMode="auto">
          <a:xfrm>
            <a:off x="1981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5" descr="C:\Users\jiao\AppData\Roaming\Tencent\Users\78535219\QQ\WinTemp\RichOle\Y(]DVUAR8[d0260HG0NFS.jpg"/>
          <p:cNvSpPr>
            <a:spLocks noChangeAspect="1" noChangeArrowheads="1"/>
          </p:cNvSpPr>
          <p:nvPr/>
        </p:nvSpPr>
        <p:spPr bwMode="auto">
          <a:xfrm>
            <a:off x="2133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C:\Users\jiao\AppData\Roaming\Tencent\Users\78535219\QQ\WinTemp\RichOle\Y(]DVUAR8[d0260HG0NFS.jpg"/>
          <p:cNvSpPr>
            <a:spLocks noChangeAspect="1" noChangeArrowheads="1"/>
          </p:cNvSpPr>
          <p:nvPr/>
        </p:nvSpPr>
        <p:spPr bwMode="auto">
          <a:xfrm>
            <a:off x="2286000" y="762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Picture 2"/>
          <p:cNvPicPr>
            <a:picLocks noChangeAspect="1" noChangeArrowheads="1"/>
          </p:cNvPicPr>
          <p:nvPr/>
        </p:nvPicPr>
        <p:blipFill>
          <a:blip r:embed="rId3" cstate="print"/>
          <a:srcRect/>
          <a:stretch>
            <a:fillRect/>
          </a:stretch>
        </p:blipFill>
        <p:spPr bwMode="auto">
          <a:xfrm>
            <a:off x="6096001" y="692697"/>
            <a:ext cx="4109569" cy="1132981"/>
          </a:xfrm>
          <a:prstGeom prst="rect">
            <a:avLst/>
          </a:prstGeom>
          <a:noFill/>
          <a:ln w="9525">
            <a:noFill/>
            <a:miter lim="800000"/>
            <a:headEnd/>
            <a:tailEnd/>
          </a:ln>
        </p:spPr>
      </p:pic>
      <p:pic>
        <p:nvPicPr>
          <p:cNvPr id="67585" name="Picture 1"/>
          <p:cNvPicPr>
            <a:picLocks noChangeAspect="1" noChangeArrowheads="1"/>
          </p:cNvPicPr>
          <p:nvPr/>
        </p:nvPicPr>
        <p:blipFill>
          <a:blip r:embed="rId4" cstate="print"/>
          <a:srcRect/>
          <a:stretch>
            <a:fillRect/>
          </a:stretch>
        </p:blipFill>
        <p:spPr bwMode="auto">
          <a:xfrm>
            <a:off x="2999656" y="2492896"/>
            <a:ext cx="2800350" cy="3467100"/>
          </a:xfrm>
          <a:prstGeom prst="rect">
            <a:avLst/>
          </a:prstGeom>
          <a:noFill/>
          <a:ln w="9525">
            <a:noFill/>
            <a:miter lim="800000"/>
            <a:headEnd/>
            <a:tailEnd/>
          </a:ln>
        </p:spPr>
      </p:pic>
      <p:pic>
        <p:nvPicPr>
          <p:cNvPr id="67586" name="Picture 2"/>
          <p:cNvPicPr>
            <a:picLocks noChangeAspect="1" noChangeArrowheads="1"/>
          </p:cNvPicPr>
          <p:nvPr/>
        </p:nvPicPr>
        <p:blipFill>
          <a:blip r:embed="rId5" cstate="print"/>
          <a:srcRect/>
          <a:stretch>
            <a:fillRect/>
          </a:stretch>
        </p:blipFill>
        <p:spPr bwMode="auto">
          <a:xfrm>
            <a:off x="6312024" y="2276872"/>
            <a:ext cx="3028950" cy="37528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桥接模式实现代码</a:t>
            </a:r>
          </a:p>
        </p:txBody>
      </p:sp>
      <p:sp>
        <p:nvSpPr>
          <p:cNvPr id="2" name="AutoShape 1" descr="C:\Users\jiao\AppData\Roaming\Tencent\Users\78535219\QQ\WinTemp\RichOle\Y(]DVUAR8[d0260HG0NFS.jpg"/>
          <p:cNvSpPr>
            <a:spLocks noChangeAspect="1" noChangeArrowheads="1"/>
          </p:cNvSpPr>
          <p:nvPr/>
        </p:nvSpPr>
        <p:spPr bwMode="auto">
          <a:xfrm>
            <a:off x="152400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C:\Users\jiao\AppData\Roaming\Tencent\Users\78535219\QQ\WinTemp\RichOle\Y(]DVUAR8[d0260HG0NFS.jpg"/>
          <p:cNvSpPr>
            <a:spLocks noChangeAspect="1" noChangeArrowheads="1"/>
          </p:cNvSpPr>
          <p:nvPr/>
        </p:nvSpPr>
        <p:spPr bwMode="auto">
          <a:xfrm>
            <a:off x="1676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C:\Users\jiao\AppData\Roaming\Tencent\Users\78535219\QQ\WinTemp\RichOle\Y(]DVUAR8[d0260HG0NFS.jpg"/>
          <p:cNvSpPr>
            <a:spLocks noChangeAspect="1" noChangeArrowheads="1"/>
          </p:cNvSpPr>
          <p:nvPr/>
        </p:nvSpPr>
        <p:spPr bwMode="auto">
          <a:xfrm>
            <a:off x="1828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C:\Users\jiao\AppData\Roaming\Tencent\Users\78535219\QQ\WinTemp\RichOle\Y(]DVUAR8[d0260HG0NFS.jpg"/>
          <p:cNvSpPr>
            <a:spLocks noChangeAspect="1" noChangeArrowheads="1"/>
          </p:cNvSpPr>
          <p:nvPr/>
        </p:nvSpPr>
        <p:spPr bwMode="auto">
          <a:xfrm>
            <a:off x="1981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5" descr="C:\Users\jiao\AppData\Roaming\Tencent\Users\78535219\QQ\WinTemp\RichOle\Y(]DVUAR8[d0260HG0NFS.jpg"/>
          <p:cNvSpPr>
            <a:spLocks noChangeAspect="1" noChangeArrowheads="1"/>
          </p:cNvSpPr>
          <p:nvPr/>
        </p:nvSpPr>
        <p:spPr bwMode="auto">
          <a:xfrm>
            <a:off x="2133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C:\Users\jiao\AppData\Roaming\Tencent\Users\78535219\QQ\WinTemp\RichOle\Y(]DVUAR8[d0260HG0NFS.jpg"/>
          <p:cNvSpPr>
            <a:spLocks noChangeAspect="1" noChangeArrowheads="1"/>
          </p:cNvSpPr>
          <p:nvPr/>
        </p:nvSpPr>
        <p:spPr bwMode="auto">
          <a:xfrm>
            <a:off x="2286000" y="762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Picture 2"/>
          <p:cNvPicPr>
            <a:picLocks noChangeAspect="1" noChangeArrowheads="1"/>
          </p:cNvPicPr>
          <p:nvPr/>
        </p:nvPicPr>
        <p:blipFill>
          <a:blip r:embed="rId3" cstate="print"/>
          <a:srcRect/>
          <a:stretch>
            <a:fillRect/>
          </a:stretch>
        </p:blipFill>
        <p:spPr bwMode="auto">
          <a:xfrm>
            <a:off x="6096001" y="692697"/>
            <a:ext cx="4109569" cy="1132981"/>
          </a:xfrm>
          <a:prstGeom prst="rect">
            <a:avLst/>
          </a:prstGeom>
          <a:noFill/>
          <a:ln w="9525">
            <a:noFill/>
            <a:miter lim="800000"/>
            <a:headEnd/>
            <a:tailEnd/>
          </a:ln>
        </p:spPr>
      </p:pic>
      <p:pic>
        <p:nvPicPr>
          <p:cNvPr id="104450" name="Picture 2"/>
          <p:cNvPicPr>
            <a:picLocks noChangeAspect="1" noChangeArrowheads="1"/>
          </p:cNvPicPr>
          <p:nvPr/>
        </p:nvPicPr>
        <p:blipFill>
          <a:blip r:embed="rId4" cstate="print"/>
          <a:srcRect/>
          <a:stretch>
            <a:fillRect/>
          </a:stretch>
        </p:blipFill>
        <p:spPr bwMode="auto">
          <a:xfrm>
            <a:off x="2135560" y="1772817"/>
            <a:ext cx="3257550" cy="4848225"/>
          </a:xfrm>
          <a:prstGeom prst="rect">
            <a:avLst/>
          </a:prstGeom>
          <a:noFill/>
          <a:ln w="9525">
            <a:noFill/>
            <a:miter lim="800000"/>
            <a:headEnd/>
            <a:tailEnd/>
          </a:ln>
        </p:spPr>
      </p:pic>
      <p:pic>
        <p:nvPicPr>
          <p:cNvPr id="104451" name="Picture 3"/>
          <p:cNvPicPr>
            <a:picLocks noChangeAspect="1" noChangeArrowheads="1"/>
          </p:cNvPicPr>
          <p:nvPr/>
        </p:nvPicPr>
        <p:blipFill>
          <a:blip r:embed="rId5" cstate="print"/>
          <a:srcRect/>
          <a:stretch>
            <a:fillRect/>
          </a:stretch>
        </p:blipFill>
        <p:spPr bwMode="auto">
          <a:xfrm>
            <a:off x="6023992" y="2204864"/>
            <a:ext cx="3162300" cy="40767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上节回顾</a:t>
            </a:r>
            <a:endParaRPr lang="en-US" altLang="zh-CN" dirty="0"/>
          </a:p>
          <a:p>
            <a:pPr lvl="1">
              <a:buBlip>
                <a:blip r:embed="rId3"/>
              </a:buBlip>
            </a:pPr>
            <a:r>
              <a:rPr lang="zh-CN" altLang="en-US" dirty="0"/>
              <a:t>代理模式解决的问题是“提供一种代理</a:t>
            </a:r>
            <a:r>
              <a:rPr lang="zh-CN" altLang="en-US" dirty="0">
                <a:solidFill>
                  <a:srgbClr val="FF0000"/>
                </a:solidFill>
              </a:rPr>
              <a:t>控制对一个对象的访问</a:t>
            </a:r>
            <a:r>
              <a:rPr lang="zh-CN" altLang="en-US" dirty="0"/>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t>桥接模式详解</a:t>
            </a:r>
            <a:endParaRPr lang="en-US" altLang="zh-CN" dirty="0"/>
          </a:p>
          <a:p>
            <a:pPr lvl="1">
              <a:buFontTx/>
              <a:buBlip>
                <a:blip r:embed="rId3"/>
              </a:buBlip>
            </a:pPr>
            <a:r>
              <a:rPr lang="zh-CN" altLang="en-US" dirty="0"/>
              <a:t>桥接模式实现</a:t>
            </a:r>
            <a:endParaRPr lang="en-US" altLang="zh-CN" dirty="0"/>
          </a:p>
          <a:p>
            <a:pPr lvl="1">
              <a:buFontTx/>
              <a:buBlip>
                <a:blip r:embed="rId3"/>
              </a:buBlip>
            </a:pPr>
            <a:r>
              <a:rPr lang="zh-CN" altLang="en-US" dirty="0">
                <a:solidFill>
                  <a:srgbClr val="FF0000"/>
                </a:solidFill>
              </a:rPr>
              <a:t>扩展练习</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扩展说明</a:t>
            </a:r>
            <a:r>
              <a:rPr lang="en-US" altLang="zh-CN" dirty="0"/>
              <a:t>	</a:t>
            </a:r>
          </a:p>
          <a:p>
            <a:pPr lvl="1"/>
            <a:r>
              <a:rPr lang="en-US" altLang="zh-CN" sz="2400" dirty="0"/>
              <a:t>Bridge</a:t>
            </a:r>
            <a:r>
              <a:rPr lang="zh-CN" altLang="en-US" sz="2400" dirty="0"/>
              <a:t>模式使用“</a:t>
            </a:r>
            <a:r>
              <a:rPr lang="zh-CN" altLang="en-US" sz="2400" dirty="0">
                <a:solidFill>
                  <a:srgbClr val="FF0000"/>
                </a:solidFill>
              </a:rPr>
              <a:t>对象间的组合关系</a:t>
            </a:r>
            <a:r>
              <a:rPr lang="zh-CN" altLang="en-US" sz="2400" dirty="0"/>
              <a:t>”解耦了抽象和实现之间固有的绑定关系，使得抽象和实现可以沿着各自的维度来变化。</a:t>
            </a:r>
            <a:endParaRPr lang="en-US" altLang="zh-CN" sz="2400" dirty="0"/>
          </a:p>
          <a:p>
            <a:pPr lvl="1"/>
            <a:r>
              <a:rPr lang="zh-CN" altLang="en-US" sz="2400" dirty="0"/>
              <a:t>所谓抽象和实现沿着各自维度的变化，即“</a:t>
            </a:r>
            <a:r>
              <a:rPr lang="zh-CN" altLang="en-US" sz="2400" dirty="0">
                <a:solidFill>
                  <a:srgbClr val="FF0000"/>
                </a:solidFill>
              </a:rPr>
              <a:t>子类化</a:t>
            </a:r>
            <a:r>
              <a:rPr lang="zh-CN" altLang="en-US" sz="2400" dirty="0"/>
              <a:t>”它们，得到各个子类之后，便可以任意它们，从而获得不同平台上的不同型号。</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调用顺序图</a:t>
            </a:r>
          </a:p>
        </p:txBody>
      </p:sp>
      <p:pic>
        <p:nvPicPr>
          <p:cNvPr id="105474" name="Picture 2" descr="http://pic002.cnblogs.com/img/sjms2010/201009/2010091318030385.gif"/>
          <p:cNvPicPr>
            <a:picLocks noChangeAspect="1" noChangeArrowheads="1"/>
          </p:cNvPicPr>
          <p:nvPr/>
        </p:nvPicPr>
        <p:blipFill>
          <a:blip r:embed="rId2" cstate="print"/>
          <a:srcRect/>
          <a:stretch>
            <a:fillRect/>
          </a:stretch>
        </p:blipFill>
        <p:spPr bwMode="auto">
          <a:xfrm>
            <a:off x="2207568" y="2060848"/>
            <a:ext cx="8000600" cy="3672408"/>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a:xfrm>
            <a:off x="1981200" y="1071546"/>
            <a:ext cx="8363272" cy="5357850"/>
          </a:xfrm>
        </p:spPr>
        <p:txBody>
          <a:bodyPr/>
          <a:lstStyle/>
          <a:p>
            <a:r>
              <a:rPr lang="zh-CN" altLang="en-US" dirty="0"/>
              <a:t>扩展案例</a:t>
            </a:r>
            <a:endParaRPr lang="en-US" altLang="zh-CN" dirty="0"/>
          </a:p>
          <a:p>
            <a:pPr lvl="1"/>
            <a:r>
              <a:rPr lang="zh-CN" altLang="en-US" sz="2400" dirty="0">
                <a:solidFill>
                  <a:srgbClr val="FF0000"/>
                </a:solidFill>
              </a:rPr>
              <a:t>汽车在路上行驶</a:t>
            </a:r>
            <a:r>
              <a:rPr lang="zh-CN" altLang="en-US" sz="2400" dirty="0"/>
              <a:t>。即有小汽车又有公共汽车，它们都不但能在市区中的公路上行驶，也能在高速公路上行驶。</a:t>
            </a:r>
            <a:endParaRPr lang="en-US" altLang="zh-CN" sz="2400" dirty="0"/>
          </a:p>
          <a:p>
            <a:pPr lvl="1"/>
            <a:r>
              <a:rPr lang="zh-CN" altLang="en-US" sz="2400" dirty="0"/>
              <a:t>交通工具（汽车）有不同的类型。</a:t>
            </a:r>
            <a:endParaRPr lang="en-US" altLang="zh-CN" sz="2400" dirty="0"/>
          </a:p>
          <a:p>
            <a:pPr lvl="1"/>
            <a:r>
              <a:rPr lang="zh-CN" altLang="en-US" sz="2400" dirty="0"/>
              <a:t>行驶的环境（路）也在变化。</a:t>
            </a:r>
          </a:p>
        </p:txBody>
      </p:sp>
      <p:sp>
        <p:nvSpPr>
          <p:cNvPr id="109570" name="AutoShape 2" descr="http://t10.baidu.com/it/u=2156053434,3549353150&amp;fm=59"/>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9571" name="Picture 3"/>
          <p:cNvPicPr>
            <a:picLocks noChangeAspect="1" noChangeArrowheads="1"/>
          </p:cNvPicPr>
          <p:nvPr/>
        </p:nvPicPr>
        <p:blipFill>
          <a:blip r:embed="rId2" cstate="print"/>
          <a:srcRect/>
          <a:stretch>
            <a:fillRect/>
          </a:stretch>
        </p:blipFill>
        <p:spPr bwMode="auto">
          <a:xfrm>
            <a:off x="3503712" y="3429000"/>
            <a:ext cx="4896544" cy="295081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错误方案</a:t>
            </a:r>
          </a:p>
        </p:txBody>
      </p:sp>
      <p:pic>
        <p:nvPicPr>
          <p:cNvPr id="110594" name="Picture 2"/>
          <p:cNvPicPr>
            <a:picLocks noChangeAspect="1" noChangeArrowheads="1"/>
          </p:cNvPicPr>
          <p:nvPr/>
        </p:nvPicPr>
        <p:blipFill>
          <a:blip r:embed="rId2" cstate="print"/>
          <a:srcRect/>
          <a:stretch>
            <a:fillRect/>
          </a:stretch>
        </p:blipFill>
        <p:spPr bwMode="auto">
          <a:xfrm>
            <a:off x="1847528" y="1772816"/>
            <a:ext cx="8568952" cy="462272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正确方案</a:t>
            </a:r>
          </a:p>
        </p:txBody>
      </p:sp>
      <p:pic>
        <p:nvPicPr>
          <p:cNvPr id="111618" name="Picture 2"/>
          <p:cNvPicPr>
            <a:picLocks noChangeAspect="1" noChangeArrowheads="1"/>
          </p:cNvPicPr>
          <p:nvPr/>
        </p:nvPicPr>
        <p:blipFill>
          <a:blip r:embed="rId2" cstate="print"/>
          <a:srcRect/>
          <a:stretch>
            <a:fillRect/>
          </a:stretch>
        </p:blipFill>
        <p:spPr bwMode="auto">
          <a:xfrm>
            <a:off x="4943872" y="548681"/>
            <a:ext cx="5486400" cy="3019425"/>
          </a:xfrm>
          <a:prstGeom prst="rect">
            <a:avLst/>
          </a:prstGeom>
          <a:noFill/>
          <a:ln w="9525">
            <a:noFill/>
            <a:miter lim="800000"/>
            <a:headEnd/>
            <a:tailEnd/>
          </a:ln>
        </p:spPr>
      </p:pic>
      <p:pic>
        <p:nvPicPr>
          <p:cNvPr id="111619" name="Picture 3"/>
          <p:cNvPicPr>
            <a:picLocks noChangeAspect="1" noChangeArrowheads="1"/>
          </p:cNvPicPr>
          <p:nvPr/>
        </p:nvPicPr>
        <p:blipFill>
          <a:blip r:embed="rId3" cstate="print"/>
          <a:srcRect/>
          <a:stretch>
            <a:fillRect/>
          </a:stretch>
        </p:blipFill>
        <p:spPr bwMode="auto">
          <a:xfrm>
            <a:off x="1847529" y="3861049"/>
            <a:ext cx="5419725" cy="2581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slide(fromBottom)">
                                      <p:cBhvr>
                                        <p:cTn id="7" dur="500"/>
                                        <p:tgtEl>
                                          <p:spTgt spid="1116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1619"/>
                                        </p:tgtEl>
                                        <p:attrNameLst>
                                          <p:attrName>style.visibility</p:attrName>
                                        </p:attrNameLst>
                                      </p:cBhvr>
                                      <p:to>
                                        <p:strVal val="visible"/>
                                      </p:to>
                                    </p:set>
                                    <p:animEffect transition="in" filter="slide(fromBottom)">
                                      <p:cBhvr>
                                        <p:cTn id="12" dur="500"/>
                                        <p:tgtEl>
                                          <p:spTgt spid="11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难度增加</a:t>
            </a:r>
            <a:endParaRPr lang="en-US" altLang="zh-CN" dirty="0"/>
          </a:p>
          <a:p>
            <a:pPr lvl="1"/>
            <a:r>
              <a:rPr lang="zh-CN" altLang="en-US" sz="2400" dirty="0"/>
              <a:t>桥接模式（</a:t>
            </a:r>
            <a:r>
              <a:rPr lang="en-US" altLang="zh-CN" sz="2400" dirty="0"/>
              <a:t>Bridge</a:t>
            </a:r>
            <a:r>
              <a:rPr lang="zh-CN" altLang="en-US" sz="2400" dirty="0"/>
              <a:t>）如何做</a:t>
            </a:r>
            <a:r>
              <a:rPr lang="en-US" altLang="zh-CN" sz="2400" dirty="0"/>
              <a:t>(</a:t>
            </a:r>
            <a:r>
              <a:rPr lang="zh-CN" altLang="en-US" sz="2400" dirty="0">
                <a:solidFill>
                  <a:srgbClr val="FF0000"/>
                </a:solidFill>
              </a:rPr>
              <a:t>多维度变化</a:t>
            </a:r>
            <a:r>
              <a:rPr lang="en-US" altLang="zh-CN" sz="2400" dirty="0"/>
              <a:t>)</a:t>
            </a:r>
            <a:r>
              <a:rPr lang="zh-CN" altLang="en-US" sz="2400" dirty="0"/>
              <a:t>？</a:t>
            </a:r>
            <a:endParaRPr lang="en-US" altLang="zh-CN" sz="2400" dirty="0"/>
          </a:p>
          <a:p>
            <a:pPr lvl="1"/>
            <a:endParaRPr lang="en-US" altLang="zh-CN" sz="2400" dirty="0"/>
          </a:p>
          <a:p>
            <a:pPr lvl="1"/>
            <a:r>
              <a:rPr lang="zh-CN" altLang="en-US" sz="2400" dirty="0"/>
              <a:t>结合上面的例子</a:t>
            </a:r>
            <a:endParaRPr lang="en-US" altLang="zh-CN" sz="2400" dirty="0"/>
          </a:p>
          <a:p>
            <a:pPr lvl="2"/>
            <a:r>
              <a:rPr lang="zh-CN" altLang="en-US" sz="2000" dirty="0"/>
              <a:t>增加一个维度</a:t>
            </a:r>
            <a:r>
              <a:rPr lang="en-US" altLang="zh-CN" sz="2000" dirty="0"/>
              <a:t>"</a:t>
            </a:r>
            <a:r>
              <a:rPr lang="zh-CN" altLang="en-US" sz="2000" dirty="0"/>
              <a:t>人</a:t>
            </a:r>
            <a:r>
              <a:rPr lang="en-US" altLang="zh-CN" sz="2000" dirty="0"/>
              <a:t>",</a:t>
            </a:r>
            <a:r>
              <a:rPr lang="zh-CN" altLang="en-US" sz="2000" dirty="0"/>
              <a:t>不同的人开着不同的汽车在不同的路上行驶</a:t>
            </a:r>
            <a:r>
              <a:rPr lang="en-US" altLang="zh-CN" sz="2000" dirty="0"/>
              <a:t>(</a:t>
            </a:r>
            <a:r>
              <a:rPr lang="zh-CN" altLang="en-US" sz="2000" dirty="0"/>
              <a:t>三个维度</a:t>
            </a:r>
            <a:r>
              <a:rPr lang="en-US" altLang="zh-CN" sz="2000" dirty="0"/>
              <a:t>);</a:t>
            </a:r>
          </a:p>
          <a:p>
            <a:pPr marL="914400" lvl="2" indent="0">
              <a:buNone/>
            </a:pPr>
            <a:endParaRPr lang="en-US" altLang="zh-CN"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小结</a:t>
            </a:r>
            <a:endParaRPr lang="en-US" altLang="zh-CN" dirty="0"/>
          </a:p>
          <a:p>
            <a:pPr lvl="1">
              <a:buBlip>
                <a:blip r:embed="rId3"/>
              </a:buBlip>
            </a:pPr>
            <a:r>
              <a:rPr lang="zh-CN" altLang="en-US" dirty="0"/>
              <a:t>合成</a:t>
            </a:r>
            <a:r>
              <a:rPr lang="en-US" altLang="zh-CN" dirty="0"/>
              <a:t>/</a:t>
            </a:r>
            <a:r>
              <a:rPr lang="zh-CN" altLang="en-US"/>
              <a:t>聚合复用原则</a:t>
            </a:r>
            <a:endParaRPr lang="en-US" altLang="zh-CN" dirty="0"/>
          </a:p>
          <a:p>
            <a:pPr lvl="1">
              <a:buBlip>
                <a:blip r:embed="rId3"/>
              </a:buBlip>
            </a:pPr>
            <a:r>
              <a:rPr lang="zh-CN" altLang="en-US" dirty="0"/>
              <a:t>桥接模式是“将抽象部分和其实现部分分离，使它们都可以独立的变化”</a:t>
            </a:r>
            <a:endParaRPr lang="en-US" altLang="zh-CN" dirty="0"/>
          </a:p>
          <a:p>
            <a:pPr lvl="1">
              <a:buBlip>
                <a:blip r:embed="rId3"/>
              </a:buBlip>
            </a:pP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7"/>
          <p:cNvSpPr txBox="1">
            <a:spLocks noChangeArrowheads="1"/>
          </p:cNvSpPr>
          <p:nvPr/>
        </p:nvSpPr>
        <p:spPr bwMode="auto">
          <a:xfrm>
            <a:off x="1809750" y="2593975"/>
            <a:ext cx="252505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4500">
                <a:solidFill>
                  <a:schemeClr val="bg1"/>
                </a:solidFill>
              </a:rPr>
              <a:t>THANKS</a:t>
            </a:r>
            <a:endParaRPr lang="zh-CN" altLang="en-US" sz="4400">
              <a:solidFill>
                <a:schemeClr val="bg1"/>
              </a:solidFill>
              <a:latin typeface="Times New Roman" pitchFamily="18" charset="0"/>
              <a:cs typeface="Times New Roman" pitchFamily="18" charset="0"/>
            </a:endParaRPr>
          </a:p>
        </p:txBody>
      </p:sp>
      <p:pic>
        <p:nvPicPr>
          <p:cNvPr id="31747" name="图片 4" descr="图片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595564" y="4429126"/>
            <a:ext cx="4143375" cy="646113"/>
          </a:xfrm>
          <a:prstGeom prst="rect">
            <a:avLst/>
          </a:prstGeom>
          <a:noFill/>
        </p:spPr>
        <p:txBody>
          <a:bodyPr>
            <a:spAutoFit/>
          </a:bodyPr>
          <a:lstStyle/>
          <a:p>
            <a:pPr>
              <a:defRPr/>
            </a:pPr>
            <a:r>
              <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Thank You</a:t>
            </a:r>
            <a:r>
              <a:rPr lang="zh-CN" altLang="en-US"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，谢谢！</a:t>
            </a:r>
            <a:endPar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t>桥接模式详解</a:t>
            </a:r>
            <a:endParaRPr lang="en-US" altLang="zh-CN" dirty="0"/>
          </a:p>
          <a:p>
            <a:pPr lvl="1">
              <a:buFontTx/>
              <a:buBlip>
                <a:blip r:embed="rId3"/>
              </a:buBlip>
            </a:pPr>
            <a:r>
              <a:rPr lang="zh-CN" altLang="en-US" dirty="0"/>
              <a:t>桥接模式实现</a:t>
            </a:r>
            <a:endParaRPr lang="en-US" altLang="zh-CN" dirty="0"/>
          </a:p>
          <a:p>
            <a:pPr lvl="1">
              <a:buFontTx/>
              <a:buBlip>
                <a:blip r:embed="rId3"/>
              </a:buBlip>
            </a:pPr>
            <a:r>
              <a:rPr lang="zh-CN" altLang="en-US" dirty="0"/>
              <a:t>扩展练习</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half" idx="10"/>
          </p:nvPr>
        </p:nvSpPr>
        <p:spPr>
          <a:xfrm>
            <a:off x="1981200" y="1071563"/>
            <a:ext cx="8186738" cy="5357812"/>
          </a:xfrm>
        </p:spPr>
        <p:txBody>
          <a:bodyPr/>
          <a:lstStyle/>
          <a:p>
            <a:pPr>
              <a:buFontTx/>
              <a:buBlip>
                <a:blip r:embed="rId3"/>
              </a:buBlip>
            </a:pPr>
            <a:r>
              <a:rPr lang="zh-CN" altLang="en-US" dirty="0"/>
              <a:t>课程内容</a:t>
            </a:r>
            <a:endParaRPr lang="en-US" altLang="zh-CN" dirty="0"/>
          </a:p>
          <a:p>
            <a:pPr lvl="1">
              <a:buFontTx/>
              <a:buBlip>
                <a:blip r:embed="rId4"/>
              </a:buBlip>
            </a:pPr>
            <a:r>
              <a:rPr lang="zh-CN" altLang="en-US" dirty="0">
                <a:solidFill>
                  <a:srgbClr val="FF0000"/>
                </a:solidFill>
              </a:rPr>
              <a:t>环境及问题</a:t>
            </a:r>
            <a:endParaRPr lang="en-US" altLang="zh-CN" dirty="0">
              <a:solidFill>
                <a:srgbClr val="FF0000"/>
              </a:solidFill>
            </a:endParaRPr>
          </a:p>
          <a:p>
            <a:pPr lvl="1">
              <a:buFontTx/>
              <a:buBlip>
                <a:blip r:embed="rId4"/>
              </a:buBlip>
            </a:pPr>
            <a:r>
              <a:rPr lang="zh-CN" altLang="en-US" dirty="0"/>
              <a:t>桥接模式详解</a:t>
            </a:r>
            <a:endParaRPr lang="en-US" altLang="zh-CN" dirty="0"/>
          </a:p>
          <a:p>
            <a:pPr lvl="1">
              <a:buFontTx/>
              <a:buBlip>
                <a:blip r:embed="rId4"/>
              </a:buBlip>
            </a:pPr>
            <a:r>
              <a:rPr lang="zh-CN" altLang="en-US" dirty="0"/>
              <a:t>桥接模式实现</a:t>
            </a:r>
            <a:endParaRPr lang="en-US" altLang="zh-CN" dirty="0"/>
          </a:p>
          <a:p>
            <a:pPr lvl="1">
              <a:buFontTx/>
              <a:buBlip>
                <a:blip r:embed="rId4"/>
              </a:buBlip>
            </a:pPr>
            <a:r>
              <a:rPr lang="zh-CN" altLang="en-US" dirty="0"/>
              <a:t>扩展练习</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环境</a:t>
            </a:r>
            <a:endParaRPr lang="en-US" altLang="zh-CN" dirty="0"/>
          </a:p>
          <a:p>
            <a:pPr lvl="1"/>
            <a:r>
              <a:rPr lang="zh-CN" altLang="en-US" sz="2400" dirty="0"/>
              <a:t>现在我们要开发一个</a:t>
            </a:r>
            <a:r>
              <a:rPr lang="zh-CN" altLang="en-US" sz="2400" dirty="0">
                <a:solidFill>
                  <a:srgbClr val="FF0000"/>
                </a:solidFill>
              </a:rPr>
              <a:t>通用</a:t>
            </a:r>
            <a:r>
              <a:rPr lang="zh-CN" altLang="en-US" sz="2400" dirty="0"/>
              <a:t>的日志记录工具</a:t>
            </a:r>
            <a:endParaRPr lang="en-US" altLang="zh-CN" sz="2400" dirty="0"/>
          </a:p>
          <a:p>
            <a:pPr lvl="1"/>
            <a:r>
              <a:rPr lang="zh-CN" altLang="en-US" sz="2400" dirty="0"/>
              <a:t>它既可以运行在</a:t>
            </a:r>
            <a:r>
              <a:rPr lang="en-US" altLang="zh-CN" sz="2400" dirty="0">
                <a:solidFill>
                  <a:srgbClr val="FF0000"/>
                </a:solidFill>
              </a:rPr>
              <a:t>.NET</a:t>
            </a:r>
            <a:r>
              <a:rPr lang="zh-CN" altLang="en-US" sz="2400" dirty="0"/>
              <a:t>平台，也可以运行在</a:t>
            </a:r>
            <a:r>
              <a:rPr lang="en-US" altLang="zh-CN" sz="2400" dirty="0">
                <a:solidFill>
                  <a:srgbClr val="FF0000"/>
                </a:solidFill>
              </a:rPr>
              <a:t>Java</a:t>
            </a:r>
            <a:r>
              <a:rPr lang="zh-CN" altLang="en-US" sz="2400" dirty="0"/>
              <a:t>平台上</a:t>
            </a:r>
            <a:endParaRPr lang="en-US" altLang="zh-CN" sz="2400" dirty="0"/>
          </a:p>
          <a:p>
            <a:pPr lvl="1"/>
            <a:r>
              <a:rPr lang="zh-CN" altLang="en-US" sz="2400" dirty="0"/>
              <a:t>它支持</a:t>
            </a:r>
            <a:r>
              <a:rPr lang="zh-CN" altLang="en-US" sz="2400" dirty="0">
                <a:solidFill>
                  <a:srgbClr val="FF0000"/>
                </a:solidFill>
              </a:rPr>
              <a:t>数据库</a:t>
            </a:r>
            <a:r>
              <a:rPr lang="zh-CN" altLang="en-US" sz="2400" dirty="0"/>
              <a:t>记录和</a:t>
            </a:r>
            <a:r>
              <a:rPr lang="zh-CN" altLang="en-US" sz="2400">
                <a:solidFill>
                  <a:srgbClr val="FF0000"/>
                </a:solidFill>
              </a:rPr>
              <a:t>文本文件</a:t>
            </a:r>
            <a:r>
              <a:rPr lang="zh-CN" altLang="en-US" sz="2400"/>
              <a:t>记录 </a:t>
            </a:r>
            <a:endParaRPr lang="en-US" altLang="zh-CN" sz="2400" dirty="0"/>
          </a:p>
          <a:p>
            <a:pPr lvl="1"/>
            <a:endParaRPr lang="zh-CN" altLang="en-US" sz="2400" dirty="0"/>
          </a:p>
        </p:txBody>
      </p:sp>
      <p:pic>
        <p:nvPicPr>
          <p:cNvPr id="62466" name="Picture 2" descr="http://t0.gstatic.com/images?q=tbn:ANd9GcRsuN-zzXshQhwGz1q-RATn46P9Z0Dzu4zM_DGqUXY4X9U8wGhTeQ"/>
          <p:cNvPicPr>
            <a:picLocks noChangeAspect="1" noChangeArrowheads="1"/>
          </p:cNvPicPr>
          <p:nvPr/>
        </p:nvPicPr>
        <p:blipFill>
          <a:blip r:embed="rId2" cstate="print"/>
          <a:srcRect/>
          <a:stretch>
            <a:fillRect/>
          </a:stretch>
        </p:blipFill>
        <p:spPr bwMode="auto">
          <a:xfrm>
            <a:off x="4583832" y="3501009"/>
            <a:ext cx="2808312" cy="28083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p:cTn id="7" dur="500" fill="hold"/>
                                        <p:tgtEl>
                                          <p:spTgt spid="62466"/>
                                        </p:tgtEl>
                                        <p:attrNameLst>
                                          <p:attrName>ppt_w</p:attrName>
                                        </p:attrNameLst>
                                      </p:cBhvr>
                                      <p:tavLst>
                                        <p:tav tm="0">
                                          <p:val>
                                            <p:strVal val="#ppt_w*0.70"/>
                                          </p:val>
                                        </p:tav>
                                        <p:tav tm="100000">
                                          <p:val>
                                            <p:strVal val="#ppt_w"/>
                                          </p:val>
                                        </p:tav>
                                      </p:tavLst>
                                    </p:anim>
                                    <p:anim calcmode="lin" valueType="num">
                                      <p:cBhvr>
                                        <p:cTn id="8" dur="500" fill="hold"/>
                                        <p:tgtEl>
                                          <p:spTgt spid="62466"/>
                                        </p:tgtEl>
                                        <p:attrNameLst>
                                          <p:attrName>ppt_h</p:attrName>
                                        </p:attrNameLst>
                                      </p:cBhvr>
                                      <p:tavLst>
                                        <p:tav tm="0">
                                          <p:val>
                                            <p:strVal val="#ppt_h"/>
                                          </p:val>
                                        </p:tav>
                                        <p:tav tm="100000">
                                          <p:val>
                                            <p:strVal val="#ppt_h"/>
                                          </p:val>
                                        </p:tav>
                                      </p:tavLst>
                                    </p:anim>
                                    <p:animEffect transition="in" filter="fade">
                                      <p:cBhvr>
                                        <p:cTn id="9" dur="5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解决方案</a:t>
            </a:r>
            <a:endParaRPr lang="en-US" altLang="zh-CN" dirty="0"/>
          </a:p>
          <a:p>
            <a:pPr lvl="1"/>
            <a:r>
              <a:rPr lang="zh-CN" altLang="en-US" sz="2400" dirty="0"/>
              <a:t>根据我们的设计经验，应该把不同的日志记录方式分别作为单独的对象来对待，并为日志记录类抽象出一个基类</a:t>
            </a:r>
            <a:r>
              <a:rPr lang="en-US" altLang="zh-CN" sz="2400" dirty="0"/>
              <a:t>Log</a:t>
            </a:r>
            <a:r>
              <a:rPr lang="zh-CN" altLang="en-US" sz="2400" dirty="0"/>
              <a:t>出来</a:t>
            </a:r>
          </a:p>
        </p:txBody>
      </p:sp>
      <p:pic>
        <p:nvPicPr>
          <p:cNvPr id="97282" name="Picture 2"/>
          <p:cNvPicPr>
            <a:picLocks noChangeAspect="1" noChangeArrowheads="1"/>
          </p:cNvPicPr>
          <p:nvPr/>
        </p:nvPicPr>
        <p:blipFill>
          <a:blip r:embed="rId2" cstate="print"/>
          <a:srcRect/>
          <a:stretch>
            <a:fillRect/>
          </a:stretch>
        </p:blipFill>
        <p:spPr bwMode="auto">
          <a:xfrm>
            <a:off x="3143672" y="3140969"/>
            <a:ext cx="6048672" cy="276361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slide(fromBottom)">
                                      <p:cBhvr>
                                        <p:cTn id="7" dur="5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解决方案</a:t>
            </a:r>
            <a:endParaRPr lang="en-US" altLang="zh-CN" dirty="0"/>
          </a:p>
          <a:p>
            <a:pPr lvl="1"/>
            <a:r>
              <a:rPr lang="zh-CN" altLang="en-US" sz="2400" dirty="0"/>
              <a:t>不同平台的日志记录，对于操作数据库、写入文本文件所调用的方式可能是不一样的</a:t>
            </a:r>
          </a:p>
        </p:txBody>
      </p:sp>
      <p:pic>
        <p:nvPicPr>
          <p:cNvPr id="98306" name="Picture 2"/>
          <p:cNvPicPr>
            <a:picLocks noChangeAspect="1" noChangeArrowheads="1"/>
          </p:cNvPicPr>
          <p:nvPr/>
        </p:nvPicPr>
        <p:blipFill>
          <a:blip r:embed="rId2" cstate="print"/>
          <a:srcRect/>
          <a:stretch>
            <a:fillRect/>
          </a:stretch>
        </p:blipFill>
        <p:spPr bwMode="auto">
          <a:xfrm>
            <a:off x="2855640" y="2708920"/>
            <a:ext cx="6624736" cy="326250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slide(fromBottom)">
                                      <p:cBhvr>
                                        <p:cTn id="7" dur="5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存在的问题</a:t>
            </a:r>
            <a:endParaRPr lang="en-US" altLang="zh-CN" dirty="0"/>
          </a:p>
          <a:p>
            <a:pPr lvl="1"/>
            <a:r>
              <a:rPr lang="zh-CN" altLang="en-US" sz="2400" dirty="0"/>
              <a:t>假如现在我们要引入一种新的</a:t>
            </a:r>
            <a:r>
              <a:rPr lang="en-US" altLang="zh-CN" sz="2400" dirty="0"/>
              <a:t>xml</a:t>
            </a:r>
            <a:r>
              <a:rPr lang="zh-CN" altLang="en-US" sz="2400" dirty="0"/>
              <a:t>文件的记录方式</a:t>
            </a:r>
          </a:p>
        </p:txBody>
      </p:sp>
      <p:pic>
        <p:nvPicPr>
          <p:cNvPr id="99330" name="Picture 2"/>
          <p:cNvPicPr>
            <a:picLocks noChangeAspect="1" noChangeArrowheads="1"/>
          </p:cNvPicPr>
          <p:nvPr/>
        </p:nvPicPr>
        <p:blipFill>
          <a:blip r:embed="rId2" cstate="print"/>
          <a:srcRect/>
          <a:stretch>
            <a:fillRect/>
          </a:stretch>
        </p:blipFill>
        <p:spPr bwMode="auto">
          <a:xfrm>
            <a:off x="1919536" y="2492897"/>
            <a:ext cx="8424936" cy="296505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slide(fromBottom)">
                                      <p:cBhvr>
                                        <p:cTn id="7" dur="500"/>
                                        <p:tgtEl>
                                          <p:spTgt spid="99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存在的问题</a:t>
            </a:r>
            <a:endParaRPr lang="en-US" altLang="zh-CN" dirty="0"/>
          </a:p>
          <a:p>
            <a:pPr lvl="1"/>
            <a:r>
              <a:rPr lang="zh-CN" altLang="en-US" sz="2400" dirty="0"/>
              <a:t>如果我们引入一种新的平台呢？</a:t>
            </a:r>
            <a:endParaRPr lang="zh-CN" altLang="en-US" dirty="0"/>
          </a:p>
        </p:txBody>
      </p:sp>
      <p:pic>
        <p:nvPicPr>
          <p:cNvPr id="100354" name="Picture 2"/>
          <p:cNvPicPr>
            <a:picLocks noChangeAspect="1" noChangeArrowheads="1"/>
          </p:cNvPicPr>
          <p:nvPr/>
        </p:nvPicPr>
        <p:blipFill>
          <a:blip r:embed="rId2" cstate="print"/>
          <a:srcRect/>
          <a:stretch>
            <a:fillRect/>
          </a:stretch>
        </p:blipFill>
        <p:spPr bwMode="auto">
          <a:xfrm>
            <a:off x="2135561" y="2564904"/>
            <a:ext cx="7883147" cy="33123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slide(fromBottom)">
                                      <p:cBhvr>
                                        <p:cTn id="7"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8194</TotalTime>
  <Words>733</Words>
  <Application>Microsoft Office PowerPoint</Application>
  <PresentationFormat>宽屏</PresentationFormat>
  <Paragraphs>96</Paragraphs>
  <Slides>28</Slides>
  <Notes>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0</vt:i4>
      </vt:variant>
      <vt:variant>
        <vt:lpstr>幻灯片标题</vt:lpstr>
      </vt:variant>
      <vt:variant>
        <vt:i4>28</vt:i4>
      </vt:variant>
    </vt:vector>
  </HeadingPairs>
  <TitlesOfParts>
    <vt:vector size="35" baseType="lpstr">
      <vt:lpstr>微软雅黑</vt:lpstr>
      <vt:lpstr>Times New Roman</vt:lpstr>
      <vt:lpstr>Arial</vt:lpstr>
      <vt:lpstr>Wingdings</vt:lpstr>
      <vt:lpstr>黑体</vt:lpstr>
      <vt:lpstr>Calibri</vt:lpstr>
      <vt:lpstr>Office 主题</vt:lpstr>
      <vt:lpstr>第11章 桥接模式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wei</dc:creator>
  <cp:lastModifiedBy>武永亮</cp:lastModifiedBy>
  <cp:revision>749</cp:revision>
  <dcterms:modified xsi:type="dcterms:W3CDTF">2019-07-16T06:27:43Z</dcterms:modified>
</cp:coreProperties>
</file>