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316" r:id="rId2"/>
    <p:sldId id="442" r:id="rId3"/>
    <p:sldId id="372" r:id="rId4"/>
    <p:sldId id="474" r:id="rId5"/>
    <p:sldId id="421" r:id="rId6"/>
    <p:sldId id="444" r:id="rId7"/>
    <p:sldId id="445" r:id="rId8"/>
    <p:sldId id="443" r:id="rId9"/>
    <p:sldId id="447" r:id="rId10"/>
    <p:sldId id="422" r:id="rId11"/>
    <p:sldId id="424" r:id="rId12"/>
    <p:sldId id="457" r:id="rId13"/>
    <p:sldId id="448" r:id="rId14"/>
    <p:sldId id="419" r:id="rId15"/>
    <p:sldId id="420" r:id="rId16"/>
    <p:sldId id="426" r:id="rId17"/>
    <p:sldId id="427" r:id="rId18"/>
    <p:sldId id="450" r:id="rId19"/>
    <p:sldId id="478" r:id="rId20"/>
    <p:sldId id="479" r:id="rId21"/>
    <p:sldId id="480" r:id="rId22"/>
    <p:sldId id="451" r:id="rId23"/>
    <p:sldId id="463" r:id="rId24"/>
    <p:sldId id="464" r:id="rId25"/>
    <p:sldId id="490" r:id="rId26"/>
    <p:sldId id="489" r:id="rId27"/>
    <p:sldId id="466" r:id="rId28"/>
    <p:sldId id="465" r:id="rId29"/>
    <p:sldId id="469" r:id="rId30"/>
    <p:sldId id="470" r:id="rId31"/>
    <p:sldId id="471" r:id="rId32"/>
    <p:sldId id="493" r:id="rId33"/>
    <p:sldId id="494" r:id="rId34"/>
    <p:sldId id="495" r:id="rId35"/>
    <p:sldId id="496" r:id="rId36"/>
    <p:sldId id="497" r:id="rId37"/>
    <p:sldId id="498" r:id="rId38"/>
    <p:sldId id="472" r:id="rId39"/>
    <p:sldId id="473" r:id="rId40"/>
    <p:sldId id="306"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黑体" panose="02010609060101010101" pitchFamily="49" charset="-122"/>
      <p:regular r:id="rId47"/>
    </p:embeddedFont>
    <p:embeddedFont>
      <p:font typeface="微软雅黑" panose="020B0503020204020204" pitchFamily="34" charset="-122"/>
      <p:regular r:id="rId48"/>
      <p:bold r:id="rId49"/>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46" userDrawn="1">
          <p15:clr>
            <a:srgbClr val="A4A3A4"/>
          </p15:clr>
        </p15:guide>
        <p15:guide id="2" pos="76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D6501"/>
    <a:srgbClr val="B03F00"/>
    <a:srgbClr val="921800"/>
    <a:srgbClr val="7A2E00"/>
    <a:srgbClr val="923400"/>
    <a:srgbClr val="EE7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27" autoAdjust="0"/>
    <p:restoredTop sz="80000" autoAdjust="0"/>
  </p:normalViewPr>
  <p:slideViewPr>
    <p:cSldViewPr>
      <p:cViewPr varScale="1">
        <p:scale>
          <a:sx n="56" d="100"/>
          <a:sy n="56" d="100"/>
        </p:scale>
        <p:origin x="84" y="414"/>
      </p:cViewPr>
      <p:guideLst>
        <p:guide orient="horz" pos="346"/>
        <p:guide pos="7651"/>
      </p:guideLst>
    </p:cSldViewPr>
  </p:slideViewPr>
  <p:outlineViewPr>
    <p:cViewPr>
      <p:scale>
        <a:sx n="33" d="100"/>
        <a:sy n="33" d="100"/>
      </p:scale>
      <p:origin x="54" y="1398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87E8E37-2685-4AE7-958A-F1972F56632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6E6220F1-F663-42E9-BE01-C82117A538C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pitchFamily="2" charset="-122"/>
              </a:defRPr>
            </a:lvl1pPr>
          </a:lstStyle>
          <a:p>
            <a:pPr>
              <a:defRPr/>
            </a:pPr>
            <a:fld id="{D8CF7BD8-8C89-4443-8585-FA81598225ED}" type="datetimeFigureOut">
              <a:rPr lang="zh-CN" altLang="en-US"/>
              <a:pPr>
                <a:defRPr/>
              </a:pPr>
              <a:t>2019/7/16</a:t>
            </a:fld>
            <a:endParaRPr lang="zh-CN" altLang="en-US"/>
          </a:p>
        </p:txBody>
      </p:sp>
      <p:sp>
        <p:nvSpPr>
          <p:cNvPr id="4" name="幻灯片图像占位符 3">
            <a:extLst>
              <a:ext uri="{FF2B5EF4-FFF2-40B4-BE49-F238E27FC236}">
                <a16:creationId xmlns:a16="http://schemas.microsoft.com/office/drawing/2014/main" id="{1527C547-06EF-4FB1-A3B2-BF18610DF42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C308852-D08F-4EBA-8C1A-6191112F96B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FF9B893-113A-4D43-B55D-3AFAC299606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1E55EA50-F3F6-45DB-8646-167DD2E50D2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E80946B-1E74-4C2D-9BDB-7AB838D14FD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C9D541DD-ADC8-43ED-AD4D-ACF3BA21B9D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1B54C577-26AB-4E61-AB5C-CB82D77442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层次结构 管道过滤器 批处理 事件系统 </a:t>
            </a:r>
            <a:r>
              <a:rPr lang="en-US" altLang="zh-CN"/>
              <a:t>pac</a:t>
            </a:r>
          </a:p>
          <a:p>
            <a:r>
              <a:rPr lang="en-US" altLang="zh-CN"/>
              <a:t>Mvc mvp</a:t>
            </a:r>
          </a:p>
          <a:p>
            <a:r>
              <a:rPr lang="zh-CN" altLang="en-US"/>
              <a:t>观察者，组合，策略</a:t>
            </a:r>
            <a:endParaRPr lang="en-US" altLang="zh-CN"/>
          </a:p>
          <a:p>
            <a:r>
              <a:rPr lang="zh-CN" altLang="en-US"/>
              <a:t>音频格式：</a:t>
            </a:r>
            <a:r>
              <a:rPr lang="en-US" altLang="zh-CN"/>
              <a:t>mp3 wma     wav ape aac</a:t>
            </a:r>
          </a:p>
        </p:txBody>
      </p:sp>
      <p:sp>
        <p:nvSpPr>
          <p:cNvPr id="12292" name="灯片编号占位符 3">
            <a:extLst>
              <a:ext uri="{FF2B5EF4-FFF2-40B4-BE49-F238E27FC236}">
                <a16:creationId xmlns:a16="http://schemas.microsoft.com/office/drawing/2014/main" id="{713B6A60-C3FD-452B-83DA-BADE43F7DD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2421041-84D9-4AC0-B0B7-AA4875A264AD}" type="slidenum">
              <a:rPr lang="zh-CN" altLang="en-US" smtClean="0">
                <a:latin typeface="Arial" panose="020B0604020202020204" pitchFamily="34" charset="0"/>
              </a:rPr>
              <a:pPr>
                <a:spcBef>
                  <a:spcPct val="0"/>
                </a:spcBef>
              </a:pPr>
              <a:t>2</a:t>
            </a:fld>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E7447404-FD65-482D-B88E-CBFFDBBE9DF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6958576A-3F97-4BCF-AAA3-41B07792C2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源程序</a:t>
            </a:r>
            <a:r>
              <a:rPr lang="en-US" altLang="zh-CN"/>
              <a:t>——</a:t>
            </a:r>
            <a:r>
              <a:rPr lang="zh-CN" altLang="en-US"/>
              <a:t>编译器</a:t>
            </a:r>
            <a:r>
              <a:rPr lang="en-US" altLang="zh-CN"/>
              <a:t>——</a:t>
            </a:r>
            <a:r>
              <a:rPr lang="zh-CN" altLang="en-US"/>
              <a:t>目标程序</a:t>
            </a:r>
            <a:endParaRPr lang="en-US" altLang="zh-CN"/>
          </a:p>
          <a:p>
            <a:r>
              <a:rPr lang="zh-CN" altLang="en-US"/>
              <a:t>输入</a:t>
            </a:r>
            <a:r>
              <a:rPr lang="en-US" altLang="zh-CN"/>
              <a:t>——</a:t>
            </a:r>
            <a:r>
              <a:rPr lang="zh-CN" altLang="en-US"/>
              <a:t>目标程序</a:t>
            </a:r>
            <a:r>
              <a:rPr lang="en-US" altLang="zh-CN"/>
              <a:t>——</a:t>
            </a:r>
            <a:r>
              <a:rPr lang="zh-CN" altLang="en-US"/>
              <a:t>输出</a:t>
            </a:r>
            <a:endParaRPr lang="en-US" altLang="zh-CN"/>
          </a:p>
          <a:p>
            <a:endParaRPr lang="en-US" altLang="zh-CN"/>
          </a:p>
          <a:p>
            <a:r>
              <a:rPr lang="zh-CN" altLang="en-US"/>
              <a:t>输入</a:t>
            </a:r>
            <a:endParaRPr lang="en-US" altLang="zh-CN"/>
          </a:p>
          <a:p>
            <a:r>
              <a:rPr lang="zh-CN" altLang="en-US"/>
              <a:t>源程序</a:t>
            </a:r>
            <a:r>
              <a:rPr lang="en-US" altLang="zh-CN"/>
              <a:t>——</a:t>
            </a:r>
            <a:r>
              <a:rPr lang="zh-CN" altLang="en-US"/>
              <a:t>解释器</a:t>
            </a:r>
            <a:r>
              <a:rPr lang="en-US" altLang="zh-CN"/>
              <a:t>——</a:t>
            </a:r>
            <a:r>
              <a:rPr lang="zh-CN" altLang="en-US"/>
              <a:t>输出</a:t>
            </a:r>
            <a:endParaRPr lang="en-US" altLang="zh-CN"/>
          </a:p>
          <a:p>
            <a:endParaRPr lang="en-US" altLang="zh-CN"/>
          </a:p>
          <a:p>
            <a:r>
              <a:rPr lang="zh-CN" altLang="en-US"/>
              <a:t>源程序</a:t>
            </a:r>
            <a:r>
              <a:rPr lang="en-US" altLang="zh-CN"/>
              <a:t>——</a:t>
            </a:r>
            <a:r>
              <a:rPr lang="zh-CN" altLang="en-US"/>
              <a:t>翻译</a:t>
            </a:r>
            <a:r>
              <a:rPr lang="en-US" altLang="zh-CN"/>
              <a:t>——</a:t>
            </a:r>
            <a:r>
              <a:rPr lang="zh-CN" altLang="en-US"/>
              <a:t>中间语言</a:t>
            </a:r>
            <a:endParaRPr lang="en-US" altLang="zh-CN"/>
          </a:p>
          <a:p>
            <a:r>
              <a:rPr lang="zh-CN" altLang="en-US"/>
              <a:t>中间语言</a:t>
            </a:r>
            <a:r>
              <a:rPr lang="en-US" altLang="zh-CN"/>
              <a:t>——</a:t>
            </a:r>
            <a:r>
              <a:rPr lang="zh-CN" altLang="en-US"/>
              <a:t>虚拟机</a:t>
            </a:r>
            <a:r>
              <a:rPr lang="en-US" altLang="zh-CN"/>
              <a:t>——</a:t>
            </a:r>
            <a:r>
              <a:rPr lang="zh-CN" altLang="en-US"/>
              <a:t>输出</a:t>
            </a:r>
            <a:endParaRPr lang="en-US" altLang="zh-CN"/>
          </a:p>
          <a:p>
            <a:r>
              <a:rPr lang="zh-CN" altLang="en-US"/>
              <a:t>输入</a:t>
            </a:r>
            <a:endParaRPr lang="en-US" altLang="zh-CN"/>
          </a:p>
          <a:p>
            <a:endParaRPr lang="en-US" altLang="zh-CN"/>
          </a:p>
          <a:p>
            <a:r>
              <a:rPr lang="zh-CN" altLang="en-US"/>
              <a:t>编译语言：</a:t>
            </a:r>
            <a:r>
              <a:rPr lang="en-US" altLang="zh-CN"/>
              <a:t>c,c++,delphi,pascal</a:t>
            </a:r>
          </a:p>
          <a:p>
            <a:r>
              <a:rPr lang="zh-CN" altLang="en-US"/>
              <a:t>解释：</a:t>
            </a:r>
            <a:r>
              <a:rPr lang="en-US" altLang="zh-CN"/>
              <a:t>php,asp,pathon</a:t>
            </a:r>
          </a:p>
          <a:p>
            <a:endParaRPr lang="en-US" altLang="zh-CN"/>
          </a:p>
          <a:p>
            <a:r>
              <a:rPr lang="zh-CN" altLang="en-US"/>
              <a:t>编译器不会执行输入的源程序代码，而是将其翻译为另一种语言，通常是可执行的机器码或目标码，并输出到文件中以便随后链接为可执行文件并加以执行</a:t>
            </a:r>
            <a:endParaRPr lang="en-US" altLang="zh-CN"/>
          </a:p>
          <a:p>
            <a:r>
              <a:rPr lang="zh-CN" altLang="en-US"/>
              <a:t>在解释器中，程序源代码被解释器直接加以执行</a:t>
            </a:r>
            <a:endParaRPr lang="en-US" altLang="zh-CN"/>
          </a:p>
        </p:txBody>
      </p:sp>
      <p:sp>
        <p:nvSpPr>
          <p:cNvPr id="34820" name="灯片编号占位符 3">
            <a:extLst>
              <a:ext uri="{FF2B5EF4-FFF2-40B4-BE49-F238E27FC236}">
                <a16:creationId xmlns:a16="http://schemas.microsoft.com/office/drawing/2014/main" id="{90B8DDFB-4894-442B-AF59-09275900BE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458C913-D8CE-49C7-94DC-33D84462789E}" type="slidenum">
              <a:rPr lang="zh-CN" altLang="en-US" smtClean="0">
                <a:latin typeface="Arial" panose="020B0604020202020204" pitchFamily="34" charset="0"/>
              </a:rPr>
              <a:pPr>
                <a:spcBef>
                  <a:spcPct val="0"/>
                </a:spcBef>
              </a:pPr>
              <a:t>15</a:t>
            </a:fld>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8CDBCD57-539B-47D9-A623-FE5A35C174C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40A9F5ED-6CAF-48B8-824C-9837FE9EA5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6868" name="灯片编号占位符 3">
            <a:extLst>
              <a:ext uri="{FF2B5EF4-FFF2-40B4-BE49-F238E27FC236}">
                <a16:creationId xmlns:a16="http://schemas.microsoft.com/office/drawing/2014/main" id="{5F8DD5C5-F163-4DF4-8B45-6F844CC3E5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2AC6A80-EEAB-4F58-87DC-F2E4FB28DDEF}" type="slidenum">
              <a:rPr lang="zh-CN" altLang="en-US" smtClean="0">
                <a:latin typeface="Arial" panose="020B0604020202020204" pitchFamily="34" charset="0"/>
              </a:rPr>
              <a:pPr>
                <a:spcBef>
                  <a:spcPct val="0"/>
                </a:spcBef>
              </a:pPr>
              <a:t>16</a:t>
            </a:fld>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F89D1145-42CF-4D73-AE7F-B02CB4FE5A4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C6CB8C30-732D-49D0-ADD9-297865EF52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a:p>
            <a:endParaRPr lang="zh-CN" altLang="en-US" b="1">
              <a:solidFill>
                <a:srgbClr val="FF0000"/>
              </a:solidFill>
              <a:latin typeface="微软雅黑" panose="020B0503020204020204" pitchFamily="34" charset="-122"/>
              <a:ea typeface="微软雅黑" panose="020B0503020204020204" pitchFamily="34" charset="-122"/>
            </a:endParaRPr>
          </a:p>
          <a:p>
            <a:endParaRPr lang="zh-CN" altLang="en-US"/>
          </a:p>
        </p:txBody>
      </p:sp>
      <p:sp>
        <p:nvSpPr>
          <p:cNvPr id="38916" name="灯片编号占位符 3">
            <a:extLst>
              <a:ext uri="{FF2B5EF4-FFF2-40B4-BE49-F238E27FC236}">
                <a16:creationId xmlns:a16="http://schemas.microsoft.com/office/drawing/2014/main" id="{9CD6E441-F3F6-4C85-9A7F-BA908C89B1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FCEC498-32B1-40B0-83DD-1D26DA2FE914}" type="slidenum">
              <a:rPr lang="zh-CN" altLang="en-US" smtClean="0">
                <a:latin typeface="Arial" panose="020B0604020202020204" pitchFamily="34" charset="0"/>
              </a:rPr>
              <a:pPr>
                <a:spcBef>
                  <a:spcPct val="0"/>
                </a:spcBef>
              </a:pPr>
              <a:t>17</a:t>
            </a:fld>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2DCC4672-B4B8-48C1-95C6-FB10E22598B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4048294B-56BA-42EC-BA15-53DC32BC91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zh-CN" altLang="en-US"/>
              <a:t>尽管连接器并不把动态链接的函数复制到可执行文件中，但是他仍要清楚这些函数在什么地方以及怎样调用它们，为此需要引入库（</a:t>
            </a:r>
            <a:r>
              <a:rPr lang="en-US" altLang="zh-CN"/>
              <a:t>import library</a:t>
            </a:r>
            <a:r>
              <a:rPr lang="zh-CN" altLang="en-US"/>
              <a:t>，</a:t>
            </a:r>
            <a:r>
              <a:rPr lang="en-US" altLang="zh-CN"/>
              <a:t>Lib</a:t>
            </a:r>
            <a:r>
              <a:rPr lang="zh-CN" altLang="en-US"/>
              <a:t>文件）来帮助连接器使用</a:t>
            </a:r>
            <a:r>
              <a:rPr lang="en-US" altLang="zh-CN"/>
              <a:t>DLL</a:t>
            </a:r>
          </a:p>
          <a:p>
            <a:r>
              <a:rPr lang="zh-CN" altLang="en-US"/>
              <a:t>引入库中包含了</a:t>
            </a:r>
            <a:r>
              <a:rPr lang="en-US" altLang="zh-CN"/>
              <a:t>DLL</a:t>
            </a:r>
            <a:r>
              <a:rPr lang="zh-CN" altLang="en-US"/>
              <a:t>中函数的重定位信息</a:t>
            </a:r>
            <a:endParaRPr lang="en-US" altLang="zh-CN"/>
          </a:p>
          <a:p>
            <a:endParaRPr lang="zh-CN" altLang="en-US"/>
          </a:p>
        </p:txBody>
      </p:sp>
      <p:sp>
        <p:nvSpPr>
          <p:cNvPr id="40964" name="灯片编号占位符 3">
            <a:extLst>
              <a:ext uri="{FF2B5EF4-FFF2-40B4-BE49-F238E27FC236}">
                <a16:creationId xmlns:a16="http://schemas.microsoft.com/office/drawing/2014/main" id="{FBA7F9DE-4329-4824-ADCA-1637B4822F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4BB1C78-0151-4093-BDB2-E57D480709FD}" type="slidenum">
              <a:rPr lang="zh-CN" altLang="en-US" smtClean="0">
                <a:latin typeface="Arial" panose="020B0604020202020204" pitchFamily="34" charset="0"/>
              </a:rPr>
              <a:pPr>
                <a:spcBef>
                  <a:spcPct val="0"/>
                </a:spcBef>
              </a:pPr>
              <a:t>18</a:t>
            </a:fld>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25A7C3C4-8535-440C-9AFA-3FE7973EB4E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CB488BF3-2EF7-4E18-8662-4A69978862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3012" name="灯片编号占位符 3">
            <a:extLst>
              <a:ext uri="{FF2B5EF4-FFF2-40B4-BE49-F238E27FC236}">
                <a16:creationId xmlns:a16="http://schemas.microsoft.com/office/drawing/2014/main" id="{D8DD2098-7287-4231-B3D7-2EA74CF0BE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9B2E4C0-73A3-4C78-ADE8-E9D42EC4490A}" type="slidenum">
              <a:rPr lang="zh-CN" altLang="en-US" smtClean="0">
                <a:latin typeface="Arial" panose="020B0604020202020204" pitchFamily="34" charset="0"/>
              </a:rPr>
              <a:pPr>
                <a:spcBef>
                  <a:spcPct val="0"/>
                </a:spcBef>
              </a:pPr>
              <a:t>19</a:t>
            </a:fld>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6AFD7828-037D-49CF-A2AB-0E91D298081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8BC65BD7-D9F7-486F-9F50-7B2B3A5637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9156" name="灯片编号占位符 3">
            <a:extLst>
              <a:ext uri="{FF2B5EF4-FFF2-40B4-BE49-F238E27FC236}">
                <a16:creationId xmlns:a16="http://schemas.microsoft.com/office/drawing/2014/main" id="{A29EAB12-8442-4BE1-806B-E367BD30AD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BB066FC-9CDF-4B59-9E36-F55805E435F5}" type="slidenum">
              <a:rPr lang="zh-CN" altLang="en-US" smtClean="0">
                <a:latin typeface="Arial" panose="020B0604020202020204" pitchFamily="34" charset="0"/>
              </a:rPr>
              <a:pPr>
                <a:spcBef>
                  <a:spcPct val="0"/>
                </a:spcBef>
              </a:pPr>
              <a:t>24</a:t>
            </a:fld>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57C0EE11-C828-405C-9780-9BD5F20DD0D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27D12C42-B3FB-470A-8E94-31BB410B2E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Blip>
                <a:blip r:embed="rId3"/>
              </a:buBlip>
            </a:pPr>
            <a:r>
              <a:rPr lang="zh-CN" altLang="en-US"/>
              <a:t>扩展案例：</a:t>
            </a:r>
            <a:r>
              <a:rPr lang="zh-CN" altLang="en-US">
                <a:solidFill>
                  <a:srgbClr val="FF0000"/>
                </a:solidFill>
              </a:rPr>
              <a:t>基于</a:t>
            </a:r>
            <a:r>
              <a:rPr lang="en-US" altLang="zh-CN">
                <a:solidFill>
                  <a:srgbClr val="FF0000"/>
                </a:solidFill>
              </a:rPr>
              <a:t>VC++</a:t>
            </a:r>
            <a:r>
              <a:rPr lang="zh-CN" altLang="en-US">
                <a:solidFill>
                  <a:srgbClr val="FF0000"/>
                </a:solidFill>
              </a:rPr>
              <a:t>实现插件系统</a:t>
            </a:r>
            <a:endParaRPr lang="en-US" altLang="zh-CN">
              <a:solidFill>
                <a:srgbClr val="FF0000"/>
              </a:solidFill>
            </a:endParaRPr>
          </a:p>
          <a:p>
            <a:pPr lvl="1">
              <a:buFontTx/>
              <a:buBlip>
                <a:blip r:embed="rId4"/>
              </a:buBlip>
            </a:pPr>
            <a:r>
              <a:rPr lang="zh-CN" altLang="en-US"/>
              <a:t>普通的输出函数的</a:t>
            </a:r>
            <a:r>
              <a:rPr lang="en-US" altLang="zh-CN"/>
              <a:t>DLL</a:t>
            </a:r>
            <a:r>
              <a:rPr lang="zh-CN" altLang="en-US"/>
              <a:t>方式（导出函数）</a:t>
            </a:r>
            <a:endParaRPr lang="en-US" altLang="zh-CN"/>
          </a:p>
          <a:p>
            <a:pPr lvl="1">
              <a:buFontTx/>
              <a:buBlip>
                <a:blip r:embed="rId4"/>
              </a:buBlip>
            </a:pPr>
            <a:r>
              <a:rPr lang="zh-CN" altLang="en-US"/>
              <a:t>使用</a:t>
            </a:r>
            <a:r>
              <a:rPr lang="en-US" altLang="zh-CN"/>
              <a:t>C++</a:t>
            </a:r>
            <a:r>
              <a:rPr lang="zh-CN" altLang="en-US"/>
              <a:t>的多态类（导出类）</a:t>
            </a:r>
            <a:endParaRPr lang="en-US" altLang="zh-CN"/>
          </a:p>
          <a:p>
            <a:pPr lvl="1">
              <a:buFontTx/>
              <a:buBlip>
                <a:blip r:embed="rId4"/>
              </a:buBlip>
            </a:pPr>
            <a:r>
              <a:rPr lang="zh-CN" altLang="en-US"/>
              <a:t>使用</a:t>
            </a:r>
            <a:r>
              <a:rPr lang="en-US" altLang="zh-CN"/>
              <a:t>COM</a:t>
            </a:r>
            <a:r>
              <a:rPr lang="zh-CN" altLang="en-US"/>
              <a:t>类别（</a:t>
            </a:r>
            <a:r>
              <a:rPr lang="en-US" altLang="zh-CN"/>
              <a:t>category</a:t>
            </a:r>
            <a:r>
              <a:rPr lang="zh-CN" altLang="en-US"/>
              <a:t>）机制</a:t>
            </a:r>
            <a:endParaRPr lang="en-US" altLang="zh-CN"/>
          </a:p>
          <a:p>
            <a:endParaRPr lang="zh-CN" altLang="en-US"/>
          </a:p>
        </p:txBody>
      </p:sp>
      <p:sp>
        <p:nvSpPr>
          <p:cNvPr id="58372" name="灯片编号占位符 3">
            <a:extLst>
              <a:ext uri="{FF2B5EF4-FFF2-40B4-BE49-F238E27FC236}">
                <a16:creationId xmlns:a16="http://schemas.microsoft.com/office/drawing/2014/main" id="{DE95100D-BE94-4770-BE23-5A2BCD78CC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AE057C5-350C-4257-B8A9-2B38343183F8}" type="slidenum">
              <a:rPr lang="zh-CN" altLang="en-US" smtClean="0">
                <a:latin typeface="Arial" panose="020B0604020202020204" pitchFamily="34" charset="0"/>
              </a:rPr>
              <a:pPr>
                <a:spcBef>
                  <a:spcPct val="0"/>
                </a:spcBef>
              </a:pPr>
              <a:t>32</a:t>
            </a:fld>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2AAFC895-FD1A-452D-89EB-BF647451CEC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6B710914-AF5B-4BC1-BD0D-517797152A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2468" name="灯片编号占位符 3">
            <a:extLst>
              <a:ext uri="{FF2B5EF4-FFF2-40B4-BE49-F238E27FC236}">
                <a16:creationId xmlns:a16="http://schemas.microsoft.com/office/drawing/2014/main" id="{AB23E7DB-9B9D-4646-AE9E-87951276D0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B52C523-4381-48C5-812A-3738804DB0F6}" type="slidenum">
              <a:rPr lang="zh-CN" altLang="en-US" smtClean="0">
                <a:latin typeface="Arial" panose="020B0604020202020204" pitchFamily="34" charset="0"/>
              </a:rPr>
              <a:pPr>
                <a:spcBef>
                  <a:spcPct val="0"/>
                </a:spcBef>
              </a:pPr>
              <a:t>35</a:t>
            </a:fld>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50965933-AFD5-40EB-8CA9-9D1A9A486BF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8F5DC164-C828-4D9A-8465-483BC5A67A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4516" name="灯片编号占位符 3">
            <a:extLst>
              <a:ext uri="{FF2B5EF4-FFF2-40B4-BE49-F238E27FC236}">
                <a16:creationId xmlns:a16="http://schemas.microsoft.com/office/drawing/2014/main" id="{32481F8E-4969-4055-B0D4-D0DDB7E251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E5993BA-ABE1-4AFB-AC77-FC7C37882C56}" type="slidenum">
              <a:rPr lang="zh-CN" altLang="en-US" smtClean="0">
                <a:latin typeface="Arial" panose="020B0604020202020204" pitchFamily="34" charset="0"/>
              </a:rPr>
              <a:pPr>
                <a:spcBef>
                  <a:spcPct val="0"/>
                </a:spcBef>
              </a:pPr>
              <a:t>36</a:t>
            </a:fld>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84997C8-CBB1-4B92-A242-6C886EB484D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60093A23-2DD7-4C61-96F3-4831597EB2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kumimoji="1" lang="zh-CN" altLang="en-US" b="1">
                <a:latin typeface="黑体" panose="02010609060101010101" pitchFamily="49" charset="-122"/>
                <a:ea typeface="黑体" panose="02010609060101010101" pitchFamily="49" charset="-122"/>
              </a:rPr>
              <a:t>对于不同的软件系统来说，侧重的角度也有所不同。例如，对于管理信息系统来说，比较侧重于从逻辑视图和开发视图来描述系统，而对于实时控制系统来说，则比较注重于从进程视图和物理视图来描述系统</a:t>
            </a:r>
            <a:endParaRPr lang="zh-CN" altLang="en-US"/>
          </a:p>
        </p:txBody>
      </p:sp>
      <p:sp>
        <p:nvSpPr>
          <p:cNvPr id="67588" name="灯片编号占位符 3">
            <a:extLst>
              <a:ext uri="{FF2B5EF4-FFF2-40B4-BE49-F238E27FC236}">
                <a16:creationId xmlns:a16="http://schemas.microsoft.com/office/drawing/2014/main" id="{B6978738-8465-4ADA-988C-066C194C97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7B9E53E-BF46-453C-88D9-19DC8ED5D82A}" type="slidenum">
              <a:rPr lang="zh-CN" altLang="en-US" smtClean="0">
                <a:latin typeface="Arial" panose="020B0604020202020204" pitchFamily="34" charset="0"/>
              </a:rPr>
              <a:pPr>
                <a:spcBef>
                  <a:spcPct val="0"/>
                </a:spcBef>
              </a:pPr>
              <a:t>38</a:t>
            </a:fld>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2ABB411C-008F-429D-B44B-F3D9793CA3A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1568BD3D-10BE-46B3-88FE-2038B14F7C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提供特定的，具体的功能</a:t>
            </a:r>
          </a:p>
        </p:txBody>
      </p:sp>
      <p:sp>
        <p:nvSpPr>
          <p:cNvPr id="16388" name="灯片编号占位符 3">
            <a:extLst>
              <a:ext uri="{FF2B5EF4-FFF2-40B4-BE49-F238E27FC236}">
                <a16:creationId xmlns:a16="http://schemas.microsoft.com/office/drawing/2014/main" id="{ED5D3656-228B-4A34-8FD9-25C50C666B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D8ABBF7-7C5A-4164-975A-399B25B5DBEB}" type="slidenum">
              <a:rPr lang="zh-CN" altLang="en-US" smtClean="0">
                <a:latin typeface="Arial" panose="020B0604020202020204" pitchFamily="34" charset="0"/>
              </a:rPr>
              <a:pPr>
                <a:spcBef>
                  <a:spcPct val="0"/>
                </a:spcBef>
              </a:pPr>
              <a:t>5</a:t>
            </a:fld>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0DCCC3BA-0D4D-4EF6-AAD1-042E0080F55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A916C183-1A0C-4A5E-BC25-A4B84FB018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展示</a:t>
            </a:r>
            <a:r>
              <a:rPr lang="en-US" altLang="zh-CN"/>
              <a:t>php</a:t>
            </a:r>
            <a:r>
              <a:rPr lang="zh-CN" altLang="en-US"/>
              <a:t>代码</a:t>
            </a:r>
          </a:p>
        </p:txBody>
      </p:sp>
      <p:sp>
        <p:nvSpPr>
          <p:cNvPr id="69636" name="灯片编号占位符 3">
            <a:extLst>
              <a:ext uri="{FF2B5EF4-FFF2-40B4-BE49-F238E27FC236}">
                <a16:creationId xmlns:a16="http://schemas.microsoft.com/office/drawing/2014/main" id="{8B6E9BCF-30DA-4EA6-94EE-B2ADA79AA5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A6AC7CF-554F-4174-BD15-E0C15DD8D218}" type="slidenum">
              <a:rPr lang="zh-CN" altLang="en-US" smtClean="0">
                <a:latin typeface="Arial" panose="020B0604020202020204" pitchFamily="34" charset="0"/>
              </a:rPr>
              <a:pPr>
                <a:spcBef>
                  <a:spcPct val="0"/>
                </a:spcBef>
              </a:pPr>
              <a:t>39</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83F3253B-6D19-40D5-B1A0-C095DBEB539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1161F3F3-A3E5-450A-BD7D-FE56F8B6B8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展示</a:t>
            </a:r>
            <a:r>
              <a:rPr lang="en-US" altLang="zh-CN"/>
              <a:t>vs</a:t>
            </a:r>
            <a:r>
              <a:rPr lang="zh-CN" altLang="en-US"/>
              <a:t>插件，代码</a:t>
            </a:r>
            <a:r>
              <a:rPr lang="en-US" altLang="zh-CN"/>
              <a:t>code map</a:t>
            </a:r>
            <a:r>
              <a:rPr lang="zh-CN" altLang="en-US"/>
              <a:t>插件</a:t>
            </a:r>
          </a:p>
        </p:txBody>
      </p:sp>
      <p:sp>
        <p:nvSpPr>
          <p:cNvPr id="18436" name="灯片编号占位符 3">
            <a:extLst>
              <a:ext uri="{FF2B5EF4-FFF2-40B4-BE49-F238E27FC236}">
                <a16:creationId xmlns:a16="http://schemas.microsoft.com/office/drawing/2014/main" id="{F4B8A70C-5683-4E24-944C-1DE19562E9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93C351-1283-4119-AF73-54DEF066C017}" type="slidenum">
              <a:rPr lang="zh-CN" altLang="en-US" smtClean="0">
                <a:latin typeface="Arial" panose="020B0604020202020204" pitchFamily="34" charset="0"/>
              </a:rPr>
              <a:pPr>
                <a:spcBef>
                  <a:spcPct val="0"/>
                </a:spcBef>
              </a:pPr>
              <a:t>6</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04C75579-8870-45AE-8EDA-F5E1C1190E5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8AEC99C1-2614-47AF-A572-FCC3D8F3A4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插件不是简单的功能扩展</a:t>
            </a:r>
            <a:endParaRPr lang="en-US" altLang="zh-CN"/>
          </a:p>
          <a:p>
            <a:pPr lvl="1"/>
            <a:r>
              <a:rPr lang="zh-CN" altLang="en-US"/>
              <a:t>插件依赖于宿主程序的接口</a:t>
            </a:r>
            <a:endParaRPr lang="en-US" altLang="zh-CN"/>
          </a:p>
          <a:p>
            <a:pPr lvl="1"/>
            <a:r>
              <a:rPr lang="zh-CN" altLang="en-US"/>
              <a:t>插件有明确的范围边界</a:t>
            </a:r>
            <a:endParaRPr lang="en-US" altLang="zh-CN"/>
          </a:p>
          <a:p>
            <a:pPr lvl="1"/>
            <a:r>
              <a:rPr lang="zh-CN" altLang="en-US"/>
              <a:t>扩展宿主程序自身的功能</a:t>
            </a:r>
            <a:endParaRPr lang="en-US" altLang="zh-CN"/>
          </a:p>
          <a:p>
            <a:pPr lvl="1"/>
            <a:r>
              <a:rPr lang="zh-CN" altLang="en-US"/>
              <a:t>插件独立于宿主程序</a:t>
            </a:r>
          </a:p>
          <a:p>
            <a:r>
              <a:rPr lang="en-US" altLang="zh-CN"/>
              <a:t>http://www.pconline.com.cn/pcedu/teach/base/0709/1117976.html</a:t>
            </a:r>
          </a:p>
          <a:p>
            <a:r>
              <a:rPr lang="zh-CN" altLang="en-US"/>
              <a:t>对一般用户来讲</a:t>
            </a:r>
            <a:r>
              <a:rPr lang="en-US" altLang="zh-CN"/>
              <a:t>,“</a:t>
            </a:r>
            <a:r>
              <a:rPr lang="zh-CN" altLang="en-US"/>
              <a:t>扩展”和“插件”都是能够解决一些问题的附加软件</a:t>
            </a:r>
            <a:r>
              <a:rPr lang="en-US" altLang="zh-CN"/>
              <a:t>,</a:t>
            </a:r>
            <a:r>
              <a:rPr lang="zh-CN" altLang="en-US"/>
              <a:t>分辨不清也不影响使用</a:t>
            </a:r>
            <a:r>
              <a:rPr lang="en-US" altLang="zh-CN"/>
              <a:t>,</a:t>
            </a:r>
            <a:r>
              <a:rPr lang="zh-CN" altLang="en-US"/>
              <a:t>所以我们在向大家介绍</a:t>
            </a:r>
            <a:r>
              <a:rPr lang="en-US" altLang="zh-CN"/>
              <a:t>Firefox</a:t>
            </a:r>
            <a:r>
              <a:rPr lang="zh-CN" altLang="en-US"/>
              <a:t>的时候一般都使用“插件”这个更容易理解的词</a:t>
            </a:r>
            <a:r>
              <a:rPr lang="en-US" altLang="zh-CN"/>
              <a:t>.</a:t>
            </a:r>
            <a:r>
              <a:rPr lang="zh-CN" altLang="en-US"/>
              <a:t>但对非</a:t>
            </a:r>
            <a:r>
              <a:rPr lang="en-US" altLang="zh-CN"/>
              <a:t>Windows</a:t>
            </a:r>
            <a:r>
              <a:rPr lang="zh-CN" altLang="en-US"/>
              <a:t>用户来说</a:t>
            </a:r>
            <a:r>
              <a:rPr lang="en-US" altLang="zh-CN"/>
              <a:t>,</a:t>
            </a:r>
            <a:r>
              <a:rPr lang="zh-CN" altLang="en-US"/>
              <a:t>准确理解“扩展”和“插件”的区别是很重要的</a:t>
            </a:r>
            <a:r>
              <a:rPr lang="en-US" altLang="zh-CN"/>
              <a:t>.</a:t>
            </a:r>
            <a:r>
              <a:rPr lang="zh-CN" altLang="en-US"/>
              <a:t>因为“扩展”是</a:t>
            </a:r>
            <a:r>
              <a:rPr lang="en-US" altLang="zh-CN"/>
              <a:t>Firefox</a:t>
            </a:r>
            <a:r>
              <a:rPr lang="zh-CN" altLang="en-US"/>
              <a:t>自身的功能</a:t>
            </a:r>
            <a:r>
              <a:rPr lang="en-US" altLang="zh-CN"/>
              <a:t>,</a:t>
            </a:r>
            <a:r>
              <a:rPr lang="zh-CN" altLang="en-US"/>
              <a:t>与操作系统无关</a:t>
            </a:r>
            <a:r>
              <a:rPr lang="en-US" altLang="zh-CN"/>
              <a:t>,</a:t>
            </a:r>
            <a:r>
              <a:rPr lang="zh-CN" altLang="en-US"/>
              <a:t>而“插件”却是独立的程序</a:t>
            </a:r>
            <a:r>
              <a:rPr lang="en-US" altLang="zh-CN"/>
              <a:t>,</a:t>
            </a:r>
            <a:r>
              <a:rPr lang="zh-CN" altLang="en-US"/>
              <a:t>在不同平台下的安装包也截然不同</a:t>
            </a:r>
            <a:r>
              <a:rPr lang="en-US" altLang="zh-CN"/>
              <a:t>.</a:t>
            </a:r>
            <a:r>
              <a:rPr lang="zh-CN" altLang="en-US"/>
              <a:t>另外</a:t>
            </a:r>
            <a:r>
              <a:rPr lang="en-US" altLang="zh-CN"/>
              <a:t>,</a:t>
            </a:r>
            <a:r>
              <a:rPr lang="zh-CN" altLang="en-US"/>
              <a:t>使用</a:t>
            </a:r>
            <a:r>
              <a:rPr lang="en-US" altLang="zh-CN"/>
              <a:t>Portable</a:t>
            </a:r>
            <a:r>
              <a:rPr lang="zh-CN" altLang="en-US"/>
              <a:t>版本的</a:t>
            </a:r>
            <a:r>
              <a:rPr lang="en-US" altLang="zh-CN"/>
              <a:t>Firefox</a:t>
            </a:r>
            <a:r>
              <a:rPr lang="zh-CN" altLang="en-US"/>
              <a:t>用户也需要注意</a:t>
            </a:r>
            <a:r>
              <a:rPr lang="en-US" altLang="zh-CN"/>
              <a:t>,</a:t>
            </a:r>
            <a:r>
              <a:rPr lang="zh-CN" altLang="en-US"/>
              <a:t>只有“扩展”可以</a:t>
            </a:r>
            <a:r>
              <a:rPr lang="en-US" altLang="zh-CN"/>
              <a:t>Portable,</a:t>
            </a:r>
            <a:r>
              <a:rPr lang="zh-CN" altLang="en-US"/>
              <a:t>而“插件”则需在每台机器上都装一遍</a:t>
            </a:r>
            <a:r>
              <a:rPr lang="en-US" altLang="zh-CN"/>
              <a:t>.</a:t>
            </a:r>
            <a:endParaRPr lang="zh-CN" altLang="en-US"/>
          </a:p>
          <a:p>
            <a:endParaRPr lang="zh-CN" altLang="en-US"/>
          </a:p>
        </p:txBody>
      </p:sp>
      <p:sp>
        <p:nvSpPr>
          <p:cNvPr id="21508" name="灯片编号占位符 3">
            <a:extLst>
              <a:ext uri="{FF2B5EF4-FFF2-40B4-BE49-F238E27FC236}">
                <a16:creationId xmlns:a16="http://schemas.microsoft.com/office/drawing/2014/main" id="{33C8B70B-387F-48A1-858A-93C2C35B27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865DA1F-C12B-44E1-8B98-6339EC71DCA5}" type="slidenum">
              <a:rPr lang="zh-CN" altLang="en-US" smtClean="0">
                <a:latin typeface="Arial" panose="020B0604020202020204" pitchFamily="34" charset="0"/>
              </a:rPr>
              <a:pPr>
                <a:spcBef>
                  <a:spcPct val="0"/>
                </a:spcBef>
              </a:pPr>
              <a:t>8</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BF33B5AB-2353-4DDB-AD62-06FEEE2B52B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8FAE2BB-3255-48A2-A012-B930954E20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所谓插件技术，就是在程序的设计开发过程中，把整个应用程序分成宿主程序和插件两个部分，宿主程序与插件能够互相通信，而且在宿主程序不变的情况下，可以通过增减或修改插件来调整应用程序的功能</a:t>
            </a:r>
          </a:p>
        </p:txBody>
      </p:sp>
      <p:sp>
        <p:nvSpPr>
          <p:cNvPr id="24580" name="灯片编号占位符 3">
            <a:extLst>
              <a:ext uri="{FF2B5EF4-FFF2-40B4-BE49-F238E27FC236}">
                <a16:creationId xmlns:a16="http://schemas.microsoft.com/office/drawing/2014/main" id="{4A84CBD4-E541-445E-A212-FED24CF22D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55957F4-5A55-40B9-8A3B-9CC1580FCE26}"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65F149B1-D01C-4E3D-80FB-E3C3DE69D1C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CF2453D3-949F-4AAF-BF1E-CC751A25E0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6628" name="灯片编号占位符 3">
            <a:extLst>
              <a:ext uri="{FF2B5EF4-FFF2-40B4-BE49-F238E27FC236}">
                <a16:creationId xmlns:a16="http://schemas.microsoft.com/office/drawing/2014/main" id="{5419557C-A2C4-4479-9671-DAE3320558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FC6FEA5-DE84-479F-A09A-B9F69207E9A1}"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0AC5ACEE-0515-475B-BC95-F44DCB727FF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5B94A3F5-B131-4509-A06C-D2FD8BFD7D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Blip>
                <a:blip r:embed="rId3"/>
              </a:buBlip>
            </a:pPr>
            <a:r>
              <a:rPr lang="zh-CN" altLang="en-US"/>
              <a:t>宿主程序</a:t>
            </a:r>
            <a:endParaRPr lang="en-US" altLang="zh-CN"/>
          </a:p>
          <a:p>
            <a:pPr lvl="1">
              <a:buFontTx/>
              <a:buBlip>
                <a:blip r:embed="rId4"/>
              </a:buBlip>
            </a:pPr>
            <a:r>
              <a:rPr lang="zh-CN" altLang="en-US"/>
              <a:t>独立于插件运行</a:t>
            </a:r>
            <a:endParaRPr lang="en-US" altLang="zh-CN"/>
          </a:p>
          <a:p>
            <a:pPr lvl="1">
              <a:buFontTx/>
              <a:buBlip>
                <a:blip r:embed="rId4"/>
              </a:buBlip>
            </a:pPr>
            <a:r>
              <a:rPr lang="zh-CN" altLang="en-US"/>
              <a:t>插件注册协议</a:t>
            </a:r>
            <a:endParaRPr lang="en-US" altLang="zh-CN"/>
          </a:p>
          <a:p>
            <a:pPr lvl="1">
              <a:buFontTx/>
              <a:buBlip>
                <a:blip r:embed="rId4"/>
              </a:buBlip>
            </a:pPr>
            <a:r>
              <a:rPr lang="zh-CN" altLang="en-US"/>
              <a:t>宿主与插件交互数据的协议</a:t>
            </a:r>
            <a:endParaRPr lang="en-US" altLang="zh-CN"/>
          </a:p>
          <a:p>
            <a:pPr lvl="1">
              <a:buFontTx/>
              <a:buBlip>
                <a:blip r:embed="rId4"/>
              </a:buBlip>
            </a:pPr>
            <a:r>
              <a:rPr lang="zh-CN" altLang="en-US"/>
              <a:t>不修改自身的前提下，支持动态插拔插件</a:t>
            </a:r>
            <a:endParaRPr lang="en-US" altLang="zh-CN"/>
          </a:p>
          <a:p>
            <a:pPr>
              <a:buFontTx/>
              <a:buBlip>
                <a:blip r:embed="rId3"/>
              </a:buBlip>
            </a:pPr>
            <a:r>
              <a:rPr lang="zh-CN" altLang="en-US"/>
              <a:t>插件</a:t>
            </a:r>
            <a:endParaRPr lang="en-US" altLang="zh-CN"/>
          </a:p>
          <a:p>
            <a:pPr lvl="1">
              <a:buFontTx/>
              <a:buBlip>
                <a:blip r:embed="rId4"/>
              </a:buBlip>
            </a:pPr>
            <a:r>
              <a:rPr lang="zh-CN" altLang="en-US"/>
              <a:t>不自主工作</a:t>
            </a:r>
            <a:endParaRPr lang="en-US" altLang="zh-CN"/>
          </a:p>
          <a:p>
            <a:pPr lvl="1">
              <a:buFontTx/>
              <a:buBlip>
                <a:blip r:embed="rId4"/>
              </a:buBlip>
            </a:pPr>
            <a:r>
              <a:rPr lang="zh-CN" altLang="en-US"/>
              <a:t>依赖于宿主的服务接口</a:t>
            </a:r>
            <a:endParaRPr lang="en-US" altLang="zh-CN"/>
          </a:p>
          <a:p>
            <a:endParaRPr lang="zh-CN" altLang="en-US"/>
          </a:p>
        </p:txBody>
      </p:sp>
      <p:sp>
        <p:nvSpPr>
          <p:cNvPr id="28676" name="灯片编号占位符 3">
            <a:extLst>
              <a:ext uri="{FF2B5EF4-FFF2-40B4-BE49-F238E27FC236}">
                <a16:creationId xmlns:a16="http://schemas.microsoft.com/office/drawing/2014/main" id="{EF9415CC-18C0-4466-BF58-6B2C2140AB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E777B86-641D-40B0-9461-7DA0A7C8C04A}"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6A6AC68F-4D27-4DF2-A31E-8C9A3799022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685C0475-149E-4080-AC1D-D351149145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a:solidFill>
                  <a:srgbClr val="FF0000"/>
                </a:solidFill>
                <a:latin typeface="微软雅黑" panose="020B0503020204020204" pitchFamily="34" charset="-122"/>
                <a:ea typeface="微软雅黑" panose="020B0503020204020204" pitchFamily="34" charset="-122"/>
              </a:rPr>
              <a:t>开发的插件最终还是寄宿在</a:t>
            </a:r>
            <a:r>
              <a:rPr lang="en-US" altLang="zh-CN" b="1">
                <a:solidFill>
                  <a:srgbClr val="FF0000"/>
                </a:solidFill>
                <a:latin typeface="微软雅黑" panose="020B0503020204020204" pitchFamily="34" charset="-122"/>
                <a:ea typeface="微软雅黑" panose="020B0503020204020204" pitchFamily="34" charset="-122"/>
              </a:rPr>
              <a:t>DLL</a:t>
            </a:r>
            <a:r>
              <a:rPr lang="zh-CN" altLang="en-US" b="1">
                <a:solidFill>
                  <a:srgbClr val="FF0000"/>
                </a:solidFill>
                <a:latin typeface="微软雅黑" panose="020B0503020204020204" pitchFamily="34" charset="-122"/>
                <a:ea typeface="微软雅黑" panose="020B0503020204020204" pitchFamily="34" charset="-122"/>
              </a:rPr>
              <a:t>中！！！</a:t>
            </a:r>
            <a:endParaRPr lang="en-US" altLang="zh-CN" b="1">
              <a:solidFill>
                <a:srgbClr val="FF0000"/>
              </a:solidFill>
              <a:latin typeface="微软雅黑" panose="020B0503020204020204" pitchFamily="34" charset="-122"/>
              <a:ea typeface="微软雅黑" panose="020B0503020204020204" pitchFamily="34" charset="-122"/>
            </a:endParaRPr>
          </a:p>
          <a:p>
            <a:r>
              <a:rPr lang="zh-CN" altLang="en-US" b="1">
                <a:solidFill>
                  <a:srgbClr val="FF0000"/>
                </a:solidFill>
                <a:latin typeface="微软雅黑" panose="020B0503020204020204" pitchFamily="34" charset="-122"/>
                <a:ea typeface="微软雅黑" panose="020B0503020204020204" pitchFamily="34" charset="-122"/>
              </a:rPr>
              <a:t>思考：为什么插件机制需使用</a:t>
            </a:r>
            <a:r>
              <a:rPr lang="en-US" altLang="zh-CN" b="1">
                <a:solidFill>
                  <a:srgbClr val="FF0000"/>
                </a:solidFill>
                <a:latin typeface="微软雅黑" panose="020B0503020204020204" pitchFamily="34" charset="-122"/>
                <a:ea typeface="微软雅黑" panose="020B0503020204020204" pitchFamily="34" charset="-122"/>
              </a:rPr>
              <a:t>DLL</a:t>
            </a:r>
            <a:r>
              <a:rPr lang="zh-CN" altLang="en-US" b="1">
                <a:solidFill>
                  <a:srgbClr val="FF0000"/>
                </a:solidFill>
                <a:latin typeface="微软雅黑" panose="020B0503020204020204" pitchFamily="34" charset="-122"/>
                <a:ea typeface="微软雅黑" panose="020B0503020204020204" pitchFamily="34" charset="-122"/>
              </a:rPr>
              <a:t>？？？</a:t>
            </a:r>
          </a:p>
          <a:p>
            <a:endParaRPr lang="zh-CN" altLang="en-US"/>
          </a:p>
        </p:txBody>
      </p:sp>
      <p:sp>
        <p:nvSpPr>
          <p:cNvPr id="30724" name="灯片编号占位符 3">
            <a:extLst>
              <a:ext uri="{FF2B5EF4-FFF2-40B4-BE49-F238E27FC236}">
                <a16:creationId xmlns:a16="http://schemas.microsoft.com/office/drawing/2014/main" id="{227E67BE-35E2-481E-A8BC-8451088C77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DEC22A7-DF0A-4416-8817-3078D8E9C7EF}"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C55CC47D-E074-4141-942A-D71E5C12F11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F016C284-14A1-4B62-BFB3-B156F09EF4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提问二者处理过程，提问二者性能差别，提问你所知道编译语言，和解释语言</a:t>
            </a:r>
            <a:endParaRPr lang="en-US" altLang="zh-CN"/>
          </a:p>
          <a:p>
            <a:endParaRPr lang="en-US" altLang="zh-CN"/>
          </a:p>
          <a:p>
            <a:r>
              <a:rPr lang="zh-CN" altLang="en-US"/>
              <a:t>解释，通常是将源代码解析为一个中间形式（比如抽象语法树，</a:t>
            </a:r>
            <a:r>
              <a:rPr lang="en-US" altLang="zh-CN"/>
              <a:t>AST</a:t>
            </a:r>
            <a:r>
              <a:rPr lang="zh-CN" altLang="en-US"/>
              <a:t>），然后，经由一个软件的执行引擎执行这个中间形式，产生对应的结果。这种做法的好处就是可以把执行逻辑独立处理，无须为每个平台编写不同的代码，所以，这种做法的可移植性很好，于是，它成了不少程序设计语言最初的选择。不过，随之而来的问题就是这会降低执行速度，毕竟，这个软件执行引擎的性能无法与硬件相比。所以，以硬件作为执行引擎的“编译”会让程序拥有更佳的性能。</a:t>
            </a:r>
            <a:br>
              <a:rPr lang="zh-CN" altLang="en-US"/>
            </a:br>
            <a:br>
              <a:rPr lang="zh-CN" altLang="en-US"/>
            </a:br>
            <a:r>
              <a:rPr lang="zh-CN" altLang="en-US"/>
              <a:t>采用编译的方式，我们可以将代码编译成可以由硬件直接执行的二进制代码。因为不同硬件和不同操作系统的二进制格式是不同的，所以，如果希望语言得到广泛应用，那便需要针对不同平台实现平台相关的编译器后端，理论上说，这不是一件不能完成的任务，但这意味着巨大的工作量。虽然编译语言的数量不在少数，但事实上，真正能够跨越各种软硬平台的编译语言似乎只有</a:t>
            </a:r>
            <a:r>
              <a:rPr lang="en-US" altLang="zh-CN"/>
              <a:t>C</a:t>
            </a:r>
            <a:r>
              <a:rPr lang="zh-CN" altLang="en-US"/>
              <a:t>。</a:t>
            </a:r>
          </a:p>
        </p:txBody>
      </p:sp>
      <p:sp>
        <p:nvSpPr>
          <p:cNvPr id="32772" name="灯片编号占位符 3">
            <a:extLst>
              <a:ext uri="{FF2B5EF4-FFF2-40B4-BE49-F238E27FC236}">
                <a16:creationId xmlns:a16="http://schemas.microsoft.com/office/drawing/2014/main" id="{1CEA044C-E938-411F-8159-5B50434184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821846E-7BD5-4007-BBEE-6F6286CCC936}"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jpeg"/><Relationship Id="rId7"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6" descr="图片1.jpg">
            <a:extLst>
              <a:ext uri="{FF2B5EF4-FFF2-40B4-BE49-F238E27FC236}">
                <a16:creationId xmlns:a16="http://schemas.microsoft.com/office/drawing/2014/main" id="{DFDE7373-AB37-4136-A639-1E9937F549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7">
            <a:extLst>
              <a:ext uri="{FF2B5EF4-FFF2-40B4-BE49-F238E27FC236}">
                <a16:creationId xmlns:a16="http://schemas.microsoft.com/office/drawing/2014/main" id="{0C399ECF-1F15-4922-A94F-698A6B8218AE}"/>
              </a:ext>
            </a:extLst>
          </p:cNvPr>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84996" r:id="rId4" imgW="6824520" imgH="1076040" progId="">
                  <p:embed/>
                </p:oleObj>
              </mc:Choice>
              <mc:Fallback>
                <p:oleObj r:id="rId4" imgW="6824520" imgH="1076040" progId="">
                  <p:embed/>
                  <p:pic>
                    <p:nvPicPr>
                      <p:cNvPr id="2051" name="Object 7">
                        <a:extLst>
                          <a:ext uri="{FF2B5EF4-FFF2-40B4-BE49-F238E27FC236}">
                            <a16:creationId xmlns:a16="http://schemas.microsoft.com/office/drawing/2014/main" id="{50156E46-70CB-4519-812C-0924DB0A0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5" name="TextBox 3">
            <a:extLst>
              <a:ext uri="{FF2B5EF4-FFF2-40B4-BE49-F238E27FC236}">
                <a16:creationId xmlns:a16="http://schemas.microsoft.com/office/drawing/2014/main" id="{F8CE0A5B-8071-4235-A696-05E48E6E1B92}"/>
              </a:ext>
            </a:extLst>
          </p:cNvPr>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任课教师：武永亮</a:t>
            </a:r>
          </a:p>
          <a:p>
            <a:pPr algn="ctr">
              <a:lnSpc>
                <a:spcPct val="125000"/>
              </a:lnSpc>
              <a:defRPr/>
            </a:pPr>
            <a:r>
              <a:rPr lang="en-US" altLang="zh-CN" sz="1200" b="1">
                <a:solidFill>
                  <a:srgbClr val="0D0D0D"/>
                </a:solidFill>
                <a:latin typeface="微软雅黑" pitchFamily="34" charset="-122"/>
                <a:ea typeface="微软雅黑" pitchFamily="34" charset="-122"/>
              </a:rPr>
              <a:t>wuyongliang@edu2act.org</a:t>
            </a:r>
            <a:endParaRPr lang="en-US" altLang="zh-CN" sz="1200" b="1" dirty="0">
              <a:solidFill>
                <a:srgbClr val="0D0D0D"/>
              </a:solidFill>
              <a:latin typeface="微软雅黑" pitchFamily="34" charset="-122"/>
              <a:ea typeface="微软雅黑" pitchFamily="34" charset="-122"/>
            </a:endParaRPr>
          </a:p>
        </p:txBody>
      </p:sp>
      <p:sp>
        <p:nvSpPr>
          <p:cNvPr id="8" name="标题占位符 1"/>
          <p:cNvSpPr>
            <a:spLocks noGrp="1"/>
          </p:cNvSpPr>
          <p:nvPr>
            <p:ph type="title"/>
          </p:nvPr>
        </p:nvSpPr>
        <p:spPr bwMode="auto">
          <a:xfrm>
            <a:off x="666712" y="4368792"/>
            <a:ext cx="10572824" cy="560406"/>
          </a:xfrm>
          <a:prstGeom prst="rect">
            <a:avLst/>
          </a:prstGeom>
          <a:noFill/>
          <a:ln w="9525">
            <a:noFill/>
            <a:miter lim="800000"/>
            <a:headEnd/>
            <a:tailEnd/>
          </a:ln>
        </p:spPr>
        <p:txBody>
          <a:bodyPr/>
          <a:lstStyle>
            <a:lvl1pPr algn="ctr">
              <a:defRPr lang="zh-CN" altLang="en-US" sz="3600" b="1" kern="1200" noProof="0" dirty="0" smtClean="0">
                <a:solidFill>
                  <a:srgbClr val="0D0D0D"/>
                </a:solidFill>
                <a:latin typeface="黑体" pitchFamily="2" charset="-122"/>
                <a:ea typeface="黑体" pitchFamily="2" charset="-122"/>
                <a:cs typeface="+mn-cs"/>
              </a:defRPr>
            </a:lvl1p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411474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382B99-D02A-467B-B995-A9B7145CC708}"/>
              </a:ext>
            </a:extLst>
          </p:cNvPr>
          <p:cNvSpPr>
            <a:spLocks noGrp="1"/>
          </p:cNvSpPr>
          <p:nvPr>
            <p:ph type="dt" sz="half" idx="10"/>
          </p:nvPr>
        </p:nvSpPr>
        <p:spPr/>
        <p:txBody>
          <a:bodyPr/>
          <a:lstStyle>
            <a:lvl1pPr>
              <a:defRPr/>
            </a:lvl1pPr>
          </a:lstStyle>
          <a:p>
            <a:pPr>
              <a:defRPr/>
            </a:pPr>
            <a:fld id="{F06DAE0F-370D-43B6-A066-514C96C468D8}" type="datetimeFigureOut">
              <a:rPr lang="zh-CN" altLang="en-US"/>
              <a:pPr>
                <a:defRPr/>
              </a:pPr>
              <a:t>2019/7/16</a:t>
            </a:fld>
            <a:endParaRPr lang="zh-CN" altLang="en-US"/>
          </a:p>
        </p:txBody>
      </p:sp>
      <p:sp>
        <p:nvSpPr>
          <p:cNvPr id="5" name="页脚占位符 4">
            <a:extLst>
              <a:ext uri="{FF2B5EF4-FFF2-40B4-BE49-F238E27FC236}">
                <a16:creationId xmlns:a16="http://schemas.microsoft.com/office/drawing/2014/main" id="{891F5483-8E0D-469E-83C1-791454E03369}"/>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8629638D-8248-4113-AD09-60FABD3DDC04}"/>
              </a:ext>
            </a:extLst>
          </p:cNvPr>
          <p:cNvSpPr>
            <a:spLocks noGrp="1"/>
          </p:cNvSpPr>
          <p:nvPr>
            <p:ph type="sldNum" sz="quarter" idx="12"/>
          </p:nvPr>
        </p:nvSpPr>
        <p:spPr/>
        <p:txBody>
          <a:bodyPr/>
          <a:lstStyle>
            <a:lvl1pPr>
              <a:defRPr/>
            </a:lvl1pPr>
          </a:lstStyle>
          <a:p>
            <a:pPr>
              <a:defRPr/>
            </a:pPr>
            <a:fld id="{466B2F29-302C-49C6-93AB-7ADF0AAE5F61}" type="slidenum">
              <a:rPr lang="zh-CN" altLang="en-US"/>
              <a:pPr>
                <a:defRPr/>
              </a:pPr>
              <a:t>‹#›</a:t>
            </a:fld>
            <a:endParaRPr lang="zh-CN" altLang="en-US"/>
          </a:p>
        </p:txBody>
      </p:sp>
    </p:spTree>
    <p:extLst>
      <p:ext uri="{BB962C8B-B14F-4D97-AF65-F5344CB8AC3E}">
        <p14:creationId xmlns:p14="http://schemas.microsoft.com/office/powerpoint/2010/main" val="330853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AEFBDFE-2F23-4325-8568-638BEC202F44}"/>
              </a:ext>
            </a:extLst>
          </p:cNvPr>
          <p:cNvSpPr>
            <a:spLocks noGrp="1"/>
          </p:cNvSpPr>
          <p:nvPr>
            <p:ph type="dt" sz="half" idx="10"/>
          </p:nvPr>
        </p:nvSpPr>
        <p:spPr/>
        <p:txBody>
          <a:bodyPr/>
          <a:lstStyle>
            <a:lvl1pPr>
              <a:defRPr/>
            </a:lvl1pPr>
          </a:lstStyle>
          <a:p>
            <a:pPr>
              <a:defRPr/>
            </a:pPr>
            <a:fld id="{966D81BA-2406-4F5A-B05F-8F65B193D19D}" type="datetimeFigureOut">
              <a:rPr lang="zh-CN" altLang="en-US"/>
              <a:pPr>
                <a:defRPr/>
              </a:pPr>
              <a:t>2019/7/16</a:t>
            </a:fld>
            <a:endParaRPr lang="zh-CN" altLang="en-US"/>
          </a:p>
        </p:txBody>
      </p:sp>
      <p:sp>
        <p:nvSpPr>
          <p:cNvPr id="5" name="页脚占位符 4">
            <a:extLst>
              <a:ext uri="{FF2B5EF4-FFF2-40B4-BE49-F238E27FC236}">
                <a16:creationId xmlns:a16="http://schemas.microsoft.com/office/drawing/2014/main" id="{60FC62C5-83DC-4977-B437-0E771C1E5E6A}"/>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54F2C0BD-E69A-496E-A501-9A9B3A837C57}"/>
              </a:ext>
            </a:extLst>
          </p:cNvPr>
          <p:cNvSpPr>
            <a:spLocks noGrp="1"/>
          </p:cNvSpPr>
          <p:nvPr>
            <p:ph type="sldNum" sz="quarter" idx="12"/>
          </p:nvPr>
        </p:nvSpPr>
        <p:spPr/>
        <p:txBody>
          <a:bodyPr/>
          <a:lstStyle>
            <a:lvl1pPr>
              <a:defRPr/>
            </a:lvl1pPr>
          </a:lstStyle>
          <a:p>
            <a:pPr>
              <a:defRPr/>
            </a:pPr>
            <a:fld id="{A80E5FD6-B5D8-44EE-B07C-AFB3C902FD11}" type="slidenum">
              <a:rPr lang="zh-CN" altLang="en-US"/>
              <a:pPr>
                <a:defRPr/>
              </a:pPr>
              <a:t>‹#›</a:t>
            </a:fld>
            <a:endParaRPr lang="zh-CN" altLang="en-US"/>
          </a:p>
        </p:txBody>
      </p:sp>
    </p:spTree>
    <p:extLst>
      <p:ext uri="{BB962C8B-B14F-4D97-AF65-F5344CB8AC3E}">
        <p14:creationId xmlns:p14="http://schemas.microsoft.com/office/powerpoint/2010/main" val="3000315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标题和内容">
    <p:spTree>
      <p:nvGrpSpPr>
        <p:cNvPr id="1" name=""/>
        <p:cNvGrpSpPr/>
        <p:nvPr/>
      </p:nvGrpSpPr>
      <p:grpSpPr>
        <a:xfrm>
          <a:off x="0" y="0"/>
          <a:ext cx="0" cy="0"/>
          <a:chOff x="0" y="0"/>
          <a:chExt cx="0" cy="0"/>
        </a:xfrm>
      </p:grpSpPr>
      <p:pic>
        <p:nvPicPr>
          <p:cNvPr id="4" name="图片 6" descr="图片1.jpg">
            <a:extLst>
              <a:ext uri="{FF2B5EF4-FFF2-40B4-BE49-F238E27FC236}">
                <a16:creationId xmlns:a16="http://schemas.microsoft.com/office/drawing/2014/main" id="{F8C24722-F338-4B4E-8E7C-DBBF69B5724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7">
            <a:extLst>
              <a:ext uri="{FF2B5EF4-FFF2-40B4-BE49-F238E27FC236}">
                <a16:creationId xmlns:a16="http://schemas.microsoft.com/office/drawing/2014/main" id="{11E3A144-DB83-4782-83BC-ED9DC84C5BB2}"/>
              </a:ext>
            </a:extLst>
          </p:cNvPr>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90116" r:id="rId4" imgW="6824520" imgH="1076040" progId="">
                  <p:embed/>
                </p:oleObj>
              </mc:Choice>
              <mc:Fallback>
                <p:oleObj r:id="rId4" imgW="6824520" imgH="1076040" progId="">
                  <p:embed/>
                  <p:pic>
                    <p:nvPicPr>
                      <p:cNvPr id="7171" name="Object 7">
                        <a:extLst>
                          <a:ext uri="{FF2B5EF4-FFF2-40B4-BE49-F238E27FC236}">
                            <a16:creationId xmlns:a16="http://schemas.microsoft.com/office/drawing/2014/main" id="{F2226814-E22C-4649-B814-4BBC3DD5F1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a:extLst>
              <a:ext uri="{FF2B5EF4-FFF2-40B4-BE49-F238E27FC236}">
                <a16:creationId xmlns:a16="http://schemas.microsoft.com/office/drawing/2014/main" id="{ABFCB277-3063-43BC-8BEF-126670D4A1E7}"/>
              </a:ext>
            </a:extLst>
          </p:cNvPr>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baseline="0">
                <a:latin typeface="Arial" pitchFamily="34" charset="0"/>
              </a:defRPr>
            </a:lvl1pPr>
            <a:lvl2pPr>
              <a:defRPr sz="2400"/>
            </a:lvl2pPr>
            <a:lvl3pPr>
              <a:defRPr baseline="0">
                <a:solidFill>
                  <a:schemeClr val="tx2"/>
                </a:solidFill>
                <a:latin typeface="Times New Roman" pitchFamily="18" charset="0"/>
              </a:defRPr>
            </a:lvl3pPr>
            <a:lvl4pPr>
              <a:defRPr baseline="0">
                <a:solidFill>
                  <a:schemeClr val="tx2"/>
                </a:solidFill>
                <a:latin typeface="Times New Roman" pitchFamily="18" charset="0"/>
              </a:defRPr>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5">
            <a:extLst>
              <a:ext uri="{FF2B5EF4-FFF2-40B4-BE49-F238E27FC236}">
                <a16:creationId xmlns:a16="http://schemas.microsoft.com/office/drawing/2014/main" id="{FE9DB5B2-E8A5-41B9-A357-1367A0F2E054}"/>
              </a:ext>
            </a:extLst>
          </p:cNvPr>
          <p:cNvSpPr>
            <a:spLocks noGrp="1" noChangeArrowheads="1"/>
          </p:cNvSpPr>
          <p:nvPr>
            <p:ph type="ftr" sz="quarter" idx="10"/>
          </p:nvPr>
        </p:nvSpPr>
        <p:spPr/>
        <p:txBody>
          <a:bodyPr/>
          <a:lstStyle>
            <a:lvl1pPr>
              <a:defRPr/>
            </a:lvl1pPr>
          </a:lstStyle>
          <a:p>
            <a:pPr>
              <a:defRPr/>
            </a:pPr>
            <a:r>
              <a:rPr lang="en-US" altLang="zh-CN"/>
              <a:t>THU</a:t>
            </a:r>
            <a:r>
              <a:rPr lang="zh-CN" altLang="en-US"/>
              <a:t> </a:t>
            </a:r>
            <a:r>
              <a:rPr lang="en-US" altLang="zh-CN" err="1"/>
              <a:t>SAGroup</a:t>
            </a:r>
            <a:endParaRPr lang="en-US" altLang="zh-CN"/>
          </a:p>
        </p:txBody>
      </p:sp>
      <p:sp>
        <p:nvSpPr>
          <p:cNvPr id="8" name="Rectangle 6">
            <a:extLst>
              <a:ext uri="{FF2B5EF4-FFF2-40B4-BE49-F238E27FC236}">
                <a16:creationId xmlns:a16="http://schemas.microsoft.com/office/drawing/2014/main" id="{FEA3D47F-C7D0-481F-94D6-DF631F4EDF23}"/>
              </a:ext>
            </a:extLst>
          </p:cNvPr>
          <p:cNvSpPr>
            <a:spLocks noGrp="1" noChangeArrowheads="1"/>
          </p:cNvSpPr>
          <p:nvPr>
            <p:ph type="sldNum" sz="quarter" idx="11"/>
          </p:nvPr>
        </p:nvSpPr>
        <p:spPr/>
        <p:txBody>
          <a:bodyPr/>
          <a:lstStyle>
            <a:lvl1pPr>
              <a:defRPr/>
            </a:lvl1pPr>
          </a:lstStyle>
          <a:p>
            <a:pPr>
              <a:defRPr/>
            </a:pPr>
            <a:fld id="{DCD534E6-6042-4B22-9E59-3FC1473A14E7}" type="slidenum">
              <a:rPr lang="en-US" altLang="zh-CN"/>
              <a:pPr>
                <a:defRPr/>
              </a:pPr>
              <a:t>‹#›</a:t>
            </a:fld>
            <a:endParaRPr lang="en-US" altLang="zh-CN"/>
          </a:p>
        </p:txBody>
      </p:sp>
    </p:spTree>
    <p:extLst>
      <p:ext uri="{BB962C8B-B14F-4D97-AF65-F5344CB8AC3E}">
        <p14:creationId xmlns:p14="http://schemas.microsoft.com/office/powerpoint/2010/main" val="426485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pic>
        <p:nvPicPr>
          <p:cNvPr id="5" name="图片 6" descr="图片1.jpg">
            <a:extLst>
              <a:ext uri="{FF2B5EF4-FFF2-40B4-BE49-F238E27FC236}">
                <a16:creationId xmlns:a16="http://schemas.microsoft.com/office/drawing/2014/main" id="{F23D809A-6699-41C7-BE6E-67DF4E0EA84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7">
            <a:extLst>
              <a:ext uri="{FF2B5EF4-FFF2-40B4-BE49-F238E27FC236}">
                <a16:creationId xmlns:a16="http://schemas.microsoft.com/office/drawing/2014/main" id="{82C5597F-93CC-40B4-8072-F63C909D6F78}"/>
              </a:ext>
            </a:extLst>
          </p:cNvPr>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91140" r:id="rId4" imgW="6824520" imgH="1076040" progId="">
                  <p:embed/>
                </p:oleObj>
              </mc:Choice>
              <mc:Fallback>
                <p:oleObj r:id="rId4" imgW="6824520" imgH="1076040" progId="">
                  <p:embed/>
                  <p:pic>
                    <p:nvPicPr>
                      <p:cNvPr id="8195" name="Object 7">
                        <a:extLst>
                          <a:ext uri="{FF2B5EF4-FFF2-40B4-BE49-F238E27FC236}">
                            <a16:creationId xmlns:a16="http://schemas.microsoft.com/office/drawing/2014/main" id="{2EC190EB-424F-418C-A18B-711E6FB5AC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7" name="TextBox 3">
            <a:extLst>
              <a:ext uri="{FF2B5EF4-FFF2-40B4-BE49-F238E27FC236}">
                <a16:creationId xmlns:a16="http://schemas.microsoft.com/office/drawing/2014/main" id="{2491E86A-406B-491B-B52D-61683A836B78}"/>
              </a:ext>
            </a:extLst>
          </p:cNvPr>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sp>
        <p:nvSpPr>
          <p:cNvPr id="2" name="标题 1"/>
          <p:cNvSpPr>
            <a:spLocks noGrp="1"/>
          </p:cNvSpPr>
          <p:nvPr>
            <p:ph type="title"/>
          </p:nvPr>
        </p:nvSpPr>
        <p:spPr>
          <a:xfrm>
            <a:off x="1727200" y="609600"/>
            <a:ext cx="90424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52324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50000" y="1524000"/>
            <a:ext cx="52324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4">
            <a:extLst>
              <a:ext uri="{FF2B5EF4-FFF2-40B4-BE49-F238E27FC236}">
                <a16:creationId xmlns:a16="http://schemas.microsoft.com/office/drawing/2014/main" id="{8A9737F2-CDF1-4111-A494-A98AADEC038A}"/>
              </a:ext>
            </a:extLst>
          </p:cNvPr>
          <p:cNvSpPr>
            <a:spLocks noGrp="1"/>
          </p:cNvSpPr>
          <p:nvPr>
            <p:ph type="ftr" sz="quarter" idx="10"/>
          </p:nvPr>
        </p:nvSpPr>
        <p:spPr/>
        <p:txBody>
          <a:bodyPr/>
          <a:lstStyle>
            <a:lvl1pPr>
              <a:defRPr/>
            </a:lvl1pPr>
          </a:lstStyle>
          <a:p>
            <a:pPr>
              <a:defRPr/>
            </a:pPr>
            <a:r>
              <a:rPr lang="en-US" altLang="zh-CN"/>
              <a:t>THU</a:t>
            </a:r>
            <a:r>
              <a:rPr lang="zh-CN" altLang="en-US"/>
              <a:t> </a:t>
            </a:r>
            <a:r>
              <a:rPr lang="en-US" altLang="zh-CN"/>
              <a:t>SAGroup</a:t>
            </a:r>
          </a:p>
        </p:txBody>
      </p:sp>
      <p:sp>
        <p:nvSpPr>
          <p:cNvPr id="9" name="灯片编号占位符 5">
            <a:extLst>
              <a:ext uri="{FF2B5EF4-FFF2-40B4-BE49-F238E27FC236}">
                <a16:creationId xmlns:a16="http://schemas.microsoft.com/office/drawing/2014/main" id="{ECDBD685-0A53-42E3-9A1F-B0DAAF7DA5BD}"/>
              </a:ext>
            </a:extLst>
          </p:cNvPr>
          <p:cNvSpPr>
            <a:spLocks noGrp="1"/>
          </p:cNvSpPr>
          <p:nvPr>
            <p:ph type="sldNum" sz="quarter" idx="11"/>
          </p:nvPr>
        </p:nvSpPr>
        <p:spPr/>
        <p:txBody>
          <a:bodyPr/>
          <a:lstStyle>
            <a:lvl1pPr>
              <a:defRPr/>
            </a:lvl1pPr>
          </a:lstStyle>
          <a:p>
            <a:pPr>
              <a:defRPr/>
            </a:pPr>
            <a:fld id="{156D101A-9B37-4311-8937-9B734BBD6D44}" type="slidenum">
              <a:rPr lang="en-US" altLang="zh-CN"/>
              <a:pPr>
                <a:defRPr/>
              </a:pPr>
              <a:t>‹#›</a:t>
            </a:fld>
            <a:endParaRPr lang="en-US" altLang="zh-CN"/>
          </a:p>
        </p:txBody>
      </p:sp>
    </p:spTree>
    <p:extLst>
      <p:ext uri="{BB962C8B-B14F-4D97-AF65-F5344CB8AC3E}">
        <p14:creationId xmlns:p14="http://schemas.microsoft.com/office/powerpoint/2010/main" val="102314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3" name="图片 6" descr="图片1.jpg">
            <a:extLst>
              <a:ext uri="{FF2B5EF4-FFF2-40B4-BE49-F238E27FC236}">
                <a16:creationId xmlns:a16="http://schemas.microsoft.com/office/drawing/2014/main" id="{910705EE-DC4B-49B9-8EAF-B0B5B8E412C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7">
            <a:extLst>
              <a:ext uri="{FF2B5EF4-FFF2-40B4-BE49-F238E27FC236}">
                <a16:creationId xmlns:a16="http://schemas.microsoft.com/office/drawing/2014/main" id="{0D9D2D59-F0CB-4243-BEA2-737B2C54FC0C}"/>
              </a:ext>
            </a:extLst>
          </p:cNvPr>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86020" r:id="rId4" imgW="6824520" imgH="1076040" progId="">
                  <p:embed/>
                </p:oleObj>
              </mc:Choice>
              <mc:Fallback>
                <p:oleObj r:id="rId4" imgW="6824520" imgH="1076040" progId="">
                  <p:embed/>
                  <p:pic>
                    <p:nvPicPr>
                      <p:cNvPr id="3075" name="Object 7">
                        <a:extLst>
                          <a:ext uri="{FF2B5EF4-FFF2-40B4-BE49-F238E27FC236}">
                            <a16:creationId xmlns:a16="http://schemas.microsoft.com/office/drawing/2014/main" id="{1686B8D6-65C8-4459-A9B5-5E6AFE9D13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a:extLst>
              <a:ext uri="{FF2B5EF4-FFF2-40B4-BE49-F238E27FC236}">
                <a16:creationId xmlns:a16="http://schemas.microsoft.com/office/drawing/2014/main" id="{B75A5B25-2C78-493D-B1C6-E87469D6BC97}"/>
              </a:ext>
            </a:extLst>
          </p:cNvPr>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7" name="Picture 2" descr="F:\work\第二\蓝色块窄树\未标题-2.png">
            <a:extLst>
              <a:ext uri="{FF2B5EF4-FFF2-40B4-BE49-F238E27FC236}">
                <a16:creationId xmlns:a16="http://schemas.microsoft.com/office/drawing/2014/main" id="{87D906C2-4F4F-4BCB-B92A-71068A988EBF}"/>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a:spLocks noGrp="1"/>
          </p:cNvSpPr>
          <p:nvPr>
            <p:ph sz="half" idx="10"/>
          </p:nvPr>
        </p:nvSpPr>
        <p:spPr>
          <a:xfrm>
            <a:off x="609600" y="1071546"/>
            <a:ext cx="10915688" cy="5357850"/>
          </a:xfrm>
        </p:spPr>
        <p:txBody>
          <a:bodyPr/>
          <a:lstStyle>
            <a:lvl1pPr>
              <a:buFontTx/>
              <a:buBlip>
                <a:blip r:embed="rId7"/>
              </a:buBlip>
              <a:defRPr sz="3200" b="1">
                <a:latin typeface="微软雅黑" pitchFamily="34" charset="-122"/>
                <a:ea typeface="微软雅黑" pitchFamily="34" charset="-122"/>
              </a:defRPr>
            </a:lvl1pPr>
            <a:lvl2pPr>
              <a:buFontTx/>
              <a:buBlip>
                <a:blip r:embed="rId8"/>
              </a:buBlip>
              <a:defRPr sz="2800">
                <a:latin typeface="微软雅黑" pitchFamily="34" charset="-122"/>
                <a:ea typeface="微软雅黑" pitchFamily="34" charset="-122"/>
              </a:defRPr>
            </a:lvl2pPr>
            <a:lvl3pPr>
              <a:buFontTx/>
              <a:buBlip>
                <a:blip r:embed="rId8"/>
              </a:buBlip>
              <a:defRPr sz="2400">
                <a:latin typeface="微软雅黑" pitchFamily="34" charset="-122"/>
                <a:ea typeface="微软雅黑" pitchFamily="34" charset="-122"/>
              </a:defRPr>
            </a:lvl3pPr>
            <a:lvl4pPr>
              <a:buFontTx/>
              <a:buBlip>
                <a:blip r:embed="rId8"/>
              </a:buBlip>
              <a:defRPr sz="2000">
                <a:latin typeface="微软雅黑" pitchFamily="34" charset="-122"/>
                <a:ea typeface="微软雅黑" pitchFamily="34" charset="-122"/>
              </a:defRPr>
            </a:lvl4pPr>
            <a:lvl5pPr>
              <a:buFontTx/>
              <a:buBlip>
                <a:blip r:embed="rId8"/>
              </a:buBlip>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64723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4" name="图片 6" descr="图片1.jpg">
            <a:extLst>
              <a:ext uri="{FF2B5EF4-FFF2-40B4-BE49-F238E27FC236}">
                <a16:creationId xmlns:a16="http://schemas.microsoft.com/office/drawing/2014/main" id="{54851405-5DF7-430A-B377-C5AA0CAEC1A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7">
            <a:extLst>
              <a:ext uri="{FF2B5EF4-FFF2-40B4-BE49-F238E27FC236}">
                <a16:creationId xmlns:a16="http://schemas.microsoft.com/office/drawing/2014/main" id="{41FDD7C0-C4DD-4F6E-B617-1CEFC37E12CB}"/>
              </a:ext>
            </a:extLst>
          </p:cNvPr>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87044" r:id="rId4" imgW="6824520" imgH="1076040" progId="">
                  <p:embed/>
                </p:oleObj>
              </mc:Choice>
              <mc:Fallback>
                <p:oleObj r:id="rId4" imgW="6824520" imgH="1076040" progId="">
                  <p:embed/>
                  <p:pic>
                    <p:nvPicPr>
                      <p:cNvPr id="4099" name="Object 7">
                        <a:extLst>
                          <a:ext uri="{FF2B5EF4-FFF2-40B4-BE49-F238E27FC236}">
                            <a16:creationId xmlns:a16="http://schemas.microsoft.com/office/drawing/2014/main" id="{94E46B4E-DC94-4467-A779-A596143DA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a:extLst>
              <a:ext uri="{FF2B5EF4-FFF2-40B4-BE49-F238E27FC236}">
                <a16:creationId xmlns:a16="http://schemas.microsoft.com/office/drawing/2014/main" id="{651AA52D-9649-49C3-92F3-CE03C9621231}"/>
              </a:ext>
            </a:extLst>
          </p:cNvPr>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7" name="Picture 2" descr="F:\work\第二\蓝色块窄树\未标题-2.png">
            <a:extLst>
              <a:ext uri="{FF2B5EF4-FFF2-40B4-BE49-F238E27FC236}">
                <a16:creationId xmlns:a16="http://schemas.microsoft.com/office/drawing/2014/main" id="{A7F0C3AA-49E6-4AEB-A3F1-270A4AE9FA4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sz="half" idx="10"/>
          </p:nvPr>
        </p:nvSpPr>
        <p:spPr>
          <a:xfrm>
            <a:off x="609600" y="928670"/>
            <a:ext cx="10915688" cy="5500726"/>
          </a:xfrm>
        </p:spPr>
        <p:txBody>
          <a:bodyPr/>
          <a:lstStyle>
            <a:lvl1pPr>
              <a:buFont typeface="Wingdings" pitchFamily="2" charset="2"/>
              <a:buChar char="n"/>
              <a:defRPr sz="3600">
                <a:latin typeface="微软雅黑" pitchFamily="34" charset="-122"/>
                <a:ea typeface="微软雅黑" pitchFamily="34" charset="-122"/>
              </a:defRPr>
            </a:lvl1pPr>
            <a:lvl2pPr>
              <a:buFont typeface="Wingdings" pitchFamily="2" charset="2"/>
              <a:buChar char="n"/>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25394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pic>
        <p:nvPicPr>
          <p:cNvPr id="5" name="图片 6" descr="图片1.jpg">
            <a:extLst>
              <a:ext uri="{FF2B5EF4-FFF2-40B4-BE49-F238E27FC236}">
                <a16:creationId xmlns:a16="http://schemas.microsoft.com/office/drawing/2014/main" id="{8B2A16FD-52C3-44C4-8969-C83D2AD6C6B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7">
            <a:extLst>
              <a:ext uri="{FF2B5EF4-FFF2-40B4-BE49-F238E27FC236}">
                <a16:creationId xmlns:a16="http://schemas.microsoft.com/office/drawing/2014/main" id="{336FC78B-3465-4B27-BF1F-EE8C662776D2}"/>
              </a:ext>
            </a:extLst>
          </p:cNvPr>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88068" r:id="rId4" imgW="6824520" imgH="1076040" progId="">
                  <p:embed/>
                </p:oleObj>
              </mc:Choice>
              <mc:Fallback>
                <p:oleObj r:id="rId4" imgW="6824520" imgH="1076040" progId="">
                  <p:embed/>
                  <p:pic>
                    <p:nvPicPr>
                      <p:cNvPr id="5123" name="Object 7">
                        <a:extLst>
                          <a:ext uri="{FF2B5EF4-FFF2-40B4-BE49-F238E27FC236}">
                            <a16:creationId xmlns:a16="http://schemas.microsoft.com/office/drawing/2014/main" id="{30C3BAB4-77C7-4498-9BDC-7D0670F2D1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7" name="TextBox 3">
            <a:extLst>
              <a:ext uri="{FF2B5EF4-FFF2-40B4-BE49-F238E27FC236}">
                <a16:creationId xmlns:a16="http://schemas.microsoft.com/office/drawing/2014/main" id="{A3869D1A-7855-4586-B78C-2B2791198B77}"/>
              </a:ext>
            </a:extLst>
          </p:cNvPr>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8" name="Picture 2" descr="F:\work\第二\蓝色块窄树\未标题-2.png">
            <a:extLst>
              <a:ext uri="{FF2B5EF4-FFF2-40B4-BE49-F238E27FC236}">
                <a16:creationId xmlns:a16="http://schemas.microsoft.com/office/drawing/2014/main" id="{F182D043-7A98-45EE-9999-7C216ED3C1D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a:extLst>
              <a:ext uri="{FF2B5EF4-FFF2-40B4-BE49-F238E27FC236}">
                <a16:creationId xmlns:a16="http://schemas.microsoft.com/office/drawing/2014/main" id="{9E723812-282C-4D22-9BE1-6D606704F848}"/>
              </a:ext>
            </a:extLst>
          </p:cNvPr>
          <p:cNvSpPr>
            <a:spLocks noGrp="1"/>
          </p:cNvSpPr>
          <p:nvPr>
            <p:ph type="dt" sz="half" idx="10"/>
          </p:nvPr>
        </p:nvSpPr>
        <p:spPr/>
        <p:txBody>
          <a:bodyPr/>
          <a:lstStyle>
            <a:lvl1pPr>
              <a:defRPr/>
            </a:lvl1pPr>
          </a:lstStyle>
          <a:p>
            <a:pPr>
              <a:defRPr/>
            </a:pPr>
            <a:fld id="{0008C708-DF61-4CD1-B47F-721D00AB8299}" type="datetimeFigureOut">
              <a:rPr lang="zh-CN" altLang="en-US"/>
              <a:pPr>
                <a:defRPr/>
              </a:pPr>
              <a:t>2019/7/16</a:t>
            </a:fld>
            <a:endParaRPr lang="zh-CN" altLang="en-US"/>
          </a:p>
        </p:txBody>
      </p:sp>
      <p:sp>
        <p:nvSpPr>
          <p:cNvPr id="10" name="页脚占位符 4">
            <a:extLst>
              <a:ext uri="{FF2B5EF4-FFF2-40B4-BE49-F238E27FC236}">
                <a16:creationId xmlns:a16="http://schemas.microsoft.com/office/drawing/2014/main" id="{BD403408-5E38-4D37-A056-411BC1F521D1}"/>
              </a:ext>
            </a:extLst>
          </p:cNvPr>
          <p:cNvSpPr>
            <a:spLocks noGrp="1"/>
          </p:cNvSpPr>
          <p:nvPr>
            <p:ph type="ftr" sz="quarter" idx="11"/>
          </p:nvPr>
        </p:nvSpPr>
        <p:spPr/>
        <p:txBody>
          <a:bodyPr/>
          <a:lstStyle>
            <a:lvl1pPr>
              <a:defRPr/>
            </a:lvl1pPr>
          </a:lstStyle>
          <a:p>
            <a:pPr>
              <a:defRPr/>
            </a:pPr>
            <a:endParaRPr lang="en-US" altLang="zh-CN"/>
          </a:p>
        </p:txBody>
      </p:sp>
      <p:sp>
        <p:nvSpPr>
          <p:cNvPr id="11" name="灯片编号占位符 5">
            <a:extLst>
              <a:ext uri="{FF2B5EF4-FFF2-40B4-BE49-F238E27FC236}">
                <a16:creationId xmlns:a16="http://schemas.microsoft.com/office/drawing/2014/main" id="{A86A89C0-D5BF-4A61-9852-A990410239D3}"/>
              </a:ext>
            </a:extLst>
          </p:cNvPr>
          <p:cNvSpPr>
            <a:spLocks noGrp="1"/>
          </p:cNvSpPr>
          <p:nvPr>
            <p:ph type="sldNum" sz="quarter" idx="12"/>
          </p:nvPr>
        </p:nvSpPr>
        <p:spPr/>
        <p:txBody>
          <a:bodyPr/>
          <a:lstStyle>
            <a:lvl1pPr>
              <a:defRPr/>
            </a:lvl1pPr>
          </a:lstStyle>
          <a:p>
            <a:pPr>
              <a:defRPr/>
            </a:pPr>
            <a:fld id="{C71F5359-87F9-4C0D-883C-A63E68190FAD}" type="slidenum">
              <a:rPr lang="zh-CN" altLang="en-US"/>
              <a:pPr>
                <a:defRPr/>
              </a:pPr>
              <a:t>‹#›</a:t>
            </a:fld>
            <a:endParaRPr lang="zh-CN" altLang="en-US"/>
          </a:p>
        </p:txBody>
      </p:sp>
    </p:spTree>
    <p:extLst>
      <p:ext uri="{BB962C8B-B14F-4D97-AF65-F5344CB8AC3E}">
        <p14:creationId xmlns:p14="http://schemas.microsoft.com/office/powerpoint/2010/main" val="301045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9DD290C-CB21-4E2C-89F3-CC0843488107}"/>
              </a:ext>
            </a:extLst>
          </p:cNvPr>
          <p:cNvSpPr>
            <a:spLocks noGrp="1"/>
          </p:cNvSpPr>
          <p:nvPr>
            <p:ph type="dt" sz="half" idx="10"/>
          </p:nvPr>
        </p:nvSpPr>
        <p:spPr/>
        <p:txBody>
          <a:bodyPr/>
          <a:lstStyle>
            <a:lvl1pPr>
              <a:defRPr/>
            </a:lvl1pPr>
          </a:lstStyle>
          <a:p>
            <a:pPr>
              <a:defRPr/>
            </a:pPr>
            <a:fld id="{F96B21E7-DD80-43A9-A79B-C951AA85938E}" type="datetimeFigureOut">
              <a:rPr lang="zh-CN" altLang="en-US"/>
              <a:pPr>
                <a:defRPr/>
              </a:pPr>
              <a:t>2019/7/16</a:t>
            </a:fld>
            <a:endParaRPr lang="zh-CN" altLang="en-US"/>
          </a:p>
        </p:txBody>
      </p:sp>
      <p:sp>
        <p:nvSpPr>
          <p:cNvPr id="8" name="页脚占位符 4">
            <a:extLst>
              <a:ext uri="{FF2B5EF4-FFF2-40B4-BE49-F238E27FC236}">
                <a16:creationId xmlns:a16="http://schemas.microsoft.com/office/drawing/2014/main" id="{973E1C6D-37E7-4505-9244-54F0F48CD215}"/>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a:ext uri="{FF2B5EF4-FFF2-40B4-BE49-F238E27FC236}">
                <a16:creationId xmlns:a16="http://schemas.microsoft.com/office/drawing/2014/main" id="{E7F3BB68-BE09-4FF1-88E2-6A16E4116C4E}"/>
              </a:ext>
            </a:extLst>
          </p:cNvPr>
          <p:cNvSpPr>
            <a:spLocks noGrp="1"/>
          </p:cNvSpPr>
          <p:nvPr>
            <p:ph type="sldNum" sz="quarter" idx="12"/>
          </p:nvPr>
        </p:nvSpPr>
        <p:spPr/>
        <p:txBody>
          <a:bodyPr/>
          <a:lstStyle>
            <a:lvl1pPr>
              <a:defRPr/>
            </a:lvl1pPr>
          </a:lstStyle>
          <a:p>
            <a:pPr>
              <a:defRPr/>
            </a:pPr>
            <a:fld id="{78DDA5CE-3045-49F7-AE12-5CEF5CB85498}" type="slidenum">
              <a:rPr lang="zh-CN" altLang="en-US"/>
              <a:pPr>
                <a:defRPr/>
              </a:pPr>
              <a:t>‹#›</a:t>
            </a:fld>
            <a:endParaRPr lang="zh-CN" altLang="en-US"/>
          </a:p>
        </p:txBody>
      </p:sp>
    </p:spTree>
    <p:extLst>
      <p:ext uri="{BB962C8B-B14F-4D97-AF65-F5344CB8AC3E}">
        <p14:creationId xmlns:p14="http://schemas.microsoft.com/office/powerpoint/2010/main" val="270433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3" name="图片 6" descr="图片1.jpg">
            <a:extLst>
              <a:ext uri="{FF2B5EF4-FFF2-40B4-BE49-F238E27FC236}">
                <a16:creationId xmlns:a16="http://schemas.microsoft.com/office/drawing/2014/main" id="{E65AC2D9-8FF0-425A-B0FE-318573B4782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7">
            <a:extLst>
              <a:ext uri="{FF2B5EF4-FFF2-40B4-BE49-F238E27FC236}">
                <a16:creationId xmlns:a16="http://schemas.microsoft.com/office/drawing/2014/main" id="{380D853D-4CC8-4A62-BB75-0BACC89287E6}"/>
              </a:ext>
            </a:extLst>
          </p:cNvPr>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89092" r:id="rId4" imgW="6824520" imgH="1076040" progId="">
                  <p:embed/>
                </p:oleObj>
              </mc:Choice>
              <mc:Fallback>
                <p:oleObj r:id="rId4" imgW="6824520" imgH="1076040" progId="">
                  <p:embed/>
                  <p:pic>
                    <p:nvPicPr>
                      <p:cNvPr id="6147" name="Object 7">
                        <a:extLst>
                          <a:ext uri="{FF2B5EF4-FFF2-40B4-BE49-F238E27FC236}">
                            <a16:creationId xmlns:a16="http://schemas.microsoft.com/office/drawing/2014/main" id="{7BA05BC0-0E9A-4EFF-A6A4-B27F33BB48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5" name="TextBox 3">
            <a:extLst>
              <a:ext uri="{FF2B5EF4-FFF2-40B4-BE49-F238E27FC236}">
                <a16:creationId xmlns:a16="http://schemas.microsoft.com/office/drawing/2014/main" id="{D4ED460A-3A0C-481F-85C3-8CE8920E4263}"/>
              </a:ext>
            </a:extLst>
          </p:cNvPr>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6" name="Picture 2" descr="F:\work\第二\蓝色块窄树\未标题-2.png">
            <a:extLst>
              <a:ext uri="{FF2B5EF4-FFF2-40B4-BE49-F238E27FC236}">
                <a16:creationId xmlns:a16="http://schemas.microsoft.com/office/drawing/2014/main" id="{21F3CA18-4F6F-41D4-929F-EB9EB99554E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7" name="日期占位符 3">
            <a:extLst>
              <a:ext uri="{FF2B5EF4-FFF2-40B4-BE49-F238E27FC236}">
                <a16:creationId xmlns:a16="http://schemas.microsoft.com/office/drawing/2014/main" id="{C233DCAE-1306-4108-B6D8-C2E707D4FEEE}"/>
              </a:ext>
            </a:extLst>
          </p:cNvPr>
          <p:cNvSpPr>
            <a:spLocks noGrp="1"/>
          </p:cNvSpPr>
          <p:nvPr>
            <p:ph type="dt" sz="half" idx="10"/>
          </p:nvPr>
        </p:nvSpPr>
        <p:spPr/>
        <p:txBody>
          <a:bodyPr/>
          <a:lstStyle>
            <a:lvl1pPr>
              <a:defRPr/>
            </a:lvl1pPr>
          </a:lstStyle>
          <a:p>
            <a:pPr>
              <a:defRPr/>
            </a:pPr>
            <a:fld id="{44E1BE91-D3D7-4695-B72B-C655BB39345B}" type="datetimeFigureOut">
              <a:rPr lang="zh-CN" altLang="en-US"/>
              <a:pPr>
                <a:defRPr/>
              </a:pPr>
              <a:t>2019/7/16</a:t>
            </a:fld>
            <a:endParaRPr lang="zh-CN" altLang="en-US"/>
          </a:p>
        </p:txBody>
      </p:sp>
      <p:sp>
        <p:nvSpPr>
          <p:cNvPr id="8" name="页脚占位符 4">
            <a:extLst>
              <a:ext uri="{FF2B5EF4-FFF2-40B4-BE49-F238E27FC236}">
                <a16:creationId xmlns:a16="http://schemas.microsoft.com/office/drawing/2014/main" id="{CDFAC828-7F46-4A0C-826D-39F26ECE64EC}"/>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a:ext uri="{FF2B5EF4-FFF2-40B4-BE49-F238E27FC236}">
                <a16:creationId xmlns:a16="http://schemas.microsoft.com/office/drawing/2014/main" id="{9AC824DA-2D94-4533-91F2-91528A2C6F7D}"/>
              </a:ext>
            </a:extLst>
          </p:cNvPr>
          <p:cNvSpPr>
            <a:spLocks noGrp="1"/>
          </p:cNvSpPr>
          <p:nvPr>
            <p:ph type="sldNum" sz="quarter" idx="12"/>
          </p:nvPr>
        </p:nvSpPr>
        <p:spPr/>
        <p:txBody>
          <a:bodyPr/>
          <a:lstStyle>
            <a:lvl1pPr>
              <a:defRPr/>
            </a:lvl1pPr>
          </a:lstStyle>
          <a:p>
            <a:pPr>
              <a:defRPr/>
            </a:pPr>
            <a:fld id="{4C1B4027-836B-4D18-A8B7-6A5E66C21528}" type="slidenum">
              <a:rPr lang="zh-CN" altLang="en-US"/>
              <a:pPr>
                <a:defRPr/>
              </a:pPr>
              <a:t>‹#›</a:t>
            </a:fld>
            <a:endParaRPr lang="zh-CN" altLang="en-US"/>
          </a:p>
        </p:txBody>
      </p:sp>
    </p:spTree>
    <p:extLst>
      <p:ext uri="{BB962C8B-B14F-4D97-AF65-F5344CB8AC3E}">
        <p14:creationId xmlns:p14="http://schemas.microsoft.com/office/powerpoint/2010/main" val="43824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FD8626A-DEAA-4D45-BB7A-A2F678F3245E}"/>
              </a:ext>
            </a:extLst>
          </p:cNvPr>
          <p:cNvSpPr>
            <a:spLocks noGrp="1"/>
          </p:cNvSpPr>
          <p:nvPr>
            <p:ph type="dt" sz="half" idx="10"/>
          </p:nvPr>
        </p:nvSpPr>
        <p:spPr/>
        <p:txBody>
          <a:bodyPr/>
          <a:lstStyle>
            <a:lvl1pPr>
              <a:defRPr/>
            </a:lvl1pPr>
          </a:lstStyle>
          <a:p>
            <a:pPr>
              <a:defRPr/>
            </a:pPr>
            <a:fld id="{CCBC48E1-3EAE-4BB5-811D-6D81047B457F}" type="datetimeFigureOut">
              <a:rPr lang="zh-CN" altLang="en-US"/>
              <a:pPr>
                <a:defRPr/>
              </a:pPr>
              <a:t>2019/7/16</a:t>
            </a:fld>
            <a:endParaRPr lang="zh-CN" altLang="en-US"/>
          </a:p>
        </p:txBody>
      </p:sp>
      <p:sp>
        <p:nvSpPr>
          <p:cNvPr id="3" name="页脚占位符 4">
            <a:extLst>
              <a:ext uri="{FF2B5EF4-FFF2-40B4-BE49-F238E27FC236}">
                <a16:creationId xmlns:a16="http://schemas.microsoft.com/office/drawing/2014/main" id="{6DC9F2F7-F734-4193-92AD-6D2DB0AD392A}"/>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a:ext uri="{FF2B5EF4-FFF2-40B4-BE49-F238E27FC236}">
                <a16:creationId xmlns:a16="http://schemas.microsoft.com/office/drawing/2014/main" id="{7C80FA22-76CD-4F57-9173-DA8587B3A8E7}"/>
              </a:ext>
            </a:extLst>
          </p:cNvPr>
          <p:cNvSpPr>
            <a:spLocks noGrp="1"/>
          </p:cNvSpPr>
          <p:nvPr>
            <p:ph type="sldNum" sz="quarter" idx="12"/>
          </p:nvPr>
        </p:nvSpPr>
        <p:spPr/>
        <p:txBody>
          <a:bodyPr/>
          <a:lstStyle>
            <a:lvl1pPr>
              <a:defRPr/>
            </a:lvl1pPr>
          </a:lstStyle>
          <a:p>
            <a:pPr>
              <a:defRPr/>
            </a:pPr>
            <a:fld id="{DCA803E5-BE58-48D3-B64F-10736CE2E48E}" type="slidenum">
              <a:rPr lang="zh-CN" altLang="en-US"/>
              <a:pPr>
                <a:defRPr/>
              </a:pPr>
              <a:t>‹#›</a:t>
            </a:fld>
            <a:endParaRPr lang="zh-CN" altLang="en-US"/>
          </a:p>
        </p:txBody>
      </p:sp>
    </p:spTree>
    <p:extLst>
      <p:ext uri="{BB962C8B-B14F-4D97-AF65-F5344CB8AC3E}">
        <p14:creationId xmlns:p14="http://schemas.microsoft.com/office/powerpoint/2010/main" val="405908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7B367E4-5BDE-4764-AEF4-4E8128CAE44B}"/>
              </a:ext>
            </a:extLst>
          </p:cNvPr>
          <p:cNvSpPr>
            <a:spLocks noGrp="1"/>
          </p:cNvSpPr>
          <p:nvPr>
            <p:ph type="dt" sz="half" idx="10"/>
          </p:nvPr>
        </p:nvSpPr>
        <p:spPr/>
        <p:txBody>
          <a:bodyPr/>
          <a:lstStyle>
            <a:lvl1pPr>
              <a:defRPr/>
            </a:lvl1pPr>
          </a:lstStyle>
          <a:p>
            <a:pPr>
              <a:defRPr/>
            </a:pPr>
            <a:fld id="{F02A5415-98C8-48A9-B80D-2F73177803F3}" type="datetimeFigureOut">
              <a:rPr lang="zh-CN" altLang="en-US"/>
              <a:pPr>
                <a:defRPr/>
              </a:pPr>
              <a:t>2019/7/16</a:t>
            </a:fld>
            <a:endParaRPr lang="zh-CN" altLang="en-US"/>
          </a:p>
        </p:txBody>
      </p:sp>
      <p:sp>
        <p:nvSpPr>
          <p:cNvPr id="6" name="页脚占位符 4">
            <a:extLst>
              <a:ext uri="{FF2B5EF4-FFF2-40B4-BE49-F238E27FC236}">
                <a16:creationId xmlns:a16="http://schemas.microsoft.com/office/drawing/2014/main" id="{4F44FC02-17F1-46E3-94F1-7A2D1F30AC4F}"/>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F2CC2D7F-5388-477C-AAF5-8BAACFD3F4FD}"/>
              </a:ext>
            </a:extLst>
          </p:cNvPr>
          <p:cNvSpPr>
            <a:spLocks noGrp="1"/>
          </p:cNvSpPr>
          <p:nvPr>
            <p:ph type="sldNum" sz="quarter" idx="12"/>
          </p:nvPr>
        </p:nvSpPr>
        <p:spPr/>
        <p:txBody>
          <a:bodyPr/>
          <a:lstStyle>
            <a:lvl1pPr>
              <a:defRPr/>
            </a:lvl1pPr>
          </a:lstStyle>
          <a:p>
            <a:pPr>
              <a:defRPr/>
            </a:pPr>
            <a:fld id="{8FBD3A3A-F6CD-4DC4-81F0-3C0AF9EBC033}" type="slidenum">
              <a:rPr lang="zh-CN" altLang="en-US"/>
              <a:pPr>
                <a:defRPr/>
              </a:pPr>
              <a:t>‹#›</a:t>
            </a:fld>
            <a:endParaRPr lang="zh-CN" altLang="en-US"/>
          </a:p>
        </p:txBody>
      </p:sp>
    </p:spTree>
    <p:extLst>
      <p:ext uri="{BB962C8B-B14F-4D97-AF65-F5344CB8AC3E}">
        <p14:creationId xmlns:p14="http://schemas.microsoft.com/office/powerpoint/2010/main" val="46610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BAE575B0-15EA-40AD-ABB6-5556857C66C3}"/>
              </a:ext>
            </a:extLst>
          </p:cNvPr>
          <p:cNvSpPr>
            <a:spLocks noGrp="1"/>
          </p:cNvSpPr>
          <p:nvPr>
            <p:ph type="dt" sz="half" idx="10"/>
          </p:nvPr>
        </p:nvSpPr>
        <p:spPr/>
        <p:txBody>
          <a:bodyPr/>
          <a:lstStyle>
            <a:lvl1pPr>
              <a:defRPr/>
            </a:lvl1pPr>
          </a:lstStyle>
          <a:p>
            <a:pPr>
              <a:defRPr/>
            </a:pPr>
            <a:fld id="{49C9007C-19B8-4063-89AC-7012B168E5AC}" type="datetimeFigureOut">
              <a:rPr lang="zh-CN" altLang="en-US"/>
              <a:pPr>
                <a:defRPr/>
              </a:pPr>
              <a:t>2019/7/16</a:t>
            </a:fld>
            <a:endParaRPr lang="zh-CN" altLang="en-US"/>
          </a:p>
        </p:txBody>
      </p:sp>
      <p:sp>
        <p:nvSpPr>
          <p:cNvPr id="6" name="页脚占位符 4">
            <a:extLst>
              <a:ext uri="{FF2B5EF4-FFF2-40B4-BE49-F238E27FC236}">
                <a16:creationId xmlns:a16="http://schemas.microsoft.com/office/drawing/2014/main" id="{EC470C15-D193-415C-9F87-B0F34FA7D765}"/>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AB0BEB4F-DE12-43F0-8E95-B8728819BEB2}"/>
              </a:ext>
            </a:extLst>
          </p:cNvPr>
          <p:cNvSpPr>
            <a:spLocks noGrp="1"/>
          </p:cNvSpPr>
          <p:nvPr>
            <p:ph type="sldNum" sz="quarter" idx="12"/>
          </p:nvPr>
        </p:nvSpPr>
        <p:spPr/>
        <p:txBody>
          <a:bodyPr/>
          <a:lstStyle>
            <a:lvl1pPr>
              <a:defRPr/>
            </a:lvl1pPr>
          </a:lstStyle>
          <a:p>
            <a:pPr>
              <a:defRPr/>
            </a:pPr>
            <a:fld id="{C74220E2-8627-4E53-B425-2EA050A5ADA2}" type="slidenum">
              <a:rPr lang="zh-CN" altLang="en-US"/>
              <a:pPr>
                <a:defRPr/>
              </a:pPr>
              <a:t>‹#›</a:t>
            </a:fld>
            <a:endParaRPr lang="zh-CN" altLang="en-US"/>
          </a:p>
        </p:txBody>
      </p:sp>
    </p:spTree>
    <p:extLst>
      <p:ext uri="{BB962C8B-B14F-4D97-AF65-F5344CB8AC3E}">
        <p14:creationId xmlns:p14="http://schemas.microsoft.com/office/powerpoint/2010/main" val="91820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descr="图片1.jpg">
            <a:extLst>
              <a:ext uri="{FF2B5EF4-FFF2-40B4-BE49-F238E27FC236}">
                <a16:creationId xmlns:a16="http://schemas.microsoft.com/office/drawing/2014/main" id="{EE9B25E4-6CE4-4182-946A-40A5352177D1}"/>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a:extLst>
              <a:ext uri="{FF2B5EF4-FFF2-40B4-BE49-F238E27FC236}">
                <a16:creationId xmlns:a16="http://schemas.microsoft.com/office/drawing/2014/main" id="{F9AE99D6-0DA6-4C66-94FB-C498AC54783C}"/>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a:extLst>
              <a:ext uri="{FF2B5EF4-FFF2-40B4-BE49-F238E27FC236}">
                <a16:creationId xmlns:a16="http://schemas.microsoft.com/office/drawing/2014/main" id="{349E4BA8-F912-4563-B1DF-76091FF6F533}"/>
              </a:ext>
            </a:extLst>
          </p:cNvPr>
          <p:cNvSpPr>
            <a:spLocks noGrp="1"/>
          </p:cNvSpPr>
          <p:nvPr>
            <p:ph type="body" idx="1"/>
          </p:nvPr>
        </p:nvSpPr>
        <p:spPr bwMode="auto">
          <a:xfrm>
            <a:off x="609600" y="1600200"/>
            <a:ext cx="109728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7F5379-C8FB-4EBD-A965-CC8421D11072}"/>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354A7B8-A45D-4F23-A772-0EC7A195FC9A}" type="datetimeFigureOut">
              <a:rPr lang="zh-CN" altLang="en-US"/>
              <a:pPr>
                <a:defRPr/>
              </a:pPr>
              <a:t>2019/7/16</a:t>
            </a:fld>
            <a:endParaRPr lang="zh-CN" altLang="en-US"/>
          </a:p>
        </p:txBody>
      </p:sp>
      <p:sp>
        <p:nvSpPr>
          <p:cNvPr id="5" name="页脚占位符 4">
            <a:extLst>
              <a:ext uri="{FF2B5EF4-FFF2-40B4-BE49-F238E27FC236}">
                <a16:creationId xmlns:a16="http://schemas.microsoft.com/office/drawing/2014/main" id="{566FC30F-3AC5-4CE6-B0B0-3E8364E58015}"/>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pitchFamily="2" charset="-122"/>
              </a:defRPr>
            </a:lvl1pPr>
          </a:lstStyle>
          <a:p>
            <a:pPr>
              <a:defRPr/>
            </a:pPr>
            <a:endParaRPr lang="en-US" altLang="zh-CN"/>
          </a:p>
        </p:txBody>
      </p:sp>
      <p:sp>
        <p:nvSpPr>
          <p:cNvPr id="6" name="灯片编号占位符 5">
            <a:extLst>
              <a:ext uri="{FF2B5EF4-FFF2-40B4-BE49-F238E27FC236}">
                <a16:creationId xmlns:a16="http://schemas.microsoft.com/office/drawing/2014/main" id="{FFFB2124-9642-4BE3-B8D7-415BFF070E58}"/>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9B93594D-25C1-4016-9318-2B7E9748A5C8}" type="slidenum">
              <a:rPr lang="zh-CN" altLang="en-US"/>
              <a:pPr>
                <a:defRPr/>
              </a:pPr>
              <a:t>‹#›</a:t>
            </a:fld>
            <a:endParaRPr lang="zh-CN" altLang="en-US"/>
          </a:p>
        </p:txBody>
      </p:sp>
      <p:graphicFrame>
        <p:nvGraphicFramePr>
          <p:cNvPr id="1032" name="Object 7">
            <a:extLst>
              <a:ext uri="{FF2B5EF4-FFF2-40B4-BE49-F238E27FC236}">
                <a16:creationId xmlns:a16="http://schemas.microsoft.com/office/drawing/2014/main" id="{C45C7393-D404-4BD4-AB69-1E4BC83C0F80}"/>
              </a:ext>
            </a:extLst>
          </p:cNvPr>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035" r:id="rId17" imgW="6824520" imgH="1076040" progId="">
                  <p:embed/>
                </p:oleObj>
              </mc:Choice>
              <mc:Fallback>
                <p:oleObj r:id="rId17" imgW="6824520" imgH="1076040" progId="">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599" r:id="rId1"/>
    <p:sldLayoutId id="2147484600" r:id="rId2"/>
    <p:sldLayoutId id="2147484601" r:id="rId3"/>
    <p:sldLayoutId id="2147484602" r:id="rId4"/>
    <p:sldLayoutId id="2147484593" r:id="rId5"/>
    <p:sldLayoutId id="2147484603" r:id="rId6"/>
    <p:sldLayoutId id="2147484594" r:id="rId7"/>
    <p:sldLayoutId id="2147484595" r:id="rId8"/>
    <p:sldLayoutId id="2147484596" r:id="rId9"/>
    <p:sldLayoutId id="2147484597" r:id="rId10"/>
    <p:sldLayoutId id="2147484598" r:id="rId11"/>
    <p:sldLayoutId id="2147484604" r:id="rId12"/>
    <p:sldLayoutId id="2147484605"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BD2F14C-5DBB-43C7-A070-CC538D468B76}"/>
              </a:ext>
            </a:extLst>
          </p:cNvPr>
          <p:cNvSpPr>
            <a:spLocks noGrp="1"/>
          </p:cNvSpPr>
          <p:nvPr>
            <p:ph type="title"/>
          </p:nvPr>
        </p:nvSpPr>
        <p:spPr>
          <a:xfrm>
            <a:off x="2024063" y="4368800"/>
            <a:ext cx="7929562" cy="560388"/>
          </a:xfrm>
        </p:spPr>
        <p:txBody>
          <a:bodyPr/>
          <a:lstStyle/>
          <a:p>
            <a:pPr>
              <a:defRPr/>
            </a:pPr>
            <a:r>
              <a:t>第十五章 软件体系结构风格</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CD89B1F1-0D4D-4FFF-B098-BEA0AB59D6FC}"/>
              </a:ext>
            </a:extLst>
          </p:cNvPr>
          <p:cNvSpPr>
            <a:spLocks noGrp="1"/>
          </p:cNvSpPr>
          <p:nvPr>
            <p:ph sz="half" idx="10"/>
          </p:nvPr>
        </p:nvSpPr>
        <p:spPr>
          <a:xfrm>
            <a:off x="1981201" y="1071563"/>
            <a:ext cx="8543925" cy="5357812"/>
          </a:xfrm>
        </p:spPr>
        <p:txBody>
          <a:bodyPr/>
          <a:lstStyle/>
          <a:p>
            <a:pPr>
              <a:buFontTx/>
              <a:buBlip>
                <a:blip r:embed="rId3"/>
              </a:buBlip>
            </a:pPr>
            <a:r>
              <a:rPr lang="zh-CN" altLang="en-US"/>
              <a:t>什么是插件技术</a:t>
            </a:r>
            <a:endParaRPr lang="en-US" altLang="zh-CN"/>
          </a:p>
          <a:p>
            <a:pPr lvl="1">
              <a:buFontTx/>
              <a:buBlip>
                <a:blip r:embed="rId4"/>
              </a:buBlip>
            </a:pPr>
            <a:r>
              <a:rPr lang="zh-CN" altLang="en-US"/>
              <a:t>在程序设计过程中，把应用程序分成两部分</a:t>
            </a:r>
            <a:endParaRPr lang="en-US" altLang="zh-CN"/>
          </a:p>
          <a:p>
            <a:pPr lvl="2">
              <a:buFontTx/>
              <a:buBlip>
                <a:blip r:embed="rId4"/>
              </a:buBlip>
            </a:pPr>
            <a:r>
              <a:rPr lang="zh-CN" altLang="en-US">
                <a:solidFill>
                  <a:srgbClr val="FF0000"/>
                </a:solidFill>
              </a:rPr>
              <a:t>宿主程序（</a:t>
            </a:r>
            <a:r>
              <a:rPr lang="en-US" altLang="zh-CN">
                <a:solidFill>
                  <a:srgbClr val="FF0000"/>
                </a:solidFill>
              </a:rPr>
              <a:t>host</a:t>
            </a:r>
            <a:r>
              <a:rPr lang="zh-CN" altLang="en-US">
                <a:solidFill>
                  <a:srgbClr val="FF0000"/>
                </a:solidFill>
              </a:rPr>
              <a:t>）</a:t>
            </a:r>
            <a:endParaRPr lang="en-US" altLang="zh-CN">
              <a:solidFill>
                <a:srgbClr val="FF0000"/>
              </a:solidFill>
            </a:endParaRPr>
          </a:p>
          <a:p>
            <a:pPr lvl="2">
              <a:buFontTx/>
              <a:buBlip>
                <a:blip r:embed="rId4"/>
              </a:buBlip>
            </a:pPr>
            <a:r>
              <a:rPr lang="zh-CN" altLang="en-US">
                <a:solidFill>
                  <a:srgbClr val="FF0000"/>
                </a:solidFill>
              </a:rPr>
              <a:t>插件（</a:t>
            </a:r>
            <a:r>
              <a:rPr lang="en-US" altLang="zh-CN">
                <a:solidFill>
                  <a:srgbClr val="FF0000"/>
                </a:solidFill>
              </a:rPr>
              <a:t>plug-in</a:t>
            </a:r>
            <a:r>
              <a:rPr lang="zh-CN" altLang="en-US">
                <a:solidFill>
                  <a:srgbClr val="FF0000"/>
                </a:solidFill>
              </a:rPr>
              <a:t>）</a:t>
            </a:r>
            <a:endParaRPr lang="en-US" altLang="zh-CN">
              <a:solidFill>
                <a:srgbClr val="FF0000"/>
              </a:solidFill>
            </a:endParaRPr>
          </a:p>
          <a:p>
            <a:pPr lvl="2">
              <a:buFontTx/>
              <a:buBlip>
                <a:blip r:embed="rId4"/>
              </a:buBlip>
            </a:pPr>
            <a:r>
              <a:rPr lang="zh-CN" altLang="en-US">
                <a:solidFill>
                  <a:srgbClr val="FF0000"/>
                </a:solidFill>
              </a:rPr>
              <a:t>契约（</a:t>
            </a:r>
            <a:r>
              <a:rPr lang="en-US" altLang="zh-CN">
                <a:solidFill>
                  <a:srgbClr val="FF0000"/>
                </a:solidFill>
              </a:rPr>
              <a:t>contract</a:t>
            </a:r>
            <a:r>
              <a:rPr lang="zh-CN" altLang="en-US">
                <a:solidFill>
                  <a:srgbClr val="FF0000"/>
                </a:solidFill>
              </a:rPr>
              <a:t>）</a:t>
            </a:r>
            <a:endParaRPr lang="en-US" altLang="zh-CN">
              <a:solidFill>
                <a:srgbClr val="FF0000"/>
              </a:solidFill>
            </a:endParaRPr>
          </a:p>
        </p:txBody>
      </p:sp>
      <p:pic>
        <p:nvPicPr>
          <p:cNvPr id="23555" name="Picture 3">
            <a:extLst>
              <a:ext uri="{FF2B5EF4-FFF2-40B4-BE49-F238E27FC236}">
                <a16:creationId xmlns:a16="http://schemas.microsoft.com/office/drawing/2014/main" id="{F306E6A5-6973-44A7-869A-F5614F89F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5639" y="2924175"/>
            <a:ext cx="4592637"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a:extLst>
              <a:ext uri="{FF2B5EF4-FFF2-40B4-BE49-F238E27FC236}">
                <a16:creationId xmlns:a16="http://schemas.microsoft.com/office/drawing/2014/main" id="{D30E2739-8542-4522-BDAE-61D117E96ADE}"/>
              </a:ext>
            </a:extLst>
          </p:cNvPr>
          <p:cNvSpPr>
            <a:spLocks noGrp="1"/>
          </p:cNvSpPr>
          <p:nvPr>
            <p:ph sz="half" idx="10"/>
          </p:nvPr>
        </p:nvSpPr>
        <p:spPr>
          <a:xfrm>
            <a:off x="1981200" y="1071563"/>
            <a:ext cx="8186738" cy="5357812"/>
          </a:xfrm>
        </p:spPr>
        <p:txBody>
          <a:bodyPr/>
          <a:lstStyle/>
          <a:p>
            <a:pPr>
              <a:buFontTx/>
              <a:buBlip>
                <a:blip r:embed="rId3"/>
              </a:buBlip>
            </a:pPr>
            <a:r>
              <a:rPr lang="zh-CN" altLang="en-US">
                <a:latin typeface="Arial" panose="020B0604020202020204" pitchFamily="34" charset="0"/>
              </a:rPr>
              <a:t>插件系统架构</a:t>
            </a:r>
            <a:endParaRPr lang="en-US" altLang="zh-CN">
              <a:latin typeface="Arial" panose="020B0604020202020204" pitchFamily="34" charset="0"/>
            </a:endParaRPr>
          </a:p>
          <a:p>
            <a:pPr lvl="1">
              <a:buFontTx/>
              <a:buNone/>
            </a:pPr>
            <a:endParaRPr lang="zh-CN" altLang="en-US"/>
          </a:p>
        </p:txBody>
      </p:sp>
      <p:pic>
        <p:nvPicPr>
          <p:cNvPr id="25603" name="Picture 5">
            <a:extLst>
              <a:ext uri="{FF2B5EF4-FFF2-40B4-BE49-F238E27FC236}">
                <a16:creationId xmlns:a16="http://schemas.microsoft.com/office/drawing/2014/main" id="{C2F73A64-57E9-46E6-B3CA-2509DA9A62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63" y="2000250"/>
            <a:ext cx="6043612"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a:extLst>
              <a:ext uri="{FF2B5EF4-FFF2-40B4-BE49-F238E27FC236}">
                <a16:creationId xmlns:a16="http://schemas.microsoft.com/office/drawing/2014/main" id="{C1B945D4-BAF8-44F0-A7BB-CFE6517B88D2}"/>
              </a:ext>
            </a:extLst>
          </p:cNvPr>
          <p:cNvSpPr>
            <a:spLocks noGrp="1"/>
          </p:cNvSpPr>
          <p:nvPr>
            <p:ph sz="half" idx="10"/>
          </p:nvPr>
        </p:nvSpPr>
        <p:spPr>
          <a:xfrm>
            <a:off x="1981200" y="1071563"/>
            <a:ext cx="8186738" cy="5357812"/>
          </a:xfrm>
        </p:spPr>
        <p:txBody>
          <a:bodyPr/>
          <a:lstStyle/>
          <a:p>
            <a:pPr>
              <a:buFontTx/>
              <a:buBlip>
                <a:blip r:embed="rId3"/>
              </a:buBlip>
            </a:pPr>
            <a:r>
              <a:rPr lang="zh-CN" altLang="en-US"/>
              <a:t>插件系统实现步骤</a:t>
            </a:r>
            <a:endParaRPr lang="en-US" altLang="zh-CN"/>
          </a:p>
          <a:p>
            <a:pPr lvl="1">
              <a:buFontTx/>
              <a:buBlip>
                <a:blip r:embed="rId4"/>
              </a:buBlip>
            </a:pPr>
            <a:r>
              <a:rPr lang="zh-CN" altLang="en-US"/>
              <a:t>设计契约（取决于业务背景）</a:t>
            </a:r>
            <a:endParaRPr lang="en-US" altLang="zh-CN"/>
          </a:p>
          <a:p>
            <a:pPr lvl="1">
              <a:buFontTx/>
              <a:buBlip>
                <a:blip r:embed="rId4"/>
              </a:buBlip>
            </a:pPr>
            <a:r>
              <a:rPr lang="zh-CN" altLang="en-US"/>
              <a:t>设计插件</a:t>
            </a:r>
            <a:endParaRPr lang="en-US" altLang="zh-CN"/>
          </a:p>
          <a:p>
            <a:pPr lvl="1">
              <a:buFontTx/>
              <a:buBlip>
                <a:blip r:embed="rId4"/>
              </a:buBlip>
            </a:pPr>
            <a:r>
              <a:rPr lang="zh-CN" altLang="en-US"/>
              <a:t>设计宿主程序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12CC3D3C-F1BC-46F5-86F0-6EC20121B0AE}"/>
              </a:ext>
            </a:extLst>
          </p:cNvPr>
          <p:cNvSpPr>
            <a:spLocks noGrp="1"/>
          </p:cNvSpPr>
          <p:nvPr>
            <p:ph sz="half" idx="10"/>
          </p:nvPr>
        </p:nvSpPr>
        <p:spPr>
          <a:xfrm>
            <a:off x="1981200" y="1071563"/>
            <a:ext cx="8186738" cy="5357812"/>
          </a:xfrm>
        </p:spPr>
        <p:txBody>
          <a:bodyPr/>
          <a:lstStyle/>
          <a:p>
            <a:pPr>
              <a:buFontTx/>
              <a:buBlip>
                <a:blip r:embed="rId3"/>
              </a:buBlip>
            </a:pPr>
            <a:r>
              <a:rPr lang="zh-CN" altLang="en-US"/>
              <a:t>课程内容</a:t>
            </a:r>
            <a:endParaRPr lang="en-US" altLang="zh-CN"/>
          </a:p>
          <a:p>
            <a:pPr lvl="1">
              <a:buFontTx/>
              <a:buBlip>
                <a:blip r:embed="rId4"/>
              </a:buBlip>
            </a:pPr>
            <a:r>
              <a:rPr lang="zh-CN" altLang="en-US"/>
              <a:t>插件技术背景</a:t>
            </a:r>
            <a:endParaRPr lang="en-US" altLang="zh-CN"/>
          </a:p>
          <a:p>
            <a:pPr lvl="1">
              <a:buFontTx/>
              <a:buBlip>
                <a:blip r:embed="rId4"/>
              </a:buBlip>
            </a:pPr>
            <a:r>
              <a:rPr lang="zh-CN" altLang="en-US"/>
              <a:t>插件机制（</a:t>
            </a:r>
            <a:r>
              <a:rPr lang="en-US" altLang="zh-CN"/>
              <a:t>Mechanism</a:t>
            </a:r>
            <a:r>
              <a:rPr lang="zh-CN" altLang="en-US"/>
              <a:t>）</a:t>
            </a:r>
            <a:endParaRPr lang="en-US" altLang="zh-CN"/>
          </a:p>
          <a:p>
            <a:pPr lvl="1">
              <a:buFontTx/>
              <a:buBlip>
                <a:blip r:embed="rId4"/>
              </a:buBlip>
            </a:pPr>
            <a:r>
              <a:rPr lang="zh-CN" altLang="en-US">
                <a:solidFill>
                  <a:srgbClr val="FF0000"/>
                </a:solidFill>
              </a:rPr>
              <a:t>插件技术基础</a:t>
            </a:r>
            <a:r>
              <a:rPr lang="en-US" altLang="zh-CN">
                <a:solidFill>
                  <a:srgbClr val="FF0000"/>
                </a:solidFill>
              </a:rPr>
              <a:t>——</a:t>
            </a:r>
            <a:r>
              <a:rPr lang="zh-CN" altLang="en-US">
                <a:solidFill>
                  <a:srgbClr val="FF0000"/>
                </a:solidFill>
              </a:rPr>
              <a:t>动态链接库（</a:t>
            </a:r>
            <a:r>
              <a:rPr lang="en-US" altLang="zh-CN">
                <a:solidFill>
                  <a:srgbClr val="FF0000"/>
                </a:solidFill>
              </a:rPr>
              <a:t>DLL</a:t>
            </a:r>
            <a:r>
              <a:rPr lang="zh-CN" altLang="en-US">
                <a:solidFill>
                  <a:srgbClr val="FF0000"/>
                </a:solidFill>
              </a:rPr>
              <a:t>）</a:t>
            </a:r>
            <a:endParaRPr lang="en-US" altLang="zh-CN">
              <a:solidFill>
                <a:srgbClr val="FF0000"/>
              </a:solidFill>
            </a:endParaRPr>
          </a:p>
          <a:p>
            <a:pPr lvl="1">
              <a:buFontTx/>
              <a:buBlip>
                <a:blip r:embed="rId4"/>
              </a:buBlip>
            </a:pPr>
            <a:r>
              <a:rPr lang="zh-CN" altLang="en-US"/>
              <a:t>基于插件技术的系统案例</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a:extLst>
              <a:ext uri="{FF2B5EF4-FFF2-40B4-BE49-F238E27FC236}">
                <a16:creationId xmlns:a16="http://schemas.microsoft.com/office/drawing/2014/main" id="{87EF9863-E60C-41C5-B59D-C3C7F876188F}"/>
              </a:ext>
            </a:extLst>
          </p:cNvPr>
          <p:cNvSpPr>
            <a:spLocks noGrp="1"/>
          </p:cNvSpPr>
          <p:nvPr>
            <p:ph sz="half" idx="10"/>
          </p:nvPr>
        </p:nvSpPr>
        <p:spPr>
          <a:xfrm>
            <a:off x="1981200" y="1071563"/>
            <a:ext cx="8186738" cy="5357812"/>
          </a:xfrm>
        </p:spPr>
        <p:txBody>
          <a:bodyPr/>
          <a:lstStyle/>
          <a:p>
            <a:pPr>
              <a:buFontTx/>
              <a:buBlip>
                <a:blip r:embed="rId3"/>
              </a:buBlip>
            </a:pPr>
            <a:r>
              <a:rPr lang="zh-CN" altLang="en-US"/>
              <a:t>编译器和解释器</a:t>
            </a:r>
            <a:endParaRPr lang="en-US" altLang="zh-CN"/>
          </a:p>
          <a:p>
            <a:pPr lvl="1">
              <a:buFontTx/>
              <a:buBlip>
                <a:blip r:embed="rId4"/>
              </a:buBlip>
            </a:pPr>
            <a:r>
              <a:rPr lang="zh-CN" altLang="en-US"/>
              <a:t>早期的程序语言环境就分为</a:t>
            </a:r>
            <a:r>
              <a:rPr lang="zh-CN" altLang="en-US">
                <a:solidFill>
                  <a:srgbClr val="FF0000"/>
                </a:solidFill>
              </a:rPr>
              <a:t>编译（</a:t>
            </a:r>
            <a:r>
              <a:rPr lang="en-US" altLang="zh-CN">
                <a:solidFill>
                  <a:srgbClr val="FF0000"/>
                </a:solidFill>
              </a:rPr>
              <a:t>Complication</a:t>
            </a:r>
            <a:r>
              <a:rPr lang="zh-CN" altLang="en-US">
                <a:solidFill>
                  <a:srgbClr val="FF0000"/>
                </a:solidFill>
              </a:rPr>
              <a:t>）和解释（</a:t>
            </a:r>
            <a:r>
              <a:rPr lang="en-US" altLang="zh-CN">
                <a:solidFill>
                  <a:srgbClr val="FF0000"/>
                </a:solidFill>
              </a:rPr>
              <a:t>Interpretation</a:t>
            </a:r>
            <a:r>
              <a:rPr lang="zh-CN" altLang="en-US">
                <a:solidFill>
                  <a:srgbClr val="FF0000"/>
                </a:solidFill>
              </a:rPr>
              <a:t>）</a:t>
            </a:r>
            <a:r>
              <a:rPr lang="zh-CN" altLang="en-US"/>
              <a:t>两大类</a:t>
            </a:r>
            <a:endParaRPr lang="en-US" altLang="zh-CN"/>
          </a:p>
          <a:p>
            <a:pPr lvl="2">
              <a:buFontTx/>
              <a:buBlip>
                <a:blip r:embed="rId4"/>
              </a:buBlip>
            </a:pPr>
            <a:r>
              <a:rPr lang="zh-CN" altLang="en-US"/>
              <a:t>二者在目标、功能与实现上有何差别？</a:t>
            </a:r>
            <a:endParaRPr lang="en-US" altLang="zh-CN"/>
          </a:p>
          <a:p>
            <a:pPr lvl="2">
              <a:buFontTx/>
              <a:buBlip>
                <a:blip r:embed="rId4"/>
              </a:buBlip>
            </a:pPr>
            <a:r>
              <a:rPr lang="zh-CN" altLang="en-US"/>
              <a:t>二者的性能有何差别？</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5">
            <a:extLst>
              <a:ext uri="{FF2B5EF4-FFF2-40B4-BE49-F238E27FC236}">
                <a16:creationId xmlns:a16="http://schemas.microsoft.com/office/drawing/2014/main" id="{85DD0BA9-C195-4AE4-AB2E-57C7A3331E72}"/>
              </a:ext>
            </a:extLst>
          </p:cNvPr>
          <p:cNvSpPr>
            <a:spLocks noGrp="1"/>
          </p:cNvSpPr>
          <p:nvPr>
            <p:ph sz="half" idx="10"/>
          </p:nvPr>
        </p:nvSpPr>
        <p:spPr>
          <a:xfrm>
            <a:off x="1981200" y="1071563"/>
            <a:ext cx="8186738" cy="5357812"/>
          </a:xfrm>
        </p:spPr>
        <p:txBody>
          <a:bodyPr/>
          <a:lstStyle/>
          <a:p>
            <a:pPr>
              <a:buFontTx/>
              <a:buBlip>
                <a:blip r:embed="rId3"/>
              </a:buBlip>
            </a:pPr>
            <a:r>
              <a:rPr lang="zh-CN" altLang="en-US"/>
              <a:t>编译器（</a:t>
            </a:r>
            <a:r>
              <a:rPr lang="en-US" altLang="zh-CN"/>
              <a:t>Compiler</a:t>
            </a:r>
            <a:r>
              <a:rPr lang="zh-CN" altLang="en-US"/>
              <a:t>）</a:t>
            </a:r>
            <a:endParaRPr lang="en-US" altLang="zh-CN"/>
          </a:p>
          <a:p>
            <a:pPr>
              <a:buFontTx/>
              <a:buBlip>
                <a:blip r:embed="rId3"/>
              </a:buBlip>
            </a:pPr>
            <a:endParaRPr lang="en-US" altLang="zh-CN"/>
          </a:p>
          <a:p>
            <a:pPr>
              <a:buFontTx/>
              <a:buBlip>
                <a:blip r:embed="rId3"/>
              </a:buBlip>
            </a:pPr>
            <a:endParaRPr lang="en-US" altLang="zh-CN"/>
          </a:p>
          <a:p>
            <a:pPr>
              <a:buFontTx/>
              <a:buBlip>
                <a:blip r:embed="rId3"/>
              </a:buBlip>
            </a:pPr>
            <a:endParaRPr lang="en-US" altLang="zh-CN"/>
          </a:p>
          <a:p>
            <a:pPr>
              <a:buFontTx/>
              <a:buBlip>
                <a:blip r:embed="rId3"/>
              </a:buBlip>
            </a:pPr>
            <a:endParaRPr lang="en-US" altLang="zh-CN"/>
          </a:p>
          <a:p>
            <a:pPr>
              <a:buFontTx/>
              <a:buBlip>
                <a:blip r:embed="rId3"/>
              </a:buBlip>
            </a:pPr>
            <a:r>
              <a:rPr lang="zh-CN" altLang="en-US"/>
              <a:t>解释器（</a:t>
            </a:r>
            <a:r>
              <a:rPr lang="en-US" altLang="zh-CN"/>
              <a:t>Interpreter</a:t>
            </a:r>
            <a:r>
              <a:rPr lang="zh-CN" altLang="en-US"/>
              <a:t>）</a:t>
            </a:r>
            <a:endParaRPr lang="en-US" altLang="zh-CN"/>
          </a:p>
          <a:p>
            <a:pPr>
              <a:buFontTx/>
              <a:buBlip>
                <a:blip r:embed="rId3"/>
              </a:buBlip>
            </a:pPr>
            <a:endParaRPr lang="zh-CN" altLang="en-US"/>
          </a:p>
          <a:p>
            <a:pPr>
              <a:buFontTx/>
              <a:buBlip>
                <a:blip r:embed="rId3"/>
              </a:buBlip>
            </a:pPr>
            <a:endParaRPr lang="zh-CN" altLang="en-US"/>
          </a:p>
        </p:txBody>
      </p:sp>
      <p:pic>
        <p:nvPicPr>
          <p:cNvPr id="33795" name="Picture 4">
            <a:extLst>
              <a:ext uri="{FF2B5EF4-FFF2-40B4-BE49-F238E27FC236}">
                <a16:creationId xmlns:a16="http://schemas.microsoft.com/office/drawing/2014/main" id="{67C6D8A9-09FE-4FEC-A4CF-6495EA7E1F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5" y="2000250"/>
            <a:ext cx="827405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4EA317AE-7CAC-4F9C-AA6B-07F4EE7AC01F}"/>
              </a:ext>
            </a:extLst>
          </p:cNvPr>
          <p:cNvPicPr>
            <a:picLocks noChangeAspect="1" noChangeArrowheads="1"/>
          </p:cNvPicPr>
          <p:nvPr/>
        </p:nvPicPr>
        <p:blipFill>
          <a:blip r:embed="rId5"/>
          <a:srcRect/>
          <a:stretch>
            <a:fillRect/>
          </a:stretch>
        </p:blipFill>
        <p:spPr bwMode="auto">
          <a:xfrm>
            <a:off x="2667001" y="4857750"/>
            <a:ext cx="6410325" cy="1219200"/>
          </a:xfrm>
          <a:prstGeom prst="rect">
            <a:avLst/>
          </a:prstGeom>
          <a:noFill/>
          <a:ln w="9525">
            <a:noFill/>
            <a:miter lim="800000"/>
            <a:headEnd/>
            <a:tailEnd/>
          </a:ln>
          <a:effectLst>
            <a:prstShdw prst="shdw12">
              <a:schemeClr val="accent1">
                <a:gamma/>
                <a:shade val="60000"/>
                <a:invGamma/>
                <a:alpha val="50000"/>
              </a:schemeClr>
            </a:prst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a:extLst>
              <a:ext uri="{FF2B5EF4-FFF2-40B4-BE49-F238E27FC236}">
                <a16:creationId xmlns:a16="http://schemas.microsoft.com/office/drawing/2014/main" id="{B45AC2C3-D42A-4497-9BAC-7F7849E97C89}"/>
              </a:ext>
            </a:extLst>
          </p:cNvPr>
          <p:cNvSpPr>
            <a:spLocks noGrp="1"/>
          </p:cNvSpPr>
          <p:nvPr>
            <p:ph sz="half" idx="10"/>
          </p:nvPr>
        </p:nvSpPr>
        <p:spPr>
          <a:xfrm>
            <a:off x="1981200" y="1071563"/>
            <a:ext cx="8186738" cy="5357812"/>
          </a:xfrm>
        </p:spPr>
        <p:txBody>
          <a:bodyPr/>
          <a:lstStyle/>
          <a:p>
            <a:pPr>
              <a:buFontTx/>
              <a:buBlip>
                <a:blip r:embed="rId3"/>
              </a:buBlip>
            </a:pPr>
            <a:r>
              <a:rPr lang="zh-CN" altLang="en-US"/>
              <a:t>静态链接</a:t>
            </a:r>
            <a:endParaRPr lang="en-US" altLang="zh-CN"/>
          </a:p>
        </p:txBody>
      </p:sp>
      <p:pic>
        <p:nvPicPr>
          <p:cNvPr id="35843" name="Picture 3">
            <a:extLst>
              <a:ext uri="{FF2B5EF4-FFF2-40B4-BE49-F238E27FC236}">
                <a16:creationId xmlns:a16="http://schemas.microsoft.com/office/drawing/2014/main" id="{083B8669-B70F-4041-9AF4-BFC068D1A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6" y="2000251"/>
            <a:ext cx="7997825"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a:extLst>
              <a:ext uri="{FF2B5EF4-FFF2-40B4-BE49-F238E27FC236}">
                <a16:creationId xmlns:a16="http://schemas.microsoft.com/office/drawing/2014/main" id="{3464CD16-53E0-41B7-B8A7-FC647A3170D2}"/>
              </a:ext>
            </a:extLst>
          </p:cNvPr>
          <p:cNvSpPr>
            <a:spLocks noGrp="1"/>
          </p:cNvSpPr>
          <p:nvPr>
            <p:ph sz="half" idx="10"/>
          </p:nvPr>
        </p:nvSpPr>
        <p:spPr>
          <a:xfrm>
            <a:off x="1981200" y="1071563"/>
            <a:ext cx="8186738" cy="5357812"/>
          </a:xfrm>
        </p:spPr>
        <p:txBody>
          <a:bodyPr/>
          <a:lstStyle/>
          <a:p>
            <a:pPr>
              <a:buFontTx/>
              <a:buBlip>
                <a:blip r:embed="rId3"/>
              </a:buBlip>
            </a:pPr>
            <a:r>
              <a:rPr lang="zh-CN" altLang="en-US"/>
              <a:t>动态链接</a:t>
            </a:r>
            <a:endParaRPr lang="en-US" altLang="zh-CN"/>
          </a:p>
          <a:p>
            <a:pPr lvl="1">
              <a:buFontTx/>
              <a:buBlip>
                <a:blip r:embed="rId4"/>
              </a:buBlip>
            </a:pPr>
            <a:r>
              <a:rPr lang="zh-CN" altLang="en-US">
                <a:solidFill>
                  <a:srgbClr val="FF0000"/>
                </a:solidFill>
              </a:rPr>
              <a:t>动态链接</a:t>
            </a:r>
            <a:r>
              <a:rPr lang="zh-CN" altLang="en-US"/>
              <a:t>指的是在链接时并没有将库函数中的函数复制到应用程序的可执行文件。</a:t>
            </a:r>
            <a:r>
              <a:rPr lang="zh-CN" altLang="en-US">
                <a:solidFill>
                  <a:srgbClr val="FF0000"/>
                </a:solidFill>
              </a:rPr>
              <a:t>链接是在程序中运行时动态来执行的</a:t>
            </a:r>
            <a:r>
              <a:rPr lang="zh-CN" altLang="en-US"/>
              <a:t>。</a:t>
            </a:r>
            <a:endParaRPr lang="en-US" altLang="zh-CN"/>
          </a:p>
          <a:p>
            <a:pPr lvl="1">
              <a:buFontTx/>
              <a:buBlip>
                <a:blip r:embed="rId4"/>
              </a:buBlip>
            </a:pPr>
            <a:r>
              <a:rPr lang="zh-CN" altLang="en-US"/>
              <a:t>采用动态链接方式的库文件即为</a:t>
            </a:r>
            <a:r>
              <a:rPr lang="en-US" altLang="zh-CN"/>
              <a:t>DLL</a:t>
            </a:r>
            <a:r>
              <a:rPr lang="zh-CN" altLang="en-US"/>
              <a:t>（</a:t>
            </a:r>
            <a:r>
              <a:rPr lang="en-US" altLang="zh-CN"/>
              <a:t>Dynamic Linkable Library</a:t>
            </a:r>
            <a:r>
              <a:rPr lang="zh-CN" altLang="en-US"/>
              <a:t>）。</a:t>
            </a:r>
            <a:endParaRPr lang="en-US" altLang="zh-CN"/>
          </a:p>
          <a:p>
            <a:pPr>
              <a:buFontTx/>
              <a:buBlip>
                <a:blip r:embed="rId3"/>
              </a:buBlip>
            </a:pP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a:extLst>
              <a:ext uri="{FF2B5EF4-FFF2-40B4-BE49-F238E27FC236}">
                <a16:creationId xmlns:a16="http://schemas.microsoft.com/office/drawing/2014/main" id="{E2851AF7-8058-430D-936D-520B09C8A1BC}"/>
              </a:ext>
            </a:extLst>
          </p:cNvPr>
          <p:cNvSpPr>
            <a:spLocks noGrp="1"/>
          </p:cNvSpPr>
          <p:nvPr>
            <p:ph sz="half" idx="10"/>
          </p:nvPr>
        </p:nvSpPr>
        <p:spPr>
          <a:xfrm>
            <a:off x="1981200" y="1071563"/>
            <a:ext cx="8186738" cy="5357812"/>
          </a:xfrm>
        </p:spPr>
        <p:txBody>
          <a:bodyPr/>
          <a:lstStyle/>
          <a:p>
            <a:pPr>
              <a:buFontTx/>
              <a:buBlip>
                <a:blip r:embed="rId3"/>
              </a:buBlip>
            </a:pPr>
            <a:r>
              <a:rPr lang="zh-CN" altLang="en-US"/>
              <a:t>动态链接</a:t>
            </a:r>
            <a:endParaRPr lang="en-US" altLang="zh-CN"/>
          </a:p>
        </p:txBody>
      </p:sp>
      <p:pic>
        <p:nvPicPr>
          <p:cNvPr id="39939" name="Picture 2">
            <a:extLst>
              <a:ext uri="{FF2B5EF4-FFF2-40B4-BE49-F238E27FC236}">
                <a16:creationId xmlns:a16="http://schemas.microsoft.com/office/drawing/2014/main" id="{7BEF0AAF-FC58-423E-BF37-133DF415FF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689" y="1857376"/>
            <a:ext cx="74390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a:extLst>
              <a:ext uri="{FF2B5EF4-FFF2-40B4-BE49-F238E27FC236}">
                <a16:creationId xmlns:a16="http://schemas.microsoft.com/office/drawing/2014/main" id="{49AADB84-5A24-4462-B171-9F2E364B455E}"/>
              </a:ext>
            </a:extLst>
          </p:cNvPr>
          <p:cNvSpPr>
            <a:spLocks noGrp="1"/>
          </p:cNvSpPr>
          <p:nvPr>
            <p:ph sz="half" idx="10"/>
          </p:nvPr>
        </p:nvSpPr>
        <p:spPr>
          <a:xfrm>
            <a:off x="1981200" y="1071563"/>
            <a:ext cx="8186738" cy="5357812"/>
          </a:xfrm>
        </p:spPr>
        <p:txBody>
          <a:bodyPr/>
          <a:lstStyle/>
          <a:p>
            <a:pPr>
              <a:buFontTx/>
              <a:buBlip>
                <a:blip r:embed="rId3"/>
              </a:buBlip>
            </a:pPr>
            <a:r>
              <a:rPr lang="en-US" altLang="zh-CN"/>
              <a:t>DLL</a:t>
            </a:r>
            <a:r>
              <a:rPr lang="zh-CN" altLang="en-US"/>
              <a:t>到进程地址空间的映射</a:t>
            </a:r>
            <a:endParaRPr lang="en-US" altLang="zh-CN"/>
          </a:p>
          <a:p>
            <a:pPr lvl="1">
              <a:buFontTx/>
              <a:buBlip>
                <a:blip r:embed="rId4"/>
              </a:buBlip>
            </a:pPr>
            <a:r>
              <a:rPr lang="zh-CN" altLang="en-US"/>
              <a:t>要调用</a:t>
            </a:r>
            <a:r>
              <a:rPr lang="en-US" altLang="zh-CN"/>
              <a:t>DLL</a:t>
            </a:r>
            <a:r>
              <a:rPr lang="zh-CN" altLang="en-US"/>
              <a:t>中的函数，首先必须把</a:t>
            </a:r>
            <a:r>
              <a:rPr lang="en-US" altLang="zh-CN"/>
              <a:t>DLL</a:t>
            </a:r>
            <a:r>
              <a:rPr lang="zh-CN" altLang="en-US"/>
              <a:t>的文件映像映射到调用进程的地址空间中。有两种方法可以实现这一映射：</a:t>
            </a:r>
            <a:endParaRPr lang="en-US" altLang="zh-CN"/>
          </a:p>
          <a:p>
            <a:pPr lvl="2">
              <a:buFontTx/>
              <a:buBlip>
                <a:blip r:embed="rId4"/>
              </a:buBlip>
            </a:pPr>
            <a:r>
              <a:rPr lang="zh-CN" altLang="en-US">
                <a:solidFill>
                  <a:srgbClr val="FF0000"/>
                </a:solidFill>
              </a:rPr>
              <a:t>装入时动态链接（</a:t>
            </a:r>
            <a:r>
              <a:rPr lang="en-US" altLang="zh-CN">
                <a:solidFill>
                  <a:srgbClr val="FF0000"/>
                </a:solidFill>
              </a:rPr>
              <a:t>load-time dynamic linking</a:t>
            </a:r>
            <a:r>
              <a:rPr lang="zh-CN" altLang="en-US">
                <a:solidFill>
                  <a:srgbClr val="FF0000"/>
                </a:solidFill>
              </a:rPr>
              <a:t>）</a:t>
            </a:r>
            <a:endParaRPr lang="en-US" altLang="zh-CN">
              <a:solidFill>
                <a:srgbClr val="FF0000"/>
              </a:solidFill>
            </a:endParaRPr>
          </a:p>
          <a:p>
            <a:pPr lvl="2">
              <a:buFontTx/>
              <a:buBlip>
                <a:blip r:embed="rId4"/>
              </a:buBlip>
            </a:pPr>
            <a:r>
              <a:rPr lang="zh-CN" altLang="en-US">
                <a:solidFill>
                  <a:srgbClr val="FF0000"/>
                </a:solidFill>
              </a:rPr>
              <a:t>运行时动态链接（</a:t>
            </a:r>
            <a:r>
              <a:rPr lang="en-US" altLang="zh-CN">
                <a:solidFill>
                  <a:srgbClr val="FF0000"/>
                </a:solidFill>
              </a:rPr>
              <a:t>run-time dynamic linking</a:t>
            </a:r>
            <a:r>
              <a:rPr lang="zh-CN" altLang="en-US">
                <a:solidFill>
                  <a:srgbClr val="FF0000"/>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83BC9B08-BE4C-4B8D-A097-39561644EF3C}"/>
              </a:ext>
            </a:extLst>
          </p:cNvPr>
          <p:cNvSpPr>
            <a:spLocks noGrp="1"/>
          </p:cNvSpPr>
          <p:nvPr>
            <p:ph sz="half" idx="10"/>
          </p:nvPr>
        </p:nvSpPr>
        <p:spPr>
          <a:xfrm>
            <a:off x="1981200" y="1071563"/>
            <a:ext cx="8186738" cy="5357812"/>
          </a:xfrm>
        </p:spPr>
        <p:txBody>
          <a:bodyPr/>
          <a:lstStyle/>
          <a:p>
            <a:pPr>
              <a:buFontTx/>
              <a:buBlip>
                <a:blip r:embed="rId3"/>
              </a:buBlip>
            </a:pPr>
            <a:r>
              <a:rPr lang="zh-CN" altLang="en-US"/>
              <a:t>上节回顾</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a:extLst>
              <a:ext uri="{FF2B5EF4-FFF2-40B4-BE49-F238E27FC236}">
                <a16:creationId xmlns:a16="http://schemas.microsoft.com/office/drawing/2014/main" id="{B3298BDA-78D3-4C51-BC9B-629A891AD90C}"/>
              </a:ext>
            </a:extLst>
          </p:cNvPr>
          <p:cNvSpPr>
            <a:spLocks noGrp="1"/>
          </p:cNvSpPr>
          <p:nvPr>
            <p:ph sz="half" idx="10"/>
          </p:nvPr>
        </p:nvSpPr>
        <p:spPr>
          <a:xfrm>
            <a:off x="1981201" y="1071563"/>
            <a:ext cx="8291513" cy="5357812"/>
          </a:xfrm>
        </p:spPr>
        <p:txBody>
          <a:bodyPr/>
          <a:lstStyle/>
          <a:p>
            <a:pPr>
              <a:buFontTx/>
              <a:buBlip>
                <a:blip r:embed="rId2"/>
              </a:buBlip>
            </a:pPr>
            <a:r>
              <a:rPr lang="zh-CN" altLang="en-US"/>
              <a:t>装入时动态链接</a:t>
            </a:r>
            <a:endParaRPr lang="en-US" altLang="zh-CN"/>
          </a:p>
          <a:p>
            <a:pPr lvl="1">
              <a:buFontTx/>
              <a:buBlip>
                <a:blip r:embed="rId3"/>
              </a:buBlip>
            </a:pPr>
            <a:r>
              <a:rPr lang="zh-CN" altLang="en-US"/>
              <a:t>当应用程序运行时，操作系统在装载应用程序是要查看</a:t>
            </a:r>
            <a:r>
              <a:rPr lang="en-US" altLang="zh-CN"/>
              <a:t>exe</a:t>
            </a:r>
            <a:r>
              <a:rPr lang="zh-CN" altLang="en-US"/>
              <a:t>文件映像的内容，并将所有被引用的</a:t>
            </a:r>
            <a:r>
              <a:rPr lang="en-US" altLang="zh-CN"/>
              <a:t>DLL</a:t>
            </a:r>
            <a:r>
              <a:rPr lang="zh-CN" altLang="en-US"/>
              <a:t>文件映像映射到进程的地址空间中。</a:t>
            </a:r>
            <a:endParaRPr lang="en-US" altLang="zh-CN"/>
          </a:p>
          <a:p>
            <a:pPr lvl="1">
              <a:buFontTx/>
              <a:buBlip>
                <a:blip r:embed="rId3"/>
              </a:buBlip>
            </a:pPr>
            <a:r>
              <a:rPr lang="zh-CN" altLang="en-US">
                <a:solidFill>
                  <a:srgbClr val="FF0000"/>
                </a:solidFill>
              </a:rPr>
              <a:t>系统在寻找</a:t>
            </a:r>
            <a:r>
              <a:rPr lang="en-US" altLang="zh-CN">
                <a:solidFill>
                  <a:srgbClr val="FF0000"/>
                </a:solidFill>
              </a:rPr>
              <a:t>DLL</a:t>
            </a:r>
            <a:r>
              <a:rPr lang="zh-CN" altLang="en-US">
                <a:solidFill>
                  <a:srgbClr val="FF0000"/>
                </a:solidFill>
              </a:rPr>
              <a:t>文件时，按以下目录次序搜索</a:t>
            </a:r>
            <a:endParaRPr lang="en-US" altLang="zh-CN">
              <a:solidFill>
                <a:srgbClr val="FF0000"/>
              </a:solidFill>
            </a:endParaRPr>
          </a:p>
          <a:p>
            <a:pPr lvl="2">
              <a:buFontTx/>
              <a:buBlip>
                <a:blip r:embed="rId3"/>
              </a:buBlip>
            </a:pPr>
            <a:r>
              <a:rPr lang="zh-CN" altLang="en-US"/>
              <a:t>包含可执行应用程序的目录</a:t>
            </a:r>
            <a:endParaRPr lang="en-US" altLang="zh-CN"/>
          </a:p>
          <a:p>
            <a:pPr lvl="2">
              <a:buFontTx/>
              <a:buBlip>
                <a:blip r:embed="rId3"/>
              </a:buBlip>
            </a:pPr>
            <a:r>
              <a:rPr lang="zh-CN" altLang="en-US"/>
              <a:t>当前目录</a:t>
            </a:r>
            <a:endParaRPr lang="en-US" altLang="zh-CN"/>
          </a:p>
          <a:p>
            <a:pPr lvl="2">
              <a:buFontTx/>
              <a:buBlip>
                <a:blip r:embed="rId3"/>
              </a:buBlip>
            </a:pPr>
            <a:r>
              <a:rPr lang="en-US" altLang="zh-CN"/>
              <a:t>Windows</a:t>
            </a:r>
            <a:r>
              <a:rPr lang="zh-CN" altLang="en-US"/>
              <a:t>系统目录，使用</a:t>
            </a:r>
            <a:r>
              <a:rPr lang="en-US" altLang="zh-CN"/>
              <a:t>GetSystemDirectory</a:t>
            </a:r>
            <a:r>
              <a:rPr lang="zh-CN" altLang="en-US"/>
              <a:t>函数可以返回该目录路径</a:t>
            </a:r>
            <a:endParaRPr lang="en-US" altLang="zh-CN"/>
          </a:p>
          <a:p>
            <a:pPr lvl="2">
              <a:buFontTx/>
              <a:buBlip>
                <a:blip r:embed="rId3"/>
              </a:buBlip>
            </a:pPr>
            <a:r>
              <a:rPr lang="en-US" altLang="zh-CN"/>
              <a:t>Windows</a:t>
            </a:r>
            <a:r>
              <a:rPr lang="zh-CN" altLang="en-US"/>
              <a:t>目录，使用</a:t>
            </a:r>
            <a:r>
              <a:rPr lang="en-US" altLang="zh-CN"/>
              <a:t>GetWindowsDirectory</a:t>
            </a:r>
            <a:r>
              <a:rPr lang="zh-CN" altLang="en-US"/>
              <a:t>函数可以返回该目录路径。</a:t>
            </a:r>
            <a:endParaRPr lang="en-US" altLang="zh-CN"/>
          </a:p>
        </p:txBody>
      </p:sp>
      <p:sp>
        <p:nvSpPr>
          <p:cNvPr id="44035" name="矩形 2">
            <a:extLst>
              <a:ext uri="{FF2B5EF4-FFF2-40B4-BE49-F238E27FC236}">
                <a16:creationId xmlns:a16="http://schemas.microsoft.com/office/drawing/2014/main" id="{0CEAE59A-99E3-4E41-9AB1-9C9314778B34}"/>
              </a:ext>
            </a:extLst>
          </p:cNvPr>
          <p:cNvSpPr>
            <a:spLocks noChangeArrowheads="1"/>
          </p:cNvSpPr>
          <p:nvPr/>
        </p:nvSpPr>
        <p:spPr bwMode="auto">
          <a:xfrm>
            <a:off x="2171700" y="6092826"/>
            <a:ext cx="8172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rPr>
              <a:t>如果按以上次序找不到</a:t>
            </a:r>
            <a:r>
              <a:rPr lang="en-US" altLang="zh-CN" sz="2800" b="1">
                <a:solidFill>
                  <a:srgbClr val="FF0000"/>
                </a:solidFill>
                <a:latin typeface="微软雅黑" panose="020B0503020204020204" pitchFamily="34" charset="-122"/>
                <a:ea typeface="微软雅黑" panose="020B0503020204020204" pitchFamily="34" charset="-122"/>
              </a:rPr>
              <a:t>DLL</a:t>
            </a:r>
            <a:r>
              <a:rPr lang="zh-CN" altLang="en-US" sz="2800" b="1">
                <a:solidFill>
                  <a:srgbClr val="FF0000"/>
                </a:solidFill>
                <a:latin typeface="微软雅黑" panose="020B0503020204020204" pitchFamily="34" charset="-122"/>
                <a:ea typeface="微软雅黑" panose="020B0503020204020204" pitchFamily="34" charset="-122"/>
              </a:rPr>
              <a:t>，应用程序即被终止。</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a:extLst>
              <a:ext uri="{FF2B5EF4-FFF2-40B4-BE49-F238E27FC236}">
                <a16:creationId xmlns:a16="http://schemas.microsoft.com/office/drawing/2014/main" id="{F338653B-A6BF-4537-B6B3-6EB3F1E206DF}"/>
              </a:ext>
            </a:extLst>
          </p:cNvPr>
          <p:cNvSpPr>
            <a:spLocks noGrp="1"/>
          </p:cNvSpPr>
          <p:nvPr>
            <p:ph sz="half" idx="10"/>
          </p:nvPr>
        </p:nvSpPr>
        <p:spPr>
          <a:xfrm>
            <a:off x="1981200" y="1071563"/>
            <a:ext cx="8186738" cy="5357812"/>
          </a:xfrm>
        </p:spPr>
        <p:txBody>
          <a:bodyPr/>
          <a:lstStyle/>
          <a:p>
            <a:pPr>
              <a:buFontTx/>
              <a:buBlip>
                <a:blip r:embed="rId2"/>
              </a:buBlip>
            </a:pPr>
            <a:r>
              <a:rPr lang="zh-CN" altLang="en-US"/>
              <a:t>运行时动态链接</a:t>
            </a:r>
            <a:endParaRPr lang="en-US" altLang="zh-CN"/>
          </a:p>
          <a:p>
            <a:pPr lvl="1">
              <a:buFontTx/>
              <a:buBlip>
                <a:blip r:embed="rId3"/>
              </a:buBlip>
            </a:pPr>
            <a:r>
              <a:rPr lang="zh-CN" altLang="en-US">
                <a:solidFill>
                  <a:srgbClr val="FF0000"/>
                </a:solidFill>
              </a:rPr>
              <a:t>将链接推迟到运行期间</a:t>
            </a:r>
            <a:r>
              <a:rPr lang="zh-CN" altLang="en-US"/>
              <a:t>，那么正确的</a:t>
            </a:r>
            <a:r>
              <a:rPr lang="en-US" altLang="zh-CN"/>
              <a:t>DLL</a:t>
            </a:r>
            <a:r>
              <a:rPr lang="zh-CN" altLang="en-US"/>
              <a:t>就可以判定，然后被动态链接，这便是运行时动态链接的基本思路</a:t>
            </a:r>
          </a:p>
        </p:txBody>
      </p:sp>
      <p:pic>
        <p:nvPicPr>
          <p:cNvPr id="45059" name="Picture 2">
            <a:extLst>
              <a:ext uri="{FF2B5EF4-FFF2-40B4-BE49-F238E27FC236}">
                <a16:creationId xmlns:a16="http://schemas.microsoft.com/office/drawing/2014/main" id="{9E48B0F6-D8A9-418C-893C-22E64B7C64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4" y="3213101"/>
            <a:ext cx="648652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a:extLst>
              <a:ext uri="{FF2B5EF4-FFF2-40B4-BE49-F238E27FC236}">
                <a16:creationId xmlns:a16="http://schemas.microsoft.com/office/drawing/2014/main" id="{98CC1C80-C404-49FB-9100-9A352300773F}"/>
              </a:ext>
            </a:extLst>
          </p:cNvPr>
          <p:cNvSpPr>
            <a:spLocks noGrp="1"/>
          </p:cNvSpPr>
          <p:nvPr>
            <p:ph sz="half" idx="10"/>
          </p:nvPr>
        </p:nvSpPr>
        <p:spPr>
          <a:xfrm>
            <a:off x="1981200" y="1071563"/>
            <a:ext cx="8186738" cy="5357812"/>
          </a:xfrm>
        </p:spPr>
        <p:txBody>
          <a:bodyPr/>
          <a:lstStyle/>
          <a:p>
            <a:pPr>
              <a:buFontTx/>
              <a:buBlip>
                <a:blip r:embed="rId2"/>
              </a:buBlip>
            </a:pPr>
            <a:r>
              <a:rPr lang="zh-CN" altLang="en-US"/>
              <a:t>课程内容</a:t>
            </a:r>
            <a:endParaRPr lang="en-US" altLang="zh-CN"/>
          </a:p>
          <a:p>
            <a:pPr lvl="1">
              <a:buFontTx/>
              <a:buBlip>
                <a:blip r:embed="rId3"/>
              </a:buBlip>
            </a:pPr>
            <a:r>
              <a:rPr lang="zh-CN" altLang="en-US"/>
              <a:t>插件技术背景</a:t>
            </a:r>
            <a:endParaRPr lang="en-US" altLang="zh-CN"/>
          </a:p>
          <a:p>
            <a:pPr lvl="1">
              <a:buFontTx/>
              <a:buBlip>
                <a:blip r:embed="rId3"/>
              </a:buBlip>
            </a:pPr>
            <a:r>
              <a:rPr lang="zh-CN" altLang="en-US"/>
              <a:t>插件机制（</a:t>
            </a:r>
            <a:r>
              <a:rPr lang="en-US" altLang="zh-CN"/>
              <a:t>Mechanism</a:t>
            </a:r>
            <a:r>
              <a:rPr lang="zh-CN" altLang="en-US"/>
              <a:t>）</a:t>
            </a:r>
            <a:endParaRPr lang="en-US" altLang="zh-CN"/>
          </a:p>
          <a:p>
            <a:pPr lvl="1">
              <a:buFontTx/>
              <a:buBlip>
                <a:blip r:embed="rId3"/>
              </a:buBlip>
            </a:pPr>
            <a:r>
              <a:rPr lang="zh-CN" altLang="en-US"/>
              <a:t>插件技术基础</a:t>
            </a:r>
            <a:r>
              <a:rPr lang="en-US" altLang="zh-CN"/>
              <a:t>——</a:t>
            </a:r>
            <a:r>
              <a:rPr lang="zh-CN" altLang="en-US"/>
              <a:t>动态链接库（</a:t>
            </a:r>
            <a:r>
              <a:rPr lang="en-US" altLang="zh-CN"/>
              <a:t>DLL</a:t>
            </a:r>
            <a:r>
              <a:rPr lang="zh-CN" altLang="en-US"/>
              <a:t>）</a:t>
            </a:r>
            <a:endParaRPr lang="en-US" altLang="zh-CN"/>
          </a:p>
          <a:p>
            <a:pPr lvl="1">
              <a:buFontTx/>
              <a:buBlip>
                <a:blip r:embed="rId3"/>
              </a:buBlip>
            </a:pPr>
            <a:r>
              <a:rPr lang="zh-CN" altLang="en-US">
                <a:solidFill>
                  <a:srgbClr val="FF0000"/>
                </a:solidFill>
              </a:rPr>
              <a:t>基于插件技术的系统案例</a:t>
            </a:r>
            <a:endParaRPr lang="en-US" altLang="zh-CN">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a:extLst>
              <a:ext uri="{FF2B5EF4-FFF2-40B4-BE49-F238E27FC236}">
                <a16:creationId xmlns:a16="http://schemas.microsoft.com/office/drawing/2014/main" id="{A6347958-FBB7-4757-93A2-5A69D8B5CB89}"/>
              </a:ext>
            </a:extLst>
          </p:cNvPr>
          <p:cNvSpPr>
            <a:spLocks noGrp="1"/>
          </p:cNvSpPr>
          <p:nvPr>
            <p:ph sz="half" idx="10"/>
          </p:nvPr>
        </p:nvSpPr>
        <p:spPr>
          <a:xfrm>
            <a:off x="1981200" y="857251"/>
            <a:ext cx="8186738" cy="5357813"/>
          </a:xfrm>
        </p:spPr>
        <p:txBody>
          <a:bodyPr/>
          <a:lstStyle/>
          <a:p>
            <a:pPr>
              <a:buFontTx/>
              <a:buBlip>
                <a:blip r:embed="rId2"/>
              </a:buBlip>
            </a:pPr>
            <a:r>
              <a:rPr lang="zh-CN" altLang="en-US"/>
              <a:t>案例：基于</a:t>
            </a:r>
            <a:r>
              <a:rPr lang="en-US" altLang="zh-CN"/>
              <a:t>C#</a:t>
            </a:r>
            <a:r>
              <a:rPr lang="zh-CN" altLang="en-US"/>
              <a:t>实现</a:t>
            </a:r>
            <a:r>
              <a:rPr lang="zh-CN" altLang="en-US">
                <a:solidFill>
                  <a:srgbClr val="FF0000"/>
                </a:solidFill>
              </a:rPr>
              <a:t>插件管理器</a:t>
            </a:r>
          </a:p>
        </p:txBody>
      </p:sp>
      <p:pic>
        <p:nvPicPr>
          <p:cNvPr id="47107" name="Picture 2">
            <a:extLst>
              <a:ext uri="{FF2B5EF4-FFF2-40B4-BE49-F238E27FC236}">
                <a16:creationId xmlns:a16="http://schemas.microsoft.com/office/drawing/2014/main" id="{0A84CAD8-C465-4CA7-B756-7DB612047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6" y="1543051"/>
            <a:ext cx="70961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3">
            <a:extLst>
              <a:ext uri="{FF2B5EF4-FFF2-40B4-BE49-F238E27FC236}">
                <a16:creationId xmlns:a16="http://schemas.microsoft.com/office/drawing/2014/main" id="{17C8FDE8-2AEC-4711-8878-AF09B2AC2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7163" y="1971675"/>
            <a:ext cx="60579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a:extLst>
              <a:ext uri="{FF2B5EF4-FFF2-40B4-BE49-F238E27FC236}">
                <a16:creationId xmlns:a16="http://schemas.microsoft.com/office/drawing/2014/main" id="{6E3859CB-46BE-4108-934D-F821C2434ECD}"/>
              </a:ext>
            </a:extLst>
          </p:cNvPr>
          <p:cNvSpPr>
            <a:spLocks noGrp="1"/>
          </p:cNvSpPr>
          <p:nvPr>
            <p:ph sz="half" idx="10"/>
          </p:nvPr>
        </p:nvSpPr>
        <p:spPr>
          <a:xfrm>
            <a:off x="1981200" y="1071563"/>
            <a:ext cx="8186738" cy="5357812"/>
          </a:xfrm>
        </p:spPr>
        <p:txBody>
          <a:bodyPr/>
          <a:lstStyle/>
          <a:p>
            <a:pPr>
              <a:buFontTx/>
              <a:buBlip>
                <a:blip r:embed="rId3"/>
              </a:buBlip>
            </a:pPr>
            <a:endParaRPr lang="zh-CN" altLang="en-US"/>
          </a:p>
        </p:txBody>
      </p:sp>
      <p:pic>
        <p:nvPicPr>
          <p:cNvPr id="48131" name="Picture 5">
            <a:extLst>
              <a:ext uri="{FF2B5EF4-FFF2-40B4-BE49-F238E27FC236}">
                <a16:creationId xmlns:a16="http://schemas.microsoft.com/office/drawing/2014/main" id="{B766EB19-680E-408A-B994-E9C4AC56E7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9" y="928689"/>
            <a:ext cx="8448675"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6">
            <a:extLst>
              <a:ext uri="{FF2B5EF4-FFF2-40B4-BE49-F238E27FC236}">
                <a16:creationId xmlns:a16="http://schemas.microsoft.com/office/drawing/2014/main" id="{2CE8D421-301A-4D73-BEAA-EADBF7C63C1D}"/>
              </a:ext>
            </a:extLst>
          </p:cNvPr>
          <p:cNvSpPr/>
          <p:nvPr/>
        </p:nvSpPr>
        <p:spPr>
          <a:xfrm>
            <a:off x="1738313" y="5643564"/>
            <a:ext cx="1428750" cy="64293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a:extLst>
              <a:ext uri="{FF2B5EF4-FFF2-40B4-BE49-F238E27FC236}">
                <a16:creationId xmlns:a16="http://schemas.microsoft.com/office/drawing/2014/main" id="{7BFE764E-5F38-451F-AC53-13B15BD10E57}"/>
              </a:ext>
            </a:extLst>
          </p:cNvPr>
          <p:cNvSpPr>
            <a:spLocks noGrp="1"/>
          </p:cNvSpPr>
          <p:nvPr>
            <p:ph sz="half" idx="10"/>
          </p:nvPr>
        </p:nvSpPr>
        <p:spPr>
          <a:xfrm>
            <a:off x="1981200" y="1071563"/>
            <a:ext cx="8186738" cy="5357812"/>
          </a:xfrm>
        </p:spPr>
        <p:txBody>
          <a:bodyPr/>
          <a:lstStyle/>
          <a:p>
            <a:pPr>
              <a:buFontTx/>
              <a:buBlip>
                <a:blip r:embed="rId2"/>
              </a:buBlip>
            </a:pPr>
            <a:r>
              <a:rPr lang="zh-CN" altLang="en-US"/>
              <a:t>案例：基于</a:t>
            </a:r>
            <a:r>
              <a:rPr lang="en-US" altLang="zh-CN"/>
              <a:t>C#</a:t>
            </a:r>
            <a:r>
              <a:rPr lang="zh-CN" altLang="en-US"/>
              <a:t>实现</a:t>
            </a:r>
            <a:r>
              <a:rPr lang="zh-CN" altLang="en-US">
                <a:solidFill>
                  <a:srgbClr val="FF0000"/>
                </a:solidFill>
              </a:rPr>
              <a:t>插件管理器</a:t>
            </a:r>
            <a:endParaRPr lang="en-US" altLang="zh-CN"/>
          </a:p>
          <a:p>
            <a:pPr lvl="1">
              <a:buFontTx/>
              <a:buBlip>
                <a:blip r:embed="rId3"/>
              </a:buBlip>
            </a:pPr>
            <a:r>
              <a:rPr lang="en-US" altLang="zh-CN"/>
              <a:t>Net</a:t>
            </a:r>
            <a:r>
              <a:rPr lang="zh-CN" altLang="en-US"/>
              <a:t>技术实现插件机制的步骤</a:t>
            </a:r>
            <a:endParaRPr lang="en-US" altLang="zh-CN"/>
          </a:p>
          <a:p>
            <a:pPr lvl="2">
              <a:buFontTx/>
              <a:buBlip>
                <a:blip r:embed="rId3"/>
              </a:buBlip>
            </a:pPr>
            <a:r>
              <a:rPr lang="zh-CN" altLang="en-US"/>
              <a:t>动态加载</a:t>
            </a:r>
            <a:endParaRPr lang="en-US" altLang="zh-CN"/>
          </a:p>
          <a:p>
            <a:pPr lvl="3">
              <a:buFontTx/>
              <a:buBlip>
                <a:blip r:embed="rId3"/>
              </a:buBlip>
            </a:pPr>
            <a:r>
              <a:rPr lang="en-US" altLang="zh-CN">
                <a:solidFill>
                  <a:srgbClr val="FF0000"/>
                </a:solidFill>
              </a:rPr>
              <a:t>Assembly</a:t>
            </a:r>
            <a:r>
              <a:rPr lang="zh-CN" altLang="en-US"/>
              <a:t>类的几个静态的</a:t>
            </a:r>
            <a:r>
              <a:rPr lang="en-US" altLang="zh-CN"/>
              <a:t>Load</a:t>
            </a:r>
            <a:r>
              <a:rPr lang="zh-CN" altLang="en-US"/>
              <a:t>（</a:t>
            </a:r>
            <a:r>
              <a:rPr lang="en-US" altLang="zh-CN"/>
              <a:t>Load</a:t>
            </a:r>
            <a:r>
              <a:rPr lang="zh-CN" altLang="en-US"/>
              <a:t>，</a:t>
            </a:r>
            <a:r>
              <a:rPr lang="en-US" altLang="zh-CN"/>
              <a:t>LoadFile</a:t>
            </a:r>
            <a:r>
              <a:rPr lang="zh-CN" altLang="en-US"/>
              <a:t>，</a:t>
            </a:r>
            <a:r>
              <a:rPr lang="en-US" altLang="zh-CN"/>
              <a:t>LoadFrom</a:t>
            </a:r>
            <a:r>
              <a:rPr lang="zh-CN" altLang="en-US"/>
              <a:t>）方法来动态加载</a:t>
            </a:r>
            <a:endParaRPr lang="en-US" altLang="zh-CN"/>
          </a:p>
          <a:p>
            <a:pPr lvl="2">
              <a:buFontTx/>
              <a:buBlip>
                <a:blip r:embed="rId3"/>
              </a:buBlip>
            </a:pPr>
            <a:r>
              <a:rPr lang="zh-CN" altLang="en-US"/>
              <a:t>获得所有类型</a:t>
            </a:r>
            <a:endParaRPr lang="en-US" altLang="zh-CN"/>
          </a:p>
          <a:p>
            <a:pPr lvl="2">
              <a:buFontTx/>
              <a:buBlip>
                <a:blip r:embed="rId3"/>
              </a:buBlip>
            </a:pPr>
            <a:r>
              <a:rPr lang="zh-CN" altLang="en-US"/>
              <a:t>判定是否为插件接口类型</a:t>
            </a:r>
            <a:endParaRPr lang="en-US" altLang="zh-CN"/>
          </a:p>
          <a:p>
            <a:pPr lvl="2">
              <a:buFontTx/>
              <a:buBlip>
                <a:blip r:embed="rId3"/>
              </a:buBlip>
            </a:pPr>
            <a:r>
              <a:rPr lang="zh-CN" altLang="en-US"/>
              <a:t>创建插件实例</a:t>
            </a:r>
            <a:endParaRPr lang="en-US" altLang="zh-CN">
              <a:solidFill>
                <a:srgbClr val="FF0000"/>
              </a:solidFill>
            </a:endParaRPr>
          </a:p>
          <a:p>
            <a:pPr>
              <a:buFontTx/>
              <a:buBlip>
                <a:blip r:embed="rId2"/>
              </a:buBlip>
            </a:pP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a:extLst>
              <a:ext uri="{FF2B5EF4-FFF2-40B4-BE49-F238E27FC236}">
                <a16:creationId xmlns:a16="http://schemas.microsoft.com/office/drawing/2014/main" id="{F7EA0A79-5801-447F-95B3-B5BC529D0268}"/>
              </a:ext>
            </a:extLst>
          </p:cNvPr>
          <p:cNvSpPr>
            <a:spLocks noGrp="1"/>
          </p:cNvSpPr>
          <p:nvPr>
            <p:ph sz="half" idx="10"/>
          </p:nvPr>
        </p:nvSpPr>
        <p:spPr>
          <a:xfrm>
            <a:off x="1981200" y="1071563"/>
            <a:ext cx="8186738" cy="5357812"/>
          </a:xfrm>
        </p:spPr>
        <p:txBody>
          <a:bodyPr/>
          <a:lstStyle/>
          <a:p>
            <a:pPr>
              <a:buFontTx/>
              <a:buBlip>
                <a:blip r:embed="rId2"/>
              </a:buBlip>
            </a:pPr>
            <a:r>
              <a:rPr lang="zh-CN" altLang="en-US"/>
              <a:t>案例：基于</a:t>
            </a:r>
            <a:r>
              <a:rPr lang="en-US" altLang="zh-CN"/>
              <a:t>C#</a:t>
            </a:r>
            <a:r>
              <a:rPr lang="zh-CN" altLang="en-US"/>
              <a:t>实现</a:t>
            </a:r>
            <a:r>
              <a:rPr lang="zh-CN" altLang="en-US">
                <a:solidFill>
                  <a:srgbClr val="FF0000"/>
                </a:solidFill>
              </a:rPr>
              <a:t>插件管理器</a:t>
            </a:r>
          </a:p>
          <a:p>
            <a:pPr>
              <a:buFontTx/>
              <a:buBlip>
                <a:blip r:embed="rId2"/>
              </a:buBlip>
            </a:pPr>
            <a:endParaRPr lang="zh-CN" altLang="en-US"/>
          </a:p>
        </p:txBody>
      </p:sp>
      <p:pic>
        <p:nvPicPr>
          <p:cNvPr id="89090" name="Picture 2">
            <a:extLst>
              <a:ext uri="{FF2B5EF4-FFF2-40B4-BE49-F238E27FC236}">
                <a16:creationId xmlns:a16="http://schemas.microsoft.com/office/drawing/2014/main" id="{9D0B9A5F-5AAC-49B6-A2A2-D6FDF9560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9" y="765175"/>
            <a:ext cx="6840537" cy="5772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p:cTn id="7" dur="500" fill="hold"/>
                                        <p:tgtEl>
                                          <p:spTgt spid="89090"/>
                                        </p:tgtEl>
                                        <p:attrNameLst>
                                          <p:attrName>ppt_w</p:attrName>
                                        </p:attrNameLst>
                                      </p:cBhvr>
                                      <p:tavLst>
                                        <p:tav tm="0">
                                          <p:val>
                                            <p:strVal val="#ppt_w*0.70"/>
                                          </p:val>
                                        </p:tav>
                                        <p:tav tm="100000">
                                          <p:val>
                                            <p:strVal val="#ppt_w"/>
                                          </p:val>
                                        </p:tav>
                                      </p:tavLst>
                                    </p:anim>
                                    <p:anim calcmode="lin" valueType="num">
                                      <p:cBhvr>
                                        <p:cTn id="8" dur="500" fill="hold"/>
                                        <p:tgtEl>
                                          <p:spTgt spid="89090"/>
                                        </p:tgtEl>
                                        <p:attrNameLst>
                                          <p:attrName>ppt_h</p:attrName>
                                        </p:attrNameLst>
                                      </p:cBhvr>
                                      <p:tavLst>
                                        <p:tav tm="0">
                                          <p:val>
                                            <p:strVal val="#ppt_h"/>
                                          </p:val>
                                        </p:tav>
                                        <p:tav tm="100000">
                                          <p:val>
                                            <p:strVal val="#ppt_h"/>
                                          </p:val>
                                        </p:tav>
                                      </p:tavLst>
                                    </p:anim>
                                    <p:animEffect transition="in" filter="fade">
                                      <p:cBhvr>
                                        <p:cTn id="9" dur="500"/>
                                        <p:tgtEl>
                                          <p:spTgt spid="89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a:extLst>
              <a:ext uri="{FF2B5EF4-FFF2-40B4-BE49-F238E27FC236}">
                <a16:creationId xmlns:a16="http://schemas.microsoft.com/office/drawing/2014/main" id="{6B38A7CD-9941-4FF0-AFE6-F34A99832680}"/>
              </a:ext>
            </a:extLst>
          </p:cNvPr>
          <p:cNvSpPr>
            <a:spLocks noGrp="1"/>
          </p:cNvSpPr>
          <p:nvPr>
            <p:ph sz="half" idx="10"/>
          </p:nvPr>
        </p:nvSpPr>
        <p:spPr>
          <a:xfrm>
            <a:off x="1981200" y="1071563"/>
            <a:ext cx="8186738" cy="5357812"/>
          </a:xfrm>
        </p:spPr>
        <p:txBody>
          <a:bodyPr/>
          <a:lstStyle/>
          <a:p>
            <a:pPr>
              <a:buFontTx/>
              <a:buBlip>
                <a:blip r:embed="rId2"/>
              </a:buBlip>
            </a:pPr>
            <a:r>
              <a:rPr lang="zh-CN" altLang="en-US"/>
              <a:t>设计契约：应用程序契约</a:t>
            </a:r>
          </a:p>
        </p:txBody>
      </p:sp>
      <p:pic>
        <p:nvPicPr>
          <p:cNvPr id="52227" name="Picture 2">
            <a:extLst>
              <a:ext uri="{FF2B5EF4-FFF2-40B4-BE49-F238E27FC236}">
                <a16:creationId xmlns:a16="http://schemas.microsoft.com/office/drawing/2014/main" id="{CBC496BD-A633-4539-8B04-87474BF55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1857376"/>
            <a:ext cx="681672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a:extLst>
              <a:ext uri="{FF2B5EF4-FFF2-40B4-BE49-F238E27FC236}">
                <a16:creationId xmlns:a16="http://schemas.microsoft.com/office/drawing/2014/main" id="{B0C0420D-A626-42E8-8F60-BE39FC8DA18E}"/>
              </a:ext>
            </a:extLst>
          </p:cNvPr>
          <p:cNvSpPr>
            <a:spLocks noGrp="1"/>
          </p:cNvSpPr>
          <p:nvPr>
            <p:ph sz="half" idx="10"/>
          </p:nvPr>
        </p:nvSpPr>
        <p:spPr>
          <a:xfrm>
            <a:off x="1981200" y="1071563"/>
            <a:ext cx="8186738" cy="5357812"/>
          </a:xfrm>
        </p:spPr>
        <p:txBody>
          <a:bodyPr/>
          <a:lstStyle/>
          <a:p>
            <a:pPr>
              <a:buFontTx/>
              <a:buBlip>
                <a:blip r:embed="rId2"/>
              </a:buBlip>
            </a:pPr>
            <a:r>
              <a:rPr lang="zh-CN" altLang="en-US"/>
              <a:t>设计契约：插件契约</a:t>
            </a:r>
          </a:p>
        </p:txBody>
      </p:sp>
      <p:pic>
        <p:nvPicPr>
          <p:cNvPr id="53251" name="Picture 2">
            <a:extLst>
              <a:ext uri="{FF2B5EF4-FFF2-40B4-BE49-F238E27FC236}">
                <a16:creationId xmlns:a16="http://schemas.microsoft.com/office/drawing/2014/main" id="{0CA81EAA-789C-43D5-B341-CD122D470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563" y="1785938"/>
            <a:ext cx="6858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a:extLst>
              <a:ext uri="{FF2B5EF4-FFF2-40B4-BE49-F238E27FC236}">
                <a16:creationId xmlns:a16="http://schemas.microsoft.com/office/drawing/2014/main" id="{C48DAB0C-1D67-442A-A85E-5831E75ADD8C}"/>
              </a:ext>
            </a:extLst>
          </p:cNvPr>
          <p:cNvSpPr>
            <a:spLocks noGrp="1"/>
          </p:cNvSpPr>
          <p:nvPr>
            <p:ph sz="half" idx="10"/>
          </p:nvPr>
        </p:nvSpPr>
        <p:spPr>
          <a:xfrm>
            <a:off x="1981200" y="1071563"/>
            <a:ext cx="8186738" cy="5357812"/>
          </a:xfrm>
        </p:spPr>
        <p:txBody>
          <a:bodyPr/>
          <a:lstStyle/>
          <a:p>
            <a:pPr>
              <a:buFontTx/>
              <a:buBlip>
                <a:blip r:embed="rId2"/>
              </a:buBlip>
            </a:pPr>
            <a:r>
              <a:rPr lang="zh-CN" altLang="en-US"/>
              <a:t>插件代码</a:t>
            </a:r>
          </a:p>
        </p:txBody>
      </p:sp>
      <p:pic>
        <p:nvPicPr>
          <p:cNvPr id="54275" name="Picture 2">
            <a:extLst>
              <a:ext uri="{FF2B5EF4-FFF2-40B4-BE49-F238E27FC236}">
                <a16:creationId xmlns:a16="http://schemas.microsoft.com/office/drawing/2014/main" id="{BDFB8B2C-F62D-4382-AC5D-FA10EEB30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1" y="1785938"/>
            <a:ext cx="8050213"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0EA5E3F9-E375-4888-91CF-E499FA0AC0D0}"/>
              </a:ext>
            </a:extLst>
          </p:cNvPr>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插件技术背景</a:t>
            </a:r>
            <a:endParaRPr lang="en-US" altLang="zh-CN" dirty="0"/>
          </a:p>
          <a:p>
            <a:pPr lvl="1">
              <a:buFontTx/>
              <a:buBlip>
                <a:blip r:embed="rId3"/>
              </a:buBlip>
            </a:pPr>
            <a:r>
              <a:rPr lang="zh-CN" altLang="en-US" dirty="0"/>
              <a:t>插件机制（</a:t>
            </a:r>
            <a:r>
              <a:rPr lang="en-US" altLang="zh-CN" dirty="0"/>
              <a:t>Mechanism</a:t>
            </a:r>
            <a:r>
              <a:rPr lang="zh-CN" altLang="en-US" dirty="0"/>
              <a:t>）</a:t>
            </a:r>
            <a:endParaRPr lang="en-US" altLang="zh-CN" dirty="0"/>
          </a:p>
          <a:p>
            <a:pPr lvl="1">
              <a:buFontTx/>
              <a:buBlip>
                <a:blip r:embed="rId3"/>
              </a:buBlip>
            </a:pPr>
            <a:r>
              <a:rPr lang="zh-CN" altLang="en-US" dirty="0"/>
              <a:t>插件技术基础</a:t>
            </a:r>
            <a:r>
              <a:rPr lang="en-US" altLang="zh-CN" dirty="0"/>
              <a:t>——</a:t>
            </a:r>
            <a:r>
              <a:rPr lang="zh-CN" altLang="en-US" dirty="0"/>
              <a:t>动态链接库（</a:t>
            </a:r>
            <a:r>
              <a:rPr lang="en-US" altLang="zh-CN" dirty="0"/>
              <a:t>DLL</a:t>
            </a:r>
            <a:r>
              <a:rPr lang="zh-CN" altLang="en-US" dirty="0"/>
              <a:t>）</a:t>
            </a:r>
            <a:endParaRPr lang="en-US" altLang="zh-CN" dirty="0"/>
          </a:p>
          <a:p>
            <a:pPr lvl="1">
              <a:buFontTx/>
              <a:buBlip>
                <a:blip r:embed="rId3"/>
              </a:buBlip>
            </a:pPr>
            <a:r>
              <a:rPr lang="zh-CN" altLang="en-US"/>
              <a:t>基于插件技术的系统案例 </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a:extLst>
              <a:ext uri="{FF2B5EF4-FFF2-40B4-BE49-F238E27FC236}">
                <a16:creationId xmlns:a16="http://schemas.microsoft.com/office/drawing/2014/main" id="{7D542C53-1329-46BD-B14D-3CC59969A7A1}"/>
              </a:ext>
            </a:extLst>
          </p:cNvPr>
          <p:cNvSpPr>
            <a:spLocks noGrp="1"/>
          </p:cNvSpPr>
          <p:nvPr>
            <p:ph sz="half" idx="10"/>
          </p:nvPr>
        </p:nvSpPr>
        <p:spPr>
          <a:xfrm>
            <a:off x="1981200" y="1071563"/>
            <a:ext cx="8186738" cy="5357812"/>
          </a:xfrm>
        </p:spPr>
        <p:txBody>
          <a:bodyPr/>
          <a:lstStyle/>
          <a:p>
            <a:pPr>
              <a:buFontTx/>
              <a:buBlip>
                <a:blip r:embed="rId2"/>
              </a:buBlip>
            </a:pPr>
            <a:r>
              <a:rPr lang="zh-CN" altLang="en-US"/>
              <a:t>插件代码</a:t>
            </a:r>
          </a:p>
        </p:txBody>
      </p:sp>
      <p:pic>
        <p:nvPicPr>
          <p:cNvPr id="55299" name="Picture 4">
            <a:extLst>
              <a:ext uri="{FF2B5EF4-FFF2-40B4-BE49-F238E27FC236}">
                <a16:creationId xmlns:a16="http://schemas.microsoft.com/office/drawing/2014/main" id="{844BC8A0-FD78-4773-86F8-312CA7764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1714500"/>
            <a:ext cx="81343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a:extLst>
              <a:ext uri="{FF2B5EF4-FFF2-40B4-BE49-F238E27FC236}">
                <a16:creationId xmlns:a16="http://schemas.microsoft.com/office/drawing/2014/main" id="{1DAED9F4-C73E-4388-8A09-41D8CD34806E}"/>
              </a:ext>
            </a:extLst>
          </p:cNvPr>
          <p:cNvSpPr>
            <a:spLocks noGrp="1"/>
          </p:cNvSpPr>
          <p:nvPr>
            <p:ph sz="half" idx="10"/>
          </p:nvPr>
        </p:nvSpPr>
        <p:spPr>
          <a:xfrm>
            <a:off x="1981200" y="714375"/>
            <a:ext cx="8186738" cy="5715000"/>
          </a:xfrm>
        </p:spPr>
        <p:txBody>
          <a:bodyPr/>
          <a:lstStyle/>
          <a:p>
            <a:pPr>
              <a:buFontTx/>
              <a:buBlip>
                <a:blip r:embed="rId2"/>
              </a:buBlip>
            </a:pPr>
            <a:r>
              <a:rPr lang="zh-CN" altLang="en-US"/>
              <a:t>宿主程序代码</a:t>
            </a:r>
          </a:p>
        </p:txBody>
      </p:sp>
      <p:pic>
        <p:nvPicPr>
          <p:cNvPr id="56323" name="Picture 2">
            <a:extLst>
              <a:ext uri="{FF2B5EF4-FFF2-40B4-BE49-F238E27FC236}">
                <a16:creationId xmlns:a16="http://schemas.microsoft.com/office/drawing/2014/main" id="{5049B66B-D524-455F-B328-F86C8C42F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13" y="1357314"/>
            <a:ext cx="7643812"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a:extLst>
              <a:ext uri="{FF2B5EF4-FFF2-40B4-BE49-F238E27FC236}">
                <a16:creationId xmlns:a16="http://schemas.microsoft.com/office/drawing/2014/main" id="{0C7FF36F-7C5E-4061-97B6-1823E8352558}"/>
              </a:ext>
            </a:extLst>
          </p:cNvPr>
          <p:cNvSpPr>
            <a:spLocks noGrp="1"/>
          </p:cNvSpPr>
          <p:nvPr>
            <p:ph sz="half" idx="10"/>
          </p:nvPr>
        </p:nvSpPr>
        <p:spPr>
          <a:xfrm>
            <a:off x="1981200" y="1071563"/>
            <a:ext cx="8186738" cy="5357812"/>
          </a:xfrm>
        </p:spPr>
        <p:txBody>
          <a:bodyPr/>
          <a:lstStyle/>
          <a:p>
            <a:pPr>
              <a:buFontTx/>
              <a:buBlip>
                <a:blip r:embed="rId3"/>
              </a:buBlip>
            </a:pPr>
            <a:r>
              <a:rPr lang="zh-CN" altLang="en-US"/>
              <a:t>扩展案例：</a:t>
            </a:r>
            <a:r>
              <a:rPr lang="zh-CN" altLang="en-US">
                <a:solidFill>
                  <a:srgbClr val="FF0000"/>
                </a:solidFill>
              </a:rPr>
              <a:t>音频播放器</a:t>
            </a:r>
            <a:endParaRPr lang="en-US" altLang="zh-CN">
              <a:solidFill>
                <a:srgbClr val="FF0000"/>
              </a:solidFill>
            </a:endParaRPr>
          </a:p>
          <a:p>
            <a:pPr lvl="1">
              <a:buFontTx/>
              <a:buBlip>
                <a:blip r:embed="rId4"/>
              </a:buBlip>
            </a:pPr>
            <a:r>
              <a:rPr lang="zh-CN" altLang="en-US"/>
              <a:t>通过模拟的音频播放器来介绍插件的实现技术</a:t>
            </a:r>
            <a:endParaRPr lang="en-US" altLang="zh-CN"/>
          </a:p>
          <a:p>
            <a:pPr lvl="1">
              <a:buFontTx/>
              <a:buBlip>
                <a:blip r:embed="rId4"/>
              </a:buBlip>
            </a:pPr>
            <a:r>
              <a:rPr lang="zh-CN" altLang="en-US"/>
              <a:t>一般音频播放器都有这样一些基本功能：</a:t>
            </a:r>
            <a:endParaRPr lang="en-US" altLang="zh-CN"/>
          </a:p>
          <a:p>
            <a:pPr lvl="2">
              <a:buFontTx/>
              <a:buBlip>
                <a:blip r:embed="rId4"/>
              </a:buBlip>
            </a:pPr>
            <a:r>
              <a:rPr lang="zh-CN" altLang="en-US"/>
              <a:t>装载音频文件（</a:t>
            </a:r>
            <a:r>
              <a:rPr lang="en-US" altLang="zh-CN"/>
              <a:t>LoadFile</a:t>
            </a:r>
            <a:r>
              <a:rPr lang="zh-CN" altLang="en-US"/>
              <a:t>）</a:t>
            </a:r>
            <a:endParaRPr lang="en-US" altLang="zh-CN"/>
          </a:p>
          <a:p>
            <a:pPr lvl="2">
              <a:buFontTx/>
              <a:buBlip>
                <a:blip r:embed="rId4"/>
              </a:buBlip>
            </a:pPr>
            <a:r>
              <a:rPr lang="zh-CN" altLang="en-US"/>
              <a:t>播放（</a:t>
            </a:r>
            <a:r>
              <a:rPr lang="en-US" altLang="zh-CN"/>
              <a:t>Play</a:t>
            </a:r>
            <a:r>
              <a:rPr lang="zh-CN" altLang="en-US"/>
              <a:t>）</a:t>
            </a:r>
            <a:endParaRPr lang="en-US" altLang="zh-CN"/>
          </a:p>
          <a:p>
            <a:pPr lvl="2">
              <a:buFontTx/>
              <a:buBlip>
                <a:blip r:embed="rId4"/>
              </a:buBlip>
            </a:pPr>
            <a:r>
              <a:rPr lang="zh-CN" altLang="en-US"/>
              <a:t>暂停（</a:t>
            </a:r>
            <a:r>
              <a:rPr lang="en-US" altLang="zh-CN"/>
              <a:t>Pause</a:t>
            </a:r>
            <a:r>
              <a:rPr lang="zh-CN" altLang="en-US"/>
              <a:t>）</a:t>
            </a:r>
            <a:endParaRPr lang="en-US" altLang="zh-CN"/>
          </a:p>
          <a:p>
            <a:pPr lvl="2">
              <a:buFontTx/>
              <a:buBlip>
                <a:blip r:embed="rId4"/>
              </a:buBlip>
            </a:pPr>
            <a:r>
              <a:rPr lang="zh-CN" altLang="en-US"/>
              <a:t>停止（</a:t>
            </a:r>
            <a:r>
              <a:rPr lang="en-US" altLang="zh-CN"/>
              <a:t>Stop</a:t>
            </a:r>
            <a:r>
              <a:rPr lang="zh-CN" altLang="en-US"/>
              <a:t>）</a:t>
            </a:r>
            <a:endParaRPr lang="en-US" altLang="zh-CN"/>
          </a:p>
          <a:p>
            <a:pPr lvl="1">
              <a:buFontTx/>
              <a:buBlip>
                <a:blip r:embed="rId4"/>
              </a:buBlip>
            </a:pPr>
            <a:r>
              <a:rPr lang="zh-CN" altLang="en-US"/>
              <a:t>本例将提供这四个功能。但宿主程序本身不会直接实现这些功能，而是调用插件的实现。</a:t>
            </a:r>
            <a:r>
              <a:rPr lang="zh-CN" altLang="en-US">
                <a:solidFill>
                  <a:srgbClr val="FF0000"/>
                </a:solidFill>
              </a:rPr>
              <a:t>每个插件支持一种音频格式</a:t>
            </a:r>
            <a:r>
              <a:rPr lang="zh-CN" altLang="en-US"/>
              <a:t>，所以每个插件的功能实现都是不同的。</a:t>
            </a:r>
          </a:p>
          <a:p>
            <a:pPr lvl="1">
              <a:buFontTx/>
              <a:buBlip>
                <a:blip r:embed="rId4"/>
              </a:buBlip>
            </a:pPr>
            <a:endParaRPr lang="zh-CN" altLang="en-US"/>
          </a:p>
          <a:p>
            <a:pPr lvl="1">
              <a:buFontTx/>
              <a:buBlip>
                <a:blip r:embed="rId4"/>
              </a:buBlip>
            </a:pP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a:extLst>
              <a:ext uri="{FF2B5EF4-FFF2-40B4-BE49-F238E27FC236}">
                <a16:creationId xmlns:a16="http://schemas.microsoft.com/office/drawing/2014/main" id="{5239A47F-27BC-42AE-91C8-C088E3AEBB08}"/>
              </a:ext>
            </a:extLst>
          </p:cNvPr>
          <p:cNvSpPr>
            <a:spLocks noGrp="1"/>
          </p:cNvSpPr>
          <p:nvPr>
            <p:ph sz="half" idx="10"/>
          </p:nvPr>
        </p:nvSpPr>
        <p:spPr>
          <a:xfrm>
            <a:off x="1981201" y="1071563"/>
            <a:ext cx="8291513" cy="5357812"/>
          </a:xfrm>
        </p:spPr>
        <p:txBody>
          <a:bodyPr/>
          <a:lstStyle/>
          <a:p>
            <a:pPr>
              <a:buFontTx/>
              <a:buBlip>
                <a:blip r:embed="rId2"/>
              </a:buBlip>
            </a:pPr>
            <a:r>
              <a:rPr lang="zh-CN" altLang="en-US"/>
              <a:t>扩展案例：</a:t>
            </a:r>
            <a:r>
              <a:rPr lang="zh-CN" altLang="en-US">
                <a:solidFill>
                  <a:srgbClr val="FF0000"/>
                </a:solidFill>
              </a:rPr>
              <a:t>音频播放器</a:t>
            </a:r>
            <a:r>
              <a:rPr lang="en-US" altLang="zh-CN">
                <a:solidFill>
                  <a:srgbClr val="FF0000"/>
                </a:solidFill>
              </a:rPr>
              <a:t>——</a:t>
            </a:r>
            <a:r>
              <a:rPr lang="zh-CN" altLang="en-US">
                <a:solidFill>
                  <a:srgbClr val="FF0000"/>
                </a:solidFill>
              </a:rPr>
              <a:t>插件的实现</a:t>
            </a:r>
            <a:endParaRPr lang="en-US" altLang="zh-CN">
              <a:solidFill>
                <a:srgbClr val="FF0000"/>
              </a:solidFill>
            </a:endParaRPr>
          </a:p>
          <a:p>
            <a:pPr lvl="1">
              <a:buFontTx/>
              <a:buBlip>
                <a:blip r:embed="rId3"/>
              </a:buBlip>
            </a:pPr>
            <a:r>
              <a:rPr lang="zh-CN" altLang="en-US"/>
              <a:t>创建一个动态链接库</a:t>
            </a:r>
            <a:r>
              <a:rPr lang="en-US" altLang="zh-CN"/>
              <a:t>Plug.dll</a:t>
            </a:r>
            <a:r>
              <a:rPr lang="zh-CN" altLang="en-US"/>
              <a:t>，为了支持四个基本功能，它输出相应的四个函数：</a:t>
            </a:r>
            <a:endParaRPr lang="en-US" altLang="zh-CN"/>
          </a:p>
          <a:p>
            <a:pPr lvl="2">
              <a:buFontTx/>
              <a:buBlip>
                <a:blip r:embed="rId3"/>
              </a:buBlip>
            </a:pPr>
            <a:r>
              <a:rPr lang="en-US" altLang="zh-CN"/>
              <a:t>Voi</a:t>
            </a:r>
            <a:r>
              <a:rPr lang="en-US" altLang="zh-CN" sz="2800"/>
              <a:t>d</a:t>
            </a:r>
            <a:r>
              <a:rPr lang="en-US" altLang="zh-CN"/>
              <a:t> LoadFile</a:t>
            </a:r>
            <a:r>
              <a:rPr lang="zh-CN" altLang="en-US"/>
              <a:t>（</a:t>
            </a:r>
            <a:r>
              <a:rPr lang="en-US" altLang="zh-CN"/>
              <a:t>const char *szFileName</a:t>
            </a:r>
            <a:r>
              <a:rPr lang="zh-CN" altLang="en-US"/>
              <a:t>）；</a:t>
            </a:r>
          </a:p>
          <a:p>
            <a:pPr lvl="2">
              <a:buFontTx/>
              <a:buBlip>
                <a:blip r:embed="rId3"/>
              </a:buBlip>
            </a:pPr>
            <a:r>
              <a:rPr lang="en-US" altLang="zh-CN"/>
              <a:t>Void Play</a:t>
            </a:r>
            <a:r>
              <a:rPr lang="zh-CN" altLang="en-US"/>
              <a:t>（）；</a:t>
            </a:r>
          </a:p>
          <a:p>
            <a:pPr lvl="2">
              <a:buFontTx/>
              <a:buBlip>
                <a:blip r:embed="rId3"/>
              </a:buBlip>
            </a:pPr>
            <a:r>
              <a:rPr lang="en-US" altLang="zh-CN"/>
              <a:t>Void Pause</a:t>
            </a:r>
            <a:r>
              <a:rPr lang="zh-CN" altLang="en-US"/>
              <a:t>（）；</a:t>
            </a:r>
          </a:p>
          <a:p>
            <a:pPr lvl="2">
              <a:buFontTx/>
              <a:buBlip>
                <a:blip r:embed="rId3"/>
              </a:buBlip>
            </a:pPr>
            <a:r>
              <a:rPr lang="en-US" altLang="zh-CN"/>
              <a:t>Void Stop</a:t>
            </a:r>
            <a:r>
              <a:rPr lang="zh-CN" altLang="en-US"/>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a:extLst>
              <a:ext uri="{FF2B5EF4-FFF2-40B4-BE49-F238E27FC236}">
                <a16:creationId xmlns:a16="http://schemas.microsoft.com/office/drawing/2014/main" id="{519B707B-4BD8-481B-8DB2-38ACA26A9D1D}"/>
              </a:ext>
            </a:extLst>
          </p:cNvPr>
          <p:cNvSpPr>
            <a:spLocks noGrp="1"/>
          </p:cNvSpPr>
          <p:nvPr>
            <p:ph sz="half" idx="10"/>
          </p:nvPr>
        </p:nvSpPr>
        <p:spPr>
          <a:xfrm>
            <a:off x="1981201" y="1071563"/>
            <a:ext cx="8435975" cy="5357812"/>
          </a:xfrm>
        </p:spPr>
        <p:txBody>
          <a:bodyPr/>
          <a:lstStyle/>
          <a:p>
            <a:pPr>
              <a:buFontTx/>
              <a:buBlip>
                <a:blip r:embed="rId2"/>
              </a:buBlip>
            </a:pPr>
            <a:r>
              <a:rPr lang="zh-CN" altLang="en-US"/>
              <a:t>扩展案例：</a:t>
            </a:r>
            <a:r>
              <a:rPr lang="zh-CN" altLang="en-US">
                <a:solidFill>
                  <a:srgbClr val="FF0000"/>
                </a:solidFill>
              </a:rPr>
              <a:t>音频播放器</a:t>
            </a:r>
            <a:r>
              <a:rPr lang="en-US" altLang="zh-CN">
                <a:solidFill>
                  <a:srgbClr val="FF0000"/>
                </a:solidFill>
              </a:rPr>
              <a:t>——</a:t>
            </a:r>
            <a:r>
              <a:rPr lang="zh-CN" altLang="en-US">
                <a:solidFill>
                  <a:srgbClr val="FF0000"/>
                </a:solidFill>
              </a:rPr>
              <a:t>插件的实现</a:t>
            </a:r>
            <a:endParaRPr lang="en-US" altLang="zh-CN">
              <a:solidFill>
                <a:srgbClr val="FF0000"/>
              </a:solidFill>
            </a:endParaRPr>
          </a:p>
          <a:p>
            <a:pPr lvl="1">
              <a:buFontTx/>
              <a:buBlip>
                <a:blip r:embed="rId3"/>
              </a:buBlip>
            </a:pPr>
            <a:r>
              <a:rPr lang="zh-CN" altLang="en-US"/>
              <a:t>为了使宿主程序在运行时能知道这个插件可以支持什么格式的音频文件，插件程序还应输出一个函数供宿主程序查询用：</a:t>
            </a:r>
            <a:endParaRPr lang="en-US" altLang="zh-CN"/>
          </a:p>
          <a:p>
            <a:pPr lvl="2">
              <a:buFontTx/>
              <a:buBlip>
                <a:blip r:embed="rId3"/>
              </a:buBlip>
            </a:pPr>
            <a:r>
              <a:rPr lang="en-US" altLang="zh-CN"/>
              <a:t>Void GetSupportedFormat(char *szFormat)</a:t>
            </a:r>
            <a:br>
              <a:rPr lang="en-US" altLang="zh-CN"/>
            </a:br>
            <a:r>
              <a:rPr lang="en-US" altLang="zh-CN"/>
              <a:t>if(szFormat!=0) {strcpy(szFormat,</a:t>
            </a:r>
            <a:r>
              <a:rPr lang="zh-CN" altLang="en-US"/>
              <a:t>“</a:t>
            </a:r>
            <a:r>
              <a:rPr lang="en-US" altLang="zh-CN"/>
              <a:t>mp3”);}  </a:t>
            </a:r>
          </a:p>
          <a:p>
            <a:pPr lvl="1">
              <a:buFontTx/>
              <a:buBlip>
                <a:blip r:embed="rId3"/>
              </a:buBlip>
            </a:pPr>
            <a:r>
              <a:rPr lang="zh-CN" altLang="en-US"/>
              <a:t>至此，这个插件就制作完了。可以依样画葫芦再做一个</a:t>
            </a:r>
            <a:r>
              <a:rPr lang="en-US" altLang="zh-CN"/>
              <a:t>Plug2.dll,</a:t>
            </a:r>
            <a:r>
              <a:rPr lang="zh-CN" altLang="en-US"/>
              <a:t>它“支持”</a:t>
            </a:r>
            <a:r>
              <a:rPr lang="en-US" altLang="zh-CN"/>
              <a:t>.wma</a:t>
            </a:r>
            <a:r>
              <a:rPr lang="zh-CN" altLang="en-US"/>
              <a:t>文件。</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a:extLst>
              <a:ext uri="{FF2B5EF4-FFF2-40B4-BE49-F238E27FC236}">
                <a16:creationId xmlns:a16="http://schemas.microsoft.com/office/drawing/2014/main" id="{667F3774-7919-4E34-B137-DF937DF5785F}"/>
              </a:ext>
            </a:extLst>
          </p:cNvPr>
          <p:cNvSpPr>
            <a:spLocks noGrp="1"/>
          </p:cNvSpPr>
          <p:nvPr>
            <p:ph sz="half" idx="10"/>
          </p:nvPr>
        </p:nvSpPr>
        <p:spPr>
          <a:xfrm>
            <a:off x="1981201" y="1071563"/>
            <a:ext cx="8435975" cy="5357812"/>
          </a:xfrm>
        </p:spPr>
        <p:txBody>
          <a:bodyPr/>
          <a:lstStyle/>
          <a:p>
            <a:pPr>
              <a:buFontTx/>
              <a:buBlip>
                <a:blip r:embed="rId3"/>
              </a:buBlip>
            </a:pPr>
            <a:r>
              <a:rPr lang="zh-CN" altLang="en-US"/>
              <a:t>扩展案例：</a:t>
            </a:r>
            <a:r>
              <a:rPr lang="zh-CN" altLang="en-US">
                <a:solidFill>
                  <a:srgbClr val="FF0000"/>
                </a:solidFill>
              </a:rPr>
              <a:t>音频播放器</a:t>
            </a:r>
            <a:r>
              <a:rPr lang="en-US" altLang="zh-CN">
                <a:solidFill>
                  <a:srgbClr val="FF0000"/>
                </a:solidFill>
              </a:rPr>
              <a:t>——</a:t>
            </a:r>
            <a:r>
              <a:rPr lang="zh-CN" altLang="en-US">
                <a:solidFill>
                  <a:srgbClr val="FF0000"/>
                </a:solidFill>
              </a:rPr>
              <a:t>宿主的实现</a:t>
            </a:r>
          </a:p>
          <a:p>
            <a:pPr lvl="1">
              <a:buFontTx/>
              <a:buBlip>
                <a:blip r:embed="rId4"/>
              </a:buBlip>
            </a:pPr>
            <a:r>
              <a:rPr lang="zh-CN" altLang="en-US"/>
              <a:t>宿主是一个基于对话框的标准</a:t>
            </a:r>
            <a:r>
              <a:rPr lang="en-US" altLang="zh-CN"/>
              <a:t>Windows</a:t>
            </a:r>
            <a:r>
              <a:rPr lang="zh-CN" altLang="en-US"/>
              <a:t>程序。</a:t>
            </a:r>
            <a:endParaRPr lang="en-US" altLang="zh-CN"/>
          </a:p>
          <a:p>
            <a:pPr lvl="1">
              <a:buFontTx/>
              <a:buBlip>
                <a:blip r:embed="rId4"/>
              </a:buBlip>
            </a:pPr>
            <a:r>
              <a:rPr lang="zh-CN" altLang="en-US"/>
              <a:t>它</a:t>
            </a:r>
            <a:r>
              <a:rPr lang="zh-CN" altLang="en-US">
                <a:solidFill>
                  <a:srgbClr val="FF0000"/>
                </a:solidFill>
              </a:rPr>
              <a:t>启动时会搜索约定目录</a:t>
            </a:r>
            <a:r>
              <a:rPr lang="zh-CN" altLang="en-US"/>
              <a:t>（可以约定所有插件都存放在宿主程序所在目录的</a:t>
            </a:r>
            <a:r>
              <a:rPr lang="en-US" altLang="zh-CN"/>
              <a:t>Plugins</a:t>
            </a:r>
            <a:r>
              <a:rPr lang="zh-CN" altLang="en-US"/>
              <a:t>子目录下）</a:t>
            </a:r>
            <a:endParaRPr lang="en-US" altLang="zh-CN"/>
          </a:p>
          <a:p>
            <a:pPr lvl="1">
              <a:buFontTx/>
              <a:buBlip>
                <a:blip r:embed="rId4"/>
              </a:buBlip>
            </a:pPr>
            <a:r>
              <a:rPr lang="zh-CN" altLang="en-US"/>
              <a:t>使用</a:t>
            </a:r>
            <a:r>
              <a:rPr lang="en-US" altLang="zh-CN"/>
              <a:t>Win32</a:t>
            </a:r>
            <a:r>
              <a:rPr lang="zh-CN" altLang="en-US"/>
              <a:t>函数</a:t>
            </a:r>
            <a:r>
              <a:rPr lang="en-US" altLang="zh-CN">
                <a:solidFill>
                  <a:srgbClr val="FF0000"/>
                </a:solidFill>
              </a:rPr>
              <a:t>Loadliabrary</a:t>
            </a:r>
            <a:r>
              <a:rPr lang="zh-CN" altLang="en-US"/>
              <a:t>加载所有插件。</a:t>
            </a:r>
            <a:endParaRPr lang="en-US" altLang="zh-CN"/>
          </a:p>
          <a:p>
            <a:pPr lvl="1">
              <a:buFontTx/>
              <a:buBlip>
                <a:blip r:embed="rId4"/>
              </a:buBlip>
            </a:pPr>
            <a:r>
              <a:rPr lang="zh-CN" altLang="en-US"/>
              <a:t>每加载一个插件</a:t>
            </a:r>
            <a:r>
              <a:rPr lang="en-US" altLang="zh-CN"/>
              <a:t>DLL</a:t>
            </a:r>
            <a:r>
              <a:rPr lang="zh-CN" altLang="en-US"/>
              <a:t>，就调用另一个</a:t>
            </a:r>
            <a:r>
              <a:rPr lang="en-US" altLang="zh-CN"/>
              <a:t>Win32</a:t>
            </a:r>
            <a:r>
              <a:rPr lang="zh-CN" altLang="en-US"/>
              <a:t>函数</a:t>
            </a:r>
            <a:r>
              <a:rPr lang="en-US" altLang="zh-CN">
                <a:solidFill>
                  <a:srgbClr val="FF0000"/>
                </a:solidFill>
              </a:rPr>
              <a:t>GetSupportedFormat</a:t>
            </a:r>
            <a:r>
              <a:rPr lang="zh-CN" altLang="en-US"/>
              <a:t>的地址，并调用此函数返回插件所支持的格式名（即是音频文件的的扩展名）</a:t>
            </a:r>
            <a:endParaRPr lang="en-US" altLang="zh-CN"/>
          </a:p>
          <a:p>
            <a:pPr lvl="1">
              <a:buFontTx/>
              <a:buBlip>
                <a:blip r:embed="rId4"/>
              </a:buBlip>
            </a:pPr>
            <a:r>
              <a:rPr lang="zh-CN" altLang="en-US"/>
              <a:t>然后把</a:t>
            </a:r>
            <a:r>
              <a:rPr lang="zh-CN" altLang="en-US">
                <a:solidFill>
                  <a:srgbClr val="FF0000"/>
                </a:solidFill>
              </a:rPr>
              <a:t>（格式名，</a:t>
            </a:r>
            <a:r>
              <a:rPr lang="en-US" altLang="zh-CN">
                <a:solidFill>
                  <a:srgbClr val="FF0000"/>
                </a:solidFill>
              </a:rPr>
              <a:t>DLL</a:t>
            </a:r>
            <a:r>
              <a:rPr lang="zh-CN" altLang="en-US">
                <a:solidFill>
                  <a:srgbClr val="FF0000"/>
                </a:solidFill>
              </a:rPr>
              <a:t>句柄）二元组保存</a:t>
            </a:r>
            <a:r>
              <a:rPr lang="zh-CN" altLang="en-US"/>
              <a:t>下来。</a:t>
            </a:r>
          </a:p>
        </p:txBody>
      </p:sp>
      <p:sp>
        <p:nvSpPr>
          <p:cNvPr id="61443" name="页脚占位符 3">
            <a:extLst>
              <a:ext uri="{FF2B5EF4-FFF2-40B4-BE49-F238E27FC236}">
                <a16:creationId xmlns:a16="http://schemas.microsoft.com/office/drawing/2014/main" id="{5A82E798-C89A-4462-9758-DB5075576928}"/>
              </a:ext>
            </a:extLst>
          </p:cNvPr>
          <p:cNvSpPr>
            <a:spLocks noGrp="1"/>
          </p:cNvSpPr>
          <p:nvPr>
            <p:ph type="ftr" sz="quarter" idx="3"/>
          </p:nvPr>
        </p:nvSpPr>
        <p:spPr bwMode="auto">
          <a:xfrm>
            <a:off x="15240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spcBef>
                <a:spcPct val="0"/>
              </a:spcBef>
              <a:buFontTx/>
              <a:buNone/>
            </a:pPr>
            <a:r>
              <a:rPr lang="en-US" altLang="zh-CN" sz="1200">
                <a:solidFill>
                  <a:srgbClr val="898989"/>
                </a:solidFill>
              </a:rPr>
              <a:t>THU</a:t>
            </a:r>
            <a:r>
              <a:rPr lang="zh-CN" altLang="en-US" sz="1200">
                <a:solidFill>
                  <a:srgbClr val="898989"/>
                </a:solidFill>
              </a:rPr>
              <a:t> </a:t>
            </a:r>
            <a:r>
              <a:rPr lang="en-US" altLang="zh-CN" sz="1200">
                <a:solidFill>
                  <a:srgbClr val="898989"/>
                </a:solidFill>
              </a:rPr>
              <a:t>SAGroup</a:t>
            </a:r>
          </a:p>
        </p:txBody>
      </p:sp>
      <p:sp>
        <p:nvSpPr>
          <p:cNvPr id="61444" name="灯片编号占位符 4">
            <a:extLst>
              <a:ext uri="{FF2B5EF4-FFF2-40B4-BE49-F238E27FC236}">
                <a16:creationId xmlns:a16="http://schemas.microsoft.com/office/drawing/2014/main" id="{CFAEA171-BF59-4C57-B401-7FCECFE45EE3}"/>
              </a:ext>
            </a:extLst>
          </p:cNvPr>
          <p:cNvSpPr>
            <a:spLocks noGrp="1"/>
          </p:cNvSpPr>
          <p:nvPr>
            <p:ph type="sldNum" sz="quarter" idx="4"/>
          </p:nvPr>
        </p:nvSpPr>
        <p:spPr bwMode="auto">
          <a:xfrm>
            <a:off x="85344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spcBef>
                <a:spcPct val="0"/>
              </a:spcBef>
              <a:buFontTx/>
              <a:buNone/>
            </a:pPr>
            <a:fld id="{8B66B371-B3C4-4A2C-91F2-5BF8136D72B7}" type="slidenum">
              <a:rPr lang="en-US" altLang="zh-CN" sz="1200">
                <a:solidFill>
                  <a:srgbClr val="898989"/>
                </a:solidFill>
              </a:rPr>
              <a:pPr algn="l" eaLnBrk="0" hangingPunct="0">
                <a:spcBef>
                  <a:spcPct val="0"/>
                </a:spcBef>
                <a:buFontTx/>
                <a:buNone/>
              </a:pPr>
              <a:t>35</a:t>
            </a:fld>
            <a:endParaRPr lang="en-US" altLang="zh-CN"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a:extLst>
              <a:ext uri="{FF2B5EF4-FFF2-40B4-BE49-F238E27FC236}">
                <a16:creationId xmlns:a16="http://schemas.microsoft.com/office/drawing/2014/main" id="{8E1E22DA-E2C8-4A5F-AF7F-0E0ED49554FC}"/>
              </a:ext>
            </a:extLst>
          </p:cNvPr>
          <p:cNvSpPr>
            <a:spLocks noGrp="1"/>
          </p:cNvSpPr>
          <p:nvPr>
            <p:ph sz="half" idx="10"/>
          </p:nvPr>
        </p:nvSpPr>
        <p:spPr>
          <a:xfrm>
            <a:off x="1981200" y="1071563"/>
            <a:ext cx="8186738" cy="5357812"/>
          </a:xfrm>
        </p:spPr>
        <p:txBody>
          <a:bodyPr/>
          <a:lstStyle/>
          <a:p>
            <a:pPr>
              <a:buFontTx/>
              <a:buBlip>
                <a:blip r:embed="rId3"/>
              </a:buBlip>
            </a:pPr>
            <a:r>
              <a:rPr lang="zh-CN" altLang="en-US"/>
              <a:t>扩展案例：</a:t>
            </a:r>
            <a:r>
              <a:rPr lang="zh-CN" altLang="en-US">
                <a:solidFill>
                  <a:srgbClr val="FF0000"/>
                </a:solidFill>
              </a:rPr>
              <a:t>音频播放器</a:t>
            </a:r>
            <a:r>
              <a:rPr lang="en-US" altLang="zh-CN">
                <a:solidFill>
                  <a:srgbClr val="FF0000"/>
                </a:solidFill>
              </a:rPr>
              <a:t>——</a:t>
            </a:r>
            <a:r>
              <a:rPr lang="zh-CN" altLang="en-US">
                <a:solidFill>
                  <a:srgbClr val="FF0000"/>
                </a:solidFill>
              </a:rPr>
              <a:t>宿主的实现</a:t>
            </a:r>
          </a:p>
          <a:p>
            <a:pPr lvl="1">
              <a:buFontTx/>
              <a:buBlip>
                <a:blip r:embed="rId4"/>
              </a:buBlip>
            </a:pPr>
            <a:r>
              <a:rPr lang="zh-CN" altLang="en-US"/>
              <a:t>当用户通过菜单打开文件时，宿主程序会</a:t>
            </a:r>
            <a:r>
              <a:rPr lang="zh-CN" altLang="en-US">
                <a:solidFill>
                  <a:srgbClr val="FF0000"/>
                </a:solidFill>
              </a:rPr>
              <a:t>根据扩展名决定调用哪个插件的</a:t>
            </a:r>
            <a:r>
              <a:rPr lang="en-US" altLang="zh-CN">
                <a:solidFill>
                  <a:srgbClr val="FF0000"/>
                </a:solidFill>
              </a:rPr>
              <a:t>LoadFile</a:t>
            </a:r>
            <a:r>
              <a:rPr lang="zh-CN" altLang="en-US">
                <a:solidFill>
                  <a:srgbClr val="FF0000"/>
                </a:solidFill>
              </a:rPr>
              <a:t>函数</a:t>
            </a:r>
            <a:endParaRPr lang="en-US" altLang="zh-CN">
              <a:solidFill>
                <a:srgbClr val="FF0000"/>
              </a:solidFill>
            </a:endParaRPr>
          </a:p>
          <a:p>
            <a:pPr lvl="1">
              <a:buFontTx/>
              <a:buBlip>
                <a:blip r:embed="rId4"/>
              </a:buBlip>
            </a:pPr>
            <a:r>
              <a:rPr lang="zh-CN" altLang="en-US"/>
              <a:t>并指明此插件</a:t>
            </a:r>
            <a:r>
              <a:rPr lang="en-US" altLang="zh-CN"/>
              <a:t>DLL</a:t>
            </a:r>
            <a:r>
              <a:rPr lang="zh-CN" altLang="en-US"/>
              <a:t>的句柄为当前使用的插件的</a:t>
            </a:r>
            <a:r>
              <a:rPr lang="en-US" altLang="zh-CN"/>
              <a:t>DLL</a:t>
            </a:r>
            <a:r>
              <a:rPr lang="zh-CN" altLang="en-US"/>
              <a:t>句柄（比如保存到变量</a:t>
            </a:r>
            <a:r>
              <a:rPr lang="en-US" altLang="zh-CN"/>
              <a:t>m_hInst</a:t>
            </a:r>
            <a:r>
              <a:rPr lang="zh-CN" altLang="en-US"/>
              <a:t>中）</a:t>
            </a:r>
            <a:endParaRPr lang="en-US" altLang="zh-CN"/>
          </a:p>
          <a:p>
            <a:pPr lvl="1">
              <a:buFontTx/>
              <a:buBlip>
                <a:blip r:embed="rId4"/>
              </a:buBlip>
            </a:pPr>
            <a:r>
              <a:rPr lang="zh-CN" altLang="en-US"/>
              <a:t>此后当用户通过按钮调用</a:t>
            </a:r>
            <a:r>
              <a:rPr lang="en-US" altLang="zh-CN"/>
              <a:t>Play</a:t>
            </a:r>
            <a:r>
              <a:rPr lang="zh-CN" altLang="en-US"/>
              <a:t>等其他功能时，就调用句柄为</a:t>
            </a:r>
            <a:r>
              <a:rPr lang="en-US" altLang="zh-CN"/>
              <a:t>m_hInst</a:t>
            </a:r>
            <a:r>
              <a:rPr lang="zh-CN" altLang="en-US"/>
              <a:t>的插件的相应功能。</a:t>
            </a:r>
          </a:p>
        </p:txBody>
      </p:sp>
      <p:sp>
        <p:nvSpPr>
          <p:cNvPr id="63491" name="页脚占位符 3">
            <a:extLst>
              <a:ext uri="{FF2B5EF4-FFF2-40B4-BE49-F238E27FC236}">
                <a16:creationId xmlns:a16="http://schemas.microsoft.com/office/drawing/2014/main" id="{6BA91BF3-A175-44B5-89FC-988380D9D16F}"/>
              </a:ext>
            </a:extLst>
          </p:cNvPr>
          <p:cNvSpPr>
            <a:spLocks noGrp="1"/>
          </p:cNvSpPr>
          <p:nvPr>
            <p:ph type="ftr" sz="quarter" idx="3"/>
          </p:nvPr>
        </p:nvSpPr>
        <p:spPr bwMode="auto">
          <a:xfrm>
            <a:off x="15240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spcBef>
                <a:spcPct val="0"/>
              </a:spcBef>
              <a:buFontTx/>
              <a:buNone/>
            </a:pPr>
            <a:r>
              <a:rPr lang="en-US" altLang="zh-CN" sz="1200">
                <a:solidFill>
                  <a:srgbClr val="898989"/>
                </a:solidFill>
              </a:rPr>
              <a:t>THU</a:t>
            </a:r>
            <a:r>
              <a:rPr lang="zh-CN" altLang="en-US" sz="1200">
                <a:solidFill>
                  <a:srgbClr val="898989"/>
                </a:solidFill>
              </a:rPr>
              <a:t> </a:t>
            </a:r>
            <a:r>
              <a:rPr lang="en-US" altLang="zh-CN" sz="1200">
                <a:solidFill>
                  <a:srgbClr val="898989"/>
                </a:solidFill>
              </a:rPr>
              <a:t>SAGroup</a:t>
            </a:r>
          </a:p>
        </p:txBody>
      </p:sp>
      <p:sp>
        <p:nvSpPr>
          <p:cNvPr id="63492" name="灯片编号占位符 4">
            <a:extLst>
              <a:ext uri="{FF2B5EF4-FFF2-40B4-BE49-F238E27FC236}">
                <a16:creationId xmlns:a16="http://schemas.microsoft.com/office/drawing/2014/main" id="{610008CA-7633-47E3-9504-C05083939AC4}"/>
              </a:ext>
            </a:extLst>
          </p:cNvPr>
          <p:cNvSpPr>
            <a:spLocks noGrp="1"/>
          </p:cNvSpPr>
          <p:nvPr>
            <p:ph type="sldNum" sz="quarter" idx="4"/>
          </p:nvPr>
        </p:nvSpPr>
        <p:spPr bwMode="auto">
          <a:xfrm>
            <a:off x="85344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spcBef>
                <a:spcPct val="0"/>
              </a:spcBef>
              <a:buFontTx/>
              <a:buNone/>
            </a:pPr>
            <a:fld id="{67EFBCAC-F1E0-49AE-B2AD-6314935C7FD0}" type="slidenum">
              <a:rPr lang="en-US" altLang="zh-CN" sz="1200">
                <a:solidFill>
                  <a:srgbClr val="898989"/>
                </a:solidFill>
              </a:rPr>
              <a:pPr algn="l" eaLnBrk="0" hangingPunct="0">
                <a:spcBef>
                  <a:spcPct val="0"/>
                </a:spcBef>
                <a:buFontTx/>
                <a:buNone/>
              </a:pPr>
              <a:t>36</a:t>
            </a:fld>
            <a:endParaRPr lang="en-US" altLang="zh-CN"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a:extLst>
              <a:ext uri="{FF2B5EF4-FFF2-40B4-BE49-F238E27FC236}">
                <a16:creationId xmlns:a16="http://schemas.microsoft.com/office/drawing/2014/main" id="{1EC54360-8E76-4ABF-AEEF-519C34B5F1FB}"/>
              </a:ext>
            </a:extLst>
          </p:cNvPr>
          <p:cNvSpPr>
            <a:spLocks noGrp="1"/>
          </p:cNvSpPr>
          <p:nvPr>
            <p:ph sz="half" idx="10"/>
          </p:nvPr>
        </p:nvSpPr>
        <p:spPr>
          <a:xfrm>
            <a:off x="1981200" y="1071563"/>
            <a:ext cx="8186738" cy="5357812"/>
          </a:xfrm>
        </p:spPr>
        <p:txBody>
          <a:bodyPr/>
          <a:lstStyle/>
          <a:p>
            <a:pPr>
              <a:buFontTx/>
              <a:buBlip>
                <a:blip r:embed="rId2"/>
              </a:buBlip>
            </a:pPr>
            <a:r>
              <a:rPr lang="zh-CN" altLang="en-US"/>
              <a:t>扩展案例：</a:t>
            </a:r>
            <a:r>
              <a:rPr lang="zh-CN" altLang="en-US">
                <a:solidFill>
                  <a:srgbClr val="FF0000"/>
                </a:solidFill>
              </a:rPr>
              <a:t>音频播放器</a:t>
            </a:r>
            <a:r>
              <a:rPr lang="en-US" altLang="zh-CN">
                <a:solidFill>
                  <a:srgbClr val="FF0000"/>
                </a:solidFill>
              </a:rPr>
              <a:t>——</a:t>
            </a:r>
            <a:r>
              <a:rPr lang="zh-CN" altLang="en-US">
                <a:solidFill>
                  <a:srgbClr val="FF0000"/>
                </a:solidFill>
              </a:rPr>
              <a:t>宿主的实现</a:t>
            </a:r>
          </a:p>
        </p:txBody>
      </p:sp>
      <p:sp>
        <p:nvSpPr>
          <p:cNvPr id="65539" name="页脚占位符 3">
            <a:extLst>
              <a:ext uri="{FF2B5EF4-FFF2-40B4-BE49-F238E27FC236}">
                <a16:creationId xmlns:a16="http://schemas.microsoft.com/office/drawing/2014/main" id="{F12DA7AD-EE66-4CEF-B340-07382D6D508B}"/>
              </a:ext>
            </a:extLst>
          </p:cNvPr>
          <p:cNvSpPr>
            <a:spLocks noGrp="1"/>
          </p:cNvSpPr>
          <p:nvPr>
            <p:ph type="ftr" sz="quarter" idx="3"/>
          </p:nvPr>
        </p:nvSpPr>
        <p:spPr bwMode="auto">
          <a:xfrm>
            <a:off x="15240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spcBef>
                <a:spcPct val="0"/>
              </a:spcBef>
              <a:buFontTx/>
              <a:buNone/>
            </a:pPr>
            <a:r>
              <a:rPr lang="en-US" altLang="zh-CN" sz="1200">
                <a:solidFill>
                  <a:srgbClr val="898989"/>
                </a:solidFill>
              </a:rPr>
              <a:t>THU</a:t>
            </a:r>
            <a:r>
              <a:rPr lang="zh-CN" altLang="en-US" sz="1200">
                <a:solidFill>
                  <a:srgbClr val="898989"/>
                </a:solidFill>
              </a:rPr>
              <a:t> </a:t>
            </a:r>
            <a:r>
              <a:rPr lang="en-US" altLang="zh-CN" sz="1200">
                <a:solidFill>
                  <a:srgbClr val="898989"/>
                </a:solidFill>
              </a:rPr>
              <a:t>SAGroup</a:t>
            </a:r>
          </a:p>
        </p:txBody>
      </p:sp>
      <p:sp>
        <p:nvSpPr>
          <p:cNvPr id="65540" name="灯片编号占位符 4">
            <a:extLst>
              <a:ext uri="{FF2B5EF4-FFF2-40B4-BE49-F238E27FC236}">
                <a16:creationId xmlns:a16="http://schemas.microsoft.com/office/drawing/2014/main" id="{9AA5709F-9B5A-4C13-8E00-73A799F5900E}"/>
              </a:ext>
            </a:extLst>
          </p:cNvPr>
          <p:cNvSpPr>
            <a:spLocks noGrp="1"/>
          </p:cNvSpPr>
          <p:nvPr>
            <p:ph type="sldNum" sz="quarter" idx="4"/>
          </p:nvPr>
        </p:nvSpPr>
        <p:spPr bwMode="auto">
          <a:xfrm>
            <a:off x="85344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spcBef>
                <a:spcPct val="0"/>
              </a:spcBef>
              <a:buFontTx/>
              <a:buNone/>
            </a:pPr>
            <a:fld id="{C4B9C562-B21C-4F54-B702-E53797D7D1AE}" type="slidenum">
              <a:rPr lang="en-US" altLang="zh-CN" sz="1200">
                <a:solidFill>
                  <a:srgbClr val="898989"/>
                </a:solidFill>
              </a:rPr>
              <a:pPr algn="l" eaLnBrk="0" hangingPunct="0">
                <a:spcBef>
                  <a:spcPct val="0"/>
                </a:spcBef>
                <a:buFontTx/>
                <a:buNone/>
              </a:pPr>
              <a:t>37</a:t>
            </a:fld>
            <a:endParaRPr lang="en-US" altLang="zh-CN" sz="1200">
              <a:solidFill>
                <a:srgbClr val="898989"/>
              </a:solidFill>
            </a:endParaRPr>
          </a:p>
        </p:txBody>
      </p:sp>
      <p:sp>
        <p:nvSpPr>
          <p:cNvPr id="65541" name="矩形 5">
            <a:extLst>
              <a:ext uri="{FF2B5EF4-FFF2-40B4-BE49-F238E27FC236}">
                <a16:creationId xmlns:a16="http://schemas.microsoft.com/office/drawing/2014/main" id="{FF598A66-B868-42DD-81C0-5F4AD9F983DF}"/>
              </a:ext>
            </a:extLst>
          </p:cNvPr>
          <p:cNvSpPr>
            <a:spLocks noChangeArrowheads="1"/>
          </p:cNvSpPr>
          <p:nvPr/>
        </p:nvSpPr>
        <p:spPr bwMode="auto">
          <a:xfrm>
            <a:off x="2279651" y="1916114"/>
            <a:ext cx="777716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latin typeface="Arial" panose="020B0604020202020204" pitchFamily="34" charset="0"/>
              </a:rPr>
              <a:t>typedef void</a:t>
            </a:r>
            <a:r>
              <a:rPr lang="zh-CN" altLang="en-US" sz="2800">
                <a:latin typeface="Arial" panose="020B0604020202020204" pitchFamily="34" charset="0"/>
              </a:rPr>
              <a:t>（*</a:t>
            </a:r>
            <a:r>
              <a:rPr lang="en-US" altLang="zh-CN" sz="2800">
                <a:latin typeface="Arial" panose="020B0604020202020204" pitchFamily="34" charset="0"/>
              </a:rPr>
              <a:t>PLAY</a:t>
            </a:r>
            <a:r>
              <a:rPr lang="zh-CN" altLang="en-US" sz="2800">
                <a:latin typeface="Arial" panose="020B0604020202020204" pitchFamily="34" charset="0"/>
              </a:rPr>
              <a:t>）</a:t>
            </a:r>
            <a:r>
              <a:rPr lang="en-US" altLang="zh-CN" sz="2800">
                <a:latin typeface="Arial" panose="020B0604020202020204" pitchFamily="34" charset="0"/>
              </a:rPr>
              <a:t>();</a:t>
            </a:r>
          </a:p>
          <a:p>
            <a:pPr eaLnBrk="1" hangingPunct="1">
              <a:spcBef>
                <a:spcPct val="0"/>
              </a:spcBef>
              <a:buFontTx/>
              <a:buNone/>
            </a:pPr>
            <a:r>
              <a:rPr lang="en-US" altLang="zh-CN" sz="2800">
                <a:latin typeface="Arial" panose="020B0604020202020204" pitchFamily="34" charset="0"/>
              </a:rPr>
              <a:t>if(m_hInst)</a:t>
            </a:r>
          </a:p>
          <a:p>
            <a:pPr eaLnBrk="1" hangingPunct="1">
              <a:spcBef>
                <a:spcPct val="0"/>
              </a:spcBef>
              <a:buFontTx/>
              <a:buNone/>
            </a:pPr>
            <a:r>
              <a:rPr lang="en-US" altLang="zh-CN" sz="2800">
                <a:latin typeface="Arial" panose="020B0604020202020204" pitchFamily="34" charset="0"/>
              </a:rPr>
              <a:t>{ </a:t>
            </a:r>
          </a:p>
          <a:p>
            <a:pPr lvl="1" eaLnBrk="1" hangingPunct="1">
              <a:spcBef>
                <a:spcPct val="0"/>
              </a:spcBef>
              <a:buFontTx/>
              <a:buNone/>
            </a:pPr>
            <a:r>
              <a:rPr lang="en-US" altLang="zh-CN">
                <a:latin typeface="Arial" panose="020B0604020202020204" pitchFamily="34" charset="0"/>
              </a:rPr>
              <a:t>PLAY Play = </a:t>
            </a:r>
          </a:p>
          <a:p>
            <a:pPr lvl="1" eaLnBrk="1" hangingPunct="1">
              <a:spcBef>
                <a:spcPct val="0"/>
              </a:spcBef>
              <a:buFontTx/>
              <a:buNone/>
            </a:pPr>
            <a:r>
              <a:rPr lang="en-US" altLang="zh-CN">
                <a:latin typeface="Arial" panose="020B0604020202020204" pitchFamily="34" charset="0"/>
              </a:rPr>
              <a:t>(PLAY)::GetProcAddress(m_hInst,”Play”);</a:t>
            </a:r>
          </a:p>
          <a:p>
            <a:pPr lvl="1" eaLnBrk="1" hangingPunct="1">
              <a:spcBef>
                <a:spcPct val="0"/>
              </a:spcBef>
              <a:buFontTx/>
              <a:buNone/>
            </a:pPr>
            <a:r>
              <a:rPr lang="en-US" altLang="zh-CN">
                <a:latin typeface="Arial" panose="020B0604020202020204" pitchFamily="34" charset="0"/>
              </a:rPr>
              <a:t>Play();</a:t>
            </a:r>
          </a:p>
          <a:p>
            <a:pPr eaLnBrk="1" hangingPunct="1">
              <a:spcBef>
                <a:spcPct val="0"/>
              </a:spcBef>
              <a:buFontTx/>
              <a:buNone/>
            </a:pPr>
            <a:r>
              <a:rPr lang="en-US" altLang="zh-CN" sz="2800">
                <a:latin typeface="Arial" panose="020B0604020202020204" pitchFamily="34" charset="0"/>
              </a:rPr>
              <a:t>}</a:t>
            </a:r>
            <a:endParaRPr lang="zh-CN" altLang="en-US" sz="2800">
              <a:latin typeface="Arial" panose="020B0604020202020204" pitchFamily="34" charset="0"/>
            </a:endParaRPr>
          </a:p>
        </p:txBody>
      </p:sp>
      <p:sp>
        <p:nvSpPr>
          <p:cNvPr id="65542" name="矩形 6">
            <a:extLst>
              <a:ext uri="{FF2B5EF4-FFF2-40B4-BE49-F238E27FC236}">
                <a16:creationId xmlns:a16="http://schemas.microsoft.com/office/drawing/2014/main" id="{261DD622-F5EC-45F6-9F4B-43839EB5A3F6}"/>
              </a:ext>
            </a:extLst>
          </p:cNvPr>
          <p:cNvSpPr>
            <a:spLocks noChangeArrowheads="1"/>
          </p:cNvSpPr>
          <p:nvPr/>
        </p:nvSpPr>
        <p:spPr bwMode="auto">
          <a:xfrm>
            <a:off x="2351089" y="5227638"/>
            <a:ext cx="7705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latin typeface="微软雅黑" panose="020B0503020204020204" pitchFamily="34" charset="-122"/>
                <a:ea typeface="微软雅黑" panose="020B0503020204020204" pitchFamily="34" charset="-122"/>
              </a:rPr>
              <a:t>另外，当程序退出时，应该调用</a:t>
            </a:r>
            <a:r>
              <a:rPr lang="en-US" altLang="zh-CN" sz="2000" b="1">
                <a:latin typeface="微软雅黑" panose="020B0503020204020204" pitchFamily="34" charset="-122"/>
                <a:ea typeface="微软雅黑" panose="020B0503020204020204" pitchFamily="34" charset="-122"/>
              </a:rPr>
              <a:t>FreeLiabrary</a:t>
            </a:r>
            <a:r>
              <a:rPr lang="zh-CN" altLang="en-US" sz="2000" b="1">
                <a:latin typeface="微软雅黑" panose="020B0503020204020204" pitchFamily="34" charset="-122"/>
                <a:ea typeface="微软雅黑" panose="020B0503020204020204" pitchFamily="34" charset="-122"/>
              </a:rPr>
              <a:t>函数卸载插件</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a:extLst>
              <a:ext uri="{FF2B5EF4-FFF2-40B4-BE49-F238E27FC236}">
                <a16:creationId xmlns:a16="http://schemas.microsoft.com/office/drawing/2014/main" id="{0E980F69-BE6C-4FD9-8397-B4B915085B5F}"/>
              </a:ext>
            </a:extLst>
          </p:cNvPr>
          <p:cNvSpPr>
            <a:spLocks noGrp="1"/>
          </p:cNvSpPr>
          <p:nvPr>
            <p:ph sz="half" idx="10"/>
          </p:nvPr>
        </p:nvSpPr>
        <p:spPr>
          <a:xfrm>
            <a:off x="1981200" y="1071563"/>
            <a:ext cx="8186738" cy="5357812"/>
          </a:xfrm>
        </p:spPr>
        <p:txBody>
          <a:bodyPr/>
          <a:lstStyle/>
          <a:p>
            <a:pPr>
              <a:buFontTx/>
              <a:buBlip>
                <a:blip r:embed="rId3"/>
              </a:buBlip>
            </a:pPr>
            <a:r>
              <a:rPr lang="zh-CN" altLang="en-US"/>
              <a:t>小结</a:t>
            </a:r>
            <a:endParaRPr lang="en-US" altLang="zh-CN"/>
          </a:p>
          <a:p>
            <a:pPr lvl="1">
              <a:buFontTx/>
              <a:buBlip>
                <a:blip r:embed="rId4"/>
              </a:buBlip>
            </a:pP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a:extLst>
              <a:ext uri="{FF2B5EF4-FFF2-40B4-BE49-F238E27FC236}">
                <a16:creationId xmlns:a16="http://schemas.microsoft.com/office/drawing/2014/main" id="{26D5F472-7727-45E9-A4ED-29415C3E85C3}"/>
              </a:ext>
            </a:extLst>
          </p:cNvPr>
          <p:cNvSpPr>
            <a:spLocks noGrp="1"/>
          </p:cNvSpPr>
          <p:nvPr>
            <p:ph sz="half" idx="10"/>
          </p:nvPr>
        </p:nvSpPr>
        <p:spPr>
          <a:xfrm>
            <a:off x="1981200" y="1071563"/>
            <a:ext cx="8186738" cy="5357812"/>
          </a:xfrm>
        </p:spPr>
        <p:txBody>
          <a:bodyPr/>
          <a:lstStyle/>
          <a:p>
            <a:pPr>
              <a:buFontTx/>
              <a:buBlip>
                <a:blip r:embed="rId3"/>
              </a:buBlip>
            </a:pPr>
            <a:r>
              <a:rPr lang="zh-CN" altLang="en-US"/>
              <a:t>作业</a:t>
            </a:r>
            <a:endParaRPr lang="en-US" altLang="zh-CN"/>
          </a:p>
          <a:p>
            <a:pPr lvl="1">
              <a:buFontTx/>
              <a:buBlip>
                <a:blip r:embed="rId3"/>
              </a:buBlip>
            </a:pPr>
            <a:r>
              <a:rPr lang="zh-CN" altLang="en-US"/>
              <a:t>通过插件机制实现音频播放器，或者自拟题目实现插件系统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A9B19F22-0029-4B51-8320-7BA40396E332}"/>
              </a:ext>
            </a:extLst>
          </p:cNvPr>
          <p:cNvSpPr>
            <a:spLocks noGrp="1"/>
          </p:cNvSpPr>
          <p:nvPr>
            <p:ph sz="half" idx="10"/>
          </p:nvPr>
        </p:nvSpPr>
        <p:spPr>
          <a:xfrm>
            <a:off x="1981200" y="1071563"/>
            <a:ext cx="8186738" cy="5357812"/>
          </a:xfrm>
        </p:spPr>
        <p:txBody>
          <a:bodyPr/>
          <a:lstStyle/>
          <a:p>
            <a:pPr>
              <a:buFontTx/>
              <a:buBlip>
                <a:blip r:embed="rId2"/>
              </a:buBlip>
            </a:pPr>
            <a:r>
              <a:rPr lang="zh-CN" altLang="en-US"/>
              <a:t>课程内容</a:t>
            </a:r>
            <a:endParaRPr lang="en-US" altLang="zh-CN"/>
          </a:p>
          <a:p>
            <a:pPr lvl="1">
              <a:buFontTx/>
              <a:buBlip>
                <a:blip r:embed="rId3"/>
              </a:buBlip>
            </a:pPr>
            <a:r>
              <a:rPr lang="zh-CN" altLang="en-US">
                <a:solidFill>
                  <a:srgbClr val="FF0000"/>
                </a:solidFill>
              </a:rPr>
              <a:t>插件技术背景</a:t>
            </a:r>
            <a:endParaRPr lang="en-US" altLang="zh-CN">
              <a:solidFill>
                <a:srgbClr val="FF0000"/>
              </a:solidFill>
            </a:endParaRPr>
          </a:p>
          <a:p>
            <a:pPr lvl="1">
              <a:buFontTx/>
              <a:buBlip>
                <a:blip r:embed="rId3"/>
              </a:buBlip>
            </a:pPr>
            <a:r>
              <a:rPr lang="zh-CN" altLang="en-US"/>
              <a:t>插件机制（</a:t>
            </a:r>
            <a:r>
              <a:rPr lang="en-US" altLang="zh-CN"/>
              <a:t>Mechanism</a:t>
            </a:r>
            <a:r>
              <a:rPr lang="zh-CN" altLang="en-US"/>
              <a:t>）</a:t>
            </a:r>
            <a:endParaRPr lang="en-US" altLang="zh-CN"/>
          </a:p>
          <a:p>
            <a:pPr lvl="1">
              <a:buFontTx/>
              <a:buBlip>
                <a:blip r:embed="rId3"/>
              </a:buBlip>
            </a:pPr>
            <a:r>
              <a:rPr lang="zh-CN" altLang="en-US"/>
              <a:t>插件技术基础</a:t>
            </a:r>
            <a:r>
              <a:rPr lang="en-US" altLang="zh-CN"/>
              <a:t>——</a:t>
            </a:r>
            <a:r>
              <a:rPr lang="zh-CN" altLang="en-US"/>
              <a:t>动态链接库（</a:t>
            </a:r>
            <a:r>
              <a:rPr lang="en-US" altLang="zh-CN"/>
              <a:t>DLL</a:t>
            </a:r>
            <a:r>
              <a:rPr lang="zh-CN" altLang="en-US"/>
              <a:t>）</a:t>
            </a:r>
            <a:endParaRPr lang="en-US" altLang="zh-CN"/>
          </a:p>
          <a:p>
            <a:pPr lvl="1">
              <a:buFontTx/>
              <a:buBlip>
                <a:blip r:embed="rId3"/>
              </a:buBlip>
            </a:pPr>
            <a:r>
              <a:rPr lang="zh-CN" altLang="en-US"/>
              <a:t>基于插件技术的系统案例</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7">
            <a:extLst>
              <a:ext uri="{FF2B5EF4-FFF2-40B4-BE49-F238E27FC236}">
                <a16:creationId xmlns:a16="http://schemas.microsoft.com/office/drawing/2014/main" id="{6C7574AD-D8C4-4630-AB60-D79CE694023B}"/>
              </a:ext>
            </a:extLst>
          </p:cNvPr>
          <p:cNvSpPr txBox="1">
            <a:spLocks noChangeArrowheads="1"/>
          </p:cNvSpPr>
          <p:nvPr/>
        </p:nvSpPr>
        <p:spPr bwMode="auto">
          <a:xfrm>
            <a:off x="1809750" y="2593975"/>
            <a:ext cx="252505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500">
                <a:solidFill>
                  <a:schemeClr val="bg1"/>
                </a:solidFill>
                <a:latin typeface="Arial" panose="020B0604020202020204" pitchFamily="34" charset="0"/>
              </a:rPr>
              <a:t>THANKS</a:t>
            </a:r>
            <a:endParaRPr lang="zh-CN" altLang="en-US" sz="4400">
              <a:solidFill>
                <a:schemeClr val="bg1"/>
              </a:solidFill>
              <a:latin typeface="Times New Roman" panose="02020603050405020304" pitchFamily="18" charset="0"/>
              <a:cs typeface="Times New Roman" panose="02020603050405020304" pitchFamily="18" charset="0"/>
            </a:endParaRPr>
          </a:p>
        </p:txBody>
      </p:sp>
      <p:pic>
        <p:nvPicPr>
          <p:cNvPr id="70659" name="图片 4" descr="图片1.jpg">
            <a:extLst>
              <a:ext uri="{FF2B5EF4-FFF2-40B4-BE49-F238E27FC236}">
                <a16:creationId xmlns:a16="http://schemas.microsoft.com/office/drawing/2014/main" id="{A29FA764-D3A5-4A71-98DB-684BB7F779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A8005BD-F807-4398-B184-9C5C9A1AEB9D}"/>
              </a:ext>
            </a:extLst>
          </p:cNvPr>
          <p:cNvSpPr txBox="1"/>
          <p:nvPr/>
        </p:nvSpPr>
        <p:spPr>
          <a:xfrm>
            <a:off x="2595564" y="4429126"/>
            <a:ext cx="4143375" cy="646113"/>
          </a:xfrm>
          <a:prstGeom prst="rect">
            <a:avLst/>
          </a:prstGeom>
          <a:noFill/>
        </p:spPr>
        <p:txBody>
          <a:bodyPr>
            <a:spAutoFit/>
          </a:bodyPr>
          <a:lstStyle/>
          <a:p>
            <a:pPr eaLnBrk="1" hangingPunct="1">
              <a:defRPr/>
            </a:pPr>
            <a:r>
              <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Thank You</a:t>
            </a:r>
            <a:r>
              <a:rPr lang="zh-CN" altLang="en-US"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，谢谢！</a:t>
            </a:r>
            <a:endPar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a:extLst>
              <a:ext uri="{FF2B5EF4-FFF2-40B4-BE49-F238E27FC236}">
                <a16:creationId xmlns:a16="http://schemas.microsoft.com/office/drawing/2014/main" id="{308D5B3C-8041-4998-A9DD-6B8728316802}"/>
              </a:ext>
            </a:extLst>
          </p:cNvPr>
          <p:cNvSpPr>
            <a:spLocks noGrp="1"/>
          </p:cNvSpPr>
          <p:nvPr>
            <p:ph sz="half" idx="10"/>
          </p:nvPr>
        </p:nvSpPr>
        <p:spPr>
          <a:xfrm>
            <a:off x="1981200" y="1071563"/>
            <a:ext cx="8186738" cy="5357812"/>
          </a:xfrm>
        </p:spPr>
        <p:txBody>
          <a:bodyPr/>
          <a:lstStyle/>
          <a:p>
            <a:pPr>
              <a:buFontTx/>
              <a:buBlip>
                <a:blip r:embed="rId3"/>
              </a:buBlip>
            </a:pPr>
            <a:r>
              <a:rPr lang="zh-CN" altLang="en-US"/>
              <a:t>插件</a:t>
            </a:r>
            <a:r>
              <a:rPr lang="en-US" altLang="zh-CN"/>
              <a:t>Plug-in</a:t>
            </a:r>
            <a:r>
              <a:rPr lang="zh-CN" altLang="en-US"/>
              <a:t>定义</a:t>
            </a:r>
            <a:endParaRPr lang="en-US" altLang="zh-CN"/>
          </a:p>
          <a:p>
            <a:pPr lvl="1">
              <a:buFontTx/>
              <a:buBlip>
                <a:blip r:embed="rId4"/>
              </a:buBlip>
            </a:pPr>
            <a:r>
              <a:rPr lang="zh-CN" altLang="en-US"/>
              <a:t>插件（</a:t>
            </a:r>
            <a:r>
              <a:rPr lang="en-US" altLang="zh-CN"/>
              <a:t>Plug-in</a:t>
            </a:r>
            <a:r>
              <a:rPr lang="zh-CN" altLang="en-US"/>
              <a:t>，又称</a:t>
            </a:r>
            <a:r>
              <a:rPr lang="en-US" altLang="zh-CN"/>
              <a:t>addin</a:t>
            </a:r>
            <a:r>
              <a:rPr lang="zh-CN" altLang="en-US"/>
              <a:t>、</a:t>
            </a:r>
            <a:r>
              <a:rPr lang="en-US" altLang="zh-CN"/>
              <a:t>add-in</a:t>
            </a:r>
            <a:r>
              <a:rPr lang="zh-CN" altLang="en-US"/>
              <a:t>、</a:t>
            </a:r>
            <a:r>
              <a:rPr lang="en-US" altLang="zh-CN"/>
              <a:t>addon</a:t>
            </a:r>
            <a:r>
              <a:rPr lang="zh-CN" altLang="en-US"/>
              <a:t>或</a:t>
            </a:r>
            <a:r>
              <a:rPr lang="en-US" altLang="zh-CN"/>
              <a:t>add-on</a:t>
            </a:r>
            <a:r>
              <a:rPr lang="zh-CN" altLang="en-US"/>
              <a:t>，又译外挂）也称为扩展，是一种遵循一定规范的应用程序接口编写出来的程序，主要是用来扩展软件功能。</a:t>
            </a:r>
            <a:r>
              <a:rPr lang="zh-CN" altLang="en-US">
                <a:latin typeface="Arial" panose="020B0604020202020204" pitchFamily="34" charset="0"/>
              </a:rPr>
              <a:t> </a:t>
            </a:r>
          </a:p>
          <a:p>
            <a:pPr lvl="1">
              <a:buFontTx/>
              <a:buBlip>
                <a:blip r:embed="rId4"/>
              </a:buBlip>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http://www.car007.cn/car007/photographynew/uploadpic/2006325/2865.jpg">
            <a:extLst>
              <a:ext uri="{FF2B5EF4-FFF2-40B4-BE49-F238E27FC236}">
                <a16:creationId xmlns:a16="http://schemas.microsoft.com/office/drawing/2014/main" id="{2AE7942D-BED3-43C4-9F2A-730D5C04A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314" y="428625"/>
            <a:ext cx="3571875"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a:extLst>
              <a:ext uri="{FF2B5EF4-FFF2-40B4-BE49-F238E27FC236}">
                <a16:creationId xmlns:a16="http://schemas.microsoft.com/office/drawing/2014/main" id="{152AC8FC-5B85-48C1-B6DC-A810A1AD0A3B}"/>
              </a:ext>
            </a:extLst>
          </p:cNvPr>
          <p:cNvSpPr>
            <a:spLocks noGrp="1"/>
          </p:cNvSpPr>
          <p:nvPr>
            <p:ph sz="half" idx="10"/>
          </p:nvPr>
        </p:nvSpPr>
        <p:spPr>
          <a:xfrm>
            <a:off x="1981201" y="1071563"/>
            <a:ext cx="4614863" cy="5357812"/>
          </a:xfrm>
        </p:spPr>
        <p:txBody>
          <a:bodyPr/>
          <a:lstStyle/>
          <a:p>
            <a:pPr>
              <a:buFontTx/>
              <a:buBlip>
                <a:blip r:embed="rId4"/>
              </a:buBlip>
            </a:pPr>
            <a:r>
              <a:rPr lang="zh-CN" altLang="en-US"/>
              <a:t>典型的插件系统</a:t>
            </a:r>
            <a:endParaRPr lang="en-US" altLang="zh-CN"/>
          </a:p>
          <a:p>
            <a:pPr lvl="1">
              <a:buFontTx/>
              <a:buBlip>
                <a:blip r:embed="rId5"/>
              </a:buBlip>
            </a:pPr>
            <a:r>
              <a:rPr lang="en-US" altLang="zh-CN"/>
              <a:t>Microsoft Office</a:t>
            </a:r>
          </a:p>
          <a:p>
            <a:pPr lvl="1">
              <a:buFontTx/>
              <a:buBlip>
                <a:blip r:embed="rId5"/>
              </a:buBlip>
            </a:pPr>
            <a:r>
              <a:rPr lang="en-US" altLang="zh-CN"/>
              <a:t>Graphic software</a:t>
            </a:r>
          </a:p>
          <a:p>
            <a:pPr lvl="1">
              <a:buFontTx/>
              <a:buBlip>
                <a:blip r:embed="rId5"/>
              </a:buBlip>
            </a:pPr>
            <a:r>
              <a:rPr lang="en-US" altLang="zh-CN"/>
              <a:t>Web browsers</a:t>
            </a:r>
          </a:p>
          <a:p>
            <a:pPr lvl="1">
              <a:buFontTx/>
              <a:buBlip>
                <a:blip r:embed="rId5"/>
              </a:buBlip>
            </a:pPr>
            <a:r>
              <a:rPr lang="en-US" altLang="zh-CN"/>
              <a:t>Software development environment</a:t>
            </a:r>
          </a:p>
          <a:p>
            <a:pPr lvl="1">
              <a:buFontTx/>
              <a:buBlip>
                <a:blip r:embed="rId5"/>
              </a:buBlip>
            </a:pPr>
            <a:r>
              <a:rPr lang="en-US" altLang="zh-CN"/>
              <a:t>……</a:t>
            </a:r>
            <a:endParaRPr lang="zh-CN" altLang="en-US"/>
          </a:p>
        </p:txBody>
      </p:sp>
      <p:pic>
        <p:nvPicPr>
          <p:cNvPr id="95239" name="Picture 7">
            <a:extLst>
              <a:ext uri="{FF2B5EF4-FFF2-40B4-BE49-F238E27FC236}">
                <a16:creationId xmlns:a16="http://schemas.microsoft.com/office/drawing/2014/main" id="{61B1372B-07ED-40AB-9988-8D6541500187}"/>
              </a:ext>
            </a:extLst>
          </p:cNvPr>
          <p:cNvPicPr>
            <a:picLocks noChangeAspect="1" noChangeArrowheads="1"/>
          </p:cNvPicPr>
          <p:nvPr/>
        </p:nvPicPr>
        <p:blipFill>
          <a:blip r:embed="rId6"/>
          <a:srcRect/>
          <a:stretch>
            <a:fillRect/>
          </a:stretch>
        </p:blipFill>
        <p:spPr bwMode="auto">
          <a:xfrm>
            <a:off x="5810251" y="3000376"/>
            <a:ext cx="4500563" cy="2219325"/>
          </a:xfrm>
          <a:prstGeom prst="rect">
            <a:avLst/>
          </a:prstGeom>
          <a:ln>
            <a:noFill/>
          </a:ln>
          <a:effectLst>
            <a:outerShdw blurRad="292100" dist="139700" dir="2700000" algn="tl" rotWithShape="0">
              <a:srgbClr val="333333">
                <a:alpha val="65000"/>
              </a:srgbClr>
            </a:outerShdw>
          </a:effectLst>
        </p:spPr>
      </p:pic>
      <p:pic>
        <p:nvPicPr>
          <p:cNvPr id="95240" name="Picture 8">
            <a:extLst>
              <a:ext uri="{FF2B5EF4-FFF2-40B4-BE49-F238E27FC236}">
                <a16:creationId xmlns:a16="http://schemas.microsoft.com/office/drawing/2014/main" id="{E9DF9320-4966-4E2F-AEED-EB13412D9191}"/>
              </a:ext>
            </a:extLst>
          </p:cNvPr>
          <p:cNvPicPr>
            <a:picLocks noChangeAspect="1" noChangeArrowheads="1"/>
          </p:cNvPicPr>
          <p:nvPr/>
        </p:nvPicPr>
        <p:blipFill>
          <a:blip r:embed="rId7"/>
          <a:srcRect/>
          <a:stretch>
            <a:fillRect/>
          </a:stretch>
        </p:blipFill>
        <p:spPr bwMode="auto">
          <a:xfrm>
            <a:off x="5881688" y="2286001"/>
            <a:ext cx="4629150" cy="2314575"/>
          </a:xfrm>
          <a:prstGeom prst="rect">
            <a:avLst/>
          </a:prstGeom>
          <a:noFill/>
          <a:ln w="9525">
            <a:noFill/>
            <a:miter lim="800000"/>
            <a:headEnd/>
            <a:tailEnd/>
          </a:ln>
          <a:effectLst>
            <a:prstShdw prst="shdw12">
              <a:schemeClr val="accent1">
                <a:gamma/>
                <a:shade val="60000"/>
                <a:invGamma/>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4" presetClass="entr" presetSubtype="16" fill="hold" nodeType="afterEffect">
                                  <p:stCondLst>
                                    <p:cond delay="0"/>
                                  </p:stCondLst>
                                  <p:childTnLst>
                                    <p:set>
                                      <p:cBhvr>
                                        <p:cTn id="17" dur="1" fill="hold">
                                          <p:stCondLst>
                                            <p:cond delay="0"/>
                                          </p:stCondLst>
                                        </p:cTn>
                                        <p:tgtEl>
                                          <p:spTgt spid="95234"/>
                                        </p:tgtEl>
                                        <p:attrNameLst>
                                          <p:attrName>style.visibility</p:attrName>
                                        </p:attrNameLst>
                                      </p:cBhvr>
                                      <p:to>
                                        <p:strVal val="visible"/>
                                      </p:to>
                                    </p:set>
                                    <p:animEffect transition="in" filter="box(in)">
                                      <p:cBhvr>
                                        <p:cTn id="18" dur="500"/>
                                        <p:tgtEl>
                                          <p:spTgt spid="952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8" presetClass="entr" presetSubtype="16" fill="hold" nodeType="afterEffect">
                                  <p:stCondLst>
                                    <p:cond delay="0"/>
                                  </p:stCondLst>
                                  <p:childTnLst>
                                    <p:set>
                                      <p:cBhvr>
                                        <p:cTn id="27" dur="1" fill="hold">
                                          <p:stCondLst>
                                            <p:cond delay="0"/>
                                          </p:stCondLst>
                                        </p:cTn>
                                        <p:tgtEl>
                                          <p:spTgt spid="95239"/>
                                        </p:tgtEl>
                                        <p:attrNameLst>
                                          <p:attrName>style.visibility</p:attrName>
                                        </p:attrNameLst>
                                      </p:cBhvr>
                                      <p:to>
                                        <p:strVal val="visible"/>
                                      </p:to>
                                    </p:set>
                                    <p:animEffect transition="in" filter="diamond(in)">
                                      <p:cBhvr>
                                        <p:cTn id="28" dur="500"/>
                                        <p:tgtEl>
                                          <p:spTgt spid="9523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additive="base">
                                        <p:cTn id="3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95240"/>
                                        </p:tgtEl>
                                        <p:attrNameLst>
                                          <p:attrName>style.visibility</p:attrName>
                                        </p:attrNameLst>
                                      </p:cBhvr>
                                      <p:to>
                                        <p:strVal val="visible"/>
                                      </p:to>
                                    </p:set>
                                    <p:animEffect transition="in" filter="checkerboard(across)">
                                      <p:cBhvr>
                                        <p:cTn id="43" dur="500"/>
                                        <p:tgtEl>
                                          <p:spTgt spid="9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E99A47AE-D78C-471C-9D40-2715A2A82C12}"/>
              </a:ext>
            </a:extLst>
          </p:cNvPr>
          <p:cNvSpPr>
            <a:spLocks noGrp="1"/>
          </p:cNvSpPr>
          <p:nvPr>
            <p:ph sz="half" idx="10"/>
          </p:nvPr>
        </p:nvSpPr>
        <p:spPr>
          <a:xfrm>
            <a:off x="1981200" y="1071563"/>
            <a:ext cx="8115300" cy="5357812"/>
          </a:xfrm>
        </p:spPr>
        <p:txBody>
          <a:bodyPr/>
          <a:lstStyle/>
          <a:p>
            <a:pPr>
              <a:buFontTx/>
              <a:buBlip>
                <a:blip r:embed="rId2"/>
              </a:buBlip>
            </a:pPr>
            <a:r>
              <a:rPr lang="zh-CN" altLang="en-US"/>
              <a:t>典型的插件系统</a:t>
            </a:r>
            <a:endParaRPr lang="en-US" altLang="zh-CN"/>
          </a:p>
        </p:txBody>
      </p:sp>
      <p:pic>
        <p:nvPicPr>
          <p:cNvPr id="19459" name="图片 6" descr="kaixin.jpg">
            <a:extLst>
              <a:ext uri="{FF2B5EF4-FFF2-40B4-BE49-F238E27FC236}">
                <a16:creationId xmlns:a16="http://schemas.microsoft.com/office/drawing/2014/main" id="{D24FD20C-1D4B-48BE-B308-D174C8580E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785939"/>
            <a:ext cx="85725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a:extLst>
              <a:ext uri="{FF2B5EF4-FFF2-40B4-BE49-F238E27FC236}">
                <a16:creationId xmlns:a16="http://schemas.microsoft.com/office/drawing/2014/main" id="{FE636E06-743D-4F1A-9741-CCAE1EAE455F}"/>
              </a:ext>
            </a:extLst>
          </p:cNvPr>
          <p:cNvSpPr/>
          <p:nvPr/>
        </p:nvSpPr>
        <p:spPr>
          <a:xfrm>
            <a:off x="1595439" y="1571626"/>
            <a:ext cx="1571625" cy="5000625"/>
          </a:xfrm>
          <a:prstGeom prst="ellipse">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a:extLst>
              <a:ext uri="{FF2B5EF4-FFF2-40B4-BE49-F238E27FC236}">
                <a16:creationId xmlns:a16="http://schemas.microsoft.com/office/drawing/2014/main" id="{C28F314C-A75A-4E19-8BC4-D3F12059DB0C}"/>
              </a:ext>
            </a:extLst>
          </p:cNvPr>
          <p:cNvSpPr>
            <a:spLocks noGrp="1"/>
          </p:cNvSpPr>
          <p:nvPr>
            <p:ph sz="half" idx="10"/>
          </p:nvPr>
        </p:nvSpPr>
        <p:spPr>
          <a:xfrm>
            <a:off x="1981200" y="1071563"/>
            <a:ext cx="8186738" cy="5357812"/>
          </a:xfrm>
        </p:spPr>
        <p:txBody>
          <a:bodyPr/>
          <a:lstStyle/>
          <a:p>
            <a:pPr>
              <a:buFontTx/>
              <a:buBlip>
                <a:blip r:embed="rId3"/>
              </a:buBlip>
            </a:pPr>
            <a:r>
              <a:rPr lang="zh-CN" altLang="en-US"/>
              <a:t>使用插件的意义</a:t>
            </a:r>
            <a:endParaRPr lang="en-US" altLang="zh-CN"/>
          </a:p>
          <a:p>
            <a:pPr lvl="1">
              <a:buFontTx/>
              <a:buBlip>
                <a:blip r:embed="rId4"/>
              </a:buBlip>
            </a:pPr>
            <a:r>
              <a:rPr lang="zh-CN" altLang="en-US"/>
              <a:t>支持特性扩展</a:t>
            </a:r>
            <a:endParaRPr lang="en-US" altLang="zh-CN"/>
          </a:p>
          <a:p>
            <a:pPr lvl="1">
              <a:buFontTx/>
              <a:buBlip>
                <a:blip r:embed="rId4"/>
              </a:buBlip>
            </a:pPr>
            <a:r>
              <a:rPr lang="zh-CN" altLang="en-US"/>
              <a:t>支持第三方开发</a:t>
            </a:r>
            <a:endParaRPr lang="en-US" altLang="zh-CN"/>
          </a:p>
          <a:p>
            <a:pPr lvl="1">
              <a:buFontTx/>
              <a:buBlip>
                <a:blip r:embed="rId4"/>
              </a:buBlip>
            </a:pPr>
            <a:r>
              <a:rPr lang="zh-CN" altLang="en-US"/>
              <a:t>降低应用程序大小</a:t>
            </a:r>
            <a:endParaRPr lang="en-US" altLang="zh-CN"/>
          </a:p>
        </p:txBody>
      </p:sp>
      <p:sp>
        <p:nvSpPr>
          <p:cNvPr id="20483" name="矩形 2">
            <a:extLst>
              <a:ext uri="{FF2B5EF4-FFF2-40B4-BE49-F238E27FC236}">
                <a16:creationId xmlns:a16="http://schemas.microsoft.com/office/drawing/2014/main" id="{41CFFB67-5F3F-4A41-ABE7-52D01FE4FCB0}"/>
              </a:ext>
            </a:extLst>
          </p:cNvPr>
          <p:cNvSpPr>
            <a:spLocks noChangeArrowheads="1"/>
          </p:cNvSpPr>
          <p:nvPr/>
        </p:nvSpPr>
        <p:spPr bwMode="auto">
          <a:xfrm>
            <a:off x="3524251" y="4286250"/>
            <a:ext cx="5108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FF0000"/>
                </a:solidFill>
                <a:latin typeface="微软雅黑" panose="020B0503020204020204" pitchFamily="34" charset="-122"/>
                <a:ea typeface="微软雅黑" panose="020B0503020204020204" pitchFamily="34" charset="-122"/>
              </a:rPr>
              <a:t>插件不是简单的功能扩展！</a:t>
            </a:r>
            <a:endParaRPr lang="en-US" altLang="zh-CN"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7599870E-8DC2-4F66-A582-52DFD93D807E}"/>
              </a:ext>
            </a:extLst>
          </p:cNvPr>
          <p:cNvSpPr>
            <a:spLocks noGrp="1"/>
          </p:cNvSpPr>
          <p:nvPr>
            <p:ph sz="half" idx="10"/>
          </p:nvPr>
        </p:nvSpPr>
        <p:spPr>
          <a:xfrm>
            <a:off x="1981200" y="1071563"/>
            <a:ext cx="8186738" cy="5357812"/>
          </a:xfrm>
        </p:spPr>
        <p:txBody>
          <a:bodyPr/>
          <a:lstStyle/>
          <a:p>
            <a:pPr>
              <a:buFontTx/>
              <a:buBlip>
                <a:blip r:embed="rId2"/>
              </a:buBlip>
            </a:pPr>
            <a:r>
              <a:rPr lang="zh-CN" altLang="en-US"/>
              <a:t>课程内容</a:t>
            </a:r>
            <a:endParaRPr lang="en-US" altLang="zh-CN"/>
          </a:p>
          <a:p>
            <a:pPr lvl="1">
              <a:buFontTx/>
              <a:buBlip>
                <a:blip r:embed="rId3"/>
              </a:buBlip>
            </a:pPr>
            <a:r>
              <a:rPr lang="zh-CN" altLang="en-US"/>
              <a:t>插件技术背景</a:t>
            </a:r>
            <a:endParaRPr lang="en-US" altLang="zh-CN"/>
          </a:p>
          <a:p>
            <a:pPr lvl="1">
              <a:buFontTx/>
              <a:buBlip>
                <a:blip r:embed="rId3"/>
              </a:buBlip>
            </a:pPr>
            <a:r>
              <a:rPr lang="zh-CN" altLang="en-US">
                <a:solidFill>
                  <a:srgbClr val="FF0000"/>
                </a:solidFill>
              </a:rPr>
              <a:t>插件机制（</a:t>
            </a:r>
            <a:r>
              <a:rPr lang="en-US" altLang="zh-CN">
                <a:solidFill>
                  <a:srgbClr val="FF0000"/>
                </a:solidFill>
              </a:rPr>
              <a:t>Mechanism</a:t>
            </a:r>
            <a:r>
              <a:rPr lang="zh-CN" altLang="en-US">
                <a:solidFill>
                  <a:srgbClr val="FF0000"/>
                </a:solidFill>
              </a:rPr>
              <a:t>）</a:t>
            </a:r>
            <a:endParaRPr lang="en-US" altLang="zh-CN">
              <a:solidFill>
                <a:srgbClr val="FF0000"/>
              </a:solidFill>
            </a:endParaRPr>
          </a:p>
          <a:p>
            <a:pPr lvl="1">
              <a:buFontTx/>
              <a:buBlip>
                <a:blip r:embed="rId3"/>
              </a:buBlip>
            </a:pPr>
            <a:r>
              <a:rPr lang="zh-CN" altLang="en-US"/>
              <a:t>插件技术基础</a:t>
            </a:r>
            <a:r>
              <a:rPr lang="en-US" altLang="zh-CN"/>
              <a:t>——</a:t>
            </a:r>
            <a:r>
              <a:rPr lang="zh-CN" altLang="en-US"/>
              <a:t>动态链接库（</a:t>
            </a:r>
            <a:r>
              <a:rPr lang="en-US" altLang="zh-CN"/>
              <a:t>DLL</a:t>
            </a:r>
            <a:r>
              <a:rPr lang="zh-CN" altLang="en-US"/>
              <a:t>）</a:t>
            </a:r>
            <a:endParaRPr lang="en-US" altLang="zh-CN"/>
          </a:p>
          <a:p>
            <a:pPr lvl="1">
              <a:buFontTx/>
              <a:buBlip>
                <a:blip r:embed="rId3"/>
              </a:buBlip>
            </a:pPr>
            <a:r>
              <a:rPr lang="zh-CN" altLang="en-US"/>
              <a:t>基于插件技术的系统案例</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9426</TotalTime>
  <Words>1818</Words>
  <Application>Microsoft Office PowerPoint</Application>
  <PresentationFormat>宽屏</PresentationFormat>
  <Paragraphs>213</Paragraphs>
  <Slides>40</Slides>
  <Notes>20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0</vt:i4>
      </vt:variant>
      <vt:variant>
        <vt:lpstr>幻灯片标题</vt:lpstr>
      </vt:variant>
      <vt:variant>
        <vt:i4>40</vt:i4>
      </vt:variant>
    </vt:vector>
  </HeadingPairs>
  <TitlesOfParts>
    <vt:vector size="47" baseType="lpstr">
      <vt:lpstr>微软雅黑</vt:lpstr>
      <vt:lpstr>Times New Roman</vt:lpstr>
      <vt:lpstr>Arial</vt:lpstr>
      <vt:lpstr>Wingdings</vt:lpstr>
      <vt:lpstr>黑体</vt:lpstr>
      <vt:lpstr>Calibri</vt:lpstr>
      <vt:lpstr>Office 主题</vt:lpstr>
      <vt:lpstr>第十五章 软件体系结构风格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武永亮</cp:lastModifiedBy>
  <cp:revision>755</cp:revision>
  <dcterms:modified xsi:type="dcterms:W3CDTF">2019-07-16T06:26:47Z</dcterms:modified>
</cp:coreProperties>
</file>