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8"/>
  </p:notesMasterIdLst>
  <p:sldIdLst>
    <p:sldId id="256" r:id="rId2"/>
    <p:sldId id="510" r:id="rId3"/>
    <p:sldId id="516" r:id="rId4"/>
    <p:sldId id="573" r:id="rId5"/>
    <p:sldId id="524" r:id="rId6"/>
    <p:sldId id="518" r:id="rId7"/>
    <p:sldId id="569" r:id="rId8"/>
    <p:sldId id="576" r:id="rId9"/>
    <p:sldId id="575" r:id="rId10"/>
    <p:sldId id="519" r:id="rId11"/>
    <p:sldId id="564" r:id="rId12"/>
    <p:sldId id="565" r:id="rId13"/>
    <p:sldId id="604" r:id="rId14"/>
    <p:sldId id="572" r:id="rId15"/>
    <p:sldId id="583" r:id="rId16"/>
    <p:sldId id="584" r:id="rId17"/>
    <p:sldId id="605" r:id="rId18"/>
    <p:sldId id="585" r:id="rId19"/>
    <p:sldId id="586" r:id="rId20"/>
    <p:sldId id="587" r:id="rId21"/>
    <p:sldId id="588" r:id="rId22"/>
    <p:sldId id="60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606" r:id="rId35"/>
    <p:sldId id="607" r:id="rId36"/>
    <p:sldId id="609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577" r:id="rId46"/>
    <p:sldId id="568" r:id="rId47"/>
  </p:sldIdLst>
  <p:sldSz cx="12192000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328" autoAdjust="0"/>
  </p:normalViewPr>
  <p:slideViewPr>
    <p:cSldViewPr>
      <p:cViewPr varScale="1">
        <p:scale>
          <a:sx n="64" d="100"/>
          <a:sy n="64" d="100"/>
        </p:scale>
        <p:origin x="-1092" y="-108"/>
      </p:cViewPr>
      <p:guideLst>
        <p:guide orient="horz" pos="218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7" Type="http://schemas.openxmlformats.org/officeDocument/2006/relationships/hyperlink" Target="http://baike.baidu.com/view/712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baike.baidu.com/view/1507.htm" TargetMode="External"/><Relationship Id="rId5" Type="http://schemas.openxmlformats.org/officeDocument/2006/relationships/hyperlink" Target="http://baike.baidu.com/view/160728.htm" TargetMode="External"/><Relationship Id="rId4" Type="http://schemas.openxmlformats.org/officeDocument/2006/relationships/hyperlink" Target="http://zhidao.baidu.com/search?word=%D5%C6%C9%CF%B5%E7%C4%D4&amp;fr=qb_search_exp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09644.htm" TargetMode="External"/><Relationship Id="rId13" Type="http://schemas.openxmlformats.org/officeDocument/2006/relationships/hyperlink" Target="http://baike.baidu.com/view/24856.htm" TargetMode="External"/><Relationship Id="rId18" Type="http://schemas.openxmlformats.org/officeDocument/2006/relationships/hyperlink" Target="http://baike.baidu.com/view/374952.htm" TargetMode="External"/><Relationship Id="rId3" Type="http://schemas.openxmlformats.org/officeDocument/2006/relationships/slide" Target="../slides/slide3.xml"/><Relationship Id="rId21" Type="http://schemas.openxmlformats.org/officeDocument/2006/relationships/hyperlink" Target="http://baike.baidu.com/view/3281.htm" TargetMode="External"/><Relationship Id="rId7" Type="http://schemas.openxmlformats.org/officeDocument/2006/relationships/hyperlink" Target="http://baike.baidu.com/view/974364.htm" TargetMode="External"/><Relationship Id="rId12" Type="http://schemas.openxmlformats.org/officeDocument/2006/relationships/hyperlink" Target="http://baike.baidu.com/view/15020.htm" TargetMode="External"/><Relationship Id="rId17" Type="http://schemas.openxmlformats.org/officeDocument/2006/relationships/hyperlink" Target="http://baike.baidu.com/view/592964.htm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baike.baidu.com/view/1132.htm" TargetMode="External"/><Relationship Id="rId20" Type="http://schemas.openxmlformats.org/officeDocument/2006/relationships/hyperlink" Target="http://baike.baidu.com/view/16068.htm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baike.baidu.com/view/58664.htm" TargetMode="External"/><Relationship Id="rId11" Type="http://schemas.openxmlformats.org/officeDocument/2006/relationships/hyperlink" Target="http://baike.baidu.com/view/3912.htm" TargetMode="External"/><Relationship Id="rId5" Type="http://schemas.openxmlformats.org/officeDocument/2006/relationships/hyperlink" Target="http://baike.baidu.com/view/9793.htm" TargetMode="External"/><Relationship Id="rId15" Type="http://schemas.openxmlformats.org/officeDocument/2006/relationships/hyperlink" Target="http://baike.baidu.com/view/29.htm" TargetMode="External"/><Relationship Id="rId23" Type="http://schemas.openxmlformats.org/officeDocument/2006/relationships/hyperlink" Target="http://baike.baidu.com/view/25278.htm" TargetMode="External"/><Relationship Id="rId10" Type="http://schemas.openxmlformats.org/officeDocument/2006/relationships/hyperlink" Target="http://baike.baidu.com/view/11165.htm" TargetMode="External"/><Relationship Id="rId19" Type="http://schemas.openxmlformats.org/officeDocument/2006/relationships/hyperlink" Target="http://baike.baidu.com/view/160708.htm" TargetMode="External"/><Relationship Id="rId4" Type="http://schemas.openxmlformats.org/officeDocument/2006/relationships/hyperlink" Target="http://baike.baidu.com/view/1061350.htm" TargetMode="External"/><Relationship Id="rId9" Type="http://schemas.openxmlformats.org/officeDocument/2006/relationships/hyperlink" Target="http://baike.baidu.com/view/469855.htm" TargetMode="External"/><Relationship Id="rId14" Type="http://schemas.openxmlformats.org/officeDocument/2006/relationships/hyperlink" Target="http://baike.baidu.com/view/552871.htm" TargetMode="External"/><Relationship Id="rId22" Type="http://schemas.openxmlformats.org/officeDocument/2006/relationships/hyperlink" Target="http://baike.baidu.com/view/880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777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349D99-FF51-4E16-8441-3ECA18B8F388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dirty="0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E692BC0-0314-4108-B5C9-790A5F91057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1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机器码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虚拟机中的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程序的编译和执行过程如上图所示。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3F3550-F420-446F-B9C2-72F6692D0E86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 Virtual </a:t>
            </a:r>
            <a:r>
              <a:rPr lang="en-US" altLang="zh-CN" dirty="0" err="1" smtClean="0"/>
              <a:t>Mechinal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JRE</a:t>
            </a:r>
            <a:r>
              <a:rPr lang="zh-CN" altLang="en-US" dirty="0" smtClean="0"/>
              <a:t>的一部分，它是一个虚构出来的计算机，是通过在实际的计算机上仿真模拟各种计算机功能来实现的。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有自己完善的硬件架构，如处理器、堆栈、寄存器等，还具有相应的指令系统。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的主要工作是解释自己的指令集（即字节码）并映射到本地的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的指令集或 </a:t>
            </a:r>
            <a:r>
              <a:rPr lang="en-US" altLang="zh-CN" dirty="0" smtClean="0"/>
              <a:t>OS </a:t>
            </a:r>
            <a:r>
              <a:rPr lang="zh-CN" altLang="en-US" dirty="0" smtClean="0"/>
              <a:t>的系统调用。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语言是跨平台运行的，其实就是不同的操作系统，使用不同的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映射规则，让其与操作系统无关，完成了跨平台性。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对上层的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源文件是不关心的，它关注的只是由源文件生成的字节码文件（ </a:t>
            </a:r>
            <a:r>
              <a:rPr lang="en-US" altLang="zh-CN" dirty="0" smtClean="0"/>
              <a:t>class file </a:t>
            </a:r>
            <a:r>
              <a:rPr lang="zh-CN" altLang="en-US" smtClean="0"/>
              <a:t>）。字节码文件</a:t>
            </a:r>
            <a:r>
              <a:rPr lang="zh-CN" altLang="en-US" dirty="0" smtClean="0"/>
              <a:t>的组成包括 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指令集，符号表以及一些补助信息。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		</a:t>
            </a:r>
            <a:r>
              <a:rPr lang="en-US" altLang="zh-CN" dirty="0" err="1" smtClean="0"/>
              <a:t>JRE:Java</a:t>
            </a:r>
            <a:r>
              <a:rPr lang="en-US" altLang="zh-CN" dirty="0" smtClean="0"/>
              <a:t>  Runtime  </a:t>
            </a:r>
            <a:r>
              <a:rPr lang="en-US" altLang="zh-CN" dirty="0" err="1" smtClean="0"/>
              <a:t>Enviromental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运行时环境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。也就是我们说的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平台，所有的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程序都要在</a:t>
            </a:r>
            <a:r>
              <a:rPr lang="en-US" altLang="zh-CN" dirty="0" smtClean="0"/>
              <a:t>JRE</a:t>
            </a:r>
            <a:r>
              <a:rPr lang="zh-CN" altLang="en-US" dirty="0" smtClean="0"/>
              <a:t>下才能运行。包括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核心类库和支持文件。与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相比，它不包含开发工具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编译器、调试器和其它工具。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   </a:t>
            </a:r>
            <a:r>
              <a:rPr lang="en-US" altLang="zh-CN" dirty="0" smtClean="0"/>
              <a:t>JDK : Java Development Kit(Java</a:t>
            </a:r>
            <a:r>
              <a:rPr lang="zh-CN" altLang="en-US" dirty="0" smtClean="0"/>
              <a:t>开发工具包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是整个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的核心，包括了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运行环境（</a:t>
            </a:r>
            <a:r>
              <a:rPr lang="en-US" altLang="zh-CN" dirty="0" smtClean="0"/>
              <a:t>Java Runtime </a:t>
            </a:r>
            <a:r>
              <a:rPr lang="en-US" altLang="zh-CN" dirty="0" err="1" smtClean="0"/>
              <a:t>Envirnment</a:t>
            </a:r>
            <a:r>
              <a:rPr lang="zh-CN" altLang="en-US" dirty="0" smtClean="0"/>
              <a:t>），一堆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工具（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/java/</a:t>
            </a:r>
            <a:r>
              <a:rPr lang="en-US" altLang="zh-CN" dirty="0" err="1" smtClean="0"/>
              <a:t>jdb</a:t>
            </a:r>
            <a:r>
              <a:rPr lang="zh-CN" altLang="en-US" dirty="0" smtClean="0"/>
              <a:t>等）和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基础的类库（即</a:t>
            </a:r>
            <a:r>
              <a:rPr lang="en-US" altLang="zh-CN" dirty="0" smtClean="0"/>
              <a:t>Java API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rt.jar</a:t>
            </a:r>
            <a:r>
              <a:rPr lang="zh-CN" altLang="en-US" dirty="0" smtClean="0"/>
              <a:t>）。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FEA87D6-B077-4D78-8776-EAD67D2F678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AC4636-F0CE-4CE7-B679-8EF57775C582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A5002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C5AD08-C65B-4A2D-9FCD-0B8D4F768257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43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 smtClean="0">
              <a:latin typeface="Arial" charset="0"/>
            </a:endParaRPr>
          </a:p>
          <a:p>
            <a:r>
              <a:rPr lang="zh-CN" altLang="en-US" b="1" dirty="0" smtClean="0">
                <a:latin typeface="Arial" charset="0"/>
              </a:rPr>
              <a:t>起源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en-US" altLang="zh-CN" baseline="30000" dirty="0" smtClean="0">
                <a:latin typeface="Arial" charset="0"/>
              </a:rPr>
              <a:t>[1]</a:t>
            </a:r>
            <a:r>
              <a:rPr lang="zh-CN" altLang="en-US" dirty="0" smtClean="0">
                <a:latin typeface="Arial" charset="0"/>
              </a:rPr>
              <a:t>是由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Sun Microsystems</a:t>
            </a:r>
            <a:r>
              <a:rPr lang="zh-CN" altLang="en-US" dirty="0" smtClean="0">
                <a:latin typeface="Arial" charset="0"/>
              </a:rPr>
              <a:t>公司于 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5</a:t>
            </a:r>
            <a:r>
              <a:rPr lang="zh-CN" altLang="en-US" dirty="0" smtClean="0">
                <a:latin typeface="Arial" charset="0"/>
              </a:rPr>
              <a:t>月推出的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面向对象程序设计</a:t>
            </a:r>
            <a:r>
              <a:rPr lang="zh-CN" altLang="en-US" dirty="0" smtClean="0">
                <a:latin typeface="Arial" charset="0"/>
                <a:hlinkClick r:id="rId5" action="ppaction://hlinkfile"/>
              </a:rPr>
              <a:t>语言</a:t>
            </a:r>
            <a:r>
              <a:rPr lang="zh-CN" altLang="en-US" dirty="0" smtClean="0">
                <a:latin typeface="Arial" charset="0"/>
              </a:rPr>
              <a:t>（以下简称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语言）和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6" action="ppaction://hlinkfile"/>
              </a:rPr>
              <a:t>平台</a:t>
            </a:r>
            <a:r>
              <a:rPr lang="zh-CN" altLang="en-US" dirty="0" smtClean="0">
                <a:latin typeface="Arial" charset="0"/>
              </a:rPr>
              <a:t>的总称。由</a:t>
            </a:r>
            <a:r>
              <a:rPr lang="en-US" altLang="zh-CN" dirty="0" smtClean="0">
                <a:latin typeface="Arial" charset="0"/>
                <a:hlinkClick r:id="rId7" action="ppaction://hlinkfile"/>
              </a:rPr>
              <a:t>James Gosling</a:t>
            </a:r>
            <a:r>
              <a:rPr lang="zh-CN" altLang="en-US" dirty="0" smtClean="0">
                <a:latin typeface="Arial" charset="0"/>
              </a:rPr>
              <a:t>和同事们共同研发，并在</a:t>
            </a:r>
            <a:r>
              <a:rPr lang="en-US" altLang="zh-CN" dirty="0" smtClean="0">
                <a:latin typeface="Arial" charset="0"/>
              </a:rPr>
              <a:t>1995</a:t>
            </a:r>
            <a:r>
              <a:rPr lang="zh-CN" altLang="en-US" dirty="0" smtClean="0">
                <a:latin typeface="Arial" charset="0"/>
              </a:rPr>
              <a:t>年正式推出。用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实现的</a:t>
            </a:r>
            <a:r>
              <a:rPr lang="en-US" altLang="zh-CN" dirty="0" smtClean="0">
                <a:latin typeface="Arial" charset="0"/>
                <a:hlinkClick r:id="rId8" action="ppaction://hlinkfile"/>
              </a:rPr>
              <a:t>HotJava</a:t>
            </a:r>
            <a:r>
              <a:rPr lang="zh-CN" altLang="en-US" dirty="0" smtClean="0">
                <a:latin typeface="Arial" charset="0"/>
                <a:hlinkClick r:id="rId8" action="ppaction://hlinkfile"/>
              </a:rPr>
              <a:t>浏览器</a:t>
            </a:r>
            <a:r>
              <a:rPr lang="zh-CN" altLang="en-US" dirty="0" smtClean="0">
                <a:latin typeface="Arial" charset="0"/>
              </a:rPr>
              <a:t>（支持</a:t>
            </a:r>
            <a:r>
              <a:rPr lang="en-US" altLang="zh-CN" dirty="0" smtClean="0">
                <a:latin typeface="Arial" charset="0"/>
              </a:rPr>
              <a:t>Java applet</a:t>
            </a:r>
            <a:r>
              <a:rPr lang="zh-CN" altLang="en-US" dirty="0" smtClean="0">
                <a:latin typeface="Arial" charset="0"/>
              </a:rPr>
              <a:t>）显示了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的魅力：</a:t>
            </a:r>
            <a:r>
              <a:rPr lang="zh-CN" altLang="en-US" dirty="0" smtClean="0">
                <a:latin typeface="Arial" charset="0"/>
                <a:hlinkClick r:id="rId9" action="ppaction://hlinkfile"/>
              </a:rPr>
              <a:t>跨平台</a:t>
            </a:r>
            <a:r>
              <a:rPr lang="zh-CN" altLang="en-US" dirty="0" smtClean="0">
                <a:latin typeface="Arial" charset="0"/>
              </a:rPr>
              <a:t>、动态的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0" action="ppaction://hlinkfile"/>
              </a:rPr>
              <a:t>Internet</a:t>
            </a:r>
            <a:r>
              <a:rPr lang="zh-CN" altLang="en-US" dirty="0" smtClean="0">
                <a:latin typeface="Arial" charset="0"/>
              </a:rPr>
              <a:t>计算。从此，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被广泛接受并推动了</a:t>
            </a:r>
            <a:r>
              <a:rPr lang="en-US" altLang="zh-CN" dirty="0" smtClean="0">
                <a:latin typeface="Arial" charset="0"/>
                <a:hlinkClick r:id="rId11" action="ppaction://hlinkfile"/>
              </a:rPr>
              <a:t>Web</a:t>
            </a:r>
            <a:r>
              <a:rPr lang="zh-CN" altLang="en-US" dirty="0" smtClean="0">
                <a:latin typeface="Arial" charset="0"/>
              </a:rPr>
              <a:t>的迅速发展，常用的浏览器均支持</a:t>
            </a:r>
            <a:r>
              <a:rPr lang="en-US" altLang="zh-CN" dirty="0" smtClean="0">
                <a:latin typeface="Arial" charset="0"/>
              </a:rPr>
              <a:t>Javaapplet</a:t>
            </a:r>
            <a:r>
              <a:rPr lang="zh-CN" altLang="en-US" dirty="0" smtClean="0">
                <a:latin typeface="Arial" charset="0"/>
              </a:rPr>
              <a:t>。另一方面，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技术也不断更新。</a:t>
            </a:r>
            <a:r>
              <a:rPr lang="en-US" altLang="zh-CN" dirty="0" smtClean="0">
                <a:latin typeface="Arial" charset="0"/>
              </a:rPr>
              <a:t>(2010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  <a:hlinkClick r:id="rId12" action="ppaction://hlinkfile"/>
              </a:rPr>
              <a:t>Oracle</a:t>
            </a:r>
            <a:r>
              <a:rPr lang="zh-CN" altLang="en-US" dirty="0" smtClean="0">
                <a:latin typeface="Arial" charset="0"/>
              </a:rPr>
              <a:t>公司收购了</a:t>
            </a:r>
            <a:r>
              <a:rPr lang="en-US" altLang="zh-CN" dirty="0" smtClean="0">
                <a:latin typeface="Arial" charset="0"/>
                <a:hlinkClick r:id="rId13" action="ppaction://hlinkfile"/>
              </a:rPr>
              <a:t>SUN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zh-CN" altLang="en-US" b="1" dirty="0" smtClean="0">
                <a:latin typeface="Arial" charset="0"/>
              </a:rPr>
              <a:t>组成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由四方面组成：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4" action="ppaction://hlinkfile"/>
              </a:rPr>
              <a:t>编程语言</a:t>
            </a:r>
            <a:r>
              <a:rPr lang="zh-CN" altLang="en-US" dirty="0" smtClean="0">
                <a:latin typeface="Arial" charset="0"/>
              </a:rPr>
              <a:t>、</a:t>
            </a:r>
            <a:r>
              <a:rPr lang="en-US" altLang="zh-CN" dirty="0" smtClean="0">
                <a:latin typeface="Arial" charset="0"/>
                <a:hlinkClick r:id="rId15" action="ppaction://hlinkfile"/>
              </a:rPr>
              <a:t>Java</a:t>
            </a:r>
            <a:r>
              <a:rPr lang="zh-CN" altLang="en-US" dirty="0" smtClean="0">
                <a:latin typeface="Arial" charset="0"/>
              </a:rPr>
              <a:t>类文件格式、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6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  <a:hlinkClick r:id="rId17" action="ppaction://hlinkfile"/>
              </a:rPr>
              <a:t>应用程序接口</a:t>
            </a:r>
            <a:r>
              <a:rPr lang="en-US" altLang="zh-CN" dirty="0" smtClean="0">
                <a:latin typeface="Arial" charset="0"/>
              </a:rPr>
              <a:t>(Java API)</a:t>
            </a:r>
            <a:r>
              <a:rPr lang="zh-CN" altLang="en-US" dirty="0" smtClean="0">
                <a:latin typeface="Arial" charset="0"/>
              </a:rPr>
              <a:t>。平台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平台由</a:t>
            </a:r>
            <a:r>
              <a:rPr lang="en-US" altLang="zh-CN" dirty="0" smtClean="0">
                <a:latin typeface="Arial" charset="0"/>
                <a:hlinkClick r:id="rId18" action="ppaction://hlinkfile"/>
              </a:rPr>
              <a:t>Java</a:t>
            </a:r>
            <a:r>
              <a:rPr lang="zh-CN" altLang="en-US" dirty="0" smtClean="0">
                <a:latin typeface="Arial" charset="0"/>
                <a:hlinkClick r:id="rId18" action="ppaction://hlinkfile"/>
              </a:rPr>
              <a:t>虚拟机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Java Virtual Machine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19" action="ppaction://hlinkfile"/>
              </a:rPr>
              <a:t>JVM</a:t>
            </a:r>
            <a:r>
              <a:rPr lang="zh-CN" altLang="en-US" dirty="0" smtClean="0">
                <a:latin typeface="Arial" charset="0"/>
              </a:rPr>
              <a:t>）和</a:t>
            </a:r>
            <a:r>
              <a:rPr lang="en-US" altLang="zh-CN" dirty="0" smtClean="0">
                <a:latin typeface="Arial" charset="0"/>
              </a:rPr>
              <a:t>Java </a:t>
            </a:r>
            <a:r>
              <a:rPr lang="zh-CN" altLang="en-US" dirty="0" smtClean="0">
                <a:latin typeface="Arial" charset="0"/>
              </a:rPr>
              <a:t>应用编程接口（</a:t>
            </a:r>
            <a:r>
              <a:rPr lang="en-US" altLang="zh-CN" dirty="0" smtClean="0">
                <a:latin typeface="Arial" charset="0"/>
              </a:rPr>
              <a:t>Application Programming Interface</a:t>
            </a:r>
            <a:r>
              <a:rPr lang="zh-CN" altLang="en-US" dirty="0" smtClean="0">
                <a:latin typeface="Arial" charset="0"/>
              </a:rPr>
              <a:t>，简称</a:t>
            </a:r>
            <a:r>
              <a:rPr lang="en-US" altLang="zh-CN" dirty="0" smtClean="0">
                <a:latin typeface="Arial" charset="0"/>
                <a:hlinkClick r:id="rId20" action="ppaction://hlinkfile"/>
              </a:rPr>
              <a:t>API</a:t>
            </a:r>
            <a:r>
              <a:rPr lang="zh-CN" altLang="en-US" dirty="0" smtClean="0">
                <a:latin typeface="Arial" charset="0"/>
              </a:rPr>
              <a:t>）构成。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</a:t>
            </a:r>
            <a:r>
              <a:rPr lang="zh-CN" altLang="en-US" dirty="0" smtClean="0">
                <a:latin typeface="Arial" charset="0"/>
                <a:hlinkClick r:id="rId21" action="ppaction://hlinkfile"/>
              </a:rPr>
              <a:t>编程</a:t>
            </a:r>
            <a:r>
              <a:rPr lang="zh-CN" altLang="en-US" dirty="0" smtClean="0">
                <a:latin typeface="Arial" charset="0"/>
              </a:rPr>
              <a:t>接口为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应用提供了一个独立于</a:t>
            </a:r>
            <a:r>
              <a:rPr lang="zh-CN" altLang="en-US" dirty="0" smtClean="0">
                <a:latin typeface="Arial" charset="0"/>
                <a:hlinkClick r:id="rId22" action="ppaction://hlinkfile"/>
              </a:rPr>
              <a:t>操作系统</a:t>
            </a:r>
            <a:r>
              <a:rPr lang="zh-CN" altLang="en-US" dirty="0" smtClean="0">
                <a:latin typeface="Arial" charset="0"/>
              </a:rPr>
              <a:t>的标准接口，可分为基本部分和扩展部分。在</a:t>
            </a:r>
            <a:r>
              <a:rPr lang="zh-CN" altLang="en-US" dirty="0" smtClean="0">
                <a:latin typeface="Arial" charset="0"/>
                <a:hlinkClick r:id="rId23" action="ppaction://hlinkfile"/>
              </a:rPr>
              <a:t>硬件</a:t>
            </a:r>
            <a:r>
              <a:rPr lang="zh-CN" altLang="en-US" dirty="0" smtClean="0">
                <a:latin typeface="Arial" charset="0"/>
              </a:rPr>
              <a:t>或操作系统平台上安装一个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平台之后，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应用程序就可运行。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平台已经嵌入了几乎所有的操作系统。这样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程序可以只编译一次，就可以在各种系统中运行。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应用编程接口已经从</a:t>
            </a:r>
            <a:r>
              <a:rPr lang="en-US" altLang="zh-CN" dirty="0" smtClean="0">
                <a:latin typeface="Arial" charset="0"/>
              </a:rPr>
              <a:t>1.1x</a:t>
            </a:r>
            <a:r>
              <a:rPr lang="zh-CN" altLang="en-US" dirty="0" smtClean="0">
                <a:latin typeface="Arial" charset="0"/>
              </a:rPr>
              <a:t>版发展到</a:t>
            </a:r>
            <a:r>
              <a:rPr lang="en-US" altLang="zh-CN" dirty="0" smtClean="0">
                <a:latin typeface="Arial" charset="0"/>
              </a:rPr>
              <a:t>1.2</a:t>
            </a:r>
            <a:r>
              <a:rPr lang="zh-CN" altLang="en-US" dirty="0" smtClean="0">
                <a:latin typeface="Arial" charset="0"/>
              </a:rPr>
              <a:t>版。常用的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平台基于</a:t>
            </a:r>
            <a:r>
              <a:rPr lang="en-US" altLang="zh-CN" dirty="0" smtClean="0">
                <a:latin typeface="Arial" charset="0"/>
              </a:rPr>
              <a:t>Java1.4</a:t>
            </a:r>
            <a:r>
              <a:rPr lang="zh-CN" altLang="en-US" dirty="0" smtClean="0">
                <a:latin typeface="Arial" charset="0"/>
              </a:rPr>
              <a:t>，最近版本为</a:t>
            </a:r>
            <a:r>
              <a:rPr lang="en-US" altLang="zh-CN" dirty="0" smtClean="0">
                <a:latin typeface="Arial" charset="0"/>
              </a:rPr>
              <a:t>Java1.10</a:t>
            </a:r>
            <a:r>
              <a:rPr lang="zh-CN" altLang="en-US" dirty="0" smtClean="0">
                <a:latin typeface="Arial" charset="0"/>
              </a:rPr>
              <a:t>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A7BE38-75D2-4C91-9D1F-E902A5378C1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9C05602-3A07-4367-9FA9-4ACE71C867F7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6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http://www.cnblogs.com/greatfish/p/5981841.html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分布式应用开发简单的说，是指将用户界面、控制台服务、数据库管理三个层次部署在不同的位置上。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EJB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等可以实现分布式</a:t>
            </a: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</a:t>
            </a:r>
            <a:r>
              <a:rPr lang="en-US" altLang="zh-CN" smtClean="0"/>
              <a:t>://blog.csdn.net/love_wting/article/details/39827301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396F0C-8E09-40EB-9C16-FCA43138EFB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0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基础知识</a:t>
            </a:r>
          </a:p>
          <a:p>
            <a:r>
              <a:rPr lang="en-US" altLang="zh-CN" dirty="0" err="1" smtClean="0">
                <a:latin typeface="Arial" charset="0"/>
              </a:rPr>
              <a:t>javaEE</a:t>
            </a:r>
            <a:r>
              <a:rPr lang="en-US" altLang="zh-CN" dirty="0" smtClean="0">
                <a:latin typeface="Arial" charset="0"/>
              </a:rPr>
              <a:t> </a:t>
            </a:r>
            <a:r>
              <a:rPr lang="zh-CN" altLang="en-US" dirty="0" smtClean="0">
                <a:latin typeface="Arial" charset="0"/>
              </a:rPr>
              <a:t>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应用开发</a:t>
            </a:r>
          </a:p>
          <a:p>
            <a:r>
              <a:rPr lang="en-US" altLang="zh-CN" dirty="0" smtClean="0">
                <a:latin typeface="Arial" charset="0"/>
              </a:rPr>
              <a:t>java ME </a:t>
            </a:r>
            <a:r>
              <a:rPr lang="zh-CN" altLang="en-US" dirty="0" smtClean="0">
                <a:latin typeface="Arial" charset="0"/>
              </a:rPr>
              <a:t>：做游戏开发的</a:t>
            </a:r>
          </a:p>
          <a:p>
            <a:r>
              <a:rPr lang="zh-CN" altLang="en-US" b="1" dirty="0" smtClean="0">
                <a:latin typeface="Arial" charset="0"/>
              </a:rPr>
              <a:t>体系</a:t>
            </a:r>
          </a:p>
          <a:p>
            <a:r>
              <a:rPr lang="en-US" altLang="zh-CN" dirty="0" smtClean="0">
                <a:latin typeface="Arial" charset="0"/>
              </a:rPr>
              <a:t>JAVA&amp;ECLIPSE(8</a:t>
            </a:r>
            <a:r>
              <a:rPr lang="zh-CN" altLang="en-US" dirty="0" smtClean="0">
                <a:latin typeface="Arial" charset="0"/>
              </a:rPr>
              <a:t>张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分为三个体系</a:t>
            </a:r>
            <a:r>
              <a:rPr lang="en-US" altLang="zh-CN" dirty="0" smtClean="0">
                <a:latin typeface="Arial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charset="0"/>
              </a:rPr>
              <a:t>(Java2 Platform Standard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平台标准版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charset="0"/>
              </a:rPr>
              <a:t>(Java 2 </a:t>
            </a:r>
            <a:r>
              <a:rPr lang="en-US" altLang="zh-CN" dirty="0" err="1" smtClean="0">
                <a:latin typeface="Arial" charset="0"/>
              </a:rPr>
              <a:t>Platform,Enterprise</a:t>
            </a:r>
            <a:r>
              <a:rPr lang="en-US" altLang="zh-CN" dirty="0" smtClean="0">
                <a:latin typeface="Arial" charset="0"/>
              </a:rPr>
              <a:t>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平台企业版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charset="0"/>
              </a:rPr>
              <a:t>(Java 2 Platform Micro Edition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java</a:t>
            </a:r>
            <a:r>
              <a:rPr lang="zh-CN" altLang="en-US" dirty="0" smtClean="0">
                <a:latin typeface="Arial" charset="0"/>
              </a:rPr>
              <a:t>平台微型版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桌面应用开发</a:t>
            </a:r>
            <a:r>
              <a:rPr lang="en-US" altLang="zh-CN" dirty="0" smtClean="0">
                <a:latin typeface="Arial" charset="0"/>
              </a:rPr>
              <a:t>(Java</a:t>
            </a:r>
            <a:r>
              <a:rPr lang="zh-CN" altLang="en-US" dirty="0" smtClean="0">
                <a:latin typeface="Arial" charset="0"/>
              </a:rPr>
              <a:t>核心、基础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：</a:t>
            </a:r>
          </a:p>
          <a:p>
            <a:r>
              <a:rPr lang="en-US" altLang="zh-CN" dirty="0" err="1" smtClean="0">
                <a:latin typeface="Arial" charset="0"/>
              </a:rPr>
              <a:t>JavaSE</a:t>
            </a:r>
            <a:r>
              <a:rPr lang="en-US" altLang="zh-CN" dirty="0" smtClean="0">
                <a:latin typeface="Arial" charset="0"/>
              </a:rPr>
              <a:t>(Java Standard Edition)</a:t>
            </a:r>
          </a:p>
          <a:p>
            <a:r>
              <a:rPr lang="zh-CN" altLang="en-US" dirty="0" smtClean="0">
                <a:latin typeface="Arial" charset="0"/>
              </a:rPr>
              <a:t>企业级应用开发：</a:t>
            </a:r>
          </a:p>
          <a:p>
            <a:r>
              <a:rPr lang="zh-CN" altLang="en-US" dirty="0" smtClean="0">
                <a:latin typeface="Arial" charset="0"/>
              </a:rPr>
              <a:t>手机等移动产品开发：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E01D9F-AABF-44BC-98F0-520C6E01E8C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lnSpc>
                <a:spcPct val="150000"/>
              </a:lnSpc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lnSpc>
                <a:spcPct val="150000"/>
              </a:lnSpc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lnSpc>
                <a:spcPct val="150000"/>
              </a:lnSpc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lnSpc>
                <a:spcPct val="150000"/>
              </a:lnSpc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9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50000"/>
              </a:lnSpc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/>
            </a:lvl2pPr>
            <a:lvl3pPr>
              <a:lnSpc>
                <a:spcPct val="150000"/>
              </a:lnSpc>
              <a:defRPr lang="zh-CN" altLang="en-US" smtClean="0"/>
            </a:lvl3pPr>
            <a:lvl4pPr>
              <a:lnSpc>
                <a:spcPct val="150000"/>
              </a:lnSpc>
              <a:defRPr lang="zh-CN" altLang="en-US" smtClean="0"/>
            </a:lvl4pPr>
            <a:lvl5pPr>
              <a:lnSpc>
                <a:spcPct val="150000"/>
              </a:lnSpc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ftp://ftp.edu2act.org/Java/software/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JavaSE</a:t>
            </a:r>
            <a:r>
              <a:rPr lang="zh-CN" altLang="en-US" dirty="0"/>
              <a:t>：为台式机和工作站提供一个开发和运行的平台，是</a:t>
            </a:r>
            <a:r>
              <a:rPr lang="zh-CN" altLang="en-US" dirty="0">
                <a:solidFill>
                  <a:srgbClr val="FF0000"/>
                </a:solidFill>
              </a:rPr>
              <a:t>桌面开发和低端商务应用</a:t>
            </a:r>
            <a:r>
              <a:rPr lang="zh-CN" altLang="en-US" dirty="0"/>
              <a:t>的解决方案。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45" y="2773030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JavaEE</a:t>
            </a:r>
            <a:r>
              <a:rPr lang="en-US" altLang="zh-CN" dirty="0" smtClean="0"/>
              <a:t>(</a:t>
            </a:r>
            <a:r>
              <a:rPr lang="en-US" altLang="zh-CN" dirty="0" smtClean="0">
                <a:ea typeface="宋体" pitchFamily="2" charset="-122"/>
              </a:rPr>
              <a:t>Java Enterprise </a:t>
            </a:r>
            <a:r>
              <a:rPr lang="en-US" altLang="zh-CN" dirty="0">
                <a:ea typeface="宋体" pitchFamily="2" charset="-122"/>
              </a:rPr>
              <a:t>Edition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大型网站</a:t>
            </a:r>
            <a:r>
              <a:rPr lang="zh-CN" altLang="en-US" dirty="0"/>
              <a:t>：阿里巴巴、淘宝等。</a:t>
            </a:r>
            <a:endParaRPr lang="en-US" dirty="0"/>
          </a:p>
          <a:p>
            <a:pPr lvl="1" eaLnBrk="1" hangingPunct="1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</a:rPr>
              <a:t>大型企业级应用</a:t>
            </a:r>
            <a:r>
              <a:rPr lang="zh-CN" altLang="en-US" dirty="0"/>
              <a:t>：移动、联通、银行等。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60" y="2780928"/>
            <a:ext cx="9412560" cy="374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 err="1"/>
              <a:t>JavaME</a:t>
            </a:r>
            <a:r>
              <a:rPr lang="zh-CN" altLang="zh-CN" sz="2400" dirty="0">
                <a:sym typeface="Arial" pitchFamily="34" charset="0"/>
              </a:rPr>
              <a:t>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r>
              <a:rPr lang="zh-CN" altLang="en-US" sz="2400" dirty="0"/>
              <a:t>：是为机顶盒、移动电话和</a:t>
            </a:r>
            <a:r>
              <a:rPr lang="en-US" altLang="zh-CN" sz="2400" dirty="0"/>
              <a:t>PDA</a:t>
            </a:r>
            <a:r>
              <a:rPr lang="zh-CN" altLang="en-US" sz="2400" dirty="0"/>
              <a:t>之类嵌入式消费电子设备提供的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平台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包括</a:t>
            </a:r>
            <a:r>
              <a:rPr lang="zh-CN" altLang="en-US" sz="2400" dirty="0"/>
              <a:t>虚拟机和一系列标准化的</a:t>
            </a:r>
            <a:r>
              <a:rPr lang="en-US" altLang="zh-CN" sz="2400" dirty="0"/>
              <a:t>Java 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例如：俄罗斯方块、超级泡泡龙、超级玛丽奥等手机游戏。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3" y="3501008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25" y="3501008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spcBef>
                <a:spcPct val="0"/>
              </a:spcBef>
              <a:buFont typeface="Arial" charset="0"/>
              <a:buChar char="•"/>
            </a:pPr>
            <a:r>
              <a:rPr lang="en-US" altLang="zh-CN" sz="2400" dirty="0"/>
              <a:t>Android</a:t>
            </a:r>
            <a:r>
              <a:rPr lang="zh-CN" altLang="en-US" sz="2400" dirty="0"/>
              <a:t>开发：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的自由及开放源代码的操作系统，主要使用于移动设备，如智能手机和平板电脑，由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公司和开放手机联盟领导及开发。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例如：微信、水果忍者、愤怒的小鸟等手机游戏。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3681028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369549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42" y="369549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的工作原理</a:t>
            </a:r>
            <a:br>
              <a:rPr lang="zh-CN" altLang="en-US" dirty="0"/>
            </a:b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8" y="1583888"/>
            <a:ext cx="78470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环境搭建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环境中的几个概念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下载和安装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目录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环境中的几个概念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（</a:t>
            </a:r>
            <a:r>
              <a:rPr lang="en-US" altLang="zh-CN" dirty="0"/>
              <a:t>Java Virtual Machine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dirty="0"/>
          </a:p>
          <a:p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运行时环境</a:t>
            </a:r>
            <a:endParaRPr lang="en-US" dirty="0"/>
          </a:p>
          <a:p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开发工具包（</a:t>
            </a:r>
            <a:r>
              <a:rPr lang="en-US" altLang="zh-CN" dirty="0"/>
              <a:t>Java</a:t>
            </a:r>
            <a:r>
              <a:rPr lang="zh-CN" altLang="en-US" dirty="0"/>
              <a:t>开发环境）</a:t>
            </a:r>
            <a:endParaRPr lang="en-US" dirty="0"/>
          </a:p>
          <a:p>
            <a:pPr lvl="1"/>
            <a:r>
              <a:rPr lang="en-US" altLang="zh-CN" dirty="0"/>
              <a:t>JDK = JRE + </a:t>
            </a:r>
            <a:r>
              <a:rPr lang="en-US" altLang="zh-CN" dirty="0" err="1"/>
              <a:t>Tools&amp;Java</a:t>
            </a:r>
            <a:r>
              <a:rPr lang="en-US" altLang="zh-CN" dirty="0"/>
              <a:t> APIs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0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6463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>
                  <a:solidFill>
                    <a:srgbClr val="A5002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Java</a:t>
            </a:r>
            <a:r>
              <a:rPr lang="zh-CN" altLang="en-US" dirty="0" smtClean="0"/>
              <a:t>环境中的几个概念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http://docs.oracle.com/javase/8/docs/index.html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6"/>
            <a:ext cx="7740860" cy="51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的版本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推出至今，</a:t>
            </a:r>
            <a:r>
              <a:rPr lang="en-US" altLang="zh-CN" dirty="0"/>
              <a:t>JDK</a:t>
            </a:r>
            <a:r>
              <a:rPr lang="zh-CN" altLang="en-US" dirty="0"/>
              <a:t>的版本共经历了如下几次大的版本更新</a:t>
            </a:r>
            <a:endParaRPr lang="en-US" dirty="0"/>
          </a:p>
          <a:p>
            <a:pPr lvl="1"/>
            <a:r>
              <a:rPr lang="en-US" altLang="zh-CN" dirty="0"/>
              <a:t>JDK1.0~1.1:</a:t>
            </a:r>
            <a:endParaRPr lang="zh-CN" altLang="en-US" dirty="0"/>
          </a:p>
          <a:p>
            <a:pPr lvl="1"/>
            <a:r>
              <a:rPr lang="en-US" altLang="zh-CN" dirty="0"/>
              <a:t>JDK1.2~1.4</a:t>
            </a:r>
            <a:r>
              <a:rPr lang="zh-CN" altLang="en-US" dirty="0"/>
              <a:t>：产品名为</a:t>
            </a:r>
            <a:r>
              <a:rPr lang="en-US" altLang="zh-CN" dirty="0"/>
              <a:t>Java2</a:t>
            </a:r>
            <a:endParaRPr lang="zh-CN" altLang="en-US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：（更名为</a:t>
            </a:r>
            <a:r>
              <a:rPr lang="en-US" altLang="zh-CN" dirty="0"/>
              <a:t>JDK5.0</a:t>
            </a:r>
            <a:r>
              <a:rPr lang="zh-CN" altLang="en-US" dirty="0"/>
              <a:t>）、</a:t>
            </a:r>
            <a:r>
              <a:rPr lang="en-US" altLang="zh-CN" dirty="0"/>
              <a:t>Tiger</a:t>
            </a:r>
            <a:r>
              <a:rPr lang="zh-CN" altLang="en-US" dirty="0"/>
              <a:t>，老虎</a:t>
            </a:r>
          </a:p>
          <a:p>
            <a:pPr lvl="1"/>
            <a:r>
              <a:rPr lang="en-US" altLang="zh-CN" dirty="0"/>
              <a:t>JDK1.6</a:t>
            </a:r>
            <a:r>
              <a:rPr lang="zh-CN" altLang="en-US" dirty="0"/>
              <a:t>：（</a:t>
            </a:r>
            <a:r>
              <a:rPr lang="en-US" altLang="zh-CN" dirty="0"/>
              <a:t>JDK6.0</a:t>
            </a:r>
            <a:r>
              <a:rPr lang="zh-CN" altLang="en-US" dirty="0"/>
              <a:t>）、</a:t>
            </a:r>
            <a:r>
              <a:rPr lang="en-US" altLang="zh-CN" dirty="0"/>
              <a:t>Mustang</a:t>
            </a:r>
            <a:r>
              <a:rPr lang="zh-CN" altLang="en-US" dirty="0"/>
              <a:t>，野马</a:t>
            </a:r>
          </a:p>
          <a:p>
            <a:pPr lvl="1"/>
            <a:r>
              <a:rPr lang="en-US" altLang="zh-CN" dirty="0"/>
              <a:t>JDK1.7</a:t>
            </a:r>
            <a:r>
              <a:rPr lang="zh-CN" altLang="en-US" dirty="0"/>
              <a:t>：（</a:t>
            </a:r>
            <a:r>
              <a:rPr lang="en-US" altLang="zh-CN" dirty="0"/>
              <a:t>JDK7.0</a:t>
            </a:r>
            <a:r>
              <a:rPr lang="zh-CN" altLang="en-US" dirty="0"/>
              <a:t>）、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JDK1.8</a:t>
            </a:r>
            <a:r>
              <a:rPr lang="zh-CN" altLang="en-US" dirty="0">
                <a:solidFill>
                  <a:srgbClr val="FF0000"/>
                </a:solidFill>
              </a:rPr>
              <a:t>：（</a:t>
            </a:r>
            <a:r>
              <a:rPr lang="en-US" altLang="zh-CN" dirty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）、</a:t>
            </a:r>
            <a:r>
              <a:rPr lang="en-US" altLang="zh-CN" dirty="0">
                <a:solidFill>
                  <a:srgbClr val="FF0000"/>
                </a:solidFill>
              </a:rPr>
              <a:t>Elephant</a:t>
            </a:r>
            <a:r>
              <a:rPr lang="zh-CN" altLang="en-US" dirty="0">
                <a:solidFill>
                  <a:srgbClr val="FF0000"/>
                </a:solidFill>
              </a:rPr>
              <a:t>，大象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JDK1.9</a:t>
            </a:r>
            <a:r>
              <a:rPr lang="zh-CN" altLang="en-US" dirty="0" smtClean="0"/>
              <a:t>：</a:t>
            </a:r>
            <a:r>
              <a:rPr lang="zh-CN" altLang="en-US" dirty="0"/>
              <a:t>（</a:t>
            </a:r>
            <a:r>
              <a:rPr lang="en-US" altLang="zh-CN" dirty="0" smtClean="0"/>
              <a:t>JDK9.0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下载和安装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JDK</a:t>
            </a: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http://www.oracle.com/technetwork/java/javase/downloads/index.html</a:t>
            </a:r>
            <a:endParaRPr lang="en-US" altLang="zh-CN" dirty="0">
              <a:hlinkClick r:id="rId4"/>
            </a:endParaRP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3" y="2312876"/>
            <a:ext cx="7004211" cy="43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160749"/>
            <a:ext cx="883477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3"/>
            <a:ext cx="8244916" cy="480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JDK</a:t>
            </a:r>
            <a:r>
              <a:rPr lang="zh-CN" altLang="en-US" dirty="0" smtClean="0"/>
              <a:t>下载</a:t>
            </a: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14138"/>
            <a:ext cx="8915256" cy="50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</a:t>
            </a:r>
            <a:r>
              <a:rPr lang="zh-CN" altLang="en-US" dirty="0"/>
              <a:t>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个环境变量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JAVA_HOME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安装目录（如：</a:t>
            </a:r>
            <a:r>
              <a:rPr lang="en-US" altLang="zh-CN" dirty="0"/>
              <a:t>D:\Program Files\Java\jdk1.8.0_74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安装目录下的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目录（如：</a:t>
            </a:r>
            <a:r>
              <a:rPr lang="en-US" altLang="zh-CN" dirty="0"/>
              <a:t>%JAVA_HOME%\bin</a:t>
            </a:r>
            <a:r>
              <a:rPr lang="en-US" altLang="zh-CN" dirty="0" smtClean="0"/>
              <a:t>;%JAVA_HOME%\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\bin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CLASSPATH</a:t>
            </a:r>
            <a:r>
              <a:rPr lang="zh-CN" altLang="en-US" dirty="0" smtClean="0"/>
              <a:t>：类文件或依赖的类或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包所在目录（如：</a:t>
            </a:r>
            <a:r>
              <a:rPr lang="en-US" altLang="zh-CN" dirty="0" smtClean="0"/>
              <a:t>.;%</a:t>
            </a:r>
            <a:r>
              <a:rPr lang="en-US" altLang="zh-CN" dirty="0"/>
              <a:t>JAVA_HOME%\lib;%JAVA_HOME</a:t>
            </a:r>
            <a:r>
              <a:rPr lang="en-US" altLang="zh-CN" dirty="0" smtClean="0"/>
              <a:t>%\lib\*.</a:t>
            </a:r>
            <a:r>
              <a:rPr lang="en-US" altLang="zh-CN" dirty="0"/>
              <a:t>jar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 smtClean="0"/>
              <a:t>JDK</a:t>
            </a:r>
            <a:r>
              <a:rPr lang="zh-CN" altLang="en-US" dirty="0" smtClean="0"/>
              <a:t>安装后测试</a:t>
            </a:r>
            <a:r>
              <a:rPr lang="zh-CN" altLang="en-US" dirty="0"/>
              <a:t>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Java</a:t>
            </a:r>
            <a:r>
              <a:rPr lang="zh-CN" altLang="en-US" dirty="0"/>
              <a:t>环境是否配置完成：</a:t>
            </a:r>
            <a:r>
              <a:rPr lang="en-US" altLang="zh-CN" dirty="0" smtClean="0"/>
              <a:t>java -version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JDK</a:t>
            </a:r>
            <a:r>
              <a:rPr lang="zh-CN" altLang="en-US" dirty="0"/>
              <a:t>安装：运行</a:t>
            </a:r>
            <a:r>
              <a:rPr lang="en-US" altLang="zh-CN" dirty="0" err="1"/>
              <a:t>javac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工具（命令）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413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193867"/>
              </p:ext>
            </p:extLst>
          </p:nvPr>
        </p:nvGraphicFramePr>
        <p:xfrm>
          <a:off x="609600" y="2505108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r:id="rId3" imgW="6373115" imgH="4172532" progId="PBrush">
                  <p:embed/>
                </p:oleObj>
              </mc:Choice>
              <mc:Fallback>
                <p:oleObj r:id="rId3" imgW="6373115" imgH="4172532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5108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8" y="2503520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JDK</a:t>
            </a:r>
            <a:r>
              <a:rPr lang="zh-CN" altLang="en-US"/>
              <a:t>目录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JDK</a:t>
            </a:r>
            <a:r>
              <a:rPr lang="zh-CN" altLang="en-US" dirty="0"/>
              <a:t>目录：</a:t>
            </a:r>
            <a:endParaRPr lang="en-US" dirty="0"/>
          </a:p>
          <a:p>
            <a:pPr lvl="1"/>
            <a:r>
              <a:rPr lang="en-US" altLang="zh-CN" dirty="0"/>
              <a:t>bin: JDK</a:t>
            </a:r>
            <a:r>
              <a:rPr lang="zh-CN" altLang="en-US" dirty="0"/>
              <a:t>包含的一些开发工具执行文件，包括编译器、解释器和一些工具 </a:t>
            </a:r>
          </a:p>
          <a:p>
            <a:pPr lvl="1"/>
            <a:r>
              <a:rPr lang="en-US" altLang="zh-CN" dirty="0"/>
              <a:t>include: </a:t>
            </a:r>
            <a:r>
              <a:rPr lang="zh-CN" altLang="en-US" dirty="0"/>
              <a:t>包含</a:t>
            </a:r>
            <a:r>
              <a:rPr lang="zh-CN" altLang="en-US" dirty="0" smtClean="0"/>
              <a:t>本地</a:t>
            </a:r>
            <a:r>
              <a:rPr lang="zh-CN" altLang="en-US" dirty="0"/>
              <a:t>方法文件</a:t>
            </a:r>
          </a:p>
          <a:p>
            <a:pPr lvl="1"/>
            <a:r>
              <a:rPr lang="en-US" altLang="zh-CN" dirty="0" err="1"/>
              <a:t>jre</a:t>
            </a:r>
            <a:r>
              <a:rPr lang="en-US" altLang="zh-CN" dirty="0"/>
              <a:t>: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程序运行环境的根目录 </a:t>
            </a:r>
          </a:p>
          <a:p>
            <a:pPr lvl="1"/>
            <a:r>
              <a:rPr lang="en-US" altLang="zh-CN" dirty="0"/>
              <a:t>lib: Java</a:t>
            </a:r>
            <a:r>
              <a:rPr lang="zh-CN" altLang="en-US" dirty="0"/>
              <a:t>开发工具要用的一些库</a:t>
            </a:r>
            <a:r>
              <a:rPr lang="zh-CN" altLang="en-US" dirty="0" smtClean="0"/>
              <a:t>文件</a:t>
            </a:r>
            <a:r>
              <a:rPr lang="zh-CN" alt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Java程序的基本组成</a:t>
            </a:r>
            <a:endParaRPr lang="en-US" altLang="zh-CN" dirty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7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 class Demo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("HelloWorld");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67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关键字：用来定义一个类</a:t>
            </a: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3789227" y="1725241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318359" y="1736812"/>
            <a:ext cx="2477941" cy="126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8071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静态方法，程序的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</a:rPr>
              <a:t>入口</a:t>
            </a:r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4737627" y="3643693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662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用于向控制台输出</a:t>
            </a:r>
            <a:r>
              <a:rPr lang="zh-CN" altLang="en-US" dirty="0" smtClean="0">
                <a:solidFill>
                  <a:schemeClr val="tx1"/>
                </a:solidFill>
              </a:rPr>
              <a:t>信息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itchFamily="34" charset="0"/>
              </a:rPr>
              <a:t>每条语句要以分号</a:t>
            </a:r>
            <a:r>
              <a:rPr lang="zh-CN" altLang="zh-CN" dirty="0" smtClean="0">
                <a:solidFill>
                  <a:schemeClr val="tx1"/>
                </a:solidFill>
                <a:sym typeface="Arial" pitchFamily="34" charset="0"/>
              </a:rPr>
              <a:t>结束</a:t>
            </a:r>
            <a:endParaRPr lang="zh-CN" altLang="zh-CN" dirty="0">
              <a:solidFill>
                <a:schemeClr val="tx1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5221311" y="1736812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6059997" y="1039876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标识符：类的名字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初识</a:t>
            </a:r>
            <a:r>
              <a:rPr lang="en-US" altLang="zh-CN"/>
              <a:t>Java</a:t>
            </a:r>
            <a:r>
              <a:rPr lang="zh-CN" altLang="en-US"/>
              <a:t>程序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输出结果：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208889"/>
            <a:ext cx="7056784" cy="50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3359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>
                <a:sym typeface="Arial" pitchFamily="34" charset="0"/>
              </a:rPr>
              <a:t>Java程序的基本组成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Java程序的基本组成是"类"(使用class声明)，方法不可以单独存在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ym typeface="Arial" pitchFamily="34" charset="0"/>
              </a:rPr>
              <a:t>类体和方法体都是在一对大括号中定义的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pPr eaLnBrk="1" hangingPunct="1"/>
            <a:r>
              <a:rPr lang="zh-CN" altLang="zh-CN" dirty="0">
                <a:sym typeface="Arial" pitchFamily="34" charset="0"/>
              </a:rPr>
              <a:t>程序从 </a:t>
            </a:r>
            <a:r>
              <a:rPr lang="en-US" altLang="zh-CN" dirty="0">
                <a:sym typeface="Arial" pitchFamily="34" charset="0"/>
              </a:rPr>
              <a:t>main()</a:t>
            </a:r>
            <a:r>
              <a:rPr lang="zh-CN" altLang="zh-CN" dirty="0">
                <a:sym typeface="Arial" pitchFamily="34" charset="0"/>
              </a:rPr>
              <a:t>方法开始执行</a:t>
            </a:r>
            <a:r>
              <a:rPr lang="zh-CN" altLang="en-US" dirty="0">
                <a:sym typeface="Arial" pitchFamily="34" charset="0"/>
              </a:rPr>
              <a:t>：</a:t>
            </a:r>
            <a:endParaRPr lang="zh-CN" altLang="zh-CN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>
                <a:sym typeface="Arial" pitchFamily="34" charset="0"/>
              </a:rPr>
              <a:t>要注意main方法的形式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zh-CN" altLang="zh-CN" sz="2400" dirty="0"/>
              <a:t>public static void main(String[] args){</a:t>
            </a:r>
            <a:r>
              <a:rPr lang="en-US" altLang="zh-CN" sz="2400" dirty="0"/>
              <a:t> }</a:t>
            </a:r>
            <a:endParaRPr lang="zh-CN" altLang="zh-CN" sz="2400" dirty="0">
              <a:sym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程序的步骤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/>
              <a:t>创建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以</a:t>
            </a:r>
            <a:r>
              <a:rPr lang="en-US" altLang="zh-CN" dirty="0"/>
              <a:t>.java</a:t>
            </a:r>
            <a:r>
              <a:rPr lang="zh-CN" altLang="zh-CN" dirty="0"/>
              <a:t>作为扩展名，可以用任何文本编辑器创建</a:t>
            </a:r>
            <a:r>
              <a:rPr lang="zh-CN" altLang="en-US" dirty="0"/>
              <a:t>、</a:t>
            </a:r>
            <a:r>
              <a:rPr lang="zh-CN" altLang="zh-CN" dirty="0"/>
              <a:t>编辑</a:t>
            </a:r>
            <a:r>
              <a:rPr lang="zh-CN" altLang="en-US" dirty="0"/>
              <a:t>。</a:t>
            </a:r>
          </a:p>
          <a:p>
            <a:pPr lvl="0"/>
            <a:r>
              <a:rPr lang="zh-CN" altLang="zh-CN" dirty="0"/>
              <a:t>编译源程序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编译器</a:t>
            </a:r>
            <a:r>
              <a:rPr lang="en-US" altLang="zh-CN" dirty="0"/>
              <a:t>”</a:t>
            </a:r>
            <a:r>
              <a:rPr lang="en-US" altLang="zh-CN" dirty="0" err="1"/>
              <a:t>javac</a:t>
            </a:r>
            <a:r>
              <a:rPr lang="en-US" altLang="zh-CN" dirty="0"/>
              <a:t>”</a:t>
            </a:r>
            <a:r>
              <a:rPr lang="zh-CN" altLang="zh-CN" dirty="0"/>
              <a:t>读取</a:t>
            </a:r>
            <a:r>
              <a:rPr lang="en-US" altLang="zh-CN" dirty="0"/>
              <a:t>Java</a:t>
            </a:r>
            <a:r>
              <a:rPr lang="zh-CN" altLang="zh-CN" dirty="0"/>
              <a:t>源程序</a:t>
            </a:r>
            <a:r>
              <a:rPr lang="zh-CN" altLang="en-US" dirty="0"/>
              <a:t>，</a:t>
            </a:r>
            <a:r>
              <a:rPr lang="zh-CN" altLang="zh-CN" dirty="0"/>
              <a:t>翻译成</a:t>
            </a:r>
            <a:r>
              <a:rPr lang="en-US" altLang="zh-CN" dirty="0"/>
              <a:t>Java</a:t>
            </a:r>
            <a:r>
              <a:rPr lang="zh-CN" altLang="zh-CN" dirty="0"/>
              <a:t>虚拟机能够明白</a:t>
            </a:r>
            <a:r>
              <a:rPr lang="zh-CN" altLang="zh-CN" dirty="0" smtClean="0"/>
              <a:t>的字节码文件</a:t>
            </a:r>
            <a:r>
              <a:rPr lang="zh-CN" altLang="en-US" dirty="0"/>
              <a:t>（</a:t>
            </a:r>
            <a:r>
              <a:rPr lang="zh-CN" altLang="zh-CN" dirty="0"/>
              <a:t>以</a:t>
            </a:r>
            <a:r>
              <a:rPr lang="en-US" altLang="zh-CN" dirty="0"/>
              <a:t>.class</a:t>
            </a:r>
            <a:r>
              <a:rPr lang="zh-CN" altLang="en-US" dirty="0"/>
              <a:t>为</a:t>
            </a:r>
            <a:r>
              <a:rPr lang="zh-CN" altLang="zh-CN" dirty="0"/>
              <a:t>扩展名</a:t>
            </a:r>
            <a:r>
              <a:rPr lang="zh-CN" altLang="en-US" dirty="0"/>
              <a:t>）。</a:t>
            </a:r>
          </a:p>
          <a:p>
            <a:pPr lvl="0"/>
            <a:r>
              <a:rPr lang="zh-CN" altLang="zh-CN" dirty="0"/>
              <a:t>运行</a:t>
            </a:r>
            <a:r>
              <a:rPr lang="en-US" altLang="zh-CN" dirty="0"/>
              <a:t>class</a:t>
            </a:r>
            <a:r>
              <a:rPr lang="zh-CN" altLang="zh-CN" dirty="0"/>
              <a:t>（字节码）文件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zh-CN" dirty="0"/>
              <a:t>解释器</a:t>
            </a:r>
            <a:r>
              <a:rPr lang="en-US" altLang="zh-CN" dirty="0"/>
              <a:t>”java”</a:t>
            </a:r>
            <a:r>
              <a:rPr lang="zh-CN" altLang="zh-CN" dirty="0"/>
              <a:t>读取字节码</a:t>
            </a:r>
            <a:r>
              <a:rPr lang="zh-CN" altLang="en-US" dirty="0"/>
              <a:t>文件</a:t>
            </a:r>
            <a:r>
              <a:rPr lang="zh-CN" altLang="zh-CN" dirty="0"/>
              <a:t>，取出指令并且翻译成计算机能执行的代码，完成运行过程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的含义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是由</a:t>
            </a:r>
            <a:r>
              <a:rPr lang="en-US" altLang="zh-CN" dirty="0"/>
              <a:t>Sun Microsystems</a:t>
            </a:r>
            <a:r>
              <a:rPr lang="zh-CN" altLang="en-US" dirty="0"/>
              <a:t>公司于 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</a:t>
            </a:r>
            <a:r>
              <a:rPr lang="zh-CN" altLang="en-US" dirty="0" smtClean="0"/>
              <a:t>的面向对象程序设计</a:t>
            </a:r>
            <a:r>
              <a:rPr lang="zh-CN" altLang="en-US" dirty="0"/>
              <a:t>语言（以下简称</a:t>
            </a:r>
            <a:r>
              <a:rPr lang="en-US" altLang="zh-CN" dirty="0"/>
              <a:t>Java</a:t>
            </a:r>
            <a:r>
              <a:rPr lang="zh-CN" altLang="en-US" dirty="0"/>
              <a:t>语言）和</a:t>
            </a:r>
            <a:r>
              <a:rPr lang="en-US" altLang="zh-CN" dirty="0"/>
              <a:t>Java</a:t>
            </a:r>
            <a:r>
              <a:rPr lang="zh-CN" altLang="en-US" dirty="0"/>
              <a:t>平台的总称。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有两层含义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开发平台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dirty="0"/>
              <a:t>Eclipse</a:t>
            </a:r>
            <a:r>
              <a:rPr lang="zh-CN" altLang="en-US" dirty="0"/>
              <a:t>的安装及使用　　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集成开发环境的概念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Eclipse的安装及使用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集成开发环境的概念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集成开发环境的概念</a:t>
            </a:r>
          </a:p>
          <a:p>
            <a:pPr lvl="1" eaLnBrk="1" hangingPunct="1"/>
            <a:r>
              <a:rPr lang="zh-CN" altLang="en-US" dirty="0"/>
              <a:t>集程序编辑，编译，运行调试，打包，发布等功能于一体的</a:t>
            </a:r>
            <a:r>
              <a:rPr lang="zh-CN" altLang="en-US" dirty="0" smtClean="0"/>
              <a:t>软件</a:t>
            </a:r>
            <a:r>
              <a:rPr lang="zh-CN" altLang="en-US" dirty="0"/>
              <a:t>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91" y="4865674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5" y="4935252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14" y="2806736"/>
            <a:ext cx="1970954" cy="128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950791"/>
            <a:ext cx="15525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</a:t>
            </a:r>
            <a:r>
              <a:rPr lang="zh-CN" altLang="en-US"/>
              <a:t>通过</a:t>
            </a:r>
            <a:r>
              <a:rPr lang="zh-CN" altLang="en-US" smtClean="0"/>
              <a:t>插件构建</a:t>
            </a:r>
            <a:r>
              <a:rPr lang="zh-CN" altLang="en-US" dirty="0"/>
              <a:t>开发环境，幸运的是，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开发工具。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并不仅限于</a:t>
            </a:r>
            <a:r>
              <a:rPr lang="en-US" altLang="zh-CN" dirty="0"/>
              <a:t>Java</a:t>
            </a:r>
            <a:r>
              <a:rPr lang="zh-CN" altLang="en-US" dirty="0"/>
              <a:t>集成开发环境，目前支持诸如 </a:t>
            </a:r>
            <a:r>
              <a:rPr lang="en-US" altLang="zh-CN" dirty="0"/>
              <a:t>C/C++ </a:t>
            </a:r>
            <a:r>
              <a:rPr lang="zh-CN" altLang="en-US" dirty="0"/>
              <a:t>、 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等编程语言的插件已经可用。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8" y="2024844"/>
            <a:ext cx="1050454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333775"/>
            <a:ext cx="94091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96" y="1736812"/>
            <a:ext cx="800893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Eclipse的安装及使用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官方网址：</a:t>
            </a:r>
            <a:r>
              <a:rPr lang="en-US" altLang="zh-CN" dirty="0"/>
              <a:t>http://www.eclipse.org/.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2420888"/>
            <a:ext cx="6135306" cy="228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9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是一款免安装软件，直接解压缩即可。</a:t>
            </a:r>
            <a:endParaRPr lang="en-US" dirty="0"/>
          </a:p>
          <a:p>
            <a:pPr lvl="1"/>
            <a:r>
              <a:rPr lang="zh-CN" altLang="en-US" dirty="0"/>
              <a:t>解压缩之后的目录结构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76473"/>
          <a:stretch/>
        </p:blipFill>
        <p:spPr>
          <a:xfrm>
            <a:off x="2747628" y="2537549"/>
            <a:ext cx="2232248" cy="359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eclipse.exe</a:t>
            </a:r>
            <a:r>
              <a:rPr lang="zh-CN" altLang="en-US" dirty="0"/>
              <a:t>文件，选择工作目录。</a:t>
            </a:r>
            <a:endParaRPr lang="en-US" dirty="0"/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13317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4075"/>
              </p:ext>
            </p:extLst>
          </p:nvPr>
        </p:nvGraphicFramePr>
        <p:xfrm>
          <a:off x="1127448" y="2093321"/>
          <a:ext cx="8280920" cy="41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r:id="rId3" imgW="5858693" imgH="2142857" progId="PBrush">
                  <p:embed/>
                </p:oleObj>
              </mc:Choice>
              <mc:Fallback>
                <p:oleObj r:id="rId3" imgW="5858693" imgH="2142857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93321"/>
                        <a:ext cx="8280920" cy="4176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欢迎界面，主界面。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44676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09864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语言的历史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1991 </a:t>
            </a:r>
            <a:r>
              <a:rPr lang="zh-CN" altLang="en-US" dirty="0"/>
              <a:t>年</a:t>
            </a:r>
            <a:r>
              <a:rPr lang="en-US" altLang="zh-CN" dirty="0"/>
              <a:t>Sun</a:t>
            </a:r>
            <a:r>
              <a:rPr lang="zh-CN" altLang="en-US" dirty="0"/>
              <a:t>公司的</a:t>
            </a:r>
            <a:r>
              <a:rPr lang="en-US" altLang="zh-CN" dirty="0"/>
              <a:t>James Gosling</a:t>
            </a:r>
            <a:r>
              <a:rPr lang="zh-CN" altLang="en-US" dirty="0"/>
              <a:t>等人开始开发名称为 </a:t>
            </a:r>
            <a:r>
              <a:rPr lang="en-US" altLang="zh-CN" dirty="0"/>
              <a:t>Oak </a:t>
            </a:r>
            <a:r>
              <a:rPr lang="zh-CN" altLang="en-US" dirty="0"/>
              <a:t>的语言。主要用于像有线电视转换盒这类消费设备。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Sun</a:t>
            </a:r>
            <a:r>
              <a:rPr lang="zh-CN" altLang="en-US" dirty="0"/>
              <a:t>公司的人后来发现</a:t>
            </a:r>
            <a:r>
              <a:rPr lang="en-US" altLang="zh-CN" dirty="0"/>
              <a:t>Oak</a:t>
            </a:r>
            <a:r>
              <a:rPr lang="zh-CN" altLang="en-US" dirty="0"/>
              <a:t>是一种已有的计算机语言的名字，于是，将其改名为</a:t>
            </a:r>
            <a:r>
              <a:rPr lang="en-US" altLang="zh-CN" dirty="0"/>
              <a:t>Java</a:t>
            </a:r>
            <a:r>
              <a:rPr lang="zh-CN" altLang="en-US" dirty="0"/>
              <a:t>（太平洋岛屿爪哇盛产的一种味道非常美妙的咖啡）。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Sun</a:t>
            </a:r>
            <a:r>
              <a:rPr lang="zh-CN" altLang="en-US" dirty="0"/>
              <a:t>公司对外正式宣布了</a:t>
            </a:r>
            <a:r>
              <a:rPr lang="en-US" altLang="zh-CN" dirty="0"/>
              <a:t>Java</a:t>
            </a:r>
            <a:r>
              <a:rPr lang="zh-CN" altLang="en-US" dirty="0"/>
              <a:t>语言。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239122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中采用</a:t>
            </a:r>
            <a:r>
              <a:rPr lang="en-US" altLang="zh-CN" dirty="0"/>
              <a:t>project</a:t>
            </a:r>
            <a:r>
              <a:rPr lang="zh-CN" altLang="en-US" dirty="0"/>
              <a:t>（项目）来组织</a:t>
            </a:r>
            <a:r>
              <a:rPr lang="en-US" altLang="zh-CN" dirty="0"/>
              <a:t>Java</a:t>
            </a:r>
            <a:r>
              <a:rPr lang="zh-CN" altLang="en-US" dirty="0"/>
              <a:t>源代码和</a:t>
            </a:r>
            <a:r>
              <a:rPr lang="zh-CN" altLang="en-US" dirty="0" smtClean="0"/>
              <a:t>资源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新建一个</a:t>
            </a:r>
            <a:r>
              <a:rPr lang="en-US" altLang="zh-CN" dirty="0"/>
              <a:t>Java Project </a:t>
            </a:r>
            <a:r>
              <a:rPr lang="zh-CN" altLang="en-US" dirty="0" smtClean="0"/>
              <a:t>项目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点击</a:t>
            </a:r>
            <a:r>
              <a:rPr lang="en-US" altLang="zh-CN" dirty="0" err="1"/>
              <a:t>File</a:t>
            </a:r>
            <a:r>
              <a:rPr lang="en-US" altLang="zh-CN" dirty="0" err="1">
                <a:sym typeface="Wingdings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Project</a:t>
            </a:r>
            <a:r>
              <a:rPr lang="zh-CN" altLang="en-US" dirty="0"/>
              <a:t>，进入项目创建导航</a:t>
            </a:r>
            <a:r>
              <a:rPr lang="zh-CN" altLang="en-US" dirty="0" smtClean="0"/>
              <a:t>页面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3141664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429001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  <a:p>
            <a:pPr lvl="1"/>
            <a:r>
              <a:rPr lang="en-US" altLang="zh-CN" dirty="0"/>
              <a:t>File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New</a:t>
            </a:r>
            <a:r>
              <a:rPr lang="en-US" altLang="zh-CN" dirty="0">
                <a:sym typeface="Wingdings" pitchFamily="2" charset="2"/>
              </a:rPr>
              <a:t>  </a:t>
            </a:r>
            <a:r>
              <a:rPr lang="en-US" altLang="zh-CN" dirty="0"/>
              <a:t>Class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34888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531558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20098"/>
              </p:ext>
            </p:extLst>
          </p:nvPr>
        </p:nvGraphicFramePr>
        <p:xfrm>
          <a:off x="1667508" y="252337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r:id="rId5" imgW="5285714" imgH="5649114" progId="PBrush">
                  <p:embed/>
                </p:oleObj>
              </mc:Choice>
              <mc:Fallback>
                <p:oleObj r:id="rId5" imgW="5285714" imgH="5649114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08" y="252337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Eclipse的安装及使用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选择要运行的类文件，点击菜单栏的“</a:t>
            </a:r>
            <a:r>
              <a:rPr lang="en-US" altLang="zh-CN" dirty="0"/>
              <a:t>Run as</a:t>
            </a:r>
            <a:r>
              <a:rPr lang="zh-CN" altLang="en-US" dirty="0"/>
              <a:t>”。</a:t>
            </a:r>
          </a:p>
          <a:p>
            <a:pPr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52" y="2024844"/>
            <a:ext cx="8675626" cy="469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dirty="0"/>
              <a:t>Eclipse的安装及使用</a:t>
            </a:r>
            <a:br>
              <a:rPr lang="zh-CN" altLang="en-US" dirty="0"/>
            </a:br>
            <a:r>
              <a:rPr lang="zh-CN" altLang="en-US" dirty="0"/>
              <a:t>　　　　　　　</a:t>
            </a: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68760"/>
            <a:ext cx="718489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854590"/>
            <a:ext cx="6720356" cy="358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564904"/>
            <a:ext cx="7345774" cy="396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　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Java的注释符有三种：</a:t>
            </a:r>
          </a:p>
          <a:p>
            <a:pPr lvl="1"/>
            <a:r>
              <a:rPr lang="zh-CN" altLang="en-US" dirty="0"/>
              <a:t>块注释(/*注释的内容*/)</a:t>
            </a:r>
          </a:p>
          <a:p>
            <a:pPr lvl="1"/>
            <a:r>
              <a:rPr lang="zh-CN" altLang="en-US" dirty="0"/>
              <a:t>行注释(//注释内容)</a:t>
            </a:r>
          </a:p>
          <a:p>
            <a:pPr lvl="1"/>
            <a:r>
              <a:rPr lang="zh-CN" altLang="en-US" dirty="0"/>
              <a:t>文档的注释(/** 注释的内容*/)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语言的历史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语言的特点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的平台及主要应用方向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Java的工作原理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开发环境搭建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程序的基本结构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Eclipse</a:t>
            </a:r>
            <a:r>
              <a:rPr lang="zh-CN" altLang="en-US" dirty="0"/>
              <a:t>的安装及使用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9597" y="3176972"/>
            <a:ext cx="73628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dirty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758019" y="525256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健壮性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796014" y="525256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面向对象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357200" y="404878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跨平台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318019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多线程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33233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分布式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58785" y="115529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简单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636" y="4007749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安全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641288" y="2772120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高性能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069591" y="177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</a:rPr>
              <a:t>动态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</a:t>
            </a:r>
            <a:br>
              <a:rPr lang="zh-CN" altLang="en-US"/>
            </a:br>
            <a:r>
              <a:rPr lang="zh-CN" altLang="en-US"/>
              <a:t>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是面向对象的语言：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是基于信息隐藏和抽象数据类型概念的纯面向对象的语言。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中每个对象封装数据和方法，而方法实施对数据的处理。</a:t>
            </a:r>
            <a:endParaRPr 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 smtClean="0"/>
              <a:t>中可以通过继承、组合机制</a:t>
            </a:r>
            <a:r>
              <a:rPr lang="zh-CN" altLang="en-US" dirty="0"/>
              <a:t>实现代码复用。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是跨平台的开发语言。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跨平台的实现原理：</a:t>
            </a:r>
            <a:r>
              <a:rPr lang="en-US" altLang="zh-CN" dirty="0"/>
              <a:t>Java</a:t>
            </a:r>
            <a:r>
              <a:rPr lang="zh-CN" altLang="en-US" dirty="0"/>
              <a:t>程序运行在虚拟机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解释器用来解释执行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编译器编译之后的程序。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933313" y="2888940"/>
            <a:ext cx="6552544" cy="3276364"/>
            <a:chOff x="2933313" y="2888940"/>
            <a:chExt cx="6552544" cy="32763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933313" y="2888940"/>
              <a:ext cx="6552544" cy="3276364"/>
              <a:chOff x="-12950" y="834914"/>
              <a:chExt cx="6552474" cy="3275928"/>
            </a:xfrm>
          </p:grpSpPr>
          <p:sp>
            <p:nvSpPr>
              <p:cNvPr id="6" name="矩形 1"/>
              <p:cNvSpPr>
                <a:spLocks noChangeArrowheads="1"/>
              </p:cNvSpPr>
              <p:nvPr/>
            </p:nvSpPr>
            <p:spPr bwMode="auto">
              <a:xfrm>
                <a:off x="14288" y="834914"/>
                <a:ext cx="1403335" cy="5698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源代码（</a:t>
                </a:r>
                <a:r>
                  <a:rPr lang="en-US" sz="160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.java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7" name="矩形 2"/>
              <p:cNvSpPr>
                <a:spLocks noChangeArrowheads="1"/>
              </p:cNvSpPr>
              <p:nvPr/>
            </p:nvSpPr>
            <p:spPr bwMode="auto">
              <a:xfrm>
                <a:off x="-12950" y="2196771"/>
                <a:ext cx="1403335" cy="4682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8" name="矩形 3"/>
              <p:cNvSpPr>
                <a:spLocks noChangeArrowheads="1"/>
              </p:cNvSpPr>
              <p:nvPr/>
            </p:nvSpPr>
            <p:spPr bwMode="auto">
              <a:xfrm>
                <a:off x="1338" y="3463228"/>
                <a:ext cx="1403335" cy="6476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字节码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（</a:t>
                </a:r>
                <a:r>
                  <a:rPr lang="en-US" sz="1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.class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9" name="矩形 4"/>
              <p:cNvSpPr>
                <a:spLocks noChangeArrowheads="1"/>
              </p:cNvSpPr>
              <p:nvPr/>
            </p:nvSpPr>
            <p:spPr bwMode="auto">
              <a:xfrm>
                <a:off x="2857469" y="834914"/>
                <a:ext cx="2040171" cy="10476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虚拟机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For 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肘形连接符 10"/>
              <p:cNvCxnSpPr>
                <a:cxnSpLocks noChangeShapeType="1"/>
                <a:stCxn id="8" idx="3"/>
                <a:endCxn id="34" idx="1"/>
              </p:cNvCxnSpPr>
              <p:nvPr/>
            </p:nvCxnSpPr>
            <p:spPr bwMode="auto">
              <a:xfrm flipV="1">
                <a:off x="1404673" y="2579059"/>
                <a:ext cx="1452797" cy="1207976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肘形连接符 12"/>
              <p:cNvCxnSpPr>
                <a:cxnSpLocks noChangeShapeType="1"/>
                <a:endCxn id="9" idx="1"/>
              </p:cNvCxnSpPr>
              <p:nvPr/>
            </p:nvCxnSpPr>
            <p:spPr bwMode="auto">
              <a:xfrm rot="5400000" flipH="1" flipV="1">
                <a:off x="1697189" y="1798587"/>
                <a:ext cx="1600147" cy="7204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箭头连接符 14"/>
              <p:cNvCxnSpPr>
                <a:cxnSpLocks noChangeShapeType="1"/>
              </p:cNvCxnSpPr>
              <p:nvPr/>
            </p:nvCxnSpPr>
            <p:spPr bwMode="auto">
              <a:xfrm>
                <a:off x="2124104" y="3791949"/>
                <a:ext cx="73178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6"/>
              <p:cNvCxnSpPr>
                <a:cxnSpLocks noChangeShapeType="1"/>
                <a:stCxn id="9" idx="3"/>
                <a:endCxn id="18" idx="1"/>
              </p:cNvCxnSpPr>
              <p:nvPr/>
            </p:nvCxnSpPr>
            <p:spPr bwMode="auto">
              <a:xfrm>
                <a:off x="4897641" y="1358721"/>
                <a:ext cx="51608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8"/>
              <p:cNvCxnSpPr>
                <a:cxnSpLocks noChangeShapeType="1"/>
                <a:stCxn id="34" idx="3"/>
                <a:endCxn id="19" idx="1"/>
              </p:cNvCxnSpPr>
              <p:nvPr/>
            </p:nvCxnSpPr>
            <p:spPr bwMode="auto">
              <a:xfrm>
                <a:off x="4897642" y="2579059"/>
                <a:ext cx="521740" cy="80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20"/>
              <p:cNvCxnSpPr>
                <a:cxnSpLocks noChangeShapeType="1"/>
                <a:stCxn id="39" idx="3"/>
                <a:endCxn id="21" idx="1"/>
              </p:cNvCxnSpPr>
              <p:nvPr/>
            </p:nvCxnSpPr>
            <p:spPr bwMode="auto">
              <a:xfrm flipV="1">
                <a:off x="4897642" y="3820567"/>
                <a:ext cx="51329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5413726" y="1132830"/>
                <a:ext cx="1125798" cy="45178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Windows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26"/>
              <p:cNvSpPr>
                <a:spLocks noChangeArrowheads="1"/>
              </p:cNvSpPr>
              <p:nvPr/>
            </p:nvSpPr>
            <p:spPr bwMode="auto">
              <a:xfrm>
                <a:off x="5419382" y="2418879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7"/>
              <p:cNvSpPr>
                <a:spLocks noChangeArrowheads="1"/>
              </p:cNvSpPr>
              <p:nvPr/>
            </p:nvSpPr>
            <p:spPr bwMode="auto">
              <a:xfrm>
                <a:off x="5410936" y="3652314"/>
                <a:ext cx="682618" cy="3365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20000" dir="5400000" algn="ctr" rotWithShape="0">
                  <a:srgbClr val="000000">
                    <a:alpha val="35999"/>
                  </a:srgbClr>
                </a:outerShdw>
              </a:effectLst>
            </p:spPr>
            <p:txBody>
              <a:bodyPr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Unix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9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flipH="1">
                <a:off x="688718" y="1404751"/>
                <a:ext cx="27238" cy="7920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688718" y="2665020"/>
                <a:ext cx="14288" cy="798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矩形 29"/>
            <p:cNvSpPr/>
            <p:nvPr/>
          </p:nvSpPr>
          <p:spPr bwMode="auto">
            <a:xfrm>
              <a:off x="6178479" y="3465004"/>
              <a:ext cx="1290759" cy="3960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Java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解释器</a:t>
              </a:r>
            </a:p>
          </p:txBody>
        </p:sp>
      </p:grp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5803764" y="4109441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 smtClean="0">
                <a:solidFill>
                  <a:schemeClr val="tx1"/>
                </a:solidFill>
              </a:rPr>
              <a:t>Mac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78478" y="4689122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  <p:sp>
        <p:nvSpPr>
          <p:cNvPr id="39" name="矩形 4"/>
          <p:cNvSpPr>
            <a:spLocks noChangeArrowheads="1"/>
          </p:cNvSpPr>
          <p:nvPr/>
        </p:nvSpPr>
        <p:spPr bwMode="auto">
          <a:xfrm>
            <a:off x="5803764" y="5351115"/>
            <a:ext cx="2040193" cy="10477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虚拟机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UNIX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8480" y="5913258"/>
            <a:ext cx="1290759" cy="3960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解释器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语言的主要特征　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）主要实现</a:t>
            </a:r>
            <a:r>
              <a:rPr lang="en-US" altLang="zh-CN" dirty="0"/>
              <a:t>Java</a:t>
            </a:r>
            <a:r>
              <a:rPr lang="zh-CN" altLang="en-US" dirty="0"/>
              <a:t>字节码的解释和执行，为不同的平台提供统一的接口。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/>
              <a:t>Java</a:t>
            </a:r>
            <a:r>
              <a:rPr lang="zh-CN" altLang="en-US" dirty="0"/>
              <a:t>运行的环境，</a:t>
            </a:r>
            <a:r>
              <a:rPr lang="en-US" altLang="zh-CN" dirty="0"/>
              <a:t>Java</a:t>
            </a:r>
            <a:r>
              <a:rPr lang="zh-CN" altLang="en-US" dirty="0"/>
              <a:t>字节码就可以在其上运行。</a:t>
            </a:r>
          </a:p>
        </p:txBody>
      </p:sp>
    </p:spTree>
    <p:extLst>
      <p:ext uri="{BB962C8B-B14F-4D97-AF65-F5344CB8AC3E}">
        <p14:creationId xmlns:p14="http://schemas.microsoft.com/office/powerpoint/2010/main" val="34520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的应用平台　　　　　　　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桌面应用</a:t>
            </a:r>
            <a:r>
              <a:rPr lang="zh-CN" altLang="en-US" dirty="0"/>
              <a:t>开发</a:t>
            </a:r>
            <a:r>
              <a:rPr lang="en-US" altLang="zh-CN" dirty="0"/>
              <a:t>(Java</a:t>
            </a:r>
            <a:r>
              <a:rPr lang="zh-CN" altLang="en-US" dirty="0"/>
              <a:t>核心、基础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/>
              <a:t>SE(</a:t>
            </a:r>
            <a:r>
              <a:rPr lang="en-US" altLang="zh-CN" sz="2400" dirty="0"/>
              <a:t>Java Standard Edition</a:t>
            </a:r>
            <a:r>
              <a:rPr lang="zh-CN" altLang="zh-CN" sz="2400" dirty="0"/>
              <a:t>)</a:t>
            </a:r>
          </a:p>
          <a:p>
            <a:pPr eaLnBrk="1" hangingPunct="1"/>
            <a:r>
              <a:rPr lang="zh-CN" altLang="zh-CN" dirty="0"/>
              <a:t>企业级应用开发：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EE(</a:t>
            </a:r>
            <a:r>
              <a:rPr lang="en-US" altLang="zh-CN" sz="2400" dirty="0">
                <a:sym typeface="Arial" pitchFamily="34" charset="0"/>
              </a:rPr>
              <a:t>Java Enterprise Edition</a:t>
            </a:r>
            <a:r>
              <a:rPr lang="zh-CN" altLang="zh-CN" sz="2400" dirty="0">
                <a:sym typeface="Arial" pitchFamily="34" charset="0"/>
              </a:rPr>
              <a:t>)</a:t>
            </a:r>
          </a:p>
          <a:p>
            <a:pPr eaLnBrk="1" hangingPunct="1"/>
            <a:r>
              <a:rPr lang="zh-CN" altLang="zh-CN" dirty="0"/>
              <a:t>手机等移动产品开发：</a:t>
            </a:r>
          </a:p>
          <a:p>
            <a:pPr lvl="1" eaLnBrk="1" hangingPunct="1"/>
            <a:r>
              <a:rPr lang="zh-CN" altLang="zh-CN" sz="2400" dirty="0"/>
              <a:t>J</a:t>
            </a:r>
            <a:r>
              <a:rPr lang="en-US" altLang="zh-CN" sz="2400" dirty="0" err="1"/>
              <a:t>ava</a:t>
            </a:r>
            <a:r>
              <a:rPr lang="zh-CN" altLang="zh-CN" sz="2400" dirty="0">
                <a:sym typeface="Arial" pitchFamily="34" charset="0"/>
              </a:rPr>
              <a:t>ME(</a:t>
            </a:r>
            <a:r>
              <a:rPr lang="en-US" altLang="zh-CN" sz="2400" dirty="0">
                <a:sym typeface="Arial" pitchFamily="34" charset="0"/>
              </a:rPr>
              <a:t>Java Micro Edition</a:t>
            </a:r>
            <a:r>
              <a:rPr lang="zh-CN" altLang="zh-CN" sz="2400" dirty="0">
                <a:sym typeface="Arial" pitchFamily="34" charset="0"/>
              </a:rPr>
              <a:t>)</a:t>
            </a:r>
            <a:endParaRPr lang="en-US" altLang="zh-CN" sz="2400" dirty="0">
              <a:sym typeface="Arial" pitchFamily="34" charset="0"/>
            </a:endParaRPr>
          </a:p>
          <a:p>
            <a:pPr lvl="1" eaLnBrk="1" hangingPunct="1"/>
            <a:r>
              <a:rPr lang="en-US" altLang="zh-CN" sz="2400" dirty="0">
                <a:sym typeface="Arial" pitchFamily="34" charset="0"/>
              </a:rPr>
              <a:t>Android</a:t>
            </a:r>
            <a:r>
              <a:rPr lang="zh-CN" altLang="en-US" sz="2400" dirty="0">
                <a:sym typeface="Arial" pitchFamily="34" charset="0"/>
              </a:rPr>
              <a:t>开发</a:t>
            </a:r>
            <a:endParaRPr lang="zh-CN" altLang="zh-CN" sz="2400" dirty="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2406</Words>
  <Application>Microsoft Office PowerPoint</Application>
  <PresentationFormat>自定义</PresentationFormat>
  <Paragraphs>291</Paragraphs>
  <Slides>46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2_Default Design</vt:lpstr>
      <vt:lpstr>第一章 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Java的工作原理 　　　　　　　　</vt:lpstr>
      <vt:lpstr>环境搭建</vt:lpstr>
      <vt:lpstr>Java环境中的几个概念　　　　　　　　</vt:lpstr>
      <vt:lpstr>Java环境中的几个概念</vt:lpstr>
      <vt:lpstr>JDK的版本 　　　　　　　</vt:lpstr>
      <vt:lpstr>JDK下载和安装　　　　　　</vt:lpstr>
      <vt:lpstr>JDK下载　　　　　　</vt:lpstr>
      <vt:lpstr>JDK下载　　　　　　</vt:lpstr>
      <vt:lpstr>JDK安装　　　　　　　　</vt:lpstr>
      <vt:lpstr>JDK安装后测试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cp:lastModifiedBy>Windows 用户</cp:lastModifiedBy>
  <cp:revision>151</cp:revision>
  <dcterms:modified xsi:type="dcterms:W3CDTF">2018-09-09T08:53:34Z</dcterms:modified>
</cp:coreProperties>
</file>