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5.xml" ContentType="application/vnd.openxmlformats-officedocument.themeOverride+xml"/>
  <Override PartName="/ppt/notesSlides/notesSlide19.xml" ContentType="application/vnd.openxmlformats-officedocument.presentationml.notesSlide+xml"/>
  <Override PartName="/ppt/theme/themeOverride6.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7.xml" ContentType="application/vnd.openxmlformats-officedocument.themeOverride+xml"/>
  <Override PartName="/ppt/notesSlides/notesSlide22.xml" ContentType="application/vnd.openxmlformats-officedocument.presentationml.notesSlide+xml"/>
  <Override PartName="/ppt/theme/themeOverride8.xml" ContentType="application/vnd.openxmlformats-officedocument.themeOverride+xml"/>
  <Override PartName="/ppt/notesSlides/notesSlide23.xml" ContentType="application/vnd.openxmlformats-officedocument.presentationml.notesSlide+xml"/>
  <Override PartName="/ppt/theme/themeOverride9.xml" ContentType="application/vnd.openxmlformats-officedocument.themeOverride+xml"/>
  <Override PartName="/ppt/notesSlides/notesSlide24.xml" ContentType="application/vnd.openxmlformats-officedocument.presentationml.notesSlide+xml"/>
  <Override PartName="/ppt/theme/themeOverride10.xml" ContentType="application/vnd.openxmlformats-officedocument.themeOverride+xml"/>
  <Override PartName="/ppt/notesSlides/notesSlide25.xml" ContentType="application/vnd.openxmlformats-officedocument.presentationml.notesSl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05" r:id="rId1"/>
  </p:sldMasterIdLst>
  <p:notesMasterIdLst>
    <p:notesMasterId r:id="rId52"/>
  </p:notesMasterIdLst>
  <p:sldIdLst>
    <p:sldId id="256" r:id="rId2"/>
    <p:sldId id="537" r:id="rId3"/>
    <p:sldId id="666" r:id="rId4"/>
    <p:sldId id="669" r:id="rId5"/>
    <p:sldId id="667" r:id="rId6"/>
    <p:sldId id="670" r:id="rId7"/>
    <p:sldId id="539" r:id="rId8"/>
    <p:sldId id="620" r:id="rId9"/>
    <p:sldId id="621" r:id="rId10"/>
    <p:sldId id="624" r:id="rId11"/>
    <p:sldId id="626" r:id="rId12"/>
    <p:sldId id="627" r:id="rId13"/>
    <p:sldId id="628" r:id="rId14"/>
    <p:sldId id="629" r:id="rId15"/>
    <p:sldId id="630" r:id="rId16"/>
    <p:sldId id="631" r:id="rId17"/>
    <p:sldId id="632" r:id="rId18"/>
    <p:sldId id="633" r:id="rId19"/>
    <p:sldId id="634" r:id="rId20"/>
    <p:sldId id="635" r:id="rId21"/>
    <p:sldId id="636" r:id="rId22"/>
    <p:sldId id="637" r:id="rId23"/>
    <p:sldId id="638" r:id="rId24"/>
    <p:sldId id="639" r:id="rId25"/>
    <p:sldId id="640" r:id="rId26"/>
    <p:sldId id="641" r:id="rId27"/>
    <p:sldId id="642" r:id="rId28"/>
    <p:sldId id="643" r:id="rId29"/>
    <p:sldId id="644" r:id="rId30"/>
    <p:sldId id="646" r:id="rId31"/>
    <p:sldId id="647" r:id="rId32"/>
    <p:sldId id="648" r:id="rId33"/>
    <p:sldId id="649" r:id="rId34"/>
    <p:sldId id="650" r:id="rId35"/>
    <p:sldId id="652" r:id="rId36"/>
    <p:sldId id="653" r:id="rId37"/>
    <p:sldId id="654" r:id="rId38"/>
    <p:sldId id="655" r:id="rId39"/>
    <p:sldId id="656" r:id="rId40"/>
    <p:sldId id="657" r:id="rId41"/>
    <p:sldId id="658" r:id="rId42"/>
    <p:sldId id="659" r:id="rId43"/>
    <p:sldId id="660" r:id="rId44"/>
    <p:sldId id="661" r:id="rId45"/>
    <p:sldId id="662" r:id="rId46"/>
    <p:sldId id="663" r:id="rId47"/>
    <p:sldId id="664" r:id="rId48"/>
    <p:sldId id="665" r:id="rId49"/>
    <p:sldId id="625" r:id="rId50"/>
    <p:sldId id="618" r:id="rId51"/>
  </p:sldIdLst>
  <p:sldSz cx="12192000" cy="6858000"/>
  <p:notesSz cx="6794500" cy="9918700"/>
  <p:defaultTextStyle>
    <a:defPPr>
      <a:defRPr lang="en-US"/>
    </a:defPPr>
    <a:lvl1pPr algn="l" rtl="0" fontAlgn="base">
      <a:spcBef>
        <a:spcPct val="0"/>
      </a:spcBef>
      <a:spcAft>
        <a:spcPct val="0"/>
      </a:spcAft>
      <a:buFont typeface="Arial" charset="0"/>
      <a:defRPr sz="2000" kern="1200">
        <a:solidFill>
          <a:srgbClr val="A50021"/>
        </a:solidFill>
        <a:latin typeface="Arial" charset="0"/>
        <a:ea typeface="+mn-ea"/>
        <a:cs typeface="+mn-cs"/>
      </a:defRPr>
    </a:lvl1pPr>
    <a:lvl2pPr marL="457200" algn="l" rtl="0" fontAlgn="base">
      <a:spcBef>
        <a:spcPct val="0"/>
      </a:spcBef>
      <a:spcAft>
        <a:spcPct val="0"/>
      </a:spcAft>
      <a:buFont typeface="Arial" charset="0"/>
      <a:defRPr sz="2000" kern="1200">
        <a:solidFill>
          <a:srgbClr val="A50021"/>
        </a:solidFill>
        <a:latin typeface="Arial" charset="0"/>
        <a:ea typeface="+mn-ea"/>
        <a:cs typeface="+mn-cs"/>
      </a:defRPr>
    </a:lvl2pPr>
    <a:lvl3pPr marL="914400" algn="l" rtl="0" fontAlgn="base">
      <a:spcBef>
        <a:spcPct val="0"/>
      </a:spcBef>
      <a:spcAft>
        <a:spcPct val="0"/>
      </a:spcAft>
      <a:buFont typeface="Arial" charset="0"/>
      <a:defRPr sz="2000" kern="1200">
        <a:solidFill>
          <a:srgbClr val="A50021"/>
        </a:solidFill>
        <a:latin typeface="Arial" charset="0"/>
        <a:ea typeface="+mn-ea"/>
        <a:cs typeface="+mn-cs"/>
      </a:defRPr>
    </a:lvl3pPr>
    <a:lvl4pPr marL="1371600" algn="l" rtl="0" fontAlgn="base">
      <a:spcBef>
        <a:spcPct val="0"/>
      </a:spcBef>
      <a:spcAft>
        <a:spcPct val="0"/>
      </a:spcAft>
      <a:buFont typeface="Arial" charset="0"/>
      <a:defRPr sz="2000" kern="1200">
        <a:solidFill>
          <a:srgbClr val="A50021"/>
        </a:solidFill>
        <a:latin typeface="Arial" charset="0"/>
        <a:ea typeface="+mn-ea"/>
        <a:cs typeface="+mn-cs"/>
      </a:defRPr>
    </a:lvl4pPr>
    <a:lvl5pPr marL="1828800" algn="l" rtl="0" fontAlgn="base">
      <a:spcBef>
        <a:spcPct val="0"/>
      </a:spcBef>
      <a:spcAft>
        <a:spcPct val="0"/>
      </a:spcAft>
      <a:buFont typeface="Arial" charset="0"/>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xmlns="">
        <p15:guide id="1" orient="horz" pos="2180" userDrawn="1">
          <p15:clr>
            <a:srgbClr val="A4A3A4"/>
          </p15:clr>
        </p15:guide>
        <p15:guide id="2"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18"/>
    <a:srgbClr val="FF0000"/>
    <a:srgbClr val="E4FEDE"/>
    <a:srgbClr val="8BE58F"/>
    <a:srgbClr val="A0FAA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02" autoAdjust="0"/>
  </p:normalViewPr>
  <p:slideViewPr>
    <p:cSldViewPr>
      <p:cViewPr varScale="1">
        <p:scale>
          <a:sx n="59" d="100"/>
          <a:sy n="59" d="100"/>
        </p:scale>
        <p:origin x="-1104" y="-90"/>
      </p:cViewPr>
      <p:guideLst>
        <p:guide orient="horz" pos="2180"/>
        <p:guide pos="37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2075" y="744538"/>
            <a:ext cx="6610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altLang="en-US" noProof="0" smtClean="0"/>
              <a:t>Click to edit Master text styles</a:t>
            </a:r>
          </a:p>
          <a:p>
            <a:pPr lvl="1"/>
            <a:r>
              <a:rPr lang="pt-PT" altLang="en-US" noProof="0" smtClean="0"/>
              <a:t>Second level</a:t>
            </a:r>
          </a:p>
          <a:p>
            <a:pPr lvl="2"/>
            <a:r>
              <a:rPr lang="pt-PT" altLang="en-US" noProof="0" smtClean="0"/>
              <a:t>Third level</a:t>
            </a:r>
          </a:p>
          <a:p>
            <a:pPr lvl="3"/>
            <a:r>
              <a:rPr lang="pt-PT" altLang="en-US" noProof="0" smtClean="0"/>
              <a:t>Fourth level</a:t>
            </a:r>
          </a:p>
          <a:p>
            <a:pPr lvl="4"/>
            <a:r>
              <a:rPr lang="pt-PT" altLang="en-US" noProof="0" smtClean="0"/>
              <a:t>Fifth level</a:t>
            </a:r>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fld id="{9F881EA6-9217-4A53-BC39-24988C79B76B}" type="slidenum">
              <a:rPr lang="pt-PT" altLang="en-US"/>
              <a:pPr>
                <a:defRPr/>
              </a:pPr>
              <a:t>‹#›</a:t>
            </a:fld>
            <a:endParaRPr lang="pt-PT" altLang="en-US"/>
          </a:p>
        </p:txBody>
      </p:sp>
    </p:spTree>
    <p:extLst>
      <p:ext uri="{BB962C8B-B14F-4D97-AF65-F5344CB8AC3E}">
        <p14:creationId xmlns:p14="http://schemas.microsoft.com/office/powerpoint/2010/main" val="17426843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orworld.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mn-ea"/>
                <a:cs typeface="+mn-cs"/>
              </a:rPr>
              <a:t>关键字需要注意的是：</a:t>
            </a:r>
            <a:r>
              <a:rPr lang="en-US" altLang="zh-CN" sz="1200" b="0" i="0" kern="1200" dirty="0" smtClean="0">
                <a:solidFill>
                  <a:schemeClr val="tx1"/>
                </a:solidFill>
                <a:effectLst/>
                <a:latin typeface="Arial" pitchFamily="34" charset="0"/>
                <a:ea typeface="+mn-ea"/>
                <a:cs typeface="+mn-cs"/>
              </a:rPr>
              <a:t>1.Java</a:t>
            </a:r>
            <a:r>
              <a:rPr lang="zh-CN" altLang="en-US" sz="1200" b="0" i="0" kern="1200" dirty="0" smtClean="0">
                <a:solidFill>
                  <a:schemeClr val="tx1"/>
                </a:solidFill>
                <a:effectLst/>
                <a:latin typeface="Arial" pitchFamily="34" charset="0"/>
                <a:ea typeface="+mn-ea"/>
                <a:cs typeface="+mn-cs"/>
              </a:rPr>
              <a:t>将</a:t>
            </a:r>
            <a:r>
              <a:rPr lang="en-US" altLang="zh-CN" sz="1200" b="0" i="0" kern="1200" dirty="0" err="1" smtClean="0">
                <a:solidFill>
                  <a:schemeClr val="tx1"/>
                </a:solidFill>
                <a:effectLst/>
                <a:latin typeface="Arial" pitchFamily="34" charset="0"/>
                <a:ea typeface="+mn-ea"/>
                <a:cs typeface="+mn-cs"/>
              </a:rPr>
              <a:t>goto</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const</a:t>
            </a:r>
            <a:r>
              <a:rPr lang="zh-CN" altLang="en-US" sz="1200" b="0" i="0" kern="1200" dirty="0" smtClean="0">
                <a:solidFill>
                  <a:schemeClr val="tx1"/>
                </a:solidFill>
                <a:effectLst/>
                <a:latin typeface="Arial" pitchFamily="34" charset="0"/>
                <a:ea typeface="+mn-ea"/>
                <a:cs typeface="+mn-cs"/>
              </a:rPr>
              <a:t>定义为保留字，基本没有语法应用，但是不能使用它们作为标识符；</a:t>
            </a:r>
          </a:p>
          <a:p>
            <a:r>
              <a:rPr lang="en-US" altLang="zh-CN" sz="1200" b="0" i="0" kern="1200" dirty="0" smtClean="0">
                <a:solidFill>
                  <a:schemeClr val="tx1"/>
                </a:solidFill>
                <a:effectLst/>
                <a:latin typeface="Arial" pitchFamily="34" charset="0"/>
                <a:ea typeface="+mn-ea"/>
                <a:cs typeface="+mn-cs"/>
              </a:rPr>
              <a:t>2.</a:t>
            </a:r>
            <a:r>
              <a:rPr lang="zh-CN" altLang="en-US" sz="1200" b="0" i="0" kern="1200" dirty="0" smtClean="0">
                <a:solidFill>
                  <a:schemeClr val="tx1"/>
                </a:solidFill>
                <a:effectLst/>
                <a:latin typeface="Arial" pitchFamily="34" charset="0"/>
                <a:ea typeface="+mn-ea"/>
                <a:cs typeface="+mn-cs"/>
              </a:rPr>
              <a:t>系统定义的</a:t>
            </a:r>
            <a:r>
              <a:rPr lang="en-US" altLang="zh-CN" sz="1200" b="0" i="0" kern="1200" dirty="0" err="1" smtClean="0">
                <a:solidFill>
                  <a:schemeClr val="tx1"/>
                </a:solidFill>
                <a:effectLst/>
                <a:latin typeface="Arial" pitchFamily="34" charset="0"/>
                <a:ea typeface="+mn-ea"/>
                <a:cs typeface="+mn-cs"/>
              </a:rPr>
              <a:t>true,false,null</a:t>
            </a:r>
            <a:r>
              <a:rPr lang="zh-CN" altLang="en-US" sz="1200" b="0" i="0" kern="1200" dirty="0" smtClean="0">
                <a:solidFill>
                  <a:schemeClr val="tx1"/>
                </a:solidFill>
                <a:effectLst/>
                <a:latin typeface="Arial" pitchFamily="34" charset="0"/>
                <a:ea typeface="+mn-ea"/>
                <a:cs typeface="+mn-cs"/>
              </a:rPr>
              <a:t>并不是关键字，而是字面常量，仍然不允许作为标识符使用；</a:t>
            </a:r>
          </a:p>
          <a:p>
            <a:r>
              <a:rPr lang="en-US" altLang="zh-CN" sz="1200" b="0" i="0" kern="1200" dirty="0" smtClean="0">
                <a:solidFill>
                  <a:schemeClr val="tx1"/>
                </a:solidFill>
                <a:effectLst/>
                <a:latin typeface="Arial" pitchFamily="34" charset="0"/>
                <a:ea typeface="+mn-ea"/>
                <a:cs typeface="+mn-cs"/>
              </a:rPr>
              <a:t>3.$</a:t>
            </a:r>
            <a:r>
              <a:rPr lang="zh-CN" altLang="en-US" sz="1200" b="0" i="0" kern="1200" dirty="0" smtClean="0">
                <a:solidFill>
                  <a:schemeClr val="tx1"/>
                </a:solidFill>
                <a:effectLst/>
                <a:latin typeface="Arial" pitchFamily="34" charset="0"/>
                <a:ea typeface="+mn-ea"/>
                <a:cs typeface="+mn-cs"/>
              </a:rPr>
              <a:t>可作为标识符使用，但是我们应该减少对他的使用。因为</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通常在编译器生成的标识符名称中使用。假如一个类为</a:t>
            </a:r>
            <a:r>
              <a:rPr lang="en-US" altLang="zh-CN" sz="1200" b="0" i="0" kern="1200" dirty="0" smtClean="0">
                <a:solidFill>
                  <a:schemeClr val="tx1"/>
                </a:solidFill>
                <a:effectLst/>
                <a:latin typeface="Arial" pitchFamily="34" charset="0"/>
                <a:ea typeface="+mn-ea"/>
                <a:cs typeface="+mn-cs"/>
              </a:rPr>
              <a:t>A</a:t>
            </a:r>
            <a:r>
              <a:rPr lang="zh-CN" altLang="en-US" sz="1200" b="0" i="0" kern="1200" dirty="0" smtClean="0">
                <a:solidFill>
                  <a:schemeClr val="tx1"/>
                </a:solidFill>
                <a:effectLst/>
                <a:latin typeface="Arial" pitchFamily="34" charset="0"/>
                <a:ea typeface="+mn-ea"/>
                <a:cs typeface="+mn-cs"/>
              </a:rPr>
              <a:t>，在内部声明成员类</a:t>
            </a:r>
            <a:r>
              <a:rPr lang="en-US" altLang="zh-CN" sz="1200" b="0" i="0" kern="1200" dirty="0" smtClean="0">
                <a:solidFill>
                  <a:schemeClr val="tx1"/>
                </a:solidFill>
                <a:effectLst/>
                <a:latin typeface="Arial" pitchFamily="34" charset="0"/>
                <a:ea typeface="+mn-ea"/>
                <a:cs typeface="+mn-cs"/>
              </a:rPr>
              <a:t>B</a:t>
            </a:r>
            <a:r>
              <a:rPr lang="zh-CN" altLang="en-US" sz="1200" b="0" i="0" kern="1200" dirty="0" smtClean="0">
                <a:solidFill>
                  <a:schemeClr val="tx1"/>
                </a:solidFill>
                <a:effectLst/>
                <a:latin typeface="Arial" pitchFamily="34" charset="0"/>
                <a:ea typeface="+mn-ea"/>
                <a:cs typeface="+mn-cs"/>
              </a:rPr>
              <a:t>，编译后就会产生</a:t>
            </a:r>
            <a:r>
              <a:rPr lang="en-US" altLang="zh-CN" sz="1200" b="0" i="0" kern="1200" dirty="0" err="1" smtClean="0">
                <a:solidFill>
                  <a:schemeClr val="tx1"/>
                </a:solidFill>
                <a:effectLst/>
                <a:latin typeface="Arial" pitchFamily="34" charset="0"/>
                <a:ea typeface="+mn-ea"/>
                <a:cs typeface="+mn-cs"/>
              </a:rPr>
              <a:t>A.class</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A$B.class</a:t>
            </a:r>
            <a:r>
              <a:rPr lang="zh-CN" altLang="en-US" sz="1200" b="0" i="0" kern="1200" dirty="0" smtClean="0">
                <a:solidFill>
                  <a:schemeClr val="tx1"/>
                </a:solidFill>
                <a:effectLst/>
                <a:latin typeface="Arial" pitchFamily="34" charset="0"/>
                <a:ea typeface="+mn-ea"/>
                <a:cs typeface="+mn-cs"/>
              </a:rPr>
              <a:t>，如果我先定义一个类为</a:t>
            </a:r>
            <a:r>
              <a:rPr lang="en-US" altLang="zh-CN" sz="1200" b="0" i="0" kern="1200" dirty="0" smtClean="0">
                <a:solidFill>
                  <a:schemeClr val="tx1"/>
                </a:solidFill>
                <a:effectLst/>
                <a:latin typeface="Arial" pitchFamily="34" charset="0"/>
                <a:ea typeface="+mn-ea"/>
                <a:cs typeface="+mn-cs"/>
              </a:rPr>
              <a:t>A$B</a:t>
            </a:r>
            <a:r>
              <a:rPr lang="zh-CN" altLang="en-US" sz="1200" b="0" i="0" kern="1200" dirty="0" smtClean="0">
                <a:solidFill>
                  <a:schemeClr val="tx1"/>
                </a:solidFill>
                <a:effectLst/>
                <a:latin typeface="Arial" pitchFamily="34" charset="0"/>
                <a:ea typeface="+mn-ea"/>
                <a:cs typeface="+mn-cs"/>
              </a:rPr>
              <a:t>，然后定义一个类为</a:t>
            </a:r>
            <a:r>
              <a:rPr lang="en-US" altLang="zh-CN" sz="1200" b="0" i="0" kern="1200" dirty="0" smtClean="0">
                <a:solidFill>
                  <a:schemeClr val="tx1"/>
                </a:solidFill>
                <a:effectLst/>
                <a:latin typeface="Arial" pitchFamily="34" charset="0"/>
                <a:ea typeface="+mn-ea"/>
                <a:cs typeface="+mn-cs"/>
              </a:rPr>
              <a:t>A</a:t>
            </a:r>
            <a:r>
              <a:rPr lang="zh-CN" altLang="en-US" sz="1200" b="0" i="0" kern="1200" dirty="0" smtClean="0">
                <a:solidFill>
                  <a:schemeClr val="tx1"/>
                </a:solidFill>
                <a:effectLst/>
                <a:latin typeface="Arial" pitchFamily="34" charset="0"/>
                <a:ea typeface="+mn-ea"/>
                <a:cs typeface="+mn-cs"/>
              </a:rPr>
              <a:t>，并在</a:t>
            </a:r>
            <a:r>
              <a:rPr lang="en-US" altLang="zh-CN" sz="1200" b="0" i="0" kern="1200" dirty="0" smtClean="0">
                <a:solidFill>
                  <a:schemeClr val="tx1"/>
                </a:solidFill>
                <a:effectLst/>
                <a:latin typeface="Arial" pitchFamily="34" charset="0"/>
                <a:ea typeface="+mn-ea"/>
                <a:cs typeface="+mn-cs"/>
              </a:rPr>
              <a:t>A</a:t>
            </a:r>
            <a:r>
              <a:rPr lang="zh-CN" altLang="en-US" sz="1200" b="0" i="0" kern="1200" dirty="0" smtClean="0">
                <a:solidFill>
                  <a:schemeClr val="tx1"/>
                </a:solidFill>
                <a:effectLst/>
                <a:latin typeface="Arial" pitchFamily="34" charset="0"/>
                <a:ea typeface="+mn-ea"/>
                <a:cs typeface="+mn-cs"/>
              </a:rPr>
              <a:t>内部声明成员类</a:t>
            </a:r>
            <a:r>
              <a:rPr lang="en-US" altLang="zh-CN" sz="1200" b="0" i="0" kern="1200" dirty="0" smtClean="0">
                <a:solidFill>
                  <a:schemeClr val="tx1"/>
                </a:solidFill>
                <a:effectLst/>
                <a:latin typeface="Arial" pitchFamily="34" charset="0"/>
                <a:ea typeface="+mn-ea"/>
                <a:cs typeface="+mn-cs"/>
              </a:rPr>
              <a:t>B</a:t>
            </a:r>
            <a:r>
              <a:rPr lang="zh-CN" altLang="en-US" sz="1200" b="0" i="0" kern="1200" dirty="0" smtClean="0">
                <a:solidFill>
                  <a:schemeClr val="tx1"/>
                </a:solidFill>
                <a:effectLst/>
                <a:latin typeface="Arial" pitchFamily="34" charset="0"/>
                <a:ea typeface="+mn-ea"/>
                <a:cs typeface="+mn-cs"/>
              </a:rPr>
              <a:t>，编译之后就会生成三个</a:t>
            </a:r>
            <a:r>
              <a:rPr lang="en-US" altLang="zh-CN" sz="1200" b="0" i="0" kern="1200" dirty="0" smtClean="0">
                <a:solidFill>
                  <a:schemeClr val="tx1"/>
                </a:solidFill>
                <a:effectLst/>
                <a:latin typeface="Arial" pitchFamily="34" charset="0"/>
                <a:ea typeface="+mn-ea"/>
                <a:cs typeface="+mn-cs"/>
              </a:rPr>
              <a:t>class</a:t>
            </a:r>
            <a:r>
              <a:rPr lang="zh-CN" altLang="en-US" sz="1200" b="0" i="0" kern="1200" dirty="0" smtClean="0">
                <a:solidFill>
                  <a:schemeClr val="tx1"/>
                </a:solidFill>
                <a:effectLst/>
                <a:latin typeface="Arial" pitchFamily="34" charset="0"/>
                <a:ea typeface="+mn-ea"/>
                <a:cs typeface="+mn-cs"/>
              </a:rPr>
              <a:t>文件：</a:t>
            </a:r>
            <a:r>
              <a:rPr lang="en-US" altLang="zh-CN" sz="1200" b="0" i="0" kern="1200" dirty="0" err="1" smtClean="0">
                <a:solidFill>
                  <a:schemeClr val="tx1"/>
                </a:solidFill>
                <a:effectLst/>
                <a:latin typeface="Arial" pitchFamily="34" charset="0"/>
                <a:ea typeface="+mn-ea"/>
                <a:cs typeface="+mn-cs"/>
              </a:rPr>
              <a:t>A$B.class,A.class,A$B.class</a:t>
            </a:r>
            <a:r>
              <a:rPr lang="zh-CN" altLang="en-US" sz="1200" b="0" i="0" kern="1200" dirty="0" smtClean="0">
                <a:solidFill>
                  <a:schemeClr val="tx1"/>
                </a:solidFill>
                <a:effectLst/>
                <a:latin typeface="Arial" pitchFamily="34" charset="0"/>
                <a:ea typeface="+mn-ea"/>
                <a:cs typeface="+mn-cs"/>
              </a:rPr>
              <a:t>，因为产生两个</a:t>
            </a:r>
            <a:r>
              <a:rPr lang="en-US" altLang="zh-CN" sz="1200" b="0" i="0" kern="1200" dirty="0" err="1" smtClean="0">
                <a:solidFill>
                  <a:schemeClr val="tx1"/>
                </a:solidFill>
                <a:effectLst/>
                <a:latin typeface="Arial" pitchFamily="34" charset="0"/>
                <a:ea typeface="+mn-ea"/>
                <a:cs typeface="+mn-cs"/>
              </a:rPr>
              <a:t>A$B.class</a:t>
            </a:r>
            <a:r>
              <a:rPr lang="zh-CN" altLang="en-US" sz="1200" b="0" i="0" kern="1200" dirty="0" smtClean="0">
                <a:solidFill>
                  <a:schemeClr val="tx1"/>
                </a:solidFill>
                <a:effectLst/>
                <a:latin typeface="Arial" pitchFamily="34" charset="0"/>
                <a:ea typeface="+mn-ea"/>
                <a:cs typeface="+mn-cs"/>
              </a:rPr>
              <a:t>，故会报编译错误；</a:t>
            </a:r>
          </a:p>
          <a:p>
            <a:r>
              <a:rPr lang="en-US" altLang="zh-CN" sz="1200" b="0" i="0" kern="1200" dirty="0" smtClean="0">
                <a:solidFill>
                  <a:schemeClr val="tx1"/>
                </a:solidFill>
                <a:effectLst/>
                <a:latin typeface="Arial" pitchFamily="34" charset="0"/>
                <a:ea typeface="+mn-ea"/>
                <a:cs typeface="+mn-cs"/>
              </a:rPr>
              <a:t>4.</a:t>
            </a:r>
            <a:r>
              <a:rPr lang="zh-CN" altLang="en-US" sz="1200" b="0" i="0" kern="1200" dirty="0" smtClean="0">
                <a:solidFill>
                  <a:schemeClr val="tx1"/>
                </a:solidFill>
                <a:effectLst/>
                <a:latin typeface="Arial" pitchFamily="34" charset="0"/>
                <a:ea typeface="+mn-ea"/>
                <a:cs typeface="+mn-cs"/>
              </a:rPr>
              <a:t>在</a:t>
            </a:r>
            <a:r>
              <a:rPr lang="en-US" altLang="zh-CN" sz="1200" b="0" i="0" kern="1200" dirty="0" smtClean="0">
                <a:solidFill>
                  <a:schemeClr val="tx1"/>
                </a:solidFill>
                <a:effectLst/>
                <a:latin typeface="Arial" pitchFamily="34" charset="0"/>
                <a:ea typeface="+mn-ea"/>
                <a:cs typeface="+mn-cs"/>
              </a:rPr>
              <a:t>Java</a:t>
            </a:r>
            <a:r>
              <a:rPr lang="zh-CN" altLang="en-US" sz="1200" b="0" i="0" kern="1200" dirty="0" smtClean="0">
                <a:solidFill>
                  <a:schemeClr val="tx1"/>
                </a:solidFill>
                <a:effectLst/>
                <a:latin typeface="Arial" pitchFamily="34" charset="0"/>
                <a:ea typeface="+mn-ea"/>
                <a:cs typeface="+mn-cs"/>
              </a:rPr>
              <a:t>语言规范中，标识符的长度是任意的；</a:t>
            </a:r>
            <a:r>
              <a:rPr lang="en-US" altLang="zh-CN" sz="1200" b="0" i="0" kern="1200" dirty="0" smtClean="0">
                <a:solidFill>
                  <a:schemeClr val="tx1"/>
                </a:solidFill>
                <a:effectLst/>
                <a:latin typeface="Arial" pitchFamily="34" charset="0"/>
                <a:ea typeface="+mn-ea"/>
                <a:cs typeface="+mn-cs"/>
              </a:rPr>
              <a:t>Java</a:t>
            </a:r>
            <a:r>
              <a:rPr lang="zh-CN" altLang="en-US" sz="1200" b="0" i="0" kern="1200" dirty="0" smtClean="0">
                <a:solidFill>
                  <a:schemeClr val="tx1"/>
                </a:solidFill>
                <a:effectLst/>
                <a:latin typeface="Arial" pitchFamily="34" charset="0"/>
                <a:ea typeface="+mn-ea"/>
                <a:cs typeface="+mn-cs"/>
              </a:rPr>
              <a:t>虚拟机规范中，标识符是有长度限制的，最大长度为</a:t>
            </a:r>
            <a:r>
              <a:rPr lang="en-US" altLang="zh-CN" sz="1200" b="0" i="0" kern="1200" dirty="0" smtClean="0">
                <a:solidFill>
                  <a:schemeClr val="tx1"/>
                </a:solidFill>
                <a:effectLst/>
                <a:latin typeface="Arial" pitchFamily="34" charset="0"/>
                <a:ea typeface="+mn-ea"/>
                <a:cs typeface="+mn-cs"/>
              </a:rPr>
              <a:t>65535</a:t>
            </a:r>
            <a:r>
              <a:rPr lang="zh-CN" altLang="en-US" sz="1200" b="0" i="0" kern="1200" dirty="0" smtClean="0">
                <a:solidFill>
                  <a:schemeClr val="tx1"/>
                </a:solidFill>
                <a:effectLst/>
                <a:latin typeface="Arial" pitchFamily="34" charset="0"/>
                <a:ea typeface="+mn-ea"/>
                <a:cs typeface="+mn-cs"/>
              </a:rPr>
              <a:t>，但是这个最大长度仅限于除空字符</a:t>
            </a:r>
            <a:r>
              <a:rPr lang="en-US" altLang="zh-CN" sz="1200" b="0" i="0" kern="1200" dirty="0" smtClean="0">
                <a:solidFill>
                  <a:schemeClr val="tx1"/>
                </a:solidFill>
                <a:effectLst/>
                <a:latin typeface="Arial" pitchFamily="34" charset="0"/>
                <a:ea typeface="+mn-ea"/>
                <a:cs typeface="+mn-cs"/>
              </a:rPr>
              <a:t>null</a:t>
            </a:r>
            <a:r>
              <a:rPr lang="zh-CN" altLang="en-US" sz="1200" b="0" i="0" kern="1200" dirty="0" smtClean="0">
                <a:solidFill>
                  <a:schemeClr val="tx1"/>
                </a:solidFill>
                <a:effectLst/>
                <a:latin typeface="Arial" pitchFamily="34" charset="0"/>
                <a:ea typeface="+mn-ea"/>
                <a:cs typeface="+mn-cs"/>
              </a:rPr>
              <a:t>以外的字符；</a:t>
            </a:r>
          </a:p>
          <a:p>
            <a:r>
              <a:rPr lang="en-US" altLang="zh-CN" sz="1200" b="0" i="0" kern="1200" dirty="0" smtClean="0">
                <a:solidFill>
                  <a:schemeClr val="tx1"/>
                </a:solidFill>
                <a:effectLst/>
                <a:latin typeface="Arial" pitchFamily="34" charset="0"/>
                <a:ea typeface="+mn-ea"/>
                <a:cs typeface="+mn-cs"/>
              </a:rPr>
              <a:t>5.</a:t>
            </a:r>
            <a:r>
              <a:rPr lang="zh-CN" altLang="en-US" sz="1200" b="0" i="0" kern="1200" dirty="0" smtClean="0">
                <a:solidFill>
                  <a:schemeClr val="tx1"/>
                </a:solidFill>
                <a:effectLst/>
                <a:latin typeface="Arial" pitchFamily="34" charset="0"/>
                <a:ea typeface="+mn-ea"/>
                <a:cs typeface="+mn-cs"/>
              </a:rPr>
              <a:t>标识符区分大小写。</a:t>
            </a:r>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8</a:t>
            </a:fld>
            <a:endParaRPr lang="pt-PT" altLang="en-US"/>
          </a:p>
        </p:txBody>
      </p:sp>
    </p:spTree>
    <p:extLst>
      <p:ext uri="{BB962C8B-B14F-4D97-AF65-F5344CB8AC3E}">
        <p14:creationId xmlns:p14="http://schemas.microsoft.com/office/powerpoint/2010/main" val="3077477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92075" y="744538"/>
            <a:ext cx="6610350" cy="3719512"/>
          </a:xfrm>
        </p:spPr>
      </p:sp>
      <p:sp>
        <p:nvSpPr>
          <p:cNvPr id="40963" name="备注占位符 2"/>
          <p:cNvSpPr>
            <a:spLocks noGrp="1"/>
          </p:cNvSpPr>
          <p:nvPr>
            <p:ph type="body" idx="1"/>
          </p:nvPr>
        </p:nvSpPr>
        <p:spPr>
          <a:noFill/>
        </p:spPr>
        <p:txBody>
          <a:bodyPr/>
          <a:lstStyle/>
          <a:p>
            <a:r>
              <a:rPr lang="zh-CN" altLang="en-US" dirty="0" smtClean="0">
                <a:latin typeface="微软雅黑" pitchFamily="34" charset="-122"/>
                <a:ea typeface="微软雅黑" pitchFamily="34" charset="-122"/>
              </a:rPr>
              <a:t>也可以将变量的声明和初始化放在同一行中。</a:t>
            </a:r>
            <a:endParaRPr lang="en-US" altLang="zh-CN" dirty="0" smtClean="0">
              <a:latin typeface="微软雅黑" pitchFamily="34" charset="-122"/>
              <a:ea typeface="微软雅黑" pitchFamily="34" charset="-122"/>
            </a:endParaRPr>
          </a:p>
          <a:p>
            <a:r>
              <a:rPr lang="zh-CN" altLang="en-US" dirty="0" smtClean="0">
                <a:latin typeface="Arial" charset="0"/>
              </a:rPr>
              <a:t>也可以在声明多个变量时对变量进行赋值，语法格式如下：</a:t>
            </a:r>
          </a:p>
          <a:p>
            <a:r>
              <a:rPr lang="zh-CN" altLang="en-US" dirty="0" smtClean="0">
                <a:latin typeface="Arial" charset="0"/>
              </a:rPr>
              <a:t>    数据类型 变量名称</a:t>
            </a:r>
            <a:r>
              <a:rPr lang="en-US" altLang="zh-CN" dirty="0" smtClean="0">
                <a:latin typeface="Arial" charset="0"/>
              </a:rPr>
              <a:t>1=</a:t>
            </a:r>
            <a:r>
              <a:rPr lang="zh-CN" altLang="en-US" dirty="0" smtClean="0">
                <a:latin typeface="Arial" charset="0"/>
              </a:rPr>
              <a:t>值</a:t>
            </a:r>
            <a:r>
              <a:rPr lang="en-US" altLang="zh-CN" dirty="0" smtClean="0">
                <a:latin typeface="Arial" charset="0"/>
              </a:rPr>
              <a:t>1</a:t>
            </a:r>
            <a:r>
              <a:rPr lang="zh-CN" altLang="en-US" dirty="0" smtClean="0">
                <a:latin typeface="Arial" charset="0"/>
              </a:rPr>
              <a:t>，变量名称</a:t>
            </a:r>
            <a:r>
              <a:rPr lang="en-US" altLang="zh-CN" dirty="0" smtClean="0">
                <a:latin typeface="Arial" charset="0"/>
              </a:rPr>
              <a:t>2=</a:t>
            </a:r>
            <a:r>
              <a:rPr lang="zh-CN" altLang="en-US" dirty="0" smtClean="0">
                <a:latin typeface="Arial" charset="0"/>
              </a:rPr>
              <a:t>值</a:t>
            </a:r>
            <a:r>
              <a:rPr lang="en-US" altLang="zh-CN" dirty="0" smtClean="0">
                <a:latin typeface="Arial" charset="0"/>
              </a:rPr>
              <a:t>2</a:t>
            </a:r>
            <a:r>
              <a:rPr lang="zh-CN" altLang="en-US" dirty="0" smtClean="0">
                <a:latin typeface="Arial" charset="0"/>
              </a:rPr>
              <a:t>，</a:t>
            </a:r>
            <a:r>
              <a:rPr lang="en-US" altLang="zh-CN" dirty="0" smtClean="0">
                <a:latin typeface="Arial" charset="0"/>
              </a:rPr>
              <a:t>…</a:t>
            </a:r>
            <a:r>
              <a:rPr lang="zh-CN" altLang="en-US" dirty="0" smtClean="0">
                <a:latin typeface="Arial" charset="0"/>
              </a:rPr>
              <a:t>变量名称</a:t>
            </a:r>
            <a:r>
              <a:rPr lang="en-US" altLang="zh-CN" dirty="0" smtClean="0">
                <a:latin typeface="Arial" charset="0"/>
              </a:rPr>
              <a:t>n=</a:t>
            </a:r>
            <a:r>
              <a:rPr lang="zh-CN" altLang="en-US" dirty="0" smtClean="0">
                <a:latin typeface="Arial" charset="0"/>
              </a:rPr>
              <a:t>值</a:t>
            </a:r>
            <a:r>
              <a:rPr lang="en-US" altLang="zh-CN" dirty="0" smtClean="0">
                <a:latin typeface="Arial" charset="0"/>
              </a:rPr>
              <a:t>n</a:t>
            </a:r>
            <a:r>
              <a:rPr lang="zh-CN" altLang="en-US" dirty="0" smtClean="0">
                <a:latin typeface="Arial" charset="0"/>
              </a:rPr>
              <a:t>；</a:t>
            </a:r>
          </a:p>
          <a:p>
            <a:r>
              <a:rPr lang="zh-CN" altLang="en-US" dirty="0" smtClean="0">
                <a:latin typeface="Arial" charset="0"/>
              </a:rPr>
              <a:t>    例如：</a:t>
            </a:r>
            <a:r>
              <a:rPr lang="en-US" altLang="zh-CN" dirty="0" err="1" smtClean="0">
                <a:latin typeface="Arial" charset="0"/>
              </a:rPr>
              <a:t>int</a:t>
            </a:r>
            <a:r>
              <a:rPr lang="en-US" altLang="zh-CN" dirty="0" smtClean="0">
                <a:latin typeface="Arial" charset="0"/>
              </a:rPr>
              <a:t> x = 10</a:t>
            </a:r>
            <a:r>
              <a:rPr lang="zh-CN" altLang="en-US" dirty="0" smtClean="0">
                <a:latin typeface="Arial" charset="0"/>
              </a:rPr>
              <a:t>，</a:t>
            </a:r>
            <a:r>
              <a:rPr lang="en-US" altLang="zh-CN" dirty="0" smtClean="0">
                <a:latin typeface="Arial" charset="0"/>
              </a:rPr>
              <a:t>y=20</a:t>
            </a:r>
            <a:r>
              <a:rPr lang="zh-CN" altLang="en-US" dirty="0" smtClean="0">
                <a:latin typeface="Arial" charset="0"/>
              </a:rPr>
              <a:t>，</a:t>
            </a:r>
            <a:r>
              <a:rPr lang="en-US" altLang="zh-CN" dirty="0" smtClean="0">
                <a:latin typeface="Arial" charset="0"/>
              </a:rPr>
              <a:t>z=40</a:t>
            </a:r>
            <a:r>
              <a:rPr lang="zh-CN" altLang="en-US" dirty="0" smtClean="0">
                <a:latin typeface="Arial" charset="0"/>
              </a:rPr>
              <a:t>；</a:t>
            </a:r>
          </a:p>
          <a:p>
            <a:endParaRPr lang="en-US" altLang="zh-CN" dirty="0" smtClean="0">
              <a:latin typeface="微软雅黑" pitchFamily="34" charset="-122"/>
              <a:ea typeface="微软雅黑" pitchFamily="34" charset="-122"/>
            </a:endParaRPr>
          </a:p>
          <a:p>
            <a:r>
              <a:rPr lang="zh-CN" altLang="en-US" dirty="0" smtClean="0">
                <a:latin typeface="Arial" charset="0"/>
              </a:rPr>
              <a:t>也可以在声明多个变量时对变量进行赋值，语法格式如下：</a:t>
            </a:r>
          </a:p>
          <a:p>
            <a:r>
              <a:rPr lang="zh-CN" altLang="en-US" dirty="0" smtClean="0">
                <a:latin typeface="Arial" charset="0"/>
              </a:rPr>
              <a:t>    数据类型 变量名称</a:t>
            </a:r>
            <a:r>
              <a:rPr lang="en-US" altLang="zh-CN" dirty="0" smtClean="0">
                <a:latin typeface="Arial" charset="0"/>
              </a:rPr>
              <a:t>1=</a:t>
            </a:r>
            <a:r>
              <a:rPr lang="zh-CN" altLang="en-US" dirty="0" smtClean="0">
                <a:latin typeface="Arial" charset="0"/>
              </a:rPr>
              <a:t>值</a:t>
            </a:r>
            <a:r>
              <a:rPr lang="en-US" altLang="zh-CN" dirty="0" smtClean="0">
                <a:latin typeface="Arial" charset="0"/>
              </a:rPr>
              <a:t>1</a:t>
            </a:r>
            <a:r>
              <a:rPr lang="zh-CN" altLang="en-US" dirty="0" smtClean="0">
                <a:latin typeface="Arial" charset="0"/>
              </a:rPr>
              <a:t>，变量名称</a:t>
            </a:r>
            <a:r>
              <a:rPr lang="en-US" altLang="zh-CN" dirty="0" smtClean="0">
                <a:latin typeface="Arial" charset="0"/>
              </a:rPr>
              <a:t>2=</a:t>
            </a:r>
            <a:r>
              <a:rPr lang="zh-CN" altLang="en-US" dirty="0" smtClean="0">
                <a:latin typeface="Arial" charset="0"/>
              </a:rPr>
              <a:t>值</a:t>
            </a:r>
            <a:r>
              <a:rPr lang="en-US" altLang="zh-CN" dirty="0" smtClean="0">
                <a:latin typeface="Arial" charset="0"/>
              </a:rPr>
              <a:t>2</a:t>
            </a:r>
            <a:r>
              <a:rPr lang="zh-CN" altLang="en-US" dirty="0" smtClean="0">
                <a:latin typeface="Arial" charset="0"/>
              </a:rPr>
              <a:t>，</a:t>
            </a:r>
            <a:r>
              <a:rPr lang="en-US" altLang="zh-CN" dirty="0" smtClean="0">
                <a:latin typeface="Arial" charset="0"/>
              </a:rPr>
              <a:t>…</a:t>
            </a:r>
            <a:r>
              <a:rPr lang="zh-CN" altLang="en-US" dirty="0" smtClean="0">
                <a:latin typeface="Arial" charset="0"/>
              </a:rPr>
              <a:t>变量名称</a:t>
            </a:r>
            <a:r>
              <a:rPr lang="en-US" altLang="zh-CN" dirty="0" smtClean="0">
                <a:latin typeface="Arial" charset="0"/>
              </a:rPr>
              <a:t>n=</a:t>
            </a:r>
            <a:r>
              <a:rPr lang="zh-CN" altLang="en-US" dirty="0" smtClean="0">
                <a:latin typeface="Arial" charset="0"/>
              </a:rPr>
              <a:t>值</a:t>
            </a:r>
            <a:r>
              <a:rPr lang="en-US" altLang="zh-CN" dirty="0" smtClean="0">
                <a:latin typeface="Arial" charset="0"/>
              </a:rPr>
              <a:t>n</a:t>
            </a:r>
            <a:r>
              <a:rPr lang="zh-CN" altLang="en-US" dirty="0" smtClean="0">
                <a:latin typeface="Arial" charset="0"/>
              </a:rPr>
              <a:t>；</a:t>
            </a:r>
          </a:p>
          <a:p>
            <a:r>
              <a:rPr lang="zh-CN" altLang="en-US" dirty="0" smtClean="0">
                <a:latin typeface="Arial" charset="0"/>
              </a:rPr>
              <a:t>    例如：</a:t>
            </a:r>
            <a:r>
              <a:rPr lang="en-US" altLang="zh-CN" dirty="0" err="1" smtClean="0">
                <a:latin typeface="Arial" charset="0"/>
              </a:rPr>
              <a:t>int</a:t>
            </a:r>
            <a:r>
              <a:rPr lang="en-US" altLang="zh-CN" dirty="0" smtClean="0">
                <a:latin typeface="Arial" charset="0"/>
              </a:rPr>
              <a:t> x = 10</a:t>
            </a:r>
            <a:r>
              <a:rPr lang="zh-CN" altLang="en-US" dirty="0" smtClean="0">
                <a:latin typeface="Arial" charset="0"/>
              </a:rPr>
              <a:t>，</a:t>
            </a:r>
            <a:r>
              <a:rPr lang="en-US" altLang="zh-CN" dirty="0" smtClean="0">
                <a:latin typeface="Arial" charset="0"/>
              </a:rPr>
              <a:t>y=20</a:t>
            </a:r>
            <a:r>
              <a:rPr lang="zh-CN" altLang="en-US" dirty="0" smtClean="0">
                <a:latin typeface="Arial" charset="0"/>
              </a:rPr>
              <a:t>，</a:t>
            </a:r>
            <a:r>
              <a:rPr lang="en-US" altLang="zh-CN" dirty="0" smtClean="0">
                <a:latin typeface="Arial" charset="0"/>
              </a:rPr>
              <a:t>z=40</a:t>
            </a:r>
            <a:r>
              <a:rPr lang="zh-CN" altLang="en-US" dirty="0" smtClean="0">
                <a:latin typeface="Arial" charset="0"/>
              </a:rPr>
              <a:t>；</a:t>
            </a:r>
          </a:p>
          <a:p>
            <a:r>
              <a:rPr lang="zh-CN" altLang="en-US" dirty="0" smtClean="0">
                <a:latin typeface="Arial" charset="0"/>
              </a:rPr>
              <a:t>    也可以在声明变量时，有选择的进行赋值，例如：</a:t>
            </a:r>
            <a:r>
              <a:rPr lang="en-US" altLang="zh-CN" dirty="0" err="1" smtClean="0">
                <a:latin typeface="Arial" charset="0"/>
              </a:rPr>
              <a:t>int</a:t>
            </a:r>
            <a:r>
              <a:rPr lang="en-US" altLang="zh-CN" dirty="0" smtClean="0">
                <a:latin typeface="Arial" charset="0"/>
              </a:rPr>
              <a:t> x</a:t>
            </a:r>
            <a:r>
              <a:rPr lang="zh-CN" altLang="en-US" dirty="0" smtClean="0">
                <a:latin typeface="Arial" charset="0"/>
              </a:rPr>
              <a:t>，</a:t>
            </a:r>
            <a:r>
              <a:rPr lang="en-US" altLang="zh-CN" dirty="0" smtClean="0">
                <a:latin typeface="Arial" charset="0"/>
              </a:rPr>
              <a:t>y=10</a:t>
            </a:r>
            <a:r>
              <a:rPr lang="zh-CN" altLang="en-US" dirty="0" smtClean="0">
                <a:latin typeface="Arial" charset="0"/>
              </a:rPr>
              <a:t>，</a:t>
            </a:r>
            <a:r>
              <a:rPr lang="en-US" altLang="zh-CN" dirty="0" smtClean="0">
                <a:latin typeface="Arial" charset="0"/>
              </a:rPr>
              <a:t>z</a:t>
            </a:r>
            <a:r>
              <a:rPr lang="zh-CN" altLang="en-US" dirty="0" smtClean="0">
                <a:latin typeface="Arial" charset="0"/>
              </a:rPr>
              <a:t>；以上语法格式中，如果同时声明多个变量，则要求这些变量的类型必须相同，如果声明的变量类型不同，则只需要分开声明即可，例如</a:t>
            </a:r>
          </a:p>
          <a:p>
            <a:endParaRPr lang="en-US" altLang="zh-CN" dirty="0" smtClean="0">
              <a:latin typeface="Arial" charset="0"/>
            </a:endParaRPr>
          </a:p>
          <a:p>
            <a:r>
              <a:rPr lang="zh-CN" altLang="en-US" dirty="0" smtClean="0">
                <a:latin typeface="Arial" charset="0"/>
              </a:rPr>
              <a:t>在程序中，变量的值代表程序的状态，在程序中可以通过变量名称来引用变量中</a:t>
            </a:r>
            <a:r>
              <a:rPr lang="zh-CN" altLang="en-US" dirty="0" smtClean="0">
                <a:latin typeface="Arial" charset="0"/>
                <a:hlinkClick r:id="rId3"/>
              </a:rPr>
              <a:t>存储</a:t>
            </a:r>
            <a:r>
              <a:rPr lang="zh-CN" altLang="en-US" dirty="0" smtClean="0">
                <a:latin typeface="Arial" charset="0"/>
              </a:rPr>
              <a:t>的值，也可以为变量重新赋值。例如：</a:t>
            </a:r>
          </a:p>
          <a:p>
            <a:r>
              <a:rPr lang="zh-CN" altLang="en-US" dirty="0" smtClean="0">
                <a:latin typeface="Arial" charset="0"/>
              </a:rPr>
              <a:t>    </a:t>
            </a:r>
            <a:r>
              <a:rPr lang="en-US" altLang="zh-CN" dirty="0" err="1" smtClean="0">
                <a:latin typeface="Arial" charset="0"/>
              </a:rPr>
              <a:t>int</a:t>
            </a:r>
            <a:r>
              <a:rPr lang="en-US" altLang="zh-CN" dirty="0" smtClean="0">
                <a:latin typeface="Arial" charset="0"/>
              </a:rPr>
              <a:t> n = 5</a:t>
            </a:r>
            <a:r>
              <a:rPr lang="zh-CN" altLang="en-US" dirty="0" smtClean="0">
                <a:latin typeface="Arial" charset="0"/>
              </a:rPr>
              <a:t>；</a:t>
            </a:r>
          </a:p>
          <a:p>
            <a:r>
              <a:rPr lang="zh-CN" altLang="en-US" dirty="0" smtClean="0">
                <a:latin typeface="Arial" charset="0"/>
              </a:rPr>
              <a:t>    </a:t>
            </a:r>
            <a:r>
              <a:rPr lang="en-US" altLang="zh-CN" dirty="0" smtClean="0">
                <a:latin typeface="Arial" charset="0"/>
              </a:rPr>
              <a:t>n = 10</a:t>
            </a:r>
            <a:r>
              <a:rPr lang="zh-CN" altLang="en-US" dirty="0" smtClean="0">
                <a:latin typeface="Arial" charset="0"/>
              </a:rPr>
              <a:t>；</a:t>
            </a:r>
          </a:p>
          <a:p>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在实际开发过程中，需要声明什么类型的变量，需要声明多少个变量，需要为变量赋什么数值，都根据程序逻辑决定，这里列举的只是表达的格式而已。</a:t>
            </a:r>
          </a:p>
        </p:txBody>
      </p:sp>
      <p:sp>
        <p:nvSpPr>
          <p:cNvPr id="4096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93862C35-CE9A-42B3-81F8-96A8A2093183}" type="slidenum">
              <a:rPr lang="pt-PT" altLang="en-US" sz="1200" smtClean="0">
                <a:solidFill>
                  <a:schemeClr val="tx1"/>
                </a:solidFill>
              </a:rPr>
              <a:pPr eaLnBrk="1" hangingPunct="1">
                <a:buFont typeface="Arial" charset="0"/>
                <a:buNone/>
              </a:pPr>
              <a:t>17</a:t>
            </a:fld>
            <a:endParaRPr lang="pt-PT" altLang="en-US" sz="1200" smtClean="0">
              <a:solidFill>
                <a:schemeClr val="tx1"/>
              </a:solidFill>
            </a:endParaRPr>
          </a:p>
        </p:txBody>
      </p:sp>
    </p:spTree>
    <p:extLst>
      <p:ext uri="{BB962C8B-B14F-4D97-AF65-F5344CB8AC3E}">
        <p14:creationId xmlns:p14="http://schemas.microsoft.com/office/powerpoint/2010/main" val="297125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2075" y="744538"/>
            <a:ext cx="6610350" cy="3719512"/>
          </a:xfrm>
        </p:spPr>
      </p:sp>
      <p:sp>
        <p:nvSpPr>
          <p:cNvPr id="41987" name="备注占位符 2"/>
          <p:cNvSpPr>
            <a:spLocks noGrp="1"/>
          </p:cNvSpPr>
          <p:nvPr>
            <p:ph type="body" idx="1"/>
          </p:nvPr>
        </p:nvSpPr>
        <p:spPr>
          <a:noFill/>
        </p:spPr>
        <p:txBody>
          <a:bodyPr/>
          <a:lstStyle/>
          <a:p>
            <a:r>
              <a:rPr lang="en-US" altLang="zh-CN" dirty="0" smtClean="0">
                <a:latin typeface="Arial" charset="0"/>
              </a:rPr>
              <a:t>final int</a:t>
            </a:r>
            <a:r>
              <a:rPr lang="en-US" altLang="zh-CN" baseline="0" dirty="0" smtClean="0">
                <a:latin typeface="Arial" charset="0"/>
              </a:rPr>
              <a:t> N;</a:t>
            </a:r>
          </a:p>
          <a:p>
            <a:r>
              <a:rPr lang="en-US" altLang="zh-CN" baseline="0" dirty="0" smtClean="0">
                <a:latin typeface="Arial" charset="0"/>
              </a:rPr>
              <a:t>N = 10</a:t>
            </a:r>
            <a:r>
              <a:rPr lang="zh-CN" altLang="en-US" baseline="0" dirty="0" smtClean="0">
                <a:latin typeface="Arial" charset="0"/>
              </a:rPr>
              <a:t>；</a:t>
            </a:r>
            <a:endParaRPr lang="en-US" altLang="zh-CN" baseline="0" dirty="0" smtClean="0">
              <a:latin typeface="Arial" charset="0"/>
            </a:endParaRPr>
          </a:p>
          <a:p>
            <a:r>
              <a:rPr lang="en-US" altLang="zh-CN" baseline="0" dirty="0" smtClean="0">
                <a:latin typeface="Arial" charset="0"/>
              </a:rPr>
              <a:t>N = 20;  //</a:t>
            </a:r>
            <a:r>
              <a:rPr lang="zh-CN" altLang="en-US" baseline="0" dirty="0" smtClean="0">
                <a:latin typeface="Arial" charset="0"/>
              </a:rPr>
              <a:t>编译错误</a:t>
            </a:r>
            <a:endParaRPr lang="en-US" altLang="zh-CN" baseline="0" dirty="0" smtClean="0">
              <a:latin typeface="Arial" charset="0"/>
            </a:endParaRPr>
          </a:p>
          <a:p>
            <a:r>
              <a:rPr lang="zh-CN" altLang="en-US" baseline="0" dirty="0" smtClean="0">
                <a:latin typeface="Arial" charset="0"/>
              </a:rPr>
              <a:t>常量也可以先声明，后初始化，但一旦初始化，则不能改变其值。</a:t>
            </a:r>
            <a:endParaRPr lang="en-US" altLang="zh-CN" baseline="0" dirty="0" smtClean="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992F7A4F-685B-4EE3-BBB1-FC3A9ADF52A7}" type="slidenum">
              <a:rPr lang="pt-PT" altLang="en-US" sz="1200">
                <a:solidFill>
                  <a:schemeClr val="tx1"/>
                </a:solidFill>
                <a:ea typeface="宋体" pitchFamily="2" charset="-122"/>
              </a:rPr>
              <a:pPr algn="r" eaLnBrk="1" hangingPunct="1"/>
              <a:t>18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41453582"/>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92075" y="744538"/>
            <a:ext cx="6610350" cy="3719512"/>
          </a:xfrm>
        </p:spPr>
      </p:sp>
      <p:sp>
        <p:nvSpPr>
          <p:cNvPr id="30723" name="备注占位符 2"/>
          <p:cNvSpPr>
            <a:spLocks noGrp="1"/>
          </p:cNvSpPr>
          <p:nvPr>
            <p:ph type="body" idx="1"/>
          </p:nvPr>
        </p:nvSpPr>
        <p:spPr>
          <a:noFill/>
        </p:spPr>
        <p:txBody>
          <a:bodyPr/>
          <a:lstStyle/>
          <a:p>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的值将变为</a:t>
            </a:r>
            <a:r>
              <a:rPr lang="en-US" altLang="zh-CN" dirty="0" smtClean="0">
                <a:latin typeface="微软雅黑" pitchFamily="34" charset="-122"/>
                <a:ea typeface="微软雅黑" pitchFamily="34" charset="-122"/>
              </a:rPr>
              <a:t>13</a:t>
            </a:r>
            <a:r>
              <a:rPr lang="zh-CN" altLang="en-US" dirty="0" smtClean="0">
                <a:latin typeface="微软雅黑" pitchFamily="34" charset="-122"/>
                <a:ea typeface="微软雅黑" pitchFamily="34" charset="-122"/>
              </a:rPr>
              <a:t>。因为这些运算符改变了变量的值，所以它的操作数不能是数值。</a:t>
            </a:r>
            <a:endParaRPr lang="zh-CN" altLang="en-US" dirty="0" smtClean="0">
              <a:latin typeface="Arial" charset="0"/>
            </a:endParaRPr>
          </a:p>
        </p:txBody>
      </p:sp>
      <p:sp>
        <p:nvSpPr>
          <p:cNvPr id="30724"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8F7AF466-FC6B-4640-968A-D4621856960B}" type="slidenum">
              <a:rPr lang="pt-PT" altLang="en-US" sz="1200" smtClean="0">
                <a:solidFill>
                  <a:schemeClr val="tx1"/>
                </a:solidFill>
              </a:rPr>
              <a:pPr eaLnBrk="1" hangingPunct="1">
                <a:buFont typeface="Arial" charset="0"/>
                <a:buNone/>
              </a:pPr>
              <a:t>21</a:t>
            </a:fld>
            <a:endParaRPr lang="pt-PT" altLang="en-US" sz="1200" smtClean="0">
              <a:solidFill>
                <a:schemeClr val="tx1"/>
              </a:solidFill>
            </a:endParaRPr>
          </a:p>
        </p:txBody>
      </p:sp>
    </p:spTree>
    <p:extLst>
      <p:ext uri="{BB962C8B-B14F-4D97-AF65-F5344CB8AC3E}">
        <p14:creationId xmlns:p14="http://schemas.microsoft.com/office/powerpoint/2010/main" val="1543310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92075" y="744538"/>
            <a:ext cx="6610350" cy="3719512"/>
          </a:xfrm>
        </p:spPr>
      </p:sp>
      <p:sp>
        <p:nvSpPr>
          <p:cNvPr id="31747" name="备注占位符 2"/>
          <p:cNvSpPr>
            <a:spLocks noGrp="1"/>
          </p:cNvSpPr>
          <p:nvPr>
            <p:ph type="body" idx="1"/>
          </p:nvPr>
        </p:nvSpPr>
        <p:spPr>
          <a:noFill/>
        </p:spPr>
        <p:txBody>
          <a:bodyPr/>
          <a:lstStyle/>
          <a:p>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的值将变为</a:t>
            </a:r>
            <a:r>
              <a:rPr lang="en-US" altLang="zh-CN" smtClean="0">
                <a:latin typeface="微软雅黑" pitchFamily="34" charset="-122"/>
                <a:ea typeface="微软雅黑" pitchFamily="34" charset="-122"/>
              </a:rPr>
              <a:t>13</a:t>
            </a:r>
            <a:r>
              <a:rPr lang="zh-CN" altLang="en-US" smtClean="0">
                <a:latin typeface="微软雅黑" pitchFamily="34" charset="-122"/>
                <a:ea typeface="微软雅黑" pitchFamily="34" charset="-122"/>
              </a:rPr>
              <a:t>。因为这些运算符改变了变量的值，所以它的操作数不能是数值。</a:t>
            </a:r>
            <a:endParaRPr lang="en-US" altLang="zh-CN" smtClean="0">
              <a:latin typeface="微软雅黑" pitchFamily="34" charset="-122"/>
              <a:ea typeface="微软雅黑" pitchFamily="34" charset="-122"/>
            </a:endParaRPr>
          </a:p>
          <a:p>
            <a:r>
              <a:rPr lang="zh-CN" altLang="en-US" smtClean="0">
                <a:latin typeface="Arial" charset="0"/>
              </a:rPr>
              <a:t>两种方式都是对变量值加</a:t>
            </a:r>
            <a:r>
              <a:rPr lang="en-US" altLang="zh-CN" smtClean="0">
                <a:latin typeface="Arial" charset="0"/>
              </a:rPr>
              <a:t>1</a:t>
            </a:r>
            <a:r>
              <a:rPr lang="zh-CN" altLang="en-US" smtClean="0">
                <a:latin typeface="Arial" charset="0"/>
              </a:rPr>
              <a:t>。但在表达式中，这两种形式就有区别了。前缀方式先进行加</a:t>
            </a:r>
            <a:r>
              <a:rPr lang="en-US" altLang="zh-CN" smtClean="0">
                <a:latin typeface="Arial" charset="0"/>
              </a:rPr>
              <a:t>1</a:t>
            </a:r>
            <a:r>
              <a:rPr lang="zh-CN" altLang="en-US" smtClean="0">
                <a:latin typeface="Arial" charset="0"/>
              </a:rPr>
              <a:t>运算；后缀方式则使用变量原来的值。</a:t>
            </a:r>
            <a:br>
              <a:rPr lang="zh-CN" altLang="en-US" smtClean="0">
                <a:latin typeface="Arial" charset="0"/>
              </a:rPr>
            </a:br>
            <a:endParaRPr lang="zh-CN" altLang="en-US" smtClean="0">
              <a:latin typeface="Arial" charset="0"/>
            </a:endParaRPr>
          </a:p>
        </p:txBody>
      </p:sp>
      <p:sp>
        <p:nvSpPr>
          <p:cNvPr id="31748"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1F74042-198F-430B-99CF-D29CAE797A60}" type="slidenum">
              <a:rPr lang="pt-PT" altLang="en-US" sz="1200" smtClean="0">
                <a:solidFill>
                  <a:schemeClr val="tx1"/>
                </a:solidFill>
              </a:rPr>
              <a:pPr eaLnBrk="1" hangingPunct="1">
                <a:buFont typeface="Arial" charset="0"/>
                <a:buNone/>
              </a:pPr>
              <a:t>22</a:t>
            </a:fld>
            <a:endParaRPr lang="pt-PT" altLang="en-US" sz="1200" smtClean="0">
              <a:solidFill>
                <a:schemeClr val="tx1"/>
              </a:solidFill>
            </a:endParaRPr>
          </a:p>
        </p:txBody>
      </p:sp>
    </p:spTree>
    <p:extLst>
      <p:ext uri="{BB962C8B-B14F-4D97-AF65-F5344CB8AC3E}">
        <p14:creationId xmlns:p14="http://schemas.microsoft.com/office/powerpoint/2010/main" val="2274480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92075" y="744538"/>
            <a:ext cx="6610350" cy="3719512"/>
          </a:xfrm>
        </p:spPr>
      </p:sp>
      <p:sp>
        <p:nvSpPr>
          <p:cNvPr id="32771" name="备注占位符 2"/>
          <p:cNvSpPr>
            <a:spLocks noGrp="1"/>
          </p:cNvSpPr>
          <p:nvPr>
            <p:ph type="body" idx="1"/>
          </p:nvPr>
        </p:nvSpPr>
        <p:spPr>
          <a:noFill/>
        </p:spPr>
        <p:txBody>
          <a:bodyPr/>
          <a:lstStyle/>
          <a:p>
            <a:r>
              <a:rPr lang="zh-CN" altLang="en-US" smtClean="0">
                <a:latin typeface="Arial" charset="0"/>
              </a:rPr>
              <a:t/>
            </a:r>
            <a:br>
              <a:rPr lang="zh-CN" altLang="en-US" smtClean="0">
                <a:latin typeface="Arial" charset="0"/>
              </a:rPr>
            </a:br>
            <a:r>
              <a:rPr lang="en-US" altLang="zh-CN" smtClean="0">
                <a:latin typeface="微软雅黑" pitchFamily="34" charset="-122"/>
                <a:ea typeface="微软雅黑" pitchFamily="34" charset="-122"/>
              </a:rPr>
              <a:t>Java</a:t>
            </a:r>
            <a:r>
              <a:rPr lang="zh-CN" altLang="en-US" smtClean="0">
                <a:latin typeface="微软雅黑" pitchFamily="34" charset="-122"/>
                <a:ea typeface="微软雅黑" pitchFamily="34" charset="-122"/>
              </a:rPr>
              <a:t>沿用了</a:t>
            </a:r>
            <a:r>
              <a:rPr lang="en-US" altLang="zh-CN" smtClean="0">
                <a:latin typeface="微软雅黑" pitchFamily="34" charset="-122"/>
                <a:ea typeface="微软雅黑" pitchFamily="34" charset="-122"/>
              </a:rPr>
              <a:t>C++</a:t>
            </a:r>
            <a:r>
              <a:rPr lang="zh-CN" altLang="en-US" smtClean="0">
                <a:latin typeface="微软雅黑" pitchFamily="34" charset="-122"/>
                <a:ea typeface="微软雅黑" pitchFamily="34" charset="-122"/>
              </a:rPr>
              <a:t>的习惯，</a:t>
            </a:r>
            <a:endParaRPr lang="en-US" altLang="zh-CN" smtClean="0">
              <a:latin typeface="微软雅黑" pitchFamily="34" charset="-122"/>
              <a:ea typeface="微软雅黑" pitchFamily="34" charset="-122"/>
            </a:endParaRPr>
          </a:p>
          <a:p>
            <a:r>
              <a:rPr lang="zh-CN" altLang="en-US" smtClean="0">
                <a:latin typeface="Arial" charset="0"/>
              </a:rPr>
              <a:t>如果用 </a:t>
            </a:r>
            <a:r>
              <a:rPr lang="en-US" altLang="zh-CN" smtClean="0">
                <a:latin typeface="Arial" charset="0"/>
              </a:rPr>
              <a:t>&amp;&amp; </a:t>
            </a:r>
            <a:r>
              <a:rPr lang="zh-CN" altLang="en-US" smtClean="0">
                <a:latin typeface="Arial" charset="0"/>
              </a:rPr>
              <a:t>对两个表达式进行计算：并且第一个表达式值为</a:t>
            </a:r>
            <a:r>
              <a:rPr lang="en-US" altLang="zh-CN" smtClean="0">
                <a:latin typeface="Arial" charset="0"/>
              </a:rPr>
              <a:t>false</a:t>
            </a:r>
            <a:r>
              <a:rPr lang="zh-CN" altLang="en-US" smtClean="0">
                <a:latin typeface="Arial" charset="0"/>
              </a:rPr>
              <a:t>，结果不可能为真。因此，第二个表达式的值就没有必要计算了。这种方式可以避免一些错误的发生。</a:t>
            </a:r>
            <a:br>
              <a:rPr lang="zh-CN" altLang="en-US" smtClean="0">
                <a:latin typeface="Arial" charset="0"/>
              </a:rPr>
            </a:br>
            <a:endParaRPr lang="zh-CN" altLang="en-US" smtClean="0">
              <a:latin typeface="Arial" charset="0"/>
            </a:endParaRPr>
          </a:p>
        </p:txBody>
      </p:sp>
      <p:sp>
        <p:nvSpPr>
          <p:cNvPr id="32772"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5FED6A4C-44E5-448B-A7B8-7406757D3B98}" type="slidenum">
              <a:rPr lang="pt-PT" altLang="en-US" sz="1200" smtClean="0">
                <a:solidFill>
                  <a:schemeClr val="tx1"/>
                </a:solidFill>
              </a:rPr>
              <a:pPr eaLnBrk="1" hangingPunct="1">
                <a:buFont typeface="Arial" charset="0"/>
                <a:buNone/>
              </a:pPr>
              <a:t>23</a:t>
            </a:fld>
            <a:endParaRPr lang="pt-PT" altLang="en-US" sz="1200" smtClean="0">
              <a:solidFill>
                <a:schemeClr val="tx1"/>
              </a:solidFill>
            </a:endParaRPr>
          </a:p>
        </p:txBody>
      </p:sp>
    </p:spTree>
    <p:extLst>
      <p:ext uri="{BB962C8B-B14F-4D97-AF65-F5344CB8AC3E}">
        <p14:creationId xmlns:p14="http://schemas.microsoft.com/office/powerpoint/2010/main" val="801227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2075" y="744538"/>
            <a:ext cx="6610350" cy="3719512"/>
          </a:xfrm>
        </p:spPr>
      </p:sp>
      <p:sp>
        <p:nvSpPr>
          <p:cNvPr id="33795" name="备注占位符 2"/>
          <p:cNvSpPr>
            <a:spLocks noGrp="1"/>
          </p:cNvSpPr>
          <p:nvPr>
            <p:ph type="body" idx="1"/>
          </p:nvPr>
        </p:nvSpPr>
        <p:spPr>
          <a:noFill/>
        </p:spPr>
        <p:txBody>
          <a:bodyPr/>
          <a:lstStyle/>
          <a:p>
            <a:r>
              <a:rPr lang="zh-CN" altLang="en-US" dirty="0" smtClean="0">
                <a:latin typeface="Arial" charset="0"/>
              </a:rPr>
              <a:t/>
            </a:r>
            <a:br>
              <a:rPr lang="zh-CN" altLang="en-US" dirty="0" smtClean="0">
                <a:latin typeface="Arial" charset="0"/>
              </a:rPr>
            </a:b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沿用了</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的习惯，</a:t>
            </a:r>
            <a:endParaRPr lang="en-US" altLang="zh-CN" dirty="0" smtClean="0">
              <a:latin typeface="微软雅黑" pitchFamily="34" charset="-122"/>
              <a:ea typeface="微软雅黑" pitchFamily="34" charset="-122"/>
            </a:endParaRPr>
          </a:p>
          <a:p>
            <a:r>
              <a:rPr lang="zh-CN" altLang="en-US" dirty="0" smtClean="0">
                <a:latin typeface="Arial" charset="0"/>
              </a:rPr>
              <a:t>如果用 </a:t>
            </a:r>
            <a:r>
              <a:rPr lang="en-US" altLang="zh-CN" dirty="0" smtClean="0">
                <a:latin typeface="Arial" charset="0"/>
              </a:rPr>
              <a:t>&amp;&amp; </a:t>
            </a:r>
            <a:r>
              <a:rPr lang="zh-CN" altLang="en-US" dirty="0" smtClean="0">
                <a:latin typeface="Arial" charset="0"/>
              </a:rPr>
              <a:t>对两个表达式进行计算：并且第一个表达式值为</a:t>
            </a:r>
            <a:r>
              <a:rPr lang="en-US" altLang="zh-CN" dirty="0" smtClean="0">
                <a:latin typeface="Arial" charset="0"/>
              </a:rPr>
              <a:t>false</a:t>
            </a:r>
            <a:r>
              <a:rPr lang="zh-CN" altLang="en-US" dirty="0" smtClean="0">
                <a:latin typeface="Arial" charset="0"/>
              </a:rPr>
              <a:t>，结果不可能为真。因此，第二个表达式的值就没有必要计算了。这种方式可以避免一些错误的发生。</a:t>
            </a:r>
            <a:br>
              <a:rPr lang="zh-CN" altLang="en-US" dirty="0" smtClean="0">
                <a:latin typeface="Arial" charset="0"/>
              </a:rPr>
            </a:br>
            <a:r>
              <a:rPr lang="zh-CN" altLang="en-US" dirty="0" smtClean="0">
                <a:latin typeface="Arial" charset="0"/>
              </a:rPr>
              <a:t>当</a:t>
            </a:r>
            <a:r>
              <a:rPr lang="en-US" altLang="zh-CN" dirty="0" smtClean="0">
                <a:latin typeface="Arial" charset="0"/>
              </a:rPr>
              <a:t>x</a:t>
            </a:r>
            <a:r>
              <a:rPr lang="zh-CN" altLang="en-US" dirty="0" smtClean="0">
                <a:latin typeface="Arial" charset="0"/>
              </a:rPr>
              <a:t>为</a:t>
            </a:r>
            <a:r>
              <a:rPr lang="en-US" altLang="zh-CN" dirty="0" smtClean="0">
                <a:latin typeface="Arial" charset="0"/>
              </a:rPr>
              <a:t>0</a:t>
            </a:r>
            <a:r>
              <a:rPr lang="zh-CN" altLang="en-US" dirty="0" smtClean="0">
                <a:latin typeface="Arial" charset="0"/>
              </a:rPr>
              <a:t>时，不会计算第二部分。因此，若</a:t>
            </a:r>
            <a:r>
              <a:rPr lang="en-US" altLang="zh-CN" dirty="0" smtClean="0">
                <a:latin typeface="Arial" charset="0"/>
              </a:rPr>
              <a:t>x</a:t>
            </a:r>
            <a:r>
              <a:rPr lang="zh-CN" altLang="en-US" dirty="0" smtClean="0">
                <a:latin typeface="Arial" charset="0"/>
              </a:rPr>
              <a:t>为</a:t>
            </a:r>
            <a:r>
              <a:rPr lang="en-US" altLang="zh-CN" dirty="0" smtClean="0">
                <a:latin typeface="Arial" charset="0"/>
              </a:rPr>
              <a:t>0</a:t>
            </a:r>
            <a:r>
              <a:rPr lang="zh-CN" altLang="en-US" dirty="0" smtClean="0">
                <a:latin typeface="Arial" charset="0"/>
              </a:rPr>
              <a:t>，</a:t>
            </a:r>
            <a:r>
              <a:rPr lang="en-US" altLang="zh-CN" dirty="0" smtClean="0">
                <a:latin typeface="Arial" charset="0"/>
              </a:rPr>
              <a:t>1/x</a:t>
            </a:r>
            <a:r>
              <a:rPr lang="zh-CN" altLang="en-US" dirty="0" smtClean="0">
                <a:latin typeface="Arial" charset="0"/>
              </a:rPr>
              <a:t>不被计算，也不会出现除以</a:t>
            </a:r>
            <a:r>
              <a:rPr lang="en-US" altLang="zh-CN" dirty="0" smtClean="0">
                <a:latin typeface="Arial" charset="0"/>
              </a:rPr>
              <a:t>0</a:t>
            </a:r>
            <a:r>
              <a:rPr lang="zh-CN" altLang="en-US" dirty="0" smtClean="0">
                <a:latin typeface="Arial" charset="0"/>
              </a:rPr>
              <a:t>的错误。</a:t>
            </a:r>
            <a:endParaRPr lang="en-US" altLang="zh-CN" dirty="0" smtClean="0">
              <a:latin typeface="Arial" charset="0"/>
            </a:endParaRPr>
          </a:p>
          <a:p>
            <a:r>
              <a:rPr lang="zh-CN" altLang="en-US" dirty="0" smtClean="0">
                <a:latin typeface="Arial" charset="0"/>
              </a:rPr>
              <a:t>与之类似，对于</a:t>
            </a:r>
            <a:r>
              <a:rPr lang="en-US" altLang="zh-CN" dirty="0" smtClean="0">
                <a:latin typeface="Arial" charset="0"/>
              </a:rPr>
              <a:t>expression1 || expression2</a:t>
            </a:r>
            <a:r>
              <a:rPr lang="zh-CN" altLang="en-US" dirty="0" smtClean="0">
                <a:latin typeface="Arial" charset="0"/>
              </a:rPr>
              <a:t>，当第一个表达式为</a:t>
            </a:r>
            <a:r>
              <a:rPr lang="en-US" altLang="zh-CN" dirty="0" smtClean="0">
                <a:latin typeface="Arial" charset="0"/>
              </a:rPr>
              <a:t>true</a:t>
            </a:r>
            <a:r>
              <a:rPr lang="zh-CN" altLang="en-US" dirty="0" smtClean="0">
                <a:latin typeface="Arial" charset="0"/>
              </a:rPr>
              <a:t>时，结果自动为</a:t>
            </a:r>
            <a:r>
              <a:rPr lang="en-US" altLang="zh-CN" dirty="0" smtClean="0">
                <a:latin typeface="Arial" charset="0"/>
              </a:rPr>
              <a:t>true</a:t>
            </a:r>
            <a:r>
              <a:rPr lang="zh-CN" altLang="en-US" dirty="0" smtClean="0">
                <a:latin typeface="Arial" charset="0"/>
              </a:rPr>
              <a:t>，不必再计算第二部分。</a:t>
            </a:r>
            <a:endParaRPr lang="en-US" altLang="zh-CN" dirty="0" smtClean="0">
              <a:latin typeface="Arial" charset="0"/>
            </a:endParaRPr>
          </a:p>
          <a:p>
            <a:endParaRPr lang="zh-CN" altLang="en-US" sz="1200" kern="1200" dirty="0" smtClean="0">
              <a:solidFill>
                <a:schemeClr val="tx1"/>
              </a:solidFill>
              <a:latin typeface="Arial" pitchFamily="34" charset="0"/>
              <a:ea typeface="+mn-ea"/>
              <a:cs typeface="+mn-cs"/>
            </a:endParaRPr>
          </a:p>
          <a:p>
            <a:r>
              <a:rPr lang="en-US" altLang="zh-CN" sz="1200" b="1" kern="1200" dirty="0" smtClean="0">
                <a:solidFill>
                  <a:schemeClr val="tx1"/>
                </a:solidFill>
                <a:latin typeface="Arial" pitchFamily="34" charset="0"/>
                <a:ea typeface="+mn-ea"/>
                <a:cs typeface="+mn-cs"/>
              </a:rPr>
              <a:t>int p = 3;</a:t>
            </a:r>
          </a:p>
          <a:p>
            <a:r>
              <a:rPr lang="en-US" altLang="zh-CN" sz="1200" kern="1200" dirty="0" smtClean="0">
                <a:solidFill>
                  <a:schemeClr val="tx1"/>
                </a:solidFill>
                <a:latin typeface="Arial" pitchFamily="34" charset="0"/>
                <a:ea typeface="+mn-ea"/>
                <a:cs typeface="+mn-cs"/>
              </a:rPr>
              <a:t>System.</a:t>
            </a:r>
            <a:r>
              <a:rPr lang="en-US" altLang="zh-CN" sz="1200" b="1" i="1" kern="1200" dirty="0" smtClean="0">
                <a:solidFill>
                  <a:schemeClr val="tx1"/>
                </a:solidFill>
                <a:latin typeface="Arial" pitchFamily="34" charset="0"/>
                <a:ea typeface="+mn-ea"/>
                <a:cs typeface="+mn-cs"/>
              </a:rPr>
              <a:t>out.println(++p &lt; 5 || ++p &gt; 4);  </a:t>
            </a:r>
            <a:r>
              <a:rPr lang="en-US" altLang="zh-CN" sz="1200" b="1" i="1" kern="1200" smtClean="0">
                <a:solidFill>
                  <a:schemeClr val="tx1"/>
                </a:solidFill>
                <a:latin typeface="Arial" pitchFamily="34" charset="0"/>
                <a:ea typeface="+mn-ea"/>
                <a:cs typeface="+mn-cs"/>
              </a:rPr>
              <a:t>//true</a:t>
            </a:r>
            <a:endParaRPr lang="en-US" altLang="zh-CN" sz="1200" b="1" i="1" kern="1200" dirty="0" smtClean="0">
              <a:solidFill>
                <a:schemeClr val="tx1"/>
              </a:solidFill>
              <a:latin typeface="Arial" pitchFamily="34" charset="0"/>
              <a:ea typeface="+mn-ea"/>
              <a:cs typeface="+mn-cs"/>
            </a:endParaRPr>
          </a:p>
          <a:p>
            <a:r>
              <a:rPr lang="en-US" altLang="zh-CN" sz="1200" kern="1200" dirty="0" smtClean="0">
                <a:solidFill>
                  <a:schemeClr val="tx1"/>
                </a:solidFill>
                <a:latin typeface="Arial" pitchFamily="34" charset="0"/>
                <a:ea typeface="+mn-ea"/>
                <a:cs typeface="+mn-cs"/>
              </a:rPr>
              <a:t>System.</a:t>
            </a:r>
            <a:r>
              <a:rPr lang="en-US" altLang="zh-CN" sz="1200" b="1" i="1" kern="1200" dirty="0" smtClean="0">
                <a:solidFill>
                  <a:schemeClr val="tx1"/>
                </a:solidFill>
                <a:latin typeface="Arial" pitchFamily="34" charset="0"/>
                <a:ea typeface="+mn-ea"/>
                <a:cs typeface="+mn-cs"/>
              </a:rPr>
              <a:t>out.println(p);  //4</a:t>
            </a:r>
            <a:endParaRPr lang="zh-CN" altLang="en-US" dirty="0" smtClean="0">
              <a:latin typeface="Arial" charset="0"/>
            </a:endParaRPr>
          </a:p>
          <a:p>
            <a:endParaRPr lang="zh-CN" altLang="en-US" dirty="0" smtClean="0">
              <a:latin typeface="Arial"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D0205917-E645-40C6-951F-6762739FCFB2}" type="slidenum">
              <a:rPr lang="pt-PT" altLang="en-US" sz="1200" smtClean="0">
                <a:solidFill>
                  <a:schemeClr val="tx1"/>
                </a:solidFill>
              </a:rPr>
              <a:pPr eaLnBrk="1" hangingPunct="1">
                <a:buFont typeface="Arial" charset="0"/>
                <a:buNone/>
              </a:pPr>
              <a:t>24</a:t>
            </a:fld>
            <a:endParaRPr lang="pt-PT" altLang="en-US" sz="1200" smtClean="0">
              <a:solidFill>
                <a:schemeClr val="tx1"/>
              </a:solidFill>
            </a:endParaRPr>
          </a:p>
        </p:txBody>
      </p:sp>
    </p:spTree>
    <p:extLst>
      <p:ext uri="{BB962C8B-B14F-4D97-AF65-F5344CB8AC3E}">
        <p14:creationId xmlns:p14="http://schemas.microsoft.com/office/powerpoint/2010/main" val="3170561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p:spPr>
      </p:sp>
      <p:sp>
        <p:nvSpPr>
          <p:cNvPr id="34819" name="备注占位符 2"/>
          <p:cNvSpPr>
            <a:spLocks noGrp="1"/>
          </p:cNvSpPr>
          <p:nvPr>
            <p:ph type="body" idx="1"/>
          </p:nvPr>
        </p:nvSpPr>
        <p:spPr>
          <a:noFill/>
        </p:spPr>
        <p:txBody>
          <a:bodyPr/>
          <a:lstStyle/>
          <a:p>
            <a:r>
              <a:rPr lang="zh-CN" altLang="en-US" smtClean="0">
                <a:latin typeface="Arial" charset="0"/>
              </a:rPr>
              <a:t/>
            </a:r>
            <a:br>
              <a:rPr lang="zh-CN" altLang="en-US" smtClean="0">
                <a:latin typeface="Arial" charset="0"/>
              </a:rPr>
            </a:br>
            <a:r>
              <a:rPr lang="en-US" altLang="zh-CN" smtClean="0">
                <a:latin typeface="Arial" charset="0"/>
              </a:rPr>
              <a:t>Java</a:t>
            </a:r>
            <a:r>
              <a:rPr lang="zh-CN" altLang="en-US" smtClean="0">
                <a:latin typeface="Arial" charset="0"/>
              </a:rPr>
              <a:t>支持三元操作</a:t>
            </a:r>
            <a:r>
              <a:rPr lang="en-US" altLang="zh-CN" smtClean="0">
                <a:latin typeface="Arial" charset="0"/>
              </a:rPr>
              <a:t>:</a:t>
            </a:r>
            <a:r>
              <a:rPr lang="zh-CN" altLang="en-US" smtClean="0">
                <a:latin typeface="Arial" charset="0"/>
              </a:rPr>
              <a:t>。在很多时候，这个操作非常有用。</a:t>
            </a: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54C15E4-F6A3-40C9-BE24-42E0822166F1}" type="slidenum">
              <a:rPr lang="pt-PT" altLang="en-US" sz="1200" smtClean="0">
                <a:solidFill>
                  <a:schemeClr val="tx1"/>
                </a:solidFill>
              </a:rPr>
              <a:pPr eaLnBrk="1" hangingPunct="1">
                <a:buFont typeface="Arial" charset="0"/>
                <a:buNone/>
              </a:pPr>
              <a:t>25</a:t>
            </a:fld>
            <a:endParaRPr lang="pt-PT" altLang="en-US" sz="1200" smtClean="0">
              <a:solidFill>
                <a:schemeClr val="tx1"/>
              </a:solidFill>
            </a:endParaRPr>
          </a:p>
        </p:txBody>
      </p:sp>
    </p:spTree>
    <p:extLst>
      <p:ext uri="{BB962C8B-B14F-4D97-AF65-F5344CB8AC3E}">
        <p14:creationId xmlns:p14="http://schemas.microsoft.com/office/powerpoint/2010/main" val="2066808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pt-BR" altLang="zh-CN" dirty="0" smtClean="0"/>
              <a:t>int a = 6;</a:t>
            </a:r>
          </a:p>
          <a:p>
            <a:r>
              <a:rPr lang="pt-BR" altLang="zh-CN" dirty="0" smtClean="0"/>
              <a:t>a += a -= a*a;</a:t>
            </a:r>
          </a:p>
          <a:p>
            <a:r>
              <a:rPr lang="zh-CN" altLang="en-US" dirty="0" smtClean="0"/>
              <a:t>结果  </a:t>
            </a:r>
            <a:r>
              <a:rPr lang="en-US" altLang="zh-CN" dirty="0" smtClean="0"/>
              <a:t>-24</a:t>
            </a:r>
          </a:p>
          <a:p>
            <a:endParaRPr lang="en-US" altLang="zh-CN" dirty="0" smtClean="0"/>
          </a:p>
          <a:p>
            <a:r>
              <a:rPr lang="en-US" altLang="zh-CN" dirty="0" smtClean="0"/>
              <a:t>~:</a:t>
            </a:r>
            <a:r>
              <a:rPr lang="en-US" altLang="zh-CN" baseline="0" dirty="0" smtClean="0"/>
              <a:t> </a:t>
            </a:r>
            <a:r>
              <a:rPr lang="zh-CN" altLang="en-US" baseline="0" dirty="0" smtClean="0"/>
              <a:t>按位取反</a:t>
            </a:r>
            <a:endParaRPr lang="en-US" altLang="zh-CN" baseline="0" dirty="0" smtClean="0"/>
          </a:p>
          <a:p>
            <a:r>
              <a:rPr lang="zh-CN" altLang="en-US" baseline="0" dirty="0" smtClean="0"/>
              <a:t>移位运算优先级小于算数运算符  </a:t>
            </a:r>
            <a:endParaRPr lang="en-US" altLang="zh-CN" baseline="0" dirty="0" smtClean="0"/>
          </a:p>
          <a:p>
            <a:r>
              <a:rPr lang="en-US" altLang="zh-CN" baseline="0" dirty="0" smtClean="0"/>
              <a:t>int q = 1;</a:t>
            </a:r>
          </a:p>
          <a:p>
            <a:r>
              <a:rPr lang="en-US" altLang="zh-CN" baseline="0" dirty="0" smtClean="0"/>
              <a:t>System.out.println(~q + 3); //1</a:t>
            </a:r>
          </a:p>
          <a:p>
            <a:r>
              <a:rPr lang="en-US" altLang="zh-CN" baseline="0" dirty="0" smtClean="0"/>
              <a:t>System.out.println(q&lt;&lt;2/2); //1</a:t>
            </a:r>
            <a:endParaRPr lang="zh-CN" altLang="en-US" sz="1200" kern="1200" dirty="0" smtClean="0">
              <a:solidFill>
                <a:schemeClr val="tx1"/>
              </a:solidFill>
              <a:latin typeface="Arial" pitchFamily="34" charset="0"/>
              <a:ea typeface="+mn-ea"/>
              <a:cs typeface="+mn-cs"/>
            </a:endParaRPr>
          </a:p>
          <a:p>
            <a:r>
              <a:rPr lang="en-US" altLang="zh-CN" sz="1200" kern="1200" dirty="0" smtClean="0">
                <a:solidFill>
                  <a:schemeClr val="tx1"/>
                </a:solidFill>
                <a:latin typeface="Arial" pitchFamily="34" charset="0"/>
                <a:ea typeface="+mn-ea"/>
                <a:cs typeface="+mn-cs"/>
              </a:rPr>
              <a:t>System.</a:t>
            </a:r>
            <a:r>
              <a:rPr lang="en-US" altLang="zh-CN" sz="1200" b="1" i="1" kern="1200" dirty="0" smtClean="0">
                <a:solidFill>
                  <a:schemeClr val="tx1"/>
                </a:solidFill>
                <a:latin typeface="Arial" pitchFamily="34" charset="0"/>
                <a:ea typeface="+mn-ea"/>
                <a:cs typeface="+mn-cs"/>
              </a:rPr>
              <a:t>out.println(q&lt;&lt;q*2/2);//2</a:t>
            </a:r>
          </a:p>
          <a:p>
            <a:r>
              <a:rPr lang="en-US" altLang="zh-CN" sz="1200" b="1" i="1" kern="1200" dirty="0" smtClean="0">
                <a:solidFill>
                  <a:schemeClr val="tx1"/>
                </a:solidFill>
                <a:latin typeface="Arial" pitchFamily="34" charset="0"/>
                <a:ea typeface="+mn-ea"/>
                <a:cs typeface="+mn-cs"/>
              </a:rPr>
              <a:t>System.out.println(q&lt;&lt;q+1/2);//2</a:t>
            </a:r>
          </a:p>
          <a:p>
            <a:endParaRPr lang="en-US" altLang="zh-CN" sz="1200" b="1" i="1" kern="1200" dirty="0" smtClean="0">
              <a:solidFill>
                <a:schemeClr val="tx1"/>
              </a:solidFill>
              <a:latin typeface="Arial" pitchFamily="34" charset="0"/>
              <a:ea typeface="+mn-ea"/>
              <a:cs typeface="+mn-cs"/>
            </a:endParaRPr>
          </a:p>
          <a:p>
            <a:r>
              <a:rPr lang="en-US" altLang="zh-CN" dirty="0" smtClean="0"/>
              <a:t>&gt;&gt;&gt;    :     </a:t>
            </a:r>
            <a:r>
              <a:rPr lang="zh-CN" altLang="en-US" dirty="0" smtClean="0"/>
              <a:t>无符号右移，忽略符号位，空位都以</a:t>
            </a:r>
            <a:r>
              <a:rPr lang="en-US" altLang="zh-CN" dirty="0" smtClean="0"/>
              <a:t>0</a:t>
            </a:r>
            <a:r>
              <a:rPr lang="zh-CN" altLang="en-US" dirty="0" smtClean="0"/>
              <a:t>补齐</a:t>
            </a:r>
            <a:endParaRPr lang="en-US" altLang="zh-CN" dirty="0" smtClean="0"/>
          </a:p>
          <a:p>
            <a:r>
              <a:rPr lang="zh-CN" altLang="en-US" dirty="0" smtClean="0"/>
              <a:t>无符号右移的规则只记住一点：忽略了符号位扩展，</a:t>
            </a:r>
            <a:r>
              <a:rPr lang="en-US" altLang="zh-CN" dirty="0" smtClean="0"/>
              <a:t>0</a:t>
            </a:r>
            <a:r>
              <a:rPr lang="zh-CN" altLang="en-US" dirty="0" smtClean="0"/>
              <a:t>补最高位  无符号右移运算符</a:t>
            </a:r>
            <a:r>
              <a:rPr lang="en-US" altLang="zh-CN" dirty="0" smtClean="0"/>
              <a:t>&gt;&gt;&gt; </a:t>
            </a:r>
            <a:r>
              <a:rPr lang="zh-CN" altLang="en-US" dirty="0" smtClean="0"/>
              <a:t>只是对</a:t>
            </a:r>
            <a:r>
              <a:rPr lang="en-US" altLang="zh-CN" dirty="0" smtClean="0"/>
              <a:t>32</a:t>
            </a:r>
            <a:r>
              <a:rPr lang="zh-CN" altLang="en-US" dirty="0" smtClean="0"/>
              <a:t>位和</a:t>
            </a:r>
            <a:r>
              <a:rPr lang="en-US" altLang="zh-CN" dirty="0" smtClean="0"/>
              <a:t>64</a:t>
            </a:r>
            <a:r>
              <a:rPr lang="zh-CN" altLang="en-US" smtClean="0"/>
              <a:t>位的值有意义</a:t>
            </a:r>
            <a:endParaRPr lang="pt-BR"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27</a:t>
            </a:fld>
            <a:endParaRPr lang="pt-PT" altLang="en-US"/>
          </a:p>
        </p:txBody>
      </p:sp>
    </p:spTree>
    <p:extLst>
      <p:ext uri="{BB962C8B-B14F-4D97-AF65-F5344CB8AC3E}">
        <p14:creationId xmlns:p14="http://schemas.microsoft.com/office/powerpoint/2010/main" val="2811899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2075" y="744538"/>
            <a:ext cx="6610350" cy="3719512"/>
          </a:xfrm>
        </p:spPr>
      </p:sp>
      <p:sp>
        <p:nvSpPr>
          <p:cNvPr id="35843" name="备注占位符 2"/>
          <p:cNvSpPr>
            <a:spLocks noGrp="1"/>
          </p:cNvSpPr>
          <p:nvPr>
            <p:ph type="body" idx="1"/>
          </p:nvPr>
        </p:nvSpPr>
        <p:spPr>
          <a:noFill/>
        </p:spPr>
        <p:txBody>
          <a:bodyPr/>
          <a:lstStyle/>
          <a:p>
            <a:r>
              <a:rPr lang="zh-CN" altLang="en-US" dirty="0" smtClean="0">
                <a:latin typeface="Arial" charset="0"/>
              </a:rPr>
              <a:t>在程序运行时，经常需要将一种数值类型转换为另一种数值类型。图</a:t>
            </a:r>
            <a:r>
              <a:rPr lang="en-US" altLang="zh-CN" dirty="0" smtClean="0">
                <a:latin typeface="Arial" charset="0"/>
              </a:rPr>
              <a:t>3-1</a:t>
            </a:r>
            <a:r>
              <a:rPr lang="zh-CN" altLang="en-US" dirty="0" smtClean="0">
                <a:latin typeface="Arial" charset="0"/>
              </a:rPr>
              <a:t>给出了数值类型之间的合法转换。</a:t>
            </a:r>
            <a:endParaRPr lang="en-US" altLang="zh-CN" dirty="0" smtClean="0">
              <a:latin typeface="Arial" charset="0"/>
            </a:endParaRPr>
          </a:p>
          <a:p>
            <a:r>
              <a:rPr lang="zh-CN" altLang="en-US" dirty="0" smtClean="0">
                <a:latin typeface="Arial" charset="0"/>
              </a:rPr>
              <a:t>容量大的数据类型转换为容量小的数据类型时，要加上强制转换符，但可能造成精度降低或者溢出；使用时候要格外注意。</a:t>
            </a:r>
          </a:p>
          <a:p>
            <a:r>
              <a:rPr lang="zh-CN" altLang="en-US" dirty="0" smtClean="0">
                <a:latin typeface="Arial" charset="0"/>
              </a:rPr>
              <a:t>可以直接把一个</a:t>
            </a:r>
            <a:r>
              <a:rPr lang="en-US" altLang="zh-CN" dirty="0" err="1" smtClean="0">
                <a:latin typeface="Arial" charset="0"/>
              </a:rPr>
              <a:t>int</a:t>
            </a:r>
            <a:r>
              <a:rPr lang="zh-CN" altLang="en-US" dirty="0" smtClean="0">
                <a:latin typeface="Arial" charset="0"/>
              </a:rPr>
              <a:t>类型的数赋值给一个</a:t>
            </a:r>
            <a:r>
              <a:rPr lang="en-US" altLang="zh-CN" dirty="0" err="1" smtClean="0">
                <a:latin typeface="Arial" charset="0"/>
              </a:rPr>
              <a:t>byte,short,char</a:t>
            </a:r>
            <a:r>
              <a:rPr lang="zh-CN" altLang="en-US" dirty="0" smtClean="0">
                <a:latin typeface="Arial" charset="0"/>
              </a:rPr>
              <a:t>类型的变量，但是不能超过其对应的范围（直接截取最后的一个字节）。</a:t>
            </a:r>
          </a:p>
          <a:p>
            <a:r>
              <a:rPr lang="zh-CN" altLang="en-US" b="1" dirty="0" smtClean="0">
                <a:latin typeface="Arial" charset="0"/>
              </a:rPr>
              <a:t>● </a:t>
            </a:r>
            <a:r>
              <a:rPr lang="zh-CN" altLang="en-US" dirty="0" smtClean="0">
                <a:latin typeface="Arial" charset="0"/>
              </a:rPr>
              <a:t>要理解容量大的数强制转换成容量小的数的实质是截取后面的字节（如：</a:t>
            </a:r>
            <a:r>
              <a:rPr lang="en-US" altLang="zh-CN" dirty="0" err="1" smtClean="0">
                <a:latin typeface="Arial" charset="0"/>
              </a:rPr>
              <a:t>int</a:t>
            </a:r>
            <a:r>
              <a:rPr lang="zh-CN" altLang="en-US" dirty="0" smtClean="0">
                <a:latin typeface="Arial" charset="0"/>
              </a:rPr>
              <a:t>类型转换成</a:t>
            </a:r>
            <a:r>
              <a:rPr lang="en-US" altLang="zh-CN" dirty="0" smtClean="0">
                <a:latin typeface="Arial" charset="0"/>
              </a:rPr>
              <a:t>double</a:t>
            </a:r>
            <a:r>
              <a:rPr lang="zh-CN" altLang="en-US" dirty="0" smtClean="0">
                <a:latin typeface="Arial" charset="0"/>
              </a:rPr>
              <a:t>类型的时候，是直接取</a:t>
            </a:r>
            <a:r>
              <a:rPr lang="en-US" altLang="zh-CN" dirty="0" err="1" smtClean="0">
                <a:latin typeface="Arial" charset="0"/>
              </a:rPr>
              <a:t>int</a:t>
            </a:r>
            <a:r>
              <a:rPr lang="zh-CN" altLang="en-US" dirty="0" smtClean="0">
                <a:latin typeface="Arial" charset="0"/>
              </a:rPr>
              <a:t>类型中</a:t>
            </a:r>
            <a:r>
              <a:rPr lang="en-US" altLang="zh-CN" dirty="0" smtClean="0">
                <a:latin typeface="Arial" charset="0"/>
              </a:rPr>
              <a:t>4</a:t>
            </a:r>
            <a:r>
              <a:rPr lang="zh-CN" altLang="en-US" dirty="0" smtClean="0">
                <a:latin typeface="Arial" charset="0"/>
              </a:rPr>
              <a:t>个字节的最后一个字节），但是</a:t>
            </a:r>
            <a:r>
              <a:rPr lang="en-US" altLang="zh-CN" dirty="0" smtClean="0">
                <a:latin typeface="Arial" charset="0"/>
              </a:rPr>
              <a:t>double</a:t>
            </a:r>
            <a:r>
              <a:rPr lang="zh-CN" altLang="en-US" dirty="0" smtClean="0">
                <a:latin typeface="Arial" charset="0"/>
              </a:rPr>
              <a:t>转换成</a:t>
            </a:r>
            <a:r>
              <a:rPr lang="en-US" altLang="zh-CN" dirty="0" smtClean="0">
                <a:latin typeface="Arial" charset="0"/>
              </a:rPr>
              <a:t>float</a:t>
            </a:r>
            <a:r>
              <a:rPr lang="zh-CN" altLang="en-US" dirty="0" smtClean="0">
                <a:latin typeface="Arial" charset="0"/>
              </a:rPr>
              <a:t>类型，由于</a:t>
            </a:r>
            <a:r>
              <a:rPr lang="en-US" altLang="zh-CN" dirty="0" smtClean="0">
                <a:latin typeface="Arial" charset="0"/>
              </a:rPr>
              <a:t>double</a:t>
            </a:r>
            <a:r>
              <a:rPr lang="zh-CN" altLang="en-US" dirty="0" smtClean="0">
                <a:latin typeface="Arial" charset="0"/>
              </a:rPr>
              <a:t>中存在小数点的情况，因此直接加强制转换时转换不过来的（</a:t>
            </a:r>
            <a:r>
              <a:rPr lang="en-US" altLang="zh-CN" dirty="0" smtClean="0">
                <a:latin typeface="Arial" charset="0"/>
              </a:rPr>
              <a:t>infinity</a:t>
            </a:r>
            <a:r>
              <a:rPr lang="zh-CN" altLang="en-US" dirty="0" smtClean="0">
                <a:latin typeface="Arial" charset="0"/>
              </a:rPr>
              <a:t>）。</a:t>
            </a:r>
          </a:p>
          <a:p>
            <a:r>
              <a:rPr lang="zh-CN" altLang="en-US" b="1" dirty="0" smtClean="0">
                <a:latin typeface="Arial" charset="0"/>
              </a:rPr>
              <a:t>● </a:t>
            </a:r>
            <a:r>
              <a:rPr lang="en-US" altLang="zh-CN" dirty="0" smtClean="0">
                <a:latin typeface="Arial" charset="0"/>
              </a:rPr>
              <a:t>long</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r>
              <a:rPr lang="en-US" altLang="zh-CN" dirty="0" err="1" smtClean="0">
                <a:latin typeface="Arial" charset="0"/>
              </a:rPr>
              <a:t>int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short</a:t>
            </a:r>
            <a:r>
              <a:rPr lang="zh-CN" altLang="en-US" dirty="0" smtClean="0">
                <a:latin typeface="Arial" charset="0"/>
              </a:rPr>
              <a:t>类型</a:t>
            </a:r>
            <a:r>
              <a:rPr lang="en-US" altLang="zh-CN" dirty="0" smtClean="0">
                <a:latin typeface="Arial" charset="0"/>
              </a:rPr>
              <a:t>2</a:t>
            </a:r>
            <a:r>
              <a:rPr lang="zh-CN" altLang="en-US" dirty="0" smtClean="0">
                <a:latin typeface="Arial" charset="0"/>
              </a:rPr>
              <a:t>个字节，</a:t>
            </a:r>
            <a:r>
              <a:rPr lang="en-US" altLang="zh-CN" dirty="0" smtClean="0">
                <a:latin typeface="Arial" charset="0"/>
              </a:rPr>
              <a:t>byte</a:t>
            </a:r>
            <a:r>
              <a:rPr lang="zh-CN" altLang="en-US" dirty="0" smtClean="0">
                <a:latin typeface="Arial" charset="0"/>
              </a:rPr>
              <a:t>类型</a:t>
            </a:r>
            <a:r>
              <a:rPr lang="en-US" altLang="zh-CN" dirty="0" smtClean="0">
                <a:latin typeface="Arial" charset="0"/>
              </a:rPr>
              <a:t>1</a:t>
            </a:r>
            <a:r>
              <a:rPr lang="zh-CN" altLang="en-US" dirty="0" smtClean="0">
                <a:latin typeface="Arial" charset="0"/>
              </a:rPr>
              <a:t>个字节。</a:t>
            </a:r>
          </a:p>
          <a:p>
            <a:r>
              <a:rPr lang="en-US" altLang="zh-CN" dirty="0" smtClean="0">
                <a:latin typeface="Arial" charset="0"/>
              </a:rPr>
              <a:t>Float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double</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p>
          <a:p>
            <a:endParaRPr lang="zh-CN" altLang="en-US" dirty="0" smtClean="0">
              <a:latin typeface="Arial" charset="0"/>
            </a:endParaRP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7C81F33A-609F-4D6F-93AE-995A0DD4A517}" type="slidenum">
              <a:rPr lang="pt-PT" altLang="en-US" sz="1200">
                <a:solidFill>
                  <a:schemeClr val="tx1"/>
                </a:solidFill>
                <a:ea typeface="宋体" pitchFamily="2" charset="-122"/>
              </a:rPr>
              <a:pPr algn="r" eaLnBrk="1" hangingPunct="1"/>
              <a:t>28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090261432"/>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92075" y="744538"/>
            <a:ext cx="6610350" cy="3719512"/>
          </a:xfrm>
        </p:spPr>
      </p:sp>
      <p:sp>
        <p:nvSpPr>
          <p:cNvPr id="36867" name="备注占位符 2"/>
          <p:cNvSpPr>
            <a:spLocks noGrp="1"/>
          </p:cNvSpPr>
          <p:nvPr>
            <p:ph type="body" idx="1"/>
          </p:nvPr>
        </p:nvSpPr>
        <p:spPr>
          <a:noFill/>
        </p:spPr>
        <p:txBody>
          <a:bodyPr/>
          <a:lstStyle/>
          <a:p>
            <a:r>
              <a:rPr lang="zh-CN" altLang="en-US" dirty="0" smtClean="0">
                <a:latin typeface="Arial" charset="0"/>
              </a:rPr>
              <a:t>在程序运行时，经常需要将一种数值类型转换为另一种数值类型。图</a:t>
            </a:r>
            <a:r>
              <a:rPr lang="en-US" altLang="zh-CN" dirty="0" smtClean="0">
                <a:latin typeface="Arial" charset="0"/>
              </a:rPr>
              <a:t>3-1</a:t>
            </a:r>
            <a:r>
              <a:rPr lang="zh-CN" altLang="en-US" dirty="0" smtClean="0">
                <a:latin typeface="Arial" charset="0"/>
              </a:rPr>
              <a:t>给出了数值类型之间的合法转换。</a:t>
            </a:r>
            <a:endParaRPr lang="en-US" altLang="zh-CN" dirty="0" smtClean="0">
              <a:latin typeface="Arial" charset="0"/>
            </a:endParaRPr>
          </a:p>
          <a:p>
            <a:r>
              <a:rPr lang="zh-CN" altLang="en-US" dirty="0" smtClean="0">
                <a:latin typeface="Arial" charset="0"/>
              </a:rPr>
              <a:t>容量大的数据类型转换为容量小的数据类型时，要加上强制转换符，但可能造成精度降低或者溢出；使用时候要格外注意。</a:t>
            </a:r>
          </a:p>
          <a:p>
            <a:r>
              <a:rPr lang="zh-CN" altLang="en-US" dirty="0" smtClean="0">
                <a:latin typeface="Arial" charset="0"/>
              </a:rPr>
              <a:t>可以直接把一个</a:t>
            </a:r>
            <a:r>
              <a:rPr lang="en-US" altLang="zh-CN" dirty="0" err="1" smtClean="0">
                <a:latin typeface="Arial" charset="0"/>
              </a:rPr>
              <a:t>int</a:t>
            </a:r>
            <a:r>
              <a:rPr lang="zh-CN" altLang="en-US" dirty="0" smtClean="0">
                <a:latin typeface="Arial" charset="0"/>
              </a:rPr>
              <a:t>类型的数赋值给一个</a:t>
            </a:r>
            <a:r>
              <a:rPr lang="en-US" altLang="zh-CN" dirty="0" err="1" smtClean="0">
                <a:latin typeface="Arial" charset="0"/>
              </a:rPr>
              <a:t>byte,short,char</a:t>
            </a:r>
            <a:r>
              <a:rPr lang="zh-CN" altLang="en-US" dirty="0" smtClean="0">
                <a:latin typeface="Arial" charset="0"/>
              </a:rPr>
              <a:t>类型的变量，但是不能超过其对应的范围（直接截取最后的一个字节）。</a:t>
            </a:r>
          </a:p>
          <a:p>
            <a:r>
              <a:rPr lang="zh-CN" altLang="en-US" b="1" dirty="0" smtClean="0">
                <a:latin typeface="Arial" charset="0"/>
              </a:rPr>
              <a:t>● </a:t>
            </a:r>
            <a:r>
              <a:rPr lang="zh-CN" altLang="en-US" dirty="0" smtClean="0">
                <a:latin typeface="Arial" charset="0"/>
              </a:rPr>
              <a:t>要理解容量大的数强制转换成容量小的数的实质是截取后面的字节（如：</a:t>
            </a:r>
            <a:r>
              <a:rPr lang="en-US" altLang="zh-CN" dirty="0" err="1" smtClean="0">
                <a:latin typeface="Arial" charset="0"/>
              </a:rPr>
              <a:t>int</a:t>
            </a:r>
            <a:r>
              <a:rPr lang="zh-CN" altLang="en-US" dirty="0" smtClean="0">
                <a:latin typeface="Arial" charset="0"/>
              </a:rPr>
              <a:t>类型转换成</a:t>
            </a:r>
            <a:r>
              <a:rPr lang="en-US" altLang="zh-CN" dirty="0" smtClean="0">
                <a:latin typeface="Arial" charset="0"/>
              </a:rPr>
              <a:t>double</a:t>
            </a:r>
            <a:r>
              <a:rPr lang="zh-CN" altLang="en-US" dirty="0" smtClean="0">
                <a:latin typeface="Arial" charset="0"/>
              </a:rPr>
              <a:t>类型的时候，是直接取</a:t>
            </a:r>
            <a:r>
              <a:rPr lang="en-US" altLang="zh-CN" dirty="0" err="1" smtClean="0">
                <a:latin typeface="Arial" charset="0"/>
              </a:rPr>
              <a:t>int</a:t>
            </a:r>
            <a:r>
              <a:rPr lang="zh-CN" altLang="en-US" dirty="0" smtClean="0">
                <a:latin typeface="Arial" charset="0"/>
              </a:rPr>
              <a:t>类型中</a:t>
            </a:r>
            <a:r>
              <a:rPr lang="en-US" altLang="zh-CN" dirty="0" smtClean="0">
                <a:latin typeface="Arial" charset="0"/>
              </a:rPr>
              <a:t>4</a:t>
            </a:r>
            <a:r>
              <a:rPr lang="zh-CN" altLang="en-US" dirty="0" smtClean="0">
                <a:latin typeface="Arial" charset="0"/>
              </a:rPr>
              <a:t>个字节的最后一个字节），但是</a:t>
            </a:r>
            <a:r>
              <a:rPr lang="en-US" altLang="zh-CN" dirty="0" smtClean="0">
                <a:latin typeface="Arial" charset="0"/>
              </a:rPr>
              <a:t>double</a:t>
            </a:r>
            <a:r>
              <a:rPr lang="zh-CN" altLang="en-US" dirty="0" smtClean="0">
                <a:latin typeface="Arial" charset="0"/>
              </a:rPr>
              <a:t>转换成</a:t>
            </a:r>
            <a:r>
              <a:rPr lang="en-US" altLang="zh-CN" dirty="0" smtClean="0">
                <a:latin typeface="Arial" charset="0"/>
              </a:rPr>
              <a:t>float</a:t>
            </a:r>
            <a:r>
              <a:rPr lang="zh-CN" altLang="en-US" dirty="0" smtClean="0">
                <a:latin typeface="Arial" charset="0"/>
              </a:rPr>
              <a:t>类型，由于</a:t>
            </a:r>
            <a:r>
              <a:rPr lang="en-US" altLang="zh-CN" dirty="0" smtClean="0">
                <a:latin typeface="Arial" charset="0"/>
              </a:rPr>
              <a:t>double</a:t>
            </a:r>
            <a:r>
              <a:rPr lang="zh-CN" altLang="en-US" dirty="0" smtClean="0">
                <a:latin typeface="Arial" charset="0"/>
              </a:rPr>
              <a:t>中存在小数点的情况，因此直接加强制转换时转换不过来的（</a:t>
            </a:r>
            <a:r>
              <a:rPr lang="en-US" altLang="zh-CN" dirty="0" smtClean="0">
                <a:latin typeface="Arial" charset="0"/>
              </a:rPr>
              <a:t>infinity</a:t>
            </a:r>
            <a:r>
              <a:rPr lang="zh-CN" altLang="en-US" dirty="0" smtClean="0">
                <a:latin typeface="Arial" charset="0"/>
              </a:rPr>
              <a:t>）。</a:t>
            </a:r>
          </a:p>
          <a:p>
            <a:r>
              <a:rPr lang="zh-CN" altLang="en-US" b="1" dirty="0" smtClean="0">
                <a:latin typeface="Arial" charset="0"/>
              </a:rPr>
              <a:t>● </a:t>
            </a:r>
            <a:r>
              <a:rPr lang="en-US" altLang="zh-CN" dirty="0" smtClean="0">
                <a:latin typeface="Arial" charset="0"/>
              </a:rPr>
              <a:t>long</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r>
              <a:rPr lang="en-US" altLang="zh-CN" dirty="0" err="1" smtClean="0">
                <a:latin typeface="Arial" charset="0"/>
              </a:rPr>
              <a:t>int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short</a:t>
            </a:r>
            <a:r>
              <a:rPr lang="zh-CN" altLang="en-US" dirty="0" smtClean="0">
                <a:latin typeface="Arial" charset="0"/>
              </a:rPr>
              <a:t>类型</a:t>
            </a:r>
            <a:r>
              <a:rPr lang="en-US" altLang="zh-CN" dirty="0" smtClean="0">
                <a:latin typeface="Arial" charset="0"/>
              </a:rPr>
              <a:t>2</a:t>
            </a:r>
            <a:r>
              <a:rPr lang="zh-CN" altLang="en-US" dirty="0" smtClean="0">
                <a:latin typeface="Arial" charset="0"/>
              </a:rPr>
              <a:t>个字节，</a:t>
            </a:r>
            <a:r>
              <a:rPr lang="en-US" altLang="zh-CN" dirty="0" smtClean="0">
                <a:latin typeface="Arial" charset="0"/>
              </a:rPr>
              <a:t>byte</a:t>
            </a:r>
            <a:r>
              <a:rPr lang="zh-CN" altLang="en-US" dirty="0" smtClean="0">
                <a:latin typeface="Arial" charset="0"/>
              </a:rPr>
              <a:t>类型</a:t>
            </a:r>
            <a:r>
              <a:rPr lang="en-US" altLang="zh-CN" dirty="0" smtClean="0">
                <a:latin typeface="Arial" charset="0"/>
              </a:rPr>
              <a:t>1</a:t>
            </a:r>
            <a:r>
              <a:rPr lang="zh-CN" altLang="en-US" dirty="0" smtClean="0">
                <a:latin typeface="Arial" charset="0"/>
              </a:rPr>
              <a:t>个字节。</a:t>
            </a:r>
          </a:p>
          <a:p>
            <a:r>
              <a:rPr lang="en-US" altLang="zh-CN" dirty="0" smtClean="0">
                <a:latin typeface="Arial" charset="0"/>
              </a:rPr>
              <a:t>Float</a:t>
            </a:r>
            <a:r>
              <a:rPr lang="zh-CN" altLang="en-US" dirty="0" smtClean="0">
                <a:latin typeface="Arial" charset="0"/>
              </a:rPr>
              <a:t>类型</a:t>
            </a:r>
            <a:r>
              <a:rPr lang="en-US" altLang="zh-CN" dirty="0" smtClean="0">
                <a:latin typeface="Arial" charset="0"/>
              </a:rPr>
              <a:t>4</a:t>
            </a:r>
            <a:r>
              <a:rPr lang="zh-CN" altLang="en-US" dirty="0" smtClean="0">
                <a:latin typeface="Arial" charset="0"/>
              </a:rPr>
              <a:t>个字节，</a:t>
            </a:r>
            <a:r>
              <a:rPr lang="en-US" altLang="zh-CN" dirty="0" smtClean="0">
                <a:latin typeface="Arial" charset="0"/>
              </a:rPr>
              <a:t>double</a:t>
            </a:r>
            <a:r>
              <a:rPr lang="zh-CN" altLang="en-US" dirty="0" smtClean="0">
                <a:latin typeface="Arial" charset="0"/>
              </a:rPr>
              <a:t>类型</a:t>
            </a:r>
            <a:r>
              <a:rPr lang="en-US" altLang="zh-CN" dirty="0" smtClean="0">
                <a:latin typeface="Arial" charset="0"/>
              </a:rPr>
              <a:t>8</a:t>
            </a:r>
            <a:r>
              <a:rPr lang="zh-CN" altLang="en-US" dirty="0" smtClean="0">
                <a:latin typeface="Arial" charset="0"/>
              </a:rPr>
              <a:t>个字节。</a:t>
            </a:r>
            <a:endParaRPr lang="en-US" altLang="zh-CN" dirty="0" smtClean="0">
              <a:latin typeface="Arial" charset="0"/>
            </a:endParaRPr>
          </a:p>
          <a:p>
            <a:endParaRPr lang="en-US" altLang="zh-CN" dirty="0" smtClean="0">
              <a:latin typeface="Arial" charset="0"/>
            </a:endParaRPr>
          </a:p>
          <a:p>
            <a:r>
              <a:rPr lang="zh-CN" altLang="en-US" dirty="0" smtClean="0">
                <a:latin typeface="Arial" charset="0"/>
              </a:rPr>
              <a:t>实心箭头，表示无信息丢失的转换；有</a:t>
            </a:r>
            <a:r>
              <a:rPr lang="en-US" altLang="zh-CN" dirty="0" smtClean="0">
                <a:latin typeface="Arial" charset="0"/>
              </a:rPr>
              <a:t>3</a:t>
            </a:r>
            <a:r>
              <a:rPr lang="zh-CN" altLang="en-US" dirty="0" smtClean="0">
                <a:latin typeface="Arial" charset="0"/>
              </a:rPr>
              <a:t>个虚箭头，表示可能有精度损失的转换。</a:t>
            </a:r>
          </a:p>
          <a:p>
            <a:endParaRPr lang="zh-CN" altLang="en-US" dirty="0" smtClean="0">
              <a:latin typeface="Arial" charset="0"/>
            </a:endParaRP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ADFF25BD-72E9-4AF5-937C-5910C54FF4F3}" type="slidenum">
              <a:rPr lang="pt-PT" altLang="en-US" sz="1200">
                <a:solidFill>
                  <a:schemeClr val="tx1"/>
                </a:solidFill>
                <a:ea typeface="宋体" pitchFamily="2" charset="-122"/>
              </a:rPr>
              <a:pPr algn="r" eaLnBrk="1" hangingPunct="1"/>
              <a:t>29</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21484184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92075" y="744538"/>
            <a:ext cx="6610350" cy="3719512"/>
          </a:xfrm>
        </p:spPr>
      </p:sp>
      <p:sp>
        <p:nvSpPr>
          <p:cNvPr id="33795" name="备注占位符 2"/>
          <p:cNvSpPr>
            <a:spLocks noGrp="1"/>
          </p:cNvSpPr>
          <p:nvPr>
            <p:ph type="body" idx="1"/>
          </p:nvPr>
        </p:nvSpPr>
        <p:spPr>
          <a:noFill/>
        </p:spPr>
        <p:txBody>
          <a:bodyPr/>
          <a:lstStyle/>
          <a:p>
            <a:endParaRPr lang="zh-CN" altLang="en-US" smtClean="0">
              <a:latin typeface="Arial"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66F5C0DB-FFA1-4EE4-89FD-5B8193ABB18F}" type="slidenum">
              <a:rPr lang="pt-PT" altLang="en-US" sz="1200" smtClean="0">
                <a:solidFill>
                  <a:schemeClr val="tx1"/>
                </a:solidFill>
              </a:rPr>
              <a:pPr eaLnBrk="1" hangingPunct="1">
                <a:buFont typeface="Arial" charset="0"/>
                <a:buNone/>
              </a:pPr>
              <a:t>9</a:t>
            </a:fld>
            <a:endParaRPr lang="pt-PT" altLang="en-US" sz="1200" smtClean="0">
              <a:solidFill>
                <a:schemeClr val="tx1"/>
              </a:solidFill>
            </a:endParaRPr>
          </a:p>
        </p:txBody>
      </p:sp>
    </p:spTree>
    <p:extLst>
      <p:ext uri="{BB962C8B-B14F-4D97-AF65-F5344CB8AC3E}">
        <p14:creationId xmlns:p14="http://schemas.microsoft.com/office/powerpoint/2010/main" val="3633507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switch </a:t>
            </a:r>
            <a:r>
              <a:rPr lang="zh-CN" altLang="en-US" dirty="0" smtClean="0"/>
              <a:t>支持整型、字符、字符串、枚举</a:t>
            </a:r>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32</a:t>
            </a:fld>
            <a:endParaRPr lang="pt-PT" altLang="en-US"/>
          </a:p>
        </p:txBody>
      </p:sp>
    </p:spTree>
    <p:extLst>
      <p:ext uri="{BB962C8B-B14F-4D97-AF65-F5344CB8AC3E}">
        <p14:creationId xmlns:p14="http://schemas.microsoft.com/office/powerpoint/2010/main" val="230206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2075" y="744538"/>
            <a:ext cx="6610350" cy="3719512"/>
          </a:xfrm>
        </p:spPr>
      </p:sp>
      <p:sp>
        <p:nvSpPr>
          <p:cNvPr id="41987" name="备注占位符 2"/>
          <p:cNvSpPr>
            <a:spLocks noGrp="1"/>
          </p:cNvSpPr>
          <p:nvPr>
            <p:ph type="body" idx="1"/>
          </p:nvPr>
        </p:nvSpPr>
        <p:spPr>
          <a:noFill/>
        </p:spPr>
        <p:txBody>
          <a:bodyPr/>
          <a:lstStyle/>
          <a:p>
            <a:pPr eaLnBrk="1" hangingPunct="1">
              <a:lnSpc>
                <a:spcPct val="90000"/>
              </a:lnSpc>
            </a:pPr>
            <a:r>
              <a:rPr lang="zh-CN" altLang="en-US" dirty="0" smtClean="0">
                <a:latin typeface="Arial" charset="0"/>
              </a:rPr>
              <a:t>为什么要有</a:t>
            </a:r>
            <a:r>
              <a:rPr lang="en-US" altLang="zh-CN" dirty="0" smtClean="0">
                <a:latin typeface="Arial" charset="0"/>
              </a:rPr>
              <a:t>switch-case</a:t>
            </a:r>
            <a:r>
              <a:rPr lang="zh-CN" altLang="en-US" dirty="0" smtClean="0">
                <a:latin typeface="Arial" charset="0"/>
              </a:rPr>
              <a:t>语句，并不是</a:t>
            </a:r>
            <a:r>
              <a:rPr lang="en-US" altLang="zh-CN" dirty="0" smtClean="0">
                <a:latin typeface="Arial" charset="0"/>
              </a:rPr>
              <a:t>if-else</a:t>
            </a:r>
            <a:r>
              <a:rPr lang="zh-CN" altLang="en-US" dirty="0" smtClean="0">
                <a:latin typeface="Arial" charset="0"/>
              </a:rPr>
              <a:t>语句不能实现</a:t>
            </a:r>
            <a:r>
              <a:rPr lang="en-US" altLang="zh-CN" dirty="0" smtClean="0">
                <a:latin typeface="Arial" charset="0"/>
              </a:rPr>
              <a:t>switch-case</a:t>
            </a:r>
            <a:r>
              <a:rPr lang="zh-CN" altLang="en-US" dirty="0" smtClean="0">
                <a:latin typeface="Arial" charset="0"/>
              </a:rPr>
              <a:t>语句的功能，而是过多的</a:t>
            </a:r>
            <a:r>
              <a:rPr lang="en-US" altLang="zh-CN" dirty="0" smtClean="0">
                <a:latin typeface="Arial" charset="0"/>
              </a:rPr>
              <a:t>if-else</a:t>
            </a:r>
            <a:r>
              <a:rPr lang="zh-CN" altLang="en-US" dirty="0" smtClean="0">
                <a:latin typeface="Arial" charset="0"/>
              </a:rPr>
              <a:t>语句构成的程序会使人眼花缭乱、不知所云。</a:t>
            </a:r>
            <a:endParaRPr lang="zh-CN" altLang="en-US" dirty="0" smtClean="0">
              <a:solidFill>
                <a:srgbClr val="FF0000"/>
              </a:solidFill>
              <a:latin typeface="微软雅黑" pitchFamily="34" charset="-122"/>
              <a:ea typeface="微软雅黑" pitchFamily="34" charset="-122"/>
            </a:endParaRPr>
          </a:p>
          <a:p>
            <a:pPr eaLnBrk="1" hangingPunct="1">
              <a:lnSpc>
                <a:spcPct val="90000"/>
              </a:lnSpc>
            </a:pPr>
            <a:r>
              <a:rPr lang="zh-CN" altLang="en-US" dirty="0" smtClean="0">
                <a:solidFill>
                  <a:srgbClr val="FF0000"/>
                </a:solidFill>
                <a:latin typeface="微软雅黑" pitchFamily="34" charset="-122"/>
                <a:ea typeface="微软雅黑" pitchFamily="34" charset="-122"/>
              </a:rPr>
              <a:t>说明：</a:t>
            </a:r>
          </a:p>
          <a:p>
            <a:pPr eaLnBrk="1" hangingPunct="1">
              <a:lnSpc>
                <a:spcPct val="9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 表达式必须为</a:t>
            </a:r>
            <a:r>
              <a:rPr lang="en-US" altLang="zh-CN" dirty="0" smtClean="0">
                <a:latin typeface="微软雅黑" pitchFamily="34" charset="-122"/>
                <a:ea typeface="微软雅黑" pitchFamily="34" charset="-122"/>
              </a:rPr>
              <a:t>String</a:t>
            </a:r>
            <a:r>
              <a:rPr lang="zh-CN" altLang="en-US" dirty="0" smtClean="0">
                <a:latin typeface="微软雅黑" pitchFamily="34" charset="-122"/>
                <a:ea typeface="微软雅黑" pitchFamily="34" charset="-122"/>
              </a:rPr>
              <a:t>、char、byte、short、int或enum</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eaLnBrk="1" hangingPunct="1">
              <a:lnSpc>
                <a:spcPct val="9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case常量必须与switch表达式类型相同，且必须是编译时常量</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eaLnBrk="1" hangingPunct="1">
              <a:lnSpc>
                <a:spcPct val="90000"/>
              </a:lnSpc>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switch只检查相等性</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endParaRPr lang="zh-CN" altLang="en-US" dirty="0" smtClean="0">
              <a:latin typeface="Arial"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F4396A52-90D4-4A92-9476-5CBE9C2EEFCD}" type="slidenum">
              <a:rPr lang="pt-PT" altLang="en-US" sz="1200">
                <a:solidFill>
                  <a:schemeClr val="tx1"/>
                </a:solidFill>
                <a:ea typeface="宋体" pitchFamily="2" charset="-122"/>
              </a:rPr>
              <a:pPr algn="r" eaLnBrk="1" hangingPunct="1"/>
              <a:t>36</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98935325"/>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2075" y="744538"/>
            <a:ext cx="6610350" cy="3719512"/>
          </a:xfrm>
        </p:spPr>
      </p:sp>
      <p:sp>
        <p:nvSpPr>
          <p:cNvPr id="43011" name="备注占位符 2"/>
          <p:cNvSpPr>
            <a:spLocks noGrp="1"/>
          </p:cNvSpPr>
          <p:nvPr>
            <p:ph type="body" idx="1"/>
          </p:nvPr>
        </p:nvSpPr>
        <p:spPr>
          <a:noFill/>
        </p:spPr>
        <p:txBody>
          <a:bodyPr/>
          <a:lstStyle/>
          <a:p>
            <a:pPr eaLnBrk="1" hangingPunct="1"/>
            <a:r>
              <a:rPr lang="en-US" altLang="zh-CN" dirty="0" smtClean="0">
                <a:latin typeface="Arial" charset="0"/>
              </a:rPr>
              <a:t>public class </a:t>
            </a:r>
            <a:r>
              <a:rPr lang="en-US" altLang="zh-CN" dirty="0" err="1" smtClean="0">
                <a:latin typeface="Arial" charset="0"/>
              </a:rPr>
              <a:t>TestStudentScore</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public String </a:t>
            </a:r>
            <a:r>
              <a:rPr lang="en-US" altLang="zh-CN" dirty="0" err="1" smtClean="0">
                <a:latin typeface="Arial" charset="0"/>
              </a:rPr>
              <a:t>performanceRating</a:t>
            </a:r>
            <a:r>
              <a:rPr lang="en-US" altLang="zh-CN" dirty="0" smtClean="0">
                <a:latin typeface="Arial" charset="0"/>
              </a:rPr>
              <a:t>(</a:t>
            </a:r>
            <a:r>
              <a:rPr lang="en-US" altLang="zh-CN" dirty="0" err="1" smtClean="0">
                <a:latin typeface="Arial" charset="0"/>
              </a:rPr>
              <a:t>int</a:t>
            </a:r>
            <a:r>
              <a:rPr lang="en-US" altLang="zh-CN" dirty="0" smtClean="0">
                <a:latin typeface="Arial" charset="0"/>
              </a:rPr>
              <a:t> score){</a:t>
            </a:r>
          </a:p>
          <a:p>
            <a:pPr eaLnBrk="1" hangingPunct="1"/>
            <a:r>
              <a:rPr lang="en-US" altLang="zh-CN" dirty="0" smtClean="0">
                <a:latin typeface="Arial" charset="0"/>
              </a:rPr>
              <a:t>              String grade= null;</a:t>
            </a:r>
            <a:endParaRPr lang="zh-CN" altLang="en-US" dirty="0" smtClean="0">
              <a:latin typeface="Arial" charset="0"/>
            </a:endParaRPr>
          </a:p>
          <a:p>
            <a:pPr eaLnBrk="1" hangingPunct="1"/>
            <a:r>
              <a:rPr lang="en-US" altLang="zh-CN" dirty="0" smtClean="0">
                <a:latin typeface="Arial" charset="0"/>
              </a:rPr>
              <a:t>	</a:t>
            </a:r>
            <a:r>
              <a:rPr lang="en-US" altLang="zh-CN" dirty="0" err="1" smtClean="0">
                <a:latin typeface="Arial" charset="0"/>
              </a:rPr>
              <a:t>int</a:t>
            </a:r>
            <a:r>
              <a:rPr lang="en-US" altLang="zh-CN" dirty="0" smtClean="0">
                <a:latin typeface="Arial" charset="0"/>
              </a:rPr>
              <a:t> number = score / 10;</a:t>
            </a:r>
            <a:endParaRPr lang="zh-CN" altLang="en-US" dirty="0" smtClean="0">
              <a:latin typeface="Arial" charset="0"/>
            </a:endParaRPr>
          </a:p>
          <a:p>
            <a:pPr eaLnBrk="1" hangingPunct="1"/>
            <a:r>
              <a:rPr lang="en-US" altLang="zh-CN" dirty="0" smtClean="0">
                <a:latin typeface="Arial" charset="0"/>
              </a:rPr>
              <a:t>	switch (number) {</a:t>
            </a:r>
            <a:endParaRPr lang="zh-CN" altLang="en-US" dirty="0" smtClean="0">
              <a:latin typeface="Arial" charset="0"/>
            </a:endParaRPr>
          </a:p>
          <a:p>
            <a:pPr eaLnBrk="1" hangingPunct="1"/>
            <a:r>
              <a:rPr lang="en-US" altLang="zh-CN" dirty="0" smtClean="0">
                <a:latin typeface="Arial" charset="0"/>
              </a:rPr>
              <a:t>		case 10:</a:t>
            </a:r>
            <a:endParaRPr lang="zh-CN" altLang="en-US" dirty="0" smtClean="0">
              <a:latin typeface="Arial" charset="0"/>
            </a:endParaRPr>
          </a:p>
          <a:p>
            <a:pPr eaLnBrk="1" hangingPunct="1"/>
            <a:r>
              <a:rPr lang="en-US" altLang="zh-CN" dirty="0" smtClean="0">
                <a:latin typeface="Arial" charset="0"/>
              </a:rPr>
              <a:t>		case 9:</a:t>
            </a:r>
            <a:endParaRPr lang="zh-CN" altLang="en-US" dirty="0" smtClean="0">
              <a:latin typeface="Arial" charset="0"/>
            </a:endParaRPr>
          </a:p>
          <a:p>
            <a:pPr eaLnBrk="1" hangingPunct="1"/>
            <a:r>
              <a:rPr lang="en-US" altLang="zh-CN" dirty="0" smtClean="0">
                <a:latin typeface="Arial" charset="0"/>
              </a:rPr>
              <a:t>			grade = "A";</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8:</a:t>
            </a:r>
            <a:endParaRPr lang="zh-CN" altLang="en-US" dirty="0" smtClean="0">
              <a:latin typeface="Arial" charset="0"/>
            </a:endParaRPr>
          </a:p>
          <a:p>
            <a:pPr eaLnBrk="1" hangingPunct="1"/>
            <a:r>
              <a:rPr lang="en-US" altLang="zh-CN" dirty="0" smtClean="0">
                <a:latin typeface="Arial" charset="0"/>
              </a:rPr>
              <a:t>			 grade = "B";</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7:</a:t>
            </a:r>
            <a:endParaRPr lang="zh-CN" altLang="en-US" dirty="0" smtClean="0">
              <a:latin typeface="Arial" charset="0"/>
            </a:endParaRPr>
          </a:p>
          <a:p>
            <a:pPr eaLnBrk="1" hangingPunct="1"/>
            <a:r>
              <a:rPr lang="en-US" altLang="zh-CN" dirty="0" smtClean="0">
                <a:latin typeface="Arial" charset="0"/>
              </a:rPr>
              <a:t>			 grade = "C";</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6:</a:t>
            </a:r>
            <a:endParaRPr lang="zh-CN" altLang="en-US" dirty="0" smtClean="0">
              <a:latin typeface="Arial" charset="0"/>
            </a:endParaRPr>
          </a:p>
          <a:p>
            <a:pPr eaLnBrk="1" hangingPunct="1"/>
            <a:r>
              <a:rPr lang="en-US" altLang="zh-CN" dirty="0" smtClean="0">
                <a:latin typeface="Arial" charset="0"/>
              </a:rPr>
              <a:t>			 grade = "D";</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default:</a:t>
            </a:r>
          </a:p>
          <a:p>
            <a:pPr eaLnBrk="1" hangingPunct="1"/>
            <a:r>
              <a:rPr lang="en-US" altLang="zh-CN" dirty="0" smtClean="0">
                <a:latin typeface="Arial" charset="0"/>
              </a:rPr>
              <a:t>                                         grade = "</a:t>
            </a:r>
            <a:r>
              <a:rPr lang="zh-CN" altLang="en-US" dirty="0" smtClean="0">
                <a:latin typeface="Arial" charset="0"/>
              </a:rPr>
              <a:t>你的成绩不合法</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a:t>
            </a:r>
          </a:p>
          <a:p>
            <a:endParaRPr lang="zh-CN" altLang="en-US" dirty="0" smtClean="0">
              <a:latin typeface="Arial" charset="0"/>
            </a:endParaRPr>
          </a:p>
        </p:txBody>
      </p:sp>
      <p:sp>
        <p:nvSpPr>
          <p:cNvPr id="4301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C219A18B-79B9-46A0-9AB8-655831AE4EEA}" type="slidenum">
              <a:rPr lang="pt-PT" altLang="en-US" sz="1200">
                <a:solidFill>
                  <a:schemeClr val="tx1"/>
                </a:solidFill>
                <a:ea typeface="宋体" pitchFamily="2" charset="-122"/>
              </a:rPr>
              <a:pPr algn="r" eaLnBrk="1" hangingPunct="1"/>
              <a:t>37</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2968519393"/>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92075" y="744538"/>
            <a:ext cx="6610350" cy="3719512"/>
          </a:xfrm>
        </p:spPr>
      </p:sp>
      <p:sp>
        <p:nvSpPr>
          <p:cNvPr id="44035" name="备注占位符 2"/>
          <p:cNvSpPr>
            <a:spLocks noGrp="1"/>
          </p:cNvSpPr>
          <p:nvPr>
            <p:ph type="body" idx="1"/>
          </p:nvPr>
        </p:nvSpPr>
        <p:spPr>
          <a:noFill/>
        </p:spPr>
        <p:txBody>
          <a:bodyPr/>
          <a:lstStyle/>
          <a:p>
            <a:pPr eaLnBrk="1" hangingPunct="1"/>
            <a:r>
              <a:rPr lang="en-US" altLang="zh-CN" dirty="0" smtClean="0">
                <a:latin typeface="Arial" charset="0"/>
              </a:rPr>
              <a:t>public class </a:t>
            </a:r>
            <a:r>
              <a:rPr lang="en-US" altLang="zh-CN" dirty="0" err="1" smtClean="0">
                <a:latin typeface="Arial" charset="0"/>
              </a:rPr>
              <a:t>TestStudentScore</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public String </a:t>
            </a:r>
            <a:r>
              <a:rPr lang="en-US" altLang="zh-CN" dirty="0" err="1" smtClean="0">
                <a:latin typeface="Arial" charset="0"/>
              </a:rPr>
              <a:t>performanceRating</a:t>
            </a:r>
            <a:r>
              <a:rPr lang="en-US" altLang="zh-CN" dirty="0" smtClean="0">
                <a:latin typeface="Arial" charset="0"/>
              </a:rPr>
              <a:t>(</a:t>
            </a:r>
            <a:r>
              <a:rPr lang="en-US" altLang="zh-CN" dirty="0" err="1" smtClean="0">
                <a:latin typeface="Arial" charset="0"/>
              </a:rPr>
              <a:t>int</a:t>
            </a:r>
            <a:r>
              <a:rPr lang="en-US" altLang="zh-CN" dirty="0" smtClean="0">
                <a:latin typeface="Arial" charset="0"/>
              </a:rPr>
              <a:t> score){</a:t>
            </a:r>
          </a:p>
          <a:p>
            <a:pPr eaLnBrk="1" hangingPunct="1"/>
            <a:r>
              <a:rPr lang="en-US" altLang="zh-CN" dirty="0" smtClean="0">
                <a:latin typeface="Arial" charset="0"/>
              </a:rPr>
              <a:t>              String grade= null;</a:t>
            </a:r>
            <a:endParaRPr lang="zh-CN" altLang="en-US" dirty="0" smtClean="0">
              <a:latin typeface="Arial" charset="0"/>
            </a:endParaRPr>
          </a:p>
          <a:p>
            <a:pPr eaLnBrk="1" hangingPunct="1"/>
            <a:r>
              <a:rPr lang="en-US" altLang="zh-CN" dirty="0" smtClean="0">
                <a:latin typeface="Arial" charset="0"/>
              </a:rPr>
              <a:t>	</a:t>
            </a:r>
            <a:r>
              <a:rPr lang="en-US" altLang="zh-CN" dirty="0" err="1" smtClean="0">
                <a:latin typeface="Arial" charset="0"/>
              </a:rPr>
              <a:t>int</a:t>
            </a:r>
            <a:r>
              <a:rPr lang="en-US" altLang="zh-CN" dirty="0" smtClean="0">
                <a:latin typeface="Arial" charset="0"/>
              </a:rPr>
              <a:t> number = score / 10;</a:t>
            </a:r>
            <a:endParaRPr lang="zh-CN" altLang="en-US" dirty="0" smtClean="0">
              <a:latin typeface="Arial" charset="0"/>
            </a:endParaRPr>
          </a:p>
          <a:p>
            <a:pPr eaLnBrk="1" hangingPunct="1"/>
            <a:r>
              <a:rPr lang="en-US" altLang="zh-CN" dirty="0" smtClean="0">
                <a:latin typeface="Arial" charset="0"/>
              </a:rPr>
              <a:t>	switch (number) {</a:t>
            </a:r>
            <a:endParaRPr lang="zh-CN" altLang="en-US" dirty="0" smtClean="0">
              <a:latin typeface="Arial" charset="0"/>
            </a:endParaRPr>
          </a:p>
          <a:p>
            <a:pPr eaLnBrk="1" hangingPunct="1"/>
            <a:r>
              <a:rPr lang="en-US" altLang="zh-CN" dirty="0" smtClean="0">
                <a:latin typeface="Arial" charset="0"/>
              </a:rPr>
              <a:t>		case 10:</a:t>
            </a:r>
            <a:endParaRPr lang="zh-CN" altLang="en-US" dirty="0" smtClean="0">
              <a:latin typeface="Arial" charset="0"/>
            </a:endParaRPr>
          </a:p>
          <a:p>
            <a:pPr eaLnBrk="1" hangingPunct="1"/>
            <a:r>
              <a:rPr lang="en-US" altLang="zh-CN" dirty="0" smtClean="0">
                <a:latin typeface="Arial" charset="0"/>
              </a:rPr>
              <a:t>		case 9:</a:t>
            </a:r>
            <a:endParaRPr lang="zh-CN" altLang="en-US" dirty="0" smtClean="0">
              <a:latin typeface="Arial" charset="0"/>
            </a:endParaRPr>
          </a:p>
          <a:p>
            <a:pPr eaLnBrk="1" hangingPunct="1"/>
            <a:r>
              <a:rPr lang="en-US" altLang="zh-CN" dirty="0" smtClean="0">
                <a:latin typeface="Arial" charset="0"/>
              </a:rPr>
              <a:t>			grade = "A";</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8:</a:t>
            </a:r>
            <a:endParaRPr lang="zh-CN" altLang="en-US" dirty="0" smtClean="0">
              <a:latin typeface="Arial" charset="0"/>
            </a:endParaRPr>
          </a:p>
          <a:p>
            <a:pPr eaLnBrk="1" hangingPunct="1"/>
            <a:r>
              <a:rPr lang="en-US" altLang="zh-CN" dirty="0" smtClean="0">
                <a:latin typeface="Arial" charset="0"/>
              </a:rPr>
              <a:t>			 grade = "B";</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7:</a:t>
            </a:r>
            <a:endParaRPr lang="zh-CN" altLang="en-US" dirty="0" smtClean="0">
              <a:latin typeface="Arial" charset="0"/>
            </a:endParaRPr>
          </a:p>
          <a:p>
            <a:pPr eaLnBrk="1" hangingPunct="1"/>
            <a:r>
              <a:rPr lang="en-US" altLang="zh-CN" dirty="0" smtClean="0">
                <a:latin typeface="Arial" charset="0"/>
              </a:rPr>
              <a:t>			 grade = "C";</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case 6:</a:t>
            </a:r>
            <a:endParaRPr lang="zh-CN" altLang="en-US" dirty="0" smtClean="0">
              <a:latin typeface="Arial" charset="0"/>
            </a:endParaRPr>
          </a:p>
          <a:p>
            <a:pPr eaLnBrk="1" hangingPunct="1"/>
            <a:r>
              <a:rPr lang="en-US" altLang="zh-CN" dirty="0" smtClean="0">
                <a:latin typeface="Arial" charset="0"/>
              </a:rPr>
              <a:t>			 grade = "D";</a:t>
            </a:r>
            <a:endParaRPr lang="zh-CN" altLang="en-US" dirty="0" smtClean="0">
              <a:latin typeface="Arial" charset="0"/>
            </a:endParaRPr>
          </a:p>
          <a:p>
            <a:pPr eaLnBrk="1" hangingPunct="1"/>
            <a:r>
              <a:rPr lang="en-US" altLang="zh-CN" dirty="0" smtClean="0">
                <a:latin typeface="Arial" charset="0"/>
              </a:rPr>
              <a:t>			break;</a:t>
            </a:r>
            <a:endParaRPr lang="zh-CN" altLang="en-US" dirty="0" smtClean="0">
              <a:latin typeface="Arial" charset="0"/>
            </a:endParaRPr>
          </a:p>
          <a:p>
            <a:pPr eaLnBrk="1" hangingPunct="1"/>
            <a:r>
              <a:rPr lang="en-US" altLang="zh-CN" dirty="0" smtClean="0">
                <a:latin typeface="Arial" charset="0"/>
              </a:rPr>
              <a:t>		default:</a:t>
            </a:r>
          </a:p>
          <a:p>
            <a:pPr eaLnBrk="1" hangingPunct="1"/>
            <a:r>
              <a:rPr lang="en-US" altLang="zh-CN" dirty="0" smtClean="0">
                <a:latin typeface="Arial" charset="0"/>
              </a:rPr>
              <a:t>                                         grade = "</a:t>
            </a:r>
            <a:r>
              <a:rPr lang="zh-CN" altLang="en-US" dirty="0" smtClean="0">
                <a:latin typeface="Arial" charset="0"/>
              </a:rPr>
              <a:t>你的成绩不合法</a:t>
            </a:r>
            <a:r>
              <a:rPr lang="en-US" altLang="zh-CN" dirty="0" smtClean="0">
                <a:latin typeface="Arial" charset="0"/>
              </a:rPr>
              <a:t>";</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    }</a:t>
            </a:r>
            <a:endParaRPr lang="zh-CN" altLang="en-US" dirty="0" smtClean="0">
              <a:latin typeface="Arial" charset="0"/>
            </a:endParaRPr>
          </a:p>
          <a:p>
            <a:pPr eaLnBrk="1" hangingPunct="1"/>
            <a:r>
              <a:rPr lang="en-US" altLang="zh-CN" dirty="0" smtClean="0">
                <a:latin typeface="Arial" charset="0"/>
              </a:rPr>
              <a:t>}</a:t>
            </a:r>
          </a:p>
          <a:p>
            <a:endParaRPr lang="zh-CN" altLang="en-US" dirty="0" smtClean="0">
              <a:latin typeface="Arial" charset="0"/>
            </a:endParaRPr>
          </a:p>
        </p:txBody>
      </p:sp>
      <p:sp>
        <p:nvSpPr>
          <p:cNvPr id="44036"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0A9686A-F772-4993-9B59-18FD928A22B8}" type="slidenum">
              <a:rPr lang="pt-PT" altLang="en-US" sz="1200">
                <a:solidFill>
                  <a:schemeClr val="tx1"/>
                </a:solidFill>
                <a:ea typeface="宋体" pitchFamily="2" charset="-122"/>
              </a:rPr>
              <a:pPr algn="r" eaLnBrk="1" hangingPunct="1"/>
              <a:t>38</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757267620"/>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92075" y="744538"/>
            <a:ext cx="6610350" cy="3719512"/>
          </a:xfrm>
        </p:spPr>
      </p:sp>
      <p:sp>
        <p:nvSpPr>
          <p:cNvPr id="45059" name="备注占位符 2"/>
          <p:cNvSpPr>
            <a:spLocks noGrp="1"/>
          </p:cNvSpPr>
          <p:nvPr>
            <p:ph type="body" idx="1"/>
          </p:nvPr>
        </p:nvSpPr>
        <p:spPr>
          <a:noFill/>
        </p:spPr>
        <p:txBody>
          <a:bodyPr/>
          <a:lstStyle/>
          <a:p>
            <a:r>
              <a:rPr lang="en-US" altLang="zh-CN" smtClean="0">
                <a:latin typeface="Arial" charset="0"/>
              </a:rPr>
              <a:t>while:    </a:t>
            </a:r>
            <a:r>
              <a:rPr lang="zh-CN" altLang="en-US" smtClean="0">
                <a:latin typeface="Arial" charset="0"/>
              </a:rPr>
              <a:t>不知道代码块或者语句应该重复执行多少次，但要让它在某个条件为真时重复执行</a:t>
            </a:r>
          </a:p>
        </p:txBody>
      </p:sp>
      <p:sp>
        <p:nvSpPr>
          <p:cNvPr id="45060"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DE789E2E-E4CC-4930-AB95-7F54FD1166A1}" type="slidenum">
              <a:rPr lang="pt-PT" altLang="en-US" sz="1200">
                <a:solidFill>
                  <a:schemeClr val="tx1"/>
                </a:solidFill>
                <a:ea typeface="宋体" pitchFamily="2" charset="-122"/>
              </a:rPr>
              <a:pPr algn="r" eaLnBrk="1" hangingPunct="1"/>
              <a:t>42</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1345477384"/>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92075" y="744538"/>
            <a:ext cx="6610350" cy="3719512"/>
          </a:xfrm>
        </p:spPr>
      </p:sp>
      <p:sp>
        <p:nvSpPr>
          <p:cNvPr id="46083" name="备注占位符 2"/>
          <p:cNvSpPr>
            <a:spLocks noGrp="1"/>
          </p:cNvSpPr>
          <p:nvPr>
            <p:ph type="body" idx="1"/>
          </p:nvPr>
        </p:nvSpPr>
        <p:spPr>
          <a:noFill/>
        </p:spPr>
        <p:txBody>
          <a:bodyPr/>
          <a:lstStyle/>
          <a:p>
            <a:r>
              <a:rPr lang="en-US" altLang="zh-CN" smtClean="0">
                <a:latin typeface="Arial" charset="0"/>
              </a:rPr>
              <a:t>do...while: </a:t>
            </a:r>
            <a:r>
              <a:rPr lang="zh-CN" altLang="en-US" smtClean="0">
                <a:latin typeface="Arial" charset="0"/>
              </a:rPr>
              <a:t>类似</a:t>
            </a:r>
            <a:r>
              <a:rPr lang="en-US" altLang="zh-CN" smtClean="0">
                <a:latin typeface="Arial" charset="0"/>
              </a:rPr>
              <a:t>while</a:t>
            </a:r>
            <a:r>
              <a:rPr lang="zh-CN" altLang="en-US" smtClean="0">
                <a:latin typeface="Arial" charset="0"/>
              </a:rPr>
              <a:t>，只是在执行</a:t>
            </a:r>
            <a:r>
              <a:rPr lang="en-US" altLang="zh-CN" smtClean="0">
                <a:latin typeface="Arial" charset="0"/>
              </a:rPr>
              <a:t>do</a:t>
            </a:r>
            <a:r>
              <a:rPr lang="zh-CN" altLang="en-US" smtClean="0">
                <a:latin typeface="Arial" charset="0"/>
              </a:rPr>
              <a:t>循环之后才计算表达式的值，所以</a:t>
            </a:r>
            <a:r>
              <a:rPr lang="en-US" altLang="zh-CN" smtClean="0">
                <a:latin typeface="Arial" charset="0"/>
              </a:rPr>
              <a:t>do</a:t>
            </a:r>
            <a:r>
              <a:rPr lang="zh-CN" altLang="en-US" smtClean="0">
                <a:latin typeface="Arial" charset="0"/>
              </a:rPr>
              <a:t>循环内的代码将保证至少执行一次</a:t>
            </a:r>
          </a:p>
          <a:p>
            <a:endParaRPr lang="zh-CN" altLang="en-US" smtClean="0">
              <a:latin typeface="Arial" charset="0"/>
            </a:endParaRPr>
          </a:p>
        </p:txBody>
      </p:sp>
      <p:sp>
        <p:nvSpPr>
          <p:cNvPr id="4608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FABC8A3-A3FB-48CA-9197-ED3B05080E37}" type="slidenum">
              <a:rPr lang="pt-PT" altLang="en-US" sz="1200">
                <a:solidFill>
                  <a:schemeClr val="tx1"/>
                </a:solidFill>
                <a:ea typeface="宋体" pitchFamily="2" charset="-122"/>
              </a:rPr>
              <a:pPr algn="r" eaLnBrk="1" hangingPunct="1"/>
              <a:t>45</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50615940"/>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92075" y="744538"/>
            <a:ext cx="6610350" cy="3719512"/>
          </a:xfrm>
        </p:spPr>
      </p:sp>
      <p:sp>
        <p:nvSpPr>
          <p:cNvPr id="34819" name="备注占位符 2"/>
          <p:cNvSpPr>
            <a:spLocks noGrp="1"/>
          </p:cNvSpPr>
          <p:nvPr>
            <p:ph type="body" idx="1"/>
          </p:nvPr>
        </p:nvSpPr>
        <p:spPr>
          <a:noFill/>
        </p:spPr>
        <p:txBody>
          <a:bodyPr/>
          <a:lstStyle/>
          <a:p>
            <a:r>
              <a:rPr lang="zh-CN" altLang="en-US" dirty="0" smtClean="0">
                <a:latin typeface="Arial" charset="0"/>
              </a:rPr>
              <a:t>关于</a:t>
            </a:r>
            <a:r>
              <a:rPr lang="en-US" altLang="zh-CN" dirty="0" err="1" smtClean="0">
                <a:latin typeface="Arial" charset="0"/>
              </a:rPr>
              <a:t>volatitle</a:t>
            </a:r>
            <a:r>
              <a:rPr lang="zh-CN" altLang="en-US" dirty="0" smtClean="0">
                <a:latin typeface="Arial" charset="0"/>
              </a:rPr>
              <a:t>关键字的解释：</a:t>
            </a:r>
            <a:endParaRPr lang="en-US" altLang="zh-CN" dirty="0" smtClean="0">
              <a:latin typeface="Arial" charset="0"/>
            </a:endParaRPr>
          </a:p>
          <a:p>
            <a:r>
              <a:rPr lang="en-US" altLang="zh-CN" dirty="0" smtClean="0">
                <a:latin typeface="Arial" charset="0"/>
              </a:rPr>
              <a:t>http://www.cnblogs.com/lucky_dai/p/5505222.html</a:t>
            </a:r>
            <a:endParaRPr lang="zh-CN" altLang="en-US" dirty="0" smtClean="0">
              <a:latin typeface="Arial" charset="0"/>
            </a:endParaRP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A0317424-A430-4A95-947F-6A3F11EE418B}" type="slidenum">
              <a:rPr lang="pt-PT" altLang="en-US" sz="1200" smtClean="0">
                <a:solidFill>
                  <a:schemeClr val="tx1"/>
                </a:solidFill>
              </a:rPr>
              <a:pPr eaLnBrk="1" hangingPunct="1">
                <a:buFont typeface="Arial" charset="0"/>
                <a:buNone/>
              </a:pPr>
              <a:t>10</a:t>
            </a:fld>
            <a:endParaRPr lang="pt-PT" altLang="en-US" sz="1200" smtClean="0">
              <a:solidFill>
                <a:schemeClr val="tx1"/>
              </a:solidFill>
            </a:endParaRPr>
          </a:p>
        </p:txBody>
      </p:sp>
    </p:spTree>
    <p:extLst>
      <p:ext uri="{BB962C8B-B14F-4D97-AF65-F5344CB8AC3E}">
        <p14:creationId xmlns:p14="http://schemas.microsoft.com/office/powerpoint/2010/main" val="381960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92075" y="744538"/>
            <a:ext cx="6610350" cy="3719512"/>
          </a:xfrm>
        </p:spPr>
      </p:sp>
      <p:sp>
        <p:nvSpPr>
          <p:cNvPr id="35843" name="备注占位符 2"/>
          <p:cNvSpPr>
            <a:spLocks noGrp="1"/>
          </p:cNvSpPr>
          <p:nvPr>
            <p:ph type="body" idx="1"/>
          </p:nvPr>
        </p:nvSpPr>
        <p:spPr>
          <a:noFill/>
        </p:spPr>
        <p:txBody>
          <a:bodyPr/>
          <a:lstStyle/>
          <a:p>
            <a:r>
              <a:rPr lang="en-US" altLang="zh-CN" dirty="0" smtClean="0">
                <a:latin typeface="Arial" charset="0"/>
              </a:rPr>
              <a:t>Java </a:t>
            </a:r>
            <a:r>
              <a:rPr lang="zh-CN" altLang="en-US" dirty="0" smtClean="0">
                <a:latin typeface="Arial" charset="0"/>
              </a:rPr>
              <a:t>是一种强类型语言。这就意味着必须为每一个变量声明一个类型。在</a:t>
            </a:r>
            <a:r>
              <a:rPr lang="en-US" altLang="zh-CN" dirty="0" smtClean="0">
                <a:latin typeface="Arial" charset="0"/>
              </a:rPr>
              <a:t>Java</a:t>
            </a:r>
            <a:r>
              <a:rPr lang="zh-CN" altLang="en-US" dirty="0" smtClean="0">
                <a:latin typeface="Arial" charset="0"/>
              </a:rPr>
              <a:t>中，一共有</a:t>
            </a:r>
            <a:r>
              <a:rPr lang="en-US" altLang="zh-CN" dirty="0" smtClean="0">
                <a:latin typeface="Arial" charset="0"/>
              </a:rPr>
              <a:t>8</a:t>
            </a:r>
            <a:r>
              <a:rPr lang="zh-CN" altLang="en-US" dirty="0" smtClean="0">
                <a:latin typeface="Arial" charset="0"/>
              </a:rPr>
              <a:t>种基本类型，其中有</a:t>
            </a:r>
            <a:r>
              <a:rPr lang="en-US" altLang="zh-CN" dirty="0" smtClean="0">
                <a:latin typeface="Arial" charset="0"/>
              </a:rPr>
              <a:t>4</a:t>
            </a:r>
            <a:r>
              <a:rPr lang="zh-CN" altLang="en-US" dirty="0" smtClean="0">
                <a:latin typeface="Arial" charset="0"/>
              </a:rPr>
              <a:t>种整型、</a:t>
            </a:r>
            <a:r>
              <a:rPr lang="en-US" altLang="zh-CN" dirty="0" smtClean="0">
                <a:latin typeface="Arial" charset="0"/>
              </a:rPr>
              <a:t>2</a:t>
            </a:r>
            <a:r>
              <a:rPr lang="zh-CN" altLang="en-US" dirty="0" smtClean="0">
                <a:latin typeface="Arial" charset="0"/>
              </a:rPr>
              <a:t>种浮点类型、</a:t>
            </a:r>
            <a:r>
              <a:rPr lang="en-US" altLang="zh-CN" dirty="0" smtClean="0">
                <a:latin typeface="Arial" charset="0"/>
              </a:rPr>
              <a:t>1</a:t>
            </a:r>
            <a:r>
              <a:rPr lang="zh-CN" altLang="en-US" dirty="0" smtClean="0">
                <a:latin typeface="Arial" charset="0"/>
              </a:rPr>
              <a:t>种用于表示</a:t>
            </a:r>
            <a:r>
              <a:rPr lang="en-US" altLang="zh-CN" dirty="0" smtClean="0">
                <a:latin typeface="Arial" charset="0"/>
              </a:rPr>
              <a:t>Unicode</a:t>
            </a:r>
            <a:r>
              <a:rPr lang="zh-CN" altLang="en-US" dirty="0" smtClean="0">
                <a:latin typeface="Arial" charset="0"/>
              </a:rPr>
              <a:t>编码的字符单元的字符类型</a:t>
            </a:r>
            <a:r>
              <a:rPr lang="en-US" altLang="zh-CN" dirty="0" smtClean="0">
                <a:latin typeface="Arial" charset="0"/>
              </a:rPr>
              <a:t>char</a:t>
            </a:r>
            <a:r>
              <a:rPr lang="zh-CN" altLang="en-US" dirty="0" smtClean="0">
                <a:latin typeface="Arial" charset="0"/>
              </a:rPr>
              <a:t>和一种用于表示真值的</a:t>
            </a:r>
            <a:r>
              <a:rPr lang="en-US" altLang="zh-CN" dirty="0" err="1" smtClean="0">
                <a:latin typeface="Arial" charset="0"/>
              </a:rPr>
              <a:t>boolean</a:t>
            </a:r>
            <a:r>
              <a:rPr lang="zh-CN" altLang="en-US" dirty="0" smtClean="0">
                <a:latin typeface="Arial" charset="0"/>
              </a:rPr>
              <a:t>类型。</a:t>
            </a:r>
            <a:endParaRPr lang="en-US" altLang="zh-CN" dirty="0" smtClean="0">
              <a:latin typeface="Arial" charset="0"/>
            </a:endParaRPr>
          </a:p>
          <a:p>
            <a:endParaRPr lang="en-US" altLang="zh-CN" dirty="0" smtClean="0">
              <a:latin typeface="Arial" charset="0"/>
            </a:endParaRPr>
          </a:p>
          <a:p>
            <a:r>
              <a:rPr lang="en-US" altLang="zh-CN" dirty="0" smtClean="0">
                <a:latin typeface="Arial" charset="0"/>
              </a:rPr>
              <a:t>byte 1</a:t>
            </a:r>
            <a:r>
              <a:rPr lang="zh-CN" altLang="en-US" dirty="0" smtClean="0">
                <a:latin typeface="Arial" charset="0"/>
              </a:rPr>
              <a:t>个字节</a:t>
            </a:r>
          </a:p>
          <a:p>
            <a:r>
              <a:rPr lang="en-US" altLang="zh-CN" dirty="0" smtClean="0">
                <a:latin typeface="Arial" charset="0"/>
              </a:rPr>
              <a:t>short 2</a:t>
            </a:r>
            <a:r>
              <a:rPr lang="zh-CN" altLang="en-US" dirty="0" smtClean="0">
                <a:latin typeface="Arial" charset="0"/>
              </a:rPr>
              <a:t>个字节</a:t>
            </a:r>
          </a:p>
          <a:p>
            <a:r>
              <a:rPr lang="en-US" altLang="zh-CN" dirty="0" smtClean="0">
                <a:latin typeface="Arial" charset="0"/>
              </a:rPr>
              <a:t>char 2</a:t>
            </a:r>
            <a:r>
              <a:rPr lang="zh-CN" altLang="en-US" dirty="0" smtClean="0">
                <a:latin typeface="Arial" charset="0"/>
              </a:rPr>
              <a:t>个字节</a:t>
            </a:r>
          </a:p>
          <a:p>
            <a:r>
              <a:rPr lang="en-US" altLang="zh-CN" dirty="0" smtClean="0">
                <a:latin typeface="Arial" charset="0"/>
              </a:rPr>
              <a:t>int 4</a:t>
            </a:r>
            <a:r>
              <a:rPr lang="zh-CN" altLang="en-US" dirty="0" smtClean="0">
                <a:latin typeface="Arial" charset="0"/>
              </a:rPr>
              <a:t>个字节</a:t>
            </a:r>
          </a:p>
          <a:p>
            <a:r>
              <a:rPr lang="en-US" altLang="zh-CN" dirty="0" smtClean="0">
                <a:latin typeface="Arial" charset="0"/>
              </a:rPr>
              <a:t>long 8</a:t>
            </a:r>
            <a:r>
              <a:rPr lang="zh-CN" altLang="en-US" dirty="0" smtClean="0">
                <a:latin typeface="Arial" charset="0"/>
              </a:rPr>
              <a:t>个字节</a:t>
            </a:r>
          </a:p>
          <a:p>
            <a:r>
              <a:rPr lang="en-US" altLang="zh-CN" dirty="0" smtClean="0">
                <a:latin typeface="Arial" charset="0"/>
              </a:rPr>
              <a:t>float 4</a:t>
            </a:r>
            <a:r>
              <a:rPr lang="zh-CN" altLang="en-US" dirty="0" smtClean="0">
                <a:latin typeface="Arial" charset="0"/>
              </a:rPr>
              <a:t>个字节</a:t>
            </a:r>
          </a:p>
          <a:p>
            <a:r>
              <a:rPr lang="en-US" altLang="zh-CN" dirty="0" smtClean="0">
                <a:latin typeface="Arial" charset="0"/>
              </a:rPr>
              <a:t>double 8</a:t>
            </a:r>
            <a:r>
              <a:rPr lang="zh-CN" altLang="en-US" dirty="0" smtClean="0">
                <a:latin typeface="Arial" charset="0"/>
              </a:rPr>
              <a:t>个字节</a:t>
            </a:r>
            <a:endParaRPr lang="en-US" altLang="zh-CN" dirty="0" smtClean="0">
              <a:latin typeface="Arial" charset="0"/>
            </a:endParaRPr>
          </a:p>
          <a:p>
            <a:r>
              <a:rPr lang="en-US" altLang="zh-CN" dirty="0" smtClean="0">
                <a:latin typeface="Arial" charset="0"/>
              </a:rPr>
              <a:t>boolean 1</a:t>
            </a:r>
            <a:r>
              <a:rPr lang="zh-CN" altLang="en-US" dirty="0" smtClean="0">
                <a:latin typeface="Arial" charset="0"/>
              </a:rPr>
              <a:t>字节</a:t>
            </a: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53771FC6-6A1A-4954-92B7-7CA6114325CC}" type="slidenum">
              <a:rPr lang="pt-PT" altLang="en-US" sz="1200">
                <a:solidFill>
                  <a:schemeClr val="tx1"/>
                </a:solidFill>
                <a:ea typeface="宋体" pitchFamily="2" charset="-122"/>
              </a:rPr>
              <a:pPr algn="r" eaLnBrk="1" hangingPunct="1"/>
              <a:t>11</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70930855"/>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92075" y="744538"/>
            <a:ext cx="6610350" cy="3719512"/>
          </a:xfrm>
        </p:spPr>
      </p:sp>
      <p:sp>
        <p:nvSpPr>
          <p:cNvPr id="36867" name="备注占位符 2"/>
          <p:cNvSpPr>
            <a:spLocks noGrp="1"/>
          </p:cNvSpPr>
          <p:nvPr>
            <p:ph type="body" idx="1"/>
          </p:nvPr>
        </p:nvSpPr>
        <p:spPr>
          <a:noFill/>
        </p:spPr>
        <p:txBody>
          <a:bodyPr/>
          <a:lstStyle/>
          <a:p>
            <a:r>
              <a:rPr lang="zh-CN" altLang="en-US" dirty="0" smtClean="0">
                <a:latin typeface="Arial" charset="0"/>
              </a:rPr>
              <a:t>在</a:t>
            </a:r>
            <a:r>
              <a:rPr lang="en-US" altLang="zh-CN" dirty="0" smtClean="0">
                <a:latin typeface="Arial" charset="0"/>
              </a:rPr>
              <a:t>Java</a:t>
            </a:r>
            <a:r>
              <a:rPr lang="zh-CN" altLang="en-US" dirty="0" smtClean="0">
                <a:latin typeface="Arial" charset="0"/>
              </a:rPr>
              <a:t>中，整型的范围与运行</a:t>
            </a:r>
            <a:r>
              <a:rPr lang="en-US" altLang="zh-CN" dirty="0" smtClean="0">
                <a:latin typeface="Arial" charset="0"/>
              </a:rPr>
              <a:t>Java</a:t>
            </a:r>
            <a:r>
              <a:rPr lang="zh-CN" altLang="en-US" dirty="0" smtClean="0">
                <a:latin typeface="Arial" charset="0"/>
              </a:rPr>
              <a:t>代码的机器无关。这就解决了软件从一个平台移植到另一个平台，或者在同一个平台中的不同操作系统之间进行一直给程序员带来的诸多问题。相反，</a:t>
            </a:r>
            <a:r>
              <a:rPr lang="en-US" altLang="zh-CN" dirty="0" smtClean="0">
                <a:latin typeface="Arial" charset="0"/>
              </a:rPr>
              <a:t>C</a:t>
            </a:r>
            <a:r>
              <a:rPr lang="zh-CN" altLang="en-US" dirty="0" smtClean="0">
                <a:latin typeface="Arial" charset="0"/>
              </a:rPr>
              <a:t>和</a:t>
            </a:r>
            <a:r>
              <a:rPr lang="en-US" altLang="zh-CN" dirty="0" smtClean="0">
                <a:latin typeface="Arial" charset="0"/>
              </a:rPr>
              <a:t>C++</a:t>
            </a:r>
            <a:r>
              <a:rPr lang="zh-CN" altLang="en-US" dirty="0" smtClean="0">
                <a:latin typeface="Arial" charset="0"/>
              </a:rPr>
              <a:t>程序需要针对不同的处理器选择最为有效的整型，这样就有可能造成一个在</a:t>
            </a:r>
            <a:r>
              <a:rPr lang="en-US" altLang="zh-CN" dirty="0" smtClean="0">
                <a:latin typeface="Arial" charset="0"/>
              </a:rPr>
              <a:t>32</a:t>
            </a:r>
            <a:r>
              <a:rPr lang="zh-CN" altLang="en-US" dirty="0" smtClean="0">
                <a:latin typeface="Arial" charset="0"/>
              </a:rPr>
              <a:t>位处理器上运行很好的</a:t>
            </a:r>
            <a:r>
              <a:rPr lang="en-US" altLang="zh-CN" dirty="0" smtClean="0">
                <a:latin typeface="Arial" charset="0"/>
              </a:rPr>
              <a:t>C</a:t>
            </a:r>
            <a:r>
              <a:rPr lang="zh-CN" altLang="en-US" dirty="0" smtClean="0">
                <a:latin typeface="Arial" charset="0"/>
              </a:rPr>
              <a:t>程序在</a:t>
            </a:r>
            <a:r>
              <a:rPr lang="en-US" altLang="zh-CN" dirty="0" smtClean="0">
                <a:latin typeface="Arial" charset="0"/>
              </a:rPr>
              <a:t>16</a:t>
            </a:r>
            <a:r>
              <a:rPr lang="zh-CN" altLang="en-US" dirty="0" smtClean="0">
                <a:latin typeface="Arial" charset="0"/>
              </a:rPr>
              <a:t>位系统上运行却发生整数溢出。</a:t>
            </a: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437D876-10C5-4D8A-BBCE-BB802770ED8D}" type="slidenum">
              <a:rPr lang="pt-PT" altLang="en-US" sz="1200">
                <a:solidFill>
                  <a:schemeClr val="tx1"/>
                </a:solidFill>
                <a:ea typeface="宋体" pitchFamily="2" charset="-122"/>
              </a:rPr>
              <a:pPr algn="r" eaLnBrk="1" hangingPunct="1"/>
              <a:t>12</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3351691963"/>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1" kern="1200" dirty="0" smtClean="0">
                <a:solidFill>
                  <a:schemeClr val="tx1"/>
                </a:solidFill>
                <a:latin typeface="Arial" pitchFamily="34" charset="0"/>
                <a:ea typeface="+mn-ea"/>
                <a:cs typeface="+mn-cs"/>
              </a:rPr>
              <a:t>float fNum1 = 10;   </a:t>
            </a:r>
            <a:r>
              <a:rPr lang="zh-CN" altLang="en-US" sz="1200" b="1" kern="1200" dirty="0" smtClean="0">
                <a:solidFill>
                  <a:schemeClr val="tx1"/>
                </a:solidFill>
                <a:latin typeface="Arial" pitchFamily="34" charset="0"/>
                <a:ea typeface="+mn-ea"/>
                <a:cs typeface="+mn-cs"/>
              </a:rPr>
              <a:t>编译通过（整形转</a:t>
            </a:r>
            <a:r>
              <a:rPr lang="en-US" altLang="zh-CN" sz="1200" b="1" kern="1200" dirty="0" smtClean="0">
                <a:solidFill>
                  <a:schemeClr val="tx1"/>
                </a:solidFill>
                <a:latin typeface="Arial" pitchFamily="34" charset="0"/>
                <a:ea typeface="+mn-ea"/>
                <a:cs typeface="+mn-cs"/>
              </a:rPr>
              <a:t>float</a:t>
            </a:r>
            <a:r>
              <a:rPr lang="zh-CN" altLang="en-US" sz="1200" b="1" kern="1200" dirty="0" smtClean="0">
                <a:solidFill>
                  <a:schemeClr val="tx1"/>
                </a:solidFill>
                <a:latin typeface="Arial" pitchFamily="34" charset="0"/>
                <a:ea typeface="+mn-ea"/>
                <a:cs typeface="+mn-cs"/>
              </a:rPr>
              <a:t>）</a:t>
            </a:r>
            <a:endParaRPr lang="en-US" altLang="zh-CN" sz="1200" b="1" kern="1200" dirty="0" smtClean="0">
              <a:solidFill>
                <a:schemeClr val="tx1"/>
              </a:solidFill>
              <a:latin typeface="Arial" pitchFamily="34" charset="0"/>
              <a:ea typeface="+mn-ea"/>
              <a:cs typeface="+mn-cs"/>
            </a:endParaRPr>
          </a:p>
          <a:p>
            <a:r>
              <a:rPr lang="en-US" altLang="zh-CN" sz="1200" b="1" kern="1200" dirty="0" smtClean="0">
                <a:solidFill>
                  <a:schemeClr val="tx1"/>
                </a:solidFill>
                <a:latin typeface="Arial" pitchFamily="34" charset="0"/>
                <a:ea typeface="+mn-ea"/>
                <a:cs typeface="+mn-cs"/>
              </a:rPr>
              <a:t>float fNum2 = </a:t>
            </a:r>
            <a:r>
              <a:rPr lang="en-US" altLang="zh-CN" sz="1200" b="1" u="sng" kern="1200" dirty="0" smtClean="0">
                <a:solidFill>
                  <a:schemeClr val="tx1"/>
                </a:solidFill>
                <a:latin typeface="Arial" pitchFamily="34" charset="0"/>
                <a:ea typeface="+mn-ea"/>
                <a:cs typeface="+mn-cs"/>
              </a:rPr>
              <a:t>10.0;   </a:t>
            </a:r>
            <a:r>
              <a:rPr lang="zh-CN" altLang="en-US" sz="1200" b="1" u="sng" kern="1200" dirty="0" smtClean="0">
                <a:solidFill>
                  <a:schemeClr val="tx1"/>
                </a:solidFill>
                <a:latin typeface="Arial" pitchFamily="34" charset="0"/>
                <a:ea typeface="+mn-ea"/>
                <a:cs typeface="+mn-cs"/>
              </a:rPr>
              <a:t>编译不通过（</a:t>
            </a:r>
            <a:r>
              <a:rPr lang="en-US" altLang="zh-CN" sz="1200" b="1" u="sng" kern="1200" dirty="0" smtClean="0">
                <a:solidFill>
                  <a:schemeClr val="tx1"/>
                </a:solidFill>
                <a:latin typeface="Arial" pitchFamily="34" charset="0"/>
                <a:ea typeface="+mn-ea"/>
                <a:cs typeface="+mn-cs"/>
              </a:rPr>
              <a:t>10.0</a:t>
            </a:r>
            <a:r>
              <a:rPr lang="zh-CN" altLang="en-US" sz="1200" b="1" u="sng" kern="1200" dirty="0" smtClean="0">
                <a:solidFill>
                  <a:schemeClr val="tx1"/>
                </a:solidFill>
                <a:latin typeface="Arial" pitchFamily="34" charset="0"/>
                <a:ea typeface="+mn-ea"/>
                <a:cs typeface="+mn-cs"/>
              </a:rPr>
              <a:t>认为是</a:t>
            </a:r>
            <a:r>
              <a:rPr lang="en-US" altLang="zh-CN" sz="1200" b="1" u="sng" kern="1200" dirty="0" smtClean="0">
                <a:solidFill>
                  <a:schemeClr val="tx1"/>
                </a:solidFill>
                <a:latin typeface="Arial" pitchFamily="34" charset="0"/>
                <a:ea typeface="+mn-ea"/>
                <a:cs typeface="+mn-cs"/>
              </a:rPr>
              <a:t>double</a:t>
            </a:r>
            <a:r>
              <a:rPr lang="zh-CN" altLang="en-US" sz="1200" b="1" u="sng" kern="1200" dirty="0" smtClean="0">
                <a:solidFill>
                  <a:schemeClr val="tx1"/>
                </a:solidFill>
                <a:latin typeface="Arial" pitchFamily="34" charset="0"/>
                <a:ea typeface="+mn-ea"/>
                <a:cs typeface="+mn-cs"/>
              </a:rPr>
              <a:t>，不能转</a:t>
            </a:r>
            <a:r>
              <a:rPr lang="en-US" altLang="zh-CN" sz="1200" b="1" u="sng" kern="1200" dirty="0" smtClean="0">
                <a:solidFill>
                  <a:schemeClr val="tx1"/>
                </a:solidFill>
                <a:latin typeface="Arial" pitchFamily="34" charset="0"/>
                <a:ea typeface="+mn-ea"/>
                <a:cs typeface="+mn-cs"/>
              </a:rPr>
              <a:t>float</a:t>
            </a:r>
            <a:r>
              <a:rPr lang="zh-CN" altLang="en-US" sz="1200" b="1" u="sng" kern="1200" dirty="0" smtClean="0">
                <a:solidFill>
                  <a:schemeClr val="tx1"/>
                </a:solidFill>
                <a:latin typeface="Arial" pitchFamily="34" charset="0"/>
                <a:ea typeface="+mn-ea"/>
                <a:cs typeface="+mn-cs"/>
              </a:rPr>
              <a:t>）</a:t>
            </a:r>
            <a:endParaRPr lang="en-US" altLang="zh-CN" sz="1200" b="1" u="sng" kern="1200" dirty="0" smtClean="0">
              <a:solidFill>
                <a:schemeClr val="tx1"/>
              </a:solidFill>
              <a:latin typeface="Arial" pitchFamily="34" charset="0"/>
              <a:ea typeface="+mn-ea"/>
              <a:cs typeface="+mn-cs"/>
            </a:endParaRPr>
          </a:p>
          <a:p>
            <a:r>
              <a:rPr lang="en-US" altLang="zh-CN" sz="1200" b="1" kern="1200" dirty="0" smtClean="0">
                <a:solidFill>
                  <a:schemeClr val="tx1"/>
                </a:solidFill>
                <a:latin typeface="Arial" pitchFamily="34" charset="0"/>
                <a:ea typeface="+mn-ea"/>
                <a:cs typeface="+mn-cs"/>
              </a:rPr>
              <a:t>float </a:t>
            </a:r>
            <a:r>
              <a:rPr lang="en-US" altLang="zh-CN" sz="1200" b="1" u="sng" kern="1200" dirty="0" smtClean="0">
                <a:solidFill>
                  <a:schemeClr val="tx1"/>
                </a:solidFill>
                <a:latin typeface="Arial" pitchFamily="34" charset="0"/>
                <a:ea typeface="+mn-ea"/>
                <a:cs typeface="+mn-cs"/>
              </a:rPr>
              <a:t>fNum2 = 10.0f;    </a:t>
            </a:r>
            <a:r>
              <a:rPr lang="zh-CN" altLang="en-US" sz="1200" b="1" u="sng" kern="1200" dirty="0" smtClean="0">
                <a:solidFill>
                  <a:schemeClr val="tx1"/>
                </a:solidFill>
                <a:latin typeface="Arial" pitchFamily="34" charset="0"/>
                <a:ea typeface="+mn-ea"/>
                <a:cs typeface="+mn-cs"/>
              </a:rPr>
              <a:t>或    </a:t>
            </a:r>
            <a:r>
              <a:rPr lang="en-US" altLang="zh-CN" sz="1200" b="1" kern="1200" dirty="0" smtClean="0">
                <a:solidFill>
                  <a:schemeClr val="tx1"/>
                </a:solidFill>
                <a:latin typeface="Arial" pitchFamily="34" charset="0"/>
                <a:ea typeface="+mn-ea"/>
                <a:cs typeface="+mn-cs"/>
              </a:rPr>
              <a:t>float </a:t>
            </a:r>
            <a:r>
              <a:rPr lang="en-US" altLang="zh-CN" sz="1200" b="1" u="sng" kern="1200" dirty="0" smtClean="0">
                <a:solidFill>
                  <a:schemeClr val="tx1"/>
                </a:solidFill>
                <a:latin typeface="Arial" pitchFamily="34" charset="0"/>
                <a:ea typeface="+mn-ea"/>
                <a:cs typeface="+mn-cs"/>
              </a:rPr>
              <a:t>fNum2 = (float) 10.0;</a:t>
            </a:r>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13</a:t>
            </a:fld>
            <a:endParaRPr lang="pt-PT" altLang="en-US"/>
          </a:p>
        </p:txBody>
      </p:sp>
    </p:spTree>
    <p:extLst>
      <p:ext uri="{BB962C8B-B14F-4D97-AF65-F5344CB8AC3E}">
        <p14:creationId xmlns:p14="http://schemas.microsoft.com/office/powerpoint/2010/main" val="248286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92075" y="744538"/>
            <a:ext cx="6610350" cy="3719512"/>
          </a:xfrm>
        </p:spPr>
      </p:sp>
      <p:sp>
        <p:nvSpPr>
          <p:cNvPr id="37891" name="备注占位符 2"/>
          <p:cNvSpPr>
            <a:spLocks noGrp="1"/>
          </p:cNvSpPr>
          <p:nvPr>
            <p:ph type="body" idx="1"/>
          </p:nvPr>
        </p:nvSpPr>
        <p:spPr>
          <a:noFill/>
        </p:spPr>
        <p:txBody>
          <a:bodyPr/>
          <a:lstStyle/>
          <a:p>
            <a:r>
              <a:rPr lang="en-US" altLang="zh-CN" dirty="0" smtClean="0">
                <a:latin typeface="Arial" charset="0"/>
              </a:rPr>
              <a:t>Java </a:t>
            </a:r>
            <a:r>
              <a:rPr lang="zh-CN" altLang="en-US" dirty="0" smtClean="0">
                <a:latin typeface="Arial" charset="0"/>
              </a:rPr>
              <a:t>的 基 本 的</a:t>
            </a:r>
            <a:r>
              <a:rPr lang="en-US" altLang="zh-CN" dirty="0" smtClean="0">
                <a:latin typeface="Arial" charset="0"/>
              </a:rPr>
              <a:t>char </a:t>
            </a:r>
            <a:r>
              <a:rPr lang="zh-CN" altLang="en-US" dirty="0" smtClean="0">
                <a:latin typeface="Arial" charset="0"/>
              </a:rPr>
              <a:t>类型 被 定 义 成 无 符 号 的</a:t>
            </a:r>
            <a:r>
              <a:rPr lang="en-US" altLang="zh-CN" dirty="0" smtClean="0">
                <a:latin typeface="Arial" charset="0"/>
              </a:rPr>
              <a:t>16 </a:t>
            </a:r>
            <a:r>
              <a:rPr lang="zh-CN" altLang="en-US" dirty="0" smtClean="0">
                <a:latin typeface="Arial" charset="0"/>
              </a:rPr>
              <a:t>位， 它 是</a:t>
            </a:r>
            <a:r>
              <a:rPr lang="en-US" altLang="zh-CN" dirty="0" smtClean="0">
                <a:latin typeface="Arial" charset="0"/>
              </a:rPr>
              <a:t>Java </a:t>
            </a:r>
            <a:r>
              <a:rPr lang="zh-CN" altLang="en-US" dirty="0" smtClean="0">
                <a:latin typeface="Arial" charset="0"/>
              </a:rPr>
              <a:t>中 唯一 的 一 个 无 符 号 类 型。 使 用</a:t>
            </a:r>
            <a:r>
              <a:rPr lang="en-US" altLang="zh-CN" dirty="0" smtClean="0">
                <a:latin typeface="Arial" charset="0"/>
              </a:rPr>
              <a:t>16 </a:t>
            </a:r>
            <a:r>
              <a:rPr lang="zh-CN" altLang="en-US" dirty="0" smtClean="0">
                <a:latin typeface="Arial" charset="0"/>
              </a:rPr>
              <a:t>位 字 符 的原 因 是 要 让</a:t>
            </a:r>
            <a:r>
              <a:rPr lang="en-US" altLang="zh-CN" dirty="0" smtClean="0">
                <a:latin typeface="Arial" charset="0"/>
              </a:rPr>
              <a:t>Java </a:t>
            </a:r>
            <a:r>
              <a:rPr lang="zh-CN" altLang="en-US" dirty="0" smtClean="0">
                <a:latin typeface="Arial" charset="0"/>
              </a:rPr>
              <a:t>能 够 支 持 任 何</a:t>
            </a:r>
            <a:r>
              <a:rPr lang="en-US" altLang="zh-CN" dirty="0" smtClean="0">
                <a:latin typeface="Arial" charset="0"/>
              </a:rPr>
              <a:t>Unicode </a:t>
            </a:r>
            <a:r>
              <a:rPr lang="zh-CN" altLang="en-US" dirty="0" smtClean="0">
                <a:latin typeface="Arial" charset="0"/>
              </a:rPr>
              <a:t>字 符，由 此 使 得</a:t>
            </a:r>
            <a:r>
              <a:rPr lang="en-US" altLang="zh-CN" dirty="0" smtClean="0">
                <a:latin typeface="Arial" charset="0"/>
              </a:rPr>
              <a:t>Java </a:t>
            </a:r>
            <a:r>
              <a:rPr lang="zh-CN" altLang="en-US" dirty="0" smtClean="0">
                <a:latin typeface="Arial" charset="0"/>
              </a:rPr>
              <a:t>适 用 于 描 述 或 显 示 任 何 被</a:t>
            </a:r>
            <a:r>
              <a:rPr lang="en-US" altLang="zh-CN" dirty="0" smtClean="0">
                <a:latin typeface="Arial" charset="0"/>
              </a:rPr>
              <a:t>Unicode </a:t>
            </a:r>
            <a:r>
              <a:rPr lang="zh-CN" altLang="en-US" dirty="0" smtClean="0">
                <a:latin typeface="Arial" charset="0"/>
              </a:rPr>
              <a:t>支 持 的 语 言。</a:t>
            </a:r>
          </a:p>
          <a:p>
            <a:endParaRPr lang="zh-CN" altLang="en-US" dirty="0" smtClean="0">
              <a:latin typeface="Arial" charset="0"/>
            </a:endParaRPr>
          </a:p>
          <a:p>
            <a:r>
              <a:rPr lang="en-US" altLang="zh-CN" dirty="0" smtClean="0">
                <a:latin typeface="Arial" charset="0"/>
              </a:rPr>
              <a:t>char</a:t>
            </a:r>
            <a:r>
              <a:rPr lang="zh-CN" altLang="en-US" dirty="0" smtClean="0">
                <a:latin typeface="Arial" charset="0"/>
              </a:rPr>
              <a:t>型（文本型）</a:t>
            </a:r>
          </a:p>
          <a:p>
            <a:r>
              <a:rPr lang="zh-CN" altLang="en-US" dirty="0" smtClean="0">
                <a:latin typeface="Arial" charset="0"/>
              </a:rPr>
              <a:t>用于存放字符的数据类型，占用</a:t>
            </a:r>
            <a:r>
              <a:rPr lang="en-US" altLang="zh-CN" dirty="0" smtClean="0">
                <a:latin typeface="Arial" charset="0"/>
              </a:rPr>
              <a:t>2</a:t>
            </a:r>
            <a:r>
              <a:rPr lang="zh-CN" altLang="en-US" dirty="0" smtClean="0">
                <a:latin typeface="Arial" charset="0"/>
              </a:rPr>
              <a:t>个字节，采用</a:t>
            </a:r>
            <a:r>
              <a:rPr lang="en-US" altLang="zh-CN" dirty="0" err="1" smtClean="0">
                <a:latin typeface="Arial" charset="0"/>
              </a:rPr>
              <a:t>unicode</a:t>
            </a:r>
            <a:r>
              <a:rPr lang="zh-CN" altLang="en-US" dirty="0" smtClean="0">
                <a:latin typeface="Arial" charset="0"/>
              </a:rPr>
              <a:t>编码，它的前</a:t>
            </a:r>
            <a:r>
              <a:rPr lang="en-US" altLang="zh-CN" dirty="0" smtClean="0">
                <a:latin typeface="Arial" charset="0"/>
              </a:rPr>
              <a:t>128</a:t>
            </a:r>
            <a:r>
              <a:rPr lang="zh-CN" altLang="en-US" dirty="0" smtClean="0">
                <a:latin typeface="Arial" charset="0"/>
              </a:rPr>
              <a:t>字节编码与</a:t>
            </a:r>
            <a:r>
              <a:rPr lang="en-US" altLang="zh-CN" dirty="0" smtClean="0">
                <a:latin typeface="Arial" charset="0"/>
              </a:rPr>
              <a:t>ASCII</a:t>
            </a:r>
            <a:r>
              <a:rPr lang="zh-CN" altLang="en-US" dirty="0" smtClean="0">
                <a:latin typeface="Arial" charset="0"/>
              </a:rPr>
              <a:t>兼容</a:t>
            </a:r>
          </a:p>
          <a:p>
            <a:r>
              <a:rPr lang="zh-CN" altLang="en-US" dirty="0" smtClean="0">
                <a:latin typeface="Arial" charset="0"/>
              </a:rPr>
              <a:t>字符的存储范围在</a:t>
            </a:r>
            <a:r>
              <a:rPr lang="en-US" altLang="zh-CN" dirty="0" smtClean="0">
                <a:latin typeface="Arial" charset="0"/>
              </a:rPr>
              <a:t>/u0000~/</a:t>
            </a:r>
            <a:r>
              <a:rPr lang="en-US" altLang="zh-CN" dirty="0" err="1" smtClean="0">
                <a:latin typeface="Arial" charset="0"/>
              </a:rPr>
              <a:t>uFFFF</a:t>
            </a:r>
            <a:r>
              <a:rPr lang="zh-CN" altLang="en-US" dirty="0" smtClean="0">
                <a:latin typeface="Arial" charset="0"/>
              </a:rPr>
              <a:t>，在定义字符型的数据时候要注意加</a:t>
            </a:r>
            <a:r>
              <a:rPr lang="en-US" altLang="zh-CN" dirty="0" smtClean="0">
                <a:latin typeface="Arial" charset="0"/>
              </a:rPr>
              <a:t>' '</a:t>
            </a:r>
            <a:r>
              <a:rPr lang="zh-CN" altLang="en-US" dirty="0" smtClean="0">
                <a:latin typeface="Arial" charset="0"/>
              </a:rPr>
              <a:t>，比如 </a:t>
            </a:r>
            <a:r>
              <a:rPr lang="en-US" altLang="zh-CN" dirty="0" smtClean="0">
                <a:latin typeface="Arial" charset="0"/>
              </a:rPr>
              <a:t>'1'</a:t>
            </a:r>
            <a:r>
              <a:rPr lang="zh-CN" altLang="en-US" dirty="0" smtClean="0">
                <a:latin typeface="Arial" charset="0"/>
              </a:rPr>
              <a:t>表示字符</a:t>
            </a:r>
            <a:r>
              <a:rPr lang="en-US" altLang="zh-CN" dirty="0" smtClean="0">
                <a:latin typeface="Arial" charset="0"/>
              </a:rPr>
              <a:t>'1'</a:t>
            </a:r>
            <a:r>
              <a:rPr lang="zh-CN" altLang="en-US" dirty="0" smtClean="0">
                <a:latin typeface="Arial" charset="0"/>
              </a:rPr>
              <a:t>而不是数值</a:t>
            </a:r>
            <a:r>
              <a:rPr lang="en-US" altLang="zh-CN" dirty="0" smtClean="0">
                <a:latin typeface="Arial" charset="0"/>
              </a:rPr>
              <a:t>1</a:t>
            </a:r>
            <a:r>
              <a:rPr lang="zh-CN" altLang="en-US" dirty="0" smtClean="0">
                <a:latin typeface="Arial" charset="0"/>
              </a:rPr>
              <a:t>，</a:t>
            </a:r>
          </a:p>
          <a:p>
            <a:r>
              <a:rPr lang="en-US" altLang="zh-CN" dirty="0" smtClean="0">
                <a:latin typeface="Arial" charset="0"/>
              </a:rPr>
              <a:t>char c = ' 1 ';</a:t>
            </a:r>
          </a:p>
          <a:p>
            <a:r>
              <a:rPr lang="zh-CN" altLang="en-US" dirty="0" smtClean="0">
                <a:latin typeface="Arial" charset="0"/>
              </a:rPr>
              <a:t>我们试着输出</a:t>
            </a:r>
            <a:r>
              <a:rPr lang="en-US" altLang="zh-CN" dirty="0" smtClean="0">
                <a:latin typeface="Arial" charset="0"/>
              </a:rPr>
              <a:t>c</a:t>
            </a:r>
            <a:r>
              <a:rPr lang="zh-CN" altLang="en-US" dirty="0" smtClean="0">
                <a:latin typeface="Arial" charset="0"/>
              </a:rPr>
              <a:t>看看，</a:t>
            </a:r>
            <a:r>
              <a:rPr lang="en-US" altLang="zh-CN" dirty="0" err="1" smtClean="0">
                <a:latin typeface="Arial" charset="0"/>
              </a:rPr>
              <a:t>System.out.println</a:t>
            </a:r>
            <a:r>
              <a:rPr lang="en-US" altLang="zh-CN" dirty="0" smtClean="0">
                <a:latin typeface="Arial" charset="0"/>
              </a:rPr>
              <a:t>(c);</a:t>
            </a:r>
            <a:r>
              <a:rPr lang="zh-CN" altLang="en-US" dirty="0" smtClean="0">
                <a:latin typeface="Arial" charset="0"/>
              </a:rPr>
              <a:t>结果就是</a:t>
            </a:r>
            <a:r>
              <a:rPr lang="en-US" altLang="zh-CN" dirty="0" smtClean="0">
                <a:latin typeface="Arial" charset="0"/>
              </a:rPr>
              <a:t>1</a:t>
            </a:r>
            <a:r>
              <a:rPr lang="zh-CN" altLang="en-US" dirty="0" smtClean="0">
                <a:latin typeface="Arial" charset="0"/>
              </a:rPr>
              <a:t>，而如果我们这样输出呢</a:t>
            </a:r>
            <a:r>
              <a:rPr lang="en-US" altLang="zh-CN" dirty="0" err="1" smtClean="0">
                <a:latin typeface="Arial" charset="0"/>
              </a:rPr>
              <a:t>System.out.println</a:t>
            </a:r>
            <a:r>
              <a:rPr lang="en-US" altLang="zh-CN" dirty="0" smtClean="0">
                <a:latin typeface="Arial" charset="0"/>
              </a:rPr>
              <a:t>(c+0);</a:t>
            </a:r>
          </a:p>
          <a:p>
            <a:r>
              <a:rPr lang="zh-CN" altLang="en-US" dirty="0" smtClean="0">
                <a:latin typeface="Arial" charset="0"/>
              </a:rPr>
              <a:t>结果却变成了</a:t>
            </a:r>
            <a:r>
              <a:rPr lang="en-US" altLang="zh-CN" dirty="0" smtClean="0">
                <a:latin typeface="Arial" charset="0"/>
              </a:rPr>
              <a:t>49</a:t>
            </a:r>
            <a:r>
              <a:rPr lang="zh-CN" altLang="en-US" dirty="0" smtClean="0">
                <a:latin typeface="Arial" charset="0"/>
              </a:rPr>
              <a:t>。</a:t>
            </a:r>
          </a:p>
          <a:p>
            <a:r>
              <a:rPr lang="zh-CN" altLang="en-US" dirty="0" smtClean="0">
                <a:latin typeface="Arial" charset="0"/>
              </a:rPr>
              <a:t>如果我们这样定义</a:t>
            </a:r>
            <a:r>
              <a:rPr lang="en-US" altLang="zh-CN" dirty="0" smtClean="0">
                <a:latin typeface="Arial" charset="0"/>
              </a:rPr>
              <a:t>c</a:t>
            </a:r>
            <a:r>
              <a:rPr lang="zh-CN" altLang="en-US" dirty="0" smtClean="0">
                <a:latin typeface="Arial" charset="0"/>
              </a:rPr>
              <a:t>看看</a:t>
            </a:r>
          </a:p>
          <a:p>
            <a:r>
              <a:rPr lang="en-US" altLang="zh-CN" dirty="0" smtClean="0">
                <a:latin typeface="Arial" charset="0"/>
              </a:rPr>
              <a:t>char c = ' /u0031 ';</a:t>
            </a:r>
            <a:r>
              <a:rPr lang="zh-CN" altLang="en-US" dirty="0" smtClean="0">
                <a:latin typeface="Arial" charset="0"/>
              </a:rPr>
              <a:t>输出的结果仍然是</a:t>
            </a:r>
            <a:r>
              <a:rPr lang="en-US" altLang="zh-CN" dirty="0" smtClean="0">
                <a:latin typeface="Arial" charset="0"/>
              </a:rPr>
              <a:t>1</a:t>
            </a:r>
            <a:r>
              <a:rPr lang="zh-CN" altLang="en-US" dirty="0" smtClean="0">
                <a:latin typeface="Arial" charset="0"/>
              </a:rPr>
              <a:t>，这是因为字符</a:t>
            </a:r>
            <a:r>
              <a:rPr lang="en-US" altLang="zh-CN" dirty="0" smtClean="0">
                <a:latin typeface="Arial" charset="0"/>
              </a:rPr>
              <a:t>'1'</a:t>
            </a:r>
            <a:r>
              <a:rPr lang="zh-CN" altLang="en-US" dirty="0" smtClean="0">
                <a:latin typeface="Arial" charset="0"/>
              </a:rPr>
              <a:t>对应着</a:t>
            </a:r>
            <a:r>
              <a:rPr lang="en-US" altLang="zh-CN" dirty="0" err="1" smtClean="0">
                <a:latin typeface="Arial" charset="0"/>
              </a:rPr>
              <a:t>unicode</a:t>
            </a:r>
            <a:r>
              <a:rPr lang="zh-CN" altLang="en-US" dirty="0" smtClean="0">
                <a:latin typeface="Arial" charset="0"/>
              </a:rPr>
              <a:t>编码就是</a:t>
            </a:r>
            <a:r>
              <a:rPr lang="en-US" altLang="zh-CN" dirty="0" smtClean="0">
                <a:latin typeface="Arial" charset="0"/>
              </a:rPr>
              <a:t>/u0031</a:t>
            </a:r>
          </a:p>
          <a:p>
            <a:endParaRPr lang="zh-CN" altLang="en-US" dirty="0" smtClean="0">
              <a:latin typeface="Arial" charset="0"/>
            </a:endParaRPr>
          </a:p>
        </p:txBody>
      </p:sp>
      <p:sp>
        <p:nvSpPr>
          <p:cNvPr id="3789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gn="r" eaLnBrk="1" hangingPunct="1"/>
            <a:fld id="{B6E82265-3F16-41B2-A83F-D7344E17D7E7}" type="slidenum">
              <a:rPr lang="pt-PT" altLang="en-US" sz="1200">
                <a:solidFill>
                  <a:schemeClr val="tx1"/>
                </a:solidFill>
                <a:ea typeface="宋体" pitchFamily="2" charset="-122"/>
              </a:rPr>
              <a:pPr algn="r" eaLnBrk="1" hangingPunct="1"/>
              <a:t>14</a:t>
            </a:fld>
            <a:endParaRPr lang="pt-PT" altLang="en-US" sz="1200">
              <a:solidFill>
                <a:schemeClr val="tx1"/>
              </a:solidFill>
              <a:ea typeface="宋体" pitchFamily="2" charset="-122"/>
            </a:endParaRPr>
          </a:p>
        </p:txBody>
      </p:sp>
    </p:spTree>
    <p:extLst>
      <p:ext uri="{BB962C8B-B14F-4D97-AF65-F5344CB8AC3E}">
        <p14:creationId xmlns:p14="http://schemas.microsoft.com/office/powerpoint/2010/main" val="894057682"/>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92075" y="744538"/>
            <a:ext cx="6610350" cy="3719512"/>
          </a:xfrm>
        </p:spPr>
      </p:sp>
      <p:sp>
        <p:nvSpPr>
          <p:cNvPr id="38915" name="备注占位符 2"/>
          <p:cNvSpPr>
            <a:spLocks noGrp="1"/>
          </p:cNvSpPr>
          <p:nvPr>
            <p:ph type="body" idx="1"/>
          </p:nvPr>
        </p:nvSpPr>
        <p:spPr>
          <a:noFill/>
        </p:spPr>
        <p:txBody>
          <a:bodyPr/>
          <a:lstStyle/>
          <a:p>
            <a:r>
              <a:rPr lang="zh-CN" altLang="zh-CN" dirty="0" smtClean="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smtClean="0">
              <a:latin typeface="Arial" charset="0"/>
            </a:endParaRPr>
          </a:p>
          <a:p>
            <a:r>
              <a:rPr lang="zh-CN" altLang="zh-CN" dirty="0" smtClean="0">
                <a:latin typeface="Arial" charset="0"/>
              </a:rPr>
              <a:t>如何使用一个变量呢？首先需要创建变量，方法是——给它一个唯一且合法的名字。</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由于</a:t>
            </a:r>
            <a:r>
              <a:rPr lang="en-US" altLang="zh-CN" dirty="0" smtClean="0">
                <a:latin typeface="Arial" charset="0"/>
                <a:hlinkClick r:id="rId3"/>
              </a:rPr>
              <a:t>Java</a:t>
            </a:r>
            <a:r>
              <a:rPr lang="zh-CN" altLang="en-US" dirty="0" smtClean="0">
                <a:latin typeface="Arial" charset="0"/>
              </a:rPr>
              <a:t>语言是一种强类型的语言，所以变量在使用以前必须首先声明，在程序中声明变量的语法格式如下：</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在该语法格式中，数据类型可以是</a:t>
            </a:r>
            <a:r>
              <a:rPr lang="en-US" altLang="zh-CN" dirty="0" smtClean="0">
                <a:latin typeface="Arial" charset="0"/>
              </a:rPr>
              <a:t>Java</a:t>
            </a:r>
            <a:r>
              <a:rPr lang="zh-CN" altLang="en-US" dirty="0" smtClean="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smtClean="0">
                <a:latin typeface="Arial" charset="0"/>
              </a:rPr>
              <a:t>1</a:t>
            </a:r>
            <a:r>
              <a:rPr lang="zh-CN" altLang="en-US" dirty="0" smtClean="0">
                <a:latin typeface="Arial" charset="0"/>
              </a:rPr>
              <a:t>个。语句使用“；”作为结束。</a:t>
            </a:r>
            <a:endParaRPr lang="en-US" altLang="zh-CN" dirty="0" smtClean="0">
              <a:latin typeface="微软雅黑" pitchFamily="34" charset="-122"/>
              <a:ea typeface="微软雅黑" pitchFamily="34" charset="-122"/>
            </a:endParaRPr>
          </a:p>
          <a:p>
            <a:endParaRPr lang="zh-CN" altLang="en-US" dirty="0" smtClean="0">
              <a:latin typeface="Arial" charset="0"/>
            </a:endParaRPr>
          </a:p>
        </p:txBody>
      </p:sp>
      <p:sp>
        <p:nvSpPr>
          <p:cNvPr id="38916"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137D1608-B639-49F3-8952-26D2BBE56066}" type="slidenum">
              <a:rPr lang="pt-PT" altLang="en-US" sz="1200" smtClean="0">
                <a:solidFill>
                  <a:schemeClr val="tx1"/>
                </a:solidFill>
              </a:rPr>
              <a:pPr eaLnBrk="1" hangingPunct="1">
                <a:buFont typeface="Arial" charset="0"/>
                <a:buNone/>
              </a:pPr>
              <a:t>15</a:t>
            </a:fld>
            <a:endParaRPr lang="pt-PT" altLang="en-US" sz="1200" smtClean="0">
              <a:solidFill>
                <a:schemeClr val="tx1"/>
              </a:solidFill>
            </a:endParaRPr>
          </a:p>
        </p:txBody>
      </p:sp>
    </p:spTree>
    <p:extLst>
      <p:ext uri="{BB962C8B-B14F-4D97-AF65-F5344CB8AC3E}">
        <p14:creationId xmlns:p14="http://schemas.microsoft.com/office/powerpoint/2010/main" val="21461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92075" y="744538"/>
            <a:ext cx="6610350" cy="3719512"/>
          </a:xfrm>
        </p:spPr>
      </p:sp>
      <p:sp>
        <p:nvSpPr>
          <p:cNvPr id="39939" name="备注占位符 2"/>
          <p:cNvSpPr>
            <a:spLocks noGrp="1"/>
          </p:cNvSpPr>
          <p:nvPr>
            <p:ph type="body" idx="1"/>
          </p:nvPr>
        </p:nvSpPr>
        <p:spPr>
          <a:noFill/>
        </p:spPr>
        <p:txBody>
          <a:bodyPr/>
          <a:lstStyle/>
          <a:p>
            <a:r>
              <a:rPr lang="zh-CN" altLang="zh-CN" dirty="0" smtClean="0">
                <a:latin typeface="Arial" charset="0"/>
              </a:rPr>
              <a:t>在程序设计中，变量是一种存储数据的载体。计算机中的变量是实际存在的数据，与数学方程中抽象的“变量”存在本质区别。变量的数值可以被读取和修改，是所有计算的基础。</a:t>
            </a:r>
            <a:endParaRPr lang="en-US" altLang="zh-CN" dirty="0" smtClean="0">
              <a:latin typeface="Arial" charset="0"/>
            </a:endParaRPr>
          </a:p>
          <a:p>
            <a:r>
              <a:rPr lang="zh-CN" altLang="zh-CN" dirty="0" smtClean="0">
                <a:latin typeface="Arial" charset="0"/>
              </a:rPr>
              <a:t>如何使用一个变量呢？首先需要创建变量，方法是——给它一个唯一且合法的名字。</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由于</a:t>
            </a:r>
            <a:r>
              <a:rPr lang="en-US" altLang="zh-CN" dirty="0" smtClean="0">
                <a:latin typeface="Arial" charset="0"/>
                <a:hlinkClick r:id="rId3"/>
              </a:rPr>
              <a:t>Java</a:t>
            </a:r>
            <a:r>
              <a:rPr lang="zh-CN" altLang="en-US" dirty="0" smtClean="0">
                <a:latin typeface="Arial" charset="0"/>
              </a:rPr>
              <a:t>语言是一种强类型的语言，所以变量在使用以前必须首先声明，在程序中声明变量的语法格式如下：</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在该语法格式中，数据类型可以是</a:t>
            </a:r>
            <a:r>
              <a:rPr lang="en-US" altLang="zh-CN" dirty="0" smtClean="0">
                <a:latin typeface="Arial" charset="0"/>
              </a:rPr>
              <a:t>Java</a:t>
            </a:r>
            <a:r>
              <a:rPr lang="zh-CN" altLang="en-US" dirty="0" smtClean="0">
                <a:latin typeface="Arial"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dirty="0" smtClean="0">
                <a:latin typeface="Arial" charset="0"/>
              </a:rPr>
              <a:t>1</a:t>
            </a:r>
            <a:r>
              <a:rPr lang="zh-CN" altLang="en-US" dirty="0" smtClean="0">
                <a:latin typeface="Arial" charset="0"/>
              </a:rPr>
              <a:t>个。语句使用“；”作为结束。</a:t>
            </a:r>
            <a:endParaRPr lang="en-US" altLang="zh-CN" dirty="0" smtClean="0">
              <a:latin typeface="Arial" charset="0"/>
            </a:endParaRPr>
          </a:p>
          <a:p>
            <a:endParaRPr lang="en-US" altLang="zh-CN" dirty="0" smtClean="0">
              <a:latin typeface="微软雅黑" pitchFamily="34" charset="-122"/>
              <a:ea typeface="微软雅黑" pitchFamily="34" charset="-122"/>
            </a:endParaRPr>
          </a:p>
          <a:p>
            <a:r>
              <a:rPr lang="zh-CN" altLang="en-US" dirty="0" smtClean="0">
                <a:latin typeface="Arial" charset="0"/>
              </a:rPr>
              <a:t>可以一次声明多个相同类型的变量，语法格式如下：数据类型 变量名称</a:t>
            </a:r>
            <a:r>
              <a:rPr lang="en-US" altLang="zh-CN" dirty="0" smtClean="0">
                <a:latin typeface="Arial" charset="0"/>
              </a:rPr>
              <a:t>1</a:t>
            </a:r>
            <a:r>
              <a:rPr lang="zh-CN" altLang="en-US" dirty="0" smtClean="0">
                <a:latin typeface="Arial" charset="0"/>
              </a:rPr>
              <a:t>，变量名称</a:t>
            </a:r>
            <a:r>
              <a:rPr lang="en-US" altLang="zh-CN" dirty="0" smtClean="0">
                <a:latin typeface="Arial" charset="0"/>
              </a:rPr>
              <a:t>2</a:t>
            </a:r>
            <a:r>
              <a:rPr lang="zh-CN" altLang="en-US" dirty="0" smtClean="0">
                <a:latin typeface="Arial" charset="0"/>
              </a:rPr>
              <a:t>，</a:t>
            </a:r>
            <a:r>
              <a:rPr lang="en-US" altLang="zh-CN" dirty="0" smtClean="0">
                <a:latin typeface="Arial" charset="0"/>
              </a:rPr>
              <a:t>…</a:t>
            </a:r>
            <a:r>
              <a:rPr lang="zh-CN" altLang="en-US" dirty="0" smtClean="0">
                <a:latin typeface="Arial" charset="0"/>
              </a:rPr>
              <a:t>变量名称</a:t>
            </a:r>
            <a:r>
              <a:rPr lang="en-US" altLang="zh-CN" dirty="0" smtClean="0">
                <a:latin typeface="Arial" charset="0"/>
              </a:rPr>
              <a:t>n</a:t>
            </a:r>
            <a:r>
              <a:rPr lang="zh-CN" altLang="en-US" dirty="0" smtClean="0">
                <a:latin typeface="Arial" charset="0"/>
              </a:rPr>
              <a:t>；例如：</a:t>
            </a:r>
            <a:r>
              <a:rPr lang="en-US" altLang="zh-CN" dirty="0" err="1" smtClean="0">
                <a:latin typeface="Arial" charset="0"/>
              </a:rPr>
              <a:t>int</a:t>
            </a:r>
            <a:r>
              <a:rPr lang="en-US" altLang="zh-CN" dirty="0" smtClean="0">
                <a:latin typeface="Arial" charset="0"/>
              </a:rPr>
              <a:t> x</a:t>
            </a:r>
            <a:r>
              <a:rPr lang="zh-CN" altLang="en-US" dirty="0" smtClean="0">
                <a:latin typeface="Arial" charset="0"/>
              </a:rPr>
              <a:t>，</a:t>
            </a:r>
            <a:r>
              <a:rPr lang="en-US" altLang="zh-CN" dirty="0" smtClean="0">
                <a:latin typeface="Arial" charset="0"/>
              </a:rPr>
              <a:t>y</a:t>
            </a:r>
            <a:r>
              <a:rPr lang="zh-CN" altLang="en-US" dirty="0" smtClean="0">
                <a:latin typeface="Arial" charset="0"/>
              </a:rPr>
              <a:t>，</a:t>
            </a:r>
            <a:r>
              <a:rPr lang="en-US" altLang="zh-CN" dirty="0" smtClean="0">
                <a:latin typeface="Arial" charset="0"/>
              </a:rPr>
              <a:t>z</a:t>
            </a:r>
            <a:r>
              <a:rPr lang="zh-CN" altLang="en-US" dirty="0" smtClean="0">
                <a:latin typeface="Arial" charset="0"/>
              </a:rPr>
              <a:t>；在该语法格式中，变量名之间使用“，”分隔，这里的变量名称可以有任意多个。</a:t>
            </a:r>
            <a:endParaRPr lang="en-US" altLang="zh-CN" dirty="0" smtClean="0">
              <a:latin typeface="微软雅黑" pitchFamily="34" charset="-122"/>
              <a:ea typeface="微软雅黑" pitchFamily="34" charset="-122"/>
            </a:endParaRPr>
          </a:p>
          <a:p>
            <a:endParaRPr lang="zh-CN" altLang="en-US" dirty="0" smtClean="0">
              <a:latin typeface="Arial" charset="0"/>
            </a:endParaRPr>
          </a:p>
        </p:txBody>
      </p:sp>
      <p:sp>
        <p:nvSpPr>
          <p:cNvPr id="39940" name="灯片编号占位符 3"/>
          <p:cNvSpPr>
            <a:spLocks noGrp="1"/>
          </p:cNvSpPr>
          <p:nvPr>
            <p:ph type="sldNum" sz="quarter" idx="5"/>
          </p:nvPr>
        </p:nvSpPr>
        <p:spPr>
          <a:noFill/>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buFont typeface="Arial" charset="0"/>
              <a:buNone/>
            </a:pPr>
            <a:fld id="{21513FEB-49B2-44E4-B589-24EDD52CB1A4}" type="slidenum">
              <a:rPr lang="pt-PT" altLang="en-US" sz="1200" smtClean="0">
                <a:solidFill>
                  <a:schemeClr val="tx1"/>
                </a:solidFill>
              </a:rPr>
              <a:pPr eaLnBrk="1" hangingPunct="1">
                <a:buFont typeface="Arial" charset="0"/>
                <a:buNone/>
              </a:pPr>
              <a:t>16</a:t>
            </a:fld>
            <a:endParaRPr lang="pt-PT" altLang="en-US" sz="1200" smtClean="0">
              <a:solidFill>
                <a:schemeClr val="tx1"/>
              </a:solidFill>
            </a:endParaRPr>
          </a:p>
        </p:txBody>
      </p:sp>
    </p:spTree>
    <p:extLst>
      <p:ext uri="{BB962C8B-B14F-4D97-AF65-F5344CB8AC3E}">
        <p14:creationId xmlns:p14="http://schemas.microsoft.com/office/powerpoint/2010/main" val="3528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35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09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51063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18967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00632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500863"/>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dirty="0" smtClean="0"/>
              <a:t>第二章  </a:t>
            </a:r>
            <a:r>
              <a:rPr lang="en-US" altLang="zh-CN" sz="4000" dirty="0" smtClean="0"/>
              <a:t>Java </a:t>
            </a:r>
            <a:r>
              <a:rPr lang="zh-CN" altLang="en-US" sz="4000" dirty="0"/>
              <a:t>基础</a:t>
            </a:r>
            <a:r>
              <a:rPr lang="zh-CN" altLang="en-US" dirty="0" smtClean="0">
                <a:ea typeface="宋体" pitchFamily="2" charset="-122"/>
              </a:rPr>
              <a:t/>
            </a:r>
            <a:br>
              <a:rPr lang="zh-CN" altLang="en-US" dirty="0" smtClean="0">
                <a:ea typeface="宋体" pitchFamily="2" charset="-122"/>
              </a:rPr>
            </a:br>
            <a:endParaRPr lang="zh-CN" altLang="en-US" dirty="0" smtClean="0">
              <a:ea typeface="宋体"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关键字　　　　　　</a:t>
            </a:r>
          </a:p>
        </p:txBody>
      </p:sp>
      <p:sp>
        <p:nvSpPr>
          <p:cNvPr id="21507" name="内容占位符 2"/>
          <p:cNvSpPr>
            <a:spLocks noGrp="1" noChangeArrowheads="1"/>
          </p:cNvSpPr>
          <p:nvPr>
            <p:ph idx="1"/>
          </p:nvPr>
        </p:nvSpPr>
        <p:spPr/>
        <p:txBody>
          <a:bodyPr/>
          <a:lstStyle/>
          <a:p>
            <a:pPr>
              <a:lnSpc>
                <a:spcPct val="150000"/>
              </a:lnSpc>
            </a:pPr>
            <a:r>
              <a:rPr lang="zh-CN" altLang="en-US" dirty="0" smtClean="0"/>
              <a:t>关键字是已被Java占用的标识符，有专门的意义和用途，在Java编程语言中使用的关键字如下：</a:t>
            </a:r>
            <a:endParaRPr lang="zh-CN" altLang="en-US" dirty="0" smtClean="0">
              <a:sym typeface="Arial" charset="0"/>
            </a:endParaRPr>
          </a:p>
        </p:txBody>
      </p:sp>
      <p:graphicFrame>
        <p:nvGraphicFramePr>
          <p:cNvPr id="4" name="Group 3"/>
          <p:cNvGraphicFramePr>
            <a:graphicFrameLocks noGrp="1"/>
          </p:cNvGraphicFramePr>
          <p:nvPr>
            <p:extLst>
              <p:ext uri="{D42A27DB-BD31-4B8C-83A1-F6EECF244321}">
                <p14:modId xmlns:p14="http://schemas.microsoft.com/office/powerpoint/2010/main" val="2457676981"/>
              </p:ext>
            </p:extLst>
          </p:nvPr>
        </p:nvGraphicFramePr>
        <p:xfrm>
          <a:off x="1919288" y="2420939"/>
          <a:ext cx="8424862" cy="3705225"/>
        </p:xfrm>
        <a:graphic>
          <a:graphicData uri="http://schemas.openxmlformats.org/drawingml/2006/table">
            <a:tbl>
              <a:tblPr/>
              <a:tblGrid>
                <a:gridCol w="1036637">
                  <a:extLst>
                    <a:ext uri="{9D8B030D-6E8A-4147-A177-3AD203B41FA5}">
                      <a16:colId xmlns:a16="http://schemas.microsoft.com/office/drawing/2014/main" xmlns="" val="20000"/>
                    </a:ext>
                  </a:extLst>
                </a:gridCol>
                <a:gridCol w="896938">
                  <a:extLst>
                    <a:ext uri="{9D8B030D-6E8A-4147-A177-3AD203B41FA5}">
                      <a16:colId xmlns:a16="http://schemas.microsoft.com/office/drawing/2014/main" xmlns="" val="20001"/>
                    </a:ext>
                  </a:extLst>
                </a:gridCol>
                <a:gridCol w="962025">
                  <a:extLst>
                    <a:ext uri="{9D8B030D-6E8A-4147-A177-3AD203B41FA5}">
                      <a16:colId xmlns:a16="http://schemas.microsoft.com/office/drawing/2014/main" xmlns="" val="20002"/>
                    </a:ext>
                  </a:extLst>
                </a:gridCol>
                <a:gridCol w="1108075">
                  <a:extLst>
                    <a:ext uri="{9D8B030D-6E8A-4147-A177-3AD203B41FA5}">
                      <a16:colId xmlns:a16="http://schemas.microsoft.com/office/drawing/2014/main" xmlns="" val="20003"/>
                    </a:ext>
                  </a:extLst>
                </a:gridCol>
                <a:gridCol w="995362">
                  <a:extLst>
                    <a:ext uri="{9D8B030D-6E8A-4147-A177-3AD203B41FA5}">
                      <a16:colId xmlns:a16="http://schemas.microsoft.com/office/drawing/2014/main" xmlns="" val="20004"/>
                    </a:ext>
                  </a:extLst>
                </a:gridCol>
                <a:gridCol w="1562100">
                  <a:extLst>
                    <a:ext uri="{9D8B030D-6E8A-4147-A177-3AD203B41FA5}">
                      <a16:colId xmlns:a16="http://schemas.microsoft.com/office/drawing/2014/main" xmlns="" val="20005"/>
                    </a:ext>
                  </a:extLst>
                </a:gridCol>
                <a:gridCol w="965200">
                  <a:extLst>
                    <a:ext uri="{9D8B030D-6E8A-4147-A177-3AD203B41FA5}">
                      <a16:colId xmlns:a16="http://schemas.microsoft.com/office/drawing/2014/main" xmlns="" val="20006"/>
                    </a:ext>
                  </a:extLst>
                </a:gridCol>
                <a:gridCol w="898525">
                  <a:extLst>
                    <a:ext uri="{9D8B030D-6E8A-4147-A177-3AD203B41FA5}">
                      <a16:colId xmlns:a16="http://schemas.microsoft.com/office/drawing/2014/main" xmlns="" val="20007"/>
                    </a:ext>
                  </a:extLst>
                </a:gridCol>
              </a:tblGrid>
              <a:tr h="496656">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abstract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do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FF0000"/>
                          </a:solidFill>
                          <a:effectLst/>
                          <a:latin typeface="Arial" pitchFamily="34" charset="0"/>
                          <a:ea typeface="+mn-ea"/>
                          <a:cs typeface="+mn-cs"/>
                          <a:sym typeface="Arial" pitchFamily="34" charset="0"/>
                        </a:rPr>
                        <a:t>true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private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throw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implements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class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try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0"/>
                  </a:ext>
                </a:extLst>
              </a:tr>
              <a:tr h="64615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smtClean="0">
                          <a:ln>
                            <a:noFill/>
                          </a:ln>
                          <a:solidFill>
                            <a:srgbClr val="000000"/>
                          </a:solidFill>
                          <a:effectLst/>
                          <a:latin typeface="Arial" pitchFamily="34" charset="0"/>
                          <a:ea typeface="+mn-ea"/>
                          <a:cs typeface="+mn-cs"/>
                          <a:sym typeface="Arial" pitchFamily="34" charset="0"/>
                        </a:rPr>
                        <a:t>boolean</a:t>
                      </a:r>
                      <a:endPar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throws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double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import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void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protected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float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finally</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1"/>
                  </a:ext>
                </a:extLst>
              </a:tr>
              <a:tr h="706489">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break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else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public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transient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char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smtClean="0">
                          <a:ln>
                            <a:noFill/>
                          </a:ln>
                          <a:solidFill>
                            <a:srgbClr val="000000"/>
                          </a:solidFill>
                          <a:effectLst/>
                          <a:latin typeface="Arial" pitchFamily="34" charset="0"/>
                          <a:ea typeface="+mn-ea"/>
                          <a:cs typeface="+mn-cs"/>
                          <a:sym typeface="Arial" pitchFamily="34" charset="0"/>
                        </a:rPr>
                        <a:t>instanceof</a:t>
                      </a: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new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for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504861">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byte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err="1" smtClean="0">
                          <a:ln>
                            <a:noFill/>
                          </a:ln>
                          <a:solidFill>
                            <a:srgbClr val="000000"/>
                          </a:solidFill>
                          <a:effectLst/>
                          <a:latin typeface="Arial" pitchFamily="34" charset="0"/>
                          <a:ea typeface="+mn-ea"/>
                          <a:cs typeface="+mn-cs"/>
                          <a:sym typeface="Arial" pitchFamily="34" charset="0"/>
                        </a:rPr>
                        <a:t>int</a:t>
                      </a: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return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extends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super</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interface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switch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FF0000"/>
                          </a:solidFill>
                          <a:effectLst/>
                          <a:latin typeface="Arial" pitchFamily="34" charset="0"/>
                          <a:ea typeface="+mn-ea"/>
                          <a:cs typeface="+mn-cs"/>
                          <a:sym typeface="Arial" pitchFamily="34" charset="0"/>
                        </a:rPr>
                        <a:t>null</a:t>
                      </a: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3"/>
                  </a:ext>
                </a:extLst>
              </a:tr>
              <a:tr h="730302">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case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FF0000"/>
                          </a:solidFill>
                          <a:effectLst/>
                          <a:latin typeface="Arial" pitchFamily="34" charset="0"/>
                          <a:ea typeface="+mn-ea"/>
                          <a:cs typeface="+mn-cs"/>
                          <a:sym typeface="Arial" pitchFamily="34" charset="0"/>
                        </a:rPr>
                        <a:t>false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short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continue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native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synchronized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while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if</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4"/>
                  </a:ext>
                </a:extLst>
              </a:tr>
              <a:tr h="62075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catch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final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long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package</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smtClean="0">
                          <a:ln>
                            <a:noFill/>
                          </a:ln>
                          <a:solidFill>
                            <a:srgbClr val="000000"/>
                          </a:solidFill>
                          <a:effectLst/>
                          <a:latin typeface="Arial" pitchFamily="34" charset="0"/>
                          <a:ea typeface="+mn-ea"/>
                          <a:cs typeface="+mn-cs"/>
                          <a:sym typeface="Arial" pitchFamily="34" charset="0"/>
                        </a:rPr>
                        <a:t>static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volatile </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default</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kern="1200" cap="none" normalizeH="0" baseline="0" dirty="0" smtClean="0">
                          <a:ln>
                            <a:noFill/>
                          </a:ln>
                          <a:solidFill>
                            <a:srgbClr val="000000"/>
                          </a:solidFill>
                          <a:effectLst/>
                          <a:latin typeface="Arial" pitchFamily="34" charset="0"/>
                          <a:ea typeface="+mn-ea"/>
                          <a:cs typeface="+mn-cs"/>
                          <a:sym typeface="Arial" pitchFamily="34" charset="0"/>
                        </a:rPr>
                        <a:t>this</a:t>
                      </a: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数据类型　　　　　　　</a:t>
            </a:r>
          </a:p>
        </p:txBody>
      </p:sp>
      <p:sp>
        <p:nvSpPr>
          <p:cNvPr id="8195" name="内容占位符 2"/>
          <p:cNvSpPr>
            <a:spLocks noGrp="1" noChangeArrowheads="1"/>
          </p:cNvSpPr>
          <p:nvPr>
            <p:ph idx="1"/>
          </p:nvPr>
        </p:nvSpPr>
        <p:spPr>
          <a:xfrm>
            <a:off x="609600" y="1160749"/>
            <a:ext cx="10972800" cy="5436603"/>
          </a:xfrm>
        </p:spPr>
        <p:txBody>
          <a:bodyPr/>
          <a:lstStyle/>
          <a:p>
            <a:pPr>
              <a:lnSpc>
                <a:spcPct val="150000"/>
              </a:lnSpc>
            </a:pPr>
            <a:r>
              <a:rPr lang="zh-CN" altLang="zh-CN" dirty="0" smtClean="0"/>
              <a:t>数据类型是程序设计语言描述事物、对象的方法。Java数据类型分为</a:t>
            </a:r>
            <a:r>
              <a:rPr lang="zh-CN" altLang="en-US" dirty="0" smtClean="0"/>
              <a:t>基本类型</a:t>
            </a:r>
            <a:r>
              <a:rPr lang="zh-CN" altLang="zh-CN" dirty="0" smtClean="0"/>
              <a:t>和</a:t>
            </a:r>
            <a:r>
              <a:rPr lang="zh-CN" altLang="en-US" dirty="0" smtClean="0"/>
              <a:t>引用类型</a:t>
            </a:r>
            <a:r>
              <a:rPr lang="zh-CN" altLang="zh-CN" dirty="0" smtClean="0"/>
              <a:t>两大类。</a:t>
            </a:r>
            <a:endParaRPr lang="en-US" altLang="zh-CN" dirty="0" smtClean="0"/>
          </a:p>
          <a:p>
            <a:pPr>
              <a:lnSpc>
                <a:spcPct val="150000"/>
              </a:lnSpc>
            </a:pPr>
            <a:r>
              <a:rPr lang="zh-CN" altLang="en-US" dirty="0" smtClean="0"/>
              <a:t>基本类型</a:t>
            </a:r>
          </a:p>
          <a:p>
            <a:pPr lvl="1">
              <a:lnSpc>
                <a:spcPct val="150000"/>
              </a:lnSpc>
            </a:pPr>
            <a:r>
              <a:rPr lang="zh-CN" altLang="en-US" dirty="0" smtClean="0"/>
              <a:t>整数类型  </a:t>
            </a:r>
            <a:r>
              <a:rPr lang="en-US" altLang="zh-CN" dirty="0" smtClean="0"/>
              <a:t>byte, short, </a:t>
            </a:r>
            <a:r>
              <a:rPr lang="en-US" altLang="zh-CN" dirty="0" err="1" smtClean="0"/>
              <a:t>int</a:t>
            </a:r>
            <a:r>
              <a:rPr lang="en-US" altLang="zh-CN" dirty="0" smtClean="0"/>
              <a:t>, long</a:t>
            </a:r>
          </a:p>
          <a:p>
            <a:pPr lvl="1">
              <a:lnSpc>
                <a:spcPct val="150000"/>
              </a:lnSpc>
            </a:pPr>
            <a:r>
              <a:rPr lang="zh-CN" altLang="en-US" dirty="0" smtClean="0"/>
              <a:t>浮点类型  </a:t>
            </a:r>
            <a:r>
              <a:rPr lang="en-US" altLang="zh-CN" dirty="0" smtClean="0"/>
              <a:t>double, float</a:t>
            </a:r>
          </a:p>
          <a:p>
            <a:pPr lvl="1">
              <a:lnSpc>
                <a:spcPct val="150000"/>
              </a:lnSpc>
            </a:pPr>
            <a:r>
              <a:rPr lang="zh-CN" altLang="en-US" dirty="0" smtClean="0"/>
              <a:t>字符类型  </a:t>
            </a:r>
            <a:r>
              <a:rPr lang="en-US" altLang="zh-CN" dirty="0" smtClean="0"/>
              <a:t>char</a:t>
            </a:r>
          </a:p>
          <a:p>
            <a:pPr lvl="1">
              <a:lnSpc>
                <a:spcPct val="150000"/>
              </a:lnSpc>
            </a:pPr>
            <a:r>
              <a:rPr lang="zh-CN" altLang="en-US" dirty="0" smtClean="0"/>
              <a:t>布尔类型  </a:t>
            </a:r>
            <a:r>
              <a:rPr lang="en-US" altLang="zh-CN" dirty="0" err="1" smtClean="0"/>
              <a:t>boolean</a:t>
            </a:r>
            <a:endParaRPr lang="en-US" altLang="zh-CN" dirty="0" smtClean="0"/>
          </a:p>
          <a:p>
            <a:pPr>
              <a:lnSpc>
                <a:spcPct val="150000"/>
              </a:lnSpc>
            </a:pPr>
            <a:r>
              <a:rPr lang="zh-CN" altLang="en-US" dirty="0" smtClean="0"/>
              <a:t>引用类型</a:t>
            </a:r>
          </a:p>
          <a:p>
            <a:pPr lvl="1">
              <a:lnSpc>
                <a:spcPct val="150000"/>
              </a:lnSpc>
            </a:pPr>
            <a:r>
              <a:rPr lang="zh-CN" altLang="en-US" dirty="0" smtClean="0"/>
              <a:t>类、接口、数组、枚举</a:t>
            </a:r>
          </a:p>
          <a:p>
            <a:pPr>
              <a:lnSpc>
                <a:spcPct val="150000"/>
              </a:lnSpc>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randombar(horizontal)">
                                      <p:cBhvr>
                                        <p:cTn id="7" dur="500"/>
                                        <p:tgtEl>
                                          <p:spTgt spid="819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10" dur="500"/>
                                        <p:tgtEl>
                                          <p:spTgt spid="819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Effect transition="in" filter="randombar(horizontal)">
                                      <p:cBhvr>
                                        <p:cTn id="13" dur="500"/>
                                        <p:tgtEl>
                                          <p:spTgt spid="819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16" dur="500"/>
                                        <p:tgtEl>
                                          <p:spTgt spid="819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randombar(horizontal)">
                                      <p:cBhvr>
                                        <p:cTn id="19" dur="500"/>
                                        <p:tgtEl>
                                          <p:spTgt spid="819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randombar(horizontal)">
                                      <p:cBhvr>
                                        <p:cTn id="24" dur="500"/>
                                        <p:tgtEl>
                                          <p:spTgt spid="8195">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animEffect transition="in" filter="randombar(horizontal)">
                                      <p:cBhvr>
                                        <p:cTn id="27"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数据类型　　　　　　　</a:t>
            </a:r>
          </a:p>
        </p:txBody>
      </p:sp>
      <p:sp>
        <p:nvSpPr>
          <p:cNvPr id="23555" name="内容占位符 2"/>
          <p:cNvSpPr>
            <a:spLocks noGrp="1" noChangeArrowheads="1"/>
          </p:cNvSpPr>
          <p:nvPr>
            <p:ph idx="1"/>
          </p:nvPr>
        </p:nvSpPr>
        <p:spPr>
          <a:xfrm>
            <a:off x="479376" y="1160749"/>
            <a:ext cx="10081120" cy="4965415"/>
          </a:xfrm>
        </p:spPr>
        <p:txBody>
          <a:bodyPr/>
          <a:lstStyle/>
          <a:p>
            <a:pPr>
              <a:lnSpc>
                <a:spcPct val="150000"/>
              </a:lnSpc>
            </a:pPr>
            <a:r>
              <a:rPr lang="zh-CN" altLang="en-US" dirty="0" smtClean="0"/>
              <a:t>整型类型：用于表示没有小数部分的数值，它允许是负数。</a:t>
            </a:r>
            <a:r>
              <a:rPr lang="en-US" altLang="zh-CN" dirty="0" smtClean="0"/>
              <a:t>Java</a:t>
            </a:r>
            <a:r>
              <a:rPr lang="zh-CN" altLang="en-US" dirty="0" smtClean="0"/>
              <a:t>提供了</a:t>
            </a:r>
            <a:r>
              <a:rPr lang="en-US" altLang="zh-CN" dirty="0" smtClean="0"/>
              <a:t>4</a:t>
            </a:r>
            <a:r>
              <a:rPr lang="zh-CN" altLang="en-US" dirty="0" smtClean="0"/>
              <a:t>种整型，具体内容如表所示：</a:t>
            </a:r>
          </a:p>
        </p:txBody>
      </p:sp>
      <p:graphicFrame>
        <p:nvGraphicFramePr>
          <p:cNvPr id="10244" name="Group 4"/>
          <p:cNvGraphicFramePr>
            <a:graphicFrameLocks noGrp="1"/>
          </p:cNvGraphicFramePr>
          <p:nvPr>
            <p:extLst>
              <p:ext uri="{D42A27DB-BD31-4B8C-83A1-F6EECF244321}">
                <p14:modId xmlns:p14="http://schemas.microsoft.com/office/powerpoint/2010/main" val="2792866486"/>
              </p:ext>
            </p:extLst>
          </p:nvPr>
        </p:nvGraphicFramePr>
        <p:xfrm>
          <a:off x="3143672" y="2780928"/>
          <a:ext cx="5725002" cy="3212357"/>
        </p:xfrm>
        <a:graphic>
          <a:graphicData uri="http://schemas.openxmlformats.org/drawingml/2006/table">
            <a:tbl>
              <a:tblPr/>
              <a:tblGrid>
                <a:gridCol w="1907201">
                  <a:extLst>
                    <a:ext uri="{9D8B030D-6E8A-4147-A177-3AD203B41FA5}">
                      <a16:colId xmlns:a16="http://schemas.microsoft.com/office/drawing/2014/main" xmlns="" val="20000"/>
                    </a:ext>
                  </a:extLst>
                </a:gridCol>
                <a:gridCol w="1908577">
                  <a:extLst>
                    <a:ext uri="{9D8B030D-6E8A-4147-A177-3AD203B41FA5}">
                      <a16:colId xmlns:a16="http://schemas.microsoft.com/office/drawing/2014/main" xmlns="" val="20001"/>
                    </a:ext>
                  </a:extLst>
                </a:gridCol>
                <a:gridCol w="1909224">
                  <a:extLst>
                    <a:ext uri="{9D8B030D-6E8A-4147-A177-3AD203B41FA5}">
                      <a16:colId xmlns:a16="http://schemas.microsoft.com/office/drawing/2014/main" xmlns="" val="20002"/>
                    </a:ext>
                  </a:extLst>
                </a:gridCol>
              </a:tblGrid>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0"/>
                  </a:ext>
                </a:extLst>
              </a:tr>
              <a:tr h="6039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byte</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-128~127</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1"/>
                  </a:ext>
                </a:extLst>
              </a:tr>
              <a:tr h="6333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short</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15</a:t>
                      </a: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15</a:t>
                      </a: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5907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Arial" pitchFamily="34" charset="0"/>
                          <a:ea typeface="宋体" pitchFamily="2" charset="-122"/>
                        </a:rPr>
                        <a:t>int</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4</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31</a:t>
                      </a: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31</a:t>
                      </a: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endParaRPr kumimoji="0" lang="en-US" sz="20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3"/>
                  </a:ext>
                </a:extLst>
              </a:tr>
              <a:tr h="6921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long</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8</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63</a:t>
                      </a:r>
                      <a:r>
                        <a:rPr kumimoji="0" lang="en-US" sz="2000" b="0" i="0" u="none" strike="noStrike" cap="none" normalizeH="0" baseline="0" dirty="0" smtClean="0">
                          <a:ln>
                            <a:noFill/>
                          </a:ln>
                          <a:solidFill>
                            <a:srgbClr val="000000"/>
                          </a:solidFill>
                          <a:effectLst/>
                          <a:latin typeface="Arial" pitchFamily="34" charset="0"/>
                          <a:ea typeface="宋体" pitchFamily="2" charset="-122"/>
                        </a:rPr>
                        <a:t>~2</a:t>
                      </a:r>
                      <a:r>
                        <a:rPr kumimoji="0" lang="en-US" sz="2000" b="0" i="0" u="none" strike="noStrike" cap="none" normalizeH="0" baseline="30000" dirty="0" smtClean="0">
                          <a:ln>
                            <a:noFill/>
                          </a:ln>
                          <a:solidFill>
                            <a:srgbClr val="000000"/>
                          </a:solidFill>
                          <a:effectLst/>
                          <a:latin typeface="Arial" pitchFamily="34" charset="0"/>
                          <a:ea typeface="宋体" pitchFamily="2" charset="-122"/>
                        </a:rPr>
                        <a:t>63</a:t>
                      </a:r>
                      <a:r>
                        <a:rPr kumimoji="0" lang="en-US" sz="2000" b="0" i="0" u="none" strike="noStrike" cap="none" normalizeH="0" baseline="0" dirty="0" smtClean="0">
                          <a:ln>
                            <a:noFill/>
                          </a:ln>
                          <a:solidFill>
                            <a:srgbClr val="000000"/>
                          </a:solidFill>
                          <a:effectLst/>
                          <a:latin typeface="Arial" pitchFamily="34" charset="0"/>
                          <a:ea typeface="宋体" pitchFamily="2" charset="-122"/>
                        </a:rPr>
                        <a:t>-1</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数据类型　　　　　　　</a:t>
            </a:r>
          </a:p>
        </p:txBody>
      </p:sp>
      <p:sp>
        <p:nvSpPr>
          <p:cNvPr id="24579" name="内容占位符 2"/>
          <p:cNvSpPr>
            <a:spLocks noGrp="1" noChangeArrowheads="1"/>
          </p:cNvSpPr>
          <p:nvPr>
            <p:ph idx="1"/>
          </p:nvPr>
        </p:nvSpPr>
        <p:spPr/>
        <p:txBody>
          <a:bodyPr/>
          <a:lstStyle/>
          <a:p>
            <a:pPr>
              <a:lnSpc>
                <a:spcPct val="150000"/>
              </a:lnSpc>
            </a:pPr>
            <a:r>
              <a:rPr lang="zh-CN" altLang="en-US" dirty="0" smtClean="0"/>
              <a:t>浮点类型：用于表示有小数部分的数值。</a:t>
            </a:r>
            <a:r>
              <a:rPr lang="en-US" altLang="zh-CN" dirty="0" smtClean="0"/>
              <a:t>Java</a:t>
            </a:r>
            <a:r>
              <a:rPr lang="zh-CN" altLang="en-US" dirty="0" smtClean="0"/>
              <a:t>有</a:t>
            </a:r>
            <a:r>
              <a:rPr lang="en-US" altLang="zh-CN" dirty="0" smtClean="0"/>
              <a:t>2</a:t>
            </a:r>
            <a:r>
              <a:rPr lang="zh-CN" altLang="en-US" dirty="0" smtClean="0"/>
              <a:t>种浮点类型，具体内容如表所示：</a:t>
            </a:r>
          </a:p>
        </p:txBody>
      </p:sp>
      <p:graphicFrame>
        <p:nvGraphicFramePr>
          <p:cNvPr id="12292" name="Group 4"/>
          <p:cNvGraphicFramePr>
            <a:graphicFrameLocks noGrp="1"/>
          </p:cNvGraphicFramePr>
          <p:nvPr>
            <p:extLst>
              <p:ext uri="{D42A27DB-BD31-4B8C-83A1-F6EECF244321}">
                <p14:modId xmlns:p14="http://schemas.microsoft.com/office/powerpoint/2010/main" val="1356102549"/>
              </p:ext>
            </p:extLst>
          </p:nvPr>
        </p:nvGraphicFramePr>
        <p:xfrm>
          <a:off x="3053610" y="2132856"/>
          <a:ext cx="6541541" cy="1894664"/>
        </p:xfrm>
        <a:graphic>
          <a:graphicData uri="http://schemas.openxmlformats.org/drawingml/2006/table">
            <a:tbl>
              <a:tblPr/>
              <a:tblGrid>
                <a:gridCol w="1212949">
                  <a:extLst>
                    <a:ext uri="{9D8B030D-6E8A-4147-A177-3AD203B41FA5}">
                      <a16:colId xmlns:a16="http://schemas.microsoft.com/office/drawing/2014/main" xmlns="" val="20000"/>
                    </a:ext>
                  </a:extLst>
                </a:gridCol>
                <a:gridCol w="1440160">
                  <a:extLst>
                    <a:ext uri="{9D8B030D-6E8A-4147-A177-3AD203B41FA5}">
                      <a16:colId xmlns:a16="http://schemas.microsoft.com/office/drawing/2014/main" xmlns="" val="20001"/>
                    </a:ext>
                  </a:extLst>
                </a:gridCol>
                <a:gridCol w="3888432">
                  <a:extLst>
                    <a:ext uri="{9D8B030D-6E8A-4147-A177-3AD203B41FA5}">
                      <a16:colId xmlns:a16="http://schemas.microsoft.com/office/drawing/2014/main" xmlns="" val="20002"/>
                    </a:ext>
                  </a:extLst>
                </a:gridCol>
              </a:tblGrid>
              <a:tr h="4311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类型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Arial" pitchFamily="34" charset="0"/>
                          <a:ea typeface="宋体" pitchFamily="2" charset="-122"/>
                        </a:rPr>
                        <a:t>存储需求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取值范围</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0"/>
                  </a:ext>
                </a:extLst>
              </a:tr>
              <a:tr h="6785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ea typeface="宋体" pitchFamily="2" charset="-122"/>
                        </a:rPr>
                        <a:t>float</a:t>
                      </a:r>
                      <a:endParaRPr kumimoji="0" lang="zh-CN" altLang="en-US" sz="20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4</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-3.40292347E+38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~3.40292347E+38 F</a:t>
                      </a:r>
                      <a:endParaRPr kumimoji="0" lang="en-US" sz="2000" b="0"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1"/>
                  </a:ext>
                </a:extLst>
              </a:tr>
              <a:tr h="7624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pitchFamily="34" charset="0"/>
                          <a:ea typeface="宋体" pitchFamily="2" charset="-122"/>
                        </a:rPr>
                        <a:t>double</a:t>
                      </a:r>
                      <a:endParaRPr kumimoji="0" lang="zh-CN" altLang="en-US" sz="2000" b="0" i="0" u="none" strike="noStrike" cap="none" normalizeH="0" baseline="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8</a:t>
                      </a:r>
                      <a:r>
                        <a:rPr kumimoji="0" lang="zh-CN" altLang="en-US" sz="2000" b="0" i="0" u="none" strike="noStrike" cap="none" normalizeH="0" baseline="0" dirty="0" smtClean="0">
                          <a:ln>
                            <a:noFill/>
                          </a:ln>
                          <a:solidFill>
                            <a:srgbClr val="000000"/>
                          </a:solidFill>
                          <a:effectLst/>
                          <a:latin typeface="Arial" pitchFamily="34" charset="0"/>
                          <a:ea typeface="宋体" pitchFamily="2" charset="-122"/>
                        </a:rPr>
                        <a:t>字节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-1.79769313486231570E+308~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宋体" pitchFamily="2" charset="-122"/>
                        </a:rPr>
                        <a:t>1.79769313486231570E+308</a:t>
                      </a:r>
                      <a:endParaRPr kumimoji="0" lang="zh-CN" altLang="en-US" sz="2000" b="0" i="0" u="none" strike="noStrike" cap="none" normalizeH="0" baseline="0" dirty="0" smtClean="0">
                        <a:ln>
                          <a:noFill/>
                        </a:ln>
                        <a:solidFill>
                          <a:srgbClr val="00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bl>
          </a:graphicData>
        </a:graphic>
      </p:graphicFrame>
      <p:sp>
        <p:nvSpPr>
          <p:cNvPr id="4" name="矩形 3"/>
          <p:cNvSpPr/>
          <p:nvPr/>
        </p:nvSpPr>
        <p:spPr>
          <a:xfrm>
            <a:off x="1199456" y="4293096"/>
            <a:ext cx="10225136" cy="1872208"/>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dirty="0">
                <a:solidFill>
                  <a:schemeClr val="tx1"/>
                </a:solidFill>
                <a:latin typeface="Arial" charset="0"/>
              </a:rPr>
              <a:t>float</a:t>
            </a:r>
            <a:r>
              <a:rPr lang="zh-CN" altLang="en-US" dirty="0">
                <a:solidFill>
                  <a:schemeClr val="tx1"/>
                </a:solidFill>
                <a:latin typeface="Arial" charset="0"/>
              </a:rPr>
              <a:t> </a:t>
            </a:r>
            <a:r>
              <a:rPr lang="en-US" altLang="zh-CN" dirty="0">
                <a:solidFill>
                  <a:schemeClr val="tx1"/>
                </a:solidFill>
                <a:latin typeface="Arial" charset="0"/>
              </a:rPr>
              <a:t>fNum1</a:t>
            </a:r>
            <a:r>
              <a:rPr lang="zh-CN" altLang="en-US" dirty="0">
                <a:solidFill>
                  <a:schemeClr val="tx1"/>
                </a:solidFill>
                <a:latin typeface="Arial" charset="0"/>
              </a:rPr>
              <a:t> </a:t>
            </a:r>
            <a:r>
              <a:rPr lang="en-US" altLang="zh-CN" dirty="0">
                <a:solidFill>
                  <a:schemeClr val="tx1"/>
                </a:solidFill>
                <a:latin typeface="Arial" charset="0"/>
              </a:rPr>
              <a:t>= 10;      </a:t>
            </a:r>
            <a:r>
              <a:rPr lang="en-US" altLang="zh-CN" dirty="0" smtClean="0">
                <a:solidFill>
                  <a:schemeClr val="tx1"/>
                </a:solidFill>
                <a:latin typeface="Arial" charset="0"/>
              </a:rPr>
              <a:t>         </a:t>
            </a:r>
            <a:r>
              <a:rPr lang="en-US" altLang="zh-CN" b="1" dirty="0">
                <a:solidFill>
                  <a:srgbClr val="00B050"/>
                </a:solidFill>
              </a:rPr>
              <a:t>//</a:t>
            </a:r>
            <a:r>
              <a:rPr lang="zh-CN" altLang="en-US" b="1" dirty="0">
                <a:solidFill>
                  <a:srgbClr val="00B050"/>
                </a:solidFill>
                <a:latin typeface="Arial" charset="0"/>
              </a:rPr>
              <a:t>编译通过（</a:t>
            </a:r>
            <a:r>
              <a:rPr lang="en-US" altLang="zh-CN" b="1" dirty="0" err="1">
                <a:solidFill>
                  <a:srgbClr val="00B050"/>
                </a:solidFill>
                <a:latin typeface="Arial" charset="0"/>
              </a:rPr>
              <a:t>int</a:t>
            </a:r>
            <a:r>
              <a:rPr lang="zh-CN" altLang="en-US" b="1" dirty="0">
                <a:solidFill>
                  <a:srgbClr val="00B050"/>
                </a:solidFill>
                <a:latin typeface="Arial" charset="0"/>
              </a:rPr>
              <a:t>转</a:t>
            </a:r>
            <a:r>
              <a:rPr lang="en-US" altLang="zh-CN" b="1" dirty="0">
                <a:solidFill>
                  <a:srgbClr val="00B050"/>
                </a:solidFill>
                <a:latin typeface="Arial" charset="0"/>
              </a:rPr>
              <a:t>float</a:t>
            </a:r>
            <a:r>
              <a:rPr lang="zh-CN" altLang="en-US" b="1" dirty="0">
                <a:solidFill>
                  <a:srgbClr val="00B050"/>
                </a:solidFill>
                <a:latin typeface="Arial" charset="0"/>
              </a:rPr>
              <a:t>）</a:t>
            </a:r>
          </a:p>
          <a:p>
            <a:pPr marL="342900" indent="-342900" eaLnBrk="0" hangingPunct="0"/>
            <a:r>
              <a:rPr lang="en-US" altLang="zh-CN" dirty="0">
                <a:solidFill>
                  <a:schemeClr val="tx1"/>
                </a:solidFill>
                <a:latin typeface="Arial" charset="0"/>
              </a:rPr>
              <a:t>float</a:t>
            </a:r>
            <a:r>
              <a:rPr lang="zh-CN" altLang="en-US" dirty="0">
                <a:solidFill>
                  <a:schemeClr val="tx1"/>
                </a:solidFill>
                <a:latin typeface="Arial" charset="0"/>
              </a:rPr>
              <a:t> </a:t>
            </a:r>
            <a:r>
              <a:rPr lang="en-US" altLang="zh-CN" dirty="0">
                <a:solidFill>
                  <a:schemeClr val="tx1"/>
                </a:solidFill>
                <a:latin typeface="Arial" charset="0"/>
              </a:rPr>
              <a:t>fNum2</a:t>
            </a:r>
            <a:r>
              <a:rPr lang="zh-CN" altLang="en-US" dirty="0">
                <a:solidFill>
                  <a:schemeClr val="tx1"/>
                </a:solidFill>
                <a:latin typeface="Arial" charset="0"/>
              </a:rPr>
              <a:t> </a:t>
            </a:r>
            <a:r>
              <a:rPr lang="en-US" altLang="zh-CN" dirty="0">
                <a:solidFill>
                  <a:schemeClr val="tx1"/>
                </a:solidFill>
                <a:latin typeface="Arial" charset="0"/>
              </a:rPr>
              <a:t>= 10.0;       </a:t>
            </a:r>
            <a:r>
              <a:rPr lang="en-US" altLang="zh-CN" dirty="0" smtClean="0">
                <a:solidFill>
                  <a:schemeClr val="tx1"/>
                </a:solidFill>
                <a:latin typeface="Arial" charset="0"/>
              </a:rPr>
              <a:t>     </a:t>
            </a:r>
            <a:r>
              <a:rPr lang="en-US" altLang="zh-CN" b="1" dirty="0">
                <a:solidFill>
                  <a:srgbClr val="00B050"/>
                </a:solidFill>
              </a:rPr>
              <a:t>//</a:t>
            </a:r>
            <a:r>
              <a:rPr lang="zh-CN" altLang="en-US" b="1" dirty="0">
                <a:solidFill>
                  <a:srgbClr val="00B050"/>
                </a:solidFill>
              </a:rPr>
              <a:t>编译不通过（</a:t>
            </a:r>
            <a:r>
              <a:rPr lang="en-US" altLang="zh-CN" b="1" dirty="0">
                <a:solidFill>
                  <a:srgbClr val="00B050"/>
                </a:solidFill>
              </a:rPr>
              <a:t>10.0</a:t>
            </a:r>
            <a:r>
              <a:rPr lang="zh-CN" altLang="en-US" b="1" dirty="0">
                <a:solidFill>
                  <a:srgbClr val="00B050"/>
                </a:solidFill>
              </a:rPr>
              <a:t>认为是</a:t>
            </a:r>
            <a:r>
              <a:rPr lang="en-US" altLang="zh-CN" b="1" dirty="0">
                <a:solidFill>
                  <a:srgbClr val="00B050"/>
                </a:solidFill>
              </a:rPr>
              <a:t>double</a:t>
            </a:r>
            <a:r>
              <a:rPr lang="zh-CN" altLang="en-US" b="1" dirty="0">
                <a:solidFill>
                  <a:srgbClr val="00B050"/>
                </a:solidFill>
              </a:rPr>
              <a:t>，不能转</a:t>
            </a:r>
            <a:r>
              <a:rPr lang="en-US" altLang="zh-CN" b="1" dirty="0">
                <a:solidFill>
                  <a:srgbClr val="00B050"/>
                </a:solidFill>
              </a:rPr>
              <a:t>float</a:t>
            </a:r>
            <a:r>
              <a:rPr lang="zh-CN" altLang="en-US" b="1" dirty="0">
                <a:solidFill>
                  <a:srgbClr val="00B050"/>
                </a:solidFill>
              </a:rPr>
              <a:t>）</a:t>
            </a:r>
          </a:p>
          <a:p>
            <a:pPr marL="342900" indent="-342900" eaLnBrk="0" hangingPunct="0"/>
            <a:r>
              <a:rPr lang="en-US" altLang="zh-CN" dirty="0">
                <a:solidFill>
                  <a:schemeClr val="tx1"/>
                </a:solidFill>
                <a:latin typeface="Arial" charset="0"/>
              </a:rPr>
              <a:t>float fNum3 = 10.0f;       </a:t>
            </a:r>
            <a:r>
              <a:rPr lang="en-US" altLang="zh-CN" dirty="0" smtClean="0">
                <a:solidFill>
                  <a:schemeClr val="tx1"/>
                </a:solidFill>
                <a:latin typeface="Arial" charset="0"/>
              </a:rPr>
              <a:t>    </a:t>
            </a:r>
            <a:r>
              <a:rPr lang="en-US" altLang="zh-CN" b="1" dirty="0">
                <a:solidFill>
                  <a:srgbClr val="00B050"/>
                </a:solidFill>
              </a:rPr>
              <a:t>//</a:t>
            </a:r>
            <a:r>
              <a:rPr lang="zh-CN" altLang="en-US" b="1" dirty="0">
                <a:solidFill>
                  <a:srgbClr val="00B050"/>
                </a:solidFill>
              </a:rPr>
              <a:t>推荐写法</a:t>
            </a:r>
          </a:p>
          <a:p>
            <a:pPr marL="342900" indent="-342900" eaLnBrk="0" hangingPunct="0"/>
            <a:r>
              <a:rPr lang="en-US" altLang="zh-CN" dirty="0">
                <a:solidFill>
                  <a:schemeClr val="tx1"/>
                </a:solidFill>
                <a:latin typeface="Arial" charset="0"/>
              </a:rPr>
              <a:t>float</a:t>
            </a:r>
            <a:r>
              <a:rPr lang="zh-CN" altLang="en-US" dirty="0">
                <a:solidFill>
                  <a:schemeClr val="tx1"/>
                </a:solidFill>
                <a:latin typeface="Arial" charset="0"/>
              </a:rPr>
              <a:t> </a:t>
            </a:r>
            <a:r>
              <a:rPr lang="en-US" altLang="zh-CN" dirty="0">
                <a:solidFill>
                  <a:schemeClr val="tx1"/>
                </a:solidFill>
                <a:latin typeface="Arial" charset="0"/>
              </a:rPr>
              <a:t>fNum4</a:t>
            </a:r>
            <a:r>
              <a:rPr lang="zh-CN" altLang="en-US" dirty="0">
                <a:solidFill>
                  <a:schemeClr val="tx1"/>
                </a:solidFill>
                <a:latin typeface="Arial" charset="0"/>
              </a:rPr>
              <a:t> </a:t>
            </a:r>
            <a:r>
              <a:rPr lang="en-US" altLang="zh-CN" dirty="0">
                <a:solidFill>
                  <a:schemeClr val="tx1"/>
                </a:solidFill>
                <a:latin typeface="Arial" charset="0"/>
              </a:rPr>
              <a:t>= (float) 10.0</a:t>
            </a:r>
            <a:r>
              <a:rPr lang="en-US" altLang="zh-CN" b="1" dirty="0">
                <a:solidFill>
                  <a:schemeClr val="tx1"/>
                </a:solidFill>
              </a:rPr>
              <a:t>;</a:t>
            </a:r>
            <a:r>
              <a:rPr lang="en-US" altLang="zh-CN" b="1" dirty="0">
                <a:solidFill>
                  <a:srgbClr val="00B050"/>
                </a:solidFill>
              </a:rPr>
              <a:t> //</a:t>
            </a:r>
            <a:r>
              <a:rPr lang="zh-CN" altLang="en-US" b="1" dirty="0">
                <a:solidFill>
                  <a:srgbClr val="00B050"/>
                </a:solidFill>
              </a:rPr>
              <a:t>类型强转，会发生截断</a:t>
            </a:r>
          </a:p>
          <a:p>
            <a:pPr marL="342900" indent="-342900" eaLnBrk="0" hangingPunct="0"/>
            <a:r>
              <a:rPr lang="en-US" altLang="zh-CN" dirty="0">
                <a:solidFill>
                  <a:schemeClr val="tx1"/>
                </a:solidFill>
                <a:latin typeface="Arial" charset="0"/>
              </a:rPr>
              <a:t>double dNum1 = 10.0;</a:t>
            </a:r>
          </a:p>
          <a:p>
            <a:pPr marL="342900" indent="-342900" eaLnBrk="0" hangingPunct="0"/>
            <a:r>
              <a:rPr lang="en-US" altLang="zh-CN" dirty="0">
                <a:solidFill>
                  <a:schemeClr val="tx1"/>
                </a:solidFill>
                <a:latin typeface="Arial" charset="0"/>
              </a:rPr>
              <a:t>double dNum2 = 10.0d;</a:t>
            </a:r>
            <a:endParaRPr lang="zh-CN" altLang="en-US" dirty="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数据类型　　　　　　　</a:t>
            </a:r>
          </a:p>
        </p:txBody>
      </p:sp>
      <p:sp>
        <p:nvSpPr>
          <p:cNvPr id="25603" name="内容占位符 2"/>
          <p:cNvSpPr>
            <a:spLocks noGrp="1" noChangeArrowheads="1"/>
          </p:cNvSpPr>
          <p:nvPr>
            <p:ph idx="1"/>
          </p:nvPr>
        </p:nvSpPr>
        <p:spPr/>
        <p:txBody>
          <a:bodyPr/>
          <a:lstStyle/>
          <a:p>
            <a:pPr>
              <a:lnSpc>
                <a:spcPct val="150000"/>
              </a:lnSpc>
            </a:pPr>
            <a:r>
              <a:rPr lang="zh-CN" altLang="en-US" dirty="0" smtClean="0"/>
              <a:t>字符类型：用于表示单个字符。通常用来表示字符常量。</a:t>
            </a:r>
          </a:p>
          <a:p>
            <a:pPr lvl="1">
              <a:lnSpc>
                <a:spcPct val="150000"/>
              </a:lnSpc>
            </a:pPr>
            <a:r>
              <a:rPr lang="zh-CN" altLang="en-US" dirty="0" smtClean="0"/>
              <a:t>占用</a:t>
            </a:r>
            <a:r>
              <a:rPr lang="en-US" altLang="zh-CN" dirty="0" smtClean="0"/>
              <a:t>2</a:t>
            </a:r>
            <a:r>
              <a:rPr lang="zh-CN" altLang="en-US" dirty="0" smtClean="0"/>
              <a:t>个字节</a:t>
            </a:r>
          </a:p>
          <a:p>
            <a:pPr lvl="1">
              <a:lnSpc>
                <a:spcPct val="150000"/>
              </a:lnSpc>
            </a:pPr>
            <a:r>
              <a:rPr lang="zh-CN" altLang="en-US" dirty="0" smtClean="0"/>
              <a:t>采用</a:t>
            </a:r>
            <a:r>
              <a:rPr lang="en-US" altLang="zh-CN" dirty="0" err="1" smtClean="0"/>
              <a:t>unicode</a:t>
            </a:r>
            <a:r>
              <a:rPr lang="zh-CN" altLang="en-US" dirty="0" smtClean="0"/>
              <a:t>编码，字符的存储范围在</a:t>
            </a:r>
            <a:r>
              <a:rPr lang="en-US" altLang="zh-CN" dirty="0" smtClean="0"/>
              <a:t>\u0000~\</a:t>
            </a:r>
            <a:r>
              <a:rPr lang="en-US" altLang="zh-CN" dirty="0" err="1" smtClean="0"/>
              <a:t>uFFFF</a:t>
            </a:r>
            <a:endParaRPr lang="en-US" altLang="zh-CN" dirty="0" smtClean="0"/>
          </a:p>
          <a:p>
            <a:pPr lvl="1">
              <a:lnSpc>
                <a:spcPct val="150000"/>
              </a:lnSpc>
            </a:pPr>
            <a:r>
              <a:rPr lang="zh-CN" altLang="en-US" dirty="0" smtClean="0"/>
              <a:t>编码中的第一个字节仍与 </a:t>
            </a:r>
            <a:r>
              <a:rPr lang="en-US" altLang="zh-CN" dirty="0" smtClean="0"/>
              <a:t>ASCII </a:t>
            </a:r>
            <a:r>
              <a:rPr lang="zh-CN" altLang="en-US" dirty="0" smtClean="0"/>
              <a:t>兼容</a:t>
            </a:r>
            <a:endParaRPr lang="en-US" altLang="zh-CN" dirty="0" smtClean="0"/>
          </a:p>
          <a:p>
            <a:pPr>
              <a:lnSpc>
                <a:spcPct val="150000"/>
              </a:lnSpc>
            </a:pPr>
            <a:r>
              <a:rPr lang="zh-CN" altLang="en-US" dirty="0" smtClean="0"/>
              <a:t>布尔类型：有</a:t>
            </a:r>
            <a:r>
              <a:rPr lang="en-US" altLang="zh-CN" dirty="0" smtClean="0"/>
              <a:t>false</a:t>
            </a:r>
            <a:r>
              <a:rPr lang="zh-CN" altLang="en-US" dirty="0" smtClean="0"/>
              <a:t>和</a:t>
            </a:r>
            <a:r>
              <a:rPr lang="en-US" altLang="zh-CN" dirty="0" smtClean="0"/>
              <a:t>true</a:t>
            </a:r>
            <a:r>
              <a:rPr lang="zh-CN" altLang="en-US" dirty="0" smtClean="0"/>
              <a:t>两个值</a:t>
            </a:r>
            <a:r>
              <a:rPr lang="zh-CN" altLang="en-US" dirty="0"/>
              <a:t>，</a:t>
            </a:r>
            <a:r>
              <a:rPr lang="zh-CN" altLang="en-US" dirty="0" smtClean="0"/>
              <a:t>用来判定逻辑条件。</a:t>
            </a:r>
            <a:endParaRPr lang="en-US" altLang="zh-CN" dirty="0" smtClean="0"/>
          </a:p>
          <a:p>
            <a:pPr lvl="1">
              <a:lnSpc>
                <a:spcPct val="150000"/>
              </a:lnSpc>
            </a:pPr>
            <a:r>
              <a:rPr lang="zh-CN" altLang="en-US" dirty="0" smtClean="0"/>
              <a:t>整数值和布尔值之间不能进行相互转换</a:t>
            </a:r>
          </a:p>
        </p:txBody>
      </p:sp>
      <p:sp>
        <p:nvSpPr>
          <p:cNvPr id="2" name="矩形 1"/>
          <p:cNvSpPr/>
          <p:nvPr/>
        </p:nvSpPr>
        <p:spPr>
          <a:xfrm>
            <a:off x="3071664" y="4653136"/>
            <a:ext cx="5184576" cy="1611471"/>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sz="2400" dirty="0" err="1">
                <a:solidFill>
                  <a:schemeClr val="tx1"/>
                </a:solidFill>
                <a:latin typeface="Arial" charset="0"/>
              </a:rPr>
              <a:t>int</a:t>
            </a:r>
            <a:r>
              <a:rPr lang="en-US" altLang="zh-CN" sz="2400" dirty="0">
                <a:solidFill>
                  <a:schemeClr val="tx1"/>
                </a:solidFill>
                <a:latin typeface="Arial" charset="0"/>
              </a:rPr>
              <a:t> n = 10;</a:t>
            </a:r>
          </a:p>
          <a:p>
            <a:pPr marL="342900" indent="-342900" eaLnBrk="0" hangingPunct="0"/>
            <a:r>
              <a:rPr lang="en-US" altLang="zh-CN" sz="2400" dirty="0">
                <a:solidFill>
                  <a:schemeClr val="tx1"/>
                </a:solidFill>
                <a:latin typeface="Arial" charset="0"/>
              </a:rPr>
              <a:t>if(n){		</a:t>
            </a:r>
            <a:r>
              <a:rPr lang="en-US" altLang="zh-CN" sz="2400" dirty="0">
                <a:solidFill>
                  <a:srgbClr val="FF0000"/>
                </a:solidFill>
                <a:latin typeface="Arial" charset="0"/>
              </a:rPr>
              <a:t>// </a:t>
            </a:r>
            <a:r>
              <a:rPr lang="zh-CN" altLang="en-US" sz="2400" dirty="0">
                <a:solidFill>
                  <a:srgbClr val="FF0000"/>
                </a:solidFill>
                <a:latin typeface="Arial" charset="0"/>
              </a:rPr>
              <a:t>编译错误</a:t>
            </a:r>
            <a:endParaRPr lang="en-US" altLang="zh-CN" sz="2400" dirty="0">
              <a:solidFill>
                <a:srgbClr val="FF0000"/>
              </a:solidFill>
              <a:latin typeface="Arial" charset="0"/>
            </a:endParaRPr>
          </a:p>
          <a:p>
            <a:pPr marL="342900" indent="-342900" eaLnBrk="0" hangingPunct="0"/>
            <a:r>
              <a:rPr lang="en-US" altLang="zh-CN" sz="2400" dirty="0" err="1">
                <a:solidFill>
                  <a:schemeClr val="tx1"/>
                </a:solidFill>
                <a:latin typeface="Arial" charset="0"/>
              </a:rPr>
              <a:t>System.out.println</a:t>
            </a:r>
            <a:r>
              <a:rPr lang="en-US" altLang="zh-CN" sz="2400" dirty="0">
                <a:solidFill>
                  <a:schemeClr val="tx1"/>
                </a:solidFill>
                <a:latin typeface="Arial" charset="0"/>
              </a:rPr>
              <a:t>(n);</a:t>
            </a:r>
          </a:p>
          <a:p>
            <a:pPr marL="342900" indent="-342900" eaLnBrk="0" hangingPunct="0"/>
            <a:r>
              <a:rPr lang="en-US" altLang="zh-CN" sz="2400" dirty="0">
                <a:solidFill>
                  <a:schemeClr val="tx1"/>
                </a:solidFill>
                <a:latin typeface="Arial" charset="0"/>
              </a:rPr>
              <a:t>}</a:t>
            </a:r>
            <a:endParaRPr lang="zh-CN" altLang="en-US" sz="2400" dirty="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变量的定义　　　　　　　</a:t>
            </a:r>
          </a:p>
        </p:txBody>
      </p:sp>
      <p:sp>
        <p:nvSpPr>
          <p:cNvPr id="26627" name="内容占位符 2"/>
          <p:cNvSpPr>
            <a:spLocks noGrp="1" noChangeArrowheads="1"/>
          </p:cNvSpPr>
          <p:nvPr>
            <p:ph idx="1"/>
          </p:nvPr>
        </p:nvSpPr>
        <p:spPr/>
        <p:txBody>
          <a:bodyPr/>
          <a:lstStyle/>
          <a:p>
            <a:pPr>
              <a:lnSpc>
                <a:spcPct val="150000"/>
              </a:lnSpc>
            </a:pPr>
            <a:r>
              <a:rPr lang="zh-CN" altLang="en-US" dirty="0" smtClean="0"/>
              <a:t>变量是在程序运行过程中其值可以被改变的量。</a:t>
            </a:r>
            <a:endParaRPr lang="en-US" altLang="zh-CN" dirty="0" smtClean="0"/>
          </a:p>
          <a:p>
            <a:pPr>
              <a:lnSpc>
                <a:spcPct val="150000"/>
              </a:lnSpc>
            </a:pPr>
            <a:r>
              <a:rPr lang="zh-CN" altLang="en-US" dirty="0" smtClean="0"/>
              <a:t>变量的定义</a:t>
            </a:r>
            <a:endParaRPr lang="en-US" altLang="zh-CN" dirty="0" smtClean="0"/>
          </a:p>
          <a:p>
            <a:pPr lvl="1">
              <a:lnSpc>
                <a:spcPct val="150000"/>
              </a:lnSpc>
            </a:pPr>
            <a:r>
              <a:rPr lang="zh-CN" altLang="en-US" dirty="0" smtClean="0"/>
              <a:t>变量的声明</a:t>
            </a:r>
            <a:endParaRPr lang="en-US" altLang="zh-CN" dirty="0" smtClean="0"/>
          </a:p>
          <a:p>
            <a:pPr lvl="1">
              <a:lnSpc>
                <a:spcPct val="150000"/>
              </a:lnSpc>
            </a:pPr>
            <a:r>
              <a:rPr lang="zh-CN" altLang="en-US" dirty="0" smtClean="0"/>
              <a:t>变量的初始化</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smtClean="0"/>
              <a:t>变量的定义　　　　　　　</a:t>
            </a:r>
          </a:p>
        </p:txBody>
      </p:sp>
      <p:sp>
        <p:nvSpPr>
          <p:cNvPr id="8195" name="内容占位符 2"/>
          <p:cNvSpPr>
            <a:spLocks noGrp="1" noChangeArrowheads="1"/>
          </p:cNvSpPr>
          <p:nvPr>
            <p:ph idx="1"/>
          </p:nvPr>
        </p:nvSpPr>
        <p:spPr/>
        <p:txBody>
          <a:bodyPr/>
          <a:lstStyle/>
          <a:p>
            <a:pPr>
              <a:lnSpc>
                <a:spcPct val="150000"/>
              </a:lnSpc>
            </a:pPr>
            <a:r>
              <a:rPr lang="zh-CN" altLang="en-US" dirty="0" smtClean="0"/>
              <a:t>变量声明的格式如下：</a:t>
            </a:r>
          </a:p>
          <a:p>
            <a:pPr lvl="1">
              <a:lnSpc>
                <a:spcPct val="150000"/>
              </a:lnSpc>
            </a:pPr>
            <a:r>
              <a:rPr lang="zh-CN" altLang="en-US" dirty="0" smtClean="0"/>
              <a:t>数据类型 变量名1[,变量名2，...];	</a:t>
            </a:r>
          </a:p>
          <a:p>
            <a:pPr>
              <a:lnSpc>
                <a:spcPct val="150000"/>
              </a:lnSpc>
            </a:pPr>
            <a:r>
              <a:rPr lang="zh-CN" altLang="en-US" dirty="0" smtClean="0">
                <a:sym typeface="Arial" charset="0"/>
              </a:rPr>
              <a:t>举例：	</a:t>
            </a:r>
          </a:p>
        </p:txBody>
      </p:sp>
      <p:sp>
        <p:nvSpPr>
          <p:cNvPr id="5" name="Rectangle 4"/>
          <p:cNvSpPr txBox="1">
            <a:spLocks noChangeArrowheads="1"/>
          </p:cNvSpPr>
          <p:nvPr/>
        </p:nvSpPr>
        <p:spPr bwMode="auto">
          <a:xfrm>
            <a:off x="2927648" y="3077545"/>
            <a:ext cx="5830888" cy="289877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//声明一个存放整型且名是stuNo的变量</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stuNo</a:t>
            </a:r>
            <a:r>
              <a:rPr lang="en-US" altLang="zh-CN" dirty="0">
                <a:solidFill>
                  <a:schemeClr val="tx1"/>
                </a:solidFill>
                <a:latin typeface="微软雅黑" pitchFamily="34" charset="-122"/>
                <a:ea typeface="微软雅黑" pitchFamily="34" charset="-122"/>
              </a:rPr>
              <a:t>;	</a:t>
            </a:r>
          </a:p>
          <a:p>
            <a:pPr lvl="1">
              <a:lnSpc>
                <a:spcPct val="120000"/>
              </a:lnSpc>
              <a:spcBef>
                <a:spcPct val="20000"/>
              </a:spcBef>
            </a:pPr>
            <a:r>
              <a:rPr lang="zh-CN" altLang="en-US" dirty="0">
                <a:solidFill>
                  <a:schemeClr val="tx1"/>
                </a:solidFill>
                <a:latin typeface="微软雅黑" pitchFamily="34" charset="-122"/>
                <a:ea typeface="微软雅黑" pitchFamily="34" charset="-122"/>
              </a:rPr>
              <a:t>//声明浮点型变量x,y.</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float 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zh-CN" altLang="en-US" dirty="0">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p:txBody>
      </p:sp>
      <p:sp>
        <p:nvSpPr>
          <p:cNvPr id="8196" name="Rectangle 4"/>
          <p:cNvSpPr txBox="1">
            <a:spLocks noChangeArrowheads="1"/>
          </p:cNvSpPr>
          <p:nvPr/>
        </p:nvSpPr>
        <p:spPr bwMode="auto">
          <a:xfrm>
            <a:off x="6024564" y="4608514"/>
            <a:ext cx="1944687" cy="1062037"/>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a:solidFill>
                  <a:srgbClr val="FF0000"/>
                </a:solidFill>
                <a:latin typeface="微软雅黑" pitchFamily="34" charset="-122"/>
                <a:ea typeface="微软雅黑" pitchFamily="34" charset="-122"/>
              </a:rPr>
              <a:t>float x</a:t>
            </a:r>
            <a:r>
              <a:rPr lang="en-US" altLang="zh-CN">
                <a:solidFill>
                  <a:srgbClr val="FF0000"/>
                </a:solidFill>
                <a:latin typeface="微软雅黑" pitchFamily="34" charset="-122"/>
                <a:ea typeface="微软雅黑" pitchFamily="34" charset="-122"/>
              </a:rPr>
              <a:t>;</a:t>
            </a:r>
          </a:p>
          <a:p>
            <a:pPr lvl="1">
              <a:lnSpc>
                <a:spcPct val="120000"/>
              </a:lnSpc>
              <a:spcBef>
                <a:spcPct val="20000"/>
              </a:spcBef>
            </a:pPr>
            <a:r>
              <a:rPr lang="en-US" altLang="zh-CN">
                <a:solidFill>
                  <a:srgbClr val="FF0000"/>
                </a:solidFill>
                <a:latin typeface="微软雅黑" pitchFamily="34" charset="-122"/>
                <a:ea typeface="微软雅黑" pitchFamily="34" charset="-122"/>
              </a:rPr>
              <a:t>float </a:t>
            </a:r>
            <a:r>
              <a:rPr lang="zh-CN" altLang="en-US">
                <a:solidFill>
                  <a:srgbClr val="FF0000"/>
                </a:solidFill>
                <a:latin typeface="微软雅黑" pitchFamily="34" charset="-122"/>
                <a:ea typeface="微软雅黑" pitchFamily="34" charset="-122"/>
              </a:rPr>
              <a:t>y;</a:t>
            </a:r>
            <a:r>
              <a:rPr lang="en-US" altLang="zh-CN">
                <a:solidFill>
                  <a:schemeClr val="tx1"/>
                </a:solidFill>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7" dur="500"/>
                                        <p:tgtEl>
                                          <p:spTgt spid="81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circle(in)">
                                      <p:cBhvr>
                                        <p:cTn id="17"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1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smtClean="0"/>
              <a:t>变量的定义　　　　　　　</a:t>
            </a:r>
          </a:p>
        </p:txBody>
      </p:sp>
      <p:sp>
        <p:nvSpPr>
          <p:cNvPr id="9219" name="内容占位符 2"/>
          <p:cNvSpPr>
            <a:spLocks noGrp="1" noChangeArrowheads="1"/>
          </p:cNvSpPr>
          <p:nvPr>
            <p:ph idx="1"/>
          </p:nvPr>
        </p:nvSpPr>
        <p:spPr/>
        <p:txBody>
          <a:bodyPr/>
          <a:lstStyle/>
          <a:p>
            <a:pPr>
              <a:lnSpc>
                <a:spcPct val="150000"/>
              </a:lnSpc>
            </a:pPr>
            <a:r>
              <a:rPr lang="zh-CN" altLang="en-US" dirty="0" smtClean="0"/>
              <a:t>变量的初始化：声明一个变量时，通过赋值语句对变量进行显示的初始化。</a:t>
            </a:r>
          </a:p>
          <a:p>
            <a:pPr>
              <a:lnSpc>
                <a:spcPct val="150000"/>
              </a:lnSpc>
            </a:pPr>
            <a:r>
              <a:rPr lang="zh-CN" altLang="en-US" dirty="0" smtClean="0"/>
              <a:t>举例：</a:t>
            </a:r>
          </a:p>
        </p:txBody>
      </p:sp>
      <p:sp>
        <p:nvSpPr>
          <p:cNvPr id="4" name="Rectangle 4"/>
          <p:cNvSpPr txBox="1">
            <a:spLocks noChangeArrowheads="1"/>
          </p:cNvSpPr>
          <p:nvPr/>
        </p:nvSpPr>
        <p:spPr bwMode="auto">
          <a:xfrm>
            <a:off x="2351089" y="1916832"/>
            <a:ext cx="5832475" cy="194468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a:solidFill>
                  <a:schemeClr val="tx1"/>
                </a:solidFill>
                <a:latin typeface="微软雅黑" pitchFamily="34" charset="-122"/>
                <a:ea typeface="微软雅黑" pitchFamily="34" charset="-122"/>
              </a:rPr>
              <a:t>//变量声明</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double salary;    </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a:t>
            </a:r>
            <a:r>
              <a:rPr lang="zh-CN" altLang="en-US" dirty="0" smtClean="0">
                <a:solidFill>
                  <a:schemeClr val="tx1"/>
                </a:solidFill>
                <a:latin typeface="微软雅黑" pitchFamily="34" charset="-122"/>
                <a:ea typeface="微软雅黑" pitchFamily="34" charset="-122"/>
              </a:rPr>
              <a:t>变量</a:t>
            </a:r>
            <a:r>
              <a:rPr lang="zh-CN" altLang="en-US" dirty="0">
                <a:solidFill>
                  <a:schemeClr val="tx1"/>
                </a:solidFill>
                <a:latin typeface="微软雅黑" pitchFamily="34" charset="-122"/>
                <a:ea typeface="微软雅黑" pitchFamily="34" charset="-122"/>
              </a:rPr>
              <a:t>赋值</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salary = 5000.0; </a:t>
            </a: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5" name="Rectangle 4"/>
          <p:cNvSpPr txBox="1">
            <a:spLocks noChangeArrowheads="1"/>
          </p:cNvSpPr>
          <p:nvPr/>
        </p:nvSpPr>
        <p:spPr bwMode="auto">
          <a:xfrm>
            <a:off x="2351089" y="3969544"/>
            <a:ext cx="5832475" cy="1043632"/>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zh-CN" altLang="en-US" dirty="0" smtClean="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声明一个double类型的变量</a:t>
            </a:r>
            <a:r>
              <a:rPr lang="zh-CN" altLang="en-US" dirty="0" smtClean="0">
                <a:solidFill>
                  <a:schemeClr val="tx1"/>
                </a:solidFill>
                <a:latin typeface="微软雅黑" pitchFamily="34" charset="-122"/>
                <a:ea typeface="微软雅黑" pitchFamily="34" charset="-122"/>
              </a:rPr>
              <a:t>并</a:t>
            </a:r>
            <a:r>
              <a:rPr lang="zh-CN" altLang="en-US" dirty="0">
                <a:solidFill>
                  <a:schemeClr val="tx1"/>
                </a:solidFill>
                <a:latin typeface="微软雅黑" pitchFamily="34" charset="-122"/>
                <a:ea typeface="微软雅黑" pitchFamily="34" charset="-122"/>
              </a:rPr>
              <a:t>初始化</a:t>
            </a:r>
            <a:r>
              <a:rPr lang="zh-CN" altLang="en-US" dirty="0" smtClean="0">
                <a:solidFill>
                  <a:schemeClr val="tx1"/>
                </a:solidFill>
                <a:latin typeface="微软雅黑" pitchFamily="34" charset="-122"/>
                <a:ea typeface="微软雅黑" pitchFamily="34" charset="-122"/>
              </a:rPr>
              <a:t>为</a:t>
            </a:r>
            <a:r>
              <a:rPr lang="zh-CN" altLang="en-US" dirty="0">
                <a:solidFill>
                  <a:schemeClr val="tx1"/>
                </a:solidFill>
                <a:latin typeface="微软雅黑" pitchFamily="34" charset="-122"/>
                <a:ea typeface="微软雅黑" pitchFamily="34" charset="-122"/>
              </a:rPr>
              <a:t>50.0</a:t>
            </a: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zh-CN" altLang="en-US" dirty="0">
                <a:solidFill>
                  <a:schemeClr val="tx1"/>
                </a:solidFill>
                <a:latin typeface="微软雅黑" pitchFamily="34" charset="-122"/>
                <a:ea typeface="微软雅黑" pitchFamily="34" charset="-122"/>
              </a:rPr>
              <a:t>double salary=50.0; </a:t>
            </a:r>
            <a:endParaRPr lang="en-US" altLang="zh-CN" dirty="0">
              <a:latin typeface="微软雅黑" pitchFamily="34" charset="-122"/>
              <a:ea typeface="微软雅黑" pitchFamily="34" charset="-122"/>
            </a:endParaRPr>
          </a:p>
        </p:txBody>
      </p:sp>
      <p:sp>
        <p:nvSpPr>
          <p:cNvPr id="6" name="Rectangle 4"/>
          <p:cNvSpPr txBox="1">
            <a:spLocks noChangeArrowheads="1"/>
          </p:cNvSpPr>
          <p:nvPr/>
        </p:nvSpPr>
        <p:spPr bwMode="auto">
          <a:xfrm>
            <a:off x="2351089" y="5301209"/>
            <a:ext cx="5832475" cy="1080119"/>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smtClean="0">
                <a:solidFill>
                  <a:schemeClr val="tx1"/>
                </a:solidFill>
                <a:latin typeface="微软雅黑" pitchFamily="34" charset="-122"/>
                <a:ea typeface="微软雅黑" pitchFamily="34" charset="-122"/>
              </a:rPr>
              <a:t>int</a:t>
            </a:r>
            <a:r>
              <a:rPr lang="en-US" altLang="zh-CN" dirty="0" smtClean="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x =10 , y = 20 , z = 30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x , y = 20, z </a:t>
            </a:r>
            <a:r>
              <a:rPr lang="en-US" altLang="zh-CN" dirty="0" smtClean="0">
                <a:solidFill>
                  <a:schemeClr val="tx1"/>
                </a:solidFill>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smtClean="0"/>
              <a:t>常量的定义　　　　　　　</a:t>
            </a:r>
            <a:endParaRPr lang="zh-CN" altLang="en-US" dirty="0" smtClean="0"/>
          </a:p>
        </p:txBody>
      </p:sp>
      <p:sp>
        <p:nvSpPr>
          <p:cNvPr id="10243" name="内容占位符 2"/>
          <p:cNvSpPr>
            <a:spLocks noGrp="1" noChangeArrowheads="1"/>
          </p:cNvSpPr>
          <p:nvPr>
            <p:ph idx="1"/>
          </p:nvPr>
        </p:nvSpPr>
        <p:spPr/>
        <p:txBody>
          <a:bodyPr/>
          <a:lstStyle/>
          <a:p>
            <a:pPr>
              <a:lnSpc>
                <a:spcPct val="150000"/>
              </a:lnSpc>
            </a:pPr>
            <a:r>
              <a:rPr lang="zh-CN" altLang="en-US" dirty="0" smtClean="0"/>
              <a:t>常量是在程序运行过程中其值始终保持不变的量。</a:t>
            </a:r>
            <a:endParaRPr lang="en-US" altLang="zh-CN" dirty="0" smtClean="0"/>
          </a:p>
          <a:p>
            <a:pPr>
              <a:lnSpc>
                <a:spcPct val="150000"/>
              </a:lnSpc>
            </a:pPr>
            <a:r>
              <a:rPr lang="zh-CN" altLang="en-US" dirty="0" smtClean="0"/>
              <a:t>Java使用关键字final来定义常量。</a:t>
            </a:r>
            <a:endParaRPr lang="en-US" altLang="zh-CN" dirty="0" smtClean="0"/>
          </a:p>
          <a:p>
            <a:pPr>
              <a:lnSpc>
                <a:spcPct val="150000"/>
              </a:lnSpc>
            </a:pPr>
            <a:r>
              <a:rPr lang="zh-CN" altLang="en-US" dirty="0" smtClean="0"/>
              <a:t>常量定义的语法格式</a:t>
            </a:r>
            <a:endParaRPr lang="en-US" altLang="zh-CN" dirty="0" smtClean="0"/>
          </a:p>
          <a:p>
            <a:pPr lvl="1">
              <a:lnSpc>
                <a:spcPct val="150000"/>
              </a:lnSpc>
            </a:pPr>
            <a:r>
              <a:rPr lang="en-US" altLang="zh-CN" dirty="0" smtClean="0"/>
              <a:t>final </a:t>
            </a:r>
            <a:r>
              <a:rPr lang="zh-CN" altLang="en-US" dirty="0" smtClean="0"/>
              <a:t>数据类型 常量名称 </a:t>
            </a:r>
            <a:r>
              <a:rPr lang="en-US" altLang="zh-CN" dirty="0" smtClean="0"/>
              <a:t>= </a:t>
            </a:r>
            <a:r>
              <a:rPr lang="zh-CN" altLang="en-US" dirty="0" smtClean="0"/>
              <a:t>值 </a:t>
            </a:r>
            <a:r>
              <a:rPr lang="en-US" altLang="zh-CN" dirty="0" smtClean="0"/>
              <a:t>;</a:t>
            </a:r>
            <a:endParaRPr lang="zh-CN" altLang="en-US" dirty="0" smtClean="0"/>
          </a:p>
          <a:p>
            <a:pPr>
              <a:lnSpc>
                <a:spcPct val="150000"/>
              </a:lnSpc>
            </a:pPr>
            <a:r>
              <a:rPr lang="zh-CN" altLang="en-US" dirty="0" smtClean="0"/>
              <a:t>举例：</a:t>
            </a:r>
            <a:endParaRPr lang="en-US" altLang="zh-CN" dirty="0" smtClean="0"/>
          </a:p>
          <a:p>
            <a:pPr>
              <a:lnSpc>
                <a:spcPct val="150000"/>
              </a:lnSpc>
            </a:pPr>
            <a:endParaRPr lang="zh-CN" altLang="en-US" dirty="0" smtClean="0"/>
          </a:p>
          <a:p>
            <a:pPr>
              <a:lnSpc>
                <a:spcPct val="150000"/>
              </a:lnSpc>
            </a:pPr>
            <a:endParaRPr lang="zh-CN" altLang="en-US" dirty="0" smtClean="0"/>
          </a:p>
          <a:p>
            <a:pPr>
              <a:lnSpc>
                <a:spcPct val="150000"/>
              </a:lnSpc>
            </a:pPr>
            <a:endParaRPr lang="zh-CN" altLang="en-US" dirty="0" smtClean="0"/>
          </a:p>
          <a:p>
            <a:pPr>
              <a:lnSpc>
                <a:spcPct val="150000"/>
              </a:lnSpc>
            </a:pPr>
            <a:r>
              <a:rPr lang="zh-CN" altLang="en-US" dirty="0" smtClean="0"/>
              <a:t>常量被赋值之后，就不能再改变了。</a:t>
            </a:r>
          </a:p>
          <a:p>
            <a:pPr>
              <a:lnSpc>
                <a:spcPct val="150000"/>
              </a:lnSpc>
            </a:pPr>
            <a:r>
              <a:rPr lang="zh-CN" altLang="en-US" dirty="0" smtClean="0"/>
              <a:t>习惯上，常量名使用大写定义。</a:t>
            </a:r>
          </a:p>
          <a:p>
            <a:pPr>
              <a:lnSpc>
                <a:spcPct val="150000"/>
              </a:lnSpc>
            </a:pPr>
            <a:endParaRPr lang="zh-CN" altLang="en-US" dirty="0" smtClean="0"/>
          </a:p>
        </p:txBody>
      </p:sp>
      <p:sp>
        <p:nvSpPr>
          <p:cNvPr id="4" name="Rectangle 4"/>
          <p:cNvSpPr txBox="1">
            <a:spLocks noChangeArrowheads="1"/>
          </p:cNvSpPr>
          <p:nvPr/>
        </p:nvSpPr>
        <p:spPr bwMode="auto">
          <a:xfrm>
            <a:off x="1631504" y="4233837"/>
            <a:ext cx="3236793" cy="9953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int NUM = 12;</a:t>
            </a:r>
            <a:endParaRPr lang="en-US" altLang="zh-CN" dirty="0">
              <a:solidFill>
                <a:schemeClr val="tx1"/>
              </a:solidFill>
              <a:latin typeface="微软雅黑" pitchFamily="34" charset="-122"/>
              <a:ea typeface="微软雅黑" pitchFamily="34" charset="-122"/>
            </a:endParaRPr>
          </a:p>
          <a:p>
            <a:pPr marL="0" lvl="1">
              <a:lnSpc>
                <a:spcPct val="120000"/>
              </a:lnSpc>
              <a:spcBef>
                <a:spcPct val="20000"/>
              </a:spcBef>
            </a:pPr>
            <a:r>
              <a:rPr lang="zh-CN" altLang="en-US" dirty="0">
                <a:solidFill>
                  <a:schemeClr val="tx1"/>
                </a:solidFill>
                <a:latin typeface="微软雅黑" pitchFamily="34" charset="-122"/>
                <a:ea typeface="微软雅黑" pitchFamily="34" charset="-122"/>
              </a:rPr>
              <a:t>final float PI = 3.14159;</a:t>
            </a:r>
          </a:p>
          <a:p>
            <a:pPr lvl="1">
              <a:lnSpc>
                <a:spcPct val="120000"/>
              </a:lnSpc>
              <a:spcBef>
                <a:spcPct val="20000"/>
              </a:spcBef>
            </a:pP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
        <p:nvSpPr>
          <p:cNvPr id="3" name="矩形 2"/>
          <p:cNvSpPr/>
          <p:nvPr/>
        </p:nvSpPr>
        <p:spPr>
          <a:xfrm>
            <a:off x="5012313" y="4233837"/>
            <a:ext cx="4990137" cy="93871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6A3E3E"/>
                </a:solidFill>
                <a:latin typeface="Times New Roman" panose="02020603050405020304" pitchFamily="18" charset="0"/>
                <a:cs typeface="Times New Roman" panose="02020603050405020304" pitchFamily="18" charset="0"/>
              </a:rPr>
              <a:t>AGE</a:t>
            </a:r>
            <a:r>
              <a:rPr lang="en-US" altLang="zh-CN" b="1" dirty="0">
                <a:solidFill>
                  <a:srgbClr val="000000"/>
                </a:solidFill>
                <a:latin typeface="Times New Roman" panose="02020603050405020304" pitchFamily="18" charset="0"/>
                <a:cs typeface="Times New Roman" panose="02020603050405020304" pitchFamily="18" charset="0"/>
              </a:rPr>
              <a:t> = 10;</a:t>
            </a:r>
          </a:p>
          <a:p>
            <a:pPr>
              <a:spcBef>
                <a:spcPts val="1800"/>
              </a:spcBef>
              <a:spcAft>
                <a:spcPts val="1800"/>
              </a:spcAft>
            </a:pPr>
            <a:r>
              <a:rPr lang="en-US" altLang="zh-CN" b="1" dirty="0" err="1">
                <a:solidFill>
                  <a:srgbClr val="7F0055"/>
                </a:solidFill>
                <a:latin typeface="Times New Roman" panose="02020603050405020304" pitchFamily="18" charset="0"/>
                <a:cs typeface="Times New Roman" panose="02020603050405020304" pitchFamily="18" charset="0"/>
              </a:rPr>
              <a:t>int</a:t>
            </a: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dirty="0">
                <a:solidFill>
                  <a:srgbClr val="7F0055"/>
                </a:solidFill>
                <a:latin typeface="Times New Roman" panose="02020603050405020304" pitchFamily="18" charset="0"/>
                <a:cs typeface="Times New Roman" panose="02020603050405020304" pitchFamily="18" charset="0"/>
              </a:rPr>
              <a:t>final</a:t>
            </a:r>
            <a:r>
              <a:rPr lang="en-US" altLang="zh-CN" b="1" dirty="0">
                <a:solidFill>
                  <a:srgbClr val="000000"/>
                </a:solidFill>
                <a:latin typeface="Times New Roman" panose="02020603050405020304" pitchFamily="18" charset="0"/>
                <a:cs typeface="Times New Roman" panose="02020603050405020304" pitchFamily="18" charset="0"/>
              </a:rPr>
              <a:t> NUM = 20;      </a:t>
            </a:r>
            <a:r>
              <a:rPr lang="en-US" altLang="zh-CN" b="1" dirty="0">
                <a:solidFill>
                  <a:srgbClr val="3F7F5F"/>
                </a:solidFill>
                <a:latin typeface="Times New Roman" panose="02020603050405020304" pitchFamily="18" charset="0"/>
                <a:cs typeface="Times New Roman" panose="02020603050405020304" pitchFamily="18" charset="0"/>
              </a:rPr>
              <a:t>//</a:t>
            </a:r>
            <a:r>
              <a:rPr lang="zh-CN" altLang="en-US" b="1" dirty="0">
                <a:solidFill>
                  <a:srgbClr val="3F7F5F"/>
                </a:solidFill>
                <a:latin typeface="Times New Roman" panose="02020603050405020304" pitchFamily="18" charset="0"/>
                <a:cs typeface="Times New Roman" panose="02020603050405020304" pitchFamily="18" charset="0"/>
              </a:rPr>
              <a:t>编译错误</a:t>
            </a:r>
            <a:r>
              <a:rPr lang="en-US" altLang="zh-CN" b="1" dirty="0">
                <a:solidFill>
                  <a:srgbClr val="3F7F5F"/>
                </a:solidFill>
                <a:latin typeface="Times New Roman" panose="02020603050405020304" pitchFamily="18" charset="0"/>
                <a:cs typeface="Times New Roman" panose="02020603050405020304" pitchFamily="18" charset="0"/>
              </a:rPr>
              <a:t>(</a:t>
            </a:r>
            <a:r>
              <a:rPr lang="zh-CN" altLang="en-US" b="1" dirty="0">
                <a:solidFill>
                  <a:srgbClr val="3F7F5F"/>
                </a:solidFill>
                <a:latin typeface="Times New Roman" panose="02020603050405020304" pitchFamily="18" charset="0"/>
                <a:cs typeface="Times New Roman" panose="02020603050405020304" pitchFamily="18" charset="0"/>
              </a:rPr>
              <a:t>注意位置</a:t>
            </a:r>
            <a:r>
              <a:rPr lang="en-US" altLang="zh-CN" b="1" dirty="0">
                <a:solidFill>
                  <a:srgbClr val="3F7F5F"/>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animEffect transition="in" filter="randombar(horizontal)">
                                      <p:cBhvr>
                                        <p:cTn id="7" dur="500"/>
                                        <p:tgtEl>
                                          <p:spTgt spid="1024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0243">
                                            <p:txEl>
                                              <p:pRg st="8" end="8"/>
                                            </p:txEl>
                                          </p:spTgt>
                                        </p:tgtEl>
                                        <p:attrNameLst>
                                          <p:attrName>style.visibility</p:attrName>
                                        </p:attrNameLst>
                                      </p:cBhvr>
                                      <p:to>
                                        <p:strVal val="visible"/>
                                      </p:to>
                                    </p:set>
                                    <p:animEffect transition="in" filter="randombar(horizontal)">
                                      <p:cBhvr>
                                        <p:cTn id="23" dur="500"/>
                                        <p:tgtEl>
                                          <p:spTgt spid="10243">
                                            <p:txEl>
                                              <p:pRg st="8" end="8"/>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10243">
                                            <p:txEl>
                                              <p:pRg st="9" end="9"/>
                                            </p:txEl>
                                          </p:spTgt>
                                        </p:tgtEl>
                                        <p:attrNameLst>
                                          <p:attrName>style.visibility</p:attrName>
                                        </p:attrNameLst>
                                      </p:cBhvr>
                                      <p:to>
                                        <p:strVal val="visible"/>
                                      </p:to>
                                    </p:set>
                                    <p:animEffect transition="in" filter="randombar(horizontal)">
                                      <p:cBhvr>
                                        <p:cTn id="28"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smtClean="0"/>
              <a:t>运算符和表达式　　　　　　　</a:t>
            </a:r>
            <a:endParaRPr lang="zh-CN" altLang="en-US" dirty="0" smtClean="0"/>
          </a:p>
        </p:txBody>
      </p:sp>
      <p:sp>
        <p:nvSpPr>
          <p:cNvPr id="16387" name="内容占位符 2"/>
          <p:cNvSpPr>
            <a:spLocks noGrp="1" noChangeArrowheads="1"/>
          </p:cNvSpPr>
          <p:nvPr>
            <p:ph idx="1"/>
          </p:nvPr>
        </p:nvSpPr>
        <p:spPr/>
        <p:txBody>
          <a:bodyPr/>
          <a:lstStyle/>
          <a:p>
            <a:pPr>
              <a:lnSpc>
                <a:spcPct val="150000"/>
              </a:lnSpc>
            </a:pPr>
            <a:r>
              <a:rPr lang="zh-CN" altLang="en-US" dirty="0" smtClean="0"/>
              <a:t>运算符</a:t>
            </a:r>
            <a:endParaRPr lang="en-US" altLang="zh-CN" dirty="0" smtClean="0"/>
          </a:p>
          <a:p>
            <a:pPr>
              <a:lnSpc>
                <a:spcPct val="150000"/>
              </a:lnSpc>
            </a:pPr>
            <a:r>
              <a:rPr lang="zh-CN" altLang="en-US" dirty="0" smtClean="0"/>
              <a:t>表达式</a:t>
            </a:r>
          </a:p>
          <a:p>
            <a:pPr>
              <a:lnSpc>
                <a:spcPct val="150000"/>
              </a:lnSpc>
            </a:pPr>
            <a:r>
              <a:rPr lang="zh-CN" altLang="en-US" dirty="0" smtClean="0"/>
              <a:t>运算符优先级</a:t>
            </a:r>
            <a:endParaRPr lang="en-US" altLang="zh-CN" dirty="0" smtClean="0"/>
          </a:p>
          <a:p>
            <a:pPr>
              <a:lnSpc>
                <a:spcPct val="150000"/>
              </a:lnSpc>
            </a:pPr>
            <a:r>
              <a:rPr lang="zh-CN" altLang="en-US" dirty="0" smtClean="0"/>
              <a:t>类型转换</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pPr algn="ctr"/>
            <a:r>
              <a:rPr lang="zh-CN" altLang="en-US" smtClean="0"/>
              <a:t>讲授思路　　　　　　　</a:t>
            </a:r>
          </a:p>
        </p:txBody>
      </p:sp>
      <p:sp>
        <p:nvSpPr>
          <p:cNvPr id="16387" name="内容占位符 2"/>
          <p:cNvSpPr>
            <a:spLocks noGrp="1" noChangeArrowheads="1"/>
          </p:cNvSpPr>
          <p:nvPr>
            <p:ph idx="1"/>
          </p:nvPr>
        </p:nvSpPr>
        <p:spPr>
          <a:xfrm>
            <a:off x="609600" y="1160749"/>
            <a:ext cx="7430616" cy="4965415"/>
          </a:xfrm>
        </p:spPr>
        <p:txBody>
          <a:bodyPr/>
          <a:lstStyle/>
          <a:p>
            <a:pPr>
              <a:lnSpc>
                <a:spcPct val="150000"/>
              </a:lnSpc>
            </a:pPr>
            <a:r>
              <a:rPr lang="zh-CN" altLang="en-US" dirty="0" smtClean="0"/>
              <a:t>输入、输出</a:t>
            </a:r>
            <a:endParaRPr lang="en-US" altLang="zh-CN" dirty="0" smtClean="0"/>
          </a:p>
          <a:p>
            <a:pPr>
              <a:lnSpc>
                <a:spcPct val="150000"/>
              </a:lnSpc>
            </a:pPr>
            <a:r>
              <a:rPr lang="zh-CN" altLang="en-US" dirty="0" smtClean="0"/>
              <a:t>标识符、关键字</a:t>
            </a:r>
            <a:endParaRPr lang="en-US" altLang="zh-CN" dirty="0" smtClean="0"/>
          </a:p>
          <a:p>
            <a:pPr>
              <a:lnSpc>
                <a:spcPct val="150000"/>
              </a:lnSpc>
            </a:pPr>
            <a:r>
              <a:rPr lang="zh-CN" altLang="en-US" dirty="0" smtClean="0"/>
              <a:t>数据类型</a:t>
            </a:r>
            <a:endParaRPr lang="en-US" altLang="zh-CN" dirty="0" smtClean="0"/>
          </a:p>
          <a:p>
            <a:pPr>
              <a:lnSpc>
                <a:spcPct val="150000"/>
              </a:lnSpc>
            </a:pPr>
            <a:r>
              <a:rPr lang="zh-CN" altLang="en-US" dirty="0" smtClean="0"/>
              <a:t>运算符和表达式</a:t>
            </a:r>
            <a:endParaRPr lang="en-US" altLang="zh-CN" dirty="0" smtClean="0"/>
          </a:p>
          <a:p>
            <a:pPr>
              <a:lnSpc>
                <a:spcPct val="150000"/>
              </a:lnSpc>
            </a:pPr>
            <a:r>
              <a:rPr lang="zh-CN" altLang="en-US" dirty="0" smtClean="0"/>
              <a:t>流程控制</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smtClean="0"/>
              <a:t>运算符　　　　　　　</a:t>
            </a:r>
          </a:p>
        </p:txBody>
      </p:sp>
      <p:sp>
        <p:nvSpPr>
          <p:cNvPr id="17411" name="内容占位符 2"/>
          <p:cNvSpPr>
            <a:spLocks noGrp="1" noChangeArrowheads="1"/>
          </p:cNvSpPr>
          <p:nvPr>
            <p:ph idx="1"/>
          </p:nvPr>
        </p:nvSpPr>
        <p:spPr/>
        <p:txBody>
          <a:bodyPr/>
          <a:lstStyle/>
          <a:p>
            <a:pPr>
              <a:lnSpc>
                <a:spcPct val="150000"/>
              </a:lnSpc>
            </a:pPr>
            <a:r>
              <a:rPr lang="en-US" altLang="zh-CN" dirty="0" smtClean="0"/>
              <a:t>Java</a:t>
            </a:r>
            <a:r>
              <a:rPr lang="zh-CN" altLang="en-US" dirty="0" smtClean="0"/>
              <a:t>中支持的运算符</a:t>
            </a:r>
          </a:p>
          <a:p>
            <a:pPr>
              <a:lnSpc>
                <a:spcPct val="150000"/>
              </a:lnSpc>
            </a:pPr>
            <a:endParaRPr lang="zh-CN" altLang="en-US" dirty="0" smtClean="0"/>
          </a:p>
        </p:txBody>
      </p:sp>
      <p:graphicFrame>
        <p:nvGraphicFramePr>
          <p:cNvPr id="9220" name="Group 4"/>
          <p:cNvGraphicFramePr>
            <a:graphicFrameLocks noGrp="1"/>
          </p:cNvGraphicFramePr>
          <p:nvPr>
            <p:extLst>
              <p:ext uri="{D42A27DB-BD31-4B8C-83A1-F6EECF244321}">
                <p14:modId xmlns:p14="http://schemas.microsoft.com/office/powerpoint/2010/main" val="3977136434"/>
              </p:ext>
            </p:extLst>
          </p:nvPr>
        </p:nvGraphicFramePr>
        <p:xfrm>
          <a:off x="1775520" y="2163142"/>
          <a:ext cx="8425431" cy="4218186"/>
        </p:xfrm>
        <a:graphic>
          <a:graphicData uri="http://schemas.openxmlformats.org/drawingml/2006/table">
            <a:tbl>
              <a:tblPr/>
              <a:tblGrid>
                <a:gridCol w="3456879">
                  <a:extLst>
                    <a:ext uri="{9D8B030D-6E8A-4147-A177-3AD203B41FA5}">
                      <a16:colId xmlns:a16="http://schemas.microsoft.com/office/drawing/2014/main" xmlns="" val="20000"/>
                    </a:ext>
                  </a:extLst>
                </a:gridCol>
                <a:gridCol w="4968552">
                  <a:extLst>
                    <a:ext uri="{9D8B030D-6E8A-4147-A177-3AD203B41FA5}">
                      <a16:colId xmlns:a16="http://schemas.microsoft.com/office/drawing/2014/main" xmlns="" val="20001"/>
                    </a:ext>
                  </a:extLst>
                </a:gridCol>
              </a:tblGrid>
              <a:tr h="509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算数运算符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   -   </a:t>
                      </a:r>
                      <a:r>
                        <a:rPr kumimoji="0" lang="zh-CN" altLang="en-US" sz="1800" b="1" i="0" u="none" strike="noStrike" cap="none" normalizeH="0" baseline="0" smtClean="0">
                          <a:ln>
                            <a:noFill/>
                          </a:ln>
                          <a:solidFill>
                            <a:srgbClr val="000000"/>
                          </a:solidFill>
                          <a:effectLst/>
                          <a:latin typeface="Arial" pitchFamily="34" charset="0"/>
                          <a:ea typeface="宋体" pitchFamily="2" charset="-122"/>
                        </a:rPr>
                        <a:t>*   </a:t>
                      </a:r>
                      <a:r>
                        <a:rPr kumimoji="0" lang="en-US" sz="1800" b="1" i="0" u="none" strike="noStrike" cap="none" normalizeH="0" baseline="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0"/>
                  </a:ext>
                </a:extLst>
              </a:tr>
              <a:tr h="4986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自增运算符、自减运算符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关系运算符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ea typeface="宋体" pitchFamily="2" charset="-122"/>
                        </a:rPr>
                        <a:t>&gt;   &gt;=   &lt;   &lt;=   ==   !=</a:t>
                      </a:r>
                      <a:endParaRPr kumimoji="0" lang="zh-CN" altLang="en-US" sz="1800" b="1" i="0" u="none" strike="noStrike" cap="none" normalizeH="0" baseline="0" dirty="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逻辑运算符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ea typeface="宋体" pitchFamily="2" charset="-122"/>
                        </a:rPr>
                        <a:t>&amp;&amp;   ||    !    </a:t>
                      </a:r>
                      <a:endParaRPr kumimoji="0" lang="zh-CN" altLang="en-US" sz="1800" b="1" i="0" u="none" strike="noStrike" cap="none" normalizeH="0" baseline="0" dirty="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3"/>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三元运算符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4"/>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赋值运算符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     +=    -=    *=      %=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5"/>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位运算符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&amp;    |    ^</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6"/>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字符串连接运算符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smtClean="0">
                        <a:ln>
                          <a:noFill/>
                        </a:ln>
                        <a:solidFill>
                          <a:srgbClr val="000000"/>
                        </a:solidFill>
                        <a:effectLst/>
                        <a:latin typeface="Arial" pitchFamily="34" charset="0"/>
                        <a:ea typeface="宋体"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7"/>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0000"/>
                          </a:solidFill>
                          <a:effectLst/>
                          <a:latin typeface="Arial" pitchFamily="34" charset="0"/>
                          <a:ea typeface="宋体" pitchFamily="2" charset="-122"/>
                        </a:rPr>
                        <a:t>instanceof</a:t>
                      </a: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比较</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0000"/>
                          </a:solidFill>
                          <a:effectLst/>
                          <a:latin typeface="Arial" pitchFamily="34" charset="0"/>
                          <a:ea typeface="宋体" pitchFamily="2" charset="-122"/>
                        </a:rPr>
                        <a:t>instanceof</a:t>
                      </a: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检查对象是否是某种类型</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8"/>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运算符（自增、自减运算符）　　　　　　　</a:t>
            </a:r>
          </a:p>
        </p:txBody>
      </p:sp>
      <p:sp>
        <p:nvSpPr>
          <p:cNvPr id="17411" name="内容占位符 2"/>
          <p:cNvSpPr>
            <a:spLocks noGrp="1" noChangeArrowheads="1"/>
          </p:cNvSpPr>
          <p:nvPr>
            <p:ph idx="1"/>
          </p:nvPr>
        </p:nvSpPr>
        <p:spPr/>
        <p:txBody>
          <a:bodyPr/>
          <a:lstStyle/>
          <a:p>
            <a:pPr>
              <a:lnSpc>
                <a:spcPct val="150000"/>
              </a:lnSpc>
            </a:pPr>
            <a:r>
              <a:rPr lang="zh-CN" altLang="en-US" dirty="0" smtClean="0"/>
              <a:t>自增运算符、自减运算符</a:t>
            </a:r>
            <a:endParaRPr lang="en-US" altLang="zh-CN" dirty="0" smtClean="0"/>
          </a:p>
          <a:p>
            <a:pPr lvl="1">
              <a:lnSpc>
                <a:spcPct val="150000"/>
              </a:lnSpc>
            </a:pPr>
            <a:r>
              <a:rPr lang="zh-CN" altLang="en-US" dirty="0" smtClean="0"/>
              <a:t>在</a:t>
            </a:r>
            <a:r>
              <a:rPr lang="en-US" altLang="zh-CN" dirty="0" smtClean="0"/>
              <a:t>Java</a:t>
            </a:r>
            <a:r>
              <a:rPr lang="zh-CN" altLang="en-US" dirty="0" smtClean="0"/>
              <a:t>中，借鉴了</a:t>
            </a:r>
            <a:r>
              <a:rPr lang="en-US" altLang="zh-CN" dirty="0" smtClean="0"/>
              <a:t>C</a:t>
            </a:r>
            <a:r>
              <a:rPr lang="zh-CN" altLang="en-US" dirty="0" smtClean="0"/>
              <a:t>和</a:t>
            </a:r>
            <a:r>
              <a:rPr lang="en-US" altLang="zh-CN" dirty="0" smtClean="0"/>
              <a:t>C++</a:t>
            </a:r>
            <a:r>
              <a:rPr lang="zh-CN" altLang="en-US" dirty="0" smtClean="0"/>
              <a:t>的实现方式，也使用了自增、自减运算符：</a:t>
            </a:r>
            <a:r>
              <a:rPr lang="en-US" altLang="zh-CN" dirty="0" smtClean="0"/>
              <a:t>n++</a:t>
            </a:r>
            <a:r>
              <a:rPr lang="zh-CN" altLang="en-US" dirty="0" smtClean="0"/>
              <a:t>将变量</a:t>
            </a:r>
            <a:r>
              <a:rPr lang="en-US" altLang="zh-CN" dirty="0" smtClean="0"/>
              <a:t>n</a:t>
            </a:r>
            <a:r>
              <a:rPr lang="zh-CN" altLang="en-US" dirty="0" smtClean="0"/>
              <a:t>的当前值加</a:t>
            </a:r>
            <a:r>
              <a:rPr lang="en-US" altLang="zh-CN" dirty="0" smtClean="0"/>
              <a:t>1</a:t>
            </a:r>
            <a:r>
              <a:rPr lang="zh-CN" altLang="en-US" dirty="0" smtClean="0"/>
              <a:t>；</a:t>
            </a:r>
            <a:r>
              <a:rPr lang="en-US" altLang="zh-CN" dirty="0" smtClean="0"/>
              <a:t>n--</a:t>
            </a:r>
            <a:r>
              <a:rPr lang="zh-CN" altLang="en-US" dirty="0" smtClean="0"/>
              <a:t>将</a:t>
            </a:r>
            <a:r>
              <a:rPr lang="en-US" altLang="zh-CN" dirty="0" smtClean="0"/>
              <a:t>n</a:t>
            </a:r>
            <a:r>
              <a:rPr lang="zh-CN" altLang="en-US" dirty="0" smtClean="0"/>
              <a:t>的值减</a:t>
            </a:r>
            <a:r>
              <a:rPr lang="en-US" altLang="zh-CN" dirty="0" smtClean="0"/>
              <a:t>1</a:t>
            </a:r>
            <a:r>
              <a:rPr lang="zh-CN" altLang="en-US" dirty="0" smtClean="0"/>
              <a:t>。</a:t>
            </a:r>
            <a:endParaRPr lang="en-US" altLang="zh-CN" dirty="0" smtClean="0"/>
          </a:p>
          <a:p>
            <a:pPr>
              <a:lnSpc>
                <a:spcPct val="150000"/>
              </a:lnSpc>
            </a:pPr>
            <a:r>
              <a:rPr lang="zh-CN" altLang="en-US" dirty="0" smtClean="0"/>
              <a:t>举例：</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r>
              <a:rPr lang="zh-CN" altLang="en-US" dirty="0" smtClean="0"/>
              <a:t>它的操作数不能是数值。例如，</a:t>
            </a:r>
            <a:r>
              <a:rPr lang="en-US" altLang="zh-CN" dirty="0" smtClean="0"/>
              <a:t>4++</a:t>
            </a:r>
            <a:r>
              <a:rPr lang="zh-CN" altLang="en-US" dirty="0" smtClean="0"/>
              <a:t>是一条非法的语句。</a:t>
            </a:r>
          </a:p>
          <a:p>
            <a:pPr>
              <a:lnSpc>
                <a:spcPct val="150000"/>
              </a:lnSpc>
            </a:pPr>
            <a:endParaRPr lang="zh-CN" altLang="en-US" dirty="0" smtClean="0"/>
          </a:p>
        </p:txBody>
      </p:sp>
      <p:sp>
        <p:nvSpPr>
          <p:cNvPr id="5" name="Rectangle 4"/>
          <p:cNvSpPr txBox="1">
            <a:spLocks noChangeArrowheads="1"/>
          </p:cNvSpPr>
          <p:nvPr/>
        </p:nvSpPr>
        <p:spPr bwMode="auto">
          <a:xfrm>
            <a:off x="2495600" y="3069505"/>
            <a:ext cx="2881312" cy="1871663"/>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n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m = 12;</a:t>
            </a:r>
          </a:p>
          <a:p>
            <a:pPr lvl="1">
              <a:lnSpc>
                <a:spcPct val="120000"/>
              </a:lnSpc>
              <a:spcBef>
                <a:spcPct val="20000"/>
              </a:spcBef>
            </a:pPr>
            <a:r>
              <a:rPr lang="en-US" altLang="zh-CN" dirty="0">
                <a:solidFill>
                  <a:schemeClr val="tx1"/>
                </a:solidFill>
                <a:latin typeface="微软雅黑" pitchFamily="34" charset="-122"/>
                <a:ea typeface="微软雅黑" pitchFamily="34" charset="-122"/>
              </a:rPr>
              <a:t>n++;</a:t>
            </a:r>
          </a:p>
          <a:p>
            <a:pPr lvl="1">
              <a:lnSpc>
                <a:spcPct val="120000"/>
              </a:lnSpc>
              <a:spcBef>
                <a:spcPct val="20000"/>
              </a:spcBef>
            </a:pPr>
            <a:r>
              <a:rPr lang="en-US" altLang="zh-CN" dirty="0">
                <a:solidFill>
                  <a:schemeClr val="tx1"/>
                </a:solidFill>
                <a:latin typeface="微软雅黑" pitchFamily="34" charset="-122"/>
                <a:ea typeface="微软雅黑" pitchFamily="34" charset="-122"/>
              </a:rPr>
              <a:t>m --;</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randombar(horizontal)">
                                      <p:cBhvr>
                                        <p:cTn id="7" dur="500"/>
                                        <p:tgtEl>
                                          <p:spTgt spid="174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411">
                                            <p:txEl>
                                              <p:pRg st="7" end="7"/>
                                            </p:txEl>
                                          </p:spTgt>
                                        </p:tgtEl>
                                        <p:attrNameLst>
                                          <p:attrName>style.visibility</p:attrName>
                                        </p:attrNameLst>
                                      </p:cBhvr>
                                      <p:to>
                                        <p:strVal val="visible"/>
                                      </p:to>
                                    </p:set>
                                    <p:animEffect transition="in" filter="randombar(horizontal)">
                                      <p:cBhvr>
                                        <p:cTn id="17"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运算符（自增、自减运算符） 　　　　　　　</a:t>
            </a:r>
          </a:p>
        </p:txBody>
      </p:sp>
      <p:sp>
        <p:nvSpPr>
          <p:cNvPr id="17411" name="内容占位符 2"/>
          <p:cNvSpPr>
            <a:spLocks noGrp="1" noChangeArrowheads="1"/>
          </p:cNvSpPr>
          <p:nvPr>
            <p:ph idx="1"/>
          </p:nvPr>
        </p:nvSpPr>
        <p:spPr/>
        <p:txBody>
          <a:bodyPr/>
          <a:lstStyle/>
          <a:p>
            <a:pPr>
              <a:lnSpc>
                <a:spcPct val="150000"/>
              </a:lnSpc>
            </a:pPr>
            <a:r>
              <a:rPr lang="zh-CN" altLang="en-US" dirty="0" smtClean="0"/>
              <a:t>这两个运算符有两种形式</a:t>
            </a:r>
            <a:endParaRPr lang="en-US" altLang="zh-CN" dirty="0" smtClean="0"/>
          </a:p>
          <a:p>
            <a:pPr lvl="1">
              <a:lnSpc>
                <a:spcPct val="150000"/>
              </a:lnSpc>
            </a:pPr>
            <a:r>
              <a:rPr lang="zh-CN" altLang="en-US" dirty="0" smtClean="0"/>
              <a:t>“后缀”形式：</a:t>
            </a:r>
            <a:r>
              <a:rPr lang="en-US" altLang="zh-CN" dirty="0" smtClean="0"/>
              <a:t>n++</a:t>
            </a:r>
            <a:r>
              <a:rPr lang="zh-CN" altLang="en-US" dirty="0" smtClean="0"/>
              <a:t>，</a:t>
            </a:r>
            <a:r>
              <a:rPr lang="en-US" altLang="zh-CN" dirty="0" smtClean="0"/>
              <a:t>m --;</a:t>
            </a:r>
          </a:p>
          <a:p>
            <a:pPr lvl="1">
              <a:lnSpc>
                <a:spcPct val="150000"/>
              </a:lnSpc>
            </a:pPr>
            <a:r>
              <a:rPr lang="zh-CN" altLang="en-US" dirty="0" smtClean="0"/>
              <a:t>“前缀”形式：</a:t>
            </a:r>
            <a:r>
              <a:rPr lang="en-US" altLang="zh-CN" dirty="0" smtClean="0"/>
              <a:t>++n </a:t>
            </a:r>
            <a:r>
              <a:rPr lang="zh-CN" altLang="en-US" dirty="0" smtClean="0"/>
              <a:t>，</a:t>
            </a:r>
            <a:r>
              <a:rPr lang="en-US" altLang="zh-CN" dirty="0" smtClean="0"/>
              <a:t>--m;</a:t>
            </a:r>
          </a:p>
          <a:p>
            <a:pPr>
              <a:lnSpc>
                <a:spcPct val="150000"/>
              </a:lnSpc>
            </a:pPr>
            <a:r>
              <a:rPr lang="zh-CN" altLang="en-US" dirty="0" smtClean="0"/>
              <a:t>举例：</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en-US" altLang="zh-CN" dirty="0" smtClean="0"/>
          </a:p>
        </p:txBody>
      </p:sp>
      <p:sp>
        <p:nvSpPr>
          <p:cNvPr id="5" name="Rectangle 4"/>
          <p:cNvSpPr txBox="1">
            <a:spLocks noChangeArrowheads="1"/>
          </p:cNvSpPr>
          <p:nvPr/>
        </p:nvSpPr>
        <p:spPr bwMode="auto">
          <a:xfrm>
            <a:off x="1127448" y="3573016"/>
            <a:ext cx="3313112" cy="180022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m = 7;</a:t>
            </a:r>
          </a:p>
          <a:p>
            <a:pPr lvl="1">
              <a:lnSpc>
                <a:spcPct val="120000"/>
              </a:lnSpc>
              <a:spcBef>
                <a:spcPct val="20000"/>
              </a:spcBef>
            </a:pPr>
            <a:r>
              <a:rPr lang="en-US" altLang="zh-CN" dirty="0">
                <a:solidFill>
                  <a:schemeClr val="tx1"/>
                </a:solidFill>
                <a:latin typeface="微软雅黑" pitchFamily="34" charset="-122"/>
                <a:ea typeface="微软雅黑" pitchFamily="34" charset="-122"/>
              </a:rPr>
              <a:t>int  n = 7;</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m ++;</a:t>
            </a:r>
          </a:p>
          <a:p>
            <a:pPr lvl="1">
              <a:lnSpc>
                <a:spcPct val="120000"/>
              </a:lnSpc>
              <a:spcBef>
                <a:spcPct val="20000"/>
              </a:spcBef>
            </a:pP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b = ++ n;</a:t>
            </a:r>
            <a:endParaRPr lang="zh-CN" altLang="en-US" dirty="0">
              <a:solidFill>
                <a:schemeClr val="tx1"/>
              </a:solidFill>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grpSp>
        <p:nvGrpSpPr>
          <p:cNvPr id="2" name="组合 1"/>
          <p:cNvGrpSpPr/>
          <p:nvPr/>
        </p:nvGrpSpPr>
        <p:grpSpPr>
          <a:xfrm>
            <a:off x="4655592" y="3600886"/>
            <a:ext cx="6913016" cy="2708434"/>
            <a:chOff x="2279576" y="3211229"/>
            <a:chExt cx="6913016" cy="2708434"/>
          </a:xfrm>
        </p:grpSpPr>
        <p:sp>
          <p:nvSpPr>
            <p:cNvPr id="6" name="矩形 5"/>
            <p:cNvSpPr/>
            <p:nvPr/>
          </p:nvSpPr>
          <p:spPr>
            <a:xfrm>
              <a:off x="2279576" y="3211229"/>
              <a:ext cx="6913016" cy="270843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Bef>
                  <a:spcPts val="600"/>
                </a:spcBef>
                <a:spcAft>
                  <a:spcPts val="600"/>
                </a:spcAft>
              </a:pP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n</a:t>
              </a:r>
              <a:r>
                <a:rPr lang="en-US" altLang="zh-CN" b="1" dirty="0">
                  <a:solidFill>
                    <a:srgbClr val="000000"/>
                  </a:solidFill>
                  <a:latin typeface="Consolas" panose="020B0609020204030204" pitchFamily="49" charset="0"/>
                </a:rPr>
                <a:t> = 10</a:t>
              </a:r>
              <a:r>
                <a:rPr lang="en-US" altLang="zh-CN" b="1" dirty="0" smtClean="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smtClean="0">
                  <a:solidFill>
                    <a:srgbClr val="000000"/>
                  </a:solidFill>
                  <a:latin typeface="Consolas" panose="020B0609020204030204" pitchFamily="49" charset="0"/>
                </a:rPr>
                <a:t>(</a:t>
              </a:r>
              <a:r>
                <a:rPr lang="en-US" altLang="zh-CN" b="1" i="1" dirty="0" smtClean="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n</a:t>
              </a:r>
              <a:r>
                <a:rPr lang="en-US" altLang="zh-CN" b="1" i="1" dirty="0">
                  <a:solidFill>
                    <a:srgbClr val="000000"/>
                  </a:solidFill>
                  <a:latin typeface="Consolas" panose="020B0609020204030204" pitchFamily="49" charset="0"/>
                </a:rPr>
                <a:t>++)+1</a:t>
              </a:r>
              <a:r>
                <a:rPr lang="en-US" altLang="zh-CN" b="1" i="1" dirty="0" smtClean="0">
                  <a:solidFill>
                    <a:srgbClr val="000000"/>
                  </a:solidFill>
                  <a:latin typeface="Consolas" panose="020B0609020204030204" pitchFamily="49" charset="0"/>
                </a:rPr>
                <a:t>);</a:t>
              </a:r>
            </a:p>
            <a:p>
              <a:pPr>
                <a:spcBef>
                  <a:spcPts val="600"/>
                </a:spcBef>
                <a:spcAft>
                  <a:spcPts val="600"/>
                </a:spcAft>
              </a:pP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smtClean="0">
                  <a:solidFill>
                    <a:srgbClr val="000000"/>
                  </a:solidFill>
                  <a:latin typeface="Consolas" panose="020B0609020204030204" pitchFamily="49" charset="0"/>
                </a:rPr>
                <a:t>(n);</a:t>
              </a:r>
            </a:p>
            <a:p>
              <a:pPr>
                <a:spcBef>
                  <a:spcPts val="600"/>
                </a:spcBef>
                <a:spcAft>
                  <a:spcPts val="600"/>
                </a:spcAft>
              </a:pPr>
              <a:r>
                <a:rPr lang="en-US" altLang="zh-CN" dirty="0" smtClean="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System.out.println</a:t>
              </a:r>
              <a:r>
                <a:rPr lang="en-US" altLang="zh-CN" dirty="0">
                  <a:solidFill>
                    <a:srgbClr val="3F7F5F"/>
                  </a:solidFill>
                  <a:latin typeface="Consolas" panose="020B0609020204030204" pitchFamily="49" charset="0"/>
                </a:rPr>
                <a:t>((++n)++);  //</a:t>
              </a:r>
              <a:r>
                <a:rPr lang="zh-CN" altLang="en-US" dirty="0">
                  <a:solidFill>
                    <a:srgbClr val="3F7F5F"/>
                  </a:solidFill>
                  <a:latin typeface="Consolas" panose="020B0609020204030204" pitchFamily="49" charset="0"/>
                </a:rPr>
                <a:t>编译</a:t>
              </a:r>
              <a:r>
                <a:rPr lang="zh-CN" altLang="en-US" dirty="0" smtClean="0">
                  <a:solidFill>
                    <a:srgbClr val="3F7F5F"/>
                  </a:solidFill>
                  <a:latin typeface="Consolas" panose="020B0609020204030204" pitchFamily="49" charset="0"/>
                </a:rPr>
                <a:t>错误</a:t>
              </a:r>
              <a:endParaRPr lang="zh-CN" altLang="en-US" dirty="0">
                <a:solidFill>
                  <a:srgbClr val="3F7F5F"/>
                </a:solidFill>
                <a:latin typeface="Consolas" panose="020B0609020204030204" pitchFamily="49" charset="0"/>
              </a:endParaRPr>
            </a:p>
          </p:txBody>
        </p:sp>
        <p:sp>
          <p:nvSpPr>
            <p:cNvPr id="7" name="矩形 6"/>
            <p:cNvSpPr/>
            <p:nvPr/>
          </p:nvSpPr>
          <p:spPr>
            <a:xfrm>
              <a:off x="7083525" y="3421751"/>
              <a:ext cx="1493912" cy="132343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solidFill>
                    <a:srgbClr val="000000"/>
                  </a:solidFill>
                  <a:latin typeface="Consolas" panose="020B0609020204030204" pitchFamily="49" charset="0"/>
                </a:rPr>
                <a:t>10</a:t>
              </a:r>
            </a:p>
            <a:p>
              <a:r>
                <a:rPr lang="en-US" altLang="zh-CN" dirty="0">
                  <a:solidFill>
                    <a:srgbClr val="000000"/>
                  </a:solidFill>
                  <a:latin typeface="Consolas" panose="020B0609020204030204" pitchFamily="49" charset="0"/>
                </a:rPr>
                <a:t>12</a:t>
              </a:r>
            </a:p>
            <a:p>
              <a:r>
                <a:rPr lang="en-US" altLang="zh-CN" dirty="0">
                  <a:solidFill>
                    <a:srgbClr val="000000"/>
                  </a:solidFill>
                  <a:latin typeface="Consolas" panose="020B0609020204030204" pitchFamily="49" charset="0"/>
                </a:rPr>
                <a:t>13</a:t>
              </a:r>
            </a:p>
            <a:p>
              <a:r>
                <a:rPr lang="en-US" altLang="zh-CN" dirty="0">
                  <a:solidFill>
                    <a:srgbClr val="000000"/>
                  </a:solidFill>
                  <a:latin typeface="Consolas" panose="020B0609020204030204" pitchFamily="49" charset="0"/>
                </a:rPr>
                <a:t>13</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运算符（关系运算符）　　　　　　　</a:t>
            </a:r>
          </a:p>
        </p:txBody>
      </p:sp>
      <p:sp>
        <p:nvSpPr>
          <p:cNvPr id="20483" name="内容占位符 2"/>
          <p:cNvSpPr>
            <a:spLocks noGrp="1" noChangeArrowheads="1"/>
          </p:cNvSpPr>
          <p:nvPr>
            <p:ph idx="1"/>
          </p:nvPr>
        </p:nvSpPr>
        <p:spPr/>
        <p:txBody>
          <a:bodyPr/>
          <a:lstStyle/>
          <a:p>
            <a:pPr>
              <a:lnSpc>
                <a:spcPct val="150000"/>
              </a:lnSpc>
            </a:pPr>
            <a:r>
              <a:rPr lang="zh-CN" altLang="en-US" dirty="0" smtClean="0"/>
              <a:t>关系运算符</a:t>
            </a:r>
            <a:endParaRPr lang="en-US" altLang="zh-CN" dirty="0" smtClean="0"/>
          </a:p>
          <a:p>
            <a:pPr lvl="1">
              <a:lnSpc>
                <a:spcPct val="150000"/>
              </a:lnSpc>
            </a:pPr>
            <a:r>
              <a:rPr lang="zh-CN" altLang="en-US" dirty="0" smtClean="0"/>
              <a:t>使用两个等号 </a:t>
            </a:r>
            <a:r>
              <a:rPr lang="en-US" altLang="zh-CN" dirty="0" smtClean="0"/>
              <a:t>==</a:t>
            </a:r>
            <a:r>
              <a:rPr lang="zh-CN" altLang="en-US" dirty="0" smtClean="0"/>
              <a:t>检测是否相等。例如，</a:t>
            </a:r>
            <a:r>
              <a:rPr lang="en-US" altLang="zh-CN" dirty="0" smtClean="0"/>
              <a:t>3 == 7</a:t>
            </a:r>
            <a:r>
              <a:rPr lang="zh-CN" altLang="en-US" dirty="0" smtClean="0"/>
              <a:t>的值为</a:t>
            </a:r>
            <a:r>
              <a:rPr lang="en-US" altLang="zh-CN" dirty="0" smtClean="0"/>
              <a:t>false</a:t>
            </a:r>
            <a:r>
              <a:rPr lang="zh-CN" altLang="en-US" dirty="0" smtClean="0"/>
              <a:t>。</a:t>
            </a:r>
          </a:p>
          <a:p>
            <a:pPr lvl="1">
              <a:lnSpc>
                <a:spcPct val="150000"/>
              </a:lnSpc>
            </a:pPr>
            <a:r>
              <a:rPr lang="zh-CN" altLang="en-US" dirty="0" smtClean="0"/>
              <a:t>使用 </a:t>
            </a:r>
            <a:r>
              <a:rPr lang="en-US" altLang="zh-CN" dirty="0" smtClean="0"/>
              <a:t>!= </a:t>
            </a:r>
            <a:r>
              <a:rPr lang="zh-CN" altLang="en-US" dirty="0" smtClean="0"/>
              <a:t>检测是否不相等。例如，</a:t>
            </a:r>
            <a:r>
              <a:rPr lang="en-US" altLang="zh-CN" dirty="0" smtClean="0"/>
              <a:t>3 != 7</a:t>
            </a:r>
            <a:r>
              <a:rPr lang="zh-CN" altLang="en-US" dirty="0" smtClean="0"/>
              <a:t>的值为</a:t>
            </a:r>
            <a:r>
              <a:rPr lang="en-US" altLang="zh-CN" dirty="0" smtClean="0"/>
              <a:t>true</a:t>
            </a:r>
            <a:r>
              <a:rPr lang="zh-CN" altLang="en-US" dirty="0" smtClean="0"/>
              <a:t>。</a:t>
            </a:r>
            <a:endParaRPr lang="en-US" altLang="zh-CN" dirty="0" smtClean="0"/>
          </a:p>
          <a:p>
            <a:pPr lvl="1">
              <a:lnSpc>
                <a:spcPct val="150000"/>
              </a:lnSpc>
            </a:pPr>
            <a:r>
              <a:rPr lang="zh-CN" altLang="en-US" dirty="0" smtClean="0"/>
              <a:t>经常使用的运算符还有 </a:t>
            </a:r>
            <a:r>
              <a:rPr lang="en-US" altLang="zh-CN" dirty="0" smtClean="0"/>
              <a:t>&lt;</a:t>
            </a:r>
            <a:r>
              <a:rPr lang="zh-CN" altLang="en-US" dirty="0" smtClean="0"/>
              <a:t>、</a:t>
            </a:r>
            <a:r>
              <a:rPr lang="en-US" altLang="zh-CN" dirty="0" smtClean="0"/>
              <a:t>&gt;</a:t>
            </a:r>
            <a:r>
              <a:rPr lang="zh-CN" altLang="en-US" dirty="0" smtClean="0"/>
              <a:t>、</a:t>
            </a:r>
            <a:r>
              <a:rPr lang="en-US" altLang="zh-CN" dirty="0" smtClean="0"/>
              <a:t>&lt;= </a:t>
            </a:r>
            <a:r>
              <a:rPr lang="zh-CN" altLang="en-US" dirty="0" smtClean="0"/>
              <a:t>和 </a:t>
            </a:r>
            <a:r>
              <a:rPr lang="en-US" altLang="zh-CN" dirty="0" smtClean="0"/>
              <a:t>&gt;=</a:t>
            </a:r>
            <a:r>
              <a:rPr lang="zh-CN" altLang="en-US" dirty="0" smtClean="0"/>
              <a:t>。</a:t>
            </a:r>
            <a:endParaRPr lang="en-US" altLang="zh-CN" dirty="0" smtClean="0"/>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运算符（逻辑运算符）　　　　　　　</a:t>
            </a:r>
          </a:p>
        </p:txBody>
      </p:sp>
      <p:sp>
        <p:nvSpPr>
          <p:cNvPr id="17411" name="内容占位符 2"/>
          <p:cNvSpPr>
            <a:spLocks noGrp="1" noChangeArrowheads="1"/>
          </p:cNvSpPr>
          <p:nvPr>
            <p:ph idx="1"/>
          </p:nvPr>
        </p:nvSpPr>
        <p:spPr/>
        <p:txBody>
          <a:bodyPr/>
          <a:lstStyle/>
          <a:p>
            <a:pPr>
              <a:lnSpc>
                <a:spcPct val="150000"/>
              </a:lnSpc>
            </a:pPr>
            <a:r>
              <a:rPr lang="zh-CN" altLang="en-US" dirty="0" smtClean="0"/>
              <a:t>逻辑运算符</a:t>
            </a:r>
            <a:endParaRPr lang="en-US" altLang="zh-CN" dirty="0" smtClean="0"/>
          </a:p>
          <a:p>
            <a:pPr lvl="1">
              <a:lnSpc>
                <a:spcPct val="150000"/>
              </a:lnSpc>
            </a:pPr>
            <a:r>
              <a:rPr lang="en-US" altLang="zh-CN" dirty="0" smtClean="0"/>
              <a:t>&amp;&amp;</a:t>
            </a:r>
            <a:r>
              <a:rPr lang="zh-CN" altLang="en-US" dirty="0" smtClean="0"/>
              <a:t>表示逻辑“与</a:t>
            </a:r>
            <a:r>
              <a:rPr lang="en-US" altLang="zh-CN" dirty="0" smtClean="0"/>
              <a:t>”</a:t>
            </a:r>
            <a:r>
              <a:rPr lang="zh-CN" altLang="en-US" dirty="0" smtClean="0"/>
              <a:t>，例如 </a:t>
            </a:r>
            <a:r>
              <a:rPr lang="en-US" altLang="zh-CN" dirty="0" smtClean="0"/>
              <a:t>x&amp;&amp;y</a:t>
            </a:r>
            <a:r>
              <a:rPr lang="zh-CN" altLang="en-US" dirty="0" smtClean="0"/>
              <a:t>。</a:t>
            </a:r>
            <a:endParaRPr lang="en-US" altLang="zh-CN" dirty="0" smtClean="0"/>
          </a:p>
          <a:p>
            <a:pPr lvl="1">
              <a:lnSpc>
                <a:spcPct val="150000"/>
              </a:lnSpc>
            </a:pPr>
            <a:r>
              <a:rPr lang="en-US" altLang="zh-CN" dirty="0" smtClean="0"/>
              <a:t>|| </a:t>
            </a:r>
            <a:r>
              <a:rPr lang="zh-CN" altLang="en-US" dirty="0" smtClean="0"/>
              <a:t>表示逻辑“或”，例如 </a:t>
            </a:r>
            <a:r>
              <a:rPr lang="en-US" altLang="zh-CN" dirty="0" smtClean="0"/>
              <a:t>x || y</a:t>
            </a:r>
            <a:r>
              <a:rPr lang="zh-CN" altLang="en-US" dirty="0" smtClean="0"/>
              <a:t>。</a:t>
            </a:r>
            <a:endParaRPr lang="en-US" altLang="zh-CN" dirty="0" smtClean="0"/>
          </a:p>
          <a:p>
            <a:pPr lvl="1">
              <a:lnSpc>
                <a:spcPct val="150000"/>
              </a:lnSpc>
            </a:pPr>
            <a:r>
              <a:rPr lang="en-US" altLang="zh-CN" dirty="0" smtClean="0"/>
              <a:t>!</a:t>
            </a:r>
            <a:r>
              <a:rPr lang="zh-CN" altLang="en-US" dirty="0" smtClean="0"/>
              <a:t>表示逻辑“非”</a:t>
            </a:r>
            <a:r>
              <a:rPr lang="en-US" altLang="zh-CN" dirty="0" smtClean="0"/>
              <a:t>, </a:t>
            </a:r>
            <a:r>
              <a:rPr lang="zh-CN" altLang="en-US" dirty="0" smtClean="0"/>
              <a:t>例如 </a:t>
            </a:r>
            <a:r>
              <a:rPr lang="en-US" altLang="zh-CN" dirty="0" smtClean="0"/>
              <a:t>!x</a:t>
            </a:r>
            <a:r>
              <a:rPr lang="zh-CN" altLang="en-US" dirty="0" smtClean="0"/>
              <a:t>。</a:t>
            </a:r>
            <a:endParaRPr lang="en-US" altLang="zh-CN" dirty="0" smtClean="0"/>
          </a:p>
          <a:p>
            <a:pPr lvl="1">
              <a:lnSpc>
                <a:spcPct val="150000"/>
              </a:lnSpc>
            </a:pPr>
            <a:r>
              <a:rPr lang="en-US" altLang="zh-CN" dirty="0" smtClean="0"/>
              <a:t>&amp;&amp;</a:t>
            </a:r>
            <a:r>
              <a:rPr lang="zh-CN" altLang="en-US" dirty="0" smtClean="0"/>
              <a:t>和 </a:t>
            </a:r>
            <a:r>
              <a:rPr lang="en-US" altLang="zh-CN" dirty="0" smtClean="0"/>
              <a:t>|| </a:t>
            </a:r>
            <a:r>
              <a:rPr lang="zh-CN" altLang="en-US" dirty="0" smtClean="0"/>
              <a:t>是按照“短路”方式求值的。如果第一个操作数已经能够确定表达式的值，第二个操作数就不必计算了。</a:t>
            </a:r>
            <a:endParaRPr lang="en-US" altLang="zh-CN" dirty="0" smtClean="0"/>
          </a:p>
          <a:p>
            <a:pPr>
              <a:lnSpc>
                <a:spcPct val="150000"/>
              </a:lnSpc>
            </a:pPr>
            <a:r>
              <a:rPr lang="zh-CN" altLang="en-US" dirty="0" smtClean="0"/>
              <a:t>举例：</a:t>
            </a:r>
            <a:endParaRPr lang="en-US" altLang="zh-CN" dirty="0" smtClean="0"/>
          </a:p>
          <a:p>
            <a:endParaRPr lang="en-US" altLang="zh-CN" dirty="0" smtClean="0"/>
          </a:p>
          <a:p>
            <a:endParaRPr lang="en-US" altLang="zh-CN" dirty="0" smtClean="0"/>
          </a:p>
        </p:txBody>
      </p:sp>
      <p:sp>
        <p:nvSpPr>
          <p:cNvPr id="4" name="Rectangle 4"/>
          <p:cNvSpPr txBox="1">
            <a:spLocks noChangeArrowheads="1"/>
          </p:cNvSpPr>
          <p:nvPr/>
        </p:nvSpPr>
        <p:spPr bwMode="auto">
          <a:xfrm>
            <a:off x="2639616" y="4768750"/>
            <a:ext cx="37449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spcBef>
                <a:spcPct val="20000"/>
              </a:spcBef>
            </a:pPr>
            <a:r>
              <a:rPr lang="en-US" altLang="zh-CN" dirty="0">
                <a:solidFill>
                  <a:schemeClr val="tx1"/>
                </a:solidFill>
                <a:latin typeface="微软雅黑" pitchFamily="34" charset="-122"/>
                <a:ea typeface="微软雅黑" pitchFamily="34" charset="-122"/>
              </a:rPr>
              <a:t>x!=0 &amp;&amp; ( 1/x &gt; (</a:t>
            </a:r>
            <a:r>
              <a:rPr lang="en-US" altLang="zh-CN" dirty="0" err="1">
                <a:solidFill>
                  <a:schemeClr val="tx1"/>
                </a:solidFill>
                <a:latin typeface="微软雅黑" pitchFamily="34" charset="-122"/>
                <a:ea typeface="微软雅黑" pitchFamily="34" charset="-122"/>
              </a:rPr>
              <a:t>x+y</a:t>
            </a:r>
            <a:r>
              <a:rPr lang="en-US" altLang="zh-CN" dirty="0">
                <a:solidFill>
                  <a:schemeClr val="tx1"/>
                </a:solidFill>
                <a:latin typeface="微软雅黑" pitchFamily="34" charset="-122"/>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randombar(horizontal)">
                                      <p:cBhvr>
                                        <p:cTn id="7" dur="500"/>
                                        <p:tgtEl>
                                          <p:spTgt spid="1741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运算符　　　　　　　</a:t>
            </a:r>
          </a:p>
        </p:txBody>
      </p:sp>
      <p:sp>
        <p:nvSpPr>
          <p:cNvPr id="17411" name="内容占位符 2"/>
          <p:cNvSpPr>
            <a:spLocks noGrp="1" noChangeArrowheads="1"/>
          </p:cNvSpPr>
          <p:nvPr>
            <p:ph idx="1"/>
          </p:nvPr>
        </p:nvSpPr>
        <p:spPr/>
        <p:txBody>
          <a:bodyPr/>
          <a:lstStyle/>
          <a:p>
            <a:r>
              <a:rPr lang="zh-CN" altLang="en-US" smtClean="0"/>
              <a:t>三元运算符</a:t>
            </a:r>
            <a:endParaRPr lang="en-US" altLang="zh-CN" smtClean="0"/>
          </a:p>
          <a:p>
            <a:pPr lvl="1"/>
            <a:r>
              <a:rPr lang="zh-CN" altLang="en-US" smtClean="0"/>
              <a:t>表达式：</a:t>
            </a:r>
            <a:r>
              <a:rPr lang="en-US" altLang="zh-CN" smtClean="0"/>
              <a:t>condition ? expression 1 : expresson2</a:t>
            </a:r>
          </a:p>
          <a:p>
            <a:pPr lvl="1"/>
            <a:r>
              <a:rPr lang="zh-CN" altLang="en-US" smtClean="0"/>
              <a:t>条件</a:t>
            </a:r>
            <a:r>
              <a:rPr lang="en-US" altLang="zh-CN" smtClean="0"/>
              <a:t>condition</a:t>
            </a:r>
            <a:r>
              <a:rPr lang="zh-CN" altLang="en-US" smtClean="0"/>
              <a:t>为真时计算第</a:t>
            </a:r>
            <a:r>
              <a:rPr lang="en-US" altLang="zh-CN" smtClean="0"/>
              <a:t>1</a:t>
            </a:r>
            <a:r>
              <a:rPr lang="zh-CN" altLang="en-US" smtClean="0"/>
              <a:t>个表达式，否则计算第</a:t>
            </a:r>
            <a:r>
              <a:rPr lang="en-US" altLang="zh-CN" smtClean="0"/>
              <a:t>2</a:t>
            </a:r>
            <a:r>
              <a:rPr lang="zh-CN" altLang="en-US" smtClean="0"/>
              <a:t>个表达式</a:t>
            </a:r>
            <a:endParaRPr lang="en-US" altLang="zh-CN" smtClean="0"/>
          </a:p>
          <a:p>
            <a:r>
              <a:rPr lang="zh-CN" altLang="en-US" smtClean="0"/>
              <a:t>举例：返回</a:t>
            </a:r>
            <a:r>
              <a:rPr lang="en-US" altLang="zh-CN" smtClean="0"/>
              <a:t>x</a:t>
            </a:r>
            <a:r>
              <a:rPr lang="zh-CN" altLang="en-US" smtClean="0"/>
              <a:t>和</a:t>
            </a:r>
            <a:r>
              <a:rPr lang="en-US" altLang="zh-CN" smtClean="0"/>
              <a:t>y</a:t>
            </a:r>
            <a:r>
              <a:rPr lang="zh-CN" altLang="en-US" smtClean="0"/>
              <a:t>中较小的那个值。</a:t>
            </a:r>
            <a:br>
              <a:rPr lang="zh-CN" altLang="en-US" smtClean="0"/>
            </a:br>
            <a:endParaRPr lang="en-US" altLang="zh-CN" smtClean="0"/>
          </a:p>
          <a:p>
            <a:endParaRPr lang="en-US" altLang="zh-CN" smtClean="0"/>
          </a:p>
          <a:p>
            <a:endParaRPr lang="en-US" altLang="zh-CN" smtClean="0"/>
          </a:p>
          <a:p>
            <a:endParaRPr lang="en-US" altLang="zh-CN" smtClean="0"/>
          </a:p>
        </p:txBody>
      </p:sp>
      <p:sp>
        <p:nvSpPr>
          <p:cNvPr id="6" name="Rectangle 4"/>
          <p:cNvSpPr txBox="1">
            <a:spLocks noChangeArrowheads="1"/>
          </p:cNvSpPr>
          <p:nvPr/>
        </p:nvSpPr>
        <p:spPr bwMode="auto">
          <a:xfrm>
            <a:off x="3359151" y="3184525"/>
            <a:ext cx="2449513" cy="1252538"/>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a:p>
            <a:pPr lvl="1">
              <a:lnSpc>
                <a:spcPct val="120000"/>
              </a:lnSpc>
            </a:pPr>
            <a:r>
              <a:rPr lang="en-US" altLang="zh-CN" dirty="0">
                <a:solidFill>
                  <a:schemeClr val="tx1"/>
                </a:solidFill>
                <a:latin typeface="微软雅黑" pitchFamily="34" charset="-122"/>
                <a:ea typeface="微软雅黑" pitchFamily="34" charset="-122"/>
              </a:rPr>
              <a:t>x &lt; y ? x : y  </a:t>
            </a:r>
          </a:p>
          <a:p>
            <a:pPr lvl="1">
              <a:lnSpc>
                <a:spcPct val="120000"/>
              </a:lnSpc>
            </a:pP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表达式　　　　　　　</a:t>
            </a:r>
          </a:p>
        </p:txBody>
      </p:sp>
      <p:sp>
        <p:nvSpPr>
          <p:cNvPr id="23555" name="内容占位符 2"/>
          <p:cNvSpPr>
            <a:spLocks noGrp="1" noChangeArrowheads="1"/>
          </p:cNvSpPr>
          <p:nvPr>
            <p:ph idx="1"/>
          </p:nvPr>
        </p:nvSpPr>
        <p:spPr/>
        <p:txBody>
          <a:bodyPr/>
          <a:lstStyle/>
          <a:p>
            <a:pPr>
              <a:lnSpc>
                <a:spcPct val="150000"/>
              </a:lnSpc>
            </a:pPr>
            <a:r>
              <a:rPr lang="zh-CN" altLang="en-US" dirty="0" smtClean="0"/>
              <a:t>表达式概念</a:t>
            </a:r>
          </a:p>
          <a:p>
            <a:pPr lvl="1">
              <a:lnSpc>
                <a:spcPct val="150000"/>
              </a:lnSpc>
            </a:pPr>
            <a:r>
              <a:rPr lang="zh-CN" altLang="en-US" dirty="0" smtClean="0"/>
              <a:t>符合一定语法规则的运算符和操作数的序列</a:t>
            </a:r>
          </a:p>
          <a:p>
            <a:pPr lvl="1">
              <a:lnSpc>
                <a:spcPct val="150000"/>
              </a:lnSpc>
            </a:pPr>
            <a:r>
              <a:rPr lang="en-US" altLang="zh-CN" dirty="0" smtClean="0"/>
              <a:t>a</a:t>
            </a:r>
            <a:r>
              <a:rPr lang="zh-CN" altLang="en-US" dirty="0" smtClean="0"/>
              <a:t>、</a:t>
            </a:r>
            <a:r>
              <a:rPr lang="en-US" altLang="zh-CN" dirty="0" smtClean="0"/>
              <a:t>5.0+a</a:t>
            </a:r>
            <a:r>
              <a:rPr lang="zh-CN" altLang="en-US" dirty="0" smtClean="0"/>
              <a:t>、</a:t>
            </a:r>
            <a:r>
              <a:rPr lang="en-US" altLang="zh-CN" dirty="0" smtClean="0"/>
              <a:t>(a-b)*c-4</a:t>
            </a:r>
          </a:p>
          <a:p>
            <a:pPr>
              <a:lnSpc>
                <a:spcPct val="150000"/>
              </a:lnSpc>
            </a:pPr>
            <a:r>
              <a:rPr lang="zh-CN" altLang="en-US" dirty="0" smtClean="0"/>
              <a:t>表达式的类型和值</a:t>
            </a:r>
          </a:p>
          <a:p>
            <a:pPr lvl="1">
              <a:lnSpc>
                <a:spcPct val="150000"/>
              </a:lnSpc>
            </a:pPr>
            <a:r>
              <a:rPr lang="zh-CN" altLang="en-US" dirty="0" smtClean="0"/>
              <a:t>表达式中操作数进行运算得到的结果称为表达式的值</a:t>
            </a:r>
          </a:p>
          <a:p>
            <a:pPr lvl="1">
              <a:lnSpc>
                <a:spcPct val="150000"/>
              </a:lnSpc>
            </a:pPr>
            <a:r>
              <a:rPr lang="zh-CN" altLang="en-US" dirty="0" smtClean="0"/>
              <a:t>表达式值的数据类型即为表达式的类型</a:t>
            </a:r>
          </a:p>
          <a:p>
            <a:pPr>
              <a:lnSpc>
                <a:spcPct val="150000"/>
              </a:lnSpc>
            </a:pPr>
            <a:r>
              <a:rPr lang="zh-CN" altLang="en-US" dirty="0" smtClean="0"/>
              <a:t>表达式的运算顺序</a:t>
            </a:r>
          </a:p>
          <a:p>
            <a:pPr lvl="1">
              <a:lnSpc>
                <a:spcPct val="150000"/>
              </a:lnSpc>
            </a:pPr>
            <a:r>
              <a:rPr lang="zh-CN" altLang="en-US" dirty="0" smtClean="0"/>
              <a:t>应按照运算符的优先级由高到低执行</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运算符优先级　　　　　　　</a:t>
            </a:r>
          </a:p>
        </p:txBody>
      </p:sp>
      <p:graphicFrame>
        <p:nvGraphicFramePr>
          <p:cNvPr id="11267" name="Group 3"/>
          <p:cNvGraphicFramePr>
            <a:graphicFrameLocks noGrp="1"/>
          </p:cNvGraphicFramePr>
          <p:nvPr>
            <p:extLst>
              <p:ext uri="{D42A27DB-BD31-4B8C-83A1-F6EECF244321}">
                <p14:modId xmlns:p14="http://schemas.microsoft.com/office/powerpoint/2010/main" val="901485587"/>
              </p:ext>
            </p:extLst>
          </p:nvPr>
        </p:nvGraphicFramePr>
        <p:xfrm>
          <a:off x="1847851" y="1196976"/>
          <a:ext cx="8569325" cy="5338763"/>
        </p:xfrm>
        <a:graphic>
          <a:graphicData uri="http://schemas.openxmlformats.org/drawingml/2006/table">
            <a:tbl>
              <a:tblPr/>
              <a:tblGrid>
                <a:gridCol w="4244975">
                  <a:extLst>
                    <a:ext uri="{9D8B030D-6E8A-4147-A177-3AD203B41FA5}">
                      <a16:colId xmlns:a16="http://schemas.microsoft.com/office/drawing/2014/main" xmlns="" val="20000"/>
                    </a:ext>
                  </a:extLst>
                </a:gridCol>
                <a:gridCol w="4324350">
                  <a:extLst>
                    <a:ext uri="{9D8B030D-6E8A-4147-A177-3AD203B41FA5}">
                      <a16:colId xmlns:a16="http://schemas.microsoft.com/office/drawing/2014/main" xmlns="" val="20001"/>
                    </a:ext>
                  </a:extLst>
                </a:gridCol>
              </a:tblGrid>
              <a:tr h="3857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运算符</a:t>
                      </a:r>
                      <a:endParaRPr kumimoji="0" lang="zh-CN" altLang="en-US" sz="1800" b="1" i="0" u="none" strike="noStrike" cap="none" normalizeH="0" baseline="0" dirty="0" smtClean="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结合性</a:t>
                      </a:r>
                      <a:endParaRPr kumimoji="0" lang="zh-CN" altLang="en-US" sz="1800" b="1" i="0" u="none" strike="noStrike" cap="none" normalizeH="0" baseline="0" smtClean="0">
                        <a:ln>
                          <a:noFill/>
                        </a:ln>
                        <a:solidFill>
                          <a:srgbClr val="FFFFFF"/>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  ++ -- + - (一元运算) </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3"/>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&lt;&lt; &gt;&gt;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4"/>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&lt;   &lt;=   &gt;   &gt;=   instanceof</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5"/>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6"/>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&amp;</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7"/>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8"/>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9"/>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&amp;&amp;</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10"/>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从左向右</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11"/>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itchFamily="34" charset="0"/>
                          <a:ea typeface="宋体" pitchFamily="2" charset="-122"/>
                        </a:rPr>
                        <a:t>? :</a:t>
                      </a:r>
                      <a:endParaRPr kumimoji="0" lang="zh-CN" altLang="en-US" sz="1800" b="1" i="0" u="none" strike="noStrike" cap="none" normalizeH="0" baseline="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12"/>
                  </a:ext>
                </a:extLst>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Arial" pitchFamily="34" charset="0"/>
                          <a:ea typeface="宋体" pitchFamily="2" charset="-122"/>
                        </a:rPr>
                        <a:t>=  +=  -=  *=   /=   %=  </a:t>
                      </a:r>
                      <a:endParaRPr kumimoji="0" lang="zh-CN" altLang="en-US" sz="1800" b="1" i="0" u="none" strike="noStrike" cap="none" normalizeH="0" baseline="0" dirty="0" smtClean="0">
                        <a:ln>
                          <a:noFill/>
                        </a:ln>
                        <a:solidFill>
                          <a:srgbClr val="00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Arial" pitchFamily="34" charset="0"/>
                          <a:ea typeface="宋体" pitchFamily="2" charset="-122"/>
                        </a:rPr>
                        <a:t>从右向左</a:t>
                      </a:r>
                      <a:endParaRPr kumimoji="0" lang="zh-CN" altLang="en-US" sz="1800" b="1" i="0" u="none" strike="noStrike" cap="none" normalizeH="0" baseline="0" dirty="0" smtClean="0">
                        <a:ln>
                          <a:noFill/>
                        </a:ln>
                        <a:solidFill>
                          <a:srgbClr val="FF0000"/>
                        </a:solidFill>
                        <a:effectLst/>
                        <a:latin typeface="Calibri"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13"/>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类型转换　　　　　　　</a:t>
            </a:r>
          </a:p>
        </p:txBody>
      </p:sp>
      <p:sp>
        <p:nvSpPr>
          <p:cNvPr id="20483" name="内容占位符 2"/>
          <p:cNvSpPr>
            <a:spLocks noGrp="1" noChangeArrowheads="1"/>
          </p:cNvSpPr>
          <p:nvPr>
            <p:ph idx="1"/>
          </p:nvPr>
        </p:nvSpPr>
        <p:spPr/>
        <p:txBody>
          <a:bodyPr/>
          <a:lstStyle/>
          <a:p>
            <a:pPr>
              <a:lnSpc>
                <a:spcPct val="150000"/>
              </a:lnSpc>
            </a:pPr>
            <a:r>
              <a:rPr lang="zh-CN" altLang="en-US" dirty="0" smtClean="0"/>
              <a:t>基本数据类型之间可以进行相互转换。</a:t>
            </a:r>
          </a:p>
          <a:p>
            <a:pPr lvl="1">
              <a:lnSpc>
                <a:spcPct val="150000"/>
              </a:lnSpc>
            </a:pPr>
            <a:r>
              <a:rPr lang="zh-CN" altLang="en-US" dirty="0" smtClean="0"/>
              <a:t>隐式转换</a:t>
            </a:r>
          </a:p>
          <a:p>
            <a:pPr lvl="2">
              <a:lnSpc>
                <a:spcPct val="150000"/>
              </a:lnSpc>
            </a:pPr>
            <a:r>
              <a:rPr lang="zh-CN" altLang="en-US" dirty="0" smtClean="0"/>
              <a:t>当进行类型加宽转换时可以自动实现，被称为隐式转换。</a:t>
            </a:r>
            <a:endParaRPr lang="en-US" altLang="zh-CN" dirty="0" smtClean="0"/>
          </a:p>
          <a:p>
            <a:pPr lvl="2">
              <a:lnSpc>
                <a:spcPct val="150000"/>
              </a:lnSpc>
            </a:pPr>
            <a:r>
              <a:rPr lang="zh-CN" altLang="en-US" dirty="0" smtClean="0"/>
              <a:t>举例 ：</a:t>
            </a:r>
            <a:endParaRPr lang="en-US" altLang="zh-CN" dirty="0" smtClean="0"/>
          </a:p>
          <a:p>
            <a:pPr lvl="1">
              <a:lnSpc>
                <a:spcPct val="150000"/>
              </a:lnSpc>
            </a:pPr>
            <a:endParaRPr lang="en-US" altLang="zh-CN" dirty="0" smtClean="0"/>
          </a:p>
          <a:p>
            <a:pPr lvl="1">
              <a:lnSpc>
                <a:spcPct val="150000"/>
              </a:lnSpc>
            </a:pPr>
            <a:endParaRPr lang="en-US" altLang="zh-CN" dirty="0" smtClean="0"/>
          </a:p>
          <a:p>
            <a:pPr lvl="1">
              <a:lnSpc>
                <a:spcPct val="150000"/>
              </a:lnSpc>
            </a:pPr>
            <a:r>
              <a:rPr lang="zh-CN" altLang="en-US" dirty="0" smtClean="0"/>
              <a:t>强制转换</a:t>
            </a:r>
          </a:p>
          <a:p>
            <a:pPr lvl="2">
              <a:lnSpc>
                <a:spcPct val="150000"/>
              </a:lnSpc>
            </a:pPr>
            <a:r>
              <a:rPr lang="zh-CN" altLang="en-US" dirty="0" smtClean="0"/>
              <a:t>当进行类型收缩转换时转换必须进行显式转换，被称为强制转换。</a:t>
            </a:r>
            <a:endParaRPr lang="en-US" altLang="zh-CN" dirty="0" smtClean="0"/>
          </a:p>
          <a:p>
            <a:pPr lvl="2">
              <a:lnSpc>
                <a:spcPct val="150000"/>
              </a:lnSpc>
            </a:pPr>
            <a:r>
              <a:rPr lang="zh-CN" altLang="en-US" dirty="0" smtClean="0"/>
              <a:t>举例：</a:t>
            </a:r>
            <a:endParaRPr lang="en-US" altLang="zh-CN" dirty="0" smtClean="0"/>
          </a:p>
          <a:p>
            <a:pPr lvl="2">
              <a:lnSpc>
                <a:spcPct val="150000"/>
              </a:lnSpc>
            </a:pPr>
            <a:endParaRPr lang="zh-CN" altLang="en-US" dirty="0" smtClean="0"/>
          </a:p>
          <a:p>
            <a:pPr>
              <a:lnSpc>
                <a:spcPct val="150000"/>
              </a:lnSpc>
            </a:pPr>
            <a:endParaRPr lang="zh-CN" altLang="en-US" dirty="0" smtClean="0"/>
          </a:p>
        </p:txBody>
      </p:sp>
      <p:sp>
        <p:nvSpPr>
          <p:cNvPr id="4" name="Rectangle 4"/>
          <p:cNvSpPr txBox="1">
            <a:spLocks noChangeArrowheads="1"/>
          </p:cNvSpPr>
          <p:nvPr/>
        </p:nvSpPr>
        <p:spPr bwMode="auto">
          <a:xfrm>
            <a:off x="3359696" y="3068960"/>
            <a:ext cx="2449512"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5 ;</a:t>
            </a:r>
          </a:p>
          <a:p>
            <a:pPr lvl="1">
              <a:lnSpc>
                <a:spcPct val="120000"/>
              </a:lnSpc>
            </a:pPr>
            <a:r>
              <a:rPr lang="en-US" altLang="zh-CN" sz="1800" dirty="0">
                <a:solidFill>
                  <a:schemeClr val="tx1"/>
                </a:solidFill>
                <a:latin typeface="微软雅黑" pitchFamily="34" charset="-122"/>
                <a:ea typeface="微软雅黑" pitchFamily="34" charset="-122"/>
              </a:rPr>
              <a:t>double  f = n ;</a:t>
            </a:r>
          </a:p>
        </p:txBody>
      </p:sp>
      <p:sp>
        <p:nvSpPr>
          <p:cNvPr id="5" name="Rectangle 4"/>
          <p:cNvSpPr txBox="1">
            <a:spLocks noChangeArrowheads="1"/>
          </p:cNvSpPr>
          <p:nvPr/>
        </p:nvSpPr>
        <p:spPr bwMode="auto">
          <a:xfrm>
            <a:off x="3361283" y="5725244"/>
            <a:ext cx="2447925" cy="800100"/>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lvl="1">
              <a:lnSpc>
                <a:spcPct val="120000"/>
              </a:lnSpc>
            </a:pPr>
            <a:r>
              <a:rPr lang="en-US" altLang="zh-CN" sz="1800" dirty="0">
                <a:solidFill>
                  <a:schemeClr val="tx1"/>
                </a:solidFill>
                <a:latin typeface="微软雅黑" pitchFamily="34" charset="-122"/>
                <a:ea typeface="微软雅黑" pitchFamily="34" charset="-122"/>
              </a:rPr>
              <a:t>double  f  = 5.5 ;</a:t>
            </a:r>
          </a:p>
          <a:p>
            <a:pPr lvl="1">
              <a:lnSpc>
                <a:spcPct val="120000"/>
              </a:lnSpc>
            </a:pPr>
            <a:r>
              <a:rPr lang="en-US" altLang="zh-CN" sz="1800" dirty="0" err="1">
                <a:solidFill>
                  <a:schemeClr val="tx1"/>
                </a:solidFill>
                <a:latin typeface="微软雅黑" pitchFamily="34" charset="-122"/>
                <a:ea typeface="微软雅黑" pitchFamily="34" charset="-122"/>
              </a:rPr>
              <a:t>int</a:t>
            </a:r>
            <a:r>
              <a:rPr lang="en-US" altLang="zh-CN" sz="1800" dirty="0">
                <a:solidFill>
                  <a:schemeClr val="tx1"/>
                </a:solidFill>
                <a:latin typeface="微软雅黑" pitchFamily="34" charset="-122"/>
                <a:ea typeface="微软雅黑" pitchFamily="34" charset="-122"/>
              </a:rPr>
              <a:t> n = ( int ) f ;</a:t>
            </a:r>
          </a:p>
          <a:p>
            <a:pPr lvl="1">
              <a:lnSpc>
                <a:spcPct val="120000"/>
              </a:lnSpc>
            </a:pPr>
            <a:endParaRPr lang="en-US" altLang="zh-CN" sz="18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randombar(horizontal)">
                                      <p:cBhvr>
                                        <p:cTn id="7" dur="500"/>
                                        <p:tgtEl>
                                          <p:spTgt spid="204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animEffect transition="in" filter="randombar(horizontal)">
                                      <p:cBhvr>
                                        <p:cTn id="17" dur="500"/>
                                        <p:tgtEl>
                                          <p:spTgt spid="2048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0483">
                                            <p:txEl>
                                              <p:pRg st="8" end="8"/>
                                            </p:txEl>
                                          </p:spTgt>
                                        </p:tgtEl>
                                        <p:attrNameLst>
                                          <p:attrName>style.visibility</p:attrName>
                                        </p:attrNameLst>
                                      </p:cBhvr>
                                      <p:to>
                                        <p:strVal val="visible"/>
                                      </p:to>
                                    </p:set>
                                    <p:animEffect transition="in" filter="randombar(horizontal)">
                                      <p:cBhvr>
                                        <p:cTn id="22" dur="500"/>
                                        <p:tgtEl>
                                          <p:spTgt spid="20483">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animEffect transition="in" filter="randombar(horizontal)">
                                      <p:cBhvr>
                                        <p:cTn id="25" dur="500"/>
                                        <p:tgtEl>
                                          <p:spTgt spid="20483">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in)">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类型转换　　　　　　　</a:t>
            </a:r>
          </a:p>
        </p:txBody>
      </p:sp>
      <p:sp>
        <p:nvSpPr>
          <p:cNvPr id="26627" name="内容占位符 2"/>
          <p:cNvSpPr>
            <a:spLocks noGrp="1" noChangeArrowheads="1"/>
          </p:cNvSpPr>
          <p:nvPr>
            <p:ph idx="1"/>
          </p:nvPr>
        </p:nvSpPr>
        <p:spPr/>
        <p:txBody>
          <a:bodyPr/>
          <a:lstStyle/>
          <a:p>
            <a:pPr>
              <a:lnSpc>
                <a:spcPct val="150000"/>
              </a:lnSpc>
            </a:pPr>
            <a:r>
              <a:rPr lang="zh-CN" altLang="en-US" dirty="0" smtClean="0"/>
              <a:t>数据类型按容量大小排序</a:t>
            </a:r>
            <a:endParaRPr lang="en-US" altLang="zh-CN" dirty="0" smtClean="0"/>
          </a:p>
          <a:p>
            <a:pPr lvl="1">
              <a:lnSpc>
                <a:spcPct val="150000"/>
              </a:lnSpc>
            </a:pPr>
            <a:r>
              <a:rPr lang="zh-CN" altLang="en-US" dirty="0" smtClean="0"/>
              <a:t>byte→ short→ (char)→ int→long→float→ double。</a:t>
            </a:r>
            <a:endParaRPr lang="en-US" altLang="zh-CN" dirty="0" smtClean="0"/>
          </a:p>
          <a:p>
            <a:pPr lvl="1">
              <a:lnSpc>
                <a:spcPct val="150000"/>
              </a:lnSpc>
            </a:pPr>
            <a:r>
              <a:rPr lang="en-US" altLang="zh-CN" dirty="0" smtClean="0"/>
              <a:t>byte</a:t>
            </a:r>
            <a:r>
              <a:rPr lang="zh-CN" altLang="en-US" dirty="0" smtClean="0"/>
              <a:t>，</a:t>
            </a:r>
            <a:r>
              <a:rPr lang="en-US" altLang="zh-CN" dirty="0" smtClean="0"/>
              <a:t>short, char</a:t>
            </a:r>
            <a:r>
              <a:rPr lang="zh-CN" altLang="en-US" dirty="0" smtClean="0"/>
              <a:t>之间不会相互转换，他们三者在计算时首先转换为 </a:t>
            </a:r>
            <a:r>
              <a:rPr lang="en-US" altLang="zh-CN" dirty="0" err="1" smtClean="0"/>
              <a:t>int</a:t>
            </a:r>
            <a:r>
              <a:rPr lang="en-US" altLang="zh-CN" dirty="0" smtClean="0"/>
              <a:t> </a:t>
            </a:r>
            <a:r>
              <a:rPr lang="zh-CN" altLang="en-US" dirty="0" smtClean="0"/>
              <a:t>类型。</a:t>
            </a:r>
          </a:p>
          <a:p>
            <a:pPr>
              <a:lnSpc>
                <a:spcPct val="150000"/>
              </a:lnSpc>
            </a:pPr>
            <a:endParaRPr lang="zh-CN" altLang="en-US"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616" y="2931894"/>
            <a:ext cx="6552728" cy="368273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输入、输出</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C</a:t>
            </a:r>
            <a:r>
              <a:rPr lang="zh-CN" altLang="en-US" dirty="0" smtClean="0"/>
              <a:t>语言的输入、输出</a:t>
            </a:r>
            <a:endParaRPr lang="en-US" altLang="zh-CN" dirty="0" smtClean="0"/>
          </a:p>
          <a:p>
            <a:pPr lvl="1">
              <a:lnSpc>
                <a:spcPct val="150000"/>
              </a:lnSpc>
            </a:pPr>
            <a:r>
              <a:rPr lang="zh-CN" altLang="en-US" sz="2400" dirty="0" smtClean="0"/>
              <a:t>输入过程</a:t>
            </a:r>
            <a:endParaRPr lang="en-US" altLang="zh-CN" sz="2400" dirty="0" smtClean="0"/>
          </a:p>
          <a:p>
            <a:pPr lvl="1"/>
            <a:endParaRPr lang="en-US" altLang="zh-CN" sz="2400" dirty="0"/>
          </a:p>
          <a:p>
            <a:pPr lvl="1"/>
            <a:endParaRPr lang="en-US" altLang="zh-CN" sz="2400" dirty="0" smtClean="0"/>
          </a:p>
          <a:p>
            <a:pPr lvl="1"/>
            <a:endParaRPr lang="en-US" altLang="zh-CN" sz="2400" dirty="0"/>
          </a:p>
          <a:p>
            <a:pPr lvl="1"/>
            <a:r>
              <a:rPr lang="zh-CN" altLang="en-US" sz="2400" dirty="0" smtClean="0"/>
              <a:t>输出过程</a:t>
            </a:r>
            <a:endParaRPr lang="zh-CN" altLang="en-US" sz="2400" dirty="0"/>
          </a:p>
        </p:txBody>
      </p:sp>
      <p:sp>
        <p:nvSpPr>
          <p:cNvPr id="38" name="Rectangle 19"/>
          <p:cNvSpPr>
            <a:spLocks noChangeArrowheads="1"/>
          </p:cNvSpPr>
          <p:nvPr/>
        </p:nvSpPr>
        <p:spPr bwMode="auto">
          <a:xfrm>
            <a:off x="1871663" y="2419673"/>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9" name="Rectangle 20"/>
          <p:cNvSpPr>
            <a:spLocks noChangeArrowheads="1"/>
          </p:cNvSpPr>
          <p:nvPr/>
        </p:nvSpPr>
        <p:spPr bwMode="auto">
          <a:xfrm>
            <a:off x="4033838" y="2419673"/>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输入流</a:t>
            </a:r>
          </a:p>
        </p:txBody>
      </p:sp>
      <p:sp>
        <p:nvSpPr>
          <p:cNvPr id="40" name="Rectangle 21"/>
          <p:cNvSpPr>
            <a:spLocks noChangeArrowheads="1"/>
          </p:cNvSpPr>
          <p:nvPr/>
        </p:nvSpPr>
        <p:spPr bwMode="auto">
          <a:xfrm>
            <a:off x="8353425" y="2419673"/>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变量</a:t>
            </a:r>
          </a:p>
        </p:txBody>
      </p:sp>
      <p:sp>
        <p:nvSpPr>
          <p:cNvPr id="41" name="Rectangle 22"/>
          <p:cNvSpPr>
            <a:spLocks noChangeArrowheads="1"/>
          </p:cNvSpPr>
          <p:nvPr/>
        </p:nvSpPr>
        <p:spPr bwMode="auto">
          <a:xfrm>
            <a:off x="6192838" y="2419673"/>
            <a:ext cx="1584325" cy="649287"/>
          </a:xfrm>
          <a:prstGeom prst="rect">
            <a:avLst/>
          </a:prstGeom>
          <a:solidFill>
            <a:schemeClr val="accent6">
              <a:lumMod val="20000"/>
              <a:lumOff val="8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400" b="1">
                <a:solidFill>
                  <a:schemeClr val="tx1">
                    <a:lumMod val="75000"/>
                    <a:lumOff val="25000"/>
                  </a:schemeClr>
                </a:solidFill>
                <a:latin typeface="微软雅黑" panose="020B0503020204020204" pitchFamily="34" charset="-122"/>
                <a:ea typeface="微软雅黑" panose="020B0503020204020204" pitchFamily="34" charset="-122"/>
              </a:rPr>
              <a:t>scanf</a:t>
            </a:r>
          </a:p>
        </p:txBody>
      </p:sp>
      <p:sp>
        <p:nvSpPr>
          <p:cNvPr id="42" name="Rectangle 23"/>
          <p:cNvSpPr>
            <a:spLocks noChangeArrowheads="1"/>
          </p:cNvSpPr>
          <p:nvPr/>
        </p:nvSpPr>
        <p:spPr bwMode="auto">
          <a:xfrm>
            <a:off x="1871663" y="4291881"/>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变量</a:t>
            </a:r>
          </a:p>
        </p:txBody>
      </p:sp>
      <p:sp>
        <p:nvSpPr>
          <p:cNvPr id="43" name="Rectangle 24"/>
          <p:cNvSpPr>
            <a:spLocks noChangeArrowheads="1"/>
          </p:cNvSpPr>
          <p:nvPr/>
        </p:nvSpPr>
        <p:spPr bwMode="auto">
          <a:xfrm>
            <a:off x="4033838" y="4291881"/>
            <a:ext cx="1584325" cy="649287"/>
          </a:xfrm>
          <a:prstGeom prst="rect">
            <a:avLst/>
          </a:prstGeom>
          <a:solidFill>
            <a:schemeClr val="accent6">
              <a:lumMod val="20000"/>
              <a:lumOff val="8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printf</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Rectangle 25"/>
          <p:cNvSpPr>
            <a:spLocks noChangeArrowheads="1"/>
          </p:cNvSpPr>
          <p:nvPr/>
        </p:nvSpPr>
        <p:spPr bwMode="auto">
          <a:xfrm>
            <a:off x="8362950" y="4291881"/>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45" name="Rectangle 26"/>
          <p:cNvSpPr>
            <a:spLocks noChangeArrowheads="1"/>
          </p:cNvSpPr>
          <p:nvPr/>
        </p:nvSpPr>
        <p:spPr bwMode="auto">
          <a:xfrm>
            <a:off x="6203950" y="4291881"/>
            <a:ext cx="1584325" cy="649287"/>
          </a:xfrm>
          <a:prstGeom prst="rect">
            <a:avLst/>
          </a:prstGeom>
          <a:solidFill>
            <a:schemeClr val="accent1">
              <a:lumMod val="40000"/>
              <a:lumOff val="60000"/>
            </a:schemeClr>
          </a:solidFill>
          <a:ln w="38100">
            <a:solidFill>
              <a:schemeClr val="accent1">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pPr algn="ct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输出流</a:t>
            </a:r>
          </a:p>
        </p:txBody>
      </p:sp>
      <p:sp>
        <p:nvSpPr>
          <p:cNvPr id="46" name="Line 27"/>
          <p:cNvSpPr>
            <a:spLocks noChangeShapeType="1"/>
          </p:cNvSpPr>
          <p:nvPr/>
        </p:nvSpPr>
        <p:spPr bwMode="auto">
          <a:xfrm>
            <a:off x="3457575" y="2708598"/>
            <a:ext cx="576263"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Line 28"/>
          <p:cNvSpPr>
            <a:spLocks noChangeShapeType="1"/>
          </p:cNvSpPr>
          <p:nvPr/>
        </p:nvSpPr>
        <p:spPr bwMode="auto">
          <a:xfrm>
            <a:off x="5618163" y="2708598"/>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Line 29"/>
          <p:cNvSpPr>
            <a:spLocks noChangeShapeType="1"/>
          </p:cNvSpPr>
          <p:nvPr/>
        </p:nvSpPr>
        <p:spPr bwMode="auto">
          <a:xfrm>
            <a:off x="7777163" y="2708598"/>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Line 30"/>
          <p:cNvSpPr>
            <a:spLocks noChangeShapeType="1"/>
          </p:cNvSpPr>
          <p:nvPr/>
        </p:nvSpPr>
        <p:spPr bwMode="auto">
          <a:xfrm>
            <a:off x="3457575" y="4612556"/>
            <a:ext cx="576263"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Line 31"/>
          <p:cNvSpPr>
            <a:spLocks noChangeShapeType="1"/>
          </p:cNvSpPr>
          <p:nvPr/>
        </p:nvSpPr>
        <p:spPr bwMode="auto">
          <a:xfrm>
            <a:off x="5618163" y="4652243"/>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Line 32"/>
          <p:cNvSpPr>
            <a:spLocks noChangeShapeType="1"/>
          </p:cNvSpPr>
          <p:nvPr/>
        </p:nvSpPr>
        <p:spPr bwMode="auto">
          <a:xfrm>
            <a:off x="7777163" y="4652243"/>
            <a:ext cx="576262" cy="0"/>
          </a:xfrm>
          <a:prstGeom prst="line">
            <a:avLst/>
          </a:prstGeom>
          <a:noFill/>
          <a:ln w="38100">
            <a:solidFill>
              <a:schemeClr val="accent1">
                <a:lumMod val="50000"/>
              </a:schemeClr>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1189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smtClean="0"/>
              <a:t>讲授思路　　　　　　　</a:t>
            </a:r>
          </a:p>
        </p:txBody>
      </p:sp>
      <p:sp>
        <p:nvSpPr>
          <p:cNvPr id="17411" name="内容占位符 2"/>
          <p:cNvSpPr>
            <a:spLocks noGrp="1" noChangeArrowheads="1"/>
          </p:cNvSpPr>
          <p:nvPr>
            <p:ph idx="1"/>
          </p:nvPr>
        </p:nvSpPr>
        <p:spPr/>
        <p:txBody>
          <a:bodyPr/>
          <a:lstStyle/>
          <a:p>
            <a:pPr>
              <a:lnSpc>
                <a:spcPct val="150000"/>
              </a:lnSpc>
            </a:pPr>
            <a:r>
              <a:rPr lang="zh-CN" altLang="en-US" dirty="0" smtClean="0"/>
              <a:t>顺序流程</a:t>
            </a:r>
            <a:endParaRPr lang="en-US" altLang="zh-CN" dirty="0" smtClean="0"/>
          </a:p>
          <a:p>
            <a:pPr>
              <a:lnSpc>
                <a:spcPct val="150000"/>
              </a:lnSpc>
            </a:pPr>
            <a:r>
              <a:rPr lang="zh-CN" altLang="en-US" dirty="0" smtClean="0"/>
              <a:t>分支流程</a:t>
            </a:r>
          </a:p>
          <a:p>
            <a:pPr>
              <a:lnSpc>
                <a:spcPct val="150000"/>
              </a:lnSpc>
            </a:pPr>
            <a:r>
              <a:rPr lang="zh-CN" altLang="en-US" dirty="0" smtClean="0"/>
              <a:t>循环流程</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顺序流程　　　　　　　</a:t>
            </a:r>
          </a:p>
        </p:txBody>
      </p:sp>
      <p:sp>
        <p:nvSpPr>
          <p:cNvPr id="18435" name="内容占位符 2"/>
          <p:cNvSpPr>
            <a:spLocks noGrp="1" noChangeArrowheads="1"/>
          </p:cNvSpPr>
          <p:nvPr>
            <p:ph idx="1"/>
          </p:nvPr>
        </p:nvSpPr>
        <p:spPr/>
        <p:txBody>
          <a:bodyPr/>
          <a:lstStyle/>
          <a:p>
            <a:pPr>
              <a:lnSpc>
                <a:spcPct val="150000"/>
              </a:lnSpc>
            </a:pPr>
            <a:r>
              <a:rPr lang="zh-CN" altLang="en-US" dirty="0" smtClean="0"/>
              <a:t>顺序流程是按照语句顺序依次执行一系列语句</a:t>
            </a:r>
            <a:r>
              <a:rPr lang="en-US" altLang="zh-CN" dirty="0" smtClean="0"/>
              <a:t>(</a:t>
            </a:r>
            <a:r>
              <a:rPr lang="zh-CN" altLang="en-US" dirty="0" smtClean="0"/>
              <a:t>或语句块</a:t>
            </a:r>
            <a:r>
              <a:rPr lang="en-US" altLang="zh-CN" dirty="0" smtClean="0"/>
              <a:t>)</a:t>
            </a:r>
            <a:r>
              <a:rPr lang="zh-CN" altLang="en-US" dirty="0" smtClean="0"/>
              <a:t>。顺序流程是最基本的控制流程。</a:t>
            </a:r>
          </a:p>
          <a:p>
            <a:pPr>
              <a:lnSpc>
                <a:spcPct val="150000"/>
              </a:lnSpc>
            </a:pPr>
            <a:r>
              <a:rPr lang="zh-CN" altLang="en-US" dirty="0" smtClean="0"/>
              <a:t>顺序流程的示意图：</a:t>
            </a:r>
          </a:p>
          <a:p>
            <a:endParaRPr lang="zh-CN" altLang="en-US" dirty="0" smtClean="0"/>
          </a:p>
        </p:txBody>
      </p:sp>
      <p:graphicFrame>
        <p:nvGraphicFramePr>
          <p:cNvPr id="10244" name="对象 1"/>
          <p:cNvGraphicFramePr>
            <a:graphicFrameLocks/>
          </p:cNvGraphicFramePr>
          <p:nvPr>
            <p:extLst>
              <p:ext uri="{D42A27DB-BD31-4B8C-83A1-F6EECF244321}">
                <p14:modId xmlns:p14="http://schemas.microsoft.com/office/powerpoint/2010/main" val="789987602"/>
              </p:ext>
            </p:extLst>
          </p:nvPr>
        </p:nvGraphicFramePr>
        <p:xfrm>
          <a:off x="2999656" y="3356992"/>
          <a:ext cx="5400700" cy="2447925"/>
        </p:xfrm>
        <a:graphic>
          <a:graphicData uri="http://schemas.openxmlformats.org/presentationml/2006/ole">
            <mc:AlternateContent xmlns:mc="http://schemas.openxmlformats.org/markup-compatibility/2006">
              <mc:Choice xmlns:v="urn:schemas-microsoft-com:vml" Requires="v">
                <p:oleObj spid="_x0000_s1193" r:id="rId3" imgW="3343742" imgH="1352381" progId="PBrush">
                  <p:embed/>
                </p:oleObj>
              </mc:Choice>
              <mc:Fallback>
                <p:oleObj r:id="rId3" imgW="3343742" imgH="1352381" progId="PBrush">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656" y="3356992"/>
                        <a:ext cx="5400700" cy="2447925"/>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to="" calcmode="lin" valueType="num">
                                      <p:cBhvr>
                                        <p:cTn id="7" dur="1" fill="hold"/>
                                        <p:tgtEl>
                                          <p:spTgt spid="1024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分支流程 　　　　　　　</a:t>
            </a:r>
          </a:p>
        </p:txBody>
      </p:sp>
      <p:sp>
        <p:nvSpPr>
          <p:cNvPr id="19459" name="内容占位符 2"/>
          <p:cNvSpPr>
            <a:spLocks noGrp="1" noChangeArrowheads="1"/>
          </p:cNvSpPr>
          <p:nvPr>
            <p:ph idx="1"/>
          </p:nvPr>
        </p:nvSpPr>
        <p:spPr/>
        <p:txBody>
          <a:bodyPr/>
          <a:lstStyle/>
          <a:p>
            <a:pPr>
              <a:lnSpc>
                <a:spcPct val="150000"/>
              </a:lnSpc>
            </a:pPr>
            <a:r>
              <a:rPr lang="zh-CN" altLang="en-US" dirty="0" smtClean="0"/>
              <a:t>条件语句使部分程序可根据某些表达式的值被有选择的执行。</a:t>
            </a:r>
          </a:p>
          <a:p>
            <a:pPr lvl="1">
              <a:lnSpc>
                <a:spcPct val="150000"/>
              </a:lnSpc>
            </a:pPr>
            <a:r>
              <a:rPr lang="zh-CN" altLang="en-US" dirty="0" smtClean="0"/>
              <a:t>条件分支</a:t>
            </a:r>
          </a:p>
          <a:p>
            <a:pPr lvl="2">
              <a:lnSpc>
                <a:spcPct val="150000"/>
              </a:lnSpc>
            </a:pPr>
            <a:r>
              <a:rPr lang="zh-CN" altLang="en-US" dirty="0" smtClean="0"/>
              <a:t>if...else</a:t>
            </a:r>
            <a:endParaRPr lang="en-US" altLang="zh-CN" dirty="0" smtClean="0"/>
          </a:p>
          <a:p>
            <a:pPr lvl="2">
              <a:lnSpc>
                <a:spcPct val="150000"/>
              </a:lnSpc>
            </a:pPr>
            <a:r>
              <a:rPr lang="zh-CN" altLang="en-US" dirty="0" smtClean="0"/>
              <a:t>switch...case</a:t>
            </a:r>
            <a:endParaRPr lang="en-US" altLang="zh-CN" dirty="0" smtClean="0"/>
          </a:p>
          <a:p>
            <a:pPr lvl="2">
              <a:lnSpc>
                <a:spcPct val="150000"/>
              </a:lnSpc>
            </a:pPr>
            <a:r>
              <a:rPr lang="zh-CN" altLang="en-US" dirty="0" smtClean="0"/>
              <a:t>...</a:t>
            </a:r>
          </a:p>
          <a:p>
            <a:pPr>
              <a:lnSpc>
                <a:spcPct val="150000"/>
              </a:lnSpc>
            </a:pPr>
            <a:endParaRPr lang="en-US" altLang="zh-CN"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0483" name="内容占位符 2"/>
          <p:cNvSpPr>
            <a:spLocks noGrp="1" noChangeArrowheads="1"/>
          </p:cNvSpPr>
          <p:nvPr>
            <p:ph idx="1"/>
          </p:nvPr>
        </p:nvSpPr>
        <p:spPr/>
        <p:txBody>
          <a:bodyPr/>
          <a:lstStyle/>
          <a:p>
            <a:pPr>
              <a:lnSpc>
                <a:spcPct val="150000"/>
              </a:lnSpc>
            </a:pPr>
            <a:r>
              <a:rPr lang="zh-CN" altLang="en-US" dirty="0" smtClean="0"/>
              <a:t>基本语法：</a:t>
            </a:r>
          </a:p>
          <a:p>
            <a:pPr lvl="1">
              <a:lnSpc>
                <a:spcPct val="150000"/>
              </a:lnSpc>
            </a:pPr>
            <a:r>
              <a:rPr lang="en-US" altLang="zh-CN" dirty="0" smtClean="0"/>
              <a:t>if ( </a:t>
            </a:r>
            <a:r>
              <a:rPr lang="zh-CN" altLang="en-US" dirty="0" smtClean="0"/>
              <a:t>条件表达式 </a:t>
            </a:r>
            <a:r>
              <a:rPr lang="en-US" altLang="zh-CN" dirty="0" smtClean="0"/>
              <a:t>) {</a:t>
            </a:r>
          </a:p>
          <a:p>
            <a:pPr lvl="2">
              <a:lnSpc>
                <a:spcPct val="150000"/>
              </a:lnSpc>
            </a:pPr>
            <a:r>
              <a:rPr lang="zh-CN" altLang="en-US" dirty="0" smtClean="0">
                <a:sym typeface="Arial" charset="0"/>
              </a:rPr>
              <a:t>//条件为真时执行  </a:t>
            </a:r>
          </a:p>
          <a:p>
            <a:pPr lvl="2">
              <a:lnSpc>
                <a:spcPct val="150000"/>
              </a:lnSpc>
            </a:pPr>
            <a:r>
              <a:rPr lang="zh-CN" altLang="en-US" dirty="0" smtClean="0">
                <a:sym typeface="Arial" charset="0"/>
              </a:rPr>
              <a:t>语句块1 </a:t>
            </a:r>
            <a:endParaRPr lang="en-US" altLang="zh-CN" dirty="0" smtClean="0">
              <a:sym typeface="Arial" charset="0"/>
            </a:endParaRPr>
          </a:p>
          <a:p>
            <a:pPr lvl="1">
              <a:lnSpc>
                <a:spcPct val="150000"/>
              </a:lnSpc>
            </a:pPr>
            <a:r>
              <a:rPr lang="en-US" altLang="zh-CN" dirty="0" smtClean="0">
                <a:sym typeface="Arial" charset="0"/>
              </a:rPr>
              <a:t>} else {</a:t>
            </a:r>
          </a:p>
          <a:p>
            <a:pPr lvl="2">
              <a:lnSpc>
                <a:spcPct val="150000"/>
              </a:lnSpc>
            </a:pPr>
            <a:r>
              <a:rPr lang="zh-CN" altLang="en-US" dirty="0" smtClean="0">
                <a:sym typeface="Arial" charset="0"/>
              </a:rPr>
              <a:t>//条件为假时执行</a:t>
            </a:r>
          </a:p>
          <a:p>
            <a:pPr lvl="2">
              <a:lnSpc>
                <a:spcPct val="150000"/>
              </a:lnSpc>
            </a:pPr>
            <a:r>
              <a:rPr lang="zh-CN" altLang="en-US" dirty="0" smtClean="0">
                <a:sym typeface="Arial" charset="0"/>
              </a:rPr>
              <a:t>语句块2</a:t>
            </a:r>
            <a:endParaRPr lang="en-US" altLang="zh-CN" dirty="0" smtClean="0">
              <a:sym typeface="Arial" charset="0"/>
            </a:endParaRPr>
          </a:p>
          <a:p>
            <a:pPr lvl="1">
              <a:lnSpc>
                <a:spcPct val="150000"/>
              </a:lnSpc>
            </a:pPr>
            <a:r>
              <a:rPr lang="en-US" altLang="zh-CN" dirty="0" smtClean="0">
                <a:sym typeface="Arial" charset="0"/>
              </a:rPr>
              <a:t>}</a:t>
            </a:r>
          </a:p>
          <a:p>
            <a:pPr>
              <a:lnSpc>
                <a:spcPct val="150000"/>
              </a:lnSpc>
            </a:pPr>
            <a:endParaRPr lang="zh-CN" altLang="en-US"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1507" name="内容占位符 2"/>
          <p:cNvSpPr>
            <a:spLocks noGrp="1" noChangeArrowheads="1"/>
          </p:cNvSpPr>
          <p:nvPr>
            <p:ph idx="1"/>
          </p:nvPr>
        </p:nvSpPr>
        <p:spPr/>
        <p:txBody>
          <a:bodyPr/>
          <a:lstStyle/>
          <a:p>
            <a:pPr>
              <a:lnSpc>
                <a:spcPct val="150000"/>
              </a:lnSpc>
            </a:pPr>
            <a:r>
              <a:rPr lang="zh-CN" altLang="en-US" dirty="0" smtClean="0"/>
              <a:t>情况一：</a:t>
            </a:r>
          </a:p>
          <a:p>
            <a:pPr lvl="1">
              <a:lnSpc>
                <a:spcPct val="150000"/>
              </a:lnSpc>
            </a:pPr>
            <a:r>
              <a:rPr lang="zh-CN" altLang="en-US" dirty="0" smtClean="0"/>
              <a:t>if（条件表达式） {</a:t>
            </a:r>
            <a:endParaRPr lang="en-US" altLang="zh-CN" dirty="0" smtClean="0"/>
          </a:p>
          <a:p>
            <a:pPr lvl="1">
              <a:lnSpc>
                <a:spcPct val="150000"/>
              </a:lnSpc>
            </a:pPr>
            <a:r>
              <a:rPr lang="zh-CN" altLang="en-US" dirty="0" smtClean="0">
                <a:sym typeface="Arial" charset="0"/>
              </a:rPr>
              <a:t>//条件为真时执行  </a:t>
            </a:r>
          </a:p>
          <a:p>
            <a:pPr lvl="1">
              <a:lnSpc>
                <a:spcPct val="150000"/>
              </a:lnSpc>
            </a:pPr>
            <a:r>
              <a:rPr lang="zh-CN" altLang="en-US" dirty="0" smtClean="0"/>
              <a:t>语句块1</a:t>
            </a:r>
            <a:endParaRPr lang="en-US" altLang="zh-CN" dirty="0" smtClean="0"/>
          </a:p>
          <a:p>
            <a:pPr lvl="1">
              <a:lnSpc>
                <a:spcPct val="150000"/>
              </a:lnSpc>
            </a:pPr>
            <a:r>
              <a:rPr lang="zh-CN" altLang="en-US" dirty="0" smtClean="0"/>
              <a:t>}        ---&gt;无else的情况</a:t>
            </a:r>
          </a:p>
        </p:txBody>
      </p:sp>
      <p:sp>
        <p:nvSpPr>
          <p:cNvPr id="4" name="内容占位符 2"/>
          <p:cNvSpPr txBox="1">
            <a:spLocks noChangeArrowheads="1"/>
          </p:cNvSpPr>
          <p:nvPr/>
        </p:nvSpPr>
        <p:spPr>
          <a:xfrm>
            <a:off x="5015880" y="1196752"/>
            <a:ext cx="671892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marL="742950" indent="-285750" algn="l" defTabSz="0" rtl="0" eaLnBrk="0" fontAlgn="base" hangingPunct="0">
              <a:spcBef>
                <a:spcPct val="20000"/>
              </a:spcBef>
              <a:spcAft>
                <a:spcPct val="0"/>
              </a:spcAft>
              <a:buFont typeface="Arial" charset="0"/>
              <a:buChar char="–"/>
              <a:defRPr lang="zh-CN" altLang="en-US" sz="2000" smtClean="0">
                <a:solidFill>
                  <a:schemeClr val="tx1"/>
                </a:solidFill>
                <a:latin typeface="微软雅黑" pitchFamily="34" charset="-122"/>
                <a:ea typeface="微软雅黑" pitchFamily="34" charset="-122"/>
                <a:cs typeface="+mn-cs"/>
                <a:sym typeface="Arial" charset="0"/>
              </a:defRPr>
            </a:lvl2pPr>
            <a:lvl3pPr marL="1143000" indent="-228600" algn="l" defTabSz="0" rtl="0" eaLnBrk="0" fontAlgn="base" hangingPunct="0">
              <a:spcBef>
                <a:spcPct val="20000"/>
              </a:spcBef>
              <a:spcAft>
                <a:spcPct val="0"/>
              </a:spcAft>
              <a:buFont typeface="Arial" charset="0"/>
              <a:buChar char="•"/>
              <a:defRPr lang="zh-CN" altLang="en-US" sz="1800" smtClean="0">
                <a:solidFill>
                  <a:schemeClr val="tx1"/>
                </a:solidFill>
                <a:latin typeface="微软雅黑" pitchFamily="34" charset="-122"/>
                <a:ea typeface="微软雅黑" pitchFamily="34" charset="-122"/>
                <a:cs typeface="+mn-cs"/>
                <a:sym typeface="Arial" charset="0"/>
              </a:defRPr>
            </a:lvl3pPr>
            <a:lvl4pPr marL="1600200" indent="-228600" algn="l" defTabSz="0" rtl="0" eaLnBrk="0" fontAlgn="base" hangingPunct="0">
              <a:spcBef>
                <a:spcPct val="20000"/>
              </a:spcBef>
              <a:spcAft>
                <a:spcPct val="0"/>
              </a:spcAft>
              <a:buFont typeface="Arial" charset="0"/>
              <a:buChar char="–"/>
              <a:defRPr lang="zh-CN" altLang="en-US" sz="1400" smtClean="0">
                <a:solidFill>
                  <a:schemeClr val="tx1"/>
                </a:solidFill>
                <a:latin typeface="微软雅黑" pitchFamily="34" charset="-122"/>
                <a:ea typeface="微软雅黑" pitchFamily="34" charset="-122"/>
                <a:cs typeface="+mn-cs"/>
                <a:sym typeface="Arial" charset="0"/>
              </a:defRPr>
            </a:lvl4pPr>
            <a:lvl5pPr marL="2057400" indent="-228600" algn="l" defTabSz="0" rtl="0" eaLnBrk="0" fontAlgn="base" hangingPunct="0">
              <a:spcBef>
                <a:spcPct val="20000"/>
              </a:spcBef>
              <a:spcAft>
                <a:spcPct val="0"/>
              </a:spcAft>
              <a:buFont typeface="Arial" charset="0"/>
              <a:buChar char="»"/>
              <a:defRPr lang="zh-CN" altLang="en-US" sz="1200">
                <a:solidFill>
                  <a:schemeClr val="tx1"/>
                </a:solidFill>
                <a:latin typeface="微软雅黑" pitchFamily="34" charset="-122"/>
                <a:ea typeface="微软雅黑" pitchFamily="34" charset="-122"/>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a:lstStyle>
          <a:p>
            <a:r>
              <a:rPr lang="zh-CN" altLang="en-US" kern="0" dirty="0" smtClean="0"/>
              <a:t>情况二：</a:t>
            </a:r>
          </a:p>
          <a:p>
            <a:pPr lvl="1"/>
            <a:r>
              <a:rPr lang="en-US" altLang="zh-CN" kern="0" dirty="0" smtClean="0"/>
              <a:t>if ( </a:t>
            </a:r>
            <a:r>
              <a:rPr lang="zh-CN" altLang="en-US" kern="0" dirty="0" smtClean="0"/>
              <a:t>条件表达式</a:t>
            </a:r>
            <a:r>
              <a:rPr lang="en-US" altLang="zh-CN" kern="0" dirty="0" smtClean="0"/>
              <a:t>1 ) {</a:t>
            </a:r>
            <a:endParaRPr lang="zh-CN" altLang="en-US" kern="0" dirty="0" smtClean="0"/>
          </a:p>
          <a:p>
            <a:pPr lvl="1"/>
            <a:r>
              <a:rPr lang="zh-CN" altLang="en-US" kern="0" dirty="0" smtClean="0"/>
              <a:t>语句块</a:t>
            </a:r>
            <a:r>
              <a:rPr lang="en-US" altLang="zh-CN" kern="0" dirty="0" smtClean="0"/>
              <a:t>1</a:t>
            </a:r>
            <a:endParaRPr lang="zh-CN" altLang="en-US" kern="0" dirty="0" smtClean="0"/>
          </a:p>
          <a:p>
            <a:pPr lvl="1"/>
            <a:r>
              <a:rPr lang="en-US" altLang="zh-CN" kern="0" dirty="0" smtClean="0"/>
              <a:t>} else if</a:t>
            </a:r>
            <a:r>
              <a:rPr lang="zh-CN" altLang="en-US" kern="0" dirty="0" smtClean="0"/>
              <a:t>（ 条件表达式</a:t>
            </a:r>
            <a:r>
              <a:rPr lang="en-US" altLang="zh-CN" kern="0" dirty="0" smtClean="0"/>
              <a:t>2 )</a:t>
            </a:r>
            <a:r>
              <a:rPr lang="zh-CN" altLang="en-US" kern="0" dirty="0" smtClean="0"/>
              <a:t> </a:t>
            </a:r>
            <a:r>
              <a:rPr lang="en-US" altLang="zh-CN" kern="0" dirty="0" smtClean="0"/>
              <a:t>{</a:t>
            </a:r>
            <a:endParaRPr lang="zh-CN" altLang="en-US" kern="0" dirty="0" smtClean="0"/>
          </a:p>
          <a:p>
            <a:pPr lvl="1"/>
            <a:r>
              <a:rPr lang="zh-CN" altLang="en-US" kern="0" dirty="0" smtClean="0"/>
              <a:t>语句块</a:t>
            </a:r>
            <a:r>
              <a:rPr lang="en-US" altLang="zh-CN" kern="0" dirty="0" smtClean="0"/>
              <a:t>2</a:t>
            </a:r>
            <a:endParaRPr lang="zh-CN" altLang="en-US" kern="0" dirty="0" smtClean="0"/>
          </a:p>
          <a:p>
            <a:pPr lvl="1"/>
            <a:r>
              <a:rPr lang="en-US" altLang="zh-CN" kern="0" dirty="0" smtClean="0"/>
              <a:t>} else if</a:t>
            </a:r>
            <a:r>
              <a:rPr lang="zh-CN" altLang="en-US" kern="0" dirty="0" smtClean="0"/>
              <a:t>（ 条件表达式</a:t>
            </a:r>
            <a:r>
              <a:rPr lang="en-US" altLang="zh-CN" kern="0" dirty="0" smtClean="0"/>
              <a:t>n-1 ){</a:t>
            </a:r>
            <a:endParaRPr lang="zh-CN" altLang="en-US" kern="0" dirty="0" smtClean="0"/>
          </a:p>
          <a:p>
            <a:pPr lvl="1"/>
            <a:r>
              <a:rPr lang="zh-CN" altLang="en-US" kern="0" dirty="0" smtClean="0"/>
              <a:t>语句块</a:t>
            </a:r>
            <a:r>
              <a:rPr lang="en-US" altLang="zh-CN" kern="0" dirty="0" smtClean="0"/>
              <a:t>n-1</a:t>
            </a:r>
            <a:endParaRPr lang="zh-CN" altLang="en-US" kern="0" dirty="0" smtClean="0"/>
          </a:p>
          <a:p>
            <a:pPr lvl="1"/>
            <a:r>
              <a:rPr lang="en-US" altLang="zh-CN" kern="0" dirty="0" smtClean="0"/>
              <a:t>} else {</a:t>
            </a:r>
            <a:endParaRPr lang="zh-CN" altLang="en-US" kern="0" dirty="0" smtClean="0"/>
          </a:p>
          <a:p>
            <a:pPr lvl="1"/>
            <a:r>
              <a:rPr lang="zh-CN" altLang="en-US" kern="0" dirty="0" smtClean="0"/>
              <a:t>语句块</a:t>
            </a:r>
            <a:r>
              <a:rPr lang="en-US" altLang="zh-CN" kern="0" dirty="0" smtClean="0"/>
              <a:t>n</a:t>
            </a:r>
            <a:endParaRPr lang="zh-CN" altLang="en-US" kern="0" dirty="0" smtClean="0"/>
          </a:p>
          <a:p>
            <a:pPr lvl="1"/>
            <a:r>
              <a:rPr lang="en-US" altLang="zh-CN" kern="0" dirty="0" smtClean="0"/>
              <a:t>}</a:t>
            </a:r>
            <a:r>
              <a:rPr lang="zh-CN" altLang="en-US" kern="0" dirty="0" smtClean="0"/>
              <a:t>	</a:t>
            </a:r>
            <a:r>
              <a:rPr lang="en-US" altLang="zh-CN" kern="0" dirty="0" smtClean="0"/>
              <a:t>---&gt;</a:t>
            </a:r>
            <a:r>
              <a:rPr lang="zh-CN" altLang="en-US" kern="0" dirty="0" smtClean="0"/>
              <a:t>重复地交替出现</a:t>
            </a:r>
            <a:r>
              <a:rPr lang="en-US" altLang="zh-CN" kern="0" dirty="0" smtClean="0"/>
              <a:t>if...else if ...</a:t>
            </a:r>
            <a:r>
              <a:rPr lang="zh-CN" altLang="en-US" kern="0" dirty="0" smtClean="0"/>
              <a:t>的情况</a:t>
            </a:r>
          </a:p>
          <a:p>
            <a:endParaRPr lang="zh-CN" altLang="en-US" kern="0" dirty="0" smtClean="0"/>
          </a:p>
          <a:p>
            <a:endParaRPr lang="zh-CN" altLang="en-US" kern="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smtClean="0"/>
              <a:t>条件分支流程 </a:t>
            </a:r>
            <a:r>
              <a:rPr lang="en-US" altLang="zh-CN" smtClean="0"/>
              <a:t>if……else</a:t>
            </a:r>
            <a:r>
              <a:rPr lang="zh-CN" altLang="en-US" smtClean="0"/>
              <a:t>　　　　　　　</a:t>
            </a:r>
          </a:p>
        </p:txBody>
      </p:sp>
      <p:sp>
        <p:nvSpPr>
          <p:cNvPr id="23555" name="内容占位符 2"/>
          <p:cNvSpPr>
            <a:spLocks noGrp="1" noChangeArrowheads="1"/>
          </p:cNvSpPr>
          <p:nvPr>
            <p:ph idx="1"/>
          </p:nvPr>
        </p:nvSpPr>
        <p:spPr>
          <a:xfrm>
            <a:off x="609600" y="1160749"/>
            <a:ext cx="11391056" cy="4965415"/>
          </a:xfrm>
        </p:spPr>
        <p:txBody>
          <a:bodyPr/>
          <a:lstStyle/>
          <a:p>
            <a:pPr>
              <a:lnSpc>
                <a:spcPct val="150000"/>
              </a:lnSpc>
            </a:pPr>
            <a:r>
              <a:rPr lang="zh-CN" altLang="en-US" dirty="0" smtClean="0"/>
              <a:t>课堂练习：有两个整型变量</a:t>
            </a:r>
            <a:r>
              <a:rPr lang="en-US" altLang="zh-CN" dirty="0" smtClean="0"/>
              <a:t>a</a:t>
            </a:r>
            <a:r>
              <a:rPr lang="zh-CN" altLang="en-US" dirty="0" smtClean="0"/>
              <a:t>，</a:t>
            </a:r>
            <a:r>
              <a:rPr lang="en-US" altLang="zh-CN" dirty="0" smtClean="0"/>
              <a:t>b</a:t>
            </a:r>
            <a:r>
              <a:rPr lang="zh-CN" altLang="en-US" dirty="0" smtClean="0"/>
              <a:t>，请在控制台上输出</a:t>
            </a:r>
            <a:r>
              <a:rPr lang="en-US" altLang="zh-CN" dirty="0" smtClean="0"/>
              <a:t>a</a:t>
            </a:r>
            <a:r>
              <a:rPr lang="zh-CN" altLang="en-US" dirty="0" smtClean="0"/>
              <a:t>与</a:t>
            </a:r>
            <a:r>
              <a:rPr lang="en-US" altLang="zh-CN" dirty="0" smtClean="0"/>
              <a:t>b</a:t>
            </a:r>
            <a:r>
              <a:rPr lang="zh-CN" altLang="en-US" dirty="0" smtClean="0"/>
              <a:t>中值较大的那个数。</a:t>
            </a:r>
          </a:p>
          <a:p>
            <a:pPr>
              <a:lnSpc>
                <a:spcPct val="150000"/>
              </a:lnSpc>
            </a:pPr>
            <a:endParaRPr lang="zh-CN" altLang="en-US" dirty="0" smtClean="0"/>
          </a:p>
          <a:p>
            <a:pPr>
              <a:lnSpc>
                <a:spcPct val="150000"/>
              </a:lnSpc>
            </a:pPr>
            <a:endParaRPr lang="zh-CN" altLang="en-US" dirty="0" smtClean="0"/>
          </a:p>
        </p:txBody>
      </p:sp>
      <p:sp>
        <p:nvSpPr>
          <p:cNvPr id="15364" name="Rectangle 4"/>
          <p:cNvSpPr>
            <a:spLocks noGrp="1" noChangeArrowheads="1"/>
          </p:cNvSpPr>
          <p:nvPr/>
        </p:nvSpPr>
        <p:spPr bwMode="auto">
          <a:xfrm>
            <a:off x="2495550" y="2671763"/>
            <a:ext cx="7119938" cy="266541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a = 10;</a:t>
            </a:r>
          </a:p>
          <a:p>
            <a:r>
              <a:rPr lang="en-US" altLang="zh-CN" dirty="0">
                <a:solidFill>
                  <a:schemeClr val="tx1"/>
                </a:solidFill>
                <a:latin typeface="微软雅黑" pitchFamily="34" charset="-122"/>
                <a:ea typeface="微软雅黑" pitchFamily="34" charset="-122"/>
              </a:rPr>
              <a:t>int b = 5;</a:t>
            </a:r>
          </a:p>
          <a:p>
            <a:r>
              <a:rPr lang="en-US" altLang="zh-CN" dirty="0">
                <a:solidFill>
                  <a:schemeClr val="tx1"/>
                </a:solidFill>
                <a:latin typeface="微软雅黑" pitchFamily="34" charset="-122"/>
                <a:ea typeface="微软雅黑" pitchFamily="34" charset="-122"/>
              </a:rPr>
              <a:t>if ( a &gt; b )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a);</a:t>
            </a:r>
          </a:p>
          <a:p>
            <a:r>
              <a:rPr lang="en-US" altLang="zh-CN" dirty="0">
                <a:solidFill>
                  <a:schemeClr val="tx1"/>
                </a:solidFill>
                <a:latin typeface="微软雅黑" pitchFamily="34" charset="-122"/>
                <a:ea typeface="微软雅黑" pitchFamily="34" charset="-122"/>
              </a:rPr>
              <a:t>} else {</a:t>
            </a:r>
          </a:p>
          <a:p>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最大值</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 b);</a:t>
            </a:r>
          </a:p>
          <a:p>
            <a:r>
              <a:rPr lang="en-US" altLang="zh-CN" dirty="0">
                <a:solidFill>
                  <a:schemeClr val="tx1"/>
                </a:solidFill>
                <a:latin typeface="微软雅黑" pitchFamily="34" charset="-122"/>
                <a:ea typeface="微软雅黑" pitchFamily="34" charset="-122"/>
              </a:rPr>
              <a:t>}</a:t>
            </a:r>
            <a:endParaRPr lang="zh-CN" altLang="en-US" dirty="0">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smtClean="0"/>
              <a:t>条件分支流程 </a:t>
            </a:r>
            <a:r>
              <a:rPr lang="en-US" altLang="zh-CN" smtClean="0"/>
              <a:t>switch......case</a:t>
            </a:r>
            <a:r>
              <a:rPr lang="zh-CN" altLang="en-US" smtClean="0"/>
              <a:t>　　　　　　　</a:t>
            </a:r>
          </a:p>
        </p:txBody>
      </p:sp>
      <p:sp>
        <p:nvSpPr>
          <p:cNvPr id="24579" name="内容占位符 2"/>
          <p:cNvSpPr>
            <a:spLocks noGrp="1" noChangeArrowheads="1"/>
          </p:cNvSpPr>
          <p:nvPr>
            <p:ph idx="1"/>
          </p:nvPr>
        </p:nvSpPr>
        <p:spPr>
          <a:xfrm>
            <a:off x="609600" y="1160749"/>
            <a:ext cx="10972800" cy="5580619"/>
          </a:xfrm>
        </p:spPr>
        <p:txBody>
          <a:bodyPr/>
          <a:lstStyle/>
          <a:p>
            <a:pPr>
              <a:lnSpc>
                <a:spcPct val="150000"/>
              </a:lnSpc>
            </a:pPr>
            <a:r>
              <a:rPr lang="en-US" altLang="zh-CN" dirty="0" smtClean="0"/>
              <a:t>switch</a:t>
            </a:r>
            <a:r>
              <a:rPr lang="zh-CN" altLang="en-US" dirty="0" smtClean="0"/>
              <a:t>语句是多分支的条件语句。</a:t>
            </a:r>
          </a:p>
          <a:p>
            <a:pPr lvl="1">
              <a:lnSpc>
                <a:spcPct val="150000"/>
              </a:lnSpc>
            </a:pPr>
            <a:r>
              <a:rPr lang="zh-CN" altLang="en-US" dirty="0" smtClean="0"/>
              <a:t>嵌套的</a:t>
            </a:r>
            <a:r>
              <a:rPr lang="en-US" altLang="zh-CN" dirty="0" smtClean="0"/>
              <a:t>if</a:t>
            </a:r>
            <a:r>
              <a:rPr lang="zh-CN" altLang="en-US" dirty="0" smtClean="0"/>
              <a:t>语句可以处理多分支条件，但没有</a:t>
            </a:r>
            <a:r>
              <a:rPr lang="en-US" altLang="zh-CN" dirty="0" smtClean="0"/>
              <a:t>switch</a:t>
            </a:r>
            <a:r>
              <a:rPr lang="zh-CN" altLang="en-US" dirty="0" smtClean="0"/>
              <a:t>语句直观。</a:t>
            </a:r>
          </a:p>
          <a:p>
            <a:pPr>
              <a:lnSpc>
                <a:spcPct val="150000"/>
              </a:lnSpc>
            </a:pPr>
            <a:r>
              <a:rPr lang="zh-CN" altLang="en-US" dirty="0" smtClean="0"/>
              <a:t>基本语法：</a:t>
            </a:r>
          </a:p>
          <a:p>
            <a:pPr lvl="1"/>
            <a:r>
              <a:rPr lang="en-US" altLang="zh-CN" dirty="0" smtClean="0"/>
              <a:t>switch ( </a:t>
            </a:r>
            <a:r>
              <a:rPr lang="zh-CN" altLang="en-US" dirty="0" smtClean="0"/>
              <a:t>表达式 </a:t>
            </a:r>
            <a:r>
              <a:rPr lang="en-US" altLang="zh-CN" dirty="0" smtClean="0"/>
              <a:t>) {</a:t>
            </a:r>
          </a:p>
          <a:p>
            <a:pPr lvl="2"/>
            <a:r>
              <a:rPr lang="en-US" altLang="zh-CN" dirty="0" smtClean="0"/>
              <a:t>case constant1</a:t>
            </a:r>
            <a:r>
              <a:rPr lang="zh-CN" altLang="en-US" dirty="0" smtClean="0"/>
              <a:t>：</a:t>
            </a:r>
          </a:p>
          <a:p>
            <a:pPr lvl="3"/>
            <a:r>
              <a:rPr lang="zh-CN" altLang="en-US" dirty="0" smtClean="0"/>
              <a:t>语句</a:t>
            </a:r>
            <a:r>
              <a:rPr lang="en-US" altLang="zh-CN" dirty="0" smtClean="0"/>
              <a:t>;</a:t>
            </a:r>
          </a:p>
          <a:p>
            <a:pPr lvl="3"/>
            <a:r>
              <a:rPr lang="en-US" altLang="zh-CN" dirty="0" smtClean="0"/>
              <a:t>break;</a:t>
            </a:r>
          </a:p>
          <a:p>
            <a:pPr lvl="2"/>
            <a:r>
              <a:rPr lang="en-US" altLang="zh-CN" dirty="0" smtClean="0"/>
              <a:t>case constant2</a:t>
            </a:r>
            <a:r>
              <a:rPr lang="zh-CN" altLang="en-US" dirty="0" smtClean="0"/>
              <a:t>：</a:t>
            </a:r>
          </a:p>
          <a:p>
            <a:pPr lvl="3"/>
            <a:r>
              <a:rPr lang="zh-CN" altLang="en-US" dirty="0" smtClean="0"/>
              <a:t>语句</a:t>
            </a:r>
            <a:r>
              <a:rPr lang="en-US" altLang="zh-CN" dirty="0" smtClean="0"/>
              <a:t>;</a:t>
            </a:r>
          </a:p>
          <a:p>
            <a:pPr lvl="3"/>
            <a:r>
              <a:rPr lang="en-US" altLang="zh-CN" dirty="0" smtClean="0"/>
              <a:t>break;</a:t>
            </a:r>
          </a:p>
          <a:p>
            <a:pPr lvl="2"/>
            <a:r>
              <a:rPr lang="en-US" altLang="zh-CN" dirty="0" smtClean="0"/>
              <a:t>default:</a:t>
            </a:r>
          </a:p>
          <a:p>
            <a:pPr lvl="3"/>
            <a:r>
              <a:rPr lang="zh-CN" altLang="en-US" dirty="0" smtClean="0"/>
              <a:t>语句</a:t>
            </a:r>
            <a:r>
              <a:rPr lang="en-US" altLang="zh-CN" dirty="0" smtClean="0"/>
              <a:t>;	</a:t>
            </a:r>
          </a:p>
          <a:p>
            <a:pPr lvl="3"/>
            <a:r>
              <a:rPr lang="en-US" altLang="zh-CN" dirty="0" smtClean="0"/>
              <a:t>break;</a:t>
            </a:r>
          </a:p>
          <a:p>
            <a:pPr lvl="1"/>
            <a:r>
              <a:rPr lang="en-US" altLang="zh-CN" dirty="0" smtClean="0"/>
              <a:t>}</a:t>
            </a:r>
            <a:endParaRPr lang="zh-CN" altLang="en-US" dirty="0" smtClean="0"/>
          </a:p>
          <a:p>
            <a:pPr>
              <a:lnSpc>
                <a:spcPct val="150000"/>
              </a:lnSpc>
            </a:pPr>
            <a:endParaRPr lang="zh-CN" altLang="en-US"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条件分支流程 </a:t>
            </a:r>
            <a:r>
              <a:rPr lang="en-US" altLang="zh-CN" smtClean="0"/>
              <a:t>switch......case</a:t>
            </a:r>
            <a:r>
              <a:rPr lang="zh-CN" altLang="en-US" smtClean="0"/>
              <a:t>　　　　　　　</a:t>
            </a:r>
          </a:p>
        </p:txBody>
      </p:sp>
      <p:sp>
        <p:nvSpPr>
          <p:cNvPr id="25603" name="内容占位符 2"/>
          <p:cNvSpPr>
            <a:spLocks noGrp="1" noChangeArrowheads="1"/>
          </p:cNvSpPr>
          <p:nvPr>
            <p:ph idx="1"/>
          </p:nvPr>
        </p:nvSpPr>
        <p:spPr/>
        <p:txBody>
          <a:bodyPr/>
          <a:lstStyle/>
          <a:p>
            <a:pPr>
              <a:lnSpc>
                <a:spcPct val="150000"/>
              </a:lnSpc>
            </a:pPr>
            <a:r>
              <a:rPr lang="zh-CN" altLang="en-US" dirty="0" smtClean="0"/>
              <a:t>课堂练习</a:t>
            </a:r>
            <a:r>
              <a:rPr lang="en-US" altLang="zh-CN" dirty="0" smtClean="0"/>
              <a:t>:</a:t>
            </a:r>
            <a:r>
              <a:rPr lang="zh-CN" altLang="en-US" dirty="0" smtClean="0"/>
              <a:t>输入学生成绩等级，输出对应的分数范围。成绩划分为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四等。其中</a:t>
            </a:r>
            <a:r>
              <a:rPr lang="en-US" altLang="zh-CN" dirty="0" smtClean="0"/>
              <a:t>A</a:t>
            </a:r>
            <a:r>
              <a:rPr lang="zh-CN" altLang="en-US" dirty="0" smtClean="0"/>
              <a:t>等表示</a:t>
            </a:r>
            <a:r>
              <a:rPr lang="en-US" altLang="zh-CN" dirty="0" smtClean="0"/>
              <a:t>90</a:t>
            </a:r>
            <a:r>
              <a:rPr lang="zh-CN" altLang="en-US" dirty="0" smtClean="0"/>
              <a:t>分及以上，</a:t>
            </a:r>
            <a:r>
              <a:rPr lang="en-US" altLang="zh-CN" dirty="0" smtClean="0"/>
              <a:t>B</a:t>
            </a:r>
            <a:r>
              <a:rPr lang="zh-CN" altLang="en-US" dirty="0" smtClean="0"/>
              <a:t>等表示</a:t>
            </a:r>
            <a:r>
              <a:rPr lang="en-US" altLang="zh-CN" dirty="0" smtClean="0"/>
              <a:t>70</a:t>
            </a:r>
            <a:r>
              <a:rPr lang="zh-CN" altLang="en-US" dirty="0" smtClean="0"/>
              <a:t>分到</a:t>
            </a:r>
            <a:r>
              <a:rPr lang="en-US" altLang="zh-CN" dirty="0" smtClean="0"/>
              <a:t>90</a:t>
            </a:r>
            <a:r>
              <a:rPr lang="zh-CN" altLang="en-US" dirty="0" smtClean="0"/>
              <a:t>分之间，</a:t>
            </a:r>
            <a:r>
              <a:rPr lang="en-US" altLang="zh-CN" dirty="0" smtClean="0"/>
              <a:t>C</a:t>
            </a:r>
            <a:r>
              <a:rPr lang="zh-CN" altLang="en-US" dirty="0" smtClean="0"/>
              <a:t>等表示</a:t>
            </a:r>
            <a:r>
              <a:rPr lang="en-US" altLang="zh-CN" dirty="0" smtClean="0"/>
              <a:t>60</a:t>
            </a:r>
            <a:r>
              <a:rPr lang="zh-CN" altLang="en-US" dirty="0" smtClean="0"/>
              <a:t>分到</a:t>
            </a:r>
            <a:r>
              <a:rPr lang="en-US" altLang="zh-CN" dirty="0" smtClean="0"/>
              <a:t>70</a:t>
            </a:r>
            <a:r>
              <a:rPr lang="zh-CN" altLang="en-US" dirty="0" smtClean="0"/>
              <a:t>分之间，</a:t>
            </a:r>
            <a:r>
              <a:rPr lang="en-US" altLang="zh-CN" dirty="0" smtClean="0"/>
              <a:t>D</a:t>
            </a:r>
            <a:r>
              <a:rPr lang="zh-CN" altLang="en-US" dirty="0" smtClean="0"/>
              <a:t>等表示不及格。</a:t>
            </a:r>
          </a:p>
          <a:p>
            <a:pPr>
              <a:lnSpc>
                <a:spcPct val="150000"/>
              </a:lnSpc>
            </a:pPr>
            <a:endParaRPr lang="zh-CN" altLang="en-US"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smtClean="0"/>
              <a:t>条件分支流程 </a:t>
            </a:r>
            <a:r>
              <a:rPr lang="en-US" altLang="zh-CN" smtClean="0"/>
              <a:t>switch......case</a:t>
            </a:r>
            <a:r>
              <a:rPr lang="zh-CN" altLang="en-US" smtClean="0"/>
              <a:t>　　　　　　　</a:t>
            </a:r>
          </a:p>
        </p:txBody>
      </p:sp>
      <p:sp>
        <p:nvSpPr>
          <p:cNvPr id="26627" name="内容占位符 2"/>
          <p:cNvSpPr>
            <a:spLocks noGrp="1" noChangeArrowheads="1"/>
          </p:cNvSpPr>
          <p:nvPr>
            <p:ph idx="1"/>
          </p:nvPr>
        </p:nvSpPr>
        <p:spPr/>
        <p:txBody>
          <a:bodyPr/>
          <a:lstStyle/>
          <a:p>
            <a:endParaRPr lang="en-US" altLang="zh-CN" smtClean="0"/>
          </a:p>
          <a:p>
            <a:endParaRPr lang="en-US" altLang="zh-CN"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p:txBody>
      </p:sp>
      <p:sp>
        <p:nvSpPr>
          <p:cNvPr id="20484" name="Rectangle 4"/>
          <p:cNvSpPr>
            <a:spLocks noGrp="1" noChangeArrowheads="1"/>
          </p:cNvSpPr>
          <p:nvPr/>
        </p:nvSpPr>
        <p:spPr bwMode="auto">
          <a:xfrm>
            <a:off x="2028826" y="1158876"/>
            <a:ext cx="8208963" cy="56165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a:solidFill>
                  <a:schemeClr val="tx1"/>
                </a:solidFill>
                <a:latin typeface="微软雅黑" pitchFamily="34" charset="-122"/>
                <a:ea typeface="微软雅黑" pitchFamily="34" charset="-122"/>
              </a:rPr>
              <a:t>switch ( grade )</a:t>
            </a:r>
          </a:p>
          <a:p>
            <a:r>
              <a:rPr lang="en-US" altLang="zh-CN">
                <a:solidFill>
                  <a:schemeClr val="tx1"/>
                </a:solidFill>
                <a:latin typeface="微软雅黑" pitchFamily="34" charset="-122"/>
                <a:ea typeface="微软雅黑" pitchFamily="34" charset="-122"/>
              </a:rPr>
              <a:t>{</a:t>
            </a:r>
          </a:p>
          <a:p>
            <a:r>
              <a:rPr lang="en-US" altLang="zh-CN">
                <a:solidFill>
                  <a:schemeClr val="tx1"/>
                </a:solidFill>
                <a:latin typeface="微软雅黑" pitchFamily="34" charset="-122"/>
                <a:ea typeface="微软雅黑" pitchFamily="34" charset="-122"/>
              </a:rPr>
              <a:t>	case 'A'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90</a:t>
            </a:r>
            <a:r>
              <a:rPr lang="zh-CN" altLang="en-US">
                <a:solidFill>
                  <a:schemeClr val="tx1"/>
                </a:solidFill>
                <a:latin typeface="微软雅黑" pitchFamily="34" charset="-122"/>
                <a:ea typeface="微软雅黑" pitchFamily="34" charset="-122"/>
              </a:rPr>
              <a:t>分以上</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 ;</a:t>
            </a:r>
          </a:p>
          <a:p>
            <a:r>
              <a:rPr lang="en-US" altLang="zh-CN">
                <a:solidFill>
                  <a:schemeClr val="tx1"/>
                </a:solidFill>
                <a:latin typeface="微软雅黑" pitchFamily="34" charset="-122"/>
                <a:ea typeface="微软雅黑" pitchFamily="34" charset="-122"/>
              </a:rPr>
              <a:t>	case 'B'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75-90</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'C'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60-75</a:t>
            </a:r>
            <a:r>
              <a:rPr lang="zh-CN" altLang="en-US">
                <a:solidFill>
                  <a:schemeClr val="tx1"/>
                </a:solidFill>
                <a:latin typeface="微软雅黑" pitchFamily="34" charset="-122"/>
                <a:ea typeface="微软雅黑" pitchFamily="34" charset="-122"/>
              </a:rPr>
              <a:t>分之间</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case 'D'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你的成绩在</a:t>
            </a:r>
            <a:r>
              <a:rPr lang="en-US" altLang="zh-CN">
                <a:solidFill>
                  <a:schemeClr val="tx1"/>
                </a:solidFill>
                <a:latin typeface="微软雅黑" pitchFamily="34" charset="-122"/>
                <a:ea typeface="微软雅黑" pitchFamily="34" charset="-122"/>
              </a:rPr>
              <a:t>60</a:t>
            </a:r>
            <a:r>
              <a:rPr lang="zh-CN" altLang="en-US">
                <a:solidFill>
                  <a:schemeClr val="tx1"/>
                </a:solidFill>
                <a:latin typeface="微软雅黑" pitchFamily="34" charset="-122"/>
                <a:ea typeface="微软雅黑" pitchFamily="34" charset="-122"/>
              </a:rPr>
              <a:t>分以下</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    		break;</a:t>
            </a:r>
          </a:p>
          <a:p>
            <a:r>
              <a:rPr lang="en-US" altLang="zh-CN">
                <a:solidFill>
                  <a:schemeClr val="tx1"/>
                </a:solidFill>
                <a:latin typeface="微软雅黑" pitchFamily="34" charset="-122"/>
                <a:ea typeface="微软雅黑" pitchFamily="34" charset="-122"/>
              </a:rPr>
              <a:t>	default :</a:t>
            </a:r>
          </a:p>
          <a:p>
            <a:r>
              <a:rPr lang="en-US" altLang="zh-CN">
                <a:solidFill>
                  <a:schemeClr val="tx1"/>
                </a:solidFill>
                <a:latin typeface="微软雅黑" pitchFamily="34" charset="-122"/>
                <a:ea typeface="微软雅黑" pitchFamily="34" charset="-122"/>
              </a:rPr>
              <a:t>		System.out.println( "</a:t>
            </a:r>
            <a:r>
              <a:rPr lang="zh-CN" altLang="en-US">
                <a:solidFill>
                  <a:schemeClr val="tx1"/>
                </a:solidFill>
                <a:latin typeface="微软雅黑" pitchFamily="34" charset="-122"/>
                <a:ea typeface="微软雅黑" pitchFamily="34" charset="-122"/>
              </a:rPr>
              <a:t>成绩等级错误</a:t>
            </a:r>
            <a:r>
              <a:rPr lang="en-US" altLang="zh-CN">
                <a:solidFill>
                  <a:schemeClr val="tx1"/>
                </a:solidFill>
                <a:latin typeface="微软雅黑" pitchFamily="34" charset="-122"/>
                <a:ea typeface="微软雅黑" pitchFamily="34" charset="-122"/>
              </a:rPr>
              <a:t>" ) ;</a:t>
            </a:r>
          </a:p>
          <a:p>
            <a:r>
              <a:rPr lang="en-US" altLang="zh-CN">
                <a:solidFill>
                  <a:schemeClr val="tx1"/>
                </a:solidFill>
                <a:latin typeface="微软雅黑" pitchFamily="34" charset="-122"/>
                <a:ea typeface="微软雅黑" pitchFamily="34" charset="-122"/>
              </a:rPr>
              <a:t>}</a:t>
            </a:r>
            <a:endParaRPr lang="zh-CN" altLang="en-US">
              <a:solidFill>
                <a:schemeClr val="tx1"/>
              </a:solidFill>
              <a:latin typeface="微软雅黑" pitchFamily="34" charset="-122"/>
              <a:ea typeface="微软雅黑" pitchFamily="34" charset="-122"/>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1000"/>
                                        <p:tgtEl>
                                          <p:spTgt spid="20484"/>
                                        </p:tgtEl>
                                      </p:cBhvr>
                                    </p:animEffect>
                                    <p:anim calcmode="lin" valueType="num">
                                      <p:cBhvr>
                                        <p:cTn id="8" dur="1000" fill="hold"/>
                                        <p:tgtEl>
                                          <p:spTgt spid="20484"/>
                                        </p:tgtEl>
                                        <p:attrNameLst>
                                          <p:attrName>ppt_x</p:attrName>
                                        </p:attrNameLst>
                                      </p:cBhvr>
                                      <p:tavLst>
                                        <p:tav tm="0">
                                          <p:val>
                                            <p:strVal val="#ppt_x"/>
                                          </p:val>
                                        </p:tav>
                                        <p:tav tm="100000">
                                          <p:val>
                                            <p:strVal val="#ppt_x"/>
                                          </p:val>
                                        </p:tav>
                                      </p:tavLst>
                                    </p:anim>
                                    <p:anim calcmode="lin" valueType="num">
                                      <p:cBhvr>
                                        <p:cTn id="9"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smtClean="0"/>
              <a:t>循环流程　　　　　　　</a:t>
            </a:r>
          </a:p>
        </p:txBody>
      </p:sp>
      <p:sp>
        <p:nvSpPr>
          <p:cNvPr id="27651" name="内容占位符 2"/>
          <p:cNvSpPr>
            <a:spLocks noGrp="1" noChangeArrowheads="1"/>
          </p:cNvSpPr>
          <p:nvPr>
            <p:ph idx="1"/>
          </p:nvPr>
        </p:nvSpPr>
        <p:spPr>
          <a:xfrm>
            <a:off x="609600" y="980728"/>
            <a:ext cx="10972800" cy="6084675"/>
          </a:xfrm>
        </p:spPr>
        <p:txBody>
          <a:bodyPr/>
          <a:lstStyle/>
          <a:p>
            <a:pPr>
              <a:lnSpc>
                <a:spcPct val="150000"/>
              </a:lnSpc>
            </a:pPr>
            <a:r>
              <a:rPr lang="zh-CN" altLang="en-US" dirty="0" smtClean="0"/>
              <a:t>循环语句是根据条件，要求程序反复执行某些操作。</a:t>
            </a:r>
          </a:p>
          <a:p>
            <a:pPr>
              <a:lnSpc>
                <a:spcPct val="150000"/>
              </a:lnSpc>
            </a:pPr>
            <a:r>
              <a:rPr lang="en-US" altLang="zh-CN" dirty="0" smtClean="0"/>
              <a:t>Java</a:t>
            </a:r>
            <a:r>
              <a:rPr lang="zh-CN" altLang="en-US" dirty="0" smtClean="0"/>
              <a:t>中的循环包括：</a:t>
            </a:r>
          </a:p>
          <a:p>
            <a:pPr lvl="1">
              <a:lnSpc>
                <a:spcPct val="150000"/>
              </a:lnSpc>
            </a:pPr>
            <a:r>
              <a:rPr lang="en-US" altLang="zh-CN" dirty="0" smtClean="0"/>
              <a:t>for</a:t>
            </a:r>
            <a:r>
              <a:rPr lang="zh-CN" altLang="en-US" dirty="0" smtClean="0"/>
              <a:t>循环</a:t>
            </a:r>
          </a:p>
          <a:p>
            <a:pPr lvl="1">
              <a:lnSpc>
                <a:spcPct val="150000"/>
              </a:lnSpc>
            </a:pPr>
            <a:r>
              <a:rPr lang="en-US" altLang="zh-CN" dirty="0" smtClean="0"/>
              <a:t>while</a:t>
            </a:r>
            <a:r>
              <a:rPr lang="zh-CN" altLang="en-US" dirty="0" smtClean="0"/>
              <a:t>循环</a:t>
            </a:r>
          </a:p>
          <a:p>
            <a:pPr lvl="1">
              <a:lnSpc>
                <a:spcPct val="150000"/>
              </a:lnSpc>
            </a:pPr>
            <a:r>
              <a:rPr lang="en-US" altLang="zh-CN" dirty="0" smtClean="0"/>
              <a:t>do……while</a:t>
            </a:r>
            <a:r>
              <a:rPr lang="zh-CN" altLang="en-US" dirty="0" smtClean="0"/>
              <a:t>循环</a:t>
            </a:r>
          </a:p>
          <a:p>
            <a:pPr lvl="1">
              <a:lnSpc>
                <a:spcPct val="150000"/>
              </a:lnSpc>
            </a:pPr>
            <a:r>
              <a:rPr lang="zh-CN" altLang="en-US" dirty="0" smtClean="0"/>
              <a:t>增强型</a:t>
            </a:r>
            <a:r>
              <a:rPr lang="en-US" altLang="zh-CN" dirty="0" smtClean="0"/>
              <a:t>for</a:t>
            </a:r>
            <a:r>
              <a:rPr lang="zh-CN" altLang="en-US" dirty="0" smtClean="0"/>
              <a:t>循环</a:t>
            </a:r>
          </a:p>
          <a:p>
            <a:pPr>
              <a:lnSpc>
                <a:spcPct val="150000"/>
              </a:lnSpc>
            </a:pPr>
            <a:r>
              <a:rPr lang="zh-CN" altLang="en-US" dirty="0" smtClean="0"/>
              <a:t>完整的循环语句一般包括四部分内容：</a:t>
            </a:r>
          </a:p>
          <a:p>
            <a:pPr lvl="1">
              <a:lnSpc>
                <a:spcPct val="150000"/>
              </a:lnSpc>
            </a:pPr>
            <a:r>
              <a:rPr lang="zh-CN" altLang="en-US" dirty="0" smtClean="0"/>
              <a:t>初始化部分：设置循环的初始条件</a:t>
            </a:r>
            <a:endParaRPr lang="en-US" altLang="zh-CN" dirty="0" smtClean="0"/>
          </a:p>
          <a:p>
            <a:pPr lvl="1">
              <a:lnSpc>
                <a:spcPct val="150000"/>
              </a:lnSpc>
            </a:pPr>
            <a:r>
              <a:rPr lang="zh-CN" altLang="en-US" dirty="0" smtClean="0"/>
              <a:t>迭代部分：用来更新循环控制条件</a:t>
            </a:r>
          </a:p>
          <a:p>
            <a:pPr lvl="1">
              <a:lnSpc>
                <a:spcPct val="150000"/>
              </a:lnSpc>
            </a:pPr>
            <a:r>
              <a:rPr lang="zh-CN" altLang="en-US" dirty="0" smtClean="0"/>
              <a:t>终止部分：退出循环的条件判断</a:t>
            </a:r>
          </a:p>
          <a:p>
            <a:pPr lvl="1">
              <a:lnSpc>
                <a:spcPct val="150000"/>
              </a:lnSpc>
            </a:pPr>
            <a:r>
              <a:rPr lang="zh-CN" altLang="en-US" dirty="0" smtClean="0"/>
              <a:t>循环体部分：被反复执行的代码</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输入、输出</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Java</a:t>
            </a:r>
            <a:r>
              <a:rPr lang="zh-CN" altLang="en-US" dirty="0" smtClean="0"/>
              <a:t>中的输入、输出也是通过流实现的，并且使用</a:t>
            </a:r>
            <a:r>
              <a:rPr lang="en-US" altLang="zh-CN" dirty="0" err="1" smtClean="0"/>
              <a:t>System.out</a:t>
            </a:r>
            <a:r>
              <a:rPr lang="zh-CN" altLang="en-US" dirty="0" smtClean="0"/>
              <a:t>表示标准输出设备，而用</a:t>
            </a:r>
            <a:r>
              <a:rPr lang="en-US" altLang="zh-CN" dirty="0" smtClean="0"/>
              <a:t>System.in</a:t>
            </a:r>
            <a:r>
              <a:rPr lang="zh-CN" altLang="en-US" dirty="0" smtClean="0"/>
              <a:t>表示标准输入设备。</a:t>
            </a:r>
            <a:endParaRPr lang="en-US" altLang="zh-CN" dirty="0" smtClean="0"/>
          </a:p>
          <a:p>
            <a:pPr lvl="1">
              <a:lnSpc>
                <a:spcPct val="150000"/>
              </a:lnSpc>
            </a:pPr>
            <a:r>
              <a:rPr lang="en-US" altLang="zh-CN" dirty="0" smtClean="0"/>
              <a:t>Java</a:t>
            </a:r>
            <a:r>
              <a:rPr lang="zh-CN" altLang="en-US" dirty="0" smtClean="0"/>
              <a:t>中的常用的输出语句：</a:t>
            </a:r>
            <a:endParaRPr lang="en-US" altLang="zh-CN" dirty="0" smtClean="0"/>
          </a:p>
          <a:p>
            <a:pPr lvl="1">
              <a:lnSpc>
                <a:spcPct val="150000"/>
              </a:lnSpc>
            </a:pPr>
            <a:r>
              <a:rPr lang="en-US" altLang="zh-CN" dirty="0" err="1">
                <a:solidFill>
                  <a:srgbClr val="FF0000"/>
                </a:solidFill>
              </a:rPr>
              <a:t>System.out.println</a:t>
            </a:r>
            <a:r>
              <a:rPr lang="en-US" altLang="zh-CN" dirty="0">
                <a:solidFill>
                  <a:srgbClr val="FF0000"/>
                </a:solidFill>
              </a:rPr>
              <a:t>(); </a:t>
            </a:r>
            <a:endParaRPr lang="en-US" altLang="zh-CN" dirty="0" smtClean="0">
              <a:solidFill>
                <a:srgbClr val="FF0000"/>
              </a:solidFill>
            </a:endParaRPr>
          </a:p>
          <a:p>
            <a:pPr lvl="1">
              <a:lnSpc>
                <a:spcPct val="150000"/>
              </a:lnSpc>
            </a:pPr>
            <a:r>
              <a:rPr lang="en-US" altLang="zh-CN" dirty="0" err="1" smtClean="0"/>
              <a:t>System.out.print</a:t>
            </a:r>
            <a:r>
              <a:rPr lang="en-US" altLang="zh-CN" dirty="0"/>
              <a:t>(); </a:t>
            </a:r>
            <a:endParaRPr lang="en-US" altLang="zh-CN" dirty="0" smtClean="0"/>
          </a:p>
          <a:p>
            <a:pPr lvl="1">
              <a:lnSpc>
                <a:spcPct val="150000"/>
              </a:lnSpc>
            </a:pPr>
            <a:r>
              <a:rPr lang="en-US" altLang="zh-CN" dirty="0" err="1" smtClean="0"/>
              <a:t>System.out.printf</a:t>
            </a:r>
            <a:r>
              <a:rPr lang="en-US" altLang="zh-CN" dirty="0"/>
              <a:t>();</a:t>
            </a:r>
            <a:endParaRPr lang="en-US" altLang="zh-CN" dirty="0" smtClean="0"/>
          </a:p>
          <a:p>
            <a:pPr lvl="1"/>
            <a:endParaRPr lang="en-US" altLang="zh-CN" sz="2400" dirty="0"/>
          </a:p>
        </p:txBody>
      </p:sp>
      <p:sp>
        <p:nvSpPr>
          <p:cNvPr id="18" name="矩形 17"/>
          <p:cNvSpPr/>
          <p:nvPr/>
        </p:nvSpPr>
        <p:spPr>
          <a:xfrm>
            <a:off x="2999656" y="4653136"/>
            <a:ext cx="6336704" cy="1512168"/>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sz="2800" dirty="0" err="1">
                <a:solidFill>
                  <a:schemeClr val="tx1"/>
                </a:solidFill>
                <a:latin typeface="Arial" charset="0"/>
              </a:rPr>
              <a:t>System.out.print</a:t>
            </a:r>
            <a:r>
              <a:rPr lang="en-US" altLang="zh-CN" sz="2800" dirty="0">
                <a:solidFill>
                  <a:schemeClr val="tx1"/>
                </a:solidFill>
                <a:latin typeface="Arial" charset="0"/>
              </a:rPr>
              <a:t>("hello");</a:t>
            </a:r>
          </a:p>
          <a:p>
            <a:pPr marL="342900" indent="-342900" eaLnBrk="0" hangingPunct="0"/>
            <a:r>
              <a:rPr lang="en-US" altLang="zh-CN" sz="2800" dirty="0" err="1">
                <a:solidFill>
                  <a:schemeClr val="tx1"/>
                </a:solidFill>
                <a:latin typeface="Arial" charset="0"/>
              </a:rPr>
              <a:t>System.out.println</a:t>
            </a:r>
            <a:r>
              <a:rPr lang="en-US" altLang="zh-CN" sz="2800" dirty="0">
                <a:solidFill>
                  <a:schemeClr val="tx1"/>
                </a:solidFill>
                <a:latin typeface="Arial" charset="0"/>
              </a:rPr>
              <a:t>("hello");</a:t>
            </a:r>
          </a:p>
          <a:p>
            <a:pPr marL="342900" indent="-342900" eaLnBrk="0" hangingPunct="0"/>
            <a:r>
              <a:rPr lang="en-US" altLang="zh-CN" sz="2800" dirty="0" err="1">
                <a:solidFill>
                  <a:schemeClr val="tx1"/>
                </a:solidFill>
                <a:latin typeface="Arial" charset="0"/>
              </a:rPr>
              <a:t>System.out.printf</a:t>
            </a:r>
            <a:r>
              <a:rPr lang="en-US" altLang="zh-CN" sz="2800" dirty="0">
                <a:solidFill>
                  <a:schemeClr val="tx1"/>
                </a:solidFill>
                <a:latin typeface="Arial" charset="0"/>
              </a:rPr>
              <a:t>("%</a:t>
            </a:r>
            <a:r>
              <a:rPr lang="en-US" altLang="zh-CN" sz="2800" dirty="0" err="1">
                <a:solidFill>
                  <a:schemeClr val="tx1"/>
                </a:solidFill>
                <a:latin typeface="Arial" charset="0"/>
              </a:rPr>
              <a:t>s","hello</a:t>
            </a:r>
            <a:r>
              <a:rPr lang="en-US" altLang="zh-CN" sz="2800" dirty="0">
                <a:solidFill>
                  <a:schemeClr val="tx1"/>
                </a:solidFill>
                <a:latin typeface="Arial" charset="0"/>
              </a:rPr>
              <a:t>");</a:t>
            </a:r>
            <a:endParaRPr lang="zh-CN" altLang="en-US" sz="2800" dirty="0">
              <a:solidFill>
                <a:schemeClr val="tx1"/>
              </a:solidFill>
              <a:latin typeface="Arial" charset="0"/>
            </a:endParaRPr>
          </a:p>
        </p:txBody>
      </p:sp>
    </p:spTree>
    <p:extLst>
      <p:ext uri="{BB962C8B-B14F-4D97-AF65-F5344CB8AC3E}">
        <p14:creationId xmlns:p14="http://schemas.microsoft.com/office/powerpoint/2010/main" val="913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smtClean="0"/>
              <a:t>循环流程</a:t>
            </a:r>
            <a:r>
              <a:rPr lang="en-US" altLang="zh-CN" smtClean="0"/>
              <a:t>-  for </a:t>
            </a:r>
            <a:r>
              <a:rPr lang="zh-CN" altLang="en-US" smtClean="0"/>
              <a:t>　　　　　　　</a:t>
            </a:r>
          </a:p>
        </p:txBody>
      </p:sp>
      <p:sp>
        <p:nvSpPr>
          <p:cNvPr id="28675" name="内容占位符 2"/>
          <p:cNvSpPr>
            <a:spLocks noGrp="1" noChangeArrowheads="1"/>
          </p:cNvSpPr>
          <p:nvPr>
            <p:ph idx="1"/>
          </p:nvPr>
        </p:nvSpPr>
        <p:spPr/>
        <p:txBody>
          <a:bodyPr/>
          <a:lstStyle/>
          <a:p>
            <a:pPr>
              <a:lnSpc>
                <a:spcPct val="150000"/>
              </a:lnSpc>
            </a:pPr>
            <a:r>
              <a:rPr lang="zh-CN" altLang="en-US" dirty="0" smtClean="0"/>
              <a:t>当循环变量在指定范围内变化时，重复执行循环体，直到循环变量超出了指定的范围时退出。</a:t>
            </a:r>
          </a:p>
          <a:p>
            <a:pPr>
              <a:lnSpc>
                <a:spcPct val="150000"/>
              </a:lnSpc>
            </a:pPr>
            <a:r>
              <a:rPr lang="zh-CN" altLang="en-US" dirty="0" smtClean="0"/>
              <a:t>基本语法： </a:t>
            </a:r>
          </a:p>
          <a:p>
            <a:pPr lvl="1">
              <a:lnSpc>
                <a:spcPct val="150000"/>
              </a:lnSpc>
            </a:pPr>
            <a:r>
              <a:rPr lang="en-US" altLang="zh-CN" dirty="0" smtClean="0"/>
              <a:t>for</a:t>
            </a:r>
            <a:r>
              <a:rPr lang="zh-CN" altLang="en-US" dirty="0" smtClean="0"/>
              <a:t>（ 初始化表达式</a:t>
            </a:r>
            <a:r>
              <a:rPr lang="en-US" altLang="zh-CN" dirty="0" smtClean="0"/>
              <a:t>; </a:t>
            </a:r>
            <a:r>
              <a:rPr lang="zh-CN" altLang="en-US" dirty="0" smtClean="0"/>
              <a:t>终止条件表达式</a:t>
            </a:r>
            <a:r>
              <a:rPr lang="en-US" altLang="zh-CN" dirty="0" smtClean="0"/>
              <a:t>; </a:t>
            </a:r>
            <a:r>
              <a:rPr lang="zh-CN" altLang="en-US" dirty="0" smtClean="0"/>
              <a:t>更新表达式 </a:t>
            </a:r>
            <a:r>
              <a:rPr lang="en-US" altLang="zh-CN" dirty="0" smtClean="0"/>
              <a:t>) {</a:t>
            </a:r>
          </a:p>
          <a:p>
            <a:pPr lvl="2">
              <a:lnSpc>
                <a:spcPct val="150000"/>
              </a:lnSpc>
            </a:pPr>
            <a:r>
              <a:rPr lang="zh-CN" altLang="en-US" dirty="0" smtClean="0"/>
              <a:t>循环体</a:t>
            </a:r>
          </a:p>
          <a:p>
            <a:pPr lvl="1">
              <a:lnSpc>
                <a:spcPct val="150000"/>
              </a:lnSpc>
            </a:pPr>
            <a:r>
              <a:rPr lang="zh-CN" altLang="en-US" dirty="0" smtClean="0"/>
              <a:t> </a:t>
            </a:r>
            <a:r>
              <a:rPr lang="en-US" altLang="zh-CN" dirty="0" smtClean="0"/>
              <a:t>}</a:t>
            </a:r>
          </a:p>
          <a:p>
            <a:pPr>
              <a:lnSpc>
                <a:spcPct val="150000"/>
              </a:lnSpc>
            </a:pPr>
            <a:r>
              <a:rPr lang="zh-CN" altLang="en-US" dirty="0" smtClean="0"/>
              <a:t>注意：</a:t>
            </a:r>
          </a:p>
          <a:p>
            <a:pPr lvl="1">
              <a:lnSpc>
                <a:spcPct val="150000"/>
              </a:lnSpc>
            </a:pPr>
            <a:r>
              <a:rPr lang="zh-CN" altLang="en-US" dirty="0" smtClean="0"/>
              <a:t>初始化表达式中的变量必须声明并赋值。</a:t>
            </a:r>
          </a:p>
          <a:p>
            <a:pPr lvl="1">
              <a:lnSpc>
                <a:spcPct val="150000"/>
              </a:lnSpc>
            </a:pPr>
            <a:r>
              <a:rPr lang="zh-CN" altLang="en-US" dirty="0" smtClean="0"/>
              <a:t>终止条件表达式的值必须为布尔值。</a:t>
            </a:r>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smtClean="0"/>
              <a:t>循环流程</a:t>
            </a:r>
            <a:r>
              <a:rPr lang="en-US" altLang="zh-CN" smtClean="0"/>
              <a:t>-  for </a:t>
            </a:r>
            <a:r>
              <a:rPr lang="zh-CN" altLang="en-US" smtClean="0"/>
              <a:t>　　　　　　　</a:t>
            </a:r>
          </a:p>
        </p:txBody>
      </p:sp>
      <p:sp>
        <p:nvSpPr>
          <p:cNvPr id="29699" name="内容占位符 2"/>
          <p:cNvSpPr>
            <a:spLocks noGrp="1" noChangeArrowheads="1"/>
          </p:cNvSpPr>
          <p:nvPr>
            <p:ph idx="1"/>
          </p:nvPr>
        </p:nvSpPr>
        <p:spPr/>
        <p:txBody>
          <a:bodyPr/>
          <a:lstStyle/>
          <a:p>
            <a:pPr>
              <a:lnSpc>
                <a:spcPct val="150000"/>
              </a:lnSpc>
            </a:pPr>
            <a:r>
              <a:rPr lang="zh-CN" altLang="en-US" dirty="0" smtClean="0"/>
              <a:t>课堂练习：计算任意给定的两个数之间的所有数之和。</a:t>
            </a:r>
          </a:p>
          <a:p>
            <a:pPr>
              <a:lnSpc>
                <a:spcPct val="150000"/>
              </a:lnSpc>
            </a:pPr>
            <a:endParaRPr lang="zh-CN" altLang="en-US" dirty="0" smtClean="0"/>
          </a:p>
        </p:txBody>
      </p:sp>
      <p:sp>
        <p:nvSpPr>
          <p:cNvPr id="24580" name="TextBox 3"/>
          <p:cNvSpPr txBox="1">
            <a:spLocks noChangeArrowheads="1"/>
          </p:cNvSpPr>
          <p:nvPr/>
        </p:nvSpPr>
        <p:spPr bwMode="auto">
          <a:xfrm>
            <a:off x="2208214" y="1846263"/>
            <a:ext cx="7272337" cy="4367212"/>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latin typeface="微软雅黑" pitchFamily="34" charset="-122"/>
                <a:ea typeface="微软雅黑" pitchFamily="34" charset="-122"/>
                <a:sym typeface="Arial" charset="0"/>
              </a:rPr>
              <a:t>public class Calculator{</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begin,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end )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0;</a:t>
            </a:r>
          </a:p>
          <a:p>
            <a:r>
              <a:rPr lang="en-US" altLang="zh-CN" dirty="0">
                <a:solidFill>
                  <a:schemeClr val="tx1"/>
                </a:solidFill>
                <a:latin typeface="微软雅黑" pitchFamily="34" charset="-122"/>
                <a:ea typeface="微软雅黑" pitchFamily="34" charset="-122"/>
                <a:sym typeface="Arial" charset="0"/>
              </a:rPr>
              <a:t>           for (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begin;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&lt;= end;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 {</a:t>
            </a:r>
          </a:p>
          <a:p>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i</a:t>
            </a:r>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return sum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    public static void main(String[] </a:t>
            </a:r>
            <a:r>
              <a:rPr lang="en-US" altLang="zh-CN" dirty="0" err="1">
                <a:solidFill>
                  <a:schemeClr val="tx1"/>
                </a:solidFill>
                <a:latin typeface="微软雅黑" pitchFamily="34" charset="-122"/>
                <a:ea typeface="微软雅黑" pitchFamily="34" charset="-122"/>
                <a:sym typeface="Arial" charset="0"/>
              </a:rPr>
              <a:t>args</a:t>
            </a:r>
            <a:r>
              <a:rPr lang="en-US" altLang="zh-CN" dirty="0">
                <a:solidFill>
                  <a:schemeClr val="tx1"/>
                </a:solidFill>
                <a:latin typeface="微软雅黑" pitchFamily="34" charset="-122"/>
                <a:ea typeface="微软雅黑" pitchFamily="34" charset="-122"/>
                <a:sym typeface="Arial" charset="0"/>
              </a:rPr>
              <a:t>) {</a:t>
            </a:r>
          </a:p>
          <a:p>
            <a:r>
              <a:rPr lang="zh-CN" altLang="en-US" dirty="0">
                <a:solidFill>
                  <a:schemeClr val="tx1"/>
                </a:solidFill>
                <a:latin typeface="微软雅黑" pitchFamily="34" charset="-122"/>
                <a:ea typeface="微软雅黑" pitchFamily="34" charset="-122"/>
                <a:sym typeface="Arial" charset="0"/>
              </a:rPr>
              <a:t>          Calculator cal = new Calculator() ;</a:t>
            </a: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int</a:t>
            </a:r>
            <a:r>
              <a:rPr lang="en-US" altLang="zh-CN" dirty="0">
                <a:solidFill>
                  <a:schemeClr val="tx1"/>
                </a:solidFill>
                <a:latin typeface="微软雅黑" pitchFamily="34" charset="-122"/>
                <a:ea typeface="微软雅黑" pitchFamily="34" charset="-122"/>
                <a:sym typeface="Arial" charset="0"/>
              </a:rPr>
              <a:t> sum = </a:t>
            </a:r>
            <a:r>
              <a:rPr lang="en-US" altLang="zh-CN" dirty="0" err="1">
                <a:solidFill>
                  <a:schemeClr val="tx1"/>
                </a:solidFill>
                <a:latin typeface="微软雅黑" pitchFamily="34" charset="-122"/>
                <a:ea typeface="微软雅黑" pitchFamily="34" charset="-122"/>
                <a:sym typeface="Arial" charset="0"/>
              </a:rPr>
              <a:t>cal.sum</a:t>
            </a:r>
            <a:r>
              <a:rPr lang="en-US" altLang="zh-CN" dirty="0">
                <a:solidFill>
                  <a:schemeClr val="tx1"/>
                </a:solidFill>
                <a:latin typeface="微软雅黑" pitchFamily="34" charset="-122"/>
                <a:ea typeface="微软雅黑" pitchFamily="34" charset="-122"/>
                <a:sym typeface="Arial" charset="0"/>
              </a:rPr>
              <a:t>( 1, 100 ) ;</a:t>
            </a:r>
            <a:r>
              <a:rPr lang="zh-CN" altLang="en-US" dirty="0">
                <a:solidFill>
                  <a:schemeClr val="tx1"/>
                </a:solidFill>
                <a:latin typeface="微软雅黑" pitchFamily="34" charset="-122"/>
                <a:ea typeface="微软雅黑" pitchFamily="34" charset="-122"/>
                <a:sym typeface="Arial" charset="0"/>
              </a:rPr>
              <a:t> </a:t>
            </a:r>
            <a:endParaRPr lang="en-US" altLang="zh-CN" dirty="0">
              <a:solidFill>
                <a:schemeClr val="tx1"/>
              </a:solidFill>
              <a:latin typeface="微软雅黑" pitchFamily="34" charset="-122"/>
              <a:ea typeface="微软雅黑" pitchFamily="34" charset="-122"/>
              <a:sym typeface="Arial" charset="0"/>
            </a:endParaRPr>
          </a:p>
          <a:p>
            <a:r>
              <a:rPr lang="en-US" altLang="zh-CN" dirty="0">
                <a:solidFill>
                  <a:schemeClr val="tx1"/>
                </a:solidFill>
                <a:latin typeface="微软雅黑" pitchFamily="34" charset="-122"/>
                <a:ea typeface="微软雅黑" pitchFamily="34" charset="-122"/>
                <a:sym typeface="Arial" charset="0"/>
              </a:rPr>
              <a:t>          </a:t>
            </a:r>
            <a:r>
              <a:rPr lang="en-US" altLang="zh-CN" dirty="0" err="1">
                <a:solidFill>
                  <a:schemeClr val="tx1"/>
                </a:solidFill>
                <a:latin typeface="微软雅黑" pitchFamily="34" charset="-122"/>
                <a:ea typeface="微软雅黑" pitchFamily="34" charset="-122"/>
                <a:sym typeface="Arial" charset="0"/>
              </a:rPr>
              <a:t>System.out.println</a:t>
            </a:r>
            <a:r>
              <a:rPr lang="en-US" altLang="zh-CN" dirty="0">
                <a:solidFill>
                  <a:schemeClr val="tx1"/>
                </a:solidFill>
                <a:latin typeface="微软雅黑" pitchFamily="34" charset="-122"/>
                <a:ea typeface="微软雅黑" pitchFamily="34" charset="-122"/>
                <a:sym typeface="Arial" charset="0"/>
              </a:rPr>
              <a:t>( "1~100</a:t>
            </a:r>
            <a:r>
              <a:rPr lang="zh-CN" altLang="en-US" dirty="0">
                <a:solidFill>
                  <a:schemeClr val="tx1"/>
                </a:solidFill>
                <a:latin typeface="微软雅黑" pitchFamily="34" charset="-122"/>
                <a:ea typeface="微软雅黑" pitchFamily="34" charset="-122"/>
                <a:sym typeface="Arial" charset="0"/>
              </a:rPr>
              <a:t>的和是：</a:t>
            </a:r>
            <a:r>
              <a:rPr lang="en-US" altLang="zh-CN" dirty="0">
                <a:solidFill>
                  <a:schemeClr val="tx1"/>
                </a:solidFill>
                <a:latin typeface="微软雅黑" pitchFamily="34" charset="-122"/>
                <a:ea typeface="微软雅黑" pitchFamily="34" charset="-122"/>
                <a:sym typeface="Arial" charset="0"/>
              </a:rPr>
              <a:t>"</a:t>
            </a:r>
            <a:r>
              <a:rPr lang="zh-CN" altLang="en-US" dirty="0">
                <a:solidFill>
                  <a:schemeClr val="tx1"/>
                </a:solidFill>
                <a:latin typeface="微软雅黑" pitchFamily="34" charset="-122"/>
                <a:ea typeface="微软雅黑" pitchFamily="34" charset="-122"/>
                <a:sym typeface="Arial" charset="0"/>
              </a:rPr>
              <a:t> </a:t>
            </a:r>
            <a:r>
              <a:rPr lang="en-US" altLang="zh-CN" dirty="0">
                <a:solidFill>
                  <a:schemeClr val="tx1"/>
                </a:solidFill>
                <a:latin typeface="微软雅黑" pitchFamily="34" charset="-122"/>
                <a:ea typeface="微软雅黑" pitchFamily="34" charset="-122"/>
                <a:sym typeface="Arial" charset="0"/>
              </a:rPr>
              <a:t>+ sum ) ;</a:t>
            </a:r>
          </a:p>
          <a:p>
            <a:r>
              <a:rPr lang="en-US" altLang="zh-CN" dirty="0">
                <a:solidFill>
                  <a:schemeClr val="tx1"/>
                </a:solidFill>
                <a:latin typeface="微软雅黑" pitchFamily="34" charset="-122"/>
                <a:ea typeface="微软雅黑" pitchFamily="34" charset="-122"/>
                <a:sym typeface="Arial" charset="0"/>
              </a:rPr>
              <a:t>     }</a:t>
            </a:r>
          </a:p>
          <a:p>
            <a:r>
              <a:rPr lang="en-US" altLang="zh-CN" dirty="0">
                <a:solidFill>
                  <a:schemeClr val="tx1"/>
                </a:solidFill>
                <a:latin typeface="微软雅黑" pitchFamily="34" charset="-122"/>
                <a:ea typeface="微软雅黑" pitchFamily="34" charset="-122"/>
                <a:sym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1000"/>
                                        <p:tgtEl>
                                          <p:spTgt spid="24580"/>
                                        </p:tgtEl>
                                      </p:cBhvr>
                                    </p:animEffect>
                                    <p:anim calcmode="lin" valueType="num">
                                      <p:cBhvr>
                                        <p:cTn id="8" dur="1000" fill="hold"/>
                                        <p:tgtEl>
                                          <p:spTgt spid="24580"/>
                                        </p:tgtEl>
                                        <p:attrNameLst>
                                          <p:attrName>ppt_x</p:attrName>
                                        </p:attrNameLst>
                                      </p:cBhvr>
                                      <p:tavLst>
                                        <p:tav tm="0">
                                          <p:val>
                                            <p:strVal val="#ppt_x"/>
                                          </p:val>
                                        </p:tav>
                                        <p:tav tm="100000">
                                          <p:val>
                                            <p:strVal val="#ppt_x"/>
                                          </p:val>
                                        </p:tav>
                                      </p:tavLst>
                                    </p:anim>
                                    <p:anim calcmode="lin" valueType="num">
                                      <p:cBhvr>
                                        <p:cTn id="9"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smtClean="0"/>
              <a:t>循环流程</a:t>
            </a:r>
            <a:r>
              <a:rPr lang="en-US" altLang="zh-CN" smtClean="0"/>
              <a:t>- while </a:t>
            </a:r>
            <a:r>
              <a:rPr lang="zh-CN" altLang="en-US" smtClean="0"/>
              <a:t>　　　　　　　</a:t>
            </a:r>
          </a:p>
        </p:txBody>
      </p:sp>
      <p:sp>
        <p:nvSpPr>
          <p:cNvPr id="30723" name="内容占位符 2"/>
          <p:cNvSpPr>
            <a:spLocks noGrp="1" noChangeArrowheads="1"/>
          </p:cNvSpPr>
          <p:nvPr>
            <p:ph idx="1"/>
          </p:nvPr>
        </p:nvSpPr>
        <p:spPr/>
        <p:txBody>
          <a:bodyPr/>
          <a:lstStyle/>
          <a:p>
            <a:pPr>
              <a:lnSpc>
                <a:spcPct val="150000"/>
              </a:lnSpc>
            </a:pPr>
            <a:r>
              <a:rPr lang="zh-CN" altLang="en-US" dirty="0" smtClean="0"/>
              <a:t>当条件满足时进入，重复执行循环体，直到条件不满足时退出。</a:t>
            </a:r>
          </a:p>
          <a:p>
            <a:pPr>
              <a:lnSpc>
                <a:spcPct val="150000"/>
              </a:lnSpc>
            </a:pPr>
            <a:r>
              <a:rPr lang="zh-CN" altLang="en-US" dirty="0" smtClean="0"/>
              <a:t>基本语法：</a:t>
            </a:r>
          </a:p>
          <a:p>
            <a:pPr lvl="1">
              <a:lnSpc>
                <a:spcPct val="150000"/>
              </a:lnSpc>
            </a:pPr>
            <a:r>
              <a:rPr lang="en-US" altLang="zh-CN" dirty="0" smtClean="0"/>
              <a:t>while( </a:t>
            </a:r>
            <a:r>
              <a:rPr lang="zh-CN" altLang="en-US" dirty="0" smtClean="0"/>
              <a:t>循环条件表达式 </a:t>
            </a:r>
            <a:r>
              <a:rPr lang="en-US" altLang="zh-CN" dirty="0" smtClean="0"/>
              <a:t>) {</a:t>
            </a:r>
          </a:p>
          <a:p>
            <a:pPr lvl="2">
              <a:lnSpc>
                <a:spcPct val="150000"/>
              </a:lnSpc>
            </a:pPr>
            <a:r>
              <a:rPr lang="zh-CN" altLang="en-US" dirty="0" smtClean="0"/>
              <a:t>循环体</a:t>
            </a:r>
          </a:p>
          <a:p>
            <a:pPr lvl="1">
              <a:lnSpc>
                <a:spcPct val="150000"/>
              </a:lnSpc>
            </a:pPr>
            <a:r>
              <a:rPr lang="en-US" altLang="zh-CN"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smtClean="0"/>
              <a:t>循环流程</a:t>
            </a:r>
            <a:r>
              <a:rPr lang="en-US" altLang="zh-CN" smtClean="0"/>
              <a:t>- while </a:t>
            </a:r>
            <a:r>
              <a:rPr lang="zh-CN" altLang="en-US" smtClean="0"/>
              <a:t>　　　　　　　</a:t>
            </a:r>
          </a:p>
        </p:txBody>
      </p:sp>
      <p:sp>
        <p:nvSpPr>
          <p:cNvPr id="31747" name="内容占位符 2"/>
          <p:cNvSpPr>
            <a:spLocks noGrp="1" noChangeArrowheads="1"/>
          </p:cNvSpPr>
          <p:nvPr>
            <p:ph idx="1"/>
          </p:nvPr>
        </p:nvSpPr>
        <p:spPr/>
        <p:txBody>
          <a:bodyPr/>
          <a:lstStyle/>
          <a:p>
            <a:pPr>
              <a:lnSpc>
                <a:spcPct val="150000"/>
              </a:lnSpc>
            </a:pPr>
            <a:r>
              <a:rPr lang="zh-CN" altLang="en-US" dirty="0" smtClean="0"/>
              <a:t>课堂练习：已知 </a:t>
            </a:r>
            <a:r>
              <a:rPr lang="en-US" altLang="zh-CN" dirty="0" smtClean="0"/>
              <a:t>1×2+2×3+3×4+…+n×</a:t>
            </a:r>
            <a:r>
              <a:rPr lang="zh-CN" altLang="en-US" dirty="0" smtClean="0"/>
              <a:t>（</a:t>
            </a:r>
            <a:r>
              <a:rPr lang="en-US" altLang="zh-CN" dirty="0" smtClean="0"/>
              <a:t>n+1</a:t>
            </a:r>
            <a:r>
              <a:rPr lang="zh-CN" altLang="en-US" dirty="0" smtClean="0"/>
              <a:t>）＜</a:t>
            </a:r>
            <a:r>
              <a:rPr lang="en-US" altLang="zh-CN" dirty="0" smtClean="0"/>
              <a:t>1000</a:t>
            </a:r>
            <a:r>
              <a:rPr lang="zh-CN" altLang="en-US" dirty="0" smtClean="0"/>
              <a:t>求</a:t>
            </a:r>
            <a:r>
              <a:rPr lang="en-US" altLang="zh-CN" dirty="0" smtClean="0"/>
              <a:t>n</a:t>
            </a:r>
            <a:r>
              <a:rPr lang="zh-CN" altLang="en-US" dirty="0" smtClean="0"/>
              <a:t>的最大值。</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smtClean="0"/>
              <a:t>循环流程</a:t>
            </a:r>
            <a:r>
              <a:rPr lang="en-US" altLang="zh-CN" smtClean="0"/>
              <a:t>- while </a:t>
            </a:r>
            <a:r>
              <a:rPr lang="zh-CN" altLang="en-US" smtClean="0"/>
              <a:t>　　　　　　　</a:t>
            </a:r>
          </a:p>
        </p:txBody>
      </p:sp>
      <p:sp>
        <p:nvSpPr>
          <p:cNvPr id="28676" name="TextBox 3"/>
          <p:cNvSpPr txBox="1">
            <a:spLocks noChangeArrowheads="1"/>
          </p:cNvSpPr>
          <p:nvPr/>
        </p:nvSpPr>
        <p:spPr bwMode="auto">
          <a:xfrm>
            <a:off x="1847850" y="1436836"/>
            <a:ext cx="8496300" cy="5016500"/>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eaLnBrk="1" hangingPunct="1"/>
            <a:r>
              <a:rPr lang="en-US" altLang="zh-CN" dirty="0">
                <a:solidFill>
                  <a:schemeClr val="tx1"/>
                </a:solidFill>
                <a:ea typeface="宋体" pitchFamily="2" charset="-122"/>
              </a:rPr>
              <a:t>public class Calculator{</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computeN</a:t>
            </a:r>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a:t>
            </a:r>
            <a:r>
              <a:rPr lang="en-US" altLang="zh-CN" dirty="0" err="1">
                <a:solidFill>
                  <a:schemeClr val="tx1"/>
                </a:solidFill>
                <a:ea typeface="宋体" pitchFamily="2" charset="-122"/>
              </a:rPr>
              <a:t>int</a:t>
            </a:r>
            <a:r>
              <a:rPr lang="en-US" altLang="zh-CN" dirty="0">
                <a:solidFill>
                  <a:schemeClr val="tx1"/>
                </a:solidFill>
                <a:ea typeface="宋体" pitchFamily="2" charset="-122"/>
              </a:rPr>
              <a:t>  s = 0 ;</a:t>
            </a:r>
          </a:p>
          <a:p>
            <a:r>
              <a:rPr lang="en-US" altLang="zh-CN" dirty="0">
                <a:solidFill>
                  <a:schemeClr val="tx1"/>
                </a:solidFill>
                <a:ea typeface="宋体" pitchFamily="2" charset="-122"/>
              </a:rPr>
              <a:t>              int  n = 1 ;</a:t>
            </a:r>
          </a:p>
          <a:p>
            <a:r>
              <a:rPr lang="en-US" altLang="zh-CN" dirty="0">
                <a:solidFill>
                  <a:schemeClr val="tx1"/>
                </a:solidFill>
                <a:ea typeface="宋体" pitchFamily="2" charset="-122"/>
              </a:rPr>
              <a:t>              while  ( s &lt; </a:t>
            </a:r>
            <a:r>
              <a:rPr lang="en-US" altLang="zh-CN" dirty="0" err="1">
                <a:solidFill>
                  <a:schemeClr val="tx1"/>
                </a:solidFill>
                <a:ea typeface="宋体" pitchFamily="2" charset="-122"/>
              </a:rPr>
              <a:t>totalNum</a:t>
            </a:r>
            <a:r>
              <a:rPr lang="en-US" altLang="zh-CN" dirty="0">
                <a:solidFill>
                  <a:schemeClr val="tx1"/>
                </a:solidFill>
                <a:ea typeface="宋体" pitchFamily="2" charset="-122"/>
              </a:rPr>
              <a:t> ) {</a:t>
            </a:r>
          </a:p>
          <a:p>
            <a:r>
              <a:rPr lang="en-US" altLang="zh-CN" dirty="0">
                <a:solidFill>
                  <a:schemeClr val="tx1"/>
                </a:solidFill>
                <a:ea typeface="宋体" pitchFamily="2" charset="-122"/>
              </a:rPr>
              <a:t>              s += n * ( n + 1 ) ;</a:t>
            </a:r>
          </a:p>
          <a:p>
            <a:r>
              <a:rPr lang="en-US" altLang="zh-CN" dirty="0">
                <a:solidFill>
                  <a:schemeClr val="tx1"/>
                </a:solidFill>
                <a:ea typeface="宋体" pitchFamily="2" charset="-122"/>
              </a:rPr>
              <a:t>              n = n + 1 ;</a:t>
            </a:r>
          </a:p>
          <a:p>
            <a:r>
              <a:rPr lang="en-US" altLang="zh-CN" dirty="0">
                <a:solidFill>
                  <a:schemeClr val="tx1"/>
                </a:solidFill>
                <a:ea typeface="宋体" pitchFamily="2" charset="-122"/>
              </a:rPr>
              <a:t>              }</a:t>
            </a:r>
          </a:p>
          <a:p>
            <a:r>
              <a:rPr lang="en-US" altLang="zh-CN" dirty="0">
                <a:solidFill>
                  <a:schemeClr val="tx1"/>
                </a:solidFill>
                <a:ea typeface="宋体" pitchFamily="2" charset="-122"/>
              </a:rPr>
              <a:t>              return n – </a:t>
            </a:r>
            <a:r>
              <a:rPr lang="en-US" altLang="zh-CN" dirty="0" smtClean="0">
                <a:solidFill>
                  <a:schemeClr val="tx1"/>
                </a:solidFill>
                <a:ea typeface="宋体" pitchFamily="2" charset="-122"/>
              </a:rPr>
              <a:t>2 </a:t>
            </a:r>
            <a:r>
              <a:rPr lang="en-US" altLang="zh-CN" dirty="0">
                <a:solidFill>
                  <a:schemeClr val="tx1"/>
                </a:solidFill>
                <a:ea typeface="宋体" pitchFamily="2" charset="-122"/>
              </a:rPr>
              <a:t>;</a:t>
            </a:r>
          </a:p>
          <a:p>
            <a:r>
              <a:rPr lang="en-US" altLang="zh-CN" dirty="0">
                <a:solidFill>
                  <a:schemeClr val="tx1"/>
                </a:solidFill>
                <a:ea typeface="宋体" pitchFamily="2" charset="-122"/>
              </a:rPr>
              <a:t>    }</a:t>
            </a:r>
          </a:p>
          <a:p>
            <a:r>
              <a:rPr lang="en-US" altLang="zh-CN" dirty="0">
                <a:solidFill>
                  <a:schemeClr val="tx1"/>
                </a:solidFill>
                <a:ea typeface="宋体" pitchFamily="2" charset="-122"/>
              </a:rPr>
              <a:t>    public static void main ( String[] </a:t>
            </a:r>
            <a:r>
              <a:rPr lang="en-US" altLang="zh-CN" dirty="0" err="1">
                <a:solidFill>
                  <a:schemeClr val="tx1"/>
                </a:solidFill>
                <a:ea typeface="宋体" pitchFamily="2" charset="-122"/>
              </a:rPr>
              <a:t>args</a:t>
            </a:r>
            <a:r>
              <a:rPr lang="en-US" altLang="zh-CN" dirty="0">
                <a:solidFill>
                  <a:schemeClr val="tx1"/>
                </a:solidFill>
                <a:ea typeface="宋体" pitchFamily="2" charset="-122"/>
              </a:rPr>
              <a:t> ) {</a:t>
            </a:r>
          </a:p>
          <a:p>
            <a:r>
              <a:rPr lang="en-US" altLang="zh-CN" dirty="0">
                <a:solidFill>
                  <a:schemeClr val="tx1"/>
                </a:solidFill>
                <a:latin typeface="微软雅黑" pitchFamily="34" charset="-122"/>
                <a:ea typeface="微软雅黑" pitchFamily="34" charset="-122"/>
                <a:sym typeface="Arial" charset="0"/>
              </a:rPr>
              <a:t>		</a:t>
            </a:r>
            <a:r>
              <a:rPr lang="zh-CN" altLang="en-US" dirty="0">
                <a:solidFill>
                  <a:schemeClr val="tx1"/>
                </a:solidFill>
                <a:latin typeface="微软雅黑" pitchFamily="34" charset="-122"/>
                <a:ea typeface="微软雅黑" pitchFamily="34" charset="-122"/>
                <a:sym typeface="Arial" charset="0"/>
              </a:rPr>
              <a:t>Calculator  cal = new Calculator() ;</a:t>
            </a:r>
          </a:p>
          <a:p>
            <a:r>
              <a:rPr lang="en-US" altLang="zh-CN" dirty="0">
                <a:solidFill>
                  <a:schemeClr val="tx1"/>
                </a:solidFill>
                <a:ea typeface="宋体" pitchFamily="2" charset="-122"/>
              </a:rPr>
              <a:t>	         int n= </a:t>
            </a:r>
            <a:r>
              <a:rPr lang="en-US" altLang="zh-CN" dirty="0" err="1">
                <a:solidFill>
                  <a:schemeClr val="tx1"/>
                </a:solidFill>
                <a:ea typeface="宋体" pitchFamily="2" charset="-122"/>
              </a:rPr>
              <a:t>cal.computeN</a:t>
            </a:r>
            <a:r>
              <a:rPr lang="en-US" altLang="zh-CN" dirty="0">
                <a:solidFill>
                  <a:schemeClr val="tx1"/>
                </a:solidFill>
                <a:ea typeface="宋体" pitchFamily="2" charset="-122"/>
              </a:rPr>
              <a:t>( 1000 ) ;</a:t>
            </a:r>
          </a:p>
          <a:p>
            <a:r>
              <a:rPr lang="en-US" altLang="zh-CN" dirty="0">
                <a:solidFill>
                  <a:schemeClr val="tx1"/>
                </a:solidFill>
                <a:ea typeface="宋体" pitchFamily="2" charset="-122"/>
              </a:rPr>
              <a:t>             </a:t>
            </a:r>
            <a:r>
              <a:rPr lang="en-US" altLang="zh-CN" dirty="0" err="1">
                <a:solidFill>
                  <a:schemeClr val="tx1"/>
                </a:solidFill>
                <a:ea typeface="宋体" pitchFamily="2" charset="-122"/>
              </a:rPr>
              <a:t>System.out.println</a:t>
            </a:r>
            <a:r>
              <a:rPr lang="en-US" altLang="zh-CN" dirty="0">
                <a:solidFill>
                  <a:schemeClr val="tx1"/>
                </a:solidFill>
                <a:ea typeface="宋体" pitchFamily="2" charset="-122"/>
              </a:rPr>
              <a:t>( “n</a:t>
            </a:r>
            <a:r>
              <a:rPr lang="zh-CN" altLang="en-US" dirty="0">
                <a:solidFill>
                  <a:schemeClr val="tx1"/>
                </a:solidFill>
                <a:ea typeface="宋体" pitchFamily="2" charset="-122"/>
              </a:rPr>
              <a:t>的最大值是：” </a:t>
            </a:r>
            <a:r>
              <a:rPr lang="en-US" altLang="zh-CN" dirty="0">
                <a:solidFill>
                  <a:schemeClr val="tx1"/>
                </a:solidFill>
                <a:ea typeface="宋体" pitchFamily="2" charset="-122"/>
              </a:rPr>
              <a:t>+ n ) ;</a:t>
            </a:r>
          </a:p>
          <a:p>
            <a:r>
              <a:rPr lang="en-US" altLang="zh-CN" dirty="0">
                <a:solidFill>
                  <a:schemeClr val="tx1"/>
                </a:solidFill>
                <a:ea typeface="宋体" pitchFamily="2" charset="-122"/>
              </a:rPr>
              <a:t>     }</a:t>
            </a:r>
          </a:p>
          <a:p>
            <a:r>
              <a:rPr lang="en-US" altLang="zh-CN" dirty="0">
                <a:solidFill>
                  <a:schemeClr val="tx1"/>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1000"/>
                                        <p:tgtEl>
                                          <p:spTgt spid="28676"/>
                                        </p:tgtEl>
                                      </p:cBhvr>
                                    </p:animEffect>
                                    <p:anim calcmode="lin" valueType="num">
                                      <p:cBhvr>
                                        <p:cTn id="8" dur="1000" fill="hold"/>
                                        <p:tgtEl>
                                          <p:spTgt spid="28676"/>
                                        </p:tgtEl>
                                        <p:attrNameLst>
                                          <p:attrName>ppt_x</p:attrName>
                                        </p:attrNameLst>
                                      </p:cBhvr>
                                      <p:tavLst>
                                        <p:tav tm="0">
                                          <p:val>
                                            <p:strVal val="#ppt_x"/>
                                          </p:val>
                                        </p:tav>
                                        <p:tav tm="100000">
                                          <p:val>
                                            <p:strVal val="#ppt_x"/>
                                          </p:val>
                                        </p:tav>
                                      </p:tavLst>
                                    </p:anim>
                                    <p:anim calcmode="lin" valueType="num">
                                      <p:cBhvr>
                                        <p:cTn id="9" dur="1000" fill="hold"/>
                                        <p:tgtEl>
                                          <p:spTgt spid="286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ldLvl="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zh-CN" altLang="en-US" smtClean="0"/>
              <a:t>循环流程</a:t>
            </a:r>
            <a:r>
              <a:rPr lang="en-US" altLang="zh-CN" smtClean="0"/>
              <a:t>- do……while</a:t>
            </a:r>
            <a:r>
              <a:rPr lang="zh-CN" altLang="en-US" smtClean="0"/>
              <a:t>　　　　　　　</a:t>
            </a:r>
          </a:p>
        </p:txBody>
      </p:sp>
      <p:sp>
        <p:nvSpPr>
          <p:cNvPr id="33795" name="内容占位符 2"/>
          <p:cNvSpPr>
            <a:spLocks noGrp="1" noChangeArrowheads="1"/>
          </p:cNvSpPr>
          <p:nvPr>
            <p:ph idx="1"/>
          </p:nvPr>
        </p:nvSpPr>
        <p:spPr/>
        <p:txBody>
          <a:bodyPr/>
          <a:lstStyle/>
          <a:p>
            <a:pPr>
              <a:lnSpc>
                <a:spcPct val="150000"/>
              </a:lnSpc>
            </a:pPr>
            <a:r>
              <a:rPr lang="zh-CN" altLang="en-US" dirty="0" smtClean="0"/>
              <a:t>无条件进入，执行一次循环体后判断是否满足条件，当条件满足时重复执行循环体，直到条件不满足时退出</a:t>
            </a:r>
            <a:r>
              <a:rPr lang="en-US" altLang="zh-CN" dirty="0" smtClean="0"/>
              <a:t>.</a:t>
            </a:r>
          </a:p>
          <a:p>
            <a:pPr>
              <a:lnSpc>
                <a:spcPct val="150000"/>
              </a:lnSpc>
            </a:pPr>
            <a:r>
              <a:rPr lang="zh-CN" altLang="en-US" dirty="0" smtClean="0"/>
              <a:t>基本语法：</a:t>
            </a:r>
          </a:p>
          <a:p>
            <a:pPr lvl="1">
              <a:lnSpc>
                <a:spcPct val="150000"/>
              </a:lnSpc>
            </a:pPr>
            <a:r>
              <a:rPr lang="en-US" altLang="zh-CN" dirty="0" smtClean="0"/>
              <a:t>do {</a:t>
            </a:r>
          </a:p>
          <a:p>
            <a:pPr lvl="2">
              <a:lnSpc>
                <a:spcPct val="150000"/>
              </a:lnSpc>
            </a:pPr>
            <a:r>
              <a:rPr lang="en-US" altLang="zh-CN" dirty="0" smtClean="0"/>
              <a:t> </a:t>
            </a:r>
            <a:r>
              <a:rPr lang="zh-CN" altLang="en-US" dirty="0" smtClean="0"/>
              <a:t>循环体</a:t>
            </a:r>
          </a:p>
          <a:p>
            <a:pPr lvl="1">
              <a:lnSpc>
                <a:spcPct val="150000"/>
              </a:lnSpc>
            </a:pPr>
            <a:r>
              <a:rPr lang="zh-CN" altLang="en-US" dirty="0" smtClean="0"/>
              <a:t> </a:t>
            </a:r>
            <a:r>
              <a:rPr lang="en-US" altLang="zh-CN" dirty="0" smtClean="0"/>
              <a:t>} while ( </a:t>
            </a:r>
            <a:r>
              <a:rPr lang="zh-CN" altLang="en-US" dirty="0" smtClean="0"/>
              <a:t>循环条件表达式 </a:t>
            </a:r>
            <a:r>
              <a:rPr lang="en-US" altLang="zh-CN" dirty="0" smtClean="0"/>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zh-CN" altLang="en-US" smtClean="0"/>
              <a:t>循环流程</a:t>
            </a:r>
            <a:r>
              <a:rPr lang="en-US" altLang="zh-CN" smtClean="0"/>
              <a:t>- do……while </a:t>
            </a:r>
            <a:r>
              <a:rPr lang="zh-CN" altLang="en-US" smtClean="0"/>
              <a:t>　　　　　　　</a:t>
            </a:r>
          </a:p>
        </p:txBody>
      </p:sp>
      <p:sp>
        <p:nvSpPr>
          <p:cNvPr id="34819" name="内容占位符 2"/>
          <p:cNvSpPr>
            <a:spLocks noGrp="1" noChangeArrowheads="1"/>
          </p:cNvSpPr>
          <p:nvPr>
            <p:ph idx="1"/>
          </p:nvPr>
        </p:nvSpPr>
        <p:spPr/>
        <p:txBody>
          <a:bodyPr/>
          <a:lstStyle/>
          <a:p>
            <a:r>
              <a:rPr lang="zh-CN" altLang="en-US" smtClean="0"/>
              <a:t>课堂练习：已知 </a:t>
            </a:r>
            <a:r>
              <a:rPr lang="en-US" altLang="zh-CN" smtClean="0"/>
              <a:t>1×2+2×3+3×4+…+n×</a:t>
            </a:r>
            <a:r>
              <a:rPr lang="zh-CN" altLang="en-US" smtClean="0"/>
              <a:t>（</a:t>
            </a:r>
            <a:r>
              <a:rPr lang="en-US" altLang="zh-CN" smtClean="0"/>
              <a:t>n+1</a:t>
            </a:r>
            <a:r>
              <a:rPr lang="zh-CN" altLang="en-US" smtClean="0"/>
              <a:t>）＜</a:t>
            </a:r>
            <a:r>
              <a:rPr lang="en-US" altLang="zh-CN" smtClean="0"/>
              <a:t>1000</a:t>
            </a:r>
            <a:r>
              <a:rPr lang="zh-CN" altLang="en-US" smtClean="0"/>
              <a:t>求</a:t>
            </a:r>
            <a:r>
              <a:rPr lang="en-US" altLang="zh-CN" smtClean="0"/>
              <a:t>n</a:t>
            </a:r>
            <a:r>
              <a:rPr lang="zh-CN" altLang="en-US" smtClean="0"/>
              <a:t>的最大值。</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smtClean="0"/>
              <a:t>循环流程</a:t>
            </a:r>
            <a:r>
              <a:rPr lang="en-US" altLang="zh-CN" smtClean="0"/>
              <a:t>- do……while </a:t>
            </a:r>
            <a:r>
              <a:rPr lang="zh-CN" altLang="en-US" smtClean="0"/>
              <a:t>　　　　　　　</a:t>
            </a:r>
          </a:p>
        </p:txBody>
      </p:sp>
      <p:sp>
        <p:nvSpPr>
          <p:cNvPr id="4" name="TextBox 3"/>
          <p:cNvSpPr txBox="1">
            <a:spLocks noChangeArrowheads="1"/>
          </p:cNvSpPr>
          <p:nvPr/>
        </p:nvSpPr>
        <p:spPr bwMode="auto">
          <a:xfrm>
            <a:off x="1559496" y="1364570"/>
            <a:ext cx="8496300" cy="5016758"/>
          </a:xfrm>
          <a:prstGeom prst="rect">
            <a:avLst/>
          </a:prstGeom>
          <a:solidFill>
            <a:srgbClr val="FFCC99"/>
          </a:solidFill>
          <a:ln w="9525">
            <a:solidFill>
              <a:schemeClr val="tx1"/>
            </a:solidFill>
            <a:miter lim="800000"/>
            <a:headEnd/>
            <a:tailEnd/>
          </a:ln>
        </p:spPr>
        <p:txBody>
          <a:bodyPr>
            <a:spAutoFit/>
          </a:bodyPr>
          <a:lstStyle>
            <a:lvl1pPr marL="342900" indent="-342900"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r>
              <a:rPr lang="en-US" altLang="zh-CN" dirty="0">
                <a:solidFill>
                  <a:schemeClr val="tx1"/>
                </a:solidFill>
              </a:rPr>
              <a:t>public class Calculator{</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computeN</a:t>
            </a:r>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totalNum</a:t>
            </a:r>
            <a:r>
              <a:rPr lang="en-US" altLang="zh-CN" dirty="0">
                <a:solidFill>
                  <a:schemeClr val="tx1"/>
                </a:solidFill>
              </a:rPr>
              <a:t> ) {</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s = 0 ;</a:t>
            </a:r>
          </a:p>
          <a:p>
            <a:r>
              <a:rPr lang="en-US" altLang="zh-CN" dirty="0">
                <a:solidFill>
                  <a:schemeClr val="tx1"/>
                </a:solidFill>
              </a:rPr>
              <a:t>              int n = 1 ;</a:t>
            </a:r>
          </a:p>
          <a:p>
            <a:r>
              <a:rPr lang="en-US" altLang="zh-CN" dirty="0">
                <a:solidFill>
                  <a:schemeClr val="tx1"/>
                </a:solidFill>
              </a:rPr>
              <a:t>              do {</a:t>
            </a:r>
          </a:p>
          <a:p>
            <a:r>
              <a:rPr lang="en-US" altLang="zh-CN" dirty="0">
                <a:solidFill>
                  <a:schemeClr val="tx1"/>
                </a:solidFill>
              </a:rPr>
              <a:t>              s += n * ( n + 1 ) ;</a:t>
            </a:r>
          </a:p>
          <a:p>
            <a:r>
              <a:rPr lang="en-US" altLang="zh-CN" dirty="0">
                <a:solidFill>
                  <a:schemeClr val="tx1"/>
                </a:solidFill>
              </a:rPr>
              <a:t>              n = n + 1 ;</a:t>
            </a:r>
          </a:p>
          <a:p>
            <a:r>
              <a:rPr lang="en-US" altLang="zh-CN" dirty="0">
                <a:solidFill>
                  <a:schemeClr val="tx1"/>
                </a:solidFill>
              </a:rPr>
              <a:t>              } while ( s &lt; </a:t>
            </a:r>
            <a:r>
              <a:rPr lang="en-US" altLang="zh-CN" dirty="0" err="1">
                <a:solidFill>
                  <a:schemeClr val="tx1"/>
                </a:solidFill>
              </a:rPr>
              <a:t>totalNum</a:t>
            </a:r>
            <a:r>
              <a:rPr lang="en-US" altLang="zh-CN" dirty="0">
                <a:solidFill>
                  <a:schemeClr val="tx1"/>
                </a:solidFill>
              </a:rPr>
              <a:t> ) </a:t>
            </a:r>
            <a:r>
              <a:rPr lang="en-US" altLang="zh-CN" dirty="0">
                <a:solidFill>
                  <a:schemeClr val="tx1"/>
                </a:solidFill>
              </a:rPr>
              <a:t>;</a:t>
            </a:r>
            <a:endParaRPr lang="en-US" altLang="zh-CN" dirty="0">
              <a:solidFill>
                <a:schemeClr val="tx1"/>
              </a:solidFill>
            </a:endParaRPr>
          </a:p>
          <a:p>
            <a:r>
              <a:rPr lang="en-US" altLang="zh-CN" dirty="0">
                <a:solidFill>
                  <a:schemeClr val="tx1"/>
                </a:solidFill>
              </a:rPr>
              <a:t>              return n – </a:t>
            </a:r>
            <a:r>
              <a:rPr lang="en-US" altLang="zh-CN" dirty="0" smtClean="0">
                <a:solidFill>
                  <a:schemeClr val="tx1"/>
                </a:solidFill>
              </a:rPr>
              <a:t>2 </a:t>
            </a:r>
            <a:r>
              <a:rPr lang="en-US" altLang="zh-CN" dirty="0">
                <a:solidFill>
                  <a:schemeClr val="tx1"/>
                </a:solidFill>
              </a:rPr>
              <a:t>;</a:t>
            </a:r>
          </a:p>
          <a:p>
            <a:r>
              <a:rPr lang="en-US" altLang="zh-CN" dirty="0">
                <a:solidFill>
                  <a:schemeClr val="tx1"/>
                </a:solidFill>
              </a:rPr>
              <a:t>    }</a:t>
            </a:r>
          </a:p>
          <a:p>
            <a:r>
              <a:rPr lang="en-US" altLang="zh-CN" dirty="0">
                <a:solidFill>
                  <a:schemeClr val="tx1"/>
                </a:solidFill>
              </a:rPr>
              <a:t>    public static void main( String[]  </a:t>
            </a:r>
            <a:r>
              <a:rPr lang="en-US" altLang="zh-CN" dirty="0" err="1">
                <a:solidFill>
                  <a:schemeClr val="tx1"/>
                </a:solidFill>
              </a:rPr>
              <a:t>args</a:t>
            </a:r>
            <a:r>
              <a:rPr lang="en-US" altLang="zh-CN" dirty="0">
                <a:solidFill>
                  <a:schemeClr val="tx1"/>
                </a:solidFill>
              </a:rPr>
              <a:t> ) {</a:t>
            </a:r>
          </a:p>
          <a:p>
            <a:r>
              <a:rPr lang="en-US" altLang="zh-CN" dirty="0">
                <a:solidFill>
                  <a:schemeClr val="tx1"/>
                </a:solidFill>
                <a:sym typeface="Arial" charset="0"/>
              </a:rPr>
              <a:t>	</a:t>
            </a:r>
            <a:r>
              <a:rPr lang="zh-CN" altLang="en-US" dirty="0">
                <a:solidFill>
                  <a:schemeClr val="tx1"/>
                </a:solidFill>
                <a:sym typeface="Arial" charset="0"/>
              </a:rPr>
              <a:t>Calculator  cal = new Calculator() ;</a:t>
            </a:r>
          </a:p>
          <a:p>
            <a:r>
              <a:rPr lang="en-US" altLang="zh-CN" dirty="0">
                <a:solidFill>
                  <a:schemeClr val="tx1"/>
                </a:solidFill>
              </a:rPr>
              <a:t>	 </a:t>
            </a:r>
            <a:r>
              <a:rPr lang="en-US" altLang="zh-CN" dirty="0" err="1">
                <a:solidFill>
                  <a:schemeClr val="tx1"/>
                </a:solidFill>
              </a:rPr>
              <a:t>int</a:t>
            </a:r>
            <a:r>
              <a:rPr lang="en-US" altLang="zh-CN" dirty="0">
                <a:solidFill>
                  <a:schemeClr val="tx1"/>
                </a:solidFill>
              </a:rPr>
              <a:t> n= </a:t>
            </a:r>
            <a:r>
              <a:rPr lang="en-US" altLang="zh-CN" dirty="0" err="1">
                <a:solidFill>
                  <a:schemeClr val="tx1"/>
                </a:solidFill>
              </a:rPr>
              <a:t>cal.computeN</a:t>
            </a:r>
            <a:r>
              <a:rPr lang="en-US" altLang="zh-CN" dirty="0">
                <a:solidFill>
                  <a:schemeClr val="tx1"/>
                </a:solidFill>
              </a:rPr>
              <a:t>( 1000 ) ;</a:t>
            </a:r>
          </a:p>
          <a:p>
            <a:r>
              <a:rPr lang="en-US" altLang="zh-CN" dirty="0">
                <a:solidFill>
                  <a:schemeClr val="tx1"/>
                </a:solidFill>
              </a:rPr>
              <a:t>             </a:t>
            </a:r>
            <a:r>
              <a:rPr lang="en-US" altLang="zh-CN" dirty="0" err="1">
                <a:solidFill>
                  <a:schemeClr val="tx1"/>
                </a:solidFill>
              </a:rPr>
              <a:t>System.out.println</a:t>
            </a:r>
            <a:r>
              <a:rPr lang="en-US" altLang="zh-CN" dirty="0">
                <a:solidFill>
                  <a:schemeClr val="tx1"/>
                </a:solidFill>
              </a:rPr>
              <a:t>( “n</a:t>
            </a:r>
            <a:r>
              <a:rPr lang="zh-CN" altLang="en-US" dirty="0">
                <a:solidFill>
                  <a:schemeClr val="tx1"/>
                </a:solidFill>
              </a:rPr>
              <a:t>的最大值是：</a:t>
            </a:r>
            <a:r>
              <a:rPr lang="en-US" altLang="zh-CN" dirty="0">
                <a:solidFill>
                  <a:schemeClr val="tx1"/>
                </a:solidFill>
              </a:rPr>
              <a:t>"</a:t>
            </a:r>
            <a:r>
              <a:rPr lang="zh-CN" altLang="en-US" dirty="0">
                <a:solidFill>
                  <a:schemeClr val="tx1"/>
                </a:solidFill>
              </a:rPr>
              <a:t> </a:t>
            </a:r>
            <a:r>
              <a:rPr lang="en-US" altLang="zh-CN" dirty="0">
                <a:solidFill>
                  <a:schemeClr val="tx1"/>
                </a:solidFill>
              </a:rPr>
              <a:t>+ n ) ;</a:t>
            </a:r>
          </a:p>
          <a:p>
            <a:r>
              <a:rPr lang="en-US" altLang="zh-CN" dirty="0">
                <a:solidFill>
                  <a:schemeClr val="tx1"/>
                </a:solidFill>
              </a:rPr>
              <a:t>     }</a:t>
            </a:r>
          </a:p>
          <a:p>
            <a:r>
              <a:rPr lang="en-US" altLang="zh-CN"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zh-CN" altLang="en-US" smtClean="0"/>
              <a:t>循环流程</a:t>
            </a:r>
            <a:r>
              <a:rPr lang="en-US" altLang="zh-CN" smtClean="0"/>
              <a:t>-</a:t>
            </a:r>
            <a:r>
              <a:rPr lang="zh-CN" altLang="en-US" smtClean="0"/>
              <a:t>增强型</a:t>
            </a:r>
            <a:r>
              <a:rPr lang="en-US" altLang="zh-CN" smtClean="0"/>
              <a:t>for </a:t>
            </a:r>
            <a:r>
              <a:rPr lang="zh-CN" altLang="en-US" smtClean="0"/>
              <a:t>　　　　　　　</a:t>
            </a:r>
          </a:p>
        </p:txBody>
      </p:sp>
      <p:sp>
        <p:nvSpPr>
          <p:cNvPr id="36867" name="内容占位符 2"/>
          <p:cNvSpPr>
            <a:spLocks noGrp="1" noChangeArrowheads="1"/>
          </p:cNvSpPr>
          <p:nvPr>
            <p:ph idx="1"/>
          </p:nvPr>
        </p:nvSpPr>
        <p:spPr/>
        <p:txBody>
          <a:bodyPr/>
          <a:lstStyle/>
          <a:p>
            <a:pPr>
              <a:lnSpc>
                <a:spcPct val="150000"/>
              </a:lnSpc>
            </a:pPr>
            <a:r>
              <a:rPr lang="en-US" altLang="zh-CN" dirty="0" smtClean="0"/>
              <a:t>Java</a:t>
            </a:r>
            <a:r>
              <a:rPr lang="zh-CN" altLang="en-US" dirty="0" smtClean="0"/>
              <a:t>提供了一个更为简洁的循环语句，用于数组或者集合的遍历。</a:t>
            </a:r>
          </a:p>
          <a:p>
            <a:pPr>
              <a:lnSpc>
                <a:spcPct val="150000"/>
              </a:lnSpc>
            </a:pPr>
            <a:r>
              <a:rPr lang="zh-CN" altLang="en-US" dirty="0" smtClean="0"/>
              <a:t>基本语法：</a:t>
            </a:r>
          </a:p>
          <a:p>
            <a:pPr lvl="1">
              <a:lnSpc>
                <a:spcPct val="150000"/>
              </a:lnSpc>
            </a:pPr>
            <a:r>
              <a:rPr lang="en-US" altLang="zh-CN" dirty="0" smtClean="0"/>
              <a:t>f</a:t>
            </a:r>
            <a:r>
              <a:rPr lang="zh-CN" altLang="en-US" dirty="0" smtClean="0"/>
              <a:t>or ( 类型 变量名: 数组或集合 ) {</a:t>
            </a:r>
            <a:endParaRPr lang="en-US" altLang="zh-CN" dirty="0" smtClean="0"/>
          </a:p>
          <a:p>
            <a:pPr lvl="2">
              <a:lnSpc>
                <a:spcPct val="150000"/>
              </a:lnSpc>
            </a:pPr>
            <a:r>
              <a:rPr lang="zh-CN" altLang="en-US" dirty="0" smtClean="0"/>
              <a:t>循环体</a:t>
            </a:r>
          </a:p>
          <a:p>
            <a:pPr lvl="1">
              <a:lnSpc>
                <a:spcPct val="150000"/>
              </a:lnSpc>
            </a:pPr>
            <a:r>
              <a:rPr lang="zh-CN" altLang="en-US" dirty="0" smtClean="0"/>
              <a:t>}</a:t>
            </a:r>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smtClean="0"/>
              <a:t>总结　　　　　　　</a:t>
            </a:r>
          </a:p>
        </p:txBody>
      </p:sp>
      <p:sp>
        <p:nvSpPr>
          <p:cNvPr id="30723" name="内容占位符 2"/>
          <p:cNvSpPr>
            <a:spLocks noGrp="1" noChangeArrowheads="1"/>
          </p:cNvSpPr>
          <p:nvPr>
            <p:ph idx="1"/>
          </p:nvPr>
        </p:nvSpPr>
        <p:spPr/>
        <p:txBody>
          <a:bodyPr/>
          <a:lstStyle/>
          <a:p>
            <a:pPr>
              <a:lnSpc>
                <a:spcPct val="150000"/>
              </a:lnSpc>
            </a:pPr>
            <a:r>
              <a:rPr lang="zh-CN" altLang="en-US" dirty="0" smtClean="0"/>
              <a:t>注释、标识符、关键字</a:t>
            </a:r>
            <a:endParaRPr lang="en-US" altLang="zh-CN" dirty="0" smtClean="0"/>
          </a:p>
          <a:p>
            <a:pPr>
              <a:lnSpc>
                <a:spcPct val="150000"/>
              </a:lnSpc>
            </a:pPr>
            <a:r>
              <a:rPr lang="zh-CN" altLang="en-US" dirty="0" smtClean="0"/>
              <a:t>数据类型</a:t>
            </a:r>
            <a:endParaRPr lang="en-US" altLang="zh-CN" dirty="0" smtClean="0"/>
          </a:p>
          <a:p>
            <a:pPr>
              <a:lnSpc>
                <a:spcPct val="150000"/>
              </a:lnSpc>
            </a:pPr>
            <a:r>
              <a:rPr lang="zh-CN" altLang="en-US" dirty="0" smtClean="0"/>
              <a:t>变量和常量的定义</a:t>
            </a:r>
            <a:endParaRPr lang="en-US" altLang="zh-CN" dirty="0" smtClean="0"/>
          </a:p>
          <a:p>
            <a:pPr>
              <a:lnSpc>
                <a:spcPct val="150000"/>
              </a:lnSpc>
            </a:pPr>
            <a:r>
              <a:rPr lang="zh-CN" altLang="en-US" dirty="0" smtClean="0"/>
              <a:t>流程控制</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p>
        </p:txBody>
      </p:sp>
      <p:sp>
        <p:nvSpPr>
          <p:cNvPr id="3" name="内容占位符 2"/>
          <p:cNvSpPr>
            <a:spLocks noGrp="1"/>
          </p:cNvSpPr>
          <p:nvPr>
            <p:ph idx="1"/>
          </p:nvPr>
        </p:nvSpPr>
        <p:spPr>
          <a:xfrm>
            <a:off x="609600" y="1160749"/>
            <a:ext cx="11175032" cy="4965415"/>
          </a:xfrm>
        </p:spPr>
        <p:txBody>
          <a:bodyPr/>
          <a:lstStyle/>
          <a:p>
            <a:pPr>
              <a:lnSpc>
                <a:spcPct val="150000"/>
              </a:lnSpc>
            </a:pPr>
            <a:r>
              <a:rPr lang="en-US" altLang="zh-CN" dirty="0" smtClean="0"/>
              <a:t>Java</a:t>
            </a:r>
            <a:r>
              <a:rPr lang="zh-CN" altLang="en-US" dirty="0" smtClean="0"/>
              <a:t>中的输入需要使用</a:t>
            </a:r>
            <a:r>
              <a:rPr lang="en-US" altLang="zh-CN" dirty="0" smtClean="0">
                <a:solidFill>
                  <a:srgbClr val="FF0000"/>
                </a:solidFill>
              </a:rPr>
              <a:t>Scanner</a:t>
            </a:r>
            <a:r>
              <a:rPr lang="zh-CN" altLang="en-US" dirty="0" smtClean="0"/>
              <a:t>的对象读取来自</a:t>
            </a:r>
            <a:r>
              <a:rPr lang="en-US" altLang="zh-CN" dirty="0" smtClean="0"/>
              <a:t>System.in</a:t>
            </a:r>
            <a:r>
              <a:rPr lang="zh-CN" altLang="en-US" dirty="0" smtClean="0"/>
              <a:t>的输入。</a:t>
            </a:r>
            <a:r>
              <a:rPr lang="en-US" altLang="zh-CN" dirty="0" smtClean="0"/>
              <a:t>Scanner</a:t>
            </a:r>
            <a:r>
              <a:rPr lang="zh-CN" altLang="en-US" dirty="0" smtClean="0"/>
              <a:t>类在包</a:t>
            </a:r>
            <a:r>
              <a:rPr lang="en-US" altLang="zh-CN" dirty="0" err="1" smtClean="0"/>
              <a:t>java.util</a:t>
            </a:r>
            <a:r>
              <a:rPr lang="zh-CN" altLang="en-US" dirty="0" smtClean="0"/>
              <a:t>中，使用时须在源文件的第一行导入：</a:t>
            </a:r>
            <a:r>
              <a:rPr lang="en-US" altLang="zh-CN" dirty="0" smtClean="0">
                <a:solidFill>
                  <a:srgbClr val="FF0000"/>
                </a:solidFill>
              </a:rPr>
              <a:t>import </a:t>
            </a:r>
            <a:r>
              <a:rPr lang="en-US" altLang="zh-CN" dirty="0" err="1" smtClean="0">
                <a:solidFill>
                  <a:srgbClr val="FF0000"/>
                </a:solidFill>
              </a:rPr>
              <a:t>java.util.Scanner</a:t>
            </a:r>
            <a:r>
              <a:rPr lang="zh-CN" altLang="en-US" dirty="0"/>
              <a:t>。</a:t>
            </a:r>
            <a:endParaRPr lang="en-US" altLang="zh-CN" dirty="0" smtClean="0"/>
          </a:p>
          <a:p>
            <a:pPr>
              <a:lnSpc>
                <a:spcPct val="150000"/>
              </a:lnSpc>
            </a:pPr>
            <a:r>
              <a:rPr lang="en-US" altLang="zh-CN" dirty="0" smtClean="0"/>
              <a:t>Scanner</a:t>
            </a:r>
            <a:r>
              <a:rPr lang="zh-CN" altLang="en-US" dirty="0" smtClean="0"/>
              <a:t>对象中常用的获取用户输入的方法有：</a:t>
            </a:r>
            <a:endParaRPr lang="en-US" altLang="zh-CN" dirty="0" smtClean="0"/>
          </a:p>
          <a:p>
            <a:pPr lvl="1">
              <a:lnSpc>
                <a:spcPct val="150000"/>
              </a:lnSpc>
            </a:pPr>
            <a:r>
              <a:rPr lang="en-US" altLang="zh-CN" dirty="0" smtClean="0"/>
              <a:t>String </a:t>
            </a:r>
            <a:r>
              <a:rPr lang="en-US" altLang="zh-CN" dirty="0" err="1" smtClean="0"/>
              <a:t>nextLine</a:t>
            </a:r>
            <a:r>
              <a:rPr lang="en-US" altLang="zh-CN" dirty="0" smtClean="0"/>
              <a:t>()                        //</a:t>
            </a:r>
            <a:r>
              <a:rPr lang="zh-CN" altLang="en-US" dirty="0" smtClean="0"/>
              <a:t>获取用户输入一行信息</a:t>
            </a:r>
            <a:endParaRPr lang="en-US" altLang="zh-CN" dirty="0" smtClean="0"/>
          </a:p>
          <a:p>
            <a:pPr lvl="1">
              <a:lnSpc>
                <a:spcPct val="150000"/>
              </a:lnSpc>
            </a:pPr>
            <a:r>
              <a:rPr lang="en-US" altLang="zh-CN" dirty="0" err="1"/>
              <a:t>boolean</a:t>
            </a:r>
            <a:r>
              <a:rPr lang="en-US" altLang="zh-CN" dirty="0"/>
              <a:t> </a:t>
            </a:r>
            <a:r>
              <a:rPr lang="en-US" altLang="zh-CN" dirty="0" err="1"/>
              <a:t>nextBoolean</a:t>
            </a:r>
            <a:r>
              <a:rPr lang="en-US" altLang="zh-CN" dirty="0" smtClean="0"/>
              <a:t>()             //</a:t>
            </a:r>
            <a:r>
              <a:rPr lang="zh-CN" altLang="en-US" dirty="0" smtClean="0"/>
              <a:t>获取用户输入的一个</a:t>
            </a:r>
            <a:r>
              <a:rPr lang="en-US" altLang="zh-CN" dirty="0" err="1" smtClean="0"/>
              <a:t>boolean</a:t>
            </a:r>
            <a:r>
              <a:rPr lang="zh-CN" altLang="en-US" dirty="0" smtClean="0"/>
              <a:t>类型的值</a:t>
            </a:r>
            <a:endParaRPr lang="en-US" altLang="zh-CN" dirty="0" smtClean="0"/>
          </a:p>
          <a:p>
            <a:pPr lvl="1">
              <a:lnSpc>
                <a:spcPct val="150000"/>
              </a:lnSpc>
            </a:pPr>
            <a:r>
              <a:rPr lang="en-US" altLang="zh-CN" dirty="0" smtClean="0"/>
              <a:t>short </a:t>
            </a:r>
            <a:r>
              <a:rPr lang="en-US" altLang="zh-CN" dirty="0" err="1" smtClean="0"/>
              <a:t>nextShort</a:t>
            </a:r>
            <a:r>
              <a:rPr lang="en-US" altLang="zh-CN" dirty="0" smtClean="0"/>
              <a:t>()                      //</a:t>
            </a:r>
            <a:r>
              <a:rPr lang="zh-CN" altLang="en-US" dirty="0" smtClean="0"/>
              <a:t>获取用户输入的一个</a:t>
            </a:r>
            <a:r>
              <a:rPr lang="en-US" altLang="zh-CN" dirty="0" smtClean="0"/>
              <a:t>short</a:t>
            </a:r>
            <a:r>
              <a:rPr lang="zh-CN" altLang="en-US" dirty="0" smtClean="0"/>
              <a:t>类型的值</a:t>
            </a:r>
            <a:endParaRPr lang="en-US" altLang="zh-CN" dirty="0" smtClean="0"/>
          </a:p>
          <a:p>
            <a:pPr lvl="1">
              <a:lnSpc>
                <a:spcPct val="150000"/>
              </a:lnSpc>
            </a:pPr>
            <a:r>
              <a:rPr lang="en-US" altLang="zh-CN" dirty="0" err="1"/>
              <a:t>int</a:t>
            </a:r>
            <a:r>
              <a:rPr lang="en-US" altLang="zh-CN" dirty="0"/>
              <a:t> </a:t>
            </a:r>
            <a:r>
              <a:rPr lang="en-US" altLang="zh-CN" dirty="0" err="1"/>
              <a:t>nextInt</a:t>
            </a:r>
            <a:r>
              <a:rPr lang="en-US" altLang="zh-CN" dirty="0" smtClean="0"/>
              <a:t>()                              //</a:t>
            </a:r>
            <a:r>
              <a:rPr lang="zh-CN" altLang="en-US" dirty="0" smtClean="0"/>
              <a:t>获取用户输入的一个</a:t>
            </a:r>
            <a:r>
              <a:rPr lang="en-US" altLang="zh-CN" dirty="0" err="1" smtClean="0"/>
              <a:t>int</a:t>
            </a:r>
            <a:r>
              <a:rPr lang="zh-CN" altLang="en-US" dirty="0" smtClean="0"/>
              <a:t>类型的值</a:t>
            </a:r>
            <a:endParaRPr lang="en-US" altLang="zh-CN" dirty="0" smtClean="0"/>
          </a:p>
          <a:p>
            <a:pPr lvl="1">
              <a:lnSpc>
                <a:spcPct val="150000"/>
              </a:lnSpc>
            </a:pPr>
            <a:r>
              <a:rPr lang="en-US" altLang="zh-CN" dirty="0"/>
              <a:t>long </a:t>
            </a:r>
            <a:r>
              <a:rPr lang="en-US" altLang="zh-CN" dirty="0" err="1"/>
              <a:t>nextLong</a:t>
            </a:r>
            <a:r>
              <a:rPr lang="en-US" altLang="zh-CN" dirty="0" smtClean="0"/>
              <a:t>()                      //</a:t>
            </a:r>
            <a:r>
              <a:rPr lang="zh-CN" altLang="en-US" dirty="0" smtClean="0"/>
              <a:t>获取用户输入的一个</a:t>
            </a:r>
            <a:r>
              <a:rPr lang="en-US" altLang="zh-CN" dirty="0" smtClean="0"/>
              <a:t>long</a:t>
            </a:r>
            <a:r>
              <a:rPr lang="zh-CN" altLang="en-US" dirty="0" smtClean="0"/>
              <a:t>类型的值</a:t>
            </a:r>
            <a:endParaRPr lang="en-US" altLang="zh-CN" dirty="0" smtClean="0"/>
          </a:p>
          <a:p>
            <a:pPr lvl="1">
              <a:lnSpc>
                <a:spcPct val="150000"/>
              </a:lnSpc>
            </a:pPr>
            <a:r>
              <a:rPr lang="en-US" altLang="zh-CN" dirty="0"/>
              <a:t>double </a:t>
            </a:r>
            <a:r>
              <a:rPr lang="en-US" altLang="zh-CN" dirty="0" err="1"/>
              <a:t>nextDouble</a:t>
            </a:r>
            <a:r>
              <a:rPr lang="en-US" altLang="zh-CN" dirty="0" smtClean="0"/>
              <a:t>()              //</a:t>
            </a:r>
            <a:r>
              <a:rPr lang="zh-CN" altLang="en-US" dirty="0" smtClean="0"/>
              <a:t>获取用户输入的一个</a:t>
            </a:r>
            <a:r>
              <a:rPr lang="en-US" altLang="zh-CN" dirty="0" smtClean="0"/>
              <a:t>double</a:t>
            </a:r>
            <a:r>
              <a:rPr lang="zh-CN" altLang="en-US" dirty="0" smtClean="0"/>
              <a:t>类型的值</a:t>
            </a:r>
            <a:endParaRPr lang="zh-CN" altLang="en-US" dirty="0"/>
          </a:p>
        </p:txBody>
      </p:sp>
    </p:spTree>
    <p:extLst>
      <p:ext uri="{BB962C8B-B14F-4D97-AF65-F5344CB8AC3E}">
        <p14:creationId xmlns:p14="http://schemas.microsoft.com/office/powerpoint/2010/main" val="15287788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2423593"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a:solidFill>
                  <a:srgbClr val="C00000"/>
                </a:solidFill>
                <a:ea typeface="宋体" pitchFamily="2" charset="-122"/>
              </a:rPr>
              <a:t>Thank You</a:t>
            </a:r>
            <a:endParaRPr lang="zh-CN" altLang="en-US" sz="5400" b="1">
              <a:solidFill>
                <a:srgbClr val="C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a:t>
            </a:r>
          </a:p>
        </p:txBody>
      </p:sp>
      <p:sp>
        <p:nvSpPr>
          <p:cNvPr id="3" name="内容占位符 2"/>
          <p:cNvSpPr>
            <a:spLocks noGrp="1"/>
          </p:cNvSpPr>
          <p:nvPr>
            <p:ph idx="1"/>
          </p:nvPr>
        </p:nvSpPr>
        <p:spPr/>
        <p:txBody>
          <a:bodyPr/>
          <a:lstStyle/>
          <a:p>
            <a:r>
              <a:rPr lang="zh-CN" altLang="en-US" dirty="0" smtClean="0"/>
              <a:t>课堂练习：在控制台提示用户输入一个圆的半径，计算并输出圆的面积。</a:t>
            </a:r>
            <a:endParaRPr lang="zh-CN" altLang="en-US" dirty="0"/>
          </a:p>
        </p:txBody>
      </p:sp>
      <p:sp>
        <p:nvSpPr>
          <p:cNvPr id="4" name="矩形 3"/>
          <p:cNvSpPr/>
          <p:nvPr/>
        </p:nvSpPr>
        <p:spPr>
          <a:xfrm>
            <a:off x="1919536" y="1980539"/>
            <a:ext cx="8020000" cy="4401205"/>
          </a:xfrm>
          <a:prstGeom prst="rect">
            <a:avLst/>
          </a:prstGeom>
          <a:solidFill>
            <a:srgbClr val="FFCC99"/>
          </a:solidFill>
          <a:ln w="9525">
            <a:solidFill>
              <a:schemeClr val="bg1"/>
            </a:solidFill>
            <a:miter lim="800000"/>
            <a:headEnd/>
            <a:tailEnd/>
          </a:ln>
        </p:spPr>
        <p:txBody>
          <a:bodyPr wrap="none"/>
          <a:lstStyle/>
          <a:p>
            <a:pPr marL="342900" indent="-342900" eaLnBrk="0" hangingPunct="0"/>
            <a:r>
              <a:rPr lang="en-US" altLang="zh-CN" sz="2800" dirty="0">
                <a:solidFill>
                  <a:srgbClr val="FF0000"/>
                </a:solidFill>
                <a:latin typeface="Arial" charset="0"/>
              </a:rPr>
              <a:t>import </a:t>
            </a:r>
            <a:r>
              <a:rPr lang="en-US" altLang="zh-CN" sz="2800" dirty="0" err="1">
                <a:solidFill>
                  <a:srgbClr val="FF0000"/>
                </a:solidFill>
                <a:latin typeface="Arial" charset="0"/>
              </a:rPr>
              <a:t>java.util.Scanner</a:t>
            </a:r>
            <a:r>
              <a:rPr lang="en-US" altLang="zh-CN" sz="2800" dirty="0">
                <a:solidFill>
                  <a:srgbClr val="FF0000"/>
                </a:solidFill>
                <a:latin typeface="Arial" charset="0"/>
              </a:rPr>
              <a:t>;</a:t>
            </a:r>
            <a:endParaRPr lang="zh-CN" altLang="en-US" sz="2800" dirty="0">
              <a:solidFill>
                <a:srgbClr val="FF0000"/>
              </a:solidFill>
              <a:latin typeface="Arial" charset="0"/>
            </a:endParaRPr>
          </a:p>
          <a:p>
            <a:pPr marL="342900" indent="-342900" eaLnBrk="0" hangingPunct="0"/>
            <a:r>
              <a:rPr lang="en-US" altLang="zh-CN" sz="2800" dirty="0">
                <a:solidFill>
                  <a:schemeClr val="tx1"/>
                </a:solidFill>
                <a:latin typeface="Arial" charset="0"/>
              </a:rPr>
              <a:t>public class Demo {</a:t>
            </a:r>
            <a:endParaRPr lang="zh-CN" altLang="en-US" sz="2800" dirty="0">
              <a:solidFill>
                <a:schemeClr val="tx1"/>
              </a:solidFill>
              <a:latin typeface="Arial" charset="0"/>
            </a:endParaRPr>
          </a:p>
          <a:p>
            <a:pPr marL="342900" indent="-342900" eaLnBrk="0" hangingPunct="0"/>
            <a:r>
              <a:rPr lang="en-US" altLang="zh-CN" sz="2800" dirty="0">
                <a:solidFill>
                  <a:schemeClr val="tx1"/>
                </a:solidFill>
                <a:latin typeface="Arial" charset="0"/>
              </a:rPr>
              <a:t>    public static void main(String[] </a:t>
            </a:r>
            <a:r>
              <a:rPr lang="en-US" altLang="zh-CN" sz="2800" dirty="0" err="1">
                <a:solidFill>
                  <a:schemeClr val="tx1"/>
                </a:solidFill>
                <a:latin typeface="Arial" charset="0"/>
              </a:rPr>
              <a:t>args</a:t>
            </a:r>
            <a:r>
              <a:rPr lang="en-US" altLang="zh-CN" sz="2800" dirty="0">
                <a:solidFill>
                  <a:schemeClr val="tx1"/>
                </a:solidFill>
                <a:latin typeface="Arial" charset="0"/>
              </a:rPr>
              <a:t>) {</a:t>
            </a:r>
          </a:p>
          <a:p>
            <a:pPr marL="342900" indent="-342900" eaLnBrk="0" hangingPunct="0"/>
            <a:r>
              <a:rPr lang="en-US" altLang="zh-CN" sz="2800" dirty="0">
                <a:solidFill>
                  <a:schemeClr val="tx1"/>
                </a:solidFill>
                <a:latin typeface="Arial" charset="0"/>
              </a:rPr>
              <a:t>        </a:t>
            </a:r>
            <a:r>
              <a:rPr lang="en-US" altLang="zh-CN" sz="2800" dirty="0">
                <a:solidFill>
                  <a:srgbClr val="FF0000"/>
                </a:solidFill>
                <a:latin typeface="Arial" charset="0"/>
              </a:rPr>
              <a:t>Scanner input = new Scanner(System.in);</a:t>
            </a:r>
            <a:endParaRPr lang="zh-CN" altLang="en-US" sz="2800" dirty="0">
              <a:solidFill>
                <a:srgbClr val="FF0000"/>
              </a:solidFill>
              <a:latin typeface="Arial" charset="0"/>
            </a:endParaRPr>
          </a:p>
          <a:p>
            <a:pPr marL="342900" indent="-342900" eaLnBrk="0" hangingPunct="0"/>
            <a:r>
              <a:rPr lang="en-US" altLang="zh-CN" sz="2800" dirty="0">
                <a:solidFill>
                  <a:schemeClr val="tx1"/>
                </a:solidFill>
                <a:latin typeface="Arial" charset="0"/>
              </a:rPr>
              <a:t>        </a:t>
            </a:r>
            <a:r>
              <a:rPr lang="en-US" altLang="zh-CN" sz="2800" dirty="0" err="1">
                <a:solidFill>
                  <a:schemeClr val="tx1"/>
                </a:solidFill>
                <a:latin typeface="Arial" charset="0"/>
              </a:rPr>
              <a:t>System.out.print</a:t>
            </a:r>
            <a:r>
              <a:rPr lang="en-US" altLang="zh-CN" sz="2800" dirty="0">
                <a:solidFill>
                  <a:schemeClr val="tx1"/>
                </a:solidFill>
                <a:latin typeface="Arial" charset="0"/>
              </a:rPr>
              <a:t>("</a:t>
            </a:r>
            <a:r>
              <a:rPr lang="zh-CN" altLang="en-US" sz="2800" dirty="0">
                <a:solidFill>
                  <a:schemeClr val="tx1"/>
                </a:solidFill>
                <a:latin typeface="Arial" charset="0"/>
              </a:rPr>
              <a:t>请输入一个半径：</a:t>
            </a:r>
            <a:r>
              <a:rPr lang="en-US" altLang="zh-CN" sz="2800" dirty="0">
                <a:solidFill>
                  <a:schemeClr val="tx1"/>
                </a:solidFill>
                <a:latin typeface="Arial" charset="0"/>
              </a:rPr>
              <a:t>");</a:t>
            </a:r>
          </a:p>
          <a:p>
            <a:pPr marL="342900" indent="-342900" eaLnBrk="0" hangingPunct="0"/>
            <a:r>
              <a:rPr lang="en-US" altLang="zh-CN" sz="2800" dirty="0">
                <a:solidFill>
                  <a:schemeClr val="tx1"/>
                </a:solidFill>
                <a:latin typeface="Arial" charset="0"/>
              </a:rPr>
              <a:t>        double radius = </a:t>
            </a:r>
            <a:r>
              <a:rPr lang="en-US" altLang="zh-CN" sz="2800" dirty="0" err="1">
                <a:solidFill>
                  <a:schemeClr val="tx1"/>
                </a:solidFill>
                <a:latin typeface="Arial" charset="0"/>
              </a:rPr>
              <a:t>input.nextDouble</a:t>
            </a:r>
            <a:r>
              <a:rPr lang="en-US" altLang="zh-CN" sz="2800" dirty="0">
                <a:solidFill>
                  <a:schemeClr val="tx1"/>
                </a:solidFill>
                <a:latin typeface="Arial" charset="0"/>
              </a:rPr>
              <a:t>();</a:t>
            </a:r>
            <a:endParaRPr lang="zh-CN" altLang="en-US" sz="2800" dirty="0">
              <a:solidFill>
                <a:schemeClr val="tx1"/>
              </a:solidFill>
              <a:latin typeface="Arial" charset="0"/>
            </a:endParaRPr>
          </a:p>
          <a:p>
            <a:pPr marL="342900" indent="-342900" eaLnBrk="0" hangingPunct="0"/>
            <a:r>
              <a:rPr lang="en-US" altLang="zh-CN" sz="2800" dirty="0">
                <a:solidFill>
                  <a:schemeClr val="tx1"/>
                </a:solidFill>
                <a:latin typeface="Arial" charset="0"/>
              </a:rPr>
              <a:t>        double area = radius * radius * 3.14;</a:t>
            </a:r>
            <a:endParaRPr lang="zh-CN" altLang="en-US" sz="2800" dirty="0">
              <a:solidFill>
                <a:schemeClr val="tx1"/>
              </a:solidFill>
              <a:latin typeface="Arial" charset="0"/>
            </a:endParaRPr>
          </a:p>
          <a:p>
            <a:pPr marL="342900" indent="-342900" eaLnBrk="0" hangingPunct="0"/>
            <a:r>
              <a:rPr lang="en-US" altLang="zh-CN" sz="2800" dirty="0">
                <a:solidFill>
                  <a:schemeClr val="tx1"/>
                </a:solidFill>
                <a:latin typeface="Arial" charset="0"/>
              </a:rPr>
              <a:t>        </a:t>
            </a:r>
            <a:r>
              <a:rPr lang="en-US" altLang="zh-CN" sz="2800" dirty="0" err="1">
                <a:solidFill>
                  <a:schemeClr val="tx1"/>
                </a:solidFill>
                <a:latin typeface="Arial" charset="0"/>
              </a:rPr>
              <a:t>System.out.println</a:t>
            </a:r>
            <a:r>
              <a:rPr lang="en-US" altLang="zh-CN" sz="2800" dirty="0">
                <a:solidFill>
                  <a:schemeClr val="tx1"/>
                </a:solidFill>
                <a:latin typeface="Arial" charset="0"/>
              </a:rPr>
              <a:t>("</a:t>
            </a:r>
            <a:r>
              <a:rPr lang="zh-CN" altLang="en-US" sz="2800" dirty="0">
                <a:solidFill>
                  <a:schemeClr val="tx1"/>
                </a:solidFill>
                <a:latin typeface="Arial" charset="0"/>
              </a:rPr>
              <a:t>圆的面积为：</a:t>
            </a:r>
            <a:r>
              <a:rPr lang="en-US" altLang="zh-CN" sz="2800" dirty="0">
                <a:solidFill>
                  <a:schemeClr val="tx1"/>
                </a:solidFill>
                <a:latin typeface="Arial" charset="0"/>
              </a:rPr>
              <a:t>"</a:t>
            </a:r>
            <a:r>
              <a:rPr lang="zh-CN" altLang="en-US" sz="2800" dirty="0">
                <a:solidFill>
                  <a:schemeClr val="tx1"/>
                </a:solidFill>
                <a:latin typeface="Arial" charset="0"/>
              </a:rPr>
              <a:t> </a:t>
            </a:r>
            <a:r>
              <a:rPr lang="en-US" altLang="zh-CN" sz="2800" dirty="0">
                <a:solidFill>
                  <a:schemeClr val="tx1"/>
                </a:solidFill>
                <a:latin typeface="Arial" charset="0"/>
              </a:rPr>
              <a:t>+ area);</a:t>
            </a:r>
          </a:p>
          <a:p>
            <a:pPr marL="342900" indent="-342900" eaLnBrk="0" hangingPunct="0"/>
            <a:r>
              <a:rPr lang="en-US" altLang="zh-CN" sz="2800" dirty="0">
                <a:solidFill>
                  <a:schemeClr val="tx1"/>
                </a:solidFill>
                <a:latin typeface="Arial" charset="0"/>
              </a:rPr>
              <a:t>    }</a:t>
            </a:r>
          </a:p>
          <a:p>
            <a:pPr marL="342900" indent="-342900" eaLnBrk="0" hangingPunct="0"/>
            <a:r>
              <a:rPr lang="en-US" altLang="zh-CN" sz="2800" dirty="0">
                <a:solidFill>
                  <a:schemeClr val="tx1"/>
                </a:solidFill>
                <a:latin typeface="Arial" charset="0"/>
              </a:rPr>
              <a:t>}</a:t>
            </a:r>
            <a:endParaRPr lang="zh-CN" altLang="en-US" sz="2800" dirty="0">
              <a:solidFill>
                <a:schemeClr val="tx1"/>
              </a:solidFill>
              <a:latin typeface="Arial" charset="0"/>
            </a:endParaRPr>
          </a:p>
        </p:txBody>
      </p:sp>
    </p:spTree>
    <p:extLst>
      <p:ext uri="{BB962C8B-B14F-4D97-AF65-F5344CB8AC3E}">
        <p14:creationId xmlns:p14="http://schemas.microsoft.com/office/powerpoint/2010/main" val="391908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smtClean="0"/>
              <a:t>标识符　　　　　　</a:t>
            </a:r>
          </a:p>
        </p:txBody>
      </p:sp>
      <p:sp>
        <p:nvSpPr>
          <p:cNvPr id="18435" name="内容占位符 2"/>
          <p:cNvSpPr>
            <a:spLocks noGrp="1" noChangeArrowheads="1"/>
          </p:cNvSpPr>
          <p:nvPr>
            <p:ph idx="1"/>
          </p:nvPr>
        </p:nvSpPr>
        <p:spPr/>
        <p:txBody>
          <a:bodyPr/>
          <a:lstStyle/>
          <a:p>
            <a:pPr>
              <a:lnSpc>
                <a:spcPct val="150000"/>
              </a:lnSpc>
            </a:pPr>
            <a:r>
              <a:rPr lang="zh-CN" altLang="en-US" dirty="0" smtClean="0">
                <a:sym typeface="Arial" charset="0"/>
              </a:rPr>
              <a:t>标识符概念：</a:t>
            </a:r>
            <a:endParaRPr lang="en-US" altLang="zh-CN" dirty="0" smtClean="0">
              <a:sym typeface="Arial" charset="0"/>
            </a:endParaRPr>
          </a:p>
          <a:p>
            <a:pPr lvl="1">
              <a:lnSpc>
                <a:spcPct val="150000"/>
              </a:lnSpc>
            </a:pPr>
            <a:r>
              <a:rPr lang="en-US" altLang="zh-CN" dirty="0" smtClean="0"/>
              <a:t>Java</a:t>
            </a:r>
            <a:r>
              <a:rPr lang="zh-CN" altLang="en-US" dirty="0" smtClean="0"/>
              <a:t>语言中，对于变量，常量，函数，语句块也有名字，我们统统称之为</a:t>
            </a:r>
            <a:r>
              <a:rPr lang="en-US" altLang="zh-CN" dirty="0" smtClean="0"/>
              <a:t>Java</a:t>
            </a:r>
            <a:r>
              <a:rPr lang="zh-CN" altLang="en-US" dirty="0" smtClean="0"/>
              <a:t>标识符。</a:t>
            </a:r>
            <a:endParaRPr lang="en-US" altLang="zh-CN" dirty="0" smtClean="0"/>
          </a:p>
          <a:p>
            <a:pPr lvl="1">
              <a:lnSpc>
                <a:spcPct val="150000"/>
              </a:lnSpc>
            </a:pPr>
            <a:r>
              <a:rPr lang="zh-CN" altLang="en-US" dirty="0" smtClean="0"/>
              <a:t>标识符是用来给类、对象、方法、变量、接口和自定义数据类型命名的。</a:t>
            </a:r>
            <a:endParaRPr lang="en-US" altLang="zh-CN" dirty="0" smtClean="0"/>
          </a:p>
          <a:p>
            <a:pPr>
              <a:lnSpc>
                <a:spcPct val="150000"/>
              </a:lnSpc>
            </a:pPr>
            <a:r>
              <a:rPr lang="zh-CN" altLang="en-US" dirty="0" smtClean="0">
                <a:sym typeface="Arial" charset="0"/>
              </a:rPr>
              <a:t>举例：</a:t>
            </a:r>
            <a:endParaRPr lang="en-US" altLang="zh-CN" dirty="0" smtClean="0">
              <a:sym typeface="Arial" charset="0"/>
            </a:endParaRPr>
          </a:p>
          <a:p>
            <a:pPr lvl="1">
              <a:lnSpc>
                <a:spcPct val="150000"/>
              </a:lnSpc>
            </a:pPr>
            <a:r>
              <a:rPr lang="en-US" altLang="zh-CN" dirty="0" smtClean="0">
                <a:sym typeface="Arial" charset="0"/>
              </a:rPr>
              <a:t>class Student {}</a:t>
            </a:r>
          </a:p>
          <a:p>
            <a:pPr lvl="1">
              <a:lnSpc>
                <a:spcPct val="150000"/>
              </a:lnSpc>
            </a:pPr>
            <a:r>
              <a:rPr lang="en-US" altLang="zh-CN" dirty="0" err="1" smtClean="0">
                <a:sym typeface="Arial" charset="0"/>
              </a:rPr>
              <a:t>int</a:t>
            </a:r>
            <a:r>
              <a:rPr lang="en-US" altLang="zh-CN" dirty="0" smtClean="0">
                <a:sym typeface="Arial" charset="0"/>
              </a:rPr>
              <a:t>  </a:t>
            </a:r>
            <a:r>
              <a:rPr lang="zh-CN" altLang="en-US" dirty="0" smtClean="0">
                <a:sym typeface="Arial" charset="0"/>
              </a:rPr>
              <a:t>identifier；</a:t>
            </a:r>
          </a:p>
          <a:p>
            <a:pPr lvl="1">
              <a:lnSpc>
                <a:spcPct val="150000"/>
              </a:lnSpc>
            </a:pPr>
            <a:r>
              <a:rPr lang="en-US" altLang="zh-CN" dirty="0" smtClean="0">
                <a:sym typeface="Arial" charset="0"/>
              </a:rPr>
              <a:t>String  </a:t>
            </a:r>
            <a:r>
              <a:rPr lang="zh-CN" altLang="en-US" dirty="0" smtClean="0">
                <a:sym typeface="Arial" charset="0"/>
              </a:rPr>
              <a:t>userName </a:t>
            </a:r>
            <a:r>
              <a:rPr lang="en-US" altLang="zh-CN" dirty="0" smtClean="0">
                <a:sym typeface="Arial" charset="0"/>
              </a:rPr>
              <a:t>;</a:t>
            </a:r>
            <a:endParaRPr lang="zh-CN" altLang="en-US" dirty="0" smtClean="0">
              <a:sym typeface="Arial" charset="0"/>
            </a:endParaRPr>
          </a:p>
          <a:p>
            <a:pPr lvl="1">
              <a:lnSpc>
                <a:spcPct val="150000"/>
              </a:lnSpc>
            </a:pPr>
            <a:endParaRPr lang="en-US" altLang="zh-CN" dirty="0" smtClean="0">
              <a:sym typeface="Arial" charset="0"/>
            </a:endParaRPr>
          </a:p>
          <a:p>
            <a:pPr lvl="1">
              <a:lnSpc>
                <a:spcPct val="150000"/>
              </a:lnSpc>
            </a:pPr>
            <a:endParaRPr lang="zh-CN" altLang="en-US" dirty="0" smtClean="0">
              <a:sym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dirty="0" smtClean="0"/>
              <a:t>标识符　　　　　　</a:t>
            </a:r>
          </a:p>
        </p:txBody>
      </p:sp>
      <p:sp>
        <p:nvSpPr>
          <p:cNvPr id="18435" name="内容占位符 2"/>
          <p:cNvSpPr>
            <a:spLocks noGrp="1" noChangeArrowheads="1"/>
          </p:cNvSpPr>
          <p:nvPr>
            <p:ph idx="1"/>
          </p:nvPr>
        </p:nvSpPr>
        <p:spPr>
          <a:xfrm>
            <a:off x="609600" y="1160749"/>
            <a:ext cx="11319048" cy="4965415"/>
          </a:xfrm>
        </p:spPr>
        <p:txBody>
          <a:bodyPr/>
          <a:lstStyle/>
          <a:p>
            <a:pPr>
              <a:lnSpc>
                <a:spcPct val="150000"/>
              </a:lnSpc>
            </a:pPr>
            <a:r>
              <a:rPr lang="zh-CN" altLang="en-US" dirty="0" smtClean="0"/>
              <a:t>标识符组成</a:t>
            </a:r>
            <a:r>
              <a:rPr lang="zh-CN" altLang="en-US" dirty="0" smtClean="0">
                <a:sym typeface="Arial" charset="0"/>
              </a:rPr>
              <a:t>：</a:t>
            </a:r>
            <a:endParaRPr lang="en-US" altLang="zh-CN" dirty="0" smtClean="0">
              <a:sym typeface="Arial" charset="0"/>
            </a:endParaRPr>
          </a:p>
          <a:p>
            <a:pPr lvl="1">
              <a:lnSpc>
                <a:spcPct val="150000"/>
              </a:lnSpc>
            </a:pPr>
            <a:r>
              <a:rPr lang="en-US" altLang="zh-CN" dirty="0" smtClean="0"/>
              <a:t>Java</a:t>
            </a:r>
            <a:r>
              <a:rPr lang="zh-CN" altLang="en-US" dirty="0" smtClean="0"/>
              <a:t>标识符由数字，字母和下划线</a:t>
            </a:r>
            <a:r>
              <a:rPr lang="en-US" altLang="zh-CN" dirty="0" smtClean="0"/>
              <a:t>(_)</a:t>
            </a:r>
            <a:r>
              <a:rPr lang="zh-CN" altLang="en-US" dirty="0" smtClean="0"/>
              <a:t>，美元符号</a:t>
            </a:r>
            <a:r>
              <a:rPr lang="en-US" altLang="zh-CN" dirty="0" smtClean="0"/>
              <a:t>($</a:t>
            </a:r>
            <a:r>
              <a:rPr lang="en-US" altLang="zh-CN" dirty="0"/>
              <a:t>)</a:t>
            </a:r>
            <a:r>
              <a:rPr lang="zh-CN" altLang="en-US" dirty="0" smtClean="0"/>
              <a:t>组成，只能以字符、“</a:t>
            </a:r>
            <a:r>
              <a:rPr lang="en-US" altLang="zh-CN" dirty="0" smtClean="0"/>
              <a:t>_”</a:t>
            </a:r>
            <a:r>
              <a:rPr lang="zh-CN" altLang="en-US" dirty="0" smtClean="0"/>
              <a:t>或“</a:t>
            </a:r>
            <a:r>
              <a:rPr lang="en-US" altLang="zh-CN" dirty="0" smtClean="0"/>
              <a:t>$”</a:t>
            </a:r>
            <a:r>
              <a:rPr lang="zh-CN" altLang="en-US" dirty="0" smtClean="0"/>
              <a:t>开头。</a:t>
            </a:r>
            <a:endParaRPr lang="en-US" altLang="zh-CN" dirty="0" smtClean="0"/>
          </a:p>
          <a:p>
            <a:pPr lvl="1">
              <a:lnSpc>
                <a:spcPct val="150000"/>
              </a:lnSpc>
            </a:pPr>
            <a:r>
              <a:rPr lang="zh-CN" altLang="en-US" dirty="0" smtClean="0">
                <a:sym typeface="Arial" charset="0"/>
              </a:rPr>
              <a:t>标识符是大小写敏感的并且未规定最大长度。</a:t>
            </a:r>
          </a:p>
          <a:p>
            <a:pPr lvl="1">
              <a:lnSpc>
                <a:spcPct val="150000"/>
              </a:lnSpc>
            </a:pPr>
            <a:r>
              <a:rPr lang="zh-CN" altLang="en-US" dirty="0" smtClean="0">
                <a:sym typeface="Arial" charset="0"/>
              </a:rPr>
              <a:t>标识符不能是Java关键字或保留字。</a:t>
            </a:r>
            <a:endParaRPr lang="en-US" altLang="zh-CN" dirty="0" smtClean="0">
              <a:sym typeface="Arial" charset="0"/>
            </a:endParaRPr>
          </a:p>
          <a:p>
            <a:pPr>
              <a:lnSpc>
                <a:spcPct val="150000"/>
              </a:lnSpc>
            </a:pPr>
            <a:r>
              <a:rPr lang="zh-CN" altLang="en-US" dirty="0" smtClean="0">
                <a:sym typeface="Arial" charset="0"/>
              </a:rPr>
              <a:t>举例：</a:t>
            </a:r>
            <a:endParaRPr lang="en-US" altLang="zh-CN" dirty="0" smtClean="0">
              <a:sym typeface="Arial" charset="0"/>
            </a:endParaRPr>
          </a:p>
          <a:p>
            <a:pPr lvl="1">
              <a:lnSpc>
                <a:spcPct val="150000"/>
              </a:lnSpc>
            </a:pPr>
            <a:r>
              <a:rPr lang="zh-CN" altLang="en-US" dirty="0" smtClean="0"/>
              <a:t>下面的标识符是合法的：</a:t>
            </a:r>
            <a:endParaRPr lang="en-US" altLang="zh-CN" dirty="0" smtClean="0"/>
          </a:p>
          <a:p>
            <a:pPr lvl="2">
              <a:lnSpc>
                <a:spcPct val="150000"/>
              </a:lnSpc>
            </a:pPr>
            <a:r>
              <a:rPr lang="en-US" altLang="zh-CN" dirty="0" err="1" smtClean="0"/>
              <a:t>myName</a:t>
            </a:r>
            <a:r>
              <a:rPr lang="zh-CN" altLang="en-US" dirty="0" smtClean="0"/>
              <a:t>，</a:t>
            </a:r>
            <a:r>
              <a:rPr lang="en-US" altLang="zh-CN" dirty="0" err="1" smtClean="0"/>
              <a:t>My_name</a:t>
            </a:r>
            <a:r>
              <a:rPr lang="zh-CN" altLang="en-US" dirty="0" smtClean="0"/>
              <a:t>，</a:t>
            </a:r>
            <a:r>
              <a:rPr lang="en-US" altLang="zh-CN" dirty="0" smtClean="0"/>
              <a:t>Points</a:t>
            </a:r>
            <a:r>
              <a:rPr lang="zh-CN" altLang="en-US" dirty="0" smtClean="0"/>
              <a:t>，</a:t>
            </a:r>
            <a:r>
              <a:rPr lang="en-US" altLang="zh-CN" dirty="0" smtClean="0"/>
              <a:t>$points,_</a:t>
            </a:r>
            <a:r>
              <a:rPr lang="en-US" altLang="zh-CN" dirty="0" err="1" smtClean="0"/>
              <a:t>sys_ta</a:t>
            </a:r>
            <a:r>
              <a:rPr lang="en-US" altLang="zh-CN" dirty="0" smtClean="0"/>
              <a:t> </a:t>
            </a:r>
          </a:p>
          <a:p>
            <a:pPr lvl="1">
              <a:lnSpc>
                <a:spcPct val="150000"/>
              </a:lnSpc>
            </a:pPr>
            <a:r>
              <a:rPr lang="zh-CN" altLang="en-US" dirty="0" smtClean="0"/>
              <a:t>下面的标识符是非法的： </a:t>
            </a:r>
            <a:endParaRPr lang="en-US" altLang="zh-CN" dirty="0" smtClean="0"/>
          </a:p>
          <a:p>
            <a:pPr lvl="2">
              <a:lnSpc>
                <a:spcPct val="150000"/>
              </a:lnSpc>
            </a:pPr>
            <a:r>
              <a:rPr lang="en-US" altLang="zh-CN" dirty="0" smtClean="0"/>
              <a:t>#name</a:t>
            </a:r>
            <a:r>
              <a:rPr lang="zh-CN" altLang="en-US" dirty="0" smtClean="0"/>
              <a:t>，</a:t>
            </a:r>
            <a:r>
              <a:rPr lang="en-US" altLang="zh-CN" dirty="0" smtClean="0"/>
              <a:t>25name</a:t>
            </a:r>
            <a:r>
              <a:rPr lang="zh-CN" altLang="en-US" dirty="0" smtClean="0"/>
              <a:t>，</a:t>
            </a:r>
            <a:r>
              <a:rPr lang="en-US" altLang="zh-CN" dirty="0" smtClean="0"/>
              <a:t>class</a:t>
            </a:r>
            <a:r>
              <a:rPr lang="zh-CN" altLang="en-US" dirty="0" smtClean="0"/>
              <a:t>，</a:t>
            </a:r>
            <a:r>
              <a:rPr lang="en-US" altLang="zh-CN" dirty="0" smtClean="0"/>
              <a:t>&amp;time</a:t>
            </a:r>
            <a:r>
              <a:rPr lang="zh-CN" altLang="en-US" dirty="0" smtClean="0"/>
              <a:t>，</a:t>
            </a:r>
            <a:r>
              <a:rPr lang="en-US" altLang="zh-CN" dirty="0" smtClean="0"/>
              <a:t>if</a:t>
            </a:r>
            <a:r>
              <a:rPr lang="zh-CN" altLang="en-US" dirty="0" smtClean="0"/>
              <a:t/>
            </a:r>
            <a:br>
              <a:rPr lang="zh-CN" altLang="en-US" dirty="0" smtClean="0"/>
            </a:br>
            <a:endParaRPr lang="zh-CN" altLang="en-US" dirty="0">
              <a:sym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标识符　　　　　　</a:t>
            </a:r>
          </a:p>
        </p:txBody>
      </p:sp>
      <p:sp>
        <p:nvSpPr>
          <p:cNvPr id="18435" name="内容占位符 2"/>
          <p:cNvSpPr>
            <a:spLocks noGrp="1" noChangeArrowheads="1"/>
          </p:cNvSpPr>
          <p:nvPr>
            <p:ph idx="1"/>
          </p:nvPr>
        </p:nvSpPr>
        <p:spPr>
          <a:xfrm>
            <a:off x="609600" y="1160749"/>
            <a:ext cx="10972800" cy="5697251"/>
          </a:xfrm>
        </p:spPr>
        <p:txBody>
          <a:bodyPr/>
          <a:lstStyle/>
          <a:p>
            <a:pPr>
              <a:lnSpc>
                <a:spcPct val="150000"/>
              </a:lnSpc>
            </a:pPr>
            <a:r>
              <a:rPr lang="en-US" altLang="zh-CN" dirty="0" smtClean="0">
                <a:sym typeface="Arial" charset="0"/>
              </a:rPr>
              <a:t>J</a:t>
            </a:r>
            <a:r>
              <a:rPr lang="en-US" altLang="zh-CN" dirty="0" smtClean="0"/>
              <a:t>ava</a:t>
            </a:r>
            <a:r>
              <a:rPr lang="zh-CN" altLang="en-US" dirty="0" smtClean="0"/>
              <a:t>语言中的命名约定</a:t>
            </a:r>
            <a:r>
              <a:rPr lang="zh-CN" altLang="en-US" dirty="0" smtClean="0">
                <a:sym typeface="Arial" charset="0"/>
              </a:rPr>
              <a:t>：</a:t>
            </a:r>
          </a:p>
          <a:p>
            <a:pPr lvl="1">
              <a:lnSpc>
                <a:spcPct val="150000"/>
              </a:lnSpc>
            </a:pPr>
            <a:r>
              <a:rPr lang="zh-CN" altLang="en-US" dirty="0" smtClean="0"/>
              <a:t>类和接口名。每个</a:t>
            </a:r>
            <a:r>
              <a:rPr lang="zh-CN" altLang="en-US" dirty="0"/>
              <a:t>单词</a:t>
            </a:r>
            <a:r>
              <a:rPr lang="zh-CN" altLang="en-US" dirty="0" smtClean="0"/>
              <a:t>的首字母大写，含有大小写。</a:t>
            </a:r>
            <a:endParaRPr lang="en-US" altLang="zh-CN" dirty="0" smtClean="0"/>
          </a:p>
          <a:p>
            <a:pPr lvl="2">
              <a:lnSpc>
                <a:spcPct val="150000"/>
              </a:lnSpc>
            </a:pPr>
            <a:r>
              <a:rPr lang="zh-CN" altLang="en-US" dirty="0" smtClean="0"/>
              <a:t>例如，</a:t>
            </a:r>
            <a:r>
              <a:rPr lang="en-US" altLang="zh-CN" dirty="0" err="1" smtClean="0"/>
              <a:t>MyClass</a:t>
            </a:r>
            <a:r>
              <a:rPr lang="zh-CN" altLang="en-US" dirty="0" smtClean="0"/>
              <a:t>，</a:t>
            </a:r>
            <a:r>
              <a:rPr lang="en-US" altLang="zh-CN" dirty="0" smtClean="0"/>
              <a:t>HelloWorld</a:t>
            </a:r>
            <a:r>
              <a:rPr lang="zh-CN" altLang="en-US" dirty="0" smtClean="0"/>
              <a:t>，</a:t>
            </a:r>
            <a:r>
              <a:rPr lang="en-US" altLang="zh-CN" dirty="0" smtClean="0"/>
              <a:t>Time</a:t>
            </a:r>
            <a:r>
              <a:rPr lang="zh-CN" altLang="en-US" dirty="0" smtClean="0"/>
              <a:t>等。 </a:t>
            </a:r>
            <a:endParaRPr lang="en-US" altLang="zh-CN" dirty="0" smtClean="0"/>
          </a:p>
          <a:p>
            <a:pPr lvl="1">
              <a:lnSpc>
                <a:spcPct val="150000"/>
              </a:lnSpc>
            </a:pPr>
            <a:r>
              <a:rPr lang="zh-CN" altLang="en-US" dirty="0" smtClean="0"/>
              <a:t>方法名。首字母小写，其余单词的首字母大写，含大小写。尽量少用下划线。</a:t>
            </a:r>
            <a:endParaRPr lang="en-US" altLang="zh-CN" dirty="0" smtClean="0"/>
          </a:p>
          <a:p>
            <a:pPr lvl="2">
              <a:lnSpc>
                <a:spcPct val="150000"/>
              </a:lnSpc>
            </a:pPr>
            <a:r>
              <a:rPr lang="zh-CN" altLang="en-US" dirty="0" smtClean="0"/>
              <a:t>例如，</a:t>
            </a:r>
            <a:r>
              <a:rPr lang="en-US" altLang="zh-CN" dirty="0" err="1" smtClean="0"/>
              <a:t>myName</a:t>
            </a:r>
            <a:r>
              <a:rPr lang="zh-CN" altLang="en-US" dirty="0" smtClean="0"/>
              <a:t>，</a:t>
            </a:r>
            <a:r>
              <a:rPr lang="en-US" altLang="zh-CN" dirty="0" err="1" smtClean="0"/>
              <a:t>setTime</a:t>
            </a:r>
            <a:r>
              <a:rPr lang="zh-CN" altLang="en-US" dirty="0" smtClean="0"/>
              <a:t>等。 </a:t>
            </a:r>
            <a:endParaRPr lang="en-US" altLang="zh-CN" dirty="0" smtClean="0"/>
          </a:p>
          <a:p>
            <a:pPr lvl="1">
              <a:lnSpc>
                <a:spcPct val="150000"/>
              </a:lnSpc>
            </a:pPr>
            <a:r>
              <a:rPr lang="zh-CN" altLang="en-US" dirty="0" smtClean="0"/>
              <a:t>常量名。基本数据类型的常量名使用全部大写字母，单词与</a:t>
            </a:r>
            <a:r>
              <a:rPr lang="zh-CN" altLang="en-US" dirty="0"/>
              <a:t>单词</a:t>
            </a:r>
            <a:r>
              <a:rPr lang="zh-CN" altLang="en-US" dirty="0" smtClean="0"/>
              <a:t>之间用下划线分隔。对象常量可以大小写混写。</a:t>
            </a:r>
            <a:endParaRPr lang="en-US" altLang="zh-CN" dirty="0" smtClean="0"/>
          </a:p>
          <a:p>
            <a:pPr lvl="2">
              <a:lnSpc>
                <a:spcPct val="150000"/>
              </a:lnSpc>
            </a:pPr>
            <a:r>
              <a:rPr lang="zh-CN" altLang="en-US" dirty="0" smtClean="0"/>
              <a:t>例如，</a:t>
            </a:r>
            <a:r>
              <a:rPr lang="en-US" altLang="zh-CN" dirty="0" smtClean="0"/>
              <a:t>SIZE_NAME</a:t>
            </a:r>
            <a:r>
              <a:rPr lang="zh-CN" altLang="en-US" dirty="0" smtClean="0"/>
              <a:t>。 </a:t>
            </a:r>
            <a:endParaRPr lang="en-US" altLang="zh-CN" dirty="0" smtClean="0"/>
          </a:p>
          <a:p>
            <a:pPr lvl="1">
              <a:lnSpc>
                <a:spcPct val="150000"/>
              </a:lnSpc>
            </a:pPr>
            <a:r>
              <a:rPr lang="zh-CN" altLang="en-US" dirty="0" smtClean="0"/>
              <a:t>变量名。可大小写混写，首字符小写，不用下划线，少用美元符号。给变量命名时尽量做到见名知义。</a:t>
            </a:r>
            <a:endParaRPr lang="zh-CN" altLang="en-US" dirty="0" smtClean="0">
              <a:sym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randombar(horizontal)">
                                      <p:cBhvr>
                                        <p:cTn id="7" dur="500"/>
                                        <p:tgtEl>
                                          <p:spTgt spid="18435">
                                            <p:txEl>
                                              <p:pRg st="1" end="1"/>
                                            </p:txEl>
                                          </p:spTgt>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p:cTn id="11" dur="625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12" dur="6250" fill="hold"/>
                                        <p:tgtEl>
                                          <p:spTgt spid="18435">
                                            <p:txEl>
                                              <p:pRg st="2" end="2"/>
                                            </p:txEl>
                                          </p:spTgt>
                                        </p:tgtEl>
                                        <p:attrNameLst>
                                          <p:attrName>ppt_h</p:attrName>
                                        </p:attrNameLst>
                                      </p:cBhvr>
                                      <p:tavLst>
                                        <p:tav tm="0">
                                          <p:val>
                                            <p:fltVal val="0"/>
                                          </p:val>
                                        </p:tav>
                                        <p:tav tm="100000">
                                          <p:val>
                                            <p:strVal val="#ppt_h"/>
                                          </p:val>
                                        </p:tav>
                                      </p:tavLst>
                                    </p:anim>
                                    <p:animEffect transition="in" filter="fade">
                                      <p:cBhvr>
                                        <p:cTn id="13" dur="6250"/>
                                        <p:tgtEl>
                                          <p:spTgt spid="184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randombar(horizontal)">
                                      <p:cBhvr>
                                        <p:cTn id="18" dur="500"/>
                                        <p:tgtEl>
                                          <p:spTgt spid="18435">
                                            <p:txEl>
                                              <p:pRg st="3" end="3"/>
                                            </p:txEl>
                                          </p:spTgt>
                                        </p:tgtEl>
                                      </p:cBhvr>
                                    </p:animEffect>
                                  </p:childTnLst>
                                </p:cTn>
                              </p:par>
                            </p:childTnLst>
                          </p:cTn>
                        </p:par>
                        <p:par>
                          <p:cTn id="19" fill="hold" nodeType="afterGroup">
                            <p:stCondLst>
                              <p:cond delay="500"/>
                            </p:stCondLst>
                            <p:childTnLst>
                              <p:par>
                                <p:cTn id="20" presetID="53" presetClass="entr" presetSubtype="16" fill="hold" nodeType="after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 calcmode="lin" valueType="num">
                                      <p:cBhvr>
                                        <p:cTn id="22" dur="100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23" dur="10000" fill="hold"/>
                                        <p:tgtEl>
                                          <p:spTgt spid="18435">
                                            <p:txEl>
                                              <p:pRg st="4" end="4"/>
                                            </p:txEl>
                                          </p:spTgt>
                                        </p:tgtEl>
                                        <p:attrNameLst>
                                          <p:attrName>ppt_h</p:attrName>
                                        </p:attrNameLst>
                                      </p:cBhvr>
                                      <p:tavLst>
                                        <p:tav tm="0">
                                          <p:val>
                                            <p:fltVal val="0"/>
                                          </p:val>
                                        </p:tav>
                                        <p:tav tm="100000">
                                          <p:val>
                                            <p:strVal val="#ppt_h"/>
                                          </p:val>
                                        </p:tav>
                                      </p:tavLst>
                                    </p:anim>
                                    <p:animEffect transition="in" filter="fade">
                                      <p:cBhvr>
                                        <p:cTn id="24" dur="10000"/>
                                        <p:tgtEl>
                                          <p:spTgt spid="1843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animEffect transition="in" filter="randombar(horizontal)">
                                      <p:cBhvr>
                                        <p:cTn id="29" dur="500"/>
                                        <p:tgtEl>
                                          <p:spTgt spid="18435">
                                            <p:txEl>
                                              <p:pRg st="5" end="5"/>
                                            </p:txEl>
                                          </p:spTgt>
                                        </p:tgtEl>
                                      </p:cBhvr>
                                    </p:animEffect>
                                  </p:childTnLst>
                                </p:cTn>
                              </p:par>
                            </p:childTnLst>
                          </p:cTn>
                        </p:par>
                        <p:par>
                          <p:cTn id="30" fill="hold" nodeType="afterGroup">
                            <p:stCondLst>
                              <p:cond delay="500"/>
                            </p:stCondLst>
                            <p:childTnLst>
                              <p:par>
                                <p:cTn id="31" presetID="53" presetClass="entr" presetSubtype="16" fill="hold" nodeType="after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 calcmode="lin" valueType="num">
                                      <p:cBhvr>
                                        <p:cTn id="33" dur="12000" fill="hold"/>
                                        <p:tgtEl>
                                          <p:spTgt spid="18435">
                                            <p:txEl>
                                              <p:pRg st="6" end="6"/>
                                            </p:txEl>
                                          </p:spTgt>
                                        </p:tgtEl>
                                        <p:attrNameLst>
                                          <p:attrName>ppt_w</p:attrName>
                                        </p:attrNameLst>
                                      </p:cBhvr>
                                      <p:tavLst>
                                        <p:tav tm="0">
                                          <p:val>
                                            <p:fltVal val="0"/>
                                          </p:val>
                                        </p:tav>
                                        <p:tav tm="100000">
                                          <p:val>
                                            <p:strVal val="#ppt_w"/>
                                          </p:val>
                                        </p:tav>
                                      </p:tavLst>
                                    </p:anim>
                                    <p:anim calcmode="lin" valueType="num">
                                      <p:cBhvr>
                                        <p:cTn id="34" dur="12000" fill="hold"/>
                                        <p:tgtEl>
                                          <p:spTgt spid="18435">
                                            <p:txEl>
                                              <p:pRg st="6" end="6"/>
                                            </p:txEl>
                                          </p:spTgt>
                                        </p:tgtEl>
                                        <p:attrNameLst>
                                          <p:attrName>ppt_h</p:attrName>
                                        </p:attrNameLst>
                                      </p:cBhvr>
                                      <p:tavLst>
                                        <p:tav tm="0">
                                          <p:val>
                                            <p:fltVal val="0"/>
                                          </p:val>
                                        </p:tav>
                                        <p:tav tm="100000">
                                          <p:val>
                                            <p:strVal val="#ppt_h"/>
                                          </p:val>
                                        </p:tav>
                                      </p:tavLst>
                                    </p:anim>
                                    <p:animEffect transition="in" filter="fade">
                                      <p:cBhvr>
                                        <p:cTn id="35" dur="12000"/>
                                        <p:tgtEl>
                                          <p:spTgt spid="1843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nodeType="clickEffect">
                                  <p:stCondLst>
                                    <p:cond delay="0"/>
                                  </p:stCondLst>
                                  <p:childTnLst>
                                    <p:set>
                                      <p:cBhvr>
                                        <p:cTn id="39" dur="1" fill="hold">
                                          <p:stCondLst>
                                            <p:cond delay="0"/>
                                          </p:stCondLst>
                                        </p:cTn>
                                        <p:tgtEl>
                                          <p:spTgt spid="18435">
                                            <p:txEl>
                                              <p:pRg st="7" end="7"/>
                                            </p:txEl>
                                          </p:spTgt>
                                        </p:tgtEl>
                                        <p:attrNameLst>
                                          <p:attrName>style.visibility</p:attrName>
                                        </p:attrNameLst>
                                      </p:cBhvr>
                                      <p:to>
                                        <p:strVal val="visible"/>
                                      </p:to>
                                    </p:set>
                                    <p:animEffect transition="in" filter="randombar(horizontal)">
                                      <p:cBhvr>
                                        <p:cTn id="40"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1458</TotalTime>
  <Words>4850</Words>
  <Application>Microsoft Office PowerPoint</Application>
  <PresentationFormat>自定义</PresentationFormat>
  <Paragraphs>744</Paragraphs>
  <Slides>50</Slides>
  <Notes>25</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50</vt:i4>
      </vt:variant>
    </vt:vector>
  </HeadingPairs>
  <TitlesOfParts>
    <vt:vector size="51" baseType="lpstr">
      <vt:lpstr>3_Default Design</vt:lpstr>
      <vt:lpstr>第二章  Java 基础 </vt:lpstr>
      <vt:lpstr>讲授思路　　　　　　　</vt:lpstr>
      <vt:lpstr>输入、输出</vt:lpstr>
      <vt:lpstr>输入、输出</vt:lpstr>
      <vt:lpstr>输入、输出</vt:lpstr>
      <vt:lpstr>输入、输出</vt:lpstr>
      <vt:lpstr>标识符　　　　　　</vt:lpstr>
      <vt:lpstr>标识符　　　　　　</vt:lpstr>
      <vt:lpstr>标识符　　　　　　</vt:lpstr>
      <vt:lpstr>关键字　　　　　　</vt:lpstr>
      <vt:lpstr>数据类型　　　　　　　</vt:lpstr>
      <vt:lpstr>数据类型　　　　　　　</vt:lpstr>
      <vt:lpstr>数据类型　　　　　　　</vt:lpstr>
      <vt:lpstr>数据类型　　　　　　　</vt:lpstr>
      <vt:lpstr>变量的定义　　　　　　　</vt:lpstr>
      <vt:lpstr>变量的定义　　　　　　　</vt:lpstr>
      <vt:lpstr>变量的定义　　　　　　　</vt:lpstr>
      <vt:lpstr>常量的定义　　　　　　　</vt:lpstr>
      <vt:lpstr>运算符和表达式　　　　　　　</vt:lpstr>
      <vt:lpstr>运算符　　　　　　　</vt:lpstr>
      <vt:lpstr>运算符（自增、自减运算符）　　　　　　　</vt:lpstr>
      <vt:lpstr>运算符（自增、自减运算符） 　　　　　　　</vt:lpstr>
      <vt:lpstr>运算符（关系运算符）　　　　　　　</vt:lpstr>
      <vt:lpstr>运算符（逻辑运算符）　　　　　　　</vt:lpstr>
      <vt:lpstr>运算符　　　　　　　</vt:lpstr>
      <vt:lpstr>表达式　　　　　　　</vt:lpstr>
      <vt:lpstr>运算符优先级　　　　　　　</vt:lpstr>
      <vt:lpstr>类型转换　　　　　　　</vt:lpstr>
      <vt:lpstr>类型转换　　　　　　　</vt:lpstr>
      <vt:lpstr>讲授思路　　　　　　　</vt:lpstr>
      <vt:lpstr>顺序流程　　　　　　　</vt:lpstr>
      <vt:lpstr>分支流程 　　　　　　　</vt:lpstr>
      <vt:lpstr>条件分支流程 if……else　　　　　　　</vt:lpstr>
      <vt:lpstr>条件分支流程 if……else　　　　　　　</vt:lpstr>
      <vt:lpstr>条件分支流程 if……else　　　　　　　</vt:lpstr>
      <vt:lpstr>条件分支流程 switch......case　　　　　　　</vt:lpstr>
      <vt:lpstr>条件分支流程 switch......case　　　　　　　</vt:lpstr>
      <vt:lpstr>条件分支流程 switch......case　　　　　　　</vt:lpstr>
      <vt:lpstr>循环流程　　　　　　　</vt:lpstr>
      <vt:lpstr>循环流程-  for 　　　　　　　</vt:lpstr>
      <vt:lpstr>循环流程-  for 　　　　　　　</vt:lpstr>
      <vt:lpstr>循环流程- while 　　　　　　　</vt:lpstr>
      <vt:lpstr>循环流程- while 　　　　　　　</vt:lpstr>
      <vt:lpstr>循环流程- while 　　　　　　　</vt:lpstr>
      <vt:lpstr>循环流程- do……while　　　　　　　</vt:lpstr>
      <vt:lpstr>循环流程- do……while 　　　　　　　</vt:lpstr>
      <vt:lpstr>循环流程- do……while 　　　　　　　</vt:lpstr>
      <vt:lpstr>循环流程-增强型for 　　　　　　　</vt:lpstr>
      <vt:lpstr>总结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 </dc:title>
  <cp:lastModifiedBy>Windows 用户</cp:lastModifiedBy>
  <cp:revision>184</cp:revision>
  <dcterms:modified xsi:type="dcterms:W3CDTF">2018-09-16T16:00:44Z</dcterms:modified>
</cp:coreProperties>
</file>