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9" r:id="rId13"/>
    <p:sldId id="490" r:id="rId14"/>
    <p:sldId id="491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38" r:id="rId31"/>
    <p:sldId id="539" r:id="rId32"/>
    <p:sldId id="540" r:id="rId33"/>
    <p:sldId id="541" r:id="rId34"/>
    <p:sldId id="510" r:id="rId35"/>
    <p:sldId id="511" r:id="rId36"/>
    <p:sldId id="513" r:id="rId37"/>
    <p:sldId id="514" r:id="rId38"/>
    <p:sldId id="535" r:id="rId39"/>
    <p:sldId id="543" r:id="rId40"/>
    <p:sldId id="542" r:id="rId41"/>
    <p:sldId id="516" r:id="rId42"/>
    <p:sldId id="528" r:id="rId43"/>
    <p:sldId id="529" r:id="rId44"/>
    <p:sldId id="530" r:id="rId45"/>
    <p:sldId id="532" r:id="rId46"/>
    <p:sldId id="533" r:id="rId47"/>
    <p:sldId id="527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438" r:id="rId59"/>
    <p:sldId id="536" r:id="rId60"/>
    <p:sldId id="440" r:id="rId61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2515" autoAdjust="0"/>
  </p:normalViewPr>
  <p:slideViewPr>
    <p:cSldViewPr>
      <p:cViewPr varScale="1">
        <p:scale>
          <a:sx n="80" d="100"/>
          <a:sy n="80" d="100"/>
        </p:scale>
        <p:origin x="-797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首先，确保检测对象类型正确</a:t>
          </a: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其次，比较我们所关心的属性</a:t>
          </a: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D1B6F-60D0-499B-A422-33DBB4799F28}" type="pres">
      <dgm:prSet presAssocID="{81AE49EA-C2C0-4B80-AD97-83BF6331379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9E3AFE2-F25F-4534-BA56-410AE8ED08AE}" type="pres">
      <dgm:prSet presAssocID="{81AE49EA-C2C0-4B80-AD97-83BF6331379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自反的</a:t>
          </a: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引用，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都应返回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对称的</a:t>
          </a: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引用，当且仅当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zh-CN" altLang="en-US" sz="2000" dirty="0">
              <a:solidFill>
                <a:schemeClr val="tx1"/>
              </a:solidFill>
            </a:rPr>
            <a:t>（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）时，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才返回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传递的</a:t>
          </a: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z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>
              <a:solidFill>
                <a:schemeClr val="tx1"/>
              </a:solidFill>
            </a:rPr>
            <a:t>,</a:t>
          </a:r>
          <a:r>
            <a:rPr lang="zh-CN" altLang="en-US" sz="2000" dirty="0">
              <a:solidFill>
                <a:schemeClr val="tx1"/>
              </a:solidFill>
            </a:rPr>
            <a:t>如果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(z)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r>
            <a:rPr lang="zh-CN" altLang="en-US" sz="2000" dirty="0">
              <a:solidFill>
                <a:schemeClr val="tx1"/>
              </a:solidFill>
            </a:rPr>
            <a:t>，则</a:t>
          </a:r>
          <a:r>
            <a:rPr lang="en-US" altLang="zh-CN" sz="2000" dirty="0" err="1">
              <a:solidFill>
                <a:schemeClr val="tx1"/>
              </a:solidFill>
            </a:rPr>
            <a:t>z.equals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一致的</a:t>
          </a: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返回一致的结果</a:t>
          </a: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>
              <a:solidFill>
                <a:schemeClr val="tx1"/>
              </a:solidFill>
            </a:rPr>
            <a:t>非空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对任意非</a:t>
          </a:r>
          <a:r>
            <a:rPr lang="en-US" altLang="zh-CN" sz="2000" dirty="0">
              <a:solidFill>
                <a:schemeClr val="tx1"/>
              </a:solidFill>
            </a:rPr>
            <a:t>NULL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 err="1">
              <a:solidFill>
                <a:schemeClr val="tx1"/>
              </a:solidFill>
            </a:rPr>
            <a:t>x,x.equals</a:t>
          </a:r>
          <a:r>
            <a:rPr lang="en-US" altLang="zh-CN" sz="2000" dirty="0">
              <a:solidFill>
                <a:schemeClr val="tx1"/>
              </a:solidFill>
            </a:rPr>
            <a:t>(null)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false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/>
            <a:t>按索引顺序排列的事物列表（实现了</a:t>
          </a:r>
          <a:r>
            <a:rPr lang="en-US" altLang="zh-CN" sz="2000" dirty="0"/>
            <a:t>List</a:t>
          </a:r>
          <a:r>
            <a:rPr lang="zh-CN" altLang="en-US" sz="2000" dirty="0"/>
            <a:t>接口）</a:t>
          </a:r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/>
            <a:t>不能存储重复的事物（实现</a:t>
          </a:r>
          <a:r>
            <a:rPr lang="en-US" altLang="zh-CN" sz="2000" dirty="0"/>
            <a:t>Set</a:t>
          </a:r>
          <a:r>
            <a:rPr lang="zh-CN" altLang="en-US" sz="2000" dirty="0"/>
            <a:t>接口）</a:t>
          </a:r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/>
            <a:t>按照被处理的顺序排列的事物</a:t>
          </a:r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/>
            <a:t>由键</a:t>
          </a:r>
          <a:r>
            <a:rPr lang="en-US" altLang="zh-CN" sz="2000" dirty="0"/>
            <a:t>-</a:t>
          </a:r>
          <a:r>
            <a:rPr lang="zh-CN" altLang="en-US" sz="2000" dirty="0"/>
            <a:t>值对组成的事物，键不可重复（实现了</a:t>
          </a:r>
          <a:r>
            <a:rPr lang="en-US" altLang="zh-CN" sz="2000" dirty="0"/>
            <a:t>Map</a:t>
          </a:r>
          <a:r>
            <a:rPr lang="zh-CN" altLang="en-US" sz="2000" dirty="0"/>
            <a:t>接口）</a:t>
          </a:r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9732-8045-4F9D-8E1A-9B9FA231CBCF}">
      <dsp:nvSpPr>
        <dsp:cNvPr id="0" name=""/>
        <dsp:cNvSpPr/>
      </dsp:nvSpPr>
      <dsp:spPr>
        <a:xfrm>
          <a:off x="0" y="552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chemeClr val="tx1"/>
              </a:solidFill>
            </a:rPr>
            <a:t>首先，确保检测对象类型正确</a:t>
          </a:r>
        </a:p>
      </dsp:txBody>
      <dsp:txXfrm>
        <a:off x="53011" y="53563"/>
        <a:ext cx="3094378" cy="1703921"/>
      </dsp:txXfrm>
    </dsp:sp>
    <dsp:sp modelId="{526D1B6F-60D0-499B-A422-33DBB4799F28}">
      <dsp:nvSpPr>
        <dsp:cNvPr id="0" name=""/>
        <dsp:cNvSpPr/>
      </dsp:nvSpPr>
      <dsp:spPr>
        <a:xfrm rot="5400000">
          <a:off x="12608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>
            <a:solidFill>
              <a:schemeClr val="tx1"/>
            </a:solidFill>
          </a:endParaRPr>
        </a:p>
      </dsp:txBody>
      <dsp:txXfrm rot="-5400000">
        <a:off x="1355857" y="1923617"/>
        <a:ext cx="488684" cy="475110"/>
      </dsp:txXfrm>
    </dsp:sp>
    <dsp:sp modelId="{E24B7D32-C97C-40C3-B7E4-A3C36B48F04B}">
      <dsp:nvSpPr>
        <dsp:cNvPr id="0" name=""/>
        <dsp:cNvSpPr/>
      </dsp:nvSpPr>
      <dsp:spPr>
        <a:xfrm>
          <a:off x="0" y="2715467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chemeClr val="tx1"/>
              </a:solidFill>
            </a:rPr>
            <a:t>其次，比较我们所关心的属性</a:t>
          </a:r>
        </a:p>
      </dsp:txBody>
      <dsp:txXfrm>
        <a:off x="53011" y="2768478"/>
        <a:ext cx="3094378" cy="170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DBF13-0D01-4944-8D59-6E082987FF21}">
      <dsp:nvSpPr>
        <dsp:cNvPr id="0" name=""/>
        <dsp:cNvSpPr/>
      </dsp:nvSpPr>
      <dsp:spPr>
        <a:xfrm rot="5400000">
          <a:off x="4525798" y="-284004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引用，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都应返回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34853"/>
        <a:ext cx="6601290" cy="688762"/>
      </dsp:txXfrm>
    </dsp:sp>
    <dsp:sp modelId="{3C489B97-FCFC-4513-B080-08BF54D74329}">
      <dsp:nvSpPr>
        <dsp:cNvPr id="0" name=""/>
        <dsp:cNvSpPr/>
      </dsp:nvSpPr>
      <dsp:spPr>
        <a:xfrm>
          <a:off x="2885" y="2182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chemeClr val="tx1"/>
              </a:solidFill>
            </a:rPr>
            <a:t>自反的</a:t>
          </a:r>
        </a:p>
      </dsp:txBody>
      <dsp:txXfrm>
        <a:off x="49460" y="48757"/>
        <a:ext cx="1492128" cy="860953"/>
      </dsp:txXfrm>
    </dsp:sp>
    <dsp:sp modelId="{C5E20766-67AA-40DC-A17D-C5DA50783A76}">
      <dsp:nvSpPr>
        <dsp:cNvPr id="0" name=""/>
        <dsp:cNvSpPr/>
      </dsp:nvSpPr>
      <dsp:spPr>
        <a:xfrm rot="5400000">
          <a:off x="4525798" y="-1838233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引用，当且仅当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zh-CN" altLang="en-US" sz="2000" kern="1200" dirty="0">
              <a:solidFill>
                <a:schemeClr val="tx1"/>
              </a:solidFill>
            </a:rPr>
            <a:t>（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）时，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才返回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136661"/>
        <a:ext cx="6601290" cy="688762"/>
      </dsp:txXfrm>
    </dsp:sp>
    <dsp:sp modelId="{BC802D9E-70AF-465D-9A43-CCFECBAF28DE}">
      <dsp:nvSpPr>
        <dsp:cNvPr id="0" name=""/>
        <dsp:cNvSpPr/>
      </dsp:nvSpPr>
      <dsp:spPr>
        <a:xfrm>
          <a:off x="2885" y="1003990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chemeClr val="tx1"/>
              </a:solidFill>
            </a:rPr>
            <a:t>对称的</a:t>
          </a:r>
        </a:p>
      </dsp:txBody>
      <dsp:txXfrm>
        <a:off x="49460" y="1050565"/>
        <a:ext cx="1492128" cy="860953"/>
      </dsp:txXfrm>
    </dsp:sp>
    <dsp:sp modelId="{83C28E6F-3D0B-46C1-B4BC-BD6B31B4A324}">
      <dsp:nvSpPr>
        <dsp:cNvPr id="0" name=""/>
        <dsp:cNvSpPr/>
      </dsp:nvSpPr>
      <dsp:spPr>
        <a:xfrm rot="5400000">
          <a:off x="4525798" y="-836425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z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>
              <a:solidFill>
                <a:schemeClr val="tx1"/>
              </a:solidFill>
            </a:rPr>
            <a:t>,</a:t>
          </a:r>
          <a:r>
            <a:rPr lang="zh-CN" altLang="en-US" sz="2000" kern="1200" dirty="0">
              <a:solidFill>
                <a:schemeClr val="tx1"/>
              </a:solidFill>
            </a:rPr>
            <a:t>如果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(z)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r>
            <a:rPr lang="zh-CN" altLang="en-US" sz="2000" kern="1200" dirty="0">
              <a:solidFill>
                <a:schemeClr val="tx1"/>
              </a:solidFill>
            </a:rPr>
            <a:t>，则</a:t>
          </a:r>
          <a:r>
            <a:rPr lang="en-US" altLang="zh-CN" sz="2000" kern="1200" dirty="0" err="1">
              <a:solidFill>
                <a:schemeClr val="tx1"/>
              </a:solidFill>
            </a:rPr>
            <a:t>z.equals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2138469"/>
        <a:ext cx="6601290" cy="688762"/>
      </dsp:txXfrm>
    </dsp:sp>
    <dsp:sp modelId="{32A8EC90-0290-48CE-8C86-23A012EF9DAF}">
      <dsp:nvSpPr>
        <dsp:cNvPr id="0" name=""/>
        <dsp:cNvSpPr/>
      </dsp:nvSpPr>
      <dsp:spPr>
        <a:xfrm>
          <a:off x="2885" y="2005798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chemeClr val="tx1"/>
              </a:solidFill>
            </a:rPr>
            <a:t>传递的</a:t>
          </a:r>
        </a:p>
      </dsp:txBody>
      <dsp:txXfrm>
        <a:off x="49460" y="2052373"/>
        <a:ext cx="1492128" cy="860953"/>
      </dsp:txXfrm>
    </dsp:sp>
    <dsp:sp modelId="{3F12C4A7-7587-4788-A232-BBD606B10668}">
      <dsp:nvSpPr>
        <dsp:cNvPr id="0" name=""/>
        <dsp:cNvSpPr/>
      </dsp:nvSpPr>
      <dsp:spPr>
        <a:xfrm rot="5400000">
          <a:off x="4525798" y="165382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返回一致的结果</a:t>
          </a:r>
        </a:p>
      </dsp:txBody>
      <dsp:txXfrm rot="-5400000">
        <a:off x="1588164" y="3140276"/>
        <a:ext cx="6601290" cy="688762"/>
      </dsp:txXfrm>
    </dsp:sp>
    <dsp:sp modelId="{49FC74FA-39CA-45C2-A751-C37987D2DFD3}">
      <dsp:nvSpPr>
        <dsp:cNvPr id="0" name=""/>
        <dsp:cNvSpPr/>
      </dsp:nvSpPr>
      <dsp:spPr>
        <a:xfrm>
          <a:off x="2885" y="3007606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chemeClr val="tx1"/>
              </a:solidFill>
            </a:rPr>
            <a:t>一致的</a:t>
          </a:r>
        </a:p>
      </dsp:txBody>
      <dsp:txXfrm>
        <a:off x="49460" y="3054181"/>
        <a:ext cx="1492128" cy="860953"/>
      </dsp:txXfrm>
    </dsp:sp>
    <dsp:sp modelId="{2FEEFE98-A6F4-4F7F-ADBA-AF932D326BD8}">
      <dsp:nvSpPr>
        <dsp:cNvPr id="0" name=""/>
        <dsp:cNvSpPr/>
      </dsp:nvSpPr>
      <dsp:spPr>
        <a:xfrm rot="5400000">
          <a:off x="4525798" y="116719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chemeClr val="tx1"/>
              </a:solidFill>
            </a:rPr>
            <a:t>对任意非</a:t>
          </a:r>
          <a:r>
            <a:rPr lang="en-US" altLang="zh-CN" sz="2000" kern="1200" dirty="0">
              <a:solidFill>
                <a:schemeClr val="tx1"/>
              </a:solidFill>
            </a:rPr>
            <a:t>NULL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 err="1">
              <a:solidFill>
                <a:schemeClr val="tx1"/>
              </a:solidFill>
            </a:rPr>
            <a:t>x,x.equals</a:t>
          </a:r>
          <a:r>
            <a:rPr lang="en-US" altLang="zh-CN" sz="2000" kern="1200" dirty="0">
              <a:solidFill>
                <a:schemeClr val="tx1"/>
              </a:solidFill>
            </a:rPr>
            <a:t>(null)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false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4142085"/>
        <a:ext cx="6601290" cy="688762"/>
      </dsp:txXfrm>
    </dsp:sp>
    <dsp:sp modelId="{F2A0387B-CE91-4F61-B727-D241558EDB88}">
      <dsp:nvSpPr>
        <dsp:cNvPr id="0" name=""/>
        <dsp:cNvSpPr/>
      </dsp:nvSpPr>
      <dsp:spPr>
        <a:xfrm>
          <a:off x="2885" y="4009414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>
              <a:solidFill>
                <a:schemeClr val="tx1"/>
              </a:solidFill>
            </a:rPr>
            <a:t>非空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4055989"/>
        <a:ext cx="1492128" cy="86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5921316" y="-2494279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/>
            <a:t>按索引顺序排列的事物列表（实现了</a:t>
          </a:r>
          <a:r>
            <a:rPr lang="en-US" altLang="zh-CN" sz="2000" kern="1200" dirty="0"/>
            <a:t>List</a:t>
          </a:r>
          <a:r>
            <a:rPr lang="zh-CN" altLang="en-US" sz="2000" kern="1200" dirty="0"/>
            <a:t>接口）</a:t>
          </a:r>
        </a:p>
      </dsp:txBody>
      <dsp:txXfrm rot="-5400000">
        <a:off x="3327174" y="138068"/>
        <a:ext cx="5932718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/>
            <a:t>List</a:t>
          </a:r>
          <a:endParaRPr lang="zh-CN" altLang="en-US" sz="5200" kern="1200" dirty="0"/>
        </a:p>
      </dsp:txBody>
      <dsp:txXfrm>
        <a:off x="47756" y="49789"/>
        <a:ext cx="3263132" cy="882784"/>
      </dsp:txXfrm>
    </dsp:sp>
    <dsp:sp modelId="{B141FBF1-09EC-4851-B557-6B59A4E5215A}">
      <dsp:nvSpPr>
        <dsp:cNvPr id="0" name=""/>
        <dsp:cNvSpPr/>
      </dsp:nvSpPr>
      <dsp:spPr>
        <a:xfrm rot="5400000">
          <a:off x="5921316" y="-1467067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/>
            <a:t>不能存储重复的事物（实现</a:t>
          </a:r>
          <a:r>
            <a:rPr lang="en-US" altLang="zh-CN" sz="2000" kern="1200" dirty="0"/>
            <a:t>Set</a:t>
          </a:r>
          <a:r>
            <a:rPr lang="zh-CN" altLang="en-US" sz="2000" kern="1200" dirty="0"/>
            <a:t>接口）</a:t>
          </a:r>
        </a:p>
      </dsp:txBody>
      <dsp:txXfrm rot="-5400000">
        <a:off x="3327174" y="1165280"/>
        <a:ext cx="5932718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/>
            <a:t>Set</a:t>
          </a:r>
          <a:endParaRPr lang="zh-CN" altLang="en-US" sz="5200" kern="1200" dirty="0"/>
        </a:p>
      </dsp:txBody>
      <dsp:txXfrm>
        <a:off x="47756" y="1077001"/>
        <a:ext cx="3263132" cy="882784"/>
      </dsp:txXfrm>
    </dsp:sp>
    <dsp:sp modelId="{A3076883-4B55-4705-A825-304C5CEFC0E7}">
      <dsp:nvSpPr>
        <dsp:cNvPr id="0" name=""/>
        <dsp:cNvSpPr/>
      </dsp:nvSpPr>
      <dsp:spPr>
        <a:xfrm rot="5400000">
          <a:off x="5921316" y="-4398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/>
            <a:t>按照被处理的顺序排列的事物</a:t>
          </a:r>
        </a:p>
      </dsp:txBody>
      <dsp:txXfrm rot="-5400000">
        <a:off x="3327174" y="2192492"/>
        <a:ext cx="5932718" cy="706227"/>
      </dsp:txXfrm>
    </dsp:sp>
    <dsp:sp modelId="{B5D0BD41-9271-4CDA-8E33-1D2DDB2022EF}">
      <dsp:nvSpPr>
        <dsp:cNvPr id="0" name=""/>
        <dsp:cNvSpPr/>
      </dsp:nvSpPr>
      <dsp:spPr>
        <a:xfrm>
          <a:off x="0" y="2056457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/>
            <a:t>Queue</a:t>
          </a:r>
          <a:endParaRPr lang="zh-CN" altLang="en-US" sz="5200" kern="1200" dirty="0"/>
        </a:p>
      </dsp:txBody>
      <dsp:txXfrm>
        <a:off x="47756" y="2104213"/>
        <a:ext cx="3263132" cy="882784"/>
      </dsp:txXfrm>
    </dsp:sp>
    <dsp:sp modelId="{08DB296A-49D9-44B3-AC67-269443D5A962}">
      <dsp:nvSpPr>
        <dsp:cNvPr id="0" name=""/>
        <dsp:cNvSpPr/>
      </dsp:nvSpPr>
      <dsp:spPr>
        <a:xfrm rot="5400000">
          <a:off x="5921316" y="5873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/>
            <a:t>由键</a:t>
          </a:r>
          <a:r>
            <a:rPr lang="en-US" altLang="zh-CN" sz="2000" kern="1200" dirty="0"/>
            <a:t>-</a:t>
          </a:r>
          <a:r>
            <a:rPr lang="zh-CN" altLang="en-US" sz="2000" kern="1200" dirty="0"/>
            <a:t>值对组成的事物，键不可重复（实现了</a:t>
          </a:r>
          <a:r>
            <a:rPr lang="en-US" altLang="zh-CN" sz="2000" kern="1200" dirty="0"/>
            <a:t>Map</a:t>
          </a:r>
          <a:r>
            <a:rPr lang="zh-CN" altLang="en-US" sz="2000" kern="1200" dirty="0"/>
            <a:t>接口）</a:t>
          </a:r>
        </a:p>
      </dsp:txBody>
      <dsp:txXfrm rot="-5400000">
        <a:off x="3327174" y="3219703"/>
        <a:ext cx="5932718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/>
            <a:t>Map</a:t>
          </a:r>
          <a:endParaRPr lang="zh-CN" altLang="en-US" sz="5200" kern="1200" dirty="0"/>
        </a:p>
      </dsp:txBody>
      <dsp:txXfrm>
        <a:off x="47756" y="3131425"/>
        <a:ext cx="326313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2270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http://www.cnblogs.com/end/archive/2012/10/25/2738493.html</a:t>
            </a:r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http://www.cnblogs.com/end/archive/2012/10/25/2738493.html</a:t>
            </a:r>
          </a:p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不可以在使用迭代器进行遍历时添加元素，但可以删除或修改已有元素</a:t>
            </a:r>
            <a:endParaRPr lang="en-US" altLang="zh-CN" dirty="0"/>
          </a:p>
          <a:p>
            <a:r>
              <a:rPr lang="en-US" altLang="zh-CN"/>
              <a:t>http://www.cnblogs.com/frankliiu-java/articles/1759460.html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512007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set(</a:t>
            </a:r>
            <a:r>
              <a:rPr lang="zh-CN" altLang="en-US" dirty="0"/>
              <a:t>集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list(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map(</a:t>
            </a:r>
            <a:r>
              <a:rPr lang="zh-CN" altLang="en-US" dirty="0"/>
              <a:t>映射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Queue(</a:t>
            </a:r>
            <a:r>
              <a:rPr lang="zh-CN" altLang="en-US" dirty="0"/>
              <a:t>队列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http://blog.csdn.net/kalision/article/details/7289898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与数组之间的转换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List&lt;Integer&gt; list = </a:t>
            </a:r>
            <a:r>
              <a:rPr lang="en-US" altLang="zh-CN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ArrayList&lt;&gt;();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Integer[] nums = (Integer[])list.toArray();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Arrays.</a:t>
            </a:r>
            <a:r>
              <a:rPr lang="en-US" altLang="zh-CN" sz="1200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asList(nums);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33159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>
                <a:hlinkClick r:id="rId3"/>
              </a:rPr>
              <a:t>http://blog.csdn.net/tuwen/article/details/1839641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http://blog.sina.com.cn/s/blog_5ce1fe770100b0ay.html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HashSet(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参数是负载因子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</a:t>
            </a:r>
            <a:r>
              <a:rPr lang="en-US" altLang="zh-CN" dirty="0"/>
              <a:t>,</a:t>
            </a:r>
            <a:r>
              <a:rPr lang="zh-CN" altLang="en-US" dirty="0"/>
              <a:t>通过负载因子</a:t>
            </a:r>
            <a:r>
              <a:rPr lang="en-US" altLang="zh-CN" dirty="0"/>
              <a:t>(load factor)</a:t>
            </a:r>
            <a:r>
              <a:rPr lang="zh-CN" altLang="en-US" dirty="0"/>
              <a:t>来决定何时对散列表进行再</a:t>
            </a:r>
            <a:br>
              <a:rPr lang="zh-CN" altLang="en-US" dirty="0"/>
            </a:br>
            <a:r>
              <a:rPr lang="zh-CN" altLang="en-US" dirty="0"/>
              <a:t>散列</a:t>
            </a:r>
            <a:r>
              <a:rPr lang="en-US" altLang="zh-CN" dirty="0"/>
              <a:t>.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如果负载因子是</a:t>
            </a:r>
            <a:r>
              <a:rPr lang="en-US" altLang="zh-CN" dirty="0"/>
              <a:t>0.75,</a:t>
            </a:r>
            <a:r>
              <a:rPr lang="zh-CN" altLang="en-US" dirty="0"/>
              <a:t>当散列表中已经有</a:t>
            </a:r>
            <a:r>
              <a:rPr lang="en-US" altLang="zh-CN" dirty="0"/>
              <a:t>75%</a:t>
            </a:r>
            <a:r>
              <a:rPr lang="zh-CN" altLang="en-US" dirty="0"/>
              <a:t>的位置已经放满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那么将进行散列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负载因子越高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1.0),</a:t>
            </a:r>
            <a:r>
              <a:rPr lang="zh-CN" altLang="en-US" dirty="0"/>
              <a:t>内存的使用率越高</a:t>
            </a:r>
            <a:r>
              <a:rPr lang="en-US" altLang="zh-CN" dirty="0"/>
              <a:t>,</a:t>
            </a:r>
            <a:r>
              <a:rPr lang="zh-CN" altLang="en-US" dirty="0"/>
              <a:t>元素的寻找时间越长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负载因子越低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0.0),</a:t>
            </a:r>
            <a:r>
              <a:rPr lang="zh-CN" altLang="en-US" dirty="0"/>
              <a:t>元素的寻找时间越短</a:t>
            </a:r>
            <a:r>
              <a:rPr lang="en-US" altLang="zh-CN" dirty="0"/>
              <a:t>,</a:t>
            </a:r>
            <a:r>
              <a:rPr lang="zh-CN" altLang="en-US" dirty="0"/>
              <a:t>内存浪费越多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TreeMap</a:t>
            </a:r>
            <a:r>
              <a:rPr lang="zh-CN" altLang="en-US" dirty="0"/>
              <a:t>是基于红黑树实现的，红黑树是一种特殊的二叉排序树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866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第十三章  </a:t>
            </a:r>
            <a:r>
              <a:rPr lang="zh-CN" altLang="en-US" dirty="0"/>
              <a:t>容器和泛型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：构造一个初始容量为 </a:t>
            </a:r>
            <a:r>
              <a:rPr lang="en-US" altLang="zh-CN" dirty="0"/>
              <a:t>10 </a:t>
            </a:r>
            <a:r>
              <a:rPr lang="zh-CN" altLang="en-US" dirty="0"/>
              <a:t>的空列表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：构造一个具有指定初始容量的空列表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：将指定的元素插入此列表中的指定位置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/>
              <a:t>remove(int </a:t>
            </a:r>
            <a:r>
              <a:rPr lang="en-US" altLang="zh-CN" dirty="0"/>
              <a:t>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：返回此列表中指定位置上的元素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：用指定的元素替代此列表中指定位置上的元素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双向链表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为什么使用</a:t>
            </a:r>
            <a:r>
              <a:rPr lang="en-US" altLang="zh-CN" dirty="0" err="1"/>
              <a:t>LinkedList</a:t>
            </a:r>
            <a:r>
              <a:rPr lang="zh-CN" altLang="en-US" dirty="0"/>
              <a:t>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911424" y="263691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911424" y="306896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911424" y="3501008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1424" y="39330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1424" y="436510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911424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11424" y="5229200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95600" y="3717034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927648" y="3501008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95600" y="458112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95600" y="4149080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95600" y="371703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95600" y="501317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79976" y="1700808"/>
            <a:ext cx="2160240" cy="11161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first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last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size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35"/>
          <p:cNvGrpSpPr/>
          <p:nvPr/>
        </p:nvGrpSpPr>
        <p:grpSpPr>
          <a:xfrm>
            <a:off x="4799856" y="3284984"/>
            <a:ext cx="2160240" cy="1440160"/>
            <a:chOff x="4355976" y="4005064"/>
            <a:chExt cx="2160240" cy="1440160"/>
          </a:xfrm>
        </p:grpSpPr>
        <p:sp>
          <p:nvSpPr>
            <p:cNvPr id="55" name="矩形 54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6"/>
          <p:cNvGrpSpPr/>
          <p:nvPr/>
        </p:nvGrpSpPr>
        <p:grpSpPr>
          <a:xfrm>
            <a:off x="6672064" y="5229200"/>
            <a:ext cx="2160240" cy="1440160"/>
            <a:chOff x="4355976" y="4005064"/>
            <a:chExt cx="2160240" cy="1440160"/>
          </a:xfrm>
        </p:grpSpPr>
        <p:sp>
          <p:nvSpPr>
            <p:cNvPr id="61" name="矩形 6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42"/>
          <p:cNvGrpSpPr/>
          <p:nvPr/>
        </p:nvGrpSpPr>
        <p:grpSpPr>
          <a:xfrm>
            <a:off x="8760296" y="3356992"/>
            <a:ext cx="2160240" cy="1440160"/>
            <a:chOff x="4355976" y="4005064"/>
            <a:chExt cx="2160240" cy="1440160"/>
          </a:xfrm>
        </p:grpSpPr>
        <p:sp>
          <p:nvSpPr>
            <p:cNvPr id="69" name="矩形 68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形状 49"/>
          <p:cNvCxnSpPr>
            <a:endCxn id="55" idx="0"/>
          </p:cNvCxnSpPr>
          <p:nvPr/>
        </p:nvCxnSpPr>
        <p:spPr bwMode="auto">
          <a:xfrm rot="5400000">
            <a:off x="5778717" y="2036094"/>
            <a:ext cx="1350150" cy="1147631"/>
          </a:xfrm>
          <a:prstGeom prst="curvedConnector3">
            <a:avLst>
              <a:gd name="adj1" fmla="val -795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74"/>
          <p:cNvCxnSpPr>
            <a:stCxn id="59" idx="3"/>
          </p:cNvCxnSpPr>
          <p:nvPr/>
        </p:nvCxnSpPr>
        <p:spPr bwMode="auto">
          <a:xfrm>
            <a:off x="6888088" y="4192060"/>
            <a:ext cx="644624" cy="105863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63"/>
          <p:cNvCxnSpPr>
            <a:stCxn id="71" idx="1"/>
            <a:endCxn id="61" idx="0"/>
          </p:cNvCxnSpPr>
          <p:nvPr/>
        </p:nvCxnSpPr>
        <p:spPr bwMode="auto">
          <a:xfrm rot="10800000" flipV="1">
            <a:off x="7752184" y="4581128"/>
            <a:ext cx="2232248" cy="64807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形状 75"/>
          <p:cNvCxnSpPr>
            <a:stCxn id="63" idx="3"/>
            <a:endCxn id="70" idx="2"/>
          </p:cNvCxnSpPr>
          <p:nvPr/>
        </p:nvCxnSpPr>
        <p:spPr bwMode="auto">
          <a:xfrm flipV="1">
            <a:off x="8832304" y="4797152"/>
            <a:ext cx="1008112" cy="1332148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形状 77"/>
          <p:cNvCxnSpPr>
            <a:stCxn id="65" idx="1"/>
            <a:endCxn id="56" idx="2"/>
          </p:cNvCxnSpPr>
          <p:nvPr/>
        </p:nvCxnSpPr>
        <p:spPr bwMode="auto">
          <a:xfrm rot="10800000">
            <a:off x="5879976" y="4725144"/>
            <a:ext cx="2016224" cy="172819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形状 81"/>
          <p:cNvCxnSpPr>
            <a:stCxn id="56" idx="3"/>
            <a:endCxn id="69" idx="1"/>
          </p:cNvCxnSpPr>
          <p:nvPr/>
        </p:nvCxnSpPr>
        <p:spPr bwMode="auto">
          <a:xfrm flipV="1">
            <a:off x="6960096" y="3537012"/>
            <a:ext cx="1800200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形状 77"/>
          <p:cNvCxnSpPr>
            <a:endCxn id="55" idx="3"/>
          </p:cNvCxnSpPr>
          <p:nvPr/>
        </p:nvCxnSpPr>
        <p:spPr bwMode="auto">
          <a:xfrm rot="10800000">
            <a:off x="6960096" y="3465004"/>
            <a:ext cx="2952328" cy="1076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7032104" y="213285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形状 49"/>
          <p:cNvCxnSpPr>
            <a:stCxn id="84" idx="3"/>
            <a:endCxn id="69" idx="0"/>
          </p:cNvCxnSpPr>
          <p:nvPr/>
        </p:nvCxnSpPr>
        <p:spPr bwMode="auto">
          <a:xfrm>
            <a:off x="7896200" y="2276872"/>
            <a:ext cx="1944216" cy="108012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 bwMode="auto">
          <a:xfrm>
            <a:off x="7032104" y="249289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LinkedList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添加元素</a:t>
            </a:r>
            <a:endParaRPr lang="en-US" altLang="zh-CN" dirty="0"/>
          </a:p>
          <a:p>
            <a:pPr lvl="1"/>
            <a:r>
              <a:rPr lang="zh-CN" altLang="en-US" dirty="0"/>
              <a:t>维护对象中的元素（添加、更新、删除）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LinkedList</a:t>
            </a:r>
            <a:r>
              <a:rPr lang="en-US" altLang="zh-CN" dirty="0"/>
              <a:t>()</a:t>
            </a:r>
            <a:r>
              <a:rPr lang="zh-CN" altLang="en-US" dirty="0"/>
              <a:t>：构造一个空列表</a:t>
            </a:r>
            <a:endParaRPr lang="en-US" altLang="zh-CN" dirty="0"/>
          </a:p>
          <a:p>
            <a:pPr lvl="1"/>
            <a:r>
              <a:rPr lang="en-US" altLang="zh-CN" dirty="0"/>
              <a:t>LinkedList(Collection&lt;? extends E&gt; c)</a:t>
            </a:r>
            <a:r>
              <a:rPr lang="zh-CN" altLang="en-US" dirty="0"/>
              <a:t>：构造一个包含指定 </a:t>
            </a:r>
            <a:r>
              <a:rPr lang="en-US" dirty="0"/>
              <a:t>collection </a:t>
            </a:r>
            <a:r>
              <a:rPr lang="zh-CN" altLang="en-US" dirty="0"/>
              <a:t>中的元素的列表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/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：在此列表中指定的位置插入指定的元素</a:t>
            </a:r>
            <a:endParaRPr lang="en-US" altLang="zh-CN" dirty="0"/>
          </a:p>
          <a:p>
            <a:pPr lvl="1"/>
            <a:r>
              <a:rPr lang="en-US" altLang="zh-CN" dirty="0"/>
              <a:t>remove(</a:t>
            </a:r>
            <a:r>
              <a:rPr lang="en-US" altLang="zh-CN" dirty="0" err="1"/>
              <a:t>ine</a:t>
            </a:r>
            <a:r>
              <a:rPr lang="en-US" altLang="zh-CN" dirty="0"/>
              <a:t> 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集（</a:t>
            </a:r>
            <a:r>
              <a:rPr lang="en-US" altLang="zh-CN" dirty="0"/>
              <a:t>Set</a:t>
            </a:r>
            <a:r>
              <a:rPr lang="zh-CN" altLang="en-US" dirty="0"/>
              <a:t>）是最简单的一种集合：关心唯一性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对象无序存储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：使用被插入对象的</a:t>
            </a:r>
            <a:r>
              <a:rPr lang="en-US" altLang="zh-CN" dirty="0"/>
              <a:t>Hash</a:t>
            </a:r>
            <a:r>
              <a:rPr lang="zh-CN" altLang="en-US" dirty="0"/>
              <a:t>码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zh-CN" altLang="en-US" dirty="0"/>
              <a:t>：</a:t>
            </a:r>
            <a:r>
              <a:rPr lang="en-US" altLang="zh-CN" dirty="0" err="1"/>
              <a:t>HashSet</a:t>
            </a:r>
            <a:r>
              <a:rPr lang="zh-CN" altLang="en-US" dirty="0"/>
              <a:t>的</a:t>
            </a:r>
            <a:r>
              <a:rPr lang="en-US" altLang="zh-CN" dirty="0"/>
              <a:t>ordered</a:t>
            </a:r>
            <a:r>
              <a:rPr lang="zh-CN" altLang="en-US" dirty="0"/>
              <a:t>版本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：二叉树结构，保证元素按照元素的自然顺序进行升序排序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实现的，</a:t>
            </a:r>
            <a:r>
              <a:rPr lang="en-US" altLang="zh-CN" dirty="0" err="1"/>
              <a:t>HashSet</a:t>
            </a:r>
            <a:r>
              <a:rPr lang="en-US" altLang="zh-CN" dirty="0"/>
              <a:t> </a:t>
            </a:r>
            <a:r>
              <a:rPr lang="zh-CN" altLang="en-US" dirty="0"/>
              <a:t>底层采用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来保存所有元素。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不允许有重复元素。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不关心集合中元素的顺序。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()</a:t>
            </a:r>
            <a:r>
              <a:rPr lang="zh-CN" altLang="en-US" dirty="0"/>
              <a:t>：构造一个空散列集，其底层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实例的默认初始容量是 </a:t>
            </a:r>
            <a:r>
              <a:rPr lang="en-US" altLang="zh-CN" dirty="0"/>
              <a:t>16</a:t>
            </a:r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(Collection&lt;? extends E&gt; c))</a:t>
            </a:r>
            <a:r>
              <a:rPr lang="zh-CN" altLang="en-US" dirty="0"/>
              <a:t>：构造一个散列集，并将集合中的所有元素添加到这个散列集中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：构造一个空的具有指定容量</a:t>
            </a:r>
            <a:r>
              <a:rPr lang="en-US" altLang="zh-CN" dirty="0"/>
              <a:t>(</a:t>
            </a:r>
            <a:r>
              <a:rPr lang="zh-CN" altLang="en-US" dirty="0"/>
              <a:t>桶数</a:t>
            </a:r>
            <a:r>
              <a:rPr lang="en-US" altLang="zh-CN" dirty="0"/>
              <a:t>)</a:t>
            </a:r>
            <a:r>
              <a:rPr lang="zh-CN" altLang="en-US" dirty="0"/>
              <a:t>的散列集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中尚未包含指定元素，则添加指定元素</a:t>
            </a:r>
            <a:endParaRPr lang="en-US" altLang="zh-CN" dirty="0"/>
          </a:p>
          <a:p>
            <a:pPr lvl="1"/>
            <a:r>
              <a:rPr lang="en-US" altLang="zh-CN" dirty="0"/>
              <a:t>clear()</a:t>
            </a:r>
            <a:r>
              <a:rPr lang="zh-CN" altLang="en-US" dirty="0"/>
              <a:t>：从此 </a:t>
            </a:r>
            <a:r>
              <a:rPr lang="en-US" dirty="0"/>
              <a:t>set </a:t>
            </a:r>
            <a:r>
              <a:rPr lang="zh-CN" altLang="en-US" dirty="0"/>
              <a:t>中移除所有元素</a:t>
            </a:r>
            <a:endParaRPr lang="en-US" altLang="zh-CN" dirty="0"/>
          </a:p>
          <a:p>
            <a:pPr lvl="1"/>
            <a:r>
              <a:rPr lang="en-US" altLang="zh-CN" dirty="0"/>
              <a:t>remove(Object o)</a:t>
            </a:r>
            <a:r>
              <a:rPr lang="zh-CN" altLang="en-US" dirty="0"/>
              <a:t>：如果指定元素存在于此 </a:t>
            </a:r>
            <a:r>
              <a:rPr lang="en-US" dirty="0"/>
              <a:t>set </a:t>
            </a:r>
            <a:r>
              <a:rPr lang="zh-CN" altLang="en-US" dirty="0"/>
              <a:t>中，则将其移除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中的元素的数量（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不能重复存储</a:t>
            </a:r>
            <a:r>
              <a:rPr lang="en-US" altLang="zh-CN" dirty="0"/>
              <a:t>equals</a:t>
            </a:r>
            <a:r>
              <a:rPr lang="zh-CN" altLang="en-US" dirty="0"/>
              <a:t>相同的数据 。原因就是</a:t>
            </a:r>
            <a:r>
              <a:rPr lang="en-US" altLang="zh-CN" dirty="0"/>
              <a:t>equals</a:t>
            </a:r>
            <a:r>
              <a:rPr lang="zh-CN" altLang="en-US" dirty="0"/>
              <a:t>相同，数据的散列码也就相同（</a:t>
            </a: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兼容）。大量相同的数据将存放在同一个散列单元所指向的链表中，造成严重的散列冲突，对查找效率是灾难性的。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的存储是无序的 ，没有前后关系，他并不是线性结构的集合。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必须兼容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23081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集合（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迭代器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（树集）类似</a:t>
            </a:r>
            <a:r>
              <a:rPr lang="en-US" altLang="zh-CN" dirty="0" err="1"/>
              <a:t>HashSet</a:t>
            </a:r>
            <a:r>
              <a:rPr lang="zh-CN" altLang="en-US" dirty="0"/>
              <a:t>（散列集）。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可以以任意顺序将元素插入到集合中。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对集合遍历时，每个值会自动的按照排序后的顺序呈现。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添加操作速率比散列集慢（因为迭代器总是以排好序的顺序访问每个元素）。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en-US" altLang="zh-CN" dirty="0"/>
              <a:t>()</a:t>
            </a:r>
            <a:r>
              <a:rPr lang="zh-CN" altLang="en-US" dirty="0"/>
              <a:t>：构造一个新的空 </a:t>
            </a:r>
            <a:r>
              <a:rPr lang="en-US" altLang="zh-CN" dirty="0"/>
              <a:t>set</a:t>
            </a:r>
            <a:r>
              <a:rPr lang="zh-CN" altLang="en-US" dirty="0"/>
              <a:t>，该 </a:t>
            </a:r>
            <a:r>
              <a:rPr lang="en-US" altLang="zh-CN" dirty="0"/>
              <a:t>set </a:t>
            </a:r>
            <a:r>
              <a:rPr lang="zh-CN" altLang="en-US" dirty="0"/>
              <a:t>根据其元素的自然顺序进行排序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add()</a:t>
            </a:r>
            <a:r>
              <a:rPr lang="zh-CN" altLang="en-US" dirty="0"/>
              <a:t>：将指定的元素添加到此 </a:t>
            </a:r>
            <a:r>
              <a:rPr lang="en-US" dirty="0"/>
              <a:t>set(</a:t>
            </a:r>
            <a:r>
              <a:rPr lang="zh-CN" altLang="en-US" dirty="0"/>
              <a:t>如果该元素尚未存在 </a:t>
            </a:r>
            <a:r>
              <a:rPr lang="en-US" dirty="0"/>
              <a:t>set 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remove(Object o)</a:t>
            </a:r>
            <a:r>
              <a:rPr lang="zh-CN" altLang="en-US" dirty="0"/>
              <a:t>：将指定的元素从 </a:t>
            </a:r>
            <a:r>
              <a:rPr lang="en-US" dirty="0"/>
              <a:t>set </a:t>
            </a:r>
            <a:r>
              <a:rPr lang="zh-CN" altLang="en-US" dirty="0"/>
              <a:t>中移除（如果该元素存在于此 </a:t>
            </a:r>
            <a:r>
              <a:rPr lang="en-US" dirty="0"/>
              <a:t>set </a:t>
            </a:r>
            <a:r>
              <a:rPr lang="zh-CN" altLang="en-US" dirty="0"/>
              <a:t>中）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first()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中当前第一个（最低）元素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last()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中当前最后一个（最高）元素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 </a:t>
            </a:r>
            <a:r>
              <a:rPr lang="en-US" dirty="0"/>
              <a:t>set </a:t>
            </a:r>
            <a:r>
              <a:rPr lang="zh-CN" altLang="en-US" dirty="0"/>
              <a:t>中的元素数（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TreeSetDemo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dirty="0"/>
              <a:t>Hash</a:t>
            </a:r>
            <a:r>
              <a:rPr lang="zh-CN" altLang="en-US" dirty="0"/>
              <a:t>的实现上添加了</a:t>
            </a:r>
            <a:r>
              <a:rPr lang="en-US" dirty="0"/>
              <a:t>Linked</a:t>
            </a:r>
            <a:r>
              <a:rPr lang="zh-CN" altLang="en-US" dirty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非同步。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继承于</a:t>
            </a:r>
            <a:r>
              <a:rPr lang="en-US" dirty="0" err="1"/>
              <a:t>HashSet</a:t>
            </a:r>
            <a:r>
              <a:rPr lang="en-US" dirty="0"/>
              <a:t>、</a:t>
            </a:r>
            <a:r>
              <a:rPr lang="zh-CN" altLang="en-US" dirty="0"/>
              <a:t>又基于</a:t>
            </a:r>
            <a:r>
              <a:rPr lang="en-US" dirty="0" err="1"/>
              <a:t>LinkedHashMap</a:t>
            </a:r>
            <a:r>
              <a:rPr lang="zh-CN" altLang="en-US" dirty="0"/>
              <a:t>来实现。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en-US" altLang="zh-CN" dirty="0"/>
              <a:t>()</a:t>
            </a:r>
            <a:r>
              <a:rPr lang="zh-CN" altLang="en-US" dirty="0"/>
              <a:t>：构造一个带默认初始容量 </a:t>
            </a:r>
            <a:r>
              <a:rPr lang="en-US" altLang="zh-CN" dirty="0"/>
              <a:t>(16) </a:t>
            </a:r>
            <a:r>
              <a:rPr lang="zh-CN" altLang="en-US" dirty="0"/>
              <a:t>和加载因子 </a:t>
            </a:r>
            <a:r>
              <a:rPr lang="en-US" altLang="zh-CN" dirty="0"/>
              <a:t>(0.75) </a:t>
            </a:r>
            <a:r>
              <a:rPr lang="zh-CN" altLang="en-US" dirty="0"/>
              <a:t>的新空链接哈希 </a:t>
            </a:r>
            <a:r>
              <a:rPr lang="en-US" altLang="zh-CN" dirty="0"/>
              <a:t>set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/>
              <a:t>包含继承自</a:t>
            </a:r>
            <a:r>
              <a:rPr lang="en-US"/>
              <a:t>HashSet</a:t>
            </a:r>
            <a:r>
              <a:rPr lang="zh-CN" altLang="en-US" dirty="0"/>
              <a:t>的方法：</a:t>
            </a:r>
            <a:r>
              <a:rPr lang="en-US" altLang="zh-CN" dirty="0"/>
              <a:t>add</a:t>
            </a:r>
            <a:r>
              <a:rPr lang="en-US" dirty="0"/>
              <a:t>, clear, </a:t>
            </a:r>
            <a:r>
              <a:rPr lang="en-US" dirty="0" err="1"/>
              <a:t>isEmpty</a:t>
            </a:r>
            <a:r>
              <a:rPr lang="en-US" dirty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三个类的比较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不能保证元素的排列顺序，顺序有可能发生变化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不是同步的，集合元素可以是</a:t>
            </a:r>
            <a:r>
              <a:rPr lang="en-US" dirty="0"/>
              <a:t>null,</a:t>
            </a:r>
            <a:r>
              <a:rPr lang="zh-CN" altLang="en-US" dirty="0"/>
              <a:t>但只能放入一个</a:t>
            </a:r>
            <a:r>
              <a:rPr lang="en-US" dirty="0"/>
              <a:t>null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哈希表是通过使用称为散列法的机制来存储信息的，元素并没有以某种特定顺序来存放；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以元素插入的顺序来维护集合的链接表，允许以插入的顺序在集合中迭代；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遍历性能比</a:t>
            </a:r>
            <a:r>
              <a:rPr lang="en-US" dirty="0" err="1"/>
              <a:t>HashSet</a:t>
            </a:r>
            <a:r>
              <a:rPr lang="zh-CN" altLang="en-US" dirty="0"/>
              <a:t>好，但是插入时性能稍微逊色于</a:t>
            </a:r>
            <a:r>
              <a:rPr lang="en-US" dirty="0" err="1"/>
              <a:t>HashSet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提供一个使用树结构存储</a:t>
            </a:r>
            <a:r>
              <a:rPr lang="en-US" altLang="zh-CN" dirty="0"/>
              <a:t>Set</a:t>
            </a:r>
            <a:r>
              <a:rPr lang="zh-CN" altLang="en-US" dirty="0"/>
              <a:t>接口的实现，对象以升序顺序存储，访问和遍历的时间很快；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SetDemo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分别使用</a:t>
            </a:r>
            <a:r>
              <a:rPr lang="en-US" altLang="zh-CN" dirty="0" err="1"/>
              <a:t>TreeSet</a:t>
            </a:r>
            <a:r>
              <a:rPr lang="zh-CN" altLang="en-US" dirty="0"/>
              <a:t>、</a:t>
            </a:r>
            <a:r>
              <a:rPr lang="en-US" altLang="zh-CN" dirty="0" err="1"/>
              <a:t>LinkedHashSet</a:t>
            </a:r>
            <a:r>
              <a:rPr lang="zh-CN" altLang="en-US" dirty="0"/>
              <a:t>、</a:t>
            </a:r>
            <a:r>
              <a:rPr lang="en-US" altLang="zh-CN" dirty="0" err="1"/>
              <a:t>LinkedSet</a:t>
            </a:r>
            <a:r>
              <a:rPr lang="zh-CN" altLang="en-US" dirty="0"/>
              <a:t>三个类，在其中依次添加元素“</a:t>
            </a:r>
            <a:r>
              <a:rPr lang="en-US" altLang="zh-CN" dirty="0"/>
              <a:t>B</a:t>
            </a:r>
            <a:r>
              <a:rPr lang="zh-CN" altLang="en-US" dirty="0"/>
              <a:t> “ 、 “ </a:t>
            </a:r>
            <a:r>
              <a:rPr lang="en-US" altLang="zh-CN" dirty="0"/>
              <a:t>A</a:t>
            </a:r>
            <a:r>
              <a:rPr lang="zh-CN" altLang="en-US" dirty="0"/>
              <a:t> “ 、 “ </a:t>
            </a:r>
            <a:r>
              <a:rPr lang="en-US" altLang="zh-CN" dirty="0"/>
              <a:t>D</a:t>
            </a:r>
            <a:r>
              <a:rPr lang="zh-CN" altLang="en-US" dirty="0"/>
              <a:t> “ 、 “ </a:t>
            </a:r>
            <a:r>
              <a:rPr lang="en-US" altLang="zh-CN" dirty="0"/>
              <a:t>E</a:t>
            </a:r>
            <a:r>
              <a:rPr lang="zh-CN" altLang="en-US" dirty="0"/>
              <a:t> “ 、 “ </a:t>
            </a:r>
            <a:r>
              <a:rPr lang="en-US" altLang="zh-CN" dirty="0"/>
              <a:t>C</a:t>
            </a:r>
            <a:r>
              <a:rPr lang="zh-CN" altLang="en-US" dirty="0"/>
              <a:t> “ 、 “ </a:t>
            </a:r>
            <a:r>
              <a:rPr lang="en-US" altLang="zh-CN" dirty="0"/>
              <a:t>F</a:t>
            </a:r>
            <a:r>
              <a:rPr lang="zh-CN" altLang="en-US" dirty="0"/>
              <a:t> “ ，查看输出结果顺序区别。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结果对比（元素添加顺序：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）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79576" y="2059280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如果一个程序只包含固定数量的且其生命期都是已知的对象，那么这是一个非常简单的程序。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通常，程序总是根据运行时才知道的某些条件去创建新对象，在此之前，不会知道所需对象的数量，甚至不知道确切类型。</a:t>
            </a:r>
            <a:r>
              <a:rPr lang="en-US" dirty="0"/>
              <a:t>--</a:t>
            </a:r>
            <a:r>
              <a:rPr lang="en-US" dirty="0" smtClean="0"/>
              <a:t>Think</a:t>
            </a:r>
            <a:r>
              <a:rPr lang="en-US" altLang="zh-CN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In Java</a:t>
            </a:r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使用类库提供了一组相当完整的容器类来解决这个问题。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java.util.Queue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队列是一种特殊的线性表，只允许在表的前端（</a:t>
            </a:r>
            <a:r>
              <a:rPr lang="en-US" altLang="zh-CN" dirty="0"/>
              <a:t>front</a:t>
            </a:r>
            <a:r>
              <a:rPr lang="zh-CN" altLang="en-US" dirty="0"/>
              <a:t>，队头）进行删除操作，而在表的后端（</a:t>
            </a:r>
            <a:r>
              <a:rPr lang="en-US" altLang="zh-CN" dirty="0"/>
              <a:t>rear</a:t>
            </a:r>
            <a:r>
              <a:rPr lang="zh-CN" altLang="en-US" dirty="0"/>
              <a:t>，队尾）进行插入操作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继承了</a:t>
            </a:r>
            <a:r>
              <a:rPr lang="en-US" dirty="0"/>
              <a:t>Collection</a:t>
            </a: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实现了</a:t>
            </a:r>
            <a:r>
              <a:rPr lang="en-US" dirty="0"/>
              <a:t>Queue</a:t>
            </a:r>
            <a:r>
              <a:rPr lang="zh-CN" altLang="en-US" dirty="0"/>
              <a:t>接 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接口常用方法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add(E e): </a:t>
            </a:r>
            <a:r>
              <a:rPr lang="zh-CN" altLang="en-US" dirty="0"/>
              <a:t>增加一个元素。成功时返回</a:t>
            </a:r>
            <a:r>
              <a:rPr lang="en-US" altLang="zh-CN" dirty="0"/>
              <a:t>true</a:t>
            </a:r>
            <a:r>
              <a:rPr lang="zh-CN" altLang="en-US" dirty="0"/>
              <a:t>，如果队列已满，则抛出一个</a:t>
            </a:r>
            <a:r>
              <a:rPr lang="en-US" altLang="zh-CN" dirty="0" err="1"/>
              <a:t>IIIegaISlabEepeplian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remove(): </a:t>
            </a:r>
            <a:r>
              <a:rPr lang="zh-CN" altLang="en-US" dirty="0"/>
              <a:t>移除并返回队列头部的元素。如果队列为空，则抛出一个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Element(): </a:t>
            </a:r>
            <a:r>
              <a:rPr lang="zh-CN" altLang="en-US" dirty="0"/>
              <a:t>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offer(E e): </a:t>
            </a:r>
            <a:r>
              <a:rPr lang="zh-CN" altLang="en-US" dirty="0"/>
              <a:t>添加一个元素并返回</a:t>
            </a:r>
            <a:r>
              <a:rPr lang="en-US" altLang="zh-CN" dirty="0"/>
              <a:t>true</a:t>
            </a:r>
            <a:r>
              <a:rPr lang="zh-CN" altLang="en-US" dirty="0"/>
              <a:t>。如果队列已满，返回</a:t>
            </a:r>
            <a:r>
              <a:rPr lang="en-US" altLang="zh-CN" dirty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poll(): </a:t>
            </a:r>
            <a:r>
              <a:rPr lang="zh-CN" altLang="en-US" dirty="0"/>
              <a:t>移除并返问队列头部的元素。如果队列为空，则返回</a:t>
            </a:r>
            <a:r>
              <a:rPr lang="en-US" altLang="zh-CN" dirty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peek(): </a:t>
            </a:r>
            <a:r>
              <a:rPr lang="zh-CN" altLang="en-US" dirty="0"/>
              <a:t>返回队列头部的元素。如果队列为空，则返回</a:t>
            </a:r>
            <a:r>
              <a:rPr lang="en-US" altLang="zh-CN" dirty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put(E e): </a:t>
            </a:r>
            <a:r>
              <a:rPr lang="zh-CN" altLang="en-US" dirty="0"/>
              <a:t>添加一个元素。如果队列满，则阻塞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take(): </a:t>
            </a:r>
            <a:r>
              <a:rPr lang="zh-CN" altLang="en-US" dirty="0"/>
              <a:t>移除并返回队列头部的元素。如果队列空，则阻塞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remove()</a:t>
            </a:r>
            <a:r>
              <a:rPr lang="zh-CN" altLang="en-US" dirty="0"/>
              <a:t>方法在失败的时候会抛出异常，推荐使用</a:t>
            </a:r>
            <a:r>
              <a:rPr lang="en-US" dirty="0"/>
              <a:t>offer()</a:t>
            </a:r>
            <a:r>
              <a:rPr lang="zh-CN" altLang="en-US" dirty="0"/>
              <a:t>来加入元素，使用</a:t>
            </a:r>
            <a:r>
              <a:rPr lang="en-US" dirty="0"/>
              <a:t>poll()</a:t>
            </a:r>
            <a:r>
              <a:rPr lang="zh-CN" altLang="en-US" dirty="0"/>
              <a:t>来获取并移出元素。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类实现了</a:t>
            </a:r>
            <a:r>
              <a:rPr lang="en-US" dirty="0"/>
              <a:t>Queue</a:t>
            </a:r>
            <a:r>
              <a:rPr lang="zh-CN" altLang="en-US" dirty="0"/>
              <a:t>接口，通常使用</a:t>
            </a:r>
            <a:r>
              <a:rPr lang="en-US" dirty="0" err="1"/>
              <a:t>LinkedList</a:t>
            </a:r>
            <a:r>
              <a:rPr lang="zh-CN" altLang="en-US" dirty="0"/>
              <a:t>代替</a:t>
            </a:r>
            <a:r>
              <a:rPr lang="en-US" dirty="0"/>
              <a:t>Queue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　　　　　　　　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Map</a:t>
            </a:r>
            <a:r>
              <a:rPr lang="zh-CN" altLang="en-US" dirty="0"/>
              <a:t>接口的常用类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映射（</a:t>
            </a:r>
            <a:r>
              <a:rPr lang="en-US" dirty="0"/>
              <a:t>Map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对象以键－值对（</a:t>
            </a:r>
            <a:r>
              <a:rPr lang="en-US" dirty="0"/>
              <a:t>key-value</a:t>
            </a:r>
            <a:r>
              <a:rPr lang="zh-CN" altLang="en-US" dirty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</a:t>
            </a:r>
            <a:r>
              <a:rPr lang="zh-CN" altLang="en-US" dirty="0"/>
              <a:t>不允许有重复，</a:t>
            </a:r>
            <a:r>
              <a:rPr lang="en-US" dirty="0"/>
              <a:t>value</a:t>
            </a:r>
            <a:r>
              <a:rPr lang="zh-CN" altLang="en-US" dirty="0"/>
              <a:t>允许有重复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中元素，可以将</a:t>
            </a:r>
            <a:r>
              <a:rPr lang="en-US" altLang="zh-CN" dirty="0"/>
              <a:t>key</a:t>
            </a:r>
            <a:r>
              <a:rPr lang="zh-CN" altLang="en-US" dirty="0"/>
              <a:t>序列、</a:t>
            </a:r>
            <a:r>
              <a:rPr lang="en-US" altLang="zh-CN" dirty="0"/>
              <a:t>value</a:t>
            </a:r>
            <a:r>
              <a:rPr lang="zh-CN" altLang="en-US" dirty="0"/>
              <a:t>序列单独抽取出来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 err="1"/>
              <a:t>keySet</a:t>
            </a:r>
            <a:r>
              <a:rPr lang="en-US" dirty="0"/>
              <a:t>()</a:t>
            </a:r>
            <a:r>
              <a:rPr lang="zh-CN" altLang="en-US" dirty="0"/>
              <a:t>抽取</a:t>
            </a:r>
            <a:r>
              <a:rPr lang="en-US" dirty="0"/>
              <a:t>key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keys</a:t>
            </a:r>
            <a:r>
              <a:rPr lang="zh-CN" altLang="en-US" dirty="0"/>
              <a:t>生成一个</a:t>
            </a:r>
            <a:r>
              <a:rPr lang="en-US" dirty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/>
              <a:t>values()</a:t>
            </a:r>
            <a:r>
              <a:rPr lang="zh-CN" altLang="en-US" dirty="0"/>
              <a:t>抽取</a:t>
            </a:r>
            <a:r>
              <a:rPr lang="en-US" dirty="0"/>
              <a:t>value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values</a:t>
            </a:r>
            <a:r>
              <a:rPr lang="zh-CN" altLang="en-US" dirty="0"/>
              <a:t>生成一个</a:t>
            </a:r>
            <a:r>
              <a:rPr lang="en-US" dirty="0"/>
              <a:t>Collection。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基于哈希表的 </a:t>
            </a:r>
            <a:r>
              <a:rPr lang="en-US" altLang="zh-CN" dirty="0"/>
              <a:t>Map </a:t>
            </a:r>
            <a:r>
              <a:rPr lang="zh-CN" altLang="en-US" dirty="0"/>
              <a:t>接口的实现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是非线程安全的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put(K </a:t>
            </a:r>
            <a:r>
              <a:rPr lang="en-US" dirty="0" err="1"/>
              <a:t>key,V</a:t>
            </a:r>
            <a:r>
              <a:rPr lang="en-US" dirty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containsKey(Object  K)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containsValue(Object v)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遍历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、</a:t>
            </a:r>
            <a:r>
              <a:rPr lang="en-US" altLang="zh-CN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TreeMap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基于红黑树实现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按照元素的自然顺序排序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LinkedHashMap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的</a:t>
            </a:r>
            <a:r>
              <a:rPr lang="en-US" dirty="0"/>
              <a:t>ordered</a:t>
            </a:r>
            <a:r>
              <a:rPr lang="zh-CN" altLang="en-US" dirty="0"/>
              <a:t>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Iterator</a:t>
            </a:r>
            <a:r>
              <a:rPr lang="zh-CN" altLang="en-US" dirty="0"/>
              <a:t>：“轻量级”对象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iterator()</a:t>
            </a:r>
            <a:r>
              <a:rPr lang="zh-CN" altLang="en-US" dirty="0"/>
              <a:t>方法是</a:t>
            </a:r>
            <a:r>
              <a:rPr lang="en-US" dirty="0" err="1"/>
              <a:t>java.lang.Iterable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被</a:t>
            </a:r>
            <a:r>
              <a:rPr lang="en-US" dirty="0"/>
              <a:t>Collection</a:t>
            </a:r>
            <a:r>
              <a:rPr lang="zh-CN" altLang="en-US" dirty="0"/>
              <a:t>继承。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主要功能：用于对容器的遍历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en-US" dirty="0"/>
              <a:t>oolean hasNext():</a:t>
            </a:r>
            <a:r>
              <a:rPr lang="zh-CN" altLang="en-US" dirty="0"/>
              <a:t>判断是否有可以元素继续迭代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next()</a:t>
            </a:r>
            <a:r>
              <a:rPr lang="zh-CN" altLang="en-US" dirty="0"/>
              <a:t>：返回迭代的下一个元素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void remove()</a:t>
            </a:r>
            <a:r>
              <a:rPr lang="zh-CN" altLang="en-US" dirty="0"/>
              <a:t>：从迭代器指向的集合中移除迭代器返回的最后一个元素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75420" y="1164901"/>
            <a:ext cx="1044116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//name.add(“ww”);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运行时异常，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ConcurrentModificationException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什么是集合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Thinking </a:t>
            </a:r>
            <a:r>
              <a:rPr lang="en-US" dirty="0"/>
              <a:t>In Java</a:t>
            </a:r>
            <a:r>
              <a:rPr lang="zh-CN" altLang="en-US" dirty="0"/>
              <a:t>：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提供的这一套容器类，其中基本类型是</a:t>
            </a:r>
            <a:r>
              <a:rPr lang="en-US" dirty="0"/>
              <a:t>List</a:t>
            </a:r>
            <a:r>
              <a:rPr lang="zh-CN" altLang="en-US" dirty="0"/>
              <a:t>、</a:t>
            </a:r>
            <a:r>
              <a:rPr lang="en-US" dirty="0"/>
              <a:t>Set</a:t>
            </a:r>
            <a:r>
              <a:rPr lang="zh-CN" altLang="en-US" dirty="0"/>
              <a:t>、</a:t>
            </a:r>
            <a:r>
              <a:rPr lang="en-US" dirty="0"/>
              <a:t>Queue</a:t>
            </a:r>
            <a:r>
              <a:rPr lang="zh-CN" altLang="en-US" dirty="0"/>
              <a:t>和</a:t>
            </a:r>
            <a:r>
              <a:rPr lang="en-US" dirty="0"/>
              <a:t>Map</a:t>
            </a:r>
            <a:r>
              <a:rPr lang="zh-CN" altLang="en-US" dirty="0"/>
              <a:t>，</a:t>
            </a:r>
            <a:r>
              <a:rPr lang="zh-CN" altLang="en-US" dirty="0" smtClean="0"/>
              <a:t>这些类型</a:t>
            </a:r>
            <a:r>
              <a:rPr lang="zh-CN" altLang="en-US" dirty="0"/>
              <a:t>也称之为集合类。</a:t>
            </a:r>
            <a:endParaRPr 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7488" y="1016732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850829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Dirke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D(4)+I(9)+R(18)+K(11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)+E(5)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5314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47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Alex</a:t>
            </a:r>
            <a:r>
              <a:rPr lang="zh-CN" altLang="en-US" sz="2800" dirty="0" smtClean="0"/>
              <a:t>”</a:t>
            </a:r>
            <a:endParaRPr lang="en-US" altLang="zh-CN" sz="2800" dirty="0"/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9760768" y="5131441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“</a:t>
            </a:r>
            <a:r>
              <a:rPr lang="en-US" altLang="zh-CN" sz="2800" dirty="0" smtClean="0"/>
              <a:t>Dirke</a:t>
            </a:r>
            <a:r>
              <a:rPr lang="zh-CN" altLang="en-US" sz="2800" dirty="0" smtClean="0"/>
              <a:t>”</a:t>
            </a:r>
            <a:endParaRPr lang="zh-CN" altLang="en-US" sz="28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819295" y="4826641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7448" y="1124745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boolean equals(Object o){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if(o instanceof  Cat   &amp;&amp; (Cat)o.getName().equals(this.getName())){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int hashCode(){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return name.hashCode()*11;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返回值必须相同。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方法比较不相等的两个对象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返回值可以不相同，也可以相同。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如果没有修改对象的</a:t>
            </a:r>
            <a:r>
              <a:rPr lang="en-US" altLang="zh-CN" dirty="0"/>
              <a:t>equals</a:t>
            </a:r>
            <a:r>
              <a:rPr lang="zh-CN" altLang="en-US" dirty="0"/>
              <a:t>比较内的任何属性信息，则这个对象多次调用</a:t>
            </a:r>
            <a:r>
              <a:rPr lang="en-US" altLang="zh-CN" dirty="0" err="1"/>
              <a:t>hashCode</a:t>
            </a:r>
            <a:r>
              <a:rPr lang="zh-CN" altLang="en-US" dirty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重写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两个模块的功能非常相似，一个是处理</a:t>
            </a:r>
            <a:r>
              <a:rPr lang="en-US" altLang="zh-CN" dirty="0" err="1"/>
              <a:t>int</a:t>
            </a:r>
            <a:r>
              <a:rPr lang="zh-CN" altLang="en-US" dirty="0"/>
              <a:t>数据，另一个是处理</a:t>
            </a:r>
            <a:r>
              <a:rPr lang="en-US" altLang="zh-CN" dirty="0"/>
              <a:t>String</a:t>
            </a:r>
            <a:r>
              <a:rPr lang="zh-CN" altLang="en-US" dirty="0"/>
              <a:t>数据，或者其他自定义的数据类型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写多个方法处理每个数据类型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为了提高代码的重用性，用通用的数据类型</a:t>
            </a:r>
            <a:r>
              <a:rPr lang="en-US" altLang="zh-CN" dirty="0"/>
              <a:t>Object</a:t>
            </a:r>
            <a:r>
              <a:rPr lang="zh-CN" altLang="en-US" dirty="0"/>
              <a:t>来实现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灵活</a:t>
            </a:r>
            <a:endParaRPr lang="en-US" altLang="zh-CN" dirty="0"/>
          </a:p>
          <a:p>
            <a:pPr lvl="1"/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处理值类型时，会出现装箱、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折箱操作，性能损失非常严重</a:t>
            </a:r>
            <a:endParaRPr lang="en-US" altLang="zh-CN" dirty="0"/>
          </a:p>
          <a:p>
            <a:pPr lvl="1"/>
            <a:r>
              <a:rPr lang="zh-CN" altLang="en-US" dirty="0"/>
              <a:t>处理引用类型时，虽然没有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装箱和折箱操作，但将用到数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据类型的强制转换操作，增加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处理器的负担</a:t>
            </a:r>
            <a:endParaRPr lang="en-US" altLang="zh-CN" dirty="0"/>
          </a:p>
          <a:p>
            <a:pPr lvl="1"/>
            <a:r>
              <a:rPr lang="zh-CN" altLang="en-US" dirty="0"/>
              <a:t>如果处理数据是数组，数组中数据类型不一致</a:t>
            </a:r>
            <a:endParaRPr lang="en-US" altLang="zh-CN" dirty="0"/>
          </a:p>
          <a:p>
            <a:pPr lvl="2"/>
            <a:r>
              <a:rPr lang="zh-CN" altLang="en-US" dirty="0"/>
              <a:t>运行时类型转换异常</a:t>
            </a:r>
            <a:endParaRPr lang="en-US" altLang="zh-CN" dirty="0"/>
          </a:p>
          <a:p>
            <a:pPr lvl="2"/>
            <a:r>
              <a:rPr lang="zh-CN" altLang="en-US" dirty="0"/>
              <a:t>编译器无法检查出来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697872" y="1906301"/>
              <a:ext cx="1693859" cy="40337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399" y="3476040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614726" y="2362200"/>
              <a:ext cx="85746" cy="111384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既增强代码通用性，又避免编译器无法检查编译错误的问题</a:t>
            </a:r>
            <a:r>
              <a:rPr lang="en-US" altLang="zh-CN" dirty="0"/>
              <a:t>——</a:t>
            </a:r>
            <a:r>
              <a:rPr lang="zh-CN" altLang="en-US" dirty="0"/>
              <a:t>泛型。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泛型用一个通用的数据类型</a:t>
            </a:r>
            <a:r>
              <a:rPr lang="en-US" altLang="zh-CN" dirty="0"/>
              <a:t>T</a:t>
            </a:r>
            <a:r>
              <a:rPr lang="zh-CN" altLang="en-US" dirty="0"/>
              <a:t>来代替</a:t>
            </a:r>
            <a:r>
              <a:rPr lang="en-US" altLang="zh-CN" dirty="0"/>
              <a:t>Object</a:t>
            </a:r>
            <a:r>
              <a:rPr lang="zh-CN" altLang="en-US" dirty="0"/>
              <a:t>，在类实例化时指定</a:t>
            </a:r>
            <a:r>
              <a:rPr lang="en-US" altLang="zh-CN" dirty="0"/>
              <a:t>T</a:t>
            </a:r>
            <a:r>
              <a:rPr lang="zh-CN" altLang="en-US" dirty="0"/>
              <a:t>的类型，运行时自动编译为本地代码，运行效率和代码质量都有很大提高，并且保证数据类型安全。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泛型的作用就是提高代码的重用性，避免强制类型转换，减少装箱拆箱提高性能，减少错误。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0468" y="3861048"/>
            <a:ext cx="4917819" cy="306673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泛型（</a:t>
            </a:r>
            <a:r>
              <a:rPr lang="en-US" altLang="zh-CN" dirty="0"/>
              <a:t>Generics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所谓泛型，即通过参数化类型来实现在同一份代码上操作多种数据类型。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泛型编程是一种编程范式，它利用“参数化类型”将类型抽象化，从而实现更为灵活的复用。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中的泛型</a:t>
            </a:r>
            <a:r>
              <a:rPr lang="zh-CN" altLang="en-US" b="1" dirty="0">
                <a:solidFill>
                  <a:srgbClr val="FF0000"/>
                </a:solidFill>
              </a:rPr>
              <a:t>只接受引用类型</a:t>
            </a:r>
            <a:r>
              <a:rPr lang="zh-CN" altLang="en-US" dirty="0"/>
              <a:t>作为类型参数。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如：可以定义 </a:t>
            </a:r>
            <a:r>
              <a:rPr lang="en-US" altLang="zh-CN" dirty="0"/>
              <a:t>List&lt;Integer&gt;</a:t>
            </a:r>
            <a:r>
              <a:rPr lang="zh-CN" altLang="en-US" dirty="0"/>
              <a:t>，不可以定义 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zh-CN" altLang="en-US" dirty="0"/>
              <a:t>和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共享相同的类。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&lt;T&gt;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名称</a:t>
            </a:r>
            <a:r>
              <a:rPr lang="en-US" altLang="zh-CN" dirty="0"/>
              <a:t>&lt;</a:t>
            </a:r>
            <a:r>
              <a:rPr lang="zh-CN" altLang="en-US" dirty="0"/>
              <a:t>泛型列表</a:t>
            </a:r>
            <a:r>
              <a:rPr lang="en-US" altLang="zh-CN" dirty="0"/>
              <a:t>&gt;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altLang="zh-CN" dirty="0"/>
              <a:t>class </a:t>
            </a:r>
            <a:r>
              <a:rPr lang="en-US" altLang="zh-CN" dirty="0" err="1"/>
              <a:t>ArrayList</a:t>
            </a:r>
            <a:r>
              <a:rPr lang="en-US" altLang="zh-CN" dirty="0"/>
              <a:t>&lt;E&gt;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E</a:t>
            </a:r>
            <a:r>
              <a:rPr lang="zh-CN" altLang="en-US" dirty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集合中使用泛型</a:t>
            </a:r>
            <a:r>
              <a:rPr lang="en-US" altLang="zh-CN" dirty="0"/>
              <a:t>:List&lt;E&gt;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方法参数</a:t>
            </a:r>
            <a:r>
              <a:rPr lang="en-US" altLang="zh-CN" dirty="0"/>
              <a:t>:void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返回类型</a:t>
            </a:r>
            <a:r>
              <a:rPr lang="en-US" altLang="zh-CN" dirty="0"/>
              <a:t>:List&lt;Dog&gt; </a:t>
            </a:r>
            <a:r>
              <a:rPr lang="en-US" altLang="zh-CN" dirty="0" err="1"/>
              <a:t>getDogs</a:t>
            </a:r>
            <a:r>
              <a:rPr lang="en-US" altLang="zh-CN" dirty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声明一个类型参数为</a:t>
            </a:r>
            <a:r>
              <a:rPr lang="en-US" altLang="zh-CN" dirty="0"/>
              <a:t>&lt;Object&gt;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，相当于非泛型集合（可将任何</a:t>
            </a:r>
            <a:r>
              <a:rPr lang="en-US" altLang="zh-CN" dirty="0"/>
              <a:t>Object</a:t>
            </a:r>
            <a:r>
              <a:rPr lang="zh-CN" altLang="en-US" dirty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040216" y="342900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040215" y="393305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使用通配符（</a:t>
            </a:r>
            <a:r>
              <a:rPr lang="en-US" altLang="zh-CN"/>
              <a:t>?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Animal</a:t>
            </a:r>
            <a:r>
              <a:rPr lang="zh-CN" altLang="en-US" dirty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接受</a:t>
            </a:r>
            <a:r>
              <a:rPr lang="en-US" altLang="zh-CN" dirty="0"/>
              <a:t>super</a:t>
            </a:r>
            <a:r>
              <a:rPr lang="zh-CN" altLang="en-US" dirty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</a:t>
            </a:r>
            <a:r>
              <a:rPr lang="zh-CN" altLang="en-US" dirty="0"/>
              <a:t>与</a:t>
            </a:r>
            <a:r>
              <a:rPr lang="en-US" altLang="zh-CN" dirty="0"/>
              <a:t>List&lt;? extents Object&gt;</a:t>
            </a:r>
            <a:r>
              <a:rPr lang="zh-CN" altLang="en-US" dirty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List&lt;Object&gt;</a:t>
            </a:r>
            <a:r>
              <a:rPr lang="zh-CN" altLang="en-US" dirty="0"/>
              <a:t>与</a:t>
            </a:r>
            <a:r>
              <a:rPr lang="en-US" altLang="zh-CN" dirty="0"/>
              <a:t>List&lt;?&gt;</a:t>
            </a:r>
            <a:r>
              <a:rPr lang="zh-CN" altLang="en-US" dirty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泛型通配符只能用于引用的声明中，不可以在创建对象时使用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Fruit&lt;?&gt; fruit=new Fruit&lt;?&gt;();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不可以使用采用了泛型通配符的引用调用使用了泛型参数的方法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1819154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Dog&gt;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容器的</a:t>
            </a:r>
            <a:r>
              <a:rPr lang="en-US" altLang="zh-CN"/>
              <a:t>4</a:t>
            </a:r>
            <a:r>
              <a:rPr lang="zh-CN" altLang="en-US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4584084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Map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295526" y="2417244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425602" y="658811"/>
                <a:ext cx="308198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425602" y="2944808"/>
              <a:ext cx="612999" cy="717264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集合框架中的重点接口和类</a:t>
            </a:r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597"/>
              </p:ext>
            </p:extLst>
          </p:nvPr>
        </p:nvGraphicFramePr>
        <p:xfrm>
          <a:off x="1324869" y="4213882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列表（ </a:t>
            </a:r>
            <a:r>
              <a:rPr lang="en-US" altLang="zh-CN" dirty="0"/>
              <a:t>List </a:t>
            </a:r>
            <a:r>
              <a:rPr lang="zh-CN" altLang="en-US" dirty="0"/>
              <a:t>）：关心的是索引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对象按索引存储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可以存储重复元素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具有与索引相关的一套方法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：动态数组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快速迭代，少量插入删除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LinkedList</a:t>
            </a:r>
            <a:r>
              <a:rPr lang="zh-CN" altLang="en-US" dirty="0"/>
              <a:t>：链表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迭代速度慢，快速插入删除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ArrayList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就是动态数组，动态的增加和减少元素，可灵活的设置数组的大小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</a:t>
            </a:r>
            <a:r>
              <a:rPr lang="en-US" altLang="zh-CN" dirty="0" err="1"/>
              <a:t>ArrayList</a:t>
            </a:r>
            <a:r>
              <a:rPr lang="zh-CN" altLang="en-US" dirty="0"/>
              <a:t>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向该对象中添加元素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根据需要修改该对象中的元素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12013</TotalTime>
  <Words>3225</Words>
  <Application>Microsoft Office PowerPoint</Application>
  <PresentationFormat>自定义</PresentationFormat>
  <Paragraphs>591</Paragraphs>
  <Slides>60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2_Default Design</vt:lpstr>
      <vt:lpstr>第十三章  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onest</cp:lastModifiedBy>
  <cp:revision>799</cp:revision>
  <dcterms:created xsi:type="dcterms:W3CDTF">2006-10-06T15:46:57Z</dcterms:created>
  <dcterms:modified xsi:type="dcterms:W3CDTF">2018-08-31T09:30:21Z</dcterms:modified>
</cp:coreProperties>
</file>