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45"/>
  </p:notesMasterIdLst>
  <p:handoutMasterIdLst>
    <p:handoutMasterId r:id="rId46"/>
  </p:handoutMasterIdLst>
  <p:sldIdLst>
    <p:sldId id="348" r:id="rId2"/>
    <p:sldId id="356" r:id="rId3"/>
    <p:sldId id="357" r:id="rId4"/>
    <p:sldId id="358" r:id="rId5"/>
    <p:sldId id="359" r:id="rId6"/>
    <p:sldId id="360" r:id="rId7"/>
    <p:sldId id="361" r:id="rId8"/>
    <p:sldId id="362" r:id="rId9"/>
    <p:sldId id="363" r:id="rId10"/>
    <p:sldId id="364" r:id="rId11"/>
    <p:sldId id="365" r:id="rId12"/>
    <p:sldId id="366" r:id="rId13"/>
    <p:sldId id="367" r:id="rId14"/>
    <p:sldId id="368" r:id="rId15"/>
    <p:sldId id="369" r:id="rId16"/>
    <p:sldId id="370" r:id="rId17"/>
    <p:sldId id="371" r:id="rId18"/>
    <p:sldId id="372" r:id="rId19"/>
    <p:sldId id="373" r:id="rId20"/>
    <p:sldId id="374" r:id="rId21"/>
    <p:sldId id="375" r:id="rId22"/>
    <p:sldId id="376" r:id="rId23"/>
    <p:sldId id="377" r:id="rId24"/>
    <p:sldId id="378" r:id="rId25"/>
    <p:sldId id="379" r:id="rId26"/>
    <p:sldId id="380" r:id="rId27"/>
    <p:sldId id="381" r:id="rId28"/>
    <p:sldId id="382" r:id="rId29"/>
    <p:sldId id="383" r:id="rId30"/>
    <p:sldId id="384" r:id="rId31"/>
    <p:sldId id="385" r:id="rId32"/>
    <p:sldId id="386" r:id="rId33"/>
    <p:sldId id="387" r:id="rId34"/>
    <p:sldId id="388" r:id="rId35"/>
    <p:sldId id="389" r:id="rId36"/>
    <p:sldId id="390" r:id="rId37"/>
    <p:sldId id="391" r:id="rId38"/>
    <p:sldId id="392" r:id="rId39"/>
    <p:sldId id="393" r:id="rId40"/>
    <p:sldId id="394" r:id="rId41"/>
    <p:sldId id="395" r:id="rId42"/>
    <p:sldId id="396" r:id="rId43"/>
    <p:sldId id="316" r:id="rId44"/>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92" autoAdjust="0"/>
    <p:restoredTop sz="84015" autoAdjust="0"/>
  </p:normalViewPr>
  <p:slideViewPr>
    <p:cSldViewPr snapToGrid="0">
      <p:cViewPr varScale="1">
        <p:scale>
          <a:sx n="60" d="100"/>
          <a:sy n="60" d="100"/>
        </p:scale>
        <p:origin x="60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EA86A4B5-776F-49C1-8046-01AC5D0258F9}" type="slidenum">
              <a:rPr lang="en-US" altLang="zh-CN"/>
              <a:pPr>
                <a:defRPr/>
              </a:pPr>
              <a:t>‹#›</a:t>
            </a:fld>
            <a:endParaRPr lang="en-US" altLang="zh-CN"/>
          </a:p>
        </p:txBody>
      </p:sp>
    </p:spTree>
    <p:extLst>
      <p:ext uri="{BB962C8B-B14F-4D97-AF65-F5344CB8AC3E}">
        <p14:creationId xmlns:p14="http://schemas.microsoft.com/office/powerpoint/2010/main" val="41286767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pitchFamily="34" charset="0"/>
                <a:cs typeface="Arial" pitchFamily="34" charset="0"/>
              </a:defRPr>
            </a:lvl1pPr>
          </a:lstStyle>
          <a:p>
            <a:pPr>
              <a:defRPr/>
            </a:pPr>
            <a:endParaRPr lang="de-DE"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pitchFamily="34" charset="0"/>
                <a:cs typeface="Arial" pitchFamily="34" charset="0"/>
              </a:defRPr>
            </a:lvl1pPr>
          </a:lstStyle>
          <a:p>
            <a:pPr>
              <a:defRPr/>
            </a:pPr>
            <a:endParaRPr lang="de-DE"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pitchFamily="34" charset="0"/>
                <a:cs typeface="Arial" pitchFamily="34" charset="0"/>
              </a:defRPr>
            </a:lvl1pPr>
          </a:lstStyle>
          <a:p>
            <a:pPr>
              <a:defRPr/>
            </a:pPr>
            <a:endParaRPr lang="de-DE"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pitchFamily="34" charset="0"/>
                <a:cs typeface="Arial" pitchFamily="34" charset="0"/>
              </a:defRPr>
            </a:lvl1pPr>
          </a:lstStyle>
          <a:p>
            <a:pPr>
              <a:defRPr/>
            </a:pPr>
            <a:fld id="{AD744E2D-6CE4-438C-B9A0-AF7F3BF83E59}" type="slidenum">
              <a:rPr lang="de-DE" altLang="zh-CN"/>
              <a:pPr>
                <a:defRPr/>
              </a:pPr>
              <a:t>‹#›</a:t>
            </a:fld>
            <a:endParaRPr lang="de-DE" altLang="zh-CN"/>
          </a:p>
        </p:txBody>
      </p:sp>
    </p:spTree>
    <p:extLst>
      <p:ext uri="{BB962C8B-B14F-4D97-AF65-F5344CB8AC3E}">
        <p14:creationId xmlns:p14="http://schemas.microsoft.com/office/powerpoint/2010/main" val="24965605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2</a:t>
            </a:fld>
            <a:endParaRPr lang="de-DE" altLang="zh-CN"/>
          </a:p>
        </p:txBody>
      </p:sp>
    </p:spTree>
    <p:extLst>
      <p:ext uri="{BB962C8B-B14F-4D97-AF65-F5344CB8AC3E}">
        <p14:creationId xmlns:p14="http://schemas.microsoft.com/office/powerpoint/2010/main" val="427341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11</a:t>
            </a:fld>
            <a:endParaRPr lang="de-DE" altLang="zh-CN"/>
          </a:p>
        </p:txBody>
      </p:sp>
    </p:spTree>
    <p:extLst>
      <p:ext uri="{BB962C8B-B14F-4D97-AF65-F5344CB8AC3E}">
        <p14:creationId xmlns:p14="http://schemas.microsoft.com/office/powerpoint/2010/main" val="234672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12</a:t>
            </a:fld>
            <a:endParaRPr lang="de-DE" altLang="zh-CN"/>
          </a:p>
        </p:txBody>
      </p:sp>
    </p:spTree>
    <p:extLst>
      <p:ext uri="{BB962C8B-B14F-4D97-AF65-F5344CB8AC3E}">
        <p14:creationId xmlns:p14="http://schemas.microsoft.com/office/powerpoint/2010/main" val="3982854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13</a:t>
            </a:fld>
            <a:endParaRPr lang="de-DE" altLang="zh-CN"/>
          </a:p>
        </p:txBody>
      </p:sp>
    </p:spTree>
    <p:extLst>
      <p:ext uri="{BB962C8B-B14F-4D97-AF65-F5344CB8AC3E}">
        <p14:creationId xmlns:p14="http://schemas.microsoft.com/office/powerpoint/2010/main" val="1247795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14</a:t>
            </a:fld>
            <a:endParaRPr lang="de-DE" altLang="zh-CN"/>
          </a:p>
        </p:txBody>
      </p:sp>
    </p:spTree>
    <p:extLst>
      <p:ext uri="{BB962C8B-B14F-4D97-AF65-F5344CB8AC3E}">
        <p14:creationId xmlns:p14="http://schemas.microsoft.com/office/powerpoint/2010/main" val="1889122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15</a:t>
            </a:fld>
            <a:endParaRPr lang="de-DE" altLang="zh-CN"/>
          </a:p>
        </p:txBody>
      </p:sp>
    </p:spTree>
    <p:extLst>
      <p:ext uri="{BB962C8B-B14F-4D97-AF65-F5344CB8AC3E}">
        <p14:creationId xmlns:p14="http://schemas.microsoft.com/office/powerpoint/2010/main" val="1864990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16</a:t>
            </a:fld>
            <a:endParaRPr lang="de-DE" altLang="zh-CN"/>
          </a:p>
        </p:txBody>
      </p:sp>
    </p:spTree>
    <p:extLst>
      <p:ext uri="{BB962C8B-B14F-4D97-AF65-F5344CB8AC3E}">
        <p14:creationId xmlns:p14="http://schemas.microsoft.com/office/powerpoint/2010/main" val="4174314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17</a:t>
            </a:fld>
            <a:endParaRPr lang="de-DE" altLang="zh-CN"/>
          </a:p>
        </p:txBody>
      </p:sp>
    </p:spTree>
    <p:extLst>
      <p:ext uri="{BB962C8B-B14F-4D97-AF65-F5344CB8AC3E}">
        <p14:creationId xmlns:p14="http://schemas.microsoft.com/office/powerpoint/2010/main" val="2788966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18</a:t>
            </a:fld>
            <a:endParaRPr lang="de-DE" altLang="zh-CN"/>
          </a:p>
        </p:txBody>
      </p:sp>
    </p:spTree>
    <p:extLst>
      <p:ext uri="{BB962C8B-B14F-4D97-AF65-F5344CB8AC3E}">
        <p14:creationId xmlns:p14="http://schemas.microsoft.com/office/powerpoint/2010/main" val="18200978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19</a:t>
            </a:fld>
            <a:endParaRPr lang="de-DE" altLang="zh-CN"/>
          </a:p>
        </p:txBody>
      </p:sp>
    </p:spTree>
    <p:extLst>
      <p:ext uri="{BB962C8B-B14F-4D97-AF65-F5344CB8AC3E}">
        <p14:creationId xmlns:p14="http://schemas.microsoft.com/office/powerpoint/2010/main" val="1398093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p>
          <a:p>
            <a:r>
              <a:rPr lang="en-US" altLang="zh-CN" dirty="0"/>
              <a:t>A</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20</a:t>
            </a:fld>
            <a:endParaRPr lang="de-DE" altLang="zh-CN"/>
          </a:p>
        </p:txBody>
      </p:sp>
    </p:spTree>
    <p:extLst>
      <p:ext uri="{BB962C8B-B14F-4D97-AF65-F5344CB8AC3E}">
        <p14:creationId xmlns:p14="http://schemas.microsoft.com/office/powerpoint/2010/main" val="2997793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3</a:t>
            </a:fld>
            <a:endParaRPr lang="de-DE" altLang="zh-CN"/>
          </a:p>
        </p:txBody>
      </p:sp>
    </p:spTree>
    <p:extLst>
      <p:ext uri="{BB962C8B-B14F-4D97-AF65-F5344CB8AC3E}">
        <p14:creationId xmlns:p14="http://schemas.microsoft.com/office/powerpoint/2010/main" val="30422895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21</a:t>
            </a:fld>
            <a:endParaRPr lang="de-DE" altLang="zh-CN"/>
          </a:p>
        </p:txBody>
      </p:sp>
    </p:spTree>
    <p:extLst>
      <p:ext uri="{BB962C8B-B14F-4D97-AF65-F5344CB8AC3E}">
        <p14:creationId xmlns:p14="http://schemas.microsoft.com/office/powerpoint/2010/main" val="22280677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22</a:t>
            </a:fld>
            <a:endParaRPr lang="de-DE" altLang="zh-CN"/>
          </a:p>
        </p:txBody>
      </p:sp>
    </p:spTree>
    <p:extLst>
      <p:ext uri="{BB962C8B-B14F-4D97-AF65-F5344CB8AC3E}">
        <p14:creationId xmlns:p14="http://schemas.microsoft.com/office/powerpoint/2010/main" val="13786205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23</a:t>
            </a:fld>
            <a:endParaRPr lang="de-DE" altLang="zh-CN"/>
          </a:p>
        </p:txBody>
      </p:sp>
    </p:spTree>
    <p:extLst>
      <p:ext uri="{BB962C8B-B14F-4D97-AF65-F5344CB8AC3E}">
        <p14:creationId xmlns:p14="http://schemas.microsoft.com/office/powerpoint/2010/main" val="9675101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24</a:t>
            </a:fld>
            <a:endParaRPr lang="de-DE" altLang="zh-CN"/>
          </a:p>
        </p:txBody>
      </p:sp>
    </p:spTree>
    <p:extLst>
      <p:ext uri="{BB962C8B-B14F-4D97-AF65-F5344CB8AC3E}">
        <p14:creationId xmlns:p14="http://schemas.microsoft.com/office/powerpoint/2010/main" val="7049457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25</a:t>
            </a:fld>
            <a:endParaRPr lang="de-DE" altLang="zh-CN"/>
          </a:p>
        </p:txBody>
      </p:sp>
    </p:spTree>
    <p:extLst>
      <p:ext uri="{BB962C8B-B14F-4D97-AF65-F5344CB8AC3E}">
        <p14:creationId xmlns:p14="http://schemas.microsoft.com/office/powerpoint/2010/main" val="27801912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26</a:t>
            </a:fld>
            <a:endParaRPr lang="de-DE" altLang="zh-CN"/>
          </a:p>
        </p:txBody>
      </p:sp>
    </p:spTree>
    <p:extLst>
      <p:ext uri="{BB962C8B-B14F-4D97-AF65-F5344CB8AC3E}">
        <p14:creationId xmlns:p14="http://schemas.microsoft.com/office/powerpoint/2010/main" val="1825409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27</a:t>
            </a:fld>
            <a:endParaRPr lang="de-DE" altLang="zh-CN"/>
          </a:p>
        </p:txBody>
      </p:sp>
    </p:spTree>
    <p:extLst>
      <p:ext uri="{BB962C8B-B14F-4D97-AF65-F5344CB8AC3E}">
        <p14:creationId xmlns:p14="http://schemas.microsoft.com/office/powerpoint/2010/main" val="3118167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28</a:t>
            </a:fld>
            <a:endParaRPr lang="de-DE" altLang="zh-CN"/>
          </a:p>
        </p:txBody>
      </p:sp>
    </p:spTree>
    <p:extLst>
      <p:ext uri="{BB962C8B-B14F-4D97-AF65-F5344CB8AC3E}">
        <p14:creationId xmlns:p14="http://schemas.microsoft.com/office/powerpoint/2010/main" val="13112515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29</a:t>
            </a:fld>
            <a:endParaRPr lang="de-DE" altLang="zh-CN"/>
          </a:p>
        </p:txBody>
      </p:sp>
    </p:spTree>
    <p:extLst>
      <p:ext uri="{BB962C8B-B14F-4D97-AF65-F5344CB8AC3E}">
        <p14:creationId xmlns:p14="http://schemas.microsoft.com/office/powerpoint/2010/main" val="15508784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30</a:t>
            </a:fld>
            <a:endParaRPr lang="de-DE" altLang="zh-CN"/>
          </a:p>
        </p:txBody>
      </p:sp>
    </p:spTree>
    <p:extLst>
      <p:ext uri="{BB962C8B-B14F-4D97-AF65-F5344CB8AC3E}">
        <p14:creationId xmlns:p14="http://schemas.microsoft.com/office/powerpoint/2010/main" val="3553819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4</a:t>
            </a:fld>
            <a:endParaRPr lang="de-DE" altLang="zh-CN"/>
          </a:p>
        </p:txBody>
      </p:sp>
    </p:spTree>
    <p:extLst>
      <p:ext uri="{BB962C8B-B14F-4D97-AF65-F5344CB8AC3E}">
        <p14:creationId xmlns:p14="http://schemas.microsoft.com/office/powerpoint/2010/main" val="36548153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31</a:t>
            </a:fld>
            <a:endParaRPr lang="de-DE" altLang="zh-CN"/>
          </a:p>
        </p:txBody>
      </p:sp>
    </p:spTree>
    <p:extLst>
      <p:ext uri="{BB962C8B-B14F-4D97-AF65-F5344CB8AC3E}">
        <p14:creationId xmlns:p14="http://schemas.microsoft.com/office/powerpoint/2010/main" val="12620233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32</a:t>
            </a:fld>
            <a:endParaRPr lang="de-DE" altLang="zh-CN"/>
          </a:p>
        </p:txBody>
      </p:sp>
    </p:spTree>
    <p:extLst>
      <p:ext uri="{BB962C8B-B14F-4D97-AF65-F5344CB8AC3E}">
        <p14:creationId xmlns:p14="http://schemas.microsoft.com/office/powerpoint/2010/main" val="3972858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D</a:t>
            </a:r>
            <a:endParaRPr lang="zh-CN" altLang="en-US"/>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33</a:t>
            </a:fld>
            <a:endParaRPr lang="de-DE" altLang="zh-CN"/>
          </a:p>
        </p:txBody>
      </p:sp>
    </p:spTree>
    <p:extLst>
      <p:ext uri="{BB962C8B-B14F-4D97-AF65-F5344CB8AC3E}">
        <p14:creationId xmlns:p14="http://schemas.microsoft.com/office/powerpoint/2010/main" val="23304839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34</a:t>
            </a:fld>
            <a:endParaRPr lang="de-DE" altLang="zh-CN"/>
          </a:p>
        </p:txBody>
      </p:sp>
    </p:spTree>
    <p:extLst>
      <p:ext uri="{BB962C8B-B14F-4D97-AF65-F5344CB8AC3E}">
        <p14:creationId xmlns:p14="http://schemas.microsoft.com/office/powerpoint/2010/main" val="25690964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35</a:t>
            </a:fld>
            <a:endParaRPr lang="de-DE" altLang="zh-CN"/>
          </a:p>
        </p:txBody>
      </p:sp>
    </p:spTree>
    <p:extLst>
      <p:ext uri="{BB962C8B-B14F-4D97-AF65-F5344CB8AC3E}">
        <p14:creationId xmlns:p14="http://schemas.microsoft.com/office/powerpoint/2010/main" val="34430484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36</a:t>
            </a:fld>
            <a:endParaRPr lang="de-DE" altLang="zh-CN"/>
          </a:p>
        </p:txBody>
      </p:sp>
    </p:spTree>
    <p:extLst>
      <p:ext uri="{BB962C8B-B14F-4D97-AF65-F5344CB8AC3E}">
        <p14:creationId xmlns:p14="http://schemas.microsoft.com/office/powerpoint/2010/main" val="10787522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37</a:t>
            </a:fld>
            <a:endParaRPr lang="de-DE" altLang="zh-CN"/>
          </a:p>
        </p:txBody>
      </p:sp>
    </p:spTree>
    <p:extLst>
      <p:ext uri="{BB962C8B-B14F-4D97-AF65-F5344CB8AC3E}">
        <p14:creationId xmlns:p14="http://schemas.microsoft.com/office/powerpoint/2010/main" val="11210307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38</a:t>
            </a:fld>
            <a:endParaRPr lang="de-DE" altLang="zh-CN"/>
          </a:p>
        </p:txBody>
      </p:sp>
    </p:spTree>
    <p:extLst>
      <p:ext uri="{BB962C8B-B14F-4D97-AF65-F5344CB8AC3E}">
        <p14:creationId xmlns:p14="http://schemas.microsoft.com/office/powerpoint/2010/main" val="13499011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39</a:t>
            </a:fld>
            <a:endParaRPr lang="de-DE" altLang="zh-CN"/>
          </a:p>
        </p:txBody>
      </p:sp>
    </p:spTree>
    <p:extLst>
      <p:ext uri="{BB962C8B-B14F-4D97-AF65-F5344CB8AC3E}">
        <p14:creationId xmlns:p14="http://schemas.microsoft.com/office/powerpoint/2010/main" val="32754772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40</a:t>
            </a:fld>
            <a:endParaRPr lang="de-DE" altLang="zh-CN"/>
          </a:p>
        </p:txBody>
      </p:sp>
    </p:spTree>
    <p:extLst>
      <p:ext uri="{BB962C8B-B14F-4D97-AF65-F5344CB8AC3E}">
        <p14:creationId xmlns:p14="http://schemas.microsoft.com/office/powerpoint/2010/main" val="2258156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5</a:t>
            </a:fld>
            <a:endParaRPr lang="de-DE" altLang="zh-CN"/>
          </a:p>
        </p:txBody>
      </p:sp>
    </p:spTree>
    <p:extLst>
      <p:ext uri="{BB962C8B-B14F-4D97-AF65-F5344CB8AC3E}">
        <p14:creationId xmlns:p14="http://schemas.microsoft.com/office/powerpoint/2010/main" val="25436455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41</a:t>
            </a:fld>
            <a:endParaRPr lang="de-DE" altLang="zh-CN"/>
          </a:p>
        </p:txBody>
      </p:sp>
    </p:spTree>
    <p:extLst>
      <p:ext uri="{BB962C8B-B14F-4D97-AF65-F5344CB8AC3E}">
        <p14:creationId xmlns:p14="http://schemas.microsoft.com/office/powerpoint/2010/main" val="27975215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C</a:t>
            </a:r>
            <a:endParaRPr lang="zh-CN" altLang="en-US"/>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42</a:t>
            </a:fld>
            <a:endParaRPr lang="de-DE" altLang="zh-CN"/>
          </a:p>
        </p:txBody>
      </p:sp>
    </p:spTree>
    <p:extLst>
      <p:ext uri="{BB962C8B-B14F-4D97-AF65-F5344CB8AC3E}">
        <p14:creationId xmlns:p14="http://schemas.microsoft.com/office/powerpoint/2010/main" val="2626773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6</a:t>
            </a:fld>
            <a:endParaRPr lang="de-DE" altLang="zh-CN"/>
          </a:p>
        </p:txBody>
      </p:sp>
    </p:spTree>
    <p:extLst>
      <p:ext uri="{BB962C8B-B14F-4D97-AF65-F5344CB8AC3E}">
        <p14:creationId xmlns:p14="http://schemas.microsoft.com/office/powerpoint/2010/main" val="3139586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7</a:t>
            </a:fld>
            <a:endParaRPr lang="de-DE" altLang="zh-CN"/>
          </a:p>
        </p:txBody>
      </p:sp>
    </p:spTree>
    <p:extLst>
      <p:ext uri="{BB962C8B-B14F-4D97-AF65-F5344CB8AC3E}">
        <p14:creationId xmlns:p14="http://schemas.microsoft.com/office/powerpoint/2010/main" val="991689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8</a:t>
            </a:fld>
            <a:endParaRPr lang="de-DE" altLang="zh-CN"/>
          </a:p>
        </p:txBody>
      </p:sp>
    </p:spTree>
    <p:extLst>
      <p:ext uri="{BB962C8B-B14F-4D97-AF65-F5344CB8AC3E}">
        <p14:creationId xmlns:p14="http://schemas.microsoft.com/office/powerpoint/2010/main" val="866381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9</a:t>
            </a:fld>
            <a:endParaRPr lang="de-DE" altLang="zh-CN"/>
          </a:p>
        </p:txBody>
      </p:sp>
    </p:spTree>
    <p:extLst>
      <p:ext uri="{BB962C8B-B14F-4D97-AF65-F5344CB8AC3E}">
        <p14:creationId xmlns:p14="http://schemas.microsoft.com/office/powerpoint/2010/main" val="609695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10</a:t>
            </a:fld>
            <a:endParaRPr lang="de-DE" altLang="zh-CN"/>
          </a:p>
        </p:txBody>
      </p:sp>
    </p:spTree>
    <p:extLst>
      <p:ext uri="{BB962C8B-B14F-4D97-AF65-F5344CB8AC3E}">
        <p14:creationId xmlns:p14="http://schemas.microsoft.com/office/powerpoint/2010/main" val="1812614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1629" name="Rectangle 7"/>
          <p:cNvSpPr>
            <a:spLocks noGrp="1" noChangeArrowheads="1"/>
          </p:cNvSpPr>
          <p:nvPr>
            <p:ph type="ctrTitle"/>
          </p:nvPr>
        </p:nvSpPr>
        <p:spPr>
          <a:xfrm>
            <a:off x="863600" y="4271963"/>
            <a:ext cx="7485063" cy="1081087"/>
          </a:xfrm>
        </p:spPr>
        <p:txBody>
          <a:bodyPr anchor="b"/>
          <a:lstStyle>
            <a:lvl1pPr>
              <a:lnSpc>
                <a:spcPct val="110000"/>
              </a:lnSpc>
              <a:defRPr sz="3200">
                <a:solidFill>
                  <a:schemeClr val="tx1"/>
                </a:solidFill>
              </a:defRPr>
            </a:lvl1pPr>
          </a:lstStyle>
          <a:p>
            <a:r>
              <a:rPr lang="de-DE" dirty="0"/>
              <a:t>Titelmasterformat durch Klicken bearbeiten</a:t>
            </a:r>
          </a:p>
        </p:txBody>
      </p:sp>
      <p:sp>
        <p:nvSpPr>
          <p:cNvPr id="111630" name="Rectangle 12"/>
          <p:cNvSpPr>
            <a:spLocks noGrp="1" noChangeArrowheads="1"/>
          </p:cNvSpPr>
          <p:nvPr>
            <p:ph type="subTitle" idx="1"/>
          </p:nvPr>
        </p:nvSpPr>
        <p:spPr bwMode="gray">
          <a:xfrm>
            <a:off x="863600" y="5284788"/>
            <a:ext cx="7510463" cy="800100"/>
          </a:xfrm>
        </p:spPr>
        <p:txBody>
          <a:bodyPr tIns="45720" bIns="45720"/>
          <a:lstStyle>
            <a:lvl1pPr marL="0" indent="0">
              <a:buFont typeface="Wingdings" charset="2"/>
              <a:buNone/>
              <a:defRPr sz="2400"/>
            </a:lvl1pPr>
          </a:lstStyle>
          <a:p>
            <a:r>
              <a:rPr lang="de-DE" dirty="0"/>
              <a:t>Formatvorlage des Untertitelmasters durch Klicken bearbeiten</a:t>
            </a:r>
          </a:p>
        </p:txBody>
      </p:sp>
      <p:sp>
        <p:nvSpPr>
          <p:cNvPr id="5" name="Rectangle 5"/>
          <p:cNvSpPr>
            <a:spLocks noGrp="1" noChangeArrowheads="1"/>
          </p:cNvSpPr>
          <p:nvPr>
            <p:ph type="ftr" sz="quarter" idx="10"/>
          </p:nvPr>
        </p:nvSpPr>
        <p:spPr>
          <a:xfrm>
            <a:off x="3124200" y="6245225"/>
            <a:ext cx="2895600" cy="476250"/>
          </a:xfrm>
        </p:spPr>
        <p:txBody>
          <a:bodyPr/>
          <a:lstStyle>
            <a:lvl1pPr>
              <a:defRPr>
                <a:solidFill>
                  <a:schemeClr val="tx1"/>
                </a:solidFill>
              </a:defRPr>
            </a:lvl1pPr>
          </a:lstStyle>
          <a:p>
            <a:pPr>
              <a:defRPr/>
            </a:pPr>
            <a:endParaRPr lang="zh-CN"/>
          </a:p>
        </p:txBody>
      </p:sp>
      <p:pic>
        <p:nvPicPr>
          <p:cNvPr id="6" name="图片 5" descr="软件学院LOGO1.png"/>
          <p:cNvPicPr>
            <a:picLocks noChangeAspect="1"/>
          </p:cNvPicPr>
          <p:nvPr userDrawn="1"/>
        </p:nvPicPr>
        <p:blipFill>
          <a:blip r:embed="rId3"/>
          <a:stretch>
            <a:fillRect/>
          </a:stretch>
        </p:blipFill>
        <p:spPr>
          <a:xfrm>
            <a:off x="5462081" y="6269850"/>
            <a:ext cx="3653413" cy="5634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9725" y="252413"/>
            <a:ext cx="2130425" cy="55499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95275" y="252413"/>
            <a:ext cx="6242050" cy="55499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95275" y="1489075"/>
            <a:ext cx="4186238"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33913" y="1489075"/>
            <a:ext cx="4186237"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95275" y="1489075"/>
            <a:ext cx="8524875" cy="4313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ltLang="zh-CN" dirty="0"/>
              <a:t>Textmasterformate durch Klicken bearbeiten</a:t>
            </a:r>
          </a:p>
          <a:p>
            <a:pPr lvl="1"/>
            <a:r>
              <a:rPr lang="de-DE" altLang="zh-CN" dirty="0"/>
              <a:t>Zweite Ebene</a:t>
            </a:r>
          </a:p>
          <a:p>
            <a:pPr lvl="2"/>
            <a:r>
              <a:rPr lang="de-DE" altLang="zh-CN" dirty="0"/>
              <a:t>Dritte Ebene</a:t>
            </a:r>
          </a:p>
          <a:p>
            <a:pPr lvl="3"/>
            <a:r>
              <a:rPr lang="de-DE" altLang="zh-CN" dirty="0"/>
              <a:t>Vierte Ebene</a:t>
            </a:r>
          </a:p>
          <a:p>
            <a:pPr lvl="4"/>
            <a:r>
              <a:rPr lang="de-DE" altLang="zh-CN" dirty="0"/>
              <a:t>Fünfte Ebene</a:t>
            </a:r>
          </a:p>
        </p:txBody>
      </p:sp>
      <p:sp>
        <p:nvSpPr>
          <p:cNvPr id="110595" name="Rectangle 5"/>
          <p:cNvSpPr>
            <a:spLocks noGrp="1" noChangeArrowheads="1"/>
          </p:cNvSpPr>
          <p:nvPr>
            <p:ph type="ftr" sz="quarter" idx="3"/>
          </p:nvPr>
        </p:nvSpPr>
        <p:spPr bwMode="gray">
          <a:xfrm>
            <a:off x="3124200" y="6365875"/>
            <a:ext cx="2895600" cy="247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000" noProof="1">
                <a:solidFill>
                  <a:schemeClr val="bg1"/>
                </a:solidFill>
                <a:latin typeface="Arial" charset="0"/>
                <a:cs typeface="+mn-cs"/>
              </a:defRPr>
            </a:lvl1pPr>
          </a:lstStyle>
          <a:p>
            <a:pPr>
              <a:defRPr/>
            </a:pPr>
            <a:endParaRPr lang="zh-CN"/>
          </a:p>
        </p:txBody>
      </p:sp>
      <p:sp>
        <p:nvSpPr>
          <p:cNvPr id="1028" name="Rectangle 7"/>
          <p:cNvSpPr>
            <a:spLocks noGrp="1" noChangeArrowheads="1"/>
          </p:cNvSpPr>
          <p:nvPr>
            <p:ph type="title"/>
          </p:nvPr>
        </p:nvSpPr>
        <p:spPr bwMode="gray">
          <a:xfrm>
            <a:off x="300038" y="252413"/>
            <a:ext cx="8520112" cy="647700"/>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de-DE" altLang="zh-CN"/>
              <a:t>Klicken Sie, um das Titelformat zu bearbeiten</a:t>
            </a:r>
          </a:p>
        </p:txBody>
      </p:sp>
      <p:sp>
        <p:nvSpPr>
          <p:cNvPr id="110597" name="Rectangle 5"/>
          <p:cNvSpPr>
            <a:spLocks noChangeArrowheads="1"/>
          </p:cNvSpPr>
          <p:nvPr/>
        </p:nvSpPr>
        <p:spPr bwMode="gray">
          <a:xfrm>
            <a:off x="219075" y="6365875"/>
            <a:ext cx="1343025" cy="247650"/>
          </a:xfrm>
          <a:prstGeom prst="rect">
            <a:avLst/>
          </a:prstGeom>
          <a:noFill/>
          <a:ln w="9525">
            <a:noFill/>
            <a:miter lim="800000"/>
            <a:headEnd/>
            <a:tailEnd/>
          </a:ln>
        </p:spPr>
        <p:txBody>
          <a:bodyPr/>
          <a:lstStyle/>
          <a:p>
            <a:pPr>
              <a:defRPr/>
            </a:pPr>
            <a:r>
              <a:rPr lang="de-DE" altLang="zh-CN" sz="1000">
                <a:latin typeface="Arial" pitchFamily="34" charset="0"/>
                <a:ea typeface="宋体" pitchFamily="2" charset="-122"/>
                <a:cs typeface="Arial" pitchFamily="34" charset="0"/>
              </a:rPr>
              <a:t>Page </a:t>
            </a:r>
            <a:r>
              <a:rPr lang="de-DE" altLang="zh-CN" sz="1000">
                <a:latin typeface="Arial" pitchFamily="34" charset="0"/>
                <a:ea typeface="宋体" pitchFamily="2" charset="-122"/>
                <a:cs typeface="Arial" pitchFamily="34" charset="0"/>
                <a:sym typeface="Wingdings" pitchFamily="2" charset="2"/>
              </a:rPr>
              <a:t></a:t>
            </a:r>
            <a:r>
              <a:rPr lang="de-DE" altLang="zh-CN" sz="1000">
                <a:latin typeface="Arial" pitchFamily="34" charset="0"/>
                <a:ea typeface="宋体" pitchFamily="2" charset="-122"/>
                <a:cs typeface="Arial" pitchFamily="34" charset="0"/>
              </a:rPr>
              <a:t> </a:t>
            </a:r>
            <a:fld id="{32D91C8F-FAEA-4B44-9189-5505FEED48C3}" type="slidenum">
              <a:rPr lang="de-DE" altLang="zh-CN" sz="1000">
                <a:latin typeface="Arial" pitchFamily="34" charset="0"/>
                <a:ea typeface="宋体" pitchFamily="2" charset="-122"/>
                <a:cs typeface="Arial" pitchFamily="34" charset="0"/>
              </a:rPr>
              <a:pPr>
                <a:defRPr/>
              </a:pPr>
              <a:t>‹#›</a:t>
            </a:fld>
            <a:endParaRPr lang="de-DE" altLang="zh-CN" sz="1000">
              <a:latin typeface="Arial" pitchFamily="34" charset="0"/>
              <a:ea typeface="宋体" pitchFamily="2" charset="-122"/>
              <a:cs typeface="Arial" pitchFamily="34" charset="0"/>
            </a:endParaRPr>
          </a:p>
        </p:txBody>
      </p:sp>
      <p:pic>
        <p:nvPicPr>
          <p:cNvPr id="7" name="图片 6" descr="软件学院LOGO1.png"/>
          <p:cNvPicPr>
            <a:picLocks noChangeAspect="1"/>
          </p:cNvPicPr>
          <p:nvPr/>
        </p:nvPicPr>
        <p:blipFill>
          <a:blip r:embed="rId14" cstate="print"/>
          <a:stretch>
            <a:fillRect/>
          </a:stretch>
        </p:blipFill>
        <p:spPr>
          <a:xfrm>
            <a:off x="6627100" y="6443496"/>
            <a:ext cx="2224653" cy="343090"/>
          </a:xfrm>
          <a:prstGeom prst="rect">
            <a:avLst/>
          </a:prstGeom>
        </p:spPr>
      </p:pic>
    </p:spTree>
  </p:cSld>
  <p:clrMap bg1="lt1" tx1="dk1" bg2="lt2" tx2="dk2" accent1="accent1" accent2="accent2" accent3="accent3" accent4="accent4" accent5="accent5" accent6="accent6" hlink="hlink" folHlink="folHlink"/>
  <p:sldLayoutIdLst>
    <p:sldLayoutId id="2147483687"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rtl="0" eaLnBrk="0" fontAlgn="base" hangingPunct="0">
        <a:lnSpc>
          <a:spcPct val="90000"/>
        </a:lnSpc>
        <a:spcBef>
          <a:spcPct val="0"/>
        </a:spcBef>
        <a:spcAft>
          <a:spcPct val="0"/>
        </a:spcAft>
        <a:defRPr sz="2600" b="1">
          <a:solidFill>
            <a:schemeClr val="bg1"/>
          </a:solidFill>
          <a:latin typeface="微软雅黑" pitchFamily="34" charset="-122"/>
          <a:ea typeface="微软雅黑"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charset="0"/>
          <a:cs typeface="Arial" charset="0"/>
        </a:defRPr>
      </a:lvl2pPr>
      <a:lvl3pPr algn="l" rtl="0" eaLnBrk="0" fontAlgn="base" hangingPunct="0">
        <a:lnSpc>
          <a:spcPct val="90000"/>
        </a:lnSpc>
        <a:spcBef>
          <a:spcPct val="0"/>
        </a:spcBef>
        <a:spcAft>
          <a:spcPct val="0"/>
        </a:spcAft>
        <a:defRPr sz="2600" b="1">
          <a:solidFill>
            <a:schemeClr val="bg1"/>
          </a:solidFill>
          <a:latin typeface="Arial" charset="0"/>
          <a:cs typeface="Arial" charset="0"/>
        </a:defRPr>
      </a:lvl3pPr>
      <a:lvl4pPr algn="l" rtl="0" eaLnBrk="0" fontAlgn="base" hangingPunct="0">
        <a:lnSpc>
          <a:spcPct val="90000"/>
        </a:lnSpc>
        <a:spcBef>
          <a:spcPct val="0"/>
        </a:spcBef>
        <a:spcAft>
          <a:spcPct val="0"/>
        </a:spcAft>
        <a:defRPr sz="2600" b="1">
          <a:solidFill>
            <a:schemeClr val="bg1"/>
          </a:solidFill>
          <a:latin typeface="Arial" charset="0"/>
          <a:cs typeface="Arial" charset="0"/>
        </a:defRPr>
      </a:lvl4pPr>
      <a:lvl5pPr algn="l" rtl="0" eaLnBrk="0" fontAlgn="base" hangingPunct="0">
        <a:lnSpc>
          <a:spcPct val="90000"/>
        </a:lnSpc>
        <a:spcBef>
          <a:spcPct val="0"/>
        </a:spcBef>
        <a:spcAft>
          <a:spcPct val="0"/>
        </a:spcAft>
        <a:defRPr sz="2600" b="1">
          <a:solidFill>
            <a:schemeClr val="bg1"/>
          </a:solidFill>
          <a:latin typeface="Arial" charset="0"/>
          <a:cs typeface="Arial" charset="0"/>
        </a:defRPr>
      </a:lvl5pPr>
      <a:lvl6pPr marL="457200" algn="l" rtl="0" fontAlgn="base">
        <a:lnSpc>
          <a:spcPct val="90000"/>
        </a:lnSpc>
        <a:spcBef>
          <a:spcPct val="0"/>
        </a:spcBef>
        <a:spcAft>
          <a:spcPct val="0"/>
        </a:spcAft>
        <a:defRPr sz="2600" b="1">
          <a:solidFill>
            <a:schemeClr val="bg1"/>
          </a:solidFill>
          <a:latin typeface="Arial" charset="0"/>
          <a:cs typeface="Arial" charset="0"/>
        </a:defRPr>
      </a:lvl6pPr>
      <a:lvl7pPr marL="914400" algn="l" rtl="0" fontAlgn="base">
        <a:lnSpc>
          <a:spcPct val="90000"/>
        </a:lnSpc>
        <a:spcBef>
          <a:spcPct val="0"/>
        </a:spcBef>
        <a:spcAft>
          <a:spcPct val="0"/>
        </a:spcAft>
        <a:defRPr sz="2600" b="1">
          <a:solidFill>
            <a:schemeClr val="bg1"/>
          </a:solidFill>
          <a:latin typeface="Arial" charset="0"/>
          <a:cs typeface="Arial" charset="0"/>
        </a:defRPr>
      </a:lvl7pPr>
      <a:lvl8pPr marL="1371600" algn="l" rtl="0" fontAlgn="base">
        <a:lnSpc>
          <a:spcPct val="90000"/>
        </a:lnSpc>
        <a:spcBef>
          <a:spcPct val="0"/>
        </a:spcBef>
        <a:spcAft>
          <a:spcPct val="0"/>
        </a:spcAft>
        <a:defRPr sz="2600" b="1">
          <a:solidFill>
            <a:schemeClr val="bg1"/>
          </a:solidFill>
          <a:latin typeface="Arial" charset="0"/>
          <a:cs typeface="Arial" charset="0"/>
        </a:defRPr>
      </a:lvl8pPr>
      <a:lvl9pPr marL="1828800" algn="l" rtl="0" fontAlgn="base">
        <a:lnSpc>
          <a:spcPct val="90000"/>
        </a:lnSpc>
        <a:spcBef>
          <a:spcPct val="0"/>
        </a:spcBef>
        <a:spcAft>
          <a:spcPct val="0"/>
        </a:spcAft>
        <a:defRPr sz="2600" b="1">
          <a:solidFill>
            <a:schemeClr val="bg1"/>
          </a:solidFill>
          <a:latin typeface="Arial" charset="0"/>
          <a:cs typeface="Arial" charset="0"/>
        </a:defRPr>
      </a:lvl9pPr>
    </p:titleStyle>
    <p:bodyStyle>
      <a:lvl1pPr marL="180975" indent="-180975" algn="l" rtl="0" eaLnBrk="0" fontAlgn="base" hangingPunct="0">
        <a:spcBef>
          <a:spcPct val="0"/>
        </a:spcBef>
        <a:spcAft>
          <a:spcPct val="40000"/>
        </a:spcAft>
        <a:buFont typeface="Wingdings" pitchFamily="2" charset="2"/>
        <a:buChar char="§"/>
        <a:defRPr sz="2000">
          <a:solidFill>
            <a:schemeClr val="tx1"/>
          </a:solidFill>
          <a:latin typeface="微软雅黑" pitchFamily="34" charset="-122"/>
          <a:ea typeface="微软雅黑" pitchFamily="34" charset="-122"/>
          <a:cs typeface="+mn-cs"/>
        </a:defRPr>
      </a:lvl1pPr>
      <a:lvl2pPr marL="444500" indent="-261938"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2pPr>
      <a:lvl3pPr marL="720725" indent="-274638"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3pPr>
      <a:lvl4pPr marL="987425" indent="-265113"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4pPr>
      <a:lvl5pPr marL="1254125" indent="-265113"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5pPr>
      <a:lvl6pPr marL="1711325" indent="-265113" algn="l" rtl="0" fontAlgn="base">
        <a:spcBef>
          <a:spcPct val="0"/>
        </a:spcBef>
        <a:spcAft>
          <a:spcPct val="40000"/>
        </a:spcAft>
        <a:buChar char="»"/>
        <a:defRPr>
          <a:solidFill>
            <a:schemeClr val="tx1"/>
          </a:solidFill>
          <a:latin typeface="+mn-lt"/>
          <a:cs typeface="+mn-cs"/>
        </a:defRPr>
      </a:lvl6pPr>
      <a:lvl7pPr marL="2168525" indent="-265113" algn="l" rtl="0" fontAlgn="base">
        <a:spcBef>
          <a:spcPct val="0"/>
        </a:spcBef>
        <a:spcAft>
          <a:spcPct val="40000"/>
        </a:spcAft>
        <a:buChar char="»"/>
        <a:defRPr>
          <a:solidFill>
            <a:schemeClr val="tx1"/>
          </a:solidFill>
          <a:latin typeface="+mn-lt"/>
          <a:cs typeface="+mn-cs"/>
        </a:defRPr>
      </a:lvl7pPr>
      <a:lvl8pPr marL="2625725" indent="-265113" algn="l" rtl="0" fontAlgn="base">
        <a:spcBef>
          <a:spcPct val="0"/>
        </a:spcBef>
        <a:spcAft>
          <a:spcPct val="40000"/>
        </a:spcAft>
        <a:buChar char="»"/>
        <a:defRPr>
          <a:solidFill>
            <a:schemeClr val="tx1"/>
          </a:solidFill>
          <a:latin typeface="+mn-lt"/>
          <a:cs typeface="+mn-cs"/>
        </a:defRPr>
      </a:lvl8pPr>
      <a:lvl9pPr marL="3082925" indent="-265113"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971800" y="3352800"/>
            <a:ext cx="6029356" cy="609600"/>
          </a:xfrm>
        </p:spPr>
        <p:txBody>
          <a:bodyPr/>
          <a:lstStyle/>
          <a:p>
            <a:r>
              <a:rPr lang="zh-CN" altLang="en-US" sz="2800" dirty="0"/>
              <a:t>实践练习（选择题）</a:t>
            </a:r>
            <a:endParaRPr lang="en-US" altLang="zh-CN" sz="2800" dirty="0"/>
          </a:p>
        </p:txBody>
      </p:sp>
      <p:sp>
        <p:nvSpPr>
          <p:cNvPr id="2051" name="Rectangle 3"/>
          <p:cNvSpPr>
            <a:spLocks noGrp="1" noChangeArrowheads="1"/>
          </p:cNvSpPr>
          <p:nvPr>
            <p:ph type="subTitle" idx="1"/>
          </p:nvPr>
        </p:nvSpPr>
        <p:spPr>
          <a:xfrm>
            <a:off x="373743" y="214314"/>
            <a:ext cx="4648200" cy="533400"/>
          </a:xfrm>
        </p:spPr>
        <p:txBody>
          <a:bodyPr/>
          <a:lstStyle/>
          <a:p>
            <a:r>
              <a:rPr lang="en-US" altLang="zh-CN" b="1" dirty="0">
                <a:solidFill>
                  <a:schemeClr val="accent3"/>
                </a:solidFill>
              </a:rPr>
              <a:t>IT </a:t>
            </a:r>
            <a:r>
              <a:rPr lang="zh-CN" altLang="en-US" b="1" dirty="0">
                <a:solidFill>
                  <a:schemeClr val="accent3"/>
                </a:solidFill>
              </a:rPr>
              <a:t>项目管理</a:t>
            </a:r>
            <a:endParaRPr lang="en-US" altLang="zh-CN" b="1" dirty="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2012</a:t>
            </a:r>
            <a:r>
              <a:rPr lang="zh-CN" altLang="zh-CN" sz="2400" dirty="0"/>
              <a:t>下）</a:t>
            </a:r>
            <a:r>
              <a:rPr lang="en-US" altLang="zh-CN" sz="2400" dirty="0"/>
              <a:t>58.</a:t>
            </a:r>
            <a:r>
              <a:rPr lang="zh-CN" altLang="zh-CN" sz="2400" dirty="0"/>
              <a:t>项目管理办公室是公司的一个重要部门，其所承担的重要战略职能中不包括</a:t>
            </a:r>
            <a:r>
              <a:rPr lang="en-US" altLang="zh-CN" sz="2400" dirty="0"/>
              <a:t>___________</a:t>
            </a:r>
            <a:r>
              <a:rPr lang="zh-CN" altLang="zh-CN" sz="2400" dirty="0"/>
              <a:t>。</a:t>
            </a:r>
          </a:p>
          <a:p>
            <a:pPr marL="525462" lvl="1" indent="-342900">
              <a:lnSpc>
                <a:spcPct val="150000"/>
              </a:lnSpc>
              <a:buFont typeface="+mj-lt"/>
              <a:buAutoNum type="alphaUcPeriod"/>
            </a:pPr>
            <a:r>
              <a:rPr lang="zh-CN" altLang="zh-CN" sz="2000" dirty="0"/>
              <a:t>将组织的既定战略反映到项目</a:t>
            </a:r>
          </a:p>
          <a:p>
            <a:pPr marL="525462" lvl="1" indent="-342900">
              <a:lnSpc>
                <a:spcPct val="150000"/>
              </a:lnSpc>
              <a:buFont typeface="+mj-lt"/>
              <a:buAutoNum type="alphaUcPeriod"/>
            </a:pPr>
            <a:r>
              <a:rPr lang="zh-CN" altLang="zh-CN" sz="2000" dirty="0"/>
              <a:t>建立和控制项目组合</a:t>
            </a:r>
          </a:p>
          <a:p>
            <a:pPr marL="525462" lvl="1" indent="-342900">
              <a:lnSpc>
                <a:spcPct val="150000"/>
              </a:lnSpc>
              <a:buFont typeface="+mj-lt"/>
              <a:buAutoNum type="alphaUcPeriod"/>
            </a:pPr>
            <a:r>
              <a:rPr lang="zh-CN" altLang="zh-CN" sz="2000" dirty="0"/>
              <a:t>使用赋予项目的资源来实现项目特定目标</a:t>
            </a:r>
          </a:p>
          <a:p>
            <a:pPr marL="525462" lvl="1" indent="-342900">
              <a:lnSpc>
                <a:spcPct val="150000"/>
              </a:lnSpc>
              <a:buFont typeface="+mj-lt"/>
              <a:buAutoNum type="alphaUcPeriod"/>
            </a:pPr>
            <a:r>
              <a:rPr lang="zh-CN" altLang="zh-CN" sz="2000" dirty="0"/>
              <a:t>提高组织项目管理能力</a:t>
            </a:r>
            <a:endParaRPr lang="zh-CN" altLang="en-US" sz="2000" dirty="0"/>
          </a:p>
        </p:txBody>
      </p:sp>
    </p:spTree>
    <p:extLst>
      <p:ext uri="{BB962C8B-B14F-4D97-AF65-F5344CB8AC3E}">
        <p14:creationId xmlns:p14="http://schemas.microsoft.com/office/powerpoint/2010/main" val="3710765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2012</a:t>
            </a:r>
            <a:r>
              <a:rPr lang="zh-CN" altLang="zh-CN" sz="2400" dirty="0"/>
              <a:t>上）</a:t>
            </a:r>
            <a:r>
              <a:rPr lang="en-US" altLang="zh-CN" sz="2400" dirty="0"/>
              <a:t>38.</a:t>
            </a:r>
            <a:r>
              <a:rPr lang="zh-CN" altLang="zh-CN" sz="2400" dirty="0"/>
              <a:t>下面属于项目控制活动的是</a:t>
            </a:r>
          </a:p>
          <a:p>
            <a:pPr marL="720725" lvl="1" indent="-457200">
              <a:lnSpc>
                <a:spcPct val="150000"/>
              </a:lnSpc>
              <a:buFont typeface="+mj-lt"/>
              <a:buAutoNum type="alphaUcPeriod"/>
            </a:pPr>
            <a:r>
              <a:rPr lang="zh-CN" altLang="zh-CN" sz="2000" dirty="0"/>
              <a:t>对项目的绩效情况进行分析，确定是否偏离设定的范围基准</a:t>
            </a:r>
          </a:p>
          <a:p>
            <a:pPr marL="720725" lvl="1" indent="-457200">
              <a:lnSpc>
                <a:spcPct val="150000"/>
              </a:lnSpc>
              <a:buFont typeface="+mj-lt"/>
              <a:buAutoNum type="alphaUcPeriod"/>
            </a:pPr>
            <a:r>
              <a:rPr lang="zh-CN" altLang="zh-CN" sz="2000" dirty="0"/>
              <a:t>对详细的范围说明书进行评审，提交客户签字确认</a:t>
            </a:r>
          </a:p>
          <a:p>
            <a:pPr marL="720725" lvl="1" indent="-457200">
              <a:lnSpc>
                <a:spcPct val="150000"/>
              </a:lnSpc>
              <a:buFont typeface="+mj-lt"/>
              <a:buAutoNum type="alphaUcPeriod"/>
            </a:pPr>
            <a:r>
              <a:rPr lang="zh-CN" altLang="zh-CN" sz="2000" dirty="0"/>
              <a:t>与客户充分沟通以获取项目的详细需求</a:t>
            </a:r>
          </a:p>
          <a:p>
            <a:pPr marL="720725" lvl="1" indent="-457200">
              <a:lnSpc>
                <a:spcPct val="150000"/>
              </a:lnSpc>
              <a:buFont typeface="+mj-lt"/>
              <a:buAutoNum type="alphaUcPeriod"/>
            </a:pPr>
            <a:r>
              <a:rPr lang="zh-CN" altLang="zh-CN" sz="2000" dirty="0"/>
              <a:t>与客户开展审查或检查活动，判断工作和交付成果是否符合设定的标准</a:t>
            </a:r>
          </a:p>
          <a:p>
            <a:pPr>
              <a:lnSpc>
                <a:spcPct val="150000"/>
              </a:lnSpc>
            </a:pPr>
            <a:endParaRPr lang="zh-CN" altLang="en-US" sz="2400" dirty="0"/>
          </a:p>
        </p:txBody>
      </p:sp>
    </p:spTree>
    <p:extLst>
      <p:ext uri="{BB962C8B-B14F-4D97-AF65-F5344CB8AC3E}">
        <p14:creationId xmlns:p14="http://schemas.microsoft.com/office/powerpoint/2010/main" val="211987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2012</a:t>
            </a:r>
            <a:r>
              <a:rPr lang="zh-CN" altLang="zh-CN" sz="2400" dirty="0"/>
              <a:t>上）根据下图，表示骏工费用超支的情况是</a:t>
            </a:r>
            <a:endParaRPr lang="en-US" altLang="zh-CN" sz="2400" dirty="0"/>
          </a:p>
          <a:p>
            <a:pPr marL="639762" lvl="1" indent="-457200">
              <a:lnSpc>
                <a:spcPct val="150000"/>
              </a:lnSpc>
              <a:buFont typeface="+mj-lt"/>
              <a:buAutoNum type="alphaUcPeriod"/>
            </a:pPr>
            <a:r>
              <a:rPr lang="zh-CN" altLang="zh-CN" sz="2000" dirty="0"/>
              <a:t>①</a:t>
            </a:r>
          </a:p>
          <a:p>
            <a:pPr marL="639762" lvl="1" indent="-457200">
              <a:lnSpc>
                <a:spcPct val="150000"/>
              </a:lnSpc>
              <a:buFont typeface="+mj-lt"/>
              <a:buAutoNum type="alphaUcPeriod"/>
            </a:pPr>
            <a:r>
              <a:rPr lang="zh-CN" altLang="zh-CN" sz="2000" dirty="0"/>
              <a:t>②</a:t>
            </a:r>
          </a:p>
          <a:p>
            <a:pPr marL="639762" lvl="1" indent="-457200">
              <a:lnSpc>
                <a:spcPct val="150000"/>
              </a:lnSpc>
              <a:buFont typeface="+mj-lt"/>
              <a:buAutoNum type="alphaUcPeriod"/>
            </a:pPr>
            <a:r>
              <a:rPr lang="zh-CN" altLang="zh-CN" sz="2000" dirty="0"/>
              <a:t>③</a:t>
            </a:r>
          </a:p>
          <a:p>
            <a:pPr marL="639762" lvl="1" indent="-457200">
              <a:lnSpc>
                <a:spcPct val="150000"/>
              </a:lnSpc>
              <a:buFont typeface="+mj-lt"/>
              <a:buAutoNum type="alphaUcPeriod"/>
            </a:pPr>
            <a:r>
              <a:rPr lang="zh-CN" altLang="zh-CN" sz="2000" dirty="0"/>
              <a:t>④</a:t>
            </a:r>
          </a:p>
        </p:txBody>
      </p:sp>
      <p:pic>
        <p:nvPicPr>
          <p:cNvPr id="4" name="图片 3"/>
          <p:cNvPicPr/>
          <p:nvPr/>
        </p:nvPicPr>
        <p:blipFill>
          <a:blip r:embed="rId3"/>
          <a:stretch>
            <a:fillRect/>
          </a:stretch>
        </p:blipFill>
        <p:spPr>
          <a:xfrm>
            <a:off x="3257460" y="2026376"/>
            <a:ext cx="5274310" cy="4274820"/>
          </a:xfrm>
          <a:prstGeom prst="rect">
            <a:avLst/>
          </a:prstGeom>
        </p:spPr>
      </p:pic>
    </p:spTree>
    <p:extLst>
      <p:ext uri="{BB962C8B-B14F-4D97-AF65-F5344CB8AC3E}">
        <p14:creationId xmlns:p14="http://schemas.microsoft.com/office/powerpoint/2010/main" val="3557522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2012</a:t>
            </a:r>
            <a:r>
              <a:rPr lang="zh-CN" altLang="zh-CN" sz="2400" dirty="0"/>
              <a:t>上）</a:t>
            </a:r>
            <a:r>
              <a:rPr lang="en-US" altLang="zh-CN" sz="2400" dirty="0"/>
              <a:t>44.</a:t>
            </a:r>
            <a:r>
              <a:rPr lang="zh-CN" altLang="zh-CN" sz="2400" dirty="0"/>
              <a:t>在项目的实施阶段，当客户明确提出某项需求需要更改时，项目经理应该</a:t>
            </a:r>
          </a:p>
          <a:p>
            <a:pPr marL="720725" lvl="1" indent="-457200">
              <a:lnSpc>
                <a:spcPct val="150000"/>
              </a:lnSpc>
              <a:buFont typeface="+mj-lt"/>
              <a:buAutoNum type="alphaUcPeriod"/>
            </a:pPr>
            <a:r>
              <a:rPr lang="zh-CN" altLang="zh-CN" sz="2000" dirty="0"/>
              <a:t>与客户方领导进行沟通，尽量劝说其不要更改需求</a:t>
            </a:r>
          </a:p>
          <a:p>
            <a:pPr marL="720725" lvl="1" indent="-457200">
              <a:lnSpc>
                <a:spcPct val="150000"/>
              </a:lnSpc>
              <a:buFont typeface="+mj-lt"/>
              <a:buAutoNum type="alphaUcPeriod"/>
            </a:pPr>
            <a:r>
              <a:rPr lang="zh-CN" altLang="zh-CN" sz="2000" dirty="0"/>
              <a:t>先评估变更会对项目带来怎样的影响，然后再与客户商量解决措施</a:t>
            </a:r>
          </a:p>
          <a:p>
            <a:pPr marL="720725" lvl="1" indent="-457200">
              <a:lnSpc>
                <a:spcPct val="150000"/>
              </a:lnSpc>
              <a:buFont typeface="+mj-lt"/>
              <a:buAutoNum type="alphaUcPeriod"/>
            </a:pPr>
            <a:r>
              <a:rPr lang="zh-CN" altLang="zh-CN" sz="2000" dirty="0"/>
              <a:t>接受客户的变更请求，启动变更控制流程，遵循变更流程进行更改</a:t>
            </a:r>
          </a:p>
          <a:p>
            <a:pPr marL="720725" lvl="1" indent="-457200">
              <a:lnSpc>
                <a:spcPct val="150000"/>
              </a:lnSpc>
              <a:buFont typeface="+mj-lt"/>
              <a:buAutoNum type="alphaUcPeriod"/>
            </a:pPr>
            <a:r>
              <a:rPr lang="zh-CN" altLang="zh-CN" sz="2000" dirty="0"/>
              <a:t>汇报给高层领导，由领导决定</a:t>
            </a:r>
            <a:endParaRPr lang="zh-CN" altLang="en-US" sz="2000" dirty="0"/>
          </a:p>
        </p:txBody>
      </p:sp>
    </p:spTree>
    <p:extLst>
      <p:ext uri="{BB962C8B-B14F-4D97-AF65-F5344CB8AC3E}">
        <p14:creationId xmlns:p14="http://schemas.microsoft.com/office/powerpoint/2010/main" val="159002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2012</a:t>
            </a:r>
            <a:r>
              <a:rPr lang="zh-CN" altLang="zh-CN" sz="2400" dirty="0"/>
              <a:t>上）</a:t>
            </a:r>
            <a:r>
              <a:rPr lang="en-US" altLang="zh-CN" sz="2400" dirty="0"/>
              <a:t>45.</a:t>
            </a:r>
            <a:r>
              <a:rPr lang="zh-CN" altLang="zh-CN" sz="2400" dirty="0"/>
              <a:t>项目经理应对项目干系人进行管理，下列关于干系人管理的说法中，不正确的是</a:t>
            </a:r>
          </a:p>
          <a:p>
            <a:pPr marL="525462" lvl="1" indent="-342900">
              <a:lnSpc>
                <a:spcPct val="150000"/>
              </a:lnSpc>
              <a:buFont typeface="+mj-lt"/>
              <a:buAutoNum type="alphaUcPeriod"/>
            </a:pPr>
            <a:r>
              <a:rPr lang="zh-CN" altLang="zh-CN" sz="2000" dirty="0"/>
              <a:t>项目经理进行干系人管理的重点是保证客户和高层领导满意</a:t>
            </a:r>
          </a:p>
          <a:p>
            <a:pPr marL="525462" lvl="1" indent="-342900">
              <a:lnSpc>
                <a:spcPct val="150000"/>
              </a:lnSpc>
              <a:buFont typeface="+mj-lt"/>
              <a:buAutoNum type="alphaUcPeriod"/>
            </a:pPr>
            <a:r>
              <a:rPr lang="zh-CN" altLang="zh-CN" sz="2000" dirty="0"/>
              <a:t>项目经理应让不同的干系人得到他们需要的信息，并平衡干系人的利益</a:t>
            </a:r>
          </a:p>
          <a:p>
            <a:pPr marL="525462" lvl="1" indent="-342900">
              <a:lnSpc>
                <a:spcPct val="150000"/>
              </a:lnSpc>
              <a:buFont typeface="+mj-lt"/>
              <a:buAutoNum type="alphaUcPeriod"/>
            </a:pPr>
            <a:r>
              <a:rPr lang="zh-CN" altLang="zh-CN" sz="2000" dirty="0"/>
              <a:t>项目经理应保持与高层领导的沟通，以争取领导的支持</a:t>
            </a:r>
          </a:p>
          <a:p>
            <a:pPr marL="525462" lvl="1" indent="-342900">
              <a:lnSpc>
                <a:spcPct val="150000"/>
              </a:lnSpc>
              <a:buFont typeface="+mj-lt"/>
              <a:buAutoNum type="alphaUcPeriod"/>
            </a:pPr>
            <a:r>
              <a:rPr lang="zh-CN" altLang="zh-CN" sz="2000" dirty="0"/>
              <a:t>为了保持与项目团队良好的沟通，项目经理应让团队成员参与项目的计划、决策等工作</a:t>
            </a:r>
          </a:p>
        </p:txBody>
      </p:sp>
    </p:spTree>
    <p:extLst>
      <p:ext uri="{BB962C8B-B14F-4D97-AF65-F5344CB8AC3E}">
        <p14:creationId xmlns:p14="http://schemas.microsoft.com/office/powerpoint/2010/main" val="3003654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2012</a:t>
            </a:r>
            <a:r>
              <a:rPr lang="zh-CN" altLang="zh-CN" sz="2400" dirty="0"/>
              <a:t>上）</a:t>
            </a:r>
            <a:r>
              <a:rPr lang="en-US" altLang="zh-CN" sz="2400" dirty="0"/>
              <a:t>60.</a:t>
            </a:r>
            <a:r>
              <a:rPr lang="zh-CN" altLang="zh-CN" sz="2400" dirty="0"/>
              <a:t>项目经理刚刚完成一个小项目的启动阶段，开始步入计划编制阶段，这时，公司主管经营的副总经理向项目经理索要项目预算和成本基准计划。该项目经理较恰当的回答是</a:t>
            </a:r>
          </a:p>
          <a:p>
            <a:pPr marL="525462" lvl="1" indent="-342900">
              <a:lnSpc>
                <a:spcPct val="150000"/>
              </a:lnSpc>
              <a:buFont typeface="+mj-lt"/>
              <a:buAutoNum type="alphaUcPeriod"/>
            </a:pPr>
            <a:r>
              <a:rPr lang="zh-CN" altLang="zh-CN" sz="2000" dirty="0"/>
              <a:t>可以在项目章程中找到项目预算，项目章程刚刚做完</a:t>
            </a:r>
          </a:p>
          <a:p>
            <a:pPr marL="525462" lvl="1" indent="-342900">
              <a:lnSpc>
                <a:spcPct val="150000"/>
              </a:lnSpc>
              <a:buFont typeface="+mj-lt"/>
              <a:buAutoNum type="alphaUcPeriod"/>
            </a:pPr>
            <a:r>
              <a:rPr lang="zh-CN" altLang="zh-CN" sz="2000" dirty="0"/>
              <a:t>在计划编制阶段完成之前，项目</a:t>
            </a:r>
            <a:r>
              <a:rPr lang="zh-CN" altLang="en-US" sz="2000" dirty="0"/>
              <a:t>预算</a:t>
            </a:r>
            <a:r>
              <a:rPr lang="zh-CN" altLang="zh-CN" sz="2000" dirty="0"/>
              <a:t>和基准计划是不能最终确定的</a:t>
            </a:r>
          </a:p>
          <a:p>
            <a:pPr marL="525462" lvl="1" indent="-342900">
              <a:lnSpc>
                <a:spcPct val="150000"/>
              </a:lnSpc>
              <a:buFont typeface="+mj-lt"/>
              <a:buAutoNum type="alphaUcPeriod"/>
            </a:pPr>
            <a:r>
              <a:rPr lang="zh-CN" altLang="zh-CN" sz="2000" dirty="0"/>
              <a:t>项目计划将不包括项目预算和基准计划，这是个小项目</a:t>
            </a:r>
          </a:p>
          <a:p>
            <a:pPr marL="525462" lvl="1" indent="-342900">
              <a:lnSpc>
                <a:spcPct val="150000"/>
              </a:lnSpc>
              <a:buFont typeface="+mj-lt"/>
              <a:buAutoNum type="alphaUcPeriod"/>
            </a:pPr>
            <a:r>
              <a:rPr lang="zh-CN" altLang="zh-CN" sz="2000" dirty="0"/>
              <a:t>在制定项目计划之前不可能完成估算</a:t>
            </a:r>
            <a:endParaRPr lang="zh-CN" altLang="en-US" sz="2000" dirty="0"/>
          </a:p>
        </p:txBody>
      </p:sp>
    </p:spTree>
    <p:extLst>
      <p:ext uri="{BB962C8B-B14F-4D97-AF65-F5344CB8AC3E}">
        <p14:creationId xmlns:p14="http://schemas.microsoft.com/office/powerpoint/2010/main" val="2578876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2012</a:t>
            </a:r>
            <a:r>
              <a:rPr lang="zh-CN" altLang="zh-CN" sz="2400" dirty="0"/>
              <a:t>上）</a:t>
            </a:r>
            <a:r>
              <a:rPr lang="en-US" altLang="zh-CN" sz="2400" dirty="0"/>
              <a:t>61.</a:t>
            </a:r>
            <a:r>
              <a:rPr lang="zh-CN" altLang="zh-CN" sz="2400" dirty="0"/>
              <a:t>某信息系统集成项目的预算为</a:t>
            </a:r>
            <a:r>
              <a:rPr lang="en-US" altLang="zh-CN" sz="2400" dirty="0"/>
              <a:t>5050000</a:t>
            </a:r>
            <a:r>
              <a:rPr lang="zh-CN" altLang="zh-CN" sz="2400" dirty="0"/>
              <a:t>元，工期</a:t>
            </a:r>
            <a:r>
              <a:rPr lang="en-US" altLang="zh-CN" sz="2400" dirty="0"/>
              <a:t>6</a:t>
            </a:r>
            <a:r>
              <a:rPr lang="zh-CN" altLang="zh-CN" sz="2400" dirty="0"/>
              <a:t>周。某时间点，该项目花了</a:t>
            </a:r>
            <a:r>
              <a:rPr lang="en-US" altLang="zh-CN" sz="2400" dirty="0"/>
              <a:t>1550000</a:t>
            </a:r>
            <a:r>
              <a:rPr lang="zh-CN" altLang="zh-CN" sz="2400" dirty="0"/>
              <a:t>元，完成了预计要花</a:t>
            </a:r>
            <a:r>
              <a:rPr lang="en-US" altLang="zh-CN" sz="2400" dirty="0"/>
              <a:t>1690000</a:t>
            </a:r>
            <a:r>
              <a:rPr lang="zh-CN" altLang="zh-CN" sz="2400" dirty="0"/>
              <a:t>元的工作，而计划成本是</a:t>
            </a:r>
            <a:r>
              <a:rPr lang="en-US" altLang="zh-CN" sz="2400" dirty="0"/>
              <a:t>2110000</a:t>
            </a:r>
            <a:r>
              <a:rPr lang="zh-CN" altLang="zh-CN" sz="2400" dirty="0"/>
              <a:t>元。刚该项目的实际成本</a:t>
            </a:r>
          </a:p>
          <a:p>
            <a:pPr marL="720725" lvl="1" indent="-457200">
              <a:lnSpc>
                <a:spcPct val="150000"/>
              </a:lnSpc>
              <a:buFont typeface="+mj-lt"/>
              <a:buAutoNum type="alphaUcPeriod"/>
            </a:pPr>
            <a:r>
              <a:rPr lang="zh-CN" altLang="zh-CN" sz="2000" dirty="0"/>
              <a:t>低于预算</a:t>
            </a:r>
          </a:p>
          <a:p>
            <a:pPr marL="720725" lvl="1" indent="-457200">
              <a:lnSpc>
                <a:spcPct val="150000"/>
              </a:lnSpc>
              <a:buFont typeface="+mj-lt"/>
              <a:buAutoNum type="alphaUcPeriod"/>
            </a:pPr>
            <a:r>
              <a:rPr lang="zh-CN" altLang="zh-CN" sz="2000" dirty="0"/>
              <a:t>超出预算</a:t>
            </a:r>
          </a:p>
          <a:p>
            <a:pPr marL="720725" lvl="1" indent="-457200">
              <a:lnSpc>
                <a:spcPct val="150000"/>
              </a:lnSpc>
              <a:buFont typeface="+mj-lt"/>
              <a:buAutoNum type="alphaUcPeriod"/>
            </a:pPr>
            <a:r>
              <a:rPr lang="zh-CN" altLang="zh-CN" sz="2000" dirty="0"/>
              <a:t>符合预算</a:t>
            </a:r>
          </a:p>
          <a:p>
            <a:pPr marL="720725" lvl="1" indent="-457200">
              <a:lnSpc>
                <a:spcPct val="150000"/>
              </a:lnSpc>
              <a:buFont typeface="+mj-lt"/>
              <a:buAutoNum type="alphaUcPeriod"/>
            </a:pPr>
            <a:r>
              <a:rPr lang="zh-CN" altLang="zh-CN" sz="2000" dirty="0"/>
              <a:t>提供的信息不足，无法判断</a:t>
            </a:r>
          </a:p>
        </p:txBody>
      </p:sp>
    </p:spTree>
    <p:extLst>
      <p:ext uri="{BB962C8B-B14F-4D97-AF65-F5344CB8AC3E}">
        <p14:creationId xmlns:p14="http://schemas.microsoft.com/office/powerpoint/2010/main" val="558268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2011</a:t>
            </a:r>
            <a:r>
              <a:rPr lang="zh-CN" altLang="zh-CN" sz="2400" dirty="0"/>
              <a:t>下）</a:t>
            </a:r>
            <a:r>
              <a:rPr lang="en-US" altLang="zh-CN" sz="2400" dirty="0"/>
              <a:t>31.</a:t>
            </a:r>
            <a:r>
              <a:rPr lang="zh-CN" altLang="zh-CN" sz="2400" dirty="0"/>
              <a:t>关于项目经理的角色，下列描述中正确的是</a:t>
            </a:r>
          </a:p>
          <a:p>
            <a:pPr marL="525462" lvl="1" indent="-342900">
              <a:lnSpc>
                <a:spcPct val="150000"/>
              </a:lnSpc>
              <a:buFont typeface="+mj-lt"/>
              <a:buAutoNum type="alphaUcPeriod"/>
            </a:pPr>
            <a:r>
              <a:rPr lang="zh-CN" altLang="zh-CN" sz="2000" dirty="0"/>
              <a:t>项目经理应该是团队中技术最强的人</a:t>
            </a:r>
          </a:p>
          <a:p>
            <a:pPr marL="525462" lvl="1" indent="-342900">
              <a:lnSpc>
                <a:spcPct val="150000"/>
              </a:lnSpc>
              <a:buFont typeface="+mj-lt"/>
              <a:buAutoNum type="alphaUcPeriod"/>
            </a:pPr>
            <a:r>
              <a:rPr lang="zh-CN" altLang="zh-CN" sz="2000" dirty="0"/>
              <a:t>项目经理应该由项目发起人担任</a:t>
            </a:r>
          </a:p>
          <a:p>
            <a:pPr marL="525462" lvl="1" indent="-342900">
              <a:lnSpc>
                <a:spcPct val="150000"/>
              </a:lnSpc>
              <a:buFont typeface="+mj-lt"/>
              <a:buAutoNum type="alphaUcPeriod"/>
            </a:pPr>
            <a:r>
              <a:rPr lang="zh-CN" altLang="zh-CN" sz="2000" dirty="0"/>
              <a:t>项目经理应该具有项目管理的经历和经验</a:t>
            </a:r>
          </a:p>
          <a:p>
            <a:pPr marL="525462" lvl="1" indent="-342900">
              <a:lnSpc>
                <a:spcPct val="150000"/>
              </a:lnSpc>
              <a:buFont typeface="+mj-lt"/>
              <a:buAutoNum type="alphaUcPeriod"/>
            </a:pPr>
            <a:r>
              <a:rPr lang="zh-CN" altLang="zh-CN" sz="2000" dirty="0"/>
              <a:t>项目经理就是项目的总工程师</a:t>
            </a:r>
          </a:p>
        </p:txBody>
      </p:sp>
    </p:spTree>
    <p:extLst>
      <p:ext uri="{BB962C8B-B14F-4D97-AF65-F5344CB8AC3E}">
        <p14:creationId xmlns:p14="http://schemas.microsoft.com/office/powerpoint/2010/main" val="3695717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2011</a:t>
            </a:r>
            <a:r>
              <a:rPr lang="zh-CN" altLang="zh-CN" sz="2400" dirty="0"/>
              <a:t>下）</a:t>
            </a:r>
            <a:r>
              <a:rPr lang="en-US" altLang="zh-CN" sz="2400" dirty="0"/>
              <a:t>32.</a:t>
            </a:r>
            <a:r>
              <a:rPr lang="zh-CN" altLang="zh-CN" sz="2400" dirty="0"/>
              <a:t>项目经理为有效管理信息系统集成项目，需要专门的技术和知识来保证，下列说法正确的是</a:t>
            </a:r>
          </a:p>
          <a:p>
            <a:pPr marL="525462" lvl="1" indent="-342900">
              <a:lnSpc>
                <a:spcPct val="150000"/>
              </a:lnSpc>
              <a:buFont typeface="+mj-lt"/>
              <a:buAutoNum type="alphaUcPeriod"/>
            </a:pPr>
            <a:r>
              <a:rPr lang="zh-CN" altLang="zh-CN" sz="2000" dirty="0"/>
              <a:t>项目经理要整合项目团队成员知识，使管理团队知识结构满足管理要求</a:t>
            </a:r>
          </a:p>
          <a:p>
            <a:pPr marL="525462" lvl="1" indent="-342900">
              <a:lnSpc>
                <a:spcPct val="150000"/>
              </a:lnSpc>
              <a:buFont typeface="+mj-lt"/>
              <a:buAutoNum type="alphaUcPeriod"/>
            </a:pPr>
            <a:r>
              <a:rPr lang="zh-CN" altLang="zh-CN" sz="2000" dirty="0"/>
              <a:t>项目经理没必要掌握项目管理各知识的细节，只需要掌握</a:t>
            </a:r>
            <a:r>
              <a:rPr lang="en-US" altLang="zh-CN" sz="2000" dirty="0"/>
              <a:t>5</a:t>
            </a:r>
            <a:r>
              <a:rPr lang="zh-CN" altLang="zh-CN" sz="2000" dirty="0"/>
              <a:t>个知识领域的纲要</a:t>
            </a:r>
          </a:p>
          <a:p>
            <a:pPr marL="525462" lvl="1" indent="-342900">
              <a:lnSpc>
                <a:spcPct val="150000"/>
              </a:lnSpc>
              <a:buFont typeface="+mj-lt"/>
              <a:buAutoNum type="alphaUcPeriod"/>
            </a:pPr>
            <a:r>
              <a:rPr lang="zh-CN" altLang="zh-CN" sz="2000" dirty="0"/>
              <a:t>项目经理所需要知识就是项目经理所掌握的知识</a:t>
            </a:r>
          </a:p>
          <a:p>
            <a:pPr marL="525462" lvl="1" indent="-342900">
              <a:lnSpc>
                <a:spcPct val="150000"/>
              </a:lnSpc>
              <a:buFont typeface="+mj-lt"/>
              <a:buAutoNum type="alphaUcPeriod"/>
            </a:pPr>
            <a:r>
              <a:rPr lang="zh-CN" altLang="zh-CN" sz="2000" dirty="0"/>
              <a:t>项目经理要求项目组成员都精通项目管理相关知识</a:t>
            </a:r>
            <a:endParaRPr lang="zh-CN" altLang="en-US" sz="2000" dirty="0"/>
          </a:p>
        </p:txBody>
      </p:sp>
    </p:spTree>
    <p:extLst>
      <p:ext uri="{BB962C8B-B14F-4D97-AF65-F5344CB8AC3E}">
        <p14:creationId xmlns:p14="http://schemas.microsoft.com/office/powerpoint/2010/main" val="217166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2011</a:t>
            </a:r>
            <a:r>
              <a:rPr lang="zh-CN" altLang="zh-CN" sz="2400" dirty="0"/>
              <a:t>下）</a:t>
            </a:r>
            <a:r>
              <a:rPr lang="en-US" altLang="zh-CN" sz="2400" dirty="0"/>
              <a:t>34.</a:t>
            </a:r>
            <a:r>
              <a:rPr lang="zh-CN" altLang="zh-CN" sz="2400" dirty="0"/>
              <a:t>以下关于项目干系人的描述中，不恰当的是</a:t>
            </a:r>
          </a:p>
          <a:p>
            <a:pPr marL="525462" lvl="1" indent="-342900">
              <a:lnSpc>
                <a:spcPct val="150000"/>
              </a:lnSpc>
              <a:buFont typeface="+mj-lt"/>
              <a:buAutoNum type="alphaUcPeriod"/>
            </a:pPr>
            <a:r>
              <a:rPr lang="zh-CN" altLang="zh-CN" sz="2000" dirty="0"/>
              <a:t>项目干系人的目标往往彼此相距甚远，甚至是相冲突</a:t>
            </a:r>
          </a:p>
          <a:p>
            <a:pPr marL="525462" lvl="1" indent="-342900">
              <a:lnSpc>
                <a:spcPct val="150000"/>
              </a:lnSpc>
              <a:buFont typeface="+mj-lt"/>
              <a:buAutoNum type="alphaUcPeriod"/>
            </a:pPr>
            <a:r>
              <a:rPr lang="zh-CN" altLang="zh-CN" sz="2000" dirty="0"/>
              <a:t>项目管理团队忽略消极项目干系人的利益，可以使项目尽快得到成功</a:t>
            </a:r>
          </a:p>
          <a:p>
            <a:pPr marL="525462" lvl="1" indent="-342900">
              <a:lnSpc>
                <a:spcPct val="150000"/>
              </a:lnSpc>
              <a:buFont typeface="+mj-lt"/>
              <a:buAutoNum type="alphaUcPeriod"/>
            </a:pPr>
            <a:r>
              <a:rPr lang="zh-CN" altLang="zh-CN" sz="2000" dirty="0"/>
              <a:t>项目干系人在项目生命周期的不同阶段会发生变化</a:t>
            </a:r>
          </a:p>
          <a:p>
            <a:pPr marL="525462" lvl="1" indent="-342900">
              <a:lnSpc>
                <a:spcPct val="150000"/>
              </a:lnSpc>
              <a:buFont typeface="+mj-lt"/>
              <a:buAutoNum type="alphaUcPeriod"/>
            </a:pPr>
            <a:r>
              <a:rPr lang="zh-CN" altLang="zh-CN" sz="2000" dirty="0"/>
              <a:t>项目干系人对项目的影响可能是积极地也可能是消极的</a:t>
            </a:r>
          </a:p>
        </p:txBody>
      </p:sp>
    </p:spTree>
    <p:extLst>
      <p:ext uri="{BB962C8B-B14F-4D97-AF65-F5344CB8AC3E}">
        <p14:creationId xmlns:p14="http://schemas.microsoft.com/office/powerpoint/2010/main" val="355614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95275" y="1195152"/>
            <a:ext cx="8524875" cy="5662847"/>
          </a:xfrm>
        </p:spPr>
        <p:txBody>
          <a:bodyPr/>
          <a:lstStyle/>
          <a:p>
            <a:r>
              <a:rPr lang="zh-CN" altLang="zh-CN" sz="2400" dirty="0"/>
              <a:t>（</a:t>
            </a:r>
            <a:r>
              <a:rPr lang="en-US" altLang="zh-CN" sz="2400" dirty="0"/>
              <a:t>2013</a:t>
            </a:r>
            <a:r>
              <a:rPr lang="zh-CN" altLang="zh-CN" sz="2400" dirty="0"/>
              <a:t>上）</a:t>
            </a:r>
            <a:r>
              <a:rPr lang="en-US" altLang="zh-CN" sz="2400" dirty="0"/>
              <a:t>30.</a:t>
            </a:r>
            <a:r>
              <a:rPr lang="zh-CN" altLang="zh-CN" sz="2400" dirty="0"/>
              <a:t>某系统集成公司的变更管理程序中有如下规定：</a:t>
            </a:r>
            <a:r>
              <a:rPr lang="en-US" altLang="zh-CN" sz="2400" dirty="0"/>
              <a:t>”</a:t>
            </a:r>
            <a:r>
              <a:rPr lang="zh-CN" altLang="zh-CN" sz="2400" dirty="0"/>
              <a:t>变更控制委员会由公司管理人员、甲方主管、项目经理、关键开发人员、关键测试人员、质量保证代表和配置管理代表组成。变更控制委员会的职责为：批准基线的建立和配置项的确定；代表项目经理和所有可能因基线而受到影响的团体利益；审批对基线的变更；批准基线库产品的建立</a:t>
            </a:r>
            <a:r>
              <a:rPr lang="en-US" altLang="zh-CN" sz="2400" dirty="0"/>
              <a:t>”</a:t>
            </a:r>
            <a:r>
              <a:rPr lang="zh-CN" altLang="zh-CN" sz="2400" dirty="0"/>
              <a:t>。下面说法正确的是</a:t>
            </a:r>
          </a:p>
          <a:p>
            <a:pPr marL="720725" lvl="1" indent="-457200">
              <a:buFont typeface="+mj-lt"/>
              <a:buAutoNum type="alphaUcPeriod"/>
            </a:pPr>
            <a:r>
              <a:rPr lang="zh-CN" altLang="zh-CN" sz="2000" dirty="0"/>
              <a:t>质量保证代表应负责独立监督项目的质量过程，不应加入变更控制委员会</a:t>
            </a:r>
          </a:p>
          <a:p>
            <a:pPr marL="720725" lvl="1" indent="-457200">
              <a:buFont typeface="+mj-lt"/>
              <a:buAutoNum type="alphaUcPeriod"/>
            </a:pPr>
            <a:r>
              <a:rPr lang="zh-CN" altLang="zh-CN" sz="2000" dirty="0"/>
              <a:t>变更应由项目组以外的组织负责审批，项目经理、开发人员和测试人员不应加入变更控制委员会</a:t>
            </a:r>
          </a:p>
          <a:p>
            <a:pPr marL="720725" lvl="1" indent="-457200">
              <a:buFont typeface="+mj-lt"/>
              <a:buAutoNum type="alphaUcPeriod"/>
            </a:pPr>
            <a:r>
              <a:rPr lang="zh-CN" altLang="zh-CN" sz="2000" dirty="0"/>
              <a:t>变更控制委员会只应代表公司领导和项目经理的利益，不应代表所有可能因基线变更面受到影响的团体利益</a:t>
            </a:r>
          </a:p>
          <a:p>
            <a:pPr marL="720725" lvl="1" indent="-457200">
              <a:buFont typeface="+mj-lt"/>
              <a:buAutoNum type="alphaUcPeriod"/>
            </a:pPr>
            <a:r>
              <a:rPr lang="zh-CN" altLang="zh-CN" sz="2000" dirty="0"/>
              <a:t>该公司的上述规定是根据公司的实际情况制定的，可以有效运转</a:t>
            </a:r>
          </a:p>
        </p:txBody>
      </p:sp>
    </p:spTree>
    <p:extLst>
      <p:ext uri="{BB962C8B-B14F-4D97-AF65-F5344CB8AC3E}">
        <p14:creationId xmlns:p14="http://schemas.microsoft.com/office/powerpoint/2010/main" val="153118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95275" y="1195153"/>
            <a:ext cx="8524875" cy="4313238"/>
          </a:xfrm>
        </p:spPr>
        <p:txBody>
          <a:bodyPr/>
          <a:lstStyle/>
          <a:p>
            <a:r>
              <a:rPr lang="zh-CN" altLang="zh-CN" sz="2400" dirty="0"/>
              <a:t>（</a:t>
            </a:r>
            <a:r>
              <a:rPr lang="en-US" altLang="zh-CN" sz="2400" dirty="0"/>
              <a:t>2011</a:t>
            </a:r>
            <a:r>
              <a:rPr lang="zh-CN" altLang="zh-CN" sz="2400" dirty="0"/>
              <a:t>下）</a:t>
            </a:r>
            <a:r>
              <a:rPr lang="en-US" altLang="zh-CN" sz="2400" dirty="0"/>
              <a:t>38.39.</a:t>
            </a:r>
            <a:r>
              <a:rPr lang="zh-CN" altLang="zh-CN" sz="2400" dirty="0"/>
              <a:t>某大型项目进行到两年时，使用挣值法所需要的三个中间变量的数值分别是：计划值</a:t>
            </a:r>
            <a:r>
              <a:rPr lang="en-US" altLang="zh-CN" sz="2400" dirty="0"/>
              <a:t>PV</a:t>
            </a:r>
            <a:r>
              <a:rPr lang="zh-CN" altLang="zh-CN" sz="2400" dirty="0"/>
              <a:t>为</a:t>
            </a:r>
            <a:r>
              <a:rPr lang="en-US" altLang="zh-CN" sz="2400" dirty="0"/>
              <a:t>400</a:t>
            </a:r>
            <a:r>
              <a:rPr lang="zh-CN" altLang="zh-CN" sz="2400" dirty="0"/>
              <a:t>万元，实际成本</a:t>
            </a:r>
            <a:r>
              <a:rPr lang="en-US" altLang="zh-CN" sz="2400" dirty="0"/>
              <a:t>AC</a:t>
            </a:r>
            <a:r>
              <a:rPr lang="zh-CN" altLang="zh-CN" sz="2400" dirty="0"/>
              <a:t>为</a:t>
            </a:r>
            <a:r>
              <a:rPr lang="en-US" altLang="zh-CN" sz="2400" dirty="0"/>
              <a:t>200</a:t>
            </a:r>
            <a:r>
              <a:rPr lang="zh-CN" altLang="zh-CN" sz="2400" dirty="0"/>
              <a:t>万元，挣值</a:t>
            </a:r>
            <a:r>
              <a:rPr lang="en-US" altLang="zh-CN" sz="2400" dirty="0"/>
              <a:t>EV</a:t>
            </a:r>
            <a:r>
              <a:rPr lang="zh-CN" altLang="zh-CN" sz="2400" dirty="0"/>
              <a:t>为</a:t>
            </a:r>
            <a:r>
              <a:rPr lang="en-US" altLang="zh-CN" sz="2400" dirty="0"/>
              <a:t>100</a:t>
            </a:r>
            <a:r>
              <a:rPr lang="zh-CN" altLang="zh-CN" sz="2400" dirty="0"/>
              <a:t>万元。基于该项目的成本偏差，下列描述正确的是</a:t>
            </a:r>
            <a:r>
              <a:rPr lang="en-US" altLang="zh-CN" sz="2400" dirty="0"/>
              <a:t>____38___</a:t>
            </a:r>
            <a:r>
              <a:rPr lang="zh-CN" altLang="zh-CN" sz="2400" dirty="0"/>
              <a:t>，基于该项目的成本绩效指数，下列描述中正确的是</a:t>
            </a:r>
            <a:r>
              <a:rPr lang="en-US" altLang="zh-CN" sz="2400" dirty="0"/>
              <a:t>___39____</a:t>
            </a:r>
            <a:endParaRPr lang="zh-CN" altLang="zh-CN" sz="2400" dirty="0"/>
          </a:p>
          <a:p>
            <a:r>
              <a:rPr lang="en-US" altLang="zh-CN" dirty="0"/>
              <a:t>(38)    A. </a:t>
            </a:r>
            <a:r>
              <a:rPr lang="zh-CN" altLang="zh-CN" dirty="0"/>
              <a:t>项目成本偏差为负且项目处于超支状态</a:t>
            </a:r>
          </a:p>
          <a:p>
            <a:r>
              <a:rPr lang="en-US" altLang="zh-CN" dirty="0"/>
              <a:t>	B. </a:t>
            </a:r>
            <a:r>
              <a:rPr lang="zh-CN" altLang="zh-CN" dirty="0"/>
              <a:t>项目成本偏差为正且项目处于超支状态</a:t>
            </a:r>
          </a:p>
          <a:p>
            <a:r>
              <a:rPr lang="en-US" altLang="zh-CN" dirty="0"/>
              <a:t>	C. </a:t>
            </a:r>
            <a:r>
              <a:rPr lang="zh-CN" altLang="zh-CN" dirty="0"/>
              <a:t>项目成本偏差为负且项目处于成本节约状态</a:t>
            </a:r>
          </a:p>
          <a:p>
            <a:r>
              <a:rPr lang="en-US" altLang="zh-CN" dirty="0"/>
              <a:t>	D. </a:t>
            </a:r>
            <a:r>
              <a:rPr lang="zh-CN" altLang="zh-CN" dirty="0"/>
              <a:t>项目成本偏差为正且项目处于成本节约状态</a:t>
            </a:r>
          </a:p>
          <a:p>
            <a:r>
              <a:rPr lang="en-US" altLang="zh-CN" dirty="0"/>
              <a:t>(39)    A. </a:t>
            </a:r>
            <a:r>
              <a:rPr lang="zh-CN" altLang="zh-CN" dirty="0"/>
              <a:t>成本绩效指数小于</a:t>
            </a:r>
            <a:r>
              <a:rPr lang="en-US" altLang="zh-CN" dirty="0"/>
              <a:t>1</a:t>
            </a:r>
            <a:r>
              <a:rPr lang="zh-CN" altLang="zh-CN" dirty="0"/>
              <a:t>且实际发生的成本是预算成本的</a:t>
            </a:r>
            <a:r>
              <a:rPr lang="en-US" altLang="zh-CN" dirty="0"/>
              <a:t>2</a:t>
            </a:r>
            <a:r>
              <a:rPr lang="zh-CN" altLang="zh-CN" dirty="0"/>
              <a:t>倍</a:t>
            </a:r>
          </a:p>
          <a:p>
            <a:r>
              <a:rPr lang="en-US" altLang="zh-CN" dirty="0"/>
              <a:t>	B. </a:t>
            </a:r>
            <a:r>
              <a:rPr lang="zh-CN" altLang="zh-CN" dirty="0"/>
              <a:t>成本绩效指数大于</a:t>
            </a:r>
            <a:r>
              <a:rPr lang="en-US" altLang="zh-CN" dirty="0"/>
              <a:t>1</a:t>
            </a:r>
            <a:r>
              <a:rPr lang="zh-CN" altLang="zh-CN" dirty="0"/>
              <a:t>且实际发生的成本是预算成本的一半</a:t>
            </a:r>
          </a:p>
          <a:p>
            <a:r>
              <a:rPr lang="en-US" altLang="zh-CN" dirty="0"/>
              <a:t>	C. </a:t>
            </a:r>
            <a:r>
              <a:rPr lang="zh-CN" altLang="zh-CN" dirty="0"/>
              <a:t>成本绩效指数小于</a:t>
            </a:r>
            <a:r>
              <a:rPr lang="en-US" altLang="zh-CN" dirty="0"/>
              <a:t>1</a:t>
            </a:r>
            <a:r>
              <a:rPr lang="zh-CN" altLang="zh-CN" dirty="0"/>
              <a:t>且实际发生的成本是预算成本的一半</a:t>
            </a:r>
          </a:p>
          <a:p>
            <a:r>
              <a:rPr lang="en-US" altLang="zh-CN" dirty="0"/>
              <a:t>	D. </a:t>
            </a:r>
            <a:r>
              <a:rPr lang="zh-CN" altLang="zh-CN" dirty="0"/>
              <a:t>成本绩效指数大于</a:t>
            </a:r>
            <a:r>
              <a:rPr lang="en-US" altLang="zh-CN" dirty="0"/>
              <a:t>1</a:t>
            </a:r>
            <a:r>
              <a:rPr lang="zh-CN" altLang="zh-CN" dirty="0"/>
              <a:t>且实际发生的成本是预算成本的</a:t>
            </a:r>
            <a:r>
              <a:rPr lang="en-US" altLang="zh-CN" dirty="0"/>
              <a:t>2</a:t>
            </a:r>
            <a:r>
              <a:rPr lang="zh-CN" altLang="zh-CN" dirty="0"/>
              <a:t>倍</a:t>
            </a:r>
          </a:p>
        </p:txBody>
      </p:sp>
    </p:spTree>
    <p:extLst>
      <p:ext uri="{BB962C8B-B14F-4D97-AF65-F5344CB8AC3E}">
        <p14:creationId xmlns:p14="http://schemas.microsoft.com/office/powerpoint/2010/main" val="652388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2011</a:t>
            </a:r>
            <a:r>
              <a:rPr lang="zh-CN" altLang="zh-CN" sz="2400" dirty="0"/>
              <a:t>下）</a:t>
            </a:r>
            <a:r>
              <a:rPr lang="en-US" altLang="zh-CN" sz="2400" dirty="0"/>
              <a:t>45.</a:t>
            </a:r>
            <a:r>
              <a:rPr lang="zh-CN" altLang="zh-CN" sz="2400" dirty="0"/>
              <a:t>下列活动不属于团队项目建设的是</a:t>
            </a:r>
          </a:p>
          <a:p>
            <a:pPr marL="525462" lvl="1" indent="-342900">
              <a:lnSpc>
                <a:spcPct val="150000"/>
              </a:lnSpc>
              <a:buFont typeface="+mj-lt"/>
              <a:buAutoNum type="alphaUcPeriod"/>
            </a:pPr>
            <a:r>
              <a:rPr lang="zh-CN" altLang="zh-CN" sz="2000" dirty="0"/>
              <a:t>非正式培训</a:t>
            </a:r>
          </a:p>
          <a:p>
            <a:pPr marL="525462" lvl="1" indent="-342900">
              <a:lnSpc>
                <a:spcPct val="150000"/>
              </a:lnSpc>
              <a:buFont typeface="+mj-lt"/>
              <a:buAutoNum type="alphaUcPeriod"/>
            </a:pPr>
            <a:r>
              <a:rPr lang="zh-CN" altLang="zh-CN" sz="2000" dirty="0"/>
              <a:t>集中办公</a:t>
            </a:r>
          </a:p>
          <a:p>
            <a:pPr marL="525462" lvl="1" indent="-342900">
              <a:lnSpc>
                <a:spcPct val="150000"/>
              </a:lnSpc>
              <a:buFont typeface="+mj-lt"/>
              <a:buAutoNum type="alphaUcPeriod"/>
            </a:pPr>
            <a:r>
              <a:rPr lang="zh-CN" altLang="zh-CN" sz="2000" dirty="0"/>
              <a:t>组织娱乐活动让大家互相认识了解</a:t>
            </a:r>
          </a:p>
          <a:p>
            <a:pPr marL="525462" lvl="1" indent="-342900">
              <a:lnSpc>
                <a:spcPct val="150000"/>
              </a:lnSpc>
              <a:buFont typeface="+mj-lt"/>
              <a:buAutoNum type="alphaUcPeriod"/>
            </a:pPr>
            <a:r>
              <a:rPr lang="zh-CN" altLang="zh-CN" sz="2000" dirty="0"/>
              <a:t>编写人力资源计划</a:t>
            </a:r>
          </a:p>
        </p:txBody>
      </p:sp>
    </p:spTree>
    <p:extLst>
      <p:ext uri="{BB962C8B-B14F-4D97-AF65-F5344CB8AC3E}">
        <p14:creationId xmlns:p14="http://schemas.microsoft.com/office/powerpoint/2010/main" val="3579634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2011</a:t>
            </a:r>
            <a:r>
              <a:rPr lang="zh-CN" altLang="zh-CN" sz="2400" dirty="0"/>
              <a:t>下）</a:t>
            </a:r>
            <a:r>
              <a:rPr lang="en-US" altLang="zh-CN" sz="2400" dirty="0"/>
              <a:t>46.</a:t>
            </a:r>
            <a:r>
              <a:rPr lang="zh-CN" altLang="zh-CN" sz="2400" dirty="0"/>
              <a:t>项目团队成员因项目优先级和资源分配等原因出现冲突时，项目经理首选的解决冲突的方法是</a:t>
            </a:r>
          </a:p>
          <a:p>
            <a:pPr marL="720725" lvl="1" indent="-457200">
              <a:lnSpc>
                <a:spcPct val="150000"/>
              </a:lnSpc>
              <a:buFont typeface="+mj-lt"/>
              <a:buAutoNum type="alphaUcPeriod"/>
            </a:pPr>
            <a:r>
              <a:rPr lang="zh-CN" altLang="zh-CN" sz="2000" dirty="0"/>
              <a:t>解决问题</a:t>
            </a:r>
          </a:p>
          <a:p>
            <a:pPr marL="720725" lvl="1" indent="-457200">
              <a:lnSpc>
                <a:spcPct val="150000"/>
              </a:lnSpc>
              <a:buFont typeface="+mj-lt"/>
              <a:buAutoNum type="alphaUcPeriod"/>
            </a:pPr>
            <a:r>
              <a:rPr lang="zh-CN" altLang="zh-CN" sz="2000" dirty="0"/>
              <a:t>妥协</a:t>
            </a:r>
          </a:p>
          <a:p>
            <a:pPr marL="720725" lvl="1" indent="-457200">
              <a:lnSpc>
                <a:spcPct val="150000"/>
              </a:lnSpc>
              <a:buFont typeface="+mj-lt"/>
              <a:buAutoNum type="alphaUcPeriod"/>
            </a:pPr>
            <a:r>
              <a:rPr lang="zh-CN" altLang="zh-CN" sz="2000" dirty="0"/>
              <a:t>求同存异</a:t>
            </a:r>
          </a:p>
          <a:p>
            <a:pPr marL="720725" lvl="1" indent="-457200">
              <a:lnSpc>
                <a:spcPct val="150000"/>
              </a:lnSpc>
              <a:buFont typeface="+mj-lt"/>
              <a:buAutoNum type="alphaUcPeriod"/>
            </a:pPr>
            <a:r>
              <a:rPr lang="zh-CN" altLang="zh-CN" sz="2000" dirty="0"/>
              <a:t>暂时搁置问题</a:t>
            </a:r>
          </a:p>
        </p:txBody>
      </p:sp>
    </p:spTree>
    <p:extLst>
      <p:ext uri="{BB962C8B-B14F-4D97-AF65-F5344CB8AC3E}">
        <p14:creationId xmlns:p14="http://schemas.microsoft.com/office/powerpoint/2010/main" val="3366054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2011</a:t>
            </a:r>
            <a:r>
              <a:rPr lang="zh-CN" altLang="zh-CN" sz="2400" dirty="0"/>
              <a:t>下）</a:t>
            </a:r>
            <a:r>
              <a:rPr lang="en-US" altLang="zh-CN" sz="2400" dirty="0"/>
              <a:t>48.</a:t>
            </a:r>
            <a:r>
              <a:rPr lang="zh-CN" altLang="zh-CN" sz="2400" dirty="0"/>
              <a:t>在定性风险分析过程中，使用定性语言将风险的发生概率及其后果描述为极高、高、中、低、极低</a:t>
            </a:r>
            <a:r>
              <a:rPr lang="en-US" altLang="zh-CN" sz="2400" dirty="0"/>
              <a:t>5</a:t>
            </a:r>
            <a:r>
              <a:rPr lang="zh-CN" altLang="zh-CN" sz="2400" dirty="0"/>
              <a:t>级。此种分析方法称为</a:t>
            </a:r>
          </a:p>
          <a:p>
            <a:pPr marL="525462" lvl="1" indent="-342900">
              <a:lnSpc>
                <a:spcPct val="150000"/>
              </a:lnSpc>
              <a:buFont typeface="+mj-lt"/>
              <a:buAutoNum type="alphaUcPeriod"/>
            </a:pPr>
            <a:r>
              <a:rPr lang="zh-CN" altLang="zh-CN" sz="2000" dirty="0"/>
              <a:t>风险概率及影响评估</a:t>
            </a:r>
          </a:p>
          <a:p>
            <a:pPr marL="525462" lvl="1" indent="-342900">
              <a:lnSpc>
                <a:spcPct val="150000"/>
              </a:lnSpc>
              <a:buFont typeface="+mj-lt"/>
              <a:buAutoNum type="alphaUcPeriod"/>
            </a:pPr>
            <a:r>
              <a:rPr lang="zh-CN" altLang="zh-CN" sz="2000" dirty="0"/>
              <a:t>风险数据质量评估</a:t>
            </a:r>
          </a:p>
          <a:p>
            <a:pPr marL="525462" lvl="1" indent="-342900">
              <a:lnSpc>
                <a:spcPct val="150000"/>
              </a:lnSpc>
              <a:buFont typeface="+mj-lt"/>
              <a:buAutoNum type="alphaUcPeriod"/>
            </a:pPr>
            <a:r>
              <a:rPr lang="zh-CN" altLang="zh-CN" sz="2000" dirty="0"/>
              <a:t>风险类别</a:t>
            </a:r>
          </a:p>
          <a:p>
            <a:pPr marL="525462" lvl="1" indent="-342900">
              <a:lnSpc>
                <a:spcPct val="150000"/>
              </a:lnSpc>
              <a:buFont typeface="+mj-lt"/>
              <a:buAutoNum type="alphaUcPeriod"/>
            </a:pPr>
            <a:r>
              <a:rPr lang="zh-CN" altLang="zh-CN" sz="2000" dirty="0"/>
              <a:t>风险数据收集</a:t>
            </a:r>
          </a:p>
        </p:txBody>
      </p:sp>
    </p:spTree>
    <p:extLst>
      <p:ext uri="{BB962C8B-B14F-4D97-AF65-F5344CB8AC3E}">
        <p14:creationId xmlns:p14="http://schemas.microsoft.com/office/powerpoint/2010/main" val="3181998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2011</a:t>
            </a:r>
            <a:r>
              <a:rPr lang="zh-CN" altLang="zh-CN" sz="2400" dirty="0"/>
              <a:t>下）</a:t>
            </a:r>
            <a:r>
              <a:rPr lang="en-US" altLang="zh-CN" sz="2400" dirty="0"/>
              <a:t>55. </a:t>
            </a:r>
            <a:r>
              <a:rPr lang="zh-CN" altLang="zh-CN" sz="2400" dirty="0"/>
              <a:t>某机房工程公司承接了一个大型机房的</a:t>
            </a:r>
            <a:r>
              <a:rPr lang="en-US" altLang="zh-CN" sz="2400" dirty="0"/>
              <a:t>UPS</a:t>
            </a:r>
            <a:r>
              <a:rPr lang="zh-CN" altLang="zh-CN" sz="2400" dirty="0"/>
              <a:t>工程。公司项目经理组建了工作团队。施工过程中，项目经理发现一个熟练电工一时大意，示按照规范端接电池连接，极可能造成严重的安全事故。从团队管理角度，此时项目经理最应该</a:t>
            </a:r>
          </a:p>
          <a:p>
            <a:pPr marL="525462" lvl="1" indent="-342900">
              <a:lnSpc>
                <a:spcPct val="150000"/>
              </a:lnSpc>
              <a:buFont typeface="+mj-lt"/>
              <a:buAutoNum type="alphaUcPeriod"/>
            </a:pPr>
            <a:r>
              <a:rPr lang="zh-CN" altLang="zh-CN" sz="2000" dirty="0"/>
              <a:t>开除该名电工，并组织相关人员进行安全教育和培训</a:t>
            </a:r>
          </a:p>
          <a:p>
            <a:pPr marL="525462" lvl="1" indent="-342900">
              <a:lnSpc>
                <a:spcPct val="150000"/>
              </a:lnSpc>
              <a:buFont typeface="+mj-lt"/>
              <a:buAutoNum type="alphaUcPeriod"/>
            </a:pPr>
            <a:r>
              <a:rPr lang="zh-CN" altLang="zh-CN" sz="2000" dirty="0"/>
              <a:t>与该名电工私下交流，使其认识该问题的严重性，促其自行改正</a:t>
            </a:r>
          </a:p>
          <a:p>
            <a:pPr marL="525462" lvl="1" indent="-342900">
              <a:lnSpc>
                <a:spcPct val="150000"/>
              </a:lnSpc>
              <a:buFont typeface="+mj-lt"/>
              <a:buAutoNum type="alphaUcPeriod"/>
            </a:pPr>
            <a:r>
              <a:rPr lang="zh-CN" altLang="zh-CN" sz="2000" dirty="0"/>
              <a:t>怕业主方知道后造成严重影响，因此私下通知其他电工改正</a:t>
            </a:r>
          </a:p>
          <a:p>
            <a:pPr marL="525462" lvl="1" indent="-342900">
              <a:lnSpc>
                <a:spcPct val="150000"/>
              </a:lnSpc>
              <a:buFont typeface="+mj-lt"/>
              <a:buAutoNum type="alphaUcPeriod"/>
            </a:pPr>
            <a:r>
              <a:rPr lang="zh-CN" altLang="zh-CN" sz="2000" dirty="0"/>
              <a:t>要求该电工</a:t>
            </a:r>
            <a:r>
              <a:rPr lang="zh-CN" altLang="en-US" sz="2000" dirty="0"/>
              <a:t>立</a:t>
            </a:r>
            <a:r>
              <a:rPr lang="zh-CN" altLang="zh-CN" sz="2000" dirty="0"/>
              <a:t>即改正，并召集相关人员，指出错误并批评教育，使大家引以为戒</a:t>
            </a:r>
          </a:p>
        </p:txBody>
      </p:sp>
    </p:spTree>
    <p:extLst>
      <p:ext uri="{BB962C8B-B14F-4D97-AF65-F5344CB8AC3E}">
        <p14:creationId xmlns:p14="http://schemas.microsoft.com/office/powerpoint/2010/main" val="1193864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2011</a:t>
            </a:r>
            <a:r>
              <a:rPr lang="zh-CN" altLang="zh-CN" sz="2400" dirty="0"/>
              <a:t>下）</a:t>
            </a:r>
            <a:r>
              <a:rPr lang="en-US" altLang="zh-CN" sz="2400" dirty="0"/>
              <a:t>56.A</a:t>
            </a:r>
            <a:r>
              <a:rPr lang="zh-CN" altLang="zh-CN" sz="2400" dirty="0"/>
              <a:t>公司承担了某企业</a:t>
            </a:r>
            <a:r>
              <a:rPr lang="en-US" altLang="zh-CN" sz="2400" dirty="0"/>
              <a:t>ERP</a:t>
            </a:r>
            <a:r>
              <a:rPr lang="zh-CN" altLang="zh-CN" sz="2400" dirty="0"/>
              <a:t>项目的实施工作。项目经理入场后首先制定了项目沟通联络机制，并建议项目参建单位都提供各自的联络人，便于后续有效的沟通。对此做法，最准确的描述是</a:t>
            </a:r>
          </a:p>
          <a:p>
            <a:pPr marL="525462" lvl="1" indent="-342900">
              <a:lnSpc>
                <a:spcPct val="150000"/>
              </a:lnSpc>
              <a:buFont typeface="+mj-lt"/>
              <a:buAutoNum type="alphaUcPeriod"/>
            </a:pPr>
            <a:r>
              <a:rPr lang="zh-CN" altLang="zh-CN" sz="2000" dirty="0"/>
              <a:t>沟通联络机制相当于一份沟通计划</a:t>
            </a:r>
          </a:p>
          <a:p>
            <a:pPr marL="525462" lvl="1" indent="-342900">
              <a:lnSpc>
                <a:spcPct val="150000"/>
              </a:lnSpc>
              <a:buFont typeface="+mj-lt"/>
              <a:buAutoNum type="alphaUcPeriod"/>
            </a:pPr>
            <a:r>
              <a:rPr lang="zh-CN" altLang="zh-CN" sz="2000" dirty="0"/>
              <a:t>沟通联络机制应满足所有项目干系人的沟通需求</a:t>
            </a:r>
          </a:p>
          <a:p>
            <a:pPr marL="525462" lvl="1" indent="-342900">
              <a:lnSpc>
                <a:spcPct val="150000"/>
              </a:lnSpc>
              <a:buFont typeface="+mj-lt"/>
              <a:buAutoNum type="alphaUcPeriod"/>
            </a:pPr>
            <a:r>
              <a:rPr lang="zh-CN" altLang="zh-CN" sz="2000" dirty="0"/>
              <a:t>沟通联系机制应明确沟通的内容和时间表</a:t>
            </a:r>
          </a:p>
          <a:p>
            <a:pPr marL="525462" lvl="1" indent="-342900">
              <a:lnSpc>
                <a:spcPct val="150000"/>
              </a:lnSpc>
              <a:buFont typeface="+mj-lt"/>
              <a:buAutoNum type="alphaUcPeriod"/>
            </a:pPr>
            <a:r>
              <a:rPr lang="zh-CN" altLang="zh-CN" sz="2000" dirty="0"/>
              <a:t>沟通联系机制应经常调整以保持持续的适用性</a:t>
            </a:r>
          </a:p>
        </p:txBody>
      </p:sp>
    </p:spTree>
    <p:extLst>
      <p:ext uri="{BB962C8B-B14F-4D97-AF65-F5344CB8AC3E}">
        <p14:creationId xmlns:p14="http://schemas.microsoft.com/office/powerpoint/2010/main" val="390974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2011</a:t>
            </a:r>
            <a:r>
              <a:rPr lang="zh-CN" altLang="zh-CN" sz="2400" dirty="0"/>
              <a:t>下）</a:t>
            </a:r>
            <a:r>
              <a:rPr lang="en-US" altLang="zh-CN" sz="2400" dirty="0"/>
              <a:t>59.</a:t>
            </a:r>
            <a:r>
              <a:rPr lang="zh-CN" altLang="zh-CN" sz="2400" dirty="0"/>
              <a:t>李先生是某软件开发公司负责某项目的项目经理，该项目已经完成了前期的工作进入实现阶段，但用户提出要增加一项新功能，李先生应该</a:t>
            </a:r>
          </a:p>
          <a:p>
            <a:pPr marL="525462" lvl="1" indent="-342900">
              <a:lnSpc>
                <a:spcPct val="150000"/>
              </a:lnSpc>
              <a:buFont typeface="+mj-lt"/>
              <a:buAutoNum type="alphaUcPeriod"/>
            </a:pPr>
            <a:r>
              <a:rPr lang="zh-CN" altLang="zh-CN" sz="2000" dirty="0"/>
              <a:t>拒绝该变更</a:t>
            </a:r>
          </a:p>
          <a:p>
            <a:pPr marL="525462" lvl="1" indent="-342900">
              <a:lnSpc>
                <a:spcPct val="150000"/>
              </a:lnSpc>
              <a:buFont typeface="+mj-lt"/>
              <a:buAutoNum type="alphaUcPeriod"/>
            </a:pPr>
            <a:r>
              <a:rPr lang="zh-CN" altLang="zh-CN" sz="2000" dirty="0"/>
              <a:t>认为用户要求合理，立即实现该变更</a:t>
            </a:r>
          </a:p>
          <a:p>
            <a:pPr marL="525462" lvl="1" indent="-342900">
              <a:lnSpc>
                <a:spcPct val="150000"/>
              </a:lnSpc>
              <a:buFont typeface="+mj-lt"/>
              <a:buAutoNum type="alphaUcPeriod"/>
            </a:pPr>
            <a:r>
              <a:rPr lang="zh-CN" altLang="zh-CN" sz="2000" dirty="0"/>
              <a:t>通过变更控制过程管理该变更</a:t>
            </a:r>
          </a:p>
          <a:p>
            <a:pPr marL="525462" lvl="1" indent="-342900">
              <a:lnSpc>
                <a:spcPct val="150000"/>
              </a:lnSpc>
              <a:buFont typeface="+mj-lt"/>
              <a:buAutoNum type="alphaUcPeriod"/>
            </a:pPr>
            <a:r>
              <a:rPr lang="zh-CN" altLang="zh-CN" sz="2000" dirty="0"/>
              <a:t>要求用户与公司领导协商</a:t>
            </a:r>
          </a:p>
          <a:p>
            <a:pPr>
              <a:lnSpc>
                <a:spcPct val="150000"/>
              </a:lnSpc>
            </a:pPr>
            <a:endParaRPr lang="zh-CN" altLang="en-US" sz="2400" dirty="0"/>
          </a:p>
        </p:txBody>
      </p:sp>
    </p:spTree>
    <p:extLst>
      <p:ext uri="{BB962C8B-B14F-4D97-AF65-F5344CB8AC3E}">
        <p14:creationId xmlns:p14="http://schemas.microsoft.com/office/powerpoint/2010/main" val="3790476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2011</a:t>
            </a:r>
            <a:r>
              <a:rPr lang="zh-CN" altLang="zh-CN" sz="2400" dirty="0"/>
              <a:t>下）</a:t>
            </a:r>
            <a:r>
              <a:rPr lang="en-US" altLang="zh-CN" sz="2400" dirty="0"/>
              <a:t>65.</a:t>
            </a:r>
            <a:r>
              <a:rPr lang="zh-CN" altLang="zh-CN" sz="2400" dirty="0"/>
              <a:t>评标委员会中，技术、经济等方面的专家不得少于成员总数的</a:t>
            </a:r>
          </a:p>
          <a:p>
            <a:pPr marL="525462" lvl="1" indent="-342900">
              <a:lnSpc>
                <a:spcPct val="150000"/>
              </a:lnSpc>
              <a:buFont typeface="+mj-lt"/>
              <a:buAutoNum type="alphaUcPeriod"/>
            </a:pPr>
            <a:r>
              <a:rPr lang="en-US" altLang="zh-CN" sz="2000" dirty="0"/>
              <a:t>2/3</a:t>
            </a:r>
            <a:endParaRPr lang="zh-CN" altLang="zh-CN" sz="2000" dirty="0"/>
          </a:p>
          <a:p>
            <a:pPr marL="525462" lvl="1" indent="-342900">
              <a:lnSpc>
                <a:spcPct val="150000"/>
              </a:lnSpc>
              <a:buFont typeface="+mj-lt"/>
              <a:buAutoNum type="alphaUcPeriod"/>
            </a:pPr>
            <a:r>
              <a:rPr lang="en-US" altLang="zh-CN" sz="2000" dirty="0"/>
              <a:t>1/2</a:t>
            </a:r>
            <a:endParaRPr lang="zh-CN" altLang="zh-CN" sz="2000" dirty="0"/>
          </a:p>
          <a:p>
            <a:pPr marL="525462" lvl="1" indent="-342900">
              <a:lnSpc>
                <a:spcPct val="150000"/>
              </a:lnSpc>
              <a:buFont typeface="+mj-lt"/>
              <a:buAutoNum type="alphaUcPeriod"/>
            </a:pPr>
            <a:r>
              <a:rPr lang="en-US" altLang="zh-CN" sz="2000" dirty="0"/>
              <a:t>1/3</a:t>
            </a:r>
            <a:endParaRPr lang="zh-CN" altLang="zh-CN" sz="2000" dirty="0"/>
          </a:p>
          <a:p>
            <a:pPr marL="525462" lvl="1" indent="-342900">
              <a:lnSpc>
                <a:spcPct val="150000"/>
              </a:lnSpc>
              <a:buFont typeface="+mj-lt"/>
              <a:buAutoNum type="alphaUcPeriod"/>
            </a:pPr>
            <a:r>
              <a:rPr lang="en-US" altLang="zh-CN" sz="2000" dirty="0"/>
              <a:t>2/5</a:t>
            </a:r>
            <a:endParaRPr lang="zh-CN" altLang="zh-CN" sz="2000" dirty="0"/>
          </a:p>
        </p:txBody>
      </p:sp>
    </p:spTree>
    <p:extLst>
      <p:ext uri="{BB962C8B-B14F-4D97-AF65-F5344CB8AC3E}">
        <p14:creationId xmlns:p14="http://schemas.microsoft.com/office/powerpoint/2010/main" val="10692788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2011</a:t>
            </a:r>
            <a:r>
              <a:rPr lang="zh-CN" altLang="zh-CN" sz="2400" dirty="0"/>
              <a:t>上）</a:t>
            </a:r>
            <a:r>
              <a:rPr lang="en-US" altLang="zh-CN" sz="2400" dirty="0"/>
              <a:t>31.</a:t>
            </a:r>
            <a:r>
              <a:rPr lang="zh-CN" altLang="zh-CN" sz="2400" dirty="0"/>
              <a:t>在某企业承建的一个信息系统集成项目中，建设方注重交付时间和质量，承建方公司老总注重项目利润，质量监控部经理注重项目的质量，人力资源部经理注重项目人力使用效率。下列围绕项目干系人管理的叙述错误的是</a:t>
            </a:r>
          </a:p>
          <a:p>
            <a:pPr marL="525462" lvl="1" indent="-342900">
              <a:lnSpc>
                <a:spcPct val="150000"/>
              </a:lnSpc>
              <a:buFont typeface="+mj-lt"/>
              <a:buAutoNum type="alphaUcPeriod"/>
            </a:pPr>
            <a:r>
              <a:rPr lang="zh-CN" altLang="zh-CN" sz="2000" dirty="0"/>
              <a:t>各项目干系人的目标可能是相互矛盾的</a:t>
            </a:r>
          </a:p>
          <a:p>
            <a:pPr marL="525462" lvl="1" indent="-342900">
              <a:lnSpc>
                <a:spcPct val="150000"/>
              </a:lnSpc>
              <a:buFont typeface="+mj-lt"/>
              <a:buAutoNum type="alphaUcPeriod"/>
            </a:pPr>
            <a:r>
              <a:rPr lang="zh-CN" altLang="zh-CN" sz="2000" dirty="0"/>
              <a:t>在项目不同阶段，干系人的要求要有不同的优先级别</a:t>
            </a:r>
          </a:p>
          <a:p>
            <a:pPr marL="525462" lvl="1" indent="-342900">
              <a:lnSpc>
                <a:spcPct val="150000"/>
              </a:lnSpc>
              <a:buFont typeface="+mj-lt"/>
              <a:buAutoNum type="alphaUcPeriod"/>
            </a:pPr>
            <a:r>
              <a:rPr lang="zh-CN" altLang="zh-CN" sz="2000" dirty="0"/>
              <a:t>重点考虑客户要求，人力资源部经理意见可忽略</a:t>
            </a:r>
          </a:p>
          <a:p>
            <a:pPr marL="525462" lvl="1" indent="-342900">
              <a:lnSpc>
                <a:spcPct val="150000"/>
              </a:lnSpc>
              <a:buFont typeface="+mj-lt"/>
              <a:buAutoNum type="alphaUcPeriod"/>
            </a:pPr>
            <a:r>
              <a:rPr lang="zh-CN" altLang="zh-CN" sz="2000" dirty="0"/>
              <a:t>当质量、进度、成本目标发生矛盾时，项目经理要进行平衡</a:t>
            </a:r>
          </a:p>
        </p:txBody>
      </p:sp>
    </p:spTree>
    <p:extLst>
      <p:ext uri="{BB962C8B-B14F-4D97-AF65-F5344CB8AC3E}">
        <p14:creationId xmlns:p14="http://schemas.microsoft.com/office/powerpoint/2010/main" val="14131699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2011</a:t>
            </a:r>
            <a:r>
              <a:rPr lang="zh-CN" altLang="zh-CN" sz="2400" dirty="0"/>
              <a:t>下）</a:t>
            </a:r>
            <a:r>
              <a:rPr lang="en-US" altLang="zh-CN" sz="2400" dirty="0"/>
              <a:t>38.</a:t>
            </a:r>
            <a:r>
              <a:rPr lang="zh-CN" altLang="zh-CN" sz="2400" dirty="0"/>
              <a:t>在某信息系统建设项目中，以下做法不正确的是</a:t>
            </a:r>
          </a:p>
          <a:p>
            <a:pPr marL="525462" lvl="1" indent="-342900">
              <a:lnSpc>
                <a:spcPct val="150000"/>
              </a:lnSpc>
              <a:buFont typeface="+mj-lt"/>
              <a:buAutoNum type="alphaUcPeriod"/>
            </a:pPr>
            <a:r>
              <a:rPr lang="zh-CN" altLang="zh-CN" sz="2000" dirty="0"/>
              <a:t>项目经理没有制定单独的范围管理计划，而是在项目管理计划中进行了说明</a:t>
            </a:r>
          </a:p>
          <a:p>
            <a:pPr marL="525462" lvl="1" indent="-342900">
              <a:lnSpc>
                <a:spcPct val="150000"/>
              </a:lnSpc>
              <a:buFont typeface="+mj-lt"/>
              <a:buAutoNum type="alphaUcPeriod"/>
            </a:pPr>
            <a:r>
              <a:rPr lang="zh-CN" altLang="zh-CN" sz="2000" dirty="0"/>
              <a:t>进行范围定义的主要工作是确定产生所交付信息系统的过程并把结果记录下来</a:t>
            </a:r>
          </a:p>
          <a:p>
            <a:pPr marL="525462" lvl="1" indent="-342900">
              <a:lnSpc>
                <a:spcPct val="150000"/>
              </a:lnSpc>
              <a:buFont typeface="+mj-lt"/>
              <a:buAutoNum type="alphaUcPeriod"/>
            </a:pPr>
            <a:r>
              <a:rPr lang="zh-CN" altLang="zh-CN" sz="2000" dirty="0"/>
              <a:t>范围定义完成后，项目经理就开始进行</a:t>
            </a:r>
            <a:r>
              <a:rPr lang="en-US" altLang="zh-CN" sz="2000" dirty="0"/>
              <a:t>WBS</a:t>
            </a:r>
            <a:r>
              <a:rPr lang="zh-CN" altLang="zh-CN" sz="2000" dirty="0"/>
              <a:t>分解</a:t>
            </a:r>
          </a:p>
          <a:p>
            <a:pPr marL="525462" lvl="1" indent="-342900">
              <a:lnSpc>
                <a:spcPct val="150000"/>
              </a:lnSpc>
              <a:buFont typeface="+mj-lt"/>
              <a:buAutoNum type="alphaUcPeriod"/>
            </a:pPr>
            <a:r>
              <a:rPr lang="en-US" altLang="zh-CN" sz="2000" dirty="0"/>
              <a:t>WBS</a:t>
            </a:r>
            <a:r>
              <a:rPr lang="zh-CN" altLang="zh-CN" sz="2000" dirty="0"/>
              <a:t>分解完成后，所有的项目活动被直接分解到工作包，项目组成员马上按照</a:t>
            </a:r>
            <a:r>
              <a:rPr lang="en-US" altLang="zh-CN" sz="2000" dirty="0"/>
              <a:t>WBS</a:t>
            </a:r>
            <a:r>
              <a:rPr lang="zh-CN" altLang="zh-CN" sz="2000" dirty="0"/>
              <a:t>的活动开展自己的工作</a:t>
            </a:r>
          </a:p>
        </p:txBody>
      </p:sp>
    </p:spTree>
    <p:extLst>
      <p:ext uri="{BB962C8B-B14F-4D97-AF65-F5344CB8AC3E}">
        <p14:creationId xmlns:p14="http://schemas.microsoft.com/office/powerpoint/2010/main" val="1929903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2013</a:t>
            </a:r>
            <a:r>
              <a:rPr lang="zh-CN" altLang="zh-CN" sz="2400" dirty="0"/>
              <a:t>上）</a:t>
            </a:r>
            <a:r>
              <a:rPr lang="en-US" altLang="zh-CN" sz="2400" dirty="0"/>
              <a:t>35.</a:t>
            </a:r>
            <a:r>
              <a:rPr lang="zh-CN" altLang="zh-CN" sz="2400" dirty="0"/>
              <a:t>为工作包设置控制账户，并根据“账户编码”分配标记号是创建工作分解结构的最后步骤，控制账户</a:t>
            </a:r>
          </a:p>
          <a:p>
            <a:pPr marL="720725" lvl="1" indent="-457200">
              <a:lnSpc>
                <a:spcPct val="150000"/>
              </a:lnSpc>
              <a:buFont typeface="+mj-lt"/>
              <a:buAutoNum type="alphaUcPeriod"/>
            </a:pPr>
            <a:r>
              <a:rPr lang="zh-CN" altLang="zh-CN" sz="2000" dirty="0"/>
              <a:t>不是构成汇总成本、进度和资源信息的单位</a:t>
            </a:r>
          </a:p>
          <a:p>
            <a:pPr marL="720725" lvl="1" indent="-457200">
              <a:lnSpc>
                <a:spcPct val="150000"/>
              </a:lnSpc>
              <a:buFont typeface="+mj-lt"/>
              <a:buAutoNum type="alphaUcPeriod"/>
            </a:pPr>
            <a:r>
              <a:rPr lang="zh-CN" altLang="zh-CN" sz="2000" dirty="0"/>
              <a:t>是一种控制点，项目的范围、成本和进度在该点被整合</a:t>
            </a:r>
          </a:p>
          <a:p>
            <a:pPr marL="720725" lvl="1" indent="-457200">
              <a:lnSpc>
                <a:spcPct val="150000"/>
              </a:lnSpc>
              <a:buFont typeface="+mj-lt"/>
              <a:buAutoNum type="alphaUcPeriod"/>
            </a:pPr>
            <a:r>
              <a:rPr lang="zh-CN" altLang="zh-CN" sz="2000" dirty="0"/>
              <a:t>是设置在工作分解结构的特定技术节点</a:t>
            </a:r>
          </a:p>
          <a:p>
            <a:pPr marL="720725" lvl="1" indent="-457200">
              <a:lnSpc>
                <a:spcPct val="150000"/>
              </a:lnSpc>
              <a:buFont typeface="+mj-lt"/>
              <a:buAutoNum type="alphaUcPeriod"/>
            </a:pPr>
            <a:r>
              <a:rPr lang="zh-CN" altLang="en-US" sz="2000" dirty="0"/>
              <a:t>其</a:t>
            </a:r>
            <a:r>
              <a:rPr lang="zh-CN" altLang="zh-CN" sz="2000" dirty="0"/>
              <a:t>中包括一个工作包</a:t>
            </a:r>
            <a:endParaRPr lang="zh-CN" altLang="en-US" sz="2000" dirty="0"/>
          </a:p>
        </p:txBody>
      </p:sp>
    </p:spTree>
    <p:extLst>
      <p:ext uri="{BB962C8B-B14F-4D97-AF65-F5344CB8AC3E}">
        <p14:creationId xmlns:p14="http://schemas.microsoft.com/office/powerpoint/2010/main" val="19160127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2011</a:t>
            </a:r>
            <a:r>
              <a:rPr lang="zh-CN" altLang="zh-CN" sz="2400" dirty="0"/>
              <a:t>下）</a:t>
            </a:r>
            <a:r>
              <a:rPr lang="en-US" altLang="zh-CN" sz="2400" dirty="0"/>
              <a:t>39.</a:t>
            </a:r>
            <a:r>
              <a:rPr lang="zh-CN" altLang="zh-CN" sz="2400" dirty="0"/>
              <a:t>以下关于范围变更的说法错误的是</a:t>
            </a:r>
          </a:p>
          <a:p>
            <a:pPr marL="525462" lvl="1" indent="-342900">
              <a:lnSpc>
                <a:spcPct val="150000"/>
              </a:lnSpc>
              <a:buFont typeface="+mj-lt"/>
              <a:buAutoNum type="alphaUcPeriod"/>
            </a:pPr>
            <a:r>
              <a:rPr lang="zh-CN" altLang="zh-CN" sz="2000" dirty="0"/>
              <a:t>范围变更是不可避免的，范围变更如果不加以控制可能引起范围蔓延</a:t>
            </a:r>
          </a:p>
          <a:p>
            <a:pPr marL="525462" lvl="1" indent="-342900">
              <a:lnSpc>
                <a:spcPct val="150000"/>
              </a:lnSpc>
              <a:buFont typeface="+mj-lt"/>
              <a:buAutoNum type="alphaUcPeriod"/>
            </a:pPr>
            <a:r>
              <a:rPr lang="zh-CN" altLang="zh-CN" sz="2000" dirty="0"/>
              <a:t>客户对产品的需求发生变化其实就是一种范围变更</a:t>
            </a:r>
          </a:p>
          <a:p>
            <a:pPr marL="525462" lvl="1" indent="-342900">
              <a:lnSpc>
                <a:spcPct val="150000"/>
              </a:lnSpc>
              <a:buFont typeface="+mj-lt"/>
              <a:buAutoNum type="alphaUcPeriod"/>
            </a:pPr>
            <a:r>
              <a:rPr lang="zh-CN" altLang="zh-CN" sz="2000" dirty="0"/>
              <a:t>范围变更过程中应多让客户参与，以免后期进行范围确认时发生问题</a:t>
            </a:r>
          </a:p>
          <a:p>
            <a:pPr marL="525462" lvl="1" indent="-342900">
              <a:lnSpc>
                <a:spcPct val="150000"/>
              </a:lnSpc>
              <a:buFont typeface="+mj-lt"/>
              <a:buAutoNum type="alphaUcPeriod"/>
            </a:pPr>
            <a:r>
              <a:rPr lang="zh-CN" altLang="zh-CN" sz="2000" dirty="0"/>
              <a:t>范围变更控制流程与整体变更控制流程应分开设计，确保项目发生范围变更时遵从范围变更控制流程，由于范围变更引起了其他变更时遵从整体变更流程</a:t>
            </a:r>
          </a:p>
        </p:txBody>
      </p:sp>
    </p:spTree>
    <p:extLst>
      <p:ext uri="{BB962C8B-B14F-4D97-AF65-F5344CB8AC3E}">
        <p14:creationId xmlns:p14="http://schemas.microsoft.com/office/powerpoint/2010/main" val="31329882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95275" y="1423759"/>
            <a:ext cx="8524875" cy="4313238"/>
          </a:xfrm>
        </p:spPr>
        <p:txBody>
          <a:bodyPr/>
          <a:lstStyle/>
          <a:p>
            <a:pPr>
              <a:lnSpc>
                <a:spcPct val="150000"/>
              </a:lnSpc>
            </a:pPr>
            <a:r>
              <a:rPr lang="zh-CN" altLang="zh-CN" sz="2400" dirty="0"/>
              <a:t>（</a:t>
            </a:r>
            <a:r>
              <a:rPr lang="en-US" altLang="zh-CN" sz="2400" dirty="0"/>
              <a:t>2011</a:t>
            </a:r>
            <a:r>
              <a:rPr lang="zh-CN" altLang="zh-CN" sz="2400" dirty="0"/>
              <a:t>下）</a:t>
            </a:r>
            <a:r>
              <a:rPr lang="en-US" altLang="zh-CN" sz="2400" dirty="0"/>
              <a:t>46.</a:t>
            </a:r>
            <a:r>
              <a:rPr lang="zh-CN" altLang="zh-CN" sz="2400" dirty="0"/>
              <a:t>某项目在执行过程中，软件的需求基线已经确定后，客户需要增加新的功能，但该需求变更会对已经完成系统的稳定性有较大影响。作为项目负责人处理这些需求变更，下列做法不合适的是</a:t>
            </a:r>
          </a:p>
          <a:p>
            <a:pPr marL="525462" lvl="1" indent="-342900">
              <a:lnSpc>
                <a:spcPct val="150000"/>
              </a:lnSpc>
              <a:buFont typeface="+mj-lt"/>
              <a:buAutoNum type="alphaUcPeriod"/>
            </a:pPr>
            <a:r>
              <a:rPr lang="zh-CN" altLang="zh-CN" sz="2000" dirty="0"/>
              <a:t>利用原型法给用户提供预览，以帮助准确把握用户的真实需求</a:t>
            </a:r>
          </a:p>
          <a:p>
            <a:pPr marL="525462" lvl="1" indent="-342900">
              <a:lnSpc>
                <a:spcPct val="150000"/>
              </a:lnSpc>
              <a:buFont typeface="+mj-lt"/>
              <a:buAutoNum type="alphaUcPeriod"/>
            </a:pPr>
            <a:r>
              <a:rPr lang="zh-CN" altLang="zh-CN" sz="2000" dirty="0"/>
              <a:t>可以跟客户说不，并与期商议在后续项目或下一版本中满足他们的要求</a:t>
            </a:r>
          </a:p>
          <a:p>
            <a:pPr marL="525462" lvl="1" indent="-342900">
              <a:lnSpc>
                <a:spcPct val="150000"/>
              </a:lnSpc>
              <a:buFont typeface="+mj-lt"/>
              <a:buAutoNum type="alphaUcPeriod"/>
            </a:pPr>
            <a:r>
              <a:rPr lang="zh-CN" altLang="zh-CN" sz="2000" dirty="0"/>
              <a:t>秉承“客户至上”的原则，召集有关人员开始变更工作，满足客户的要求</a:t>
            </a:r>
          </a:p>
          <a:p>
            <a:pPr marL="525462" lvl="1" indent="-342900">
              <a:lnSpc>
                <a:spcPct val="150000"/>
              </a:lnSpc>
              <a:buFont typeface="+mj-lt"/>
              <a:buAutoNum type="alphaUcPeriod"/>
            </a:pPr>
            <a:r>
              <a:rPr lang="zh-CN" altLang="zh-CN" sz="2000" dirty="0"/>
              <a:t>利用在项目初期文档化的视图、范围、限制，与变更项比较，决定是否采用此项变更</a:t>
            </a:r>
          </a:p>
        </p:txBody>
      </p:sp>
    </p:spTree>
    <p:extLst>
      <p:ext uri="{BB962C8B-B14F-4D97-AF65-F5344CB8AC3E}">
        <p14:creationId xmlns:p14="http://schemas.microsoft.com/office/powerpoint/2010/main" val="25547096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95275" y="982876"/>
            <a:ext cx="8524875" cy="5875124"/>
          </a:xfrm>
        </p:spPr>
        <p:txBody>
          <a:bodyPr/>
          <a:lstStyle/>
          <a:p>
            <a:pPr>
              <a:lnSpc>
                <a:spcPct val="150000"/>
              </a:lnSpc>
            </a:pPr>
            <a:r>
              <a:rPr lang="zh-CN" altLang="zh-CN" sz="2400" dirty="0"/>
              <a:t>（</a:t>
            </a:r>
            <a:r>
              <a:rPr lang="en-US" altLang="zh-CN" sz="2400" dirty="0"/>
              <a:t>2011</a:t>
            </a:r>
            <a:r>
              <a:rPr lang="zh-CN" altLang="zh-CN" sz="2400" dirty="0"/>
              <a:t>下）</a:t>
            </a:r>
            <a:r>
              <a:rPr lang="en-US" altLang="zh-CN" sz="2400" dirty="0"/>
              <a:t>54.</a:t>
            </a:r>
            <a:r>
              <a:rPr lang="zh-CN" altLang="zh-CN" sz="2400" dirty="0"/>
              <a:t>在某软件开发项目中，项目经理发现年轻开发人员流动的流失较为严重，导致项目进行中花费大量时间进行招聘、任务交接和善后处理。下列选项中无法改善人员流失状况的是</a:t>
            </a:r>
          </a:p>
          <a:p>
            <a:pPr marL="525462" lvl="1" indent="-342900">
              <a:lnSpc>
                <a:spcPct val="150000"/>
              </a:lnSpc>
              <a:buFont typeface="+mj-lt"/>
              <a:buAutoNum type="alphaUcPeriod"/>
            </a:pPr>
            <a:r>
              <a:rPr lang="zh-CN" altLang="zh-CN" sz="2000" dirty="0"/>
              <a:t>通过了解项目团员的感情，预测其行动，了解其后顾之忧，并尽力帮助他们解决问题</a:t>
            </a:r>
          </a:p>
          <a:p>
            <a:pPr marL="525462" lvl="1" indent="-342900">
              <a:lnSpc>
                <a:spcPct val="150000"/>
              </a:lnSpc>
              <a:buFont typeface="+mj-lt"/>
              <a:buAutoNum type="alphaUcPeriod"/>
            </a:pPr>
            <a:r>
              <a:rPr lang="zh-CN" altLang="zh-CN" sz="2000" dirty="0"/>
              <a:t>为了项目的完成，考虑到有限的人力资源，将该项目分包，在时限内完成项目</a:t>
            </a:r>
          </a:p>
          <a:p>
            <a:pPr marL="525462" lvl="1" indent="-342900">
              <a:lnSpc>
                <a:spcPct val="150000"/>
              </a:lnSpc>
              <a:buFont typeface="+mj-lt"/>
              <a:buAutoNum type="alphaUcPeriod"/>
            </a:pPr>
            <a:r>
              <a:rPr lang="zh-CN" altLang="zh-CN" sz="2000" dirty="0"/>
              <a:t>拔出专门团队建设经费，并鼓励团队内非正式的沟通和活动</a:t>
            </a:r>
          </a:p>
          <a:p>
            <a:pPr marL="525462" lvl="1" indent="-342900">
              <a:lnSpc>
                <a:spcPct val="150000"/>
              </a:lnSpc>
              <a:buFont typeface="+mj-lt"/>
              <a:buAutoNum type="alphaUcPeriod"/>
            </a:pPr>
            <a:r>
              <a:rPr lang="zh-CN" altLang="zh-CN" sz="2000" dirty="0"/>
              <a:t>建立培训和知识共享机制，使的所有的团队成员都可以学习到新的知识以及能够互相帮助</a:t>
            </a:r>
          </a:p>
        </p:txBody>
      </p:sp>
    </p:spTree>
    <p:extLst>
      <p:ext uri="{BB962C8B-B14F-4D97-AF65-F5344CB8AC3E}">
        <p14:creationId xmlns:p14="http://schemas.microsoft.com/office/powerpoint/2010/main" val="32832468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95275" y="1276798"/>
            <a:ext cx="8524875" cy="5428802"/>
          </a:xfrm>
        </p:spPr>
        <p:txBody>
          <a:bodyPr/>
          <a:lstStyle/>
          <a:p>
            <a:pPr>
              <a:lnSpc>
                <a:spcPct val="150000"/>
              </a:lnSpc>
            </a:pPr>
            <a:r>
              <a:rPr lang="zh-CN" altLang="zh-CN" sz="2400" dirty="0"/>
              <a:t>（</a:t>
            </a:r>
            <a:r>
              <a:rPr lang="en-US" altLang="zh-CN" sz="2400" dirty="0"/>
              <a:t>2011</a:t>
            </a:r>
            <a:r>
              <a:rPr lang="zh-CN" altLang="zh-CN" sz="2400" dirty="0"/>
              <a:t>下）</a:t>
            </a:r>
            <a:r>
              <a:rPr lang="en-US" altLang="zh-CN" sz="2400" dirty="0"/>
              <a:t>60.</a:t>
            </a:r>
            <a:r>
              <a:rPr lang="zh-CN" altLang="zh-CN" sz="2400" dirty="0"/>
              <a:t>某项目计划分为立项、实施和运维三个阶段。财务部给该项目的预算金额不超过</a:t>
            </a:r>
            <a:r>
              <a:rPr lang="en-US" altLang="zh-CN" sz="2400" dirty="0"/>
              <a:t>80</a:t>
            </a:r>
            <a:r>
              <a:rPr lang="zh-CN" altLang="zh-CN" sz="2400" dirty="0"/>
              <a:t>万元。项目经理估算立项阶段的成本为</a:t>
            </a:r>
            <a:r>
              <a:rPr lang="en-US" altLang="zh-CN" sz="2400" dirty="0"/>
              <a:t>20</a:t>
            </a:r>
            <a:r>
              <a:rPr lang="zh-CN" altLang="zh-CN" sz="2400" dirty="0"/>
              <a:t>万元，实施阶段的成本为</a:t>
            </a:r>
            <a:r>
              <a:rPr lang="en-US" altLang="zh-CN" sz="2400" dirty="0"/>
              <a:t>50</a:t>
            </a:r>
            <a:r>
              <a:rPr lang="zh-CN" altLang="zh-CN" sz="2400" dirty="0"/>
              <a:t>万元，运维阶段的成本为</a:t>
            </a:r>
            <a:r>
              <a:rPr lang="en-US" altLang="zh-CN" sz="2400" dirty="0"/>
              <a:t>30</a:t>
            </a:r>
            <a:r>
              <a:rPr lang="zh-CN" altLang="zh-CN" sz="2400" dirty="0"/>
              <a:t>万元。若用自底向上法对该项目的成本进行估算，则估算值应为</a:t>
            </a:r>
            <a:r>
              <a:rPr lang="en-US" altLang="zh-CN" sz="2400" dirty="0"/>
              <a:t>________</a:t>
            </a:r>
            <a:r>
              <a:rPr lang="zh-CN" altLang="zh-CN" sz="2400" dirty="0"/>
              <a:t>万元</a:t>
            </a:r>
          </a:p>
          <a:p>
            <a:pPr marL="525462" lvl="1" indent="-342900">
              <a:lnSpc>
                <a:spcPct val="150000"/>
              </a:lnSpc>
              <a:buFont typeface="+mj-lt"/>
              <a:buAutoNum type="alphaUcPeriod"/>
            </a:pPr>
            <a:r>
              <a:rPr lang="en-US" altLang="zh-CN" sz="2000" dirty="0"/>
              <a:t>70</a:t>
            </a:r>
            <a:endParaRPr lang="zh-CN" altLang="zh-CN" sz="2000" dirty="0"/>
          </a:p>
          <a:p>
            <a:pPr marL="525462" lvl="1" indent="-342900">
              <a:lnSpc>
                <a:spcPct val="150000"/>
              </a:lnSpc>
              <a:buFont typeface="+mj-lt"/>
              <a:buAutoNum type="alphaUcPeriod"/>
            </a:pPr>
            <a:r>
              <a:rPr lang="en-US" altLang="zh-CN" sz="2000" dirty="0"/>
              <a:t>80</a:t>
            </a:r>
            <a:endParaRPr lang="zh-CN" altLang="zh-CN" sz="2000" dirty="0"/>
          </a:p>
          <a:p>
            <a:pPr marL="525462" lvl="1" indent="-342900">
              <a:lnSpc>
                <a:spcPct val="150000"/>
              </a:lnSpc>
              <a:buFont typeface="+mj-lt"/>
              <a:buAutoNum type="alphaUcPeriod"/>
            </a:pPr>
            <a:r>
              <a:rPr lang="en-US" altLang="zh-CN" sz="2000" dirty="0"/>
              <a:t>90</a:t>
            </a:r>
            <a:endParaRPr lang="zh-CN" altLang="zh-CN" sz="2000" dirty="0"/>
          </a:p>
          <a:p>
            <a:pPr marL="525462" lvl="1" indent="-342900">
              <a:lnSpc>
                <a:spcPct val="150000"/>
              </a:lnSpc>
              <a:buFont typeface="+mj-lt"/>
              <a:buAutoNum type="alphaUcPeriod"/>
            </a:pPr>
            <a:r>
              <a:rPr lang="en-US" altLang="zh-CN" sz="2000" dirty="0"/>
              <a:t>100</a:t>
            </a:r>
            <a:endParaRPr lang="zh-CN" altLang="zh-CN" sz="2000" dirty="0"/>
          </a:p>
        </p:txBody>
      </p:sp>
    </p:spTree>
    <p:extLst>
      <p:ext uri="{BB962C8B-B14F-4D97-AF65-F5344CB8AC3E}">
        <p14:creationId xmlns:p14="http://schemas.microsoft.com/office/powerpoint/2010/main" val="28582353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2010</a:t>
            </a:r>
            <a:r>
              <a:rPr lang="zh-CN" altLang="zh-CN" sz="2400" dirty="0"/>
              <a:t>下）</a:t>
            </a:r>
            <a:r>
              <a:rPr lang="en-US" altLang="zh-CN" sz="2400" dirty="0"/>
              <a:t>35.</a:t>
            </a:r>
            <a:r>
              <a:rPr lang="zh-CN" altLang="zh-CN" sz="2400" dirty="0"/>
              <a:t>某项目工程由下列活动组成：</a:t>
            </a:r>
            <a:r>
              <a:rPr lang="en-US" altLang="zh-CN" sz="2400" dirty="0"/>
              <a:t>_______</a:t>
            </a:r>
            <a:r>
              <a:rPr lang="zh-CN" altLang="zh-CN" sz="2400" dirty="0"/>
              <a:t>是该工程的关键路径</a:t>
            </a:r>
          </a:p>
          <a:p>
            <a:pPr marL="639762" lvl="1" indent="-457200">
              <a:buFont typeface="+mj-lt"/>
              <a:buAutoNum type="alphaUcPeriod"/>
            </a:pPr>
            <a:r>
              <a:rPr lang="en-US" altLang="zh-CN" sz="2000" dirty="0"/>
              <a:t>A</a:t>
            </a:r>
            <a:r>
              <a:rPr lang="zh-CN" altLang="zh-CN" sz="2000" dirty="0"/>
              <a:t>－</a:t>
            </a:r>
            <a:r>
              <a:rPr lang="en-US" altLang="zh-CN" sz="2000" dirty="0"/>
              <a:t>B</a:t>
            </a:r>
            <a:r>
              <a:rPr lang="zh-CN" altLang="zh-CN" sz="2000" dirty="0"/>
              <a:t>－</a:t>
            </a:r>
            <a:r>
              <a:rPr lang="en-US" altLang="zh-CN" sz="2000" dirty="0"/>
              <a:t>E</a:t>
            </a:r>
            <a:r>
              <a:rPr lang="zh-CN" altLang="zh-CN" sz="2000" dirty="0"/>
              <a:t>－</a:t>
            </a:r>
            <a:r>
              <a:rPr lang="en-US" altLang="zh-CN" sz="2000" dirty="0"/>
              <a:t>H</a:t>
            </a:r>
            <a:r>
              <a:rPr lang="zh-CN" altLang="zh-CN" sz="2000" dirty="0"/>
              <a:t>－</a:t>
            </a:r>
            <a:r>
              <a:rPr lang="en-US" altLang="zh-CN" sz="2000" dirty="0"/>
              <a:t>J</a:t>
            </a:r>
            <a:endParaRPr lang="zh-CN" altLang="zh-CN" sz="2000" dirty="0"/>
          </a:p>
          <a:p>
            <a:pPr marL="639762" lvl="1" indent="-457200">
              <a:buFont typeface="+mj-lt"/>
              <a:buAutoNum type="alphaUcPeriod"/>
            </a:pPr>
            <a:r>
              <a:rPr lang="en-US" altLang="zh-CN" sz="2000" dirty="0"/>
              <a:t>A</a:t>
            </a:r>
            <a:r>
              <a:rPr lang="zh-CN" altLang="zh-CN" sz="2000" dirty="0"/>
              <a:t>－</a:t>
            </a:r>
            <a:r>
              <a:rPr lang="en-US" altLang="zh-CN" sz="2000" dirty="0"/>
              <a:t>C</a:t>
            </a:r>
            <a:r>
              <a:rPr lang="zh-CN" altLang="zh-CN" sz="2000" dirty="0"/>
              <a:t>－</a:t>
            </a:r>
            <a:r>
              <a:rPr lang="en-US" altLang="zh-CN" sz="2000" dirty="0"/>
              <a:t>D</a:t>
            </a:r>
            <a:r>
              <a:rPr lang="zh-CN" altLang="zh-CN" sz="2000" dirty="0"/>
              <a:t>－</a:t>
            </a:r>
            <a:r>
              <a:rPr lang="en-US" altLang="zh-CN" sz="2000" dirty="0"/>
              <a:t>H</a:t>
            </a:r>
            <a:r>
              <a:rPr lang="zh-CN" altLang="zh-CN" sz="2000" dirty="0"/>
              <a:t>－</a:t>
            </a:r>
            <a:r>
              <a:rPr lang="en-US" altLang="zh-CN" sz="2000" dirty="0"/>
              <a:t>J</a:t>
            </a:r>
            <a:endParaRPr lang="zh-CN" altLang="zh-CN" sz="2000" dirty="0"/>
          </a:p>
          <a:p>
            <a:pPr marL="639762" lvl="1" indent="-457200">
              <a:buFont typeface="+mj-lt"/>
              <a:buAutoNum type="alphaUcPeriod"/>
            </a:pPr>
            <a:r>
              <a:rPr lang="en-US" altLang="zh-CN" sz="2000" dirty="0"/>
              <a:t>A</a:t>
            </a:r>
            <a:r>
              <a:rPr lang="zh-CN" altLang="zh-CN" sz="2000" dirty="0"/>
              <a:t>－</a:t>
            </a:r>
            <a:r>
              <a:rPr lang="en-US" altLang="zh-CN" sz="2000" dirty="0"/>
              <a:t>C</a:t>
            </a:r>
            <a:r>
              <a:rPr lang="zh-CN" altLang="zh-CN" sz="2000" dirty="0"/>
              <a:t>－</a:t>
            </a:r>
            <a:r>
              <a:rPr lang="en-US" altLang="zh-CN" sz="2000" dirty="0"/>
              <a:t>G</a:t>
            </a:r>
            <a:r>
              <a:rPr lang="zh-CN" altLang="zh-CN" sz="2000" dirty="0"/>
              <a:t>－</a:t>
            </a:r>
            <a:r>
              <a:rPr lang="en-US" altLang="zh-CN" sz="2000" dirty="0"/>
              <a:t>I</a:t>
            </a:r>
            <a:r>
              <a:rPr lang="zh-CN" altLang="zh-CN" sz="2000" dirty="0"/>
              <a:t>－</a:t>
            </a:r>
            <a:r>
              <a:rPr lang="en-US" altLang="zh-CN" sz="2000" dirty="0"/>
              <a:t>J</a:t>
            </a:r>
            <a:endParaRPr lang="zh-CN" altLang="zh-CN" sz="2000" dirty="0"/>
          </a:p>
          <a:p>
            <a:pPr marL="639762" lvl="1" indent="-457200">
              <a:buFont typeface="+mj-lt"/>
              <a:buAutoNum type="alphaUcPeriod"/>
            </a:pPr>
            <a:r>
              <a:rPr lang="en-US" altLang="zh-CN" sz="2000" dirty="0"/>
              <a:t>A</a:t>
            </a:r>
            <a:r>
              <a:rPr lang="zh-CN" altLang="zh-CN" sz="2000" dirty="0"/>
              <a:t>－</a:t>
            </a:r>
            <a:r>
              <a:rPr lang="en-US" altLang="zh-CN" sz="2000" dirty="0"/>
              <a:t>C</a:t>
            </a:r>
            <a:r>
              <a:rPr lang="zh-CN" altLang="zh-CN" sz="2000" dirty="0"/>
              <a:t>－</a:t>
            </a:r>
            <a:r>
              <a:rPr lang="en-US" altLang="zh-CN" sz="2000" dirty="0"/>
              <a:t>F</a:t>
            </a:r>
            <a:r>
              <a:rPr lang="zh-CN" altLang="zh-CN" sz="2000" dirty="0"/>
              <a:t>－</a:t>
            </a:r>
            <a:r>
              <a:rPr lang="en-US" altLang="zh-CN" sz="2000" dirty="0"/>
              <a:t>J</a:t>
            </a:r>
            <a:endParaRPr lang="zh-CN" altLang="en-US"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283" y="4441371"/>
            <a:ext cx="8696851" cy="2351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2465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2010</a:t>
            </a:r>
            <a:r>
              <a:rPr lang="zh-CN" altLang="zh-CN" sz="2400" dirty="0"/>
              <a:t>下）</a:t>
            </a:r>
            <a:r>
              <a:rPr lang="en-US" altLang="zh-CN" sz="2400" dirty="0"/>
              <a:t>37.</a:t>
            </a:r>
            <a:r>
              <a:rPr lang="zh-CN" altLang="zh-CN" sz="2400" dirty="0"/>
              <a:t>以下是某工程进度网络图，如果因为天气原因，活动③</a:t>
            </a:r>
            <a:r>
              <a:rPr lang="en-US" altLang="zh-CN" sz="2400" dirty="0">
                <a:sym typeface="Wingdings"/>
              </a:rPr>
              <a:t></a:t>
            </a:r>
            <a:r>
              <a:rPr lang="zh-CN" altLang="zh-CN" sz="2400" dirty="0"/>
              <a:t>⑦的工期延后</a:t>
            </a:r>
            <a:r>
              <a:rPr lang="en-US" altLang="zh-CN" sz="2400" dirty="0"/>
              <a:t>2</a:t>
            </a:r>
            <a:r>
              <a:rPr lang="zh-CN" altLang="zh-CN" sz="2400" dirty="0"/>
              <a:t>天，那么总工期将延后</a:t>
            </a:r>
            <a:r>
              <a:rPr lang="en-US" altLang="zh-CN" sz="2400" dirty="0"/>
              <a:t>_______</a:t>
            </a:r>
            <a:r>
              <a:rPr lang="zh-CN" altLang="zh-CN" sz="2400" dirty="0"/>
              <a:t>天</a:t>
            </a:r>
          </a:p>
          <a:p>
            <a:pPr marL="801687" lvl="2" indent="-342900">
              <a:buFont typeface="+mj-lt"/>
              <a:buAutoNum type="alphaUcPeriod"/>
            </a:pPr>
            <a:r>
              <a:rPr lang="en-US" altLang="zh-CN" sz="2000" dirty="0"/>
              <a:t>0</a:t>
            </a:r>
            <a:endParaRPr lang="zh-CN" altLang="zh-CN" sz="2000" dirty="0"/>
          </a:p>
          <a:p>
            <a:pPr marL="801687" lvl="2" indent="-342900">
              <a:buFont typeface="+mj-lt"/>
              <a:buAutoNum type="alphaUcPeriod"/>
            </a:pPr>
            <a:r>
              <a:rPr lang="en-US" altLang="zh-CN" sz="2000" dirty="0"/>
              <a:t>1</a:t>
            </a:r>
            <a:endParaRPr lang="zh-CN" altLang="zh-CN" sz="2000" dirty="0"/>
          </a:p>
          <a:p>
            <a:pPr marL="801687" lvl="2" indent="-342900">
              <a:buFont typeface="+mj-lt"/>
              <a:buAutoNum type="alphaUcPeriod"/>
            </a:pPr>
            <a:r>
              <a:rPr lang="en-US" altLang="zh-CN" sz="2000" dirty="0"/>
              <a:t>2</a:t>
            </a:r>
            <a:endParaRPr lang="zh-CN" altLang="zh-CN" sz="2000" dirty="0"/>
          </a:p>
          <a:p>
            <a:pPr marL="801687" lvl="2" indent="-342900">
              <a:buFont typeface="+mj-lt"/>
              <a:buAutoNum type="alphaUcPeriod"/>
            </a:pPr>
            <a:r>
              <a:rPr lang="en-US" altLang="zh-CN" sz="2000" dirty="0"/>
              <a:t>3</a:t>
            </a:r>
            <a:endParaRPr lang="zh-CN" altLang="zh-CN" sz="20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181" y="4506686"/>
            <a:ext cx="8835158" cy="2337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04280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2010</a:t>
            </a:r>
            <a:r>
              <a:rPr lang="zh-CN" altLang="zh-CN" sz="2400" dirty="0"/>
              <a:t>下）</a:t>
            </a:r>
            <a:r>
              <a:rPr lang="en-US" altLang="zh-CN" sz="2400" dirty="0"/>
              <a:t>43.</a:t>
            </a:r>
            <a:r>
              <a:rPr lang="zh-CN" altLang="zh-CN" sz="2400" dirty="0"/>
              <a:t>以下关于招投标的叙述，不正确的是</a:t>
            </a:r>
          </a:p>
          <a:p>
            <a:pPr marL="525462" lvl="1" indent="-342900">
              <a:lnSpc>
                <a:spcPct val="150000"/>
              </a:lnSpc>
              <a:buFont typeface="+mj-lt"/>
              <a:buAutoNum type="alphaUcPeriod"/>
            </a:pPr>
            <a:r>
              <a:rPr lang="zh-CN" altLang="zh-CN" sz="2000" dirty="0"/>
              <a:t>采购单位可直接从已有的供应商管理库中抽取若干供应商作为竞标者</a:t>
            </a:r>
          </a:p>
          <a:p>
            <a:pPr marL="525462" lvl="1" indent="-342900">
              <a:lnSpc>
                <a:spcPct val="150000"/>
              </a:lnSpc>
              <a:buFont typeface="+mj-lt"/>
              <a:buAutoNum type="alphaUcPeriod"/>
            </a:pPr>
            <a:r>
              <a:rPr lang="zh-CN" altLang="zh-CN" sz="2000" dirty="0"/>
              <a:t>采购文件是竞标方准备</a:t>
            </a:r>
          </a:p>
          <a:p>
            <a:pPr marL="525462" lvl="1" indent="-342900">
              <a:lnSpc>
                <a:spcPct val="150000"/>
              </a:lnSpc>
              <a:buFont typeface="+mj-lt"/>
              <a:buAutoNum type="alphaUcPeriod"/>
            </a:pPr>
            <a:r>
              <a:rPr lang="zh-CN" altLang="zh-CN" sz="2000" dirty="0"/>
              <a:t>采用加权系统对供方进行定性分析，可减少招投标活动中人为偏见带来的影响</a:t>
            </a:r>
          </a:p>
          <a:p>
            <a:pPr marL="525462" lvl="1" indent="-342900">
              <a:lnSpc>
                <a:spcPct val="150000"/>
              </a:lnSpc>
              <a:buFont typeface="+mj-lt"/>
              <a:buAutoNum type="alphaUcPeriod"/>
            </a:pPr>
            <a:r>
              <a:rPr lang="zh-CN" altLang="zh-CN" sz="2000" dirty="0"/>
              <a:t>对于关键性采购物，可采用多渠道采购以规避风险</a:t>
            </a:r>
          </a:p>
        </p:txBody>
      </p:sp>
    </p:spTree>
    <p:extLst>
      <p:ext uri="{BB962C8B-B14F-4D97-AF65-F5344CB8AC3E}">
        <p14:creationId xmlns:p14="http://schemas.microsoft.com/office/powerpoint/2010/main" val="36627659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2010</a:t>
            </a:r>
            <a:r>
              <a:rPr lang="zh-CN" altLang="zh-CN" sz="2400" dirty="0"/>
              <a:t>下）</a:t>
            </a:r>
            <a:r>
              <a:rPr lang="en-US" altLang="zh-CN" sz="2400" dirty="0"/>
              <a:t>45.</a:t>
            </a:r>
            <a:r>
              <a:rPr lang="zh-CN" altLang="zh-CN" sz="2400" dirty="0"/>
              <a:t>项目进行过程中，客户要求进度提前，围绕整体变更管理，项目经理以下做法，正确的是</a:t>
            </a:r>
          </a:p>
          <a:p>
            <a:pPr marL="639762" lvl="1" indent="-457200">
              <a:lnSpc>
                <a:spcPct val="150000"/>
              </a:lnSpc>
              <a:buFont typeface="+mj-lt"/>
              <a:buAutoNum type="alphaUcPeriod"/>
            </a:pPr>
            <a:r>
              <a:rPr lang="zh-CN" altLang="zh-CN" sz="2000" dirty="0"/>
              <a:t>进度变更和整体变更应一步到位，不要反复迭代</a:t>
            </a:r>
          </a:p>
          <a:p>
            <a:pPr marL="639762" lvl="1" indent="-457200">
              <a:lnSpc>
                <a:spcPct val="150000"/>
              </a:lnSpc>
              <a:buFont typeface="+mj-lt"/>
              <a:buAutoNum type="alphaUcPeriod"/>
            </a:pPr>
            <a:r>
              <a:rPr lang="zh-CN" altLang="zh-CN" sz="2000" dirty="0"/>
              <a:t>进度变更对成本、人力资源的影响，可在变更实施时再进行评估</a:t>
            </a:r>
          </a:p>
          <a:p>
            <a:pPr marL="639762" lvl="1" indent="-457200">
              <a:lnSpc>
                <a:spcPct val="150000"/>
              </a:lnSpc>
              <a:buFont typeface="+mj-lt"/>
              <a:buAutoNum type="alphaUcPeriod"/>
            </a:pPr>
            <a:r>
              <a:rPr lang="zh-CN" altLang="zh-CN" sz="2000" dirty="0"/>
              <a:t>先要求提出变更申请，走进度变更流程，然后根据变更后的新基线再进行相关的成本、人力资源等变更</a:t>
            </a:r>
          </a:p>
          <a:p>
            <a:pPr marL="639762" lvl="1" indent="-457200">
              <a:lnSpc>
                <a:spcPct val="150000"/>
              </a:lnSpc>
              <a:buFont typeface="+mj-lt"/>
              <a:buAutoNum type="alphaUcPeriod"/>
            </a:pPr>
            <a:r>
              <a:rPr lang="zh-CN" altLang="zh-CN" sz="2000" dirty="0"/>
              <a:t>只要变更内容正确，即可执行变更</a:t>
            </a:r>
          </a:p>
        </p:txBody>
      </p:sp>
    </p:spTree>
    <p:extLst>
      <p:ext uri="{BB962C8B-B14F-4D97-AF65-F5344CB8AC3E}">
        <p14:creationId xmlns:p14="http://schemas.microsoft.com/office/powerpoint/2010/main" val="24983285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2010</a:t>
            </a:r>
            <a:r>
              <a:rPr lang="zh-CN" altLang="zh-CN" sz="2400" dirty="0"/>
              <a:t>下）</a:t>
            </a:r>
            <a:r>
              <a:rPr lang="en-US" altLang="zh-CN" sz="2400" dirty="0"/>
              <a:t>50._________</a:t>
            </a:r>
            <a:r>
              <a:rPr lang="zh-CN" altLang="zh-CN" sz="2400" dirty="0"/>
              <a:t>不属于项目控制的要素</a:t>
            </a:r>
          </a:p>
          <a:p>
            <a:pPr marL="639762" lvl="1" indent="-457200">
              <a:lnSpc>
                <a:spcPct val="150000"/>
              </a:lnSpc>
              <a:buFont typeface="+mj-lt"/>
              <a:buAutoNum type="alphaUcPeriod"/>
            </a:pPr>
            <a:r>
              <a:rPr lang="zh-CN" altLang="zh-CN" sz="2000" dirty="0"/>
              <a:t>项目绩效跟踪</a:t>
            </a:r>
          </a:p>
          <a:p>
            <a:pPr marL="639762" lvl="1" indent="-457200">
              <a:lnSpc>
                <a:spcPct val="150000"/>
              </a:lnSpc>
              <a:buFont typeface="+mj-lt"/>
              <a:buAutoNum type="alphaUcPeriod"/>
            </a:pPr>
            <a:r>
              <a:rPr lang="zh-CN" altLang="zh-CN" sz="2000" dirty="0"/>
              <a:t>质量改进</a:t>
            </a:r>
          </a:p>
          <a:p>
            <a:pPr marL="639762" lvl="1" indent="-457200">
              <a:lnSpc>
                <a:spcPct val="150000"/>
              </a:lnSpc>
              <a:buFont typeface="+mj-lt"/>
              <a:buAutoNum type="alphaUcPeriod"/>
            </a:pPr>
            <a:r>
              <a:rPr lang="zh-CN" altLang="zh-CN" sz="2000" dirty="0"/>
              <a:t>外部变更请求</a:t>
            </a:r>
          </a:p>
          <a:p>
            <a:pPr marL="639762" lvl="1" indent="-457200">
              <a:lnSpc>
                <a:spcPct val="150000"/>
              </a:lnSpc>
              <a:buFont typeface="+mj-lt"/>
              <a:buAutoNum type="alphaUcPeriod"/>
            </a:pPr>
            <a:r>
              <a:rPr lang="zh-CN" altLang="zh-CN" sz="2000" dirty="0"/>
              <a:t>变更控制</a:t>
            </a:r>
          </a:p>
        </p:txBody>
      </p:sp>
    </p:spTree>
    <p:extLst>
      <p:ext uri="{BB962C8B-B14F-4D97-AF65-F5344CB8AC3E}">
        <p14:creationId xmlns:p14="http://schemas.microsoft.com/office/powerpoint/2010/main" val="8716640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2010</a:t>
            </a:r>
            <a:r>
              <a:rPr lang="zh-CN" altLang="zh-CN" sz="2400" dirty="0"/>
              <a:t>下）</a:t>
            </a:r>
            <a:r>
              <a:rPr lang="en-US" altLang="zh-CN" sz="2400" dirty="0"/>
              <a:t>53.</a:t>
            </a:r>
            <a:r>
              <a:rPr lang="zh-CN" altLang="zh-CN" sz="2400" dirty="0"/>
              <a:t>关于项目管理办公室对多项目的管理，以下叙述不正确的是</a:t>
            </a:r>
          </a:p>
          <a:p>
            <a:pPr marL="525462" lvl="1" indent="-342900">
              <a:lnSpc>
                <a:spcPct val="150000"/>
              </a:lnSpc>
              <a:buFont typeface="+mj-lt"/>
              <a:buAutoNum type="alphaUcPeriod"/>
            </a:pPr>
            <a:r>
              <a:rPr lang="zh-CN" altLang="zh-CN" sz="2000" dirty="0"/>
              <a:t>使用项目管理系统可强化对各项目的监控</a:t>
            </a:r>
          </a:p>
          <a:p>
            <a:pPr marL="525462" lvl="1" indent="-342900">
              <a:lnSpc>
                <a:spcPct val="150000"/>
              </a:lnSpc>
              <a:buFont typeface="+mj-lt"/>
              <a:buAutoNum type="alphaUcPeriod"/>
            </a:pPr>
            <a:r>
              <a:rPr lang="zh-CN" altLang="zh-CN" sz="2000" dirty="0"/>
              <a:t>出于成本考虑，一般不对单个项目建立独立的一套过程规范</a:t>
            </a:r>
          </a:p>
          <a:p>
            <a:pPr marL="525462" lvl="1" indent="-342900">
              <a:lnSpc>
                <a:spcPct val="150000"/>
              </a:lnSpc>
              <a:buFont typeface="+mj-lt"/>
              <a:buAutoNum type="alphaUcPeriod"/>
            </a:pPr>
            <a:r>
              <a:rPr lang="zh-CN" altLang="zh-CN" sz="2000" dirty="0"/>
              <a:t>项目管理办公室不仅要对各项目实施有效监控，还要负责对各项目进行专业指导</a:t>
            </a:r>
          </a:p>
          <a:p>
            <a:pPr marL="525462" lvl="1" indent="-342900">
              <a:lnSpc>
                <a:spcPct val="150000"/>
              </a:lnSpc>
              <a:buFont typeface="+mj-lt"/>
              <a:buAutoNum type="alphaUcPeriod"/>
            </a:pPr>
            <a:r>
              <a:rPr lang="zh-CN" altLang="zh-CN" sz="2000" dirty="0"/>
              <a:t>为了不对各个项目的实施造成影响，项目管理办公室一般不对各项目进行资源平衡</a:t>
            </a:r>
          </a:p>
        </p:txBody>
      </p:sp>
    </p:spTree>
    <p:extLst>
      <p:ext uri="{BB962C8B-B14F-4D97-AF65-F5344CB8AC3E}">
        <p14:creationId xmlns:p14="http://schemas.microsoft.com/office/powerpoint/2010/main" val="321764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2013</a:t>
            </a:r>
            <a:r>
              <a:rPr lang="zh-CN" altLang="zh-CN" sz="2400" dirty="0"/>
              <a:t>上）</a:t>
            </a:r>
            <a:r>
              <a:rPr lang="en-US" altLang="zh-CN" sz="2400" dirty="0"/>
              <a:t>41.</a:t>
            </a:r>
            <a:r>
              <a:rPr lang="zh-CN" altLang="zh-CN" sz="2400" dirty="0"/>
              <a:t>下面关于沟通管理计划的说法中，不正确的是</a:t>
            </a:r>
          </a:p>
          <a:p>
            <a:pPr marL="720725" lvl="1" indent="-457200">
              <a:lnSpc>
                <a:spcPct val="150000"/>
              </a:lnSpc>
              <a:buFont typeface="+mj-lt"/>
              <a:buAutoNum type="alphaUcPeriod"/>
            </a:pPr>
            <a:r>
              <a:rPr lang="zh-CN" altLang="zh-CN" sz="2000" dirty="0"/>
              <a:t>沟通管理计划应是正式的，根据项目需要可以是非常详细或粗略框架式的</a:t>
            </a:r>
          </a:p>
          <a:p>
            <a:pPr marL="720725" lvl="1" indent="-457200">
              <a:lnSpc>
                <a:spcPct val="150000"/>
              </a:lnSpc>
              <a:buFont typeface="+mj-lt"/>
              <a:buAutoNum type="alphaUcPeriod"/>
            </a:pPr>
            <a:r>
              <a:rPr lang="zh-CN" altLang="zh-CN" sz="2000" dirty="0"/>
              <a:t>沟通管理计划确定项目干系人的信息和沟通需求</a:t>
            </a:r>
          </a:p>
          <a:p>
            <a:pPr marL="720725" lvl="1" indent="-457200">
              <a:lnSpc>
                <a:spcPct val="150000"/>
              </a:lnSpc>
              <a:buFont typeface="+mj-lt"/>
              <a:buAutoNum type="alphaUcPeriod"/>
            </a:pPr>
            <a:r>
              <a:rPr lang="zh-CN" altLang="zh-CN" sz="2000" dirty="0"/>
              <a:t>沟通管理计划不一定需要得到客户的正式认可才能实施</a:t>
            </a:r>
          </a:p>
          <a:p>
            <a:pPr marL="720725" lvl="1" indent="-457200">
              <a:lnSpc>
                <a:spcPct val="150000"/>
              </a:lnSpc>
              <a:buFont typeface="+mj-lt"/>
              <a:buAutoNum type="alphaUcPeriod"/>
            </a:pPr>
            <a:r>
              <a:rPr lang="zh-CN" altLang="zh-CN" sz="2000" dirty="0"/>
              <a:t>沟通管理计划中应包含用于沟通的信息，包括信息格式、内容和细节水平</a:t>
            </a:r>
          </a:p>
        </p:txBody>
      </p:sp>
    </p:spTree>
    <p:extLst>
      <p:ext uri="{BB962C8B-B14F-4D97-AF65-F5344CB8AC3E}">
        <p14:creationId xmlns:p14="http://schemas.microsoft.com/office/powerpoint/2010/main" val="34716194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2010</a:t>
            </a:r>
            <a:r>
              <a:rPr lang="zh-CN" altLang="zh-CN" sz="2400" dirty="0"/>
              <a:t>下）</a:t>
            </a:r>
            <a:r>
              <a:rPr lang="en-US" altLang="zh-CN" sz="2400" dirty="0"/>
              <a:t>56.</a:t>
            </a:r>
            <a:r>
              <a:rPr lang="zh-CN" altLang="zh-CN" sz="2400" dirty="0"/>
              <a:t>下表为一个即将投产项目的计划收益表，经计算，该项目的投资回收期是</a:t>
            </a:r>
          </a:p>
          <a:p>
            <a:pPr marL="525462" lvl="1" indent="-342900">
              <a:lnSpc>
                <a:spcPct val="150000"/>
              </a:lnSpc>
              <a:buFont typeface="+mj-lt"/>
              <a:buAutoNum type="alphaUcPeriod"/>
            </a:pPr>
            <a:r>
              <a:rPr lang="en-US" altLang="zh-CN" sz="2000" dirty="0"/>
              <a:t>4.30</a:t>
            </a:r>
            <a:endParaRPr lang="zh-CN" altLang="zh-CN" sz="2000" dirty="0"/>
          </a:p>
          <a:p>
            <a:pPr marL="525462" lvl="1" indent="-342900">
              <a:lnSpc>
                <a:spcPct val="150000"/>
              </a:lnSpc>
              <a:buFont typeface="+mj-lt"/>
              <a:buAutoNum type="alphaUcPeriod"/>
            </a:pPr>
            <a:r>
              <a:rPr lang="en-US" altLang="zh-CN" sz="2000" dirty="0"/>
              <a:t>5.73</a:t>
            </a:r>
            <a:endParaRPr lang="zh-CN" altLang="zh-CN" sz="2000" dirty="0"/>
          </a:p>
          <a:p>
            <a:pPr marL="525462" lvl="1" indent="-342900">
              <a:lnSpc>
                <a:spcPct val="150000"/>
              </a:lnSpc>
              <a:buFont typeface="+mj-lt"/>
              <a:buAutoNum type="alphaUcPeriod"/>
            </a:pPr>
            <a:r>
              <a:rPr lang="en-US" altLang="zh-CN" sz="2000" dirty="0"/>
              <a:t>4.73</a:t>
            </a:r>
            <a:endParaRPr lang="zh-CN" altLang="zh-CN" sz="2000" dirty="0"/>
          </a:p>
          <a:p>
            <a:pPr marL="525462" lvl="1" indent="-342900">
              <a:lnSpc>
                <a:spcPct val="150000"/>
              </a:lnSpc>
              <a:buFont typeface="+mj-lt"/>
              <a:buAutoNum type="alphaUcPeriod"/>
            </a:pPr>
            <a:r>
              <a:rPr lang="en-US" altLang="zh-CN" sz="2000" dirty="0"/>
              <a:t>5.30</a:t>
            </a:r>
            <a:endParaRPr lang="zh-CN" altLang="zh-CN" sz="20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5019006"/>
            <a:ext cx="9144000" cy="1234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03603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2010</a:t>
            </a:r>
            <a:r>
              <a:rPr lang="zh-CN" altLang="zh-CN" sz="2400" dirty="0"/>
              <a:t>下）</a:t>
            </a:r>
            <a:r>
              <a:rPr lang="en-US" altLang="zh-CN" sz="2400" dirty="0"/>
              <a:t>61.</a:t>
            </a:r>
            <a:r>
              <a:rPr lang="zh-CN" altLang="zh-CN" sz="2400" dirty="0"/>
              <a:t>项目实施过程中，围绕对项目质量的监控、追踪管理，以下做法不正确的是</a:t>
            </a:r>
          </a:p>
          <a:p>
            <a:pPr marL="525462" lvl="1" indent="-342900">
              <a:lnSpc>
                <a:spcPct val="150000"/>
              </a:lnSpc>
              <a:buFont typeface="+mj-lt"/>
              <a:buAutoNum type="alphaUcPeriod"/>
            </a:pPr>
            <a:r>
              <a:rPr lang="zh-CN" altLang="zh-CN" sz="2000" dirty="0"/>
              <a:t>可采用控制图来对质量进行监控</a:t>
            </a:r>
          </a:p>
          <a:p>
            <a:pPr marL="525462" lvl="1" indent="-342900">
              <a:lnSpc>
                <a:spcPct val="150000"/>
              </a:lnSpc>
              <a:buFont typeface="+mj-lt"/>
              <a:buAutoNum type="alphaUcPeriod"/>
            </a:pPr>
            <a:r>
              <a:rPr lang="zh-CN" altLang="zh-CN" sz="2000" dirty="0"/>
              <a:t>使用挣值分析来对质量进行监控</a:t>
            </a:r>
          </a:p>
          <a:p>
            <a:pPr marL="525462" lvl="1" indent="-342900">
              <a:lnSpc>
                <a:spcPct val="150000"/>
              </a:lnSpc>
              <a:buFont typeface="+mj-lt"/>
              <a:buAutoNum type="alphaUcPeriod"/>
            </a:pPr>
            <a:r>
              <a:rPr lang="zh-CN" altLang="zh-CN" sz="2000" dirty="0"/>
              <a:t>通过分析测试报告来对质量进行监控</a:t>
            </a:r>
          </a:p>
          <a:p>
            <a:pPr marL="525462" lvl="1" indent="-342900">
              <a:lnSpc>
                <a:spcPct val="150000"/>
              </a:lnSpc>
              <a:buFont typeface="+mj-lt"/>
              <a:buAutoNum type="alphaUcPeriod"/>
            </a:pPr>
            <a:r>
              <a:rPr lang="zh-CN" altLang="zh-CN" sz="2000" dirty="0"/>
              <a:t>通过分析施工日志中的施工参数来对质量进行监控</a:t>
            </a:r>
          </a:p>
        </p:txBody>
      </p:sp>
    </p:spTree>
    <p:extLst>
      <p:ext uri="{BB962C8B-B14F-4D97-AF65-F5344CB8AC3E}">
        <p14:creationId xmlns:p14="http://schemas.microsoft.com/office/powerpoint/2010/main" val="39803415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2010</a:t>
            </a:r>
            <a:r>
              <a:rPr lang="zh-CN" altLang="zh-CN" sz="2400" dirty="0"/>
              <a:t>下）</a:t>
            </a:r>
            <a:r>
              <a:rPr lang="en-US" altLang="zh-CN" sz="2400" dirty="0"/>
              <a:t>69.</a:t>
            </a:r>
            <a:r>
              <a:rPr lang="zh-CN" altLang="zh-CN" sz="2400" dirty="0"/>
              <a:t>甲乙丙为三个独立项目，</a:t>
            </a:r>
            <a:r>
              <a:rPr lang="en-US" altLang="zh-CN" sz="2400" dirty="0"/>
              <a:t>NPV(</a:t>
            </a:r>
            <a:r>
              <a:rPr lang="zh-CN" altLang="zh-CN" sz="2400" dirty="0"/>
              <a:t>甲</a:t>
            </a:r>
            <a:r>
              <a:rPr lang="en-US" altLang="zh-CN" sz="2400" dirty="0"/>
              <a:t>)</a:t>
            </a:r>
            <a:r>
              <a:rPr lang="zh-CN" altLang="zh-CN" sz="2400" dirty="0"/>
              <a:t>＝</a:t>
            </a:r>
            <a:r>
              <a:rPr lang="en-US" altLang="zh-CN" sz="2400" dirty="0"/>
              <a:t>12</a:t>
            </a:r>
            <a:r>
              <a:rPr lang="zh-CN" altLang="zh-CN" sz="2400" dirty="0"/>
              <a:t>万元，</a:t>
            </a:r>
            <a:r>
              <a:rPr lang="en-US" altLang="zh-CN" sz="2400" dirty="0"/>
              <a:t>NPV(</a:t>
            </a:r>
            <a:r>
              <a:rPr lang="zh-CN" altLang="zh-CN" sz="2400" dirty="0"/>
              <a:t>乙</a:t>
            </a:r>
            <a:r>
              <a:rPr lang="en-US" altLang="zh-CN" sz="2400" dirty="0"/>
              <a:t>)=15</a:t>
            </a:r>
            <a:r>
              <a:rPr lang="zh-CN" altLang="zh-CN" sz="2400" dirty="0"/>
              <a:t>万元，</a:t>
            </a:r>
            <a:r>
              <a:rPr lang="en-US" altLang="zh-CN" sz="2400" dirty="0"/>
              <a:t>NPV(</a:t>
            </a:r>
            <a:r>
              <a:rPr lang="zh-CN" altLang="zh-CN" sz="2400" dirty="0"/>
              <a:t>丙</a:t>
            </a:r>
            <a:r>
              <a:rPr lang="en-US" altLang="zh-CN" sz="2400" dirty="0"/>
              <a:t>)=18</a:t>
            </a:r>
            <a:r>
              <a:rPr lang="zh-CN" altLang="zh-CN" sz="2400" dirty="0"/>
              <a:t>万元，三个项目的初始投资额相同，并且回收期相同，则应优先选择</a:t>
            </a:r>
            <a:r>
              <a:rPr lang="en-US" altLang="zh-CN" sz="2400" dirty="0"/>
              <a:t>_____</a:t>
            </a:r>
            <a:r>
              <a:rPr lang="zh-CN" altLang="zh-CN" sz="2400" dirty="0"/>
              <a:t>项目进行投资</a:t>
            </a:r>
          </a:p>
          <a:p>
            <a:pPr marL="525462" lvl="1" indent="-342900">
              <a:lnSpc>
                <a:spcPct val="150000"/>
              </a:lnSpc>
              <a:buFont typeface="+mj-lt"/>
              <a:buAutoNum type="alphaUcPeriod"/>
            </a:pPr>
            <a:r>
              <a:rPr lang="zh-CN" altLang="zh-CN" sz="2000" dirty="0"/>
              <a:t>甲</a:t>
            </a:r>
          </a:p>
          <a:p>
            <a:pPr marL="525462" lvl="1" indent="-342900">
              <a:lnSpc>
                <a:spcPct val="150000"/>
              </a:lnSpc>
              <a:buFont typeface="+mj-lt"/>
              <a:buAutoNum type="alphaUcPeriod"/>
            </a:pPr>
            <a:r>
              <a:rPr lang="zh-CN" altLang="zh-CN" sz="2000" dirty="0"/>
              <a:t>乙</a:t>
            </a:r>
          </a:p>
          <a:p>
            <a:pPr marL="525462" lvl="1" indent="-342900">
              <a:lnSpc>
                <a:spcPct val="150000"/>
              </a:lnSpc>
              <a:buFont typeface="+mj-lt"/>
              <a:buAutoNum type="alphaUcPeriod"/>
            </a:pPr>
            <a:r>
              <a:rPr lang="zh-CN" altLang="zh-CN" sz="2000" dirty="0"/>
              <a:t>丙</a:t>
            </a:r>
          </a:p>
          <a:p>
            <a:pPr marL="525462" lvl="1" indent="-342900">
              <a:lnSpc>
                <a:spcPct val="150000"/>
              </a:lnSpc>
              <a:buFont typeface="+mj-lt"/>
              <a:buAutoNum type="alphaUcPeriod"/>
            </a:pPr>
            <a:r>
              <a:rPr lang="zh-CN" altLang="zh-CN" sz="2000" dirty="0"/>
              <a:t>甲或乙</a:t>
            </a:r>
          </a:p>
        </p:txBody>
      </p:sp>
    </p:spTree>
    <p:extLst>
      <p:ext uri="{BB962C8B-B14F-4D97-AF65-F5344CB8AC3E}">
        <p14:creationId xmlns:p14="http://schemas.microsoft.com/office/powerpoint/2010/main" val="6214153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WordArt 5"/>
          <p:cNvSpPr>
            <a:spLocks noChangeArrowheads="1" noChangeShapeType="1" noTextEdit="1"/>
          </p:cNvSpPr>
          <p:nvPr/>
        </p:nvSpPr>
        <p:spPr bwMode="gray">
          <a:xfrm>
            <a:off x="3124200" y="3352800"/>
            <a:ext cx="4419600" cy="6096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a:cs typeface="Arial"/>
              </a:rPr>
              <a:t>Thank You !</a:t>
            </a:r>
            <a:endParaRPr lang="zh-CN" altLang="en-US"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2013</a:t>
            </a:r>
            <a:r>
              <a:rPr lang="zh-CN" altLang="zh-CN" sz="2400" dirty="0"/>
              <a:t>上）</a:t>
            </a:r>
            <a:r>
              <a:rPr lang="en-US" altLang="zh-CN" sz="2400" dirty="0"/>
              <a:t>45.</a:t>
            </a:r>
            <a:r>
              <a:rPr lang="zh-CN" altLang="zh-CN" sz="2400" dirty="0"/>
              <a:t>下面关于项目干系人管理的说法中，不正确的是</a:t>
            </a:r>
          </a:p>
          <a:p>
            <a:pPr marL="720725" lvl="1" indent="-457200">
              <a:lnSpc>
                <a:spcPct val="150000"/>
              </a:lnSpc>
              <a:buFont typeface="+mj-lt"/>
              <a:buAutoNum type="alphaUcPeriod"/>
            </a:pPr>
            <a:r>
              <a:rPr lang="zh-CN" altLang="zh-CN" sz="2000" dirty="0"/>
              <a:t>项目干系人管理就是对项目的沟通进行管理，以满足信息需要者的需求并解决项目干系人之间的问题</a:t>
            </a:r>
          </a:p>
          <a:p>
            <a:pPr marL="720725" lvl="1" indent="-457200">
              <a:lnSpc>
                <a:spcPct val="150000"/>
              </a:lnSpc>
              <a:buFont typeface="+mj-lt"/>
              <a:buAutoNum type="alphaUcPeriod"/>
            </a:pPr>
            <a:r>
              <a:rPr lang="zh-CN" altLang="zh-CN" sz="2000" dirty="0"/>
              <a:t>项目干系人管理应由项目经理之外的职能经理负责</a:t>
            </a:r>
          </a:p>
          <a:p>
            <a:pPr marL="720725" lvl="1" indent="-457200">
              <a:lnSpc>
                <a:spcPct val="150000"/>
              </a:lnSpc>
              <a:buFont typeface="+mj-lt"/>
              <a:buAutoNum type="alphaUcPeriod"/>
            </a:pPr>
            <a:r>
              <a:rPr lang="zh-CN" altLang="zh-CN" sz="2000" dirty="0"/>
              <a:t>面对面的会议是最有效的沟通和解决干系人之间问题的方法</a:t>
            </a:r>
          </a:p>
          <a:p>
            <a:pPr marL="720725" lvl="1" indent="-457200">
              <a:lnSpc>
                <a:spcPct val="150000"/>
              </a:lnSpc>
              <a:buFont typeface="+mj-lt"/>
              <a:buAutoNum type="alphaUcPeriod"/>
            </a:pPr>
            <a:r>
              <a:rPr lang="zh-CN" altLang="zh-CN" sz="2000" dirty="0"/>
              <a:t>项目干系人也可以是项目团队成员之外参与项目的人员，其三大职责是参与、审查和反馈</a:t>
            </a:r>
            <a:endParaRPr lang="zh-CN" altLang="en-US" sz="2000" dirty="0"/>
          </a:p>
        </p:txBody>
      </p:sp>
    </p:spTree>
    <p:extLst>
      <p:ext uri="{BB962C8B-B14F-4D97-AF65-F5344CB8AC3E}">
        <p14:creationId xmlns:p14="http://schemas.microsoft.com/office/powerpoint/2010/main" val="3304582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2013</a:t>
            </a:r>
            <a:r>
              <a:rPr lang="zh-CN" altLang="zh-CN" sz="2400" dirty="0"/>
              <a:t>上）</a:t>
            </a:r>
            <a:r>
              <a:rPr lang="en-US" altLang="zh-CN" sz="2400" dirty="0"/>
              <a:t>46.</a:t>
            </a:r>
            <a:r>
              <a:rPr lang="zh-CN" altLang="zh-CN" sz="2400" dirty="0"/>
              <a:t>某项目已经按照沟通管理计划发布了项目信息；此时一些项目可交付成果按照变更控制计划发生了变更，并向所有干系人都发出了变更通知；而项目后期一位干系人表示对该变更并不知情，此时，该项目的项目经理首先应</a:t>
            </a:r>
          </a:p>
          <a:p>
            <a:pPr marL="720725" lvl="1" indent="-457200">
              <a:lnSpc>
                <a:spcPct val="150000"/>
              </a:lnSpc>
              <a:buFont typeface="+mj-lt"/>
              <a:buAutoNum type="alphaUcPeriod"/>
            </a:pPr>
            <a:r>
              <a:rPr lang="zh-CN" altLang="zh-CN" sz="2000" dirty="0"/>
              <a:t>对沟通计划进行审核，如需要，对沟通计划进行修改</a:t>
            </a:r>
          </a:p>
          <a:p>
            <a:pPr marL="720725" lvl="1" indent="-457200">
              <a:lnSpc>
                <a:spcPct val="150000"/>
              </a:lnSpc>
              <a:buFont typeface="+mj-lt"/>
              <a:buAutoNum type="alphaUcPeriod"/>
            </a:pPr>
            <a:r>
              <a:rPr lang="zh-CN" altLang="zh-CN" sz="2000" dirty="0"/>
              <a:t>审核沟通计划，确定为什么干系人不理解自己的职责</a:t>
            </a:r>
          </a:p>
          <a:p>
            <a:pPr marL="720725" lvl="1" indent="-457200">
              <a:lnSpc>
                <a:spcPct val="150000"/>
              </a:lnSpc>
              <a:buFont typeface="+mj-lt"/>
              <a:buAutoNum type="alphaUcPeriod"/>
            </a:pPr>
            <a:r>
              <a:rPr lang="zh-CN" altLang="zh-CN" sz="2000" dirty="0"/>
              <a:t>确定为什么该干系人不知情</a:t>
            </a:r>
          </a:p>
          <a:p>
            <a:pPr marL="720725" lvl="1" indent="-457200">
              <a:lnSpc>
                <a:spcPct val="150000"/>
              </a:lnSpc>
              <a:buFont typeface="+mj-lt"/>
              <a:buAutoNum type="alphaUcPeriod"/>
            </a:pPr>
            <a:r>
              <a:rPr lang="zh-CN" altLang="zh-CN" sz="2000" dirty="0"/>
              <a:t>在下次项目工作会议上说明该问题，以便其他干系人不会遗忘公布的变更信息</a:t>
            </a:r>
          </a:p>
        </p:txBody>
      </p:sp>
    </p:spTree>
    <p:extLst>
      <p:ext uri="{BB962C8B-B14F-4D97-AF65-F5344CB8AC3E}">
        <p14:creationId xmlns:p14="http://schemas.microsoft.com/office/powerpoint/2010/main" val="2749187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sz="2400" dirty="0"/>
              <a:t>（</a:t>
            </a:r>
            <a:r>
              <a:rPr lang="en-US" altLang="zh-CN" sz="2400" dirty="0"/>
              <a:t>2012</a:t>
            </a:r>
            <a:r>
              <a:rPr lang="zh-CN" altLang="zh-CN" sz="2400" dirty="0"/>
              <a:t>下）</a:t>
            </a:r>
            <a:r>
              <a:rPr lang="en-US" altLang="zh-CN" sz="2400" dirty="0"/>
              <a:t>38.</a:t>
            </a:r>
            <a:r>
              <a:rPr lang="zh-CN" altLang="zh-CN" sz="2400" dirty="0"/>
              <a:t>甲公司拟收购乙公司以扩充自身的业务范围，张工被甲公司指定为此次收购的项目经理，首席财务官给了张工一份项目章程，介绍这次收购将如何改进公司产品的市场渗透和打开一条新的销售渠道。张工使用这份项目章程，定义了可交付成果和主要项目目标，包括成本、进度和质量测量指标。则张工准备的是</a:t>
            </a:r>
          </a:p>
          <a:p>
            <a:pPr marL="720725" lvl="1" indent="-457200">
              <a:buFont typeface="+mj-lt"/>
              <a:buAutoNum type="alphaUcPeriod"/>
            </a:pPr>
            <a:r>
              <a:rPr lang="zh-CN" altLang="zh-CN" sz="2000" dirty="0"/>
              <a:t>范围管理计划</a:t>
            </a:r>
          </a:p>
          <a:p>
            <a:pPr marL="720725" lvl="1" indent="-457200">
              <a:buFont typeface="+mj-lt"/>
              <a:buAutoNum type="alphaUcPeriod"/>
            </a:pPr>
            <a:r>
              <a:rPr lang="zh-CN" altLang="zh-CN" sz="2000" dirty="0"/>
              <a:t>项目计划</a:t>
            </a:r>
          </a:p>
          <a:p>
            <a:pPr marL="720725" lvl="1" indent="-457200">
              <a:buFont typeface="+mj-lt"/>
              <a:buAutoNum type="alphaUcPeriod"/>
            </a:pPr>
            <a:r>
              <a:rPr lang="zh-CN" altLang="zh-CN" sz="2000" dirty="0"/>
              <a:t>范围说明书</a:t>
            </a:r>
          </a:p>
          <a:p>
            <a:pPr marL="720725" lvl="1" indent="-457200">
              <a:buFont typeface="+mj-lt"/>
              <a:buAutoNum type="alphaUcPeriod"/>
            </a:pPr>
            <a:r>
              <a:rPr lang="zh-CN" altLang="zh-CN" sz="2000" dirty="0"/>
              <a:t>工作分解结构</a:t>
            </a:r>
            <a:endParaRPr lang="zh-CN" altLang="en-US" sz="2000" dirty="0"/>
          </a:p>
        </p:txBody>
      </p:sp>
    </p:spTree>
    <p:extLst>
      <p:ext uri="{BB962C8B-B14F-4D97-AF65-F5344CB8AC3E}">
        <p14:creationId xmlns:p14="http://schemas.microsoft.com/office/powerpoint/2010/main" val="875135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2012</a:t>
            </a:r>
            <a:r>
              <a:rPr lang="zh-CN" altLang="zh-CN" sz="2400" dirty="0"/>
              <a:t>下）</a:t>
            </a:r>
            <a:r>
              <a:rPr lang="en-US" altLang="zh-CN" sz="2400" dirty="0"/>
              <a:t>47.</a:t>
            </a:r>
            <a:r>
              <a:rPr lang="zh-CN" altLang="zh-CN" sz="2400" dirty="0"/>
              <a:t>广泛使用</a:t>
            </a:r>
            <a:r>
              <a:rPr lang="en-US" altLang="zh-CN" sz="2400" dirty="0"/>
              <a:t>________</a:t>
            </a:r>
            <a:r>
              <a:rPr lang="zh-CN" altLang="zh-CN" sz="2400" dirty="0"/>
              <a:t>沟通最有可能帮助解决复杂问题</a:t>
            </a:r>
          </a:p>
          <a:p>
            <a:pPr marL="639762" lvl="1" indent="-457200">
              <a:lnSpc>
                <a:spcPct val="150000"/>
              </a:lnSpc>
              <a:buFont typeface="+mj-lt"/>
              <a:buAutoNum type="alphaUcPeriod"/>
            </a:pPr>
            <a:r>
              <a:rPr lang="zh-CN" altLang="zh-CN" sz="2000" dirty="0"/>
              <a:t>书面</a:t>
            </a:r>
          </a:p>
          <a:p>
            <a:pPr marL="639762" lvl="1" indent="-457200">
              <a:lnSpc>
                <a:spcPct val="150000"/>
              </a:lnSpc>
              <a:buFont typeface="+mj-lt"/>
              <a:buAutoNum type="alphaUcPeriod"/>
            </a:pPr>
            <a:r>
              <a:rPr lang="zh-CN" altLang="zh-CN" sz="2000" dirty="0"/>
              <a:t>口头</a:t>
            </a:r>
          </a:p>
          <a:p>
            <a:pPr marL="639762" lvl="1" indent="-457200">
              <a:lnSpc>
                <a:spcPct val="150000"/>
              </a:lnSpc>
              <a:buFont typeface="+mj-lt"/>
              <a:buAutoNum type="alphaUcPeriod"/>
            </a:pPr>
            <a:r>
              <a:rPr lang="zh-CN" altLang="zh-CN" sz="2000" dirty="0"/>
              <a:t>正式</a:t>
            </a:r>
          </a:p>
          <a:p>
            <a:pPr marL="639762" lvl="1" indent="-457200">
              <a:lnSpc>
                <a:spcPct val="150000"/>
              </a:lnSpc>
              <a:buFont typeface="+mj-lt"/>
              <a:buAutoNum type="alphaUcPeriod"/>
            </a:pPr>
            <a:r>
              <a:rPr lang="zh-CN" altLang="zh-CN" sz="2000" dirty="0"/>
              <a:t>非正式</a:t>
            </a:r>
          </a:p>
        </p:txBody>
      </p:sp>
    </p:spTree>
    <p:extLst>
      <p:ext uri="{BB962C8B-B14F-4D97-AF65-F5344CB8AC3E}">
        <p14:creationId xmlns:p14="http://schemas.microsoft.com/office/powerpoint/2010/main" val="1804191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2012</a:t>
            </a:r>
            <a:r>
              <a:rPr lang="zh-CN" altLang="zh-CN" sz="2400" dirty="0"/>
              <a:t>下）</a:t>
            </a:r>
            <a:r>
              <a:rPr lang="en-US" altLang="zh-CN" sz="2400" dirty="0"/>
              <a:t>53.</a:t>
            </a:r>
            <a:r>
              <a:rPr lang="zh-CN" altLang="zh-CN" sz="2400" dirty="0"/>
              <a:t>为了加强预算控制，成本估算建设在</a:t>
            </a:r>
            <a:r>
              <a:rPr lang="en-US" altLang="zh-CN" sz="2400" dirty="0"/>
              <a:t>WBS</a:t>
            </a:r>
            <a:r>
              <a:rPr lang="zh-CN" altLang="zh-CN" sz="2400" dirty="0"/>
              <a:t>的</a:t>
            </a:r>
            <a:r>
              <a:rPr lang="en-US" altLang="zh-CN" sz="2400" dirty="0"/>
              <a:t>_______</a:t>
            </a:r>
            <a:r>
              <a:rPr lang="zh-CN" altLang="zh-CN" sz="2400" dirty="0"/>
              <a:t>层进行。</a:t>
            </a:r>
          </a:p>
          <a:p>
            <a:pPr marL="525462" lvl="1" indent="-342900">
              <a:lnSpc>
                <a:spcPct val="150000"/>
              </a:lnSpc>
              <a:buFont typeface="+mj-lt"/>
              <a:buAutoNum type="alphaUcPeriod"/>
            </a:pPr>
            <a:r>
              <a:rPr lang="zh-CN" altLang="zh-CN" sz="2000" dirty="0"/>
              <a:t>最高</a:t>
            </a:r>
          </a:p>
          <a:p>
            <a:pPr marL="525462" lvl="1" indent="-342900">
              <a:lnSpc>
                <a:spcPct val="150000"/>
              </a:lnSpc>
              <a:buFont typeface="+mj-lt"/>
              <a:buAutoNum type="alphaUcPeriod"/>
            </a:pPr>
            <a:r>
              <a:rPr lang="zh-CN" altLang="zh-CN" sz="2000" dirty="0"/>
              <a:t>最低</a:t>
            </a:r>
          </a:p>
          <a:p>
            <a:pPr marL="525462" lvl="1" indent="-342900">
              <a:lnSpc>
                <a:spcPct val="150000"/>
              </a:lnSpc>
              <a:buFont typeface="+mj-lt"/>
              <a:buAutoNum type="alphaUcPeriod"/>
            </a:pPr>
            <a:r>
              <a:rPr lang="zh-CN" altLang="zh-CN" sz="2000" dirty="0"/>
              <a:t>核心</a:t>
            </a:r>
          </a:p>
          <a:p>
            <a:pPr marL="525462" lvl="1" indent="-342900">
              <a:lnSpc>
                <a:spcPct val="150000"/>
              </a:lnSpc>
              <a:buFont typeface="+mj-lt"/>
              <a:buAutoNum type="alphaUcPeriod"/>
            </a:pPr>
            <a:r>
              <a:rPr lang="zh-CN" altLang="zh-CN" sz="2000" dirty="0"/>
              <a:t>第三</a:t>
            </a:r>
            <a:endParaRPr lang="zh-CN" altLang="en-US" sz="2000" dirty="0"/>
          </a:p>
        </p:txBody>
      </p:sp>
    </p:spTree>
    <p:extLst>
      <p:ext uri="{BB962C8B-B14F-4D97-AF65-F5344CB8AC3E}">
        <p14:creationId xmlns:p14="http://schemas.microsoft.com/office/powerpoint/2010/main" val="136517998"/>
      </p:ext>
    </p:extLst>
  </p:cSld>
  <p:clrMapOvr>
    <a:masterClrMapping/>
  </p:clrMapOvr>
</p:sld>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3390</TotalTime>
  <Words>3237</Words>
  <Application>Microsoft Office PowerPoint</Application>
  <PresentationFormat>全屏显示(4:3)</PresentationFormat>
  <Paragraphs>295</Paragraphs>
  <Slides>43</Slides>
  <Notes>41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43</vt:i4>
      </vt:variant>
    </vt:vector>
  </HeadingPairs>
  <TitlesOfParts>
    <vt:vector size="48" baseType="lpstr">
      <vt:lpstr>宋体</vt:lpstr>
      <vt:lpstr>微软雅黑</vt:lpstr>
      <vt:lpstr>Arial</vt:lpstr>
      <vt:lpstr>Wingdings</vt:lpstr>
      <vt:lpstr>Standarddesign</vt:lpstr>
      <vt:lpstr>实践练习（选择题）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Administrator</dc:creator>
  <dc:description>PresentationLoad.com</dc:description>
  <cp:lastModifiedBy>msy</cp:lastModifiedBy>
  <cp:revision>623</cp:revision>
  <dcterms:created xsi:type="dcterms:W3CDTF">2007-11-27T23:54:21Z</dcterms:created>
  <dcterms:modified xsi:type="dcterms:W3CDTF">2017-05-17T08:22:28Z</dcterms:modified>
</cp:coreProperties>
</file>