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11"/>
  </p:notesMasterIdLst>
  <p:handoutMasterIdLst>
    <p:handoutMasterId r:id="rId12"/>
  </p:handoutMasterIdLst>
  <p:sldIdLst>
    <p:sldId id="348" r:id="rId2"/>
    <p:sldId id="356" r:id="rId3"/>
    <p:sldId id="357" r:id="rId4"/>
    <p:sldId id="361" r:id="rId5"/>
    <p:sldId id="362" r:id="rId6"/>
    <p:sldId id="363" r:id="rId7"/>
    <p:sldId id="367" r:id="rId8"/>
    <p:sldId id="368" r:id="rId9"/>
    <p:sldId id="316" r:id="rId1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99130" autoAdjust="0"/>
  </p:normalViewPr>
  <p:slideViewPr>
    <p:cSldViewPr snapToGrid="0">
      <p:cViewPr varScale="1">
        <p:scale>
          <a:sx n="75" d="100"/>
          <a:sy n="75" d="100"/>
        </p:scale>
        <p:origin x="-7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412867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9656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a:t>
            </a:fld>
            <a:endParaRPr lang="de-DE" altLang="zh-CN"/>
          </a:p>
        </p:txBody>
      </p:sp>
    </p:spTree>
    <p:extLst>
      <p:ext uri="{BB962C8B-B14F-4D97-AF65-F5344CB8AC3E}">
        <p14:creationId xmlns:p14="http://schemas.microsoft.com/office/powerpoint/2010/main" val="42734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a:t>
            </a:fld>
            <a:endParaRPr lang="de-DE" altLang="zh-CN"/>
          </a:p>
        </p:txBody>
      </p:sp>
    </p:spTree>
    <p:extLst>
      <p:ext uri="{BB962C8B-B14F-4D97-AF65-F5344CB8AC3E}">
        <p14:creationId xmlns:p14="http://schemas.microsoft.com/office/powerpoint/2010/main" val="304228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a:t>
            </a:fld>
            <a:endParaRPr lang="de-DE" altLang="zh-CN"/>
          </a:p>
        </p:txBody>
      </p:sp>
    </p:spTree>
    <p:extLst>
      <p:ext uri="{BB962C8B-B14F-4D97-AF65-F5344CB8AC3E}">
        <p14:creationId xmlns:p14="http://schemas.microsoft.com/office/powerpoint/2010/main" val="99168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5</a:t>
            </a:fld>
            <a:endParaRPr lang="de-DE" altLang="zh-CN"/>
          </a:p>
        </p:txBody>
      </p:sp>
    </p:spTree>
    <p:extLst>
      <p:ext uri="{BB962C8B-B14F-4D97-AF65-F5344CB8AC3E}">
        <p14:creationId xmlns:p14="http://schemas.microsoft.com/office/powerpoint/2010/main" val="866381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a:t>
            </a:fld>
            <a:endParaRPr lang="de-DE" altLang="zh-CN"/>
          </a:p>
        </p:txBody>
      </p:sp>
    </p:spTree>
    <p:extLst>
      <p:ext uri="{BB962C8B-B14F-4D97-AF65-F5344CB8AC3E}">
        <p14:creationId xmlns:p14="http://schemas.microsoft.com/office/powerpoint/2010/main" val="60969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a:t>
            </a:fld>
            <a:endParaRPr lang="de-DE" altLang="zh-CN"/>
          </a:p>
        </p:txBody>
      </p:sp>
    </p:spTree>
    <p:extLst>
      <p:ext uri="{BB962C8B-B14F-4D97-AF65-F5344CB8AC3E}">
        <p14:creationId xmlns:p14="http://schemas.microsoft.com/office/powerpoint/2010/main" val="124779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8</a:t>
            </a:fld>
            <a:endParaRPr lang="de-DE" altLang="zh-CN"/>
          </a:p>
        </p:txBody>
      </p:sp>
    </p:spTree>
    <p:extLst>
      <p:ext uri="{BB962C8B-B14F-4D97-AF65-F5344CB8AC3E}">
        <p14:creationId xmlns:p14="http://schemas.microsoft.com/office/powerpoint/2010/main" val="1889122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smtClean="0"/>
              <a:t>Textmasterformate durch Klicken bearbeiten</a:t>
            </a:r>
          </a:p>
          <a:p>
            <a:pPr lvl="1"/>
            <a:r>
              <a:rPr lang="de-DE" altLang="zh-CN" dirty="0" smtClean="0"/>
              <a:t>Zweite Ebene</a:t>
            </a:r>
          </a:p>
          <a:p>
            <a:pPr lvl="2"/>
            <a:r>
              <a:rPr lang="de-DE" altLang="zh-CN" dirty="0" smtClean="0"/>
              <a:t>Dritte Ebene</a:t>
            </a:r>
          </a:p>
          <a:p>
            <a:pPr lvl="3"/>
            <a:r>
              <a:rPr lang="de-DE" altLang="zh-CN" dirty="0" smtClean="0"/>
              <a:t>Vierte Ebene</a:t>
            </a:r>
          </a:p>
          <a:p>
            <a:pPr lvl="4"/>
            <a:r>
              <a:rPr lang="de-DE" altLang="zh-CN" dirty="0"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smtClean="0"/>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smtClean="0"/>
              <a:t>实践练习（案例题）</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2013</a:t>
            </a:r>
            <a:r>
              <a:rPr lang="zh-CN" altLang="zh-CN" dirty="0" smtClean="0"/>
              <a:t>上</a:t>
            </a:r>
            <a:r>
              <a:rPr lang="zh-CN" altLang="en-US" dirty="0" smtClean="0"/>
              <a:t>试题三  案例描述：</a:t>
            </a:r>
            <a:endParaRPr lang="zh-CN" altLang="en-US" dirty="0"/>
          </a:p>
        </p:txBody>
      </p:sp>
      <p:sp>
        <p:nvSpPr>
          <p:cNvPr id="3" name="内容占位符 2"/>
          <p:cNvSpPr>
            <a:spLocks noGrp="1"/>
          </p:cNvSpPr>
          <p:nvPr>
            <p:ph idx="1"/>
          </p:nvPr>
        </p:nvSpPr>
        <p:spPr>
          <a:xfrm>
            <a:off x="295275" y="1322152"/>
            <a:ext cx="8524875" cy="5015147"/>
          </a:xfrm>
        </p:spPr>
        <p:txBody>
          <a:bodyPr/>
          <a:lstStyle/>
          <a:p>
            <a:pPr marL="0" indent="0">
              <a:lnSpc>
                <a:spcPts val="2200"/>
              </a:lnSpc>
              <a:buNone/>
            </a:pPr>
            <a:r>
              <a:rPr lang="zh-CN" altLang="en-US" sz="1800" dirty="0"/>
              <a:t>        </a:t>
            </a:r>
            <a:r>
              <a:rPr lang="zh-CN" altLang="zh-CN" sz="1800" dirty="0" smtClean="0"/>
              <a:t>项目</a:t>
            </a:r>
            <a:r>
              <a:rPr lang="zh-CN" altLang="zh-CN" sz="1800" dirty="0"/>
              <a:t>经理李工和近五十人的项目团队经过</a:t>
            </a:r>
            <a:r>
              <a:rPr lang="en-US" altLang="zh-CN" sz="1800" dirty="0"/>
              <a:t>9</a:t>
            </a:r>
            <a:r>
              <a:rPr lang="zh-CN" altLang="zh-CN" sz="1800" dirty="0"/>
              <a:t>个月的辛苦努力，在某信息系统项目约定的最后期限内完成了信息系统的开发工作，并通过了系统试运行。尽管这是李工负责的第一个项目，但还是算圆满地结束了。李工感觉很有成就感，也对团队成员充满了感激。由于项目工期几度耽搁，在项目最后阶段，项目团队成员加班加点工作了近</a:t>
            </a:r>
            <a:r>
              <a:rPr lang="en-US" altLang="zh-CN" sz="1800" dirty="0"/>
              <a:t>3</a:t>
            </a:r>
            <a:r>
              <a:rPr lang="zh-CN" altLang="zh-CN" sz="1800" dirty="0"/>
              <a:t>个月，团队成员不仅精神疲惫而且因此耽误了其他项目的很多工作。鉴于项目已经完成了试运行，李工就组织大家召开了项目总结会。在总结会上，李工表示了对大家的感谢，然后就宣布项目已经结束，项目团队成员可以按照原先的人力资源计划进入新项目。</a:t>
            </a:r>
          </a:p>
          <a:p>
            <a:pPr marL="0" indent="0">
              <a:lnSpc>
                <a:spcPts val="2200"/>
              </a:lnSpc>
              <a:buNone/>
            </a:pPr>
            <a:r>
              <a:rPr lang="zh-CN" altLang="en-US" sz="1800" dirty="0"/>
              <a:t>        </a:t>
            </a:r>
            <a:r>
              <a:rPr lang="zh-CN" altLang="zh-CN" sz="1800" dirty="0" smtClean="0"/>
              <a:t>项目</a:t>
            </a:r>
            <a:r>
              <a:rPr lang="zh-CN" altLang="zh-CN" sz="1800" dirty="0"/>
              <a:t>总结会后的第二天，建设方的项目负责人就打来了电话，说是建设方总经理发现该信息系统还有一项功能需要添加，尽管该功能在原先的合同中没有体现，但是总经理还是希望添加该项目功能。而且建设方的项目负责人还指出，试运行之后相关部门发觉还有一些相关的操作手册没有提供，希望建设方补充提供相关文档。</a:t>
            </a:r>
          </a:p>
          <a:p>
            <a:pPr marL="0" indent="0">
              <a:lnSpc>
                <a:spcPts val="2200"/>
              </a:lnSpc>
              <a:buNone/>
            </a:pPr>
            <a:r>
              <a:rPr lang="zh-CN" altLang="en-US" sz="1800" dirty="0"/>
              <a:t>        </a:t>
            </a:r>
            <a:r>
              <a:rPr lang="zh-CN" altLang="zh-CN" sz="1800" dirty="0" smtClean="0"/>
              <a:t>刚</a:t>
            </a:r>
            <a:r>
              <a:rPr lang="zh-CN" altLang="zh-CN" sz="1800" dirty="0"/>
              <a:t>接完建设方项目负责人的电话，公司财务审计部门和项目管理办公室的人员也敲门进来，首先问李工该项目是否已经完成，如果已经完成就需要走公司的相关项目收尾流程。接着就要求李工和他的项目团队成员配合组织项目审计和项目收尾方面的工作，并告诉李工，该项目的尾款，</a:t>
            </a:r>
            <a:r>
              <a:rPr lang="en-US" altLang="zh-CN" sz="1800" dirty="0"/>
              <a:t>20%</a:t>
            </a:r>
            <a:r>
              <a:rPr lang="zh-CN" altLang="zh-CN" sz="1800" dirty="0"/>
              <a:t>的合同金额还没有付，请李工催促对方尽快付款。</a:t>
            </a:r>
          </a:p>
        </p:txBody>
      </p:sp>
    </p:spTree>
    <p:extLst>
      <p:ext uri="{BB962C8B-B14F-4D97-AF65-F5344CB8AC3E}">
        <p14:creationId xmlns:p14="http://schemas.microsoft.com/office/powerpoint/2010/main" val="153118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pPr>
              <a:lnSpc>
                <a:spcPct val="150000"/>
              </a:lnSpc>
            </a:pPr>
            <a:r>
              <a:rPr lang="zh-CN" altLang="zh-CN" dirty="0"/>
              <a:t>问题</a:t>
            </a:r>
            <a:r>
              <a:rPr lang="en-US" altLang="zh-CN" dirty="0"/>
              <a:t>1</a:t>
            </a:r>
            <a:r>
              <a:rPr lang="zh-CN" altLang="zh-CN" dirty="0"/>
              <a:t>：结合本案例，简要回答项目收尾的主要工作包括哪几个部分并分别说明其主要内容。</a:t>
            </a:r>
          </a:p>
          <a:p>
            <a:pPr>
              <a:lnSpc>
                <a:spcPct val="150000"/>
              </a:lnSpc>
            </a:pPr>
            <a:r>
              <a:rPr lang="zh-CN" altLang="zh-CN" dirty="0"/>
              <a:t>问题</a:t>
            </a:r>
            <a:r>
              <a:rPr lang="en-US" altLang="zh-CN" dirty="0"/>
              <a:t>2</a:t>
            </a:r>
            <a:r>
              <a:rPr lang="zh-CN" altLang="zh-CN" dirty="0"/>
              <a:t>：请简要说明项目团队成员转移进入新项目的前提条件。</a:t>
            </a:r>
          </a:p>
          <a:p>
            <a:pPr>
              <a:lnSpc>
                <a:spcPct val="150000"/>
              </a:lnSpc>
            </a:pPr>
            <a:r>
              <a:rPr lang="zh-CN" altLang="zh-CN" dirty="0"/>
              <a:t>问题</a:t>
            </a:r>
            <a:r>
              <a:rPr lang="en-US" altLang="zh-CN" dirty="0"/>
              <a:t>3</a:t>
            </a:r>
            <a:r>
              <a:rPr lang="zh-CN" altLang="zh-CN" dirty="0"/>
              <a:t>：请指出项目收尾阶段需要完成哪些文档？</a:t>
            </a:r>
            <a:endParaRPr lang="zh-CN" altLang="en-US" sz="1800" dirty="0"/>
          </a:p>
        </p:txBody>
      </p:sp>
    </p:spTree>
    <p:extLst>
      <p:ext uri="{BB962C8B-B14F-4D97-AF65-F5344CB8AC3E}">
        <p14:creationId xmlns:p14="http://schemas.microsoft.com/office/powerpoint/2010/main" val="1916012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2012</a:t>
            </a:r>
            <a:r>
              <a:rPr lang="zh-CN" altLang="en-US" dirty="0" smtClean="0"/>
              <a:t>下试题二</a:t>
            </a:r>
            <a:endParaRPr lang="zh-CN" altLang="en-US" dirty="0"/>
          </a:p>
        </p:txBody>
      </p:sp>
      <p:sp>
        <p:nvSpPr>
          <p:cNvPr id="3" name="内容占位符 2"/>
          <p:cNvSpPr>
            <a:spLocks noGrp="1"/>
          </p:cNvSpPr>
          <p:nvPr>
            <p:ph idx="1"/>
          </p:nvPr>
        </p:nvSpPr>
        <p:spPr>
          <a:xfrm>
            <a:off x="295275" y="1133475"/>
            <a:ext cx="8524875" cy="4313238"/>
          </a:xfrm>
        </p:spPr>
        <p:txBody>
          <a:bodyPr/>
          <a:lstStyle/>
          <a:p>
            <a:pPr marL="0" indent="0">
              <a:lnSpc>
                <a:spcPts val="2200"/>
              </a:lnSpc>
              <a:buNone/>
            </a:pPr>
            <a:r>
              <a:rPr lang="zh-CN" altLang="en-US" sz="1800" dirty="0"/>
              <a:t>        </a:t>
            </a:r>
            <a:r>
              <a:rPr lang="zh-CN" altLang="zh-CN" sz="1800" dirty="0" smtClean="0"/>
              <a:t>某</a:t>
            </a:r>
            <a:r>
              <a:rPr lang="zh-CN" altLang="zh-CN" sz="1800" dirty="0"/>
              <a:t>项目是一个新产品开发项目，项目计划开发周期为</a:t>
            </a:r>
            <a:r>
              <a:rPr lang="en-US" altLang="zh-CN" sz="1800" dirty="0"/>
              <a:t>12</a:t>
            </a:r>
            <a:r>
              <a:rPr lang="zh-CN" altLang="zh-CN" sz="1800" dirty="0"/>
              <a:t>个月，项目团队有</a:t>
            </a:r>
            <a:r>
              <a:rPr lang="en-US" altLang="zh-CN" sz="1800" dirty="0"/>
              <a:t>11</a:t>
            </a:r>
            <a:r>
              <a:rPr lang="zh-CN" altLang="zh-CN" sz="1800" dirty="0"/>
              <a:t>个人，包括：项目经理</a:t>
            </a:r>
            <a:r>
              <a:rPr lang="en-US" altLang="zh-CN" sz="1800" dirty="0"/>
              <a:t>1</a:t>
            </a:r>
            <a:r>
              <a:rPr lang="zh-CN" altLang="zh-CN" sz="1800" dirty="0"/>
              <a:t>人，开发工程师</a:t>
            </a:r>
            <a:r>
              <a:rPr lang="en-US" altLang="zh-CN" sz="1800" dirty="0"/>
              <a:t>5</a:t>
            </a:r>
            <a:r>
              <a:rPr lang="zh-CN" altLang="zh-CN" sz="1800" dirty="0"/>
              <a:t>人，测试工程师</a:t>
            </a:r>
            <a:r>
              <a:rPr lang="en-US" altLang="zh-CN" sz="1800" dirty="0"/>
              <a:t>2</a:t>
            </a:r>
            <a:r>
              <a:rPr lang="zh-CN" altLang="zh-CN" sz="1800" dirty="0"/>
              <a:t>人，文档工程师</a:t>
            </a:r>
            <a:r>
              <a:rPr lang="en-US" altLang="zh-CN" sz="1800" dirty="0"/>
              <a:t>1</a:t>
            </a:r>
            <a:r>
              <a:rPr lang="zh-CN" altLang="zh-CN" sz="1800" dirty="0"/>
              <a:t>人，配置管理</a:t>
            </a:r>
            <a:r>
              <a:rPr lang="en-US" altLang="zh-CN" sz="1800" dirty="0"/>
              <a:t>1</a:t>
            </a:r>
            <a:r>
              <a:rPr lang="zh-CN" altLang="zh-CN" sz="1800" dirty="0"/>
              <a:t>人，</a:t>
            </a:r>
            <a:r>
              <a:rPr lang="en-US" altLang="zh-CN" sz="1800" dirty="0"/>
              <a:t>SQA 1</a:t>
            </a:r>
            <a:r>
              <a:rPr lang="zh-CN" altLang="zh-CN" sz="1800" dirty="0"/>
              <a:t>人。</a:t>
            </a:r>
          </a:p>
          <a:p>
            <a:pPr marL="0" indent="0">
              <a:lnSpc>
                <a:spcPts val="2200"/>
              </a:lnSpc>
              <a:buNone/>
            </a:pPr>
            <a:r>
              <a:rPr lang="zh-CN" altLang="en-US" sz="1800" dirty="0" smtClean="0"/>
              <a:t>        </a:t>
            </a:r>
            <a:r>
              <a:rPr lang="zh-CN" altLang="zh-CN" sz="1800" dirty="0" smtClean="0"/>
              <a:t>项目</a:t>
            </a:r>
            <a:r>
              <a:rPr lang="zh-CN" altLang="zh-CN" sz="1800" dirty="0"/>
              <a:t>于</a:t>
            </a:r>
            <a:r>
              <a:rPr lang="en-US" altLang="zh-CN" sz="1800" dirty="0"/>
              <a:t>2010</a:t>
            </a:r>
            <a:r>
              <a:rPr lang="zh-CN" altLang="zh-CN" sz="1800" dirty="0"/>
              <a:t>年</a:t>
            </a:r>
            <a:r>
              <a:rPr lang="en-US" altLang="zh-CN" sz="1800" dirty="0"/>
              <a:t>7</a:t>
            </a:r>
            <a:r>
              <a:rPr lang="zh-CN" altLang="zh-CN" sz="1800" dirty="0"/>
              <a:t>月</a:t>
            </a:r>
            <a:r>
              <a:rPr lang="en-US" altLang="zh-CN" sz="1800" dirty="0"/>
              <a:t>1</a:t>
            </a:r>
            <a:r>
              <a:rPr lang="zh-CN" altLang="zh-CN" sz="1800" dirty="0"/>
              <a:t>日开始，项目计划如下：需求分析一个月，总体设计一个月，详细设计二个月，编码五个月，测试一个半月，文档准备、客户验收测试半个月，修改</a:t>
            </a:r>
            <a:r>
              <a:rPr lang="en-US" altLang="zh-CN" sz="1800" dirty="0"/>
              <a:t>Bug</a:t>
            </a:r>
            <a:r>
              <a:rPr lang="zh-CN" altLang="zh-CN" sz="1800" dirty="0"/>
              <a:t>并发布半个月，项目开工后，项目团队充满激情地努力工作，项目经理也非常有信心按期完成该项目，并在开工会上公布了该项目的考核与激励制度。</a:t>
            </a:r>
          </a:p>
          <a:p>
            <a:pPr marL="0" indent="0">
              <a:lnSpc>
                <a:spcPts val="2200"/>
              </a:lnSpc>
              <a:buNone/>
            </a:pPr>
            <a:r>
              <a:rPr lang="zh-CN" altLang="en-US" sz="1800" dirty="0" smtClean="0"/>
              <a:t>        </a:t>
            </a:r>
            <a:r>
              <a:rPr lang="en-US" altLang="zh-CN" sz="1800" dirty="0" smtClean="0"/>
              <a:t>2010</a:t>
            </a:r>
            <a:r>
              <a:rPr lang="zh-CN" altLang="zh-CN" sz="1800" dirty="0"/>
              <a:t>年</a:t>
            </a:r>
            <a:r>
              <a:rPr lang="en-US" altLang="zh-CN" sz="1800" dirty="0"/>
              <a:t>8</a:t>
            </a:r>
            <a:r>
              <a:rPr lang="zh-CN" altLang="zh-CN" sz="1800" dirty="0"/>
              <a:t>月</a:t>
            </a:r>
            <a:r>
              <a:rPr lang="en-US" altLang="zh-CN" sz="1800" dirty="0"/>
              <a:t>1</a:t>
            </a:r>
            <a:r>
              <a:rPr lang="zh-CN" altLang="zh-CN" sz="1800" dirty="0"/>
              <a:t>日，项目组按期完成《需求规格设计说明书》；</a:t>
            </a:r>
            <a:r>
              <a:rPr lang="en-US" altLang="zh-CN" sz="1800" dirty="0"/>
              <a:t>2010</a:t>
            </a:r>
            <a:r>
              <a:rPr lang="zh-CN" altLang="zh-CN" sz="1800" dirty="0"/>
              <a:t>年</a:t>
            </a:r>
            <a:r>
              <a:rPr lang="en-US" altLang="zh-CN" sz="1800" dirty="0"/>
              <a:t>9</a:t>
            </a:r>
            <a:r>
              <a:rPr lang="zh-CN" altLang="zh-CN" sz="1800" dirty="0"/>
              <a:t>月</a:t>
            </a:r>
            <a:r>
              <a:rPr lang="en-US" altLang="zh-CN" sz="1800" dirty="0"/>
              <a:t>1</a:t>
            </a:r>
            <a:r>
              <a:rPr lang="zh-CN" altLang="zh-CN" sz="1800" dirty="0"/>
              <a:t>日，按期完成了总体设计。</a:t>
            </a:r>
          </a:p>
          <a:p>
            <a:pPr marL="0" indent="0">
              <a:lnSpc>
                <a:spcPts val="2200"/>
              </a:lnSpc>
              <a:buNone/>
            </a:pPr>
            <a:r>
              <a:rPr lang="zh-CN" altLang="en-US" sz="1800" dirty="0" smtClean="0"/>
              <a:t>        </a:t>
            </a:r>
            <a:r>
              <a:rPr lang="zh-CN" altLang="zh-CN" sz="1800" dirty="0" smtClean="0"/>
              <a:t>此时</a:t>
            </a:r>
            <a:r>
              <a:rPr lang="zh-CN" altLang="zh-CN" sz="1800" dirty="0"/>
              <a:t>，市场部提出，最近有几名客户都问到这个产品了，</a:t>
            </a:r>
            <a:r>
              <a:rPr lang="en-US" altLang="zh-CN" sz="1800" dirty="0"/>
              <a:t>9</a:t>
            </a:r>
            <a:r>
              <a:rPr lang="zh-CN" altLang="zh-CN" sz="1800" dirty="0"/>
              <a:t>月份可能有客户要看演示的</a:t>
            </a:r>
            <a:r>
              <a:rPr lang="en-US" altLang="zh-CN" sz="1800" dirty="0"/>
              <a:t>DEMO</a:t>
            </a:r>
            <a:r>
              <a:rPr lang="zh-CN" altLang="zh-CN" sz="1800" dirty="0"/>
              <a:t>，需要加快开发进度，问项目经理是否可以先开发</a:t>
            </a:r>
            <a:r>
              <a:rPr lang="en-US" altLang="zh-CN" sz="1800" dirty="0"/>
              <a:t>DEMO</a:t>
            </a:r>
            <a:r>
              <a:rPr lang="zh-CN" altLang="zh-CN" sz="1800" dirty="0"/>
              <a:t>，详细设计后后面再补充，先把产品的原型做出来。</a:t>
            </a:r>
          </a:p>
          <a:p>
            <a:pPr marL="0" indent="0">
              <a:lnSpc>
                <a:spcPts val="2200"/>
              </a:lnSpc>
              <a:buNone/>
            </a:pPr>
            <a:r>
              <a:rPr lang="zh-CN" altLang="en-US" sz="1800" dirty="0" smtClean="0"/>
              <a:t>        </a:t>
            </a:r>
            <a:r>
              <a:rPr lang="zh-CN" altLang="zh-CN" sz="1800" dirty="0" smtClean="0"/>
              <a:t>项目</a:t>
            </a:r>
            <a:r>
              <a:rPr lang="zh-CN" altLang="zh-CN" sz="1800" dirty="0"/>
              <a:t>经理经过与项目组和项目管理部协商，决定去掉详细设计这个环节，直接进入产品的编码阶段，安排开发工程师根据总体设计负责各自模块的开发工作。</a:t>
            </a:r>
          </a:p>
          <a:p>
            <a:pPr marL="0" indent="0">
              <a:lnSpc>
                <a:spcPts val="2200"/>
              </a:lnSpc>
              <a:buNone/>
            </a:pPr>
            <a:r>
              <a:rPr lang="zh-CN" altLang="en-US" sz="1800" dirty="0" smtClean="0"/>
              <a:t>        </a:t>
            </a:r>
            <a:r>
              <a:rPr lang="en-US" altLang="zh-CN" sz="1800" dirty="0" smtClean="0"/>
              <a:t>5</a:t>
            </a:r>
            <a:r>
              <a:rPr lang="zh-CN" altLang="zh-CN" sz="1800" dirty="0"/>
              <a:t>名开发工程师组成的开发小组进入非常忙碌的编码阶段后，经常加班加点，开发过程中，由于原来制定的计划已完全被打乱，</a:t>
            </a:r>
            <a:r>
              <a:rPr lang="en-US" altLang="zh-CN" sz="1800" dirty="0"/>
              <a:t>SQA</a:t>
            </a:r>
            <a:r>
              <a:rPr lang="zh-CN" altLang="zh-CN" sz="1800" dirty="0"/>
              <a:t>无法再根据原来的质量保证计划进行跟踪，项目组其他人员也已无法发挥作用。</a:t>
            </a:r>
            <a:endParaRPr lang="zh-CN" altLang="en-US" sz="1800" dirty="0"/>
          </a:p>
        </p:txBody>
      </p:sp>
    </p:spTree>
    <p:extLst>
      <p:ext uri="{BB962C8B-B14F-4D97-AF65-F5344CB8AC3E}">
        <p14:creationId xmlns:p14="http://schemas.microsoft.com/office/powerpoint/2010/main" val="875135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2012</a:t>
            </a:r>
            <a:r>
              <a:rPr lang="zh-CN" altLang="en-US" dirty="0"/>
              <a:t>下试题</a:t>
            </a:r>
            <a:r>
              <a:rPr lang="zh-CN" altLang="en-US" dirty="0" smtClean="0"/>
              <a:t>二 续</a:t>
            </a:r>
            <a:endParaRPr lang="zh-CN" altLang="en-US" dirty="0"/>
          </a:p>
        </p:txBody>
      </p:sp>
      <p:sp>
        <p:nvSpPr>
          <p:cNvPr id="3" name="内容占位符 2"/>
          <p:cNvSpPr>
            <a:spLocks noGrp="1"/>
          </p:cNvSpPr>
          <p:nvPr>
            <p:ph idx="1"/>
          </p:nvPr>
        </p:nvSpPr>
        <p:spPr/>
        <p:txBody>
          <a:bodyPr/>
          <a:lstStyle/>
          <a:p>
            <a:pPr marL="0" indent="0">
              <a:lnSpc>
                <a:spcPts val="2200"/>
              </a:lnSpc>
              <a:buNone/>
            </a:pPr>
            <a:r>
              <a:rPr lang="zh-CN" altLang="en-US" sz="1800" dirty="0" smtClean="0"/>
              <a:t>        </a:t>
            </a:r>
            <a:r>
              <a:rPr lang="en-US" altLang="zh-CN" sz="1800" dirty="0" smtClean="0"/>
              <a:t>2011</a:t>
            </a:r>
            <a:r>
              <a:rPr lang="zh-CN" altLang="zh-CN" sz="1800" dirty="0"/>
              <a:t>年</a:t>
            </a:r>
            <a:r>
              <a:rPr lang="en-US" altLang="zh-CN" sz="1800" dirty="0"/>
              <a:t>2</a:t>
            </a:r>
            <a:r>
              <a:rPr lang="zh-CN" altLang="zh-CN" sz="1800" dirty="0"/>
              <a:t>月</a:t>
            </a:r>
            <a:r>
              <a:rPr lang="en-US" altLang="zh-CN" sz="1800" dirty="0"/>
              <a:t>15</a:t>
            </a:r>
            <a:r>
              <a:rPr lang="zh-CN" altLang="zh-CN" sz="1800" dirty="0"/>
              <a:t>日，项目经理向公司管理层反映这个项目存在的问题，市场部提的需求有部分不能实现，遇到了技术瓶颈，而且有团队成员要离职，为此由项目管理部组织会议，对新增的部分需要进行评审，包括研发总监、研发副总裁在内，最终决定产品要继续开发，确定关键技术问题的解决时间为</a:t>
            </a:r>
            <a:r>
              <a:rPr lang="en-US" altLang="zh-CN" sz="1800" dirty="0"/>
              <a:t>2011</a:t>
            </a:r>
            <a:r>
              <a:rPr lang="zh-CN" altLang="zh-CN" sz="1800" dirty="0"/>
              <a:t>年</a:t>
            </a:r>
            <a:r>
              <a:rPr lang="en-US" altLang="zh-CN" sz="1800" dirty="0"/>
              <a:t>3</a:t>
            </a:r>
            <a:r>
              <a:rPr lang="zh-CN" altLang="zh-CN" sz="1800" dirty="0"/>
              <a:t>月</a:t>
            </a:r>
            <a:r>
              <a:rPr lang="en-US" altLang="zh-CN" sz="1800" dirty="0"/>
              <a:t>15</a:t>
            </a:r>
            <a:r>
              <a:rPr lang="zh-CN" altLang="zh-CN" sz="1800" dirty="0"/>
              <a:t>日，其他工作继续进行。</a:t>
            </a:r>
          </a:p>
          <a:p>
            <a:pPr marL="0" indent="0">
              <a:lnSpc>
                <a:spcPts val="2200"/>
              </a:lnSpc>
              <a:buNone/>
            </a:pPr>
            <a:r>
              <a:rPr lang="zh-CN" altLang="en-US" sz="1800" dirty="0" smtClean="0"/>
              <a:t>        </a:t>
            </a:r>
            <a:r>
              <a:rPr lang="zh-CN" altLang="zh-CN" sz="1800" dirty="0" smtClean="0"/>
              <a:t>遗憾</a:t>
            </a:r>
            <a:r>
              <a:rPr lang="zh-CN" altLang="zh-CN" sz="1800" dirty="0"/>
              <a:t>的是，关键技术问题一直到</a:t>
            </a:r>
            <a:r>
              <a:rPr lang="en-US" altLang="zh-CN" sz="1800" dirty="0"/>
              <a:t>5</a:t>
            </a:r>
            <a:r>
              <a:rPr lang="zh-CN" altLang="zh-CN" sz="1800" dirty="0"/>
              <a:t>月</a:t>
            </a:r>
            <a:r>
              <a:rPr lang="en-US" altLang="zh-CN" sz="1800" dirty="0"/>
              <a:t>1</a:t>
            </a:r>
            <a:r>
              <a:rPr lang="zh-CN" altLang="zh-CN" sz="1800" dirty="0"/>
              <a:t>日才解决，这时已有</a:t>
            </a:r>
            <a:r>
              <a:rPr lang="en-US" altLang="zh-CN" sz="1800" dirty="0"/>
              <a:t>2</a:t>
            </a:r>
            <a:r>
              <a:rPr lang="zh-CN" altLang="zh-CN" sz="1800" dirty="0"/>
              <a:t>名开发人员因为信心问题而离职，项目经理除了要考虑项目进度外，还要考虑项目资源，由于此时其他项目任务也很重，公司资源很紧张，他不得不重新招聘开发人员。</a:t>
            </a:r>
          </a:p>
          <a:p>
            <a:pPr marL="0" indent="0">
              <a:lnSpc>
                <a:spcPts val="2200"/>
              </a:lnSpc>
              <a:buNone/>
            </a:pPr>
            <a:r>
              <a:rPr lang="zh-CN" altLang="en-US" sz="1800" dirty="0" smtClean="0"/>
              <a:t>        </a:t>
            </a:r>
            <a:r>
              <a:rPr lang="zh-CN" altLang="zh-CN" sz="1800" dirty="0" smtClean="0"/>
              <a:t>等</a:t>
            </a:r>
            <a:r>
              <a:rPr lang="zh-CN" altLang="zh-CN" sz="1800" dirty="0"/>
              <a:t>项目经理招到</a:t>
            </a:r>
            <a:r>
              <a:rPr lang="en-US" altLang="zh-CN" sz="1800" dirty="0"/>
              <a:t>2</a:t>
            </a:r>
            <a:r>
              <a:rPr lang="zh-CN" altLang="zh-CN" sz="1800" dirty="0"/>
              <a:t>个新人后，已是</a:t>
            </a:r>
            <a:r>
              <a:rPr lang="en-US" altLang="zh-CN" sz="1800" dirty="0"/>
              <a:t>2011</a:t>
            </a:r>
            <a:r>
              <a:rPr lang="zh-CN" altLang="zh-CN" sz="1800" dirty="0"/>
              <a:t>年</a:t>
            </a:r>
            <a:r>
              <a:rPr lang="en-US" altLang="zh-CN" sz="1800" dirty="0"/>
              <a:t>6</a:t>
            </a:r>
            <a:r>
              <a:rPr lang="zh-CN" altLang="zh-CN" sz="1800" dirty="0"/>
              <a:t>月</a:t>
            </a:r>
            <a:r>
              <a:rPr lang="en-US" altLang="zh-CN" sz="1800" dirty="0"/>
              <a:t>15</a:t>
            </a:r>
            <a:r>
              <a:rPr lang="zh-CN" altLang="zh-CN" sz="1800" dirty="0"/>
              <a:t>日，这本应是项目计划中系统测试结束的关键里程碑，但现在编码任务至少还需要</a:t>
            </a:r>
            <a:r>
              <a:rPr lang="en-US" altLang="zh-CN" sz="1800" dirty="0"/>
              <a:t>1</a:t>
            </a:r>
            <a:r>
              <a:rPr lang="zh-CN" altLang="zh-CN" sz="1800" dirty="0"/>
              <a:t>个月，在公司的月度会议上，项目经理向包括总结在内的各位高层领导做了汇报，并因为项目进度延迟受到了批评。</a:t>
            </a:r>
          </a:p>
          <a:p>
            <a:pPr marL="0" indent="0">
              <a:lnSpc>
                <a:spcPts val="2200"/>
              </a:lnSpc>
              <a:buNone/>
            </a:pPr>
            <a:r>
              <a:rPr lang="zh-CN" altLang="en-US" sz="1800" dirty="0" smtClean="0"/>
              <a:t>        </a:t>
            </a:r>
            <a:r>
              <a:rPr lang="en-US" altLang="zh-CN" sz="1800" dirty="0" smtClean="0"/>
              <a:t>2011</a:t>
            </a:r>
            <a:r>
              <a:rPr lang="zh-CN" altLang="zh-CN" sz="1800" dirty="0"/>
              <a:t>年</a:t>
            </a:r>
            <a:r>
              <a:rPr lang="en-US" altLang="zh-CN" sz="1800" dirty="0"/>
              <a:t>8</a:t>
            </a:r>
            <a:r>
              <a:rPr lang="zh-CN" altLang="zh-CN" sz="1800" dirty="0"/>
              <a:t>月</a:t>
            </a:r>
            <a:r>
              <a:rPr lang="en-US" altLang="zh-CN" sz="1800" dirty="0"/>
              <a:t>1</a:t>
            </a:r>
            <a:r>
              <a:rPr lang="zh-CN" altLang="zh-CN" sz="1800" dirty="0"/>
              <a:t>日，测试部终于拿到了系统的第一个测试版本。</a:t>
            </a:r>
          </a:p>
          <a:p>
            <a:pPr marL="0" indent="0">
              <a:lnSpc>
                <a:spcPts val="2200"/>
              </a:lnSpc>
              <a:buNone/>
            </a:pPr>
            <a:r>
              <a:rPr lang="zh-CN" altLang="en-US" sz="1800" dirty="0" smtClean="0"/>
              <a:t>        </a:t>
            </a:r>
            <a:r>
              <a:rPr lang="en-US" altLang="zh-CN" sz="1800" dirty="0" smtClean="0"/>
              <a:t>2011</a:t>
            </a:r>
            <a:r>
              <a:rPr lang="zh-CN" altLang="zh-CN" sz="1800" dirty="0"/>
              <a:t>年</a:t>
            </a:r>
            <a:r>
              <a:rPr lang="en-US" altLang="zh-CN" sz="1800" dirty="0"/>
              <a:t>10</a:t>
            </a:r>
            <a:r>
              <a:rPr lang="zh-CN" altLang="zh-CN" sz="1800" dirty="0"/>
              <a:t>月</a:t>
            </a:r>
            <a:r>
              <a:rPr lang="en-US" altLang="zh-CN" sz="1800" dirty="0"/>
              <a:t>20</a:t>
            </a:r>
            <a:r>
              <a:rPr lang="zh-CN" altLang="zh-CN" sz="1800" dirty="0"/>
              <a:t>日，系统终于开发和测试完毕，测试部输出最终的测试报告，同意该产品向市场发布，所有的文档，包括《详细设计》、《需求规格说明书》、《产品说明书》等还没有上传到配置库。</a:t>
            </a:r>
          </a:p>
        </p:txBody>
      </p:sp>
    </p:spTree>
    <p:extLst>
      <p:ext uri="{BB962C8B-B14F-4D97-AF65-F5344CB8AC3E}">
        <p14:creationId xmlns:p14="http://schemas.microsoft.com/office/powerpoint/2010/main" val="1804191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zh-CN" sz="2400" dirty="0"/>
              <a:t>问题</a:t>
            </a:r>
            <a:r>
              <a:rPr lang="en-US" altLang="zh-CN" sz="2400" dirty="0"/>
              <a:t>1</a:t>
            </a:r>
            <a:r>
              <a:rPr lang="zh-CN" altLang="zh-CN" sz="2400" dirty="0"/>
              <a:t>：该项目在项目管理方面存在哪些问题？</a:t>
            </a:r>
          </a:p>
          <a:p>
            <a:r>
              <a:rPr lang="zh-CN" altLang="zh-CN" sz="2400" dirty="0"/>
              <a:t>问题</a:t>
            </a:r>
            <a:r>
              <a:rPr lang="en-US" altLang="zh-CN" sz="2400" dirty="0"/>
              <a:t>2</a:t>
            </a:r>
            <a:r>
              <a:rPr lang="zh-CN" altLang="zh-CN" sz="2400" dirty="0"/>
              <a:t>：该项目至少延期了多少时间？</a:t>
            </a:r>
          </a:p>
          <a:p>
            <a:r>
              <a:rPr lang="zh-CN" altLang="zh-CN" sz="2400" dirty="0"/>
              <a:t>问题</a:t>
            </a:r>
            <a:r>
              <a:rPr lang="en-US" altLang="zh-CN" sz="2400" dirty="0"/>
              <a:t>3</a:t>
            </a:r>
            <a:r>
              <a:rPr lang="zh-CN" altLang="zh-CN" sz="2400" dirty="0"/>
              <a:t>：可以采取哪些措施来应对市场提出的要求</a:t>
            </a:r>
          </a:p>
        </p:txBody>
      </p:sp>
    </p:spTree>
    <p:extLst>
      <p:ext uri="{BB962C8B-B14F-4D97-AF65-F5344CB8AC3E}">
        <p14:creationId xmlns:p14="http://schemas.microsoft.com/office/powerpoint/2010/main" val="136517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2012</a:t>
            </a:r>
            <a:r>
              <a:rPr lang="zh-CN" altLang="en-US" dirty="0" smtClean="0"/>
              <a:t>上试题</a:t>
            </a:r>
            <a:r>
              <a:rPr lang="zh-CN" altLang="en-US" dirty="0"/>
              <a:t>三</a:t>
            </a:r>
          </a:p>
        </p:txBody>
      </p:sp>
      <p:sp>
        <p:nvSpPr>
          <p:cNvPr id="3" name="内容占位符 2"/>
          <p:cNvSpPr>
            <a:spLocks noGrp="1"/>
          </p:cNvSpPr>
          <p:nvPr>
            <p:ph idx="1"/>
          </p:nvPr>
        </p:nvSpPr>
        <p:spPr/>
        <p:txBody>
          <a:bodyPr/>
          <a:lstStyle/>
          <a:p>
            <a:pPr marL="0" indent="0">
              <a:lnSpc>
                <a:spcPts val="2200"/>
              </a:lnSpc>
              <a:buNone/>
            </a:pPr>
            <a:r>
              <a:rPr lang="zh-CN" altLang="en-US" dirty="0" smtClean="0"/>
              <a:t>        </a:t>
            </a:r>
            <a:r>
              <a:rPr lang="zh-CN" altLang="zh-CN" dirty="0" smtClean="0"/>
              <a:t>某</a:t>
            </a:r>
            <a:r>
              <a:rPr lang="zh-CN" altLang="zh-CN" dirty="0"/>
              <a:t>单位甲建设数据中心管理系统，与乙公司签定了单价建设合同，与丙公司签定了监理合同。建设合同中规定：系统提供的网络带宽不低于</a:t>
            </a:r>
            <a:r>
              <a:rPr lang="en-US" altLang="zh-CN" dirty="0"/>
              <a:t>2Mbps,</a:t>
            </a:r>
            <a:r>
              <a:rPr lang="zh-CN" altLang="zh-CN" dirty="0"/>
              <a:t>操作响应时间不超过</a:t>
            </a:r>
            <a:r>
              <a:rPr lang="en-US" altLang="zh-CN" dirty="0"/>
              <a:t>5</a:t>
            </a:r>
            <a:r>
              <a:rPr lang="zh-CN" altLang="zh-CN" dirty="0"/>
              <a:t>秒，可支持最大并发用户数不少于</a:t>
            </a:r>
            <a:r>
              <a:rPr lang="en-US" altLang="zh-CN" dirty="0"/>
              <a:t>5000</a:t>
            </a:r>
            <a:r>
              <a:rPr lang="zh-CN" altLang="zh-CN" dirty="0"/>
              <a:t>个。</a:t>
            </a:r>
          </a:p>
          <a:p>
            <a:pPr marL="0" indent="0">
              <a:lnSpc>
                <a:spcPts val="2200"/>
              </a:lnSpc>
              <a:buNone/>
            </a:pPr>
            <a:r>
              <a:rPr lang="zh-CN" altLang="en-US" dirty="0" smtClean="0"/>
              <a:t>        </a:t>
            </a:r>
            <a:r>
              <a:rPr lang="zh-CN" altLang="zh-CN" dirty="0" smtClean="0"/>
              <a:t>乙</a:t>
            </a:r>
            <a:r>
              <a:rPr lang="zh-CN" altLang="zh-CN" dirty="0"/>
              <a:t>公司项目经理张某根据项目要求编写了范围说明书，将</a:t>
            </a:r>
            <a:r>
              <a:rPr lang="en-US" altLang="zh-CN" dirty="0"/>
              <a:t>WEB</a:t>
            </a:r>
            <a:r>
              <a:rPr lang="zh-CN" altLang="zh-CN" dirty="0"/>
              <a:t>服务器和数据库服务器部署在一个小型机上，并编制了</a:t>
            </a:r>
            <a:r>
              <a:rPr lang="en-US" altLang="zh-CN" dirty="0"/>
              <a:t>WBS</a:t>
            </a:r>
            <a:r>
              <a:rPr lang="zh-CN" altLang="zh-CN" dirty="0"/>
              <a:t>字典，其中规定服务器安装要在</a:t>
            </a:r>
            <a:r>
              <a:rPr lang="en-US" altLang="zh-CN" dirty="0"/>
              <a:t>10</a:t>
            </a:r>
            <a:r>
              <a:rPr lang="zh-CN" altLang="zh-CN" dirty="0"/>
              <a:t>月</a:t>
            </a:r>
            <a:r>
              <a:rPr lang="en-US" altLang="zh-CN" dirty="0"/>
              <a:t>5</a:t>
            </a:r>
            <a:r>
              <a:rPr lang="zh-CN" altLang="zh-CN" dirty="0"/>
              <a:t>日前完成，主要性能指标为响应时间不超过</a:t>
            </a:r>
            <a:r>
              <a:rPr lang="en-US" altLang="zh-CN" dirty="0"/>
              <a:t>5</a:t>
            </a:r>
            <a:r>
              <a:rPr lang="zh-CN" altLang="zh-CN" dirty="0"/>
              <a:t>秒，可支持最大并发用户数不少于</a:t>
            </a:r>
            <a:r>
              <a:rPr lang="en-US" altLang="zh-CN" dirty="0"/>
              <a:t>5000</a:t>
            </a:r>
            <a:r>
              <a:rPr lang="zh-CN" altLang="zh-CN" dirty="0" smtClean="0"/>
              <a:t>个</a:t>
            </a:r>
            <a:endParaRPr lang="zh-CN" altLang="zh-CN" dirty="0"/>
          </a:p>
          <a:p>
            <a:pPr marL="0" indent="0">
              <a:lnSpc>
                <a:spcPts val="2200"/>
              </a:lnSpc>
              <a:buNone/>
            </a:pPr>
            <a:r>
              <a:rPr lang="zh-CN" altLang="en-US" dirty="0" smtClean="0"/>
              <a:t>        </a:t>
            </a:r>
            <a:r>
              <a:rPr lang="zh-CN" altLang="zh-CN" dirty="0" smtClean="0"/>
              <a:t>在</a:t>
            </a:r>
            <a:r>
              <a:rPr lang="zh-CN" altLang="zh-CN" dirty="0"/>
              <a:t>现场设备安装调试前，建设方技术总监与张某沟通，要求提高系统可支持的最大并发用户数至</a:t>
            </a:r>
            <a:r>
              <a:rPr lang="en-US" altLang="zh-CN" dirty="0"/>
              <a:t>10000</a:t>
            </a:r>
            <a:r>
              <a:rPr lang="zh-CN" altLang="zh-CN" dirty="0"/>
              <a:t>个并说明了原因。张某为此邀请乙公司技术总监和相关技术人员进行了商讨并制定了新的技术方案，该方案中建议用两台小型机分别担当</a:t>
            </a:r>
            <a:r>
              <a:rPr lang="en-US" altLang="zh-CN" dirty="0"/>
              <a:t>WEB</a:t>
            </a:r>
            <a:r>
              <a:rPr lang="zh-CN" altLang="zh-CN" dirty="0"/>
              <a:t>服务器和数据库服务器。</a:t>
            </a:r>
          </a:p>
          <a:p>
            <a:pPr marL="0" indent="0">
              <a:lnSpc>
                <a:spcPts val="2200"/>
              </a:lnSpc>
              <a:buNone/>
            </a:pPr>
            <a:r>
              <a:rPr lang="zh-CN" altLang="en-US" dirty="0" smtClean="0"/>
              <a:t>        </a:t>
            </a:r>
            <a:r>
              <a:rPr lang="zh-CN" altLang="zh-CN" dirty="0" smtClean="0"/>
              <a:t>乙</a:t>
            </a:r>
            <a:r>
              <a:rPr lang="zh-CN" altLang="zh-CN" dirty="0"/>
              <a:t>公司技术总监批准了该方案，随后报建设方领导出具意见，建设方领导也批准了新方案。张某按照批准的新方案重新采购、安装和调试了设备。项目完成后，建设方代表对系统的性能指标满意，但不同意追加投资。乙公司为此请丙公司出面协调，然而丙公司总监以对新技术方案不了解为由拒绝在项目验收报告上签字。</a:t>
            </a:r>
          </a:p>
        </p:txBody>
      </p:sp>
    </p:spTree>
    <p:extLst>
      <p:ext uri="{BB962C8B-B14F-4D97-AF65-F5344CB8AC3E}">
        <p14:creationId xmlns:p14="http://schemas.microsoft.com/office/powerpoint/2010/main" val="159002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p:txBody>
          <a:bodyPr/>
          <a:lstStyle/>
          <a:p>
            <a:r>
              <a:rPr lang="zh-CN" altLang="zh-CN" dirty="0"/>
              <a:t>问题</a:t>
            </a:r>
            <a:r>
              <a:rPr lang="en-US" altLang="zh-CN" dirty="0" smtClean="0"/>
              <a:t>1</a:t>
            </a:r>
            <a:r>
              <a:rPr lang="zh-CN" altLang="en-US" dirty="0" smtClean="0"/>
              <a:t>：</a:t>
            </a:r>
            <a:r>
              <a:rPr lang="zh-CN" altLang="zh-CN" dirty="0" smtClean="0"/>
              <a:t>结合</a:t>
            </a:r>
            <a:r>
              <a:rPr lang="zh-CN" altLang="zh-CN" dirty="0"/>
              <a:t>本案例，判断下列选项的正误</a:t>
            </a:r>
          </a:p>
          <a:p>
            <a:pPr lvl="1"/>
            <a:r>
              <a:rPr lang="zh-CN" altLang="zh-CN" sz="1600" dirty="0"/>
              <a:t>技术方案调整属于技术变更，应由建议方和承建方技术负责人最终审批。 （</a:t>
            </a:r>
            <a:r>
              <a:rPr lang="en-US" altLang="zh-CN" sz="1600" dirty="0"/>
              <a:t>   </a:t>
            </a:r>
            <a:r>
              <a:rPr lang="zh-CN" altLang="zh-CN" sz="1600" dirty="0"/>
              <a:t>）</a:t>
            </a:r>
          </a:p>
          <a:p>
            <a:pPr lvl="1"/>
            <a:r>
              <a:rPr lang="zh-CN" altLang="zh-CN" sz="1600" dirty="0"/>
              <a:t>张某编制的</a:t>
            </a:r>
            <a:r>
              <a:rPr lang="en-US" altLang="zh-CN" sz="1600" dirty="0"/>
              <a:t>WBS</a:t>
            </a:r>
            <a:r>
              <a:rPr lang="zh-CN" altLang="zh-CN" sz="1600" dirty="0"/>
              <a:t>字典不符合项目管理文件规范</a:t>
            </a:r>
            <a:r>
              <a:rPr lang="zh-CN" altLang="zh-CN" sz="1600" dirty="0" smtClean="0"/>
              <a:t>。</a:t>
            </a:r>
            <a:r>
              <a:rPr lang="zh-CN" altLang="en-US" sz="1600" dirty="0" smtClean="0"/>
              <a:t>            </a:t>
            </a:r>
            <a:r>
              <a:rPr lang="en-US" altLang="zh-CN" sz="1600" dirty="0"/>
              <a:t>		 </a:t>
            </a:r>
            <a:r>
              <a:rPr lang="zh-CN" altLang="zh-CN" sz="1600" dirty="0"/>
              <a:t>（</a:t>
            </a:r>
            <a:r>
              <a:rPr lang="en-US" altLang="zh-CN" sz="1600" dirty="0"/>
              <a:t>   </a:t>
            </a:r>
            <a:r>
              <a:rPr lang="zh-CN" altLang="zh-CN" sz="1600" dirty="0"/>
              <a:t>）</a:t>
            </a:r>
          </a:p>
          <a:p>
            <a:pPr lvl="1"/>
            <a:r>
              <a:rPr lang="zh-CN" altLang="zh-CN" sz="1600" dirty="0"/>
              <a:t>甲、乙双方可对所签订的合同的效力约定生效或解除条件。</a:t>
            </a:r>
            <a:r>
              <a:rPr lang="en-US" altLang="zh-CN" sz="1600" dirty="0"/>
              <a:t>             </a:t>
            </a:r>
            <a:r>
              <a:rPr lang="zh-CN" altLang="zh-CN" sz="1600" dirty="0"/>
              <a:t>（</a:t>
            </a:r>
            <a:r>
              <a:rPr lang="en-US" altLang="zh-CN" sz="1600" dirty="0"/>
              <a:t>    </a:t>
            </a:r>
            <a:r>
              <a:rPr lang="zh-CN" altLang="zh-CN" sz="1600" dirty="0"/>
              <a:t>）</a:t>
            </a:r>
          </a:p>
          <a:p>
            <a:pPr lvl="1"/>
            <a:r>
              <a:rPr lang="zh-CN" altLang="zh-CN" sz="1600" dirty="0"/>
              <a:t>对于单价建设合同，技术方案的调整不涉及合同变更。</a:t>
            </a:r>
            <a:r>
              <a:rPr lang="en-US" altLang="zh-CN" sz="1600" dirty="0"/>
              <a:t>                 </a:t>
            </a:r>
            <a:r>
              <a:rPr lang="zh-CN" altLang="zh-CN" sz="1600" dirty="0"/>
              <a:t>（</a:t>
            </a:r>
            <a:r>
              <a:rPr lang="en-US" altLang="zh-CN" sz="1600" dirty="0"/>
              <a:t>    </a:t>
            </a:r>
            <a:r>
              <a:rPr lang="zh-CN" altLang="zh-CN" sz="1600" dirty="0"/>
              <a:t>）</a:t>
            </a:r>
          </a:p>
          <a:p>
            <a:pPr lvl="1"/>
            <a:r>
              <a:rPr lang="zh-CN" altLang="zh-CN" sz="1600" dirty="0"/>
              <a:t>签定监理合同后，建设方不能再提出技术指标变更要求，应由监理方提出。（</a:t>
            </a:r>
            <a:r>
              <a:rPr lang="en-US" altLang="zh-CN" sz="1600" dirty="0"/>
              <a:t>    </a:t>
            </a:r>
            <a:r>
              <a:rPr lang="zh-CN" altLang="zh-CN" sz="1600" dirty="0"/>
              <a:t>）</a:t>
            </a:r>
          </a:p>
          <a:p>
            <a:r>
              <a:rPr lang="zh-CN" altLang="zh-CN" dirty="0"/>
              <a:t>问题</a:t>
            </a:r>
            <a:r>
              <a:rPr lang="en-US" altLang="zh-CN" dirty="0"/>
              <a:t>2</a:t>
            </a:r>
            <a:endParaRPr lang="zh-CN" altLang="zh-CN" dirty="0"/>
          </a:p>
          <a:p>
            <a:pPr lvl="1"/>
            <a:r>
              <a:rPr lang="zh-CN" altLang="zh-CN" dirty="0" smtClean="0"/>
              <a:t>请</a:t>
            </a:r>
            <a:r>
              <a:rPr lang="zh-CN" altLang="zh-CN" dirty="0"/>
              <a:t>指出案例中的技术方案调整可能涉及到哪些类型的项目变更。</a:t>
            </a:r>
          </a:p>
          <a:p>
            <a:r>
              <a:rPr lang="zh-CN" altLang="zh-CN" dirty="0"/>
              <a:t>问题</a:t>
            </a:r>
            <a:r>
              <a:rPr lang="en-US" altLang="zh-CN" dirty="0"/>
              <a:t>3</a:t>
            </a:r>
            <a:endParaRPr lang="zh-CN" altLang="zh-CN" dirty="0"/>
          </a:p>
          <a:p>
            <a:pPr lvl="1"/>
            <a:r>
              <a:rPr lang="zh-CN" altLang="zh-CN" dirty="0" smtClean="0"/>
              <a:t>请</a:t>
            </a:r>
            <a:r>
              <a:rPr lang="zh-CN" altLang="zh-CN" dirty="0"/>
              <a:t>简要分析案例中技术方案变更过程中存在的问题并提出改正建议。</a:t>
            </a:r>
          </a:p>
        </p:txBody>
      </p:sp>
    </p:spTree>
    <p:extLst>
      <p:ext uri="{BB962C8B-B14F-4D97-AF65-F5344CB8AC3E}">
        <p14:creationId xmlns:p14="http://schemas.microsoft.com/office/powerpoint/2010/main" val="300365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3072</TotalTime>
  <Words>1415</Words>
  <Application>Microsoft Office PowerPoint</Application>
  <PresentationFormat>全屏显示(4:3)</PresentationFormat>
  <Paragraphs>58</Paragraphs>
  <Slides>9</Slides>
  <Notes>7</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Standarddesign</vt:lpstr>
      <vt:lpstr>实践练习（案例题）</vt:lpstr>
      <vt:lpstr>2013上试题三  案例描述：</vt:lpstr>
      <vt:lpstr>问题：</vt:lpstr>
      <vt:lpstr>2012下试题二</vt:lpstr>
      <vt:lpstr>2012下试题二 续</vt:lpstr>
      <vt:lpstr>问题：</vt:lpstr>
      <vt:lpstr>2012上试题三</vt:lpstr>
      <vt:lpstr>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dc:description>PresentationLoad.com</dc:description>
  <cp:lastModifiedBy>SDWM</cp:lastModifiedBy>
  <cp:revision>627</cp:revision>
  <dcterms:created xsi:type="dcterms:W3CDTF">2007-11-27T23:54:21Z</dcterms:created>
  <dcterms:modified xsi:type="dcterms:W3CDTF">2013-12-13T03:35:44Z</dcterms:modified>
</cp:coreProperties>
</file>