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
  </p:notesMasterIdLst>
  <p:handoutMasterIdLst>
    <p:handoutMasterId r:id="rId35"/>
  </p:handoutMasterIdLst>
  <p:sldIdLst>
    <p:sldId id="348" r:id="rId3"/>
    <p:sldId id="349" r:id="rId4"/>
    <p:sldId id="350" r:id="rId6"/>
    <p:sldId id="351" r:id="rId7"/>
    <p:sldId id="353" r:id="rId8"/>
    <p:sldId id="352" r:id="rId9"/>
    <p:sldId id="322" r:id="rId10"/>
    <p:sldId id="325" r:id="rId11"/>
    <p:sldId id="326" r:id="rId12"/>
    <p:sldId id="327" r:id="rId13"/>
    <p:sldId id="328" r:id="rId14"/>
    <p:sldId id="329" r:id="rId15"/>
    <p:sldId id="330" r:id="rId16"/>
    <p:sldId id="331" r:id="rId17"/>
    <p:sldId id="332" r:id="rId18"/>
    <p:sldId id="333" r:id="rId19"/>
    <p:sldId id="334" r:id="rId20"/>
    <p:sldId id="335" r:id="rId21"/>
    <p:sldId id="336" r:id="rId22"/>
    <p:sldId id="337" r:id="rId23"/>
    <p:sldId id="338" r:id="rId24"/>
    <p:sldId id="339" r:id="rId25"/>
    <p:sldId id="340" r:id="rId26"/>
    <p:sldId id="341" r:id="rId27"/>
    <p:sldId id="342" r:id="rId28"/>
    <p:sldId id="343" r:id="rId29"/>
    <p:sldId id="344" r:id="rId30"/>
    <p:sldId id="345" r:id="rId31"/>
    <p:sldId id="346" r:id="rId32"/>
    <p:sldId id="347" r:id="rId33"/>
    <p:sldId id="316" r:id="rId34"/>
  </p:sldIdLst>
  <p:sldSz cx="12192000" cy="6858000"/>
  <p:notesSz cx="6858000" cy="9144000"/>
  <p:defaultTextStyle>
    <a:defPPr>
      <a:defRPr lang="en-US"/>
    </a:defPPr>
    <a:lvl1pPr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7500" autoAdjust="0"/>
    <p:restoredTop sz="88029" autoAdjust="0"/>
  </p:normalViewPr>
  <p:slideViewPr>
    <p:cSldViewPr snapToGrid="0">
      <p:cViewPr varScale="1">
        <p:scale>
          <a:sx n="65" d="100"/>
          <a:sy n="65" d="100"/>
        </p:scale>
        <p:origin x="888" y="72"/>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handoutMaster" Target="handoutMasters/handoutMaster1.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1AE0CA22-22A1-49ED-8508-6F6BEEE7F8B7}" type="doc">
      <dgm:prSet loTypeId="urn:microsoft.com/office/officeart/2005/8/layout/radial3" loCatId="relationship" qsTypeId="urn:microsoft.com/office/officeart/2005/8/quickstyle/simple1" qsCatId="simple" csTypeId="urn:microsoft.com/office/officeart/2005/8/colors/accent1_2" csCatId="accent1" phldr="1"/>
      <dgm:spPr/>
      <dgm:t>
        <a:bodyPr/>
        <a:lstStyle/>
        <a:p>
          <a:endParaRPr lang="zh-CN" altLang="en-US"/>
        </a:p>
      </dgm:t>
    </dgm:pt>
    <dgm:pt modelId="{AAA0FC69-A054-4F88-9282-712924EC4963}">
      <dgm:prSet phldrT="[文本]" custT="1"/>
      <dgm:spPr>
        <a:solidFill>
          <a:schemeClr val="accent6">
            <a:alpha val="50000"/>
          </a:schemeClr>
        </a:solidFill>
      </dgm:spPr>
      <dgm:t>
        <a:bodyPr/>
        <a:lstStyle/>
        <a:p>
          <a:r>
            <a:rPr lang="zh-CN" altLang="en-US" sz="4800" b="1" dirty="0">
              <a:solidFill>
                <a:srgbClr val="000000"/>
              </a:solidFill>
              <a:latin typeface="微软雅黑" panose="020B0503020204020204" pitchFamily="34" charset="-122"/>
              <a:ea typeface="微软雅黑" panose="020B0503020204020204" pitchFamily="34" charset="-122"/>
            </a:rPr>
            <a:t>项目经理</a:t>
          </a:r>
        </a:p>
      </dgm:t>
    </dgm:pt>
    <dgm:pt modelId="{8EB2B355-7E0D-47A9-A89B-B2BF88398E70}" cxnId="{54A4BF3F-AC66-4702-9F9C-54526DF515B0}" type="parTrans">
      <dgm:prSet/>
      <dgm:spPr/>
      <dgm:t>
        <a:bodyPr/>
        <a:lstStyle/>
        <a:p>
          <a:endParaRPr lang="zh-CN" altLang="en-US" sz="1800" b="1">
            <a:solidFill>
              <a:srgbClr val="FF0000"/>
            </a:solidFill>
            <a:latin typeface="微软雅黑" panose="020B0503020204020204" pitchFamily="34" charset="-122"/>
            <a:ea typeface="微软雅黑" panose="020B0503020204020204" pitchFamily="34" charset="-122"/>
          </a:endParaRPr>
        </a:p>
      </dgm:t>
    </dgm:pt>
    <dgm:pt modelId="{9D474ECF-263C-4748-AD02-270AA983084A}" cxnId="{54A4BF3F-AC66-4702-9F9C-54526DF515B0}" type="sibTrans">
      <dgm:prSet/>
      <dgm:spPr/>
      <dgm:t>
        <a:bodyPr/>
        <a:lstStyle/>
        <a:p>
          <a:endParaRPr lang="zh-CN" altLang="en-US" sz="1800" b="1">
            <a:solidFill>
              <a:srgbClr val="FF0000"/>
            </a:solidFill>
            <a:latin typeface="微软雅黑" panose="020B0503020204020204" pitchFamily="34" charset="-122"/>
            <a:ea typeface="微软雅黑" panose="020B0503020204020204" pitchFamily="34" charset="-122"/>
          </a:endParaRPr>
        </a:p>
      </dgm:t>
    </dgm:pt>
    <dgm:pt modelId="{7F595739-5371-45EB-8D04-7CC3E719E1BC}">
      <dgm:prSet phldrT="[文本]" custT="1"/>
      <dgm:spPr>
        <a:solidFill>
          <a:schemeClr val="tx2"/>
        </a:solidFill>
      </dgm:spPr>
      <dgm:t>
        <a:bodyPr/>
        <a:lstStyle/>
        <a:p>
          <a:r>
            <a:rPr lang="zh-CN" altLang="en-US" sz="2400" b="1" dirty="0">
              <a:solidFill>
                <a:srgbClr val="000000"/>
              </a:solidFill>
              <a:latin typeface="微软雅黑" panose="020B0503020204020204" pitchFamily="34" charset="-122"/>
              <a:ea typeface="微软雅黑" panose="020B0503020204020204" pitchFamily="34" charset="-122"/>
            </a:rPr>
            <a:t>项目管理知识</a:t>
          </a:r>
          <a:r>
            <a:rPr lang="en-US" altLang="zh-CN" sz="2400" b="1" dirty="0">
              <a:solidFill>
                <a:srgbClr val="000000"/>
              </a:solidFill>
              <a:latin typeface="微软雅黑" panose="020B0503020204020204" pitchFamily="34" charset="-122"/>
              <a:ea typeface="微软雅黑" panose="020B0503020204020204" pitchFamily="34" charset="-122"/>
            </a:rPr>
            <a:t>(</a:t>
          </a:r>
          <a:r>
            <a:rPr lang="zh-CN" altLang="en-US" sz="2400" b="1" dirty="0">
              <a:solidFill>
                <a:srgbClr val="000000"/>
              </a:solidFill>
              <a:latin typeface="微软雅黑" panose="020B0503020204020204" pitchFamily="34" charset="-122"/>
              <a:ea typeface="微软雅黑" panose="020B0503020204020204" pitchFamily="34" charset="-122"/>
            </a:rPr>
            <a:t>木</a:t>
          </a:r>
          <a:r>
            <a:rPr lang="en-US" altLang="zh-CN" sz="2400" b="1" dirty="0">
              <a:solidFill>
                <a:srgbClr val="000000"/>
              </a:solidFill>
              <a:latin typeface="微软雅黑" panose="020B0503020204020204" pitchFamily="34" charset="-122"/>
              <a:ea typeface="微软雅黑" panose="020B0503020204020204" pitchFamily="34" charset="-122"/>
            </a:rPr>
            <a:t>)</a:t>
          </a:r>
          <a:endParaRPr lang="zh-CN" altLang="en-US" sz="2400" b="1" dirty="0">
            <a:solidFill>
              <a:srgbClr val="000000"/>
            </a:solidFill>
            <a:latin typeface="微软雅黑" panose="020B0503020204020204" pitchFamily="34" charset="-122"/>
            <a:ea typeface="微软雅黑" panose="020B0503020204020204" pitchFamily="34" charset="-122"/>
          </a:endParaRPr>
        </a:p>
      </dgm:t>
    </dgm:pt>
    <dgm:pt modelId="{5E382578-B0AE-454B-98BF-D9A18515FC55}" cxnId="{CBA74B74-1F4A-48A3-8641-FF0E122B9B18}" type="parTrans">
      <dgm:prSet/>
      <dgm:spPr/>
      <dgm:t>
        <a:bodyPr/>
        <a:lstStyle/>
        <a:p>
          <a:endParaRPr lang="zh-CN" altLang="en-US" sz="1800" b="1">
            <a:solidFill>
              <a:srgbClr val="FF0000"/>
            </a:solidFill>
            <a:latin typeface="微软雅黑" panose="020B0503020204020204" pitchFamily="34" charset="-122"/>
            <a:ea typeface="微软雅黑" panose="020B0503020204020204" pitchFamily="34" charset="-122"/>
          </a:endParaRPr>
        </a:p>
      </dgm:t>
    </dgm:pt>
    <dgm:pt modelId="{E1F4E99C-1508-4A3E-A1C8-19DA21CE84D0}" cxnId="{CBA74B74-1F4A-48A3-8641-FF0E122B9B18}" type="sibTrans">
      <dgm:prSet/>
      <dgm:spPr/>
      <dgm:t>
        <a:bodyPr/>
        <a:lstStyle/>
        <a:p>
          <a:endParaRPr lang="zh-CN" altLang="en-US" sz="1800" b="1">
            <a:solidFill>
              <a:srgbClr val="FF0000"/>
            </a:solidFill>
            <a:latin typeface="微软雅黑" panose="020B0503020204020204" pitchFamily="34" charset="-122"/>
            <a:ea typeface="微软雅黑" panose="020B0503020204020204" pitchFamily="34" charset="-122"/>
          </a:endParaRPr>
        </a:p>
      </dgm:t>
    </dgm:pt>
    <dgm:pt modelId="{9524A163-E2F1-41EA-9DA0-1C45932D3810}">
      <dgm:prSet phldrT="[文本]" custT="1"/>
      <dgm:spPr>
        <a:solidFill>
          <a:schemeClr val="bg2"/>
        </a:solidFill>
      </dgm:spPr>
      <dgm:t>
        <a:bodyPr/>
        <a:lstStyle/>
        <a:p>
          <a:r>
            <a:rPr lang="zh-CN" altLang="en-US" sz="2400" b="1" dirty="0">
              <a:solidFill>
                <a:schemeClr val="tx1"/>
              </a:solidFill>
              <a:latin typeface="微软雅黑" panose="020B0503020204020204" pitchFamily="34" charset="-122"/>
              <a:ea typeface="微软雅黑" panose="020B0503020204020204" pitchFamily="34" charset="-122"/>
            </a:rPr>
            <a:t>通用管理素养</a:t>
          </a:r>
          <a:r>
            <a:rPr lang="en-US" altLang="zh-CN" sz="2400" b="1" dirty="0">
              <a:solidFill>
                <a:schemeClr val="tx1"/>
              </a:solidFill>
              <a:latin typeface="微软雅黑" panose="020B0503020204020204" pitchFamily="34" charset="-122"/>
              <a:ea typeface="微软雅黑" panose="020B0503020204020204" pitchFamily="34" charset="-122"/>
            </a:rPr>
            <a:t>(</a:t>
          </a:r>
          <a:r>
            <a:rPr lang="zh-CN" altLang="en-US" sz="2400" b="1" dirty="0">
              <a:solidFill>
                <a:schemeClr val="tx1"/>
              </a:solidFill>
              <a:latin typeface="微软雅黑" panose="020B0503020204020204" pitchFamily="34" charset="-122"/>
              <a:ea typeface="微软雅黑" panose="020B0503020204020204" pitchFamily="34" charset="-122"/>
            </a:rPr>
            <a:t>水</a:t>
          </a:r>
          <a:r>
            <a:rPr lang="en-US" altLang="zh-CN" sz="2400" b="1" dirty="0">
              <a:solidFill>
                <a:schemeClr val="tx1"/>
              </a:solidFill>
              <a:latin typeface="微软雅黑" panose="020B0503020204020204" pitchFamily="34" charset="-122"/>
              <a:ea typeface="微软雅黑" panose="020B0503020204020204" pitchFamily="34" charset="-122"/>
            </a:rPr>
            <a:t>)</a:t>
          </a:r>
          <a:endParaRPr lang="zh-CN" altLang="en-US" sz="2400" b="1" dirty="0">
            <a:solidFill>
              <a:schemeClr val="tx1"/>
            </a:solidFill>
            <a:latin typeface="微软雅黑" panose="020B0503020204020204" pitchFamily="34" charset="-122"/>
            <a:ea typeface="微软雅黑" panose="020B0503020204020204" pitchFamily="34" charset="-122"/>
          </a:endParaRPr>
        </a:p>
      </dgm:t>
    </dgm:pt>
    <dgm:pt modelId="{CADC2CA9-3617-4953-9E78-AD4A0AAA0B3E}" cxnId="{D13F315C-BA0A-4DF9-9A37-DAA00C4BD359}" type="parTrans">
      <dgm:prSet/>
      <dgm:spPr/>
      <dgm:t>
        <a:bodyPr/>
        <a:lstStyle/>
        <a:p>
          <a:endParaRPr lang="zh-CN" altLang="en-US" sz="1800" b="1">
            <a:solidFill>
              <a:srgbClr val="FF0000"/>
            </a:solidFill>
            <a:latin typeface="微软雅黑" panose="020B0503020204020204" pitchFamily="34" charset="-122"/>
            <a:ea typeface="微软雅黑" panose="020B0503020204020204" pitchFamily="34" charset="-122"/>
          </a:endParaRPr>
        </a:p>
      </dgm:t>
    </dgm:pt>
    <dgm:pt modelId="{CC9D357D-A7E1-429E-B848-924B43FFBB18}" cxnId="{D13F315C-BA0A-4DF9-9A37-DAA00C4BD359}" type="sibTrans">
      <dgm:prSet/>
      <dgm:spPr/>
      <dgm:t>
        <a:bodyPr/>
        <a:lstStyle/>
        <a:p>
          <a:endParaRPr lang="zh-CN" altLang="en-US" sz="1800" b="1">
            <a:solidFill>
              <a:srgbClr val="FF0000"/>
            </a:solidFill>
            <a:latin typeface="微软雅黑" panose="020B0503020204020204" pitchFamily="34" charset="-122"/>
            <a:ea typeface="微软雅黑" panose="020B0503020204020204" pitchFamily="34" charset="-122"/>
          </a:endParaRPr>
        </a:p>
      </dgm:t>
    </dgm:pt>
    <dgm:pt modelId="{B46D8293-223A-494C-8723-81002BE1F33C}">
      <dgm:prSet phldrT="[文本]" custT="1"/>
      <dgm:spPr>
        <a:solidFill>
          <a:schemeClr val="tx1"/>
        </a:solidFill>
      </dgm:spPr>
      <dgm:t>
        <a:bodyPr/>
        <a:lstStyle/>
        <a:p>
          <a:r>
            <a:rPr lang="zh-CN" altLang="en-US" sz="2400" b="1" dirty="0">
              <a:solidFill>
                <a:schemeClr val="accent3"/>
              </a:solidFill>
              <a:latin typeface="微软雅黑" panose="020B0503020204020204" pitchFamily="34" charset="-122"/>
              <a:ea typeface="微软雅黑" panose="020B0503020204020204" pitchFamily="34" charset="-122"/>
            </a:rPr>
            <a:t>项目环境</a:t>
          </a:r>
          <a:r>
            <a:rPr lang="en-US" altLang="zh-CN" sz="2400" b="1" dirty="0">
              <a:solidFill>
                <a:schemeClr val="accent3"/>
              </a:solidFill>
              <a:latin typeface="微软雅黑" panose="020B0503020204020204" pitchFamily="34" charset="-122"/>
              <a:ea typeface="微软雅黑" panose="020B0503020204020204" pitchFamily="34" charset="-122"/>
            </a:rPr>
            <a:t>(</a:t>
          </a:r>
          <a:r>
            <a:rPr lang="zh-CN" altLang="en-US" sz="2400" b="1" dirty="0">
              <a:solidFill>
                <a:schemeClr val="accent3"/>
              </a:solidFill>
              <a:latin typeface="微软雅黑" panose="020B0503020204020204" pitchFamily="34" charset="-122"/>
              <a:ea typeface="微软雅黑" panose="020B0503020204020204" pitchFamily="34" charset="-122"/>
            </a:rPr>
            <a:t>土</a:t>
          </a:r>
          <a:r>
            <a:rPr lang="en-US" altLang="zh-CN" sz="2400" b="1" dirty="0">
              <a:solidFill>
                <a:schemeClr val="accent3"/>
              </a:solidFill>
              <a:latin typeface="微软雅黑" panose="020B0503020204020204" pitchFamily="34" charset="-122"/>
              <a:ea typeface="微软雅黑" panose="020B0503020204020204" pitchFamily="34" charset="-122"/>
            </a:rPr>
            <a:t>)</a:t>
          </a:r>
          <a:endParaRPr lang="zh-CN" altLang="en-US" sz="2400" b="1" dirty="0">
            <a:solidFill>
              <a:schemeClr val="accent3"/>
            </a:solidFill>
            <a:latin typeface="微软雅黑" panose="020B0503020204020204" pitchFamily="34" charset="-122"/>
            <a:ea typeface="微软雅黑" panose="020B0503020204020204" pitchFamily="34" charset="-122"/>
          </a:endParaRPr>
        </a:p>
      </dgm:t>
    </dgm:pt>
    <dgm:pt modelId="{F577FDFD-F901-46AF-9229-EB5F3DA6F645}" cxnId="{AE3A1A24-246A-45EA-B5F6-8D3F494DCCC9}" type="parTrans">
      <dgm:prSet/>
      <dgm:spPr/>
      <dgm:t>
        <a:bodyPr/>
        <a:lstStyle/>
        <a:p>
          <a:endParaRPr lang="zh-CN" altLang="en-US" sz="1800" b="1">
            <a:solidFill>
              <a:srgbClr val="FF0000"/>
            </a:solidFill>
          </a:endParaRPr>
        </a:p>
      </dgm:t>
    </dgm:pt>
    <dgm:pt modelId="{E4FF4D1E-711D-4FEA-B13E-2446637C0D8E}" cxnId="{AE3A1A24-246A-45EA-B5F6-8D3F494DCCC9}" type="sibTrans">
      <dgm:prSet/>
      <dgm:spPr/>
      <dgm:t>
        <a:bodyPr/>
        <a:lstStyle/>
        <a:p>
          <a:endParaRPr lang="zh-CN" altLang="en-US" sz="1800" b="1">
            <a:solidFill>
              <a:srgbClr val="FF0000"/>
            </a:solidFill>
          </a:endParaRPr>
        </a:p>
      </dgm:t>
    </dgm:pt>
    <dgm:pt modelId="{299E3AE7-7F65-4E87-B03C-42FE0D137E7C}">
      <dgm:prSet phldrT="[文本]" custT="1"/>
      <dgm:spPr>
        <a:solidFill>
          <a:srgbClr val="FFC000"/>
        </a:solidFill>
      </dgm:spPr>
      <dgm:t>
        <a:bodyPr/>
        <a:lstStyle/>
        <a:p>
          <a:r>
            <a:rPr lang="zh-CN" altLang="en-US" sz="2400" b="1" dirty="0">
              <a:solidFill>
                <a:srgbClr val="000000"/>
              </a:solidFill>
              <a:latin typeface="微软雅黑" panose="020B0503020204020204" pitchFamily="34" charset="-122"/>
              <a:ea typeface="微软雅黑" panose="020B0503020204020204" pitchFamily="34" charset="-122"/>
            </a:rPr>
            <a:t>应用领域知识</a:t>
          </a:r>
          <a:r>
            <a:rPr lang="en-US" altLang="zh-CN" sz="2400" b="1" dirty="0">
              <a:solidFill>
                <a:srgbClr val="000000"/>
              </a:solidFill>
              <a:latin typeface="微软雅黑" panose="020B0503020204020204" pitchFamily="34" charset="-122"/>
              <a:ea typeface="微软雅黑" panose="020B0503020204020204" pitchFamily="34" charset="-122"/>
            </a:rPr>
            <a:t>(</a:t>
          </a:r>
          <a:r>
            <a:rPr lang="zh-CN" altLang="en-US" sz="2400" b="1" dirty="0">
              <a:solidFill>
                <a:srgbClr val="000000"/>
              </a:solidFill>
              <a:latin typeface="微软雅黑" panose="020B0503020204020204" pitchFamily="34" charset="-122"/>
              <a:ea typeface="微软雅黑" panose="020B0503020204020204" pitchFamily="34" charset="-122"/>
            </a:rPr>
            <a:t>金</a:t>
          </a:r>
          <a:r>
            <a:rPr lang="en-US" altLang="zh-CN" sz="2400" b="1" dirty="0">
              <a:solidFill>
                <a:srgbClr val="000000"/>
              </a:solidFill>
              <a:latin typeface="微软雅黑" panose="020B0503020204020204" pitchFamily="34" charset="-122"/>
              <a:ea typeface="微软雅黑" panose="020B0503020204020204" pitchFamily="34" charset="-122"/>
            </a:rPr>
            <a:t>)</a:t>
          </a:r>
          <a:endParaRPr lang="zh-CN" altLang="en-US" sz="2400" b="1" dirty="0">
            <a:solidFill>
              <a:srgbClr val="000000"/>
            </a:solidFill>
            <a:latin typeface="微软雅黑" panose="020B0503020204020204" pitchFamily="34" charset="-122"/>
            <a:ea typeface="微软雅黑" panose="020B0503020204020204" pitchFamily="34" charset="-122"/>
          </a:endParaRPr>
        </a:p>
      </dgm:t>
    </dgm:pt>
    <dgm:pt modelId="{E1929A30-521B-4102-B126-4BC1E04D4497}" cxnId="{830FFD75-0E44-4017-896F-19695E843BBB}" type="parTrans">
      <dgm:prSet/>
      <dgm:spPr/>
      <dgm:t>
        <a:bodyPr/>
        <a:lstStyle/>
        <a:p>
          <a:endParaRPr lang="zh-CN" altLang="en-US" sz="1800" b="1">
            <a:solidFill>
              <a:srgbClr val="FF0000"/>
            </a:solidFill>
          </a:endParaRPr>
        </a:p>
      </dgm:t>
    </dgm:pt>
    <dgm:pt modelId="{FA866426-9850-40A8-B5D7-E16BC56F0036}" cxnId="{830FFD75-0E44-4017-896F-19695E843BBB}" type="sibTrans">
      <dgm:prSet/>
      <dgm:spPr/>
      <dgm:t>
        <a:bodyPr/>
        <a:lstStyle/>
        <a:p>
          <a:endParaRPr lang="zh-CN" altLang="en-US" sz="1800" b="1">
            <a:solidFill>
              <a:srgbClr val="FF0000"/>
            </a:solidFill>
          </a:endParaRPr>
        </a:p>
      </dgm:t>
    </dgm:pt>
    <dgm:pt modelId="{3511A56F-9C07-4AA9-ACC6-2DFAA3C1F3E4}">
      <dgm:prSet phldrT="[文本]" custT="1"/>
      <dgm:spPr>
        <a:solidFill>
          <a:srgbClr val="FF0000"/>
        </a:solidFill>
      </dgm:spPr>
      <dgm:t>
        <a:bodyPr/>
        <a:lstStyle/>
        <a:p>
          <a:r>
            <a:rPr lang="zh-CN" altLang="en-US" sz="2400" b="1" dirty="0">
              <a:solidFill>
                <a:srgbClr val="000000"/>
              </a:solidFill>
              <a:latin typeface="微软雅黑" panose="020B0503020204020204" pitchFamily="34" charset="-122"/>
              <a:ea typeface="微软雅黑" panose="020B0503020204020204" pitchFamily="34" charset="-122"/>
            </a:rPr>
            <a:t>软技能</a:t>
          </a:r>
          <a:r>
            <a:rPr lang="en-US" altLang="zh-CN" sz="2400" b="1" dirty="0">
              <a:solidFill>
                <a:srgbClr val="000000"/>
              </a:solidFill>
              <a:latin typeface="微软雅黑" panose="020B0503020204020204" pitchFamily="34" charset="-122"/>
              <a:ea typeface="微软雅黑" panose="020B0503020204020204" pitchFamily="34" charset="-122"/>
            </a:rPr>
            <a:t>(</a:t>
          </a:r>
          <a:r>
            <a:rPr lang="zh-CN" altLang="en-US" sz="2400" b="1" dirty="0">
              <a:solidFill>
                <a:srgbClr val="000000"/>
              </a:solidFill>
              <a:latin typeface="微软雅黑" panose="020B0503020204020204" pitchFamily="34" charset="-122"/>
              <a:ea typeface="微软雅黑" panose="020B0503020204020204" pitchFamily="34" charset="-122"/>
            </a:rPr>
            <a:t>火</a:t>
          </a:r>
          <a:r>
            <a:rPr lang="en-US" altLang="zh-CN" sz="2400" b="1" dirty="0">
              <a:solidFill>
                <a:srgbClr val="000000"/>
              </a:solidFill>
              <a:latin typeface="微软雅黑" panose="020B0503020204020204" pitchFamily="34" charset="-122"/>
              <a:ea typeface="微软雅黑" panose="020B0503020204020204" pitchFamily="34" charset="-122"/>
            </a:rPr>
            <a:t>)</a:t>
          </a:r>
          <a:endParaRPr lang="zh-CN" altLang="en-US" sz="2400" b="1" dirty="0">
            <a:solidFill>
              <a:srgbClr val="000000"/>
            </a:solidFill>
            <a:latin typeface="微软雅黑" panose="020B0503020204020204" pitchFamily="34" charset="-122"/>
            <a:ea typeface="微软雅黑" panose="020B0503020204020204" pitchFamily="34" charset="-122"/>
          </a:endParaRPr>
        </a:p>
      </dgm:t>
    </dgm:pt>
    <dgm:pt modelId="{46FE127A-9F22-432C-94AB-2A07734646CC}" cxnId="{7371AE27-435D-4C12-B63D-728E427D8363}" type="parTrans">
      <dgm:prSet/>
      <dgm:spPr/>
      <dgm:t>
        <a:bodyPr/>
        <a:lstStyle/>
        <a:p>
          <a:endParaRPr lang="zh-CN" altLang="en-US" sz="1800" b="1">
            <a:solidFill>
              <a:srgbClr val="FF0000"/>
            </a:solidFill>
          </a:endParaRPr>
        </a:p>
      </dgm:t>
    </dgm:pt>
    <dgm:pt modelId="{7C9D8F68-9922-4326-BCB6-D605A1EA29BE}" cxnId="{7371AE27-435D-4C12-B63D-728E427D8363}" type="sibTrans">
      <dgm:prSet/>
      <dgm:spPr/>
      <dgm:t>
        <a:bodyPr/>
        <a:lstStyle/>
        <a:p>
          <a:endParaRPr lang="zh-CN" altLang="en-US" sz="1800" b="1">
            <a:solidFill>
              <a:srgbClr val="FF0000"/>
            </a:solidFill>
          </a:endParaRPr>
        </a:p>
      </dgm:t>
    </dgm:pt>
    <dgm:pt modelId="{629B405A-2538-4DE5-8348-C6B1686B3DA3}" type="pres">
      <dgm:prSet presAssocID="{1AE0CA22-22A1-49ED-8508-6F6BEEE7F8B7}" presName="composite" presStyleCnt="0">
        <dgm:presLayoutVars>
          <dgm:chMax val="1"/>
          <dgm:dir/>
          <dgm:resizeHandles val="exact"/>
        </dgm:presLayoutVars>
      </dgm:prSet>
      <dgm:spPr/>
      <dgm:t>
        <a:bodyPr/>
        <a:lstStyle/>
        <a:p>
          <a:endParaRPr lang="zh-CN" altLang="en-US"/>
        </a:p>
      </dgm:t>
    </dgm:pt>
    <dgm:pt modelId="{68C9C0A6-6D6D-4C48-B465-2E840CF4F1A8}" type="pres">
      <dgm:prSet presAssocID="{1AE0CA22-22A1-49ED-8508-6F6BEEE7F8B7}" presName="radial" presStyleCnt="0">
        <dgm:presLayoutVars>
          <dgm:animLvl val="ctr"/>
        </dgm:presLayoutVars>
      </dgm:prSet>
      <dgm:spPr/>
    </dgm:pt>
    <dgm:pt modelId="{15A82D03-1253-455C-A39D-B1B8C5AC325C}" type="pres">
      <dgm:prSet presAssocID="{AAA0FC69-A054-4F88-9282-712924EC4963}" presName="centerShape" presStyleLbl="vennNode1" presStyleIdx="0" presStyleCnt="6"/>
      <dgm:spPr/>
      <dgm:t>
        <a:bodyPr/>
        <a:lstStyle/>
        <a:p>
          <a:endParaRPr lang="zh-CN" altLang="en-US"/>
        </a:p>
      </dgm:t>
    </dgm:pt>
    <dgm:pt modelId="{5DAFD782-BDC9-4176-80E7-38D031965BF5}" type="pres">
      <dgm:prSet presAssocID="{7F595739-5371-45EB-8D04-7CC3E719E1BC}" presName="node" presStyleLbl="vennNode1" presStyleIdx="1" presStyleCnt="6" custScaleX="139327" custScaleY="139327" custRadScaleRad="104251">
        <dgm:presLayoutVars>
          <dgm:bulletEnabled val="1"/>
        </dgm:presLayoutVars>
      </dgm:prSet>
      <dgm:spPr/>
      <dgm:t>
        <a:bodyPr/>
        <a:lstStyle/>
        <a:p>
          <a:endParaRPr lang="zh-CN" altLang="en-US"/>
        </a:p>
      </dgm:t>
    </dgm:pt>
    <dgm:pt modelId="{035952D7-9C27-4C12-A5C5-FD26A241FDFB}" type="pres">
      <dgm:prSet presAssocID="{9524A163-E2F1-41EA-9DA0-1C45932D3810}" presName="node" presStyleLbl="vennNode1" presStyleIdx="2" presStyleCnt="6" custScaleX="139327" custScaleY="139327" custRadScaleRad="113443" custRadScaleInc="3218">
        <dgm:presLayoutVars>
          <dgm:bulletEnabled val="1"/>
        </dgm:presLayoutVars>
      </dgm:prSet>
      <dgm:spPr/>
      <dgm:t>
        <a:bodyPr/>
        <a:lstStyle/>
        <a:p>
          <a:endParaRPr lang="zh-CN" altLang="en-US"/>
        </a:p>
      </dgm:t>
    </dgm:pt>
    <dgm:pt modelId="{635568D2-6CC0-4A1A-A173-5E679912704B}" type="pres">
      <dgm:prSet presAssocID="{299E3AE7-7F65-4E87-B03C-42FE0D137E7C}" presName="node" presStyleLbl="vennNode1" presStyleIdx="3" presStyleCnt="6" custScaleX="139327" custScaleY="139327" custRadScaleRad="115600" custRadScaleInc="-4938">
        <dgm:presLayoutVars>
          <dgm:bulletEnabled val="1"/>
        </dgm:presLayoutVars>
      </dgm:prSet>
      <dgm:spPr/>
      <dgm:t>
        <a:bodyPr/>
        <a:lstStyle/>
        <a:p>
          <a:endParaRPr lang="zh-CN" altLang="en-US"/>
        </a:p>
      </dgm:t>
    </dgm:pt>
    <dgm:pt modelId="{EE4754D1-4441-4A76-9C3A-AA421C55BE39}" type="pres">
      <dgm:prSet presAssocID="{B46D8293-223A-494C-8723-81002BE1F33C}" presName="node" presStyleLbl="vennNode1" presStyleIdx="4" presStyleCnt="6" custScaleX="139327" custScaleY="139327" custRadScaleRad="113835" custRadScaleInc="1550">
        <dgm:presLayoutVars>
          <dgm:bulletEnabled val="1"/>
        </dgm:presLayoutVars>
      </dgm:prSet>
      <dgm:spPr/>
      <dgm:t>
        <a:bodyPr/>
        <a:lstStyle/>
        <a:p>
          <a:endParaRPr lang="zh-CN" altLang="en-US"/>
        </a:p>
      </dgm:t>
    </dgm:pt>
    <dgm:pt modelId="{5FEABF47-7C5E-4B18-A3BC-84F0985BDDA6}" type="pres">
      <dgm:prSet presAssocID="{3511A56F-9C07-4AA9-ACC6-2DFAA3C1F3E4}" presName="node" presStyleLbl="vennNode1" presStyleIdx="5" presStyleCnt="6" custScaleX="139327" custScaleY="139327" custRadScaleRad="111027" custRadScaleInc="-3387">
        <dgm:presLayoutVars>
          <dgm:bulletEnabled val="1"/>
        </dgm:presLayoutVars>
      </dgm:prSet>
      <dgm:spPr/>
      <dgm:t>
        <a:bodyPr/>
        <a:lstStyle/>
        <a:p>
          <a:endParaRPr lang="zh-CN" altLang="en-US"/>
        </a:p>
      </dgm:t>
    </dgm:pt>
  </dgm:ptLst>
  <dgm:cxnLst>
    <dgm:cxn modelId="{CBA74B74-1F4A-48A3-8641-FF0E122B9B18}" srcId="{AAA0FC69-A054-4F88-9282-712924EC4963}" destId="{7F595739-5371-45EB-8D04-7CC3E719E1BC}" srcOrd="0" destOrd="0" parTransId="{5E382578-B0AE-454B-98BF-D9A18515FC55}" sibTransId="{E1F4E99C-1508-4A3E-A1C8-19DA21CE84D0}"/>
    <dgm:cxn modelId="{7371AE27-435D-4C12-B63D-728E427D8363}" srcId="{AAA0FC69-A054-4F88-9282-712924EC4963}" destId="{3511A56F-9C07-4AA9-ACC6-2DFAA3C1F3E4}" srcOrd="4" destOrd="0" parTransId="{46FE127A-9F22-432C-94AB-2A07734646CC}" sibTransId="{7C9D8F68-9922-4326-BCB6-D605A1EA29BE}"/>
    <dgm:cxn modelId="{D13F315C-BA0A-4DF9-9A37-DAA00C4BD359}" srcId="{AAA0FC69-A054-4F88-9282-712924EC4963}" destId="{9524A163-E2F1-41EA-9DA0-1C45932D3810}" srcOrd="1" destOrd="0" parTransId="{CADC2CA9-3617-4953-9E78-AD4A0AAA0B3E}" sibTransId="{CC9D357D-A7E1-429E-B848-924B43FFBB18}"/>
    <dgm:cxn modelId="{B3A15DEB-103D-4629-8D78-BCC1E7D8C437}" type="presOf" srcId="{1AE0CA22-22A1-49ED-8508-6F6BEEE7F8B7}" destId="{629B405A-2538-4DE5-8348-C6B1686B3DA3}" srcOrd="0" destOrd="0" presId="urn:microsoft.com/office/officeart/2005/8/layout/radial3"/>
    <dgm:cxn modelId="{54A4BF3F-AC66-4702-9F9C-54526DF515B0}" srcId="{1AE0CA22-22A1-49ED-8508-6F6BEEE7F8B7}" destId="{AAA0FC69-A054-4F88-9282-712924EC4963}" srcOrd="0" destOrd="0" parTransId="{8EB2B355-7E0D-47A9-A89B-B2BF88398E70}" sibTransId="{9D474ECF-263C-4748-AD02-270AA983084A}"/>
    <dgm:cxn modelId="{52B7B734-93AE-4A3A-8870-A2BA3362FBA4}" type="presOf" srcId="{B46D8293-223A-494C-8723-81002BE1F33C}" destId="{EE4754D1-4441-4A76-9C3A-AA421C55BE39}" srcOrd="0" destOrd="0" presId="urn:microsoft.com/office/officeart/2005/8/layout/radial3"/>
    <dgm:cxn modelId="{4FA58EF1-728D-4103-87FE-0DE5CD1F4289}" type="presOf" srcId="{299E3AE7-7F65-4E87-B03C-42FE0D137E7C}" destId="{635568D2-6CC0-4A1A-A173-5E679912704B}" srcOrd="0" destOrd="0" presId="urn:microsoft.com/office/officeart/2005/8/layout/radial3"/>
    <dgm:cxn modelId="{830FFD75-0E44-4017-896F-19695E843BBB}" srcId="{AAA0FC69-A054-4F88-9282-712924EC4963}" destId="{299E3AE7-7F65-4E87-B03C-42FE0D137E7C}" srcOrd="2" destOrd="0" parTransId="{E1929A30-521B-4102-B126-4BC1E04D4497}" sibTransId="{FA866426-9850-40A8-B5D7-E16BC56F0036}"/>
    <dgm:cxn modelId="{AE3A1A24-246A-45EA-B5F6-8D3F494DCCC9}" srcId="{AAA0FC69-A054-4F88-9282-712924EC4963}" destId="{B46D8293-223A-494C-8723-81002BE1F33C}" srcOrd="3" destOrd="0" parTransId="{F577FDFD-F901-46AF-9229-EB5F3DA6F645}" sibTransId="{E4FF4D1E-711D-4FEA-B13E-2446637C0D8E}"/>
    <dgm:cxn modelId="{E651A706-76CA-4EB5-8CF8-431795687177}" type="presOf" srcId="{3511A56F-9C07-4AA9-ACC6-2DFAA3C1F3E4}" destId="{5FEABF47-7C5E-4B18-A3BC-84F0985BDDA6}" srcOrd="0" destOrd="0" presId="urn:microsoft.com/office/officeart/2005/8/layout/radial3"/>
    <dgm:cxn modelId="{1CF67513-4BBF-4A4A-BA6B-FAE21E31CF40}" type="presOf" srcId="{9524A163-E2F1-41EA-9DA0-1C45932D3810}" destId="{035952D7-9C27-4C12-A5C5-FD26A241FDFB}" srcOrd="0" destOrd="0" presId="urn:microsoft.com/office/officeart/2005/8/layout/radial3"/>
    <dgm:cxn modelId="{C2E6C1CF-04A2-4FA5-90A3-98A8F28CA865}" type="presOf" srcId="{7F595739-5371-45EB-8D04-7CC3E719E1BC}" destId="{5DAFD782-BDC9-4176-80E7-38D031965BF5}" srcOrd="0" destOrd="0" presId="urn:microsoft.com/office/officeart/2005/8/layout/radial3"/>
    <dgm:cxn modelId="{8D525326-25C1-45C3-BB0D-5B5D9C17642F}" type="presOf" srcId="{AAA0FC69-A054-4F88-9282-712924EC4963}" destId="{15A82D03-1253-455C-A39D-B1B8C5AC325C}" srcOrd="0" destOrd="0" presId="urn:microsoft.com/office/officeart/2005/8/layout/radial3"/>
    <dgm:cxn modelId="{1A103B05-AB94-472E-A805-76C1ACABAAF8}" type="presParOf" srcId="{629B405A-2538-4DE5-8348-C6B1686B3DA3}" destId="{68C9C0A6-6D6D-4C48-B465-2E840CF4F1A8}" srcOrd="0" destOrd="0" presId="urn:microsoft.com/office/officeart/2005/8/layout/radial3"/>
    <dgm:cxn modelId="{CD38E266-51A8-45D7-AAB3-4AAF5B70B99E}" type="presParOf" srcId="{68C9C0A6-6D6D-4C48-B465-2E840CF4F1A8}" destId="{15A82D03-1253-455C-A39D-B1B8C5AC325C}" srcOrd="0" destOrd="0" presId="urn:microsoft.com/office/officeart/2005/8/layout/radial3"/>
    <dgm:cxn modelId="{A37ACFEB-2465-4283-BBC4-0F49809AF114}" type="presParOf" srcId="{68C9C0A6-6D6D-4C48-B465-2E840CF4F1A8}" destId="{5DAFD782-BDC9-4176-80E7-38D031965BF5}" srcOrd="1" destOrd="0" presId="urn:microsoft.com/office/officeart/2005/8/layout/radial3"/>
    <dgm:cxn modelId="{DBF260C0-39A8-4301-94C3-7512728B855F}" type="presParOf" srcId="{68C9C0A6-6D6D-4C48-B465-2E840CF4F1A8}" destId="{035952D7-9C27-4C12-A5C5-FD26A241FDFB}" srcOrd="2" destOrd="0" presId="urn:microsoft.com/office/officeart/2005/8/layout/radial3"/>
    <dgm:cxn modelId="{C38DBFBE-490E-4EBE-AD1A-D23C273D3013}" type="presParOf" srcId="{68C9C0A6-6D6D-4C48-B465-2E840CF4F1A8}" destId="{635568D2-6CC0-4A1A-A173-5E679912704B}" srcOrd="3" destOrd="0" presId="urn:microsoft.com/office/officeart/2005/8/layout/radial3"/>
    <dgm:cxn modelId="{A6C7E718-FC33-4532-A3AC-768F5149F043}" type="presParOf" srcId="{68C9C0A6-6D6D-4C48-B465-2E840CF4F1A8}" destId="{EE4754D1-4441-4A76-9C3A-AA421C55BE39}" srcOrd="4" destOrd="0" presId="urn:microsoft.com/office/officeart/2005/8/layout/radial3"/>
    <dgm:cxn modelId="{5A0F0BA3-3A61-4B33-AF32-F008E5D153D1}" type="presParOf" srcId="{68C9C0A6-6D6D-4C48-B465-2E840CF4F1A8}" destId="{5FEABF47-7C5E-4B18-A3BC-84F0985BDDA6}" srcOrd="5" destOrd="0" presId="urn:microsoft.com/office/officeart/2005/8/layout/radial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A82D03-1253-455C-A39D-B1B8C5AC325C}">
      <dsp:nvSpPr>
        <dsp:cNvPr id="0" name=""/>
        <dsp:cNvSpPr/>
      </dsp:nvSpPr>
      <dsp:spPr>
        <a:xfrm>
          <a:off x="2465936" y="1169928"/>
          <a:ext cx="2711992" cy="2711992"/>
        </a:xfrm>
        <a:prstGeom prst="ellipse">
          <a:avLst/>
        </a:prstGeom>
        <a:solidFill>
          <a:schemeClr val="accent6">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60960" tIns="60960" rIns="60960" bIns="60960" numCol="1" spcCol="1270" anchor="ctr" anchorCtr="0">
          <a:noAutofit/>
        </a:bodyPr>
        <a:lstStyle/>
        <a:p>
          <a:pPr lvl="0" algn="ctr" defTabSz="2133600">
            <a:lnSpc>
              <a:spcPct val="90000"/>
            </a:lnSpc>
            <a:spcBef>
              <a:spcPct val="0"/>
            </a:spcBef>
            <a:spcAft>
              <a:spcPct val="35000"/>
            </a:spcAft>
          </a:pPr>
          <a:r>
            <a:rPr lang="zh-CN" altLang="en-US" sz="4800" b="1" kern="1200" dirty="0">
              <a:solidFill>
                <a:srgbClr val="000000"/>
              </a:solidFill>
              <a:latin typeface="微软雅黑" pitchFamily="34" charset="-122"/>
              <a:ea typeface="微软雅黑" pitchFamily="34" charset="-122"/>
            </a:rPr>
            <a:t>项目经理</a:t>
          </a:r>
        </a:p>
      </dsp:txBody>
      <dsp:txXfrm>
        <a:off x="2863098" y="1567090"/>
        <a:ext cx="1917668" cy="1917668"/>
      </dsp:txXfrm>
    </dsp:sp>
    <dsp:sp modelId="{5DAFD782-BDC9-4176-80E7-38D031965BF5}">
      <dsp:nvSpPr>
        <dsp:cNvPr id="0" name=""/>
        <dsp:cNvSpPr/>
      </dsp:nvSpPr>
      <dsp:spPr>
        <a:xfrm>
          <a:off x="2877298" y="-182964"/>
          <a:ext cx="1889269" cy="1889269"/>
        </a:xfrm>
        <a:prstGeom prst="ellipse">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b="1" kern="1200" dirty="0">
              <a:solidFill>
                <a:srgbClr val="000000"/>
              </a:solidFill>
              <a:latin typeface="微软雅黑" pitchFamily="34" charset="-122"/>
              <a:ea typeface="微软雅黑" pitchFamily="34" charset="-122"/>
            </a:rPr>
            <a:t>项目管理知识</a:t>
          </a:r>
          <a:r>
            <a:rPr lang="en-US" altLang="zh-CN" sz="2400" b="1" kern="1200" dirty="0">
              <a:solidFill>
                <a:srgbClr val="000000"/>
              </a:solidFill>
              <a:latin typeface="微软雅黑" pitchFamily="34" charset="-122"/>
              <a:ea typeface="微软雅黑" pitchFamily="34" charset="-122"/>
            </a:rPr>
            <a:t>(</a:t>
          </a:r>
          <a:r>
            <a:rPr lang="zh-CN" altLang="en-US" sz="2400" b="1" kern="1200" dirty="0">
              <a:solidFill>
                <a:srgbClr val="000000"/>
              </a:solidFill>
              <a:latin typeface="微软雅黑" pitchFamily="34" charset="-122"/>
              <a:ea typeface="微软雅黑" pitchFamily="34" charset="-122"/>
            </a:rPr>
            <a:t>木</a:t>
          </a:r>
          <a:r>
            <a:rPr lang="en-US" altLang="zh-CN" sz="2400" b="1" kern="1200" dirty="0">
              <a:solidFill>
                <a:srgbClr val="000000"/>
              </a:solidFill>
              <a:latin typeface="微软雅黑" pitchFamily="34" charset="-122"/>
              <a:ea typeface="微软雅黑" pitchFamily="34" charset="-122"/>
            </a:rPr>
            <a:t>)</a:t>
          </a:r>
          <a:endParaRPr lang="zh-CN" altLang="en-US" sz="2400" b="1" kern="1200" dirty="0">
            <a:solidFill>
              <a:srgbClr val="000000"/>
            </a:solidFill>
            <a:latin typeface="微软雅黑" pitchFamily="34" charset="-122"/>
            <a:ea typeface="微软雅黑" pitchFamily="34" charset="-122"/>
          </a:endParaRPr>
        </a:p>
      </dsp:txBody>
      <dsp:txXfrm>
        <a:off x="3153975" y="93713"/>
        <a:ext cx="1335915" cy="1335915"/>
      </dsp:txXfrm>
    </dsp:sp>
    <dsp:sp modelId="{035952D7-9C27-4C12-A5C5-FD26A241FDFB}">
      <dsp:nvSpPr>
        <dsp:cNvPr id="0" name=""/>
        <dsp:cNvSpPr/>
      </dsp:nvSpPr>
      <dsp:spPr>
        <a:xfrm>
          <a:off x="4804213" y="1040274"/>
          <a:ext cx="1889269" cy="1889269"/>
        </a:xfrm>
        <a:prstGeom prst="ellipse">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b="1" kern="1200" dirty="0">
              <a:solidFill>
                <a:schemeClr val="tx1"/>
              </a:solidFill>
              <a:latin typeface="微软雅黑" pitchFamily="34" charset="-122"/>
              <a:ea typeface="微软雅黑" pitchFamily="34" charset="-122"/>
            </a:rPr>
            <a:t>通用管理素养</a:t>
          </a:r>
          <a:r>
            <a:rPr lang="en-US" altLang="zh-CN" sz="2400" b="1" kern="1200" dirty="0">
              <a:solidFill>
                <a:schemeClr val="tx1"/>
              </a:solidFill>
              <a:latin typeface="微软雅黑" pitchFamily="34" charset="-122"/>
              <a:ea typeface="微软雅黑" pitchFamily="34" charset="-122"/>
            </a:rPr>
            <a:t>(</a:t>
          </a:r>
          <a:r>
            <a:rPr lang="zh-CN" altLang="en-US" sz="2400" b="1" kern="1200" dirty="0">
              <a:solidFill>
                <a:schemeClr val="tx1"/>
              </a:solidFill>
              <a:latin typeface="微软雅黑" pitchFamily="34" charset="-122"/>
              <a:ea typeface="微软雅黑" pitchFamily="34" charset="-122"/>
            </a:rPr>
            <a:t>水</a:t>
          </a:r>
          <a:r>
            <a:rPr lang="en-US" altLang="zh-CN" sz="2400" b="1" kern="1200" dirty="0">
              <a:solidFill>
                <a:schemeClr val="tx1"/>
              </a:solidFill>
              <a:latin typeface="微软雅黑" pitchFamily="34" charset="-122"/>
              <a:ea typeface="微软雅黑" pitchFamily="34" charset="-122"/>
            </a:rPr>
            <a:t>)</a:t>
          </a:r>
          <a:endParaRPr lang="zh-CN" altLang="en-US" sz="2400" b="1" kern="1200" dirty="0">
            <a:solidFill>
              <a:schemeClr val="tx1"/>
            </a:solidFill>
            <a:latin typeface="微软雅黑" pitchFamily="34" charset="-122"/>
            <a:ea typeface="微软雅黑" pitchFamily="34" charset="-122"/>
          </a:endParaRPr>
        </a:p>
      </dsp:txBody>
      <dsp:txXfrm>
        <a:off x="5080890" y="1316951"/>
        <a:ext cx="1335915" cy="1335915"/>
      </dsp:txXfrm>
    </dsp:sp>
    <dsp:sp modelId="{635568D2-6CC0-4A1A-A173-5E679912704B}">
      <dsp:nvSpPr>
        <dsp:cNvPr id="0" name=""/>
        <dsp:cNvSpPr/>
      </dsp:nvSpPr>
      <dsp:spPr>
        <a:xfrm>
          <a:off x="4176086" y="3008603"/>
          <a:ext cx="1889269" cy="1889269"/>
        </a:xfrm>
        <a:prstGeom prst="ellipse">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b="1" kern="1200" dirty="0">
              <a:solidFill>
                <a:srgbClr val="000000"/>
              </a:solidFill>
              <a:latin typeface="微软雅黑" pitchFamily="34" charset="-122"/>
              <a:ea typeface="微软雅黑" pitchFamily="34" charset="-122"/>
            </a:rPr>
            <a:t>应用领域知识</a:t>
          </a:r>
          <a:r>
            <a:rPr lang="en-US" altLang="zh-CN" sz="2400" b="1" kern="1200" dirty="0">
              <a:solidFill>
                <a:srgbClr val="000000"/>
              </a:solidFill>
              <a:latin typeface="微软雅黑" pitchFamily="34" charset="-122"/>
              <a:ea typeface="微软雅黑" pitchFamily="34" charset="-122"/>
            </a:rPr>
            <a:t>(</a:t>
          </a:r>
          <a:r>
            <a:rPr lang="zh-CN" altLang="en-US" sz="2400" b="1" kern="1200" dirty="0">
              <a:solidFill>
                <a:srgbClr val="000000"/>
              </a:solidFill>
              <a:latin typeface="微软雅黑" pitchFamily="34" charset="-122"/>
              <a:ea typeface="微软雅黑" pitchFamily="34" charset="-122"/>
            </a:rPr>
            <a:t>金</a:t>
          </a:r>
          <a:r>
            <a:rPr lang="en-US" altLang="zh-CN" sz="2400" b="1" kern="1200" dirty="0">
              <a:solidFill>
                <a:srgbClr val="000000"/>
              </a:solidFill>
              <a:latin typeface="微软雅黑" pitchFamily="34" charset="-122"/>
              <a:ea typeface="微软雅黑" pitchFamily="34" charset="-122"/>
            </a:rPr>
            <a:t>)</a:t>
          </a:r>
          <a:endParaRPr lang="zh-CN" altLang="en-US" sz="2400" b="1" kern="1200" dirty="0">
            <a:solidFill>
              <a:srgbClr val="000000"/>
            </a:solidFill>
            <a:latin typeface="微软雅黑" pitchFamily="34" charset="-122"/>
            <a:ea typeface="微软雅黑" pitchFamily="34" charset="-122"/>
          </a:endParaRPr>
        </a:p>
      </dsp:txBody>
      <dsp:txXfrm>
        <a:off x="4452763" y="3285280"/>
        <a:ext cx="1335915" cy="1335915"/>
      </dsp:txXfrm>
    </dsp:sp>
    <dsp:sp modelId="{EE4754D1-4441-4A76-9C3A-AA421C55BE39}">
      <dsp:nvSpPr>
        <dsp:cNvPr id="0" name=""/>
        <dsp:cNvSpPr/>
      </dsp:nvSpPr>
      <dsp:spPr>
        <a:xfrm>
          <a:off x="1665404" y="3008603"/>
          <a:ext cx="1889269" cy="1889269"/>
        </a:xfrm>
        <a:prstGeom prst="ellipse">
          <a:avLst/>
        </a:prstGeom>
        <a:solidFill>
          <a:schemeClr val="tx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b="1" kern="1200" dirty="0">
              <a:solidFill>
                <a:schemeClr val="accent3"/>
              </a:solidFill>
              <a:latin typeface="微软雅黑" pitchFamily="34" charset="-122"/>
              <a:ea typeface="微软雅黑" pitchFamily="34" charset="-122"/>
            </a:rPr>
            <a:t>项目环境</a:t>
          </a:r>
          <a:r>
            <a:rPr lang="en-US" altLang="zh-CN" sz="2400" b="1" kern="1200" dirty="0">
              <a:solidFill>
                <a:schemeClr val="accent3"/>
              </a:solidFill>
              <a:latin typeface="微软雅黑" pitchFamily="34" charset="-122"/>
              <a:ea typeface="微软雅黑" pitchFamily="34" charset="-122"/>
            </a:rPr>
            <a:t>(</a:t>
          </a:r>
          <a:r>
            <a:rPr lang="zh-CN" altLang="en-US" sz="2400" b="1" kern="1200" dirty="0">
              <a:solidFill>
                <a:schemeClr val="accent3"/>
              </a:solidFill>
              <a:latin typeface="微软雅黑" pitchFamily="34" charset="-122"/>
              <a:ea typeface="微软雅黑" pitchFamily="34" charset="-122"/>
            </a:rPr>
            <a:t>土</a:t>
          </a:r>
          <a:r>
            <a:rPr lang="en-US" altLang="zh-CN" sz="2400" b="1" kern="1200" dirty="0">
              <a:solidFill>
                <a:schemeClr val="accent3"/>
              </a:solidFill>
              <a:latin typeface="微软雅黑" pitchFamily="34" charset="-122"/>
              <a:ea typeface="微软雅黑" pitchFamily="34" charset="-122"/>
            </a:rPr>
            <a:t>)</a:t>
          </a:r>
          <a:endParaRPr lang="zh-CN" altLang="en-US" sz="2400" b="1" kern="1200" dirty="0">
            <a:solidFill>
              <a:schemeClr val="accent3"/>
            </a:solidFill>
            <a:latin typeface="微软雅黑" pitchFamily="34" charset="-122"/>
            <a:ea typeface="微软雅黑" pitchFamily="34" charset="-122"/>
          </a:endParaRPr>
        </a:p>
      </dsp:txBody>
      <dsp:txXfrm>
        <a:off x="1942081" y="3285280"/>
        <a:ext cx="1335915" cy="1335915"/>
      </dsp:txXfrm>
    </dsp:sp>
    <dsp:sp modelId="{5FEABF47-7C5E-4B18-A3BC-84F0985BDDA6}">
      <dsp:nvSpPr>
        <dsp:cNvPr id="0" name=""/>
        <dsp:cNvSpPr/>
      </dsp:nvSpPr>
      <dsp:spPr>
        <a:xfrm>
          <a:off x="990300" y="1055803"/>
          <a:ext cx="1889269" cy="1889269"/>
        </a:xfrm>
        <a:prstGeom prst="ellipse">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b="1" kern="1200" dirty="0">
              <a:solidFill>
                <a:srgbClr val="000000"/>
              </a:solidFill>
              <a:latin typeface="微软雅黑" pitchFamily="34" charset="-122"/>
              <a:ea typeface="微软雅黑" pitchFamily="34" charset="-122"/>
            </a:rPr>
            <a:t>软技能</a:t>
          </a:r>
          <a:r>
            <a:rPr lang="en-US" altLang="zh-CN" sz="2400" b="1" kern="1200" dirty="0">
              <a:solidFill>
                <a:srgbClr val="000000"/>
              </a:solidFill>
              <a:latin typeface="微软雅黑" pitchFamily="34" charset="-122"/>
              <a:ea typeface="微软雅黑" pitchFamily="34" charset="-122"/>
            </a:rPr>
            <a:t>(</a:t>
          </a:r>
          <a:r>
            <a:rPr lang="zh-CN" altLang="en-US" sz="2400" b="1" kern="1200" dirty="0">
              <a:solidFill>
                <a:srgbClr val="000000"/>
              </a:solidFill>
              <a:latin typeface="微软雅黑" pitchFamily="34" charset="-122"/>
              <a:ea typeface="微软雅黑" pitchFamily="34" charset="-122"/>
            </a:rPr>
            <a:t>火</a:t>
          </a:r>
          <a:r>
            <a:rPr lang="en-US" altLang="zh-CN" sz="2400" b="1" kern="1200" dirty="0">
              <a:solidFill>
                <a:srgbClr val="000000"/>
              </a:solidFill>
              <a:latin typeface="微软雅黑" pitchFamily="34" charset="-122"/>
              <a:ea typeface="微软雅黑" pitchFamily="34" charset="-122"/>
            </a:rPr>
            <a:t>)</a:t>
          </a:r>
          <a:endParaRPr lang="zh-CN" altLang="en-US" sz="2400" b="1" kern="1200" dirty="0">
            <a:solidFill>
              <a:srgbClr val="000000"/>
            </a:solidFill>
            <a:latin typeface="微软雅黑" pitchFamily="34" charset="-122"/>
            <a:ea typeface="微软雅黑" pitchFamily="34" charset="-122"/>
          </a:endParaRPr>
        </a:p>
      </dsp:txBody>
      <dsp:txXfrm>
        <a:off x="1266977" y="1332480"/>
        <a:ext cx="1335915" cy="1335915"/>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cs typeface="+mn-cs"/>
              </a:defRPr>
            </a:lvl1pPr>
          </a:lstStyle>
          <a:p>
            <a:pPr>
              <a:defRPr/>
            </a:pPr>
            <a:endParaRPr lang="en-US" altLang="zh-CN"/>
          </a:p>
        </p:txBody>
      </p:sp>
      <p:sp>
        <p:nvSpPr>
          <p:cNvPr id="81923"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cs typeface="+mn-cs"/>
              </a:defRPr>
            </a:lvl1pPr>
          </a:lstStyle>
          <a:p>
            <a:pPr>
              <a:defRPr/>
            </a:pPr>
            <a:endParaRPr lang="en-US" altLang="zh-CN"/>
          </a:p>
        </p:txBody>
      </p:sp>
      <p:sp>
        <p:nvSpPr>
          <p:cNvPr id="81924"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cs typeface="+mn-cs"/>
              </a:defRPr>
            </a:lvl1pPr>
          </a:lstStyle>
          <a:p>
            <a:pPr>
              <a:defRPr/>
            </a:pPr>
            <a:endParaRPr lang="en-US" altLang="zh-CN"/>
          </a:p>
        </p:txBody>
      </p:sp>
      <p:sp>
        <p:nvSpPr>
          <p:cNvPr id="81925"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cs typeface="+mn-cs"/>
              </a:defRPr>
            </a:lvl1pPr>
          </a:lstStyle>
          <a:p>
            <a:pPr>
              <a:defRPr/>
            </a:pPr>
            <a:fld id="{EA86A4B5-776F-49C1-8046-01AC5D0258F9}"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smtClean="0">
                <a:latin typeface="Arial" panose="020B0604020202020204" pitchFamily="34" charset="0"/>
                <a:cs typeface="Arial" panose="020B0604020202020204" pitchFamily="34" charset="0"/>
              </a:defRPr>
            </a:lvl1pPr>
          </a:lstStyle>
          <a:p>
            <a:pPr>
              <a:defRPr/>
            </a:pPr>
            <a:endParaRPr lang="de-DE" altLang="zh-CN"/>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smtClean="0">
                <a:latin typeface="Arial" panose="020B0604020202020204" pitchFamily="34" charset="0"/>
                <a:cs typeface="Arial" panose="020B0604020202020204" pitchFamily="34" charset="0"/>
              </a:defRPr>
            </a:lvl1pPr>
          </a:lstStyle>
          <a:p>
            <a:pPr>
              <a:defRPr/>
            </a:pPr>
            <a:endParaRPr lang="de-DE" altLang="zh-CN"/>
          </a:p>
        </p:txBody>
      </p:sp>
      <p:sp>
        <p:nvSpPr>
          <p:cNvPr id="512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de-DE" noProof="0"/>
              <a:t>Textmasterformate durch Klicken bearbeiten</a:t>
            </a:r>
            <a:endParaRPr lang="de-DE" noProof="0"/>
          </a:p>
          <a:p>
            <a:pPr lvl="1"/>
            <a:r>
              <a:rPr lang="de-DE" noProof="0"/>
              <a:t>Zweite Ebene</a:t>
            </a:r>
            <a:endParaRPr lang="de-DE" noProof="0"/>
          </a:p>
          <a:p>
            <a:pPr lvl="2"/>
            <a:r>
              <a:rPr lang="de-DE" noProof="0"/>
              <a:t>Dritte Ebene</a:t>
            </a:r>
            <a:endParaRPr lang="de-DE" noProof="0"/>
          </a:p>
          <a:p>
            <a:pPr lvl="3"/>
            <a:r>
              <a:rPr lang="de-DE" noProof="0"/>
              <a:t>Vierte Ebene</a:t>
            </a:r>
            <a:endParaRPr lang="de-DE" noProof="0"/>
          </a:p>
          <a:p>
            <a:pPr lvl="4"/>
            <a:r>
              <a:rPr lang="de-DE" noProof="0"/>
              <a:t>Fünfte Ebene</a:t>
            </a:r>
            <a:endParaRPr lang="de-DE" noProof="0"/>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smtClean="0">
                <a:latin typeface="Arial" panose="020B0604020202020204" pitchFamily="34" charset="0"/>
                <a:cs typeface="Arial" panose="020B0604020202020204" pitchFamily="34" charset="0"/>
              </a:defRPr>
            </a:lvl1pPr>
          </a:lstStyle>
          <a:p>
            <a:pPr>
              <a:defRPr/>
            </a:pPr>
            <a:endParaRPr lang="de-DE" altLang="zh-C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smtClean="0">
                <a:latin typeface="Arial" panose="020B0604020202020204" pitchFamily="34" charset="0"/>
                <a:cs typeface="Arial" panose="020B0604020202020204" pitchFamily="34" charset="0"/>
              </a:defRPr>
            </a:lvl1pPr>
          </a:lstStyle>
          <a:p>
            <a:pPr>
              <a:defRPr/>
            </a:pPr>
            <a:fld id="{AD744E2D-6CE4-438C-B9A0-AF7F3BF83E59}" type="slidenum">
              <a:rPr lang="de-DE" altLang="zh-CN"/>
            </a:fld>
            <a:endParaRPr lang="de-DE"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Arial" panose="020B0604020202020204" pitchFamily="34" charset="0"/>
                <a:ea typeface="+mn-ea"/>
                <a:cs typeface="+mn-cs"/>
              </a:rPr>
              <a:t>土为万物生长提供了良好的环境。同样，项目环境也是项目正常开始的前提，这包括了社会、自然及政治等大环境，也包括企业的组织结构、管理模式等小环境。项目经理必须熟悉这些环境中的重要状况，才能利用有利环境条件、回避不利环境条件，促成项目的成功。</a:t>
            </a:r>
            <a:br>
              <a:rPr lang="en-US" altLang="zh-CN" sz="1200" kern="1200" dirty="0" smtClean="0">
                <a:solidFill>
                  <a:schemeClr val="tx1"/>
                </a:solidFill>
                <a:effectLst/>
                <a:latin typeface="Arial" panose="020B0604020202020204" pitchFamily="34" charset="0"/>
                <a:ea typeface="+mn-ea"/>
                <a:cs typeface="+mn-cs"/>
              </a:rPr>
            </a:br>
            <a:r>
              <a:rPr lang="en-US" altLang="zh-CN" sz="1200" kern="1200" dirty="0" smtClean="0">
                <a:solidFill>
                  <a:schemeClr val="tx1"/>
                </a:solidFill>
                <a:effectLst/>
                <a:latin typeface="Arial" panose="020B0604020202020204" pitchFamily="34" charset="0"/>
                <a:ea typeface="+mn-ea"/>
                <a:cs typeface="+mn-cs"/>
              </a:rPr>
              <a:t>    </a:t>
            </a:r>
            <a:r>
              <a:rPr lang="zh-CN" altLang="zh-CN" sz="1200" kern="1200" dirty="0" smtClean="0">
                <a:solidFill>
                  <a:schemeClr val="tx1"/>
                </a:solidFill>
                <a:effectLst/>
                <a:latin typeface="Arial" panose="020B0604020202020204" pitchFamily="34" charset="0"/>
                <a:ea typeface="+mn-ea"/>
                <a:cs typeface="+mn-cs"/>
              </a:rPr>
              <a:t>金为财富。如果有良好的项目环境，企业自然会在相关的一些应用领域得到项目机会，例如保险、税务、电力等。项目经理必须熟悉所从事的应用领域的业务知识，才能成功管理该领域的项目</a:t>
            </a:r>
            <a:r>
              <a:rPr lang="en-US" altLang="zh-CN" sz="1200" kern="1200" dirty="0" smtClean="0">
                <a:solidFill>
                  <a:schemeClr val="tx1"/>
                </a:solidFill>
                <a:effectLst/>
                <a:latin typeface="Arial" panose="020B0604020202020204" pitchFamily="34" charset="0"/>
                <a:ea typeface="+mn-ea"/>
                <a:cs typeface="+mn-cs"/>
              </a:rPr>
              <a:t>(</a:t>
            </a:r>
            <a:r>
              <a:rPr lang="zh-CN" altLang="zh-CN" sz="1200" kern="1200" dirty="0" smtClean="0">
                <a:solidFill>
                  <a:schemeClr val="tx1"/>
                </a:solidFill>
                <a:effectLst/>
                <a:latin typeface="Arial" panose="020B0604020202020204" pitchFamily="34" charset="0"/>
                <a:ea typeface="+mn-ea"/>
                <a:cs typeface="+mn-cs"/>
              </a:rPr>
              <a:t>例如，不了解保险行业的投保流程、理赔流程是无法很好管理保险公司的项目的</a:t>
            </a:r>
            <a:r>
              <a:rPr lang="en-US" altLang="zh-CN" sz="1200" kern="1200" dirty="0" smtClean="0">
                <a:solidFill>
                  <a:schemeClr val="tx1"/>
                </a:solidFill>
                <a:effectLst/>
                <a:latin typeface="Arial" panose="020B0604020202020204" pitchFamily="34" charset="0"/>
                <a:ea typeface="+mn-ea"/>
                <a:cs typeface="+mn-cs"/>
              </a:rPr>
              <a:t>)</a:t>
            </a:r>
            <a:r>
              <a:rPr lang="zh-CN" altLang="zh-CN" sz="1200" kern="1200" dirty="0" smtClean="0">
                <a:solidFill>
                  <a:schemeClr val="tx1"/>
                </a:solidFill>
                <a:effectLst/>
                <a:latin typeface="Arial" panose="020B0604020202020204" pitchFamily="34" charset="0"/>
                <a:ea typeface="+mn-ea"/>
                <a:cs typeface="+mn-cs"/>
              </a:rPr>
              <a:t>。上面两项能力与实际的工作环境紧密相关，是无法在学校学习和体会到的，大家可以通过实习来提前感受。</a:t>
            </a:r>
            <a:br>
              <a:rPr lang="en-US" altLang="zh-CN" sz="1200" kern="1200" dirty="0" smtClean="0">
                <a:solidFill>
                  <a:schemeClr val="tx1"/>
                </a:solidFill>
                <a:effectLst/>
                <a:latin typeface="Arial" panose="020B0604020202020204" pitchFamily="34" charset="0"/>
                <a:ea typeface="+mn-ea"/>
                <a:cs typeface="+mn-cs"/>
              </a:rPr>
            </a:br>
            <a:r>
              <a:rPr lang="en-US" altLang="zh-CN" sz="1200" kern="1200" dirty="0" smtClean="0">
                <a:solidFill>
                  <a:schemeClr val="tx1"/>
                </a:solidFill>
                <a:effectLst/>
                <a:latin typeface="Arial" panose="020B0604020202020204" pitchFamily="34" charset="0"/>
                <a:ea typeface="+mn-ea"/>
                <a:cs typeface="+mn-cs"/>
              </a:rPr>
              <a:t>    </a:t>
            </a:r>
            <a:r>
              <a:rPr lang="zh-CN" altLang="zh-CN" sz="1200" kern="1200" dirty="0" smtClean="0">
                <a:solidFill>
                  <a:schemeClr val="tx1"/>
                </a:solidFill>
                <a:effectLst/>
                <a:latin typeface="Arial" panose="020B0604020202020204" pitchFamily="34" charset="0"/>
                <a:ea typeface="+mn-ea"/>
                <a:cs typeface="+mn-cs"/>
              </a:rPr>
              <a:t>上善若水。水善利万物而不争，处众人之所恶，故几于道。项目经理必须具有良好的人格修养和通用管理素质，才能在潜移默化中与团队成员和谐相处，与团队共同实现项目目标。</a:t>
            </a:r>
            <a:br>
              <a:rPr lang="en-US" altLang="zh-CN" sz="1200" kern="1200" dirty="0" smtClean="0">
                <a:solidFill>
                  <a:schemeClr val="tx1"/>
                </a:solidFill>
                <a:effectLst/>
                <a:latin typeface="Arial" panose="020B0604020202020204" pitchFamily="34" charset="0"/>
                <a:ea typeface="+mn-ea"/>
                <a:cs typeface="+mn-cs"/>
              </a:rPr>
            </a:br>
            <a:r>
              <a:rPr lang="en-US" altLang="zh-CN" sz="1200" kern="1200" dirty="0" smtClean="0">
                <a:solidFill>
                  <a:schemeClr val="tx1"/>
                </a:solidFill>
                <a:effectLst/>
                <a:latin typeface="Arial" panose="020B0604020202020204" pitchFamily="34" charset="0"/>
                <a:ea typeface="+mn-ea"/>
                <a:cs typeface="+mn-cs"/>
              </a:rPr>
              <a:t>    </a:t>
            </a:r>
            <a:r>
              <a:rPr lang="zh-CN" altLang="zh-CN" sz="1200" kern="1200" dirty="0" smtClean="0">
                <a:solidFill>
                  <a:schemeClr val="tx1"/>
                </a:solidFill>
                <a:effectLst/>
                <a:latin typeface="Arial" panose="020B0604020202020204" pitchFamily="34" charset="0"/>
                <a:ea typeface="+mn-ea"/>
                <a:cs typeface="+mn-cs"/>
              </a:rPr>
              <a:t>木为生发、蓬勃之意。项目经理运用专业、规范的项目管理方法才能使项目活动开展的生机勃勃。</a:t>
            </a:r>
            <a:br>
              <a:rPr lang="en-US" altLang="zh-CN" sz="1200" kern="1200" dirty="0" smtClean="0">
                <a:solidFill>
                  <a:schemeClr val="tx1"/>
                </a:solidFill>
                <a:effectLst/>
                <a:latin typeface="Arial" panose="020B0604020202020204" pitchFamily="34" charset="0"/>
                <a:ea typeface="+mn-ea"/>
                <a:cs typeface="+mn-cs"/>
              </a:rPr>
            </a:br>
            <a:r>
              <a:rPr lang="en-US" altLang="zh-CN" sz="1200" kern="1200" dirty="0" smtClean="0">
                <a:solidFill>
                  <a:schemeClr val="tx1"/>
                </a:solidFill>
                <a:effectLst/>
                <a:latin typeface="Arial" panose="020B0604020202020204" pitchFamily="34" charset="0"/>
                <a:ea typeface="+mn-ea"/>
                <a:cs typeface="+mn-cs"/>
              </a:rPr>
              <a:t>    </a:t>
            </a:r>
            <a:r>
              <a:rPr lang="zh-CN" altLang="zh-CN" sz="1200" kern="1200" smtClean="0">
                <a:solidFill>
                  <a:schemeClr val="tx1"/>
                </a:solidFill>
                <a:effectLst/>
                <a:latin typeface="Arial" panose="020B0604020202020204" pitchFamily="34" charset="0"/>
                <a:ea typeface="+mn-ea"/>
                <a:cs typeface="+mn-cs"/>
              </a:rPr>
              <a:t>火乃兴旺发达之意。项目经理通过有效沟通、良好的执行力等软技能的运用，与内外部干系人融洽合作，开创一片红红火火的局面。本课程的内容会涉及到后面三项素质的学习，为大家起到“领进门”的作用，而最终要想真正拥有这些素质，还需要大家勤思考、多实践。</a:t>
            </a:r>
            <a:endParaRPr lang="zh-CN" altLang="en-US"/>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fld>
            <a:endParaRPr lang="de-DE"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a:t>C</a:t>
            </a:r>
            <a:endParaRPr lang="en-US" altLang="zh-CN" dirty="0"/>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C</a:t>
            </a:r>
            <a:endParaRPr lang="en-US" altLang="zh-CN" dirty="0"/>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D</a:t>
            </a:r>
            <a:endParaRPr lang="en-US" altLang="zh-CN" dirty="0"/>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A</a:t>
            </a:r>
            <a:endParaRPr lang="en-US" altLang="zh-CN" dirty="0"/>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A</a:t>
            </a:r>
            <a:endParaRPr lang="en-US" altLang="zh-CN" dirty="0"/>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B</a:t>
            </a:r>
            <a:endParaRPr lang="en-US" altLang="zh-CN" dirty="0"/>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D</a:t>
            </a:r>
            <a:endParaRPr lang="en-US" altLang="zh-CN" dirty="0"/>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B</a:t>
            </a:r>
            <a:endParaRPr lang="en-US" altLang="zh-CN" dirty="0"/>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B</a:t>
            </a:r>
            <a:endParaRPr lang="en-US" altLang="zh-CN" dirty="0"/>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B</a:t>
            </a:r>
            <a:endParaRPr lang="en-US" altLang="zh-CN" dirty="0"/>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p:sp>
      <p:sp>
        <p:nvSpPr>
          <p:cNvPr id="5017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2003</a:t>
            </a:r>
            <a:r>
              <a:rPr lang="zh-CN" altLang="en-US"/>
              <a:t>年</a:t>
            </a:r>
            <a:r>
              <a:rPr lang="en-US" altLang="zh-CN"/>
              <a:t>4</a:t>
            </a:r>
            <a:r>
              <a:rPr lang="zh-CN" altLang="en-US"/>
              <a:t>月份这本书的俄文版在莫斯科上市，时任总统普京对媒体发表感慨说：“俄罗斯应该出现这样伟大的思想家”普京还建议俄罗斯公民阅读这本书。 </a:t>
            </a:r>
            <a:endParaRPr lang="zh-CN" altLang="en-US"/>
          </a:p>
        </p:txBody>
      </p:sp>
      <p:sp>
        <p:nvSpPr>
          <p:cNvPr id="5018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FABC7BD0-568B-480A-97FB-E1460AA596E5}" type="slidenum">
              <a:rPr lang="zh-CN" altLang="en-US" sz="1200" smtClean="0"/>
            </a:fld>
            <a:endParaRPr lang="en-US" altLang="zh-CN"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C</a:t>
            </a:r>
            <a:endParaRPr lang="en-US" altLang="zh-CN" dirty="0"/>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B</a:t>
            </a:r>
            <a:endParaRPr lang="en-US" altLang="zh-CN" dirty="0"/>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B</a:t>
            </a:r>
            <a:endParaRPr lang="en-US" altLang="zh-CN" dirty="0"/>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C</a:t>
            </a:r>
            <a:endParaRPr lang="en-US" altLang="zh-CN" dirty="0"/>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A</a:t>
            </a:r>
            <a:endParaRPr lang="en-US" altLang="zh-CN" dirty="0"/>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B</a:t>
            </a:r>
            <a:endParaRPr lang="en-US" altLang="zh-CN" dirty="0"/>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D</a:t>
            </a:r>
            <a:endParaRPr lang="en-US" altLang="zh-CN" dirty="0"/>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A</a:t>
            </a:r>
            <a:endParaRPr lang="en-US" altLang="zh-CN" dirty="0"/>
          </a:p>
          <a:p>
            <a:endParaRPr lang="en-US" altLang="zh-CN" dirty="0"/>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a:t>A</a:t>
            </a:r>
            <a:endParaRPr lang="en-US" altLang="zh-CN" dirty="0"/>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C</a:t>
            </a:r>
            <a:endParaRPr lang="en-US" altLang="zh-CN" dirty="0"/>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D</a:t>
            </a:r>
            <a:endParaRPr lang="en-US" altLang="zh-CN" dirty="0"/>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a:t>C</a:t>
            </a:r>
            <a:endParaRPr lang="en-US" altLang="zh-CN" dirty="0"/>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A</a:t>
            </a:r>
            <a:endParaRPr lang="en-US" altLang="zh-CN" dirty="0"/>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1629" name="Rectangle 7"/>
          <p:cNvSpPr>
            <a:spLocks noGrp="1" noChangeArrowheads="1"/>
          </p:cNvSpPr>
          <p:nvPr>
            <p:ph type="ctrTitle"/>
          </p:nvPr>
        </p:nvSpPr>
        <p:spPr>
          <a:xfrm>
            <a:off x="1151467" y="4271963"/>
            <a:ext cx="9980084" cy="1081087"/>
          </a:xfrm>
        </p:spPr>
        <p:txBody>
          <a:bodyPr anchor="b"/>
          <a:lstStyle>
            <a:lvl1pPr>
              <a:lnSpc>
                <a:spcPct val="110000"/>
              </a:lnSpc>
              <a:defRPr sz="3200">
                <a:solidFill>
                  <a:schemeClr val="tx1"/>
                </a:solidFill>
              </a:defRPr>
            </a:lvl1pPr>
          </a:lstStyle>
          <a:p>
            <a:r>
              <a:rPr lang="de-DE" dirty="0"/>
              <a:t>Titelmasterformat durch Klicken bearbeiten</a:t>
            </a:r>
            <a:endParaRPr lang="de-DE" dirty="0"/>
          </a:p>
        </p:txBody>
      </p:sp>
      <p:sp>
        <p:nvSpPr>
          <p:cNvPr id="111630" name="Rectangle 12"/>
          <p:cNvSpPr>
            <a:spLocks noGrp="1" noChangeArrowheads="1"/>
          </p:cNvSpPr>
          <p:nvPr>
            <p:ph type="subTitle" idx="1"/>
          </p:nvPr>
        </p:nvSpPr>
        <p:spPr bwMode="gray">
          <a:xfrm>
            <a:off x="1151467" y="5284788"/>
            <a:ext cx="10013951" cy="800100"/>
          </a:xfrm>
        </p:spPr>
        <p:txBody>
          <a:bodyPr tIns="45720" bIns="45720"/>
          <a:lstStyle>
            <a:lvl1pPr marL="0" indent="0">
              <a:buFont typeface="Wingdings" panose="05000000000000000000" pitchFamily="2" charset="2"/>
              <a:buNone/>
              <a:defRPr sz="2400"/>
            </a:lvl1pPr>
          </a:lstStyle>
          <a:p>
            <a:r>
              <a:rPr lang="de-DE" dirty="0"/>
              <a:t>Formatvorlage des Untertitelmasters durch Klicken bearbeiten</a:t>
            </a:r>
            <a:endParaRPr lang="de-DE" dirty="0"/>
          </a:p>
        </p:txBody>
      </p:sp>
      <p:sp>
        <p:nvSpPr>
          <p:cNvPr id="5" name="Rectangle 5"/>
          <p:cNvSpPr>
            <a:spLocks noGrp="1" noChangeArrowheads="1"/>
          </p:cNvSpPr>
          <p:nvPr>
            <p:ph type="ftr" sz="quarter" idx="10"/>
          </p:nvPr>
        </p:nvSpPr>
        <p:spPr>
          <a:xfrm>
            <a:off x="4165600" y="6245225"/>
            <a:ext cx="3860800" cy="476250"/>
          </a:xfrm>
        </p:spPr>
        <p:txBody>
          <a:bodyPr/>
          <a:lstStyle>
            <a:lvl1pPr>
              <a:defRPr>
                <a:solidFill>
                  <a:schemeClr val="tx1"/>
                </a:solidFill>
              </a:defRPr>
            </a:lvl1pPr>
          </a:lstStyle>
          <a:p>
            <a:pPr>
              <a:defRPr/>
            </a:pPr>
            <a:endParaRPr lang="zh-CN"/>
          </a:p>
        </p:txBody>
      </p:sp>
      <p:pic>
        <p:nvPicPr>
          <p:cNvPr id="6" name="图片 5" descr="软件学院LOGO1.png"/>
          <p:cNvPicPr>
            <a:picLocks noChangeAspect="1"/>
          </p:cNvPicPr>
          <p:nvPr userDrawn="1"/>
        </p:nvPicPr>
        <p:blipFill>
          <a:blip r:embed="rId3"/>
          <a:stretch>
            <a:fillRect/>
          </a:stretch>
        </p:blipFill>
        <p:spPr>
          <a:xfrm>
            <a:off x="7282775" y="6269850"/>
            <a:ext cx="4871217" cy="56343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19633" y="252413"/>
            <a:ext cx="2840567" cy="55499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393700" y="252413"/>
            <a:ext cx="8322733" cy="55499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393700" y="1489075"/>
            <a:ext cx="5581651"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8551" y="1489075"/>
            <a:ext cx="5581649"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4.png"/><Relationship Id="rId12" Type="http://schemas.openxmlformats.org/officeDocument/2006/relationships/image" Target="../media/image3.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393700" y="1489075"/>
            <a:ext cx="11366500" cy="4313238"/>
          </a:xfrm>
          <a:prstGeom prst="rect">
            <a:avLst/>
          </a:prstGeom>
          <a:noFill/>
          <a:ln w="9525">
            <a:noFill/>
            <a:miter lim="800000"/>
          </a:ln>
        </p:spPr>
        <p:txBody>
          <a:bodyPr vert="horz" wrap="square" lIns="0" tIns="0" rIns="0" bIns="0" numCol="1" anchor="t" anchorCtr="0" compatLnSpc="1"/>
          <a:lstStyle/>
          <a:p>
            <a:pPr lvl="0"/>
            <a:r>
              <a:rPr lang="de-DE" altLang="zh-CN" dirty="0"/>
              <a:t>Textmasterformate durch Klicken bearbeiten</a:t>
            </a:r>
            <a:endParaRPr lang="de-DE" altLang="zh-CN" dirty="0"/>
          </a:p>
          <a:p>
            <a:pPr lvl="1"/>
            <a:r>
              <a:rPr lang="de-DE" altLang="zh-CN" dirty="0"/>
              <a:t>Zweite Ebene</a:t>
            </a:r>
            <a:endParaRPr lang="de-DE" altLang="zh-CN" dirty="0"/>
          </a:p>
          <a:p>
            <a:pPr lvl="2"/>
            <a:r>
              <a:rPr lang="de-DE" altLang="zh-CN" dirty="0"/>
              <a:t>Dritte Ebene</a:t>
            </a:r>
            <a:endParaRPr lang="de-DE" altLang="zh-CN" dirty="0"/>
          </a:p>
          <a:p>
            <a:pPr lvl="3"/>
            <a:r>
              <a:rPr lang="de-DE" altLang="zh-CN" dirty="0"/>
              <a:t>Vierte Ebene</a:t>
            </a:r>
            <a:endParaRPr lang="de-DE" altLang="zh-CN" dirty="0"/>
          </a:p>
          <a:p>
            <a:pPr lvl="4"/>
            <a:r>
              <a:rPr lang="de-DE" altLang="zh-CN" dirty="0"/>
              <a:t>Fünfte Ebene</a:t>
            </a:r>
            <a:endParaRPr lang="de-DE" altLang="zh-CN" dirty="0"/>
          </a:p>
        </p:txBody>
      </p:sp>
      <p:sp>
        <p:nvSpPr>
          <p:cNvPr id="110595" name="Rectangle 5"/>
          <p:cNvSpPr>
            <a:spLocks noGrp="1" noChangeArrowheads="1"/>
          </p:cNvSpPr>
          <p:nvPr>
            <p:ph type="ftr" sz="quarter" idx="3"/>
          </p:nvPr>
        </p:nvSpPr>
        <p:spPr bwMode="gray">
          <a:xfrm>
            <a:off x="4165600" y="6365875"/>
            <a:ext cx="3860800" cy="247650"/>
          </a:xfrm>
          <a:prstGeom prst="rect">
            <a:avLst/>
          </a:prstGeom>
          <a:noFill/>
          <a:ln w="9525">
            <a:noFill/>
            <a:miter lim="800000"/>
          </a:ln>
        </p:spPr>
        <p:txBody>
          <a:bodyPr vert="horz" wrap="square" lIns="91440" tIns="45720" rIns="91440" bIns="45720" numCol="1" anchor="t" anchorCtr="0" compatLnSpc="1"/>
          <a:lstStyle>
            <a:lvl1pPr algn="ctr">
              <a:defRPr sz="1000" noProof="1">
                <a:solidFill>
                  <a:schemeClr val="bg1"/>
                </a:solidFill>
                <a:latin typeface="Arial" panose="020B0604020202020204" pitchFamily="34" charset="0"/>
                <a:cs typeface="+mn-cs"/>
              </a:defRPr>
            </a:lvl1pPr>
          </a:lstStyle>
          <a:p>
            <a:pPr>
              <a:defRPr/>
            </a:pPr>
            <a:endParaRPr lang="zh-CN"/>
          </a:p>
        </p:txBody>
      </p:sp>
      <p:sp>
        <p:nvSpPr>
          <p:cNvPr id="1028" name="Rectangle 7"/>
          <p:cNvSpPr>
            <a:spLocks noGrp="1" noChangeArrowheads="1"/>
          </p:cNvSpPr>
          <p:nvPr>
            <p:ph type="title"/>
          </p:nvPr>
        </p:nvSpPr>
        <p:spPr bwMode="gray">
          <a:xfrm>
            <a:off x="400051" y="252413"/>
            <a:ext cx="11360149" cy="647700"/>
          </a:xfrm>
          <a:prstGeom prst="rect">
            <a:avLst/>
          </a:prstGeom>
          <a:noFill/>
          <a:ln w="9525">
            <a:noFill/>
            <a:miter lim="800000"/>
          </a:ln>
        </p:spPr>
        <p:txBody>
          <a:bodyPr vert="horz" wrap="square" lIns="0" tIns="45720" rIns="0" bIns="45720" numCol="1" anchor="t" anchorCtr="0" compatLnSpc="1"/>
          <a:lstStyle/>
          <a:p>
            <a:pPr lvl="0"/>
            <a:r>
              <a:rPr lang="de-DE" altLang="zh-CN"/>
              <a:t>Klicken Sie, um das Titelformat zu bearbeiten</a:t>
            </a:r>
            <a:endParaRPr lang="de-DE" altLang="zh-CN"/>
          </a:p>
        </p:txBody>
      </p:sp>
      <p:sp>
        <p:nvSpPr>
          <p:cNvPr id="110597" name="Rectangle 5"/>
          <p:cNvSpPr>
            <a:spLocks noChangeArrowheads="1"/>
          </p:cNvSpPr>
          <p:nvPr/>
        </p:nvSpPr>
        <p:spPr bwMode="gray">
          <a:xfrm>
            <a:off x="292100" y="6365875"/>
            <a:ext cx="1790700" cy="247650"/>
          </a:xfrm>
          <a:prstGeom prst="rect">
            <a:avLst/>
          </a:prstGeom>
          <a:noFill/>
          <a:ln w="9525">
            <a:noFill/>
            <a:miter lim="800000"/>
          </a:ln>
        </p:spPr>
        <p:txBody>
          <a:bodyPr/>
          <a:lstStyle/>
          <a:p>
            <a:pPr>
              <a:defRPr/>
            </a:pPr>
            <a:r>
              <a:rPr lang="de-DE" altLang="zh-CN" sz="1000">
                <a:latin typeface="Arial" panose="020B0604020202020204" pitchFamily="34" charset="0"/>
                <a:ea typeface="宋体" panose="02010600030101010101" pitchFamily="2" charset="-122"/>
                <a:cs typeface="Arial" panose="020B0604020202020204" pitchFamily="34" charset="0"/>
              </a:rPr>
              <a:t>Page </a:t>
            </a:r>
            <a:r>
              <a:rPr lang="de-DE" altLang="zh-CN" sz="1000">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a:t>
            </a:r>
            <a:r>
              <a:rPr lang="de-DE" altLang="zh-CN" sz="1000">
                <a:latin typeface="Arial" panose="020B0604020202020204" pitchFamily="34" charset="0"/>
                <a:ea typeface="宋体" panose="02010600030101010101" pitchFamily="2" charset="-122"/>
                <a:cs typeface="Arial" panose="020B0604020202020204" pitchFamily="34" charset="0"/>
              </a:rPr>
              <a:t> </a:t>
            </a:r>
            <a:fld id="{32D91C8F-FAEA-4B44-9189-5505FEED48C3}" type="slidenum">
              <a:rPr lang="de-DE" altLang="zh-CN" sz="1000">
                <a:latin typeface="Arial" panose="020B0604020202020204" pitchFamily="34" charset="0"/>
                <a:ea typeface="宋体" panose="02010600030101010101" pitchFamily="2" charset="-122"/>
                <a:cs typeface="Arial" panose="020B0604020202020204" pitchFamily="34" charset="0"/>
              </a:rPr>
            </a:fld>
            <a:endParaRPr lang="de-DE" altLang="zh-CN" sz="1000">
              <a:latin typeface="Arial" panose="020B0604020202020204" pitchFamily="34" charset="0"/>
              <a:ea typeface="宋体" panose="02010600030101010101" pitchFamily="2" charset="-122"/>
              <a:cs typeface="Arial" panose="020B0604020202020204" pitchFamily="34" charset="0"/>
            </a:endParaRPr>
          </a:p>
        </p:txBody>
      </p:sp>
      <p:pic>
        <p:nvPicPr>
          <p:cNvPr id="7" name="图片 6" descr="软件学院LOGO1.png"/>
          <p:cNvPicPr>
            <a:picLocks noChangeAspect="1"/>
          </p:cNvPicPr>
          <p:nvPr/>
        </p:nvPicPr>
        <p:blipFill>
          <a:blip r:embed="rId13" cstate="print"/>
          <a:stretch>
            <a:fillRect/>
          </a:stretch>
        </p:blipFill>
        <p:spPr>
          <a:xfrm>
            <a:off x="8836133" y="6443496"/>
            <a:ext cx="2966204" cy="34309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2600" b="1">
          <a:solidFill>
            <a:schemeClr val="bg1"/>
          </a:solidFill>
          <a:latin typeface="微软雅黑" panose="020B0503020204020204" pitchFamily="34" charset="-122"/>
          <a:ea typeface="微软雅黑" panose="020B0503020204020204" pitchFamily="34" charset="-122"/>
          <a:cs typeface="+mj-cs"/>
        </a:defRPr>
      </a:lvl1pPr>
      <a:lvl2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2pPr>
      <a:lvl3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3pPr>
      <a:lvl4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4pPr>
      <a:lvl5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9pPr>
    </p:titleStyle>
    <p:bodyStyle>
      <a:lvl1pPr marL="180975" indent="-180975" algn="l" rtl="0" eaLnBrk="0" fontAlgn="base" hangingPunct="0">
        <a:spcBef>
          <a:spcPct val="0"/>
        </a:spcBef>
        <a:spcAft>
          <a:spcPct val="40000"/>
        </a:spcAft>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cs typeface="+mn-cs"/>
        </a:defRPr>
      </a:lvl1pPr>
      <a:lvl2pPr marL="444500" indent="-262255"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2pPr>
      <a:lvl3pPr marL="720725" indent="-274955"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3pPr>
      <a:lvl4pPr marL="987425" indent="-265430"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4pPr>
      <a:lvl5pPr marL="1254125" indent="-265430"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5pPr>
      <a:lvl6pPr marL="1711325" indent="-265430" algn="l" rtl="0" fontAlgn="base">
        <a:spcBef>
          <a:spcPct val="0"/>
        </a:spcBef>
        <a:spcAft>
          <a:spcPct val="40000"/>
        </a:spcAft>
        <a:buChar char="»"/>
        <a:defRPr>
          <a:solidFill>
            <a:schemeClr val="tx1"/>
          </a:solidFill>
          <a:latin typeface="+mn-lt"/>
          <a:cs typeface="+mn-cs"/>
        </a:defRPr>
      </a:lvl6pPr>
      <a:lvl7pPr marL="2168525" indent="-265430" algn="l" rtl="0" fontAlgn="base">
        <a:spcBef>
          <a:spcPct val="0"/>
        </a:spcBef>
        <a:spcAft>
          <a:spcPct val="40000"/>
        </a:spcAft>
        <a:buChar char="»"/>
        <a:defRPr>
          <a:solidFill>
            <a:schemeClr val="tx1"/>
          </a:solidFill>
          <a:latin typeface="+mn-lt"/>
          <a:cs typeface="+mn-cs"/>
        </a:defRPr>
      </a:lvl7pPr>
      <a:lvl8pPr marL="2625725" indent="-265430" algn="l" rtl="0" fontAlgn="base">
        <a:spcBef>
          <a:spcPct val="0"/>
        </a:spcBef>
        <a:spcAft>
          <a:spcPct val="40000"/>
        </a:spcAft>
        <a:buChar char="»"/>
        <a:defRPr>
          <a:solidFill>
            <a:schemeClr val="tx1"/>
          </a:solidFill>
          <a:latin typeface="+mn-lt"/>
          <a:cs typeface="+mn-cs"/>
        </a:defRPr>
      </a:lvl8pPr>
      <a:lvl9pPr marL="3082925" indent="-265430" algn="l" rtl="0" fontAlgn="base">
        <a:spcBef>
          <a:spcPct val="0"/>
        </a:spcBef>
        <a:spcAft>
          <a:spcPct val="40000"/>
        </a:spcAft>
        <a:buChar char="»"/>
        <a:defRPr>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5.jpe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7.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26696;&#20363;/&#25910;&#23614;/PMI&#36947;&#24503;&#35268;&#33539;&#21644;&#32844;&#19994;&#34892;&#20026;&#20934;&#21017;(&#20013;&#25991;).doc" TargetMode="Externa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495800" y="3352800"/>
            <a:ext cx="6029356" cy="609600"/>
          </a:xfrm>
        </p:spPr>
        <p:txBody>
          <a:bodyPr/>
          <a:lstStyle/>
          <a:p>
            <a:r>
              <a:rPr lang="zh-CN" altLang="en-US" sz="2800" dirty="0"/>
              <a:t>第六章 项目经理素质与职业道德</a:t>
            </a:r>
            <a:endParaRPr lang="en-US" altLang="zh-CN" sz="2800" dirty="0"/>
          </a:p>
        </p:txBody>
      </p:sp>
      <p:sp>
        <p:nvSpPr>
          <p:cNvPr id="2051" name="Rectangle 3"/>
          <p:cNvSpPr>
            <a:spLocks noGrp="1" noChangeArrowheads="1"/>
          </p:cNvSpPr>
          <p:nvPr>
            <p:ph type="subTitle" idx="1"/>
          </p:nvPr>
        </p:nvSpPr>
        <p:spPr>
          <a:xfrm>
            <a:off x="2540" y="214630"/>
            <a:ext cx="6543675" cy="533400"/>
          </a:xfrm>
        </p:spPr>
        <p:txBody>
          <a:bodyPr/>
          <a:lstStyle/>
          <a:p>
            <a:r>
              <a:rPr lang="en-US" altLang="zh-CN" b="1" dirty="0">
                <a:solidFill>
                  <a:schemeClr val="accent3"/>
                </a:solidFill>
              </a:rPr>
              <a:t>IT </a:t>
            </a:r>
            <a:r>
              <a:rPr lang="zh-CN" altLang="en-US" b="1" dirty="0">
                <a:solidFill>
                  <a:schemeClr val="accent3"/>
                </a:solidFill>
              </a:rPr>
              <a:t>项目管理</a:t>
            </a:r>
            <a:endParaRPr lang="en-US" altLang="zh-CN" b="1" dirty="0">
              <a:solidFill>
                <a:schemeClr val="accent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img.mazystar.cn/pic/20094719502452277801.jpg"/>
          <p:cNvPicPr>
            <a:picLocks noChangeAspect="1" noChangeArrowheads="1"/>
          </p:cNvPicPr>
          <p:nvPr/>
        </p:nvPicPr>
        <p:blipFill>
          <a:blip r:embed="rId1"/>
          <a:srcRect/>
          <a:stretch>
            <a:fillRect/>
          </a:stretch>
        </p:blipFill>
        <p:spPr bwMode="auto">
          <a:xfrm>
            <a:off x="8839200" y="5105400"/>
            <a:ext cx="1524000" cy="1524000"/>
          </a:xfrm>
          <a:prstGeom prst="rect">
            <a:avLst/>
          </a:prstGeom>
          <a:noFill/>
        </p:spPr>
      </p:pic>
      <p:sp>
        <p:nvSpPr>
          <p:cNvPr id="3" name="内容占位符 2"/>
          <p:cNvSpPr>
            <a:spLocks noGrp="1"/>
          </p:cNvSpPr>
          <p:nvPr>
            <p:ph sz="quarter" idx="1"/>
          </p:nvPr>
        </p:nvSpPr>
        <p:spPr>
          <a:xfrm>
            <a:off x="565785" y="1480185"/>
            <a:ext cx="9645015" cy="4707890"/>
          </a:xfrm>
        </p:spPr>
        <p:txBody>
          <a:bodyPr/>
          <a:lstStyle/>
          <a:p>
            <a:r>
              <a:rPr lang="zh-CN" altLang="en-US" sz="2400" dirty="0">
                <a:latin typeface="Arial" panose="020B0604020202020204" pitchFamily="34" charset="0"/>
              </a:rPr>
              <a:t>你管理着一个国际咨询团队，目前团队在准备一套关于如何将旗鱼制成“冷冻</a:t>
            </a:r>
            <a:r>
              <a:rPr lang="en-US" altLang="zh-CN" sz="2400" dirty="0">
                <a:latin typeface="Arial" panose="020B0604020202020204" pitchFamily="34" charset="0"/>
              </a:rPr>
              <a:t>-</a:t>
            </a:r>
            <a:r>
              <a:rPr lang="zh-CN" altLang="en-US" sz="2400" dirty="0">
                <a:latin typeface="Arial" panose="020B0604020202020204" pitchFamily="34" charset="0"/>
              </a:rPr>
              <a:t>烘干”的小吃食品的流程操作规则。在最近一次同商业捕鱼行业代表一起参加的专业和技术性会议上，一家厂商向你赠送了一些市场营销的书籍中夹带了一张在一年之内可以用于任何一个渔产品市场的熏制鲅鱼的免费券。你很喜欢吃熏制鲅鱼，这种情况下，你应该：</a:t>
            </a:r>
            <a:endParaRPr lang="en-US" altLang="zh-CN" sz="2400" dirty="0">
              <a:latin typeface="Arial" panose="020B0604020202020204" pitchFamily="34" charset="0"/>
            </a:endParaRPr>
          </a:p>
          <a:p>
            <a:pPr marL="776605" lvl="1" indent="-457200">
              <a:buFont typeface="+mj-lt"/>
              <a:buAutoNum type="alphaUcPeriod"/>
            </a:pPr>
            <a:r>
              <a:rPr lang="zh-CN" altLang="en-US" sz="2000" dirty="0"/>
              <a:t>不接受这个礼物，因为这可能被说成是你中饱私囊</a:t>
            </a:r>
            <a:endParaRPr lang="en-US" altLang="zh-CN" sz="2000" dirty="0"/>
          </a:p>
          <a:p>
            <a:pPr marL="776605" lvl="1" indent="-457200">
              <a:buFont typeface="+mj-lt"/>
              <a:buAutoNum type="alphaUcPeriod"/>
            </a:pPr>
            <a:r>
              <a:rPr lang="zh-CN" altLang="en-US" sz="2000" dirty="0"/>
              <a:t>看一下是不是那个厂商给每位出席会议的人都送了这个礼物，如果是这样，那么你就可以接受</a:t>
            </a:r>
            <a:endParaRPr lang="en-US" altLang="zh-CN" sz="2000" dirty="0"/>
          </a:p>
          <a:p>
            <a:pPr marL="776605" lvl="1" indent="-457200">
              <a:buFont typeface="+mj-lt"/>
              <a:buAutoNum type="alphaUcPeriod"/>
            </a:pPr>
            <a:r>
              <a:rPr lang="zh-CN" altLang="en-US" sz="2000" dirty="0"/>
              <a:t>接受这个礼物，但回到自己的工作岗位上时要将此事告知项目主管</a:t>
            </a:r>
            <a:endParaRPr lang="en-US" altLang="zh-CN" sz="2000" dirty="0"/>
          </a:p>
          <a:p>
            <a:pPr marL="776605" lvl="1" indent="-457200">
              <a:buFont typeface="+mj-lt"/>
              <a:buAutoNum type="alphaUcPeriod"/>
            </a:pPr>
            <a:r>
              <a:rPr lang="zh-CN" altLang="en-US" sz="2000" dirty="0"/>
              <a:t>尽管这可能不符合举办会议所在国家的习惯，但你还是应该收下这个礼物</a:t>
            </a:r>
            <a:endParaRPr lang="zh-CN" altLang="en-US" sz="20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593090" y="1540510"/>
            <a:ext cx="9770110" cy="4419600"/>
          </a:xfrm>
        </p:spPr>
        <p:txBody>
          <a:bodyPr/>
          <a:lstStyle/>
          <a:p>
            <a:r>
              <a:rPr lang="zh-CN" altLang="en-US" sz="2400" dirty="0">
                <a:latin typeface="Arial" panose="020B0604020202020204" pitchFamily="34" charset="0"/>
              </a:rPr>
              <a:t>一项目经理发现交付成果有缺陷，该成果按照合同今天要递交给客户。项目经理知道客户不懂技术 ，注意不到这个缺陷。该交付成果满足合同要求，但是它不满足项目经理的质量标准。在这种情况下，项目经理应该怎么做？</a:t>
            </a:r>
            <a:endParaRPr lang="en-US" altLang="zh-CN" sz="2400" dirty="0">
              <a:latin typeface="Arial" panose="020B0604020202020204" pitchFamily="34" charset="0"/>
            </a:endParaRPr>
          </a:p>
          <a:p>
            <a:pPr marL="776605" lvl="1" indent="-457200">
              <a:buFont typeface="+mj-lt"/>
              <a:buAutoNum type="alphaUcPeriod"/>
            </a:pPr>
            <a:r>
              <a:rPr lang="zh-CN" altLang="en-US" sz="2000" dirty="0"/>
              <a:t>发布交付成果，从客户那里得到正式接受</a:t>
            </a:r>
            <a:endParaRPr lang="en-US" altLang="zh-CN" sz="2000" dirty="0"/>
          </a:p>
          <a:p>
            <a:pPr marL="776605" lvl="1" indent="-457200">
              <a:buFont typeface="+mj-lt"/>
              <a:buAutoNum type="alphaUcPeriod"/>
            </a:pPr>
            <a:r>
              <a:rPr lang="zh-CN" altLang="en-US" sz="2000" dirty="0"/>
              <a:t>在经验教训中注明该问题，所以未来的项目不会遇到相同的问题</a:t>
            </a:r>
            <a:endParaRPr lang="en-US" altLang="zh-CN" sz="2000" dirty="0"/>
          </a:p>
          <a:p>
            <a:pPr marL="776605" lvl="1" indent="-457200">
              <a:buFont typeface="+mj-lt"/>
              <a:buAutoNum type="alphaUcPeriod"/>
            </a:pPr>
            <a:r>
              <a:rPr lang="zh-CN" altLang="en-US" sz="2000" dirty="0"/>
              <a:t>和客户讨论这个问题</a:t>
            </a:r>
            <a:endParaRPr lang="en-US" altLang="zh-CN" sz="2000" dirty="0"/>
          </a:p>
          <a:p>
            <a:pPr marL="776605" lvl="1" indent="-457200">
              <a:buFont typeface="+mj-lt"/>
              <a:buAutoNum type="alphaUcPeriod"/>
            </a:pPr>
            <a:r>
              <a:rPr lang="zh-CN" altLang="en-US" sz="2000" dirty="0"/>
              <a:t>告诉客户交付成果要推迟</a:t>
            </a:r>
            <a:endParaRPr lang="zh-CN" altLang="en-US" sz="2000" dirty="0"/>
          </a:p>
        </p:txBody>
      </p:sp>
      <p:sp>
        <p:nvSpPr>
          <p:cNvPr id="4" name="页脚占位符 3"/>
          <p:cNvSpPr>
            <a:spLocks noGrp="1"/>
          </p:cNvSpPr>
          <p:nvPr>
            <p:ph type="ftr" sz="quarter" idx="10"/>
          </p:nvPr>
        </p:nvSpPr>
        <p:spPr/>
        <p:txBody>
          <a:bodyPr/>
          <a:lstStyle/>
          <a:p>
            <a:pPr>
              <a:defRPr/>
            </a:pPr>
            <a:r>
              <a:rPr lang="en-US" dirty="0"/>
              <a:t>Information Technology Project Management, Fifth Edition, Copyright 2007                  </a:t>
            </a:r>
            <a:endParaRPr lang="en-US" dirty="0"/>
          </a:p>
        </p:txBody>
      </p:sp>
      <p:pic>
        <p:nvPicPr>
          <p:cNvPr id="7" name="Picture 2" descr="http://img.mazystar.cn/pic/20094719502452277801.jpg"/>
          <p:cNvPicPr>
            <a:picLocks noChangeAspect="1" noChangeArrowheads="1"/>
          </p:cNvPicPr>
          <p:nvPr/>
        </p:nvPicPr>
        <p:blipFill>
          <a:blip r:embed="rId1"/>
          <a:srcRect/>
          <a:stretch>
            <a:fillRect/>
          </a:stretch>
        </p:blipFill>
        <p:spPr bwMode="auto">
          <a:xfrm>
            <a:off x="8839200" y="5105400"/>
            <a:ext cx="1524000" cy="15240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590550" y="1475105"/>
            <a:ext cx="9603740" cy="4419600"/>
          </a:xfrm>
        </p:spPr>
        <p:txBody>
          <a:bodyPr/>
          <a:lstStyle/>
          <a:p>
            <a:r>
              <a:rPr lang="zh-CN" altLang="en-US" sz="2400" dirty="0">
                <a:latin typeface="Arial" panose="020B0604020202020204" pitchFamily="34" charset="0"/>
              </a:rPr>
              <a:t>你的员工迟交了报告</a:t>
            </a:r>
            <a:r>
              <a:rPr lang="en-US" altLang="zh-CN" sz="2400" dirty="0">
                <a:latin typeface="Arial" panose="020B0604020202020204" pitchFamily="34" charset="0"/>
              </a:rPr>
              <a:t>3</a:t>
            </a:r>
            <a:r>
              <a:rPr lang="zh-CN" altLang="en-US" sz="2400" dirty="0">
                <a:latin typeface="Arial" panose="020B0604020202020204" pitchFamily="34" charset="0"/>
              </a:rPr>
              <a:t>天，她在讨论这份报告的会议开始</a:t>
            </a:r>
            <a:r>
              <a:rPr lang="en-US" altLang="zh-CN" sz="2400" dirty="0">
                <a:latin typeface="Arial" panose="020B0604020202020204" pitchFamily="34" charset="0"/>
              </a:rPr>
              <a:t>5</a:t>
            </a:r>
            <a:r>
              <a:rPr lang="zh-CN" altLang="en-US" sz="2400" dirty="0">
                <a:latin typeface="Arial" panose="020B0604020202020204" pitchFamily="34" charset="0"/>
              </a:rPr>
              <a:t>分钟前把报告交给你。你发现里面有一些严重的错误，这种情况下，你应该：</a:t>
            </a:r>
            <a:endParaRPr lang="en-US" altLang="zh-CN" sz="2400" dirty="0">
              <a:latin typeface="Arial" panose="020B0604020202020204" pitchFamily="34" charset="0"/>
            </a:endParaRPr>
          </a:p>
          <a:p>
            <a:pPr marL="776605" lvl="1" indent="-457200">
              <a:buFont typeface="+mj-lt"/>
              <a:buAutoNum type="alphaUcPeriod"/>
            </a:pPr>
            <a:r>
              <a:rPr lang="zh-CN" altLang="en-US" sz="2000" dirty="0"/>
              <a:t>要求该员工定期更新</a:t>
            </a:r>
            <a:endParaRPr lang="en-US" altLang="zh-CN" sz="2000" dirty="0"/>
          </a:p>
          <a:p>
            <a:pPr marL="776605" lvl="1" indent="-457200">
              <a:buFont typeface="+mj-lt"/>
              <a:buAutoNum type="alphaUcPeriod"/>
            </a:pPr>
            <a:r>
              <a:rPr lang="zh-CN" altLang="en-US" sz="2000" dirty="0"/>
              <a:t>培训并教授该员工</a:t>
            </a:r>
            <a:endParaRPr lang="en-US" altLang="zh-CN" sz="2000" dirty="0"/>
          </a:p>
          <a:p>
            <a:pPr marL="776605" lvl="1" indent="-457200">
              <a:buFont typeface="+mj-lt"/>
              <a:buAutoNum type="alphaUcPeriod"/>
            </a:pPr>
            <a:r>
              <a:rPr lang="zh-CN" altLang="en-US" sz="2000" dirty="0"/>
              <a:t>确保该员工有能力做这份工作</a:t>
            </a:r>
            <a:endParaRPr lang="en-US" altLang="zh-CN" sz="2000" dirty="0"/>
          </a:p>
          <a:p>
            <a:pPr marL="776605" lvl="1" indent="-457200">
              <a:buFont typeface="+mj-lt"/>
              <a:buAutoNum type="alphaUcPeriod"/>
            </a:pPr>
            <a:r>
              <a:rPr lang="zh-CN" altLang="en-US" sz="2000" dirty="0"/>
              <a:t>早点儿取消会议，因为你没有机会审核报告</a:t>
            </a:r>
            <a:endParaRPr lang="zh-CN" altLang="en-US" sz="20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endParaRPr lang="en-US"/>
          </a:p>
        </p:txBody>
      </p:sp>
      <p:pic>
        <p:nvPicPr>
          <p:cNvPr id="7" name="Picture 2" descr="http://img.mazystar.cn/pic/20094719502452277801.jpg"/>
          <p:cNvPicPr>
            <a:picLocks noChangeAspect="1" noChangeArrowheads="1"/>
          </p:cNvPicPr>
          <p:nvPr/>
        </p:nvPicPr>
        <p:blipFill>
          <a:blip r:embed="rId1"/>
          <a:srcRect/>
          <a:stretch>
            <a:fillRect/>
          </a:stretch>
        </p:blipFill>
        <p:spPr bwMode="auto">
          <a:xfrm>
            <a:off x="8839200" y="5105400"/>
            <a:ext cx="1524000" cy="15240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566420" y="1524000"/>
            <a:ext cx="9644380" cy="4419600"/>
          </a:xfrm>
        </p:spPr>
        <p:txBody>
          <a:bodyPr/>
          <a:lstStyle/>
          <a:p>
            <a:r>
              <a:rPr lang="zh-CN" altLang="en-US" sz="2400" dirty="0">
                <a:latin typeface="Arial" panose="020B0604020202020204" pitchFamily="34" charset="0"/>
              </a:rPr>
              <a:t>一国外大型复杂建筑项目要将所需设备去过拥挤的街道，为了保证设备能成功运送，你在当地的联系人告诉你要向当地警察支付少量费用以疏导交通。你应该：</a:t>
            </a:r>
            <a:endParaRPr lang="en-US" altLang="zh-CN" sz="2400" dirty="0">
              <a:latin typeface="Arial" panose="020B0604020202020204" pitchFamily="34" charset="0"/>
            </a:endParaRPr>
          </a:p>
          <a:p>
            <a:pPr marL="776605" lvl="1" indent="-457200">
              <a:buFont typeface="+mj-lt"/>
              <a:buAutoNum type="alphaUcPeriod"/>
            </a:pPr>
            <a:r>
              <a:rPr lang="zh-CN" altLang="en-US" sz="2000" dirty="0"/>
              <a:t>不支付，因为这是贿赂</a:t>
            </a:r>
            <a:endParaRPr lang="en-US" altLang="zh-CN" sz="2000" dirty="0"/>
          </a:p>
          <a:p>
            <a:pPr marL="776605" lvl="1" indent="-457200">
              <a:buFont typeface="+mj-lt"/>
              <a:buAutoNum type="alphaUcPeriod"/>
            </a:pPr>
            <a:r>
              <a:rPr lang="zh-CN" altLang="en-US" sz="2000" dirty="0"/>
              <a:t>取消这个工作</a:t>
            </a:r>
            <a:endParaRPr lang="en-US" altLang="zh-CN" sz="2000" dirty="0"/>
          </a:p>
          <a:p>
            <a:pPr marL="776605" lvl="1" indent="-457200">
              <a:buFont typeface="+mj-lt"/>
              <a:buAutoNum type="alphaUcPeriod"/>
            </a:pPr>
            <a:r>
              <a:rPr lang="zh-CN" altLang="en-US" sz="2000" dirty="0"/>
              <a:t>支付费用</a:t>
            </a:r>
            <a:endParaRPr lang="en-US" altLang="zh-CN" sz="2000" dirty="0"/>
          </a:p>
          <a:p>
            <a:pPr marL="776605" lvl="1" indent="-457200">
              <a:buFont typeface="+mj-lt"/>
              <a:buAutoNum type="alphaUcPeriod"/>
            </a:pPr>
            <a:r>
              <a:rPr lang="zh-CN" altLang="en-US" sz="2000" dirty="0"/>
              <a:t>如果不是项目估算的一部分，就不支付费用</a:t>
            </a:r>
            <a:endParaRPr lang="zh-CN" altLang="en-US" sz="20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endParaRPr lang="en-US"/>
          </a:p>
        </p:txBody>
      </p:sp>
      <p:pic>
        <p:nvPicPr>
          <p:cNvPr id="7" name="Picture 2" descr="http://img.mazystar.cn/pic/20094719502452277801.jpg"/>
          <p:cNvPicPr>
            <a:picLocks noChangeAspect="1" noChangeArrowheads="1"/>
          </p:cNvPicPr>
          <p:nvPr/>
        </p:nvPicPr>
        <p:blipFill>
          <a:blip r:embed="rId1"/>
          <a:srcRect/>
          <a:stretch>
            <a:fillRect/>
          </a:stretch>
        </p:blipFill>
        <p:spPr bwMode="auto">
          <a:xfrm>
            <a:off x="8839200" y="5105400"/>
            <a:ext cx="1524000" cy="15240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579755" y="1605915"/>
            <a:ext cx="9631045" cy="4419600"/>
          </a:xfrm>
        </p:spPr>
        <p:txBody>
          <a:bodyPr/>
          <a:lstStyle/>
          <a:p>
            <a:r>
              <a:rPr lang="zh-CN" altLang="en-US" sz="2400" dirty="0">
                <a:latin typeface="Arial" panose="020B0604020202020204" pitchFamily="34" charset="0"/>
              </a:rPr>
              <a:t>你正在为你的上市公司开发一种新产品，项目进行了一半，这时你发现之前的项目经理没有经过允许支付了</a:t>
            </a:r>
            <a:r>
              <a:rPr lang="en-US" altLang="zh-CN" sz="2400" dirty="0">
                <a:latin typeface="Arial" panose="020B0604020202020204" pitchFamily="34" charset="0"/>
              </a:rPr>
              <a:t>3</a:t>
            </a:r>
            <a:r>
              <a:rPr lang="zh-CN" altLang="en-US" sz="2400" dirty="0">
                <a:latin typeface="Arial" panose="020B0604020202020204" pitchFamily="34" charset="0"/>
              </a:rPr>
              <a:t>百万美元。幸运的是，项目成本绩效指数</a:t>
            </a:r>
            <a:r>
              <a:rPr lang="en-US" altLang="zh-CN" sz="2400" dirty="0">
                <a:latin typeface="Arial" panose="020B0604020202020204" pitchFamily="34" charset="0"/>
              </a:rPr>
              <a:t>(CPI)</a:t>
            </a:r>
            <a:r>
              <a:rPr lang="zh-CN" altLang="en-US" sz="2400" dirty="0">
                <a:latin typeface="Arial" panose="020B0604020202020204" pitchFamily="34" charset="0"/>
              </a:rPr>
              <a:t>为</a:t>
            </a:r>
            <a:r>
              <a:rPr lang="en-US" altLang="zh-CN" sz="2400" dirty="0">
                <a:latin typeface="Arial" panose="020B0604020202020204" pitchFamily="34" charset="0"/>
              </a:rPr>
              <a:t>1.2</a:t>
            </a:r>
            <a:r>
              <a:rPr lang="zh-CN" altLang="en-US" sz="2400" dirty="0">
                <a:latin typeface="Arial" panose="020B0604020202020204" pitchFamily="34" charset="0"/>
              </a:rPr>
              <a:t>。你应该：</a:t>
            </a:r>
            <a:endParaRPr lang="en-US" altLang="zh-CN" sz="2400" dirty="0">
              <a:latin typeface="Arial" panose="020B0604020202020204" pitchFamily="34" charset="0"/>
            </a:endParaRPr>
          </a:p>
          <a:p>
            <a:pPr marL="776605" lvl="1" indent="-457200">
              <a:buFont typeface="+mj-lt"/>
              <a:buAutoNum type="alphaUcPeriod"/>
            </a:pPr>
            <a:r>
              <a:rPr lang="zh-CN" altLang="en-US" sz="2000" dirty="0"/>
              <a:t>联系你的经理</a:t>
            </a:r>
            <a:endParaRPr lang="en-US" altLang="zh-CN" sz="2000" dirty="0"/>
          </a:p>
          <a:p>
            <a:pPr marL="776605" lvl="1" indent="-457200">
              <a:buFont typeface="+mj-lt"/>
              <a:buAutoNum type="alphaUcPeriod"/>
            </a:pPr>
            <a:r>
              <a:rPr lang="zh-CN" altLang="en-US" sz="2000" dirty="0"/>
              <a:t>在代管科目中记录该金额</a:t>
            </a:r>
            <a:endParaRPr lang="en-US" altLang="zh-CN" sz="2000" dirty="0"/>
          </a:p>
          <a:p>
            <a:pPr marL="776605" lvl="1" indent="-457200">
              <a:buFont typeface="+mj-lt"/>
              <a:buAutoNum type="alphaUcPeriod"/>
            </a:pPr>
            <a:r>
              <a:rPr lang="zh-CN" altLang="en-US" sz="2000" dirty="0"/>
              <a:t>把该金额加到最大的可用成本上</a:t>
            </a:r>
            <a:endParaRPr lang="en-US" altLang="zh-CN" sz="2000" dirty="0"/>
          </a:p>
          <a:p>
            <a:pPr marL="776605" lvl="1" indent="-457200">
              <a:buFont typeface="+mj-lt"/>
              <a:buAutoNum type="alphaUcPeriod"/>
            </a:pPr>
            <a:r>
              <a:rPr lang="zh-CN" altLang="en-US" sz="2000" dirty="0"/>
              <a:t>忽略该金额</a:t>
            </a:r>
            <a:endParaRPr lang="zh-CN" altLang="en-US" sz="20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endParaRPr lang="en-US"/>
          </a:p>
        </p:txBody>
      </p:sp>
      <p:pic>
        <p:nvPicPr>
          <p:cNvPr id="7" name="Picture 2" descr="http://img.mazystar.cn/pic/20094719502452277801.jpg"/>
          <p:cNvPicPr>
            <a:picLocks noChangeAspect="1" noChangeArrowheads="1"/>
          </p:cNvPicPr>
          <p:nvPr/>
        </p:nvPicPr>
        <p:blipFill>
          <a:blip r:embed="rId1"/>
          <a:srcRect/>
          <a:stretch>
            <a:fillRect/>
          </a:stretch>
        </p:blipFill>
        <p:spPr bwMode="auto">
          <a:xfrm>
            <a:off x="8839200" y="5105400"/>
            <a:ext cx="1524000" cy="15240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551815" y="1572895"/>
            <a:ext cx="9962515" cy="4419600"/>
          </a:xfrm>
        </p:spPr>
        <p:txBody>
          <a:bodyPr/>
          <a:lstStyle/>
          <a:p>
            <a:r>
              <a:rPr lang="zh-CN" altLang="en-US" sz="2400" dirty="0">
                <a:latin typeface="Arial" panose="020B0604020202020204" pitchFamily="34" charset="0"/>
              </a:rPr>
              <a:t>你的项目现金快用完了而还有大量工作未完成。你的上级指示你引导自己的项目员工去挪用另外一个项目的预算来做当前的项目工作。你应该：</a:t>
            </a:r>
            <a:endParaRPr lang="en-US" altLang="zh-CN" sz="2400" dirty="0">
              <a:latin typeface="Arial" panose="020B0604020202020204" pitchFamily="34" charset="0"/>
            </a:endParaRPr>
          </a:p>
          <a:p>
            <a:pPr marL="776605" lvl="1" indent="-457200">
              <a:buFont typeface="+mj-lt"/>
              <a:buAutoNum type="alphaUcPeriod"/>
            </a:pPr>
            <a:r>
              <a:rPr lang="zh-CN" altLang="en-US" sz="2000" dirty="0"/>
              <a:t>遵照指示</a:t>
            </a:r>
            <a:endParaRPr lang="en-US" altLang="zh-CN" sz="2000" dirty="0"/>
          </a:p>
          <a:p>
            <a:pPr marL="776605" lvl="1" indent="-457200">
              <a:buFont typeface="+mj-lt"/>
              <a:buAutoNum type="alphaUcPeriod"/>
            </a:pPr>
            <a:r>
              <a:rPr lang="zh-CN" altLang="en-US" sz="2000" dirty="0"/>
              <a:t>通知公司的审计员</a:t>
            </a:r>
            <a:endParaRPr lang="en-US" altLang="zh-CN" sz="2000" dirty="0"/>
          </a:p>
          <a:p>
            <a:pPr marL="776605" lvl="1" indent="-457200">
              <a:buFont typeface="+mj-lt"/>
              <a:buAutoNum type="alphaUcPeriod"/>
            </a:pPr>
            <a:r>
              <a:rPr lang="zh-CN" altLang="en-US" sz="2000" dirty="0"/>
              <a:t>要求管理层对于所建议的行动提供书面的证实，并且通告另一个项目的项目经理</a:t>
            </a:r>
            <a:endParaRPr lang="en-US" altLang="zh-CN" sz="2000" dirty="0"/>
          </a:p>
          <a:p>
            <a:pPr marL="776605" lvl="1" indent="-457200">
              <a:buFont typeface="+mj-lt"/>
              <a:buAutoNum type="alphaUcPeriod"/>
            </a:pPr>
            <a:r>
              <a:rPr lang="zh-CN" altLang="en-US" sz="2000" dirty="0"/>
              <a:t>如果可能的话，终止项目</a:t>
            </a:r>
            <a:endParaRPr lang="zh-CN" altLang="en-US" sz="2000" dirty="0"/>
          </a:p>
        </p:txBody>
      </p:sp>
      <p:sp>
        <p:nvSpPr>
          <p:cNvPr id="4" name="页脚占位符 3"/>
          <p:cNvSpPr>
            <a:spLocks noGrp="1"/>
          </p:cNvSpPr>
          <p:nvPr>
            <p:ph type="ftr" sz="quarter" idx="10"/>
          </p:nvPr>
        </p:nvSpPr>
        <p:spPr/>
        <p:txBody>
          <a:bodyPr/>
          <a:lstStyle/>
          <a:p>
            <a:pPr>
              <a:defRPr/>
            </a:pPr>
            <a:r>
              <a:rPr lang="en-US" dirty="0"/>
              <a:t>Information Technology Project Management, Fifth Edition, Copyright 2007                  </a:t>
            </a:r>
            <a:endParaRPr lang="en-US" dirty="0"/>
          </a:p>
        </p:txBody>
      </p:sp>
      <p:pic>
        <p:nvPicPr>
          <p:cNvPr id="7" name="Picture 2" descr="http://img.mazystar.cn/pic/20094719502452277801.jpg"/>
          <p:cNvPicPr>
            <a:picLocks noChangeAspect="1" noChangeArrowheads="1"/>
          </p:cNvPicPr>
          <p:nvPr/>
        </p:nvPicPr>
        <p:blipFill>
          <a:blip r:embed="rId1"/>
          <a:srcRect/>
          <a:stretch>
            <a:fillRect/>
          </a:stretch>
        </p:blipFill>
        <p:spPr bwMode="auto">
          <a:xfrm>
            <a:off x="8839200" y="5105400"/>
            <a:ext cx="1524000" cy="15240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566420" y="1556385"/>
            <a:ext cx="9644380" cy="4419600"/>
          </a:xfrm>
        </p:spPr>
        <p:txBody>
          <a:bodyPr/>
          <a:lstStyle/>
          <a:p>
            <a:r>
              <a:rPr lang="zh-CN" altLang="en-US" sz="2400" dirty="0">
                <a:latin typeface="Arial" panose="020B0604020202020204" pitchFamily="34" charset="0"/>
              </a:rPr>
              <a:t>你现在有机会为客户提供一项服务产品，获得丰厚利润。尽管你有丰富的类似项目经验，但是总经理叫你夸大你的经验以便尽快签订合同。这种情况下，你最好的做法是什么？</a:t>
            </a:r>
            <a:endParaRPr lang="en-US" altLang="zh-CN" sz="2400" dirty="0">
              <a:latin typeface="Arial" panose="020B0604020202020204" pitchFamily="34" charset="0"/>
            </a:endParaRPr>
          </a:p>
          <a:p>
            <a:pPr marL="776605" lvl="1" indent="-457200">
              <a:buFont typeface="+mj-lt"/>
              <a:buAutoNum type="alphaUcPeriod"/>
            </a:pPr>
            <a:r>
              <a:rPr lang="zh-CN" altLang="en-US" sz="2000" dirty="0"/>
              <a:t>拒绝建议</a:t>
            </a:r>
            <a:endParaRPr lang="en-US" altLang="zh-CN" sz="2000" dirty="0"/>
          </a:p>
          <a:p>
            <a:pPr marL="776605" lvl="1" indent="-457200">
              <a:buFont typeface="+mj-lt"/>
              <a:buAutoNum type="alphaUcPeriod"/>
            </a:pPr>
            <a:r>
              <a:rPr lang="zh-CN" altLang="en-US" sz="2000" dirty="0"/>
              <a:t>提出你执行过类似的项目安装</a:t>
            </a:r>
            <a:endParaRPr lang="en-US" altLang="zh-CN" sz="2000" dirty="0"/>
          </a:p>
          <a:p>
            <a:pPr marL="776605" lvl="1" indent="-457200">
              <a:buFont typeface="+mj-lt"/>
              <a:buAutoNum type="alphaUcPeriod"/>
            </a:pPr>
            <a:r>
              <a:rPr lang="zh-CN" altLang="en-US" sz="2000" dirty="0"/>
              <a:t>告诉总经理你不能夸大自己的资历，但是你可以跟客户讲述你过去类似项目经验，然后在安装之前可以参加新产品相关培训</a:t>
            </a:r>
            <a:endParaRPr lang="en-US" altLang="zh-CN" sz="2000" dirty="0"/>
          </a:p>
          <a:p>
            <a:pPr marL="776605" lvl="1" indent="-457200">
              <a:buFont typeface="+mj-lt"/>
              <a:buAutoNum type="alphaUcPeriod"/>
            </a:pPr>
            <a:r>
              <a:rPr lang="zh-CN" altLang="en-US" sz="2000" dirty="0"/>
              <a:t>推荐别的项目经理协助促销</a:t>
            </a:r>
            <a:endParaRPr lang="zh-CN" altLang="en-US" sz="20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endParaRPr lang="en-US"/>
          </a:p>
        </p:txBody>
      </p:sp>
      <p:pic>
        <p:nvPicPr>
          <p:cNvPr id="7" name="Picture 2" descr="http://img.mazystar.cn/pic/20094719502452277801.jpg"/>
          <p:cNvPicPr>
            <a:picLocks noChangeAspect="1" noChangeArrowheads="1"/>
          </p:cNvPicPr>
          <p:nvPr/>
        </p:nvPicPr>
        <p:blipFill>
          <a:blip r:embed="rId1"/>
          <a:srcRect/>
          <a:stretch>
            <a:fillRect/>
          </a:stretch>
        </p:blipFill>
        <p:spPr bwMode="auto">
          <a:xfrm>
            <a:off x="8839200" y="5105400"/>
            <a:ext cx="1524000" cy="152400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579755" y="1507490"/>
            <a:ext cx="9631045" cy="4419600"/>
          </a:xfrm>
        </p:spPr>
        <p:txBody>
          <a:bodyPr/>
          <a:lstStyle/>
          <a:p>
            <a:r>
              <a:rPr lang="zh-CN" altLang="en-US" sz="2400" dirty="0">
                <a:latin typeface="Arial" panose="020B0604020202020204" pitchFamily="34" charset="0"/>
              </a:rPr>
              <a:t>以下哪项被认为是利益冲突？</a:t>
            </a:r>
            <a:endParaRPr lang="en-US" altLang="zh-CN" sz="2400" dirty="0">
              <a:latin typeface="Arial" panose="020B0604020202020204" pitchFamily="34" charset="0"/>
            </a:endParaRPr>
          </a:p>
          <a:p>
            <a:pPr marL="776605" lvl="1" indent="-457200">
              <a:buFont typeface="+mj-lt"/>
              <a:buAutoNum type="alphaUcPeriod"/>
            </a:pPr>
            <a:r>
              <a:rPr lang="zh-CN" altLang="en-US" sz="2000" dirty="0"/>
              <a:t>和朋友谈论你的项目</a:t>
            </a:r>
            <a:endParaRPr lang="en-US" altLang="zh-CN" sz="2000" dirty="0"/>
          </a:p>
          <a:p>
            <a:pPr marL="776605" lvl="1" indent="-457200">
              <a:buFont typeface="+mj-lt"/>
              <a:buAutoNum type="alphaUcPeriod"/>
            </a:pPr>
            <a:r>
              <a:rPr lang="zh-CN" altLang="en-US" sz="2000" dirty="0"/>
              <a:t>刚从你目前公司辞职就开始为竞争对手工作</a:t>
            </a:r>
            <a:endParaRPr lang="en-US" altLang="zh-CN" sz="2000" dirty="0"/>
          </a:p>
          <a:p>
            <a:pPr marL="776605" lvl="1" indent="-457200">
              <a:buFont typeface="+mj-lt"/>
              <a:buAutoNum type="alphaUcPeriod"/>
            </a:pPr>
            <a:r>
              <a:rPr lang="zh-CN" altLang="en-US" sz="2000" dirty="0"/>
              <a:t>接受有多年业务往来的公司的一个小礼物</a:t>
            </a:r>
            <a:endParaRPr lang="en-US" altLang="zh-CN" sz="2000" dirty="0"/>
          </a:p>
          <a:p>
            <a:pPr marL="776605" lvl="1" indent="-457200">
              <a:buFont typeface="+mj-lt"/>
              <a:buAutoNum type="alphaUcPeriod"/>
            </a:pPr>
            <a:r>
              <a:rPr lang="zh-CN" altLang="en-US" sz="2000" dirty="0"/>
              <a:t>利用公司的关系促进你自己的生意</a:t>
            </a:r>
            <a:endParaRPr lang="zh-CN" altLang="en-US" sz="20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endParaRPr lang="en-US"/>
          </a:p>
        </p:txBody>
      </p:sp>
      <p:pic>
        <p:nvPicPr>
          <p:cNvPr id="7" name="Picture 2" descr="http://img.mazystar.cn/pic/20094719502452277801.jpg"/>
          <p:cNvPicPr>
            <a:picLocks noChangeAspect="1" noChangeArrowheads="1"/>
          </p:cNvPicPr>
          <p:nvPr/>
        </p:nvPicPr>
        <p:blipFill>
          <a:blip r:embed="rId1"/>
          <a:srcRect/>
          <a:stretch>
            <a:fillRect/>
          </a:stretch>
        </p:blipFill>
        <p:spPr bwMode="auto">
          <a:xfrm>
            <a:off x="8839200" y="5105400"/>
            <a:ext cx="1524000" cy="152400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http://img.mazystar.cn/pic/20094719502452277801.jpg"/>
          <p:cNvPicPr>
            <a:picLocks noChangeAspect="1" noChangeArrowheads="1"/>
          </p:cNvPicPr>
          <p:nvPr/>
        </p:nvPicPr>
        <p:blipFill>
          <a:blip r:embed="rId1"/>
          <a:srcRect/>
          <a:stretch>
            <a:fillRect/>
          </a:stretch>
        </p:blipFill>
        <p:spPr bwMode="auto">
          <a:xfrm>
            <a:off x="8839200" y="5105400"/>
            <a:ext cx="1524000" cy="1524000"/>
          </a:xfrm>
          <a:prstGeom prst="rect">
            <a:avLst/>
          </a:prstGeom>
          <a:noFill/>
        </p:spPr>
      </p:pic>
      <p:sp>
        <p:nvSpPr>
          <p:cNvPr id="3" name="内容占位符 2"/>
          <p:cNvSpPr>
            <a:spLocks noGrp="1"/>
          </p:cNvSpPr>
          <p:nvPr>
            <p:ph sz="quarter" idx="1"/>
          </p:nvPr>
        </p:nvSpPr>
        <p:spPr>
          <a:xfrm>
            <a:off x="565785" y="1475105"/>
            <a:ext cx="9645015" cy="4419600"/>
          </a:xfrm>
        </p:spPr>
        <p:txBody>
          <a:bodyPr/>
          <a:lstStyle/>
          <a:p>
            <a:r>
              <a:rPr lang="zh-CN" altLang="en-US" sz="2400" dirty="0">
                <a:latin typeface="Arial" panose="020B0604020202020204" pitchFamily="34" charset="0"/>
              </a:rPr>
              <a:t>一位项目经理根据收集的信息计算了项目的挣值，然后将结果报告给了管理层，项目均在预算和进度内。信息报告完之后他才发现原始数据不正确，这些数据来源于之前某一项目的旧资料中。这时他应该怎么做？</a:t>
            </a:r>
            <a:endParaRPr lang="en-US" altLang="zh-CN" sz="2400" dirty="0">
              <a:latin typeface="Arial" panose="020B0604020202020204" pitchFamily="34" charset="0"/>
            </a:endParaRPr>
          </a:p>
          <a:p>
            <a:pPr marL="776605" lvl="1" indent="-457200">
              <a:buFont typeface="+mj-lt"/>
              <a:buAutoNum type="alphaUcPeriod"/>
            </a:pPr>
            <a:r>
              <a:rPr lang="zh-CN" altLang="en-US" sz="2000" dirty="0"/>
              <a:t>他应该联系管理层，告诉他们所给的信息是错误的，并解释一下出现错误的原因</a:t>
            </a:r>
            <a:endParaRPr lang="en-US" altLang="zh-CN" sz="2000" dirty="0"/>
          </a:p>
          <a:p>
            <a:pPr marL="776605" lvl="1" indent="-457200">
              <a:buFont typeface="+mj-lt"/>
              <a:buAutoNum type="alphaUcPeriod"/>
            </a:pPr>
            <a:r>
              <a:rPr lang="zh-CN" altLang="en-US" sz="2000" dirty="0"/>
              <a:t>他应该联系管理层，告诉他们在下一份报告中会有些变化，因为这件事已经变得很模糊了</a:t>
            </a:r>
            <a:endParaRPr lang="en-US" altLang="zh-CN" sz="2000" dirty="0"/>
          </a:p>
          <a:p>
            <a:pPr marL="776605" lvl="1" indent="-457200">
              <a:buFont typeface="+mj-lt"/>
              <a:buAutoNum type="alphaUcPeriod"/>
            </a:pPr>
            <a:r>
              <a:rPr lang="zh-CN" altLang="en-US" sz="2000" dirty="0"/>
              <a:t>他应该根据正确信息进行计算，届时已经是下一份报告的提交时间了，所以可以忽略这次错误报告的事实</a:t>
            </a:r>
            <a:endParaRPr lang="en-US" altLang="zh-CN" sz="2000" dirty="0"/>
          </a:p>
          <a:p>
            <a:pPr marL="776605" lvl="1" indent="-457200">
              <a:buFont typeface="+mj-lt"/>
              <a:buAutoNum type="alphaUcPeriod"/>
            </a:pPr>
            <a:r>
              <a:rPr lang="zh-CN" altLang="en-US" sz="2000" dirty="0"/>
              <a:t>他应该告知管理层，由于团队成员提供信息有误，所以提供的报告不准确</a:t>
            </a:r>
            <a:endParaRPr lang="zh-CN" altLang="en-US" sz="20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551815" y="1442085"/>
            <a:ext cx="9658985" cy="4419600"/>
          </a:xfrm>
        </p:spPr>
        <p:txBody>
          <a:bodyPr/>
          <a:lstStyle/>
          <a:p>
            <a:r>
              <a:rPr lang="zh-CN" altLang="en-US" sz="2400" dirty="0">
                <a:latin typeface="Arial" panose="020B0604020202020204" pitchFamily="34" charset="0"/>
              </a:rPr>
              <a:t>某项目经理和一供应商共同在一项目工作，当项目经理得知这位供应商此前曾经贿赂此项目的一家分包商，从而未完成对其他项目的承诺。项目经理应该怎么办？</a:t>
            </a:r>
            <a:endParaRPr lang="en-US" altLang="zh-CN" sz="2400" dirty="0">
              <a:latin typeface="Arial" panose="020B0604020202020204" pitchFamily="34" charset="0"/>
            </a:endParaRPr>
          </a:p>
          <a:p>
            <a:pPr marL="776605" lvl="1" indent="-457200">
              <a:buFont typeface="+mj-lt"/>
              <a:buAutoNum type="alphaUcPeriod"/>
            </a:pPr>
            <a:r>
              <a:rPr lang="zh-CN" altLang="en-US" sz="2000" dirty="0"/>
              <a:t>将此事报告给管理层及其他受影响项目的项目经理</a:t>
            </a:r>
            <a:endParaRPr lang="en-US" altLang="zh-CN" sz="2000" dirty="0"/>
          </a:p>
          <a:p>
            <a:pPr marL="776605" lvl="1" indent="-457200">
              <a:buFont typeface="+mj-lt"/>
              <a:buAutoNum type="alphaUcPeriod"/>
            </a:pPr>
            <a:r>
              <a:rPr lang="zh-CN" altLang="en-US" sz="2000" dirty="0"/>
              <a:t>不做任何事情，因为这是这位供应商自己的事情。项目经理本人也没做错任何事情</a:t>
            </a:r>
            <a:endParaRPr lang="en-US" altLang="zh-CN" sz="2000" dirty="0"/>
          </a:p>
          <a:p>
            <a:pPr marL="776605" lvl="1" indent="-457200">
              <a:buFont typeface="+mj-lt"/>
              <a:buAutoNum type="alphaUcPeriod"/>
            </a:pPr>
            <a:r>
              <a:rPr lang="zh-CN" altLang="en-US" sz="2000" dirty="0"/>
              <a:t>报告给其他分包商，也让这些分包商从供应商那里获得更多好处</a:t>
            </a:r>
            <a:endParaRPr lang="en-US" altLang="zh-CN" sz="2000" dirty="0"/>
          </a:p>
          <a:p>
            <a:pPr marL="776605" lvl="1" indent="-457200">
              <a:buFont typeface="+mj-lt"/>
              <a:buAutoNum type="alphaUcPeriod"/>
            </a:pPr>
            <a:r>
              <a:rPr lang="zh-CN" altLang="en-US" sz="2000" dirty="0"/>
              <a:t>离开此项目，使自己不受此类事情牵连。但应该对此事保密，避免引起麻烦</a:t>
            </a:r>
            <a:endParaRPr lang="zh-CN" altLang="en-US" sz="20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endParaRPr lang="en-US"/>
          </a:p>
        </p:txBody>
      </p:sp>
      <p:pic>
        <p:nvPicPr>
          <p:cNvPr id="7" name="Picture 2" descr="http://img.mazystar.cn/pic/20094719502452277801.jpg"/>
          <p:cNvPicPr>
            <a:picLocks noChangeAspect="1" noChangeArrowheads="1"/>
          </p:cNvPicPr>
          <p:nvPr/>
        </p:nvPicPr>
        <p:blipFill>
          <a:blip r:embed="rId1"/>
          <a:srcRect/>
          <a:stretch>
            <a:fillRect/>
          </a:stretch>
        </p:blipFill>
        <p:spPr bwMode="auto">
          <a:xfrm>
            <a:off x="8839200" y="5105400"/>
            <a:ext cx="1524000" cy="15240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nvGraphicFramePr>
        <p:xfrm>
          <a:off x="2213857" y="1575697"/>
          <a:ext cx="7643866" cy="471490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 name="标题 1"/>
          <p:cNvSpPr/>
          <p:nvPr>
            <p:ph type="title"/>
          </p:nvPr>
        </p:nvSpPr>
        <p:spPr/>
        <p:txBody>
          <a:bodyPr/>
          <a:p>
            <a:r>
              <a:rPr lang="zh-CN" altLang="en-US" dirty="0">
                <a:solidFill>
                  <a:schemeClr val="accent3"/>
                </a:solidFill>
                <a:sym typeface="+mn-ea"/>
              </a:rPr>
              <a:t>项目经理应该具备的素质</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http://img.mazystar.cn/pic/20094719502452277801.jpg"/>
          <p:cNvPicPr>
            <a:picLocks noChangeAspect="1" noChangeArrowheads="1"/>
          </p:cNvPicPr>
          <p:nvPr/>
        </p:nvPicPr>
        <p:blipFill>
          <a:blip r:embed="rId1"/>
          <a:srcRect/>
          <a:stretch>
            <a:fillRect/>
          </a:stretch>
        </p:blipFill>
        <p:spPr bwMode="auto">
          <a:xfrm>
            <a:off x="8839200" y="5105400"/>
            <a:ext cx="1524000" cy="1524000"/>
          </a:xfrm>
          <a:prstGeom prst="rect">
            <a:avLst/>
          </a:prstGeom>
          <a:noFill/>
        </p:spPr>
      </p:pic>
      <p:sp>
        <p:nvSpPr>
          <p:cNvPr id="3" name="内容占位符 2"/>
          <p:cNvSpPr>
            <a:spLocks noGrp="1"/>
          </p:cNvSpPr>
          <p:nvPr>
            <p:ph sz="quarter" idx="1"/>
          </p:nvPr>
        </p:nvSpPr>
        <p:spPr>
          <a:xfrm>
            <a:off x="576580" y="1507490"/>
            <a:ext cx="9617710" cy="4419600"/>
          </a:xfrm>
        </p:spPr>
        <p:txBody>
          <a:bodyPr/>
          <a:lstStyle/>
          <a:p>
            <a:r>
              <a:rPr lang="zh-CN" altLang="en-US" sz="2400" dirty="0">
                <a:latin typeface="Arial" panose="020B0604020202020204" pitchFamily="34" charset="0"/>
              </a:rPr>
              <a:t>在一次项目管理过程中，你发现通过使用一种简化开发的方法可以降低操作投资并为客户节省</a:t>
            </a:r>
            <a:r>
              <a:rPr lang="en-US" altLang="zh-CN" sz="2400" dirty="0">
                <a:latin typeface="Arial" panose="020B0604020202020204" pitchFamily="34" charset="0"/>
              </a:rPr>
              <a:t>1</a:t>
            </a:r>
            <a:r>
              <a:rPr lang="zh-CN" altLang="en-US" sz="2400" dirty="0">
                <a:latin typeface="Arial" panose="020B0604020202020204" pitchFamily="34" charset="0"/>
              </a:rPr>
              <a:t>万美元。这种方法不会对最终产品的范围和运行性能产生任何影响。然而，如果采用了这种方法将减少你们公司的营业额。你应该怎么做？</a:t>
            </a:r>
            <a:endParaRPr lang="en-US" altLang="zh-CN" sz="2400" dirty="0">
              <a:latin typeface="Arial" panose="020B0604020202020204" pitchFamily="34" charset="0"/>
            </a:endParaRPr>
          </a:p>
          <a:p>
            <a:pPr marL="776605" lvl="1" indent="-457200">
              <a:buFont typeface="+mj-lt"/>
              <a:buAutoNum type="alphaUcPeriod"/>
            </a:pPr>
            <a:r>
              <a:rPr lang="zh-CN" altLang="en-US" sz="2000" dirty="0"/>
              <a:t>什么也不说并且继续先前的行动计划，以保持你们公司的营业额</a:t>
            </a:r>
            <a:endParaRPr lang="en-US" altLang="zh-CN" sz="2000" dirty="0"/>
          </a:p>
          <a:p>
            <a:pPr marL="776605" lvl="1" indent="-457200">
              <a:buFont typeface="+mj-lt"/>
              <a:buAutoNum type="alphaUcPeriod"/>
            </a:pPr>
            <a:r>
              <a:rPr lang="zh-CN" altLang="en-US" sz="2000" dirty="0"/>
              <a:t>通知客户这种节约成本的方法和收益，并且推荐更改项目计划以达到其效果</a:t>
            </a:r>
            <a:endParaRPr lang="en-US" altLang="zh-CN" sz="2000" dirty="0"/>
          </a:p>
          <a:p>
            <a:pPr marL="776605" lvl="1" indent="-457200">
              <a:buFont typeface="+mj-lt"/>
              <a:buAutoNum type="alphaUcPeriod"/>
            </a:pPr>
            <a:r>
              <a:rPr lang="zh-CN" altLang="en-US" sz="2000" dirty="0"/>
              <a:t>报告你的管理层并请求指示</a:t>
            </a:r>
            <a:endParaRPr lang="en-US" altLang="zh-CN" sz="2000" dirty="0"/>
          </a:p>
          <a:p>
            <a:pPr marL="776605" lvl="1" indent="-457200">
              <a:buFont typeface="+mj-lt"/>
              <a:buAutoNum type="alphaUcPeriod"/>
            </a:pPr>
            <a:r>
              <a:rPr lang="zh-CN" altLang="en-US" sz="2000" dirty="0"/>
              <a:t>报告客户变更，但不提及可以节省</a:t>
            </a:r>
            <a:r>
              <a:rPr lang="en-US" altLang="zh-CN" sz="2000" dirty="0"/>
              <a:t>1</a:t>
            </a:r>
            <a:r>
              <a:rPr lang="zh-CN" altLang="en-US" sz="2000" dirty="0"/>
              <a:t>万美元，保持原有的项目预算</a:t>
            </a:r>
            <a:endParaRPr lang="zh-CN" altLang="en-US" sz="20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568325" y="1491615"/>
            <a:ext cx="9658985" cy="4419600"/>
          </a:xfrm>
        </p:spPr>
        <p:txBody>
          <a:bodyPr/>
          <a:lstStyle/>
          <a:p>
            <a:r>
              <a:rPr lang="zh-CN" altLang="en-US" sz="2400" dirty="0">
                <a:latin typeface="Arial" panose="020B0604020202020204" pitchFamily="34" charset="0"/>
              </a:rPr>
              <a:t>项目经理发现客户与其中一名团队成员有关系，项目期限告急，为了满足期限要求，该名团队成员提议向客户施加影响，以获得某项关键可交付成果的验收。项目经理应该怎么做？</a:t>
            </a:r>
            <a:endParaRPr lang="en-US" altLang="zh-CN" sz="2400" dirty="0">
              <a:latin typeface="Arial" panose="020B0604020202020204" pitchFamily="34" charset="0"/>
            </a:endParaRPr>
          </a:p>
          <a:p>
            <a:pPr marL="776605" lvl="1" indent="-457200">
              <a:buFont typeface="+mj-lt"/>
              <a:buAutoNum type="alphaUcPeriod"/>
            </a:pPr>
            <a:r>
              <a:rPr lang="zh-CN" altLang="en-US" sz="2000" dirty="0"/>
              <a:t>将该事件在经验教训数据库中汇报</a:t>
            </a:r>
            <a:endParaRPr lang="en-US" altLang="zh-CN" sz="2000" dirty="0"/>
          </a:p>
          <a:p>
            <a:pPr marL="776605" lvl="1" indent="-457200">
              <a:buFont typeface="+mj-lt"/>
              <a:buAutoNum type="alphaUcPeriod"/>
            </a:pPr>
            <a:r>
              <a:rPr lang="zh-CN" altLang="en-US" sz="2000" dirty="0"/>
              <a:t>立即开除该团队成员</a:t>
            </a:r>
            <a:endParaRPr lang="en-US" altLang="zh-CN" sz="2000" dirty="0"/>
          </a:p>
          <a:p>
            <a:pPr marL="776605" lvl="1" indent="-457200">
              <a:buFont typeface="+mj-lt"/>
              <a:buAutoNum type="alphaUcPeriod"/>
            </a:pPr>
            <a:r>
              <a:rPr lang="zh-CN" altLang="en-US" sz="2000" dirty="0"/>
              <a:t>如果客户知道这个问题，接受该提议</a:t>
            </a:r>
            <a:endParaRPr lang="en-US" altLang="zh-CN" sz="2000" dirty="0"/>
          </a:p>
          <a:p>
            <a:pPr marL="776605" lvl="1" indent="-457200">
              <a:buFont typeface="+mj-lt"/>
              <a:buAutoNum type="alphaUcPeriod"/>
            </a:pPr>
            <a:r>
              <a:rPr lang="zh-CN" altLang="en-US" sz="2000" dirty="0"/>
              <a:t>拒绝该提议，如实通知客户相关问题</a:t>
            </a:r>
            <a:endParaRPr lang="zh-CN" altLang="en-US" sz="2000" dirty="0"/>
          </a:p>
        </p:txBody>
      </p:sp>
      <p:sp>
        <p:nvSpPr>
          <p:cNvPr id="4" name="页脚占位符 3"/>
          <p:cNvSpPr>
            <a:spLocks noGrp="1"/>
          </p:cNvSpPr>
          <p:nvPr>
            <p:ph type="ftr" sz="quarter" idx="10"/>
          </p:nvPr>
        </p:nvSpPr>
        <p:spPr/>
        <p:txBody>
          <a:bodyPr/>
          <a:lstStyle/>
          <a:p>
            <a:pPr>
              <a:defRPr/>
            </a:pPr>
            <a:r>
              <a:rPr lang="en-US" dirty="0"/>
              <a:t>Information Technology Project Management, Fifth Edition, Copyright 2007                  </a:t>
            </a:r>
            <a:endParaRPr lang="en-US" dirty="0"/>
          </a:p>
        </p:txBody>
      </p:sp>
      <p:pic>
        <p:nvPicPr>
          <p:cNvPr id="7" name="Picture 2" descr="http://img.mazystar.cn/pic/20094719502452277801.jpg"/>
          <p:cNvPicPr>
            <a:picLocks noChangeAspect="1" noChangeArrowheads="1"/>
          </p:cNvPicPr>
          <p:nvPr/>
        </p:nvPicPr>
        <p:blipFill>
          <a:blip r:embed="rId1"/>
          <a:srcRect/>
          <a:stretch>
            <a:fillRect/>
          </a:stretch>
        </p:blipFill>
        <p:spPr bwMode="auto">
          <a:xfrm>
            <a:off x="8839200" y="5105400"/>
            <a:ext cx="1524000" cy="152400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576580" y="1393190"/>
            <a:ext cx="9617710" cy="4419600"/>
          </a:xfrm>
        </p:spPr>
        <p:txBody>
          <a:bodyPr/>
          <a:lstStyle/>
          <a:p>
            <a:r>
              <a:rPr lang="zh-CN" altLang="en-US" sz="2400" dirty="0">
                <a:latin typeface="Arial" panose="020B0604020202020204" pitchFamily="34" charset="0"/>
              </a:rPr>
              <a:t>你是公司</a:t>
            </a:r>
            <a:r>
              <a:rPr lang="en-US" altLang="zh-CN" sz="2400" dirty="0">
                <a:latin typeface="Arial" panose="020B0604020202020204" pitchFamily="34" charset="0"/>
              </a:rPr>
              <a:t>B</a:t>
            </a:r>
            <a:r>
              <a:rPr lang="zh-CN" altLang="en-US" sz="2400" dirty="0">
                <a:latin typeface="Arial" panose="020B0604020202020204" pitchFamily="34" charset="0"/>
              </a:rPr>
              <a:t>的一个新项目经理。你以前为有丰富项目管理实践的公司</a:t>
            </a:r>
            <a:r>
              <a:rPr lang="en-US" altLang="zh-CN" sz="2400" dirty="0">
                <a:latin typeface="Arial" panose="020B0604020202020204" pitchFamily="34" charset="0"/>
              </a:rPr>
              <a:t>A</a:t>
            </a:r>
            <a:r>
              <a:rPr lang="zh-CN" altLang="en-US" sz="2400" dirty="0">
                <a:latin typeface="Arial" panose="020B0604020202020204" pitchFamily="34" charset="0"/>
              </a:rPr>
              <a:t>工作。公司</a:t>
            </a:r>
            <a:r>
              <a:rPr lang="en-US" altLang="zh-CN" sz="2400" dirty="0">
                <a:latin typeface="Arial" panose="020B0604020202020204" pitchFamily="34" charset="0"/>
              </a:rPr>
              <a:t>B</a:t>
            </a:r>
            <a:r>
              <a:rPr lang="zh-CN" altLang="en-US" sz="2400" dirty="0">
                <a:latin typeface="Arial" panose="020B0604020202020204" pitchFamily="34" charset="0"/>
              </a:rPr>
              <a:t>有自己的程序，但是你更熟悉公司</a:t>
            </a:r>
            <a:r>
              <a:rPr lang="en-US" altLang="zh-CN" sz="2400" dirty="0">
                <a:latin typeface="Arial" panose="020B0604020202020204" pitchFamily="34" charset="0"/>
              </a:rPr>
              <a:t>A</a:t>
            </a:r>
            <a:r>
              <a:rPr lang="zh-CN" altLang="en-US" sz="2400" dirty="0">
                <a:latin typeface="Arial" panose="020B0604020202020204" pitchFamily="34" charset="0"/>
              </a:rPr>
              <a:t>的程序。你应该：</a:t>
            </a:r>
            <a:endParaRPr lang="en-US" altLang="zh-CN" sz="2400" dirty="0">
              <a:latin typeface="Arial" panose="020B0604020202020204" pitchFamily="34" charset="0"/>
            </a:endParaRPr>
          </a:p>
          <a:p>
            <a:pPr marL="776605" lvl="1" indent="-457200">
              <a:buFont typeface="+mj-lt"/>
              <a:buAutoNum type="alphaUcPeriod"/>
            </a:pPr>
            <a:r>
              <a:rPr lang="zh-CN" altLang="en-US" sz="2000" dirty="0"/>
              <a:t>使用公司</a:t>
            </a:r>
            <a:r>
              <a:rPr lang="en-US" altLang="zh-CN" sz="2000" dirty="0"/>
              <a:t>A</a:t>
            </a:r>
            <a:r>
              <a:rPr lang="zh-CN" altLang="en-US" sz="2000" dirty="0"/>
              <a:t>的实践经验，但是使用公司</a:t>
            </a:r>
            <a:r>
              <a:rPr lang="en-US" altLang="zh-CN" sz="2000" dirty="0"/>
              <a:t>B</a:t>
            </a:r>
            <a:r>
              <a:rPr lang="zh-CN" altLang="en-US" sz="2000" dirty="0"/>
              <a:t>的形式</a:t>
            </a:r>
            <a:endParaRPr lang="en-US" altLang="zh-CN" sz="2000" dirty="0"/>
          </a:p>
          <a:p>
            <a:pPr marL="776605" lvl="1" indent="-457200">
              <a:buFont typeface="+mj-lt"/>
              <a:buAutoNum type="alphaUcPeriod"/>
            </a:pPr>
            <a:r>
              <a:rPr lang="zh-CN" altLang="en-US" sz="2000" dirty="0"/>
              <a:t>使用公司</a:t>
            </a:r>
            <a:r>
              <a:rPr lang="en-US" altLang="zh-CN" sz="2000" dirty="0"/>
              <a:t>B</a:t>
            </a:r>
            <a:r>
              <a:rPr lang="zh-CN" altLang="en-US" sz="2000" dirty="0"/>
              <a:t>的实践经验并开始对它们进行升级更新</a:t>
            </a:r>
            <a:endParaRPr lang="en-US" altLang="zh-CN" sz="2000" dirty="0"/>
          </a:p>
          <a:p>
            <a:pPr marL="776605" lvl="1" indent="-457200">
              <a:buFont typeface="+mj-lt"/>
              <a:buAutoNum type="alphaUcPeriod"/>
            </a:pPr>
            <a:r>
              <a:rPr lang="zh-CN" altLang="en-US" sz="2000" dirty="0"/>
              <a:t>与公司</a:t>
            </a:r>
            <a:r>
              <a:rPr lang="en-US" altLang="zh-CN" sz="2000" dirty="0"/>
              <a:t>B</a:t>
            </a:r>
            <a:r>
              <a:rPr lang="zh-CN" altLang="en-US" sz="2000" dirty="0"/>
              <a:t>的变更控制员会讨论变更的事宜</a:t>
            </a:r>
            <a:endParaRPr lang="en-US" altLang="zh-CN" sz="2000" dirty="0"/>
          </a:p>
          <a:p>
            <a:pPr marL="776605" lvl="1" indent="-457200">
              <a:buFont typeface="+mj-lt"/>
              <a:buAutoNum type="alphaUcPeriod"/>
            </a:pPr>
            <a:r>
              <a:rPr lang="zh-CN" altLang="en-US" sz="2000" dirty="0"/>
              <a:t>以讲道德的方式 ，与其他人分享</a:t>
            </a:r>
            <a:r>
              <a:rPr lang="en-US" altLang="zh-CN" sz="2000" dirty="0"/>
              <a:t>A</a:t>
            </a:r>
            <a:r>
              <a:rPr lang="zh-CN" altLang="en-US" sz="2000" dirty="0"/>
              <a:t>公司的流程中的好的方面</a:t>
            </a:r>
            <a:endParaRPr lang="zh-CN" altLang="en-US" sz="20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endParaRPr lang="en-US"/>
          </a:p>
        </p:txBody>
      </p:sp>
      <p:pic>
        <p:nvPicPr>
          <p:cNvPr id="7" name="Picture 2" descr="http://img.mazystar.cn/pic/20094719502452277801.jpg"/>
          <p:cNvPicPr>
            <a:picLocks noChangeAspect="1" noChangeArrowheads="1"/>
          </p:cNvPicPr>
          <p:nvPr/>
        </p:nvPicPr>
        <p:blipFill>
          <a:blip r:embed="rId1"/>
          <a:srcRect/>
          <a:stretch>
            <a:fillRect/>
          </a:stretch>
        </p:blipFill>
        <p:spPr bwMode="auto">
          <a:xfrm>
            <a:off x="8839200" y="5105400"/>
            <a:ext cx="1524000" cy="1524000"/>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604520" y="1442085"/>
            <a:ext cx="9589770" cy="4419600"/>
          </a:xfrm>
        </p:spPr>
        <p:txBody>
          <a:bodyPr/>
          <a:lstStyle/>
          <a:p>
            <a:r>
              <a:rPr lang="zh-CN" altLang="en-US" sz="2400" dirty="0">
                <a:latin typeface="Arial" panose="020B0604020202020204" pitchFamily="34" charset="0"/>
              </a:rPr>
              <a:t>下列哪一项是项目管理专业人士应该遵守的</a:t>
            </a:r>
            <a:r>
              <a:rPr lang="en-US" altLang="zh-CN" sz="2400" dirty="0">
                <a:latin typeface="Arial" panose="020B0604020202020204" pitchFamily="34" charset="0"/>
              </a:rPr>
              <a:t>PMI</a:t>
            </a:r>
            <a:r>
              <a:rPr lang="zh-CN" altLang="en-US" sz="2400" dirty="0">
                <a:latin typeface="Arial" panose="020B0604020202020204" pitchFamily="34" charset="0"/>
              </a:rPr>
              <a:t>道德规范？</a:t>
            </a:r>
            <a:endParaRPr lang="en-US" altLang="zh-CN" sz="2400" dirty="0">
              <a:latin typeface="Arial" panose="020B0604020202020204" pitchFamily="34" charset="0"/>
            </a:endParaRPr>
          </a:p>
          <a:p>
            <a:pPr marL="776605" lvl="1" indent="-457200">
              <a:buFont typeface="+mj-lt"/>
              <a:buAutoNum type="alphaUcPeriod"/>
            </a:pPr>
            <a:r>
              <a:rPr lang="zh-CN" altLang="en-US" sz="2000" dirty="0"/>
              <a:t>从事有利于其雇主的所有项目</a:t>
            </a:r>
            <a:endParaRPr lang="en-US" altLang="zh-CN" sz="2000" dirty="0"/>
          </a:p>
          <a:p>
            <a:pPr marL="776605" lvl="1" indent="-457200">
              <a:buFont typeface="+mj-lt"/>
              <a:buAutoNum type="alphaUcPeriod"/>
            </a:pPr>
            <a:r>
              <a:rPr lang="zh-CN" altLang="en-US" sz="2000" dirty="0"/>
              <a:t>行动中考虑公众健康、安全和福利</a:t>
            </a:r>
            <a:endParaRPr lang="en-US" altLang="zh-CN" sz="2000" dirty="0"/>
          </a:p>
          <a:p>
            <a:pPr marL="776605" lvl="1" indent="-457200">
              <a:buFont typeface="+mj-lt"/>
              <a:buAutoNum type="alphaUcPeriod"/>
            </a:pPr>
            <a:r>
              <a:rPr lang="zh-CN" altLang="en-US" sz="2000" dirty="0"/>
              <a:t>为按时按预算完成项目执行任何有必要的工作</a:t>
            </a:r>
            <a:endParaRPr lang="en-US" altLang="zh-CN" sz="2000" dirty="0"/>
          </a:p>
          <a:p>
            <a:pPr marL="776605" lvl="1" indent="-457200">
              <a:buFont typeface="+mj-lt"/>
              <a:buAutoNum type="alphaUcPeriod"/>
            </a:pPr>
            <a:r>
              <a:rPr lang="zh-CN" altLang="en-US" sz="2000" dirty="0"/>
              <a:t>隐藏可能伤害客户或项目的不道德的行为</a:t>
            </a:r>
            <a:endParaRPr lang="zh-CN" altLang="en-US" sz="20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endParaRPr lang="en-US"/>
          </a:p>
        </p:txBody>
      </p:sp>
      <p:pic>
        <p:nvPicPr>
          <p:cNvPr id="7" name="Picture 2" descr="http://img.mazystar.cn/pic/20094719502452277801.jpg"/>
          <p:cNvPicPr>
            <a:picLocks noChangeAspect="1" noChangeArrowheads="1"/>
          </p:cNvPicPr>
          <p:nvPr/>
        </p:nvPicPr>
        <p:blipFill>
          <a:blip r:embed="rId1"/>
          <a:srcRect/>
          <a:stretch>
            <a:fillRect/>
          </a:stretch>
        </p:blipFill>
        <p:spPr bwMode="auto">
          <a:xfrm>
            <a:off x="8839200" y="5105400"/>
            <a:ext cx="1524000" cy="1524000"/>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607060" y="1458595"/>
            <a:ext cx="9603740" cy="4419600"/>
          </a:xfrm>
        </p:spPr>
        <p:txBody>
          <a:bodyPr/>
          <a:lstStyle/>
          <a:p>
            <a:r>
              <a:rPr lang="en-US" altLang="zh-CN" sz="2400" dirty="0">
                <a:latin typeface="Arial" panose="020B0604020202020204" pitchFamily="34" charset="0"/>
              </a:rPr>
              <a:t>X</a:t>
            </a:r>
            <a:r>
              <a:rPr lang="zh-CN" altLang="en-US" sz="2400" dirty="0">
                <a:latin typeface="Arial" panose="020B0604020202020204" pitchFamily="34" charset="0"/>
              </a:rPr>
              <a:t>公司的某位项目经理参与了该公司的一次竞争性投标活动，该经理在项目开标之前从</a:t>
            </a:r>
            <a:r>
              <a:rPr lang="en-US" altLang="zh-CN" sz="2400" dirty="0">
                <a:latin typeface="Arial" panose="020B0604020202020204" pitchFamily="34" charset="0"/>
              </a:rPr>
              <a:t>X</a:t>
            </a:r>
            <a:r>
              <a:rPr lang="zh-CN" altLang="en-US" sz="2400" dirty="0">
                <a:latin typeface="Arial" panose="020B0604020202020204" pitchFamily="34" charset="0"/>
              </a:rPr>
              <a:t>公司辞职，后来马上受雇于</a:t>
            </a:r>
            <a:r>
              <a:rPr lang="en-US" altLang="zh-CN" sz="2400" dirty="0">
                <a:latin typeface="Arial" panose="020B0604020202020204" pitchFamily="34" charset="0"/>
              </a:rPr>
              <a:t>Y</a:t>
            </a:r>
            <a:r>
              <a:rPr lang="zh-CN" altLang="en-US" sz="2400" dirty="0">
                <a:latin typeface="Arial" panose="020B0604020202020204" pitchFamily="34" charset="0"/>
              </a:rPr>
              <a:t>公司，</a:t>
            </a:r>
            <a:r>
              <a:rPr lang="en-US" altLang="zh-CN" sz="2400" dirty="0">
                <a:latin typeface="Arial" panose="020B0604020202020204" pitchFamily="34" charset="0"/>
              </a:rPr>
              <a:t>Y</a:t>
            </a:r>
            <a:r>
              <a:rPr lang="zh-CN" altLang="en-US" sz="2400" dirty="0">
                <a:latin typeface="Arial" panose="020B0604020202020204" pitchFamily="34" charset="0"/>
              </a:rPr>
              <a:t>公司也在参与同一个项目的投标。</a:t>
            </a:r>
            <a:r>
              <a:rPr lang="en-US" altLang="zh-CN" sz="2400" dirty="0">
                <a:latin typeface="Arial" panose="020B0604020202020204" pitchFamily="34" charset="0"/>
              </a:rPr>
              <a:t>Y</a:t>
            </a:r>
            <a:r>
              <a:rPr lang="zh-CN" altLang="en-US" sz="2400" dirty="0">
                <a:latin typeface="Arial" panose="020B0604020202020204" pitchFamily="34" charset="0"/>
              </a:rPr>
              <a:t>公司的销售经理要求该经理参与一次销售策划会议。该经理应该如何应对？</a:t>
            </a:r>
            <a:endParaRPr lang="en-US" altLang="zh-CN" sz="2400" dirty="0">
              <a:latin typeface="Arial" panose="020B0604020202020204" pitchFamily="34" charset="0"/>
            </a:endParaRPr>
          </a:p>
          <a:p>
            <a:pPr marL="776605" lvl="1" indent="-457200">
              <a:buFont typeface="+mj-lt"/>
              <a:buAutoNum type="alphaUcPeriod"/>
            </a:pPr>
            <a:r>
              <a:rPr lang="zh-CN" altLang="en-US" sz="2000" dirty="0"/>
              <a:t>拒绝参加这次会议</a:t>
            </a:r>
            <a:endParaRPr lang="en-US" altLang="zh-CN" sz="2000" dirty="0"/>
          </a:p>
          <a:p>
            <a:pPr marL="776605" lvl="1" indent="-457200">
              <a:buFont typeface="+mj-lt"/>
              <a:buAutoNum type="alphaUcPeriod"/>
            </a:pPr>
            <a:r>
              <a:rPr lang="zh-CN" altLang="en-US" sz="2000" dirty="0"/>
              <a:t>参加会议，但不提供任何可能危及竞标过程结果的信息</a:t>
            </a:r>
            <a:endParaRPr lang="en-US" altLang="zh-CN" sz="2000" dirty="0"/>
          </a:p>
          <a:p>
            <a:pPr marL="776605" lvl="1" indent="-457200">
              <a:buFont typeface="+mj-lt"/>
              <a:buAutoNum type="alphaUcPeriod"/>
            </a:pPr>
            <a:r>
              <a:rPr lang="zh-CN" altLang="en-US" sz="2000" dirty="0"/>
              <a:t>参加会议，并提出帮助</a:t>
            </a:r>
            <a:r>
              <a:rPr lang="en-US" altLang="zh-CN" sz="2000" dirty="0"/>
              <a:t>Y</a:t>
            </a:r>
            <a:r>
              <a:rPr lang="zh-CN" altLang="en-US" sz="2000" dirty="0"/>
              <a:t>公司赢得项目的建议</a:t>
            </a:r>
            <a:endParaRPr lang="en-US" altLang="zh-CN" sz="2000" dirty="0"/>
          </a:p>
          <a:p>
            <a:pPr marL="776605" lvl="1" indent="-457200">
              <a:buFont typeface="+mj-lt"/>
              <a:buAutoNum type="alphaUcPeriod"/>
            </a:pPr>
            <a:r>
              <a:rPr lang="zh-CN" altLang="en-US" sz="2000" dirty="0"/>
              <a:t>讨论</a:t>
            </a:r>
            <a:r>
              <a:rPr lang="en-US" altLang="zh-CN" sz="2000" dirty="0"/>
              <a:t>X</a:t>
            </a:r>
            <a:r>
              <a:rPr lang="zh-CN" altLang="en-US" sz="2000" dirty="0"/>
              <a:t>公司的某些策略，但只是简短地透露些可以使</a:t>
            </a:r>
            <a:r>
              <a:rPr lang="en-US" altLang="zh-CN" sz="2000" dirty="0"/>
              <a:t>Y</a:t>
            </a:r>
            <a:r>
              <a:rPr lang="zh-CN" altLang="en-US" sz="2000" dirty="0"/>
              <a:t>公司获得微小销售优势的信息</a:t>
            </a:r>
            <a:endParaRPr lang="zh-CN" altLang="en-US" sz="20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endParaRPr lang="en-US"/>
          </a:p>
        </p:txBody>
      </p:sp>
      <p:pic>
        <p:nvPicPr>
          <p:cNvPr id="7" name="Picture 2" descr="http://img.mazystar.cn/pic/20094719502452277801.jpg"/>
          <p:cNvPicPr>
            <a:picLocks noChangeAspect="1" noChangeArrowheads="1"/>
          </p:cNvPicPr>
          <p:nvPr/>
        </p:nvPicPr>
        <p:blipFill>
          <a:blip r:embed="rId1"/>
          <a:srcRect/>
          <a:stretch>
            <a:fillRect/>
          </a:stretch>
        </p:blipFill>
        <p:spPr bwMode="auto">
          <a:xfrm>
            <a:off x="8839200" y="5105400"/>
            <a:ext cx="1524000" cy="1524000"/>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582930" y="1442085"/>
            <a:ext cx="9644380" cy="4419600"/>
          </a:xfrm>
        </p:spPr>
        <p:txBody>
          <a:bodyPr/>
          <a:lstStyle/>
          <a:p>
            <a:r>
              <a:rPr lang="zh-CN" altLang="en-US" sz="2400" dirty="0">
                <a:latin typeface="Arial" panose="020B0604020202020204" pitchFamily="34" charset="0"/>
              </a:rPr>
              <a:t>为了完成你的项目，你从所有客户那里拿到了保密信息。一大学联系你帮助其研究，要你向其提供一些客户的数据。你应该怎么办？</a:t>
            </a:r>
            <a:endParaRPr lang="en-US" altLang="zh-CN" sz="2400" dirty="0">
              <a:latin typeface="Arial" panose="020B0604020202020204" pitchFamily="34" charset="0"/>
            </a:endParaRPr>
          </a:p>
          <a:p>
            <a:pPr marL="776605" lvl="1" indent="-457200">
              <a:buFont typeface="+mj-lt"/>
              <a:buAutoNum type="alphaUcPeriod"/>
            </a:pPr>
            <a:r>
              <a:rPr lang="zh-CN" altLang="en-US" sz="2000" dirty="0"/>
              <a:t>提供信息，但是将客户名字去除</a:t>
            </a:r>
            <a:endParaRPr lang="en-US" altLang="zh-CN" sz="2000" dirty="0"/>
          </a:p>
          <a:p>
            <a:pPr marL="776605" lvl="1" indent="-457200">
              <a:buFont typeface="+mj-lt"/>
              <a:buAutoNum type="alphaUcPeriod"/>
            </a:pPr>
            <a:r>
              <a:rPr lang="zh-CN" altLang="en-US" sz="2000" dirty="0"/>
              <a:t>只提供高级信息</a:t>
            </a:r>
            <a:endParaRPr lang="en-US" altLang="zh-CN" sz="2000" dirty="0"/>
          </a:p>
          <a:p>
            <a:pPr marL="776605" lvl="1" indent="-457200">
              <a:buFont typeface="+mj-lt"/>
              <a:buAutoNum type="alphaUcPeriod"/>
            </a:pPr>
            <a:r>
              <a:rPr lang="zh-CN" altLang="en-US" sz="2000" dirty="0"/>
              <a:t>联系你的客户，征求其允许</a:t>
            </a:r>
            <a:endParaRPr lang="en-US" altLang="zh-CN" sz="2000" dirty="0"/>
          </a:p>
          <a:p>
            <a:pPr marL="776605" lvl="1" indent="-457200">
              <a:buFont typeface="+mj-lt"/>
              <a:buAutoNum type="alphaUcPeriod"/>
            </a:pPr>
            <a:r>
              <a:rPr lang="zh-CN" altLang="en-US" sz="2000" dirty="0"/>
              <a:t>披露信息</a:t>
            </a:r>
            <a:endParaRPr lang="zh-CN" altLang="en-US" sz="20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endParaRPr lang="en-US"/>
          </a:p>
        </p:txBody>
      </p:sp>
      <p:pic>
        <p:nvPicPr>
          <p:cNvPr id="7" name="Picture 2" descr="http://img.mazystar.cn/pic/20094719502452277801.jpg"/>
          <p:cNvPicPr>
            <a:picLocks noChangeAspect="1" noChangeArrowheads="1"/>
          </p:cNvPicPr>
          <p:nvPr/>
        </p:nvPicPr>
        <p:blipFill>
          <a:blip r:embed="rId1"/>
          <a:srcRect/>
          <a:stretch>
            <a:fillRect/>
          </a:stretch>
        </p:blipFill>
        <p:spPr bwMode="auto">
          <a:xfrm>
            <a:off x="8839200" y="5105400"/>
            <a:ext cx="1524000" cy="1524000"/>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http://img.mazystar.cn/pic/20094719502452277801.jpg"/>
          <p:cNvPicPr>
            <a:picLocks noChangeAspect="1" noChangeArrowheads="1"/>
          </p:cNvPicPr>
          <p:nvPr/>
        </p:nvPicPr>
        <p:blipFill>
          <a:blip r:embed="rId1"/>
          <a:srcRect/>
          <a:stretch>
            <a:fillRect/>
          </a:stretch>
        </p:blipFill>
        <p:spPr bwMode="auto">
          <a:xfrm>
            <a:off x="8839200" y="5105400"/>
            <a:ext cx="1524000" cy="1524000"/>
          </a:xfrm>
          <a:prstGeom prst="rect">
            <a:avLst/>
          </a:prstGeom>
          <a:noFill/>
        </p:spPr>
      </p:pic>
      <p:sp>
        <p:nvSpPr>
          <p:cNvPr id="3" name="内容占位符 2"/>
          <p:cNvSpPr>
            <a:spLocks noGrp="1"/>
          </p:cNvSpPr>
          <p:nvPr>
            <p:ph sz="quarter" idx="1"/>
          </p:nvPr>
        </p:nvSpPr>
        <p:spPr>
          <a:xfrm>
            <a:off x="579755" y="1507490"/>
            <a:ext cx="9631045" cy="4419600"/>
          </a:xfrm>
        </p:spPr>
        <p:txBody>
          <a:bodyPr/>
          <a:lstStyle/>
          <a:p>
            <a:r>
              <a:rPr lang="zh-CN" altLang="en-US" sz="2400" dirty="0">
                <a:latin typeface="Arial" panose="020B0604020202020204" pitchFamily="34" charset="0"/>
              </a:rPr>
              <a:t>管理层已向你保证如果你提前完成该项目，客户会给你一部分奖励。在最后完成一主要交付成果时，你的团队告诉你该交付成果满足合同的要求但不能提供客户所需要的功能。如果返工该交付成果，项目就不能提前完成了。你应该采取什么措施？</a:t>
            </a:r>
            <a:endParaRPr lang="en-US" altLang="zh-CN" sz="2400" dirty="0">
              <a:latin typeface="Arial" panose="020B0604020202020204" pitchFamily="34" charset="0"/>
            </a:endParaRPr>
          </a:p>
          <a:p>
            <a:pPr marL="776605" lvl="1" indent="-457200">
              <a:buFont typeface="+mj-lt"/>
              <a:buAutoNum type="alphaUcPeriod"/>
            </a:pPr>
            <a:r>
              <a:rPr lang="zh-CN" altLang="en-US" sz="2000" dirty="0"/>
              <a:t>就这样递交交付成果</a:t>
            </a:r>
            <a:endParaRPr lang="en-US" altLang="zh-CN" sz="2000" dirty="0"/>
          </a:p>
          <a:p>
            <a:pPr marL="776605" lvl="1" indent="-457200">
              <a:buFont typeface="+mj-lt"/>
              <a:buAutoNum type="alphaUcPeriod"/>
            </a:pPr>
            <a:r>
              <a:rPr lang="zh-CN" altLang="en-US" sz="2000" dirty="0"/>
              <a:t>告诉客户情况是这样的，寻找一个双方都能接受的解决方法</a:t>
            </a:r>
            <a:endParaRPr lang="en-US" altLang="zh-CN" sz="2000" dirty="0"/>
          </a:p>
          <a:p>
            <a:pPr marL="776605" lvl="1" indent="-457200">
              <a:buFont typeface="+mj-lt"/>
              <a:buAutoNum type="alphaUcPeriod"/>
            </a:pPr>
            <a:r>
              <a:rPr lang="zh-CN" altLang="en-US" sz="2000" dirty="0"/>
              <a:t>开始由客户编写引起延误的列表以准备谈判</a:t>
            </a:r>
            <a:endParaRPr lang="en-US" altLang="zh-CN" sz="2000" dirty="0"/>
          </a:p>
          <a:p>
            <a:pPr marL="776605" lvl="1" indent="-457200">
              <a:buFont typeface="+mj-lt"/>
              <a:buAutoNum type="alphaUcPeriod"/>
            </a:pPr>
            <a:r>
              <a:rPr lang="zh-CN" altLang="en-US" sz="2000" dirty="0"/>
              <a:t>悄悄削减其它活动以为修复该交付成果节约时间</a:t>
            </a:r>
            <a:endParaRPr lang="zh-CN" altLang="en-US" sz="20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http://img.mazystar.cn/pic/20094719502452277801.jpg"/>
          <p:cNvPicPr>
            <a:picLocks noChangeAspect="1" noChangeArrowheads="1"/>
          </p:cNvPicPr>
          <p:nvPr/>
        </p:nvPicPr>
        <p:blipFill>
          <a:blip r:embed="rId1"/>
          <a:srcRect/>
          <a:stretch>
            <a:fillRect/>
          </a:stretch>
        </p:blipFill>
        <p:spPr bwMode="auto">
          <a:xfrm>
            <a:off x="8839200" y="5105400"/>
            <a:ext cx="1524000" cy="1524000"/>
          </a:xfrm>
          <a:prstGeom prst="rect">
            <a:avLst/>
          </a:prstGeom>
          <a:noFill/>
        </p:spPr>
      </p:pic>
      <p:sp>
        <p:nvSpPr>
          <p:cNvPr id="3" name="内容占位符 2"/>
          <p:cNvSpPr>
            <a:spLocks noGrp="1"/>
          </p:cNvSpPr>
          <p:nvPr>
            <p:ph sz="quarter" idx="1"/>
          </p:nvPr>
        </p:nvSpPr>
        <p:spPr>
          <a:xfrm>
            <a:off x="591185" y="1469390"/>
            <a:ext cx="9603105" cy="4419600"/>
          </a:xfrm>
        </p:spPr>
        <p:txBody>
          <a:bodyPr/>
          <a:lstStyle/>
          <a:p>
            <a:r>
              <a:rPr lang="zh-CN" altLang="en-US" sz="2400" dirty="0">
                <a:latin typeface="Arial" panose="020B0604020202020204" pitchFamily="34" charset="0"/>
              </a:rPr>
              <a:t>最近你完成了一个处理发电站有害废物的环保项目。项目已经通过了验收，客户和公司进行了交接。项目已正式结束</a:t>
            </a:r>
            <a:r>
              <a:rPr lang="en-US" altLang="zh-CN" sz="2400" dirty="0">
                <a:latin typeface="Arial" panose="020B0604020202020204" pitchFamily="34" charset="0"/>
              </a:rPr>
              <a:t>6</a:t>
            </a:r>
            <a:r>
              <a:rPr lang="zh-CN" altLang="en-US" sz="2400" dirty="0">
                <a:latin typeface="Arial" panose="020B0604020202020204" pitchFamily="34" charset="0"/>
              </a:rPr>
              <a:t>个多星期。现在你从事的新项目正好还是在同一个发电站进行。在实施新项目的时候，你发现前一个已交付使用的项目中可能存在着缺陷。你重新察看了原来那个项目的图纸，发现他确实是不完善的。但没有人在意你的这些担心。而你认为在</a:t>
            </a:r>
            <a:r>
              <a:rPr lang="en-US" altLang="zh-CN" sz="2400" dirty="0">
                <a:latin typeface="Arial" panose="020B0604020202020204" pitchFamily="34" charset="0"/>
              </a:rPr>
              <a:t>5</a:t>
            </a:r>
            <a:r>
              <a:rPr lang="zh-CN" altLang="en-US" sz="2400" dirty="0">
                <a:latin typeface="Arial" panose="020B0604020202020204" pitchFamily="34" charset="0"/>
              </a:rPr>
              <a:t>年内也不会出现什么明显的问题。在这种情况下，你应该：</a:t>
            </a:r>
            <a:endParaRPr lang="en-US" altLang="zh-CN" sz="2400" dirty="0">
              <a:latin typeface="Arial" panose="020B0604020202020204" pitchFamily="34" charset="0"/>
            </a:endParaRPr>
          </a:p>
          <a:p>
            <a:pPr marL="776605" lvl="1" indent="-457200">
              <a:buFont typeface="+mj-lt"/>
              <a:buAutoNum type="alphaUcPeriod"/>
            </a:pPr>
            <a:r>
              <a:rPr lang="zh-CN" altLang="en-US" dirty="0"/>
              <a:t>什么也不做，因为这个项目已经结束了，而且项目也顺利通过了客户验收</a:t>
            </a:r>
            <a:endParaRPr lang="en-US" altLang="zh-CN" dirty="0"/>
          </a:p>
          <a:p>
            <a:pPr marL="776605" lvl="1" indent="-457200">
              <a:buFont typeface="+mj-lt"/>
              <a:buAutoNum type="alphaUcPeriod"/>
            </a:pPr>
            <a:r>
              <a:rPr lang="zh-CN" altLang="en-US" dirty="0"/>
              <a:t>同时以口头和书面两种形式向你公司的管理人士报告这个情况。并找人来检查你发现的问题是否属实</a:t>
            </a:r>
            <a:endParaRPr lang="en-US" altLang="zh-CN" dirty="0"/>
          </a:p>
          <a:p>
            <a:pPr marL="776605" lvl="1" indent="-457200">
              <a:buFont typeface="+mj-lt"/>
              <a:buAutoNum type="alphaUcPeriod"/>
            </a:pPr>
            <a:r>
              <a:rPr lang="zh-CN" altLang="en-US" dirty="0"/>
              <a:t>直接同客户取得联系，告诉他们有哪些问题存在，这样可以修改原来的合同，以纠正这些问题</a:t>
            </a:r>
            <a:endParaRPr lang="en-US" altLang="zh-CN" dirty="0"/>
          </a:p>
          <a:p>
            <a:pPr marL="776605" lvl="1" indent="-457200">
              <a:buFont typeface="+mj-lt"/>
              <a:buAutoNum type="alphaUcPeriod"/>
            </a:pPr>
            <a:r>
              <a:rPr lang="zh-CN" altLang="en-US" dirty="0"/>
              <a:t>在未来的项目中继续完善项目质量保证和项目审查系统</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537845" y="1458595"/>
            <a:ext cx="9672955" cy="4419600"/>
          </a:xfrm>
        </p:spPr>
        <p:txBody>
          <a:bodyPr/>
          <a:lstStyle/>
          <a:p>
            <a:r>
              <a:rPr lang="zh-CN" altLang="en-US" sz="2400" dirty="0">
                <a:latin typeface="Arial" panose="020B0604020202020204" pitchFamily="34" charset="0"/>
              </a:rPr>
              <a:t>在客户现场上的项目经理已经与客户建立了非常良好的关系。项目经理发现一份丢在地板上的文件，其中包含客户公司内的一个麻烦项目的保密信息。项目经理应该怎么做？</a:t>
            </a:r>
            <a:endParaRPr lang="en-US" altLang="zh-CN" sz="2400" dirty="0">
              <a:latin typeface="Arial" panose="020B0604020202020204" pitchFamily="34" charset="0"/>
            </a:endParaRPr>
          </a:p>
          <a:p>
            <a:pPr marL="776605" lvl="1" indent="-457200">
              <a:buFont typeface="+mj-lt"/>
              <a:buAutoNum type="alphaUcPeriod"/>
            </a:pPr>
            <a:r>
              <a:rPr lang="zh-CN" altLang="en-US" sz="2000" dirty="0"/>
              <a:t>告诉自己公司有关文件中的详情</a:t>
            </a:r>
            <a:endParaRPr lang="en-US" altLang="zh-CN" sz="2000" dirty="0"/>
          </a:p>
          <a:p>
            <a:pPr marL="776605" lvl="1" indent="-457200">
              <a:buFont typeface="+mj-lt"/>
              <a:buAutoNum type="alphaUcPeriod"/>
            </a:pPr>
            <a:r>
              <a:rPr lang="zh-CN" altLang="en-US" sz="2000" dirty="0"/>
              <a:t>在客户的项目团队会议上讨论</a:t>
            </a:r>
            <a:endParaRPr lang="en-US" altLang="zh-CN" sz="2000" dirty="0"/>
          </a:p>
          <a:p>
            <a:pPr marL="776605" lvl="1" indent="-457200">
              <a:buFont typeface="+mj-lt"/>
              <a:buAutoNum type="alphaUcPeriod"/>
            </a:pPr>
            <a:r>
              <a:rPr lang="zh-CN" altLang="en-US" sz="2000"/>
              <a:t>通知客户捡到</a:t>
            </a:r>
            <a:r>
              <a:rPr lang="zh-CN" altLang="en-US" sz="2000" dirty="0"/>
              <a:t>该文件的情况，并交给客户</a:t>
            </a:r>
            <a:endParaRPr lang="en-US" altLang="zh-CN" sz="2000" dirty="0"/>
          </a:p>
          <a:p>
            <a:pPr marL="776605" lvl="1" indent="-457200">
              <a:buFont typeface="+mj-lt"/>
              <a:buAutoNum type="alphaUcPeriod"/>
            </a:pPr>
            <a:r>
              <a:rPr lang="zh-CN" altLang="en-US" sz="2000" dirty="0"/>
              <a:t>通知该麻烦项目的项目经理</a:t>
            </a:r>
            <a:endParaRPr lang="zh-CN" altLang="en-US" sz="20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endParaRPr lang="en-US"/>
          </a:p>
        </p:txBody>
      </p:sp>
      <p:pic>
        <p:nvPicPr>
          <p:cNvPr id="7" name="Picture 2" descr="http://img.mazystar.cn/pic/20094719502452277801.jpg"/>
          <p:cNvPicPr>
            <a:picLocks noChangeAspect="1" noChangeArrowheads="1"/>
          </p:cNvPicPr>
          <p:nvPr/>
        </p:nvPicPr>
        <p:blipFill>
          <a:blip r:embed="rId1"/>
          <a:srcRect/>
          <a:stretch>
            <a:fillRect/>
          </a:stretch>
        </p:blipFill>
        <p:spPr bwMode="auto">
          <a:xfrm>
            <a:off x="8839200" y="5105400"/>
            <a:ext cx="1524000" cy="1524000"/>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590550" y="1442085"/>
            <a:ext cx="9603740" cy="4419600"/>
          </a:xfrm>
        </p:spPr>
        <p:txBody>
          <a:bodyPr/>
          <a:lstStyle/>
          <a:p>
            <a:r>
              <a:rPr lang="zh-CN" altLang="en-US" sz="2400" dirty="0">
                <a:latin typeface="Arial" panose="020B0604020202020204" pitchFamily="34" charset="0"/>
              </a:rPr>
              <a:t>某经理</a:t>
            </a:r>
            <a:r>
              <a:rPr lang="en-US" altLang="zh-CN" sz="2400" dirty="0">
                <a:latin typeface="Arial" panose="020B0604020202020204" pitchFamily="34" charset="0"/>
              </a:rPr>
              <a:t>X</a:t>
            </a:r>
            <a:r>
              <a:rPr lang="zh-CN" altLang="en-US" sz="2400" dirty="0">
                <a:latin typeface="Arial" panose="020B0604020202020204" pitchFamily="34" charset="0"/>
              </a:rPr>
              <a:t>负责一项目，项目受到了高级经理的支持。你的部门要为这个项目完成一些关键的工作包，从开始，你就对项目如何进行和交付成果是什么不同意</a:t>
            </a:r>
            <a:r>
              <a:rPr lang="en-US" altLang="zh-CN" sz="2400" dirty="0">
                <a:latin typeface="Arial" panose="020B0604020202020204" pitchFamily="34" charset="0"/>
              </a:rPr>
              <a:t>X</a:t>
            </a:r>
            <a:r>
              <a:rPr lang="zh-CN" altLang="en-US" sz="2400" dirty="0">
                <a:latin typeface="Arial" panose="020B0604020202020204" pitchFamily="34" charset="0"/>
              </a:rPr>
              <a:t>经理，你和他过去就有很多意见不一样。你应该怎么做？</a:t>
            </a:r>
            <a:endParaRPr lang="en-US" altLang="zh-CN" sz="2400" dirty="0">
              <a:latin typeface="Arial" panose="020B0604020202020204" pitchFamily="34" charset="0"/>
            </a:endParaRPr>
          </a:p>
          <a:p>
            <a:pPr marL="776605" lvl="1" indent="-457200">
              <a:buFont typeface="+mj-lt"/>
              <a:buAutoNum type="alphaUcPeriod"/>
            </a:pPr>
            <a:r>
              <a:rPr lang="zh-CN" altLang="en-US" sz="2000" dirty="0"/>
              <a:t>给</a:t>
            </a:r>
            <a:r>
              <a:rPr lang="en-US" altLang="zh-CN" sz="2000" dirty="0"/>
              <a:t>X</a:t>
            </a:r>
            <a:r>
              <a:rPr lang="zh-CN" altLang="en-US" sz="2000" dirty="0"/>
              <a:t>经理他想要的东西</a:t>
            </a:r>
            <a:endParaRPr lang="en-US" altLang="zh-CN" sz="2000" dirty="0"/>
          </a:p>
          <a:p>
            <a:pPr marL="776605" lvl="1" indent="-457200">
              <a:buFont typeface="+mj-lt"/>
              <a:buAutoNum type="alphaUcPeriod"/>
            </a:pPr>
            <a:r>
              <a:rPr lang="zh-CN" altLang="en-US" sz="2000" dirty="0"/>
              <a:t>告诉你的经理你担心不能得到</a:t>
            </a:r>
            <a:r>
              <a:rPr lang="en-US" altLang="zh-CN" sz="2000" dirty="0"/>
              <a:t>X</a:t>
            </a:r>
            <a:r>
              <a:rPr lang="zh-CN" altLang="en-US" sz="2000" dirty="0"/>
              <a:t>经理的支持</a:t>
            </a:r>
            <a:endParaRPr lang="en-US" altLang="zh-CN" sz="2000" dirty="0"/>
          </a:p>
          <a:p>
            <a:pPr marL="776605" lvl="1" indent="-457200">
              <a:buFont typeface="+mj-lt"/>
              <a:buAutoNum type="alphaUcPeriod"/>
            </a:pPr>
            <a:r>
              <a:rPr lang="zh-CN" altLang="en-US" sz="2000" dirty="0"/>
              <a:t>在执行时按你自己的想法完成工作</a:t>
            </a:r>
            <a:endParaRPr lang="en-US" altLang="zh-CN" sz="2000" dirty="0"/>
          </a:p>
          <a:p>
            <a:pPr marL="776605" lvl="1" indent="-457200">
              <a:buFont typeface="+mj-lt"/>
              <a:buAutoNum type="alphaUcPeriod"/>
            </a:pPr>
            <a:r>
              <a:rPr lang="zh-CN" altLang="en-US" sz="2000" dirty="0"/>
              <a:t>请求不参加这个项目</a:t>
            </a:r>
            <a:endParaRPr lang="zh-CN" altLang="en-US" sz="20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endParaRPr lang="en-US"/>
          </a:p>
        </p:txBody>
      </p:sp>
      <p:pic>
        <p:nvPicPr>
          <p:cNvPr id="7" name="Picture 2" descr="http://img.mazystar.cn/pic/20094719502452277801.jpg"/>
          <p:cNvPicPr>
            <a:picLocks noChangeAspect="1" noChangeArrowheads="1"/>
          </p:cNvPicPr>
          <p:nvPr/>
        </p:nvPicPr>
        <p:blipFill>
          <a:blip r:embed="rId1"/>
          <a:srcRect/>
          <a:stretch>
            <a:fillRect/>
          </a:stretch>
        </p:blipFill>
        <p:spPr bwMode="auto">
          <a:xfrm>
            <a:off x="8839200" y="5105400"/>
            <a:ext cx="1524000" cy="15240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推荐材料</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Picture 2" descr="高效能人士的七个习惯"/>
          <p:cNvPicPr>
            <a:picLocks noChangeAspect="1" noChangeArrowheads="1"/>
          </p:cNvPicPr>
          <p:nvPr/>
        </p:nvPicPr>
        <p:blipFill>
          <a:blip r:embed="rId1"/>
          <a:srcRect l="16500" r="15999"/>
          <a:stretch>
            <a:fillRect/>
          </a:stretch>
        </p:blipFill>
        <p:spPr bwMode="auto">
          <a:xfrm>
            <a:off x="3007861" y="2133047"/>
            <a:ext cx="2059081" cy="3050469"/>
          </a:xfrm>
          <a:prstGeom prst="rect">
            <a:avLst/>
          </a:prstGeom>
          <a:noFill/>
        </p:spPr>
      </p:pic>
      <p:pic>
        <p:nvPicPr>
          <p:cNvPr id="5" name="Picture 8" descr="余世维管理系列丛书（全8册）"/>
          <p:cNvPicPr>
            <a:picLocks noChangeAspect="1" noChangeArrowheads="1"/>
          </p:cNvPicPr>
          <p:nvPr/>
        </p:nvPicPr>
        <p:blipFill>
          <a:blip r:embed="rId2"/>
          <a:srcRect l="19539" r="20340"/>
          <a:stretch>
            <a:fillRect/>
          </a:stretch>
        </p:blipFill>
        <p:spPr bwMode="auto">
          <a:xfrm>
            <a:off x="6645130" y="2133047"/>
            <a:ext cx="2022286" cy="337045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593090" y="1524000"/>
            <a:ext cx="9617710" cy="4419600"/>
          </a:xfrm>
        </p:spPr>
        <p:txBody>
          <a:bodyPr/>
          <a:lstStyle/>
          <a:p>
            <a:r>
              <a:rPr lang="zh-CN" altLang="en-US" sz="2400" dirty="0">
                <a:latin typeface="Arial" panose="020B0604020202020204" pitchFamily="34" charset="0"/>
              </a:rPr>
              <a:t>你的项目需要对所用的设备进行一项重大变更。你知道有一种产品可以满足你的需要，但你担心的是你的兄弟是生产这种产品那家公司的老板。你应该怎么做？</a:t>
            </a:r>
            <a:endParaRPr lang="en-US" altLang="zh-CN" sz="2400" dirty="0">
              <a:latin typeface="Arial" panose="020B0604020202020204" pitchFamily="34" charset="0"/>
            </a:endParaRPr>
          </a:p>
          <a:p>
            <a:pPr marL="776605" lvl="1" indent="-457200">
              <a:buFont typeface="+mj-lt"/>
              <a:buAutoNum type="alphaUcPeriod"/>
            </a:pPr>
            <a:r>
              <a:rPr lang="zh-CN" altLang="en-US" sz="2000" dirty="0"/>
              <a:t>就此项目与你的兄弟协商一个好价钱</a:t>
            </a:r>
            <a:endParaRPr lang="en-US" altLang="zh-CN" sz="2000" dirty="0"/>
          </a:p>
          <a:p>
            <a:pPr marL="776605" lvl="1" indent="-457200">
              <a:buFont typeface="+mj-lt"/>
              <a:buAutoNum type="alphaUcPeriod"/>
            </a:pPr>
            <a:r>
              <a:rPr lang="zh-CN" altLang="en-US" sz="2000" dirty="0"/>
              <a:t>让客户知道这件事</a:t>
            </a:r>
            <a:endParaRPr lang="en-US" altLang="zh-CN" sz="2000" dirty="0"/>
          </a:p>
          <a:p>
            <a:pPr marL="776605" lvl="1" indent="-457200">
              <a:buFont typeface="+mj-lt"/>
              <a:buAutoNum type="alphaUcPeriod"/>
            </a:pPr>
            <a:r>
              <a:rPr lang="zh-CN" altLang="en-US" sz="2000" dirty="0"/>
              <a:t>发出招标书并让你的兄弟与合同部门谈判</a:t>
            </a:r>
            <a:endParaRPr lang="en-US" altLang="zh-CN" sz="2000" dirty="0"/>
          </a:p>
          <a:p>
            <a:pPr marL="776605" lvl="1" indent="-457200">
              <a:buFont typeface="+mj-lt"/>
              <a:buAutoNum type="alphaUcPeriod"/>
            </a:pPr>
            <a:r>
              <a:rPr lang="zh-CN" altLang="en-US" sz="2000" dirty="0"/>
              <a:t>不让你的兄弟参与投标</a:t>
            </a:r>
            <a:endParaRPr lang="zh-CN" altLang="en-US" sz="20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endParaRPr lang="en-US"/>
          </a:p>
        </p:txBody>
      </p:sp>
      <p:pic>
        <p:nvPicPr>
          <p:cNvPr id="7" name="Picture 2" descr="http://img.mazystar.cn/pic/20094719502452277801.jpg"/>
          <p:cNvPicPr>
            <a:picLocks noChangeAspect="1" noChangeArrowheads="1"/>
          </p:cNvPicPr>
          <p:nvPr/>
        </p:nvPicPr>
        <p:blipFill>
          <a:blip r:embed="rId1"/>
          <a:srcRect/>
          <a:stretch>
            <a:fillRect/>
          </a:stretch>
        </p:blipFill>
        <p:spPr bwMode="auto">
          <a:xfrm>
            <a:off x="8839200" y="5105400"/>
            <a:ext cx="1524000" cy="1524000"/>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5" name="WordArt 5"/>
          <p:cNvSpPr>
            <a:spLocks noChangeArrowheads="1" noChangeShapeType="1" noTextEdit="1"/>
          </p:cNvSpPr>
          <p:nvPr/>
        </p:nvSpPr>
        <p:spPr bwMode="gray">
          <a:xfrm>
            <a:off x="4648200" y="3352800"/>
            <a:ext cx="4419600" cy="609600"/>
          </a:xfrm>
          <a:prstGeom prst="rect">
            <a:avLst/>
          </a:prstGeom>
        </p:spPr>
        <p:txBody>
          <a:bodyPr wrap="none" fromWordArt="1">
            <a:prstTxWarp prst="textDeflate">
              <a:avLst>
                <a:gd name="adj" fmla="val 0"/>
              </a:avLst>
            </a:prstTxWarp>
          </a:bodyPr>
          <a:lstStyle/>
          <a:p>
            <a:pPr algn="ctr"/>
            <a:r>
              <a:rPr lang="en-US" altLang="zh-CN" sz="3600" b="1" kern="10">
                <a:ln w="19050">
                  <a:solidFill>
                    <a:schemeClr val="bg1"/>
                  </a:solidFill>
                  <a:rou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panose="020B0604020202020204"/>
                <a:cs typeface="Arial" panose="020B0604020202020204"/>
              </a:rPr>
              <a:t>Thank You !</a:t>
            </a:r>
            <a:endParaRPr lang="zh-CN" altLang="en-US" sz="3600" b="1" kern="10">
              <a:ln w="19050">
                <a:solidFill>
                  <a:schemeClr val="bg1"/>
                </a:solidFill>
                <a:rou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7045"/>
                                        </p:tgtEl>
                                        <p:attrNameLst>
                                          <p:attrName>style.visibility</p:attrName>
                                        </p:attrNameLst>
                                      </p:cBhvr>
                                      <p:to>
                                        <p:strVal val="visible"/>
                                      </p:to>
                                    </p:set>
                                    <p:anim calcmode="lin" valueType="num">
                                      <p:cBhvr>
                                        <p:cTn id="7" dur="500" fill="hold"/>
                                        <p:tgtEl>
                                          <p:spTgt spid="87045"/>
                                        </p:tgtEl>
                                        <p:attrNameLst>
                                          <p:attrName>ppt_w</p:attrName>
                                        </p:attrNameLst>
                                      </p:cBhvr>
                                      <p:tavLst>
                                        <p:tav tm="0">
                                          <p:val>
                                            <p:fltVal val="0"/>
                                          </p:val>
                                        </p:tav>
                                        <p:tav tm="100000">
                                          <p:val>
                                            <p:strVal val="#ppt_w"/>
                                          </p:val>
                                        </p:tav>
                                      </p:tavLst>
                                    </p:anim>
                                    <p:anim calcmode="lin" valueType="num">
                                      <p:cBhvr>
                                        <p:cTn id="8" dur="500" fill="hold"/>
                                        <p:tgtEl>
                                          <p:spTgt spid="87045"/>
                                        </p:tgtEl>
                                        <p:attrNameLst>
                                          <p:attrName>ppt_h</p:attrName>
                                        </p:attrNameLst>
                                      </p:cBhvr>
                                      <p:tavLst>
                                        <p:tav tm="0">
                                          <p:val>
                                            <p:fltVal val="0"/>
                                          </p:val>
                                        </p:tav>
                                        <p:tav tm="100000">
                                          <p:val>
                                            <p:strVal val="#ppt_h"/>
                                          </p:val>
                                        </p:tav>
                                      </p:tavLst>
                                    </p:anim>
                                    <p:animEffect transition="in" filter="fade">
                                      <p:cBhvr>
                                        <p:cTn id="9" dur="500"/>
                                        <p:tgtEl>
                                          <p:spTgt spid="87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4294967295"/>
          </p:nvPr>
        </p:nvSpPr>
        <p:spPr>
          <a:xfrm>
            <a:off x="8056563" y="6367463"/>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8BFB0108-EC45-45B8-B9E0-5664BA2771FC}" type="slidenum">
              <a:rPr kumimoji="0" lang="zh-CN" altLang="en-US" sz="1400" smtClean="0"/>
            </a:fld>
            <a:endParaRPr kumimoji="0" lang="en-US" altLang="zh-CN" sz="1400"/>
          </a:p>
        </p:txBody>
      </p:sp>
      <p:sp>
        <p:nvSpPr>
          <p:cNvPr id="8196" name="Rectangle 3"/>
          <p:cNvSpPr>
            <a:spLocks noGrp="1" noChangeArrowheads="1"/>
          </p:cNvSpPr>
          <p:nvPr>
            <p:ph type="body" idx="1"/>
          </p:nvPr>
        </p:nvSpPr>
        <p:spPr>
          <a:xfrm>
            <a:off x="400050" y="1500505"/>
            <a:ext cx="9582150" cy="5143500"/>
          </a:xfrm>
        </p:spPr>
        <p:txBody>
          <a:bodyPr/>
          <a:lstStyle/>
          <a:p>
            <a:pPr eaLnBrk="1" hangingPunct="1">
              <a:lnSpc>
                <a:spcPct val="90000"/>
              </a:lnSpc>
            </a:pPr>
            <a:r>
              <a:rPr lang="zh-CN" altLang="en-US" sz="2400" b="1" dirty="0">
                <a:solidFill>
                  <a:srgbClr val="000000"/>
                </a:solidFill>
                <a:latin typeface="微软雅黑" panose="020B0503020204020204" pitchFamily="34" charset="-122"/>
                <a:ea typeface="微软雅黑" panose="020B0503020204020204" pitchFamily="34" charset="-122"/>
              </a:rPr>
              <a:t>史蒂芬.柯维(</a:t>
            </a:r>
            <a:r>
              <a:rPr lang="en-US" altLang="zh-CN" sz="2400" b="1" dirty="0">
                <a:solidFill>
                  <a:srgbClr val="000000"/>
                </a:solidFill>
                <a:latin typeface="微软雅黑" panose="020B0503020204020204" pitchFamily="34" charset="-122"/>
                <a:ea typeface="微软雅黑" panose="020B0503020204020204" pitchFamily="34" charset="-122"/>
              </a:rPr>
              <a:t>Stephen </a:t>
            </a:r>
            <a:r>
              <a:rPr lang="en-US" altLang="zh-CN" sz="2400" b="1" dirty="0" err="1">
                <a:solidFill>
                  <a:srgbClr val="000000"/>
                </a:solidFill>
                <a:latin typeface="微软雅黑" panose="020B0503020204020204" pitchFamily="34" charset="-122"/>
                <a:ea typeface="微软雅黑" panose="020B0503020204020204" pitchFamily="34" charset="-122"/>
              </a:rPr>
              <a:t>R.covey</a:t>
            </a:r>
            <a:r>
              <a:rPr lang="en-US" altLang="zh-CN" sz="2400" b="1" dirty="0">
                <a:solidFill>
                  <a:srgbClr val="000000"/>
                </a:solidFill>
                <a:latin typeface="微软雅黑" panose="020B0503020204020204" pitchFamily="34" charset="-122"/>
                <a:ea typeface="微软雅黑" panose="020B0503020204020204" pitchFamily="34" charset="-122"/>
              </a:rPr>
              <a:t>)</a:t>
            </a:r>
            <a:endParaRPr lang="en-US" altLang="zh-CN" sz="2400" b="1" dirty="0">
              <a:solidFill>
                <a:srgbClr val="000000"/>
              </a:solidFill>
              <a:latin typeface="微软雅黑" panose="020B0503020204020204" pitchFamily="34" charset="-122"/>
              <a:ea typeface="微软雅黑" panose="020B0503020204020204" pitchFamily="34" charset="-122"/>
            </a:endParaRPr>
          </a:p>
          <a:p>
            <a:pPr lvl="1" eaLnBrk="1" hangingPunct="1">
              <a:lnSpc>
                <a:spcPct val="90000"/>
              </a:lnSpc>
              <a:buSzTx/>
              <a:buFont typeface="Wingdings" panose="05000000000000000000" pitchFamily="2" charset="2"/>
              <a:buChar char="§"/>
            </a:pPr>
            <a:r>
              <a:rPr lang="zh-CN" altLang="en-US" sz="1800" b="1" dirty="0">
                <a:solidFill>
                  <a:srgbClr val="000000"/>
                </a:solidFill>
                <a:latin typeface="微软雅黑" panose="020B0503020204020204" pitchFamily="34" charset="-122"/>
                <a:ea typeface="微软雅黑" panose="020B0503020204020204" pitchFamily="34" charset="-122"/>
              </a:rPr>
              <a:t>他被誉为“思想巨匠”、“人类潜能的导师”，并入选影响美国历史进程的25位人物之一。</a:t>
            </a:r>
            <a:endParaRPr lang="zh-CN" altLang="en-US" sz="1800" b="1" dirty="0">
              <a:solidFill>
                <a:srgbClr val="000000"/>
              </a:solidFill>
              <a:latin typeface="微软雅黑" panose="020B0503020204020204" pitchFamily="34" charset="-122"/>
              <a:ea typeface="微软雅黑" panose="020B0503020204020204" pitchFamily="34" charset="-122"/>
            </a:endParaRPr>
          </a:p>
          <a:p>
            <a:pPr lvl="1" eaLnBrk="1" hangingPunct="1">
              <a:lnSpc>
                <a:spcPct val="90000"/>
              </a:lnSpc>
              <a:buSzTx/>
              <a:buFont typeface="Wingdings" panose="05000000000000000000" pitchFamily="2" charset="2"/>
              <a:buChar char="§"/>
            </a:pPr>
            <a:r>
              <a:rPr lang="zh-CN" altLang="en-US" sz="1800" b="1" dirty="0">
                <a:solidFill>
                  <a:srgbClr val="000000"/>
                </a:solidFill>
                <a:latin typeface="微软雅黑" panose="020B0503020204020204" pitchFamily="34" charset="-122"/>
                <a:ea typeface="微软雅黑" panose="020B0503020204020204" pitchFamily="34" charset="-122"/>
              </a:rPr>
              <a:t>他是一位赢得国际声望的领导才能权威和导师，也是柯维领导才能中心的创始人。</a:t>
            </a:r>
            <a:endParaRPr lang="zh-CN" altLang="en-US" sz="1800" b="1" dirty="0">
              <a:solidFill>
                <a:srgbClr val="000000"/>
              </a:solidFill>
              <a:latin typeface="微软雅黑" panose="020B0503020204020204" pitchFamily="34" charset="-122"/>
              <a:ea typeface="微软雅黑" panose="020B0503020204020204" pitchFamily="34" charset="-122"/>
            </a:endParaRPr>
          </a:p>
          <a:p>
            <a:pPr lvl="1" eaLnBrk="1" hangingPunct="1">
              <a:lnSpc>
                <a:spcPct val="90000"/>
              </a:lnSpc>
              <a:buSzTx/>
              <a:buFont typeface="Wingdings" panose="05000000000000000000" pitchFamily="2" charset="2"/>
              <a:buChar char="§"/>
            </a:pPr>
            <a:r>
              <a:rPr lang="zh-CN" altLang="en-US" sz="1800" b="1" dirty="0">
                <a:solidFill>
                  <a:srgbClr val="000000"/>
                </a:solidFill>
                <a:latin typeface="微软雅黑" panose="020B0503020204020204" pitchFamily="34" charset="-122"/>
                <a:ea typeface="微软雅黑" panose="020B0503020204020204" pitchFamily="34" charset="-122"/>
              </a:rPr>
              <a:t>他是世界500强企业众望所归的新智慧学家，是美国家喻户晓的启蒙家。</a:t>
            </a:r>
            <a:endParaRPr lang="zh-CN" altLang="en-US" sz="2000" b="1" dirty="0">
              <a:solidFill>
                <a:srgbClr val="000000"/>
              </a:solidFill>
              <a:latin typeface="微软雅黑" panose="020B0503020204020204" pitchFamily="34" charset="-122"/>
              <a:ea typeface="微软雅黑" panose="020B0503020204020204" pitchFamily="34" charset="-122"/>
            </a:endParaRPr>
          </a:p>
          <a:p>
            <a:pPr eaLnBrk="1" hangingPunct="1">
              <a:lnSpc>
                <a:spcPct val="90000"/>
              </a:lnSpc>
            </a:pPr>
            <a:r>
              <a:rPr lang="zh-CN" altLang="en-US" sz="2400" b="1" dirty="0">
                <a:solidFill>
                  <a:srgbClr val="000000"/>
                </a:solidFill>
                <a:latin typeface="微软雅黑" panose="020B0503020204020204" pitchFamily="34" charset="-122"/>
                <a:ea typeface="微软雅黑" panose="020B0503020204020204" pitchFamily="34" charset="-122"/>
              </a:rPr>
              <a:t>关于本书</a:t>
            </a:r>
            <a:endParaRPr lang="zh-CN" altLang="en-US" sz="2400" b="1" dirty="0">
              <a:solidFill>
                <a:srgbClr val="000000"/>
              </a:solidFill>
              <a:latin typeface="微软雅黑" panose="020B0503020204020204" pitchFamily="34" charset="-122"/>
              <a:ea typeface="微软雅黑" panose="020B0503020204020204" pitchFamily="34" charset="-122"/>
            </a:endParaRPr>
          </a:p>
          <a:p>
            <a:pPr lvl="1" eaLnBrk="1" hangingPunct="1">
              <a:lnSpc>
                <a:spcPct val="90000"/>
              </a:lnSpc>
              <a:buSzTx/>
              <a:buFont typeface="Wingdings" panose="05000000000000000000" pitchFamily="2" charset="2"/>
              <a:buChar char="§"/>
            </a:pPr>
            <a:r>
              <a:rPr lang="zh-CN" altLang="en-US" sz="1800" b="1" dirty="0">
                <a:solidFill>
                  <a:srgbClr val="000000"/>
                </a:solidFill>
                <a:latin typeface="微软雅黑" panose="020B0503020204020204" pitchFamily="34" charset="-122"/>
                <a:ea typeface="微软雅黑" panose="020B0503020204020204" pitchFamily="34" charset="-122"/>
              </a:rPr>
              <a:t>高居美国畅销书排行榜长达七年，在全球以</a:t>
            </a:r>
            <a:br>
              <a:rPr lang="en-US" altLang="zh-CN" sz="1800" b="1" dirty="0">
                <a:solidFill>
                  <a:srgbClr val="000000"/>
                </a:solidFill>
                <a:latin typeface="微软雅黑" panose="020B0503020204020204" pitchFamily="34" charset="-122"/>
                <a:ea typeface="微软雅黑" panose="020B0503020204020204" pitchFamily="34" charset="-122"/>
              </a:rPr>
            </a:br>
            <a:r>
              <a:rPr lang="en-US" altLang="zh-CN" sz="1800" b="1" dirty="0">
                <a:solidFill>
                  <a:srgbClr val="000000"/>
                </a:solidFill>
                <a:latin typeface="微软雅黑" panose="020B0503020204020204" pitchFamily="34" charset="-122"/>
                <a:ea typeface="微软雅黑" panose="020B0503020204020204" pitchFamily="34" charset="-122"/>
              </a:rPr>
              <a:t>32</a:t>
            </a:r>
            <a:r>
              <a:rPr lang="zh-CN" altLang="en-US" sz="1800" b="1" dirty="0">
                <a:solidFill>
                  <a:srgbClr val="000000"/>
                </a:solidFill>
                <a:latin typeface="微软雅黑" panose="020B0503020204020204" pitchFamily="34" charset="-122"/>
                <a:ea typeface="微软雅黑" panose="020B0503020204020204" pitchFamily="34" charset="-122"/>
              </a:rPr>
              <a:t>种语言发行共超过一亿册</a:t>
            </a:r>
            <a:endParaRPr lang="en-US" altLang="zh-CN" sz="1800" b="1" dirty="0">
              <a:solidFill>
                <a:srgbClr val="000000"/>
              </a:solidFill>
              <a:latin typeface="微软雅黑" panose="020B0503020204020204" pitchFamily="34" charset="-122"/>
              <a:ea typeface="微软雅黑" panose="020B0503020204020204" pitchFamily="34" charset="-122"/>
            </a:endParaRPr>
          </a:p>
          <a:p>
            <a:pPr lvl="1" eaLnBrk="1" hangingPunct="1">
              <a:lnSpc>
                <a:spcPct val="90000"/>
              </a:lnSpc>
              <a:buSzTx/>
              <a:buFont typeface="Wingdings" panose="05000000000000000000" pitchFamily="2" charset="2"/>
              <a:buChar char="§"/>
            </a:pPr>
            <a:r>
              <a:rPr lang="zh-CN" altLang="en-US" sz="1800" b="1" dirty="0">
                <a:solidFill>
                  <a:srgbClr val="000000"/>
                </a:solidFill>
                <a:latin typeface="微软雅黑" panose="020B0503020204020204" pitchFamily="34" charset="-122"/>
                <a:ea typeface="微软雅黑" panose="020B0503020204020204" pitchFamily="34" charset="-122"/>
              </a:rPr>
              <a:t>美国公司员工人手一册的书</a:t>
            </a:r>
            <a:endParaRPr lang="zh-CN" altLang="en-US" sz="1800" b="1" dirty="0">
              <a:solidFill>
                <a:srgbClr val="000000"/>
              </a:solidFill>
              <a:latin typeface="微软雅黑" panose="020B0503020204020204" pitchFamily="34" charset="-122"/>
              <a:ea typeface="微软雅黑" panose="020B0503020204020204" pitchFamily="34" charset="-122"/>
            </a:endParaRPr>
          </a:p>
          <a:p>
            <a:pPr lvl="1" eaLnBrk="1" hangingPunct="1">
              <a:lnSpc>
                <a:spcPct val="90000"/>
              </a:lnSpc>
              <a:buSzTx/>
              <a:buFont typeface="Wingdings" panose="05000000000000000000" pitchFamily="2" charset="2"/>
              <a:buChar char="§"/>
            </a:pPr>
            <a:r>
              <a:rPr lang="zh-CN" altLang="en-US" sz="1800" b="1" dirty="0">
                <a:solidFill>
                  <a:srgbClr val="000000"/>
                </a:solidFill>
                <a:latin typeface="微软雅黑" panose="020B0503020204020204" pitchFamily="34" charset="-122"/>
                <a:ea typeface="微软雅黑" panose="020B0503020204020204" pitchFamily="34" charset="-122"/>
              </a:rPr>
              <a:t>美国政府机关公务员人手一册的书</a:t>
            </a:r>
            <a:endParaRPr lang="zh-CN" altLang="en-US" sz="1800" b="1" dirty="0">
              <a:solidFill>
                <a:srgbClr val="000000"/>
              </a:solidFill>
              <a:latin typeface="微软雅黑" panose="020B0503020204020204" pitchFamily="34" charset="-122"/>
              <a:ea typeface="微软雅黑" panose="020B0503020204020204" pitchFamily="34" charset="-122"/>
            </a:endParaRPr>
          </a:p>
          <a:p>
            <a:pPr lvl="1" eaLnBrk="1" hangingPunct="1">
              <a:lnSpc>
                <a:spcPct val="90000"/>
              </a:lnSpc>
              <a:buSzTx/>
              <a:buFont typeface="Wingdings" panose="05000000000000000000" pitchFamily="2" charset="2"/>
              <a:buChar char="§"/>
            </a:pPr>
            <a:r>
              <a:rPr lang="zh-CN" altLang="en-US" sz="1800" b="1" dirty="0">
                <a:solidFill>
                  <a:srgbClr val="000000"/>
                </a:solidFill>
                <a:latin typeface="微软雅黑" panose="020B0503020204020204" pitchFamily="34" charset="-122"/>
                <a:ea typeface="微软雅黑" panose="020B0503020204020204" pitchFamily="34" charset="-122"/>
              </a:rPr>
              <a:t>美国军队官兵人手一册的书</a:t>
            </a:r>
            <a:endParaRPr lang="en-US" altLang="zh-CN" sz="1800" b="1" dirty="0">
              <a:solidFill>
                <a:srgbClr val="000000"/>
              </a:solidFill>
              <a:latin typeface="微软雅黑" panose="020B0503020204020204" pitchFamily="34" charset="-122"/>
              <a:ea typeface="微软雅黑" panose="020B0503020204020204" pitchFamily="34" charset="-122"/>
            </a:endParaRPr>
          </a:p>
          <a:p>
            <a:pPr lvl="1" eaLnBrk="1" hangingPunct="1">
              <a:lnSpc>
                <a:spcPct val="90000"/>
              </a:lnSpc>
              <a:buSzTx/>
              <a:buFont typeface="Wingdings" panose="05000000000000000000" pitchFamily="2" charset="2"/>
              <a:buChar char="§"/>
            </a:pPr>
            <a:r>
              <a:rPr lang="zh-CN" altLang="en-US" sz="1800" b="1" dirty="0">
                <a:solidFill>
                  <a:srgbClr val="000000"/>
                </a:solidFill>
                <a:latin typeface="微软雅黑" panose="020B0503020204020204" pitchFamily="34" charset="-122"/>
                <a:ea typeface="微软雅黑" panose="020B0503020204020204" pitchFamily="34" charset="-122"/>
              </a:rPr>
              <a:t>在美国，此书影响力仅次于</a:t>
            </a:r>
            <a:r>
              <a:rPr lang="en-US" altLang="zh-CN" sz="1800" b="1" dirty="0">
                <a:solidFill>
                  <a:srgbClr val="000000"/>
                </a:solidFill>
                <a:latin typeface="微软雅黑" panose="020B0503020204020204" pitchFamily="34" charset="-122"/>
                <a:ea typeface="微软雅黑" panose="020B0503020204020204" pitchFamily="34" charset="-122"/>
              </a:rPr>
              <a:t>《</a:t>
            </a:r>
            <a:r>
              <a:rPr lang="zh-CN" altLang="en-US" sz="1800" b="1" dirty="0">
                <a:solidFill>
                  <a:srgbClr val="000000"/>
                </a:solidFill>
                <a:latin typeface="微软雅黑" panose="020B0503020204020204" pitchFamily="34" charset="-122"/>
                <a:ea typeface="微软雅黑" panose="020B0503020204020204" pitchFamily="34" charset="-122"/>
              </a:rPr>
              <a:t>圣经</a:t>
            </a:r>
            <a:r>
              <a:rPr lang="en-US" altLang="zh-CN" sz="1800" b="1" dirty="0">
                <a:solidFill>
                  <a:srgbClr val="000000"/>
                </a:solidFill>
                <a:latin typeface="微软雅黑" panose="020B0503020204020204" pitchFamily="34" charset="-122"/>
                <a:ea typeface="微软雅黑" panose="020B0503020204020204" pitchFamily="34" charset="-122"/>
              </a:rPr>
              <a:t>》</a:t>
            </a:r>
            <a:endParaRPr lang="en-US" altLang="zh-CN" sz="2000" b="1" dirty="0">
              <a:solidFill>
                <a:srgbClr val="000000"/>
              </a:solidFill>
              <a:latin typeface="微软雅黑" panose="020B0503020204020204" pitchFamily="34" charset="-122"/>
              <a:ea typeface="微软雅黑" panose="020B0503020204020204" pitchFamily="34" charset="-122"/>
            </a:endParaRPr>
          </a:p>
          <a:p>
            <a:pPr lvl="1" eaLnBrk="1" hangingPunct="1">
              <a:lnSpc>
                <a:spcPct val="90000"/>
              </a:lnSpc>
              <a:buSzTx/>
              <a:buFont typeface="Wingdings" panose="05000000000000000000" pitchFamily="2" charset="2"/>
              <a:buChar char="§"/>
            </a:pPr>
            <a:endParaRPr lang="zh-CN" altLang="en-US" sz="2000" b="1" dirty="0">
              <a:solidFill>
                <a:srgbClr val="000000"/>
              </a:solidFill>
              <a:latin typeface="微软雅黑" panose="020B0503020204020204" pitchFamily="34" charset="-122"/>
              <a:ea typeface="微软雅黑" panose="020B0503020204020204" pitchFamily="34" charset="-122"/>
            </a:endParaRPr>
          </a:p>
        </p:txBody>
      </p:sp>
      <p:pic>
        <p:nvPicPr>
          <p:cNvPr id="8197" name="图片 4" descr="史蒂夫 柯维.jp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8152130" y="76200"/>
            <a:ext cx="1714500" cy="185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descr="高效能人士的七个习惯"/>
          <p:cNvPicPr>
            <a:picLocks noChangeAspect="1" noChangeArrowheads="1"/>
          </p:cNvPicPr>
          <p:nvPr/>
        </p:nvPicPr>
        <p:blipFill>
          <a:blip r:embed="rId2">
            <a:extLst>
              <a:ext uri="{28A0092B-C50C-407E-A947-70E740481C1C}">
                <a14:useLocalDpi xmlns:a14="http://schemas.microsoft.com/office/drawing/2010/main" val="0"/>
              </a:ext>
            </a:extLst>
          </a:blip>
          <a:srcRect l="16499" r="15999"/>
          <a:stretch>
            <a:fillRect/>
          </a:stretch>
        </p:blipFill>
        <p:spPr bwMode="auto">
          <a:xfrm>
            <a:off x="8151813" y="3434715"/>
            <a:ext cx="1881187" cy="278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6">
                                            <p:txEl>
                                              <p:pRg st="0" end="0"/>
                                            </p:txEl>
                                          </p:spTgt>
                                        </p:tgtEl>
                                        <p:attrNameLst>
                                          <p:attrName>style.visibility</p:attrName>
                                        </p:attrNameLst>
                                      </p:cBhvr>
                                      <p:to>
                                        <p:strVal val="visible"/>
                                      </p:to>
                                    </p:set>
                                    <p:anim calcmode="lin" valueType="num">
                                      <p:cBhvr additive="base">
                                        <p:cTn id="7" dur="500" fill="hold"/>
                                        <p:tgtEl>
                                          <p:spTgt spid="819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196">
                                            <p:txEl>
                                              <p:pRg st="1" end="1"/>
                                            </p:txEl>
                                          </p:spTgt>
                                        </p:tgtEl>
                                        <p:attrNameLst>
                                          <p:attrName>style.visibility</p:attrName>
                                        </p:attrNameLst>
                                      </p:cBhvr>
                                      <p:to>
                                        <p:strVal val="visible"/>
                                      </p:to>
                                    </p:set>
                                    <p:anim calcmode="lin" valueType="num">
                                      <p:cBhvr additive="base">
                                        <p:cTn id="11" dur="500" fill="hold"/>
                                        <p:tgtEl>
                                          <p:spTgt spid="819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196">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196">
                                            <p:txEl>
                                              <p:pRg st="2" end="2"/>
                                            </p:txEl>
                                          </p:spTgt>
                                        </p:tgtEl>
                                        <p:attrNameLst>
                                          <p:attrName>style.visibility</p:attrName>
                                        </p:attrNameLst>
                                      </p:cBhvr>
                                      <p:to>
                                        <p:strVal val="visible"/>
                                      </p:to>
                                    </p:set>
                                    <p:anim calcmode="lin" valueType="num">
                                      <p:cBhvr additive="base">
                                        <p:cTn id="15" dur="500" fill="hold"/>
                                        <p:tgtEl>
                                          <p:spTgt spid="8196">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196">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196">
                                            <p:txEl>
                                              <p:pRg st="3" end="3"/>
                                            </p:txEl>
                                          </p:spTgt>
                                        </p:tgtEl>
                                        <p:attrNameLst>
                                          <p:attrName>style.visibility</p:attrName>
                                        </p:attrNameLst>
                                      </p:cBhvr>
                                      <p:to>
                                        <p:strVal val="visible"/>
                                      </p:to>
                                    </p:set>
                                    <p:anim calcmode="lin" valueType="num">
                                      <p:cBhvr additive="base">
                                        <p:cTn id="19" dur="500" fill="hold"/>
                                        <p:tgtEl>
                                          <p:spTgt spid="819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6">
                                            <p:txEl>
                                              <p:pRg st="3" end="3"/>
                                            </p:txEl>
                                          </p:spTgt>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8197"/>
                                        </p:tgtEl>
                                        <p:attrNameLst>
                                          <p:attrName>style.visibility</p:attrName>
                                        </p:attrNameLst>
                                      </p:cBhvr>
                                      <p:to>
                                        <p:strVal val="visible"/>
                                      </p:to>
                                    </p:set>
                                    <p:animEffect transition="in" filter="fade">
                                      <p:cBhvr>
                                        <p:cTn id="23" dur="2000"/>
                                        <p:tgtEl>
                                          <p:spTgt spid="8197"/>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8196">
                                            <p:txEl>
                                              <p:pRg st="4" end="4"/>
                                            </p:txEl>
                                          </p:spTgt>
                                        </p:tgtEl>
                                        <p:attrNameLst>
                                          <p:attrName>style.visibility</p:attrName>
                                        </p:attrNameLst>
                                      </p:cBhvr>
                                      <p:to>
                                        <p:strVal val="visible"/>
                                      </p:to>
                                    </p:set>
                                    <p:anim calcmode="lin" valueType="num">
                                      <p:cBhvr additive="base">
                                        <p:cTn id="28" dur="500" fill="hold"/>
                                        <p:tgtEl>
                                          <p:spTgt spid="8196">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8196">
                                            <p:txEl>
                                              <p:pRg st="4" end="4"/>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8196">
                                            <p:txEl>
                                              <p:pRg st="5" end="5"/>
                                            </p:txEl>
                                          </p:spTgt>
                                        </p:tgtEl>
                                        <p:attrNameLst>
                                          <p:attrName>style.visibility</p:attrName>
                                        </p:attrNameLst>
                                      </p:cBhvr>
                                      <p:to>
                                        <p:strVal val="visible"/>
                                      </p:to>
                                    </p:set>
                                    <p:anim calcmode="lin" valueType="num">
                                      <p:cBhvr additive="base">
                                        <p:cTn id="32" dur="500" fill="hold"/>
                                        <p:tgtEl>
                                          <p:spTgt spid="8196">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8196">
                                            <p:txEl>
                                              <p:pRg st="5" end="5"/>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8196">
                                            <p:txEl>
                                              <p:pRg st="6" end="6"/>
                                            </p:txEl>
                                          </p:spTgt>
                                        </p:tgtEl>
                                        <p:attrNameLst>
                                          <p:attrName>style.visibility</p:attrName>
                                        </p:attrNameLst>
                                      </p:cBhvr>
                                      <p:to>
                                        <p:strVal val="visible"/>
                                      </p:to>
                                    </p:set>
                                    <p:anim calcmode="lin" valueType="num">
                                      <p:cBhvr additive="base">
                                        <p:cTn id="36" dur="500" fill="hold"/>
                                        <p:tgtEl>
                                          <p:spTgt spid="8196">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8196">
                                            <p:txEl>
                                              <p:pRg st="6" end="6"/>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8196">
                                            <p:txEl>
                                              <p:pRg st="7" end="7"/>
                                            </p:txEl>
                                          </p:spTgt>
                                        </p:tgtEl>
                                        <p:attrNameLst>
                                          <p:attrName>style.visibility</p:attrName>
                                        </p:attrNameLst>
                                      </p:cBhvr>
                                      <p:to>
                                        <p:strVal val="visible"/>
                                      </p:to>
                                    </p:set>
                                    <p:anim calcmode="lin" valueType="num">
                                      <p:cBhvr additive="base">
                                        <p:cTn id="40" dur="500" fill="hold"/>
                                        <p:tgtEl>
                                          <p:spTgt spid="8196">
                                            <p:txEl>
                                              <p:pRg st="7" end="7"/>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8196">
                                            <p:txEl>
                                              <p:pRg st="7" end="7"/>
                                            </p:txEl>
                                          </p:spTgt>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8196">
                                            <p:txEl>
                                              <p:pRg st="8" end="8"/>
                                            </p:txEl>
                                          </p:spTgt>
                                        </p:tgtEl>
                                        <p:attrNameLst>
                                          <p:attrName>style.visibility</p:attrName>
                                        </p:attrNameLst>
                                      </p:cBhvr>
                                      <p:to>
                                        <p:strVal val="visible"/>
                                      </p:to>
                                    </p:set>
                                    <p:anim calcmode="lin" valueType="num">
                                      <p:cBhvr additive="base">
                                        <p:cTn id="44" dur="500" fill="hold"/>
                                        <p:tgtEl>
                                          <p:spTgt spid="8196">
                                            <p:txEl>
                                              <p:pRg st="8" end="8"/>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8196">
                                            <p:txEl>
                                              <p:pRg st="8" end="8"/>
                                            </p:txEl>
                                          </p:spTgt>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8196">
                                            <p:txEl>
                                              <p:pRg st="9" end="9"/>
                                            </p:txEl>
                                          </p:spTgt>
                                        </p:tgtEl>
                                        <p:attrNameLst>
                                          <p:attrName>style.visibility</p:attrName>
                                        </p:attrNameLst>
                                      </p:cBhvr>
                                      <p:to>
                                        <p:strVal val="visible"/>
                                      </p:to>
                                    </p:set>
                                    <p:anim calcmode="lin" valueType="num">
                                      <p:cBhvr additive="base">
                                        <p:cTn id="48" dur="500" fill="hold"/>
                                        <p:tgtEl>
                                          <p:spTgt spid="8196">
                                            <p:txEl>
                                              <p:pRg st="9" end="9"/>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8196">
                                            <p:txEl>
                                              <p:pRg st="9" end="9"/>
                                            </p:txEl>
                                          </p:spTgt>
                                        </p:tgtEl>
                                        <p:attrNameLst>
                                          <p:attrName>ppt_y</p:attrName>
                                        </p:attrNameLst>
                                      </p:cBhvr>
                                      <p:tavLst>
                                        <p:tav tm="0">
                                          <p:val>
                                            <p:strVal val="1+#ppt_h/2"/>
                                          </p:val>
                                        </p:tav>
                                        <p:tav tm="100000">
                                          <p:val>
                                            <p:strVal val="#ppt_y"/>
                                          </p:val>
                                        </p:tav>
                                      </p:tavLst>
                                    </p:anim>
                                  </p:childTnLst>
                                </p:cTn>
                              </p:par>
                              <p:par>
                                <p:cTn id="50" presetID="10" presetClass="entr" presetSubtype="0" fill="hold" nodeType="with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fade">
                                      <p:cBhvr>
                                        <p:cTn id="5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高效能认识的七个习惯</a:t>
            </a:r>
            <a:endParaRPr lang="zh-CN" altLang="en-US" dirty="0"/>
          </a:p>
        </p:txBody>
      </p:sp>
      <p:sp>
        <p:nvSpPr>
          <p:cNvPr id="3" name="内容占位符 2"/>
          <p:cNvSpPr>
            <a:spLocks noGrp="1"/>
          </p:cNvSpPr>
          <p:nvPr>
            <p:ph idx="1"/>
          </p:nvPr>
        </p:nvSpPr>
        <p:spPr/>
        <p:txBody>
          <a:bodyPr/>
          <a:lstStyle/>
          <a:p>
            <a:r>
              <a:rPr lang="en-US" altLang="zh-CN" dirty="0"/>
              <a:t>1.</a:t>
            </a:r>
            <a:r>
              <a:rPr lang="zh-CN" altLang="en-US" dirty="0"/>
              <a:t>积极主动</a:t>
            </a:r>
            <a:endParaRPr lang="en-US" altLang="zh-CN" dirty="0"/>
          </a:p>
          <a:p>
            <a:r>
              <a:rPr lang="en-US" altLang="zh-CN" dirty="0"/>
              <a:t>2.</a:t>
            </a:r>
            <a:r>
              <a:rPr lang="zh-CN" altLang="en-US" dirty="0"/>
              <a:t>以终为始</a:t>
            </a:r>
            <a:endParaRPr lang="en-US" altLang="zh-CN" dirty="0"/>
          </a:p>
          <a:p>
            <a:r>
              <a:rPr lang="en-US" altLang="zh-CN" dirty="0"/>
              <a:t>3.</a:t>
            </a:r>
            <a:r>
              <a:rPr lang="zh-CN" altLang="en-US" dirty="0"/>
              <a:t>要事第一</a:t>
            </a:r>
            <a:endParaRPr lang="en-US" altLang="zh-CN" dirty="0"/>
          </a:p>
          <a:p>
            <a:r>
              <a:rPr lang="en-US" altLang="zh-CN" dirty="0"/>
              <a:t>4.</a:t>
            </a:r>
            <a:r>
              <a:rPr lang="zh-CN" altLang="en-US" dirty="0"/>
              <a:t>双赢思维</a:t>
            </a:r>
            <a:endParaRPr lang="en-US" altLang="zh-CN" dirty="0"/>
          </a:p>
          <a:p>
            <a:r>
              <a:rPr lang="en-US" altLang="zh-CN" dirty="0"/>
              <a:t>5.</a:t>
            </a:r>
            <a:r>
              <a:rPr lang="zh-CN" altLang="en-US" dirty="0"/>
              <a:t>知彼解己</a:t>
            </a:r>
            <a:endParaRPr lang="en-US" altLang="zh-CN" dirty="0"/>
          </a:p>
          <a:p>
            <a:r>
              <a:rPr lang="en-US" altLang="zh-CN" dirty="0"/>
              <a:t>6.</a:t>
            </a:r>
            <a:r>
              <a:rPr lang="zh-CN" altLang="en-US" dirty="0"/>
              <a:t>协作增效</a:t>
            </a:r>
            <a:endParaRPr lang="en-US" altLang="zh-CN" dirty="0"/>
          </a:p>
          <a:p>
            <a:r>
              <a:rPr lang="en-US" altLang="zh-CN" dirty="0"/>
              <a:t>7.</a:t>
            </a:r>
            <a:r>
              <a:rPr lang="zh-CN" altLang="en-US" dirty="0"/>
              <a:t>不断更新</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noFill/>
          <a:ln w="9525">
            <a:noFill/>
            <a:miter lim="800000"/>
          </a:ln>
        </p:spPr>
        <p:txBody>
          <a:bodyPr vert="horz" wrap="square" lIns="0" tIns="0" rIns="0" bIns="0" numCol="1" anchor="t" anchorCtr="0" compatLnSpc="1"/>
          <a:lstStyle/>
          <a:p>
            <a:pPr eaLnBrk="1" hangingPunct="1">
              <a:lnSpc>
                <a:spcPct val="90000"/>
              </a:lnSpc>
            </a:pPr>
            <a:r>
              <a:rPr lang="zh-CN" altLang="en-US" sz="2400" b="1" dirty="0">
                <a:solidFill>
                  <a:srgbClr val="000000"/>
                </a:solidFill>
              </a:rPr>
              <a:t>余世维</a:t>
            </a:r>
            <a:endParaRPr lang="en-US" altLang="zh-CN" sz="2400" b="1" dirty="0">
              <a:solidFill>
                <a:srgbClr val="000000"/>
              </a:solidFill>
            </a:endParaRPr>
          </a:p>
          <a:p>
            <a:pPr lvl="1" eaLnBrk="1" hangingPunct="1">
              <a:lnSpc>
                <a:spcPct val="150000"/>
              </a:lnSpc>
              <a:buFont typeface="Wingdings" panose="05000000000000000000" pitchFamily="2" charset="2"/>
              <a:buChar char="§"/>
            </a:pPr>
            <a:r>
              <a:rPr lang="zh-CN" altLang="en-US" sz="2000" b="1" dirty="0">
                <a:solidFill>
                  <a:srgbClr val="000000"/>
                </a:solidFill>
              </a:rPr>
              <a:t>美国佛州诺瓦大学公共决策博士、美国哈佛大学企业管理博士、英国牛津大学国际经济博士后等世界多所著名大学客座教授。是目前中国最受欢迎的实战型管理培训专家华人最权威、最资深的实战型培训专家之一。曾任日本航空公司台区副总经理，美爽爽</a:t>
            </a:r>
            <a:r>
              <a:rPr lang="en-US" altLang="zh-CN" sz="2000" b="1" dirty="0">
                <a:solidFill>
                  <a:srgbClr val="000000"/>
                </a:solidFill>
              </a:rPr>
              <a:t>·</a:t>
            </a:r>
            <a:r>
              <a:rPr lang="zh-CN" altLang="en-US" sz="2000" b="1" dirty="0">
                <a:solidFill>
                  <a:srgbClr val="000000"/>
                </a:solidFill>
              </a:rPr>
              <a:t>雅思兰黛化妆品公司驻美副总经理，泰华土地开发公司</a:t>
            </a:r>
            <a:r>
              <a:rPr lang="en-US" altLang="zh-CN" sz="2000" b="1" dirty="0">
                <a:solidFill>
                  <a:srgbClr val="000000"/>
                </a:solidFill>
              </a:rPr>
              <a:t>(</a:t>
            </a:r>
            <a:r>
              <a:rPr lang="zh-CN" altLang="en-US" sz="2000" b="1" dirty="0">
                <a:solidFill>
                  <a:srgbClr val="000000"/>
                </a:solidFill>
              </a:rPr>
              <a:t>泰国</a:t>
            </a:r>
            <a:r>
              <a:rPr lang="en-US" altLang="zh-CN" sz="2000" b="1" dirty="0">
                <a:solidFill>
                  <a:srgbClr val="000000"/>
                </a:solidFill>
              </a:rPr>
              <a:t>)</a:t>
            </a:r>
            <a:r>
              <a:rPr lang="zh-CN" altLang="en-US" sz="2000" b="1" dirty="0">
                <a:solidFill>
                  <a:srgbClr val="000000"/>
                </a:solidFill>
              </a:rPr>
              <a:t>总经理，美国富顿集团中国总经理、美国雅黛公司副总裁等职位。现任上海慧泉企业管理咨询有限公司董事、总经理，美国富顿集团中国总经理、海优仕企业管理咨询有限公司首席顾问、中国</a:t>
            </a:r>
            <a:r>
              <a:rPr lang="en-US" altLang="zh-CN" sz="2000" b="1" dirty="0">
                <a:solidFill>
                  <a:srgbClr val="000000"/>
                </a:solidFill>
              </a:rPr>
              <a:t>GMC</a:t>
            </a:r>
            <a:r>
              <a:rPr lang="zh-CN" altLang="en-US" sz="2000" b="1" dirty="0">
                <a:solidFill>
                  <a:srgbClr val="000000"/>
                </a:solidFill>
              </a:rPr>
              <a:t>总裁论坛特邀讲师。</a:t>
            </a:r>
            <a:endParaRPr lang="zh-CN" altLang="en-US" sz="2000" b="1" dirty="0">
              <a:solidFill>
                <a:srgbClr val="000000"/>
              </a:solidFill>
            </a:endParaRPr>
          </a:p>
          <a:p>
            <a:pPr eaLnBrk="1" hangingPunct="1">
              <a:lnSpc>
                <a:spcPct val="90000"/>
              </a:lnSpc>
            </a:pPr>
            <a:endParaRPr lang="zh-CN" altLang="en-US" sz="2400" b="1" dirty="0">
              <a:solidFill>
                <a:srgbClr val="000000"/>
              </a:solidFill>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773885" y="72602"/>
            <a:ext cx="1436914" cy="1897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职业道德</a:t>
            </a:r>
            <a:endParaRPr lang="zh-CN" altLang="en-US" dirty="0"/>
          </a:p>
        </p:txBody>
      </p:sp>
      <p:sp>
        <p:nvSpPr>
          <p:cNvPr id="3" name="内容占位符 2"/>
          <p:cNvSpPr>
            <a:spLocks noGrp="1"/>
          </p:cNvSpPr>
          <p:nvPr>
            <p:ph sz="quarter" idx="1"/>
          </p:nvPr>
        </p:nvSpPr>
        <p:spPr/>
        <p:txBody>
          <a:bodyPr/>
          <a:lstStyle/>
          <a:p>
            <a:r>
              <a:rPr lang="zh-CN" altLang="en-US" sz="2400" dirty="0"/>
              <a:t>所有从业人士的工作行为受组织和职业两条线的控制。随着社会的发展，职业这条线越来越重要；</a:t>
            </a:r>
            <a:endParaRPr lang="en-US" altLang="zh-CN" sz="2400" dirty="0"/>
          </a:p>
          <a:p>
            <a:r>
              <a:rPr lang="zh-CN" altLang="en-US" sz="2400" dirty="0"/>
              <a:t>工作价值 </a:t>
            </a:r>
            <a:r>
              <a:rPr lang="en-US" altLang="zh-CN" sz="2400" dirty="0"/>
              <a:t>= </a:t>
            </a:r>
            <a:r>
              <a:rPr lang="zh-CN" altLang="en-US" sz="2400" dirty="0"/>
              <a:t>个人能力</a:t>
            </a:r>
            <a:r>
              <a:rPr lang="en-US" altLang="zh-CN" sz="2400" dirty="0"/>
              <a:t> × </a:t>
            </a:r>
            <a:r>
              <a:rPr lang="zh-CN" altLang="en-US" sz="2400" dirty="0"/>
              <a:t>职业化程度；</a:t>
            </a:r>
            <a:endParaRPr lang="en-US" altLang="zh-CN" sz="2400" dirty="0"/>
          </a:p>
          <a:p>
            <a:r>
              <a:rPr lang="zh-CN" altLang="en-US" sz="2400" dirty="0"/>
              <a:t>西方发达国家的各种职业都非常强调自己的职业伦理道德，如果从业者违反了这些伦理道德，他将永远被排除在该职业之外</a:t>
            </a:r>
            <a:endParaRPr lang="en-US" altLang="zh-CN" sz="2400" dirty="0"/>
          </a:p>
          <a:p>
            <a:r>
              <a:rPr lang="en-US" altLang="zh-CN" sz="2400" dirty="0"/>
              <a:t>PMI</a:t>
            </a:r>
            <a:r>
              <a:rPr lang="zh-CN" altLang="en-US" sz="2400" dirty="0"/>
              <a:t>非常重视项目管理专业人士的职业道德和职业责任，</a:t>
            </a:r>
            <a:r>
              <a:rPr lang="en-US" altLang="zh-CN" sz="2400" dirty="0"/>
              <a:t>2006</a:t>
            </a:r>
            <a:r>
              <a:rPr lang="zh-CN" altLang="en-US" sz="2400" dirty="0"/>
              <a:t>年</a:t>
            </a:r>
            <a:r>
              <a:rPr lang="en-US" altLang="zh-CN" sz="2400" dirty="0"/>
              <a:t>10</a:t>
            </a:r>
            <a:r>
              <a:rPr lang="zh-CN" altLang="en-US" sz="2400" dirty="0"/>
              <a:t>月专门发布了</a:t>
            </a:r>
            <a:r>
              <a:rPr lang="en-US" altLang="zh-CN" sz="2400" dirty="0">
                <a:hlinkClick r:id="rId1" action="ppaction://hlinkfile"/>
              </a:rPr>
              <a:t>《PMI</a:t>
            </a:r>
            <a:r>
              <a:rPr lang="zh-CN" altLang="en-US" sz="2400" dirty="0">
                <a:hlinkClick r:id="rId1" action="ppaction://hlinkfile"/>
              </a:rPr>
              <a:t>道德与专业行为准则</a:t>
            </a:r>
            <a:r>
              <a:rPr lang="en-US" altLang="zh-CN" sz="2400" dirty="0">
                <a:hlinkClick r:id="rId1" action="ppaction://hlinkfile"/>
              </a:rPr>
              <a:t>》(PMI Code Of Ethics and Professional Conduct)</a:t>
            </a:r>
            <a:r>
              <a:rPr lang="zh-CN" altLang="en-US" sz="2400" dirty="0"/>
              <a:t>；</a:t>
            </a:r>
            <a:endParaRPr lang="en-US" altLang="zh-CN" sz="2400" dirty="0"/>
          </a:p>
          <a:p>
            <a:endParaRPr lang="zh-CN" altLang="en-US" sz="24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http://img.mazystar.cn/pic/20094719502452277801.jpg"/>
          <p:cNvPicPr>
            <a:picLocks noChangeAspect="1" noChangeArrowheads="1"/>
          </p:cNvPicPr>
          <p:nvPr/>
        </p:nvPicPr>
        <p:blipFill>
          <a:blip r:embed="rId1"/>
          <a:srcRect/>
          <a:stretch>
            <a:fillRect/>
          </a:stretch>
        </p:blipFill>
        <p:spPr bwMode="auto">
          <a:xfrm>
            <a:off x="8839200" y="5105400"/>
            <a:ext cx="1524000" cy="1524000"/>
          </a:xfrm>
          <a:prstGeom prst="rect">
            <a:avLst/>
          </a:prstGeom>
          <a:noFill/>
        </p:spPr>
      </p:pic>
      <p:sp>
        <p:nvSpPr>
          <p:cNvPr id="3" name="内容占位符 2"/>
          <p:cNvSpPr>
            <a:spLocks noGrp="1"/>
          </p:cNvSpPr>
          <p:nvPr>
            <p:ph sz="quarter" idx="1"/>
          </p:nvPr>
        </p:nvSpPr>
        <p:spPr>
          <a:xfrm>
            <a:off x="578485" y="1507490"/>
            <a:ext cx="9632315" cy="5410200"/>
          </a:xfrm>
        </p:spPr>
        <p:txBody>
          <a:bodyPr/>
          <a:lstStyle/>
          <a:p>
            <a:r>
              <a:rPr lang="zh-CN" altLang="en-US" sz="2400" dirty="0">
                <a:latin typeface="Arial" panose="020B0604020202020204" pitchFamily="34" charset="0"/>
              </a:rPr>
              <a:t>哈瑞是公司最近几年最受欢迎和最成功的项目经理，在公司 和行业内拥有技能高超的名声。当他离开公司，为你们的主要竞争对手工作时，人们感到震惊，但很快也就淡忘了。几个月后，他来电话要求你给一个在</a:t>
            </a:r>
            <a:r>
              <a:rPr lang="en-US" altLang="zh-CN" sz="2400" dirty="0">
                <a:latin typeface="Arial" panose="020B0604020202020204" pitchFamily="34" charset="0"/>
              </a:rPr>
              <a:t>MCC</a:t>
            </a:r>
            <a:r>
              <a:rPr lang="zh-CN" altLang="en-US" sz="2400" dirty="0">
                <a:latin typeface="Arial" panose="020B0604020202020204" pitchFamily="34" charset="0"/>
              </a:rPr>
              <a:t>项目中他使用的图表拷贝。他说只是比较 他现的图表，因为他为</a:t>
            </a:r>
            <a:r>
              <a:rPr lang="en-US" altLang="zh-CN" sz="2400" dirty="0">
                <a:latin typeface="Arial" panose="020B0604020202020204" pitchFamily="34" charset="0"/>
              </a:rPr>
              <a:t>MCC</a:t>
            </a:r>
            <a:r>
              <a:rPr lang="zh-CN" altLang="en-US" sz="2400" dirty="0">
                <a:latin typeface="Arial" panose="020B0604020202020204" pitchFamily="34" charset="0"/>
              </a:rPr>
              <a:t>制作的图表非常详细，也非常好。在这种情况下，你应该？</a:t>
            </a:r>
            <a:endParaRPr lang="en-US" altLang="zh-CN" sz="2400" dirty="0">
              <a:latin typeface="Arial" panose="020B0604020202020204" pitchFamily="34" charset="0"/>
            </a:endParaRPr>
          </a:p>
          <a:p>
            <a:pPr marL="776605" lvl="1" indent="-457200">
              <a:buFont typeface="+mj-lt"/>
              <a:buAutoNum type="alphaUcPeriod"/>
            </a:pPr>
            <a:r>
              <a:rPr lang="zh-CN" altLang="en-US" sz="2000" dirty="0"/>
              <a:t>送给他拷贝，因为他制作了该图表并且基本了解它的内容</a:t>
            </a:r>
            <a:endParaRPr lang="en-US" altLang="zh-CN" sz="2000" dirty="0"/>
          </a:p>
          <a:p>
            <a:pPr marL="776605" lvl="1" indent="-457200">
              <a:buFont typeface="+mj-lt"/>
              <a:buAutoNum type="alphaUcPeriod"/>
            </a:pPr>
            <a:r>
              <a:rPr lang="zh-CN" altLang="en-US" sz="2000" dirty="0"/>
              <a:t>不送给它拷贝，邀请他来你的办公室查看</a:t>
            </a:r>
            <a:endParaRPr lang="en-US" altLang="zh-CN" sz="2000" dirty="0"/>
          </a:p>
          <a:p>
            <a:pPr marL="776605" lvl="1" indent="-457200">
              <a:buFont typeface="+mj-lt"/>
              <a:buAutoNum type="alphaUcPeriod"/>
            </a:pPr>
            <a:r>
              <a:rPr lang="zh-CN" altLang="en-US" sz="2000" dirty="0"/>
              <a:t>送给他拷贝，同时要求他签署保密协议</a:t>
            </a:r>
            <a:endParaRPr lang="en-US" altLang="zh-CN" sz="2000" dirty="0"/>
          </a:p>
          <a:p>
            <a:pPr marL="776605" lvl="1" indent="-457200">
              <a:buFont typeface="+mj-lt"/>
              <a:buAutoNum type="alphaUcPeriod"/>
            </a:pPr>
            <a:r>
              <a:rPr lang="zh-CN" altLang="en-US" sz="2000" dirty="0"/>
              <a:t>不送给他拷贝，他没有了解文件内容的合法的需要</a:t>
            </a:r>
            <a:endParaRPr lang="zh-CN" altLang="en-US" sz="20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566420" y="1524000"/>
            <a:ext cx="9644380" cy="4419600"/>
          </a:xfrm>
        </p:spPr>
        <p:txBody>
          <a:bodyPr/>
          <a:lstStyle/>
          <a:p>
            <a:r>
              <a:rPr lang="zh-CN" altLang="en-US" sz="2400" dirty="0">
                <a:latin typeface="Arial" panose="020B0604020202020204" pitchFamily="34" charset="0"/>
              </a:rPr>
              <a:t>你的员工之一正要被提升。如果此提升得到批准，他将被另行指派工作，这对你的项目会造成问题。你有权推迟这个提升直到你的项目完成。你应该：</a:t>
            </a:r>
            <a:endParaRPr lang="en-US" altLang="zh-CN" sz="2400" dirty="0">
              <a:latin typeface="Arial" panose="020B0604020202020204" pitchFamily="34" charset="0"/>
            </a:endParaRPr>
          </a:p>
          <a:p>
            <a:pPr marL="776605" lvl="1" indent="-457200">
              <a:buFont typeface="+mj-lt"/>
              <a:buAutoNum type="alphaUcPeriod"/>
            </a:pPr>
            <a:r>
              <a:rPr lang="zh-CN" altLang="en-US" sz="2000" dirty="0"/>
              <a:t>支持这个提升，但与此员工和他的新老板制定一个好的过渡计划</a:t>
            </a:r>
            <a:endParaRPr lang="en-US" altLang="zh-CN" sz="2000" dirty="0"/>
          </a:p>
          <a:p>
            <a:pPr marL="776605" lvl="1" indent="-457200">
              <a:buFont typeface="+mj-lt"/>
              <a:buAutoNum type="alphaUcPeriod"/>
            </a:pPr>
            <a:r>
              <a:rPr lang="zh-CN" altLang="en-US" sz="2000" dirty="0"/>
              <a:t>要求此员工拒绝提升直到你的项目完成</a:t>
            </a:r>
            <a:endParaRPr lang="en-US" altLang="zh-CN" sz="2000" dirty="0"/>
          </a:p>
          <a:p>
            <a:pPr marL="776605" lvl="1" indent="-457200">
              <a:buFont typeface="+mj-lt"/>
              <a:buAutoNum type="alphaUcPeriod"/>
            </a:pPr>
            <a:r>
              <a:rPr lang="zh-CN" altLang="en-US" sz="2000" dirty="0"/>
              <a:t>安排推迟提升直到项目完成</a:t>
            </a:r>
            <a:endParaRPr lang="en-US" altLang="zh-CN" sz="2000" dirty="0"/>
          </a:p>
          <a:p>
            <a:pPr marL="776605" lvl="1" indent="-457200">
              <a:buFont typeface="+mj-lt"/>
              <a:buAutoNum type="alphaUcPeriod"/>
            </a:pPr>
            <a:r>
              <a:rPr lang="zh-CN" altLang="en-US" sz="2000" dirty="0"/>
              <a:t>告诉此员工，找一个合适的替代人是他的责任，这样项目将不受损害</a:t>
            </a:r>
            <a:endParaRPr lang="zh-CN" altLang="en-US" sz="2000" dirty="0"/>
          </a:p>
        </p:txBody>
      </p:sp>
      <p:sp>
        <p:nvSpPr>
          <p:cNvPr id="4" name="页脚占位符 3"/>
          <p:cNvSpPr>
            <a:spLocks noGrp="1"/>
          </p:cNvSpPr>
          <p:nvPr>
            <p:ph type="ftr" sz="quarter" idx="10"/>
          </p:nvPr>
        </p:nvSpPr>
        <p:spPr/>
        <p:txBody>
          <a:bodyPr/>
          <a:lstStyle/>
          <a:p>
            <a:pPr>
              <a:defRPr/>
            </a:pPr>
            <a:r>
              <a:rPr lang="en-US" dirty="0"/>
              <a:t>Information Technology Project Management, Fifth Edition, Copyright 2007                  </a:t>
            </a:r>
            <a:endParaRPr lang="en-US" dirty="0"/>
          </a:p>
        </p:txBody>
      </p:sp>
      <p:pic>
        <p:nvPicPr>
          <p:cNvPr id="7" name="Picture 2" descr="http://img.mazystar.cn/pic/20094719502452277801.jpg"/>
          <p:cNvPicPr>
            <a:picLocks noChangeAspect="1" noChangeArrowheads="1"/>
          </p:cNvPicPr>
          <p:nvPr/>
        </p:nvPicPr>
        <p:blipFill>
          <a:blip r:embed="rId1"/>
          <a:srcRect/>
          <a:stretch>
            <a:fillRect/>
          </a:stretch>
        </p:blipFill>
        <p:spPr bwMode="auto">
          <a:xfrm>
            <a:off x="8839200" y="5105400"/>
            <a:ext cx="1524000" cy="1524000"/>
          </a:xfrm>
          <a:prstGeom prst="rect">
            <a:avLst/>
          </a:prstGeom>
          <a:noFill/>
        </p:spPr>
      </p:pic>
    </p:spTree>
  </p:cSld>
  <p:clrMapOvr>
    <a:masterClrMapping/>
  </p:clrMapOvr>
</p:sld>
</file>

<file path=ppt/theme/theme1.xml><?xml version="1.0" encoding="utf-8"?>
<a:theme xmlns:a="http://schemas.openxmlformats.org/drawingml/2006/main" name="Standarddesign">
  <a:themeElements>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fontScheme name="Standard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0000" tIns="46800" rIns="90000" bIns="4680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0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0000" tIns="46800" rIns="90000" bIns="4680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0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6575</Words>
  <Application>WPS 演示</Application>
  <PresentationFormat>全屏显示(4:3)</PresentationFormat>
  <Paragraphs>230</Paragraphs>
  <Slides>31</Slides>
  <Notes>25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31</vt:i4>
      </vt:variant>
    </vt:vector>
  </HeadingPairs>
  <TitlesOfParts>
    <vt:vector size="39" baseType="lpstr">
      <vt:lpstr>Arial</vt:lpstr>
      <vt:lpstr>宋体</vt:lpstr>
      <vt:lpstr>Wingdings</vt:lpstr>
      <vt:lpstr>微软雅黑</vt:lpstr>
      <vt:lpstr>Times New Roman</vt:lpstr>
      <vt:lpstr>Arial Unicode MS</vt:lpstr>
      <vt:lpstr>Arial</vt:lpstr>
      <vt:lpstr>Standarddesign</vt:lpstr>
      <vt:lpstr>第六章 项目经理素质与职业道德</vt:lpstr>
      <vt:lpstr>项目经理应该具备的素质</vt:lpstr>
      <vt:lpstr>推荐材料</vt:lpstr>
      <vt:lpstr>PowerPoint 演示文稿</vt:lpstr>
      <vt:lpstr>高效能认识的七个习惯</vt:lpstr>
      <vt:lpstr>PowerPoint 演示文稿</vt:lpstr>
      <vt:lpstr>职业道德</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
  <dc:description>PresentationLoad.com</dc:description>
  <cp:lastModifiedBy>qile</cp:lastModifiedBy>
  <cp:revision>614</cp:revision>
  <dcterms:created xsi:type="dcterms:W3CDTF">2007-11-27T23:54:00Z</dcterms:created>
  <dcterms:modified xsi:type="dcterms:W3CDTF">2019-02-15T05:47:10Z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