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75" r:id="rId5"/>
    <p:sldId id="276" r:id="rId6"/>
    <p:sldId id="279" r:id="rId7"/>
    <p:sldId id="268" r:id="rId8"/>
    <p:sldId id="265" r:id="rId9"/>
    <p:sldId id="282" r:id="rId10"/>
    <p:sldId id="274" r:id="rId11"/>
    <p:sldId id="281" r:id="rId12"/>
    <p:sldId id="283" r:id="rId13"/>
    <p:sldId id="269" r:id="rId14"/>
    <p:sldId id="270" r:id="rId15"/>
    <p:sldId id="280" r:id="rId16"/>
    <p:sldId id="277" r:id="rId17"/>
    <p:sldId id="278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</a:t>
          </a:r>
          <a:endParaRPr lang="zh-CN" altLang="en-US" dirty="0">
            <a:solidFill>
              <a:schemeClr val="tx1"/>
            </a:solidFill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姓名：韩升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2</a:t>
          </a:r>
          <a:endParaRPr lang="zh-CN" altLang="en-US" dirty="0">
            <a:solidFill>
              <a:schemeClr val="tx1"/>
            </a:solidFill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shhan@bjtu.edu.cn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2D90622C-3525-4421-90D9-BECF7A2404C7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E6393029-7B30-438E-8E77-CD63F539088A}" type="par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8195EA26-0877-49AD-A08F-A921A55FB969}" type="sib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办公电话：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51683622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/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/>
        </a:p>
      </dgm:t>
    </dgm:pt>
    <dgm:pt modelId="{0A3D6597-4C51-4013-A16C-3713EE4BD4F6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BFDB4903-072E-4E66-A3F5-5CAB2A3BF798}" type="par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4962A4AF-B885-4AD0-B03D-37EA113B40C9}" type="sib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6553A259-5103-432E-B2F0-F28DAF8DA46D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手机：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74984B0-31C3-4BE5-8754-9D33A4AF50D7}" type="parTrans" cxnId="{F55C71A2-9841-4139-8CF3-7B9095970D99}">
      <dgm:prSet/>
      <dgm:spPr/>
      <dgm:t>
        <a:bodyPr/>
        <a:lstStyle/>
        <a:p>
          <a:endParaRPr lang="zh-CN" altLang="en-US"/>
        </a:p>
      </dgm:t>
    </dgm:pt>
    <dgm:pt modelId="{E94D5CB5-EC3D-4A5E-9B22-A49DDBBC1E58}" type="sibTrans" cxnId="{F55C71A2-9841-4139-8CF3-7B9095970D99}">
      <dgm:prSet/>
      <dgm:spPr/>
      <dgm:t>
        <a:bodyPr/>
        <a:lstStyle/>
        <a:p>
          <a:endParaRPr lang="zh-CN" altLang="en-US"/>
        </a:p>
      </dgm:t>
    </dgm:pt>
    <dgm:pt modelId="{B2A6B4A7-A04E-4C4D-98A3-78B5526468AB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办公室：科技大厦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9013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C429BD7-592B-4522-8084-999DE8176CE3}" type="parTrans" cxnId="{98E6D050-4142-4CCC-9DC8-1C7B6BE326F8}">
      <dgm:prSet/>
      <dgm:spPr/>
      <dgm:t>
        <a:bodyPr/>
        <a:lstStyle/>
        <a:p>
          <a:endParaRPr lang="zh-CN" altLang="en-US"/>
        </a:p>
      </dgm:t>
    </dgm:pt>
    <dgm:pt modelId="{4E308DD2-DE68-48EE-8B43-FBFD5B7E09F5}" type="sibTrans" cxnId="{98E6D050-4142-4CCC-9DC8-1C7B6BE326F8}">
      <dgm:prSet/>
      <dgm:spPr/>
      <dgm:t>
        <a:bodyPr/>
        <a:lstStyle/>
        <a:p>
          <a:endParaRPr lang="zh-CN" altLang="en-US"/>
        </a:p>
      </dgm:t>
    </dgm:pt>
    <dgm:pt modelId="{A16F0FC5-6E5D-40C2-B924-57D83FAAE2F0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7E526297-C0E1-4011-A132-92BC075684A3}" type="par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2B09D167-B572-4CAA-9F08-5912FBB79187}" type="sib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53BF0193-606B-46EC-BC4A-DC206CAC3F56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BCBD3DA-6C3B-4BE2-8CC0-5490FE0B7E89}" type="par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BF19DA2F-FD08-4C49-A71B-9EE4F873E2DD}" type="sib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6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6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30FE6-909E-4D52-9E35-592E950309D8}" type="pres">
      <dgm:prSet presAssocID="{8ECA9AC9-6E18-47F2-BABA-2C44DDF5A279}" presName="sp" presStyleCnt="0"/>
      <dgm:spPr/>
    </dgm:pt>
    <dgm:pt modelId="{DB7A408D-C5F0-4D6B-802C-2C89331C1922}" type="pres">
      <dgm:prSet presAssocID="{2D90622C-3525-4421-90D9-BECF7A2404C7}" presName="composite" presStyleCnt="0"/>
      <dgm:spPr/>
    </dgm:pt>
    <dgm:pt modelId="{89F61E1F-5640-4374-A425-B176350D1561}" type="pres">
      <dgm:prSet presAssocID="{2D90622C-3525-4421-90D9-BECF7A2404C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FEF1C-9413-45CC-88F1-A66764453D17}" type="pres">
      <dgm:prSet presAssocID="{2D90622C-3525-4421-90D9-BECF7A2404C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9B24-5A58-4705-BA69-F79826C22AD2}" type="pres">
      <dgm:prSet presAssocID="{8195EA26-0877-49AD-A08F-A921A55FB969}" presName="sp" presStyleCnt="0"/>
      <dgm:spPr/>
    </dgm:pt>
    <dgm:pt modelId="{F79A3603-A433-4579-9013-C3BD00E3F1D0}" type="pres">
      <dgm:prSet presAssocID="{0A3D6597-4C51-4013-A16C-3713EE4BD4F6}" presName="composite" presStyleCnt="0"/>
      <dgm:spPr/>
    </dgm:pt>
    <dgm:pt modelId="{64DFBD1F-AFF6-49C9-A246-EFC417662600}" type="pres">
      <dgm:prSet presAssocID="{0A3D6597-4C51-4013-A16C-3713EE4BD4F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44763-E390-423D-9BDF-EE34911818C7}" type="pres">
      <dgm:prSet presAssocID="{0A3D6597-4C51-4013-A16C-3713EE4BD4F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5A4AF-C133-44B0-8A79-DB890DC8F6EA}" type="pres">
      <dgm:prSet presAssocID="{4962A4AF-B885-4AD0-B03D-37EA113B40C9}" presName="sp" presStyleCnt="0"/>
      <dgm:spPr/>
    </dgm:pt>
    <dgm:pt modelId="{7E730FD4-FF5E-4610-B7F2-B42503D3F8F5}" type="pres">
      <dgm:prSet presAssocID="{A16F0FC5-6E5D-40C2-B924-57D83FAAE2F0}" presName="composite" presStyleCnt="0"/>
      <dgm:spPr/>
    </dgm:pt>
    <dgm:pt modelId="{8B77F148-779B-46A7-BCD2-32196F555247}" type="pres">
      <dgm:prSet presAssocID="{A16F0FC5-6E5D-40C2-B924-57D83FAAE2F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B88D8-CBC2-448A-8ED2-045EB0081EBB}" type="pres">
      <dgm:prSet presAssocID="{A16F0FC5-6E5D-40C2-B924-57D83FAAE2F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C7A9CC81-4424-4006-A570-5A1A771A23E9}" srcId="{BE283707-3C25-4769-98F2-133F7F4BA167}" destId="{0A3D6597-4C51-4013-A16C-3713EE4BD4F6}" srcOrd="4" destOrd="0" parTransId="{BFDB4903-072E-4E66-A3F5-5CAB2A3BF798}" sibTransId="{4962A4AF-B885-4AD0-B03D-37EA113B40C9}"/>
    <dgm:cxn modelId="{9526D03A-AF45-43A5-802F-21E6D9BFEAE4}" srcId="{BE283707-3C25-4769-98F2-133F7F4BA167}" destId="{2D90622C-3525-4421-90D9-BECF7A2404C7}" srcOrd="3" destOrd="0" parTransId="{E6393029-7B30-438E-8E77-CD63F539088A}" sibTransId="{8195EA26-0877-49AD-A08F-A921A55FB969}"/>
    <dgm:cxn modelId="{C4EEB25D-F9AC-4954-9EC8-BA89FB5250FC}" type="presOf" srcId="{2D90622C-3525-4421-90D9-BECF7A2404C7}" destId="{89F61E1F-5640-4374-A425-B176350D1561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650DB2F9-C38F-4487-90E7-06C0683B428A}" srcId="{BE283707-3C25-4769-98F2-133F7F4BA167}" destId="{A16F0FC5-6E5D-40C2-B924-57D83FAAE2F0}" srcOrd="5" destOrd="0" parTransId="{7E526297-C0E1-4011-A132-92BC075684A3}" sibTransId="{2B09D167-B572-4CAA-9F08-5912FBB79187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DE57AD75-7DA2-435D-B70D-8211439857F7}" type="presOf" srcId="{A16F0FC5-6E5D-40C2-B924-57D83FAAE2F0}" destId="{8B77F148-779B-46A7-BCD2-32196F555247}" srcOrd="0" destOrd="0" presId="urn:microsoft.com/office/officeart/2005/8/layout/chevron2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DA745DE4-37C7-4E80-B0E8-1833F5FA0F2E}" type="presOf" srcId="{6553A259-5103-432E-B2F0-F28DAF8DA46D}" destId="{FA5FEF1C-9413-45CC-88F1-A66764453D17}" srcOrd="0" destOrd="0" presId="urn:microsoft.com/office/officeart/2005/8/layout/chevron2"/>
    <dgm:cxn modelId="{B55BF8BB-6CA4-4DDB-A274-C677A65EA0D5}" type="presOf" srcId="{53BF0193-606B-46EC-BC4A-DC206CAC3F56}" destId="{26FB88D8-CBC2-448A-8ED2-045EB0081EBB}" srcOrd="0" destOrd="0" presId="urn:microsoft.com/office/officeart/2005/8/layout/chevron2"/>
    <dgm:cxn modelId="{A52DF904-8C4F-4A08-A814-75AC3C05CBD1}" type="presOf" srcId="{B2A6B4A7-A04E-4C4D-98A3-78B5526468AB}" destId="{93544763-E390-423D-9BDF-EE34911818C7}" srcOrd="0" destOrd="0" presId="urn:microsoft.com/office/officeart/2005/8/layout/chevron2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37844B4-4E26-4FED-A706-2EC65751F61C}" type="presOf" srcId="{0A3D6597-4C51-4013-A16C-3713EE4BD4F6}" destId="{64DFBD1F-AFF6-49C9-A246-EFC417662600}" srcOrd="0" destOrd="0" presId="urn:microsoft.com/office/officeart/2005/8/layout/chevron2"/>
    <dgm:cxn modelId="{F55C71A2-9841-4139-8CF3-7B9095970D99}" srcId="{2D90622C-3525-4421-90D9-BECF7A2404C7}" destId="{6553A259-5103-432E-B2F0-F28DAF8DA46D}" srcOrd="0" destOrd="0" parTransId="{A74984B0-31C3-4BE5-8754-9D33A4AF50D7}" sibTransId="{E94D5CB5-EC3D-4A5E-9B22-A49DDBBC1E58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DAB2F2BE-11FD-40B5-94E6-ECD0FA6832FF}" srcId="{A16F0FC5-6E5D-40C2-B924-57D83FAAE2F0}" destId="{53BF0193-606B-46EC-BC4A-DC206CAC3F56}" srcOrd="0" destOrd="0" parTransId="{ABCBD3DA-6C3B-4BE2-8CC0-5490FE0B7E89}" sibTransId="{BF19DA2F-FD08-4C49-A71B-9EE4F873E2DD}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98E6D050-4142-4CCC-9DC8-1C7B6BE326F8}" srcId="{0A3D6597-4C51-4013-A16C-3713EE4BD4F6}" destId="{B2A6B4A7-A04E-4C4D-98A3-78B5526468AB}" srcOrd="0" destOrd="0" parTransId="{6C429BD7-592B-4522-8084-999DE8176CE3}" sibTransId="{4E308DD2-DE68-48EE-8B43-FBFD5B7E09F5}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5DAEC3D3-056E-4CD5-B915-52CDD23712AE}" type="presParOf" srcId="{8BCB68E1-EE57-4007-ACBA-A44F8AE767E5}" destId="{76F30FE6-909E-4D52-9E35-592E950309D8}" srcOrd="5" destOrd="0" presId="urn:microsoft.com/office/officeart/2005/8/layout/chevron2"/>
    <dgm:cxn modelId="{88323BD0-956D-4E35-989E-E8FD55E64090}" type="presParOf" srcId="{8BCB68E1-EE57-4007-ACBA-A44F8AE767E5}" destId="{DB7A408D-C5F0-4D6B-802C-2C89331C1922}" srcOrd="6" destOrd="0" presId="urn:microsoft.com/office/officeart/2005/8/layout/chevron2"/>
    <dgm:cxn modelId="{F40C6E70-D004-4A67-A407-BAB72FA2D176}" type="presParOf" srcId="{DB7A408D-C5F0-4D6B-802C-2C89331C1922}" destId="{89F61E1F-5640-4374-A425-B176350D1561}" srcOrd="0" destOrd="0" presId="urn:microsoft.com/office/officeart/2005/8/layout/chevron2"/>
    <dgm:cxn modelId="{04421C11-5FBA-4D9B-8462-0B80721AE46C}" type="presParOf" srcId="{DB7A408D-C5F0-4D6B-802C-2C89331C1922}" destId="{FA5FEF1C-9413-45CC-88F1-A66764453D17}" srcOrd="1" destOrd="0" presId="urn:microsoft.com/office/officeart/2005/8/layout/chevron2"/>
    <dgm:cxn modelId="{3E2A3F1A-7782-4A1E-8811-239557B1700B}" type="presParOf" srcId="{8BCB68E1-EE57-4007-ACBA-A44F8AE767E5}" destId="{4F659B24-5A58-4705-BA69-F79826C22AD2}" srcOrd="7" destOrd="0" presId="urn:microsoft.com/office/officeart/2005/8/layout/chevron2"/>
    <dgm:cxn modelId="{CDF25E9C-7988-4D1C-A32B-08D7EE403655}" type="presParOf" srcId="{8BCB68E1-EE57-4007-ACBA-A44F8AE767E5}" destId="{F79A3603-A433-4579-9013-C3BD00E3F1D0}" srcOrd="8" destOrd="0" presId="urn:microsoft.com/office/officeart/2005/8/layout/chevron2"/>
    <dgm:cxn modelId="{01877C7F-94E9-4FBD-8D9D-8CCD565E16BB}" type="presParOf" srcId="{F79A3603-A433-4579-9013-C3BD00E3F1D0}" destId="{64DFBD1F-AFF6-49C9-A246-EFC417662600}" srcOrd="0" destOrd="0" presId="urn:microsoft.com/office/officeart/2005/8/layout/chevron2"/>
    <dgm:cxn modelId="{48B5F2BE-6DBE-49E0-A80E-C7515D537064}" type="presParOf" srcId="{F79A3603-A433-4579-9013-C3BD00E3F1D0}" destId="{93544763-E390-423D-9BDF-EE34911818C7}" srcOrd="1" destOrd="0" presId="urn:microsoft.com/office/officeart/2005/8/layout/chevron2"/>
    <dgm:cxn modelId="{D74EA345-8C62-4C83-BCF2-6B1C167B9301}" type="presParOf" srcId="{8BCB68E1-EE57-4007-ACBA-A44F8AE767E5}" destId="{1A25A4AF-C133-44B0-8A79-DB890DC8F6EA}" srcOrd="9" destOrd="0" presId="urn:microsoft.com/office/officeart/2005/8/layout/chevron2"/>
    <dgm:cxn modelId="{FE1AC010-0D7B-42A3-B050-25455F530EDD}" type="presParOf" srcId="{8BCB68E1-EE57-4007-ACBA-A44F8AE767E5}" destId="{7E730FD4-FF5E-4610-B7F2-B42503D3F8F5}" srcOrd="10" destOrd="0" presId="urn:microsoft.com/office/officeart/2005/8/layout/chevron2"/>
    <dgm:cxn modelId="{F4139780-70D7-4D37-ADDE-280AAF409F63}" type="presParOf" srcId="{7E730FD4-FF5E-4610-B7F2-B42503D3F8F5}" destId="{8B77F148-779B-46A7-BCD2-32196F555247}" srcOrd="0" destOrd="0" presId="urn:microsoft.com/office/officeart/2005/8/layout/chevron2"/>
    <dgm:cxn modelId="{072FC266-390F-4274-B4FB-24D12D54978C}" type="presParOf" srcId="{7E730FD4-FF5E-4610-B7F2-B42503D3F8F5}" destId="{26FB88D8-CBC2-448A-8ED2-045EB0081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31054" y="132429"/>
          <a:ext cx="873694" cy="611586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1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307168"/>
        <a:ext cx="611586" cy="262108"/>
      </dsp:txXfrm>
    </dsp:sp>
    <dsp:sp modelId="{B2363DD4-2E3E-4A49-BA7C-55E7C727E124}">
      <dsp:nvSpPr>
        <dsp:cNvPr id="0" name=""/>
        <dsp:cNvSpPr/>
      </dsp:nvSpPr>
      <dsp:spPr>
        <a:xfrm rot="5400000">
          <a:off x="4116388" y="-350342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姓名：韩升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29098"/>
        <a:ext cx="7549783" cy="512455"/>
      </dsp:txXfrm>
    </dsp:sp>
    <dsp:sp modelId="{8CC29618-F134-4FC4-9122-51459D1A0ACF}">
      <dsp:nvSpPr>
        <dsp:cNvPr id="0" name=""/>
        <dsp:cNvSpPr/>
      </dsp:nvSpPr>
      <dsp:spPr>
        <a:xfrm rot="5400000">
          <a:off x="-131054" y="921511"/>
          <a:ext cx="873694" cy="611586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2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1096250"/>
        <a:ext cx="611586" cy="262108"/>
      </dsp:txXfrm>
    </dsp:sp>
    <dsp:sp modelId="{2F7BD1E0-7E1C-4873-895B-EA31B2108644}">
      <dsp:nvSpPr>
        <dsp:cNvPr id="0" name=""/>
        <dsp:cNvSpPr/>
      </dsp:nvSpPr>
      <dsp:spPr>
        <a:xfrm rot="5400000">
          <a:off x="4116388" y="-2728210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shhan@bjtu.edu.cn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804315"/>
        <a:ext cx="7549783" cy="512455"/>
      </dsp:txXfrm>
    </dsp:sp>
    <dsp:sp modelId="{47F7D3C4-B8EE-45C7-8604-2118904D0F70}">
      <dsp:nvSpPr>
        <dsp:cNvPr id="0" name=""/>
        <dsp:cNvSpPr/>
      </dsp:nvSpPr>
      <dsp:spPr>
        <a:xfrm rot="5400000">
          <a:off x="-131054" y="1682862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1857601"/>
        <a:ext cx="611586" cy="262108"/>
      </dsp:txXfrm>
    </dsp:sp>
    <dsp:sp modelId="{E0E0D2F7-9B41-4B26-AF01-1093B6AD48C5}">
      <dsp:nvSpPr>
        <dsp:cNvPr id="0" name=""/>
        <dsp:cNvSpPr/>
      </dsp:nvSpPr>
      <dsp:spPr>
        <a:xfrm rot="5400000">
          <a:off x="4116388" y="-1952994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办公电话：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51683622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1579531"/>
        <a:ext cx="7549783" cy="512455"/>
      </dsp:txXfrm>
    </dsp:sp>
    <dsp:sp modelId="{89F61E1F-5640-4374-A425-B176350D1561}">
      <dsp:nvSpPr>
        <dsp:cNvPr id="0" name=""/>
        <dsp:cNvSpPr/>
      </dsp:nvSpPr>
      <dsp:spPr>
        <a:xfrm rot="5400000">
          <a:off x="-131054" y="2458079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2632818"/>
        <a:ext cx="611586" cy="262108"/>
      </dsp:txXfrm>
    </dsp:sp>
    <dsp:sp modelId="{FA5FEF1C-9413-45CC-88F1-A66764453D17}">
      <dsp:nvSpPr>
        <dsp:cNvPr id="0" name=""/>
        <dsp:cNvSpPr/>
      </dsp:nvSpPr>
      <dsp:spPr>
        <a:xfrm rot="5400000">
          <a:off x="4116388" y="-117777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手机：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2354748"/>
        <a:ext cx="7549783" cy="512455"/>
      </dsp:txXfrm>
    </dsp:sp>
    <dsp:sp modelId="{64DFBD1F-AFF6-49C9-A246-EFC417662600}">
      <dsp:nvSpPr>
        <dsp:cNvPr id="0" name=""/>
        <dsp:cNvSpPr/>
      </dsp:nvSpPr>
      <dsp:spPr>
        <a:xfrm rot="5400000">
          <a:off x="-131054" y="3233295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3408034"/>
        <a:ext cx="611586" cy="262108"/>
      </dsp:txXfrm>
    </dsp:sp>
    <dsp:sp modelId="{93544763-E390-423D-9BDF-EE34911818C7}">
      <dsp:nvSpPr>
        <dsp:cNvPr id="0" name=""/>
        <dsp:cNvSpPr/>
      </dsp:nvSpPr>
      <dsp:spPr>
        <a:xfrm rot="5400000">
          <a:off x="4116388" y="-402561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办公室：科技大厦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9013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3129964"/>
        <a:ext cx="7549783" cy="512455"/>
      </dsp:txXfrm>
    </dsp:sp>
    <dsp:sp modelId="{8B77F148-779B-46A7-BCD2-32196F555247}">
      <dsp:nvSpPr>
        <dsp:cNvPr id="0" name=""/>
        <dsp:cNvSpPr/>
      </dsp:nvSpPr>
      <dsp:spPr>
        <a:xfrm rot="5400000">
          <a:off x="-131054" y="4008511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4183250"/>
        <a:ext cx="611586" cy="262108"/>
      </dsp:txXfrm>
    </dsp:sp>
    <dsp:sp modelId="{26FB88D8-CBC2-448A-8ED2-045EB0081EBB}">
      <dsp:nvSpPr>
        <dsp:cNvPr id="0" name=""/>
        <dsp:cNvSpPr/>
      </dsp:nvSpPr>
      <dsp:spPr>
        <a:xfrm rot="5400000">
          <a:off x="4116388" y="372655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3905181"/>
        <a:ext cx="7549783" cy="51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>
            <a:fillRect/>
          </a:stretch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>
            <a:fillRect/>
          </a:stretch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wc.bjtu.edu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06084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程序设计分组训练课程简介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4069648"/>
            <a:ext cx="54006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授课人：韩    升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5929558"/>
            <a:ext cx="737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具体上课地点参见课程安排表或留意教师通知！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680804560"/>
              </p:ext>
            </p:extLst>
          </p:nvPr>
        </p:nvGraphicFramePr>
        <p:xfrm>
          <a:off x="59055" y="1244600"/>
          <a:ext cx="8984615" cy="4821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/>
                <a:gridCol w="501015"/>
                <a:gridCol w="500380"/>
                <a:gridCol w="499745"/>
                <a:gridCol w="510540"/>
                <a:gridCol w="490855"/>
                <a:gridCol w="501650"/>
                <a:gridCol w="501015"/>
                <a:gridCol w="500380"/>
                <a:gridCol w="482600"/>
                <a:gridCol w="518160"/>
                <a:gridCol w="500380"/>
                <a:gridCol w="501015"/>
                <a:gridCol w="461645"/>
                <a:gridCol w="538480"/>
                <a:gridCol w="501015"/>
                <a:gridCol w="501015"/>
                <a:gridCol w="501015"/>
              </a:tblGrid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err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月份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3月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4月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5月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6月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周次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星期一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星期二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星期三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授课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授课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授课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</a:t>
                      </a: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考试</a:t>
                      </a:r>
                      <a:endParaRPr lang="en-US" altLang="zh-CN" sz="1000" b="1" dirty="0" smtClean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（时间另行通知）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星期四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153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星期五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None/>
                      </a:pPr>
                      <a:r>
                        <a:rPr lang="en-US" altLang="en-US" sz="1000" b="1" kern="1200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 kern="1200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星期六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星期日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分组安排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45870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三人一组，自由组合，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第二次上课前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报给老师，教师可根据需要对分组进行调整；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小组内成员间相互进行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代码审查、文档审查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程序测试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，将发现的其他同学的问题进行记录，并写入实验报告；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课程训练分三个单元，实验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3-4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5-6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每单元结束，由小组长将本组成员在本单元遇到的问题和解决方法进行汇总，进行小组汇报；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小组长轮流担任，每人汇报一次；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小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组汇报内容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31007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：小组长组织组员充分讨论，汇总信息，制作</a:t>
            </a: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ppt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进行汇报；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本单元任务完成情况，小组成员对自己完成情况的评价；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小组成员在完成本单元训练任务时遇到的问题，哪些是共性问题，如何解决的；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汇报内容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3】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对本单元训练内容的意见和建议；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纪律要求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541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教师采用不同方式进行考勤</a:t>
            </a:r>
          </a:p>
          <a:p>
            <a:r>
              <a:rPr lang="zh-CN" altLang="en-US" dirty="0"/>
              <a:t>无正当理由，旷课三次，不给成绩</a:t>
            </a:r>
          </a:p>
          <a:p>
            <a:r>
              <a:rPr lang="zh-CN" altLang="en-US" dirty="0"/>
              <a:t>迟到</a:t>
            </a:r>
            <a:r>
              <a:rPr lang="en-US" altLang="zh-CN" dirty="0"/>
              <a:t>3</a:t>
            </a:r>
            <a:r>
              <a:rPr lang="zh-CN" altLang="en-US" dirty="0"/>
              <a:t>次，算一次旷课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16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实验交付物按实验具体要求以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电子版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方式提交到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课程平台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实验报告请同意转换为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格式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交付物命名规范详见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请务必严格按照规范命名及打包实验交付物，否则教师可以将不按规范提交的实验交付物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视同未提交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规范性要求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编写的程序需要遵从编程规范；</a:t>
            </a:r>
            <a:endParaRPr lang="en-US" altLang="zh-CN" dirty="0" smtClean="0"/>
          </a:p>
          <a:p>
            <a:r>
              <a:rPr lang="zh-CN" altLang="en-US" dirty="0" smtClean="0"/>
              <a:t>编写程序是需要遵循程序注释规范；</a:t>
            </a:r>
            <a:endParaRPr lang="en-US" altLang="zh-CN" dirty="0" smtClean="0"/>
          </a:p>
          <a:p>
            <a:r>
              <a:rPr lang="zh-CN" altLang="en-US" dirty="0" smtClean="0"/>
              <a:t>编制文档需要遵循文档编写规范；</a:t>
            </a:r>
            <a:endParaRPr lang="zh-CN" altLang="en-US" dirty="0"/>
          </a:p>
          <a:p>
            <a:r>
              <a:rPr lang="zh-CN" altLang="en-US" dirty="0" smtClean="0"/>
              <a:t>电子文件命名需要遵循文档命名规范；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物命名规范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工程文件夹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使用压缩工具打包后提交，压缩包文件的命名方式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实验交付物中包含文档，则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文档名称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必须按照本要求规定的方式进行命名，具体命名规范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实验交付物只要求提交一份文档，则可以直接提交按照规范命名好的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不需要压缩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实验交付物要求提交多个项目（多份文档或文档加源代码），则需要将多个项目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拷贝到一个文件夹下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文件夹压缩打包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后，提交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规范命名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好压缩包文件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软件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编程规范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1196752"/>
            <a:ext cx="770485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sz="3600" dirty="0" smtClean="0"/>
              <a:t>变量和函数等标识符如何命名？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什么地方加空格，什么地方不加？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如何空行？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如何加注释？</a:t>
            </a:r>
            <a:endParaRPr lang="en-US" altLang="zh-CN" sz="3600" dirty="0" smtClean="0"/>
          </a:p>
          <a:p>
            <a:r>
              <a:rPr lang="zh-CN" altLang="en-US" sz="3600" dirty="0" smtClean="0"/>
              <a:t>代码如何缩进？</a:t>
            </a:r>
            <a:endParaRPr lang="en-US" altLang="zh-CN" sz="3600" dirty="0" smtClean="0"/>
          </a:p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资料获取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124744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教务处网站课程平台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hlinkClick r:id="rId2"/>
              </a:rPr>
              <a:t>http://jwc.bjtu.edu.cn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用学号登录，登录后进“课程平台”找到“程序设计基础训练”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进入课程页面下载相关课程资料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dirty="0"/>
              <a:t>截</a:t>
            </a:r>
            <a:r>
              <a:rPr lang="zh-CN" altLang="en-US" dirty="0" smtClean="0"/>
              <a:t>图说明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F:\工作相关\教学\（2018.3~2018.7）程序设计基础训练\实验材料（教师版） - 2\授课1\素材\菜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62" y="2924944"/>
            <a:ext cx="1987278" cy="33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工作相关\教学\（2018.3~2018.7）程序设计基础训练\实验材料（教师版） - 2\授课1\素材\登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76" y="3789040"/>
            <a:ext cx="2172276" cy="2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工作相关\教学\（2018.3~2018.7）程序设计基础训练\实验材料（教师版） - 2\授课1\素材\教务处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7" y="3940730"/>
            <a:ext cx="2179946" cy="22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332801" y="4948842"/>
            <a:ext cx="4200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024196" y="4941168"/>
            <a:ext cx="4200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058012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努力</a:t>
            </a: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收获知识与能力！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教师信息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84423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本课程是《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语言程序设计》的后续</a:t>
            </a:r>
            <a:r>
              <a:rPr lang="zh-CN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课程性质：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实践性质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专业基础必修课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课程总体目标：在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课程学习结束后，对程序设计语言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基础知识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、程序设计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课程目标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高强度训练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加深对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计算机程序设计理论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机制机理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的理解和掌握；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熟练掌握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集成开发环境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，了解和熟悉程序设计开发过程中的各类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辅助工具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的使用；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分析问题，解决问题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的能力，了解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程序设计流程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、熟练掌握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文档编写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掌握基于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模块化程序设计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思想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，了解团队工作模式；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抽象与逻辑思维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总结与表达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培养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文献检索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授课方式：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上机训练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为主，课堂教学为辅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在教师指导下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完成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独立的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程序设计实验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，通过解决多个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实际程序设计问题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，完成对课程目标的达成，并在课程过程中锻炼学生的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问题分析解决能力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总结及文字表达能力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交流与沟通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能力、团队协作能力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同时，通过课程教学，获得开发和编程成功体验，培养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专业兴趣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信心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，为后续课程学习打下基础。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重要提醒：</a:t>
            </a:r>
            <a:endParaRPr lang="en-US" altLang="zh-CN" sz="32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本学期教学形式与上学期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语言程序设计课程会有较大差别，请同学们做好适应新的学习模式的生理和心理准备；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充分利用教师与助教资源，主动与教师互动、交流、沟通；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做好时间管理，加强自律与进度把控。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学时安排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理论课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）：课堂授课，讲解相关知识；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个人训练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）：上机训练，教师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与同学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监督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提问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答疑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检查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团队训练（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12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上机训练，小组讨论，分任务研发，教师互动，联调测试，文档编制，小组汇报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课外学时：视课程进度动态投入，不少于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开课周期：第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上课地点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见课程信息表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见课程信息表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程序设计分组训练课程组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课程训练环节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：程序调试能力强化训练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：数组与文件读写强化训练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：数组与文件读写强化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：链表与文件读写强化训练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：团队程序开发综合训练（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课程考核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158999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成绩构成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平时成绩：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个人训练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团队训练：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20%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30%</a:t>
            </a:r>
          </a:p>
          <a:p>
            <a:r>
              <a:rPr lang="zh-CN" altLang="en-US" dirty="0" smtClean="0"/>
              <a:t>评定标准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实验成绩的评分标准参见各实验说明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平时成绩主要考察出勤情况和课堂表现；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考试以试题要求为准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详细成绩评定标准见教学大纲；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dirty="0" smtClean="0"/>
              <a:t>最终成绩形式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百分制</a:t>
            </a:r>
            <a:endParaRPr lang="zh-CN" altLang="en-US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06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1457</TotalTime>
  <Words>1416</Words>
  <Application>Microsoft Office PowerPoint</Application>
  <PresentationFormat>全屏显示(4:3)</PresentationFormat>
  <Paragraphs>297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142</cp:revision>
  <dcterms:created xsi:type="dcterms:W3CDTF">2016-04-25T07:27:00Z</dcterms:created>
  <dcterms:modified xsi:type="dcterms:W3CDTF">2021-11-28T00:25:44Z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