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78" r:id="rId4"/>
    <p:sldId id="279" r:id="rId5"/>
    <p:sldId id="286" r:id="rId6"/>
    <p:sldId id="282" r:id="rId7"/>
    <p:sldId id="258" r:id="rId8"/>
    <p:sldId id="289" r:id="rId9"/>
    <p:sldId id="280" r:id="rId10"/>
    <p:sldId id="281" r:id="rId11"/>
    <p:sldId id="284" r:id="rId12"/>
    <p:sldId id="287" r:id="rId13"/>
    <p:sldId id="291" r:id="rId14"/>
    <p:sldId id="288" r:id="rId15"/>
    <p:sldId id="290" r:id="rId16"/>
    <p:sldId id="277" r:id="rId17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48E"/>
    <a:srgbClr val="0AFF1F"/>
    <a:srgbClr val="0F3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8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94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9077D-8036-1E4A-BEB1-2C9FBD33E5BF}" type="datetimeFigureOut">
              <a:rPr kumimoji="1" lang="zh-CN" altLang="en-US" smtClean="0"/>
              <a:t>2016/7/9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92A62-26CE-6949-9AFF-37F515C794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003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92A62-26CE-6949-9AFF-37F515C7948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884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3315-78C7-5543-9D7E-D9D0209A48AB}" type="datetimeFigureOut">
              <a:rPr kumimoji="1" lang="zh-CN" altLang="en-US" smtClean="0"/>
              <a:t>2016/7/9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703C-197A-4345-838C-E210BF889B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657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3315-78C7-5543-9D7E-D9D0209A48AB}" type="datetimeFigureOut">
              <a:rPr kumimoji="1" lang="zh-CN" altLang="en-US" smtClean="0"/>
              <a:t>2016/7/9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703C-197A-4345-838C-E210BF889B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48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3315-78C7-5543-9D7E-D9D0209A48AB}" type="datetimeFigureOut">
              <a:rPr kumimoji="1" lang="zh-CN" altLang="en-US" smtClean="0"/>
              <a:t>2016/7/9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703C-197A-4345-838C-E210BF889B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33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3315-78C7-5543-9D7E-D9D0209A48AB}" type="datetimeFigureOut">
              <a:rPr kumimoji="1" lang="zh-CN" altLang="en-US" smtClean="0"/>
              <a:t>2016/7/9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703C-197A-4345-838C-E210BF889B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95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3315-78C7-5543-9D7E-D9D0209A48AB}" type="datetimeFigureOut">
              <a:rPr kumimoji="1" lang="zh-CN" altLang="en-US" smtClean="0"/>
              <a:t>2016/7/9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703C-197A-4345-838C-E210BF889B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415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3315-78C7-5543-9D7E-D9D0209A48AB}" type="datetimeFigureOut">
              <a:rPr kumimoji="1" lang="zh-CN" altLang="en-US" smtClean="0"/>
              <a:t>2016/7/9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703C-197A-4345-838C-E210BF889B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07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3315-78C7-5543-9D7E-D9D0209A48AB}" type="datetimeFigureOut">
              <a:rPr kumimoji="1" lang="zh-CN" altLang="en-US" smtClean="0"/>
              <a:t>2016/7/9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703C-197A-4345-838C-E210BF889B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89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3315-78C7-5543-9D7E-D9D0209A48AB}" type="datetimeFigureOut">
              <a:rPr kumimoji="1" lang="zh-CN" altLang="en-US" smtClean="0"/>
              <a:t>2016/7/9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703C-197A-4345-838C-E210BF889B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18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3315-78C7-5543-9D7E-D9D0209A48AB}" type="datetimeFigureOut">
              <a:rPr kumimoji="1" lang="zh-CN" altLang="en-US" smtClean="0"/>
              <a:t>2016/7/9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703C-197A-4345-838C-E210BF889B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970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3315-78C7-5543-9D7E-D9D0209A48AB}" type="datetimeFigureOut">
              <a:rPr kumimoji="1" lang="zh-CN" altLang="en-US" smtClean="0"/>
              <a:t>2016/7/9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703C-197A-4345-838C-E210BF889B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45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3315-78C7-5543-9D7E-D9D0209A48AB}" type="datetimeFigureOut">
              <a:rPr kumimoji="1" lang="zh-CN" altLang="en-US" smtClean="0"/>
              <a:t>2016/7/9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703C-197A-4345-838C-E210BF889B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749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93315-78C7-5543-9D7E-D9D0209A48AB}" type="datetimeFigureOut">
              <a:rPr kumimoji="1" lang="zh-CN" altLang="en-US" smtClean="0"/>
              <a:t>2016/7/9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5703C-197A-4345-838C-E210BF889B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75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快照 2016-05-17 下午7.05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378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4969" y="2161604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rgbClr val="0F389F"/>
                </a:solidFill>
                <a:latin typeface="黑体"/>
                <a:ea typeface="黑体"/>
                <a:cs typeface="黑体"/>
              </a:rPr>
              <a:t>全国大学生光电设计竞赛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4969" y="149410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F389F"/>
                </a:solidFill>
                <a:latin typeface="黑体" charset="0"/>
                <a:ea typeface="黑体" charset="0"/>
                <a:cs typeface="黑体" charset="0"/>
              </a:rPr>
              <a:t>无人救援直升机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4969" y="3664284"/>
            <a:ext cx="20441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黑体"/>
                <a:ea typeface="黑体"/>
                <a:cs typeface="黑体"/>
              </a:rPr>
              <a:t>杨喜  胡鑫欣  陈典</a:t>
            </a:r>
            <a:endParaRPr kumimoji="1" lang="en-US" altLang="zh-CN" sz="1600" b="1" dirty="0">
              <a:latin typeface="黑体"/>
              <a:ea typeface="黑体"/>
              <a:cs typeface="黑体"/>
            </a:endParaRPr>
          </a:p>
          <a:p>
            <a:r>
              <a:rPr kumimoji="1" lang="zh-CN" altLang="zh-CN" sz="1600" b="1" dirty="0">
                <a:latin typeface="黑体"/>
                <a:ea typeface="黑体"/>
                <a:cs typeface="黑体"/>
              </a:rPr>
              <a:t>2</a:t>
            </a:r>
            <a:r>
              <a:rPr kumimoji="1" lang="en-US" altLang="zh-CN" sz="1600" b="1" dirty="0">
                <a:latin typeface="黑体"/>
                <a:ea typeface="黑体"/>
                <a:cs typeface="黑体"/>
              </a:rPr>
              <a:t>016.7.9</a:t>
            </a:r>
            <a:endParaRPr kumimoji="1" lang="zh-CN" altLang="en-US" sz="1600" b="1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289137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901562" y="0"/>
            <a:ext cx="4129990" cy="52896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4969" y="446414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Implementation</a:t>
            </a:r>
          </a:p>
          <a:p>
            <a:r>
              <a:rPr lang="zh-CN" altLang="en-US" sz="28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功能实现</a:t>
            </a:r>
            <a:r>
              <a:rPr lang="en-US" altLang="zh-CN" sz="28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——</a:t>
            </a:r>
            <a:r>
              <a:rPr lang="zh-CN" altLang="en-US" sz="28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远程保护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541496" y="1665566"/>
            <a:ext cx="1245839" cy="369332"/>
            <a:chOff x="541496" y="1665566"/>
            <a:chExt cx="1245839" cy="369332"/>
          </a:xfrm>
        </p:grpSpPr>
        <p:sp>
          <p:nvSpPr>
            <p:cNvPr id="6" name="文本框 5"/>
            <p:cNvSpPr txBox="1"/>
            <p:nvPr/>
          </p:nvSpPr>
          <p:spPr>
            <a:xfrm>
              <a:off x="679339" y="166556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微软雅黑"/>
                  <a:ea typeface="微软雅黑"/>
                  <a:cs typeface="微软雅黑"/>
                </a:rPr>
                <a:t>软件保护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541496" y="1801012"/>
              <a:ext cx="137837" cy="1378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79339" y="2034898"/>
            <a:ext cx="8119734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上位机端写有紧急停止、降落的程序。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541496" y="2658467"/>
            <a:ext cx="1245839" cy="369332"/>
            <a:chOff x="541496" y="2658467"/>
            <a:chExt cx="1245839" cy="369332"/>
          </a:xfrm>
        </p:grpSpPr>
        <p:sp>
          <p:nvSpPr>
            <p:cNvPr id="11" name="文本框 10"/>
            <p:cNvSpPr txBox="1"/>
            <p:nvPr/>
          </p:nvSpPr>
          <p:spPr>
            <a:xfrm>
              <a:off x="679339" y="265846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微软雅黑"/>
                  <a:ea typeface="微软雅黑"/>
                  <a:cs typeface="微软雅黑"/>
                </a:rPr>
                <a:t>硬件保护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541496" y="2793913"/>
              <a:ext cx="137837" cy="1378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79339" y="3027799"/>
            <a:ext cx="8119734" cy="697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NRF24L01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无线模块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+</a:t>
            </a:r>
            <a:r>
              <a:rPr kumimoji="1" lang="zh-TW" altLang="en-US" sz="1600" dirty="0">
                <a:latin typeface="微软雅黑"/>
                <a:ea typeface="微软雅黑"/>
                <a:cs typeface="微软雅黑"/>
              </a:rPr>
              <a:t>远程控制端</a:t>
            </a:r>
            <a:r>
              <a:rPr kumimoji="1" lang="en-US" altLang="zh-TW" sz="1600" dirty="0">
                <a:latin typeface="微软雅黑"/>
                <a:ea typeface="微软雅黑"/>
                <a:cs typeface="微软雅黑"/>
              </a:rPr>
              <a:t>IAP15W4K58S4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，使用自带的硬件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ADC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结合摇杆制作成远程急停开关：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9339" y="3725426"/>
            <a:ext cx="2775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）飞控控制端：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89C51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芯片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9339" y="4073642"/>
            <a:ext cx="6968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600" dirty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）通信频率</a:t>
            </a:r>
            <a:r>
              <a:rPr kumimoji="1" lang="zh-CN" altLang="zh-CN" sz="1600" dirty="0"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2.51GHZ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，避开了</a:t>
            </a:r>
            <a:r>
              <a:rPr kumimoji="1" lang="en-US" altLang="zh-CN" sz="1600" dirty="0" err="1">
                <a:latin typeface="微软雅黑"/>
                <a:ea typeface="微软雅黑"/>
                <a:cs typeface="微软雅黑"/>
              </a:rPr>
              <a:t>wifi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信道，减少受干扰和干扰</a:t>
            </a:r>
            <a:r>
              <a:rPr kumimoji="1" lang="en-US" altLang="zh-CN" sz="1600" dirty="0" err="1">
                <a:latin typeface="微软雅黑"/>
                <a:ea typeface="微软雅黑"/>
                <a:cs typeface="微软雅黑"/>
              </a:rPr>
              <a:t>wifi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的概率。</a:t>
            </a:r>
          </a:p>
        </p:txBody>
      </p:sp>
    </p:spTree>
    <p:extLst>
      <p:ext uri="{BB962C8B-B14F-4D97-AF65-F5344CB8AC3E}">
        <p14:creationId xmlns:p14="http://schemas.microsoft.com/office/powerpoint/2010/main" val="128915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901562" y="0"/>
            <a:ext cx="4129990" cy="52896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4969" y="446414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Implementation</a:t>
            </a:r>
          </a:p>
          <a:p>
            <a:r>
              <a:rPr lang="zh-CN" altLang="en-US" sz="28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功能实现</a:t>
            </a:r>
            <a:r>
              <a:rPr lang="en-US" altLang="zh-CN" sz="28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——</a:t>
            </a:r>
            <a:r>
              <a:rPr lang="zh-CN" altLang="en-US" sz="28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抓取模块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541496" y="1665566"/>
            <a:ext cx="1476671" cy="369332"/>
            <a:chOff x="541496" y="1665566"/>
            <a:chExt cx="1476671" cy="369332"/>
          </a:xfrm>
        </p:grpSpPr>
        <p:sp>
          <p:nvSpPr>
            <p:cNvPr id="6" name="文本框 5"/>
            <p:cNvSpPr txBox="1"/>
            <p:nvPr/>
          </p:nvSpPr>
          <p:spPr>
            <a:xfrm>
              <a:off x="679339" y="166556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微软雅黑"/>
                  <a:ea typeface="微软雅黑"/>
                  <a:cs typeface="微软雅黑"/>
                </a:rPr>
                <a:t>空心杯电机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541496" y="1801012"/>
              <a:ext cx="137837" cy="1378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79339" y="2034898"/>
            <a:ext cx="8119734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采用空心杯电机，形成吸力将球吸入筒中并保持。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9955" y="2650908"/>
            <a:ext cx="8119734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成功吸球之后通过红外对管检测是否成功吸球投球。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9339" y="3386872"/>
            <a:ext cx="78730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当颜色摄像头视野中出现目标色块时，可基本认为无人机位于箱子上方，此时关闭空心杯电机，小球落下。</a:t>
            </a:r>
          </a:p>
        </p:txBody>
      </p:sp>
    </p:spTree>
    <p:extLst>
      <p:ext uri="{BB962C8B-B14F-4D97-AF65-F5344CB8AC3E}">
        <p14:creationId xmlns:p14="http://schemas.microsoft.com/office/powerpoint/2010/main" val="37658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快照 2016-05-17 下午7.05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37846"/>
          </a:xfrm>
          <a:prstGeom prst="rect">
            <a:avLst/>
          </a:prstGeom>
        </p:spPr>
      </p:pic>
      <p:grpSp>
        <p:nvGrpSpPr>
          <p:cNvPr id="3" name="组 2"/>
          <p:cNvGrpSpPr/>
          <p:nvPr/>
        </p:nvGrpSpPr>
        <p:grpSpPr>
          <a:xfrm>
            <a:off x="2202052" y="1690137"/>
            <a:ext cx="4066030" cy="2283970"/>
            <a:chOff x="2147229" y="1690137"/>
            <a:chExt cx="4066030" cy="2283970"/>
          </a:xfrm>
        </p:grpSpPr>
        <p:sp>
          <p:nvSpPr>
            <p:cNvPr id="2" name="椭圆 1"/>
            <p:cNvSpPr/>
            <p:nvPr/>
          </p:nvSpPr>
          <p:spPr>
            <a:xfrm>
              <a:off x="2229464" y="1690137"/>
              <a:ext cx="3865013" cy="2283970"/>
            </a:xfrm>
            <a:prstGeom prst="ellipse">
              <a:avLst/>
            </a:prstGeom>
            <a:solidFill>
              <a:srgbClr val="0D248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147229" y="1851924"/>
              <a:ext cx="406603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Arial Black"/>
                  <a:ea typeface="黑体" charset="0"/>
                  <a:cs typeface="Arial Black"/>
                </a:rPr>
                <a:t>3</a:t>
              </a:r>
            </a:p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Arial Black"/>
                  <a:ea typeface="黑体" charset="0"/>
                  <a:cs typeface="Arial Black"/>
                </a:rPr>
                <a:t>Results</a:t>
              </a:r>
            </a:p>
            <a:p>
              <a:pPr algn="ctr"/>
              <a:r>
                <a:rPr lang="zh-CN" altLang="en-US" sz="4000" b="1" dirty="0">
                  <a:solidFill>
                    <a:schemeClr val="bg1"/>
                  </a:solidFill>
                  <a:latin typeface="Arial Black"/>
                  <a:ea typeface="黑体" charset="0"/>
                  <a:cs typeface="Arial Black"/>
                </a:rPr>
                <a:t>实现效果</a:t>
              </a:r>
              <a:endParaRPr lang="en-US" altLang="zh-CN" sz="4000" b="1" dirty="0">
                <a:solidFill>
                  <a:schemeClr val="bg1"/>
                </a:solidFill>
                <a:latin typeface="Arial Black"/>
                <a:ea typeface="黑体" charset="0"/>
                <a:cs typeface="Arial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901562" y="0"/>
            <a:ext cx="4129990" cy="52896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4969" y="446414"/>
            <a:ext cx="16516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Results</a:t>
            </a:r>
          </a:p>
          <a:p>
            <a:r>
              <a:rPr lang="zh-CN" altLang="en-US" sz="28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实现结果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541496" y="1665566"/>
            <a:ext cx="2070095" cy="369332"/>
            <a:chOff x="541496" y="1665566"/>
            <a:chExt cx="2070095" cy="369332"/>
          </a:xfrm>
        </p:grpSpPr>
        <p:sp>
          <p:nvSpPr>
            <p:cNvPr id="6" name="文本框 5"/>
            <p:cNvSpPr txBox="1"/>
            <p:nvPr/>
          </p:nvSpPr>
          <p:spPr>
            <a:xfrm>
              <a:off x="679339" y="1665566"/>
              <a:ext cx="1932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微软雅黑"/>
                  <a:ea typeface="微软雅黑"/>
                  <a:cs typeface="微软雅黑"/>
                </a:rPr>
                <a:t>7</a:t>
              </a:r>
              <a:r>
                <a:rPr kumimoji="1" lang="zh-CN" altLang="en-US" dirty="0">
                  <a:latin typeface="微软雅黑"/>
                  <a:ea typeface="微软雅黑"/>
                  <a:cs typeface="微软雅黑"/>
                </a:rPr>
                <a:t>月</a:t>
              </a:r>
              <a:r>
                <a:rPr kumimoji="1" lang="en-US" altLang="zh-CN" dirty="0">
                  <a:latin typeface="微软雅黑"/>
                  <a:ea typeface="微软雅黑"/>
                  <a:cs typeface="微软雅黑"/>
                </a:rPr>
                <a:t>9</a:t>
              </a:r>
              <a:r>
                <a:rPr kumimoji="1" lang="zh-CN" altLang="en-US" dirty="0">
                  <a:latin typeface="微软雅黑"/>
                  <a:ea typeface="微软雅黑"/>
                  <a:cs typeface="微软雅黑"/>
                </a:rPr>
                <a:t>日上午</a:t>
              </a:r>
              <a:r>
                <a:rPr kumimoji="1" lang="en-US" altLang="zh-CN" dirty="0">
                  <a:latin typeface="微软雅黑"/>
                  <a:ea typeface="微软雅黑"/>
                  <a:cs typeface="微软雅黑"/>
                </a:rPr>
                <a:t>A3</a:t>
              </a:r>
              <a:r>
                <a:rPr kumimoji="1" lang="zh-CN" altLang="en-US" dirty="0">
                  <a:latin typeface="微软雅黑"/>
                  <a:ea typeface="微软雅黑"/>
                  <a:cs typeface="微软雅黑"/>
                </a:rPr>
                <a:t>组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541496" y="1801012"/>
              <a:ext cx="137837" cy="1378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79339" y="2616601"/>
            <a:ext cx="8119734" cy="697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b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）光流法速度控制可实现，但由于噪声、光照等因素，比赛中放弃，采用稳定航向角飞行策略，飞向目标区后若识别成功则投球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9955" y="3450824"/>
            <a:ext cx="8119734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c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）可以平稳起飞、飞行，并在预设时间后返回。试飞中多次投球非常接近黄色、蓝色箱。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9955" y="4082471"/>
            <a:ext cx="78730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d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）最终因参数调节欠妥而未进球，但非常接近。下一步加入可靠的光流后成功率将大大提高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79955" y="2123211"/>
            <a:ext cx="8119734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）完成识别任务，即在箱子上方识别成功进行投球。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747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2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快照 2016-05-17 下午7.05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37846"/>
          </a:xfrm>
          <a:prstGeom prst="rect">
            <a:avLst/>
          </a:prstGeom>
        </p:spPr>
      </p:pic>
      <p:grpSp>
        <p:nvGrpSpPr>
          <p:cNvPr id="3" name="组 2"/>
          <p:cNvGrpSpPr/>
          <p:nvPr/>
        </p:nvGrpSpPr>
        <p:grpSpPr>
          <a:xfrm>
            <a:off x="2202052" y="1690137"/>
            <a:ext cx="4066030" cy="2283970"/>
            <a:chOff x="2147229" y="1690137"/>
            <a:chExt cx="4066030" cy="2283970"/>
          </a:xfrm>
        </p:grpSpPr>
        <p:sp>
          <p:nvSpPr>
            <p:cNvPr id="2" name="椭圆 1"/>
            <p:cNvSpPr/>
            <p:nvPr/>
          </p:nvSpPr>
          <p:spPr>
            <a:xfrm>
              <a:off x="2229464" y="1690137"/>
              <a:ext cx="3865013" cy="2283970"/>
            </a:xfrm>
            <a:prstGeom prst="ellipse">
              <a:avLst/>
            </a:prstGeom>
            <a:solidFill>
              <a:srgbClr val="0D248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147229" y="1690137"/>
              <a:ext cx="406603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Arial Black"/>
                  <a:ea typeface="黑体" charset="0"/>
                  <a:cs typeface="Arial Black"/>
                </a:rPr>
                <a:t>4</a:t>
              </a:r>
            </a:p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Arial Black"/>
                  <a:ea typeface="黑体" charset="0"/>
                  <a:cs typeface="Arial Black"/>
                </a:rPr>
                <a:t>Drawbacks&amp;</a:t>
              </a:r>
            </a:p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Arial Black"/>
                  <a:ea typeface="黑体" charset="0"/>
                  <a:cs typeface="Arial Black"/>
                </a:rPr>
                <a:t>Improvements</a:t>
              </a:r>
            </a:p>
            <a:p>
              <a:pPr algn="ctr"/>
              <a:r>
                <a:rPr lang="zh-CN" altLang="en-US" sz="4000" b="1" dirty="0">
                  <a:solidFill>
                    <a:schemeClr val="bg1"/>
                  </a:solidFill>
                  <a:latin typeface="Arial Black"/>
                  <a:ea typeface="黑体" charset="0"/>
                  <a:cs typeface="Arial Black"/>
                </a:rPr>
                <a:t>不足与改善</a:t>
              </a:r>
              <a:endParaRPr lang="en-US" altLang="zh-CN" sz="4000" b="1" dirty="0">
                <a:solidFill>
                  <a:schemeClr val="bg1"/>
                </a:solidFill>
                <a:latin typeface="Arial Black"/>
                <a:ea typeface="黑体" charset="0"/>
                <a:cs typeface="Arial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256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快照 2016-05-17 下午7.05.23.png"/>
          <p:cNvPicPr>
            <a:picLocks noChangeAspect="1"/>
          </p:cNvPicPr>
          <p:nvPr/>
        </p:nvPicPr>
        <p:blipFill>
          <a:blip r:embed="rId2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4742" y="2885810"/>
            <a:ext cx="11204427" cy="937846"/>
          </a:xfrm>
          <a:prstGeom prst="rect">
            <a:avLst/>
          </a:prstGeom>
        </p:spPr>
      </p:pic>
      <p:grpSp>
        <p:nvGrpSpPr>
          <p:cNvPr id="7" name="组 6"/>
          <p:cNvGrpSpPr/>
          <p:nvPr/>
        </p:nvGrpSpPr>
        <p:grpSpPr>
          <a:xfrm>
            <a:off x="541497" y="742842"/>
            <a:ext cx="7901228" cy="646331"/>
            <a:chOff x="541496" y="1665566"/>
            <a:chExt cx="9324973" cy="646331"/>
          </a:xfrm>
        </p:grpSpPr>
        <p:sp>
          <p:nvSpPr>
            <p:cNvPr id="8" name="文本框 7"/>
            <p:cNvSpPr txBox="1"/>
            <p:nvPr/>
          </p:nvSpPr>
          <p:spPr>
            <a:xfrm>
              <a:off x="679339" y="1665566"/>
              <a:ext cx="91871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微软雅黑"/>
                  <a:ea typeface="微软雅黑"/>
                  <a:cs typeface="微软雅黑"/>
                </a:rPr>
                <a:t>定点悬停的改进：测试中多次飞至上空未能精确定位，导致投掷失误。需进一步调试串级参数。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541496" y="1801012"/>
              <a:ext cx="137837" cy="1378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541496" y="1677105"/>
            <a:ext cx="8138793" cy="369332"/>
            <a:chOff x="541496" y="1665566"/>
            <a:chExt cx="9324973" cy="369332"/>
          </a:xfrm>
        </p:grpSpPr>
        <p:sp>
          <p:nvSpPr>
            <p:cNvPr id="12" name="文本框 11"/>
            <p:cNvSpPr txBox="1"/>
            <p:nvPr/>
          </p:nvSpPr>
          <p:spPr>
            <a:xfrm>
              <a:off x="679339" y="1665566"/>
              <a:ext cx="9187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微软雅黑"/>
                  <a:ea typeface="微软雅黑"/>
                  <a:cs typeface="微软雅黑"/>
                </a:rPr>
                <a:t>巡航控速的误差：需进一步保证飞机飞到目标区之后不会有太大的偏移。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541496" y="1801012"/>
              <a:ext cx="137837" cy="1378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541496" y="2501356"/>
            <a:ext cx="8138793" cy="369332"/>
            <a:chOff x="541496" y="1665566"/>
            <a:chExt cx="9324973" cy="369332"/>
          </a:xfrm>
        </p:grpSpPr>
        <p:sp>
          <p:nvSpPr>
            <p:cNvPr id="15" name="文本框 14"/>
            <p:cNvSpPr txBox="1"/>
            <p:nvPr/>
          </p:nvSpPr>
          <p:spPr>
            <a:xfrm>
              <a:off x="679339" y="1665566"/>
              <a:ext cx="9187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微软雅黑"/>
                  <a:ea typeface="微软雅黑"/>
                  <a:cs typeface="微软雅黑"/>
                </a:rPr>
                <a:t>硬件的进一步布局优化：该次比赛花了较多的时间在硬件问题上。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541496" y="1801012"/>
              <a:ext cx="137837" cy="1378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29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快照 2016-05-17 下午7.05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378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4969" y="1570172"/>
            <a:ext cx="29252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Thank</a:t>
            </a:r>
            <a:r>
              <a:rPr lang="zh-CN" altLang="en-US" sz="32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 </a:t>
            </a:r>
            <a:r>
              <a:rPr lang="en-US" altLang="zh-CN" sz="32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you</a:t>
            </a:r>
            <a:r>
              <a:rPr lang="zh-CN" altLang="en-US" sz="32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9833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快照 2016-05-17 下午7.05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3784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9725" y="2611387"/>
            <a:ext cx="13260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1</a:t>
            </a:r>
          </a:p>
          <a:p>
            <a:pPr algn="ctr"/>
            <a:r>
              <a:rPr lang="en-US" altLang="zh-CN" sz="22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Design</a:t>
            </a:r>
          </a:p>
          <a:p>
            <a:pPr algn="ctr"/>
            <a:r>
              <a:rPr lang="zh-CN" altLang="en-US" sz="22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设计思路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26067" y="2611387"/>
            <a:ext cx="26094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2</a:t>
            </a:r>
          </a:p>
          <a:p>
            <a:pPr algn="ctr"/>
            <a:r>
              <a:rPr lang="en-US" altLang="zh-CN" sz="22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Implementation</a:t>
            </a:r>
          </a:p>
          <a:p>
            <a:pPr algn="ctr"/>
            <a:r>
              <a:rPr lang="zh-CN" altLang="en-US" sz="22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功能实现</a:t>
            </a:r>
            <a:endParaRPr lang="en-US" altLang="zh-CN" sz="2200" b="1" dirty="0">
              <a:solidFill>
                <a:srgbClr val="0F389F"/>
              </a:solidFill>
              <a:latin typeface="Arial Black"/>
              <a:ea typeface="黑体" charset="0"/>
              <a:cs typeface="Arial Black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13736" y="2611387"/>
            <a:ext cx="13372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3</a:t>
            </a:r>
          </a:p>
          <a:p>
            <a:pPr algn="ctr"/>
            <a:r>
              <a:rPr lang="en-US" altLang="zh-CN" sz="22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Results</a:t>
            </a:r>
          </a:p>
          <a:p>
            <a:pPr algn="ctr"/>
            <a:r>
              <a:rPr lang="zh-CN" altLang="en-US" sz="22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实现效果</a:t>
            </a:r>
            <a:endParaRPr lang="en-US" altLang="zh-CN" sz="2200" b="1" dirty="0">
              <a:solidFill>
                <a:srgbClr val="0F389F"/>
              </a:solidFill>
              <a:latin typeface="Arial Black"/>
              <a:ea typeface="黑体" charset="0"/>
              <a:cs typeface="Arial Black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98300" y="2611387"/>
            <a:ext cx="2382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4</a:t>
            </a:r>
          </a:p>
          <a:p>
            <a:pPr algn="ctr"/>
            <a:r>
              <a:rPr lang="en-US" altLang="zh-CN" sz="22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Drawbacks&amp;</a:t>
            </a:r>
          </a:p>
          <a:p>
            <a:pPr algn="ctr"/>
            <a:r>
              <a:rPr lang="en-US" altLang="zh-CN" sz="22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Improvements</a:t>
            </a:r>
            <a:endParaRPr lang="zh-CN" altLang="en-US" sz="2200" b="1" dirty="0">
              <a:solidFill>
                <a:srgbClr val="0F389F"/>
              </a:solidFill>
              <a:latin typeface="Arial Black"/>
              <a:ea typeface="黑体" charset="0"/>
              <a:cs typeface="Arial Black"/>
            </a:endParaRPr>
          </a:p>
          <a:p>
            <a:pPr algn="ctr"/>
            <a:r>
              <a:rPr lang="zh-CN" altLang="en-US" sz="22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不足与改善</a:t>
            </a:r>
            <a:endParaRPr lang="en-US" altLang="zh-CN" sz="2200" b="1" dirty="0">
              <a:solidFill>
                <a:srgbClr val="0F389F"/>
              </a:solidFill>
              <a:latin typeface="Arial Black"/>
              <a:ea typeface="黑体" charset="0"/>
              <a:cs typeface="Arial Black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9725" y="1448491"/>
            <a:ext cx="18261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汇报内容</a:t>
            </a:r>
          </a:p>
        </p:txBody>
      </p:sp>
    </p:spTree>
    <p:extLst>
      <p:ext uri="{BB962C8B-B14F-4D97-AF65-F5344CB8AC3E}">
        <p14:creationId xmlns:p14="http://schemas.microsoft.com/office/powerpoint/2010/main" val="69946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快照 2016-05-17 下午7.05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37846"/>
          </a:xfrm>
          <a:prstGeom prst="rect">
            <a:avLst/>
          </a:prstGeom>
        </p:spPr>
      </p:pic>
      <p:grpSp>
        <p:nvGrpSpPr>
          <p:cNvPr id="3" name="组 2"/>
          <p:cNvGrpSpPr/>
          <p:nvPr/>
        </p:nvGrpSpPr>
        <p:grpSpPr>
          <a:xfrm>
            <a:off x="2284287" y="1690137"/>
            <a:ext cx="3865013" cy="2283970"/>
            <a:chOff x="2229464" y="1690137"/>
            <a:chExt cx="3865013" cy="2283970"/>
          </a:xfrm>
        </p:grpSpPr>
        <p:sp>
          <p:nvSpPr>
            <p:cNvPr id="2" name="椭圆 1"/>
            <p:cNvSpPr/>
            <p:nvPr/>
          </p:nvSpPr>
          <p:spPr>
            <a:xfrm>
              <a:off x="2229464" y="1690137"/>
              <a:ext cx="3865013" cy="2283970"/>
            </a:xfrm>
            <a:prstGeom prst="ellipse">
              <a:avLst/>
            </a:prstGeom>
            <a:solidFill>
              <a:srgbClr val="0D248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840558" y="1821278"/>
              <a:ext cx="271482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Arial Black"/>
                  <a:ea typeface="黑体" charset="0"/>
                  <a:cs typeface="Arial Black"/>
                </a:rPr>
                <a:t>1</a:t>
              </a:r>
            </a:p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Arial Black"/>
                  <a:ea typeface="黑体" charset="0"/>
                  <a:cs typeface="Arial Black"/>
                </a:rPr>
                <a:t>Design</a:t>
              </a:r>
            </a:p>
            <a:p>
              <a:pPr algn="ctr"/>
              <a:r>
                <a:rPr lang="zh-CN" altLang="en-US" sz="4000" b="1" dirty="0">
                  <a:solidFill>
                    <a:schemeClr val="bg1"/>
                  </a:solidFill>
                  <a:latin typeface="Arial Black"/>
                  <a:ea typeface="黑体" charset="0"/>
                  <a:cs typeface="Arial Black"/>
                </a:rPr>
                <a:t>设计思路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260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950657"/>
            <a:ext cx="9219381" cy="30767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4969" y="446414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Design</a:t>
            </a:r>
          </a:p>
          <a:p>
            <a:r>
              <a:rPr lang="zh-CN" altLang="en-US" sz="28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设计思路</a:t>
            </a:r>
            <a:r>
              <a:rPr lang="en-US" altLang="zh-CN" sz="28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——</a:t>
            </a:r>
            <a:r>
              <a:rPr lang="zh-CN" altLang="en-US" sz="28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任务策略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79339" y="1665566"/>
            <a:ext cx="775424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①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手动将球放入吸筒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→②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控制速度飞向投球区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→③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颜色摄像头视野中出现目标色块后触发定点悬停模式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→④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悬停成功后投球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→⑤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投球后返回，如此往复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72" y="1400521"/>
            <a:ext cx="8433587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5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快照 2016-05-17 下午7.05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37846"/>
          </a:xfrm>
          <a:prstGeom prst="rect">
            <a:avLst/>
          </a:prstGeom>
        </p:spPr>
      </p:pic>
      <p:grpSp>
        <p:nvGrpSpPr>
          <p:cNvPr id="3" name="组 2"/>
          <p:cNvGrpSpPr/>
          <p:nvPr/>
        </p:nvGrpSpPr>
        <p:grpSpPr>
          <a:xfrm>
            <a:off x="2202052" y="1690137"/>
            <a:ext cx="4066030" cy="2283970"/>
            <a:chOff x="2147229" y="1690137"/>
            <a:chExt cx="4066030" cy="2283970"/>
          </a:xfrm>
        </p:grpSpPr>
        <p:sp>
          <p:nvSpPr>
            <p:cNvPr id="2" name="椭圆 1"/>
            <p:cNvSpPr/>
            <p:nvPr/>
          </p:nvSpPr>
          <p:spPr>
            <a:xfrm>
              <a:off x="2229464" y="1690137"/>
              <a:ext cx="3865013" cy="2283970"/>
            </a:xfrm>
            <a:prstGeom prst="ellipse">
              <a:avLst/>
            </a:prstGeom>
            <a:solidFill>
              <a:srgbClr val="0D248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147229" y="1851924"/>
              <a:ext cx="4066030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Arial Black"/>
                  <a:ea typeface="黑体" charset="0"/>
                  <a:cs typeface="Arial Black"/>
                </a:rPr>
                <a:t>2</a:t>
              </a:r>
            </a:p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Arial Black"/>
                  <a:ea typeface="黑体" charset="0"/>
                  <a:cs typeface="Arial Black"/>
                </a:rPr>
                <a:t>Implementation</a:t>
              </a:r>
            </a:p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Arial Black"/>
                  <a:ea typeface="黑体" charset="0"/>
                  <a:cs typeface="Arial Black"/>
                </a:rPr>
                <a:t>功能实现</a:t>
              </a:r>
              <a:endParaRPr lang="en-US" altLang="zh-CN" sz="3200" b="1" dirty="0">
                <a:solidFill>
                  <a:schemeClr val="bg1"/>
                </a:solidFill>
                <a:latin typeface="Arial Black"/>
                <a:ea typeface="黑体" charset="0"/>
                <a:cs typeface="Arial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15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76625" y="22706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Implementation</a:t>
            </a:r>
          </a:p>
          <a:p>
            <a:r>
              <a:rPr lang="zh-CN" altLang="en-US" sz="28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功能实现</a:t>
            </a:r>
            <a:r>
              <a:rPr lang="en-US" altLang="zh-CN" sz="28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——</a:t>
            </a:r>
            <a:r>
              <a:rPr lang="zh-CN" altLang="en-US" sz="28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代码架构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25" y="861266"/>
            <a:ext cx="7123815" cy="418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5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950657"/>
            <a:ext cx="9219381" cy="30767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4969" y="446414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Implementation</a:t>
            </a:r>
          </a:p>
          <a:p>
            <a:r>
              <a:rPr lang="zh-CN" altLang="en-US" sz="28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功能实现</a:t>
            </a:r>
            <a:r>
              <a:rPr lang="en-US" altLang="zh-CN" sz="28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——</a:t>
            </a:r>
            <a:r>
              <a:rPr lang="zh-CN" altLang="en-US" sz="28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控制框图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541496" y="1665566"/>
            <a:ext cx="2092412" cy="369332"/>
            <a:chOff x="541496" y="1665566"/>
            <a:chExt cx="2092412" cy="369332"/>
          </a:xfrm>
        </p:grpSpPr>
        <p:sp>
          <p:nvSpPr>
            <p:cNvPr id="6" name="文本框 5"/>
            <p:cNvSpPr txBox="1"/>
            <p:nvPr/>
          </p:nvSpPr>
          <p:spPr>
            <a:xfrm>
              <a:off x="679339" y="1665566"/>
              <a:ext cx="1954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微软雅黑"/>
                  <a:ea typeface="微软雅黑"/>
                  <a:cs typeface="微软雅黑"/>
                </a:rPr>
                <a:t>位置串级</a:t>
              </a:r>
              <a:r>
                <a:rPr kumimoji="1" lang="en-US" altLang="zh-CN" dirty="0">
                  <a:latin typeface="微软雅黑"/>
                  <a:ea typeface="微软雅黑"/>
                  <a:cs typeface="微软雅黑"/>
                </a:rPr>
                <a:t>PID</a:t>
              </a:r>
              <a:r>
                <a:rPr kumimoji="1" lang="zh-CN" altLang="en-US" dirty="0">
                  <a:latin typeface="微软雅黑"/>
                  <a:ea typeface="微软雅黑"/>
                  <a:cs typeface="微软雅黑"/>
                </a:rPr>
                <a:t>控制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541496" y="1801012"/>
              <a:ext cx="137837" cy="1378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79339" y="2034898"/>
            <a:ext cx="8119734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位置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P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控制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+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速度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PID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控制，输出遥控器信号值到飞控板。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541496" y="2658467"/>
            <a:ext cx="2861666" cy="369332"/>
            <a:chOff x="541496" y="2658467"/>
            <a:chExt cx="2861666" cy="369332"/>
          </a:xfrm>
        </p:grpSpPr>
        <p:sp>
          <p:nvSpPr>
            <p:cNvPr id="11" name="文本框 10"/>
            <p:cNvSpPr txBox="1"/>
            <p:nvPr/>
          </p:nvSpPr>
          <p:spPr>
            <a:xfrm>
              <a:off x="679339" y="2658467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微软雅黑"/>
                  <a:ea typeface="微软雅黑"/>
                  <a:cs typeface="微软雅黑"/>
                </a:rPr>
                <a:t>高度、航向角单回路控制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541496" y="2793913"/>
              <a:ext cx="137837" cy="1378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79339" y="3027799"/>
            <a:ext cx="8119734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定高、定航向角，作为设定值，经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PID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控制后输出遥控信号到飞控板。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541496" y="3468958"/>
            <a:ext cx="1924585" cy="369332"/>
            <a:chOff x="541496" y="2658467"/>
            <a:chExt cx="1924585" cy="369332"/>
          </a:xfrm>
        </p:grpSpPr>
        <p:sp>
          <p:nvSpPr>
            <p:cNvPr id="16" name="文本框 15"/>
            <p:cNvSpPr txBox="1"/>
            <p:nvPr/>
          </p:nvSpPr>
          <p:spPr>
            <a:xfrm>
              <a:off x="679339" y="2658467"/>
              <a:ext cx="178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微软雅黑"/>
                  <a:ea typeface="微软雅黑"/>
                  <a:cs typeface="微软雅黑"/>
                </a:rPr>
                <a:t>速度单回路控制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541496" y="2793913"/>
              <a:ext cx="137837" cy="1378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79339" y="3878041"/>
            <a:ext cx="8119734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给定速度作为设定值，仅使用串级中的内环进行速度控制。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19" name="组 14"/>
          <p:cNvGrpSpPr/>
          <p:nvPr/>
        </p:nvGrpSpPr>
        <p:grpSpPr>
          <a:xfrm>
            <a:off x="560737" y="4235400"/>
            <a:ext cx="1707503" cy="369332"/>
            <a:chOff x="541496" y="2658467"/>
            <a:chExt cx="1707503" cy="369332"/>
          </a:xfrm>
        </p:grpSpPr>
        <p:sp>
          <p:nvSpPr>
            <p:cNvPr id="20" name="文本框 15"/>
            <p:cNvSpPr txBox="1"/>
            <p:nvPr/>
          </p:nvSpPr>
          <p:spPr>
            <a:xfrm>
              <a:off x="679339" y="2658467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微软雅黑"/>
                  <a:ea typeface="微软雅黑"/>
                  <a:cs typeface="微软雅黑"/>
                </a:rPr>
                <a:t>控制曲线改善</a:t>
              </a:r>
            </a:p>
          </p:txBody>
        </p:sp>
        <p:sp>
          <p:nvSpPr>
            <p:cNvPr id="21" name="椭圆 16"/>
            <p:cNvSpPr/>
            <p:nvPr/>
          </p:nvSpPr>
          <p:spPr>
            <a:xfrm>
              <a:off x="541496" y="2793913"/>
              <a:ext cx="137837" cy="1378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文本框 17"/>
          <p:cNvSpPr txBox="1"/>
          <p:nvPr/>
        </p:nvSpPr>
        <p:spPr>
          <a:xfrm>
            <a:off x="698580" y="4604732"/>
            <a:ext cx="811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将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PID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控制的输出曲线化。差值小的时候控制力度减弱，大大增强了控制的稳定性。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4879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8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84969" y="446414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Implementation</a:t>
            </a:r>
          </a:p>
          <a:p>
            <a:r>
              <a:rPr lang="zh-CN" altLang="en-US" sz="28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功能实现</a:t>
            </a:r>
            <a:r>
              <a:rPr lang="en-US" altLang="zh-CN" sz="28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——</a:t>
            </a:r>
            <a:r>
              <a:rPr lang="zh-CN" altLang="en-US" sz="28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控制框图</a:t>
            </a:r>
          </a:p>
        </p:txBody>
      </p:sp>
      <p:sp>
        <p:nvSpPr>
          <p:cNvPr id="16" name="椭圆 15"/>
          <p:cNvSpPr/>
          <p:nvPr/>
        </p:nvSpPr>
        <p:spPr>
          <a:xfrm>
            <a:off x="1836566" y="1919925"/>
            <a:ext cx="173606" cy="17360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327496" y="1808702"/>
            <a:ext cx="529954" cy="387307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P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88541" y="1808702"/>
            <a:ext cx="761315" cy="387307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rgbClr val="000000"/>
                </a:solidFill>
              </a:rPr>
              <a:t>PID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38831" y="2405648"/>
            <a:ext cx="1775845" cy="9419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Arduino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颜色摄像头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光流模块</a:t>
            </a: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1375140" y="1998572"/>
            <a:ext cx="4614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6" idx="6"/>
            <a:endCxn id="17" idx="1"/>
          </p:cNvCxnSpPr>
          <p:nvPr/>
        </p:nvCxnSpPr>
        <p:spPr>
          <a:xfrm flipV="1">
            <a:off x="2010172" y="2002356"/>
            <a:ext cx="317324" cy="43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3341264" y="1919925"/>
            <a:ext cx="173606" cy="17360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箭头连接符 27"/>
          <p:cNvCxnSpPr>
            <a:stCxn id="17" idx="3"/>
            <a:endCxn id="27" idx="2"/>
          </p:cNvCxnSpPr>
          <p:nvPr/>
        </p:nvCxnSpPr>
        <p:spPr>
          <a:xfrm>
            <a:off x="2857450" y="2002356"/>
            <a:ext cx="483814" cy="43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27" idx="6"/>
            <a:endCxn id="19" idx="1"/>
          </p:cNvCxnSpPr>
          <p:nvPr/>
        </p:nvCxnSpPr>
        <p:spPr>
          <a:xfrm flipV="1">
            <a:off x="3514870" y="2002356"/>
            <a:ext cx="673671" cy="43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0" idx="1"/>
            <a:endCxn id="16" idx="4"/>
          </p:cNvCxnSpPr>
          <p:nvPr/>
        </p:nvCxnSpPr>
        <p:spPr>
          <a:xfrm rot="10800000">
            <a:off x="1923369" y="2093531"/>
            <a:ext cx="615462" cy="783078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0" idx="0"/>
            <a:endCxn id="27" idx="4"/>
          </p:cNvCxnSpPr>
          <p:nvPr/>
        </p:nvCxnSpPr>
        <p:spPr>
          <a:xfrm rot="5400000" flipH="1" flipV="1">
            <a:off x="3271352" y="2248934"/>
            <a:ext cx="312117" cy="131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5503837" y="1915553"/>
            <a:ext cx="173606" cy="17360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" name="直线箭头连接符 46"/>
          <p:cNvCxnSpPr>
            <a:stCxn id="19" idx="3"/>
            <a:endCxn id="46" idx="2"/>
          </p:cNvCxnSpPr>
          <p:nvPr/>
        </p:nvCxnSpPr>
        <p:spPr>
          <a:xfrm>
            <a:off x="4949856" y="2002356"/>
            <a:ext cx="5539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46" idx="6"/>
          </p:cNvCxnSpPr>
          <p:nvPr/>
        </p:nvCxnSpPr>
        <p:spPr>
          <a:xfrm flipV="1">
            <a:off x="5677443" y="1998572"/>
            <a:ext cx="338869" cy="37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016312" y="1673126"/>
            <a:ext cx="1687100" cy="3093617"/>
          </a:xfrm>
          <a:prstGeom prst="rect">
            <a:avLst/>
          </a:prstGeom>
          <a:solidFill>
            <a:schemeClr val="accent2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飞控模块</a:t>
            </a:r>
          </a:p>
        </p:txBody>
      </p:sp>
      <p:cxnSp>
        <p:nvCxnSpPr>
          <p:cNvPr id="54" name="直线箭头连接符 53"/>
          <p:cNvCxnSpPr>
            <a:endCxn id="46" idx="0"/>
          </p:cNvCxnSpPr>
          <p:nvPr/>
        </p:nvCxnSpPr>
        <p:spPr>
          <a:xfrm>
            <a:off x="5590640" y="1404740"/>
            <a:ext cx="0" cy="5108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endCxn id="59" idx="2"/>
          </p:cNvCxnSpPr>
          <p:nvPr/>
        </p:nvCxnSpPr>
        <p:spPr>
          <a:xfrm>
            <a:off x="1369265" y="3662923"/>
            <a:ext cx="4614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1830691" y="3576120"/>
            <a:ext cx="173606" cy="17360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747680" y="3469269"/>
            <a:ext cx="761315" cy="387307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rgbClr val="000000"/>
                </a:solidFill>
              </a:rPr>
              <a:t>PID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cxnSp>
        <p:nvCxnSpPr>
          <p:cNvPr id="65" name="直线箭头连接符 64"/>
          <p:cNvCxnSpPr>
            <a:stCxn id="64" idx="3"/>
            <a:endCxn id="101" idx="2"/>
          </p:cNvCxnSpPr>
          <p:nvPr/>
        </p:nvCxnSpPr>
        <p:spPr>
          <a:xfrm flipV="1">
            <a:off x="3508995" y="3653935"/>
            <a:ext cx="1999754" cy="89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>
            <a:stCxn id="59" idx="6"/>
            <a:endCxn id="64" idx="1"/>
          </p:cNvCxnSpPr>
          <p:nvPr/>
        </p:nvCxnSpPr>
        <p:spPr>
          <a:xfrm>
            <a:off x="2004297" y="3662923"/>
            <a:ext cx="74338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endCxn id="59" idx="4"/>
          </p:cNvCxnSpPr>
          <p:nvPr/>
        </p:nvCxnSpPr>
        <p:spPr>
          <a:xfrm rot="10800000">
            <a:off x="1917495" y="3749727"/>
            <a:ext cx="4092945" cy="247185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>
            <a:endCxn id="77" idx="2"/>
          </p:cNvCxnSpPr>
          <p:nvPr/>
        </p:nvCxnSpPr>
        <p:spPr>
          <a:xfrm>
            <a:off x="1369268" y="4345951"/>
            <a:ext cx="4614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1830694" y="4259148"/>
            <a:ext cx="173606" cy="17360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2747683" y="4152297"/>
            <a:ext cx="761315" cy="387307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rgbClr val="000000"/>
                </a:solidFill>
              </a:rPr>
              <a:t>PID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cxnSp>
        <p:nvCxnSpPr>
          <p:cNvPr id="79" name="直线箭头连接符 78"/>
          <p:cNvCxnSpPr>
            <a:stCxn id="78" idx="3"/>
            <a:endCxn id="106" idx="2"/>
          </p:cNvCxnSpPr>
          <p:nvPr/>
        </p:nvCxnSpPr>
        <p:spPr>
          <a:xfrm flipV="1">
            <a:off x="3508998" y="4336963"/>
            <a:ext cx="1999751" cy="89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77" idx="6"/>
            <a:endCxn id="78" idx="1"/>
          </p:cNvCxnSpPr>
          <p:nvPr/>
        </p:nvCxnSpPr>
        <p:spPr>
          <a:xfrm>
            <a:off x="2004300" y="4345951"/>
            <a:ext cx="74338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endCxn id="77" idx="4"/>
          </p:cNvCxnSpPr>
          <p:nvPr/>
        </p:nvCxnSpPr>
        <p:spPr>
          <a:xfrm rot="10800000">
            <a:off x="1917498" y="4432755"/>
            <a:ext cx="4092945" cy="247185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868029" y="1754089"/>
            <a:ext cx="49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x,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1020429" y="3284603"/>
            <a:ext cx="27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868029" y="3967631"/>
            <a:ext cx="56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yaw</a:t>
            </a:r>
            <a:endParaRPr kumimoji="1"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2837714" y="1488460"/>
            <a:ext cx="74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v</a:t>
            </a:r>
            <a:r>
              <a:rPr kumimoji="1" lang="en-US" altLang="zh-CN" baseline="-25000" dirty="0" err="1"/>
              <a:t>x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</a:t>
            </a:r>
            <a:r>
              <a:rPr kumimoji="1" lang="en-US" altLang="zh-CN" baseline="-25000" dirty="0" err="1"/>
              <a:t>y</a:t>
            </a:r>
            <a:endParaRPr kumimoji="1" lang="en-US" altLang="zh-CN" dirty="0"/>
          </a:p>
        </p:txBody>
      </p:sp>
      <p:sp>
        <p:nvSpPr>
          <p:cNvPr id="98" name="文本框 97"/>
          <p:cNvSpPr txBox="1"/>
          <p:nvPr/>
        </p:nvSpPr>
        <p:spPr>
          <a:xfrm>
            <a:off x="1178603" y="2275821"/>
            <a:ext cx="74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x</a:t>
            </a:r>
            <a:r>
              <a:rPr kumimoji="1" lang="en-US" altLang="zh-CN" baseline="-25000" dirty="0" err="1"/>
              <a:t>m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y</a:t>
            </a:r>
            <a:r>
              <a:rPr kumimoji="1" lang="en-US" altLang="zh-CN" baseline="-25000" dirty="0" err="1"/>
              <a:t>m</a:t>
            </a:r>
            <a:endParaRPr kumimoji="1"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3428067" y="2033013"/>
            <a:ext cx="109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v</a:t>
            </a:r>
            <a:r>
              <a:rPr kumimoji="1" lang="en-US" altLang="zh-CN" baseline="-25000" dirty="0" err="1"/>
              <a:t>xm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</a:t>
            </a:r>
            <a:r>
              <a:rPr kumimoji="1" lang="en-US" altLang="zh-CN" baseline="-25000" dirty="0" err="1"/>
              <a:t>ym</a:t>
            </a:r>
            <a:endParaRPr kumimoji="1" lang="en-US" altLang="zh-CN" dirty="0"/>
          </a:p>
        </p:txBody>
      </p:sp>
      <p:sp>
        <p:nvSpPr>
          <p:cNvPr id="101" name="椭圆 100"/>
          <p:cNvSpPr/>
          <p:nvPr/>
        </p:nvSpPr>
        <p:spPr>
          <a:xfrm>
            <a:off x="5508749" y="3567132"/>
            <a:ext cx="173606" cy="17360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2" name="直线箭头连接符 101"/>
          <p:cNvCxnSpPr>
            <a:stCxn id="101" idx="6"/>
          </p:cNvCxnSpPr>
          <p:nvPr/>
        </p:nvCxnSpPr>
        <p:spPr>
          <a:xfrm flipV="1">
            <a:off x="5682355" y="3650151"/>
            <a:ext cx="338869" cy="37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endCxn id="101" idx="0"/>
          </p:cNvCxnSpPr>
          <p:nvPr/>
        </p:nvCxnSpPr>
        <p:spPr>
          <a:xfrm>
            <a:off x="5595552" y="3056319"/>
            <a:ext cx="0" cy="5108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5508749" y="4250160"/>
            <a:ext cx="173606" cy="17360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7" name="直线箭头连接符 106"/>
          <p:cNvCxnSpPr>
            <a:stCxn id="106" idx="6"/>
          </p:cNvCxnSpPr>
          <p:nvPr/>
        </p:nvCxnSpPr>
        <p:spPr>
          <a:xfrm flipV="1">
            <a:off x="5682355" y="4333179"/>
            <a:ext cx="338869" cy="37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endCxn id="106" idx="0"/>
          </p:cNvCxnSpPr>
          <p:nvPr/>
        </p:nvCxnSpPr>
        <p:spPr>
          <a:xfrm>
            <a:off x="5595552" y="4074602"/>
            <a:ext cx="0" cy="175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5228871" y="1059762"/>
            <a:ext cx="72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offset</a:t>
            </a:r>
            <a:endParaRPr kumimoji="1"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5233783" y="2645153"/>
            <a:ext cx="72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offset</a:t>
            </a:r>
            <a:endParaRPr kumimoji="1"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4825886" y="3963847"/>
            <a:ext cx="72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offset</a:t>
            </a:r>
            <a:endParaRPr kumimoji="1"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5571265" y="39766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sp>
        <p:nvSpPr>
          <p:cNvPr id="116" name="文本框 115"/>
          <p:cNvSpPr txBox="1"/>
          <p:nvPr/>
        </p:nvSpPr>
        <p:spPr>
          <a:xfrm>
            <a:off x="5263339" y="15312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sp>
        <p:nvSpPr>
          <p:cNvPr id="117" name="文本框 116"/>
          <p:cNvSpPr txBox="1"/>
          <p:nvPr/>
        </p:nvSpPr>
        <p:spPr>
          <a:xfrm>
            <a:off x="5263339" y="31547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1923368" y="2045062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</a:t>
            </a:r>
            <a:endParaRPr kumimoji="1" lang="zh-CN" altLang="en-US" dirty="0"/>
          </a:p>
        </p:txBody>
      </p:sp>
      <p:sp>
        <p:nvSpPr>
          <p:cNvPr id="120" name="文本框 119"/>
          <p:cNvSpPr txBox="1"/>
          <p:nvPr/>
        </p:nvSpPr>
        <p:spPr>
          <a:xfrm>
            <a:off x="1923368" y="3594515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</a:t>
            </a:r>
            <a:endParaRPr kumimoji="1" lang="zh-CN" altLang="en-US" dirty="0"/>
          </a:p>
        </p:txBody>
      </p:sp>
      <p:sp>
        <p:nvSpPr>
          <p:cNvPr id="121" name="文本框 120"/>
          <p:cNvSpPr txBox="1"/>
          <p:nvPr/>
        </p:nvSpPr>
        <p:spPr>
          <a:xfrm>
            <a:off x="1917494" y="4310609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799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950657"/>
            <a:ext cx="9219381" cy="30767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4969" y="446414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Implementation</a:t>
            </a:r>
          </a:p>
          <a:p>
            <a:r>
              <a:rPr lang="zh-CN" altLang="en-US" sz="28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功能实现</a:t>
            </a:r>
            <a:r>
              <a:rPr lang="en-US" altLang="zh-CN" sz="28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——</a:t>
            </a:r>
            <a:r>
              <a:rPr lang="zh-CN" altLang="en-US" sz="2800" b="1" dirty="0">
                <a:solidFill>
                  <a:srgbClr val="0F389F"/>
                </a:solidFill>
                <a:latin typeface="Arial Black"/>
                <a:ea typeface="黑体" charset="0"/>
                <a:cs typeface="Arial Black"/>
              </a:rPr>
              <a:t>速度信息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541496" y="1665566"/>
            <a:ext cx="1245839" cy="369332"/>
            <a:chOff x="541496" y="1665566"/>
            <a:chExt cx="1245839" cy="369332"/>
          </a:xfrm>
        </p:grpSpPr>
        <p:sp>
          <p:nvSpPr>
            <p:cNvPr id="6" name="文本框 5"/>
            <p:cNvSpPr txBox="1"/>
            <p:nvPr/>
          </p:nvSpPr>
          <p:spPr>
            <a:xfrm>
              <a:off x="679339" y="166556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微软雅黑"/>
                  <a:ea typeface="微软雅黑"/>
                  <a:cs typeface="微软雅黑"/>
                </a:rPr>
                <a:t>光流模块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541496" y="1801012"/>
              <a:ext cx="137837" cy="1378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79339" y="2034898"/>
            <a:ext cx="8348162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光流模块集成光流摄像头、超声波传感器、陀螺仪。返回值即为无人机当前速度，单位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m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s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79339" y="2598413"/>
            <a:ext cx="8119734" cy="697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速度设定值来自于外环（位置）控制器的输出。直观来看当位置偏离越远时速度设定值越大，当位置与设定点重合时速度设定值为零。为保证速度不过快，外环控制器输出限幅。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9339" y="3530501"/>
            <a:ext cx="4083169" cy="389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为保证速度不过快，外环控制器输出限幅。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9339" y="3944786"/>
            <a:ext cx="3177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）保证飞行稳定性、保证安全；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79339" y="4301612"/>
            <a:ext cx="4199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）速度过高（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&gt;1.2m/s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）光流测速不准确。</a:t>
            </a:r>
          </a:p>
        </p:txBody>
      </p:sp>
      <p:pic>
        <p:nvPicPr>
          <p:cNvPr id="15" name="图片 14" descr="px4flowv1.0_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8" y="-110299"/>
            <a:ext cx="3798999" cy="231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5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1061</Words>
  <Application>Microsoft Office PowerPoint</Application>
  <PresentationFormat>On-screen Show (16:9)</PresentationFormat>
  <Paragraphs>105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宋体</vt:lpstr>
      <vt:lpstr>微软雅黑</vt:lpstr>
      <vt:lpstr>黑体</vt:lpstr>
      <vt:lpstr>Arial</vt:lpstr>
      <vt:lpstr>Arial Black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C</dc:creator>
  <cp:lastModifiedBy>杨喜</cp:lastModifiedBy>
  <cp:revision>92</cp:revision>
  <dcterms:created xsi:type="dcterms:W3CDTF">2016-05-17T12:41:59Z</dcterms:created>
  <dcterms:modified xsi:type="dcterms:W3CDTF">2016-07-09T05:33:25Z</dcterms:modified>
</cp:coreProperties>
</file>