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7" r:id="rId2"/>
    <p:sldId id="276" r:id="rId3"/>
    <p:sldId id="267" r:id="rId4"/>
    <p:sldId id="274" r:id="rId5"/>
    <p:sldId id="287" r:id="rId6"/>
    <p:sldId id="278" r:id="rId7"/>
    <p:sldId id="279" r:id="rId8"/>
    <p:sldId id="280" r:id="rId9"/>
    <p:sldId id="281" r:id="rId10"/>
    <p:sldId id="282" r:id="rId11"/>
    <p:sldId id="283" r:id="rId12"/>
    <p:sldId id="288" r:id="rId13"/>
    <p:sldId id="284" r:id="rId14"/>
    <p:sldId id="285" r:id="rId15"/>
    <p:sldId id="262" r:id="rId16"/>
  </p:sldIdLst>
  <p:sldSz cx="9144000" cy="6858000" type="screen4x3"/>
  <p:notesSz cx="6858000" cy="91170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328" autoAdjust="0"/>
  </p:normalViewPr>
  <p:slideViewPr>
    <p:cSldViewPr>
      <p:cViewPr varScale="1">
        <p:scale>
          <a:sx n="56" d="100"/>
          <a:sy n="56" d="100"/>
        </p:scale>
        <p:origin x="-176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atin typeface="Arial" pitchFamily="34" charset="0"/>
              </a:defRPr>
            </a:lvl1pPr>
          </a:lstStyle>
          <a:p>
            <a:pPr>
              <a:defRPr/>
            </a:pPr>
            <a:fld id="{B5FF17CF-3FEE-4AC5-9F5C-223BBCF1D149}" type="datetimeFigureOut">
              <a:rPr lang="zh-CN" altLang="en-US"/>
              <a:pPr>
                <a:defRPr/>
              </a:pPr>
              <a:t>2016/11/9</a:t>
            </a:fld>
            <a:endParaRPr lang="zh-CN" altLang="en-US"/>
          </a:p>
        </p:txBody>
      </p:sp>
      <p:sp>
        <p:nvSpPr>
          <p:cNvPr id="4" name="幻灯片图像占位符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atin typeface="Arial" pitchFamily="34" charset="0"/>
              </a:defRPr>
            </a:lvl1pPr>
          </a:lstStyle>
          <a:p>
            <a:pPr>
              <a:defRPr/>
            </a:pPr>
            <a:fld id="{7CCF3856-A353-4BCA-9DFD-F0F34B1CE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en-US" altLang="zh-CN" dirty="0" smtClean="0"/>
              <a:t>Part-of-speech tagging</a:t>
            </a:r>
          </a:p>
          <a:p>
            <a:pPr eaLnBrk="1" fontAlgn="auto" hangingPunct="1">
              <a:spcBef>
                <a:spcPts val="0"/>
              </a:spcBef>
              <a:spcAft>
                <a:spcPts val="0"/>
              </a:spcAft>
              <a:defRPr/>
            </a:pPr>
            <a:r>
              <a:rPr lang="en-US" altLang="zh-CN" dirty="0" smtClean="0"/>
              <a:t>Implement an HMM part-of-speech tagger using the </a:t>
            </a:r>
            <a:r>
              <a:rPr lang="en-US" altLang="zh-CN" dirty="0" err="1" smtClean="0"/>
              <a:t>Viterbi</a:t>
            </a:r>
            <a:r>
              <a:rPr lang="en-US" altLang="zh-CN" dirty="0" smtClean="0"/>
              <a:t> algorithm.</a:t>
            </a:r>
          </a:p>
          <a:p>
            <a:pPr eaLnBrk="1" fontAlgn="auto" hangingPunct="1">
              <a:spcBef>
                <a:spcPts val="0"/>
              </a:spcBef>
              <a:spcAft>
                <a:spcPts val="0"/>
              </a:spcAft>
              <a:defRPr/>
            </a:pPr>
            <a:r>
              <a:rPr lang="en-US" altLang="zh-CN" dirty="0" smtClean="0"/>
              <a:t>For training use the data in the treebank.5290.train file. Test </a:t>
            </a:r>
            <a:r>
              <a:rPr lang="en-US" altLang="zh-CN" dirty="0" err="1" smtClean="0"/>
              <a:t>yourtagger</a:t>
            </a:r>
            <a:r>
              <a:rPr lang="en-US" altLang="zh-CN" dirty="0" smtClean="0"/>
              <a:t> on the sentences provided in the treebank.5290.test file.    </a:t>
            </a:r>
          </a:p>
          <a:p>
            <a:pPr marL="228600" indent="-228600" eaLnBrk="1" fontAlgn="auto" hangingPunct="1">
              <a:spcBef>
                <a:spcPts val="0"/>
              </a:spcBef>
              <a:spcAft>
                <a:spcPts val="0"/>
              </a:spcAft>
              <a:buFontTx/>
              <a:buAutoNum type="alphaLcPeriod"/>
              <a:defRPr/>
            </a:pPr>
            <a:r>
              <a:rPr lang="en-US" altLang="zh-CN" dirty="0" smtClean="0"/>
              <a:t>What is the accuracy of your tagger on the test data?  </a:t>
            </a:r>
          </a:p>
          <a:p>
            <a:pPr marL="228600" indent="-228600" eaLnBrk="1" fontAlgn="auto" hangingPunct="1">
              <a:spcBef>
                <a:spcPts val="0"/>
              </a:spcBef>
              <a:spcAft>
                <a:spcPts val="0"/>
              </a:spcAft>
              <a:buFontTx/>
              <a:buAutoNum type="alphaLcPeriod"/>
              <a:defRPr/>
            </a:pPr>
            <a:r>
              <a:rPr lang="en-US" altLang="zh-CN" dirty="0" smtClean="0"/>
              <a:t>How does this compare to the accuracy obtained by always choosing the most frequent tag for each word?   </a:t>
            </a:r>
          </a:p>
          <a:p>
            <a:pPr marL="228600" indent="-228600" eaLnBrk="1" fontAlgn="auto" hangingPunct="1">
              <a:spcBef>
                <a:spcPts val="0"/>
              </a:spcBef>
              <a:spcAft>
                <a:spcPts val="0"/>
              </a:spcAft>
              <a:buFontTx/>
              <a:buAutoNum type="alphaLcPeriod"/>
              <a:defRPr/>
            </a:pPr>
            <a:r>
              <a:rPr lang="en-US" altLang="zh-CN" dirty="0" smtClean="0"/>
              <a:t>Identify five errors in the automatically tagged data, and </a:t>
            </a:r>
            <a:r>
              <a:rPr lang="en-US" altLang="zh-CN" dirty="0" err="1" smtClean="0"/>
              <a:t>analyse</a:t>
            </a:r>
            <a:endParaRPr lang="zh-CN" altLang="en-US" dirty="0" smtClean="0"/>
          </a:p>
        </p:txBody>
      </p:sp>
      <p:sp>
        <p:nvSpPr>
          <p:cNvPr id="153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DC09A3-B445-4516-919A-03099BB22686}" type="slidenum">
              <a:rPr lang="zh-CN" altLang="en-US" smtClean="0">
                <a:latin typeface="Arial" charset="0"/>
              </a:rPr>
              <a:pPr/>
              <a:t>6</a:t>
            </a:fld>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85000" lnSpcReduction="20000"/>
          </a:bodyPr>
          <a:lstStyle/>
          <a:p>
            <a:pPr eaLnBrk="1" fontAlgn="auto" hangingPunct="1">
              <a:spcBef>
                <a:spcPts val="0"/>
              </a:spcBef>
              <a:spcAft>
                <a:spcPts val="0"/>
              </a:spcAft>
              <a:defRPr/>
            </a:pPr>
            <a:endParaRPr lang="zh-CN" altLang="en-US" dirty="0" smtClean="0"/>
          </a:p>
        </p:txBody>
      </p:sp>
      <p:sp>
        <p:nvSpPr>
          <p:cNvPr id="163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13F822-86CE-44B2-947B-F74A6331EAED}" type="slidenum">
              <a:rPr lang="zh-CN" altLang="en-US" smtClean="0">
                <a:latin typeface="Arial" charset="0"/>
              </a:rPr>
              <a:pPr/>
              <a:t>10</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6A7C887F-FB48-43F7-8D22-54871F4C289D}"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0E0584A5-2867-41A8-82A5-374B7AB008AD}"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693738"/>
          </a:xfrm>
          <a:prstGeom prst="rect">
            <a:avLst/>
          </a:prstGeom>
          <a:gradFill rotWithShape="1">
            <a:gsLst>
              <a:gs pos="0">
                <a:srgbClr val="0000FF"/>
              </a:gs>
              <a:gs pos="100000">
                <a:schemeClr val="tx1"/>
              </a:gs>
            </a:gsLst>
            <a:lin ang="18900000" scaled="1"/>
          </a:gradFill>
          <a:ln w="9525">
            <a:noFill/>
            <a:miter lim="800000"/>
            <a:headEnd/>
            <a:tailEnd/>
          </a:ln>
        </p:spPr>
        <p:txBody>
          <a:bodyPr vert="horz" wrap="square" lIns="91440" tIns="45720" rIns="91440" bIns="45720" numCol="1" anchor="ctr" anchorCtr="1"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itchFamily="34" charset="0"/>
                <a:ea typeface="宋体" pitchFamily="2" charset="-122"/>
              </a:defRPr>
            </a:lvl1pPr>
          </a:lstStyle>
          <a:p>
            <a:pPr>
              <a:defRPr/>
            </a:pPr>
            <a:fld id="{EC8E7512-1D3A-4011-87C2-BEC08D181112}" type="slidenum">
              <a:rPr lang="zh-CN" altLang="en-US"/>
              <a:pPr>
                <a:defRPr/>
              </a:pPr>
              <a:t>‹#›</a:t>
            </a:fld>
            <a:endParaRPr lang="en-US"/>
          </a:p>
        </p:txBody>
      </p:sp>
      <p:sp>
        <p:nvSpPr>
          <p:cNvPr id="1029" name="Rectangle 6"/>
          <p:cNvSpPr>
            <a:spLocks noChangeArrowheads="1"/>
          </p:cNvSpPr>
          <p:nvPr userDrawn="1"/>
        </p:nvSpPr>
        <p:spPr bwMode="auto">
          <a:xfrm rot="10800000">
            <a:off x="0" y="6597650"/>
            <a:ext cx="4500563" cy="260350"/>
          </a:xfrm>
          <a:prstGeom prst="rect">
            <a:avLst/>
          </a:prstGeom>
          <a:solidFill>
            <a:schemeClr val="tx2"/>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Natural Language Processing</a:t>
            </a:r>
          </a:p>
        </p:txBody>
      </p:sp>
      <p:sp>
        <p:nvSpPr>
          <p:cNvPr id="1030" name="Rectangle 6"/>
          <p:cNvSpPr>
            <a:spLocks noChangeArrowheads="1"/>
          </p:cNvSpPr>
          <p:nvPr userDrawn="1"/>
        </p:nvSpPr>
        <p:spPr bwMode="auto">
          <a:xfrm rot="10800000">
            <a:off x="4500563" y="6597650"/>
            <a:ext cx="4643437" cy="260350"/>
          </a:xfrm>
          <a:prstGeom prst="rect">
            <a:avLst/>
          </a:prstGeom>
          <a:solidFill>
            <a:srgbClr val="0000FF"/>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Caixia Yuan</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0" fontAlgn="base" hangingPunct="0">
        <a:spcBef>
          <a:spcPct val="0"/>
        </a:spcBef>
        <a:spcAft>
          <a:spcPct val="0"/>
        </a:spcAft>
        <a:defRPr sz="4000">
          <a:solidFill>
            <a:schemeClr val="bg1"/>
          </a:solidFill>
          <a:latin typeface="Calibri" pitchFamily="34" charset="0"/>
          <a:ea typeface="+mj-ea"/>
          <a:cs typeface="+mj-cs"/>
        </a:defRPr>
      </a:lvl1pPr>
      <a:lvl2pPr algn="ctr" rtl="0" eaLnBrk="0" fontAlgn="base" hangingPunct="0">
        <a:spcBef>
          <a:spcPct val="0"/>
        </a:spcBef>
        <a:spcAft>
          <a:spcPct val="0"/>
        </a:spcAft>
        <a:defRPr sz="4000">
          <a:solidFill>
            <a:schemeClr val="bg1"/>
          </a:solidFill>
          <a:latin typeface="Calibri" pitchFamily="34" charset="0"/>
          <a:ea typeface="宋体" pitchFamily="2" charset="-122"/>
        </a:defRPr>
      </a:lvl2pPr>
      <a:lvl3pPr algn="ctr" rtl="0" eaLnBrk="0" fontAlgn="base" hangingPunct="0">
        <a:spcBef>
          <a:spcPct val="0"/>
        </a:spcBef>
        <a:spcAft>
          <a:spcPct val="0"/>
        </a:spcAft>
        <a:defRPr sz="4000">
          <a:solidFill>
            <a:schemeClr val="bg1"/>
          </a:solidFill>
          <a:latin typeface="Calibri" pitchFamily="34" charset="0"/>
          <a:ea typeface="宋体" pitchFamily="2" charset="-122"/>
        </a:defRPr>
      </a:lvl3pPr>
      <a:lvl4pPr algn="ctr" rtl="0" eaLnBrk="0" fontAlgn="base" hangingPunct="0">
        <a:spcBef>
          <a:spcPct val="0"/>
        </a:spcBef>
        <a:spcAft>
          <a:spcPct val="0"/>
        </a:spcAft>
        <a:defRPr sz="4000">
          <a:solidFill>
            <a:schemeClr val="bg1"/>
          </a:solidFill>
          <a:latin typeface="Calibri" pitchFamily="34" charset="0"/>
          <a:ea typeface="宋体" pitchFamily="2" charset="-122"/>
        </a:defRPr>
      </a:lvl4pPr>
      <a:lvl5pPr algn="ctr" rtl="0" eaLnBrk="0" fontAlgn="base" hangingPunct="0">
        <a:spcBef>
          <a:spcPct val="0"/>
        </a:spcBef>
        <a:spcAft>
          <a:spcPct val="0"/>
        </a:spcAft>
        <a:defRPr sz="4000">
          <a:solidFill>
            <a:schemeClr val="bg1"/>
          </a:solidFill>
          <a:latin typeface="Calibri" pitchFamily="34" charset="0"/>
          <a:ea typeface="宋体" pitchFamily="2" charset="-122"/>
        </a:defRPr>
      </a:lvl5pPr>
      <a:lvl6pPr marL="457200" algn="ctr" rtl="0" fontAlgn="base">
        <a:spcBef>
          <a:spcPct val="0"/>
        </a:spcBef>
        <a:spcAft>
          <a:spcPct val="0"/>
        </a:spcAft>
        <a:defRPr sz="4000">
          <a:solidFill>
            <a:schemeClr val="bg1"/>
          </a:solidFill>
          <a:latin typeface="Times New Roman" pitchFamily="18" charset="0"/>
          <a:ea typeface="宋体" pitchFamily="2" charset="-122"/>
        </a:defRPr>
      </a:lvl6pPr>
      <a:lvl7pPr marL="914400" algn="ctr" rtl="0" fontAlgn="base">
        <a:spcBef>
          <a:spcPct val="0"/>
        </a:spcBef>
        <a:spcAft>
          <a:spcPct val="0"/>
        </a:spcAft>
        <a:defRPr sz="4000">
          <a:solidFill>
            <a:schemeClr val="bg1"/>
          </a:solidFill>
          <a:latin typeface="Times New Roman" pitchFamily="18" charset="0"/>
          <a:ea typeface="宋体" pitchFamily="2" charset="-122"/>
        </a:defRPr>
      </a:lvl7pPr>
      <a:lvl8pPr marL="1371600" algn="ctr" rtl="0" fontAlgn="base">
        <a:spcBef>
          <a:spcPct val="0"/>
        </a:spcBef>
        <a:spcAft>
          <a:spcPct val="0"/>
        </a:spcAft>
        <a:defRPr sz="4000">
          <a:solidFill>
            <a:schemeClr val="bg1"/>
          </a:solidFill>
          <a:latin typeface="Times New Roman" pitchFamily="18" charset="0"/>
          <a:ea typeface="宋体" pitchFamily="2" charset="-122"/>
        </a:defRPr>
      </a:lvl8pPr>
      <a:lvl9pPr marL="1828800" algn="ctr" rtl="0" fontAlgn="base">
        <a:spcBef>
          <a:spcPct val="0"/>
        </a:spcBef>
        <a:spcAft>
          <a:spcPct val="0"/>
        </a:spcAft>
        <a:defRPr sz="40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zh-CN" altLang="en-US" sz="3600" dirty="0" smtClean="0">
                <a:latin typeface="楷体" pitchFamily="49" charset="-122"/>
                <a:ea typeface="楷体" pitchFamily="49" charset="-122"/>
              </a:rPr>
              <a:t>作业要求</a:t>
            </a:r>
            <a:endParaRPr lang="zh-CN" altLang="zh-CN" sz="3600" dirty="0" smtClean="0">
              <a:latin typeface="楷体" pitchFamily="49" charset="-122"/>
              <a:ea typeface="楷体" pitchFamily="49" charset="-122"/>
            </a:endParaRPr>
          </a:p>
        </p:txBody>
      </p:sp>
      <p:sp>
        <p:nvSpPr>
          <p:cNvPr id="2051" name="Rectangle 3"/>
          <p:cNvSpPr>
            <a:spLocks noGrp="1" noChangeArrowheads="1"/>
          </p:cNvSpPr>
          <p:nvPr>
            <p:ph type="body" idx="1"/>
          </p:nvPr>
        </p:nvSpPr>
        <p:spPr/>
        <p:txBody>
          <a:bodyPr>
            <a:normAutofit lnSpcReduction="10000"/>
          </a:bodyPr>
          <a:lstStyle/>
          <a:p>
            <a:pPr eaLnBrk="1" hangingPunct="1"/>
            <a:r>
              <a:rPr lang="zh-CN" altLang="en-US" dirty="0" smtClean="0">
                <a:latin typeface="楷体" pitchFamily="49" charset="-122"/>
                <a:ea typeface="楷体" pitchFamily="49" charset="-122"/>
              </a:rPr>
              <a:t>每人完成总分值不少于</a:t>
            </a:r>
            <a:r>
              <a:rPr lang="en-US" altLang="zh-CN" dirty="0" smtClean="0">
                <a:latin typeface="楷体" pitchFamily="49" charset="-122"/>
                <a:ea typeface="楷体" pitchFamily="49" charset="-122"/>
              </a:rPr>
              <a:t>100</a:t>
            </a:r>
            <a:r>
              <a:rPr lang="zh-CN" altLang="en-US" dirty="0" smtClean="0">
                <a:latin typeface="楷体" pitchFamily="49" charset="-122"/>
                <a:ea typeface="楷体" pitchFamily="49" charset="-122"/>
              </a:rPr>
              <a:t>分的候选题目</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使用的方法模型不限、编程语言不限</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要求提交物：</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说明文档：任务定义、输入输出、方法描述、结果分析（性能评价）、源码运行环境</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代码：源码及可执行文件</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提交方式：通过电子邮件发送至课程邮箱</a:t>
            </a:r>
            <a:r>
              <a:rPr lang="en-US" altLang="zh-CN" dirty="0" err="1" smtClean="0">
                <a:latin typeface="楷体" pitchFamily="49" charset="-122"/>
                <a:ea typeface="楷体" pitchFamily="49" charset="-122"/>
              </a:rPr>
              <a:t>nlpbulletin@163.com</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最晚提交时间：每次作业布置之后的两周内</a:t>
            </a: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smtClean="0"/>
              <a:t>Problem 9</a:t>
            </a:r>
            <a:endParaRPr lang="zh-CN" altLang="en-US" dirty="0" smtClean="0"/>
          </a:p>
        </p:txBody>
      </p:sp>
      <p:sp>
        <p:nvSpPr>
          <p:cNvPr id="3" name="内容占位符 2"/>
          <p:cNvSpPr>
            <a:spLocks noGrp="1"/>
          </p:cNvSpPr>
          <p:nvPr>
            <p:ph idx="1"/>
          </p:nvPr>
        </p:nvSpPr>
        <p:spPr/>
        <p:txBody>
          <a:bodyPr>
            <a:normAutofit fontScale="92500" lnSpcReduction="20000"/>
          </a:bodyPr>
          <a:lstStyle/>
          <a:p>
            <a:pPr>
              <a:defRPr/>
            </a:pPr>
            <a:r>
              <a:rPr lang="en-US" altLang="zh-CN" dirty="0" smtClean="0"/>
              <a:t>Word sense disambiguation</a:t>
            </a:r>
            <a:r>
              <a:rPr lang="zh-CN" altLang="zh-CN" dirty="0" smtClean="0"/>
              <a:t>:</a:t>
            </a:r>
            <a:r>
              <a:rPr lang="en-US" altLang="zh-CN" dirty="0" smtClean="0"/>
              <a:t> 30 points</a:t>
            </a:r>
            <a:endParaRPr lang="zh-CN" altLang="zh-CN" dirty="0" smtClean="0"/>
          </a:p>
          <a:p>
            <a:pPr lvl="1">
              <a:defRPr/>
            </a:pPr>
            <a:r>
              <a:rPr lang="en-US" altLang="zh-CN" dirty="0" smtClean="0"/>
              <a:t>Implement the simplified word sense disambiguation algorithm, and apply it to disambiguate a target ambiguous word in context.</a:t>
            </a:r>
          </a:p>
          <a:p>
            <a:pPr lvl="1">
              <a:defRPr/>
            </a:pPr>
            <a:r>
              <a:rPr lang="en-US" altLang="zh-CN" dirty="0" smtClean="0"/>
              <a:t>For evaluation, use the dataset provided and the sense definitions provided by Wikipedia. </a:t>
            </a:r>
          </a:p>
          <a:p>
            <a:pPr lvl="1">
              <a:defRPr/>
            </a:pPr>
            <a:r>
              <a:rPr lang="en-US" altLang="zh-CN" dirty="0" smtClean="0"/>
              <a:t>Note that you have to apply your own pre-processing to the content of the Wikipedia page (e.g., include the entire page or only certain sections; include the titles of the linked articles or not; etc.). </a:t>
            </a:r>
          </a:p>
          <a:p>
            <a:pPr lvl="1">
              <a:defRPr/>
            </a:pPr>
            <a:r>
              <a:rPr lang="en-US" altLang="zh-CN" dirty="0" smtClean="0"/>
              <a:t>The quality of the pre-processing may affect the quality of your results. Report the accuracy of each word (i.e., number of instances correctly disambiguated).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Problem </a:t>
            </a:r>
            <a:r>
              <a:rPr lang="en-US" altLang="zh-CN" dirty="0" smtClean="0"/>
              <a:t>9</a:t>
            </a:r>
            <a:endParaRPr lang="zh-CN" altLang="en-US" dirty="0" smtClean="0"/>
          </a:p>
        </p:txBody>
      </p:sp>
      <p:sp>
        <p:nvSpPr>
          <p:cNvPr id="3" name="内容占位符 2"/>
          <p:cNvSpPr>
            <a:spLocks noGrp="1"/>
          </p:cNvSpPr>
          <p:nvPr>
            <p:ph idx="1"/>
          </p:nvPr>
        </p:nvSpPr>
        <p:spPr/>
        <p:txBody>
          <a:bodyPr>
            <a:normAutofit fontScale="92500"/>
          </a:bodyPr>
          <a:lstStyle/>
          <a:p>
            <a:pPr>
              <a:defRPr/>
            </a:pPr>
            <a:r>
              <a:rPr lang="en-US" altLang="zh-CN" dirty="0" smtClean="0"/>
              <a:t>Parser: 40 points </a:t>
            </a:r>
          </a:p>
          <a:p>
            <a:pPr lvl="1">
              <a:defRPr/>
            </a:pPr>
            <a:r>
              <a:rPr lang="en-US" altLang="zh-CN" dirty="0" smtClean="0"/>
              <a:t>In this assignment, you will build an English </a:t>
            </a:r>
            <a:r>
              <a:rPr lang="en-US" altLang="zh-CN" dirty="0" err="1" smtClean="0"/>
              <a:t>treebank</a:t>
            </a:r>
            <a:r>
              <a:rPr lang="en-US" altLang="zh-CN" dirty="0" smtClean="0"/>
              <a:t> parser. You will consider both the problem of learning a grammar from a </a:t>
            </a:r>
            <a:r>
              <a:rPr lang="en-US" altLang="zh-CN" dirty="0" err="1" smtClean="0"/>
              <a:t>treebank</a:t>
            </a:r>
            <a:r>
              <a:rPr lang="en-US" altLang="zh-CN" dirty="0" smtClean="0"/>
              <a:t> and the problem of parsing with that grammar.</a:t>
            </a:r>
          </a:p>
          <a:p>
            <a:pPr lvl="1">
              <a:defRPr/>
            </a:pPr>
            <a:r>
              <a:rPr lang="en-US" altLang="zh-CN" dirty="0" smtClean="0"/>
              <a:t>The data is from the Penn Treebank, you can divide the data into the training data, the development data, and the blind test data as required.</a:t>
            </a:r>
          </a:p>
          <a:p>
            <a:pPr lvl="1">
              <a:defRPr/>
            </a:pPr>
            <a:r>
              <a:rPr lang="en-US" altLang="zh-CN" dirty="0" smtClean="0"/>
              <a:t>You are recommended to build an array-based </a:t>
            </a:r>
            <a:r>
              <a:rPr lang="en-US" altLang="zh-CN" dirty="0" err="1" smtClean="0"/>
              <a:t>CKY</a:t>
            </a:r>
            <a:r>
              <a:rPr lang="en-US" altLang="zh-CN" dirty="0" smtClean="0"/>
              <a:t> parser, but you are also free to build an agenda-driven </a:t>
            </a:r>
            <a:r>
              <a:rPr lang="en-US" altLang="zh-CN" dirty="0" err="1" smtClean="0"/>
              <a:t>PCFG</a:t>
            </a:r>
            <a:r>
              <a:rPr lang="en-US" altLang="zh-CN" dirty="0" smtClean="0"/>
              <a:t> parser.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10</a:t>
            </a:r>
            <a:endParaRPr lang="zh-CN" altLang="zh-CN" sz="3600" dirty="0" smtClean="0"/>
          </a:p>
        </p:txBody>
      </p:sp>
      <p:sp>
        <p:nvSpPr>
          <p:cNvPr id="4099" name="Rectangle 3"/>
          <p:cNvSpPr>
            <a:spLocks noGrp="1" noChangeArrowheads="1"/>
          </p:cNvSpPr>
          <p:nvPr>
            <p:ph type="body" idx="1"/>
          </p:nvPr>
        </p:nvSpPr>
        <p:spPr/>
        <p:txBody>
          <a:bodyPr/>
          <a:lstStyle/>
          <a:p>
            <a:pPr eaLnBrk="1" hangingPunct="1">
              <a:lnSpc>
                <a:spcPct val="90000"/>
              </a:lnSpc>
            </a:pPr>
            <a:r>
              <a:rPr lang="zh-CN" altLang="zh-CN" dirty="0" smtClean="0"/>
              <a:t>Text </a:t>
            </a:r>
            <a:r>
              <a:rPr lang="en-US" altLang="zh-CN" dirty="0" smtClean="0"/>
              <a:t>clustering</a:t>
            </a:r>
            <a:r>
              <a:rPr lang="zh-CN" altLang="zh-CN" dirty="0" smtClean="0"/>
              <a:t>:</a:t>
            </a:r>
            <a:r>
              <a:rPr lang="en-US" altLang="zh-CN" dirty="0" smtClean="0"/>
              <a:t>  20 points</a:t>
            </a:r>
            <a:endParaRPr lang="zh-CN" altLang="zh-CN" dirty="0" smtClean="0"/>
          </a:p>
          <a:p>
            <a:pPr lvl="1" eaLnBrk="1" hangingPunct="1">
              <a:lnSpc>
                <a:spcPct val="90000"/>
              </a:lnSpc>
            </a:pPr>
            <a:r>
              <a:rPr lang="en-US" altLang="zh-CN" dirty="0" smtClean="0"/>
              <a:t>This assignment uses the same data of “</a:t>
            </a:r>
            <a:r>
              <a:rPr lang="zh-CN" altLang="zh-CN" dirty="0" smtClean="0"/>
              <a:t>Text classification</a:t>
            </a:r>
            <a:r>
              <a:rPr lang="en-US" altLang="zh-CN" dirty="0" smtClean="0"/>
              <a:t>”.</a:t>
            </a:r>
          </a:p>
          <a:p>
            <a:pPr lvl="1" eaLnBrk="1" hangingPunct="1">
              <a:lnSpc>
                <a:spcPct val="90000"/>
              </a:lnSpc>
            </a:pPr>
            <a:r>
              <a:rPr lang="en-US" altLang="zh-CN" dirty="0" smtClean="0"/>
              <a:t>The difference is that you should assume the class labels for all documents are unseen when you do clustering. </a:t>
            </a:r>
          </a:p>
          <a:p>
            <a:pPr lvl="1" eaLnBrk="1" hangingPunct="1">
              <a:lnSpc>
                <a:spcPct val="90000"/>
              </a:lnSpc>
            </a:pPr>
            <a:r>
              <a:rPr lang="en-US" altLang="zh-CN" dirty="0" smtClean="0"/>
              <a:t>You should provide model evaluation results and discuss the reasons of the results.</a:t>
            </a:r>
          </a:p>
          <a:p>
            <a:pPr lvl="1"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Problem 11</a:t>
            </a:r>
            <a:endParaRPr lang="zh-CN" altLang="en-US" dirty="0" smtClean="0"/>
          </a:p>
        </p:txBody>
      </p:sp>
      <p:sp>
        <p:nvSpPr>
          <p:cNvPr id="11267" name="内容占位符 2"/>
          <p:cNvSpPr>
            <a:spLocks noGrp="1"/>
          </p:cNvSpPr>
          <p:nvPr>
            <p:ph idx="1"/>
          </p:nvPr>
        </p:nvSpPr>
        <p:spPr/>
        <p:txBody>
          <a:bodyPr/>
          <a:lstStyle/>
          <a:p>
            <a:r>
              <a:rPr lang="en-US" altLang="zh-CN" dirty="0" smtClean="0"/>
              <a:t>Machine translation: 40 points </a:t>
            </a:r>
          </a:p>
          <a:p>
            <a:pPr lvl="1"/>
            <a:r>
              <a:rPr lang="en-US" altLang="zh-CN" dirty="0" smtClean="0"/>
              <a:t>This assignment focuses on machine translation. The goal is to implement two translation models, IBM model 1 and IBM model 2, and apply these models to predict English/Chinese word alignments.</a:t>
            </a:r>
          </a:p>
          <a:p>
            <a:pPr lvl="1"/>
            <a:r>
              <a:rPr lang="en-US" altLang="zh-CN" dirty="0" smtClean="0"/>
              <a:t>Available resources:</a:t>
            </a:r>
          </a:p>
          <a:p>
            <a:pPr lvl="2"/>
            <a:r>
              <a:rPr lang="en-US" altLang="zh-CN" dirty="0" smtClean="0"/>
              <a:t>English/Chinese  parallel corpus: </a:t>
            </a:r>
            <a:r>
              <a:rPr lang="en-US" altLang="zh-CN" dirty="0" err="1" smtClean="0"/>
              <a:t>http://www.datatang.com/data/14779/</a:t>
            </a:r>
            <a:endParaRPr lang="en-US" altLang="zh-CN" dirty="0" smtClean="0"/>
          </a:p>
          <a:p>
            <a:pPr lvl="2"/>
            <a:r>
              <a:rPr lang="en-US" altLang="zh-CN" dirty="0" smtClean="0"/>
              <a:t>GIZA++: </a:t>
            </a:r>
            <a:r>
              <a:rPr lang="en-US" altLang="zh-CN" dirty="0" err="1" smtClean="0"/>
              <a:t>https://code.google.com/p/giza-pp/</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Problem 12</a:t>
            </a:r>
            <a:endParaRPr lang="zh-CN" altLang="en-US" dirty="0" smtClean="0"/>
          </a:p>
        </p:txBody>
      </p:sp>
      <p:sp>
        <p:nvSpPr>
          <p:cNvPr id="12291" name="内容占位符 2"/>
          <p:cNvSpPr>
            <a:spLocks noGrp="1"/>
          </p:cNvSpPr>
          <p:nvPr>
            <p:ph idx="1"/>
          </p:nvPr>
        </p:nvSpPr>
        <p:spPr/>
        <p:txBody>
          <a:bodyPr/>
          <a:lstStyle/>
          <a:p>
            <a:r>
              <a:rPr lang="en-US" altLang="zh-CN" dirty="0" smtClean="0"/>
              <a:t>Information retrieval: 40 </a:t>
            </a:r>
            <a:r>
              <a:rPr lang="en-US" altLang="zh-CN" dirty="0" smtClean="0"/>
              <a:t>points</a:t>
            </a:r>
          </a:p>
          <a:p>
            <a:r>
              <a:rPr lang="en-US" altLang="zh-CN" dirty="0" smtClean="0"/>
              <a:t>Build a simple information retrieval system. </a:t>
            </a:r>
          </a:p>
          <a:p>
            <a:r>
              <a:rPr lang="en-US" altLang="zh-CN" dirty="0" smtClean="0"/>
              <a:t>It should support  fuzzy retrieval and</a:t>
            </a:r>
            <a:r>
              <a:rPr lang="en-US" dirty="0" smtClean="0"/>
              <a:t> </a:t>
            </a:r>
            <a:r>
              <a:rPr lang="en-US" dirty="0" smtClean="0"/>
              <a:t>full-text indexing. </a:t>
            </a:r>
          </a:p>
          <a:p>
            <a:r>
              <a:rPr lang="en-US" dirty="0" smtClean="0"/>
              <a:t>You can </a:t>
            </a:r>
            <a:r>
              <a:rPr lang="en-US" dirty="0" smtClean="0"/>
              <a:t>implement </a:t>
            </a:r>
            <a:r>
              <a:rPr lang="en-US" dirty="0" smtClean="0"/>
              <a:t>open source IR projects (e.g., Lucent, </a:t>
            </a:r>
            <a:r>
              <a:rPr lang="en-US" dirty="0" err="1" smtClean="0"/>
              <a:t>Nutch</a:t>
            </a:r>
            <a:r>
              <a:rPr lang="en-US" dirty="0" smtClean="0"/>
              <a:t>) to configure your system.</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More to be added…</a:t>
            </a:r>
            <a:endParaRPr lang="zh-CN" altLang="en-US" smtClean="0"/>
          </a:p>
        </p:txBody>
      </p:sp>
      <p:sp>
        <p:nvSpPr>
          <p:cNvPr id="13315" name="内容占位符 2"/>
          <p:cNvSpPr>
            <a:spLocks noGrp="1"/>
          </p:cNvSpPr>
          <p:nvPr>
            <p:ph idx="1"/>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楷体" pitchFamily="49" charset="-122"/>
                <a:ea typeface="楷体" pitchFamily="49" charset="-122"/>
              </a:rPr>
              <a:t>作业说明</a:t>
            </a:r>
          </a:p>
        </p:txBody>
      </p:sp>
      <p:sp>
        <p:nvSpPr>
          <p:cNvPr id="3" name="内容占位符 2"/>
          <p:cNvSpPr>
            <a:spLocks noGrp="1"/>
          </p:cNvSpPr>
          <p:nvPr>
            <p:ph idx="1"/>
          </p:nvPr>
        </p:nvSpPr>
        <p:spPr/>
        <p:txBody>
          <a:bodyPr>
            <a:normAutofit fontScale="85000" lnSpcReduction="10000"/>
          </a:bodyPr>
          <a:lstStyle/>
          <a:p>
            <a:r>
              <a:rPr lang="zh-CN" altLang="en-US" dirty="0" smtClean="0">
                <a:latin typeface="华文楷体" pitchFamily="2" charset="-122"/>
                <a:ea typeface="华文楷体" pitchFamily="2" charset="-122"/>
              </a:rPr>
              <a:t>关于分组：</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原则上，每人独立完成至少</a:t>
            </a:r>
            <a:r>
              <a:rPr lang="en-US" altLang="zh-CN" dirty="0" smtClean="0">
                <a:latin typeface="华文楷体" pitchFamily="2" charset="-122"/>
                <a:ea typeface="华文楷体" pitchFamily="2" charset="-122"/>
              </a:rPr>
              <a:t>100</a:t>
            </a:r>
            <a:r>
              <a:rPr lang="zh-CN" altLang="en-US" dirty="0" smtClean="0">
                <a:latin typeface="华文楷体" pitchFamily="2" charset="-122"/>
                <a:ea typeface="华文楷体" pitchFamily="2" charset="-122"/>
              </a:rPr>
              <a:t>分值的作业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对于一些题目（例如信息检索、机器翻译、推荐系统等），工作量较大同时可以清晰地分成几个功能模块进行分别建模的情形，可以分工完成，但需要在文档中特别说明各自的分工、各自的功能模块实现过程</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关于加分：</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如果对于一个题目提供了不同的解决方案，或在一个解决方案之上提供了改进方案，则可额外加最多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分，具体根据完成情况确定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最后一次课为作业演示时间，演示者通过</a:t>
            </a:r>
            <a:r>
              <a:rPr lang="en-US" altLang="zh-CN" dirty="0" err="1" smtClean="0">
                <a:latin typeface="华文楷体" pitchFamily="2" charset="-122"/>
                <a:ea typeface="华文楷体" pitchFamily="2" charset="-122"/>
              </a:rPr>
              <a:t>PPT</a:t>
            </a:r>
            <a:r>
              <a:rPr lang="zh-CN" altLang="en-US" dirty="0" smtClean="0">
                <a:latin typeface="华文楷体" pitchFamily="2" charset="-122"/>
                <a:ea typeface="华文楷体" pitchFamily="2" charset="-122"/>
              </a:rPr>
              <a:t>向大家介绍自己的某一个或几个作业，根据具体情况，演示者则可额外加最多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a:t>
            </a:r>
            <a:endParaRPr lang="en-US" altLang="zh-CN"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smtClean="0"/>
              <a:t>Problem 1 </a:t>
            </a:r>
            <a:endParaRPr lang="zh-CN" altLang="en-US" smtClean="0"/>
          </a:p>
        </p:txBody>
      </p:sp>
      <p:sp>
        <p:nvSpPr>
          <p:cNvPr id="3" name="内容占位符 2"/>
          <p:cNvSpPr>
            <a:spLocks noGrp="1"/>
          </p:cNvSpPr>
          <p:nvPr>
            <p:ph idx="1"/>
          </p:nvPr>
        </p:nvSpPr>
        <p:spPr/>
        <p:txBody>
          <a:bodyPr>
            <a:normAutofit fontScale="92500"/>
          </a:bodyPr>
          <a:lstStyle/>
          <a:p>
            <a:pPr>
              <a:defRPr/>
            </a:pPr>
            <a:r>
              <a:rPr lang="en-US" altLang="zh-CN" dirty="0" smtClean="0"/>
              <a:t>Chinese word segmentation: 20 points</a:t>
            </a:r>
          </a:p>
          <a:p>
            <a:pPr lvl="1">
              <a:defRPr/>
            </a:pPr>
            <a:r>
              <a:rPr lang="en-US" altLang="zh-CN" dirty="0" smtClean="0"/>
              <a:t>This task provides </a:t>
            </a:r>
            <a:r>
              <a:rPr lang="en-US" altLang="zh-CN" dirty="0" err="1" smtClean="0"/>
              <a:t>PKU</a:t>
            </a:r>
            <a:r>
              <a:rPr lang="en-US" altLang="zh-CN" dirty="0" smtClean="0"/>
              <a:t> data as training set and test set (e.g., you can u</a:t>
            </a:r>
            <a:r>
              <a:rPr lang="zh-CN" altLang="zh-CN" dirty="0" smtClean="0"/>
              <a:t>se 80% data for model training and other 20% for testing </a:t>
            </a:r>
            <a:r>
              <a:rPr lang="en-US" altLang="zh-CN" dirty="0" smtClean="0"/>
              <a:t>), and you are free to use data learned or model trained from any resources.</a:t>
            </a:r>
          </a:p>
          <a:p>
            <a:pPr lvl="1">
              <a:defRPr/>
            </a:pPr>
            <a:r>
              <a:rPr lang="en-US" altLang="zh-CN" dirty="0" smtClean="0"/>
              <a:t>Evaluation Metrics:</a:t>
            </a:r>
          </a:p>
          <a:p>
            <a:pPr lvl="2">
              <a:defRPr/>
            </a:pPr>
            <a:r>
              <a:rPr lang="en-US" altLang="zh-CN" dirty="0" smtClean="0"/>
              <a:t>Precision = (Number of words correctly segmented)/(Number of words segmented) * 100%</a:t>
            </a:r>
          </a:p>
          <a:p>
            <a:pPr lvl="2">
              <a:defRPr/>
            </a:pPr>
            <a:r>
              <a:rPr lang="en-US" altLang="zh-CN" dirty="0" smtClean="0"/>
              <a:t>Recall = (Number of words correctly segmented)/(Number of words in the reference) * 100%</a:t>
            </a:r>
          </a:p>
          <a:p>
            <a:pPr lvl="2">
              <a:defRPr/>
            </a:pPr>
            <a:r>
              <a:rPr lang="en-US" altLang="zh-CN" dirty="0" smtClean="0"/>
              <a:t>F measure = 2*P*R / (P+R)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Problem 2</a:t>
            </a:r>
            <a:endParaRPr lang="zh-CN" altLang="en-US" dirty="0" smtClean="0"/>
          </a:p>
        </p:txBody>
      </p:sp>
      <p:sp>
        <p:nvSpPr>
          <p:cNvPr id="12291" name="内容占位符 2"/>
          <p:cNvSpPr>
            <a:spLocks noGrp="1"/>
          </p:cNvSpPr>
          <p:nvPr>
            <p:ph idx="1"/>
          </p:nvPr>
        </p:nvSpPr>
        <p:spPr/>
        <p:txBody>
          <a:bodyPr>
            <a:normAutofit fontScale="92500" lnSpcReduction="20000"/>
          </a:bodyPr>
          <a:lstStyle/>
          <a:p>
            <a:r>
              <a:rPr lang="en-US" altLang="zh-CN" dirty="0" smtClean="0"/>
              <a:t>N-gram Language Models: 20 points</a:t>
            </a:r>
          </a:p>
          <a:p>
            <a:pPr lvl="1"/>
            <a:r>
              <a:rPr lang="en-US" altLang="zh-CN" dirty="0" smtClean="0"/>
              <a:t>In this assignment you will explore a simple, typical N-gram language model.</a:t>
            </a:r>
          </a:p>
          <a:p>
            <a:pPr lvl="1"/>
            <a:r>
              <a:rPr lang="en-US" altLang="zh-CN" dirty="0" smtClean="0"/>
              <a:t>This model can be trained and tested on sentence-segmented data of a Chinese text corpus. “Word Perplexity” is the most widely-used evaluation metric for language models. </a:t>
            </a:r>
          </a:p>
          <a:p>
            <a:pPr lvl="1"/>
            <a:r>
              <a:rPr lang="en-US" altLang="zh-CN" dirty="0" smtClean="0"/>
              <a:t>Additional points: if you can test how does the different "Word Perplexity" of the different “N” grams, you will get additional 10 points</a:t>
            </a:r>
          </a:p>
          <a:p>
            <a:pPr lvl="1"/>
            <a:r>
              <a:rPr lang="en-US" altLang="zh-CN" dirty="0" smtClean="0"/>
              <a:t>Additional points: if you can test how does the different "Word Perplexity" of the different smoothing methods, you will get additional 10 points</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3</a:t>
            </a:r>
            <a:endParaRPr lang="zh-CN" altLang="zh-CN" sz="3600" dirty="0" smtClean="0"/>
          </a:p>
        </p:txBody>
      </p:sp>
      <p:sp>
        <p:nvSpPr>
          <p:cNvPr id="4099" name="Rectangle 3"/>
          <p:cNvSpPr>
            <a:spLocks noGrp="1" noChangeArrowheads="1"/>
          </p:cNvSpPr>
          <p:nvPr>
            <p:ph type="body" idx="1"/>
          </p:nvPr>
        </p:nvSpPr>
        <p:spPr/>
        <p:txBody>
          <a:bodyPr/>
          <a:lstStyle/>
          <a:p>
            <a:pPr eaLnBrk="1" hangingPunct="1">
              <a:lnSpc>
                <a:spcPct val="90000"/>
              </a:lnSpc>
            </a:pPr>
            <a:r>
              <a:rPr lang="zh-CN" altLang="zh-CN" dirty="0" smtClean="0"/>
              <a:t>Text classification:</a:t>
            </a:r>
            <a:r>
              <a:rPr lang="en-US" altLang="zh-CN" dirty="0" smtClean="0"/>
              <a:t>  20 points</a:t>
            </a:r>
            <a:endParaRPr lang="zh-CN" altLang="zh-CN" dirty="0" smtClean="0"/>
          </a:p>
          <a:p>
            <a:pPr lvl="1" eaLnBrk="1" hangingPunct="1">
              <a:lnSpc>
                <a:spcPct val="90000"/>
              </a:lnSpc>
            </a:pPr>
            <a:r>
              <a:rPr lang="zh-CN" altLang="zh-CN" dirty="0" smtClean="0"/>
              <a:t>This data set contains 1000 text articles posted to each of 20 online newgroups, for a total of 20,000 articles. For documentation and download, see http://www-2.cs.cmu.edu/afs/cs/project/theo-11/www/naive-bayes.html.</a:t>
            </a:r>
          </a:p>
          <a:p>
            <a:pPr lvl="1" eaLnBrk="1" hangingPunct="1">
              <a:lnSpc>
                <a:spcPct val="90000"/>
              </a:lnSpc>
            </a:pPr>
            <a:r>
              <a:rPr lang="zh-CN" altLang="zh-CN" dirty="0" smtClean="0"/>
              <a:t>The "label" of each article is which of the 20 newsgroups it belongs to. The newsgroups (labels) are hierarchically organized (e.g., "sports", "hockey").</a:t>
            </a:r>
            <a:endParaRPr lang="en-US" altLang="zh-CN" dirty="0" smtClean="0"/>
          </a:p>
          <a:p>
            <a:pPr lvl="1" eaLnBrk="1" hangingPunct="1">
              <a:lnSpc>
                <a:spcPct val="90000"/>
              </a:lnSpc>
            </a:pPr>
            <a:r>
              <a:rPr lang="en-US" altLang="zh-CN" dirty="0" smtClean="0"/>
              <a:t>You should provide model evaluation results and discuss the reasons of the results.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4</a:t>
            </a:r>
            <a:endParaRPr lang="zh-CN" altLang="zh-CN" sz="3600" dirty="0" smtClean="0"/>
          </a:p>
        </p:txBody>
      </p:sp>
      <p:sp>
        <p:nvSpPr>
          <p:cNvPr id="5123" name="Rectangle 3"/>
          <p:cNvSpPr>
            <a:spLocks noGrp="1" noChangeArrowheads="1"/>
          </p:cNvSpPr>
          <p:nvPr>
            <p:ph type="body" idx="1"/>
          </p:nvPr>
        </p:nvSpPr>
        <p:spPr>
          <a:xfrm>
            <a:off x="457200" y="1125538"/>
            <a:ext cx="8229600" cy="5183187"/>
          </a:xfrm>
        </p:spPr>
        <p:txBody>
          <a:bodyPr/>
          <a:lstStyle/>
          <a:p>
            <a:pPr eaLnBrk="1" hangingPunct="1"/>
            <a:r>
              <a:rPr lang="zh-CN" altLang="zh-CN" dirty="0" smtClean="0"/>
              <a:t>Part-of-speech tagging:</a:t>
            </a:r>
            <a:r>
              <a:rPr lang="en-US" altLang="zh-CN" dirty="0" smtClean="0"/>
              <a:t>  30 points</a:t>
            </a:r>
            <a:endParaRPr lang="zh-CN" altLang="zh-CN" dirty="0" smtClean="0"/>
          </a:p>
          <a:p>
            <a:pPr lvl="1" eaLnBrk="1" hangingPunct="1"/>
            <a:r>
              <a:rPr lang="zh-CN" altLang="zh-CN" dirty="0" smtClean="0"/>
              <a:t>This data set contains one month of Chinese daily which are segmented and POS tagged under Peking Univ. standa</a:t>
            </a:r>
            <a:r>
              <a:rPr lang="en-US" altLang="zh-CN" dirty="0" smtClean="0"/>
              <a:t>r</a:t>
            </a:r>
            <a:r>
              <a:rPr lang="zh-CN" altLang="zh-CN" dirty="0" smtClean="0"/>
              <a:t>d.</a:t>
            </a:r>
          </a:p>
          <a:p>
            <a:pPr lvl="1" eaLnBrk="1" hangingPunct="1"/>
            <a:r>
              <a:rPr lang="zh-CN" altLang="zh-CN" dirty="0" smtClean="0"/>
              <a:t>Project ideas: </a:t>
            </a:r>
          </a:p>
          <a:p>
            <a:pPr lvl="2" eaLnBrk="1" hangingPunct="1"/>
            <a:r>
              <a:rPr lang="zh-CN" altLang="zh-CN" dirty="0" smtClean="0"/>
              <a:t>Design a sequence learning method to predicate a POS tags for each word in sentences. </a:t>
            </a:r>
          </a:p>
          <a:p>
            <a:pPr lvl="2" eaLnBrk="1" hangingPunct="1"/>
            <a:r>
              <a:rPr lang="zh-CN" altLang="zh-CN" dirty="0" smtClean="0"/>
              <a:t>Use 80% data for model training and other 20% for testing (or 5-fold cross validation to test learner's performance. So it could be interesting to separate dataset.)</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Problem </a:t>
            </a:r>
            <a:r>
              <a:rPr lang="en-US" altLang="zh-CN" dirty="0" smtClean="0"/>
              <a:t>5</a:t>
            </a:r>
            <a:endParaRPr lang="zh-CN" altLang="en-US" dirty="0" smtClean="0"/>
          </a:p>
        </p:txBody>
      </p:sp>
      <p:sp>
        <p:nvSpPr>
          <p:cNvPr id="7171" name="内容占位符 2"/>
          <p:cNvSpPr>
            <a:spLocks noGrp="1"/>
          </p:cNvSpPr>
          <p:nvPr>
            <p:ph idx="1"/>
          </p:nvPr>
        </p:nvSpPr>
        <p:spPr/>
        <p:txBody>
          <a:bodyPr>
            <a:normAutofit fontScale="92500"/>
          </a:bodyPr>
          <a:lstStyle/>
          <a:p>
            <a:pPr>
              <a:defRPr/>
            </a:pPr>
            <a:r>
              <a:rPr lang="en-US" altLang="zh-CN" dirty="0" smtClean="0"/>
              <a:t>Named entity recognition: 30 points</a:t>
            </a:r>
          </a:p>
          <a:p>
            <a:pPr lvl="1">
              <a:defRPr/>
            </a:pPr>
            <a:r>
              <a:rPr lang="en-US" altLang="zh-CN" dirty="0" smtClean="0"/>
              <a:t>Named entities: people names, organizations, locations, numerals, etc</a:t>
            </a:r>
          </a:p>
          <a:p>
            <a:pPr lvl="1">
              <a:defRPr/>
            </a:pPr>
            <a:r>
              <a:rPr lang="en-US" altLang="zh-CN" dirty="0" smtClean="0"/>
              <a:t>Your objective is to build a machine learning named entity recognition system, which when given a new previously unseen text can identify and classify the named entities in the text. This means that your system should annotate each word in the text with one of the four possible classes.</a:t>
            </a:r>
          </a:p>
          <a:p>
            <a:pPr lvl="1">
              <a:defRPr/>
            </a:pPr>
            <a:r>
              <a:rPr lang="en-US" altLang="zh-CN" dirty="0" smtClean="0"/>
              <a:t>You will be given labeled data sets to train and test your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6</a:t>
            </a:r>
            <a:endParaRPr lang="zh-CN" altLang="zh-CN" sz="3600" dirty="0" smtClean="0"/>
          </a:p>
        </p:txBody>
      </p:sp>
      <p:sp>
        <p:nvSpPr>
          <p:cNvPr id="7171" name="Rectangle 3"/>
          <p:cNvSpPr>
            <a:spLocks noGrp="1" noChangeArrowheads="1"/>
          </p:cNvSpPr>
          <p:nvPr>
            <p:ph type="body" idx="1"/>
          </p:nvPr>
        </p:nvSpPr>
        <p:spPr/>
        <p:txBody>
          <a:bodyPr>
            <a:normAutofit fontScale="92500"/>
          </a:bodyPr>
          <a:lstStyle/>
          <a:p>
            <a:pPr eaLnBrk="1" hangingPunct="1">
              <a:lnSpc>
                <a:spcPct val="90000"/>
              </a:lnSpc>
            </a:pPr>
            <a:r>
              <a:rPr lang="zh-CN" altLang="zh-CN" dirty="0" smtClean="0"/>
              <a:t>Web Content Identification:</a:t>
            </a:r>
            <a:r>
              <a:rPr lang="en-US" altLang="zh-CN" dirty="0" smtClean="0"/>
              <a:t> 20 points</a:t>
            </a:r>
            <a:endParaRPr lang="zh-CN" altLang="zh-CN" dirty="0" smtClean="0"/>
          </a:p>
          <a:p>
            <a:pPr lvl="1" eaLnBrk="1" hangingPunct="1">
              <a:lnSpc>
                <a:spcPct val="90000"/>
              </a:lnSpc>
            </a:pPr>
            <a:r>
              <a:rPr lang="zh-CN" altLang="zh-CN" dirty="0" smtClean="0"/>
              <a:t>This dataset contains webpages from 4 universities, labeled with whether they are professor, student, project, or other pages. For data and documents, see http://www-2.cs.cmu.edu/~webkb/</a:t>
            </a:r>
          </a:p>
          <a:p>
            <a:pPr lvl="1" eaLnBrk="1" hangingPunct="1">
              <a:lnSpc>
                <a:spcPct val="90000"/>
              </a:lnSpc>
            </a:pPr>
            <a:r>
              <a:rPr lang="zh-CN" altLang="zh-CN" dirty="0" smtClean="0"/>
              <a:t>Project ideas:</a:t>
            </a:r>
          </a:p>
          <a:p>
            <a:pPr lvl="2" eaLnBrk="1" hangingPunct="1">
              <a:lnSpc>
                <a:spcPct val="90000"/>
              </a:lnSpc>
            </a:pPr>
            <a:r>
              <a:rPr lang="zh-CN" altLang="zh-CN" dirty="0" smtClean="0"/>
              <a:t>Learning classifiers to predict the type of webpage from the text </a:t>
            </a:r>
          </a:p>
          <a:p>
            <a:pPr eaLnBrk="1" hangingPunct="1">
              <a:lnSpc>
                <a:spcPct val="90000"/>
              </a:lnSpc>
            </a:pPr>
            <a:r>
              <a:rPr lang="en-US" altLang="zh-CN" dirty="0" smtClean="0">
                <a:sym typeface="Arial" charset="0"/>
              </a:rPr>
              <a:t>Additional points: you will get additional 20 points if you can</a:t>
            </a:r>
            <a:r>
              <a:rPr lang="zh-CN" altLang="zh-CN" dirty="0" smtClean="0">
                <a:sym typeface="Arial" charset="0"/>
              </a:rPr>
              <a:t> improve accuracy by exploiting correlations between pages that point to each other</a:t>
            </a:r>
            <a:endParaRPr lang="en-US" altLang="zh-CN" dirty="0" smtClean="0">
              <a:sym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Problem </a:t>
            </a:r>
            <a:r>
              <a:rPr lang="en-US" altLang="zh-CN" dirty="0" smtClean="0"/>
              <a:t>7</a:t>
            </a:r>
            <a:endParaRPr lang="zh-CN" altLang="en-US" dirty="0" smtClean="0"/>
          </a:p>
        </p:txBody>
      </p:sp>
      <p:sp>
        <p:nvSpPr>
          <p:cNvPr id="8195" name="内容占位符 2"/>
          <p:cNvSpPr>
            <a:spLocks noGrp="1"/>
          </p:cNvSpPr>
          <p:nvPr>
            <p:ph idx="1"/>
          </p:nvPr>
        </p:nvSpPr>
        <p:spPr/>
        <p:txBody>
          <a:bodyPr/>
          <a:lstStyle/>
          <a:p>
            <a:pPr>
              <a:lnSpc>
                <a:spcPct val="90000"/>
              </a:lnSpc>
            </a:pPr>
            <a:r>
              <a:rPr lang="zh-CN" altLang="en-US" sz="2800" dirty="0" smtClean="0"/>
              <a:t>Detecting sentiment polarity</a:t>
            </a:r>
            <a:r>
              <a:rPr lang="en-US" altLang="zh-CN" sz="2800" dirty="0" smtClean="0"/>
              <a:t>: 30 points</a:t>
            </a:r>
            <a:endParaRPr lang="zh-CN" altLang="en-US" sz="2800" dirty="0" smtClean="0"/>
          </a:p>
          <a:p>
            <a:pPr lvl="1">
              <a:lnSpc>
                <a:spcPct val="90000"/>
              </a:lnSpc>
            </a:pPr>
            <a:r>
              <a:rPr lang="zh-CN" altLang="en-US" sz="2400" dirty="0" smtClean="0"/>
              <a:t>Given text about movie reviews</a:t>
            </a:r>
          </a:p>
          <a:p>
            <a:pPr lvl="1">
              <a:lnSpc>
                <a:spcPct val="90000"/>
              </a:lnSpc>
            </a:pPr>
            <a:r>
              <a:rPr lang="zh-CN" altLang="en-US" sz="2400" dirty="0" smtClean="0"/>
              <a:t>Can we detect sentiment, like whether a comment is </a:t>
            </a:r>
          </a:p>
          <a:p>
            <a:pPr lvl="2">
              <a:lnSpc>
                <a:spcPct val="90000"/>
              </a:lnSpc>
            </a:pPr>
            <a:r>
              <a:rPr lang="zh-CN" altLang="en-US" sz="2000" dirty="0" smtClean="0">
                <a:solidFill>
                  <a:srgbClr val="000090"/>
                </a:solidFill>
              </a:rPr>
              <a:t>Positive?</a:t>
            </a:r>
          </a:p>
          <a:p>
            <a:pPr lvl="2">
              <a:lnSpc>
                <a:spcPct val="90000"/>
              </a:lnSpc>
            </a:pPr>
            <a:r>
              <a:rPr lang="zh-CN" altLang="en-US" sz="2000" dirty="0" smtClean="0">
                <a:solidFill>
                  <a:srgbClr val="000090"/>
                </a:solidFill>
              </a:rPr>
              <a:t>Negative?</a:t>
            </a:r>
          </a:p>
          <a:p>
            <a:pPr lvl="1">
              <a:lnSpc>
                <a:spcPct val="90000"/>
              </a:lnSpc>
            </a:pPr>
            <a:r>
              <a:rPr lang="zh-CN" altLang="en-US" sz="2400" dirty="0" smtClean="0"/>
              <a:t>Can we tell to what extent is a comment positive of negative?</a:t>
            </a:r>
          </a:p>
          <a:p>
            <a:pPr>
              <a:lnSpc>
                <a:spcPct val="90000"/>
              </a:lnSpc>
            </a:pPr>
            <a:r>
              <a:rPr lang="zh-CN" altLang="en-US" sz="2800" dirty="0" smtClean="0"/>
              <a:t>Data:</a:t>
            </a:r>
          </a:p>
          <a:p>
            <a:pPr lvl="1">
              <a:lnSpc>
                <a:spcPct val="90000"/>
              </a:lnSpc>
            </a:pPr>
            <a:r>
              <a:rPr lang="zh-CN" altLang="en-US" sz="2400" dirty="0" smtClean="0"/>
              <a:t>5331 positive snippets</a:t>
            </a:r>
          </a:p>
          <a:p>
            <a:pPr lvl="1">
              <a:lnSpc>
                <a:spcPct val="90000"/>
              </a:lnSpc>
            </a:pPr>
            <a:r>
              <a:rPr lang="zh-CN" altLang="en-US" sz="2400" dirty="0" smtClean="0"/>
              <a:t>5331 negative snippets  </a:t>
            </a:r>
          </a:p>
          <a:p>
            <a:pPr>
              <a:lnSpc>
                <a:spcPct val="90000"/>
              </a:lnSpc>
            </a:pPr>
            <a:r>
              <a:rPr lang="zh-CN" altLang="en-US" sz="2800" dirty="0" smtClean="0"/>
              <a:t>Other resources:</a:t>
            </a:r>
          </a:p>
          <a:p>
            <a:pPr lvl="1">
              <a:lnSpc>
                <a:spcPct val="90000"/>
              </a:lnSpc>
            </a:pPr>
            <a:r>
              <a:rPr lang="zh-CN" altLang="en-US" sz="2400" dirty="0" smtClean="0"/>
              <a:t>The Subjectivity Lexicon</a:t>
            </a: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3">
      <a:majorFont>
        <a:latin typeface="Times New Roman"/>
        <a:ea typeface="宋体"/>
        <a:cs typeface=""/>
      </a:majorFont>
      <a:minorFont>
        <a:latin typeface="Georgi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157255557</TotalTime>
  <Pages>0</Pages>
  <Words>1273</Words>
  <Characters>0</Characters>
  <Application>Microsoft Office PowerPoint</Application>
  <DocSecurity>0</DocSecurity>
  <PresentationFormat>全屏显示(4:3)</PresentationFormat>
  <Lines>0</Lines>
  <Paragraphs>98</Paragraphs>
  <Slides>15</Slides>
  <Notes>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默认设计模板_3</vt:lpstr>
      <vt:lpstr>作业要求</vt:lpstr>
      <vt:lpstr>作业说明</vt:lpstr>
      <vt:lpstr>Problem 1 </vt:lpstr>
      <vt:lpstr>Problem 2</vt:lpstr>
      <vt:lpstr>Problem 3</vt:lpstr>
      <vt:lpstr>Problem 4</vt:lpstr>
      <vt:lpstr>Problem 5</vt:lpstr>
      <vt:lpstr>Problem 6</vt:lpstr>
      <vt:lpstr>Problem 7</vt:lpstr>
      <vt:lpstr>Problem 9</vt:lpstr>
      <vt:lpstr>Problem 9</vt:lpstr>
      <vt:lpstr>Problem 10</vt:lpstr>
      <vt:lpstr>Problem 11</vt:lpstr>
      <vt:lpstr>Problem 12</vt:lpstr>
      <vt:lpstr>More to be added…</vt:lpstr>
    </vt:vector>
  </TitlesOfParts>
  <Company>BUPT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Yuan</dc:creator>
  <cp:lastModifiedBy>OneYuan</cp:lastModifiedBy>
  <cp:revision>69</cp:revision>
  <cp:lastPrinted>1899-12-30T00:00:00Z</cp:lastPrinted>
  <dcterms:created xsi:type="dcterms:W3CDTF">2011-06-07T17:41:23Z</dcterms:created>
  <dcterms:modified xsi:type="dcterms:W3CDTF">2016-11-09T02:13:43Z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