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36"/>
  </p:notesMasterIdLst>
  <p:handoutMasterIdLst>
    <p:handoutMasterId r:id="rId37"/>
  </p:handoutMasterIdLst>
  <p:sldIdLst>
    <p:sldId id="265" r:id="rId4"/>
    <p:sldId id="621" r:id="rId5"/>
    <p:sldId id="622" r:id="rId6"/>
    <p:sldId id="623" r:id="rId7"/>
    <p:sldId id="624" r:id="rId8"/>
    <p:sldId id="645" r:id="rId9"/>
    <p:sldId id="646" r:id="rId10"/>
    <p:sldId id="678" r:id="rId11"/>
    <p:sldId id="625" r:id="rId12"/>
    <p:sldId id="626" r:id="rId13"/>
    <p:sldId id="647" r:id="rId14"/>
    <p:sldId id="682" r:id="rId15"/>
    <p:sldId id="680" r:id="rId16"/>
    <p:sldId id="713" r:id="rId17"/>
    <p:sldId id="654" r:id="rId18"/>
    <p:sldId id="684" r:id="rId19"/>
    <p:sldId id="714" r:id="rId20"/>
    <p:sldId id="655" r:id="rId21"/>
    <p:sldId id="656" r:id="rId22"/>
    <p:sldId id="696" r:id="rId23"/>
    <p:sldId id="657" r:id="rId24"/>
    <p:sldId id="698" r:id="rId25"/>
    <p:sldId id="659" r:id="rId26"/>
    <p:sldId id="660" r:id="rId27"/>
    <p:sldId id="661" r:id="rId28"/>
    <p:sldId id="662" r:id="rId29"/>
    <p:sldId id="664" r:id="rId30"/>
    <p:sldId id="709" r:id="rId31"/>
    <p:sldId id="710" r:id="rId32"/>
    <p:sldId id="711" r:id="rId33"/>
    <p:sldId id="712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" initials="w" lastIdx="1" clrIdx="0">
    <p:extLst>
      <p:ext uri="{19B8F6BF-5375-455C-9EA6-DF929625EA0E}">
        <p15:presenceInfo xmlns:p15="http://schemas.microsoft.com/office/powerpoint/2012/main" userId="S::w6289@loffice.ink::1e07fc15-cf09-4101-be72-e396f7159f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9" autoAdjust="0"/>
    <p:restoredTop sz="95238" autoAdjust="0"/>
  </p:normalViewPr>
  <p:slideViewPr>
    <p:cSldViewPr snapToGrid="0">
      <p:cViewPr varScale="1">
        <p:scale>
          <a:sx n="122" d="100"/>
          <a:sy n="122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9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5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2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beta.reactjs.org/reference/react/useEffect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E292-ABD9-F54D-919F-83BD27DB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 基础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C7F3-86CB-9C49-83B9-AC9B4518C4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05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给组件传递数据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，是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组件通讯的基础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使用步骤：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 </a:t>
            </a:r>
            <a:r>
              <a:rPr kumimoji="1" lang="en-US" altLang="zh-CN" dirty="0"/>
              <a:t>props</a:t>
            </a:r>
            <a:endParaRPr kumimoji="1"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6F193BD-F187-DF48-A498-2161666502AD}"/>
              </a:ext>
            </a:extLst>
          </p:cNvPr>
          <p:cNvGrpSpPr/>
          <p:nvPr/>
        </p:nvGrpSpPr>
        <p:grpSpPr>
          <a:xfrm>
            <a:off x="710881" y="2656878"/>
            <a:ext cx="10044512" cy="338554"/>
            <a:chOff x="710881" y="2656878"/>
            <a:chExt cx="10044512" cy="33855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0CA7C04-082A-8B48-B1B8-810F8C8D5229}"/>
                </a:ext>
              </a:extLst>
            </p:cNvPr>
            <p:cNvSpPr txBox="1"/>
            <p:nvPr/>
          </p:nvSpPr>
          <p:spPr>
            <a:xfrm>
              <a:off x="710881" y="2656878"/>
              <a:ext cx="3917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传递 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props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：在组件标签上添加属性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96550C-6ABF-D14A-9519-3037CF48F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27972" y="2666472"/>
              <a:ext cx="6127421" cy="313753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42DBF1E-E7F7-6143-B460-6DEBD9A643F5}"/>
              </a:ext>
            </a:extLst>
          </p:cNvPr>
          <p:cNvSpPr txBox="1"/>
          <p:nvPr/>
        </p:nvSpPr>
        <p:spPr>
          <a:xfrm>
            <a:off x="5421701" y="4222358"/>
            <a:ext cx="1982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props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是</a:t>
            </a:r>
            <a:r>
              <a:rPr kumimoji="1" lang="zh-CN" altLang="en-US" sz="14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只读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</a:t>
            </a:r>
            <a:endParaRPr kumimoji="1"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7F85B45-1964-5847-BF3A-E3CB212A864E}"/>
              </a:ext>
            </a:extLst>
          </p:cNvPr>
          <p:cNvGrpSpPr/>
          <p:nvPr/>
        </p:nvGrpSpPr>
        <p:grpSpPr>
          <a:xfrm>
            <a:off x="706721" y="3476350"/>
            <a:ext cx="9736427" cy="743050"/>
            <a:chOff x="706721" y="3476350"/>
            <a:chExt cx="9736427" cy="74305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9C8083-E239-8345-BCF5-51F9F03778CD}"/>
                </a:ext>
              </a:extLst>
            </p:cNvPr>
            <p:cNvSpPr txBox="1"/>
            <p:nvPr/>
          </p:nvSpPr>
          <p:spPr>
            <a:xfrm>
              <a:off x="706721" y="3548037"/>
              <a:ext cx="39212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接收 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props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：通过</a:t>
              </a: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参数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拿到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039E490-D680-F342-A0B3-09F02161B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27969" y="3476350"/>
              <a:ext cx="5815179" cy="74305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777B284-0A97-8449-BED7-8685A6836D15}"/>
              </a:ext>
            </a:extLst>
          </p:cNvPr>
          <p:cNvGrpSpPr/>
          <p:nvPr/>
        </p:nvGrpSpPr>
        <p:grpSpPr>
          <a:xfrm>
            <a:off x="706720" y="5009401"/>
            <a:ext cx="5016521" cy="1461364"/>
            <a:chOff x="706720" y="5009401"/>
            <a:chExt cx="5016521" cy="146136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4D4C2C-73E9-3349-8CC4-FED90AB9A7CB}"/>
                </a:ext>
              </a:extLst>
            </p:cNvPr>
            <p:cNvGrpSpPr/>
            <p:nvPr/>
          </p:nvGrpSpPr>
          <p:grpSpPr>
            <a:xfrm>
              <a:off x="706721" y="5384763"/>
              <a:ext cx="5016520" cy="1086002"/>
              <a:chOff x="706721" y="5384763"/>
              <a:chExt cx="5016520" cy="1086002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49B8282-661E-DE4E-8EC6-27348A3773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6721" y="5384763"/>
                <a:ext cx="5016520" cy="817443"/>
              </a:xfrm>
              <a:prstGeom prst="rect">
                <a:avLst/>
              </a:prstGeom>
            </p:spPr>
          </p:pic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2E5CA25E-7E76-3545-B2E4-2DD84A216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955" y="5645923"/>
                <a:ext cx="108103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131431C-0DAF-284E-B7EF-8D6CDF611A26}"/>
                  </a:ext>
                </a:extLst>
              </p:cNvPr>
              <p:cNvSpPr txBox="1"/>
              <p:nvPr/>
            </p:nvSpPr>
            <p:spPr>
              <a:xfrm>
                <a:off x="2861328" y="6162988"/>
                <a:ext cx="1982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props</a:t>
                </a:r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 默认值</a:t>
                </a:r>
                <a:endPara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22F3009-ECC5-F14C-B43E-030E88CCD05D}"/>
                </a:ext>
              </a:extLst>
            </p:cNvPr>
            <p:cNvSpPr txBox="1"/>
            <p:nvPr/>
          </p:nvSpPr>
          <p:spPr>
            <a:xfrm>
              <a:off x="706720" y="5009401"/>
              <a:ext cx="3576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推荐：使用</a:t>
              </a: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解构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，接收 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props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34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组件通讯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78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使用场景：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一个组件需要使用另一个组件的数据</a:t>
            </a:r>
            <a:endParaRPr kumimoji="1" lang="en-US" altLang="zh-CN" dirty="0">
              <a:solidFill>
                <a:srgbClr val="AD2B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根据组件之间的层级关系，常见的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组件通讯分为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种：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组件通讯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763653A-E468-A644-9704-62D0AF54B4FA}"/>
              </a:ext>
            </a:extLst>
          </p:cNvPr>
          <p:cNvGrpSpPr/>
          <p:nvPr/>
        </p:nvGrpSpPr>
        <p:grpSpPr>
          <a:xfrm>
            <a:off x="710879" y="2782814"/>
            <a:ext cx="2251335" cy="1636240"/>
            <a:chOff x="1251982" y="2933643"/>
            <a:chExt cx="2251335" cy="163624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1128291-E566-D145-94A4-D2DA2668946A}"/>
                </a:ext>
              </a:extLst>
            </p:cNvPr>
            <p:cNvGrpSpPr/>
            <p:nvPr/>
          </p:nvGrpSpPr>
          <p:grpSpPr>
            <a:xfrm>
              <a:off x="1375754" y="3334584"/>
              <a:ext cx="2127563" cy="1235299"/>
              <a:chOff x="2640963" y="2548254"/>
              <a:chExt cx="2356210" cy="1537452"/>
            </a:xfrm>
          </p:grpSpPr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262FA945-CED4-1C48-8411-8461CF3841D6}"/>
                  </a:ext>
                </a:extLst>
              </p:cNvPr>
              <p:cNvSpPr/>
              <p:nvPr/>
            </p:nvSpPr>
            <p:spPr>
              <a:xfrm>
                <a:off x="2640963" y="2575247"/>
                <a:ext cx="2356210" cy="151045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AFBFF69-C930-5342-9BF4-0D4C2485CDC9}"/>
                  </a:ext>
                </a:extLst>
              </p:cNvPr>
              <p:cNvSpPr/>
              <p:nvPr/>
            </p:nvSpPr>
            <p:spPr>
              <a:xfrm>
                <a:off x="2831317" y="3151904"/>
                <a:ext cx="2001124" cy="7609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BDFB5F-2BC5-1742-8BC0-B880E9D63A8E}"/>
                  </a:ext>
                </a:extLst>
              </p:cNvPr>
              <p:cNvSpPr txBox="1"/>
              <p:nvPr/>
            </p:nvSpPr>
            <p:spPr>
              <a:xfrm>
                <a:off x="3089325" y="2548254"/>
                <a:ext cx="1480912" cy="38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父组件</a:t>
                </a:r>
                <a:endPara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770C8B7-EC72-6440-9A7A-C9E769E043F6}"/>
                  </a:ext>
                </a:extLst>
              </p:cNvPr>
              <p:cNvSpPr txBox="1"/>
              <p:nvPr/>
            </p:nvSpPr>
            <p:spPr>
              <a:xfrm>
                <a:off x="3089325" y="3345792"/>
                <a:ext cx="1480912" cy="38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子组件</a:t>
                </a:r>
                <a:endPara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960BC1C-0739-3E4C-9E3F-17D05203CF06}"/>
                </a:ext>
              </a:extLst>
            </p:cNvPr>
            <p:cNvSpPr txBox="1"/>
            <p:nvPr/>
          </p:nvSpPr>
          <p:spPr>
            <a:xfrm>
              <a:off x="1251982" y="2933643"/>
              <a:ext cx="1818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父子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组件通讯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77543ED-E901-684D-B1C0-C4EF8DB5E7BE}"/>
              </a:ext>
            </a:extLst>
          </p:cNvPr>
          <p:cNvGrpSpPr/>
          <p:nvPr/>
        </p:nvGrpSpPr>
        <p:grpSpPr>
          <a:xfrm>
            <a:off x="4888136" y="2775976"/>
            <a:ext cx="5215125" cy="1654049"/>
            <a:chOff x="5429239" y="2926805"/>
            <a:chExt cx="5215125" cy="165404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F50C152-EA0D-E84B-8444-C74D9A5785EF}"/>
                </a:ext>
              </a:extLst>
            </p:cNvPr>
            <p:cNvSpPr txBox="1"/>
            <p:nvPr/>
          </p:nvSpPr>
          <p:spPr>
            <a:xfrm>
              <a:off x="5429239" y="2926805"/>
              <a:ext cx="1989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非父子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组件通讯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00F0913-D805-4A4C-BDCD-75A02C7C4C93}"/>
                </a:ext>
              </a:extLst>
            </p:cNvPr>
            <p:cNvGrpSpPr/>
            <p:nvPr/>
          </p:nvGrpSpPr>
          <p:grpSpPr>
            <a:xfrm>
              <a:off x="5532069" y="3365833"/>
              <a:ext cx="2356210" cy="1213611"/>
              <a:chOff x="7601619" y="2550384"/>
              <a:chExt cx="2356210" cy="1525680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FFFB7A6B-CE5A-C548-8A2D-09250DCBD65F}"/>
                  </a:ext>
                </a:extLst>
              </p:cNvPr>
              <p:cNvSpPr/>
              <p:nvPr/>
            </p:nvSpPr>
            <p:spPr>
              <a:xfrm>
                <a:off x="7601619" y="2550384"/>
                <a:ext cx="2356210" cy="15256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679A627-9D48-AD4A-9A72-BD7CB84C377A}"/>
                  </a:ext>
                </a:extLst>
              </p:cNvPr>
              <p:cNvSpPr/>
              <p:nvPr/>
            </p:nvSpPr>
            <p:spPr>
              <a:xfrm>
                <a:off x="7794811" y="3130036"/>
                <a:ext cx="869548" cy="7617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C10142-172F-0A45-A755-5D2A5580F2CF}"/>
                  </a:ext>
                </a:extLst>
              </p:cNvPr>
              <p:cNvSpPr txBox="1"/>
              <p:nvPr/>
            </p:nvSpPr>
            <p:spPr>
              <a:xfrm>
                <a:off x="7866220" y="3341897"/>
                <a:ext cx="718804" cy="38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组件</a:t>
                </a:r>
                <a:r>
                  <a:rPr kumimoji="1"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A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8F48138-77E1-2844-8C01-81ED20AC47E7}"/>
                  </a:ext>
                </a:extLst>
              </p:cNvPr>
              <p:cNvSpPr/>
              <p:nvPr/>
            </p:nvSpPr>
            <p:spPr>
              <a:xfrm>
                <a:off x="8888372" y="3130036"/>
                <a:ext cx="869547" cy="7617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D28E98-C6C8-4C4D-8EE3-13427456E330}"/>
                  </a:ext>
                </a:extLst>
              </p:cNvPr>
              <p:cNvSpPr txBox="1"/>
              <p:nvPr/>
            </p:nvSpPr>
            <p:spPr>
              <a:xfrm>
                <a:off x="8959989" y="3358330"/>
                <a:ext cx="718804" cy="38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组件</a:t>
                </a:r>
                <a:r>
                  <a:rPr kumimoji="1"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B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E7A7B01-6386-5D40-A49D-821D5DC0103F}"/>
                </a:ext>
              </a:extLst>
            </p:cNvPr>
            <p:cNvGrpSpPr/>
            <p:nvPr/>
          </p:nvGrpSpPr>
          <p:grpSpPr>
            <a:xfrm>
              <a:off x="8288154" y="3367243"/>
              <a:ext cx="2356210" cy="1213611"/>
              <a:chOff x="3200895" y="4950609"/>
              <a:chExt cx="2356210" cy="1537845"/>
            </a:xfrm>
          </p:grpSpPr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939BAB74-FDD0-484A-8A3C-17C8CA33C76D}"/>
                  </a:ext>
                </a:extLst>
              </p:cNvPr>
              <p:cNvSpPr/>
              <p:nvPr/>
            </p:nvSpPr>
            <p:spPr>
              <a:xfrm>
                <a:off x="3200895" y="4977994"/>
                <a:ext cx="2356210" cy="15104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0E3493-E6EF-1A4C-844A-521E204A67EC}"/>
                  </a:ext>
                </a:extLst>
              </p:cNvPr>
              <p:cNvSpPr/>
              <p:nvPr/>
            </p:nvSpPr>
            <p:spPr>
              <a:xfrm>
                <a:off x="3425347" y="5310914"/>
                <a:ext cx="1903111" cy="11009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94F8710A-E548-BA47-824A-E032CAE7457B}"/>
                  </a:ext>
                </a:extLst>
              </p:cNvPr>
              <p:cNvSpPr/>
              <p:nvPr/>
            </p:nvSpPr>
            <p:spPr>
              <a:xfrm>
                <a:off x="3700369" y="5407268"/>
                <a:ext cx="1364523" cy="939798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D79B5F9-C399-8C47-91DC-673007067A4C}"/>
                  </a:ext>
                </a:extLst>
              </p:cNvPr>
              <p:cNvSpPr/>
              <p:nvPr/>
            </p:nvSpPr>
            <p:spPr>
              <a:xfrm>
                <a:off x="3980902" y="5495070"/>
                <a:ext cx="792000" cy="79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89DD49B-C10D-724F-B16F-98A2C00ACDB7}"/>
                  </a:ext>
                </a:extLst>
              </p:cNvPr>
              <p:cNvSpPr txBox="1"/>
              <p:nvPr/>
            </p:nvSpPr>
            <p:spPr>
              <a:xfrm>
                <a:off x="3970335" y="5688760"/>
                <a:ext cx="838756" cy="390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子组件</a:t>
                </a:r>
                <a:endPara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48D963-4306-234F-B3C6-8C3A4BCCD2BD}"/>
                  </a:ext>
                </a:extLst>
              </p:cNvPr>
              <p:cNvSpPr txBox="1"/>
              <p:nvPr/>
            </p:nvSpPr>
            <p:spPr>
              <a:xfrm>
                <a:off x="3881915" y="4950609"/>
                <a:ext cx="989973" cy="390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父组件</a:t>
                </a:r>
                <a:endPara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63F45A1-AA50-B849-9B28-1198F1B53057}"/>
              </a:ext>
            </a:extLst>
          </p:cNvPr>
          <p:cNvGrpSpPr/>
          <p:nvPr/>
        </p:nvGrpSpPr>
        <p:grpSpPr>
          <a:xfrm>
            <a:off x="710879" y="4961319"/>
            <a:ext cx="3009077" cy="1358601"/>
            <a:chOff x="1251982" y="5112148"/>
            <a:chExt cx="3009077" cy="135860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577E237-C21B-1C43-AACF-5C91A178E7FD}"/>
                </a:ext>
              </a:extLst>
            </p:cNvPr>
            <p:cNvGrpSpPr/>
            <p:nvPr/>
          </p:nvGrpSpPr>
          <p:grpSpPr>
            <a:xfrm>
              <a:off x="1375754" y="5531734"/>
              <a:ext cx="2089643" cy="939015"/>
              <a:chOff x="710880" y="5131922"/>
              <a:chExt cx="2928301" cy="1149149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80B33DC6-1ECD-B940-B8BB-00CF82E994F6}"/>
                  </a:ext>
                </a:extLst>
              </p:cNvPr>
              <p:cNvSpPr/>
              <p:nvPr/>
            </p:nvSpPr>
            <p:spPr>
              <a:xfrm>
                <a:off x="710880" y="5131922"/>
                <a:ext cx="2928301" cy="11491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ADF84A8-83FD-BE44-8F6F-D4B866488D97}"/>
                  </a:ext>
                </a:extLst>
              </p:cNvPr>
              <p:cNvSpPr txBox="1"/>
              <p:nvPr/>
            </p:nvSpPr>
            <p:spPr>
              <a:xfrm>
                <a:off x="905289" y="5561922"/>
                <a:ext cx="2539483" cy="29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更加复杂的业务场景</a:t>
                </a:r>
                <a:endPara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F9F0B2A-99D9-744E-953F-8F4BA855EB1C}"/>
                </a:ext>
              </a:extLst>
            </p:cNvPr>
            <p:cNvSpPr txBox="1"/>
            <p:nvPr/>
          </p:nvSpPr>
          <p:spPr>
            <a:xfrm>
              <a:off x="1251982" y="5112148"/>
              <a:ext cx="3009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+mj-lt"/>
                <a:buAutoNum type="arabicPeriod" startAt="3"/>
              </a:pP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状态管理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工具（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Redux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等）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2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父子组件通讯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3917CC-BE3F-DD43-AA77-1B9AB9384B54}"/>
              </a:ext>
            </a:extLst>
          </p:cNvPr>
          <p:cNvSpPr txBox="1"/>
          <p:nvPr/>
        </p:nvSpPr>
        <p:spPr>
          <a:xfrm>
            <a:off x="5842586" y="4145076"/>
            <a:ext cx="1282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子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→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父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E59707-CBDD-774B-8A5E-F65287E78F3A}"/>
              </a:ext>
            </a:extLst>
          </p:cNvPr>
          <p:cNvSpPr txBox="1"/>
          <p:nvPr/>
        </p:nvSpPr>
        <p:spPr>
          <a:xfrm>
            <a:off x="5842585" y="2525592"/>
            <a:ext cx="128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父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→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子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0B2578D-4285-8F45-AF99-C2DCB8BA9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" y="2520891"/>
            <a:ext cx="4636996" cy="2705850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C21480E5-B37C-DD4E-A788-BDFF2E058534}"/>
              </a:ext>
            </a:extLst>
          </p:cNvPr>
          <p:cNvGrpSpPr/>
          <p:nvPr/>
        </p:nvGrpSpPr>
        <p:grpSpPr>
          <a:xfrm>
            <a:off x="796782" y="2618513"/>
            <a:ext cx="4464000" cy="2510025"/>
            <a:chOff x="796782" y="2856093"/>
            <a:chExt cx="4464000" cy="251002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2CBB3B7-42C8-2845-B30C-3292A0EE8CD9}"/>
                </a:ext>
              </a:extLst>
            </p:cNvPr>
            <p:cNvSpPr/>
            <p:nvPr/>
          </p:nvSpPr>
          <p:spPr>
            <a:xfrm>
              <a:off x="796782" y="2870263"/>
              <a:ext cx="4464000" cy="249585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2B18C9-1622-1040-B777-4FAE4FD678A3}"/>
                </a:ext>
              </a:extLst>
            </p:cNvPr>
            <p:cNvSpPr txBox="1"/>
            <p:nvPr/>
          </p:nvSpPr>
          <p:spPr>
            <a:xfrm>
              <a:off x="3355381" y="2856093"/>
              <a:ext cx="1480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父组件</a:t>
              </a:r>
              <a:endParaRPr kumimoji="1" lang="en-US" altLang="zh-CN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011756-4564-9D49-83E1-2406F2A07417}"/>
              </a:ext>
            </a:extLst>
          </p:cNvPr>
          <p:cNvGrpSpPr/>
          <p:nvPr/>
        </p:nvGrpSpPr>
        <p:grpSpPr>
          <a:xfrm>
            <a:off x="877498" y="3242696"/>
            <a:ext cx="4284000" cy="396000"/>
            <a:chOff x="841037" y="3143357"/>
            <a:chExt cx="4284000" cy="39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FB2D7F0-4F13-4E40-9A15-F48157340F1F}"/>
                </a:ext>
              </a:extLst>
            </p:cNvPr>
            <p:cNvSpPr/>
            <p:nvPr/>
          </p:nvSpPr>
          <p:spPr>
            <a:xfrm>
              <a:off x="841037" y="3143357"/>
              <a:ext cx="4284000" cy="39600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1E507D3-A160-A04E-A102-4E3791D2A682}"/>
                </a:ext>
              </a:extLst>
            </p:cNvPr>
            <p:cNvSpPr txBox="1"/>
            <p:nvPr/>
          </p:nvSpPr>
          <p:spPr>
            <a:xfrm>
              <a:off x="3318920" y="3172080"/>
              <a:ext cx="1480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子组件</a:t>
              </a:r>
              <a:endParaRPr kumimoji="1" lang="en-US" altLang="zh-CN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90AB1630-943C-3E45-8190-2327AB36E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29" y="3491975"/>
            <a:ext cx="2125058" cy="324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78E593AE-E3DA-8B48-803E-641F82D0897B}"/>
              </a:ext>
            </a:extLst>
          </p:cNvPr>
          <p:cNvSpPr txBox="1"/>
          <p:nvPr/>
        </p:nvSpPr>
        <p:spPr>
          <a:xfrm>
            <a:off x="710879" y="5724879"/>
            <a:ext cx="456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原则：</a:t>
            </a:r>
            <a:r>
              <a:rPr kumimoji="1" lang="zh-CN" altLang="en-US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谁的数据谁负责</a:t>
            </a:r>
            <a:endParaRPr kumimoji="1" lang="en-US" altLang="zh-CN" sz="1600" dirty="0">
              <a:solidFill>
                <a:srgbClr val="AD2B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D0321E-7403-5744-A793-49D3113F6BA3}"/>
              </a:ext>
            </a:extLst>
          </p:cNvPr>
          <p:cNvGrpSpPr/>
          <p:nvPr/>
        </p:nvGrpSpPr>
        <p:grpSpPr>
          <a:xfrm>
            <a:off x="6210029" y="2857955"/>
            <a:ext cx="5386479" cy="674333"/>
            <a:chOff x="6210029" y="2857955"/>
            <a:chExt cx="5386479" cy="674333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C7B545D-6AFE-DF40-AF72-F5EF1DBF3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0029" y="3206712"/>
              <a:ext cx="4567639" cy="325576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491AF1B-6511-BC46-A63C-268DB2D0B32C}"/>
                </a:ext>
              </a:extLst>
            </p:cNvPr>
            <p:cNvSpPr txBox="1"/>
            <p:nvPr/>
          </p:nvSpPr>
          <p:spPr>
            <a:xfrm>
              <a:off x="6210029" y="2857955"/>
              <a:ext cx="5386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父组件提供数据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，通过 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props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传递给子组件使用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D1AE44C-DAB5-8542-A831-55917D88CA64}"/>
              </a:ext>
            </a:extLst>
          </p:cNvPr>
          <p:cNvSpPr txBox="1"/>
          <p:nvPr/>
        </p:nvSpPr>
        <p:spPr>
          <a:xfrm>
            <a:off x="7124700" y="2525592"/>
            <a:ext cx="148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（传递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props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93ECB14-ED05-DC4E-BDEF-DBC672D37126}"/>
              </a:ext>
            </a:extLst>
          </p:cNvPr>
          <p:cNvGrpSpPr/>
          <p:nvPr/>
        </p:nvGrpSpPr>
        <p:grpSpPr>
          <a:xfrm>
            <a:off x="6176687" y="4512368"/>
            <a:ext cx="5537807" cy="1969713"/>
            <a:chOff x="6176687" y="4512368"/>
            <a:chExt cx="5537807" cy="196971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87178FA-1111-9E45-96C9-669E4912837A}"/>
                </a:ext>
              </a:extLst>
            </p:cNvPr>
            <p:cNvGrpSpPr/>
            <p:nvPr/>
          </p:nvGrpSpPr>
          <p:grpSpPr>
            <a:xfrm>
              <a:off x="6176687" y="4512368"/>
              <a:ext cx="5537807" cy="850163"/>
              <a:chOff x="5807647" y="3435923"/>
              <a:chExt cx="5537807" cy="850163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AB02418-4DA5-AD42-8A06-3F7207688192}"/>
                  </a:ext>
                </a:extLst>
              </p:cNvPr>
              <p:cNvSpPr txBox="1"/>
              <p:nvPr/>
            </p:nvSpPr>
            <p:spPr>
              <a:xfrm>
                <a:off x="5807647" y="3435923"/>
                <a:ext cx="5537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kumimoji="1" lang="zh-CN" altLang="en-US" sz="1600" dirty="0">
                    <a:solidFill>
                      <a:srgbClr val="AD2B26"/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父组件准备修改数据的函数</a:t>
                </a:r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，传递给子组件</a:t>
                </a:r>
                <a:endPara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FB1C252D-05B3-764A-B171-934D027FA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0989" y="3748621"/>
                <a:ext cx="3034074" cy="537465"/>
              </a:xfrm>
              <a:prstGeom prst="rect">
                <a:avLst/>
              </a:prstGeom>
            </p:spPr>
          </p:pic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FB0D254-2476-DC4B-9DBC-1DCA86D73169}"/>
                </a:ext>
              </a:extLst>
            </p:cNvPr>
            <p:cNvGrpSpPr/>
            <p:nvPr/>
          </p:nvGrpSpPr>
          <p:grpSpPr>
            <a:xfrm>
              <a:off x="6176687" y="5411004"/>
              <a:ext cx="5537807" cy="1071077"/>
              <a:chOff x="5807646" y="4379340"/>
              <a:chExt cx="5537807" cy="1071077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6F6EC-97B3-234E-A8D6-0DEF8F7AD8C9}"/>
                  </a:ext>
                </a:extLst>
              </p:cNvPr>
              <p:cNvSpPr txBox="1"/>
              <p:nvPr/>
            </p:nvSpPr>
            <p:spPr>
              <a:xfrm>
                <a:off x="5807646" y="4379340"/>
                <a:ext cx="5537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 startAt="2"/>
                </a:pPr>
                <a:r>
                  <a:rPr kumimoji="1" lang="zh-CN" altLang="en-US" sz="1600" dirty="0">
                    <a:solidFill>
                      <a:srgbClr val="AD2B26"/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子组件调用函数</a:t>
                </a:r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，将数据作为参数回传给父组件</a:t>
                </a:r>
                <a:endPara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5928D9E-5E8C-1147-AF8F-C176CD54D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0989" y="4693215"/>
                <a:ext cx="4567639" cy="757202"/>
              </a:xfrm>
              <a:prstGeom prst="rect">
                <a:avLst/>
              </a:prstGeom>
            </p:spPr>
          </p:pic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E419BCF6-DE6A-E44C-86F4-135470E18328}"/>
              </a:ext>
            </a:extLst>
          </p:cNvPr>
          <p:cNvSpPr txBox="1"/>
          <p:nvPr/>
        </p:nvSpPr>
        <p:spPr>
          <a:xfrm>
            <a:off x="7124700" y="4145076"/>
            <a:ext cx="148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（回调函数）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8D482C-5F2F-E94D-A7F4-9AE2CAF4B2AD}"/>
              </a:ext>
            </a:extLst>
          </p:cNvPr>
          <p:cNvSpPr txBox="1"/>
          <p:nvPr/>
        </p:nvSpPr>
        <p:spPr>
          <a:xfrm>
            <a:off x="2288326" y="2637379"/>
            <a:ext cx="148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数据：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[{},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{},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{}]</a:t>
            </a:r>
          </a:p>
        </p:txBody>
      </p:sp>
    </p:spTree>
    <p:extLst>
      <p:ext uri="{BB962C8B-B14F-4D97-AF65-F5344CB8AC3E}">
        <p14:creationId xmlns:p14="http://schemas.microsoft.com/office/powerpoint/2010/main" val="354979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  <p:bldP spid="28" grpId="0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兄弟组件通讯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52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根据组件之间的层级关系，常见的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种情况：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非父子组件通讯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CA8D5E5-6F1C-2844-9314-A75580F26A92}"/>
              </a:ext>
            </a:extLst>
          </p:cNvPr>
          <p:cNvGrpSpPr/>
          <p:nvPr/>
        </p:nvGrpSpPr>
        <p:grpSpPr>
          <a:xfrm>
            <a:off x="760321" y="2775976"/>
            <a:ext cx="2356210" cy="1697229"/>
            <a:chOff x="760321" y="2775976"/>
            <a:chExt cx="2356210" cy="169722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741EAD6-344D-F644-A8CA-9CBADD662995}"/>
                </a:ext>
              </a:extLst>
            </p:cNvPr>
            <p:cNvSpPr txBox="1"/>
            <p:nvPr/>
          </p:nvSpPr>
          <p:spPr>
            <a:xfrm>
              <a:off x="760321" y="2775976"/>
              <a:ext cx="2356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兄弟关系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799F388-D250-8749-BBEA-2EFD690A4C4E}"/>
                </a:ext>
              </a:extLst>
            </p:cNvPr>
            <p:cNvGrpSpPr/>
            <p:nvPr/>
          </p:nvGrpSpPr>
          <p:grpSpPr>
            <a:xfrm>
              <a:off x="760321" y="3259594"/>
              <a:ext cx="2356210" cy="1213611"/>
              <a:chOff x="7601619" y="2550384"/>
              <a:chExt cx="2356210" cy="1525680"/>
            </a:xfrm>
          </p:grpSpPr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266DEA41-2A9F-5F49-BC7E-85C5B34EEF5B}"/>
                  </a:ext>
                </a:extLst>
              </p:cNvPr>
              <p:cNvSpPr/>
              <p:nvPr/>
            </p:nvSpPr>
            <p:spPr>
              <a:xfrm>
                <a:off x="7601619" y="2550384"/>
                <a:ext cx="2356210" cy="15256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63C531D-37D1-0E44-8163-10E52E745582}"/>
                  </a:ext>
                </a:extLst>
              </p:cNvPr>
              <p:cNvSpPr/>
              <p:nvPr/>
            </p:nvSpPr>
            <p:spPr>
              <a:xfrm>
                <a:off x="7794811" y="3130036"/>
                <a:ext cx="869548" cy="7617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7D965C-4F23-A249-B63D-D81DDAE642FD}"/>
                  </a:ext>
                </a:extLst>
              </p:cNvPr>
              <p:cNvSpPr txBox="1"/>
              <p:nvPr/>
            </p:nvSpPr>
            <p:spPr>
              <a:xfrm>
                <a:off x="7866220" y="3341897"/>
                <a:ext cx="718804" cy="38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组件</a:t>
                </a:r>
                <a:r>
                  <a:rPr kumimoji="1"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A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561E60A-319F-AC46-8F82-52609B4D501D}"/>
                  </a:ext>
                </a:extLst>
              </p:cNvPr>
              <p:cNvSpPr/>
              <p:nvPr/>
            </p:nvSpPr>
            <p:spPr>
              <a:xfrm>
                <a:off x="8888372" y="3130036"/>
                <a:ext cx="869547" cy="7617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F0DB2D0-7943-7E4C-97DB-28ECD9F44895}"/>
                  </a:ext>
                </a:extLst>
              </p:cNvPr>
              <p:cNvSpPr txBox="1"/>
              <p:nvPr/>
            </p:nvSpPr>
            <p:spPr>
              <a:xfrm>
                <a:off x="8959989" y="3358330"/>
                <a:ext cx="718804" cy="38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组件</a:t>
                </a:r>
                <a:r>
                  <a:rPr kumimoji="1"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B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79989B-F39A-DE42-8A07-695A0BD32056}"/>
              </a:ext>
            </a:extLst>
          </p:cNvPr>
          <p:cNvGrpSpPr/>
          <p:nvPr/>
        </p:nvGrpSpPr>
        <p:grpSpPr>
          <a:xfrm>
            <a:off x="5650244" y="2770221"/>
            <a:ext cx="2380634" cy="1702984"/>
            <a:chOff x="5650244" y="2770221"/>
            <a:chExt cx="2380634" cy="170298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5B84781-E5DE-3846-B39D-C91D21BC5287}"/>
                </a:ext>
              </a:extLst>
            </p:cNvPr>
            <p:cNvGrpSpPr/>
            <p:nvPr/>
          </p:nvGrpSpPr>
          <p:grpSpPr>
            <a:xfrm>
              <a:off x="5674668" y="3259594"/>
              <a:ext cx="2356210" cy="1213611"/>
              <a:chOff x="3200895" y="4950609"/>
              <a:chExt cx="2356210" cy="1537845"/>
            </a:xfrm>
          </p:grpSpPr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7F7FE65B-9EE9-B047-A9FB-874023B1D59B}"/>
                  </a:ext>
                </a:extLst>
              </p:cNvPr>
              <p:cNvSpPr/>
              <p:nvPr/>
            </p:nvSpPr>
            <p:spPr>
              <a:xfrm>
                <a:off x="3200895" y="4977994"/>
                <a:ext cx="2356210" cy="15104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D8158DB-918C-0E45-A98D-DB61133BAC0D}"/>
                  </a:ext>
                </a:extLst>
              </p:cNvPr>
              <p:cNvSpPr/>
              <p:nvPr/>
            </p:nvSpPr>
            <p:spPr>
              <a:xfrm>
                <a:off x="3425347" y="5433447"/>
                <a:ext cx="1903111" cy="9563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六边形 32">
                <a:extLst>
                  <a:ext uri="{FF2B5EF4-FFF2-40B4-BE49-F238E27FC236}">
                    <a16:creationId xmlns:a16="http://schemas.microsoft.com/office/drawing/2014/main" id="{A2F422CB-CFC9-3F4F-8CC3-AAEECBE8B9AE}"/>
                  </a:ext>
                </a:extLst>
              </p:cNvPr>
              <p:cNvSpPr/>
              <p:nvPr/>
            </p:nvSpPr>
            <p:spPr>
              <a:xfrm>
                <a:off x="3700369" y="5531726"/>
                <a:ext cx="1364523" cy="751454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5C2813C-DC2A-D840-84CD-159A26282493}"/>
                  </a:ext>
                </a:extLst>
              </p:cNvPr>
              <p:cNvSpPr/>
              <p:nvPr/>
            </p:nvSpPr>
            <p:spPr>
              <a:xfrm>
                <a:off x="3980902" y="5616330"/>
                <a:ext cx="792000" cy="5958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D7F2BD5-9B04-784C-8BA9-14C694162955}"/>
                  </a:ext>
                </a:extLst>
              </p:cNvPr>
              <p:cNvSpPr txBox="1"/>
              <p:nvPr/>
            </p:nvSpPr>
            <p:spPr>
              <a:xfrm>
                <a:off x="3947756" y="5731675"/>
                <a:ext cx="901553" cy="390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后代组件</a:t>
                </a:r>
                <a:endPara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F9F4161-1689-4346-9C87-19D269D73659}"/>
                  </a:ext>
                </a:extLst>
              </p:cNvPr>
              <p:cNvSpPr txBox="1"/>
              <p:nvPr/>
            </p:nvSpPr>
            <p:spPr>
              <a:xfrm>
                <a:off x="3881915" y="4950609"/>
                <a:ext cx="989973" cy="390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父组件</a:t>
                </a:r>
                <a:endPara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5DE30D5-0D93-794D-B3D2-367F3BC63AE5}"/>
                </a:ext>
              </a:extLst>
            </p:cNvPr>
            <p:cNvSpPr txBox="1"/>
            <p:nvPr/>
          </p:nvSpPr>
          <p:spPr>
            <a:xfrm>
              <a:off x="5650244" y="2770221"/>
              <a:ext cx="2356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后代关系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8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非父子组件通讯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兄弟关系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B9C338-8D40-7343-B9F1-A27C915D65D7}"/>
              </a:ext>
            </a:extLst>
          </p:cNvPr>
          <p:cNvSpPr txBox="1"/>
          <p:nvPr/>
        </p:nvSpPr>
        <p:spPr>
          <a:xfrm>
            <a:off x="654097" y="5500972"/>
            <a:ext cx="5593084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状态提升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如果两个兄弟组件要通讯，就把</a:t>
            </a:r>
            <a:r>
              <a:rPr kumimoji="1" lang="zh-CN" altLang="en-US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共享数据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提升到</a:t>
            </a:r>
            <a:r>
              <a:rPr kumimoji="1" lang="zh-CN" altLang="en-US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公共父组件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DF3F2E-886F-FA47-87DF-0E4EADC1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8" y="2821629"/>
            <a:ext cx="4910988" cy="20280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1B1AF0D-4722-8649-9CAA-4B70CACC236E}"/>
              </a:ext>
            </a:extLst>
          </p:cNvPr>
          <p:cNvGrpSpPr/>
          <p:nvPr/>
        </p:nvGrpSpPr>
        <p:grpSpPr>
          <a:xfrm>
            <a:off x="710878" y="2412672"/>
            <a:ext cx="4910988" cy="2437014"/>
            <a:chOff x="710879" y="3020042"/>
            <a:chExt cx="4910988" cy="243701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2547DB-0B1E-874E-A42C-A0968BA9F616}"/>
                </a:ext>
              </a:extLst>
            </p:cNvPr>
            <p:cNvSpPr/>
            <p:nvPr/>
          </p:nvSpPr>
          <p:spPr>
            <a:xfrm>
              <a:off x="710879" y="3429000"/>
              <a:ext cx="4910988" cy="202805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48A6147-9BFE-6740-9D11-F2EDCD8FDF44}"/>
                </a:ext>
              </a:extLst>
            </p:cNvPr>
            <p:cNvSpPr txBox="1"/>
            <p:nvPr/>
          </p:nvSpPr>
          <p:spPr>
            <a:xfrm>
              <a:off x="710879" y="3020042"/>
              <a:ext cx="84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父组件</a:t>
              </a:r>
              <a:endParaRPr kumimoji="1" lang="en-US" altLang="zh-CN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2842CF-7157-F74C-96B0-56B80FF22440}"/>
              </a:ext>
            </a:extLst>
          </p:cNvPr>
          <p:cNvGrpSpPr/>
          <p:nvPr/>
        </p:nvGrpSpPr>
        <p:grpSpPr>
          <a:xfrm>
            <a:off x="909670" y="3015449"/>
            <a:ext cx="2127040" cy="1718733"/>
            <a:chOff x="909671" y="3622819"/>
            <a:chExt cx="2127040" cy="171873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87CC8BB-C3B2-904C-AE4A-FA97E176C416}"/>
                </a:ext>
              </a:extLst>
            </p:cNvPr>
            <p:cNvSpPr/>
            <p:nvPr/>
          </p:nvSpPr>
          <p:spPr>
            <a:xfrm>
              <a:off x="909671" y="3622819"/>
              <a:ext cx="2127040" cy="1718733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0530C09-0F92-3548-9844-82EB7E8C3104}"/>
                </a:ext>
              </a:extLst>
            </p:cNvPr>
            <p:cNvSpPr txBox="1"/>
            <p:nvPr/>
          </p:nvSpPr>
          <p:spPr>
            <a:xfrm>
              <a:off x="1361822" y="4879886"/>
              <a:ext cx="1284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好友列表组件</a:t>
              </a:r>
              <a:endParaRPr kumimoji="1" lang="en-US" altLang="zh-CN" sz="14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891E7A-56EE-1342-B761-0A25631BCAF9}"/>
              </a:ext>
            </a:extLst>
          </p:cNvPr>
          <p:cNvGrpSpPr/>
          <p:nvPr/>
        </p:nvGrpSpPr>
        <p:grpSpPr>
          <a:xfrm>
            <a:off x="3166372" y="3015449"/>
            <a:ext cx="2232000" cy="1718733"/>
            <a:chOff x="3166373" y="3622819"/>
            <a:chExt cx="2232000" cy="171873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BB7A3F6-EE29-BB40-B5BE-908D5AE1C829}"/>
                </a:ext>
              </a:extLst>
            </p:cNvPr>
            <p:cNvSpPr/>
            <p:nvPr/>
          </p:nvSpPr>
          <p:spPr>
            <a:xfrm>
              <a:off x="3166373" y="3622819"/>
              <a:ext cx="2232000" cy="1718733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182CB5F-7915-6146-A3F1-ECC6EC95F1A2}"/>
                </a:ext>
              </a:extLst>
            </p:cNvPr>
            <p:cNvSpPr txBox="1"/>
            <p:nvPr/>
          </p:nvSpPr>
          <p:spPr>
            <a:xfrm>
              <a:off x="3648644" y="4879886"/>
              <a:ext cx="1259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聊天窗口组件</a:t>
              </a:r>
              <a:endParaRPr kumimoji="1" lang="en-US" altLang="zh-CN" sz="14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4BF23988-E29E-F04D-8820-7888DAFCAC49}"/>
              </a:ext>
            </a:extLst>
          </p:cNvPr>
          <p:cNvSpPr txBox="1"/>
          <p:nvPr/>
        </p:nvSpPr>
        <p:spPr>
          <a:xfrm>
            <a:off x="2317418" y="2428060"/>
            <a:ext cx="169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数据：选中的好友</a:t>
            </a:r>
            <a:endParaRPr kumimoji="1"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D413C2A-FADB-044E-B88B-FF2904448F89}"/>
              </a:ext>
            </a:extLst>
          </p:cNvPr>
          <p:cNvGrpSpPr/>
          <p:nvPr/>
        </p:nvGrpSpPr>
        <p:grpSpPr>
          <a:xfrm>
            <a:off x="6251698" y="1929090"/>
            <a:ext cx="4222044" cy="1607919"/>
            <a:chOff x="6251698" y="1929090"/>
            <a:chExt cx="4222044" cy="1607919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886B07C-A029-2C49-BCA5-A4F262301159}"/>
                </a:ext>
              </a:extLst>
            </p:cNvPr>
            <p:cNvSpPr txBox="1"/>
            <p:nvPr/>
          </p:nvSpPr>
          <p:spPr>
            <a:xfrm>
              <a:off x="6251698" y="1929090"/>
              <a:ext cx="42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找到父组件，提供共享数据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2F85011E-7FA3-5744-85D3-7077CB1A7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52898" y="2263620"/>
              <a:ext cx="3645077" cy="1273389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A6CF079-5F8D-D840-A7B7-53AA35A6B6C7}"/>
              </a:ext>
            </a:extLst>
          </p:cNvPr>
          <p:cNvGrpSpPr/>
          <p:nvPr/>
        </p:nvGrpSpPr>
        <p:grpSpPr>
          <a:xfrm>
            <a:off x="6247181" y="3633838"/>
            <a:ext cx="4910988" cy="1214678"/>
            <a:chOff x="6247181" y="3633838"/>
            <a:chExt cx="4910988" cy="121467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EE4715-ECB9-E744-9E94-CBACA1AAED1A}"/>
                </a:ext>
              </a:extLst>
            </p:cNvPr>
            <p:cNvSpPr txBox="1"/>
            <p:nvPr/>
          </p:nvSpPr>
          <p:spPr>
            <a:xfrm>
              <a:off x="6247181" y="3633838"/>
              <a:ext cx="4910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使用数据，展示好友名称（</a:t>
              </a: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父到子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通讯）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BAEE77D-F53B-7A44-A55B-6030CC9A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2194" y="3918247"/>
              <a:ext cx="2866498" cy="46800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4725E9FB-C998-B642-9945-13C49D27C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2194" y="4365192"/>
              <a:ext cx="2793170" cy="250843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AC733A0-0D4F-CE4D-BDA2-F7FE8C79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285" y="4597674"/>
              <a:ext cx="4102004" cy="250842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411C20-F253-BA41-A87D-DA9B87885DBE}"/>
              </a:ext>
            </a:extLst>
          </p:cNvPr>
          <p:cNvGrpSpPr/>
          <p:nvPr/>
        </p:nvGrpSpPr>
        <p:grpSpPr>
          <a:xfrm>
            <a:off x="6247181" y="5005467"/>
            <a:ext cx="4910988" cy="1249789"/>
            <a:chOff x="6247181" y="5005467"/>
            <a:chExt cx="4910988" cy="124978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BDF91B8-2434-4D41-B87A-CA518CB35232}"/>
                </a:ext>
              </a:extLst>
            </p:cNvPr>
            <p:cNvSpPr txBox="1"/>
            <p:nvPr/>
          </p:nvSpPr>
          <p:spPr>
            <a:xfrm>
              <a:off x="6247181" y="5005467"/>
              <a:ext cx="4910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3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修改数据，切换选中好友（</a:t>
              </a: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子到父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通讯）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48AC0EAF-6DE8-2B42-B1EF-0ED7B195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66211" y="5751256"/>
              <a:ext cx="3631764" cy="2520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5C3794A3-A4E8-324A-B026-5274238DB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62194" y="6003256"/>
              <a:ext cx="4484128" cy="252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43076FF-A3D7-E444-B686-F7AF3D3AE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52898" y="5296869"/>
              <a:ext cx="3773249" cy="468000"/>
            </a:xfrm>
            <a:prstGeom prst="rect">
              <a:avLst/>
            </a:prstGeom>
          </p:spPr>
        </p:pic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328D60-9712-9542-91AB-230045C26D54}"/>
              </a:ext>
            </a:extLst>
          </p:cNvPr>
          <p:cNvSpPr/>
          <p:nvPr/>
        </p:nvSpPr>
        <p:spPr>
          <a:xfrm>
            <a:off x="963385" y="3595109"/>
            <a:ext cx="1999923" cy="484692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2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跨组件通讯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08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2FE87C-BBF4-274F-8D75-B311F93A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355" y="2236048"/>
            <a:ext cx="4295875" cy="36212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6000"/>
              </a:prstClr>
            </a:outerShdw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非父子组件通讯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后代关系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B9C338-8D40-7343-B9F1-A27C915D65D7}"/>
              </a:ext>
            </a:extLst>
          </p:cNvPr>
          <p:cNvSpPr txBox="1"/>
          <p:nvPr/>
        </p:nvSpPr>
        <p:spPr>
          <a:xfrm>
            <a:off x="5308184" y="2238592"/>
            <a:ext cx="5656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Context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（上下文）：范围，</a:t>
            </a:r>
            <a:r>
              <a:rPr kumimoji="1" lang="zh-CN" altLang="en-US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无视组件层级关系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，跨组件通讯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E2E2C0B-9E0E-F04B-9DF4-D16DE078C971}"/>
              </a:ext>
            </a:extLst>
          </p:cNvPr>
          <p:cNvGrpSpPr/>
          <p:nvPr/>
        </p:nvGrpSpPr>
        <p:grpSpPr>
          <a:xfrm>
            <a:off x="5342152" y="2838041"/>
            <a:ext cx="4154354" cy="622781"/>
            <a:chOff x="5169663" y="3697123"/>
            <a:chExt cx="4154354" cy="62278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886B07C-A029-2C49-BCA5-A4F262301159}"/>
                </a:ext>
              </a:extLst>
            </p:cNvPr>
            <p:cNvSpPr txBox="1"/>
            <p:nvPr/>
          </p:nvSpPr>
          <p:spPr>
            <a:xfrm>
              <a:off x="5169663" y="3697123"/>
              <a:ext cx="4154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创建 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Context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对象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879A93F-C99F-2D47-9120-94596017D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69663" y="3993697"/>
              <a:ext cx="4154354" cy="32620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EEAAF8-14A0-3241-B994-5F401C96D350}"/>
              </a:ext>
            </a:extLst>
          </p:cNvPr>
          <p:cNvGrpSpPr/>
          <p:nvPr/>
        </p:nvGrpSpPr>
        <p:grpSpPr>
          <a:xfrm>
            <a:off x="5342152" y="4784580"/>
            <a:ext cx="4320518" cy="613230"/>
            <a:chOff x="5169663" y="5643662"/>
            <a:chExt cx="4320518" cy="61323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BDF91B8-2434-4D41-B87A-CA518CB35232}"/>
                </a:ext>
              </a:extLst>
            </p:cNvPr>
            <p:cNvSpPr txBox="1"/>
            <p:nvPr/>
          </p:nvSpPr>
          <p:spPr>
            <a:xfrm>
              <a:off x="5169663" y="5643662"/>
              <a:ext cx="4154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3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范围内的组件，获取共享数据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2A89301-9A45-5245-A52A-18EF62C8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69663" y="5946982"/>
              <a:ext cx="4320518" cy="30991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FCDAE7-61C5-8A45-A7F0-4C231821C20F}"/>
              </a:ext>
            </a:extLst>
          </p:cNvPr>
          <p:cNvGrpSpPr/>
          <p:nvPr/>
        </p:nvGrpSpPr>
        <p:grpSpPr>
          <a:xfrm>
            <a:off x="5342152" y="3620964"/>
            <a:ext cx="4154354" cy="1029736"/>
            <a:chOff x="5169663" y="4480046"/>
            <a:chExt cx="4154354" cy="102973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EE4715-ECB9-E744-9E94-CBACA1AAED1A}"/>
                </a:ext>
              </a:extLst>
            </p:cNvPr>
            <p:cNvSpPr txBox="1"/>
            <p:nvPr/>
          </p:nvSpPr>
          <p:spPr>
            <a:xfrm>
              <a:off x="5169663" y="4480046"/>
              <a:ext cx="4154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划定范围，提供共享数据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391387-00DC-794D-AC00-7F55095C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69663" y="4781663"/>
              <a:ext cx="3712607" cy="728119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1C7D585-F720-304A-B953-31932E8AC958}"/>
              </a:ext>
            </a:extLst>
          </p:cNvPr>
          <p:cNvGrpSpPr/>
          <p:nvPr/>
        </p:nvGrpSpPr>
        <p:grpSpPr>
          <a:xfrm>
            <a:off x="710879" y="1891571"/>
            <a:ext cx="4320518" cy="3949460"/>
            <a:chOff x="707724" y="2278689"/>
            <a:chExt cx="4320518" cy="394946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CDB38C5-56EC-9542-BB9B-C9149D0A2E62}"/>
                </a:ext>
              </a:extLst>
            </p:cNvPr>
            <p:cNvSpPr/>
            <p:nvPr/>
          </p:nvSpPr>
          <p:spPr>
            <a:xfrm>
              <a:off x="707724" y="2639385"/>
              <a:ext cx="4320518" cy="3588764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2ED93EC-D3E3-814F-A0F9-02EADD53825E}"/>
                </a:ext>
              </a:extLst>
            </p:cNvPr>
            <p:cNvSpPr txBox="1"/>
            <p:nvPr/>
          </p:nvSpPr>
          <p:spPr>
            <a:xfrm>
              <a:off x="707724" y="2278689"/>
              <a:ext cx="804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父组件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9F1EB82-C8F9-9942-AD76-785D1B7C1707}"/>
              </a:ext>
            </a:extLst>
          </p:cNvPr>
          <p:cNvGrpSpPr/>
          <p:nvPr/>
        </p:nvGrpSpPr>
        <p:grpSpPr>
          <a:xfrm>
            <a:off x="831210" y="2315150"/>
            <a:ext cx="933012" cy="3439332"/>
            <a:chOff x="828055" y="2702268"/>
            <a:chExt cx="933012" cy="343933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85E3FD1-9E28-334E-9501-BEBFB24B3621}"/>
                </a:ext>
              </a:extLst>
            </p:cNvPr>
            <p:cNvGrpSpPr/>
            <p:nvPr/>
          </p:nvGrpSpPr>
          <p:grpSpPr>
            <a:xfrm>
              <a:off x="828055" y="2702268"/>
              <a:ext cx="933012" cy="3439332"/>
              <a:chOff x="828055" y="2702268"/>
              <a:chExt cx="933012" cy="343933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B47C56E-7DC5-D94C-A1E8-3DDACF8B8B84}"/>
                  </a:ext>
                </a:extLst>
              </p:cNvPr>
              <p:cNvSpPr/>
              <p:nvPr/>
            </p:nvSpPr>
            <p:spPr>
              <a:xfrm>
                <a:off x="828055" y="2702268"/>
                <a:ext cx="933012" cy="3439332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F0DE35-F4C7-1748-9ACF-41EC562638C4}"/>
                  </a:ext>
                </a:extLst>
              </p:cNvPr>
              <p:cNvSpPr/>
              <p:nvPr/>
            </p:nvSpPr>
            <p:spPr>
              <a:xfrm>
                <a:off x="908477" y="2765151"/>
                <a:ext cx="784856" cy="931972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C7CBA71-4121-C64F-A6ED-7842B653FB5F}"/>
                  </a:ext>
                </a:extLst>
              </p:cNvPr>
              <p:cNvSpPr/>
              <p:nvPr/>
            </p:nvSpPr>
            <p:spPr>
              <a:xfrm>
                <a:off x="959278" y="3002844"/>
                <a:ext cx="684000" cy="225778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1EA5629-8104-B341-99C0-F52FFF3525F2}"/>
                </a:ext>
              </a:extLst>
            </p:cNvPr>
            <p:cNvSpPr txBox="1"/>
            <p:nvPr/>
          </p:nvSpPr>
          <p:spPr>
            <a:xfrm>
              <a:off x="956080" y="3220094"/>
              <a:ext cx="8049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后代组件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6E58F3-4E48-EB4E-96D1-BFBC06C99F6E}"/>
              </a:ext>
            </a:extLst>
          </p:cNvPr>
          <p:cNvGrpSpPr/>
          <p:nvPr/>
        </p:nvGrpSpPr>
        <p:grpSpPr>
          <a:xfrm>
            <a:off x="1834753" y="2315150"/>
            <a:ext cx="2740401" cy="3439332"/>
            <a:chOff x="1831598" y="2702268"/>
            <a:chExt cx="2740401" cy="343933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ADFE0CD-BCBA-6841-A811-D53B7A9F7AF2}"/>
                </a:ext>
              </a:extLst>
            </p:cNvPr>
            <p:cNvGrpSpPr/>
            <p:nvPr/>
          </p:nvGrpSpPr>
          <p:grpSpPr>
            <a:xfrm>
              <a:off x="1831598" y="2702268"/>
              <a:ext cx="2740401" cy="3439332"/>
              <a:chOff x="1831598" y="2702268"/>
              <a:chExt cx="2740401" cy="3439332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D10534E-A930-4F4C-ADE2-5D48447C0B14}"/>
                  </a:ext>
                </a:extLst>
              </p:cNvPr>
              <p:cNvSpPr/>
              <p:nvPr/>
            </p:nvSpPr>
            <p:spPr>
              <a:xfrm>
                <a:off x="1831598" y="2702268"/>
                <a:ext cx="2740401" cy="3439332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ECCA577-1427-FF4A-8751-4A4AACFA192B}"/>
                  </a:ext>
                </a:extLst>
              </p:cNvPr>
              <p:cNvSpPr/>
              <p:nvPr/>
            </p:nvSpPr>
            <p:spPr>
              <a:xfrm>
                <a:off x="1902082" y="5447684"/>
                <a:ext cx="2579560" cy="614450"/>
              </a:xfrm>
              <a:prstGeom prst="rect">
                <a:avLst/>
              </a:prstGeom>
              <a:noFill/>
              <a:ln w="12700"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FC39E77-B63C-424C-9BDA-4B8858393EEB}"/>
                </a:ext>
              </a:extLst>
            </p:cNvPr>
            <p:cNvSpPr txBox="1"/>
            <p:nvPr/>
          </p:nvSpPr>
          <p:spPr>
            <a:xfrm>
              <a:off x="2062996" y="5513818"/>
              <a:ext cx="8049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后代组件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0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useEffect</a:t>
            </a:r>
            <a:r>
              <a:rPr kumimoji="1" lang="zh-CN" altLang="en-US" dirty="0"/>
              <a:t> 的使用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77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使用状态操作表单元素的值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6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useEffect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的作用：在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组件生命周期的三个阶段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（挂载、更新、卸载），执行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网络请求、浏览器 </a:t>
            </a:r>
            <a:r>
              <a:rPr kumimoji="1" lang="en-US" altLang="zh-CN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API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等操作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这些操作，也叫：副作用（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side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effects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useEffect</a:t>
            </a:r>
            <a:r>
              <a:rPr kumimoji="1" lang="zh-CN" altLang="en-US" dirty="0"/>
              <a:t> 的使用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FF2732F-C063-0D48-ADD3-509C9C8D3F5C}"/>
              </a:ext>
            </a:extLst>
          </p:cNvPr>
          <p:cNvGrpSpPr/>
          <p:nvPr/>
        </p:nvGrpSpPr>
        <p:grpSpPr>
          <a:xfrm>
            <a:off x="707869" y="2613879"/>
            <a:ext cx="6008635" cy="581981"/>
            <a:chOff x="710879" y="4201060"/>
            <a:chExt cx="6008635" cy="581981"/>
          </a:xfrm>
        </p:grpSpPr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891E84B0-DB3A-CE43-8273-CEDB97C18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48083" y="4208337"/>
              <a:ext cx="3525882" cy="324000"/>
            </a:xfrm>
            <a:prstGeom prst="rect">
              <a:avLst/>
            </a:prstGeom>
          </p:spPr>
        </p:pic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32C00E9-4558-C345-9A01-EC5003757264}"/>
                </a:ext>
              </a:extLst>
            </p:cNvPr>
            <p:cNvSpPr txBox="1"/>
            <p:nvPr/>
          </p:nvSpPr>
          <p:spPr>
            <a:xfrm>
              <a:off x="3771662" y="4475264"/>
              <a:ext cx="2947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控制 </a:t>
              </a: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Effect</a:t>
              </a:r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函数 的执行时机，可选</a:t>
              </a:r>
              <a:endPara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DD1FE42D-9CB2-E041-AD59-6BBD30CEB9F7}"/>
                </a:ext>
              </a:extLst>
            </p:cNvPr>
            <p:cNvCxnSpPr>
              <a:cxnSpLocks/>
            </p:cNvCxnSpPr>
            <p:nvPr/>
          </p:nvCxnSpPr>
          <p:spPr>
            <a:xfrm>
              <a:off x="2611927" y="4472296"/>
              <a:ext cx="104567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3399F23-5618-0543-9FBC-DA579E9F6C7A}"/>
                </a:ext>
              </a:extLst>
            </p:cNvPr>
            <p:cNvSpPr txBox="1"/>
            <p:nvPr/>
          </p:nvSpPr>
          <p:spPr>
            <a:xfrm>
              <a:off x="2549729" y="4469756"/>
              <a:ext cx="1179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副作用代码</a:t>
              </a:r>
              <a:endPara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5A8CEA0A-7983-3545-A718-21DC030C43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60" y="4472296"/>
              <a:ext cx="93842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048DDB6-ADA2-C441-AD7C-6A0C2AD3E8B5}"/>
                </a:ext>
              </a:extLst>
            </p:cNvPr>
            <p:cNvSpPr txBox="1"/>
            <p:nvPr/>
          </p:nvSpPr>
          <p:spPr>
            <a:xfrm>
              <a:off x="710879" y="4201060"/>
              <a:ext cx="73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语法：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D6C41A8-49F3-B141-A211-0C2ECF955B9F}"/>
              </a:ext>
            </a:extLst>
          </p:cNvPr>
          <p:cNvGrpSpPr/>
          <p:nvPr/>
        </p:nvGrpSpPr>
        <p:grpSpPr>
          <a:xfrm>
            <a:off x="2840610" y="3750038"/>
            <a:ext cx="2407741" cy="984986"/>
            <a:chOff x="4819736" y="5236178"/>
            <a:chExt cx="2407741" cy="984986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A1726483-990A-C948-8F93-65DCA16B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9736" y="5501164"/>
              <a:ext cx="2407741" cy="72000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9413574-2712-7B4E-8F2C-15BDA5A9F666}"/>
                </a:ext>
              </a:extLst>
            </p:cNvPr>
            <p:cNvSpPr txBox="1"/>
            <p:nvPr/>
          </p:nvSpPr>
          <p:spPr>
            <a:xfrm>
              <a:off x="4819736" y="5236178"/>
              <a:ext cx="783834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更新时：</a:t>
              </a:r>
              <a:endPara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89F2A822-9FC6-EF44-95B2-367885A34F29}"/>
              </a:ext>
            </a:extLst>
          </p:cNvPr>
          <p:cNvGrpSpPr/>
          <p:nvPr/>
        </p:nvGrpSpPr>
        <p:grpSpPr>
          <a:xfrm>
            <a:off x="5297482" y="3745806"/>
            <a:ext cx="2988389" cy="989218"/>
            <a:chOff x="8036483" y="5231946"/>
            <a:chExt cx="2988389" cy="989218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112C18C2-A70C-C34A-97AF-4A770122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6485" y="5501164"/>
              <a:ext cx="2988387" cy="72000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2402B00-1C4C-8D44-8642-15DA8413882C}"/>
                </a:ext>
              </a:extLst>
            </p:cNvPr>
            <p:cNvSpPr txBox="1"/>
            <p:nvPr/>
          </p:nvSpPr>
          <p:spPr>
            <a:xfrm>
              <a:off x="8036483" y="5231946"/>
              <a:ext cx="915945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卸载时：</a:t>
              </a:r>
              <a:endPara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4F5AFBD-D45C-1C4E-8EB9-FD8B1A955FD9}"/>
              </a:ext>
            </a:extLst>
          </p:cNvPr>
          <p:cNvGrpSpPr/>
          <p:nvPr/>
        </p:nvGrpSpPr>
        <p:grpSpPr>
          <a:xfrm>
            <a:off x="708182" y="3315583"/>
            <a:ext cx="2083297" cy="1422689"/>
            <a:chOff x="708182" y="3315583"/>
            <a:chExt cx="2083297" cy="142268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6BABA22-100B-C147-84D5-62C4F57CBF15}"/>
                </a:ext>
              </a:extLst>
            </p:cNvPr>
            <p:cNvGrpSpPr/>
            <p:nvPr/>
          </p:nvGrpSpPr>
          <p:grpSpPr>
            <a:xfrm>
              <a:off x="760321" y="3745806"/>
              <a:ext cx="2031158" cy="992466"/>
              <a:chOff x="2019502" y="5233637"/>
              <a:chExt cx="2031158" cy="992466"/>
            </a:xfrm>
          </p:grpSpPr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130EC30E-72A1-A846-BC38-9203E4B60590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9503" y="5506103"/>
                <a:ext cx="2031157" cy="720000"/>
              </a:xfrm>
              <a:prstGeom prst="rect">
                <a:avLst/>
              </a:prstGeom>
            </p:spPr>
          </p:pic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953DCE5-1AB6-0249-BDD6-47C9F59C9B7B}"/>
                  </a:ext>
                </a:extLst>
              </p:cNvPr>
              <p:cNvSpPr txBox="1"/>
              <p:nvPr/>
            </p:nvSpPr>
            <p:spPr>
              <a:xfrm>
                <a:off x="2019502" y="5233637"/>
                <a:ext cx="832965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挂载时：</a:t>
                </a:r>
                <a:endPara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3B1DE11-730A-9C4C-B24A-1DC990DF9537}"/>
                </a:ext>
              </a:extLst>
            </p:cNvPr>
            <p:cNvSpPr txBox="1"/>
            <p:nvPr/>
          </p:nvSpPr>
          <p:spPr>
            <a:xfrm>
              <a:off x="708182" y="3315583"/>
              <a:ext cx="1867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比如，在线聊天室：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307F1E7-D812-4842-BC6D-4B5D5FC4D94E}"/>
              </a:ext>
            </a:extLst>
          </p:cNvPr>
          <p:cNvGrpSpPr/>
          <p:nvPr/>
        </p:nvGrpSpPr>
        <p:grpSpPr>
          <a:xfrm>
            <a:off x="707869" y="5034244"/>
            <a:ext cx="9405323" cy="1451859"/>
            <a:chOff x="707869" y="5034244"/>
            <a:chExt cx="9405323" cy="1451859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702A7B8-4EE3-DC45-929B-FAA82262F37A}"/>
                </a:ext>
              </a:extLst>
            </p:cNvPr>
            <p:cNvSpPr txBox="1"/>
            <p:nvPr/>
          </p:nvSpPr>
          <p:spPr>
            <a:xfrm>
              <a:off x="707869" y="5361956"/>
              <a:ext cx="3961887" cy="79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16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useEffect</a:t>
              </a:r>
              <a:r>
                <a:rPr kumimoji="1" lang="zh-CN" altLang="en-US" sz="16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</a:t>
              </a:r>
              <a:r>
                <a:rPr kumimoji="1" lang="zh-CN" altLang="en-US" sz="16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hlinkClick r:id="rId6"/>
                </a:rPr>
                <a:t>官方解释</a:t>
              </a:r>
              <a:r>
                <a:rPr kumimoji="1" lang="zh-CN" altLang="en-US" sz="16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：</a:t>
              </a:r>
              <a:endParaRPr kumimoji="1"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连接外部系统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（不受 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React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控制的系统）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3F47A57-E31E-4949-B933-7B49B55DBA09}"/>
                </a:ext>
              </a:extLst>
            </p:cNvPr>
            <p:cNvGrpSpPr/>
            <p:nvPr/>
          </p:nvGrpSpPr>
          <p:grpSpPr>
            <a:xfrm>
              <a:off x="5297482" y="5034244"/>
              <a:ext cx="4815710" cy="1451859"/>
              <a:chOff x="5297482" y="5107136"/>
              <a:chExt cx="4815710" cy="1451859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B83B1B3E-2487-1341-A493-19EDDD964A16}"/>
                  </a:ext>
                </a:extLst>
              </p:cNvPr>
              <p:cNvGrpSpPr/>
              <p:nvPr/>
            </p:nvGrpSpPr>
            <p:grpSpPr>
              <a:xfrm>
                <a:off x="5297482" y="5107136"/>
                <a:ext cx="4815710" cy="1451859"/>
                <a:chOff x="707869" y="2217305"/>
                <a:chExt cx="4815710" cy="1451859"/>
              </a:xfrm>
            </p:grpSpPr>
            <p:sp>
              <p:nvSpPr>
                <p:cNvPr id="89" name="圆角矩形 88">
                  <a:extLst>
                    <a:ext uri="{FF2B5EF4-FFF2-40B4-BE49-F238E27FC236}">
                      <a16:creationId xmlns:a16="http://schemas.microsoft.com/office/drawing/2014/main" id="{42F6C0EB-3062-5A4B-AC71-EDB4292B7F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7869" y="2648837"/>
                  <a:ext cx="1651200" cy="576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ysClr val="windowText" lastClr="000000"/>
                      </a:solidFill>
                      <a:latin typeface="Alibaba PuHuiTi" pitchFamily="18" charset="-122"/>
                      <a:ea typeface="Alibaba PuHuiTi" pitchFamily="18" charset="-122"/>
                      <a:cs typeface="Alibaba PuHuiTi" pitchFamily="18" charset="-122"/>
                    </a:rPr>
                    <a:t>React</a:t>
                  </a:r>
                  <a:r>
                    <a:rPr kumimoji="1" lang="zh-CN" altLang="en-US" dirty="0">
                      <a:solidFill>
                        <a:sysClr val="windowText" lastClr="000000"/>
                      </a:solidFill>
                      <a:latin typeface="Alibaba PuHuiTi" pitchFamily="18" charset="-122"/>
                      <a:ea typeface="Alibaba PuHuiTi" pitchFamily="18" charset="-122"/>
                      <a:cs typeface="Alibaba PuHuiTi" pitchFamily="18" charset="-122"/>
                    </a:rPr>
                    <a:t> 组件</a:t>
                  </a:r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06CD767-4B42-9F49-974C-4B06F3294566}"/>
                    </a:ext>
                  </a:extLst>
                </p:cNvPr>
                <p:cNvSpPr/>
                <p:nvPr/>
              </p:nvSpPr>
              <p:spPr>
                <a:xfrm>
                  <a:off x="3723579" y="2217305"/>
                  <a:ext cx="1800000" cy="540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服务器</a:t>
                  </a:r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854460AD-DCF4-B44F-93D6-CCF599BAC232}"/>
                    </a:ext>
                  </a:extLst>
                </p:cNvPr>
                <p:cNvSpPr/>
                <p:nvPr/>
              </p:nvSpPr>
              <p:spPr>
                <a:xfrm>
                  <a:off x="3723579" y="3093164"/>
                  <a:ext cx="1800000" cy="576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浏览器</a:t>
                  </a: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52E3AA6B-1D82-5D49-BD73-A5C4B0EEABED}"/>
                  </a:ext>
                </a:extLst>
              </p:cNvPr>
              <p:cNvGrpSpPr/>
              <p:nvPr/>
            </p:nvGrpSpPr>
            <p:grpSpPr>
              <a:xfrm>
                <a:off x="6959205" y="5284497"/>
                <a:ext cx="1364510" cy="508342"/>
                <a:chOff x="2359069" y="2428495"/>
                <a:chExt cx="1364510" cy="508342"/>
              </a:xfrm>
            </p:grpSpPr>
            <p:cxnSp>
              <p:nvCxnSpPr>
                <p:cNvPr id="103" name="直线箭头连接符 102">
                  <a:extLst>
                    <a:ext uri="{FF2B5EF4-FFF2-40B4-BE49-F238E27FC236}">
                      <a16:creationId xmlns:a16="http://schemas.microsoft.com/office/drawing/2014/main" id="{F23C2DE5-D2FC-4045-B4D9-E02E120AD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9069" y="2487305"/>
                  <a:ext cx="1364510" cy="449532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prstDash val="dash"/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521C43ED-B7B1-A442-8D72-C8D96730786B}"/>
                    </a:ext>
                  </a:extLst>
                </p:cNvPr>
                <p:cNvSpPr txBox="1"/>
                <p:nvPr/>
              </p:nvSpPr>
              <p:spPr>
                <a:xfrm rot="20520000">
                  <a:off x="2514260" y="2428495"/>
                  <a:ext cx="10163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 sz="1200" dirty="0">
                      <a:solidFill>
                        <a:schemeClr val="accent5"/>
                      </a:solidFill>
                      <a:latin typeface="Alibaba PuHuiTi" pitchFamily="18" charset="-122"/>
                      <a:ea typeface="Alibaba PuHuiTi" pitchFamily="18" charset="-122"/>
                      <a:cs typeface="Alibaba PuHuiTi" pitchFamily="18" charset="-122"/>
                    </a:rPr>
                    <a:t>网络请求</a:t>
                  </a:r>
                  <a:endParaRPr kumimoji="1" lang="en-US" altLang="zh-CN" sz="1200" dirty="0">
                    <a:solidFill>
                      <a:schemeClr val="accent5"/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endParaRPr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ECB97F0E-3F71-8647-B623-0854B7F0C491}"/>
                  </a:ext>
                </a:extLst>
              </p:cNvPr>
              <p:cNvGrpSpPr/>
              <p:nvPr/>
            </p:nvGrpSpPr>
            <p:grpSpPr>
              <a:xfrm>
                <a:off x="6940302" y="5835674"/>
                <a:ext cx="1364510" cy="550589"/>
                <a:chOff x="2359069" y="2936837"/>
                <a:chExt cx="1364510" cy="550589"/>
              </a:xfrm>
            </p:grpSpPr>
            <p:cxnSp>
              <p:nvCxnSpPr>
                <p:cNvPr id="106" name="直线箭头连接符 105">
                  <a:extLst>
                    <a:ext uri="{FF2B5EF4-FFF2-40B4-BE49-F238E27FC236}">
                      <a16:creationId xmlns:a16="http://schemas.microsoft.com/office/drawing/2014/main" id="{26833D4A-5125-8442-B06A-7D64D55C2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9069" y="2936837"/>
                  <a:ext cx="1364510" cy="444327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prstDash val="dash"/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4602D2F4-70EC-6F49-B175-A7955C17E861}"/>
                    </a:ext>
                  </a:extLst>
                </p:cNvPr>
                <p:cNvSpPr txBox="1"/>
                <p:nvPr/>
              </p:nvSpPr>
              <p:spPr>
                <a:xfrm rot="1080000">
                  <a:off x="2409687" y="3210427"/>
                  <a:ext cx="12254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 sz="1200" dirty="0">
                      <a:solidFill>
                        <a:schemeClr val="accent3"/>
                      </a:solidFill>
                      <a:latin typeface="Alibaba PuHuiTi" pitchFamily="18" charset="-122"/>
                      <a:ea typeface="Alibaba PuHuiTi" pitchFamily="18" charset="-122"/>
                      <a:cs typeface="Alibaba PuHuiTi" pitchFamily="18" charset="-122"/>
                    </a:rPr>
                    <a:t>浏览器 </a:t>
                  </a:r>
                  <a:r>
                    <a:rPr kumimoji="1" lang="en-US" altLang="zh-CN" sz="1200" dirty="0">
                      <a:solidFill>
                        <a:schemeClr val="accent3"/>
                      </a:solidFill>
                      <a:latin typeface="Alibaba PuHuiTi" pitchFamily="18" charset="-122"/>
                      <a:ea typeface="Alibaba PuHuiTi" pitchFamily="18" charset="-122"/>
                      <a:cs typeface="Alibaba PuHuiTi" pitchFamily="18" charset="-122"/>
                    </a:rPr>
                    <a:t>API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31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useEffect</a:t>
            </a:r>
            <a:r>
              <a:rPr kumimoji="1" lang="zh-CN" altLang="en-US" dirty="0"/>
              <a:t> 的扩展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7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推荐：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 </a:t>
            </a:r>
            <a:r>
              <a:rPr kumimoji="1" lang="en-US" altLang="zh-CN" dirty="0" err="1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useEffect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负责一个完整功能</a:t>
            </a:r>
            <a:endParaRPr kumimoji="1" lang="en-US" altLang="zh-CN" dirty="0">
              <a:solidFill>
                <a:srgbClr val="AD2B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useEffect</a:t>
            </a:r>
            <a:r>
              <a:rPr kumimoji="1" lang="zh-CN" altLang="en-US" dirty="0"/>
              <a:t> 的扩展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5584152-7A94-E749-9702-330C8B7FFD0A}"/>
              </a:ext>
            </a:extLst>
          </p:cNvPr>
          <p:cNvSpPr txBox="1"/>
          <p:nvPr/>
        </p:nvSpPr>
        <p:spPr>
          <a:xfrm>
            <a:off x="707542" y="4515741"/>
            <a:ext cx="3525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依赖项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3DBCDB77-B9C7-1745-801E-ABE505CAD205}"/>
              </a:ext>
            </a:extLst>
          </p:cNvPr>
          <p:cNvGrpSpPr/>
          <p:nvPr/>
        </p:nvGrpSpPr>
        <p:grpSpPr>
          <a:xfrm>
            <a:off x="707540" y="4949165"/>
            <a:ext cx="8657396" cy="1153856"/>
            <a:chOff x="707540" y="4949165"/>
            <a:chExt cx="8657396" cy="1153856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CAFBD88-129B-3C4A-8FB9-18D1A7704F72}"/>
                </a:ext>
              </a:extLst>
            </p:cNvPr>
            <p:cNvSpPr txBox="1"/>
            <p:nvPr/>
          </p:nvSpPr>
          <p:spPr>
            <a:xfrm>
              <a:off x="707540" y="5389931"/>
              <a:ext cx="8657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需要作为依赖项的值：</a:t>
              </a:r>
              <a:r>
                <a:rPr kumimoji="1" lang="en-US" altLang="zh-CN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Effect</a:t>
              </a: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中用到的可变值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，比如，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props/state/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组件内创建的变量等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E1951C35-C058-B74E-AFFA-94BC63F11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06" y="4949165"/>
              <a:ext cx="5784353" cy="324000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58C8534-4BC6-5C4D-93D0-57A330E5F1DE}"/>
                </a:ext>
              </a:extLst>
            </p:cNvPr>
            <p:cNvSpPr txBox="1"/>
            <p:nvPr/>
          </p:nvSpPr>
          <p:spPr>
            <a:xfrm>
              <a:off x="707540" y="5764467"/>
              <a:ext cx="7076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不需要作为依赖项的值：组件外创建的或导入的变量、函数等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pic>
        <p:nvPicPr>
          <p:cNvPr id="106" name="图片 105">
            <a:extLst>
              <a:ext uri="{FF2B5EF4-FFF2-40B4-BE49-F238E27FC236}">
                <a16:creationId xmlns:a16="http://schemas.microsoft.com/office/drawing/2014/main" id="{4F83DE2A-6BD8-0F4D-A0A5-CA77EA500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105" y="2061591"/>
            <a:ext cx="4197230" cy="1528621"/>
          </a:xfrm>
          <a:prstGeom prst="rect">
            <a:avLst/>
          </a:prstGeom>
        </p:spPr>
      </p:pic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615B0F62-26BA-4C43-9DD5-087C8B35A2E1}"/>
              </a:ext>
            </a:extLst>
          </p:cNvPr>
          <p:cNvGrpSpPr/>
          <p:nvPr/>
        </p:nvGrpSpPr>
        <p:grpSpPr>
          <a:xfrm>
            <a:off x="756105" y="2324934"/>
            <a:ext cx="435680" cy="753818"/>
            <a:chOff x="5998658" y="2316918"/>
            <a:chExt cx="435680" cy="753818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35AAE8A-EB0B-5041-9813-684101B3205F}"/>
                </a:ext>
              </a:extLst>
            </p:cNvPr>
            <p:cNvSpPr/>
            <p:nvPr/>
          </p:nvSpPr>
          <p:spPr>
            <a:xfrm>
              <a:off x="5998658" y="2316918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8E721B61-A96A-3949-9397-6D74DABFBEE5}"/>
                </a:ext>
              </a:extLst>
            </p:cNvPr>
            <p:cNvSpPr/>
            <p:nvPr/>
          </p:nvSpPr>
          <p:spPr>
            <a:xfrm>
              <a:off x="6182338" y="2818736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C2B96266-29F0-6248-8E96-7F94585BCA78}"/>
              </a:ext>
            </a:extLst>
          </p:cNvPr>
          <p:cNvGrpSpPr/>
          <p:nvPr/>
        </p:nvGrpSpPr>
        <p:grpSpPr>
          <a:xfrm>
            <a:off x="707540" y="3626194"/>
            <a:ext cx="4201981" cy="338554"/>
            <a:chOff x="5950093" y="3618178"/>
            <a:chExt cx="4201981" cy="338554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95F0B04-7F0D-C84B-BDDD-E903DDA8AA92}"/>
                </a:ext>
              </a:extLst>
            </p:cNvPr>
            <p:cNvGrpSpPr/>
            <p:nvPr/>
          </p:nvGrpSpPr>
          <p:grpSpPr>
            <a:xfrm>
              <a:off x="7025514" y="3618178"/>
              <a:ext cx="756548" cy="338554"/>
              <a:chOff x="6399158" y="4121502"/>
              <a:chExt cx="756548" cy="338554"/>
            </a:xfrm>
          </p:grpSpPr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9871CE2-976D-F040-AE43-03B8741EBB10}"/>
                  </a:ext>
                </a:extLst>
              </p:cNvPr>
              <p:cNvSpPr txBox="1"/>
              <p:nvPr/>
            </p:nvSpPr>
            <p:spPr>
              <a:xfrm>
                <a:off x="6399158" y="4121502"/>
                <a:ext cx="6678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挂载</a:t>
                </a:r>
                <a:endPara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CC362DE6-89DE-7C44-B1E1-AD34CA455206}"/>
                  </a:ext>
                </a:extLst>
              </p:cNvPr>
              <p:cNvSpPr/>
              <p:nvPr/>
            </p:nvSpPr>
            <p:spPr>
              <a:xfrm>
                <a:off x="6903706" y="4161875"/>
                <a:ext cx="252000" cy="25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FDED19A3-8310-734A-B71F-AB1FDE342CE3}"/>
                </a:ext>
              </a:extLst>
            </p:cNvPr>
            <p:cNvGrpSpPr/>
            <p:nvPr/>
          </p:nvGrpSpPr>
          <p:grpSpPr>
            <a:xfrm>
              <a:off x="8088513" y="3618178"/>
              <a:ext cx="1054053" cy="338554"/>
              <a:chOff x="7616535" y="4121502"/>
              <a:chExt cx="1054053" cy="338554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2FF6AA3-5F3D-5B4D-A1C7-BF25CB581C06}"/>
                  </a:ext>
                </a:extLst>
              </p:cNvPr>
              <p:cNvSpPr txBox="1"/>
              <p:nvPr/>
            </p:nvSpPr>
            <p:spPr>
              <a:xfrm>
                <a:off x="7616535" y="4121502"/>
                <a:ext cx="6678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更新</a:t>
                </a:r>
                <a:endPara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C6DA9639-7582-5946-9D01-EEBDAC6C9FC7}"/>
                  </a:ext>
                </a:extLst>
              </p:cNvPr>
              <p:cNvGrpSpPr/>
              <p:nvPr/>
            </p:nvGrpSpPr>
            <p:grpSpPr>
              <a:xfrm>
                <a:off x="8126274" y="4155431"/>
                <a:ext cx="544314" cy="254525"/>
                <a:chOff x="8917609" y="4153494"/>
                <a:chExt cx="544314" cy="254525"/>
              </a:xfrm>
            </p:grpSpPr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AB1EB105-C47E-3042-986D-269923A222DC}"/>
                    </a:ext>
                  </a:extLst>
                </p:cNvPr>
                <p:cNvSpPr/>
                <p:nvPr/>
              </p:nvSpPr>
              <p:spPr>
                <a:xfrm>
                  <a:off x="8917609" y="4153494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A03AF9C6-7897-0C4A-8005-17094ED9FD65}"/>
                    </a:ext>
                  </a:extLst>
                </p:cNvPr>
                <p:cNvSpPr/>
                <p:nvPr/>
              </p:nvSpPr>
              <p:spPr>
                <a:xfrm>
                  <a:off x="9209923" y="4156019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</p:grp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BF1F889-BC2F-D14A-9B7D-A2DCE40A9CD4}"/>
                </a:ext>
              </a:extLst>
            </p:cNvPr>
            <p:cNvGrpSpPr/>
            <p:nvPr/>
          </p:nvGrpSpPr>
          <p:grpSpPr>
            <a:xfrm>
              <a:off x="9398457" y="3618178"/>
              <a:ext cx="753617" cy="338554"/>
              <a:chOff x="9152109" y="4121502"/>
              <a:chExt cx="753617" cy="338554"/>
            </a:xfrm>
          </p:grpSpPr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D16437E-9E6C-AE4A-9A81-FB223ADED352}"/>
                  </a:ext>
                </a:extLst>
              </p:cNvPr>
              <p:cNvSpPr txBox="1"/>
              <p:nvPr/>
            </p:nvSpPr>
            <p:spPr>
              <a:xfrm>
                <a:off x="9152109" y="4121502"/>
                <a:ext cx="6678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卸载</a:t>
                </a:r>
                <a:endPara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BE391780-6FDF-E446-B707-D0399A65C81F}"/>
                  </a:ext>
                </a:extLst>
              </p:cNvPr>
              <p:cNvSpPr/>
              <p:nvPr/>
            </p:nvSpPr>
            <p:spPr>
              <a:xfrm>
                <a:off x="9653726" y="4139210"/>
                <a:ext cx="252000" cy="25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FE106827-49A4-5C40-96D3-923821E91792}"/>
                </a:ext>
              </a:extLst>
            </p:cNvPr>
            <p:cNvSpPr txBox="1"/>
            <p:nvPr/>
          </p:nvSpPr>
          <p:spPr>
            <a:xfrm>
              <a:off x="5950093" y="3618178"/>
              <a:ext cx="113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执行过程：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6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useEffect</a:t>
            </a:r>
            <a:r>
              <a:rPr kumimoji="1" lang="zh-CN" altLang="en-US" dirty="0"/>
              <a:t> 应用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发送请求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84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场景：组件初次渲染时，发送请求获取数据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useEffect</a:t>
            </a:r>
            <a:r>
              <a:rPr kumimoji="1" lang="zh-CN" altLang="en-US" dirty="0"/>
              <a:t> 应用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发送请求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DF941FD-18FD-A146-AC26-EFE7CC3233EE}"/>
              </a:ext>
            </a:extLst>
          </p:cNvPr>
          <p:cNvGrpSpPr/>
          <p:nvPr/>
        </p:nvGrpSpPr>
        <p:grpSpPr>
          <a:xfrm>
            <a:off x="760321" y="4408177"/>
            <a:ext cx="6876155" cy="764864"/>
            <a:chOff x="710878" y="4994348"/>
            <a:chExt cx="6876155" cy="76486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8DF24F3-FA57-FF4D-8E01-6286DCAE9404}"/>
                </a:ext>
              </a:extLst>
            </p:cNvPr>
            <p:cNvSpPr txBox="1"/>
            <p:nvPr/>
          </p:nvSpPr>
          <p:spPr>
            <a:xfrm>
              <a:off x="710878" y="4994348"/>
              <a:ext cx="6876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注意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1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：</a:t>
              </a: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不要直接在 </a:t>
              </a:r>
              <a:r>
                <a:rPr kumimoji="1" lang="en-US" altLang="zh-CN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Effect</a:t>
              </a: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函数 前面添加 </a:t>
              </a:r>
              <a:r>
                <a:rPr kumimoji="1" lang="en-US" altLang="zh-CN" sz="1600" dirty="0" err="1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asnyc</a:t>
              </a:r>
              <a:r>
                <a:rPr kumimoji="1" lang="zh-CN" altLang="en-US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关键字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，因为它是同步的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FD1D683-132E-5944-9A68-E219B8BA3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879" y="5403785"/>
              <a:ext cx="2902654" cy="355427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42AAA16-B581-2A43-A69E-2AE61B19365B}"/>
              </a:ext>
            </a:extLst>
          </p:cNvPr>
          <p:cNvSpPr txBox="1"/>
          <p:nvPr/>
        </p:nvSpPr>
        <p:spPr>
          <a:xfrm>
            <a:off x="710878" y="5286674"/>
            <a:ext cx="6412411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useEffect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：只处理跟组件挂载、更新、卸载相关的请求代码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事件处理程序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：处理点击等用户操作时的请求代码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A5D6F55-FC04-3844-B811-7A3BE1F7131D}"/>
              </a:ext>
            </a:extLst>
          </p:cNvPr>
          <p:cNvGrpSpPr/>
          <p:nvPr/>
        </p:nvGrpSpPr>
        <p:grpSpPr>
          <a:xfrm>
            <a:off x="710878" y="2166533"/>
            <a:ext cx="10410203" cy="1626135"/>
            <a:chOff x="710878" y="2166533"/>
            <a:chExt cx="10410203" cy="162613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A7D7920-2A98-2846-B011-3AD5247AD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0878" y="2166533"/>
              <a:ext cx="4196978" cy="1626135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67AD36-6742-5347-A91A-EFB2F350F55C}"/>
                </a:ext>
              </a:extLst>
            </p:cNvPr>
            <p:cNvGrpSpPr/>
            <p:nvPr/>
          </p:nvGrpSpPr>
          <p:grpSpPr>
            <a:xfrm>
              <a:off x="5019067" y="2216987"/>
              <a:ext cx="6102014" cy="1163866"/>
              <a:chOff x="5019067" y="2216987"/>
              <a:chExt cx="6102014" cy="1163866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897570-4FBD-6F4A-AA54-C24401B4E22A}"/>
                  </a:ext>
                </a:extLst>
              </p:cNvPr>
              <p:cNvSpPr txBox="1"/>
              <p:nvPr/>
            </p:nvSpPr>
            <p:spPr>
              <a:xfrm>
                <a:off x="5019067" y="2630484"/>
                <a:ext cx="61020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kumimoji="1" lang="zh-CN" altLang="en-US" sz="1600" dirty="0">
                    <a:solidFill>
                      <a:srgbClr val="AD2B26"/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创建新函数，在该函数上使用 </a:t>
                </a:r>
                <a:r>
                  <a:rPr kumimoji="1" lang="en-US" altLang="zh-CN" sz="1600" dirty="0">
                    <a:solidFill>
                      <a:srgbClr val="AD2B26"/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async</a:t>
                </a:r>
                <a:r>
                  <a:rPr kumimoji="1" lang="zh-CN" altLang="en-US" sz="1600" dirty="0">
                    <a:solidFill>
                      <a:srgbClr val="AD2B26"/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，并调用</a:t>
                </a:r>
                <a:endParaRPr kumimoji="1" lang="en-US" altLang="zh-CN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4E2A60-191F-8049-BCD7-1403B2E7F4CA}"/>
                  </a:ext>
                </a:extLst>
              </p:cNvPr>
              <p:cNvSpPr txBox="1"/>
              <p:nvPr/>
            </p:nvSpPr>
            <p:spPr>
              <a:xfrm>
                <a:off x="5019067" y="3042299"/>
                <a:ext cx="5836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发送请求，通过 </a:t>
                </a:r>
                <a:r>
                  <a:rPr kumimoji="1"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await</a:t>
                </a:r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 获取到数据，然后使用</a:t>
                </a:r>
                <a:endPara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02ABC1-27FB-C74E-BF35-533E8413064A}"/>
                  </a:ext>
                </a:extLst>
              </p:cNvPr>
              <p:cNvSpPr txBox="1"/>
              <p:nvPr/>
            </p:nvSpPr>
            <p:spPr>
              <a:xfrm>
                <a:off x="5019067" y="2216987"/>
                <a:ext cx="61020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调用 </a:t>
                </a:r>
                <a:r>
                  <a:rPr kumimoji="1" lang="en-US" altLang="zh-CN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useEffect</a:t>
                </a:r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，依赖项为空数组</a:t>
                </a:r>
                <a:endPara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44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Hooks</a:t>
            </a:r>
            <a:r>
              <a:rPr kumimoji="1" lang="zh-CN" altLang="en-US" dirty="0"/>
              <a:t> 解释和使用规则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711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Hooks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是以 </a:t>
            </a:r>
            <a:r>
              <a:rPr kumimoji="1" lang="en-US" altLang="zh-CN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开头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的函数，比如，</a:t>
            </a:r>
            <a:r>
              <a:rPr kumimoji="1"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useState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</a:t>
            </a:r>
            <a:r>
              <a:rPr kumimoji="1"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useEffect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</a:t>
            </a:r>
            <a:r>
              <a:rPr kumimoji="1"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useContext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等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Hooks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（钩子）：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为组件提供不同的 </a:t>
            </a:r>
            <a:r>
              <a:rPr kumimoji="1" lang="en-US" altLang="zh-CN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特性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，比如，</a:t>
            </a:r>
            <a:r>
              <a:rPr kumimoji="1"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useState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Hook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为组件提供状态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版本：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v16.8+</a:t>
            </a:r>
          </a:p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使用规则：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只能在组件的顶层调用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，不能嵌套在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、其他函数中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原理：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组件依赖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Hooks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的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调用顺序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，必须保证所有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Hooks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，在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每次渲染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时，</a:t>
            </a:r>
            <a:r>
              <a:rPr kumimoji="1" lang="zh-CN" altLang="en-US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调用顺序一致</a:t>
            </a:r>
            <a:endParaRPr kumimoji="1" lang="en-US" altLang="zh-CN" dirty="0">
              <a:solidFill>
                <a:srgbClr val="AD2B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Hooks</a:t>
            </a:r>
            <a:r>
              <a:rPr kumimoji="1" lang="zh-CN" altLang="en-US" dirty="0"/>
              <a:t> 解释和使用规则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F7A9756-0DAF-0049-A264-45B8EC30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4598405"/>
            <a:ext cx="3970658" cy="1764737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D0479566-DCF2-1E44-9196-D961CFC18B7F}"/>
              </a:ext>
            </a:extLst>
          </p:cNvPr>
          <p:cNvGrpSpPr/>
          <p:nvPr/>
        </p:nvGrpSpPr>
        <p:grpSpPr>
          <a:xfrm>
            <a:off x="710879" y="4251784"/>
            <a:ext cx="1130873" cy="374006"/>
            <a:chOff x="2709431" y="3585434"/>
            <a:chExt cx="1130873" cy="374006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739C139-6260-CE43-A68A-30066D4A3640}"/>
                </a:ext>
              </a:extLst>
            </p:cNvPr>
            <p:cNvSpPr txBox="1"/>
            <p:nvPr/>
          </p:nvSpPr>
          <p:spPr>
            <a:xfrm>
              <a:off x="2709431" y="3585434"/>
              <a:ext cx="740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正确：</a:t>
              </a:r>
              <a:endParaRPr kumimoji="1" lang="en-US" altLang="zh-CN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CAF1125-6112-8744-9FE4-D59C52473F0B}"/>
                </a:ext>
              </a:extLst>
            </p:cNvPr>
            <p:cNvSpPr txBox="1"/>
            <p:nvPr/>
          </p:nvSpPr>
          <p:spPr>
            <a:xfrm>
              <a:off x="3355525" y="3620886"/>
              <a:ext cx="4847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✅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B243AE-C7F2-654E-8E57-4B4B385CA1B6}"/>
              </a:ext>
            </a:extLst>
          </p:cNvPr>
          <p:cNvGrpSpPr/>
          <p:nvPr/>
        </p:nvGrpSpPr>
        <p:grpSpPr>
          <a:xfrm>
            <a:off x="5791420" y="4240691"/>
            <a:ext cx="3970658" cy="2204541"/>
            <a:chOff x="5791420" y="3706949"/>
            <a:chExt cx="3970658" cy="220454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657E0380-8E74-1E4E-AE27-E0C80978E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91420" y="4011073"/>
              <a:ext cx="3970658" cy="1900417"/>
            </a:xfrm>
            <a:prstGeom prst="rect">
              <a:avLst/>
            </a:prstGeom>
          </p:spPr>
        </p:pic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B329D24-BCE7-DA47-B6E8-AD8B369C3CC6}"/>
                </a:ext>
              </a:extLst>
            </p:cNvPr>
            <p:cNvGrpSpPr/>
            <p:nvPr/>
          </p:nvGrpSpPr>
          <p:grpSpPr>
            <a:xfrm>
              <a:off x="5791420" y="3706949"/>
              <a:ext cx="1028456" cy="360739"/>
              <a:chOff x="710877" y="3585434"/>
              <a:chExt cx="1028456" cy="360739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2038CC-3771-0C45-8E1D-F164D0AECFC2}"/>
                  </a:ext>
                </a:extLst>
              </p:cNvPr>
              <p:cNvSpPr txBox="1"/>
              <p:nvPr/>
            </p:nvSpPr>
            <p:spPr>
              <a:xfrm>
                <a:off x="710877" y="3585434"/>
                <a:ext cx="7407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错误：</a:t>
                </a:r>
                <a:endParaRPr kumimoji="1" lang="en-US" altLang="zh-CN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CB80D83-AA8E-7D48-9572-B9548B3DC6DB}"/>
                  </a:ext>
                </a:extLst>
              </p:cNvPr>
              <p:cNvSpPr txBox="1"/>
              <p:nvPr/>
            </p:nvSpPr>
            <p:spPr>
              <a:xfrm>
                <a:off x="1302680" y="3607619"/>
                <a:ext cx="43665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4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案例：知乎频道管理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32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知乎频道管理案例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B968337-C717-1D44-9BCB-EB0BABE36262}"/>
              </a:ext>
            </a:extLst>
          </p:cNvPr>
          <p:cNvGrpSpPr/>
          <p:nvPr/>
        </p:nvGrpSpPr>
        <p:grpSpPr>
          <a:xfrm>
            <a:off x="4093248" y="1978914"/>
            <a:ext cx="3211731" cy="4154559"/>
            <a:chOff x="4486714" y="1978914"/>
            <a:chExt cx="3211731" cy="415455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58B25E4-DEFE-BC4B-9EFC-E6971ADD0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6714" y="2317473"/>
              <a:ext cx="3211731" cy="3816000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0751E09-F6DE-D74C-A838-4CE4A8C316F5}"/>
                </a:ext>
              </a:extLst>
            </p:cNvPr>
            <p:cNvSpPr txBox="1"/>
            <p:nvPr/>
          </p:nvSpPr>
          <p:spPr>
            <a:xfrm>
              <a:off x="5224201" y="1978914"/>
              <a:ext cx="1743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频道弹窗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259D572-58C6-FF49-A20C-3420FA66FBE4}"/>
              </a:ext>
            </a:extLst>
          </p:cNvPr>
          <p:cNvGrpSpPr/>
          <p:nvPr/>
        </p:nvGrpSpPr>
        <p:grpSpPr>
          <a:xfrm>
            <a:off x="7687495" y="2317468"/>
            <a:ext cx="2625092" cy="2256199"/>
            <a:chOff x="7687495" y="2317468"/>
            <a:chExt cx="2625092" cy="2256199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92573E28-023D-3240-B9CA-E4449F3AA4AE}"/>
                </a:ext>
              </a:extLst>
            </p:cNvPr>
            <p:cNvSpPr/>
            <p:nvPr/>
          </p:nvSpPr>
          <p:spPr>
            <a:xfrm>
              <a:off x="7687495" y="3156288"/>
              <a:ext cx="2625092" cy="57855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渲染频道数据</a:t>
              </a: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56379E7-896A-CF40-B227-40C07A9C7DBA}"/>
                </a:ext>
              </a:extLst>
            </p:cNvPr>
            <p:cNvSpPr/>
            <p:nvPr/>
          </p:nvSpPr>
          <p:spPr>
            <a:xfrm>
              <a:off x="7687495" y="2317468"/>
              <a:ext cx="2625092" cy="5785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展示和隐藏频道弹窗</a:t>
              </a:r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C1451FF9-5D18-3C48-A234-32CD36A63B7B}"/>
                </a:ext>
              </a:extLst>
            </p:cNvPr>
            <p:cNvSpPr/>
            <p:nvPr/>
          </p:nvSpPr>
          <p:spPr>
            <a:xfrm>
              <a:off x="7687495" y="3995108"/>
              <a:ext cx="2625092" cy="5785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选择或移除频道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73A0F4E-88B3-CD44-BA36-C63C59A28246}"/>
              </a:ext>
            </a:extLst>
          </p:cNvPr>
          <p:cNvGrpSpPr/>
          <p:nvPr/>
        </p:nvGrpSpPr>
        <p:grpSpPr>
          <a:xfrm>
            <a:off x="703728" y="1978919"/>
            <a:ext cx="3232769" cy="4140451"/>
            <a:chOff x="703728" y="1978919"/>
            <a:chExt cx="3232769" cy="4140451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8B02BEF-B5C7-0246-BEEA-77273D32AE33}"/>
                </a:ext>
              </a:extLst>
            </p:cNvPr>
            <p:cNvSpPr txBox="1"/>
            <p:nvPr/>
          </p:nvSpPr>
          <p:spPr>
            <a:xfrm>
              <a:off x="1448366" y="1978919"/>
              <a:ext cx="1743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首页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7C2AD78-3D2A-6E49-9358-00FD8EEA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728" y="2303370"/>
              <a:ext cx="3232769" cy="38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8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展示或隐藏频道弹窗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12C2A6-F287-3A48-9F16-84F301C22C86}"/>
              </a:ext>
            </a:extLst>
          </p:cNvPr>
          <p:cNvSpPr txBox="1"/>
          <p:nvPr/>
        </p:nvSpPr>
        <p:spPr>
          <a:xfrm>
            <a:off x="1448366" y="1978919"/>
            <a:ext cx="1743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首页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B968337-C717-1D44-9BCB-EB0BABE36262}"/>
              </a:ext>
            </a:extLst>
          </p:cNvPr>
          <p:cNvGrpSpPr/>
          <p:nvPr/>
        </p:nvGrpSpPr>
        <p:grpSpPr>
          <a:xfrm>
            <a:off x="4093248" y="1978914"/>
            <a:ext cx="3218571" cy="4162686"/>
            <a:chOff x="4486714" y="1978914"/>
            <a:chExt cx="3218571" cy="416268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58B25E4-DEFE-BC4B-9EFC-E6971ADD0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6714" y="2317473"/>
              <a:ext cx="3218571" cy="3824127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0751E09-F6DE-D74C-A838-4CE4A8C316F5}"/>
                </a:ext>
              </a:extLst>
            </p:cNvPr>
            <p:cNvSpPr txBox="1"/>
            <p:nvPr/>
          </p:nvSpPr>
          <p:spPr>
            <a:xfrm>
              <a:off x="5224201" y="1978914"/>
              <a:ext cx="1743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频道弹窗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9ECBEA4-BB0E-9741-B084-1C328B291DEF}"/>
              </a:ext>
            </a:extLst>
          </p:cNvPr>
          <p:cNvSpPr/>
          <p:nvPr/>
        </p:nvSpPr>
        <p:spPr>
          <a:xfrm>
            <a:off x="6864926" y="2471643"/>
            <a:ext cx="288000" cy="288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C64D230-14E7-8045-B4AD-4C5E62FCC3F8}"/>
              </a:ext>
            </a:extLst>
          </p:cNvPr>
          <p:cNvSpPr/>
          <p:nvPr/>
        </p:nvSpPr>
        <p:spPr>
          <a:xfrm>
            <a:off x="7625320" y="1648563"/>
            <a:ext cx="2232000" cy="57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父组件创建状态</a:t>
            </a:r>
            <a:endParaRPr kumimoji="1" lang="en-US" altLang="zh-CN" sz="1600" dirty="0">
              <a:solidFill>
                <a:sysClr val="windowText" lastClr="0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visible</a:t>
            </a:r>
            <a:endParaRPr kumimoji="1" lang="zh-CN" altLang="en-US" sz="1600" dirty="0">
              <a:solidFill>
                <a:sysClr val="windowText" lastClr="0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B6E0C2D-5992-3948-91BA-428AC91E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28" y="2303370"/>
            <a:ext cx="3232769" cy="3816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7820731-B6B1-094B-A36C-8A69F2A083A1}"/>
              </a:ext>
            </a:extLst>
          </p:cNvPr>
          <p:cNvGrpSpPr/>
          <p:nvPr/>
        </p:nvGrpSpPr>
        <p:grpSpPr>
          <a:xfrm>
            <a:off x="7625319" y="2297825"/>
            <a:ext cx="2232000" cy="1131175"/>
            <a:chOff x="7625320" y="2991979"/>
            <a:chExt cx="2232000" cy="113117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A8BD881-C3D5-EE43-B8CA-097C90B68F4B}"/>
                </a:ext>
              </a:extLst>
            </p:cNvPr>
            <p:cNvSpPr/>
            <p:nvPr/>
          </p:nvSpPr>
          <p:spPr>
            <a:xfrm>
              <a:off x="7625320" y="3547154"/>
              <a:ext cx="2232000" cy="576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控制是否展示弹窗（父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→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子）</a:t>
              </a:r>
            </a:p>
          </p:txBody>
        </p:sp>
        <p:sp>
          <p:nvSpPr>
            <p:cNvPr id="24" name="燕尾形 23">
              <a:extLst>
                <a:ext uri="{FF2B5EF4-FFF2-40B4-BE49-F238E27FC236}">
                  <a16:creationId xmlns:a16="http://schemas.microsoft.com/office/drawing/2014/main" id="{EE0A5F37-13F7-0141-9A8F-CD79A4BEF064}"/>
                </a:ext>
              </a:extLst>
            </p:cNvPr>
            <p:cNvSpPr/>
            <p:nvPr/>
          </p:nvSpPr>
          <p:spPr>
            <a:xfrm rot="5400000">
              <a:off x="8500363" y="3078476"/>
              <a:ext cx="481914" cy="308919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650974-E66D-FD44-83AD-22E7D4323D5C}"/>
              </a:ext>
            </a:extLst>
          </p:cNvPr>
          <p:cNvGrpSpPr/>
          <p:nvPr/>
        </p:nvGrpSpPr>
        <p:grpSpPr>
          <a:xfrm>
            <a:off x="7625319" y="4707464"/>
            <a:ext cx="2232000" cy="1131175"/>
            <a:chOff x="7625320" y="4196416"/>
            <a:chExt cx="2232000" cy="1131175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81749FD4-C676-184E-A5FD-7B0FB3218700}"/>
                </a:ext>
              </a:extLst>
            </p:cNvPr>
            <p:cNvSpPr/>
            <p:nvPr/>
          </p:nvSpPr>
          <p:spPr>
            <a:xfrm>
              <a:off x="7625320" y="4751591"/>
              <a:ext cx="2232000" cy="576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点击关闭隐藏弹窗</a:t>
              </a:r>
              <a:endParaRPr kumimoji="1" lang="en-US" altLang="zh-CN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（子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→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父）</a:t>
              </a:r>
            </a:p>
          </p:txBody>
        </p:sp>
        <p:sp>
          <p:nvSpPr>
            <p:cNvPr id="28" name="燕尾形 27">
              <a:extLst>
                <a:ext uri="{FF2B5EF4-FFF2-40B4-BE49-F238E27FC236}">
                  <a16:creationId xmlns:a16="http://schemas.microsoft.com/office/drawing/2014/main" id="{041E816A-F892-4641-8804-179CA3782595}"/>
                </a:ext>
              </a:extLst>
            </p:cNvPr>
            <p:cNvSpPr/>
            <p:nvPr/>
          </p:nvSpPr>
          <p:spPr>
            <a:xfrm rot="5400000">
              <a:off x="8500363" y="4282913"/>
              <a:ext cx="481914" cy="308919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2A52EC0-517E-0A40-897B-8137D43DA267}"/>
              </a:ext>
            </a:extLst>
          </p:cNvPr>
          <p:cNvSpPr/>
          <p:nvPr/>
        </p:nvSpPr>
        <p:spPr>
          <a:xfrm>
            <a:off x="3600000" y="2340000"/>
            <a:ext cx="288000" cy="288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5529FF0-C4F0-4E4F-8094-70000E14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91" y="2918717"/>
            <a:ext cx="2412220" cy="2866066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DAF0647E-83DC-5A47-8E40-BF8AB8A062A5}"/>
              </a:ext>
            </a:extLst>
          </p:cNvPr>
          <p:cNvGrpSpPr/>
          <p:nvPr/>
        </p:nvGrpSpPr>
        <p:grpSpPr>
          <a:xfrm>
            <a:off x="7625319" y="3503028"/>
            <a:ext cx="2232000" cy="1131175"/>
            <a:chOff x="7625320" y="2991979"/>
            <a:chExt cx="2232000" cy="1131175"/>
          </a:xfrm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1D9585CF-BBF3-AB4C-A78E-067DD82AF356}"/>
                </a:ext>
              </a:extLst>
            </p:cNvPr>
            <p:cNvSpPr/>
            <p:nvPr/>
          </p:nvSpPr>
          <p:spPr>
            <a:xfrm>
              <a:off x="7625320" y="3547154"/>
              <a:ext cx="2232000" cy="576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点击展示按钮</a:t>
              </a:r>
              <a:endParaRPr kumimoji="1" lang="en-US" altLang="zh-CN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展示弹窗</a:t>
              </a:r>
            </a:p>
          </p:txBody>
        </p:sp>
        <p:sp>
          <p:nvSpPr>
            <p:cNvPr id="38" name="燕尾形 37">
              <a:extLst>
                <a:ext uri="{FF2B5EF4-FFF2-40B4-BE49-F238E27FC236}">
                  <a16:creationId xmlns:a16="http://schemas.microsoft.com/office/drawing/2014/main" id="{1DF01A15-10F9-F847-96B3-10B36A1A98E6}"/>
                </a:ext>
              </a:extLst>
            </p:cNvPr>
            <p:cNvSpPr/>
            <p:nvPr/>
          </p:nvSpPr>
          <p:spPr>
            <a:xfrm rot="5400000">
              <a:off x="8500363" y="3078476"/>
              <a:ext cx="481914" cy="308919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3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步骤，分为两步：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准备一个状态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使用状态操作表单元素的值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6B49A3-776F-A143-8C40-58ACFF0B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2" y="2462073"/>
            <a:ext cx="4345859" cy="32332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98D9840-2883-F443-B630-EDBA29C32DC6}"/>
              </a:ext>
            </a:extLst>
          </p:cNvPr>
          <p:cNvSpPr txBox="1"/>
          <p:nvPr/>
        </p:nvSpPr>
        <p:spPr>
          <a:xfrm>
            <a:off x="710879" y="4652627"/>
            <a:ext cx="6869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受控组件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：受到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状态控制的表单元素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254837-4ACD-BF47-9A87-1848725F963B}"/>
              </a:ext>
            </a:extLst>
          </p:cNvPr>
          <p:cNvSpPr txBox="1"/>
          <p:nvPr/>
        </p:nvSpPr>
        <p:spPr>
          <a:xfrm>
            <a:off x="710879" y="5121587"/>
            <a:ext cx="980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注意：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中文本框的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change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事件类似于原生的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input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事件（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对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change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事件做过处理）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DEBE79-13F3-D543-BE9E-344CD3907B71}"/>
              </a:ext>
            </a:extLst>
          </p:cNvPr>
          <p:cNvGrpSpPr/>
          <p:nvPr/>
        </p:nvGrpSpPr>
        <p:grpSpPr>
          <a:xfrm>
            <a:off x="710879" y="2900321"/>
            <a:ext cx="7184379" cy="690232"/>
            <a:chOff x="710874" y="3387396"/>
            <a:chExt cx="5933917" cy="6902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7BCB82-E9E1-F140-952D-ED4422D51BF4}"/>
                </a:ext>
              </a:extLst>
            </p:cNvPr>
            <p:cNvSpPr txBox="1"/>
            <p:nvPr/>
          </p:nvSpPr>
          <p:spPr>
            <a:xfrm>
              <a:off x="710877" y="3387396"/>
              <a:ext cx="5677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绑定 </a:t>
              </a:r>
              <a:r>
                <a:rPr kumimoji="1" lang="en-US" altLang="zh-CN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value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值（状态值）和 </a:t>
              </a:r>
              <a:r>
                <a:rPr kumimoji="1" lang="en-US" altLang="zh-CN" sz="1600" dirty="0" err="1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onChange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属性（设置状态）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3DB9E6E-E1D9-6F4B-98EF-18B5A98C5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0874" y="3754521"/>
              <a:ext cx="5933917" cy="323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6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B9F23D-0700-6A4A-B8A2-D7DFE7356434}"/>
              </a:ext>
            </a:extLst>
          </p:cNvPr>
          <p:cNvGrpSpPr/>
          <p:nvPr/>
        </p:nvGrpSpPr>
        <p:grpSpPr>
          <a:xfrm>
            <a:off x="710879" y="2013084"/>
            <a:ext cx="4341406" cy="4128516"/>
            <a:chOff x="710879" y="2013084"/>
            <a:chExt cx="4341406" cy="412851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261B35A-E125-894C-9324-DF2C942347F6}"/>
                </a:ext>
              </a:extLst>
            </p:cNvPr>
            <p:cNvGrpSpPr/>
            <p:nvPr/>
          </p:nvGrpSpPr>
          <p:grpSpPr>
            <a:xfrm>
              <a:off x="710879" y="2013084"/>
              <a:ext cx="4341406" cy="4128516"/>
              <a:chOff x="710879" y="2013084"/>
              <a:chExt cx="4341406" cy="4128516"/>
            </a:xfrm>
          </p:grpSpPr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F68D4522-3050-7742-9CB1-4B8E4AE532B5}"/>
                  </a:ext>
                </a:extLst>
              </p:cNvPr>
              <p:cNvSpPr/>
              <p:nvPr/>
            </p:nvSpPr>
            <p:spPr>
              <a:xfrm>
                <a:off x="710879" y="2348430"/>
                <a:ext cx="4341406" cy="37931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9A0A000-5FB8-3F40-A663-E2CE791E04CD}"/>
                  </a:ext>
                </a:extLst>
              </p:cNvPr>
              <p:cNvSpPr txBox="1"/>
              <p:nvPr/>
            </p:nvSpPr>
            <p:spPr>
              <a:xfrm>
                <a:off x="2219370" y="2013084"/>
                <a:ext cx="13244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App</a:t>
                </a:r>
                <a:r>
                  <a:rPr kumimoji="1"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libaba PuHuiTi" pitchFamily="18" charset="-122"/>
                    <a:ea typeface="Alibaba PuHuiTi" pitchFamily="18" charset="-122"/>
                    <a:cs typeface="Alibaba PuHuiTi" pitchFamily="18" charset="-122"/>
                  </a:rPr>
                  <a:t> 根组件</a:t>
                </a:r>
                <a:endPara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endParaRPr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70CB-7906-9D47-A33A-E274BBACA6BA}"/>
                  </a:ext>
                </a:extLst>
              </p:cNvPr>
              <p:cNvGrpSpPr/>
              <p:nvPr/>
            </p:nvGrpSpPr>
            <p:grpSpPr>
              <a:xfrm>
                <a:off x="1014853" y="3098798"/>
                <a:ext cx="2342899" cy="2765587"/>
                <a:chOff x="703728" y="2303370"/>
                <a:chExt cx="2342899" cy="2765587"/>
              </a:xfrm>
            </p:grpSpPr>
            <p:pic>
              <p:nvPicPr>
                <p:cNvPr id="35" name="图片 34">
                  <a:extLst>
                    <a:ext uri="{FF2B5EF4-FFF2-40B4-BE49-F238E27FC236}">
                      <a16:creationId xmlns:a16="http://schemas.microsoft.com/office/drawing/2014/main" id="{5B91F8CE-2153-EC4C-BD8D-4C05E35D75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3728" y="2303370"/>
                  <a:ext cx="2342899" cy="2765587"/>
                </a:xfrm>
                <a:prstGeom prst="rect">
                  <a:avLst/>
                </a:prstGeom>
              </p:spPr>
            </p:pic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0E29C7DA-0594-E241-94A4-B3C5B152DD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067" y="2794858"/>
                  <a:ext cx="1748219" cy="2077137"/>
                </a:xfrm>
                <a:prstGeom prst="rect">
                  <a:avLst/>
                </a:prstGeom>
              </p:spPr>
            </p:pic>
          </p:grp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39DCA71-3641-5040-A32D-7820A40E4F32}"/>
                </a:ext>
              </a:extLst>
            </p:cNvPr>
            <p:cNvSpPr txBox="1"/>
            <p:nvPr/>
          </p:nvSpPr>
          <p:spPr>
            <a:xfrm>
              <a:off x="857555" y="2873447"/>
              <a:ext cx="1324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Home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组件</a:t>
              </a:r>
              <a:endPara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CCF4A2C-9ACD-D14B-A674-451159840E75}"/>
                </a:ext>
              </a:extLst>
            </p:cNvPr>
            <p:cNvSpPr txBox="1"/>
            <p:nvPr/>
          </p:nvSpPr>
          <p:spPr>
            <a:xfrm>
              <a:off x="1120541" y="3348613"/>
              <a:ext cx="1474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频道弹窗组件</a:t>
              </a:r>
              <a:endPara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渲染频道数据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C2CF00E-C71B-5547-B064-5FBD7B1DFA17}"/>
              </a:ext>
            </a:extLst>
          </p:cNvPr>
          <p:cNvGrpSpPr/>
          <p:nvPr/>
        </p:nvGrpSpPr>
        <p:grpSpPr>
          <a:xfrm>
            <a:off x="920043" y="2464745"/>
            <a:ext cx="3892377" cy="3459771"/>
            <a:chOff x="920043" y="2464745"/>
            <a:chExt cx="3892377" cy="345977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A7C4B7B-30E3-5848-A032-CE6BE3FB41FE}"/>
                </a:ext>
              </a:extLst>
            </p:cNvPr>
            <p:cNvSpPr/>
            <p:nvPr/>
          </p:nvSpPr>
          <p:spPr>
            <a:xfrm>
              <a:off x="920043" y="2803299"/>
              <a:ext cx="3892377" cy="3121217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196E1B2-8684-9940-ADF6-3573F220A126}"/>
                </a:ext>
              </a:extLst>
            </p:cNvPr>
            <p:cNvSpPr txBox="1"/>
            <p:nvPr/>
          </p:nvSpPr>
          <p:spPr>
            <a:xfrm>
              <a:off x="2204019" y="2464745"/>
              <a:ext cx="1324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Context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17007AD-2B02-984D-8EC4-F8FB7CE70ECD}"/>
              </a:ext>
            </a:extLst>
          </p:cNvPr>
          <p:cNvGrpSpPr/>
          <p:nvPr/>
        </p:nvGrpSpPr>
        <p:grpSpPr>
          <a:xfrm>
            <a:off x="5261450" y="1894361"/>
            <a:ext cx="2232000" cy="1131176"/>
            <a:chOff x="5189560" y="1772429"/>
            <a:chExt cx="2232000" cy="1131176"/>
          </a:xfrm>
        </p:grpSpPr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2BBF799A-5128-1C4A-A5A0-86C222744C4B}"/>
                </a:ext>
              </a:extLst>
            </p:cNvPr>
            <p:cNvSpPr/>
            <p:nvPr/>
          </p:nvSpPr>
          <p:spPr>
            <a:xfrm>
              <a:off x="5189560" y="1772429"/>
              <a:ext cx="2232000" cy="576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useEffect</a:t>
              </a:r>
              <a:endParaRPr kumimoji="1" lang="en-US" altLang="zh-CN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获取频道数据</a:t>
              </a:r>
            </a:p>
          </p:txBody>
        </p:sp>
        <p:sp>
          <p:nvSpPr>
            <p:cNvPr id="43" name="燕尾形 42">
              <a:extLst>
                <a:ext uri="{FF2B5EF4-FFF2-40B4-BE49-F238E27FC236}">
                  <a16:creationId xmlns:a16="http://schemas.microsoft.com/office/drawing/2014/main" id="{434A892C-8A89-914A-8131-1DD2A65422C1}"/>
                </a:ext>
              </a:extLst>
            </p:cNvPr>
            <p:cNvSpPr/>
            <p:nvPr/>
          </p:nvSpPr>
          <p:spPr>
            <a:xfrm rot="5400000">
              <a:off x="6064602" y="2508188"/>
              <a:ext cx="481914" cy="308919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A25C88B-6D43-A940-B406-5AEDD5CAF95A}"/>
              </a:ext>
            </a:extLst>
          </p:cNvPr>
          <p:cNvGrpSpPr/>
          <p:nvPr/>
        </p:nvGrpSpPr>
        <p:grpSpPr>
          <a:xfrm>
            <a:off x="5261449" y="3098798"/>
            <a:ext cx="2232000" cy="1131176"/>
            <a:chOff x="5189559" y="2976866"/>
            <a:chExt cx="2232000" cy="1131176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DCF0C655-0EAF-A34C-AEA1-21188114B8D6}"/>
                </a:ext>
              </a:extLst>
            </p:cNvPr>
            <p:cNvSpPr/>
            <p:nvPr/>
          </p:nvSpPr>
          <p:spPr>
            <a:xfrm>
              <a:off x="5189559" y="2976866"/>
              <a:ext cx="2232000" cy="576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创建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Context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对象</a:t>
              </a:r>
            </a:p>
          </p:txBody>
        </p:sp>
        <p:sp>
          <p:nvSpPr>
            <p:cNvPr id="45" name="燕尾形 44">
              <a:extLst>
                <a:ext uri="{FF2B5EF4-FFF2-40B4-BE49-F238E27FC236}">
                  <a16:creationId xmlns:a16="http://schemas.microsoft.com/office/drawing/2014/main" id="{47E5AE27-AA8D-C441-8DBD-5CA60689F479}"/>
                </a:ext>
              </a:extLst>
            </p:cNvPr>
            <p:cNvSpPr/>
            <p:nvPr/>
          </p:nvSpPr>
          <p:spPr>
            <a:xfrm rot="5400000">
              <a:off x="6064602" y="3712625"/>
              <a:ext cx="481914" cy="308919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C079AE30-16F7-4847-97ED-69632F89767B}"/>
              </a:ext>
            </a:extLst>
          </p:cNvPr>
          <p:cNvSpPr/>
          <p:nvPr/>
        </p:nvSpPr>
        <p:spPr>
          <a:xfrm>
            <a:off x="5261449" y="5505096"/>
            <a:ext cx="2232000" cy="57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useContext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endParaRPr kumimoji="1" lang="en-US" altLang="zh-CN" sz="1600" dirty="0">
              <a:solidFill>
                <a:sysClr val="windowText" lastClr="0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ctr"/>
            <a:r>
              <a:rPr kumimoji="1" lang="zh-CN" altLang="en-US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获取频道数据并渲染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2516779-7617-1E46-B3F7-D8C185EF282E}"/>
              </a:ext>
            </a:extLst>
          </p:cNvPr>
          <p:cNvGrpSpPr/>
          <p:nvPr/>
        </p:nvGrpSpPr>
        <p:grpSpPr>
          <a:xfrm>
            <a:off x="5261449" y="4303235"/>
            <a:ext cx="2232000" cy="1128600"/>
            <a:chOff x="5189559" y="4181303"/>
            <a:chExt cx="2232000" cy="1128600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0209B956-8C51-3142-A3E7-A6A2DA89E0BB}"/>
                </a:ext>
              </a:extLst>
            </p:cNvPr>
            <p:cNvSpPr/>
            <p:nvPr/>
          </p:nvSpPr>
          <p:spPr>
            <a:xfrm>
              <a:off x="5189559" y="4181303"/>
              <a:ext cx="2232000" cy="576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Provider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</a:t>
              </a:r>
              <a:endParaRPr kumimoji="1" lang="en-US" altLang="zh-CN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提供频道数据</a:t>
              </a:r>
            </a:p>
          </p:txBody>
        </p:sp>
        <p:sp>
          <p:nvSpPr>
            <p:cNvPr id="47" name="燕尾形 46">
              <a:extLst>
                <a:ext uri="{FF2B5EF4-FFF2-40B4-BE49-F238E27FC236}">
                  <a16:creationId xmlns:a16="http://schemas.microsoft.com/office/drawing/2014/main" id="{5E325FC3-ABDB-5540-9886-6A926670283E}"/>
                </a:ext>
              </a:extLst>
            </p:cNvPr>
            <p:cNvSpPr/>
            <p:nvPr/>
          </p:nvSpPr>
          <p:spPr>
            <a:xfrm rot="5400000">
              <a:off x="6064602" y="4914486"/>
              <a:ext cx="481914" cy="308919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640EBCB-027A-A448-BCC0-E652F00D5DD8}"/>
              </a:ext>
            </a:extLst>
          </p:cNvPr>
          <p:cNvSpPr/>
          <p:nvPr/>
        </p:nvSpPr>
        <p:spPr>
          <a:xfrm>
            <a:off x="3483168" y="3131873"/>
            <a:ext cx="1232190" cy="272537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其他组件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46F83-79D6-3945-AE5A-9ADDF8FDA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350" y="1681956"/>
            <a:ext cx="3656280" cy="98714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E9798170-E3D0-B742-885D-8E40365DB090}"/>
              </a:ext>
            </a:extLst>
          </p:cNvPr>
          <p:cNvGrpSpPr/>
          <p:nvPr/>
        </p:nvGrpSpPr>
        <p:grpSpPr>
          <a:xfrm>
            <a:off x="7620350" y="3093491"/>
            <a:ext cx="3960000" cy="537201"/>
            <a:chOff x="7753343" y="3100322"/>
            <a:chExt cx="3960000" cy="53720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762BDEA-472B-BF4D-BEF3-0EE942127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3343" y="3100322"/>
              <a:ext cx="1726313" cy="30793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66A5A5C-FAC8-684E-B546-9C694E572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3343" y="3386797"/>
              <a:ext cx="3960000" cy="250726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3040510-1CFC-0F44-96FE-93E56DAE9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349" y="5676627"/>
            <a:ext cx="3960000" cy="23293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2B0E9AA-01CA-DE4B-963A-CC74652D1AB1}"/>
              </a:ext>
            </a:extLst>
          </p:cNvPr>
          <p:cNvGrpSpPr/>
          <p:nvPr/>
        </p:nvGrpSpPr>
        <p:grpSpPr>
          <a:xfrm>
            <a:off x="7620349" y="3996024"/>
            <a:ext cx="4093552" cy="1112979"/>
            <a:chOff x="7620349" y="3996024"/>
            <a:chExt cx="4093552" cy="111297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B9B9AC7-6F8F-C34F-81E4-40D141A1C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20349" y="4348868"/>
              <a:ext cx="3780000" cy="76013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AB7790B-B55D-EB4F-BC84-3D13E4472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20350" y="3996024"/>
              <a:ext cx="4093551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移除或添加频道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655BD0-CA9A-CD47-B195-D2EF000B3A95}"/>
              </a:ext>
            </a:extLst>
          </p:cNvPr>
          <p:cNvGrpSpPr>
            <a:grpSpLocks noChangeAspect="1"/>
          </p:cNvGrpSpPr>
          <p:nvPr/>
        </p:nvGrpSpPr>
        <p:grpSpPr>
          <a:xfrm>
            <a:off x="710060" y="2169000"/>
            <a:ext cx="2121080" cy="2520000"/>
            <a:chOff x="710879" y="2910878"/>
            <a:chExt cx="2978602" cy="353900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D342254-1091-4645-864C-841B0BDF4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879" y="2910878"/>
              <a:ext cx="2978602" cy="3539009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AAB626A-D68D-B546-A65A-E1A08F4CAE13}"/>
                </a:ext>
              </a:extLst>
            </p:cNvPr>
            <p:cNvSpPr/>
            <p:nvPr/>
          </p:nvSpPr>
          <p:spPr>
            <a:xfrm>
              <a:off x="792000" y="3420000"/>
              <a:ext cx="2808000" cy="162000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3423CED-E475-2D46-BF7D-0033303DDA33}"/>
              </a:ext>
            </a:extLst>
          </p:cNvPr>
          <p:cNvGrpSpPr>
            <a:grpSpLocks noChangeAspect="1"/>
          </p:cNvGrpSpPr>
          <p:nvPr/>
        </p:nvGrpSpPr>
        <p:grpSpPr>
          <a:xfrm>
            <a:off x="2892346" y="2179992"/>
            <a:ext cx="2120964" cy="2520000"/>
            <a:chOff x="3800667" y="2910877"/>
            <a:chExt cx="2978602" cy="3539009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51EE5B2-5990-DF43-8BD9-AFBD2E17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0667" y="2910877"/>
              <a:ext cx="2978602" cy="3539009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87BA9BC-51FE-B948-8843-DFC8F83BF873}"/>
                </a:ext>
              </a:extLst>
            </p:cNvPr>
            <p:cNvSpPr/>
            <p:nvPr/>
          </p:nvSpPr>
          <p:spPr>
            <a:xfrm>
              <a:off x="3915400" y="3420000"/>
              <a:ext cx="2754984" cy="162000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A329F25-8A92-4A4B-881C-E0BB39B0D339}"/>
              </a:ext>
            </a:extLst>
          </p:cNvPr>
          <p:cNvGrpSpPr/>
          <p:nvPr/>
        </p:nvGrpSpPr>
        <p:grpSpPr>
          <a:xfrm>
            <a:off x="5120846" y="2165900"/>
            <a:ext cx="2232000" cy="1131176"/>
            <a:chOff x="6889757" y="3486363"/>
            <a:chExt cx="2232000" cy="1131176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97774D99-76CF-3C4F-AB5D-BA34E656ECA1}"/>
                </a:ext>
              </a:extLst>
            </p:cNvPr>
            <p:cNvSpPr/>
            <p:nvPr/>
          </p:nvSpPr>
          <p:spPr>
            <a:xfrm>
              <a:off x="6889757" y="3486363"/>
              <a:ext cx="2232000" cy="576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切换编辑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/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完成状态</a:t>
              </a:r>
              <a:endParaRPr kumimoji="1" lang="en-US" altLang="zh-CN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45" name="燕尾形 44">
              <a:extLst>
                <a:ext uri="{FF2B5EF4-FFF2-40B4-BE49-F238E27FC236}">
                  <a16:creationId xmlns:a16="http://schemas.microsoft.com/office/drawing/2014/main" id="{9B927113-EFA6-4E4A-98E4-D71080D86B50}"/>
                </a:ext>
              </a:extLst>
            </p:cNvPr>
            <p:cNvSpPr/>
            <p:nvPr/>
          </p:nvSpPr>
          <p:spPr>
            <a:xfrm rot="5400000">
              <a:off x="7764800" y="4222122"/>
              <a:ext cx="481914" cy="308919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A02244D1-A639-054C-9EEE-9AEF473CBA9B}"/>
              </a:ext>
            </a:extLst>
          </p:cNvPr>
          <p:cNvSpPr/>
          <p:nvPr/>
        </p:nvSpPr>
        <p:spPr>
          <a:xfrm>
            <a:off x="5120846" y="4569768"/>
            <a:ext cx="2232000" cy="57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更新频道选中状态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9BDE0-6CDF-684F-94DD-75C149D38C36}"/>
              </a:ext>
            </a:extLst>
          </p:cNvPr>
          <p:cNvGrpSpPr/>
          <p:nvPr/>
        </p:nvGrpSpPr>
        <p:grpSpPr>
          <a:xfrm>
            <a:off x="5120846" y="3370337"/>
            <a:ext cx="2232000" cy="1126170"/>
            <a:chOff x="6860041" y="4025216"/>
            <a:chExt cx="2232000" cy="1126170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03A4AD1E-5AEF-9E45-892C-E453A0DC2204}"/>
                </a:ext>
              </a:extLst>
            </p:cNvPr>
            <p:cNvSpPr/>
            <p:nvPr/>
          </p:nvSpPr>
          <p:spPr>
            <a:xfrm>
              <a:off x="6860041" y="4025216"/>
              <a:ext cx="2232000" cy="576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ysClr val="windowText" lastClr="00000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处理不可编辑频道</a:t>
              </a:r>
            </a:p>
          </p:txBody>
        </p:sp>
        <p:sp>
          <p:nvSpPr>
            <p:cNvPr id="19" name="燕尾形 18">
              <a:extLst>
                <a:ext uri="{FF2B5EF4-FFF2-40B4-BE49-F238E27FC236}">
                  <a16:creationId xmlns:a16="http://schemas.microsoft.com/office/drawing/2014/main" id="{DD5C1630-B6A9-C54A-B351-C421642B256B}"/>
                </a:ext>
              </a:extLst>
            </p:cNvPr>
            <p:cNvSpPr/>
            <p:nvPr/>
          </p:nvSpPr>
          <p:spPr>
            <a:xfrm rot="5400000">
              <a:off x="7735084" y="4755969"/>
              <a:ext cx="481914" cy="308919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4E7B8D-19CA-2F49-914D-9C257F51615B}"/>
              </a:ext>
            </a:extLst>
          </p:cNvPr>
          <p:cNvGrpSpPr/>
          <p:nvPr/>
        </p:nvGrpSpPr>
        <p:grpSpPr>
          <a:xfrm>
            <a:off x="7443027" y="1850286"/>
            <a:ext cx="4523552" cy="4291314"/>
            <a:chOff x="7400766" y="2361252"/>
            <a:chExt cx="4523552" cy="429131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364415F-E7B9-7C43-913F-BFE21F49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9936" y="2361252"/>
              <a:ext cx="4373907" cy="291023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C908831-6D13-DE42-B236-BC649F90B465}"/>
                </a:ext>
              </a:extLst>
            </p:cNvPr>
            <p:cNvGrpSpPr/>
            <p:nvPr/>
          </p:nvGrpSpPr>
          <p:grpSpPr>
            <a:xfrm>
              <a:off x="7418121" y="2605697"/>
              <a:ext cx="4506197" cy="878944"/>
              <a:chOff x="7418121" y="2605697"/>
              <a:chExt cx="4506197" cy="878944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D2761F8-967C-5044-BD81-332329A5C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8121" y="2605697"/>
                <a:ext cx="3358862" cy="638802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E8916DCD-F85C-E040-ABD7-D1903ACA6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8121" y="3244499"/>
                <a:ext cx="4506197" cy="240142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E113A4A-37E3-A646-8FFC-B777193F7541}"/>
                </a:ext>
              </a:extLst>
            </p:cNvPr>
            <p:cNvGrpSpPr/>
            <p:nvPr/>
          </p:nvGrpSpPr>
          <p:grpSpPr>
            <a:xfrm>
              <a:off x="7416566" y="3667970"/>
              <a:ext cx="4332474" cy="1301571"/>
              <a:chOff x="7416566" y="3667970"/>
              <a:chExt cx="4332474" cy="1301571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E10B510F-C991-F14C-8585-DEEBE2821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6566" y="3667970"/>
                <a:ext cx="3165753" cy="23708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99AD075-F008-6847-BE42-BC41A1E96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6566" y="3883301"/>
                <a:ext cx="4332474" cy="108624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2664077-E470-7D42-938F-E39B0BE2A7BD}"/>
                </a:ext>
              </a:extLst>
            </p:cNvPr>
            <p:cNvGrpSpPr/>
            <p:nvPr/>
          </p:nvGrpSpPr>
          <p:grpSpPr>
            <a:xfrm>
              <a:off x="7400766" y="5089500"/>
              <a:ext cx="4482304" cy="1563066"/>
              <a:chOff x="7400766" y="5089500"/>
              <a:chExt cx="4482304" cy="1563066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2D6F2E4-E826-4D4F-B954-D200628CA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00766" y="5089500"/>
                <a:ext cx="4482304" cy="214122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EC561033-D669-BE42-BCA9-4663CE27C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6565" y="5320168"/>
                <a:ext cx="3592833" cy="13323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443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useRef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 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99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80F9FB-B6DB-0748-A772-8EE78EF11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React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组件中操作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DOM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，需要使用 </a:t>
            </a:r>
            <a:r>
              <a:rPr kumimoji="1" lang="en-US" altLang="zh-CN" dirty="0" err="1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useRef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，分为两步：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准备：创建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ref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对象，并与 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JSX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绑定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4BA97-C3C7-064B-B199-0D66A41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useRef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 操作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9534491-256B-B542-B1B7-9074C0366C8C}"/>
              </a:ext>
            </a:extLst>
          </p:cNvPr>
          <p:cNvGrpSpPr/>
          <p:nvPr/>
        </p:nvGrpSpPr>
        <p:grpSpPr>
          <a:xfrm>
            <a:off x="710879" y="3429000"/>
            <a:ext cx="8137747" cy="1028083"/>
            <a:chOff x="710878" y="3851650"/>
            <a:chExt cx="8137747" cy="102808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7BD058D-ADD5-4844-83D3-EF7497C5F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454" y="4227258"/>
              <a:ext cx="2622921" cy="32547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AB12AD1-C5B3-2347-9E6A-B80C15DC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454" y="4554261"/>
              <a:ext cx="2823948" cy="32547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0497EF3-0184-F44E-8080-2E4100F4CD9F}"/>
                </a:ext>
              </a:extLst>
            </p:cNvPr>
            <p:cNvSpPr txBox="1"/>
            <p:nvPr/>
          </p:nvSpPr>
          <p:spPr>
            <a:xfrm>
              <a:off x="710878" y="3851650"/>
              <a:ext cx="8137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根据业务进行 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DOM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操作：通过 </a:t>
              </a:r>
              <a:r>
                <a:rPr kumimoji="1"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inputRef.</a:t>
              </a:r>
              <a:r>
                <a:rPr kumimoji="1" lang="en-US" altLang="zh-CN" sz="1600" dirty="0" err="1">
                  <a:solidFill>
                    <a:srgbClr val="AD2B26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current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拿到 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DOM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对象</a:t>
              </a:r>
              <a:endPara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623A1F-0A49-334C-9239-E0CB906456DF}"/>
              </a:ext>
            </a:extLst>
          </p:cNvPr>
          <p:cNvGrpSpPr/>
          <p:nvPr/>
        </p:nvGrpSpPr>
        <p:grpSpPr>
          <a:xfrm>
            <a:off x="710879" y="2483906"/>
            <a:ext cx="3331732" cy="687711"/>
            <a:chOff x="710879" y="2483906"/>
            <a:chExt cx="3331732" cy="68771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3C8F83-8469-044C-8E93-305F6435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879" y="2483906"/>
              <a:ext cx="3331732" cy="32365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ED2AFFC-A140-014C-99D9-3263212D5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879" y="2846145"/>
              <a:ext cx="2814374" cy="325472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FC4BB-2B5F-5241-A819-671435A67DD8}"/>
              </a:ext>
            </a:extLst>
          </p:cNvPr>
          <p:cNvSpPr txBox="1"/>
          <p:nvPr/>
        </p:nvSpPr>
        <p:spPr>
          <a:xfrm>
            <a:off x="710878" y="5266800"/>
            <a:ext cx="813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：不要在组件渲染时使用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ref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进行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DOM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操作，因此，此时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ref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还没有值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B61D95-FD9C-CD48-8A0B-C254EE55FC94}"/>
              </a:ext>
            </a:extLst>
          </p:cNvPr>
          <p:cNvSpPr txBox="1"/>
          <p:nvPr/>
        </p:nvSpPr>
        <p:spPr>
          <a:xfrm>
            <a:off x="720455" y="5678615"/>
            <a:ext cx="813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：操作文本框的值，推荐使用</a:t>
            </a:r>
            <a:r>
              <a:rPr kumimoji="1" lang="zh-CN" altLang="en-US" sz="1600" dirty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状态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（受控组件）操作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99EBD-EB59-324B-A725-54416EBE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案例：</a:t>
            </a:r>
            <a:r>
              <a:rPr kumimoji="1" lang="en-US" altLang="zh-CN" dirty="0"/>
              <a:t>B</a:t>
            </a:r>
            <a:r>
              <a:rPr kumimoji="1" lang="zh-CN" altLang="en-US" dirty="0"/>
              <a:t>站评论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发表评论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7580E-CA4D-0C48-8952-695910A0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83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55D6E-957D-3041-B219-99B154655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24482"/>
            <a:ext cx="10720800" cy="455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获取评论内容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发布评论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28D67D-B94B-1345-9F02-63BE7FDB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站评论案例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发布评论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449000-82A9-8A49-BAC6-F444337F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1534" y="3159867"/>
            <a:ext cx="5775343" cy="33604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3DC6BF01-0D6E-0041-A080-8123525A097A}"/>
              </a:ext>
            </a:extLst>
          </p:cNvPr>
          <p:cNvSpPr/>
          <p:nvPr/>
        </p:nvSpPr>
        <p:spPr>
          <a:xfrm>
            <a:off x="8493423" y="3799682"/>
            <a:ext cx="2096070" cy="5785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★ 发布评论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0EB50F-5324-7A49-9002-7F6FCD37B2FA}"/>
              </a:ext>
            </a:extLst>
          </p:cNvPr>
          <p:cNvSpPr/>
          <p:nvPr/>
        </p:nvSpPr>
        <p:spPr>
          <a:xfrm>
            <a:off x="2663784" y="3714750"/>
            <a:ext cx="5417226" cy="8001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55D6E-957D-3041-B219-99B154655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24482"/>
            <a:ext cx="10720800" cy="455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使用受控组件获取评论内容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28D67D-B94B-1345-9F02-63BE7FDB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站评论案例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发布评论总结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4791DD-F34F-F543-8A85-E581555BD13A}"/>
              </a:ext>
            </a:extLst>
          </p:cNvPr>
          <p:cNvGrpSpPr/>
          <p:nvPr/>
        </p:nvGrpSpPr>
        <p:grpSpPr>
          <a:xfrm>
            <a:off x="760320" y="1887426"/>
            <a:ext cx="3638685" cy="1366445"/>
            <a:chOff x="710880" y="2002139"/>
            <a:chExt cx="3638685" cy="13664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F5DAEF3-3554-BC41-A2D8-F9E289AF7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881" y="2002139"/>
              <a:ext cx="3638684" cy="27130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9ABB30E-A64B-A343-9C4D-A07478741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880" y="2232702"/>
              <a:ext cx="3245376" cy="1135882"/>
            </a:xfrm>
            <a:prstGeom prst="rect">
              <a:avLst/>
            </a:prstGeom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10654A1-2A3E-1049-B704-3BA26EC8FB8D}"/>
              </a:ext>
            </a:extLst>
          </p:cNvPr>
          <p:cNvSpPr txBox="1"/>
          <p:nvPr/>
        </p:nvSpPr>
        <p:spPr>
          <a:xfrm>
            <a:off x="710880" y="3370277"/>
            <a:ext cx="5008949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2.1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发布评论（</a:t>
            </a:r>
            <a:r>
              <a:rPr kumimoji="1" lang="zh-CN" altLang="en-US" sz="16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有内容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，发布评论同时排序）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8AD16AA-BB62-B84C-8262-4F8396C99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1" y="3797382"/>
            <a:ext cx="2686066" cy="13719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69B2D4D-7084-4B49-B5AA-71B602088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81" y="5138823"/>
            <a:ext cx="3403920" cy="151787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8B69CE5-1EDD-014E-9C3B-7D8AF9A95433}"/>
              </a:ext>
            </a:extLst>
          </p:cNvPr>
          <p:cNvSpPr txBox="1"/>
          <p:nvPr/>
        </p:nvSpPr>
        <p:spPr>
          <a:xfrm>
            <a:off x="6238149" y="3370570"/>
            <a:ext cx="4466602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2.2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发布评论（</a:t>
            </a:r>
            <a:r>
              <a:rPr kumimoji="1" lang="zh-CN" altLang="en-US" sz="16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无内容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，获得焦点提升体验）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2614771-EAC3-6343-AD02-331B4C456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149" y="3762748"/>
            <a:ext cx="3217219" cy="32362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E6BEBA7-65FB-0E4E-82E8-E4A48D169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149" y="5215430"/>
            <a:ext cx="3253773" cy="80497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BDFC83-6AE0-7F4A-AF1A-1E034DDF77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8149" y="4029570"/>
            <a:ext cx="3253773" cy="12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F3B8-02A3-CC41-999B-B3AC75D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 </a:t>
            </a:r>
            <a:r>
              <a:rPr kumimoji="1" lang="en-US" altLang="zh-CN" dirty="0"/>
              <a:t>props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9864-622B-3749-98ED-A4C633BD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310291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133536</TotalTime>
  <Words>1071</Words>
  <Application>Microsoft Macintosh PowerPoint</Application>
  <PresentationFormat>宽屏</PresentationFormat>
  <Paragraphs>192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阿里巴巴普惠体</vt:lpstr>
      <vt:lpstr>等线</vt:lpstr>
      <vt:lpstr>黑体</vt:lpstr>
      <vt:lpstr>华文楷体</vt:lpstr>
      <vt:lpstr>华文楷体</vt:lpstr>
      <vt:lpstr>Alibaba PuHuiTi</vt:lpstr>
      <vt:lpstr>Alibaba PuHuiTi B</vt:lpstr>
      <vt:lpstr>Alibaba PuHuiTi Medium</vt:lpstr>
      <vt:lpstr>Alibaba PuHuiTi R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React 基础</vt:lpstr>
      <vt:lpstr>使用状态操作表单元素的值</vt:lpstr>
      <vt:lpstr>使用状态操作表单元素的值</vt:lpstr>
      <vt:lpstr>useRef 与 DOM 操作</vt:lpstr>
      <vt:lpstr>useRef 与 DOM 操作</vt:lpstr>
      <vt:lpstr>案例：B站评论 —— 发表评论</vt:lpstr>
      <vt:lpstr>B站评论案例 —— 发布评论</vt:lpstr>
      <vt:lpstr>B站评论案例 —— 发布评论总结</vt:lpstr>
      <vt:lpstr>组件 props</vt:lpstr>
      <vt:lpstr>组件 props</vt:lpstr>
      <vt:lpstr>组件通讯</vt:lpstr>
      <vt:lpstr>组件通讯</vt:lpstr>
      <vt:lpstr>父子组件通讯</vt:lpstr>
      <vt:lpstr>兄弟组件通讯</vt:lpstr>
      <vt:lpstr>非父子组件通讯</vt:lpstr>
      <vt:lpstr>非父子组件通讯 —— 兄弟关系</vt:lpstr>
      <vt:lpstr>跨组件通讯</vt:lpstr>
      <vt:lpstr>非父子组件通讯 —— 后代关系</vt:lpstr>
      <vt:lpstr>useEffect 的使用</vt:lpstr>
      <vt:lpstr>useEffect 的使用</vt:lpstr>
      <vt:lpstr>useEffect 的扩展</vt:lpstr>
      <vt:lpstr>useEffect 的扩展</vt:lpstr>
      <vt:lpstr>useEffect 应用 —— 发送请求</vt:lpstr>
      <vt:lpstr>useEffect 应用 —— 发送请求</vt:lpstr>
      <vt:lpstr>React Hooks 解释和使用规则</vt:lpstr>
      <vt:lpstr>React Hooks 解释和使用规则</vt:lpstr>
      <vt:lpstr>案例：知乎频道管理</vt:lpstr>
      <vt:lpstr>知乎频道管理案例</vt:lpstr>
      <vt:lpstr>展示或隐藏频道弹窗</vt:lpstr>
      <vt:lpstr>渲染频道数据</vt:lpstr>
      <vt:lpstr>移除或添加频道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</cp:lastModifiedBy>
  <cp:revision>7203</cp:revision>
  <dcterms:created xsi:type="dcterms:W3CDTF">2020-03-31T02:23:27Z</dcterms:created>
  <dcterms:modified xsi:type="dcterms:W3CDTF">2023-02-17T02:21:59Z</dcterms:modified>
</cp:coreProperties>
</file>