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7" r:id="rId2"/>
    <p:sldId id="288" r:id="rId3"/>
    <p:sldId id="326" r:id="rId4"/>
    <p:sldId id="323" r:id="rId5"/>
    <p:sldId id="324" r:id="rId6"/>
    <p:sldId id="327" r:id="rId7"/>
    <p:sldId id="309" r:id="rId8"/>
    <p:sldId id="328" r:id="rId9"/>
    <p:sldId id="329" r:id="rId10"/>
    <p:sldId id="330" r:id="rId11"/>
    <p:sldId id="332" r:id="rId12"/>
    <p:sldId id="337" r:id="rId13"/>
    <p:sldId id="335" r:id="rId14"/>
    <p:sldId id="334" r:id="rId15"/>
    <p:sldId id="336" r:id="rId16"/>
    <p:sldId id="25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0"/>
    <p:restoredTop sz="95016"/>
  </p:normalViewPr>
  <p:slideViewPr>
    <p:cSldViewPr snapToGrid="0" snapToObjects="1" showGuides="1">
      <p:cViewPr varScale="1">
        <p:scale>
          <a:sx n="105" d="100"/>
          <a:sy n="105" d="100"/>
        </p:scale>
        <p:origin x="97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p>
        </p:txBody>
      </p:sp>
      <p:sp>
        <p:nvSpPr>
          <p:cNvPr id="3" name="竖排文本占位符 2"/>
          <p:cNvSpPr>
            <a:spLocks noGrp="1"/>
          </p:cNvSpPr>
          <p:nvPr>
            <p:ph type="body" orient="vert" idx="1" hasCustomPrompt="1"/>
          </p:nvPr>
        </p:nvSpPr>
        <p:spPr/>
        <p:txBody>
          <a:bodyPr vert="eaVert"/>
          <a:lstStyle/>
          <a:p>
            <a:pPr lvl="0"/>
            <a:r>
              <a:rPr kumimoji="1" lang="zh-CN" altLang="en-US" dirty="0"/>
              <a:t>编辑母版文本样式</a:t>
            </a:r>
          </a:p>
          <a:p>
            <a:pPr lvl="1"/>
            <a:r>
              <a:rPr kumimoji="1" lang="zh-CN" altLang="en-US" dirty="0"/>
              <a:t>第二级</a:t>
            </a:r>
          </a:p>
          <a:p>
            <a:pPr lvl="2"/>
            <a:r>
              <a:rPr kumimoji="1" lang="zh-CN" altLang="en-US" dirty="0"/>
              <a:t>第三级</a:t>
            </a:r>
          </a:p>
          <a:p>
            <a:pPr lvl="3"/>
            <a:r>
              <a:rPr kumimoji="1" lang="zh-CN" altLang="en-US" dirty="0"/>
              <a:t>第四级</a:t>
            </a:r>
          </a:p>
          <a:p>
            <a:pPr lvl="4"/>
            <a:r>
              <a:rPr kumimoji="1" lang="zh-CN" altLang="en-US" dirty="0"/>
              <a:t>第五级</a:t>
            </a:r>
          </a:p>
        </p:txBody>
      </p:sp>
      <p:sp>
        <p:nvSpPr>
          <p:cNvPr id="10" name="日期占位符 9"/>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11" name="页脚占位符 10"/>
          <p:cNvSpPr>
            <a:spLocks noGrp="1"/>
          </p:cNvSpPr>
          <p:nvPr>
            <p:ph type="ftr" sz="quarter" idx="11"/>
          </p:nvPr>
        </p:nvSpPr>
        <p:spPr/>
        <p:txBody>
          <a:bodyPr/>
          <a:lstStyle/>
          <a:p>
            <a:endParaRPr kumimoji="1" lang="zh-CN" altLang="en-US"/>
          </a:p>
        </p:txBody>
      </p:sp>
      <p:sp>
        <p:nvSpPr>
          <p:cNvPr id="12" name="幻灯片编号占位符 11"/>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hasCustomPrompt="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101758"/>
            <a:ext cx="10515600" cy="1113055"/>
          </a:xfrm>
        </p:spPr>
        <p:txBody>
          <a:bodyPr anchor="t" anchorCtr="0"/>
          <a:lstStyle>
            <a:lvl1pPr algn="ctr">
              <a:lnSpc>
                <a:spcPct val="150000"/>
              </a:lnSpc>
              <a:defRPr b="1">
                <a:solidFill>
                  <a:schemeClr val="bg1"/>
                </a:solidFill>
              </a:defRPr>
            </a:lvl1pPr>
          </a:lstStyle>
          <a:p>
            <a:r>
              <a:rPr kumimoji="1" lang="en-US" altLang="en-US" dirty="0"/>
              <a:t>文件标题44号微软雅黑加粗</a:t>
            </a:r>
            <a:endParaRPr kumimoji="1" lang="zh-CN" altLang="en-US" dirty="0"/>
          </a:p>
        </p:txBody>
      </p:sp>
      <p:sp>
        <p:nvSpPr>
          <p:cNvPr id="11" name="文本占位符 10"/>
          <p:cNvSpPr>
            <a:spLocks noGrp="1"/>
          </p:cNvSpPr>
          <p:nvPr>
            <p:ph type="body" sz="quarter" idx="11" hasCustomPrompt="1"/>
          </p:nvPr>
        </p:nvSpPr>
        <p:spPr>
          <a:xfrm>
            <a:off x="3216275" y="4671794"/>
            <a:ext cx="5759450" cy="641350"/>
          </a:xfrm>
        </p:spPr>
        <p:txBody>
          <a:bodyPr anchor="ctr">
            <a:normAutofit/>
          </a:bodyPr>
          <a:lstStyle>
            <a:lvl1pPr marL="0" indent="0" algn="ctr">
              <a:buNone/>
              <a:defRPr sz="3200" b="1">
                <a:solidFill>
                  <a:schemeClr val="bg1"/>
                </a:solidFill>
                <a:latin typeface="+mj-ea"/>
                <a:ea typeface="+mj-ea"/>
              </a:defRPr>
            </a:lvl1pPr>
          </a:lstStyle>
          <a:p>
            <a:pPr lvl="0"/>
            <a:r>
              <a:rPr kumimoji="1" lang="en-US" altLang="en-US" dirty="0"/>
              <a:t>部门/作者姓名</a:t>
            </a:r>
            <a:endParaRPr kumimoji="1" lang="zh-CN" altLang="en-US" dirty="0"/>
          </a:p>
        </p:txBody>
      </p:sp>
      <p:sp>
        <p:nvSpPr>
          <p:cNvPr id="4" name="文本占位符 10"/>
          <p:cNvSpPr>
            <a:spLocks noGrp="1"/>
          </p:cNvSpPr>
          <p:nvPr>
            <p:ph type="body" sz="quarter" idx="12" hasCustomPrompt="1"/>
          </p:nvPr>
        </p:nvSpPr>
        <p:spPr>
          <a:xfrm>
            <a:off x="3216275" y="5449450"/>
            <a:ext cx="5759450" cy="641350"/>
          </a:xfrm>
        </p:spPr>
        <p:txBody>
          <a:bodyPr anchor="ctr">
            <a:normAutofit/>
          </a:bodyPr>
          <a:lstStyle>
            <a:lvl1pPr marL="0" indent="0" algn="ctr">
              <a:buNone/>
              <a:defRPr sz="2400" b="1">
                <a:solidFill>
                  <a:schemeClr val="bg1"/>
                </a:solidFill>
                <a:latin typeface="+mj-ea"/>
                <a:ea typeface="+mj-ea"/>
              </a:defRPr>
            </a:lvl1pPr>
          </a:lstStyle>
          <a:p>
            <a:pPr lvl="0"/>
            <a:r>
              <a:rPr kumimoji="1" lang="en-US" altLang="en-US" dirty="0"/>
              <a:t>xx年xx月xx日</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hasCustomPrompt="1"/>
          </p:nvPr>
        </p:nvSpPr>
        <p:spPr>
          <a:xfrm>
            <a:off x="564931" y="0"/>
            <a:ext cx="9672145" cy="924910"/>
          </a:xfrm>
        </p:spPr>
        <p:txBody>
          <a:bodyPr anchor="b">
            <a:normAutofit/>
          </a:bodyPr>
          <a:lstStyle>
            <a:lvl1pPr algn="l">
              <a:defRPr sz="4000" b="1"/>
            </a:lvl1pPr>
          </a:lstStyle>
          <a:p>
            <a:r>
              <a:rPr kumimoji="1" lang="en-US" altLang="en-US" dirty="0"/>
              <a:t>内页标题40号微软雅黑加粗</a:t>
            </a:r>
            <a:endParaRPr kumimoji="1" lang="zh-CN" altLang="en-US" dirty="0"/>
          </a:p>
        </p:txBody>
      </p:sp>
      <p:sp>
        <p:nvSpPr>
          <p:cNvPr id="8" name="内容占位符 7"/>
          <p:cNvSpPr>
            <a:spLocks noGrp="1"/>
          </p:cNvSpPr>
          <p:nvPr>
            <p:ph sz="quarter" idx="10" hasCustomPrompt="1"/>
          </p:nvPr>
        </p:nvSpPr>
        <p:spPr>
          <a:xfrm>
            <a:off x="386475" y="1060996"/>
            <a:ext cx="11385111" cy="5507970"/>
          </a:xfrm>
        </p:spPr>
        <p:txBody>
          <a:bodyPr>
            <a:normAutofit/>
          </a:bodyPr>
          <a:lstStyle>
            <a:lvl1pPr marL="0" indent="0">
              <a:buNone/>
              <a:defRPr sz="1800">
                <a:latin typeface="+mj-ea"/>
                <a:ea typeface="+mj-ea"/>
              </a:defRPr>
            </a:lvl1pPr>
          </a:lstStyle>
          <a:p>
            <a:pPr lvl="0"/>
            <a:r>
              <a:rPr kumimoji="1" lang="en-US" altLang="en-US" dirty="0"/>
              <a:t>正文微软雅黑18-20号</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529263" y="3165475"/>
            <a:ext cx="6553200" cy="1325563"/>
          </a:xfrm>
        </p:spPr>
        <p:txBody>
          <a:bodyPr>
            <a:normAutofit/>
          </a:bodyPr>
          <a:lstStyle>
            <a:lvl1pPr algn="dist">
              <a:defRPr sz="4400" b="1">
                <a:solidFill>
                  <a:schemeClr val="bg1"/>
                </a:solidFill>
                <a:latin typeface="+mj-ea"/>
                <a:ea typeface="+mj-ea"/>
              </a:defRPr>
            </a:lvl1pPr>
          </a:lstStyle>
          <a:p>
            <a:r>
              <a:rPr kumimoji="1" lang="en-US" altLang="en-US" dirty="0"/>
              <a:t>分隔页标题</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title" hasCustomPrompt="1"/>
          </p:nvPr>
        </p:nvSpPr>
        <p:spPr>
          <a:xfrm>
            <a:off x="838200" y="3101758"/>
            <a:ext cx="10515600" cy="1113055"/>
          </a:xfrm>
        </p:spPr>
        <p:txBody>
          <a:bodyPr anchor="t" anchorCtr="0"/>
          <a:lstStyle>
            <a:lvl1pPr algn="ctr">
              <a:lnSpc>
                <a:spcPct val="150000"/>
              </a:lnSpc>
              <a:defRPr b="1">
                <a:solidFill>
                  <a:schemeClr val="bg1"/>
                </a:solidFill>
              </a:defRPr>
            </a:lvl1pPr>
          </a:lstStyle>
          <a:p>
            <a:r>
              <a:rPr kumimoji="1" lang="en-US" altLang="en-US" dirty="0"/>
              <a:t>谢谢！</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p:cNvSpPr>
            <a:spLocks noGrp="1"/>
          </p:cNvSpPr>
          <p:nvPr>
            <p:ph type="dt" sz="half" idx="10"/>
          </p:nvPr>
        </p:nvSpPr>
        <p:spPr/>
        <p:txBody>
          <a:bodyPr/>
          <a:lstStyle/>
          <a:p>
            <a:fld id="{05997143-B17F-F243-B40E-26C2BCCC9058}" type="datetimeFigureOut">
              <a:rPr kumimoji="1" lang="zh-CN" altLang="en-US" smtClean="0"/>
              <a:t>2021/9/12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2A5CBAC-0BD3-0440-9681-1380DE8F17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97143-B17F-F243-B40E-26C2BCCC9058}" type="datetimeFigureOut">
              <a:rPr kumimoji="1" lang="zh-CN" altLang="en-US" smtClean="0"/>
              <a:t>2021/9/12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5CBAC-0BD3-0440-9681-1380DE8F17B7}"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testerhome.com/topics/23449" TargetMode="External"/><Relationship Id="rId2" Type="http://schemas.openxmlformats.org/officeDocument/2006/relationships/hyperlink" Target="https://cloud.tencent.com/developer/article/1801395" TargetMode="External"/><Relationship Id="rId1" Type="http://schemas.openxmlformats.org/officeDocument/2006/relationships/slideLayout" Target="../slideLayouts/slideLayout13.xml"/><Relationship Id="rId6" Type="http://schemas.openxmlformats.org/officeDocument/2006/relationships/hyperlink" Target="https://www.cnblogs.com/fanf/p/12419882.html" TargetMode="External"/><Relationship Id="rId5" Type="http://schemas.openxmlformats.org/officeDocument/2006/relationships/hyperlink" Target="https://github.com/Tencent/GT" TargetMode="External"/><Relationship Id="rId4" Type="http://schemas.openxmlformats.org/officeDocument/2006/relationships/hyperlink" Target="https://github.com/alibaba/mobileper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esterhome.com/topics/23449" TargetMode="External"/><Relationship Id="rId2" Type="http://schemas.openxmlformats.org/officeDocument/2006/relationships/hyperlink" Target="https://cloud.tencent.com/developer/article/1801395" TargetMode="Externa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http://testingpai.com/forward?goto=https://help.apple.com/instruments/mac/current/#/dev7b09c84f5"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encent/matrix#matrix_ios_cn" TargetMode="External"/><Relationship Id="rId2" Type="http://schemas.openxmlformats.org/officeDocument/2006/relationships/hyperlink" Target="https://github.com/AgoraIO-Community/MoonLight/blob/master/README.zh.md"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blog.csdn.net/vicwudi/article/details/100191529"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j-ea"/>
              </a:rPr>
              <a:t>App</a:t>
            </a:r>
            <a:r>
              <a:rPr kumimoji="1" lang="zh-CN" altLang="en-US" dirty="0">
                <a:latin typeface="+mj-ea"/>
              </a:rPr>
              <a:t>专项入门</a:t>
            </a:r>
            <a:r>
              <a:rPr kumimoji="1" lang="en-US" altLang="zh-CN" dirty="0">
                <a:latin typeface="+mj-ea"/>
              </a:rPr>
              <a:t> </a:t>
            </a:r>
            <a:r>
              <a:rPr kumimoji="1" lang="zh-CN" altLang="en-US" dirty="0">
                <a:latin typeface="+mj-ea"/>
              </a:rPr>
              <a:t>分享</a:t>
            </a:r>
          </a:p>
        </p:txBody>
      </p:sp>
      <p:sp>
        <p:nvSpPr>
          <p:cNvPr id="3" name="文本占位符 2"/>
          <p:cNvSpPr>
            <a:spLocks noGrp="1"/>
          </p:cNvSpPr>
          <p:nvPr>
            <p:ph type="body" sz="quarter" idx="11"/>
          </p:nvPr>
        </p:nvSpPr>
        <p:spPr/>
        <p:txBody>
          <a:bodyPr/>
          <a:lstStyle/>
          <a:p>
            <a:r>
              <a:rPr kumimoji="1" lang="zh-CN" altLang="en-US" dirty="0"/>
              <a:t>王冰洋</a:t>
            </a:r>
          </a:p>
        </p:txBody>
      </p:sp>
      <p:sp>
        <p:nvSpPr>
          <p:cNvPr id="6" name="文本占位符 5"/>
          <p:cNvSpPr>
            <a:spLocks noGrp="1"/>
          </p:cNvSpPr>
          <p:nvPr>
            <p:ph type="body" sz="quarter" idx="12"/>
          </p:nvPr>
        </p:nvSpPr>
        <p:spPr/>
        <p:txBody>
          <a:bodyPr/>
          <a:lstStyle/>
          <a:p>
            <a:r>
              <a:rPr kumimoji="1" lang="en-US" altLang="zh-CN" dirty="0"/>
              <a:t>2021.09.12</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Android</a:t>
            </a:r>
            <a:r>
              <a:rPr kumimoji="1" lang="zh-CN" altLang="en-US" sz="3200" dirty="0"/>
              <a:t>查看性能的命令</a:t>
            </a:r>
            <a:endParaRPr kumimoji="1" lang="en-US" altLang="zh-CN" sz="3200" dirty="0"/>
          </a:p>
        </p:txBody>
      </p:sp>
      <p:sp>
        <p:nvSpPr>
          <p:cNvPr id="3" name="文本框 2"/>
          <p:cNvSpPr txBox="1"/>
          <p:nvPr/>
        </p:nvSpPr>
        <p:spPr>
          <a:xfrm>
            <a:off x="465455" y="1061720"/>
            <a:ext cx="10751185" cy="4247317"/>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6.</a:t>
            </a:r>
            <a:r>
              <a:rPr lang="zh-CN" altLang="en-US" dirty="0"/>
              <a:t>弱网测试</a:t>
            </a:r>
            <a:endParaRPr lang="en-US" altLang="zh-CN" dirty="0"/>
          </a:p>
          <a:p>
            <a:pPr marL="742950" lvl="1" indent="-285750">
              <a:buFont typeface="Arial" panose="020B0604020202020204" pitchFamily="34" charset="0"/>
              <a:buChar char="•"/>
            </a:pPr>
            <a:r>
              <a:rPr lang="zh-CN" altLang="en-US" dirty="0"/>
              <a:t>使用</a:t>
            </a:r>
            <a:r>
              <a:rPr lang="en-US" altLang="zh-CN" dirty="0" err="1"/>
              <a:t>charles</a:t>
            </a:r>
            <a:r>
              <a:rPr lang="zh-CN" altLang="en-US" dirty="0"/>
              <a:t>模拟弱网</a:t>
            </a:r>
            <a:endParaRPr lang="en-US" altLang="zh-CN" dirty="0"/>
          </a:p>
          <a:p>
            <a:r>
              <a:rPr lang="en" altLang="zh-CN" dirty="0"/>
              <a:t>	Proxy-&gt;Throttling Settings</a:t>
            </a:r>
          </a:p>
          <a:p>
            <a:r>
              <a:rPr lang="en" altLang="zh-CN" dirty="0"/>
              <a:t>	</a:t>
            </a:r>
            <a:r>
              <a:rPr lang="zh-CN" altLang="en" dirty="0"/>
              <a:t>☑️</a:t>
            </a:r>
            <a:r>
              <a:rPr lang="zh-CN" altLang="en-US" dirty="0"/>
              <a:t>勾选［</a:t>
            </a:r>
            <a:r>
              <a:rPr lang="en" altLang="zh-CN" dirty="0"/>
              <a:t>Enable Throttling</a:t>
            </a:r>
            <a:r>
              <a:rPr lang="zh-CN" altLang="en" dirty="0"/>
              <a:t>］</a:t>
            </a:r>
            <a:r>
              <a:rPr lang="zh-CN" altLang="en-US" dirty="0"/>
              <a:t>使的限制网速可用，相当于开启了限制网速的功能</a:t>
            </a:r>
          </a:p>
          <a:p>
            <a:pPr marL="742950" lvl="1" indent="-285750">
              <a:buFont typeface="Arial" panose="020B0604020202020204" pitchFamily="34" charset="0"/>
              <a:buChar char="•"/>
            </a:pPr>
            <a:r>
              <a:rPr lang="zh-CN" altLang="en-US" dirty="0"/>
              <a:t>配置指标：</a:t>
            </a:r>
            <a:endParaRPr lang="en-US" altLang="zh-CN" dirty="0"/>
          </a:p>
          <a:p>
            <a:pPr marL="1200150" lvl="2" indent="-285750">
              <a:buFont typeface="Arial" panose="020B0604020202020204" pitchFamily="34" charset="0"/>
              <a:buChar char="•"/>
            </a:pPr>
            <a:r>
              <a:rPr lang="zh-CN" altLang="en-US" dirty="0"/>
              <a:t>弱网、</a:t>
            </a:r>
            <a:r>
              <a:rPr lang="en-US" altLang="zh-CN" dirty="0"/>
              <a:t>2G</a:t>
            </a:r>
            <a:r>
              <a:rPr lang="zh-CN" altLang="en-US" dirty="0"/>
              <a:t>、</a:t>
            </a:r>
            <a:r>
              <a:rPr lang="en-US" altLang="zh-CN" dirty="0"/>
              <a:t>3G</a:t>
            </a:r>
            <a:r>
              <a:rPr lang="zh-CN" altLang="en-US" dirty="0"/>
              <a:t>建议的上下行速率如下，同时还可以控制丢包率的数据</a:t>
            </a:r>
          </a:p>
          <a:p>
            <a:pPr marL="1200150" lvl="2" indent="-285750">
              <a:buFont typeface="Arial" panose="020B0604020202020204" pitchFamily="34" charset="0"/>
              <a:buChar char="•"/>
            </a:pPr>
            <a:r>
              <a:rPr lang="zh-CN" altLang="en-US" dirty="0"/>
              <a:t>         网络                   上行                      下行</a:t>
            </a:r>
          </a:p>
          <a:p>
            <a:pPr marL="1200150" lvl="2" indent="-285750">
              <a:buFont typeface="Arial" panose="020B0604020202020204" pitchFamily="34" charset="0"/>
              <a:buChar char="•"/>
            </a:pPr>
            <a:r>
              <a:rPr lang="zh-CN" altLang="en-US" dirty="0"/>
              <a:t>         弱网                      </a:t>
            </a:r>
            <a:r>
              <a:rPr lang="en-US" altLang="zh-CN" dirty="0"/>
              <a:t>10                         30</a:t>
            </a:r>
          </a:p>
          <a:p>
            <a:pPr marL="1200150" lvl="2" indent="-285750">
              <a:buFont typeface="Arial" panose="020B0604020202020204" pitchFamily="34" charset="0"/>
              <a:buChar char="•"/>
            </a:pPr>
            <a:r>
              <a:rPr lang="en-US" altLang="zh-CN" dirty="0"/>
              <a:t>         2G                         15                         50</a:t>
            </a:r>
          </a:p>
          <a:p>
            <a:pPr marL="1200150" lvl="2" indent="-285750">
              <a:buFont typeface="Arial" panose="020B0604020202020204" pitchFamily="34" charset="0"/>
              <a:buChar char="•"/>
            </a:pPr>
            <a:r>
              <a:rPr lang="en-US" altLang="zh-CN" dirty="0"/>
              <a:t>         3G                        384                      2800</a:t>
            </a:r>
          </a:p>
          <a:p>
            <a:pPr lvl="2"/>
            <a:br>
              <a:rPr lang="en-US" altLang="zh-CN" dirty="0"/>
            </a:br>
            <a:r>
              <a:rPr lang="zh-CN" altLang="zh-CN" dirty="0"/>
              <a:t> </a:t>
            </a:r>
          </a:p>
          <a:p>
            <a:pPr marL="742950" lvl="1"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en" altLang="zh-CN" dirty="0">
              <a:solidFill>
                <a:srgbClr val="FF0000"/>
              </a:solidFill>
            </a:endParaRPr>
          </a:p>
          <a:p>
            <a:endParaRPr lang="en" altLang="zh-CN" dirty="0"/>
          </a:p>
        </p:txBody>
      </p:sp>
    </p:spTree>
    <p:extLst>
      <p:ext uri="{BB962C8B-B14F-4D97-AF65-F5344CB8AC3E}">
        <p14:creationId xmlns:p14="http://schemas.microsoft.com/office/powerpoint/2010/main" val="362469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IOS</a:t>
            </a:r>
            <a:r>
              <a:rPr kumimoji="1" lang="zh-CN" altLang="en-US" sz="3200" dirty="0"/>
              <a:t>性能工具推荐</a:t>
            </a:r>
            <a:endParaRPr kumimoji="1" lang="en-US" altLang="zh-CN" sz="3200" dirty="0"/>
          </a:p>
        </p:txBody>
      </p:sp>
      <p:sp>
        <p:nvSpPr>
          <p:cNvPr id="3" name="文本框 2"/>
          <p:cNvSpPr txBox="1"/>
          <p:nvPr/>
        </p:nvSpPr>
        <p:spPr>
          <a:xfrm>
            <a:off x="465455" y="1061720"/>
            <a:ext cx="10751185" cy="6186309"/>
          </a:xfrm>
          <a:prstGeom prst="rect">
            <a:avLst/>
          </a:prstGeom>
          <a:noFill/>
        </p:spPr>
        <p:txBody>
          <a:bodyPr wrap="square" rtlCol="0">
            <a:spAutoFit/>
          </a:bodyPr>
          <a:lstStyle/>
          <a:p>
            <a:r>
              <a:rPr lang="zh-CN" altLang="zh-CN" dirty="0"/>
              <a:t>（</a:t>
            </a:r>
            <a:r>
              <a:rPr lang="en-US" altLang="zh-CN" dirty="0"/>
              <a:t>1</a:t>
            </a:r>
            <a:r>
              <a:rPr lang="zh-CN" altLang="zh-CN" dirty="0"/>
              <a:t>）</a:t>
            </a:r>
            <a:r>
              <a:rPr lang="en-US" altLang="zh-CN" dirty="0">
                <a:solidFill>
                  <a:srgbClr val="FF0000"/>
                </a:solidFill>
              </a:rPr>
              <a:t>android studio</a:t>
            </a:r>
            <a:r>
              <a:rPr lang="zh-CN" altLang="en-US" dirty="0">
                <a:solidFill>
                  <a:srgbClr val="FF0000"/>
                </a:solidFill>
              </a:rPr>
              <a:t>（推荐）</a:t>
            </a:r>
            <a:r>
              <a:rPr lang="zh-CN" altLang="zh-CN" dirty="0"/>
              <a:t>：</a:t>
            </a:r>
          </a:p>
          <a:p>
            <a:r>
              <a:rPr lang="zh-CN" altLang="zh-CN" dirty="0"/>
              <a:t>之前使用的</a:t>
            </a:r>
            <a:r>
              <a:rPr lang="en-US" altLang="zh-CN" dirty="0"/>
              <a:t>android device monitor</a:t>
            </a:r>
            <a:r>
              <a:rPr lang="zh-CN" altLang="zh-CN" dirty="0"/>
              <a:t>在</a:t>
            </a:r>
            <a:r>
              <a:rPr lang="en-US" altLang="zh-CN" dirty="0"/>
              <a:t>android studio3</a:t>
            </a:r>
            <a:r>
              <a:rPr lang="zh-CN" altLang="zh-CN" dirty="0"/>
              <a:t>以后淘汰掉了，开始使用</a:t>
            </a:r>
            <a:r>
              <a:rPr lang="en-US" altLang="zh-CN" dirty="0"/>
              <a:t>profiler</a:t>
            </a:r>
            <a:r>
              <a:rPr lang="zh-CN" altLang="zh-CN" dirty="0"/>
              <a:t>做性能，</a:t>
            </a:r>
            <a:r>
              <a:rPr lang="en-US" altLang="zh-CN" dirty="0"/>
              <a:t>profiler</a:t>
            </a:r>
            <a:r>
              <a:rPr lang="zh-CN" altLang="zh-CN" dirty="0"/>
              <a:t>这个工具模拟器可以直接使用，真机需要</a:t>
            </a:r>
            <a:r>
              <a:rPr lang="en-US" altLang="zh-CN" dirty="0"/>
              <a:t>root</a:t>
            </a:r>
            <a:r>
              <a:rPr lang="zh-CN" altLang="zh-CN" dirty="0"/>
              <a:t>以后才能看到安装的应用，如果不想</a:t>
            </a:r>
            <a:r>
              <a:rPr lang="en-US" altLang="zh-CN" dirty="0"/>
              <a:t>root</a:t>
            </a:r>
            <a:r>
              <a:rPr lang="zh-CN" altLang="zh-CN" dirty="0"/>
              <a:t>需要有天眼企服</a:t>
            </a:r>
            <a:r>
              <a:rPr lang="en-US" altLang="zh-CN" dirty="0"/>
              <a:t>app</a:t>
            </a:r>
            <a:r>
              <a:rPr lang="zh-CN" altLang="zh-CN" dirty="0"/>
              <a:t>的源码，使用</a:t>
            </a:r>
            <a:r>
              <a:rPr lang="en-US" altLang="zh-CN" dirty="0"/>
              <a:t>android studio</a:t>
            </a:r>
            <a:r>
              <a:rPr lang="zh-CN" altLang="zh-CN" dirty="0"/>
              <a:t>编译才能测试企服</a:t>
            </a:r>
            <a:r>
              <a:rPr lang="en-US" altLang="zh-CN" dirty="0"/>
              <a:t>app</a:t>
            </a:r>
            <a:r>
              <a:rPr lang="zh-CN" altLang="zh-CN" dirty="0"/>
              <a:t>的性能，不过开启</a:t>
            </a:r>
            <a:r>
              <a:rPr lang="en-US" altLang="zh-CN" dirty="0"/>
              <a:t>profiler</a:t>
            </a:r>
            <a:r>
              <a:rPr lang="zh-CN" altLang="zh-CN" dirty="0"/>
              <a:t>以后企服</a:t>
            </a:r>
            <a:r>
              <a:rPr lang="en-US" altLang="zh-CN" dirty="0"/>
              <a:t>app</a:t>
            </a:r>
            <a:r>
              <a:rPr lang="zh-CN" altLang="zh-CN" dirty="0"/>
              <a:t>点击一会容易闪退～</a:t>
            </a:r>
          </a:p>
          <a:p>
            <a:r>
              <a:rPr lang="zh-CN" altLang="zh-CN" dirty="0"/>
              <a:t>（</a:t>
            </a:r>
            <a:r>
              <a:rPr lang="en-US" altLang="zh-CN" dirty="0"/>
              <a:t>2</a:t>
            </a:r>
            <a:r>
              <a:rPr lang="zh-CN" altLang="zh-CN" dirty="0"/>
              <a:t>）</a:t>
            </a:r>
            <a:r>
              <a:rPr lang="en-US" altLang="zh-CN" dirty="0" err="1">
                <a:solidFill>
                  <a:srgbClr val="FF0000"/>
                </a:solidFill>
              </a:rPr>
              <a:t>Mobileperf</a:t>
            </a:r>
            <a:r>
              <a:rPr lang="zh-CN" altLang="zh-CN" dirty="0">
                <a:solidFill>
                  <a:srgbClr val="FF0000"/>
                </a:solidFill>
              </a:rPr>
              <a:t>：目前发现的比较强大的开源</a:t>
            </a:r>
            <a:r>
              <a:rPr lang="en-US" altLang="zh-CN" dirty="0">
                <a:solidFill>
                  <a:srgbClr val="FF0000"/>
                </a:solidFill>
              </a:rPr>
              <a:t>android</a:t>
            </a:r>
            <a:r>
              <a:rPr lang="zh-CN" altLang="zh-CN" dirty="0">
                <a:solidFill>
                  <a:srgbClr val="FF0000"/>
                </a:solidFill>
              </a:rPr>
              <a:t>性能工具，缺点未可视化</a:t>
            </a:r>
            <a:r>
              <a:rPr lang="zh-CN" altLang="en-US" dirty="0">
                <a:solidFill>
                  <a:srgbClr val="FF0000"/>
                </a:solidFill>
              </a:rPr>
              <a:t>（推荐）</a:t>
            </a:r>
            <a:endParaRPr lang="zh-CN" altLang="zh-CN" dirty="0">
              <a:solidFill>
                <a:srgbClr val="FF0000"/>
              </a:solidFill>
            </a:endParaRPr>
          </a:p>
          <a:p>
            <a:r>
              <a:rPr lang="en-US" altLang="zh-CN" u="sng" dirty="0">
                <a:hlinkClick r:id="rId2"/>
              </a:rPr>
              <a:t>https://cloud.tencent.com/developer/article/1801395</a:t>
            </a:r>
            <a:endParaRPr lang="zh-CN" altLang="zh-CN" dirty="0"/>
          </a:p>
          <a:p>
            <a:r>
              <a:rPr lang="en-US" altLang="zh-CN" u="sng" dirty="0">
                <a:hlinkClick r:id="rId3"/>
              </a:rPr>
              <a:t>https://testerhome.com/topics/23449</a:t>
            </a:r>
            <a:endParaRPr lang="zh-CN" altLang="zh-CN" dirty="0"/>
          </a:p>
          <a:p>
            <a:r>
              <a:rPr lang="en-US" altLang="zh-CN" u="sng" dirty="0">
                <a:hlinkClick r:id="rId4"/>
              </a:rPr>
              <a:t>https://github.com/alibaba/mobileperf</a:t>
            </a:r>
            <a:endParaRPr lang="zh-CN" altLang="zh-CN" dirty="0"/>
          </a:p>
          <a:p>
            <a:r>
              <a:rPr lang="zh-CN" altLang="zh-CN" dirty="0"/>
              <a:t>（</a:t>
            </a:r>
            <a:r>
              <a:rPr lang="en-US" altLang="zh-CN" dirty="0"/>
              <a:t>3</a:t>
            </a:r>
            <a:r>
              <a:rPr lang="zh-CN" altLang="zh-CN" dirty="0"/>
              <a:t>）</a:t>
            </a:r>
            <a:r>
              <a:rPr lang="en-US" altLang="zh-CN" dirty="0" err="1"/>
              <a:t>perdog</a:t>
            </a:r>
            <a:r>
              <a:rPr lang="zh-CN" altLang="zh-CN" dirty="0"/>
              <a:t>：性能狗，傻瓜式安装使用，结果图形可视化，做性能很方便但是</a:t>
            </a:r>
            <a:r>
              <a:rPr lang="en-US" altLang="zh-CN" dirty="0"/>
              <a:t>9.1</a:t>
            </a:r>
            <a:r>
              <a:rPr lang="zh-CN" altLang="zh-CN" dirty="0"/>
              <a:t>以后开始收费了，最便宜一年</a:t>
            </a:r>
            <a:r>
              <a:rPr lang="en-US" altLang="zh-CN" dirty="0"/>
              <a:t>3k</a:t>
            </a:r>
            <a:r>
              <a:rPr lang="zh-CN" altLang="zh-CN" dirty="0"/>
              <a:t>只能录制</a:t>
            </a:r>
            <a:r>
              <a:rPr lang="en-US" altLang="zh-CN" dirty="0"/>
              <a:t>3000min</a:t>
            </a:r>
            <a:endParaRPr lang="zh-CN" altLang="zh-CN" dirty="0"/>
          </a:p>
          <a:p>
            <a:r>
              <a:rPr lang="zh-CN" altLang="en-US" dirty="0"/>
              <a:t>（</a:t>
            </a:r>
            <a:r>
              <a:rPr lang="en-US" altLang="zh-CN" dirty="0"/>
              <a:t>4</a:t>
            </a:r>
            <a:r>
              <a:rPr lang="zh-CN" altLang="en-US" dirty="0"/>
              <a:t>）</a:t>
            </a:r>
            <a:r>
              <a:rPr lang="en-US" altLang="zh-CN" dirty="0" err="1"/>
              <a:t>Emmagee</a:t>
            </a:r>
            <a:r>
              <a:rPr lang="zh-CN" altLang="zh-CN" dirty="0"/>
              <a:t>：</a:t>
            </a:r>
            <a:endParaRPr lang="en-US" altLang="zh-CN" dirty="0"/>
          </a:p>
          <a:p>
            <a:r>
              <a:rPr lang="zh-CN" altLang="zh-CN" dirty="0"/>
              <a:t>很多年前的工具，不支持</a:t>
            </a:r>
            <a:r>
              <a:rPr lang="en-US" altLang="zh-CN" dirty="0"/>
              <a:t>android7</a:t>
            </a:r>
            <a:endParaRPr lang="zh-CN" altLang="zh-CN" dirty="0"/>
          </a:p>
          <a:p>
            <a:r>
              <a:rPr lang="zh-CN" altLang="zh-CN" dirty="0"/>
              <a:t>（</a:t>
            </a:r>
            <a:r>
              <a:rPr lang="en-US" altLang="zh-CN" dirty="0"/>
              <a:t>5</a:t>
            </a:r>
            <a:r>
              <a:rPr lang="zh-CN" altLang="zh-CN" dirty="0"/>
              <a:t>）</a:t>
            </a:r>
            <a:r>
              <a:rPr lang="en-US" altLang="zh-CN" dirty="0" err="1"/>
              <a:t>gt</a:t>
            </a:r>
            <a:r>
              <a:rPr lang="zh-CN" altLang="zh-CN" dirty="0"/>
              <a:t>：</a:t>
            </a:r>
            <a:r>
              <a:rPr lang="en-US" altLang="zh-CN" u="sng" dirty="0">
                <a:hlinkClick r:id="rId5"/>
              </a:rPr>
              <a:t>https://github.com/Tencent/GT</a:t>
            </a:r>
            <a:endParaRPr lang="zh-CN" altLang="zh-CN" dirty="0"/>
          </a:p>
          <a:p>
            <a:r>
              <a:rPr lang="en-US" altLang="zh-CN" dirty="0"/>
              <a:t>android </a:t>
            </a:r>
            <a:r>
              <a:rPr lang="en-US" altLang="zh-CN" dirty="0" err="1"/>
              <a:t>gt</a:t>
            </a:r>
            <a:r>
              <a:rPr lang="zh-CN" altLang="zh-CN" dirty="0"/>
              <a:t>可以直接安装在手机上，</a:t>
            </a:r>
            <a:endParaRPr lang="en-US" altLang="zh-CN" dirty="0"/>
          </a:p>
          <a:p>
            <a:r>
              <a:rPr lang="zh-CN" altLang="zh-CN" dirty="0"/>
              <a:t>之后在手机上查看各个数值</a:t>
            </a:r>
          </a:p>
          <a:p>
            <a:r>
              <a:rPr lang="en-US" altLang="zh-CN" dirty="0" err="1"/>
              <a:t>ios</a:t>
            </a:r>
            <a:r>
              <a:rPr lang="zh-CN" altLang="zh-CN" dirty="0"/>
              <a:t>需要在</a:t>
            </a:r>
            <a:r>
              <a:rPr lang="en-US" altLang="zh-CN" dirty="0"/>
              <a:t>app</a:t>
            </a:r>
            <a:r>
              <a:rPr lang="zh-CN" altLang="zh-CN" dirty="0"/>
              <a:t>源码中把</a:t>
            </a:r>
            <a:r>
              <a:rPr lang="en-US" altLang="zh-CN" dirty="0" err="1"/>
              <a:t>gt</a:t>
            </a:r>
            <a:r>
              <a:rPr lang="zh-CN" altLang="zh-CN" dirty="0"/>
              <a:t>的源码打进去</a:t>
            </a:r>
          </a:p>
          <a:p>
            <a:r>
              <a:rPr lang="zh-CN" altLang="zh-CN" dirty="0"/>
              <a:t>（</a:t>
            </a:r>
            <a:r>
              <a:rPr lang="en-US" altLang="zh-CN" dirty="0"/>
              <a:t>6</a:t>
            </a:r>
            <a:r>
              <a:rPr lang="zh-CN" altLang="zh-CN" dirty="0"/>
              <a:t>）</a:t>
            </a:r>
            <a:r>
              <a:rPr lang="en-US" altLang="zh-CN" dirty="0" err="1"/>
              <a:t>itest</a:t>
            </a:r>
            <a:r>
              <a:rPr lang="en-US" altLang="zh-CN" dirty="0"/>
              <a:t>: </a:t>
            </a:r>
          </a:p>
          <a:p>
            <a:r>
              <a:rPr lang="en-US" altLang="zh-CN" u="sng" dirty="0">
                <a:hlinkClick r:id="rId6"/>
              </a:rPr>
              <a:t>https://www.cnblogs.com/fanf/p/12419882.html</a:t>
            </a:r>
            <a:endParaRPr lang="zh-CN" altLang="zh-CN" dirty="0"/>
          </a:p>
          <a:p>
            <a:r>
              <a:rPr lang="zh-CN" altLang="en-US" dirty="0"/>
              <a:t>缺点：</a:t>
            </a:r>
            <a:r>
              <a:rPr lang="zh-CN" altLang="zh-CN" dirty="0"/>
              <a:t>需要注册账号</a:t>
            </a:r>
            <a:r>
              <a:rPr lang="zh-CN" altLang="en-US" dirty="0"/>
              <a:t>，使用手机安装</a:t>
            </a:r>
            <a:endParaRPr lang="zh-CN" altLang="zh-CN" dirty="0"/>
          </a:p>
          <a:p>
            <a:pPr marL="742950" lvl="1"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en" altLang="zh-CN" dirty="0">
              <a:solidFill>
                <a:srgbClr val="FF0000"/>
              </a:solidFill>
            </a:endParaRPr>
          </a:p>
          <a:p>
            <a:endParaRPr lang="en" altLang="zh-CN" dirty="0"/>
          </a:p>
        </p:txBody>
      </p:sp>
      <p:graphicFrame>
        <p:nvGraphicFramePr>
          <p:cNvPr id="4" name="表格 3">
            <a:extLst>
              <a:ext uri="{FF2B5EF4-FFF2-40B4-BE49-F238E27FC236}">
                <a16:creationId xmlns:a16="http://schemas.microsoft.com/office/drawing/2014/main" id="{9D3F9CE8-BA88-4842-8D0F-07960BFE5097}"/>
              </a:ext>
            </a:extLst>
          </p:cNvPr>
          <p:cNvGraphicFramePr>
            <a:graphicFrameLocks noGrp="1"/>
          </p:cNvGraphicFramePr>
          <p:nvPr>
            <p:extLst>
              <p:ext uri="{D42A27DB-BD31-4B8C-83A1-F6EECF244321}">
                <p14:modId xmlns:p14="http://schemas.microsoft.com/office/powerpoint/2010/main" val="325754992"/>
              </p:ext>
            </p:extLst>
          </p:nvPr>
        </p:nvGraphicFramePr>
        <p:xfrm>
          <a:off x="5841047" y="3753981"/>
          <a:ext cx="6321426" cy="2940050"/>
        </p:xfrm>
        <a:graphic>
          <a:graphicData uri="http://schemas.openxmlformats.org/drawingml/2006/table">
            <a:tbl>
              <a:tblPr firstRow="1" firstCol="1" bandRow="1">
                <a:tableStyleId>{5C22544A-7EE6-4342-B048-85BDC9FD1C3A}</a:tableStyleId>
              </a:tblPr>
              <a:tblGrid>
                <a:gridCol w="3160713">
                  <a:extLst>
                    <a:ext uri="{9D8B030D-6E8A-4147-A177-3AD203B41FA5}">
                      <a16:colId xmlns:a16="http://schemas.microsoft.com/office/drawing/2014/main" val="3162862356"/>
                    </a:ext>
                  </a:extLst>
                </a:gridCol>
                <a:gridCol w="3160713">
                  <a:extLst>
                    <a:ext uri="{9D8B030D-6E8A-4147-A177-3AD203B41FA5}">
                      <a16:colId xmlns:a16="http://schemas.microsoft.com/office/drawing/2014/main" val="2388805053"/>
                    </a:ext>
                  </a:extLst>
                </a:gridCol>
              </a:tblGrid>
              <a:tr h="408305">
                <a:tc>
                  <a:txBody>
                    <a:bodyPr/>
                    <a:lstStyle/>
                    <a:p>
                      <a:pPr algn="just">
                        <a:spcAft>
                          <a:spcPts val="0"/>
                        </a:spcAft>
                      </a:pPr>
                      <a:r>
                        <a:rPr lang="zh-CN" sz="1050" kern="100">
                          <a:effectLst/>
                        </a:rPr>
                        <a:t>测试工具</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tc>
                  <a:txBody>
                    <a:bodyPr/>
                    <a:lstStyle/>
                    <a:p>
                      <a:pPr algn="just">
                        <a:spcAft>
                          <a:spcPts val="0"/>
                        </a:spcAft>
                      </a:pPr>
                      <a:r>
                        <a:rPr lang="zh-CN" sz="1050" kern="100">
                          <a:effectLst/>
                        </a:rPr>
                        <a:t>测试指标</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extLst>
                  <a:ext uri="{0D108BD9-81ED-4DB2-BD59-A6C34878D82A}">
                    <a16:rowId xmlns:a16="http://schemas.microsoft.com/office/drawing/2014/main" val="230469501"/>
                  </a:ext>
                </a:extLst>
              </a:tr>
              <a:tr h="428625">
                <a:tc>
                  <a:txBody>
                    <a:bodyPr/>
                    <a:lstStyle/>
                    <a:p>
                      <a:pPr algn="just">
                        <a:spcAft>
                          <a:spcPts val="0"/>
                        </a:spcAft>
                      </a:pPr>
                      <a:r>
                        <a:rPr lang="en-US" sz="1050" kern="100">
                          <a:effectLst/>
                        </a:rPr>
                        <a:t>leakcanary</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tc>
                  <a:txBody>
                    <a:bodyPr/>
                    <a:lstStyle/>
                    <a:p>
                      <a:pPr algn="just">
                        <a:spcAft>
                          <a:spcPts val="0"/>
                        </a:spcAft>
                      </a:pPr>
                      <a:r>
                        <a:rPr lang="zh-CN" sz="1050" kern="100">
                          <a:effectLst/>
                        </a:rPr>
                        <a:t>内存泄漏</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extLst>
                  <a:ext uri="{0D108BD9-81ED-4DB2-BD59-A6C34878D82A}">
                    <a16:rowId xmlns:a16="http://schemas.microsoft.com/office/drawing/2014/main" val="2404834648"/>
                  </a:ext>
                </a:extLst>
              </a:tr>
              <a:tr h="837565">
                <a:tc>
                  <a:txBody>
                    <a:bodyPr/>
                    <a:lstStyle/>
                    <a:p>
                      <a:pPr algn="just">
                        <a:spcAft>
                          <a:spcPts val="0"/>
                        </a:spcAft>
                      </a:pPr>
                      <a:r>
                        <a:rPr lang="en-US" sz="1050" kern="100">
                          <a:effectLst/>
                        </a:rPr>
                        <a:t>GT Home</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tc>
                  <a:txBody>
                    <a:bodyPr/>
                    <a:lstStyle/>
                    <a:p>
                      <a:pPr algn="just">
                        <a:spcAft>
                          <a:spcPts val="0"/>
                        </a:spcAft>
                      </a:pPr>
                      <a:r>
                        <a:rPr lang="en-US" sz="1050" kern="100">
                          <a:effectLst/>
                        </a:rPr>
                        <a:t>CPU</a:t>
                      </a:r>
                      <a:r>
                        <a:rPr lang="zh-CN" sz="1050" kern="100">
                          <a:effectLst/>
                        </a:rPr>
                        <a:t>、内存、流量、点亮、帧率</a:t>
                      </a:r>
                      <a:r>
                        <a:rPr lang="en-US" sz="1050" kern="100">
                          <a:effectLst/>
                        </a:rPr>
                        <a:t>/</a:t>
                      </a:r>
                      <a:r>
                        <a:rPr lang="zh-CN" sz="1050" kern="100">
                          <a:effectLst/>
                        </a:rPr>
                        <a:t>流畅度、查看开发日志、</a:t>
                      </a:r>
                      <a:r>
                        <a:rPr lang="en-US" sz="1050" kern="100">
                          <a:effectLst/>
                        </a:rPr>
                        <a:t>crash </a:t>
                      </a:r>
                      <a:r>
                        <a:rPr lang="zh-CN" sz="1050" kern="100">
                          <a:effectLst/>
                        </a:rPr>
                        <a:t>日志、抓取网络数据包、</a:t>
                      </a:r>
                      <a:r>
                        <a:rPr lang="en-US" sz="1050" kern="100">
                          <a:effectLst/>
                        </a:rPr>
                        <a:t>APP </a:t>
                      </a:r>
                      <a:r>
                        <a:rPr lang="zh-CN" sz="1050" kern="100">
                          <a:effectLst/>
                        </a:rPr>
                        <a:t>内部参数调试、真机代码耗时统计</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extLst>
                  <a:ext uri="{0D108BD9-81ED-4DB2-BD59-A6C34878D82A}">
                    <a16:rowId xmlns:a16="http://schemas.microsoft.com/office/drawing/2014/main" val="1283200279"/>
                  </a:ext>
                </a:extLst>
              </a:tr>
              <a:tr h="428625">
                <a:tc>
                  <a:txBody>
                    <a:bodyPr/>
                    <a:lstStyle/>
                    <a:p>
                      <a:pPr algn="just">
                        <a:spcAft>
                          <a:spcPts val="0"/>
                        </a:spcAft>
                      </a:pPr>
                      <a:r>
                        <a:rPr lang="en-US" sz="1050" kern="100">
                          <a:effectLst/>
                        </a:rPr>
                        <a:t>iTest</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tc>
                  <a:txBody>
                    <a:bodyPr/>
                    <a:lstStyle/>
                    <a:p>
                      <a:pPr algn="just">
                        <a:spcAft>
                          <a:spcPts val="0"/>
                        </a:spcAft>
                      </a:pPr>
                      <a:r>
                        <a:rPr lang="en-US" sz="1050" kern="100">
                          <a:effectLst/>
                        </a:rPr>
                        <a:t>cpu</a:t>
                      </a:r>
                      <a:r>
                        <a:rPr lang="zh-CN" sz="1050" kern="100">
                          <a:effectLst/>
                        </a:rPr>
                        <a:t>、内存、流量、电量等</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extLst>
                  <a:ext uri="{0D108BD9-81ED-4DB2-BD59-A6C34878D82A}">
                    <a16:rowId xmlns:a16="http://schemas.microsoft.com/office/drawing/2014/main" val="1451977498"/>
                  </a:ext>
                </a:extLst>
              </a:tr>
              <a:tr h="408305">
                <a:tc>
                  <a:txBody>
                    <a:bodyPr/>
                    <a:lstStyle/>
                    <a:p>
                      <a:pPr algn="just">
                        <a:spcAft>
                          <a:spcPts val="0"/>
                        </a:spcAft>
                      </a:pPr>
                      <a:r>
                        <a:rPr lang="en-US" sz="1050" kern="100">
                          <a:effectLst/>
                        </a:rPr>
                        <a:t>Emmagee</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tc>
                  <a:txBody>
                    <a:bodyPr/>
                    <a:lstStyle/>
                    <a:p>
                      <a:pPr algn="just">
                        <a:spcAft>
                          <a:spcPts val="0"/>
                        </a:spcAft>
                      </a:pPr>
                      <a:r>
                        <a:rPr lang="en-US" sz="1050" kern="100">
                          <a:effectLst/>
                        </a:rPr>
                        <a:t>cpu</a:t>
                      </a:r>
                      <a:r>
                        <a:rPr lang="zh-CN" sz="1050" kern="100">
                          <a:effectLst/>
                        </a:rPr>
                        <a:t>、内存、流量、电量等</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extLst>
                  <a:ext uri="{0D108BD9-81ED-4DB2-BD59-A6C34878D82A}">
                    <a16:rowId xmlns:a16="http://schemas.microsoft.com/office/drawing/2014/main" val="726461242"/>
                  </a:ext>
                </a:extLst>
              </a:tr>
              <a:tr h="428625">
                <a:tc>
                  <a:txBody>
                    <a:bodyPr/>
                    <a:lstStyle/>
                    <a:p>
                      <a:pPr algn="just">
                        <a:spcAft>
                          <a:spcPts val="0"/>
                        </a:spcAft>
                      </a:pPr>
                      <a:r>
                        <a:rPr lang="en-US" sz="1050" kern="100">
                          <a:effectLst/>
                        </a:rPr>
                        <a:t>PerfDog</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tc>
                  <a:txBody>
                    <a:bodyPr/>
                    <a:lstStyle/>
                    <a:p>
                      <a:pPr algn="just">
                        <a:spcAft>
                          <a:spcPts val="0"/>
                        </a:spcAft>
                      </a:pPr>
                      <a:r>
                        <a:rPr lang="en-US" sz="1050" kern="100" dirty="0" err="1">
                          <a:effectLst/>
                        </a:rPr>
                        <a:t>cpu</a:t>
                      </a:r>
                      <a:r>
                        <a:rPr lang="zh-CN" sz="1050" kern="100" dirty="0">
                          <a:effectLst/>
                        </a:rPr>
                        <a:t>、内存、流量、电量等</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47625" marR="47625" marT="38100" marB="38100"/>
                </a:tc>
                <a:extLst>
                  <a:ext uri="{0D108BD9-81ED-4DB2-BD59-A6C34878D82A}">
                    <a16:rowId xmlns:a16="http://schemas.microsoft.com/office/drawing/2014/main" val="1999848587"/>
                  </a:ext>
                </a:extLst>
              </a:tr>
            </a:tbl>
          </a:graphicData>
        </a:graphic>
      </p:graphicFrame>
    </p:spTree>
    <p:extLst>
      <p:ext uri="{BB962C8B-B14F-4D97-AF65-F5344CB8AC3E}">
        <p14:creationId xmlns:p14="http://schemas.microsoft.com/office/powerpoint/2010/main" val="33233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t>Mobileperf</a:t>
            </a:r>
            <a:r>
              <a:rPr lang="zh-CN" altLang="en-US" sz="3200" dirty="0"/>
              <a:t>使用</a:t>
            </a:r>
            <a:endParaRPr kumimoji="1" lang="en-US" altLang="zh-CN" sz="3200" dirty="0"/>
          </a:p>
        </p:txBody>
      </p:sp>
      <p:sp>
        <p:nvSpPr>
          <p:cNvPr id="3" name="文本框 2"/>
          <p:cNvSpPr txBox="1"/>
          <p:nvPr/>
        </p:nvSpPr>
        <p:spPr>
          <a:xfrm>
            <a:off x="465455" y="1061720"/>
            <a:ext cx="10751185"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操作步骤参考：</a:t>
            </a:r>
            <a:r>
              <a:rPr lang="en" altLang="zh-CN" dirty="0"/>
              <a:t> </a:t>
            </a:r>
            <a:r>
              <a:rPr lang="en" altLang="zh-CN" dirty="0">
                <a:hlinkClick r:id="rId2"/>
              </a:rPr>
              <a:t>https://cloud.tencent.com/developer/article/1801395</a:t>
            </a:r>
            <a:endParaRPr lang="en" altLang="zh-CN" dirty="0"/>
          </a:p>
          <a:p>
            <a:pPr marL="285750" indent="-285750">
              <a:buFont typeface="Arial" panose="020B0604020202020204" pitchFamily="34" charset="0"/>
              <a:buChar char="•"/>
            </a:pPr>
            <a:r>
              <a:rPr lang="en-US" altLang="zh-CN" dirty="0"/>
              <a:t>1.</a:t>
            </a:r>
            <a:r>
              <a:rPr lang="zh-CN" altLang="en" dirty="0"/>
              <a:t>配置好</a:t>
            </a:r>
            <a:r>
              <a:rPr lang="en-US" altLang="zh-CN" dirty="0" err="1"/>
              <a:t>sdk</a:t>
            </a:r>
            <a:r>
              <a:rPr lang="zh-CN" altLang="en-US" dirty="0"/>
              <a:t>的环境（之前分享有讲过，可以看</a:t>
            </a:r>
            <a:r>
              <a:rPr lang="en-US" altLang="zh-CN" dirty="0"/>
              <a:t>wiki</a:t>
            </a:r>
            <a:r>
              <a:rPr lang="zh-CN" altLang="en-US" dirty="0"/>
              <a:t>）</a:t>
            </a:r>
            <a:endParaRPr lang="en-US" altLang="zh-CN" dirty="0"/>
          </a:p>
          <a:p>
            <a:pPr marL="285750" indent="-285750">
              <a:buFont typeface="Arial" panose="020B0604020202020204" pitchFamily="34" charset="0"/>
              <a:buChar char="•"/>
            </a:pPr>
            <a:r>
              <a:rPr lang="en-US" altLang="zh-CN" dirty="0"/>
              <a:t>2.</a:t>
            </a:r>
            <a:r>
              <a:rPr lang="zh-CN" altLang="en-US" dirty="0"/>
              <a:t>下载源码：</a:t>
            </a:r>
            <a:r>
              <a:rPr lang="en" altLang="zh-CN" dirty="0"/>
              <a:t> git clone https://</a:t>
            </a:r>
            <a:r>
              <a:rPr lang="en" altLang="zh-CN" dirty="0" err="1"/>
              <a:t>github.com</a:t>
            </a:r>
            <a:r>
              <a:rPr lang="en" altLang="zh-CN" dirty="0"/>
              <a:t>/</a:t>
            </a:r>
            <a:r>
              <a:rPr lang="en" altLang="zh-CN" dirty="0" err="1"/>
              <a:t>alibaba</a:t>
            </a:r>
            <a:r>
              <a:rPr lang="en" altLang="zh-CN" dirty="0"/>
              <a:t>/</a:t>
            </a:r>
            <a:r>
              <a:rPr lang="en" altLang="zh-CN" dirty="0" err="1"/>
              <a:t>mobileperf.git</a:t>
            </a:r>
            <a:br>
              <a:rPr lang="en" altLang="zh-CN" dirty="0"/>
            </a:br>
            <a:r>
              <a:rPr lang="en-US" altLang="zh-CN" dirty="0"/>
              <a:t>3.</a:t>
            </a:r>
            <a:r>
              <a:rPr lang="zh-CN" altLang="en-US" dirty="0"/>
              <a:t>修改配置文件：</a:t>
            </a:r>
            <a:r>
              <a:rPr lang="en" altLang="zh-CN" dirty="0"/>
              <a:t> </a:t>
            </a:r>
            <a:r>
              <a:rPr lang="en" altLang="zh-CN" dirty="0" err="1"/>
              <a:t>config.conf</a:t>
            </a:r>
            <a:endParaRPr lang="en" altLang="zh-CN" dirty="0"/>
          </a:p>
          <a:p>
            <a:pPr marL="742950" lvl="1" indent="-285750">
              <a:buFont typeface="Arial" panose="020B0604020202020204" pitchFamily="34" charset="0"/>
              <a:buChar char="•"/>
            </a:pPr>
            <a:r>
              <a:rPr lang="zh-CN" altLang="en" dirty="0"/>
              <a:t>修改</a:t>
            </a:r>
            <a:r>
              <a:rPr lang="zh-CN" altLang="en-US" dirty="0"/>
              <a:t>包名，</a:t>
            </a:r>
            <a:r>
              <a:rPr lang="en-US" altLang="zh-CN" dirty="0" err="1"/>
              <a:t>uudi</a:t>
            </a:r>
            <a:endParaRPr lang="en-US" altLang="zh-CN" dirty="0"/>
          </a:p>
          <a:p>
            <a:pPr marL="285750" indent="-285750">
              <a:buFont typeface="Arial" panose="020B0604020202020204" pitchFamily="34" charset="0"/>
              <a:buChar char="•"/>
            </a:pPr>
            <a:r>
              <a:rPr lang="en-US" altLang="zh-CN" dirty="0"/>
              <a:t>4.</a:t>
            </a:r>
            <a:r>
              <a:rPr lang="zh-CN" altLang="en-US" dirty="0"/>
              <a:t>执行</a:t>
            </a:r>
            <a:r>
              <a:rPr lang="en" altLang="zh-CN" dirty="0" err="1"/>
              <a:t>sh</a:t>
            </a:r>
            <a:r>
              <a:rPr lang="en" altLang="zh-CN" dirty="0"/>
              <a:t> </a:t>
            </a:r>
            <a:r>
              <a:rPr lang="en" altLang="zh-CN" dirty="0" err="1"/>
              <a:t>run.sh</a:t>
            </a:r>
            <a:endParaRPr lang="en-US" altLang="zh-CN" dirty="0"/>
          </a:p>
          <a:p>
            <a:pPr marL="285750" indent="-285750">
              <a:buFont typeface="Arial" panose="020B0604020202020204" pitchFamily="34" charset="0"/>
              <a:buChar char="•"/>
            </a:pPr>
            <a:r>
              <a:rPr lang="zh-CN" altLang="en-US" dirty="0"/>
              <a:t>执行成功后生成一个文件夹下面有很多的</a:t>
            </a:r>
            <a:r>
              <a:rPr lang="en-US" altLang="zh-CN" dirty="0"/>
              <a:t>csv</a:t>
            </a:r>
            <a:r>
              <a:rPr lang="zh-CN" altLang="en-US" dirty="0"/>
              <a:t>文件，每个文件里面具体字段含义可以看：</a:t>
            </a:r>
            <a:r>
              <a:rPr lang="en" altLang="zh-CN" dirty="0">
                <a:hlinkClick r:id="rId3"/>
              </a:rPr>
              <a:t>https://testerhome.com/topics/23449</a:t>
            </a:r>
            <a:endParaRPr lang="en" altLang="zh-CN" dirty="0"/>
          </a:p>
          <a:p>
            <a:pPr marL="285750" indent="-285750">
              <a:buFont typeface="Arial" panose="020B0604020202020204" pitchFamily="34" charset="0"/>
              <a:buChar char="•"/>
            </a:pPr>
            <a:endParaRPr lang="zh-CN" altLang="zh-CN" dirty="0"/>
          </a:p>
          <a:p>
            <a:pPr marL="742950" lvl="1"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en" altLang="zh-CN" dirty="0">
              <a:solidFill>
                <a:srgbClr val="FF0000"/>
              </a:solidFill>
            </a:endParaRPr>
          </a:p>
          <a:p>
            <a:endParaRPr lang="en" altLang="zh-CN" dirty="0"/>
          </a:p>
        </p:txBody>
      </p:sp>
      <p:pic>
        <p:nvPicPr>
          <p:cNvPr id="5" name="图片 4">
            <a:extLst>
              <a:ext uri="{FF2B5EF4-FFF2-40B4-BE49-F238E27FC236}">
                <a16:creationId xmlns:a16="http://schemas.microsoft.com/office/drawing/2014/main" id="{4BCABD29-E2AE-5A48-924D-47637A81EE2E}"/>
              </a:ext>
            </a:extLst>
          </p:cNvPr>
          <p:cNvPicPr>
            <a:picLocks noChangeAspect="1"/>
          </p:cNvPicPr>
          <p:nvPr/>
        </p:nvPicPr>
        <p:blipFill>
          <a:blip r:embed="rId4"/>
          <a:stretch>
            <a:fillRect/>
          </a:stretch>
        </p:blipFill>
        <p:spPr>
          <a:xfrm>
            <a:off x="9611868" y="2603520"/>
            <a:ext cx="2167219" cy="3749040"/>
          </a:xfrm>
          <a:prstGeom prst="rect">
            <a:avLst/>
          </a:prstGeom>
        </p:spPr>
      </p:pic>
    </p:spTree>
    <p:extLst>
      <p:ext uri="{BB962C8B-B14F-4D97-AF65-F5344CB8AC3E}">
        <p14:creationId xmlns:p14="http://schemas.microsoft.com/office/powerpoint/2010/main" val="158173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4000" dirty="0"/>
              <a:t>2.</a:t>
            </a:r>
            <a:r>
              <a:rPr kumimoji="1" lang="zh-CN" altLang="en-US" sz="4000" dirty="0"/>
              <a:t> </a:t>
            </a:r>
            <a:r>
              <a:rPr kumimoji="1" lang="en-US" altLang="zh-CN" sz="4000" dirty="0"/>
              <a:t>IOS</a:t>
            </a:r>
            <a:r>
              <a:rPr kumimoji="1" lang="zh-CN" altLang="en-US" sz="4000" dirty="0"/>
              <a:t>性能（简单介绍）</a:t>
            </a:r>
          </a:p>
        </p:txBody>
      </p:sp>
    </p:spTree>
    <p:extLst>
      <p:ext uri="{BB962C8B-B14F-4D97-AF65-F5344CB8AC3E}">
        <p14:creationId xmlns:p14="http://schemas.microsoft.com/office/powerpoint/2010/main" val="366910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IOS</a:t>
            </a:r>
            <a:r>
              <a:rPr kumimoji="1" lang="zh-CN" altLang="en-US" sz="3200" dirty="0"/>
              <a:t>性能工具推荐</a:t>
            </a:r>
            <a:endParaRPr kumimoji="1" lang="en-US" altLang="zh-CN" sz="3200" dirty="0"/>
          </a:p>
        </p:txBody>
      </p:sp>
      <p:sp>
        <p:nvSpPr>
          <p:cNvPr id="5" name="文本框 4">
            <a:extLst>
              <a:ext uri="{FF2B5EF4-FFF2-40B4-BE49-F238E27FC236}">
                <a16:creationId xmlns:a16="http://schemas.microsoft.com/office/drawing/2014/main" id="{8358F0C3-9522-4945-87B6-B26111C0CD79}"/>
              </a:ext>
            </a:extLst>
          </p:cNvPr>
          <p:cNvSpPr txBox="1"/>
          <p:nvPr/>
        </p:nvSpPr>
        <p:spPr>
          <a:xfrm>
            <a:off x="463296" y="1146048"/>
            <a:ext cx="10607040" cy="3693319"/>
          </a:xfrm>
          <a:prstGeom prst="rect">
            <a:avLst/>
          </a:prstGeom>
          <a:noFill/>
        </p:spPr>
        <p:txBody>
          <a:bodyPr wrap="square" rtlCol="0">
            <a:spAutoFit/>
          </a:bodyPr>
          <a:lstStyle/>
          <a:p>
            <a:r>
              <a:rPr lang="en-US" altLang="zh-CN" b="1" u="sng" dirty="0"/>
              <a:t>1.</a:t>
            </a:r>
            <a:r>
              <a:rPr lang="en-US" altLang="zh-CN" b="1" u="sng" dirty="0">
                <a:solidFill>
                  <a:srgbClr val="FF0000"/>
                </a:solidFill>
              </a:rPr>
              <a:t>Instruments(</a:t>
            </a:r>
            <a:r>
              <a:rPr lang="zh-CN" altLang="en-US" b="1" u="sng" dirty="0">
                <a:solidFill>
                  <a:srgbClr val="FF0000"/>
                </a:solidFill>
              </a:rPr>
              <a:t>推荐</a:t>
            </a:r>
            <a:r>
              <a:rPr lang="en-US" altLang="zh-CN" b="1" u="sng" dirty="0">
                <a:solidFill>
                  <a:srgbClr val="FF0000"/>
                </a:solidFill>
              </a:rPr>
              <a:t>)</a:t>
            </a:r>
            <a:endParaRPr lang="zh-CN" altLang="zh-CN" b="1" dirty="0">
              <a:solidFill>
                <a:srgbClr val="FF0000"/>
              </a:solidFill>
            </a:endParaRPr>
          </a:p>
          <a:p>
            <a:r>
              <a:rPr lang="en-US" altLang="zh-CN" dirty="0"/>
              <a:t>Instruments </a:t>
            </a:r>
            <a:r>
              <a:rPr lang="zh-CN" altLang="zh-CN" dirty="0"/>
              <a:t>是</a:t>
            </a:r>
            <a:r>
              <a:rPr lang="en-US" altLang="zh-CN" dirty="0"/>
              <a:t> </a:t>
            </a:r>
            <a:r>
              <a:rPr lang="en-US" altLang="zh-CN" dirty="0" err="1"/>
              <a:t>Xcode</a:t>
            </a:r>
            <a:r>
              <a:rPr lang="en-US" altLang="zh-CN" dirty="0"/>
              <a:t> </a:t>
            </a:r>
            <a:r>
              <a:rPr lang="zh-CN" altLang="zh-CN" dirty="0"/>
              <a:t>自带的，用来动态跟踪和分析</a:t>
            </a:r>
            <a:r>
              <a:rPr lang="en-US" altLang="zh-CN" dirty="0"/>
              <a:t> MacOS </a:t>
            </a:r>
            <a:r>
              <a:rPr lang="zh-CN" altLang="zh-CN" dirty="0"/>
              <a:t>和</a:t>
            </a:r>
            <a:r>
              <a:rPr lang="en-US" altLang="zh-CN" dirty="0"/>
              <a:t> iOS </a:t>
            </a:r>
            <a:r>
              <a:rPr lang="zh-CN" altLang="zh-CN" dirty="0"/>
              <a:t>代码的实用工具，以独立</a:t>
            </a:r>
            <a:r>
              <a:rPr lang="en-US" altLang="zh-CN" dirty="0"/>
              <a:t> APP </a:t>
            </a:r>
            <a:r>
              <a:rPr lang="zh-CN" altLang="zh-CN" dirty="0"/>
              <a:t>形式存在的工具集，包含了很多强大的检测功能：其中包括在真机和模拟器上的</a:t>
            </a:r>
            <a:r>
              <a:rPr lang="en-US" altLang="zh-CN" dirty="0"/>
              <a:t> APP </a:t>
            </a:r>
            <a:r>
              <a:rPr lang="zh-CN" altLang="zh-CN" dirty="0"/>
              <a:t>进行性能测试。</a:t>
            </a:r>
          </a:p>
          <a:p>
            <a:r>
              <a:rPr lang="zh-CN" altLang="zh-CN" dirty="0"/>
              <a:t>主要功能有：</a:t>
            </a:r>
          </a:p>
          <a:p>
            <a:pPr marL="285750" lvl="0" indent="-285750">
              <a:buFont typeface="Arial" panose="020B0604020202020204" pitchFamily="34" charset="0"/>
              <a:buChar char="•"/>
            </a:pPr>
            <a:r>
              <a:rPr lang="zh-CN" altLang="zh-CN" dirty="0"/>
              <a:t>分析程序进程行为</a:t>
            </a:r>
          </a:p>
          <a:p>
            <a:pPr marL="285750" lvl="0" indent="-285750">
              <a:buFont typeface="Arial" panose="020B0604020202020204" pitchFamily="34" charset="0"/>
              <a:buChar char="•"/>
            </a:pPr>
            <a:r>
              <a:rPr lang="zh-CN" altLang="zh-CN" dirty="0"/>
              <a:t>分析内存分配及释放细节</a:t>
            </a:r>
          </a:p>
          <a:p>
            <a:pPr marL="285750" lvl="0" indent="-285750">
              <a:buFont typeface="Arial" panose="020B0604020202020204" pitchFamily="34" charset="0"/>
              <a:buChar char="•"/>
            </a:pPr>
            <a:r>
              <a:rPr lang="zh-CN" altLang="zh-CN" dirty="0"/>
              <a:t>查找</a:t>
            </a:r>
            <a:r>
              <a:rPr lang="en-US" altLang="zh-CN" dirty="0"/>
              <a:t> CPU </a:t>
            </a:r>
            <a:r>
              <a:rPr lang="zh-CN" altLang="zh-CN" dirty="0"/>
              <a:t>问题</a:t>
            </a:r>
          </a:p>
          <a:p>
            <a:pPr marL="285750" lvl="0" indent="-285750">
              <a:buFont typeface="Arial" panose="020B0604020202020204" pitchFamily="34" charset="0"/>
              <a:buChar char="•"/>
            </a:pPr>
            <a:r>
              <a:rPr lang="zh-CN" altLang="zh-CN" dirty="0"/>
              <a:t>查找程序性能瓶颈</a:t>
            </a:r>
          </a:p>
          <a:p>
            <a:pPr marL="285750" lvl="0" indent="-285750">
              <a:buFont typeface="Arial" panose="020B0604020202020204" pitchFamily="34" charset="0"/>
              <a:buChar char="•"/>
            </a:pPr>
            <a:r>
              <a:rPr lang="zh-CN" altLang="zh-CN" dirty="0"/>
              <a:t>检查设备相关的功能，比如：</a:t>
            </a:r>
            <a:r>
              <a:rPr lang="en-US" altLang="zh-CN" dirty="0"/>
              <a:t>Wi-Fi</a:t>
            </a:r>
            <a:r>
              <a:rPr lang="zh-CN" altLang="zh-CN" dirty="0"/>
              <a:t>、蓝牙等。</a:t>
            </a:r>
          </a:p>
          <a:p>
            <a:pPr marL="285750" lvl="0" indent="-285750">
              <a:buFont typeface="Arial" panose="020B0604020202020204" pitchFamily="34" charset="0"/>
              <a:buChar char="•"/>
            </a:pPr>
            <a:r>
              <a:rPr lang="zh-CN" altLang="zh-CN" dirty="0"/>
              <a:t>查找</a:t>
            </a:r>
            <a:r>
              <a:rPr lang="en-US" altLang="zh-CN" dirty="0"/>
              <a:t> App </a:t>
            </a:r>
            <a:r>
              <a:rPr lang="zh-CN" altLang="zh-CN" dirty="0"/>
              <a:t>中的内存问题，比如内存泄露</a:t>
            </a:r>
            <a:r>
              <a:rPr lang="en-US" altLang="zh-CN" dirty="0"/>
              <a:t>(Leaked memory)</a:t>
            </a:r>
            <a:r>
              <a:rPr lang="zh-CN" altLang="zh-CN" dirty="0"/>
              <a:t>、废弃内存</a:t>
            </a:r>
            <a:r>
              <a:rPr lang="en-US" altLang="zh-CN" dirty="0"/>
              <a:t>(Abandoned memory)</a:t>
            </a:r>
            <a:r>
              <a:rPr lang="zh-CN" altLang="zh-CN" dirty="0"/>
              <a:t>、僵尸</a:t>
            </a:r>
            <a:r>
              <a:rPr lang="en-US" altLang="zh-CN" dirty="0"/>
              <a:t>(zombies)</a:t>
            </a:r>
            <a:r>
              <a:rPr lang="zh-CN" altLang="zh-CN" dirty="0"/>
              <a:t>等。</a:t>
            </a:r>
          </a:p>
          <a:p>
            <a:r>
              <a:rPr lang="zh-CN" altLang="zh-CN" dirty="0"/>
              <a:t>具体查看官方文档： </a:t>
            </a:r>
            <a:r>
              <a:rPr lang="en-US" altLang="zh-CN" u="sng" dirty="0">
                <a:hlinkClick r:id="rId2"/>
              </a:rPr>
              <a:t>https://help.apple.com/instruments/mac/current/#/dev7b09c84f5</a:t>
            </a:r>
            <a:endParaRPr lang="zh-CN" altLang="zh-CN" dirty="0"/>
          </a:p>
          <a:p>
            <a:r>
              <a:rPr kumimoji="1" lang="zh-CN" altLang="en-US" dirty="0"/>
              <a:t>缺点：需要源码编译</a:t>
            </a:r>
            <a:r>
              <a:rPr kumimoji="1" lang="en-US" altLang="zh-CN" dirty="0" err="1"/>
              <a:t>apk</a:t>
            </a:r>
            <a:r>
              <a:rPr kumimoji="1" lang="zh-CN" altLang="en-US" dirty="0"/>
              <a:t>安装在手机上</a:t>
            </a:r>
          </a:p>
        </p:txBody>
      </p:sp>
    </p:spTree>
    <p:extLst>
      <p:ext uri="{BB962C8B-B14F-4D97-AF65-F5344CB8AC3E}">
        <p14:creationId xmlns:p14="http://schemas.microsoft.com/office/powerpoint/2010/main" val="310258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IOS</a:t>
            </a:r>
            <a:r>
              <a:rPr kumimoji="1" lang="zh-CN" altLang="en-US" sz="3200" dirty="0"/>
              <a:t>性能工具推荐</a:t>
            </a:r>
            <a:endParaRPr kumimoji="1" lang="en-US" altLang="zh-CN" sz="3200" dirty="0"/>
          </a:p>
        </p:txBody>
      </p:sp>
      <p:sp>
        <p:nvSpPr>
          <p:cNvPr id="5" name="文本框 4">
            <a:extLst>
              <a:ext uri="{FF2B5EF4-FFF2-40B4-BE49-F238E27FC236}">
                <a16:creationId xmlns:a16="http://schemas.microsoft.com/office/drawing/2014/main" id="{8358F0C3-9522-4945-87B6-B26111C0CD79}"/>
              </a:ext>
            </a:extLst>
          </p:cNvPr>
          <p:cNvSpPr txBox="1"/>
          <p:nvPr/>
        </p:nvSpPr>
        <p:spPr>
          <a:xfrm>
            <a:off x="463296" y="1146048"/>
            <a:ext cx="10607040" cy="4801314"/>
          </a:xfrm>
          <a:prstGeom prst="rect">
            <a:avLst/>
          </a:prstGeom>
          <a:noFill/>
        </p:spPr>
        <p:txBody>
          <a:bodyPr wrap="square" rtlCol="0">
            <a:spAutoFit/>
          </a:bodyPr>
          <a:lstStyle/>
          <a:p>
            <a:r>
              <a:rPr lang="en-US" altLang="zh-CN" b="1" dirty="0"/>
              <a:t>2.</a:t>
            </a:r>
            <a:r>
              <a:rPr lang="zh-CN" altLang="zh-CN" b="1" dirty="0"/>
              <a:t>第三方</a:t>
            </a:r>
            <a:r>
              <a:rPr lang="en-US" altLang="zh-CN" b="1" dirty="0"/>
              <a:t> SDK</a:t>
            </a:r>
            <a:endParaRPr lang="zh-CN" altLang="zh-CN" b="1" dirty="0"/>
          </a:p>
          <a:p>
            <a:r>
              <a:rPr lang="zh-CN" altLang="zh-CN" dirty="0"/>
              <a:t>很多第三方的专门用于性能检测和用户行为、属性分析的</a:t>
            </a:r>
            <a:r>
              <a:rPr lang="en-US" altLang="zh-CN" dirty="0"/>
              <a:t> SDK</a:t>
            </a:r>
            <a:r>
              <a:rPr lang="zh-CN" altLang="zh-CN" dirty="0"/>
              <a:t>，比如 </a:t>
            </a:r>
            <a:r>
              <a:rPr lang="en-US" altLang="zh-CN" b="1" dirty="0" err="1"/>
              <a:t>Bugly</a:t>
            </a:r>
            <a:r>
              <a:rPr lang="zh-CN" altLang="zh-CN" b="1" dirty="0"/>
              <a:t>，</a:t>
            </a:r>
            <a:r>
              <a:rPr lang="en-US" altLang="zh-CN" b="1" dirty="0" err="1"/>
              <a:t>OneAPM</a:t>
            </a:r>
            <a:r>
              <a:rPr lang="zh-CN" altLang="zh-CN" b="1" dirty="0"/>
              <a:t>，听云，</a:t>
            </a:r>
            <a:r>
              <a:rPr lang="en-US" altLang="zh-CN" b="1" dirty="0"/>
              <a:t>Firebase Analytics</a:t>
            </a:r>
            <a:r>
              <a:rPr lang="zh-CN" altLang="zh-CN" dirty="0"/>
              <a:t>，把它们接入项目可以短期内达成性能检测目标。</a:t>
            </a:r>
          </a:p>
          <a:p>
            <a:r>
              <a:rPr lang="zh-CN" altLang="zh-CN" dirty="0"/>
              <a:t>这些第三方的工具原理都是类似的，利用</a:t>
            </a:r>
            <a:r>
              <a:rPr lang="en-US" altLang="zh-CN" dirty="0"/>
              <a:t> swizzle </a:t>
            </a:r>
            <a:r>
              <a:rPr lang="zh-CN" altLang="zh-CN" dirty="0"/>
              <a:t>的方法进行</a:t>
            </a:r>
            <a:r>
              <a:rPr lang="en-US" altLang="zh-CN" dirty="0"/>
              <a:t> AOP</a:t>
            </a:r>
            <a:r>
              <a:rPr lang="zh-CN" altLang="zh-CN" dirty="0"/>
              <a:t>（面向切面编程）处理，在关键函数之前和之后自动埋点记录上报。有的平台也支持上传符号表文件精确定位代码执行位置以及以埋点的方式手工添加日志记录。使用起来还是比较方便的，基本上引入</a:t>
            </a:r>
            <a:r>
              <a:rPr lang="en-US" altLang="zh-CN" dirty="0"/>
              <a:t> SDK </a:t>
            </a:r>
            <a:r>
              <a:rPr lang="zh-CN" altLang="zh-CN" dirty="0"/>
              <a:t>和相关库，在程序入口处启动检测即可。</a:t>
            </a:r>
          </a:p>
          <a:p>
            <a:r>
              <a:rPr lang="zh-CN" altLang="zh-CN" dirty="0"/>
              <a:t>然而使用第三方</a:t>
            </a:r>
            <a:r>
              <a:rPr lang="en-US" altLang="zh-CN" dirty="0"/>
              <a:t> SDK </a:t>
            </a:r>
            <a:r>
              <a:rPr lang="zh-CN" altLang="zh-CN" dirty="0"/>
              <a:t>的缺点也是非常明显的：</a:t>
            </a:r>
          </a:p>
          <a:p>
            <a:pPr lvl="0"/>
            <a:r>
              <a:rPr lang="zh-CN" altLang="zh-CN" dirty="0"/>
              <a:t>首先是缺乏定制性，我们需要的一些指标的统计</a:t>
            </a:r>
            <a:r>
              <a:rPr lang="en-US" altLang="zh-CN" dirty="0"/>
              <a:t> SDK </a:t>
            </a:r>
            <a:r>
              <a:rPr lang="zh-CN" altLang="zh-CN" dirty="0"/>
              <a:t>没有，</a:t>
            </a:r>
            <a:r>
              <a:rPr lang="en-US" altLang="zh-CN" dirty="0"/>
              <a:t>SDK </a:t>
            </a:r>
            <a:r>
              <a:rPr lang="zh-CN" altLang="zh-CN" dirty="0"/>
              <a:t>有的我们又不完全需要。</a:t>
            </a:r>
          </a:p>
          <a:p>
            <a:pPr lvl="0"/>
            <a:r>
              <a:rPr lang="zh-CN" altLang="zh-CN" dirty="0"/>
              <a:t>存在安全性问题，这些</a:t>
            </a:r>
            <a:r>
              <a:rPr lang="en-US" altLang="zh-CN" dirty="0"/>
              <a:t> SDK </a:t>
            </a:r>
            <a:r>
              <a:rPr lang="zh-CN" altLang="zh-CN" dirty="0"/>
              <a:t>涉及的统计数据都是</a:t>
            </a:r>
            <a:r>
              <a:rPr lang="en-US" altLang="zh-CN" dirty="0"/>
              <a:t> APP </a:t>
            </a:r>
            <a:r>
              <a:rPr lang="zh-CN" altLang="zh-CN" dirty="0"/>
              <a:t>的商业机密信息，对于有一定市场影响力的</a:t>
            </a:r>
            <a:r>
              <a:rPr lang="en-US" altLang="zh-CN" dirty="0"/>
              <a:t> APP </a:t>
            </a:r>
            <a:r>
              <a:rPr lang="zh-CN" altLang="zh-CN" dirty="0"/>
              <a:t>会有顾忌。</a:t>
            </a:r>
          </a:p>
          <a:p>
            <a:pPr lvl="0"/>
            <a:r>
              <a:rPr lang="zh-CN" altLang="zh-CN" dirty="0"/>
              <a:t>这类产品是收费的，平时自己开发个</a:t>
            </a:r>
            <a:r>
              <a:rPr lang="en-US" altLang="zh-CN" dirty="0"/>
              <a:t> demo </a:t>
            </a:r>
            <a:r>
              <a:rPr lang="zh-CN" altLang="zh-CN" dirty="0"/>
              <a:t>练手也不适合连这种</a:t>
            </a:r>
            <a:r>
              <a:rPr lang="en-US" altLang="zh-CN" dirty="0"/>
              <a:t> SDK</a:t>
            </a:r>
            <a:r>
              <a:rPr lang="zh-CN" altLang="zh-CN" dirty="0"/>
              <a:t>。</a:t>
            </a:r>
          </a:p>
          <a:p>
            <a:r>
              <a:rPr lang="en-US" altLang="zh-CN" b="1" dirty="0"/>
              <a:t>3.</a:t>
            </a:r>
            <a:r>
              <a:rPr lang="zh-CN" altLang="zh-CN" b="1" dirty="0"/>
              <a:t>三方工具</a:t>
            </a:r>
          </a:p>
          <a:p>
            <a:r>
              <a:rPr lang="en-US" altLang="zh-CN" dirty="0"/>
              <a:t>Moonlight</a:t>
            </a:r>
            <a:r>
              <a:rPr lang="zh-CN" altLang="zh-CN" dirty="0"/>
              <a:t>：</a:t>
            </a:r>
            <a:r>
              <a:rPr lang="zh-CN" altLang="zh-CN" u="sng" dirty="0"/>
              <a:t>需要自己写性能测试的代码，引入</a:t>
            </a:r>
            <a:r>
              <a:rPr lang="en-US" altLang="zh-CN" dirty="0"/>
              <a:t>moonlight </a:t>
            </a:r>
            <a:r>
              <a:rPr lang="zh-CN" altLang="zh-CN" dirty="0"/>
              <a:t>的</a:t>
            </a:r>
            <a:r>
              <a:rPr lang="en-US" altLang="zh-CN" dirty="0" err="1"/>
              <a:t>api</a:t>
            </a:r>
            <a:r>
              <a:rPr lang="zh-CN" altLang="zh-CN" dirty="0"/>
              <a:t>接口</a:t>
            </a:r>
          </a:p>
          <a:p>
            <a:r>
              <a:rPr lang="en-US" altLang="zh-CN" u="sng" dirty="0">
                <a:hlinkClick r:id="rId2"/>
              </a:rPr>
              <a:t>https://github.com/AgoraIO-Community/MoonLight/blob/master/README.zh.md</a:t>
            </a:r>
            <a:endParaRPr lang="zh-CN" altLang="zh-CN" dirty="0"/>
          </a:p>
          <a:p>
            <a:r>
              <a:rPr lang="en-US" altLang="zh-CN" dirty="0"/>
              <a:t>matrix</a:t>
            </a:r>
            <a:r>
              <a:rPr lang="zh-CN" altLang="zh-CN" dirty="0"/>
              <a:t>：需要自己写性能测试的代码，引入</a:t>
            </a:r>
            <a:r>
              <a:rPr lang="en-US" altLang="zh-CN" dirty="0"/>
              <a:t>moonlight </a:t>
            </a:r>
            <a:r>
              <a:rPr lang="zh-CN" altLang="zh-CN" dirty="0"/>
              <a:t>的</a:t>
            </a:r>
            <a:r>
              <a:rPr lang="en-US" altLang="zh-CN" dirty="0" err="1"/>
              <a:t>api</a:t>
            </a:r>
            <a:r>
              <a:rPr lang="zh-CN" altLang="zh-CN" dirty="0"/>
              <a:t>接口</a:t>
            </a:r>
          </a:p>
          <a:p>
            <a:r>
              <a:rPr lang="en-US" altLang="zh-CN" u="sng" dirty="0">
                <a:hlinkClick r:id="rId3"/>
              </a:rPr>
              <a:t>https://github.com/tencent/matrix#matrix_ios_cn</a:t>
            </a:r>
            <a:endParaRPr lang="zh-CN" altLang="zh-CN" dirty="0"/>
          </a:p>
        </p:txBody>
      </p:sp>
    </p:spTree>
    <p:extLst>
      <p:ext uri="{BB962C8B-B14F-4D97-AF65-F5344CB8AC3E}">
        <p14:creationId xmlns:p14="http://schemas.microsoft.com/office/powerpoint/2010/main" val="1492074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公平看清世界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4000" dirty="0"/>
              <a:t>1.</a:t>
            </a:r>
            <a:r>
              <a:rPr kumimoji="1" lang="zh-CN" altLang="en-US" sz="4000" dirty="0"/>
              <a:t> </a:t>
            </a:r>
            <a:r>
              <a:rPr kumimoji="1" lang="en-US" altLang="zh-CN" sz="4000" dirty="0"/>
              <a:t>App</a:t>
            </a:r>
            <a:r>
              <a:rPr kumimoji="1" lang="zh-CN" altLang="en-US" sz="4000" dirty="0"/>
              <a:t>看日志包名命令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1.1AndroidSDK</a:t>
            </a:r>
            <a:r>
              <a:rPr kumimoji="1" lang="zh-CN" altLang="en-US" sz="3200" dirty="0"/>
              <a:t>自带的</a:t>
            </a:r>
            <a:r>
              <a:rPr kumimoji="1" lang="en-US" altLang="zh-CN" sz="3200" dirty="0" err="1"/>
              <a:t>adb</a:t>
            </a:r>
            <a:r>
              <a:rPr kumimoji="1" lang="zh-CN" altLang="en-US" sz="3200" dirty="0"/>
              <a:t>命令</a:t>
            </a:r>
            <a:endParaRPr kumimoji="1" lang="en-US" altLang="zh-CN" sz="3200" dirty="0"/>
          </a:p>
        </p:txBody>
      </p:sp>
      <p:sp>
        <p:nvSpPr>
          <p:cNvPr id="3" name="文本框 2"/>
          <p:cNvSpPr txBox="1"/>
          <p:nvPr/>
        </p:nvSpPr>
        <p:spPr>
          <a:xfrm>
            <a:off x="367918" y="924910"/>
            <a:ext cx="12006961" cy="618630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FF0000"/>
                </a:solidFill>
              </a:rPr>
              <a:t>查看设备</a:t>
            </a:r>
            <a:r>
              <a:rPr lang="en-US" altLang="zh-CN" dirty="0" err="1">
                <a:solidFill>
                  <a:srgbClr val="FF0000"/>
                </a:solidFill>
              </a:rPr>
              <a:t>udid</a:t>
            </a:r>
            <a:r>
              <a:rPr lang="zh-CN" altLang="en-US" dirty="0">
                <a:solidFill>
                  <a:srgbClr val="FF0000"/>
                </a:solidFill>
              </a:rPr>
              <a:t>：</a:t>
            </a:r>
            <a:r>
              <a:rPr lang="en-US" altLang="zh-CN" dirty="0">
                <a:solidFill>
                  <a:srgbClr val="FF0000"/>
                </a:solidFill>
              </a:rPr>
              <a:t> </a:t>
            </a:r>
            <a:r>
              <a:rPr lang="en-US" altLang="zh-CN" dirty="0" err="1">
                <a:solidFill>
                  <a:srgbClr val="FF0000"/>
                </a:solidFill>
              </a:rPr>
              <a:t>adb</a:t>
            </a:r>
            <a:r>
              <a:rPr lang="zh-CN" altLang="en-US" dirty="0">
                <a:solidFill>
                  <a:srgbClr val="FF0000"/>
                </a:solidFill>
              </a:rPr>
              <a:t> </a:t>
            </a:r>
            <a:r>
              <a:rPr lang="en-US" altLang="zh-CN" dirty="0">
                <a:solidFill>
                  <a:srgbClr val="FF0000"/>
                </a:solidFill>
              </a:rPr>
              <a:t>devices</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zh-CN" altLang="en-US" dirty="0">
                <a:solidFill>
                  <a:srgbClr val="FF0000"/>
                </a:solidFill>
              </a:rPr>
              <a:t>查看手机安装过哪些包</a:t>
            </a:r>
            <a:r>
              <a:rPr lang="en-US" altLang="zh-CN" dirty="0" err="1">
                <a:solidFill>
                  <a:srgbClr val="FF0000"/>
                </a:solidFill>
              </a:rPr>
              <a:t>adb</a:t>
            </a:r>
            <a:r>
              <a:rPr lang="en-US" altLang="zh-CN" dirty="0">
                <a:solidFill>
                  <a:srgbClr val="FF0000"/>
                </a:solidFill>
              </a:rPr>
              <a:t> shell pm list packages</a:t>
            </a:r>
          </a:p>
          <a:p>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zh-CN" altLang="en" dirty="0">
                <a:solidFill>
                  <a:srgbClr val="FF0000"/>
                </a:solidFill>
              </a:rPr>
              <a:t>实时</a:t>
            </a:r>
            <a:r>
              <a:rPr lang="zh-CN" altLang="en-US" dirty="0">
                <a:solidFill>
                  <a:srgbClr val="FF0000"/>
                </a:solidFill>
              </a:rPr>
              <a:t>显示日志：</a:t>
            </a:r>
            <a:r>
              <a:rPr lang="en" altLang="zh-CN" dirty="0" err="1">
                <a:solidFill>
                  <a:srgbClr val="FF0000"/>
                </a:solidFill>
              </a:rPr>
              <a:t>adb</a:t>
            </a:r>
            <a:r>
              <a:rPr lang="en" altLang="zh-CN" dirty="0">
                <a:solidFill>
                  <a:srgbClr val="FF0000"/>
                </a:solidFill>
              </a:rPr>
              <a:t> -s bce6f93c shell logcat | grep Displayed</a:t>
            </a:r>
            <a:r>
              <a:rPr lang="zh-CN" altLang="en-US" dirty="0">
                <a:solidFill>
                  <a:srgbClr val="FF0000"/>
                </a:solidFill>
              </a:rPr>
              <a:t>，通过该命令可以看到包名和</a:t>
            </a:r>
            <a:r>
              <a:rPr lang="en-US" altLang="zh-CN" dirty="0">
                <a:solidFill>
                  <a:srgbClr val="FF0000"/>
                </a:solidFill>
              </a:rPr>
              <a:t>activity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 altLang="zh-CN" dirty="0"/>
          </a:p>
          <a:p>
            <a:endParaRPr lang="en-US" altLang="zh-CN" dirty="0"/>
          </a:p>
          <a:p>
            <a:r>
              <a:rPr lang="zh-CN" altLang="en-US" dirty="0"/>
              <a:t>如果</a:t>
            </a:r>
            <a:r>
              <a:rPr lang="en-US" altLang="zh-CN" dirty="0"/>
              <a:t>grep</a:t>
            </a:r>
            <a:r>
              <a:rPr lang="zh-CN" altLang="en-US" dirty="0"/>
              <a:t>后面变成包名，可看到运行日志</a:t>
            </a:r>
            <a:r>
              <a:rPr lang="en" altLang="zh-CN" dirty="0" err="1"/>
              <a:t>adb</a:t>
            </a:r>
            <a:r>
              <a:rPr lang="en" altLang="zh-CN" dirty="0"/>
              <a:t> -s bce6f93c shell logcat | grep </a:t>
            </a:r>
            <a:r>
              <a:rPr lang="en" altLang="zh-CN" dirty="0" err="1"/>
              <a:t>com.yeqin.enterpriseservice</a:t>
            </a:r>
            <a:endParaRPr lang="en" altLang="zh-CN" dirty="0"/>
          </a:p>
          <a:p>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zh-CN" altLang="en-US" dirty="0">
                <a:solidFill>
                  <a:srgbClr val="FF0000"/>
                </a:solidFill>
              </a:rPr>
              <a:t>安装卸载文件</a:t>
            </a:r>
            <a:endParaRPr lang="en-US" altLang="zh-CN" dirty="0">
              <a:solidFill>
                <a:srgbClr val="FF0000"/>
              </a:solidFill>
            </a:endParaRPr>
          </a:p>
          <a:p>
            <a:r>
              <a:rPr lang="en-US" altLang="zh-CN" dirty="0" err="1"/>
              <a:t>adb</a:t>
            </a:r>
            <a:r>
              <a:rPr lang="en-US" altLang="zh-CN" dirty="0"/>
              <a:t> install</a:t>
            </a:r>
            <a:r>
              <a:rPr lang="zh-CN" altLang="zh-CN" dirty="0"/>
              <a:t>安装文件</a:t>
            </a:r>
            <a:r>
              <a:rPr lang="zh-CN" altLang="en-US" dirty="0"/>
              <a:t>：</a:t>
            </a:r>
            <a:r>
              <a:rPr lang="en-US" altLang="zh-CN" dirty="0" err="1"/>
              <a:t>adb</a:t>
            </a:r>
            <a:r>
              <a:rPr lang="en-US" altLang="zh-CN" dirty="0"/>
              <a:t> -s </a:t>
            </a:r>
            <a:r>
              <a:rPr lang="zh-CN" altLang="zh-CN" dirty="0"/>
              <a:t>设备名</a:t>
            </a:r>
            <a:r>
              <a:rPr lang="en-US" altLang="zh-CN" dirty="0"/>
              <a:t> install </a:t>
            </a:r>
            <a:r>
              <a:rPr lang="zh-CN" altLang="zh-CN" dirty="0"/>
              <a:t>安装文件</a:t>
            </a:r>
            <a:endParaRPr lang="en-US" altLang="zh-CN" dirty="0"/>
          </a:p>
          <a:p>
            <a:r>
              <a:rPr lang="en" altLang="zh-CN" dirty="0" err="1"/>
              <a:t>adb</a:t>
            </a:r>
            <a:r>
              <a:rPr lang="en" altLang="zh-CN" dirty="0"/>
              <a:t> uninstall </a:t>
            </a:r>
            <a:r>
              <a:rPr lang="en" altLang="zh-CN" dirty="0" err="1"/>
              <a:t>com.yeqin.enterpriseservice</a:t>
            </a:r>
            <a:r>
              <a:rPr lang="en" altLang="zh-CN" dirty="0"/>
              <a:t>:</a:t>
            </a:r>
            <a:r>
              <a:rPr lang="zh-CN" altLang="en" dirty="0"/>
              <a:t>卸载</a:t>
            </a:r>
            <a:r>
              <a:rPr lang="zh-CN" altLang="en-US" dirty="0"/>
              <a:t>软件</a:t>
            </a:r>
            <a:endParaRPr lang="zh-CN" altLang="zh-CN" dirty="0"/>
          </a:p>
          <a:p>
            <a:endParaRPr lang="zh-CN" altLang="zh-CN" dirty="0"/>
          </a:p>
        </p:txBody>
      </p:sp>
      <p:pic>
        <p:nvPicPr>
          <p:cNvPr id="5" name="图片 4">
            <a:extLst>
              <a:ext uri="{FF2B5EF4-FFF2-40B4-BE49-F238E27FC236}">
                <a16:creationId xmlns:a16="http://schemas.microsoft.com/office/drawing/2014/main" id="{1FEE9891-C68A-5B45-BAFF-6C80BB44F540}"/>
              </a:ext>
            </a:extLst>
          </p:cNvPr>
          <p:cNvPicPr>
            <a:picLocks noChangeAspect="1"/>
          </p:cNvPicPr>
          <p:nvPr/>
        </p:nvPicPr>
        <p:blipFill>
          <a:blip r:embed="rId2"/>
          <a:stretch>
            <a:fillRect/>
          </a:stretch>
        </p:blipFill>
        <p:spPr>
          <a:xfrm>
            <a:off x="564931" y="1341628"/>
            <a:ext cx="7315200" cy="736600"/>
          </a:xfrm>
          <a:prstGeom prst="rect">
            <a:avLst/>
          </a:prstGeom>
        </p:spPr>
      </p:pic>
      <p:pic>
        <p:nvPicPr>
          <p:cNvPr id="9" name="图片 8">
            <a:extLst>
              <a:ext uri="{FF2B5EF4-FFF2-40B4-BE49-F238E27FC236}">
                <a16:creationId xmlns:a16="http://schemas.microsoft.com/office/drawing/2014/main" id="{BC41E2BC-E25E-C34D-87A5-6FA914BA32F3}"/>
              </a:ext>
            </a:extLst>
          </p:cNvPr>
          <p:cNvPicPr>
            <a:picLocks noChangeAspect="1"/>
          </p:cNvPicPr>
          <p:nvPr/>
        </p:nvPicPr>
        <p:blipFill>
          <a:blip r:embed="rId3"/>
          <a:stretch>
            <a:fillRect/>
          </a:stretch>
        </p:blipFill>
        <p:spPr>
          <a:xfrm>
            <a:off x="564931" y="2345944"/>
            <a:ext cx="7404100" cy="1117600"/>
          </a:xfrm>
          <a:prstGeom prst="rect">
            <a:avLst/>
          </a:prstGeom>
        </p:spPr>
      </p:pic>
      <p:pic>
        <p:nvPicPr>
          <p:cNvPr id="11" name="图片 10">
            <a:extLst>
              <a:ext uri="{FF2B5EF4-FFF2-40B4-BE49-F238E27FC236}">
                <a16:creationId xmlns:a16="http://schemas.microsoft.com/office/drawing/2014/main" id="{06EFA1AE-CC1B-9449-BDA9-29279320B5F4}"/>
              </a:ext>
            </a:extLst>
          </p:cNvPr>
          <p:cNvPicPr>
            <a:picLocks noChangeAspect="1"/>
          </p:cNvPicPr>
          <p:nvPr/>
        </p:nvPicPr>
        <p:blipFill>
          <a:blip r:embed="rId4"/>
          <a:stretch>
            <a:fillRect/>
          </a:stretch>
        </p:blipFill>
        <p:spPr>
          <a:xfrm>
            <a:off x="564931" y="3731260"/>
            <a:ext cx="10553700" cy="749300"/>
          </a:xfrm>
          <a:prstGeom prst="rect">
            <a:avLst/>
          </a:prstGeom>
        </p:spPr>
      </p:pic>
      <p:pic>
        <p:nvPicPr>
          <p:cNvPr id="13" name="图片 12">
            <a:extLst>
              <a:ext uri="{FF2B5EF4-FFF2-40B4-BE49-F238E27FC236}">
                <a16:creationId xmlns:a16="http://schemas.microsoft.com/office/drawing/2014/main" id="{19CB20F7-73E4-3145-A950-5FA2394927ED}"/>
              </a:ext>
            </a:extLst>
          </p:cNvPr>
          <p:cNvPicPr>
            <a:picLocks noChangeAspect="1"/>
          </p:cNvPicPr>
          <p:nvPr/>
        </p:nvPicPr>
        <p:blipFill>
          <a:blip r:embed="rId5"/>
          <a:stretch>
            <a:fillRect/>
          </a:stretch>
        </p:blipFill>
        <p:spPr>
          <a:xfrm>
            <a:off x="475488" y="4933682"/>
            <a:ext cx="11716512" cy="943576"/>
          </a:xfrm>
          <a:prstGeom prst="rect">
            <a:avLst/>
          </a:prstGeom>
        </p:spPr>
      </p:pic>
    </p:spTree>
    <p:extLst>
      <p:ext uri="{BB962C8B-B14F-4D97-AF65-F5344CB8AC3E}">
        <p14:creationId xmlns:p14="http://schemas.microsoft.com/office/powerpoint/2010/main" val="345134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1.2aapt</a:t>
            </a:r>
            <a:r>
              <a:rPr kumimoji="1" lang="zh-CN" altLang="en-US" sz="3200" dirty="0"/>
              <a:t>命令查</a:t>
            </a:r>
            <a:r>
              <a:rPr kumimoji="1" lang="en-US" altLang="zh-CN" sz="3200" dirty="0" err="1"/>
              <a:t>apk</a:t>
            </a:r>
            <a:endParaRPr kumimoji="1" lang="en-US" altLang="zh-CN" sz="3200" dirty="0"/>
          </a:p>
        </p:txBody>
      </p:sp>
      <p:sp>
        <p:nvSpPr>
          <p:cNvPr id="3" name="文本框 2"/>
          <p:cNvSpPr txBox="1"/>
          <p:nvPr/>
        </p:nvSpPr>
        <p:spPr>
          <a:xfrm>
            <a:off x="465455" y="1061720"/>
            <a:ext cx="12098184" cy="2308324"/>
          </a:xfrm>
          <a:prstGeom prst="rect">
            <a:avLst/>
          </a:prstGeom>
          <a:noFill/>
        </p:spPr>
        <p:txBody>
          <a:bodyPr wrap="none" rtlCol="0">
            <a:spAutoFit/>
          </a:bodyPr>
          <a:lstStyle/>
          <a:p>
            <a:r>
              <a:rPr lang="en-US" altLang="zh-CN" dirty="0" err="1"/>
              <a:t>aapt</a:t>
            </a:r>
            <a:r>
              <a:rPr lang="zh-CN" altLang="en-US" dirty="0"/>
              <a:t>属于</a:t>
            </a:r>
            <a:r>
              <a:rPr lang="en-US" altLang="zh-CN" dirty="0"/>
              <a:t>android</a:t>
            </a:r>
            <a:r>
              <a:rPr lang="zh-CN" altLang="en-US" dirty="0"/>
              <a:t>工具，该工具可以查看 </a:t>
            </a:r>
            <a:r>
              <a:rPr lang="en" altLang="zh-CN" dirty="0" err="1"/>
              <a:t>apk</a:t>
            </a:r>
            <a:r>
              <a:rPr lang="en" altLang="zh-CN" dirty="0"/>
              <a:t> </a:t>
            </a:r>
            <a:r>
              <a:rPr lang="zh-CN" altLang="en-US" dirty="0"/>
              <a:t>包名和 </a:t>
            </a:r>
            <a:r>
              <a:rPr lang="en" altLang="zh-CN" dirty="0" err="1"/>
              <a:t>launcherActivity</a:t>
            </a:r>
            <a:endParaRPr lang="zh-CN" altLang="en-US" dirty="0"/>
          </a:p>
          <a:p>
            <a:endParaRPr lang="en-US" altLang="zh-CN" dirty="0"/>
          </a:p>
          <a:p>
            <a:r>
              <a:rPr lang="zh-CN" altLang="en-US" dirty="0"/>
              <a:t>位置：</a:t>
            </a:r>
            <a:endParaRPr lang="en-US" altLang="zh-CN" dirty="0"/>
          </a:p>
          <a:p>
            <a:r>
              <a:rPr lang="en" altLang="zh-CN" dirty="0" err="1"/>
              <a:t>androidsdk</a:t>
            </a:r>
            <a:r>
              <a:rPr lang="en" altLang="zh-CN" dirty="0"/>
              <a:t>\android-</a:t>
            </a:r>
            <a:r>
              <a:rPr lang="en" altLang="zh-CN" dirty="0" err="1"/>
              <a:t>sdk</a:t>
            </a:r>
            <a:r>
              <a:rPr lang="en" altLang="zh-CN" dirty="0"/>
              <a:t>-windows\build-tools\24.0.0 </a:t>
            </a:r>
            <a:r>
              <a:rPr lang="zh-CN" altLang="en-US" dirty="0"/>
              <a:t>目录下找到 </a:t>
            </a:r>
            <a:r>
              <a:rPr lang="en" altLang="zh-CN" dirty="0" err="1"/>
              <a:t>aapt.exe</a:t>
            </a:r>
            <a:r>
              <a:rPr lang="zh-CN" altLang="en" dirty="0"/>
              <a:t>，</a:t>
            </a:r>
            <a:r>
              <a:rPr lang="zh-CN" altLang="en-US" dirty="0"/>
              <a:t>将这个路径设置环境变量，添加到 </a:t>
            </a:r>
            <a:r>
              <a:rPr lang="en" altLang="zh-CN" dirty="0"/>
              <a:t>path </a:t>
            </a:r>
            <a:r>
              <a:rPr lang="zh-CN" altLang="en-US" dirty="0"/>
              <a:t>下 </a:t>
            </a:r>
          </a:p>
          <a:p>
            <a:r>
              <a:rPr lang="zh-CN" altLang="en-US" dirty="0"/>
              <a:t>命令：</a:t>
            </a:r>
            <a:endParaRPr lang="en-US" altLang="zh-CN" dirty="0"/>
          </a:p>
          <a:p>
            <a:r>
              <a:rPr lang="en" altLang="zh-CN" dirty="0" err="1">
                <a:solidFill>
                  <a:srgbClr val="FF0000"/>
                </a:solidFill>
              </a:rPr>
              <a:t>aapt</a:t>
            </a:r>
            <a:r>
              <a:rPr lang="en" altLang="zh-CN" dirty="0">
                <a:solidFill>
                  <a:srgbClr val="FF0000"/>
                </a:solidFill>
              </a:rPr>
              <a:t> dump badging /Users/</a:t>
            </a:r>
            <a:r>
              <a:rPr lang="en" altLang="zh-CN" dirty="0" err="1">
                <a:solidFill>
                  <a:srgbClr val="FF0000"/>
                </a:solidFill>
              </a:rPr>
              <a:t>wangbingyang</a:t>
            </a:r>
            <a:r>
              <a:rPr lang="en" altLang="zh-CN" dirty="0">
                <a:solidFill>
                  <a:srgbClr val="FF0000"/>
                </a:solidFill>
              </a:rPr>
              <a:t>/Downloads/android\ \(1\).</a:t>
            </a:r>
            <a:r>
              <a:rPr lang="en" altLang="zh-CN" dirty="0" err="1">
                <a:solidFill>
                  <a:srgbClr val="FF0000"/>
                </a:solidFill>
              </a:rPr>
              <a:t>apk</a:t>
            </a:r>
            <a:endParaRPr lang="en" altLang="zh-CN" dirty="0">
              <a:solidFill>
                <a:srgbClr val="FF0000"/>
              </a:solidFill>
            </a:endParaRPr>
          </a:p>
          <a:p>
            <a:r>
              <a:rPr lang="zh-CN" altLang="en-US" dirty="0"/>
              <a:t>可以得到</a:t>
            </a:r>
            <a:r>
              <a:rPr lang="en" altLang="zh-CN" b="1" dirty="0" err="1"/>
              <a:t>packageName</a:t>
            </a:r>
            <a:r>
              <a:rPr lang="zh-CN" altLang="en-US" b="1" dirty="0"/>
              <a:t>、</a:t>
            </a:r>
            <a:r>
              <a:rPr lang="en" altLang="zh-CN" b="1" dirty="0"/>
              <a:t> </a:t>
            </a:r>
            <a:r>
              <a:rPr lang="en" altLang="zh-CN" b="1" dirty="0" err="1"/>
              <a:t>appKey</a:t>
            </a:r>
            <a:r>
              <a:rPr lang="zh-CN" altLang="en-US" b="1" dirty="0"/>
              <a:t>、</a:t>
            </a:r>
            <a:r>
              <a:rPr lang="en" altLang="zh-CN" b="1" dirty="0"/>
              <a:t> </a:t>
            </a:r>
            <a:r>
              <a:rPr lang="en" altLang="zh-CN" b="1" dirty="0" err="1"/>
              <a:t>appVersion</a:t>
            </a:r>
            <a:r>
              <a:rPr lang="zh-CN" altLang="en-US" b="1" dirty="0"/>
              <a:t>、</a:t>
            </a:r>
            <a:r>
              <a:rPr lang="en" altLang="zh-CN" b="1" dirty="0"/>
              <a:t> launchable-activity</a:t>
            </a:r>
            <a:r>
              <a:rPr lang="zh-CN" altLang="en-US" b="1" dirty="0"/>
              <a:t>、</a:t>
            </a:r>
            <a:r>
              <a:rPr lang="en" altLang="zh-CN" b="1" dirty="0"/>
              <a:t> application-label</a:t>
            </a:r>
            <a:endParaRPr lang="zh-CN" altLang="en-US" dirty="0"/>
          </a:p>
          <a:p>
            <a:endParaRPr lang="zh-CN" altLang="zh-CN" dirty="0"/>
          </a:p>
        </p:txBody>
      </p:sp>
      <p:pic>
        <p:nvPicPr>
          <p:cNvPr id="5" name="图片 4">
            <a:extLst>
              <a:ext uri="{FF2B5EF4-FFF2-40B4-BE49-F238E27FC236}">
                <a16:creationId xmlns:a16="http://schemas.microsoft.com/office/drawing/2014/main" id="{92F17986-0FCC-EA4F-811A-7B327677769C}"/>
              </a:ext>
            </a:extLst>
          </p:cNvPr>
          <p:cNvPicPr>
            <a:picLocks noChangeAspect="1"/>
          </p:cNvPicPr>
          <p:nvPr/>
        </p:nvPicPr>
        <p:blipFill>
          <a:blip r:embed="rId2"/>
          <a:stretch>
            <a:fillRect/>
          </a:stretch>
        </p:blipFill>
        <p:spPr>
          <a:xfrm>
            <a:off x="564931" y="3050726"/>
            <a:ext cx="5036048" cy="3697546"/>
          </a:xfrm>
          <a:prstGeom prst="rect">
            <a:avLst/>
          </a:prstGeom>
        </p:spPr>
      </p:pic>
    </p:spTree>
    <p:extLst>
      <p:ext uri="{BB962C8B-B14F-4D97-AF65-F5344CB8AC3E}">
        <p14:creationId xmlns:p14="http://schemas.microsoft.com/office/powerpoint/2010/main" val="189032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1.3IOS</a:t>
            </a:r>
            <a:r>
              <a:rPr kumimoji="1" lang="zh-CN" altLang="en-US" sz="3200" dirty="0"/>
              <a:t>命令</a:t>
            </a:r>
            <a:endParaRPr kumimoji="1" lang="en-US" altLang="zh-CN" sz="3200" dirty="0"/>
          </a:p>
        </p:txBody>
      </p:sp>
      <p:sp>
        <p:nvSpPr>
          <p:cNvPr id="3" name="文本框 2"/>
          <p:cNvSpPr txBox="1"/>
          <p:nvPr/>
        </p:nvSpPr>
        <p:spPr>
          <a:xfrm>
            <a:off x="465455" y="1061720"/>
            <a:ext cx="11726545" cy="8402300"/>
          </a:xfrm>
          <a:prstGeom prst="rect">
            <a:avLst/>
          </a:prstGeom>
          <a:noFill/>
        </p:spPr>
        <p:txBody>
          <a:bodyPr wrap="square" rtlCol="0">
            <a:spAutoFit/>
          </a:bodyPr>
          <a:lstStyle/>
          <a:p>
            <a:r>
              <a:rPr kumimoji="1" lang="en-US" altLang="zh-CN" dirty="0" err="1"/>
              <a:t>Libimobiledevice</a:t>
            </a:r>
            <a:r>
              <a:rPr kumimoji="1" lang="en-US" altLang="zh-CN" dirty="0"/>
              <a:t>/</a:t>
            </a:r>
            <a:r>
              <a:rPr kumimoji="1" lang="en-US" altLang="zh-CN" dirty="0" err="1"/>
              <a:t>ideviceinstaller</a:t>
            </a:r>
            <a:r>
              <a:rPr kumimoji="1" lang="zh-CN" altLang="en-US" dirty="0"/>
              <a:t>库</a:t>
            </a:r>
            <a:r>
              <a:rPr lang="zh-CN" altLang="en-US" dirty="0"/>
              <a:t>相当于</a:t>
            </a:r>
            <a:r>
              <a:rPr lang="en-US" altLang="zh-CN" dirty="0" err="1"/>
              <a:t>andrdoi</a:t>
            </a:r>
            <a:r>
              <a:rPr lang="zh-CN" altLang="en-US" dirty="0"/>
              <a:t>的</a:t>
            </a:r>
            <a:r>
              <a:rPr lang="en-US" altLang="zh-CN" dirty="0" err="1"/>
              <a:t>adb</a:t>
            </a:r>
            <a:r>
              <a:rPr lang="zh-CN" altLang="en-US" dirty="0"/>
              <a:t>，是</a:t>
            </a:r>
            <a:r>
              <a:rPr lang="en-US" altLang="zh-CN" dirty="0" err="1"/>
              <a:t>appium</a:t>
            </a:r>
            <a:r>
              <a:rPr lang="zh-CN" altLang="en-US" dirty="0"/>
              <a:t>底层用到的工具之一，用于获取</a:t>
            </a:r>
            <a:r>
              <a:rPr lang="en-US" altLang="zh-CN" dirty="0" err="1"/>
              <a:t>ios</a:t>
            </a:r>
            <a:r>
              <a:rPr lang="zh-CN" altLang="en-US" dirty="0"/>
              <a:t>设备信息，常用命令如下</a:t>
            </a:r>
            <a:endParaRPr lang="en-US" altLang="zh-CN" dirty="0"/>
          </a:p>
          <a:p>
            <a:pPr marL="285750" indent="-285750">
              <a:buFont typeface="Arial" panose="020B0604020202020204" pitchFamily="34" charset="0"/>
              <a:buChar char="•"/>
            </a:pPr>
            <a:r>
              <a:rPr lang="zh-CN" altLang="en-US" dirty="0">
                <a:solidFill>
                  <a:srgbClr val="FF0000"/>
                </a:solidFill>
              </a:rPr>
              <a:t>查看当前所链接的设备</a:t>
            </a:r>
            <a:r>
              <a:rPr lang="en-US" altLang="zh-CN" dirty="0">
                <a:solidFill>
                  <a:srgbClr val="FF0000"/>
                </a:solidFill>
              </a:rPr>
              <a:t>:</a:t>
            </a:r>
            <a:r>
              <a:rPr lang="en-US" altLang="zh-CN" dirty="0" err="1">
                <a:solidFill>
                  <a:srgbClr val="FF0000"/>
                </a:solidFill>
              </a:rPr>
              <a:t>idevice_id</a:t>
            </a:r>
            <a:r>
              <a:rPr lang="zh-CN" altLang="en-US" dirty="0">
                <a:solidFill>
                  <a:srgbClr val="FF0000"/>
                </a:solidFill>
              </a:rPr>
              <a:t> </a:t>
            </a:r>
            <a:r>
              <a:rPr lang="en-US" altLang="zh-CN" dirty="0">
                <a:solidFill>
                  <a:srgbClr val="FF0000"/>
                </a:solidFill>
              </a:rPr>
              <a:t>–l</a:t>
            </a:r>
          </a:p>
          <a:p>
            <a:endParaRPr lang="en-US" altLang="zh-CN" dirty="0">
              <a:solidFill>
                <a:srgbClr val="FF0000"/>
              </a:solidFill>
            </a:endParaRPr>
          </a:p>
          <a:p>
            <a:endParaRPr lang="en-US" altLang="zh-CN" dirty="0">
              <a:solidFill>
                <a:srgbClr val="FF0000"/>
              </a:solidFill>
            </a:endParaRPr>
          </a:p>
          <a:p>
            <a:r>
              <a:rPr lang="zh-CN" altLang="en-US" dirty="0"/>
              <a:t>   </a:t>
            </a:r>
            <a:endParaRPr lang="en-US" altLang="zh-CN" dirty="0"/>
          </a:p>
          <a:p>
            <a:r>
              <a:rPr lang="en" altLang="zh-CN" dirty="0"/>
              <a:t>instruments -s devices</a:t>
            </a:r>
            <a:r>
              <a:rPr lang="zh-CN" altLang="en-US" dirty="0"/>
              <a:t> 列出所有设备包括真机，模拟器，</a:t>
            </a:r>
            <a:r>
              <a:rPr lang="en-US" altLang="zh-CN" dirty="0"/>
              <a:t>mac</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zh-CN" altLang="en-US" dirty="0">
                <a:solidFill>
                  <a:srgbClr val="FF0000"/>
                </a:solidFill>
              </a:rPr>
              <a:t>查看已安装第三方应用</a:t>
            </a:r>
            <a:r>
              <a:rPr lang="en-US" altLang="zh-CN" dirty="0">
                <a:solidFill>
                  <a:srgbClr val="FF0000"/>
                </a:solidFill>
              </a:rPr>
              <a:t>:</a:t>
            </a:r>
            <a:r>
              <a:rPr lang="en" altLang="zh-CN" dirty="0"/>
              <a:t> </a:t>
            </a:r>
            <a:r>
              <a:rPr lang="en" altLang="zh-CN" dirty="0" err="1"/>
              <a:t>ideviceinstaller</a:t>
            </a:r>
            <a:r>
              <a:rPr lang="en" altLang="zh-CN" dirty="0"/>
              <a:t> -u 207c5909bc9a855b3857d28d28e6e875b50909a7 –l</a:t>
            </a:r>
          </a:p>
          <a:p>
            <a:r>
              <a:rPr lang="en" altLang="zh-CN" dirty="0" err="1"/>
              <a:t>ideviceinstaller</a:t>
            </a:r>
            <a:r>
              <a:rPr lang="en" altLang="zh-CN" dirty="0"/>
              <a:t> -u [</a:t>
            </a:r>
            <a:r>
              <a:rPr lang="en" altLang="zh-CN" dirty="0" err="1"/>
              <a:t>udid</a:t>
            </a:r>
            <a:r>
              <a:rPr lang="en" altLang="zh-CN" dirty="0"/>
              <a:t>] -l -o </a:t>
            </a:r>
            <a:r>
              <a:rPr lang="en" altLang="zh-CN" dirty="0" err="1"/>
              <a:t>list_system</a:t>
            </a:r>
            <a:r>
              <a:rPr lang="en" altLang="zh-CN" dirty="0"/>
              <a:t> # </a:t>
            </a:r>
            <a:r>
              <a:rPr lang="zh-CN" altLang="en-US" dirty="0"/>
              <a:t>查看设备安装的系统应用</a:t>
            </a:r>
          </a:p>
          <a:p>
            <a:r>
              <a:rPr lang="en" altLang="zh-CN" dirty="0" err="1"/>
              <a:t>ideviceinstaller</a:t>
            </a:r>
            <a:r>
              <a:rPr lang="en" altLang="zh-CN" dirty="0"/>
              <a:t> -u [</a:t>
            </a:r>
            <a:r>
              <a:rPr lang="en" altLang="zh-CN" dirty="0" err="1"/>
              <a:t>udid</a:t>
            </a:r>
            <a:r>
              <a:rPr lang="en" altLang="zh-CN" dirty="0"/>
              <a:t>] -l -o </a:t>
            </a:r>
            <a:r>
              <a:rPr lang="en" altLang="zh-CN" dirty="0" err="1"/>
              <a:t>list_all</a:t>
            </a:r>
            <a:r>
              <a:rPr lang="en" altLang="zh-CN" dirty="0"/>
              <a:t> # </a:t>
            </a:r>
            <a:r>
              <a:rPr lang="zh-CN" altLang="en-US" dirty="0"/>
              <a:t>查看设备安装的所有应用</a:t>
            </a:r>
          </a:p>
          <a:p>
            <a:pPr marL="285750" indent="-285750">
              <a:buFont typeface="Arial" panose="020B0604020202020204" pitchFamily="34" charset="0"/>
              <a:buChar char="•"/>
            </a:pPr>
            <a:endParaRPr lang="en" altLang="zh-CN" dirty="0"/>
          </a:p>
          <a:p>
            <a:pPr marL="285750" indent="-285750">
              <a:buFont typeface="Arial" panose="020B0604020202020204" pitchFamily="34" charset="0"/>
              <a:buChar char="•"/>
            </a:pPr>
            <a:endParaRPr lang="en-US" altLang="zh-CN" dirty="0">
              <a:solidFill>
                <a:srgbClr val="FF0000"/>
              </a:solidFill>
            </a:endParaRPr>
          </a:p>
          <a:p>
            <a:r>
              <a:rPr lang="zh-CN" altLang="en-US" dirty="0"/>
              <a:t>   </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6C9D3CB3-DA13-5D41-8CA1-02265AE33675}"/>
              </a:ext>
            </a:extLst>
          </p:cNvPr>
          <p:cNvPicPr>
            <a:picLocks noChangeAspect="1"/>
          </p:cNvPicPr>
          <p:nvPr/>
        </p:nvPicPr>
        <p:blipFill>
          <a:blip r:embed="rId2"/>
          <a:stretch>
            <a:fillRect/>
          </a:stretch>
        </p:blipFill>
        <p:spPr>
          <a:xfrm>
            <a:off x="564931" y="2023288"/>
            <a:ext cx="6932962" cy="517144"/>
          </a:xfrm>
          <a:prstGeom prst="rect">
            <a:avLst/>
          </a:prstGeom>
        </p:spPr>
      </p:pic>
      <p:pic>
        <p:nvPicPr>
          <p:cNvPr id="7" name="图片 6">
            <a:extLst>
              <a:ext uri="{FF2B5EF4-FFF2-40B4-BE49-F238E27FC236}">
                <a16:creationId xmlns:a16="http://schemas.microsoft.com/office/drawing/2014/main" id="{EC6EC055-830C-1047-BB1D-10D2D27E22F1}"/>
              </a:ext>
            </a:extLst>
          </p:cNvPr>
          <p:cNvPicPr>
            <a:picLocks noChangeAspect="1"/>
          </p:cNvPicPr>
          <p:nvPr/>
        </p:nvPicPr>
        <p:blipFill>
          <a:blip r:embed="rId3"/>
          <a:stretch>
            <a:fillRect/>
          </a:stretch>
        </p:blipFill>
        <p:spPr>
          <a:xfrm>
            <a:off x="564931" y="3042022"/>
            <a:ext cx="6118225" cy="2960204"/>
          </a:xfrm>
          <a:prstGeom prst="rect">
            <a:avLst/>
          </a:prstGeom>
        </p:spPr>
      </p:pic>
    </p:spTree>
    <p:extLst>
      <p:ext uri="{BB962C8B-B14F-4D97-AF65-F5344CB8AC3E}">
        <p14:creationId xmlns:p14="http://schemas.microsoft.com/office/powerpoint/2010/main" val="150029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1.4IOS</a:t>
            </a:r>
            <a:r>
              <a:rPr kumimoji="1" lang="zh-CN" altLang="en-US" sz="3200" dirty="0"/>
              <a:t>命令</a:t>
            </a:r>
            <a:endParaRPr kumimoji="1" lang="en-US" altLang="zh-CN" sz="3200" dirty="0"/>
          </a:p>
        </p:txBody>
      </p:sp>
      <p:sp>
        <p:nvSpPr>
          <p:cNvPr id="3" name="文本框 2"/>
          <p:cNvSpPr txBox="1"/>
          <p:nvPr/>
        </p:nvSpPr>
        <p:spPr>
          <a:xfrm>
            <a:off x="465455" y="1061720"/>
            <a:ext cx="9093073" cy="459536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FF0000"/>
                </a:solidFill>
              </a:rPr>
              <a:t>安装</a:t>
            </a:r>
            <a:r>
              <a:rPr lang="en-US" altLang="zh-CN" dirty="0">
                <a:solidFill>
                  <a:srgbClr val="FF0000"/>
                </a:solidFill>
              </a:rPr>
              <a:t>/</a:t>
            </a:r>
            <a:r>
              <a:rPr lang="zh-CN" altLang="en-US" dirty="0">
                <a:solidFill>
                  <a:srgbClr val="FF0000"/>
                </a:solidFill>
              </a:rPr>
              <a:t>卸载应用</a:t>
            </a:r>
            <a:endParaRPr lang="en-US" altLang="zh-CN" dirty="0">
              <a:solidFill>
                <a:srgbClr val="FF0000"/>
              </a:solidFill>
            </a:endParaRPr>
          </a:p>
          <a:p>
            <a:r>
              <a:rPr lang="zh-CN" altLang="en-US" dirty="0"/>
              <a:t>安装应用</a:t>
            </a:r>
            <a:r>
              <a:rPr lang="en" altLang="zh-CN" dirty="0" err="1"/>
              <a:t>ideviceinstaller</a:t>
            </a:r>
            <a:r>
              <a:rPr lang="en" altLang="zh-CN" dirty="0"/>
              <a:t> –u [</a:t>
            </a:r>
            <a:r>
              <a:rPr lang="en" altLang="zh-CN" dirty="0" err="1"/>
              <a:t>udid</a:t>
            </a:r>
            <a:r>
              <a:rPr lang="en" altLang="zh-CN" dirty="0"/>
              <a:t>] –</a:t>
            </a:r>
            <a:r>
              <a:rPr lang="en" altLang="zh-CN" dirty="0" err="1"/>
              <a:t>i</a:t>
            </a:r>
            <a:r>
              <a:rPr lang="en" altLang="zh-CN" dirty="0"/>
              <a:t> [</a:t>
            </a:r>
            <a:r>
              <a:rPr lang="en" altLang="zh-CN" dirty="0" err="1"/>
              <a:t>xxx.ipa</a:t>
            </a:r>
            <a:r>
              <a:rPr lang="en" altLang="zh-CN" dirty="0"/>
              <a:t>]</a:t>
            </a:r>
            <a:r>
              <a:rPr lang="en-US" altLang="zh-CN" dirty="0"/>
              <a:t>#</a:t>
            </a:r>
            <a:r>
              <a:rPr lang="en-US" altLang="zh-CN" dirty="0" err="1"/>
              <a:t>ipa</a:t>
            </a:r>
            <a:r>
              <a:rPr lang="zh-CN" altLang="en-US" dirty="0"/>
              <a:t>为本地路径</a:t>
            </a:r>
            <a:endParaRPr lang="en" altLang="zh-CN" dirty="0"/>
          </a:p>
          <a:p>
            <a:r>
              <a:rPr lang="zh-CN" altLang="en-US" dirty="0"/>
              <a:t>卸载应用</a:t>
            </a:r>
            <a:r>
              <a:rPr lang="en" altLang="zh-CN" dirty="0" err="1"/>
              <a:t>ideviceinstaller</a:t>
            </a:r>
            <a:r>
              <a:rPr lang="en" altLang="zh-CN" dirty="0"/>
              <a:t> -u [</a:t>
            </a:r>
            <a:r>
              <a:rPr lang="en" altLang="zh-CN" dirty="0" err="1"/>
              <a:t>udid</a:t>
            </a:r>
            <a:r>
              <a:rPr lang="en" altLang="zh-CN" dirty="0"/>
              <a:t>] -U [</a:t>
            </a:r>
            <a:r>
              <a:rPr lang="en" altLang="zh-CN" dirty="0" err="1"/>
              <a:t>bundleId</a:t>
            </a:r>
            <a:r>
              <a:rPr lang="en" altLang="zh-CN" dirty="0"/>
              <a:t>]</a:t>
            </a:r>
          </a:p>
          <a:p>
            <a:pPr marL="285750" indent="-285750">
              <a:buFont typeface="Arial" panose="020B0604020202020204" pitchFamily="34" charset="0"/>
              <a:buChar char="•"/>
            </a:pPr>
            <a:r>
              <a:rPr lang="zh-CN" altLang="en" dirty="0">
                <a:solidFill>
                  <a:srgbClr val="FF0000"/>
                </a:solidFill>
              </a:rPr>
              <a:t>查看</a:t>
            </a:r>
            <a:r>
              <a:rPr lang="zh-CN" altLang="en-US" dirty="0">
                <a:solidFill>
                  <a:srgbClr val="FF0000"/>
                </a:solidFill>
              </a:rPr>
              <a:t>日志：</a:t>
            </a:r>
            <a:r>
              <a:rPr lang="en" altLang="zh-CN" dirty="0">
                <a:solidFill>
                  <a:srgbClr val="FF0000"/>
                </a:solidFill>
              </a:rPr>
              <a:t> </a:t>
            </a:r>
            <a:r>
              <a:rPr lang="en" altLang="zh-CN" dirty="0" err="1">
                <a:solidFill>
                  <a:srgbClr val="FF0000"/>
                </a:solidFill>
              </a:rPr>
              <a:t>idevicesyslog</a:t>
            </a:r>
            <a:r>
              <a:rPr lang="en" altLang="zh-CN" dirty="0">
                <a:solidFill>
                  <a:srgbClr val="FF0000"/>
                </a:solidFill>
              </a:rPr>
              <a:t> | grep </a:t>
            </a:r>
            <a:r>
              <a:rPr lang="en" altLang="zh-CN" dirty="0" err="1">
                <a:solidFill>
                  <a:srgbClr val="FF0000"/>
                </a:solidFill>
              </a:rPr>
              <a:t>com.yeqin.enterpriseservice</a:t>
            </a:r>
            <a:endParaRPr lang="en" altLang="zh-CN" dirty="0">
              <a:solidFill>
                <a:srgbClr val="FF0000"/>
              </a:solidFill>
            </a:endParaRPr>
          </a:p>
          <a:p>
            <a:pPr marL="285750" indent="-285750">
              <a:buFont typeface="Arial" panose="020B0604020202020204" pitchFamily="34" charset="0"/>
              <a:buChar char="•"/>
            </a:pPr>
            <a:endParaRPr lang="en" altLang="zh-CN" dirty="0">
              <a:solidFill>
                <a:srgbClr val="FF0000"/>
              </a:solidFill>
            </a:endParaRPr>
          </a:p>
          <a:p>
            <a:pPr marL="285750" indent="-285750">
              <a:buFont typeface="Arial" panose="020B0604020202020204" pitchFamily="34" charset="0"/>
              <a:buChar char="•"/>
            </a:pPr>
            <a:endParaRPr lang="en" altLang="zh-CN" dirty="0">
              <a:solidFill>
                <a:srgbClr val="FF0000"/>
              </a:solidFill>
            </a:endParaRPr>
          </a:p>
          <a:p>
            <a:pPr marL="285750" indent="-285750">
              <a:buFont typeface="Arial" panose="020B0604020202020204" pitchFamily="34" charset="0"/>
              <a:buChar char="•"/>
            </a:pPr>
            <a:endParaRPr lang="en" altLang="zh-CN" dirty="0">
              <a:solidFill>
                <a:srgbClr val="FF0000"/>
              </a:solidFill>
            </a:endParaRPr>
          </a:p>
          <a:p>
            <a:pPr marL="285750" indent="-285750">
              <a:buFont typeface="Arial" panose="020B0604020202020204" pitchFamily="34" charset="0"/>
              <a:buChar char="•"/>
            </a:pPr>
            <a:endParaRPr lang="en" altLang="zh-CN" dirty="0">
              <a:solidFill>
                <a:srgbClr val="FF0000"/>
              </a:solidFill>
            </a:endParaRPr>
          </a:p>
          <a:p>
            <a:r>
              <a:rPr lang="en-US" altLang="zh-CN" dirty="0"/>
              <a:t>2.</a:t>
            </a:r>
            <a:r>
              <a:rPr lang="en" altLang="zh-CN" dirty="0" err="1"/>
              <a:t>ios</a:t>
            </a:r>
            <a:r>
              <a:rPr lang="en" altLang="zh-CN" dirty="0"/>
              <a:t>-deploy </a:t>
            </a:r>
            <a:r>
              <a:rPr lang="zh-CN" altLang="en-US" dirty="0"/>
              <a:t>常用命令</a:t>
            </a:r>
            <a:r>
              <a:rPr lang="en-US" altLang="zh-CN" dirty="0"/>
              <a:t>(</a:t>
            </a:r>
            <a:r>
              <a:rPr lang="zh-CN" altLang="en-US" dirty="0"/>
              <a:t>另一种软件</a:t>
            </a:r>
            <a:r>
              <a:rPr lang="en-US" altLang="zh-CN" dirty="0"/>
              <a:t>)</a:t>
            </a:r>
            <a:endParaRPr lang="zh-CN" altLang="en-US" dirty="0"/>
          </a:p>
          <a:p>
            <a:r>
              <a:rPr lang="en" altLang="zh-CN" dirty="0" err="1"/>
              <a:t>ios</a:t>
            </a:r>
            <a:r>
              <a:rPr lang="en" altLang="zh-CN" dirty="0"/>
              <a:t>-deploy -c # </a:t>
            </a:r>
            <a:r>
              <a:rPr lang="zh-CN" altLang="en-US" dirty="0"/>
              <a:t>查看当前链接的设备</a:t>
            </a:r>
          </a:p>
          <a:p>
            <a:r>
              <a:rPr lang="en" altLang="zh-CN" dirty="0" err="1"/>
              <a:t>ios</a:t>
            </a:r>
            <a:r>
              <a:rPr lang="en" altLang="zh-CN" dirty="0"/>
              <a:t>-deploy --[</a:t>
            </a:r>
            <a:r>
              <a:rPr lang="en" altLang="zh-CN" dirty="0" err="1"/>
              <a:t>xxx.app</a:t>
            </a:r>
            <a:r>
              <a:rPr lang="en" altLang="zh-CN" dirty="0"/>
              <a:t>] # </a:t>
            </a:r>
            <a:r>
              <a:rPr lang="zh-CN" altLang="en-US" dirty="0"/>
              <a:t>安装</a:t>
            </a:r>
            <a:r>
              <a:rPr lang="en" altLang="zh-CN" dirty="0"/>
              <a:t>APP</a:t>
            </a:r>
          </a:p>
          <a:p>
            <a:r>
              <a:rPr lang="en" altLang="zh-CN" dirty="0" err="1"/>
              <a:t>ios</a:t>
            </a:r>
            <a:r>
              <a:rPr lang="en" altLang="zh-CN" dirty="0"/>
              <a:t>-deploy --id [</a:t>
            </a:r>
            <a:r>
              <a:rPr lang="en" altLang="zh-CN" dirty="0" err="1"/>
              <a:t>udid</a:t>
            </a:r>
            <a:r>
              <a:rPr lang="en" altLang="zh-CN" dirty="0"/>
              <a:t>] --</a:t>
            </a:r>
            <a:r>
              <a:rPr lang="en" altLang="zh-CN" dirty="0" err="1"/>
              <a:t>uninstall_only</a:t>
            </a:r>
            <a:r>
              <a:rPr lang="en" altLang="zh-CN" dirty="0"/>
              <a:t> --</a:t>
            </a:r>
            <a:r>
              <a:rPr lang="en" altLang="zh-CN" dirty="0" err="1"/>
              <a:t>bundle_id</a:t>
            </a:r>
            <a:r>
              <a:rPr lang="en" altLang="zh-CN" dirty="0"/>
              <a:t> [</a:t>
            </a:r>
            <a:r>
              <a:rPr lang="en" altLang="zh-CN" dirty="0" err="1"/>
              <a:t>bundleId</a:t>
            </a:r>
            <a:r>
              <a:rPr lang="en" altLang="zh-CN" dirty="0"/>
              <a:t>] # </a:t>
            </a:r>
            <a:r>
              <a:rPr lang="zh-CN" altLang="en-US" dirty="0"/>
              <a:t>卸载应用</a:t>
            </a:r>
          </a:p>
          <a:p>
            <a:r>
              <a:rPr lang="en" altLang="zh-CN" dirty="0" err="1"/>
              <a:t>ios</a:t>
            </a:r>
            <a:r>
              <a:rPr lang="en" altLang="zh-CN" dirty="0"/>
              <a:t>-deploy --id [</a:t>
            </a:r>
            <a:r>
              <a:rPr lang="en" altLang="zh-CN" dirty="0" err="1"/>
              <a:t>udid</a:t>
            </a:r>
            <a:r>
              <a:rPr lang="en" altLang="zh-CN" dirty="0"/>
              <a:t>] --</a:t>
            </a:r>
            <a:r>
              <a:rPr lang="en" altLang="zh-CN" dirty="0" err="1"/>
              <a:t>list_bundle_id</a:t>
            </a:r>
            <a:r>
              <a:rPr lang="en" altLang="zh-CN" dirty="0"/>
              <a:t> # </a:t>
            </a:r>
            <a:r>
              <a:rPr lang="zh-CN" altLang="en-US" dirty="0"/>
              <a:t>查看所有应用</a:t>
            </a:r>
          </a:p>
          <a:p>
            <a:r>
              <a:rPr lang="en" altLang="zh-CN" dirty="0" err="1"/>
              <a:t>ios</a:t>
            </a:r>
            <a:r>
              <a:rPr lang="en" altLang="zh-CN" dirty="0"/>
              <a:t>-deploy --id [</a:t>
            </a:r>
            <a:r>
              <a:rPr lang="en" altLang="zh-CN" dirty="0" err="1"/>
              <a:t>udid</a:t>
            </a:r>
            <a:r>
              <a:rPr lang="en" altLang="zh-CN" dirty="0"/>
              <a:t>] --exists --</a:t>
            </a:r>
            <a:r>
              <a:rPr lang="en" altLang="zh-CN" dirty="0" err="1"/>
              <a:t>bundle_id</a:t>
            </a:r>
            <a:r>
              <a:rPr lang="en" altLang="zh-CN" dirty="0"/>
              <a:t> # </a:t>
            </a:r>
            <a:r>
              <a:rPr lang="zh-CN" altLang="en-US" dirty="0"/>
              <a:t>查看应用是否安装</a:t>
            </a:r>
          </a:p>
          <a:p>
            <a:pPr marL="285750" indent="-285750">
              <a:buFont typeface="Arial" panose="020B0604020202020204" pitchFamily="34" charset="0"/>
              <a:buChar char="•"/>
            </a:pPr>
            <a:endParaRPr lang="en" altLang="zh-CN" dirty="0">
              <a:solidFill>
                <a:srgbClr val="FF0000"/>
              </a:solidFill>
            </a:endParaRPr>
          </a:p>
          <a:p>
            <a:endParaRPr lang="en" altLang="zh-CN" dirty="0"/>
          </a:p>
        </p:txBody>
      </p:sp>
      <p:pic>
        <p:nvPicPr>
          <p:cNvPr id="6" name="图片 5">
            <a:extLst>
              <a:ext uri="{FF2B5EF4-FFF2-40B4-BE49-F238E27FC236}">
                <a16:creationId xmlns:a16="http://schemas.microsoft.com/office/drawing/2014/main" id="{D873D2F3-E946-3841-8E34-CBBCFE82A4D3}"/>
              </a:ext>
            </a:extLst>
          </p:cNvPr>
          <p:cNvPicPr>
            <a:picLocks noChangeAspect="1"/>
          </p:cNvPicPr>
          <p:nvPr/>
        </p:nvPicPr>
        <p:blipFill>
          <a:blip r:embed="rId2"/>
          <a:stretch>
            <a:fillRect/>
          </a:stretch>
        </p:blipFill>
        <p:spPr>
          <a:xfrm>
            <a:off x="219456" y="2255052"/>
            <a:ext cx="11972544" cy="841612"/>
          </a:xfrm>
          <a:prstGeom prst="rect">
            <a:avLst/>
          </a:prstGeom>
        </p:spPr>
      </p:pic>
    </p:spTree>
    <p:extLst>
      <p:ext uri="{BB962C8B-B14F-4D97-AF65-F5344CB8AC3E}">
        <p14:creationId xmlns:p14="http://schemas.microsoft.com/office/powerpoint/2010/main" val="368835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4000" dirty="0"/>
              <a:t>2.</a:t>
            </a:r>
            <a:r>
              <a:rPr kumimoji="1" lang="zh-CN" altLang="en-US" sz="4000" dirty="0"/>
              <a:t> </a:t>
            </a:r>
            <a:r>
              <a:rPr kumimoji="1" lang="en-US" altLang="zh-CN" sz="4000" dirty="0"/>
              <a:t>Android</a:t>
            </a:r>
            <a:r>
              <a:rPr kumimoji="1" lang="zh-CN" altLang="en-US" sz="4000" dirty="0"/>
              <a:t>性能（简单介绍）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Android</a:t>
            </a:r>
            <a:r>
              <a:rPr kumimoji="1" lang="zh-CN" altLang="en-US" sz="3200" dirty="0"/>
              <a:t>查看性能的命令</a:t>
            </a:r>
            <a:endParaRPr kumimoji="1" lang="en-US" altLang="zh-CN" sz="3200" dirty="0"/>
          </a:p>
        </p:txBody>
      </p:sp>
      <p:sp>
        <p:nvSpPr>
          <p:cNvPr id="3" name="文本框 2"/>
          <p:cNvSpPr txBox="1"/>
          <p:nvPr/>
        </p:nvSpPr>
        <p:spPr>
          <a:xfrm>
            <a:off x="465455" y="1061720"/>
            <a:ext cx="10751185" cy="618630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1.</a:t>
            </a:r>
            <a:r>
              <a:rPr lang="zh-CN" altLang="en-US" dirty="0"/>
              <a:t>内存</a:t>
            </a:r>
            <a:endParaRPr lang="en-US" altLang="zh-CN" dirty="0"/>
          </a:p>
          <a:p>
            <a:pPr marL="742950" lvl="1" indent="-285750">
              <a:buFont typeface="Arial" panose="020B0604020202020204" pitchFamily="34" charset="0"/>
              <a:buChar char="•"/>
            </a:pPr>
            <a:r>
              <a:rPr lang="en-US" altLang="zh-CN" dirty="0" err="1"/>
              <a:t>adb</a:t>
            </a:r>
            <a:r>
              <a:rPr lang="en-US" altLang="zh-CN" dirty="0"/>
              <a:t> shell top </a:t>
            </a:r>
            <a:r>
              <a:rPr lang="zh-CN" altLang="zh-CN" dirty="0"/>
              <a:t>类似于</a:t>
            </a:r>
            <a:r>
              <a:rPr lang="en-US" altLang="zh-CN" dirty="0" err="1"/>
              <a:t>linux</a:t>
            </a:r>
            <a:r>
              <a:rPr lang="en-US" altLang="zh-CN" dirty="0"/>
              <a:t> top</a:t>
            </a:r>
            <a:r>
              <a:rPr lang="zh-CN" altLang="zh-CN" dirty="0"/>
              <a:t>命令看到的是实时的数据变化（看的</a:t>
            </a:r>
            <a:r>
              <a:rPr lang="en-US" altLang="zh-CN" dirty="0" err="1"/>
              <a:t>vss</a:t>
            </a:r>
            <a:r>
              <a:rPr lang="zh-CN" altLang="zh-CN" dirty="0"/>
              <a:t>和</a:t>
            </a:r>
            <a:r>
              <a:rPr lang="en-US" altLang="zh-CN" dirty="0" err="1"/>
              <a:t>rss</a:t>
            </a:r>
            <a:r>
              <a:rPr lang="zh-CN" altLang="zh-CN" dirty="0"/>
              <a:t>）</a:t>
            </a:r>
          </a:p>
          <a:p>
            <a:pPr marL="1200150" lvl="2" indent="-285750">
              <a:buFont typeface="Arial" panose="020B0604020202020204" pitchFamily="34" charset="0"/>
              <a:buChar char="•"/>
            </a:pPr>
            <a:r>
              <a:rPr lang="en-US" altLang="zh-CN" dirty="0" err="1"/>
              <a:t>adb</a:t>
            </a:r>
            <a:r>
              <a:rPr lang="en-US" altLang="zh-CN" dirty="0"/>
              <a:t> shell top |grep </a:t>
            </a:r>
            <a:r>
              <a:rPr lang="en-US" altLang="zh-CN" dirty="0" err="1"/>
              <a:t>com.yeqin.enter</a:t>
            </a:r>
            <a:endParaRPr lang="en-US" altLang="zh-CN" dirty="0"/>
          </a:p>
          <a:p>
            <a:pPr marL="742950" lvl="1" indent="-285750">
              <a:buFont typeface="Arial" panose="020B0604020202020204" pitchFamily="34" charset="0"/>
              <a:buChar char="•"/>
            </a:pPr>
            <a:r>
              <a:rPr lang="en-US" altLang="zh-CN" dirty="0" err="1"/>
              <a:t>adb</a:t>
            </a:r>
            <a:r>
              <a:rPr lang="en-US" altLang="zh-CN" dirty="0"/>
              <a:t> shell cat /proc/</a:t>
            </a:r>
            <a:r>
              <a:rPr lang="en-US" altLang="zh-CN" dirty="0" err="1"/>
              <a:t>meminfo</a:t>
            </a:r>
            <a:r>
              <a:rPr lang="zh-CN" altLang="zh-CN" dirty="0"/>
              <a:t>手机总内存</a:t>
            </a:r>
          </a:p>
          <a:p>
            <a:pPr marL="742950" lvl="1" indent="-285750">
              <a:buFont typeface="Arial" panose="020B0604020202020204" pitchFamily="34" charset="0"/>
              <a:buChar char="•"/>
            </a:pPr>
            <a:r>
              <a:rPr lang="en-US" altLang="zh-CN" dirty="0" err="1"/>
              <a:t>adb</a:t>
            </a:r>
            <a:r>
              <a:rPr lang="en-US" altLang="zh-CN" dirty="0"/>
              <a:t> shell </a:t>
            </a:r>
            <a:r>
              <a:rPr lang="en-US" altLang="zh-CN" dirty="0" err="1"/>
              <a:t>dumpsys</a:t>
            </a:r>
            <a:r>
              <a:rPr lang="en-US" altLang="zh-CN" dirty="0"/>
              <a:t> </a:t>
            </a:r>
            <a:r>
              <a:rPr lang="en-US" altLang="zh-CN" dirty="0" err="1"/>
              <a:t>meminfo</a:t>
            </a:r>
            <a:r>
              <a:rPr lang="zh-CN" altLang="zh-CN" dirty="0"/>
              <a:t>：统计的是</a:t>
            </a:r>
            <a:r>
              <a:rPr lang="en-US" altLang="zh-CN" dirty="0" err="1"/>
              <a:t>pss</a:t>
            </a:r>
            <a:endParaRPr lang="zh-CN" altLang="zh-CN" dirty="0"/>
          </a:p>
          <a:p>
            <a:pPr marL="1200150" lvl="2" indent="-285750">
              <a:buFont typeface="Arial" panose="020B0604020202020204" pitchFamily="34" charset="0"/>
              <a:buChar char="•"/>
            </a:pPr>
            <a:r>
              <a:rPr lang="en-US" altLang="zh-CN" dirty="0" err="1"/>
              <a:t>adb</a:t>
            </a:r>
            <a:r>
              <a:rPr lang="en-US" altLang="zh-CN" dirty="0"/>
              <a:t> shell </a:t>
            </a:r>
            <a:r>
              <a:rPr lang="en-US" altLang="zh-CN" dirty="0" err="1"/>
              <a:t>dumpsys</a:t>
            </a:r>
            <a:r>
              <a:rPr lang="en-US" altLang="zh-CN" dirty="0"/>
              <a:t> </a:t>
            </a:r>
            <a:r>
              <a:rPr lang="en-US" altLang="zh-CN" dirty="0" err="1"/>
              <a:t>meminfo</a:t>
            </a:r>
            <a:r>
              <a:rPr lang="en-US" altLang="zh-CN" dirty="0"/>
              <a:t> </a:t>
            </a:r>
            <a:r>
              <a:rPr lang="en-US" altLang="zh-CN" dirty="0" err="1"/>
              <a:t>com.yeqin.enterpriseservice</a:t>
            </a:r>
            <a:endParaRPr lang="zh-CN" altLang="zh-CN" dirty="0"/>
          </a:p>
          <a:p>
            <a:pPr marL="285750" indent="-285750">
              <a:buFont typeface="Arial" panose="020B0604020202020204" pitchFamily="34" charset="0"/>
              <a:buChar char="•"/>
            </a:pPr>
            <a:r>
              <a:rPr lang="en-US" altLang="zh-CN" dirty="0"/>
              <a:t>2.cpu</a:t>
            </a:r>
          </a:p>
          <a:p>
            <a:pPr marL="742950" lvl="1" indent="-285750">
              <a:buFont typeface="Arial" panose="020B0604020202020204" pitchFamily="34" charset="0"/>
              <a:buChar char="•"/>
            </a:pPr>
            <a:r>
              <a:rPr lang="zh-CN" altLang="en-US" dirty="0"/>
              <a:t>方法</a:t>
            </a:r>
            <a:r>
              <a:rPr lang="en-US" altLang="zh-CN" dirty="0"/>
              <a:t>1</a:t>
            </a:r>
            <a:r>
              <a:rPr lang="zh-CN" altLang="en-US" dirty="0"/>
              <a:t>：</a:t>
            </a:r>
            <a:r>
              <a:rPr lang="en-US" altLang="zh-CN" dirty="0" err="1"/>
              <a:t>adb</a:t>
            </a:r>
            <a:r>
              <a:rPr lang="en-US" altLang="zh-CN" dirty="0"/>
              <a:t> shell </a:t>
            </a:r>
            <a:r>
              <a:rPr lang="en-US" altLang="zh-CN" dirty="0" err="1"/>
              <a:t>dumpsys</a:t>
            </a:r>
            <a:r>
              <a:rPr lang="en-US" altLang="zh-CN" dirty="0"/>
              <a:t> </a:t>
            </a:r>
            <a:r>
              <a:rPr lang="en-US" altLang="zh-CN" dirty="0" err="1"/>
              <a:t>cpuinfo</a:t>
            </a:r>
            <a:endParaRPr lang="zh-CN" altLang="zh-CN" dirty="0"/>
          </a:p>
          <a:p>
            <a:pPr marL="1200150" lvl="2" indent="-285750">
              <a:buFont typeface="Arial" panose="020B0604020202020204" pitchFamily="34" charset="0"/>
              <a:buChar char="•"/>
            </a:pPr>
            <a:r>
              <a:rPr lang="en-US" altLang="zh-CN" dirty="0" err="1"/>
              <a:t>adb</a:t>
            </a:r>
            <a:r>
              <a:rPr lang="en-US" altLang="zh-CN" dirty="0"/>
              <a:t> shell </a:t>
            </a:r>
            <a:r>
              <a:rPr lang="en-US" altLang="zh-CN" dirty="0" err="1"/>
              <a:t>dumpsys</a:t>
            </a:r>
            <a:r>
              <a:rPr lang="en-US" altLang="zh-CN" dirty="0"/>
              <a:t> </a:t>
            </a:r>
            <a:r>
              <a:rPr lang="en-US" altLang="zh-CN" dirty="0" err="1"/>
              <a:t>cpuinfo</a:t>
            </a:r>
            <a:r>
              <a:rPr lang="en-US" altLang="zh-CN" dirty="0"/>
              <a:t> |grep </a:t>
            </a:r>
            <a:r>
              <a:rPr lang="en-US" altLang="zh-CN" dirty="0" err="1"/>
              <a:t>com.yeqin.enterpriseservice</a:t>
            </a:r>
            <a:endParaRPr lang="en-US" altLang="zh-CN" dirty="0"/>
          </a:p>
          <a:p>
            <a:pPr marL="742950" lvl="1" indent="-285750">
              <a:buFont typeface="Arial" panose="020B0604020202020204" pitchFamily="34" charset="0"/>
              <a:buChar char="•"/>
            </a:pPr>
            <a:r>
              <a:rPr lang="zh-CN" altLang="en-US" dirty="0"/>
              <a:t>方法</a:t>
            </a:r>
            <a:r>
              <a:rPr lang="en-US" altLang="zh-CN" dirty="0"/>
              <a:t>2: </a:t>
            </a:r>
            <a:r>
              <a:rPr lang="en-US" altLang="zh-CN" dirty="0" err="1"/>
              <a:t>adb</a:t>
            </a:r>
            <a:r>
              <a:rPr lang="en-US" altLang="zh-CN" dirty="0"/>
              <a:t> shell top -m 10 -s 9 </a:t>
            </a:r>
            <a:r>
              <a:rPr lang="zh-CN" altLang="zh-CN" dirty="0"/>
              <a:t> </a:t>
            </a:r>
            <a:endParaRPr lang="en-US" altLang="zh-CN" dirty="0"/>
          </a:p>
          <a:p>
            <a:pPr marL="1200150" lvl="2" indent="-285750">
              <a:buFont typeface="Arial" panose="020B0604020202020204" pitchFamily="34" charset="0"/>
              <a:buChar char="•"/>
            </a:pPr>
            <a:r>
              <a:rPr lang="en-US" altLang="zh-CN" dirty="0" err="1"/>
              <a:t>adb</a:t>
            </a:r>
            <a:r>
              <a:rPr lang="en-US" altLang="zh-CN" dirty="0"/>
              <a:t> shell top -n 1 |grep </a:t>
            </a:r>
            <a:r>
              <a:rPr lang="en-US" altLang="zh-CN" dirty="0" err="1"/>
              <a:t>com.yeqin.enter</a:t>
            </a:r>
            <a:endParaRPr lang="en-US" altLang="zh-CN" dirty="0"/>
          </a:p>
          <a:p>
            <a:pPr marL="285750" indent="-285750">
              <a:buFont typeface="Arial" panose="020B0604020202020204" pitchFamily="34" charset="0"/>
              <a:buChar char="•"/>
            </a:pPr>
            <a:r>
              <a:rPr lang="en-US" altLang="zh-CN" dirty="0"/>
              <a:t>3.</a:t>
            </a:r>
            <a:r>
              <a:rPr lang="zh-CN" altLang="en-US" dirty="0"/>
              <a:t>流量</a:t>
            </a:r>
            <a:endParaRPr lang="en-US" altLang="zh-CN" dirty="0"/>
          </a:p>
          <a:p>
            <a:pPr marL="742950" lvl="1" indent="-285750">
              <a:buFont typeface="Arial" panose="020B0604020202020204" pitchFamily="34" charset="0"/>
              <a:buChar char="•"/>
            </a:pPr>
            <a:r>
              <a:rPr lang="zh-CN" altLang="zh-CN" dirty="0"/>
              <a:t>获取系统的流量信息</a:t>
            </a:r>
            <a:r>
              <a:rPr lang="zh-CN" altLang="en-US" dirty="0"/>
              <a:t>：</a:t>
            </a:r>
            <a:r>
              <a:rPr lang="en-US" altLang="zh-CN" dirty="0"/>
              <a:t> cat /proc/net/dev </a:t>
            </a:r>
            <a:endParaRPr lang="zh-CN" altLang="zh-CN" dirty="0"/>
          </a:p>
          <a:p>
            <a:pPr marL="742950" lvl="1" indent="-285750">
              <a:buFont typeface="Arial" panose="020B0604020202020204" pitchFamily="34" charset="0"/>
              <a:buChar char="•"/>
            </a:pPr>
            <a:r>
              <a:rPr lang="zh-CN" altLang="en-US" dirty="0"/>
              <a:t>获取应用流量：</a:t>
            </a:r>
            <a:endParaRPr lang="en-US" altLang="zh-CN" dirty="0"/>
          </a:p>
          <a:p>
            <a:pPr marL="1200150" lvl="2" indent="-285750">
              <a:buFont typeface="Arial" panose="020B0604020202020204" pitchFamily="34" charset="0"/>
              <a:buChar char="•"/>
            </a:pPr>
            <a:r>
              <a:rPr lang="zh-CN" altLang="zh-CN" dirty="0"/>
              <a:t>第一步查询应用的</a:t>
            </a:r>
            <a:r>
              <a:rPr lang="en-US" altLang="zh-CN" dirty="0" err="1"/>
              <a:t>pid</a:t>
            </a:r>
            <a:r>
              <a:rPr lang="zh-CN" altLang="zh-CN" dirty="0"/>
              <a:t>：</a:t>
            </a:r>
            <a:r>
              <a:rPr lang="en-US" altLang="zh-CN" dirty="0"/>
              <a:t> </a:t>
            </a:r>
            <a:r>
              <a:rPr lang="en-US" altLang="zh-CN" dirty="0" err="1"/>
              <a:t>adb</a:t>
            </a:r>
            <a:r>
              <a:rPr lang="en-US" altLang="zh-CN" dirty="0"/>
              <a:t> shell </a:t>
            </a:r>
            <a:r>
              <a:rPr lang="en-US" altLang="zh-CN" dirty="0" err="1"/>
              <a:t>ps</a:t>
            </a:r>
            <a:r>
              <a:rPr lang="en-US" altLang="zh-CN" dirty="0"/>
              <a:t> | grep </a:t>
            </a:r>
            <a:r>
              <a:rPr lang="en-US" altLang="zh-CN" dirty="0" err="1"/>
              <a:t>com.yeqin.enterpriseservice</a:t>
            </a:r>
            <a:r>
              <a:rPr lang="en-US" altLang="zh-CN" dirty="0"/>
              <a:t> #</a:t>
            </a:r>
            <a:r>
              <a:rPr lang="zh-CN" altLang="zh-CN" dirty="0"/>
              <a:t>如：</a:t>
            </a:r>
            <a:r>
              <a:rPr lang="en-US" altLang="zh-CN" dirty="0"/>
              <a:t>31002</a:t>
            </a:r>
            <a:br>
              <a:rPr lang="en-US" altLang="zh-CN" dirty="0"/>
            </a:br>
            <a:r>
              <a:rPr lang="zh-CN" altLang="zh-CN" dirty="0"/>
              <a:t>第二步通过</a:t>
            </a:r>
            <a:r>
              <a:rPr lang="en-US" altLang="zh-CN" dirty="0"/>
              <a:t>PID</a:t>
            </a:r>
            <a:r>
              <a:rPr lang="zh-CN" altLang="zh-CN" dirty="0"/>
              <a:t>获取该应用的流量数据：</a:t>
            </a:r>
            <a:r>
              <a:rPr lang="en-US" altLang="zh-CN" dirty="0"/>
              <a:t> </a:t>
            </a:r>
            <a:r>
              <a:rPr lang="en-US" altLang="zh-CN" dirty="0" err="1"/>
              <a:t>adb</a:t>
            </a:r>
            <a:r>
              <a:rPr lang="en-US" altLang="zh-CN" dirty="0"/>
              <a:t> shell cat /proc/31002/net/dev</a:t>
            </a:r>
            <a:br>
              <a:rPr lang="en-US" altLang="zh-CN" dirty="0"/>
            </a:br>
            <a:r>
              <a:rPr lang="zh-CN" altLang="zh-CN" dirty="0"/>
              <a:t>（</a:t>
            </a:r>
            <a:r>
              <a:rPr lang="en-US" altLang="zh-CN" dirty="0"/>
              <a:t>wlan0</a:t>
            </a:r>
            <a:r>
              <a:rPr lang="zh-CN" altLang="zh-CN" dirty="0"/>
              <a:t>代表</a:t>
            </a:r>
            <a:r>
              <a:rPr lang="en-US" altLang="zh-CN" dirty="0" err="1"/>
              <a:t>wifi</a:t>
            </a:r>
            <a:r>
              <a:rPr lang="zh-CN" altLang="zh-CN" dirty="0"/>
              <a:t>上传下载量标识</a:t>
            </a:r>
            <a:r>
              <a:rPr lang="en-US" altLang="zh-CN" dirty="0"/>
              <a:t>, </a:t>
            </a:r>
            <a:r>
              <a:rPr lang="zh-CN" altLang="zh-CN" dirty="0"/>
              <a:t>单位是字节可以</a:t>
            </a:r>
            <a:r>
              <a:rPr lang="en-US" altLang="zh-CN" dirty="0"/>
              <a:t>/1024</a:t>
            </a:r>
            <a:r>
              <a:rPr lang="zh-CN" altLang="zh-CN" dirty="0"/>
              <a:t>换算成</a:t>
            </a:r>
            <a:r>
              <a:rPr lang="en-US" altLang="zh-CN" dirty="0"/>
              <a:t>KB, </a:t>
            </a:r>
            <a:r>
              <a:rPr lang="zh-CN" altLang="zh-CN" dirty="0"/>
              <a:t>打开手机飞行模式再关掉就可以将</a:t>
            </a:r>
            <a:r>
              <a:rPr lang="en-US" altLang="zh-CN" dirty="0"/>
              <a:t>wlan0</a:t>
            </a:r>
            <a:r>
              <a:rPr lang="zh-CN" altLang="zh-CN" dirty="0"/>
              <a:t>中的值初始化</a:t>
            </a:r>
            <a:r>
              <a:rPr lang="en-US" altLang="zh-CN" dirty="0"/>
              <a:t>0</a:t>
            </a:r>
            <a:r>
              <a:rPr lang="zh-CN" altLang="zh-CN" dirty="0"/>
              <a:t>）</a:t>
            </a:r>
            <a:endParaRPr lang="en-US" altLang="zh-CN" dirty="0"/>
          </a:p>
          <a:p>
            <a:pPr marL="742950" lvl="1" indent="-285750">
              <a:buFont typeface="Arial" panose="020B0604020202020204" pitchFamily="34" charset="0"/>
              <a:buChar char="•"/>
            </a:pPr>
            <a:endParaRPr lang="zh-CN" altLang="zh-CN" dirty="0"/>
          </a:p>
          <a:p>
            <a:pPr marL="742950" lvl="1"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en" altLang="zh-CN" dirty="0">
              <a:solidFill>
                <a:srgbClr val="FF0000"/>
              </a:solidFill>
            </a:endParaRPr>
          </a:p>
          <a:p>
            <a:endParaRPr lang="en" altLang="zh-CN" dirty="0"/>
          </a:p>
        </p:txBody>
      </p:sp>
    </p:spTree>
    <p:extLst>
      <p:ext uri="{BB962C8B-B14F-4D97-AF65-F5344CB8AC3E}">
        <p14:creationId xmlns:p14="http://schemas.microsoft.com/office/powerpoint/2010/main" val="302340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Android</a:t>
            </a:r>
            <a:r>
              <a:rPr kumimoji="1" lang="zh-CN" altLang="en-US" sz="3200" dirty="0"/>
              <a:t>查看性能的命令</a:t>
            </a:r>
            <a:endParaRPr kumimoji="1" lang="en-US" altLang="zh-CN" sz="3200" dirty="0"/>
          </a:p>
        </p:txBody>
      </p:sp>
      <p:sp>
        <p:nvSpPr>
          <p:cNvPr id="3" name="文本框 2"/>
          <p:cNvSpPr txBox="1"/>
          <p:nvPr/>
        </p:nvSpPr>
        <p:spPr>
          <a:xfrm>
            <a:off x="465455" y="1061720"/>
            <a:ext cx="10751185" cy="6740307"/>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4.</a:t>
            </a:r>
            <a:r>
              <a:rPr lang="zh-CN" altLang="en-US" dirty="0"/>
              <a:t>电量</a:t>
            </a:r>
            <a:endParaRPr lang="en-US" altLang="zh-CN" dirty="0"/>
          </a:p>
          <a:p>
            <a:pPr marL="742950" lvl="1" indent="-285750">
              <a:buFont typeface="Arial" panose="020B0604020202020204" pitchFamily="34" charset="0"/>
              <a:buChar char="•"/>
            </a:pPr>
            <a:r>
              <a:rPr lang="zh-CN" altLang="en-US" dirty="0"/>
              <a:t>（</a:t>
            </a:r>
            <a:r>
              <a:rPr lang="en-US" altLang="zh-CN" dirty="0"/>
              <a:t>1</a:t>
            </a:r>
            <a:r>
              <a:rPr lang="zh-CN" altLang="en-US" dirty="0"/>
              <a:t>）</a:t>
            </a:r>
            <a:r>
              <a:rPr lang="zh-CN" altLang="zh-CN" dirty="0"/>
              <a:t>将手机切换到非充电状态，使用命令：</a:t>
            </a:r>
            <a:r>
              <a:rPr lang="en-US" altLang="zh-CN" dirty="0" err="1"/>
              <a:t>adb</a:t>
            </a:r>
            <a:r>
              <a:rPr lang="en-US" altLang="zh-CN" dirty="0"/>
              <a:t> shell </a:t>
            </a:r>
            <a:r>
              <a:rPr lang="en-US" altLang="zh-CN" dirty="0" err="1"/>
              <a:t>dumpsys</a:t>
            </a:r>
            <a:r>
              <a:rPr lang="en-US" altLang="zh-CN" dirty="0"/>
              <a:t> battery set status 1</a:t>
            </a:r>
            <a:endParaRPr lang="zh-CN" altLang="zh-CN" dirty="0"/>
          </a:p>
          <a:p>
            <a:pPr marL="742950" lvl="1" indent="-285750">
              <a:buFont typeface="Arial" panose="020B0604020202020204" pitchFamily="34" charset="0"/>
              <a:buChar char="•"/>
            </a:pPr>
            <a:r>
              <a:rPr lang="zh-CN" altLang="en-US" dirty="0"/>
              <a:t>（</a:t>
            </a:r>
            <a:r>
              <a:rPr lang="en-US" altLang="zh-CN" dirty="0"/>
              <a:t>2</a:t>
            </a:r>
            <a:r>
              <a:rPr lang="zh-CN" altLang="en-US" dirty="0"/>
              <a:t>）</a:t>
            </a:r>
            <a:r>
              <a:rPr lang="zh-CN" altLang="zh-CN" dirty="0"/>
              <a:t>使用命令：</a:t>
            </a:r>
            <a:r>
              <a:rPr lang="en-US" altLang="zh-CN" dirty="0" err="1"/>
              <a:t>adb</a:t>
            </a:r>
            <a:r>
              <a:rPr lang="en-US" altLang="zh-CN" dirty="0"/>
              <a:t> shell </a:t>
            </a:r>
            <a:r>
              <a:rPr lang="en-US" altLang="zh-CN" dirty="0" err="1"/>
              <a:t>dumpsys</a:t>
            </a:r>
            <a:r>
              <a:rPr lang="en-US" altLang="zh-CN" dirty="0"/>
              <a:t> battery </a:t>
            </a:r>
            <a:r>
              <a:rPr lang="zh-CN" altLang="zh-CN" dirty="0"/>
              <a:t>获取手机电池信息</a:t>
            </a:r>
            <a:endParaRPr lang="en-US" altLang="zh-CN" dirty="0"/>
          </a:p>
          <a:p>
            <a:pPr marL="742950" lvl="1" indent="-285750">
              <a:buFont typeface="Arial" panose="020B0604020202020204" pitchFamily="34" charset="0"/>
              <a:buChar char="•"/>
            </a:pPr>
            <a:r>
              <a:rPr lang="zh-CN" altLang="en-US" dirty="0"/>
              <a:t>（</a:t>
            </a:r>
            <a:r>
              <a:rPr lang="en-US" altLang="zh-CN" dirty="0"/>
              <a:t>3</a:t>
            </a:r>
            <a:r>
              <a:rPr lang="zh-CN" altLang="en-US" dirty="0"/>
              <a:t>）</a:t>
            </a:r>
            <a:r>
              <a:rPr lang="zh-CN" altLang="zh-CN" dirty="0"/>
              <a:t>获取某个</a:t>
            </a:r>
            <a:r>
              <a:rPr lang="en-US" altLang="zh-CN" dirty="0" err="1"/>
              <a:t>apk</a:t>
            </a:r>
            <a:r>
              <a:rPr lang="zh-CN" altLang="zh-CN" dirty="0"/>
              <a:t>的电量消耗信息： </a:t>
            </a:r>
            <a:r>
              <a:rPr lang="en-US" altLang="zh-CN" dirty="0" err="1"/>
              <a:t>adb</a:t>
            </a:r>
            <a:r>
              <a:rPr lang="en-US" altLang="zh-CN" dirty="0"/>
              <a:t> shell </a:t>
            </a:r>
            <a:r>
              <a:rPr lang="en-US" altLang="zh-CN" dirty="0" err="1"/>
              <a:t>dumpsys</a:t>
            </a:r>
            <a:r>
              <a:rPr lang="en-US" altLang="zh-CN" dirty="0"/>
              <a:t> </a:t>
            </a:r>
            <a:r>
              <a:rPr lang="en-US" altLang="zh-CN" dirty="0" err="1"/>
              <a:t>batterystats</a:t>
            </a:r>
            <a:r>
              <a:rPr lang="en-US" altLang="zh-CN" dirty="0"/>
              <a:t> | grep </a:t>
            </a:r>
            <a:r>
              <a:rPr lang="en-US" altLang="zh-CN" dirty="0" err="1"/>
              <a:t>com.yeqin.enterpriseservice</a:t>
            </a:r>
            <a:r>
              <a:rPr lang="en-US" altLang="zh-CN" dirty="0"/>
              <a:t>| more</a:t>
            </a:r>
          </a:p>
          <a:p>
            <a:pPr marL="285750" indent="-285750">
              <a:buFont typeface="Arial" panose="020B0604020202020204" pitchFamily="34" charset="0"/>
              <a:buChar char="•"/>
            </a:pPr>
            <a:r>
              <a:rPr lang="en-US" altLang="zh-CN" dirty="0"/>
              <a:t>5.FPS</a:t>
            </a:r>
            <a:r>
              <a:rPr lang="zh-CN" altLang="en-US" dirty="0"/>
              <a:t>（流畅度）</a:t>
            </a:r>
            <a:endParaRPr lang="en-US" altLang="zh-CN" dirty="0"/>
          </a:p>
          <a:p>
            <a:pPr marL="742950" lvl="1" indent="-285750">
              <a:buFont typeface="Arial" panose="020B0604020202020204" pitchFamily="34" charset="0"/>
              <a:buChar char="•"/>
            </a:pPr>
            <a:r>
              <a:rPr lang="en-US" altLang="zh-CN" dirty="0"/>
              <a:t>FPS</a:t>
            </a:r>
            <a:r>
              <a:rPr lang="zh-CN" altLang="zh-CN" dirty="0"/>
              <a:t>（</a:t>
            </a:r>
            <a:r>
              <a:rPr lang="en-US" altLang="zh-CN" dirty="0"/>
              <a:t>frames per second</a:t>
            </a:r>
            <a:r>
              <a:rPr lang="zh-CN" altLang="zh-CN" dirty="0"/>
              <a:t>）：每秒的帧数（</a:t>
            </a:r>
            <a:r>
              <a:rPr lang="en-US" altLang="zh-CN" dirty="0"/>
              <a:t>60</a:t>
            </a:r>
            <a:r>
              <a:rPr lang="zh-CN" altLang="zh-CN" dirty="0"/>
              <a:t>是很流畅的一个状态）</a:t>
            </a:r>
          </a:p>
          <a:p>
            <a:pPr marL="742950" lvl="1" indent="-285750">
              <a:buFont typeface="Arial" panose="020B0604020202020204" pitchFamily="34" charset="0"/>
              <a:buChar char="•"/>
            </a:pPr>
            <a:r>
              <a:rPr lang="zh-CN" altLang="en-US" dirty="0"/>
              <a:t>命令方式：</a:t>
            </a:r>
            <a:endParaRPr lang="en-US" altLang="zh-CN" dirty="0"/>
          </a:p>
          <a:p>
            <a:pPr marL="1200150" lvl="2" indent="-285750">
              <a:buFont typeface="Arial" panose="020B0604020202020204" pitchFamily="34" charset="0"/>
              <a:buChar char="•"/>
            </a:pPr>
            <a:r>
              <a:rPr lang="zh-CN" altLang="zh-CN" dirty="0"/>
              <a:t>打开手机开发者选项，勾选</a:t>
            </a:r>
            <a:r>
              <a:rPr lang="en-US" altLang="zh-CN" dirty="0"/>
              <a:t>GPU</a:t>
            </a:r>
            <a:r>
              <a:rPr lang="zh-CN" altLang="zh-CN" dirty="0"/>
              <a:t>显示配置文件</a:t>
            </a:r>
            <a:endParaRPr lang="en-US" altLang="zh-CN" dirty="0"/>
          </a:p>
          <a:p>
            <a:pPr marL="1200150" lvl="2" indent="-285750">
              <a:buFont typeface="Arial" panose="020B0604020202020204" pitchFamily="34" charset="0"/>
              <a:buChar char="•"/>
            </a:pPr>
            <a:r>
              <a:rPr lang="en-US" altLang="zh-CN" dirty="0" err="1"/>
              <a:t>adb</a:t>
            </a:r>
            <a:r>
              <a:rPr lang="en-US" altLang="zh-CN" dirty="0"/>
              <a:t> shell </a:t>
            </a:r>
            <a:r>
              <a:rPr lang="en-US" altLang="zh-CN" dirty="0" err="1"/>
              <a:t>dumpsys</a:t>
            </a:r>
            <a:r>
              <a:rPr lang="en-US" altLang="zh-CN" dirty="0"/>
              <a:t> </a:t>
            </a:r>
            <a:r>
              <a:rPr lang="en-US" altLang="zh-CN" dirty="0" err="1"/>
              <a:t>gfxinfo</a:t>
            </a:r>
            <a:r>
              <a:rPr lang="en-US" altLang="zh-CN" dirty="0"/>
              <a:t> </a:t>
            </a:r>
            <a:r>
              <a:rPr lang="en-US" altLang="zh-CN" dirty="0" err="1"/>
              <a:t>com.yeqin.enterpriseservice</a:t>
            </a:r>
            <a:r>
              <a:rPr lang="en-US" altLang="zh-CN" dirty="0"/>
              <a:t> &gt; </a:t>
            </a:r>
            <a:r>
              <a:rPr lang="en-US" altLang="zh-CN" dirty="0" err="1"/>
              <a:t>zinfo.txt</a:t>
            </a:r>
            <a:endParaRPr lang="en-US" altLang="zh-CN" dirty="0"/>
          </a:p>
          <a:p>
            <a:pPr marL="1200150" lvl="2" indent="-285750">
              <a:buFont typeface="Arial" panose="020B0604020202020204" pitchFamily="34" charset="0"/>
              <a:buChar char="•"/>
            </a:pPr>
            <a:r>
              <a:rPr lang="zh-CN" altLang="en-US" dirty="0"/>
              <a:t>结果分析</a:t>
            </a:r>
            <a:endParaRPr lang="en-US" altLang="zh-CN" dirty="0"/>
          </a:p>
          <a:p>
            <a:pPr marL="1657350" lvl="3" indent="-285750">
              <a:buFont typeface="Arial" panose="020B0604020202020204" pitchFamily="34" charset="0"/>
              <a:buChar char="•"/>
            </a:pPr>
            <a:r>
              <a:rPr lang="en-US" altLang="zh-CN" dirty="0"/>
              <a:t>Profile data in </a:t>
            </a:r>
            <a:r>
              <a:rPr lang="en-US" altLang="zh-CN" dirty="0" err="1"/>
              <a:t>ms</a:t>
            </a:r>
            <a:r>
              <a:rPr lang="zh-CN" altLang="zh-CN" dirty="0"/>
              <a:t>部分：</a:t>
            </a:r>
            <a:br>
              <a:rPr lang="en-US" altLang="zh-CN" dirty="0"/>
            </a:br>
            <a:r>
              <a:rPr lang="en-US" altLang="zh-CN" dirty="0"/>
              <a:t>Draw</a:t>
            </a:r>
            <a:r>
              <a:rPr lang="zh-CN" altLang="zh-CN" dirty="0"/>
              <a:t>： 创建显示列表的时间（</a:t>
            </a:r>
            <a:r>
              <a:rPr lang="en-US" altLang="zh-CN" dirty="0" err="1"/>
              <a:t>DisplayList</a:t>
            </a:r>
            <a:r>
              <a:rPr lang="zh-CN" altLang="zh-CN" dirty="0"/>
              <a:t>），所有</a:t>
            </a:r>
            <a:r>
              <a:rPr lang="en-US" altLang="zh-CN" dirty="0"/>
              <a:t>View</a:t>
            </a:r>
            <a:r>
              <a:rPr lang="zh-CN" altLang="zh-CN" dirty="0"/>
              <a:t>对象</a:t>
            </a:r>
            <a:r>
              <a:rPr lang="en-US" altLang="zh-CN" dirty="0" err="1"/>
              <a:t>OnDraw</a:t>
            </a:r>
            <a:r>
              <a:rPr lang="zh-CN" altLang="zh-CN" dirty="0"/>
              <a:t>方法占用的时间</a:t>
            </a:r>
            <a:br>
              <a:rPr lang="en-US" altLang="zh-CN" dirty="0"/>
            </a:br>
            <a:r>
              <a:rPr lang="en-US" altLang="zh-CN" dirty="0"/>
              <a:t>Process</a:t>
            </a:r>
            <a:r>
              <a:rPr lang="zh-CN" altLang="zh-CN" dirty="0"/>
              <a:t>：</a:t>
            </a:r>
            <a:r>
              <a:rPr lang="en-US" altLang="zh-CN" dirty="0"/>
              <a:t> Android 2D</a:t>
            </a:r>
            <a:r>
              <a:rPr lang="zh-CN" altLang="zh-CN" dirty="0"/>
              <a:t>渲染引擎执行显示列表所花的时间，</a:t>
            </a:r>
            <a:r>
              <a:rPr lang="en-US" altLang="zh-CN" dirty="0"/>
              <a:t>View</a:t>
            </a:r>
            <a:r>
              <a:rPr lang="zh-CN" altLang="zh-CN" dirty="0"/>
              <a:t>越多时间越长</a:t>
            </a:r>
            <a:br>
              <a:rPr lang="en-US" altLang="zh-CN" dirty="0"/>
            </a:br>
            <a:r>
              <a:rPr lang="en-US" altLang="zh-CN" dirty="0"/>
              <a:t>Execute</a:t>
            </a:r>
            <a:r>
              <a:rPr lang="zh-CN" altLang="zh-CN" dirty="0"/>
              <a:t>：将一帧图像交给合成器（</a:t>
            </a:r>
            <a:r>
              <a:rPr lang="en-US" altLang="zh-CN" dirty="0" err="1"/>
              <a:t>compsitor</a:t>
            </a:r>
            <a:r>
              <a:rPr lang="zh-CN" altLang="zh-CN" dirty="0"/>
              <a:t>）的时间，较小</a:t>
            </a:r>
          </a:p>
          <a:p>
            <a:pPr marL="742950" lvl="1" indent="-285750">
              <a:buFont typeface="Arial" panose="020B0604020202020204" pitchFamily="34" charset="0"/>
              <a:buChar char="•"/>
            </a:pPr>
            <a:r>
              <a:rPr lang="zh-CN" altLang="en-US" dirty="0"/>
              <a:t>使用</a:t>
            </a:r>
            <a:r>
              <a:rPr lang="en-US" altLang="zh-CN" dirty="0" err="1"/>
              <a:t>systrace</a:t>
            </a:r>
            <a:endParaRPr lang="en-US" altLang="zh-CN" dirty="0"/>
          </a:p>
          <a:p>
            <a:pPr marL="1200150" lvl="2" indent="-285750">
              <a:buFont typeface="Arial" panose="020B0604020202020204" pitchFamily="34" charset="0"/>
              <a:buChar char="•"/>
            </a:pPr>
            <a:r>
              <a:rPr lang="zh-CN" altLang="zh-CN" dirty="0"/>
              <a:t>此处参考网页：</a:t>
            </a:r>
            <a:r>
              <a:rPr lang="en-US" altLang="zh-CN" u="sng" dirty="0">
                <a:hlinkClick r:id="rId2"/>
              </a:rPr>
              <a:t>https://blog.csdn.net/vicwudi/article/details/100191529</a:t>
            </a:r>
            <a:endParaRPr lang="zh-CN" altLang="zh-CN" dirty="0"/>
          </a:p>
          <a:p>
            <a:pPr marL="1200150" lvl="2" indent="-285750">
              <a:buFont typeface="Arial" panose="020B0604020202020204" pitchFamily="34" charset="0"/>
              <a:buChar char="•"/>
            </a:pPr>
            <a:r>
              <a:rPr lang="zh-CN" altLang="en-US" dirty="0"/>
              <a:t>升级系统到</a:t>
            </a:r>
            <a:r>
              <a:rPr lang="en-US" altLang="zh-CN" dirty="0"/>
              <a:t>mac</a:t>
            </a:r>
            <a:r>
              <a:rPr lang="zh-CN" altLang="en-US" dirty="0"/>
              <a:t> </a:t>
            </a:r>
            <a:r>
              <a:rPr lang="en-US" altLang="zh-CN" dirty="0"/>
              <a:t>bigsur11</a:t>
            </a:r>
            <a:r>
              <a:rPr lang="zh-CN" altLang="en-US" dirty="0"/>
              <a:t>以上建议使用</a:t>
            </a:r>
            <a:r>
              <a:rPr lang="en-US" altLang="zh-CN" dirty="0"/>
              <a:t>python</a:t>
            </a:r>
            <a:r>
              <a:rPr lang="zh-CN" altLang="en-US" dirty="0"/>
              <a:t>脚本</a:t>
            </a:r>
            <a:endParaRPr lang="en-US" altLang="zh-CN" dirty="0"/>
          </a:p>
          <a:p>
            <a:pPr marL="1657350" lvl="3" indent="-285750">
              <a:buFont typeface="Arial" panose="020B0604020202020204" pitchFamily="34" charset="0"/>
              <a:buChar char="•"/>
            </a:pPr>
            <a:r>
              <a:rPr lang="en-US" altLang="zh-CN" dirty="0"/>
              <a:t>cd</a:t>
            </a:r>
            <a:r>
              <a:rPr lang="zh-CN" altLang="en-US" dirty="0"/>
              <a:t> </a:t>
            </a:r>
            <a:r>
              <a:rPr lang="en-US" altLang="zh-CN" dirty="0" err="1"/>
              <a:t>AndroidSDK</a:t>
            </a:r>
            <a:r>
              <a:rPr lang="en-US" altLang="zh-CN" dirty="0"/>
              <a:t>\platform-tools\</a:t>
            </a:r>
            <a:r>
              <a:rPr lang="en-US" altLang="zh-CN" dirty="0" err="1"/>
              <a:t>systrace</a:t>
            </a:r>
            <a:r>
              <a:rPr lang="en-US" altLang="zh-CN" dirty="0"/>
              <a:t>\</a:t>
            </a:r>
            <a:r>
              <a:rPr lang="zh-CN" altLang="zh-CN" dirty="0"/>
              <a:t>目录下的</a:t>
            </a:r>
            <a:r>
              <a:rPr lang="en-US" altLang="zh-CN" dirty="0" err="1"/>
              <a:t>systrace.py</a:t>
            </a:r>
            <a:r>
              <a:rPr lang="zh-CN" altLang="zh-CN" dirty="0"/>
              <a:t>文件</a:t>
            </a:r>
          </a:p>
          <a:p>
            <a:pPr marL="1657350" lvl="3" indent="-285750">
              <a:buFont typeface="Arial" panose="020B0604020202020204" pitchFamily="34" charset="0"/>
              <a:buChar char="•"/>
            </a:pPr>
            <a:r>
              <a:rPr lang="en-US" altLang="zh-CN" dirty="0"/>
              <a:t>python2 </a:t>
            </a:r>
            <a:r>
              <a:rPr lang="en-US" altLang="zh-CN" dirty="0" err="1"/>
              <a:t>systrace.py</a:t>
            </a:r>
            <a:r>
              <a:rPr lang="en-US" altLang="zh-CN" dirty="0"/>
              <a:t> -t 2 -o </a:t>
            </a:r>
            <a:r>
              <a:rPr lang="en-US" altLang="zh-CN" dirty="0" err="1"/>
              <a:t>mytrace.html</a:t>
            </a:r>
            <a:r>
              <a:rPr lang="en-US" altLang="zh-CN" dirty="0"/>
              <a:t> -a </a:t>
            </a:r>
            <a:r>
              <a:rPr lang="en-US" altLang="zh-CN" dirty="0" err="1"/>
              <a:t>com.yeqin.enterpriseservice</a:t>
            </a:r>
            <a:r>
              <a:rPr lang="zh-CN" altLang="zh-CN" dirty="0"/>
              <a:t> </a:t>
            </a:r>
            <a:br>
              <a:rPr lang="en-US" altLang="zh-CN" dirty="0"/>
            </a:br>
            <a:r>
              <a:rPr lang="zh-CN" altLang="zh-CN" dirty="0"/>
              <a:t> </a:t>
            </a:r>
          </a:p>
          <a:p>
            <a:pPr marL="742950" lvl="1"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en" altLang="zh-CN" dirty="0">
              <a:solidFill>
                <a:srgbClr val="FF0000"/>
              </a:solidFill>
            </a:endParaRPr>
          </a:p>
          <a:p>
            <a:endParaRPr lang="en" altLang="zh-CN" dirty="0"/>
          </a:p>
        </p:txBody>
      </p:sp>
    </p:spTree>
    <p:extLst>
      <p:ext uri="{BB962C8B-B14F-4D97-AF65-F5344CB8AC3E}">
        <p14:creationId xmlns:p14="http://schemas.microsoft.com/office/powerpoint/2010/main" val="3902351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5149</TotalTime>
  <Words>1534</Words>
  <Application>Microsoft Macintosh PowerPoint</Application>
  <PresentationFormat>宽屏</PresentationFormat>
  <Paragraphs>193</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黑体</vt:lpstr>
      <vt:lpstr>宋体</vt:lpstr>
      <vt:lpstr>微软雅黑</vt:lpstr>
      <vt:lpstr>Arial</vt:lpstr>
      <vt:lpstr>Arial Black</vt:lpstr>
      <vt:lpstr>Calibri</vt:lpstr>
      <vt:lpstr>Office 主题​​</vt:lpstr>
      <vt:lpstr>App专项入门 分享</vt:lpstr>
      <vt:lpstr>1. App看日志包名命令</vt:lpstr>
      <vt:lpstr>1.1AndroidSDK自带的adb命令</vt:lpstr>
      <vt:lpstr>1.2aapt命令查apk</vt:lpstr>
      <vt:lpstr>1.3IOS命令</vt:lpstr>
      <vt:lpstr>1.4IOS命令</vt:lpstr>
      <vt:lpstr>2. Android性能（简单介绍）</vt:lpstr>
      <vt:lpstr>Android查看性能的命令</vt:lpstr>
      <vt:lpstr>Android查看性能的命令</vt:lpstr>
      <vt:lpstr>Android查看性能的命令</vt:lpstr>
      <vt:lpstr>IOS性能工具推荐</vt:lpstr>
      <vt:lpstr>Mobileperf使用</vt:lpstr>
      <vt:lpstr>2. IOS性能（简单介绍）</vt:lpstr>
      <vt:lpstr>IOS性能工具推荐</vt:lpstr>
      <vt:lpstr>IOS性能工具推荐</vt:lpstr>
      <vt:lpstr>公平看清世界</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User</cp:lastModifiedBy>
  <cp:revision>170</cp:revision>
  <dcterms:created xsi:type="dcterms:W3CDTF">2021-07-12T10:11:42Z</dcterms:created>
  <dcterms:modified xsi:type="dcterms:W3CDTF">2021-09-12T09:54:40Z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2052-3.5.0.5458</vt:lpwstr>
  </property>
</Properties>
</file>