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4"/>
  </p:notesMasterIdLst>
  <p:sldIdLst>
    <p:sldId id="282" r:id="rId2"/>
    <p:sldId id="340" r:id="rId3"/>
    <p:sldId id="373" r:id="rId4"/>
    <p:sldId id="390" r:id="rId5"/>
    <p:sldId id="377" r:id="rId6"/>
    <p:sldId id="374" r:id="rId7"/>
    <p:sldId id="375" r:id="rId8"/>
    <p:sldId id="351" r:id="rId9"/>
    <p:sldId id="378" r:id="rId10"/>
    <p:sldId id="391" r:id="rId11"/>
    <p:sldId id="382" r:id="rId12"/>
    <p:sldId id="383" r:id="rId13"/>
    <p:sldId id="443" r:id="rId14"/>
    <p:sldId id="394" r:id="rId15"/>
    <p:sldId id="386" r:id="rId16"/>
    <p:sldId id="387" r:id="rId17"/>
    <p:sldId id="393" r:id="rId18"/>
    <p:sldId id="346" r:id="rId19"/>
    <p:sldId id="395" r:id="rId20"/>
    <p:sldId id="364" r:id="rId21"/>
    <p:sldId id="401" r:id="rId22"/>
    <p:sldId id="402" r:id="rId23"/>
    <p:sldId id="396" r:id="rId24"/>
    <p:sldId id="365" r:id="rId25"/>
    <p:sldId id="403" r:id="rId26"/>
    <p:sldId id="398" r:id="rId27"/>
    <p:sldId id="404" r:id="rId28"/>
    <p:sldId id="399" r:id="rId29"/>
    <p:sldId id="400" r:id="rId30"/>
    <p:sldId id="405" r:id="rId31"/>
    <p:sldId id="412" r:id="rId32"/>
    <p:sldId id="406" r:id="rId33"/>
    <p:sldId id="446" r:id="rId34"/>
    <p:sldId id="445" r:id="rId35"/>
    <p:sldId id="444" r:id="rId36"/>
    <p:sldId id="413" r:id="rId37"/>
    <p:sldId id="408" r:id="rId38"/>
    <p:sldId id="409" r:id="rId39"/>
    <p:sldId id="410" r:id="rId40"/>
    <p:sldId id="411" r:id="rId41"/>
    <p:sldId id="414" r:id="rId42"/>
    <p:sldId id="447" r:id="rId43"/>
    <p:sldId id="415" r:id="rId44"/>
    <p:sldId id="416" r:id="rId45"/>
    <p:sldId id="417" r:id="rId46"/>
    <p:sldId id="422" r:id="rId47"/>
    <p:sldId id="418" r:id="rId48"/>
    <p:sldId id="423" r:id="rId49"/>
    <p:sldId id="424" r:id="rId50"/>
    <p:sldId id="425" r:id="rId51"/>
    <p:sldId id="426" r:id="rId52"/>
    <p:sldId id="427" r:id="rId53"/>
    <p:sldId id="428" r:id="rId54"/>
    <p:sldId id="429" r:id="rId55"/>
    <p:sldId id="430" r:id="rId56"/>
    <p:sldId id="431" r:id="rId57"/>
    <p:sldId id="442" r:id="rId58"/>
    <p:sldId id="432" r:id="rId59"/>
    <p:sldId id="433" r:id="rId60"/>
    <p:sldId id="434" r:id="rId61"/>
    <p:sldId id="440" r:id="rId62"/>
    <p:sldId id="437" r:id="rId63"/>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92" autoAdjust="0"/>
    <p:restoredTop sz="94702"/>
  </p:normalViewPr>
  <p:slideViewPr>
    <p:cSldViewPr>
      <p:cViewPr varScale="1">
        <p:scale>
          <a:sx n="147" d="100"/>
          <a:sy n="147" d="100"/>
        </p:scale>
        <p:origin x="182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48A00BD-545A-8639-530D-DB1BD4906A9C}"/>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53607C54-5E35-3FE2-9D2E-7A325DDA3B5A}"/>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76804" name="Rectangle 4">
            <a:extLst>
              <a:ext uri="{FF2B5EF4-FFF2-40B4-BE49-F238E27FC236}">
                <a16:creationId xmlns:a16="http://schemas.microsoft.com/office/drawing/2014/main" id="{46F22DB3-190B-AD4C-2F16-F5FAFA4A65C2}"/>
              </a:ext>
            </a:extLst>
          </p:cNvPr>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4588AF22-5D9A-3541-AA2F-519F72D8353B}"/>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zh-CN" noProof="0"/>
              <a:t>单击以编辑主文本样式</a:t>
            </a:r>
          </a:p>
          <a:p>
            <a:pPr lvl="0"/>
            <a:r>
              <a:rPr lang="zh-CN" noProof="0"/>
              <a:t>第二级</a:t>
            </a:r>
          </a:p>
          <a:p>
            <a:pPr lvl="0"/>
            <a:r>
              <a:rPr lang="zh-CN" noProof="0"/>
              <a:t>三级</a:t>
            </a:r>
          </a:p>
          <a:p>
            <a:pPr lvl="0"/>
            <a:r>
              <a:rPr lang="zh-CN" noProof="0"/>
              <a:t>第四级</a:t>
            </a:r>
          </a:p>
          <a:p>
            <a:pPr lvl="0"/>
            <a:r>
              <a:rPr lang="zh-CN" noProof="0"/>
              <a:t>第五级</a:t>
            </a:r>
          </a:p>
        </p:txBody>
      </p:sp>
      <p:sp>
        <p:nvSpPr>
          <p:cNvPr id="12294" name="Rectangle 6">
            <a:extLst>
              <a:ext uri="{FF2B5EF4-FFF2-40B4-BE49-F238E27FC236}">
                <a16:creationId xmlns:a16="http://schemas.microsoft.com/office/drawing/2014/main" id="{7B29BB67-8663-4AD4-D76E-E91AE1468EC8}"/>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3C31BAB4-BFFA-956D-0E29-30D344B5C28C}"/>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6613A543-CEB3-1148-B3A9-478310A529A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4">
            <a:extLst>
              <a:ext uri="{FF2B5EF4-FFF2-40B4-BE49-F238E27FC236}">
                <a16:creationId xmlns:a16="http://schemas.microsoft.com/office/drawing/2014/main" id="{4D078EB8-6A2F-A76A-903A-103AC99FEB6B}"/>
              </a:ext>
            </a:extLst>
          </p:cNvPr>
          <p:cNvSpPr>
            <a:spLocks noGrp="1"/>
          </p:cNvSpPr>
          <p:nvPr>
            <p:ph type="sldNum" sz="quarter" idx="11"/>
          </p:nvPr>
        </p:nvSpPr>
        <p:spPr/>
        <p:txBody>
          <a:bodyPr/>
          <a:lstStyle>
            <a:lvl1pPr>
              <a:defRPr/>
            </a:lvl1pPr>
          </a:lstStyle>
          <a:p>
            <a:fld id="{1C27D2D0-A569-5940-AB0E-98BBFEEBD73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39867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D963B1F4-ABCE-4914-5D0C-84C6B8FEB9AA}"/>
              </a:ext>
            </a:extLst>
          </p:cNvPr>
          <p:cNvSpPr>
            <a:spLocks noGrp="1"/>
          </p:cNvSpPr>
          <p:nvPr>
            <p:ph type="sldNum" sz="quarter" idx="11"/>
          </p:nvPr>
        </p:nvSpPr>
        <p:spPr/>
        <p:txBody>
          <a:bodyPr/>
          <a:lstStyle>
            <a:lvl1pPr>
              <a:defRPr/>
            </a:lvl1pPr>
          </a:lstStyle>
          <a:p>
            <a:fld id="{DEC31720-860D-5E41-90A5-F290D3E6ABA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48826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2D0253E5-15C9-22A0-48FA-A47DE6214DB9}"/>
              </a:ext>
            </a:extLst>
          </p:cNvPr>
          <p:cNvSpPr>
            <a:spLocks noGrp="1"/>
          </p:cNvSpPr>
          <p:nvPr>
            <p:ph type="sldNum" sz="quarter" idx="11"/>
          </p:nvPr>
        </p:nvSpPr>
        <p:spPr/>
        <p:txBody>
          <a:bodyPr/>
          <a:lstStyle>
            <a:lvl1pPr>
              <a:defRPr/>
            </a:lvl1pPr>
          </a:lstStyle>
          <a:p>
            <a:fld id="{EE13072C-6E6F-A940-9D87-42CE86445E9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14022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60604F9A-7B00-6139-01AC-D08F46A8C1BC}"/>
              </a:ext>
            </a:extLst>
          </p:cNvPr>
          <p:cNvSpPr>
            <a:spLocks noGrp="1"/>
          </p:cNvSpPr>
          <p:nvPr>
            <p:ph type="sldNum" sz="quarter" idx="11"/>
          </p:nvPr>
        </p:nvSpPr>
        <p:spPr/>
        <p:txBody>
          <a:bodyPr/>
          <a:lstStyle>
            <a:lvl1pPr>
              <a:defRPr/>
            </a:lvl1pPr>
          </a:lstStyle>
          <a:p>
            <a:fld id="{37289B99-E0F6-BA42-907B-891894DB2A0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07476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EF752A4-160C-BA95-2B8A-57FB9A635DF9}"/>
              </a:ext>
            </a:extLst>
          </p:cNvPr>
          <p:cNvSpPr>
            <a:spLocks noGrp="1"/>
          </p:cNvSpPr>
          <p:nvPr>
            <p:ph type="sldNum" sz="quarter" idx="11"/>
          </p:nvPr>
        </p:nvSpPr>
        <p:spPr/>
        <p:txBody>
          <a:bodyPr/>
          <a:lstStyle>
            <a:lvl1pPr>
              <a:defRPr/>
            </a:lvl1pPr>
          </a:lstStyle>
          <a:p>
            <a:fld id="{75CB5ABB-DC86-1845-9765-83C6F56EDCE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9157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954E785-21B3-0E4F-FFAD-2A993D1B6410}"/>
              </a:ext>
            </a:extLst>
          </p:cNvPr>
          <p:cNvSpPr>
            <a:spLocks noGrp="1"/>
          </p:cNvSpPr>
          <p:nvPr>
            <p:ph type="sldNum" sz="quarter" idx="11"/>
          </p:nvPr>
        </p:nvSpPr>
        <p:spPr/>
        <p:txBody>
          <a:bodyPr/>
          <a:lstStyle>
            <a:lvl1pPr>
              <a:defRPr/>
            </a:lvl1pPr>
          </a:lstStyle>
          <a:p>
            <a:fld id="{DA654FF2-636C-5B45-9407-B24A675121D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25231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E47DF49A-9453-B656-B076-168D2FF6A3D0}"/>
              </a:ext>
            </a:extLst>
          </p:cNvPr>
          <p:cNvSpPr>
            <a:spLocks noGrp="1"/>
          </p:cNvSpPr>
          <p:nvPr>
            <p:ph type="sldNum" sz="quarter" idx="11"/>
          </p:nvPr>
        </p:nvSpPr>
        <p:spPr/>
        <p:txBody>
          <a:bodyPr/>
          <a:lstStyle>
            <a:lvl1pPr>
              <a:defRPr/>
            </a:lvl1pPr>
          </a:lstStyle>
          <a:p>
            <a:fld id="{9F3B54D0-8F61-5346-B7D3-4480E9759BA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78086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B4F8667-3FFA-2F62-2973-5E215F9E649A}"/>
              </a:ext>
            </a:extLst>
          </p:cNvPr>
          <p:cNvSpPr>
            <a:spLocks noGrp="1"/>
          </p:cNvSpPr>
          <p:nvPr>
            <p:ph type="sldNum" sz="quarter" idx="11"/>
          </p:nvPr>
        </p:nvSpPr>
        <p:spPr/>
        <p:txBody>
          <a:bodyPr/>
          <a:lstStyle>
            <a:lvl1pPr>
              <a:defRPr/>
            </a:lvl1pPr>
          </a:lstStyle>
          <a:p>
            <a:fld id="{D10A4210-61AF-654C-B82E-1AD62EC76F1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83028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F59606-B638-592A-7668-2B1737E08F45}"/>
              </a:ext>
            </a:extLst>
          </p:cNvPr>
          <p:cNvSpPr>
            <a:spLocks noGrp="1"/>
          </p:cNvSpPr>
          <p:nvPr>
            <p:ph type="sldNum" sz="quarter" idx="11"/>
          </p:nvPr>
        </p:nvSpPr>
        <p:spPr/>
        <p:txBody>
          <a:bodyPr/>
          <a:lstStyle>
            <a:lvl1pPr>
              <a:defRPr/>
            </a:lvl1pPr>
          </a:lstStyle>
          <a:p>
            <a:fld id="{1BFDB96E-A79E-634B-8294-5FE2F5BA181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09921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500072E7-10B7-C5D8-5208-35BD01B66CD5}"/>
              </a:ext>
            </a:extLst>
          </p:cNvPr>
          <p:cNvSpPr>
            <a:spLocks noGrp="1"/>
          </p:cNvSpPr>
          <p:nvPr>
            <p:ph type="sldNum" sz="quarter" idx="11"/>
          </p:nvPr>
        </p:nvSpPr>
        <p:spPr/>
        <p:txBody>
          <a:bodyPr/>
          <a:lstStyle>
            <a:lvl1pPr>
              <a:defRPr/>
            </a:lvl1pPr>
          </a:lstStyle>
          <a:p>
            <a:fld id="{D02F5D2A-6FC0-7A4E-9045-13D61D46FDA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24063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FE834C6C-88BD-58F8-8692-00858DD21910}"/>
              </a:ext>
            </a:extLst>
          </p:cNvPr>
          <p:cNvSpPr>
            <a:spLocks noGrp="1"/>
          </p:cNvSpPr>
          <p:nvPr>
            <p:ph type="sldNum" sz="quarter" idx="11"/>
          </p:nvPr>
        </p:nvSpPr>
        <p:spPr/>
        <p:txBody>
          <a:bodyPr/>
          <a:lstStyle>
            <a:lvl1pPr>
              <a:defRPr/>
            </a:lvl1pPr>
          </a:lstStyle>
          <a:p>
            <a:fld id="{23E03A69-8B91-BB41-A365-16E90BCAFB8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90979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4995FA-F4F0-1886-CAD3-D1036E004B1A}"/>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zh-CN"/>
              <a:t>单击以编辑主标题样式</a:t>
            </a:r>
          </a:p>
        </p:txBody>
      </p:sp>
      <p:sp>
        <p:nvSpPr>
          <p:cNvPr id="1027" name="Rectangle 3">
            <a:extLst>
              <a:ext uri="{FF2B5EF4-FFF2-40B4-BE49-F238E27FC236}">
                <a16:creationId xmlns:a16="http://schemas.microsoft.com/office/drawing/2014/main" id="{4AF37512-89D1-9BD8-3EFF-BADC88A368F2}"/>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zh-CN"/>
              <a:t>单击以编辑主文本样式</a:t>
            </a:r>
          </a:p>
          <a:p>
            <a:pPr lvl="1"/>
            <a:r>
              <a:rPr lang="zh-CN" altLang="zh-CN"/>
              <a:t>第二级</a:t>
            </a:r>
          </a:p>
          <a:p>
            <a:pPr lvl="2"/>
            <a:r>
              <a:rPr lang="zh-CN" altLang="zh-CN"/>
              <a:t>三级</a:t>
            </a:r>
          </a:p>
          <a:p>
            <a:pPr lvl="3"/>
            <a:r>
              <a:rPr lang="zh-CN" altLang="zh-CN"/>
              <a:t>第四级</a:t>
            </a:r>
          </a:p>
          <a:p>
            <a:pPr lvl="4"/>
            <a:r>
              <a:rPr lang="zh-CN" altLang="zh-CN"/>
              <a:t>第五级</a:t>
            </a:r>
          </a:p>
        </p:txBody>
      </p:sp>
      <p:sp>
        <p:nvSpPr>
          <p:cNvPr id="14342" name="Rectangle 6">
            <a:extLst>
              <a:ext uri="{FF2B5EF4-FFF2-40B4-BE49-F238E27FC236}">
                <a16:creationId xmlns:a16="http://schemas.microsoft.com/office/drawing/2014/main" id="{91D6D6E3-7666-2EAE-9E0C-3A2F29843F5B}"/>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21D7A1F8-5A53-DD40-B522-3D6B43AFC352}" type="slidenum">
              <a:rPr lang="en-US" altLang="zh-CN"/>
              <a:pPr/>
              <a:t>‹#›</a:t>
            </a:fld>
            <a:endParaRPr lang="en-US" altLang="zh-CN" sz="1800"/>
          </a:p>
        </p:txBody>
      </p:sp>
      <p:sp>
        <p:nvSpPr>
          <p:cNvPr id="14343" name="Rectangle 7">
            <a:extLst>
              <a:ext uri="{FF2B5EF4-FFF2-40B4-BE49-F238E27FC236}">
                <a16:creationId xmlns:a16="http://schemas.microsoft.com/office/drawing/2014/main" id="{AA7B62F4-C68E-6749-7775-EA2462AB3A02}"/>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a:defRPr/>
            </a:pPr>
            <a:r>
              <a:rPr lang="zh-CN" sz="1800" i="1" dirty="0">
                <a:solidFill>
                  <a:srgbClr val="C6A02E"/>
                </a:solidFill>
                <a:latin typeface="Arial" charset="0"/>
              </a:rPr>
              <a:t>第 2 章：C 基础知识</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C74A68D5-90D4-08E7-F732-0EDDA30DB52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777B6A-A599-0611-7080-E2DFEAB668C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3DFA1C-E17C-C749-87D5-35AF28AA6ED3}"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FBF7A425-F883-441C-5046-0DCF21C07F8B}"/>
              </a:ext>
            </a:extLst>
          </p:cNvPr>
          <p:cNvSpPr>
            <a:spLocks noGrp="1" noChangeArrowheads="1"/>
          </p:cNvSpPr>
          <p:nvPr>
            <p:ph type="ctrTitle"/>
          </p:nvPr>
        </p:nvSpPr>
        <p:spPr>
          <a:xfrm>
            <a:off x="685800" y="2286000"/>
            <a:ext cx="7772400" cy="1143000"/>
          </a:xfrm>
        </p:spPr>
        <p:txBody>
          <a:bodyPr/>
          <a:lstStyle/>
          <a:p>
            <a:r>
              <a:rPr lang="zh-CN" altLang="zh-CN">
                <a:ea typeface="宋体" panose="02010600030101010101" pitchFamily="2" charset="-122"/>
              </a:rPr>
              <a:t>第2章</a:t>
            </a:r>
          </a:p>
        </p:txBody>
      </p:sp>
      <p:sp>
        <p:nvSpPr>
          <p:cNvPr id="13317" name="Rectangle 2051">
            <a:extLst>
              <a:ext uri="{FF2B5EF4-FFF2-40B4-BE49-F238E27FC236}">
                <a16:creationId xmlns:a16="http://schemas.microsoft.com/office/drawing/2014/main" id="{1006E5A9-1800-8DF2-7C8F-5EBF3D8ACFA1}"/>
              </a:ext>
            </a:extLst>
          </p:cNvPr>
          <p:cNvSpPr>
            <a:spLocks noGrp="1" noChangeArrowheads="1"/>
          </p:cNvSpPr>
          <p:nvPr>
            <p:ph type="subTitle" idx="1"/>
          </p:nvPr>
        </p:nvSpPr>
        <p:spPr>
          <a:xfrm>
            <a:off x="609600" y="3581400"/>
            <a:ext cx="7924800" cy="2057400"/>
          </a:xfrm>
        </p:spPr>
        <p:txBody>
          <a:bodyPr/>
          <a:lstStyle/>
          <a:p>
            <a:r>
              <a:rPr lang="zh-CN" altLang="zh-CN" sz="3600" b="1">
                <a:latin typeface="Arial" panose="020B0604020202020204" pitchFamily="34" charset="0"/>
                <a:ea typeface="宋体" panose="02010600030101010101" pitchFamily="2" charset="-122"/>
              </a:rPr>
              <a:t>C 基础知识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C19470D-6760-D8C9-9C5B-381F8E5315C6}"/>
              </a:ext>
            </a:extLst>
          </p:cNvPr>
          <p:cNvSpPr>
            <a:spLocks noGrp="1"/>
          </p:cNvSpPr>
          <p:nvPr>
            <p:ph type="title"/>
          </p:nvPr>
        </p:nvSpPr>
        <p:spPr/>
        <p:txBody>
          <a:bodyPr/>
          <a:lstStyle/>
          <a:p>
            <a:r>
              <a:rPr lang="zh-CN" altLang="zh-CN">
                <a:ea typeface="宋体" panose="02010600030101010101" pitchFamily="2" charset="-122"/>
              </a:rPr>
              <a:t>指令</a:t>
            </a:r>
          </a:p>
        </p:txBody>
      </p:sp>
      <p:sp>
        <p:nvSpPr>
          <p:cNvPr id="22531" name="Content Placeholder 2">
            <a:extLst>
              <a:ext uri="{FF2B5EF4-FFF2-40B4-BE49-F238E27FC236}">
                <a16:creationId xmlns:a16="http://schemas.microsoft.com/office/drawing/2014/main" id="{C6922E3B-375F-2BF7-4F67-DD8D571C550B}"/>
              </a:ext>
            </a:extLst>
          </p:cNvPr>
          <p:cNvSpPr>
            <a:spLocks noGrp="1"/>
          </p:cNvSpPr>
          <p:nvPr>
            <p:ph idx="1"/>
          </p:nvPr>
        </p:nvSpPr>
        <p:spPr/>
        <p:txBody>
          <a:bodyPr/>
          <a:lstStyle/>
          <a:p>
            <a:r>
              <a:rPr lang="zh-CN" altLang="zh-CN" dirty="0">
                <a:ea typeface="宋体" panose="02010600030101010101" pitchFamily="2" charset="-122"/>
              </a:rPr>
              <a:t>在编译 C 程序之前，它首先由预处理器进行编辑</a:t>
            </a:r>
          </a:p>
          <a:p>
            <a:r>
              <a:rPr lang="zh-CN" altLang="zh-CN" dirty="0">
                <a:ea typeface="宋体" panose="02010600030101010101" pitchFamily="2" charset="-122"/>
              </a:rPr>
              <a:t>用于预处理器的命令称为指令</a:t>
            </a:r>
          </a:p>
          <a:p>
            <a:r>
              <a:rPr lang="zh-CN" altLang="zh-CN" dirty="0">
                <a:ea typeface="宋体" panose="02010600030101010101" pitchFamily="2" charset="-122"/>
              </a:rPr>
              <a:t>例子：</a:t>
            </a:r>
          </a:p>
          <a:p>
            <a:pPr lvl="1">
              <a:lnSpc>
                <a:spcPct val="80000"/>
              </a:lnSpc>
              <a:spcBef>
                <a:spcPts val="1200"/>
              </a:spcBef>
              <a:buNone/>
            </a:pPr>
            <a:r>
              <a:rPr lang="zh-CN" altLang="zh-CN" sz="2000" dirty="0">
                <a:latin typeface="Courier New" panose="02070309020205020404" pitchFamily="49" charset="0"/>
                <a:ea typeface="宋体" panose="02010600030101010101" pitchFamily="2" charset="-122"/>
                <a:cs typeface="Courier New" panose="02070309020205020404" pitchFamily="49" charset="0"/>
              </a:rPr>
              <a:t>#include &lt;stdio.h&gt;</a:t>
            </a:r>
            <a:endParaRPr lang="en-US" altLang="zh-CN" dirty="0">
              <a:ea typeface="宋体" panose="02010600030101010101" pitchFamily="2" charset="-122"/>
            </a:endParaRPr>
          </a:p>
          <a:p>
            <a:r>
              <a:rPr lang="zh-CN" altLang="zh-CN" dirty="0">
                <a:latin typeface="Courier New" panose="02070309020205020404" pitchFamily="49" charset="0"/>
                <a:ea typeface="宋体" panose="02010600030101010101" pitchFamily="2" charset="-122"/>
                <a:cs typeface="Courier New" panose="02070309020205020404" pitchFamily="49" charset="0"/>
              </a:rPr>
              <a:t>&lt;stdio.h&gt;</a:t>
            </a:r>
            <a:r>
              <a:rPr lang="zh-CN" altLang="zh-CN" dirty="0">
                <a:ea typeface="宋体" panose="02010600030101010101" pitchFamily="2" charset="-122"/>
              </a:rPr>
              <a:t>是一个包含有关 C 标准 I/O 库信息的</a:t>
            </a:r>
            <a:r>
              <a:rPr lang="zh-CN" altLang="zh-CN" b="1" i="1" dirty="0">
                <a:ea typeface="宋体" panose="02010600030101010101" pitchFamily="2" charset="-122"/>
              </a:rPr>
              <a:t>头文件</a:t>
            </a:r>
          </a:p>
        </p:txBody>
      </p:sp>
      <p:sp>
        <p:nvSpPr>
          <p:cNvPr id="5" name="Slide Number Placeholder 4">
            <a:extLst>
              <a:ext uri="{FF2B5EF4-FFF2-40B4-BE49-F238E27FC236}">
                <a16:creationId xmlns:a16="http://schemas.microsoft.com/office/drawing/2014/main" id="{5130FDC7-6032-9596-C371-9C898529FFA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A3DF94-26EB-9C48-9C51-DC2B824EA7D3}"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0109F63-C4A8-FFBB-AA2E-A06CAF7D3602}"/>
              </a:ext>
            </a:extLst>
          </p:cNvPr>
          <p:cNvSpPr>
            <a:spLocks noGrp="1"/>
          </p:cNvSpPr>
          <p:nvPr>
            <p:ph type="title"/>
          </p:nvPr>
        </p:nvSpPr>
        <p:spPr/>
        <p:txBody>
          <a:bodyPr/>
          <a:lstStyle/>
          <a:p>
            <a:r>
              <a:rPr lang="zh-CN" altLang="zh-CN">
                <a:ea typeface="宋体" panose="02010600030101010101" pitchFamily="2" charset="-122"/>
              </a:rPr>
              <a:t>指令</a:t>
            </a:r>
          </a:p>
        </p:txBody>
      </p:sp>
      <p:sp>
        <p:nvSpPr>
          <p:cNvPr id="23555" name="Content Placeholder 2">
            <a:extLst>
              <a:ext uri="{FF2B5EF4-FFF2-40B4-BE49-F238E27FC236}">
                <a16:creationId xmlns:a16="http://schemas.microsoft.com/office/drawing/2014/main" id="{9499C02A-194B-8144-D761-994361A0066B}"/>
              </a:ext>
            </a:extLst>
          </p:cNvPr>
          <p:cNvSpPr>
            <a:spLocks noGrp="1"/>
          </p:cNvSpPr>
          <p:nvPr>
            <p:ph idx="1"/>
          </p:nvPr>
        </p:nvSpPr>
        <p:spPr/>
        <p:txBody>
          <a:bodyPr/>
          <a:lstStyle/>
          <a:p>
            <a:r>
              <a:rPr lang="zh-CN" altLang="en-US" dirty="0">
                <a:latin typeface="Courier New" panose="02070309020205020404" pitchFamily="49" charset="0"/>
                <a:ea typeface="宋体" panose="02010600030101010101" pitchFamily="2" charset="-122"/>
                <a:cs typeface="Courier New" panose="02070309020205020404" pitchFamily="49" charset="0"/>
              </a:rPr>
              <a:t>以</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字符开头</a:t>
            </a:r>
          </a:p>
          <a:p>
            <a:r>
              <a:rPr lang="zh-CN" altLang="zh-CN" dirty="0">
                <a:ea typeface="宋体" panose="02010600030101010101" pitchFamily="2" charset="-122"/>
              </a:rPr>
              <a:t>默认情况下，指令只有一行</a:t>
            </a:r>
            <a:r>
              <a:rPr lang="zh-CN" altLang="en-US" dirty="0">
                <a:ea typeface="宋体" panose="02010600030101010101" pitchFamily="2" charset="-122"/>
              </a:rPr>
              <a:t>，</a:t>
            </a:r>
            <a:r>
              <a:rPr lang="zh-CN" altLang="zh-CN" dirty="0">
                <a:ea typeface="宋体" panose="02010600030101010101" pitchFamily="2" charset="-122"/>
              </a:rPr>
              <a:t>末尾没有分号或其他特殊标记</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795AC507-8BFA-07A2-C536-6B6BF9D7250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57C036-1FC9-AC47-8992-90CBFCDBF426}"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75B76BC-ABF3-F741-0E9C-8F57C03FECE3}"/>
              </a:ext>
            </a:extLst>
          </p:cNvPr>
          <p:cNvSpPr>
            <a:spLocks noGrp="1"/>
          </p:cNvSpPr>
          <p:nvPr>
            <p:ph type="title"/>
          </p:nvPr>
        </p:nvSpPr>
        <p:spPr/>
        <p:txBody>
          <a:bodyPr/>
          <a:lstStyle/>
          <a:p>
            <a:r>
              <a:rPr lang="zh-CN" altLang="en-US" dirty="0">
                <a:ea typeface="宋体" panose="02010600030101010101" pitchFamily="2" charset="-122"/>
              </a:rPr>
              <a:t>函数</a:t>
            </a:r>
            <a:endParaRPr lang="zh-CN" altLang="zh-CN" dirty="0">
              <a:ea typeface="宋体" panose="02010600030101010101" pitchFamily="2" charset="-122"/>
            </a:endParaRPr>
          </a:p>
        </p:txBody>
      </p:sp>
      <p:sp>
        <p:nvSpPr>
          <p:cNvPr id="24579" name="Content Placeholder 2">
            <a:extLst>
              <a:ext uri="{FF2B5EF4-FFF2-40B4-BE49-F238E27FC236}">
                <a16:creationId xmlns:a16="http://schemas.microsoft.com/office/drawing/2014/main" id="{A8F338DA-8F13-A917-EC78-6D56926B8BB7}"/>
              </a:ext>
            </a:extLst>
          </p:cNvPr>
          <p:cNvSpPr>
            <a:spLocks noGrp="1"/>
          </p:cNvSpPr>
          <p:nvPr>
            <p:ph idx="1"/>
          </p:nvPr>
        </p:nvSpPr>
        <p:spPr/>
        <p:txBody>
          <a:bodyPr/>
          <a:lstStyle/>
          <a:p>
            <a:r>
              <a:rPr lang="zh-CN" altLang="zh-CN" b="1" i="1" dirty="0">
                <a:ea typeface="宋体" panose="02010600030101010101" pitchFamily="2" charset="-122"/>
              </a:rPr>
              <a:t>函数</a:t>
            </a:r>
            <a:r>
              <a:rPr lang="zh-CN" altLang="en-US" dirty="0">
                <a:ea typeface="宋体" panose="02010600030101010101" pitchFamily="2" charset="-122"/>
              </a:rPr>
              <a:t>由</a:t>
            </a:r>
            <a:r>
              <a:rPr lang="zh-CN" altLang="zh-CN" dirty="0">
                <a:ea typeface="宋体" panose="02010600030101010101" pitchFamily="2" charset="-122"/>
              </a:rPr>
              <a:t>一系列语句</a:t>
            </a:r>
            <a:r>
              <a:rPr lang="zh-CN" altLang="en-US" dirty="0">
                <a:ea typeface="宋体" panose="02010600030101010101" pitchFamily="2" charset="-122"/>
              </a:rPr>
              <a:t>构成</a:t>
            </a:r>
            <a:endParaRPr lang="zh-CN" altLang="zh-CN" dirty="0">
              <a:ea typeface="宋体" panose="02010600030101010101" pitchFamily="2" charset="-122"/>
            </a:endParaRPr>
          </a:p>
          <a:p>
            <a:r>
              <a:rPr lang="zh-CN" altLang="zh-CN" b="1" i="1" dirty="0">
                <a:ea typeface="宋体" panose="02010600030101010101" pitchFamily="2" charset="-122"/>
              </a:rPr>
              <a:t>库函数</a:t>
            </a:r>
            <a:r>
              <a:rPr lang="zh-CN" altLang="en-US" dirty="0">
                <a:ea typeface="宋体" panose="02010600030101010101" pitchFamily="2" charset="-122"/>
              </a:rPr>
              <a:t>被</a:t>
            </a:r>
            <a:r>
              <a:rPr lang="zh-CN" altLang="zh-CN" dirty="0">
                <a:ea typeface="宋体" panose="02010600030101010101" pitchFamily="2" charset="-122"/>
              </a:rPr>
              <a:t>作为 C </a:t>
            </a:r>
            <a:r>
              <a:rPr lang="zh-CN" altLang="en-US" dirty="0">
                <a:ea typeface="宋体" panose="02010600030101010101" pitchFamily="2" charset="-122"/>
              </a:rPr>
              <a:t>语言</a:t>
            </a:r>
            <a:r>
              <a:rPr lang="zh-CN" altLang="zh-CN" dirty="0">
                <a:ea typeface="宋体" panose="02010600030101010101" pitchFamily="2" charset="-122"/>
              </a:rPr>
              <a:t>实现的一部分提供</a:t>
            </a:r>
            <a:r>
              <a:rPr lang="zh-CN" altLang="en-US" dirty="0">
                <a:ea typeface="宋体" panose="02010600030101010101" pitchFamily="2" charset="-122"/>
              </a:rPr>
              <a:t>给开发者</a:t>
            </a:r>
            <a:endParaRPr lang="zh-CN" altLang="zh-CN" dirty="0">
              <a:ea typeface="宋体" panose="02010600030101010101" pitchFamily="2" charset="-122"/>
            </a:endParaRPr>
          </a:p>
          <a:p>
            <a:r>
              <a:rPr lang="zh-CN" altLang="zh-CN" dirty="0">
                <a:ea typeface="宋体" panose="02010600030101010101" pitchFamily="2" charset="-122"/>
              </a:rPr>
              <a:t>计算值的函数使用</a:t>
            </a:r>
            <a:r>
              <a:rPr lang="zh-CN" altLang="zh-CN" dirty="0">
                <a:latin typeface="Courier New" panose="02070309020205020404" pitchFamily="49" charset="0"/>
                <a:ea typeface="宋体" panose="02010600030101010101" pitchFamily="2" charset="-122"/>
                <a:cs typeface="Courier New" panose="02070309020205020404" pitchFamily="49" charset="0"/>
              </a:rPr>
              <a:t>return</a:t>
            </a:r>
            <a:r>
              <a:rPr lang="zh-CN" altLang="zh-CN" dirty="0">
                <a:ea typeface="宋体" panose="02010600030101010101" pitchFamily="2" charset="-122"/>
              </a:rPr>
              <a:t>语句来指定它“返回”的值：</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return</a:t>
            </a:r>
            <a:r>
              <a:rPr lang="zh-CN" altLang="zh-CN" sz="2400" dirty="0">
                <a:latin typeface="Courier New" panose="02070309020205020404" pitchFamily="49" charset="0"/>
                <a:ea typeface="宋体" panose="02010600030101010101" pitchFamily="2" charset="-122"/>
                <a:cs typeface="Courier New" panose="02070309020205020404" pitchFamily="49" charset="0"/>
              </a:rPr>
              <a:t> x + 1；</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BC0ADD34-096F-AFE8-3168-21E76F58F3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2DF0EC-300E-5C45-8668-438FE2326964}"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0E410D1-0053-1CCC-A8DD-CBD6062F0ABB}"/>
              </a:ext>
            </a:extLst>
          </p:cNvPr>
          <p:cNvSpPr>
            <a:spLocks noGrp="1"/>
          </p:cNvSpPr>
          <p:nvPr>
            <p:ph type="title"/>
          </p:nvPr>
        </p:nvSpPr>
        <p:spPr/>
        <p:txBody>
          <a:bodyPr/>
          <a:lstStyle/>
          <a:p>
            <a:r>
              <a:rPr lang="en-US" altLang="zh-CN" b="1" dirty="0">
                <a:latin typeface="Courier New" panose="02070309020205020404" pitchFamily="49" charset="0"/>
                <a:ea typeface="宋体" panose="02010600030101010101" pitchFamily="2" charset="-122"/>
                <a:cs typeface="Courier New" panose="02070309020205020404" pitchFamily="49" charset="0"/>
              </a:rPr>
              <a:t>main</a:t>
            </a:r>
            <a:r>
              <a:rPr lang="zh-CN" altLang="en-US" b="1" dirty="0">
                <a:latin typeface="Courier New" panose="02070309020205020404" pitchFamily="49" charset="0"/>
                <a:ea typeface="宋体" panose="02010600030101010101" pitchFamily="2" charset="-122"/>
                <a:cs typeface="Courier New" panose="02070309020205020404" pitchFamily="49" charset="0"/>
              </a:rPr>
              <a:t>函数</a:t>
            </a:r>
            <a:endParaRPr lang="zh-CN" altLang="zh-CN" dirty="0">
              <a:ea typeface="宋体" panose="02010600030101010101" pitchFamily="2" charset="-122"/>
            </a:endParaRPr>
          </a:p>
        </p:txBody>
      </p:sp>
      <p:sp>
        <p:nvSpPr>
          <p:cNvPr id="25603" name="Content Placeholder 2">
            <a:extLst>
              <a:ext uri="{FF2B5EF4-FFF2-40B4-BE49-F238E27FC236}">
                <a16:creationId xmlns:a16="http://schemas.microsoft.com/office/drawing/2014/main" id="{5A7C348A-5AA2-D15F-9FB2-5B89119FB71C}"/>
              </a:ext>
            </a:extLst>
          </p:cNvPr>
          <p:cNvSpPr>
            <a:spLocks noGrp="1"/>
          </p:cNvSpPr>
          <p:nvPr>
            <p:ph idx="1"/>
          </p:nvPr>
        </p:nvSpPr>
        <p:spPr/>
        <p:txBody>
          <a:bodyPr/>
          <a:lstStyle/>
          <a:p>
            <a:r>
              <a:rPr lang="en-US" altLang="zh-CN" dirty="0">
                <a:latin typeface="Courier New" panose="02070309020205020404" pitchFamily="49" charset="0"/>
                <a:ea typeface="宋体" panose="02010600030101010101" pitchFamily="2" charset="-122"/>
                <a:cs typeface="Courier New" panose="02070309020205020404" pitchFamily="49" charset="0"/>
              </a:rPr>
              <a:t>main</a:t>
            </a:r>
            <a:r>
              <a:rPr lang="zh-CN" altLang="en-US" dirty="0">
                <a:latin typeface="Courier New" panose="02070309020205020404" pitchFamily="49" charset="0"/>
                <a:ea typeface="宋体" panose="02010600030101010101" pitchFamily="2" charset="-122"/>
                <a:cs typeface="Courier New" panose="02070309020205020404" pitchFamily="49" charset="0"/>
              </a:rPr>
              <a:t>函数</a:t>
            </a:r>
            <a:r>
              <a:rPr lang="zh-CN" altLang="zh-CN" dirty="0">
                <a:ea typeface="宋体" panose="02010600030101010101" pitchFamily="2" charset="-122"/>
              </a:rPr>
              <a:t>是</a:t>
            </a:r>
            <a:r>
              <a:rPr lang="zh-CN" altLang="en-US" dirty="0">
                <a:ea typeface="宋体" panose="02010600030101010101" pitchFamily="2" charset="-122"/>
              </a:rPr>
              <a:t>必须</a:t>
            </a:r>
            <a:r>
              <a:rPr lang="zh-CN" altLang="zh-CN" dirty="0">
                <a:ea typeface="宋体" panose="02010600030101010101" pitchFamily="2" charset="-122"/>
              </a:rPr>
              <a:t>的</a:t>
            </a:r>
          </a:p>
          <a:p>
            <a:r>
              <a:rPr lang="zh-CN" altLang="zh-CN" dirty="0">
                <a:latin typeface="Courier New" panose="02070309020205020404" pitchFamily="49" charset="0"/>
                <a:ea typeface="宋体" panose="02010600030101010101" pitchFamily="2" charset="-122"/>
                <a:cs typeface="Courier New" panose="02070309020205020404" pitchFamily="49" charset="0"/>
              </a:rPr>
              <a:t>main</a:t>
            </a:r>
            <a:r>
              <a:rPr lang="zh-CN" altLang="zh-CN" dirty="0">
                <a:ea typeface="宋体" panose="02010600030101010101" pitchFamily="2" charset="-122"/>
              </a:rPr>
              <a:t>很特殊：它在程序执行时自动调用</a:t>
            </a:r>
          </a:p>
          <a:p>
            <a:r>
              <a:rPr lang="zh-CN" altLang="zh-CN" dirty="0">
                <a:latin typeface="Courier New" panose="02070309020205020404" pitchFamily="49" charset="0"/>
                <a:ea typeface="宋体" panose="02010600030101010101" pitchFamily="2" charset="-122"/>
                <a:cs typeface="Courier New" panose="02070309020205020404" pitchFamily="49" charset="0"/>
              </a:rPr>
              <a:t>main</a:t>
            </a:r>
            <a:r>
              <a:rPr lang="zh-CN" altLang="zh-CN" dirty="0">
                <a:ea typeface="宋体" panose="02010600030101010101" pitchFamily="2" charset="-122"/>
              </a:rPr>
              <a:t>返回一个状态码；0 表示程序正常终止</a:t>
            </a:r>
          </a:p>
          <a:p>
            <a:r>
              <a:rPr lang="zh-CN" altLang="zh-CN" dirty="0">
                <a:latin typeface="Courier New" panose="02070309020205020404" pitchFamily="49" charset="0"/>
                <a:ea typeface="宋体" panose="02010600030101010101" pitchFamily="2" charset="-122"/>
                <a:cs typeface="Courier New" panose="02070309020205020404" pitchFamily="49" charset="0"/>
              </a:rPr>
              <a:t>main函数</a:t>
            </a:r>
            <a:r>
              <a:rPr lang="zh-CN" altLang="zh-CN" dirty="0">
                <a:ea typeface="宋体" panose="02010600030101010101" pitchFamily="2" charset="-122"/>
              </a:rPr>
              <a:t>末尾没有</a:t>
            </a:r>
            <a:r>
              <a:rPr lang="zh-CN" altLang="zh-CN" dirty="0">
                <a:latin typeface="Courier New" panose="02070309020205020404" pitchFamily="49" charset="0"/>
                <a:ea typeface="宋体" panose="02010600030101010101" pitchFamily="2" charset="-122"/>
                <a:cs typeface="Courier New" panose="02070309020205020404" pitchFamily="49" charset="0"/>
              </a:rPr>
              <a:t>return语句</a:t>
            </a:r>
            <a:r>
              <a:rPr lang="zh-CN" altLang="zh-CN" dirty="0">
                <a:ea typeface="宋体" panose="02010600030101010101" pitchFamily="2" charset="-122"/>
              </a:rPr>
              <a:t>，许多编译器会产生警告信息</a:t>
            </a: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1C099B92-A0F2-4EDA-3F25-0ADDE040FF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3D91E3-2444-4E49-95B8-560DC38C6A6B}"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EEE2C95-D7AC-F745-FEC5-CAD37E34C85E}"/>
              </a:ext>
            </a:extLst>
          </p:cNvPr>
          <p:cNvSpPr>
            <a:spLocks noGrp="1"/>
          </p:cNvSpPr>
          <p:nvPr>
            <p:ph type="title"/>
          </p:nvPr>
        </p:nvSpPr>
        <p:spPr/>
        <p:txBody>
          <a:bodyPr/>
          <a:lstStyle/>
          <a:p>
            <a:r>
              <a:rPr lang="zh-CN" altLang="en-US" dirty="0">
                <a:ea typeface="宋体" panose="02010600030101010101" pitchFamily="2" charset="-122"/>
              </a:rPr>
              <a:t>语句</a:t>
            </a:r>
            <a:endParaRPr lang="zh-CN" altLang="zh-CN" dirty="0">
              <a:ea typeface="宋体" panose="02010600030101010101" pitchFamily="2" charset="-122"/>
            </a:endParaRPr>
          </a:p>
        </p:txBody>
      </p:sp>
      <p:sp>
        <p:nvSpPr>
          <p:cNvPr id="26627" name="Content Placeholder 2">
            <a:extLst>
              <a:ext uri="{FF2B5EF4-FFF2-40B4-BE49-F238E27FC236}">
                <a16:creationId xmlns:a16="http://schemas.microsoft.com/office/drawing/2014/main" id="{8FF6904E-173B-06A9-DBB7-78AF8E3966AC}"/>
              </a:ext>
            </a:extLst>
          </p:cNvPr>
          <p:cNvSpPr>
            <a:spLocks noGrp="1"/>
          </p:cNvSpPr>
          <p:nvPr>
            <p:ph idx="1"/>
          </p:nvPr>
        </p:nvSpPr>
        <p:spPr/>
        <p:txBody>
          <a:bodyPr/>
          <a:lstStyle/>
          <a:p>
            <a:r>
              <a:rPr lang="zh-CN" altLang="zh-CN" b="1" i="1" dirty="0">
                <a:ea typeface="宋体" panose="02010600030101010101" pitchFamily="2" charset="-122"/>
              </a:rPr>
              <a:t>语句</a:t>
            </a:r>
            <a:r>
              <a:rPr lang="zh-CN" altLang="zh-CN" dirty="0">
                <a:ea typeface="宋体" panose="02010600030101010101" pitchFamily="2" charset="-122"/>
              </a:rPr>
              <a:t>是程序运行时要执行的命令</a:t>
            </a:r>
          </a:p>
          <a:p>
            <a:r>
              <a:rPr lang="en-US" altLang="zh-CN" dirty="0" err="1">
                <a:latin typeface="Courier New" panose="02070309020205020404" pitchFamily="49" charset="0"/>
                <a:ea typeface="宋体" panose="02010600030101010101" pitchFamily="2" charset="-122"/>
                <a:cs typeface="Courier New" panose="02070309020205020404" pitchFamily="49" charset="0"/>
              </a:rPr>
              <a:t>hw</a:t>
            </a:r>
            <a:r>
              <a:rPr lang="zh-CN" altLang="zh-CN" dirty="0">
                <a:latin typeface="Courier New" panose="02070309020205020404" pitchFamily="49" charset="0"/>
                <a:ea typeface="宋体" panose="02010600030101010101" pitchFamily="2" charset="-122"/>
                <a:cs typeface="Courier New" panose="02070309020205020404" pitchFamily="49" charset="0"/>
              </a:rPr>
              <a:t>.c</a:t>
            </a:r>
            <a:r>
              <a:rPr lang="zh-CN" altLang="zh-CN" dirty="0">
                <a:ea typeface="宋体" panose="02010600030101010101" pitchFamily="2" charset="-122"/>
              </a:rPr>
              <a:t>只</a:t>
            </a:r>
            <a:r>
              <a:rPr lang="zh-CN" altLang="en-US" dirty="0">
                <a:ea typeface="宋体" panose="02010600030101010101" pitchFamily="2" charset="-122"/>
              </a:rPr>
              <a:t>有</a:t>
            </a:r>
            <a:r>
              <a:rPr lang="zh-CN" altLang="zh-CN" dirty="0">
                <a:ea typeface="宋体" panose="02010600030101010101" pitchFamily="2" charset="-122"/>
              </a:rPr>
              <a:t>两</a:t>
            </a:r>
            <a:r>
              <a:rPr lang="zh-CN" altLang="en-US" dirty="0">
                <a:ea typeface="宋体" panose="02010600030101010101" pitchFamily="2" charset="-122"/>
              </a:rPr>
              <a:t>条</a:t>
            </a:r>
            <a:r>
              <a:rPr lang="zh-CN" altLang="zh-CN" dirty="0">
                <a:ea typeface="宋体" panose="02010600030101010101" pitchFamily="2" charset="-122"/>
              </a:rPr>
              <a:t>语句。一</a:t>
            </a:r>
            <a:r>
              <a:rPr lang="zh-CN" altLang="en-US" dirty="0">
                <a:ea typeface="宋体" panose="02010600030101010101" pitchFamily="2" charset="-122"/>
              </a:rPr>
              <a:t>条</a:t>
            </a:r>
            <a:r>
              <a:rPr lang="zh-CN" altLang="zh-CN" dirty="0">
                <a:ea typeface="宋体" panose="02010600030101010101" pitchFamily="2" charset="-122"/>
              </a:rPr>
              <a:t>是</a:t>
            </a:r>
            <a:r>
              <a:rPr lang="zh-CN" altLang="zh-CN" dirty="0">
                <a:latin typeface="Courier New" panose="02070309020205020404" pitchFamily="49" charset="0"/>
                <a:ea typeface="宋体" panose="02010600030101010101" pitchFamily="2" charset="-122"/>
                <a:cs typeface="Courier New" panose="02070309020205020404" pitchFamily="49" charset="0"/>
              </a:rPr>
              <a:t>return</a:t>
            </a:r>
            <a:r>
              <a:rPr lang="zh-CN" altLang="zh-CN" dirty="0">
                <a:ea typeface="宋体" panose="02010600030101010101" pitchFamily="2" charset="-122"/>
              </a:rPr>
              <a:t>语句；另一</a:t>
            </a:r>
            <a:r>
              <a:rPr lang="zh-CN" altLang="en-US" dirty="0">
                <a:ea typeface="宋体" panose="02010600030101010101" pitchFamily="2" charset="-122"/>
              </a:rPr>
              <a:t>条</a:t>
            </a:r>
            <a:r>
              <a:rPr lang="zh-CN" altLang="zh-CN" dirty="0">
                <a:ea typeface="宋体" panose="02010600030101010101" pitchFamily="2" charset="-122"/>
              </a:rPr>
              <a:t>是</a:t>
            </a:r>
            <a:r>
              <a:rPr lang="zh-CN" altLang="zh-CN" b="1" i="1" dirty="0">
                <a:ea typeface="宋体" panose="02010600030101010101" pitchFamily="2" charset="-122"/>
              </a:rPr>
              <a:t>函数调用</a:t>
            </a:r>
            <a:r>
              <a:rPr lang="zh-CN" altLang="en-US" dirty="0">
                <a:ea typeface="宋体" panose="02010600030101010101" pitchFamily="2" charset="-122"/>
              </a:rPr>
              <a:t>语句</a:t>
            </a:r>
            <a:endParaRPr lang="zh-CN" altLang="zh-CN" b="1" i="1" dirty="0">
              <a:ea typeface="宋体" panose="02010600030101010101" pitchFamily="2" charset="-122"/>
            </a:endParaRPr>
          </a:p>
          <a:p>
            <a:r>
              <a:rPr lang="zh-CN" altLang="zh-CN" dirty="0">
                <a:ea typeface="宋体" panose="02010600030101010101" pitchFamily="2" charset="-122"/>
              </a:rPr>
              <a:t>要求函数执行其分配的任务称为</a:t>
            </a:r>
            <a:r>
              <a:rPr lang="zh-CN" altLang="zh-CN" b="1" i="1" dirty="0">
                <a:ea typeface="宋体" panose="02010600030101010101" pitchFamily="2" charset="-122"/>
              </a:rPr>
              <a:t>调用</a:t>
            </a:r>
            <a:r>
              <a:rPr lang="zh-CN" altLang="zh-CN" dirty="0">
                <a:ea typeface="宋体" panose="02010600030101010101" pitchFamily="2" charset="-122"/>
              </a:rPr>
              <a:t>函数</a:t>
            </a:r>
          </a:p>
          <a:p>
            <a:r>
              <a:rPr lang="en-US" altLang="zh-CN" dirty="0" err="1">
                <a:latin typeface="Courier New" panose="02070309020205020404" pitchFamily="49" charset="0"/>
                <a:ea typeface="宋体" panose="02010600030101010101" pitchFamily="2" charset="-122"/>
                <a:cs typeface="Courier New" panose="02070309020205020404" pitchFamily="49" charset="0"/>
              </a:rPr>
              <a:t>hw</a:t>
            </a:r>
            <a:r>
              <a:rPr lang="zh-CN" altLang="zh-CN" dirty="0">
                <a:latin typeface="Courier New" panose="02070309020205020404" pitchFamily="49" charset="0"/>
                <a:ea typeface="宋体" panose="02010600030101010101" pitchFamily="2" charset="-122"/>
                <a:cs typeface="Courier New" panose="02070309020205020404" pitchFamily="49" charset="0"/>
              </a:rPr>
              <a:t>.c</a:t>
            </a:r>
            <a:r>
              <a:rPr lang="zh-CN" altLang="zh-CN" dirty="0">
                <a:ea typeface="宋体" panose="02010600030101010101" pitchFamily="2" charset="-122"/>
              </a:rPr>
              <a:t>调用</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来显示一个字符串：</a:t>
            </a:r>
          </a:p>
          <a:p>
            <a:pPr>
              <a:lnSpc>
                <a:spcPct val="80000"/>
              </a:lnSpc>
              <a:spcBef>
                <a:spcPts val="120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a:t>
            </a:r>
            <a:r>
              <a:rPr lang="zh-CN" altLang="en-US" sz="1800" dirty="0">
                <a:latin typeface="Courier New" panose="02070309020205020404" pitchFamily="49" charset="0"/>
                <a:ea typeface="宋体" panose="02010600030101010101" pitchFamily="2" charset="-122"/>
                <a:cs typeface="Courier New" panose="02070309020205020404" pitchFamily="49" charset="0"/>
              </a:rPr>
              <a:t> </a:t>
            </a:r>
            <a:r>
              <a:rPr lang="zh-CN" altLang="zh-CN" sz="1800" dirty="0">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Hello, World!</a:t>
            </a:r>
            <a:r>
              <a:rPr lang="zh-CN" altLang="zh-CN" sz="1800" dirty="0">
                <a:latin typeface="Courier New" panose="02070309020205020404" pitchFamily="49" charset="0"/>
                <a:ea typeface="宋体" panose="02010600030101010101" pitchFamily="2" charset="-122"/>
                <a:cs typeface="Courier New" panose="02070309020205020404" pitchFamily="49" charset="0"/>
              </a:rPr>
              <a:t>\n");</a:t>
            </a:r>
          </a:p>
        </p:txBody>
      </p:sp>
      <p:sp>
        <p:nvSpPr>
          <p:cNvPr id="5" name="Slide Number Placeholder 4">
            <a:extLst>
              <a:ext uri="{FF2B5EF4-FFF2-40B4-BE49-F238E27FC236}">
                <a16:creationId xmlns:a16="http://schemas.microsoft.com/office/drawing/2014/main" id="{C55D689E-CA52-9BD3-E2F2-51F0512CA2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52CF33-3419-5144-B0A0-B5C1746BB122}"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DD62193-4B20-B89F-328D-8C7E56E4B27C}"/>
              </a:ext>
            </a:extLst>
          </p:cNvPr>
          <p:cNvSpPr>
            <a:spLocks noGrp="1"/>
          </p:cNvSpPr>
          <p:nvPr>
            <p:ph type="title"/>
          </p:nvPr>
        </p:nvSpPr>
        <p:spPr/>
        <p:txBody>
          <a:bodyPr/>
          <a:lstStyle/>
          <a:p>
            <a:r>
              <a:rPr lang="zh-CN" altLang="en-US" dirty="0">
                <a:ea typeface="宋体" panose="02010600030101010101" pitchFamily="2" charset="-122"/>
              </a:rPr>
              <a:t>语句</a:t>
            </a:r>
            <a:endParaRPr lang="zh-CN" altLang="zh-CN" dirty="0">
              <a:ea typeface="宋体" panose="02010600030101010101" pitchFamily="2" charset="-122"/>
            </a:endParaRPr>
          </a:p>
        </p:txBody>
      </p:sp>
      <p:sp>
        <p:nvSpPr>
          <p:cNvPr id="27651" name="Content Placeholder 2">
            <a:extLst>
              <a:ext uri="{FF2B5EF4-FFF2-40B4-BE49-F238E27FC236}">
                <a16:creationId xmlns:a16="http://schemas.microsoft.com/office/drawing/2014/main" id="{E0D9269A-2C65-9D34-FDBA-126DE1B02CE7}"/>
              </a:ext>
            </a:extLst>
          </p:cNvPr>
          <p:cNvSpPr>
            <a:spLocks noGrp="1"/>
          </p:cNvSpPr>
          <p:nvPr>
            <p:ph idx="1"/>
          </p:nvPr>
        </p:nvSpPr>
        <p:spPr/>
        <p:txBody>
          <a:bodyPr/>
          <a:lstStyle/>
          <a:p>
            <a:r>
              <a:rPr lang="zh-CN" altLang="zh-CN" dirty="0">
                <a:ea typeface="宋体" panose="02010600030101010101" pitchFamily="2" charset="-122"/>
              </a:rPr>
              <a:t>C 要求每个语句都以分号结尾。</a:t>
            </a:r>
          </a:p>
          <a:p>
            <a:pPr lvl="1"/>
            <a:r>
              <a:rPr lang="zh-CN" altLang="zh-CN" dirty="0">
                <a:ea typeface="宋体" panose="02010600030101010101" pitchFamily="2" charset="-122"/>
              </a:rPr>
              <a:t>复合语句</a:t>
            </a:r>
            <a:r>
              <a:rPr lang="zh-CN" altLang="en-US" dirty="0">
                <a:ea typeface="宋体" panose="02010600030101010101" pitchFamily="2" charset="-122"/>
              </a:rPr>
              <a:t>是</a:t>
            </a:r>
            <a:r>
              <a:rPr lang="zh-CN" altLang="zh-CN" dirty="0">
                <a:ea typeface="宋体" panose="02010600030101010101" pitchFamily="2" charset="-122"/>
              </a:rPr>
              <a:t>例外</a:t>
            </a:r>
          </a:p>
          <a:p>
            <a:r>
              <a:rPr lang="zh-CN" altLang="zh-CN" dirty="0">
                <a:ea typeface="宋体" panose="02010600030101010101" pitchFamily="2" charset="-122"/>
              </a:rPr>
              <a:t>指令通常只有一行，并且不以分号结尾。</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FD576E2B-509D-A8CB-3B03-C38110F2BE8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EDEDCE-4210-8646-A0D1-F03CA2703C57}"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B40C218-47C8-36F7-300B-A27D9ABBC4B6}"/>
              </a:ext>
            </a:extLst>
          </p:cNvPr>
          <p:cNvSpPr>
            <a:spLocks noGrp="1"/>
          </p:cNvSpPr>
          <p:nvPr>
            <p:ph type="title"/>
          </p:nvPr>
        </p:nvSpPr>
        <p:spPr/>
        <p:txBody>
          <a:bodyPr/>
          <a:lstStyle/>
          <a:p>
            <a:r>
              <a:rPr lang="zh-CN" altLang="zh-CN">
                <a:ea typeface="宋体" panose="02010600030101010101" pitchFamily="2" charset="-122"/>
              </a:rPr>
              <a:t>打印字符串</a:t>
            </a:r>
          </a:p>
        </p:txBody>
      </p:sp>
      <p:sp>
        <p:nvSpPr>
          <p:cNvPr id="28675" name="Content Placeholder 2">
            <a:extLst>
              <a:ext uri="{FF2B5EF4-FFF2-40B4-BE49-F238E27FC236}">
                <a16:creationId xmlns:a16="http://schemas.microsoft.com/office/drawing/2014/main" id="{10B7F2DE-D5EC-BBE5-4B0C-E6E05C61B94B}"/>
              </a:ext>
            </a:extLst>
          </p:cNvPr>
          <p:cNvSpPr>
            <a:spLocks noGrp="1"/>
          </p:cNvSpPr>
          <p:nvPr>
            <p:ph idx="1"/>
          </p:nvPr>
        </p:nvSpPr>
        <p:spPr/>
        <p:txBody>
          <a:bodyPr/>
          <a:lstStyle/>
          <a:p>
            <a:r>
              <a:rPr lang="zh-CN" altLang="zh-CN" dirty="0">
                <a:ea typeface="宋体" panose="02010600030101010101" pitchFamily="2" charset="-122"/>
              </a:rPr>
              <a:t>当</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函数显示一个</a:t>
            </a:r>
            <a:r>
              <a:rPr lang="zh-CN" altLang="zh-CN" b="1" i="1" dirty="0">
                <a:ea typeface="宋体" panose="02010600030101010101" pitchFamily="2" charset="-122"/>
              </a:rPr>
              <a:t>字符串</a:t>
            </a:r>
            <a:r>
              <a:rPr lang="zh-CN" altLang="en-US" b="1" i="1" dirty="0">
                <a:ea typeface="宋体" panose="02010600030101010101" pitchFamily="2" charset="-122"/>
              </a:rPr>
              <a:t>字面量</a:t>
            </a:r>
            <a:r>
              <a:rPr lang="zh-CN" altLang="zh-CN" dirty="0">
                <a:ea typeface="宋体" panose="02010600030101010101" pitchFamily="2" charset="-122"/>
              </a:rPr>
              <a:t>（用双引号括起来的字符）时，它不显示引号。</a:t>
            </a:r>
          </a:p>
          <a:p>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完成打印后不会自动</a:t>
            </a:r>
            <a:r>
              <a:rPr lang="zh-CN" altLang="en-US" dirty="0">
                <a:ea typeface="宋体" panose="02010600030101010101" pitchFamily="2" charset="-122"/>
              </a:rPr>
              <a:t>切换</a:t>
            </a:r>
            <a:r>
              <a:rPr lang="zh-CN" altLang="zh-CN" dirty="0">
                <a:ea typeface="宋体" panose="02010600030101010101" pitchFamily="2" charset="-122"/>
              </a:rPr>
              <a:t>到下一</a:t>
            </a:r>
            <a:r>
              <a:rPr lang="zh-CN" altLang="en-US" dirty="0">
                <a:ea typeface="宋体" panose="02010600030101010101" pitchFamily="2" charset="-122"/>
              </a:rPr>
              <a:t>行</a:t>
            </a:r>
            <a:r>
              <a:rPr lang="zh-CN" altLang="zh-CN" dirty="0">
                <a:ea typeface="宋体" panose="02010600030101010101" pitchFamily="2" charset="-122"/>
              </a:rPr>
              <a:t>输出。</a:t>
            </a:r>
          </a:p>
          <a:p>
            <a:r>
              <a:rPr lang="zh-CN" altLang="zh-CN" dirty="0">
                <a:ea typeface="宋体" panose="02010600030101010101" pitchFamily="2" charset="-122"/>
              </a:rPr>
              <a:t>要使</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en-US" dirty="0">
                <a:ea typeface="宋体" panose="02010600030101010101" pitchFamily="2" charset="-122"/>
              </a:rPr>
              <a:t>换</a:t>
            </a:r>
            <a:r>
              <a:rPr lang="zh-CN" altLang="zh-CN" dirty="0">
                <a:ea typeface="宋体" panose="02010600030101010101" pitchFamily="2" charset="-122"/>
              </a:rPr>
              <a:t>行，在要打印的字符串中包含</a:t>
            </a:r>
            <a:r>
              <a:rPr lang="zh-CN" altLang="zh-CN" dirty="0">
                <a:latin typeface="Courier New" panose="02070309020205020404" pitchFamily="49" charset="0"/>
                <a:ea typeface="宋体" panose="02010600030101010101" pitchFamily="2" charset="-122"/>
                <a:cs typeface="Courier New" panose="02070309020205020404" pitchFamily="49" charset="0"/>
              </a:rPr>
              <a:t>\n </a:t>
            </a:r>
            <a:r>
              <a:rPr lang="zh-CN" altLang="zh-CN" dirty="0">
                <a:ea typeface="宋体" panose="02010600030101010101" pitchFamily="2" charset="-122"/>
              </a:rPr>
              <a:t>（</a:t>
            </a:r>
            <a:r>
              <a:rPr lang="zh-CN" altLang="zh-CN" b="1" i="1" dirty="0">
                <a:ea typeface="宋体" panose="02010600030101010101" pitchFamily="2" charset="-122"/>
              </a:rPr>
              <a:t>换行符）。</a:t>
            </a:r>
          </a:p>
          <a:p>
            <a:pPr>
              <a:buFontTx/>
              <a:buNone/>
            </a:pPr>
            <a:r>
              <a:rPr lang="zh-CN" altLang="zh-CN" dirty="0">
                <a:ea typeface="宋体" panose="02010600030101010101" pitchFamily="2" charset="-122"/>
              </a:rPr>
              <a:t> </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FB2E0704-EC24-57D7-FBFF-201ECBF3FB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E836AF-C1C8-484D-B135-3D0C2CBF610C}"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E807116-7709-66BC-3140-26FAD2BD668C}"/>
              </a:ext>
            </a:extLst>
          </p:cNvPr>
          <p:cNvSpPr>
            <a:spLocks noGrp="1"/>
          </p:cNvSpPr>
          <p:nvPr>
            <p:ph type="title"/>
          </p:nvPr>
        </p:nvSpPr>
        <p:spPr/>
        <p:txBody>
          <a:bodyPr/>
          <a:lstStyle/>
          <a:p>
            <a:r>
              <a:rPr lang="zh-CN" altLang="zh-CN">
                <a:ea typeface="宋体" panose="02010600030101010101" pitchFamily="2" charset="-122"/>
              </a:rPr>
              <a:t>打印字符串</a:t>
            </a:r>
          </a:p>
        </p:txBody>
      </p:sp>
      <p:sp>
        <p:nvSpPr>
          <p:cNvPr id="29699" name="Content Placeholder 2">
            <a:extLst>
              <a:ext uri="{FF2B5EF4-FFF2-40B4-BE49-F238E27FC236}">
                <a16:creationId xmlns:a16="http://schemas.microsoft.com/office/drawing/2014/main" id="{41066457-BE44-009E-BEA2-728661D24995}"/>
              </a:ext>
            </a:extLst>
          </p:cNvPr>
          <p:cNvSpPr>
            <a:spLocks noGrp="1"/>
          </p:cNvSpPr>
          <p:nvPr>
            <p:ph idx="1"/>
          </p:nvPr>
        </p:nvSpPr>
        <p:spPr>
          <a:xfrm>
            <a:off x="228600" y="1524000"/>
            <a:ext cx="8763000" cy="4800600"/>
          </a:xfrm>
        </p:spPr>
        <p:txBody>
          <a:bodyPr/>
          <a:lstStyle/>
          <a:p>
            <a:r>
              <a:rPr lang="zh-CN" altLang="en-US" dirty="0">
                <a:ea typeface="宋体" panose="02010600030101010101" pitchFamily="2" charset="-122"/>
              </a:rPr>
              <a:t>语句</a:t>
            </a:r>
            <a:endParaRPr lang="zh-CN" altLang="zh-CN" dirty="0">
              <a:ea typeface="宋体" panose="02010600030101010101" pitchFamily="2" charset="-122"/>
            </a:endParaRPr>
          </a:p>
          <a:p>
            <a:pPr>
              <a:lnSpc>
                <a:spcPct val="80000"/>
              </a:lnSpc>
              <a:spcBef>
                <a:spcPts val="120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(”Hello, World!\n");</a:t>
            </a:r>
            <a:endParaRPr lang="zh-CN" altLang="zh-CN" sz="2000"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zh-CN" altLang="zh-CN" dirty="0">
                <a:ea typeface="宋体" panose="02010600030101010101" pitchFamily="2" charset="-122"/>
              </a:rPr>
              <a:t>可以</a:t>
            </a:r>
            <a:r>
              <a:rPr lang="zh-CN" altLang="en-US" dirty="0">
                <a:ea typeface="宋体" panose="02010600030101010101" pitchFamily="2" charset="-122"/>
              </a:rPr>
              <a:t>替换为两次调用</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en-US" dirty="0">
                <a:latin typeface="Courier New" panose="02070309020205020404" pitchFamily="49" charset="0"/>
                <a:ea typeface="宋体" panose="02010600030101010101" pitchFamily="2" charset="-122"/>
                <a:cs typeface="Courier New" panose="02070309020205020404" pitchFamily="49" charset="0"/>
              </a:rPr>
              <a:t>函数</a:t>
            </a:r>
            <a:r>
              <a:rPr lang="zh-CN" altLang="zh-CN" dirty="0">
                <a:ea typeface="宋体" panose="02010600030101010101" pitchFamily="2" charset="-122"/>
              </a:rPr>
              <a:t>：</a:t>
            </a:r>
          </a:p>
          <a:p>
            <a:pPr>
              <a:lnSpc>
                <a:spcPct val="80000"/>
              </a:lnSpc>
              <a:spcBef>
                <a:spcPts val="120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(”Hello, ");</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(”World!\n");</a:t>
            </a:r>
          </a:p>
          <a:p>
            <a:r>
              <a:rPr lang="zh-CN" altLang="zh-CN" dirty="0">
                <a:ea typeface="宋体" panose="02010600030101010101" pitchFamily="2" charset="-122"/>
              </a:rPr>
              <a:t>换行符可以在字符串</a:t>
            </a:r>
            <a:r>
              <a:rPr lang="zh-CN" altLang="en-US" dirty="0">
                <a:ea typeface="宋体" panose="02010600030101010101" pitchFamily="2" charset="-122"/>
              </a:rPr>
              <a:t>字面量</a:t>
            </a:r>
            <a:r>
              <a:rPr lang="zh-CN" altLang="zh-CN" dirty="0">
                <a:ea typeface="宋体" panose="02010600030101010101" pitchFamily="2" charset="-122"/>
              </a:rPr>
              <a:t>中出现多次：</a:t>
            </a:r>
          </a:p>
          <a:p>
            <a:pPr>
              <a:lnSpc>
                <a:spcPct val="80000"/>
              </a:lnSpc>
              <a:spcBef>
                <a:spcPts val="1200"/>
              </a:spcBef>
              <a:buFontTx/>
              <a:buNone/>
            </a:pPr>
            <a:r>
              <a:rPr lang="zh-CN" altLang="en-US" sz="1900" dirty="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900" dirty="0">
                <a:latin typeface="Courier New" panose="02070309020205020404" pitchFamily="49" charset="0"/>
                <a:ea typeface="宋体" panose="02010600030101010101" pitchFamily="2" charset="-122"/>
                <a:cs typeface="Courier New" panose="02070309020205020404" pitchFamily="49" charset="0"/>
              </a:rPr>
              <a:t>("Brevity is the soul of wit.\n  --Shakespeare\n");</a:t>
            </a:r>
            <a:endParaRPr lang="zh-CN" altLang="zh-CN" sz="19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17C721FA-0B25-B022-D86D-C51E4E36667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69F228-8254-204E-9C87-C91EF6C7E6F4}"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7C35678-FB8A-5ED1-F518-C5377D7D5830}"/>
              </a:ext>
            </a:extLst>
          </p:cNvPr>
          <p:cNvSpPr>
            <a:spLocks noGrp="1"/>
          </p:cNvSpPr>
          <p:nvPr>
            <p:ph type="title"/>
          </p:nvPr>
        </p:nvSpPr>
        <p:spPr/>
        <p:txBody>
          <a:bodyPr/>
          <a:lstStyle/>
          <a:p>
            <a:r>
              <a:rPr lang="zh-CN" altLang="zh-CN">
                <a:ea typeface="宋体" panose="02010600030101010101" pitchFamily="2" charset="-122"/>
              </a:rPr>
              <a:t>注释</a:t>
            </a:r>
          </a:p>
        </p:txBody>
      </p:sp>
      <p:sp>
        <p:nvSpPr>
          <p:cNvPr id="30723" name="Content Placeholder 2">
            <a:extLst>
              <a:ext uri="{FF2B5EF4-FFF2-40B4-BE49-F238E27FC236}">
                <a16:creationId xmlns:a16="http://schemas.microsoft.com/office/drawing/2014/main" id="{A2582A63-3080-EAF9-EB25-11FA62B7064A}"/>
              </a:ext>
            </a:extLst>
          </p:cNvPr>
          <p:cNvSpPr>
            <a:spLocks noGrp="1"/>
          </p:cNvSpPr>
          <p:nvPr>
            <p:ph idx="1"/>
          </p:nvPr>
        </p:nvSpPr>
        <p:spPr/>
        <p:txBody>
          <a:bodyPr/>
          <a:lstStyle/>
          <a:p>
            <a:r>
              <a:rPr lang="zh-CN" altLang="zh-CN" b="1" i="1" dirty="0">
                <a:ea typeface="宋体" panose="02010600030101010101" pitchFamily="2" charset="-122"/>
              </a:rPr>
              <a:t>注释</a:t>
            </a:r>
            <a:r>
              <a:rPr lang="zh-CN" altLang="zh-CN" dirty="0">
                <a:ea typeface="宋体" panose="02010600030101010101" pitchFamily="2" charset="-122"/>
              </a:rPr>
              <a:t>以</a:t>
            </a:r>
            <a:r>
              <a:rPr lang="zh-CN" altLang="zh-CN"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开头，以</a:t>
            </a:r>
            <a:r>
              <a:rPr lang="zh-CN" altLang="zh-CN"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结尾。</a:t>
            </a:r>
          </a:p>
          <a:p>
            <a:pPr>
              <a:lnSpc>
                <a:spcPct val="80000"/>
              </a:lnSpc>
              <a:spcBef>
                <a:spcPts val="1200"/>
              </a:spcBef>
              <a:buFontTx/>
              <a:buNone/>
            </a:pPr>
            <a:r>
              <a:rPr lang="zh-CN" altLang="zh-CN" dirty="0">
                <a:ea typeface="宋体" panose="02010600030101010101" pitchFamily="2" charset="-122"/>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This is a comment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p>
          <a:p>
            <a:r>
              <a:rPr lang="zh-CN" altLang="zh-CN" dirty="0">
                <a:ea typeface="宋体" panose="02010600030101010101" pitchFamily="2" charset="-122"/>
              </a:rPr>
              <a:t>注释几乎可以出现在程序中的任何位置，可以在单独的行上，也可以与其他程序文本在同一行上。</a:t>
            </a:r>
          </a:p>
          <a:p>
            <a:r>
              <a:rPr lang="zh-CN" altLang="zh-CN" dirty="0">
                <a:ea typeface="宋体" panose="02010600030101010101" pitchFamily="2" charset="-122"/>
              </a:rPr>
              <a:t>注释可能超过一行。</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Name: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pun.c</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Purpose: Prints a bad pun.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Author: K. N. King */</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A22BFF28-47E3-D1BC-FE8F-8F9145C459B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3935B2-1CD1-2A41-9861-2AFDEEDCD753}"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B5EE846-D220-3F01-7D93-1CD58743DBC2}"/>
              </a:ext>
            </a:extLst>
          </p:cNvPr>
          <p:cNvSpPr>
            <a:spLocks noGrp="1"/>
          </p:cNvSpPr>
          <p:nvPr>
            <p:ph type="title"/>
          </p:nvPr>
        </p:nvSpPr>
        <p:spPr/>
        <p:txBody>
          <a:bodyPr/>
          <a:lstStyle/>
          <a:p>
            <a:r>
              <a:rPr lang="zh-CN" altLang="zh-CN">
                <a:ea typeface="宋体" panose="02010600030101010101" pitchFamily="2" charset="-122"/>
              </a:rPr>
              <a:t>注释</a:t>
            </a:r>
          </a:p>
        </p:txBody>
      </p:sp>
      <p:sp>
        <p:nvSpPr>
          <p:cNvPr id="31747" name="Content Placeholder 2">
            <a:extLst>
              <a:ext uri="{FF2B5EF4-FFF2-40B4-BE49-F238E27FC236}">
                <a16:creationId xmlns:a16="http://schemas.microsoft.com/office/drawing/2014/main" id="{6762E866-1DD6-B4E8-05D2-90282FE9B6EB}"/>
              </a:ext>
            </a:extLst>
          </p:cNvPr>
          <p:cNvSpPr>
            <a:spLocks noGrp="1"/>
          </p:cNvSpPr>
          <p:nvPr>
            <p:ph idx="1"/>
          </p:nvPr>
        </p:nvSpPr>
        <p:spPr>
          <a:xfrm>
            <a:off x="228600" y="1524000"/>
            <a:ext cx="8610600" cy="4800600"/>
          </a:xfrm>
        </p:spPr>
        <p:txBody>
          <a:bodyPr/>
          <a:lstStyle/>
          <a:p>
            <a:r>
              <a:rPr lang="zh-CN" altLang="zh-CN" i="1" dirty="0">
                <a:ea typeface="宋体" panose="02010600030101010101" pitchFamily="2" charset="-122"/>
              </a:rPr>
              <a:t>警告：</a:t>
            </a:r>
            <a:r>
              <a:rPr lang="zh-CN" altLang="zh-CN" dirty="0">
                <a:ea typeface="宋体" panose="02010600030101010101" pitchFamily="2" charset="-122"/>
              </a:rPr>
              <a:t>忘记终止注释可能会导致编译器忽略部分程序：</a:t>
            </a:r>
          </a:p>
          <a:p>
            <a:pPr>
              <a:lnSpc>
                <a:spcPct val="80000"/>
              </a:lnSpc>
              <a:spcBef>
                <a:spcPts val="1200"/>
              </a:spcBef>
              <a:buFontTx/>
              <a:buNone/>
            </a:pPr>
            <a:r>
              <a:rPr lang="en-US" altLang="zh-CN" sz="28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("My ");    /* forgot to close this comment...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("cat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("has ");   /* so it ends here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("fleas");</a:t>
            </a:r>
            <a:endParaRPr lang="en-US" altLang="zh-CN" sz="2400" dirty="0">
              <a:solidFill>
                <a:srgbClr val="000000"/>
              </a:solidFill>
              <a:ea typeface="宋体" panose="02010600030101010101" pitchFamily="2" charset="-122"/>
            </a:endParaRPr>
          </a:p>
          <a:p>
            <a:pPr>
              <a:buFontTx/>
              <a:buNone/>
            </a:pP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03702919-61CD-AB6E-74C9-6E3D9706E78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3193B0-7D04-F441-BC07-E4202A0D0BA3}"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D0571A0-0ECA-836E-DC6C-4FAB2FD39A3F}"/>
              </a:ext>
            </a:extLst>
          </p:cNvPr>
          <p:cNvSpPr>
            <a:spLocks noGrp="1"/>
          </p:cNvSpPr>
          <p:nvPr>
            <p:ph type="title"/>
          </p:nvPr>
        </p:nvSpPr>
        <p:spPr/>
        <p:txBody>
          <a:bodyPr/>
          <a:lstStyle/>
          <a:p>
            <a:r>
              <a:rPr lang="zh-CN" altLang="zh-CN" dirty="0">
                <a:ea typeface="宋体" panose="02010600030101010101" pitchFamily="2" charset="-122"/>
              </a:rPr>
              <a:t>程序：打印</a:t>
            </a:r>
            <a:r>
              <a:rPr lang="en-US" altLang="zh-CN" dirty="0">
                <a:ea typeface="宋体" panose="02010600030101010101" pitchFamily="2" charset="-122"/>
              </a:rPr>
              <a:t>Hello World</a:t>
            </a:r>
            <a:endParaRPr lang="zh-CN" altLang="zh-CN" dirty="0">
              <a:ea typeface="宋体" panose="02010600030101010101" pitchFamily="2" charset="-122"/>
            </a:endParaRPr>
          </a:p>
        </p:txBody>
      </p:sp>
      <p:sp>
        <p:nvSpPr>
          <p:cNvPr id="14339" name="Content Placeholder 2">
            <a:extLst>
              <a:ext uri="{FF2B5EF4-FFF2-40B4-BE49-F238E27FC236}">
                <a16:creationId xmlns:a16="http://schemas.microsoft.com/office/drawing/2014/main" id="{A5EA8436-821F-A795-8892-4279040D5CE0}"/>
              </a:ext>
            </a:extLst>
          </p:cNvPr>
          <p:cNvSpPr>
            <a:spLocks noGrp="1"/>
          </p:cNvSpPr>
          <p:nvPr>
            <p:ph idx="1"/>
          </p:nvPr>
        </p:nvSpPr>
        <p:spPr>
          <a:xfrm>
            <a:off x="304800" y="1524000"/>
            <a:ext cx="8610600" cy="4800600"/>
          </a:xfrm>
        </p:spPr>
        <p:txBody>
          <a:bodyPr/>
          <a:lstStyle/>
          <a:p>
            <a:pPr>
              <a:lnSpc>
                <a:spcPct val="80000"/>
              </a:lnSpc>
              <a:spcBef>
                <a:spcPts val="600"/>
              </a:spcBef>
              <a:buFontTx/>
              <a:buNone/>
            </a:pPr>
            <a:r>
              <a:rPr lang="zh-CN" altLang="zh-CN" sz="2000" dirty="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(”Hello, World.\n");</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r>
              <a:rPr lang="zh-CN" altLang="zh-CN" dirty="0">
                <a:solidFill>
                  <a:srgbClr val="000000"/>
                </a:solidFill>
                <a:ea typeface="宋体" panose="02010600030101010101" pitchFamily="2" charset="-122"/>
              </a:rPr>
              <a:t>该程序可能存储在名为</a:t>
            </a:r>
            <a:r>
              <a:rPr lang="en-US" altLang="zh-CN"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hw</a:t>
            </a:r>
            <a:r>
              <a:rPr lang="zh-CN"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.c的文件中</a:t>
            </a:r>
            <a:endParaRPr lang="zh-CN" altLang="zh-CN" dirty="0">
              <a:solidFill>
                <a:srgbClr val="000000"/>
              </a:solidFill>
              <a:ea typeface="宋体" panose="02010600030101010101" pitchFamily="2" charset="-122"/>
            </a:endParaRPr>
          </a:p>
          <a:p>
            <a:r>
              <a:rPr lang="zh-CN" altLang="zh-CN" dirty="0">
                <a:solidFill>
                  <a:srgbClr val="000000"/>
                </a:solidFill>
                <a:ea typeface="宋体" panose="02010600030101010101" pitchFamily="2" charset="-122"/>
              </a:rPr>
              <a:t>文件名</a:t>
            </a:r>
            <a:r>
              <a:rPr lang="zh-CN" altLang="en-US" dirty="0">
                <a:solidFill>
                  <a:srgbClr val="000000"/>
                </a:solidFill>
                <a:ea typeface="宋体" panose="02010600030101010101" pitchFamily="2" charset="-122"/>
              </a:rPr>
              <a:t>不重要</a:t>
            </a:r>
            <a:r>
              <a:rPr lang="zh-CN" altLang="zh-CN" dirty="0">
                <a:solidFill>
                  <a:srgbClr val="000000"/>
                </a:solidFill>
                <a:ea typeface="宋体" panose="02010600030101010101" pitchFamily="2" charset="-122"/>
              </a:rPr>
              <a:t>，但通常需要</a:t>
            </a:r>
            <a:r>
              <a:rPr lang="zh-CN"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.c扩展名</a:t>
            </a:r>
          </a:p>
          <a:p>
            <a:pPr>
              <a:spcBef>
                <a:spcPts val="400"/>
              </a:spcBef>
              <a:buFontTx/>
              <a:buNone/>
            </a:pP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68F234C1-AB42-EAA4-E3DC-7760BB1804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2E2F4D-87D4-0A43-9594-ACD939ED360C}"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2DE6023-DF67-0DE2-9FF5-DEEA5017AED3}"/>
              </a:ext>
            </a:extLst>
          </p:cNvPr>
          <p:cNvSpPr>
            <a:spLocks noGrp="1"/>
          </p:cNvSpPr>
          <p:nvPr>
            <p:ph type="title"/>
          </p:nvPr>
        </p:nvSpPr>
        <p:spPr/>
        <p:txBody>
          <a:bodyPr/>
          <a:lstStyle/>
          <a:p>
            <a:r>
              <a:rPr lang="zh-CN" altLang="zh-CN">
                <a:ea typeface="宋体" panose="02010600030101010101" pitchFamily="2" charset="-122"/>
              </a:rPr>
              <a:t>C99 中的评论</a:t>
            </a:r>
          </a:p>
        </p:txBody>
      </p:sp>
      <p:sp>
        <p:nvSpPr>
          <p:cNvPr id="31747" name="Content Placeholder 2">
            <a:extLst>
              <a:ext uri="{FF2B5EF4-FFF2-40B4-BE49-F238E27FC236}">
                <a16:creationId xmlns:a16="http://schemas.microsoft.com/office/drawing/2014/main" id="{42FB0E45-3CC4-7AD2-04FC-7AE014239CD8}"/>
              </a:ext>
            </a:extLst>
          </p:cNvPr>
          <p:cNvSpPr>
            <a:spLocks noGrp="1"/>
          </p:cNvSpPr>
          <p:nvPr>
            <p:ph idx="1"/>
          </p:nvPr>
        </p:nvSpPr>
        <p:spPr/>
        <p:txBody>
          <a:bodyPr/>
          <a:lstStyle/>
          <a:p>
            <a:pPr>
              <a:defRPr/>
            </a:pPr>
            <a:r>
              <a:rPr lang="zh-CN" dirty="0"/>
              <a:t>在 C99 中，注释也可以这样写：</a:t>
            </a:r>
          </a:p>
          <a:p>
            <a:pPr>
              <a:lnSpc>
                <a:spcPct val="80000"/>
              </a:lnSpc>
              <a:spcBef>
                <a:spcPts val="1200"/>
              </a:spcBef>
              <a:buFontTx/>
              <a:buNone/>
              <a:defRPr/>
            </a:pPr>
            <a:r>
              <a:rPr lang="zh-CN" dirty="0"/>
              <a:t> </a:t>
            </a:r>
            <a:r>
              <a:rPr lang="zh-CN" sz="2400" dirty="0">
                <a:latin typeface="Courier New" pitchFamily="49" charset="0"/>
                <a:cs typeface="Courier New" pitchFamily="49" charset="0"/>
              </a:rPr>
              <a:t>// </a:t>
            </a:r>
            <a:r>
              <a:rPr lang="en-US" altLang="zh-CN" sz="2400" dirty="0">
                <a:latin typeface="Courier New" pitchFamily="49" charset="0"/>
                <a:cs typeface="Courier New" pitchFamily="49" charset="0"/>
              </a:rPr>
              <a:t>This is a comment</a:t>
            </a:r>
            <a:endParaRPr lang="zh-CN" sz="2400" dirty="0">
              <a:latin typeface="Courier New" pitchFamily="49" charset="0"/>
              <a:cs typeface="Courier New" pitchFamily="49" charset="0"/>
            </a:endParaRPr>
          </a:p>
          <a:p>
            <a:pPr>
              <a:defRPr/>
            </a:pPr>
            <a:r>
              <a:rPr lang="zh-CN" dirty="0"/>
              <a:t>这种风格的注释在行尾自动结束。</a:t>
            </a:r>
          </a:p>
          <a:p>
            <a:pPr>
              <a:defRPr/>
            </a:pPr>
            <a:r>
              <a:rPr lang="zh-CN" dirty="0">
                <a:latin typeface="Courier New" pitchFamily="49" charset="0"/>
                <a:cs typeface="Courier New" pitchFamily="49" charset="0"/>
              </a:rPr>
              <a:t>//</a:t>
            </a:r>
            <a:r>
              <a:rPr lang="zh-CN" dirty="0"/>
              <a:t>注释的优点：</a:t>
            </a:r>
          </a:p>
          <a:p>
            <a:pPr lvl="1">
              <a:defRPr/>
            </a:pPr>
            <a:r>
              <a:rPr lang="zh-CN" dirty="0">
                <a:ea typeface="+mn-ea"/>
                <a:cs typeface="+mn-cs"/>
              </a:rPr>
              <a:t>更安全：未终止的注释不会意外消耗程序的一部分</a:t>
            </a:r>
          </a:p>
          <a:p>
            <a:pPr lvl="1">
              <a:defRPr/>
            </a:pPr>
            <a:r>
              <a:rPr lang="zh-CN" dirty="0">
                <a:ea typeface="+mn-ea"/>
                <a:cs typeface="+mn-cs"/>
              </a:rPr>
              <a:t>多行注释更突出。</a:t>
            </a:r>
          </a:p>
          <a:p>
            <a:pPr>
              <a:defRPr/>
            </a:pPr>
            <a:endParaRPr lang="en-US" dirty="0"/>
          </a:p>
          <a:p>
            <a:pPr>
              <a:buFontTx/>
              <a:buNone/>
              <a:defRPr/>
            </a:pPr>
            <a:endParaRPr lang="en-US" dirty="0"/>
          </a:p>
        </p:txBody>
      </p:sp>
      <p:sp>
        <p:nvSpPr>
          <p:cNvPr id="5" name="Slide Number Placeholder 4">
            <a:extLst>
              <a:ext uri="{FF2B5EF4-FFF2-40B4-BE49-F238E27FC236}">
                <a16:creationId xmlns:a16="http://schemas.microsoft.com/office/drawing/2014/main" id="{8DB4BDDB-B37E-125F-C62F-25EB8B4FEA6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4F2D83-1FB2-8D49-A45A-8D4B5DD76CC6}"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8645932-6328-5A26-B0A7-84790795CC33}"/>
              </a:ext>
            </a:extLst>
          </p:cNvPr>
          <p:cNvSpPr>
            <a:spLocks noGrp="1"/>
          </p:cNvSpPr>
          <p:nvPr>
            <p:ph type="title"/>
          </p:nvPr>
        </p:nvSpPr>
        <p:spPr/>
        <p:txBody>
          <a:bodyPr/>
          <a:lstStyle/>
          <a:p>
            <a:r>
              <a:rPr lang="zh-CN" altLang="zh-CN">
                <a:ea typeface="宋体" panose="02010600030101010101" pitchFamily="2" charset="-122"/>
              </a:rPr>
              <a:t>变量和赋值</a:t>
            </a:r>
          </a:p>
        </p:txBody>
      </p:sp>
      <p:sp>
        <p:nvSpPr>
          <p:cNvPr id="33795" name="Content Placeholder 2">
            <a:extLst>
              <a:ext uri="{FF2B5EF4-FFF2-40B4-BE49-F238E27FC236}">
                <a16:creationId xmlns:a16="http://schemas.microsoft.com/office/drawing/2014/main" id="{549997E8-3FDB-02E4-2C80-490A3BA09B21}"/>
              </a:ext>
            </a:extLst>
          </p:cNvPr>
          <p:cNvSpPr>
            <a:spLocks noGrp="1"/>
          </p:cNvSpPr>
          <p:nvPr>
            <p:ph idx="1"/>
          </p:nvPr>
        </p:nvSpPr>
        <p:spPr/>
        <p:txBody>
          <a:bodyPr/>
          <a:lstStyle/>
          <a:p>
            <a:r>
              <a:rPr lang="zh-CN" altLang="zh-CN" dirty="0">
                <a:ea typeface="宋体" panose="02010600030101010101" pitchFamily="2" charset="-122"/>
              </a:rPr>
              <a:t>大多数程序都需要一种在程序执行期间临时存储数据的方法。</a:t>
            </a:r>
          </a:p>
          <a:p>
            <a:r>
              <a:rPr lang="zh-CN" altLang="zh-CN" dirty="0">
                <a:ea typeface="宋体" panose="02010600030101010101" pitchFamily="2" charset="-122"/>
              </a:rPr>
              <a:t>这些存储位置称为</a:t>
            </a:r>
            <a:r>
              <a:rPr lang="zh-CN" altLang="zh-CN" b="1" i="1" dirty="0">
                <a:ea typeface="宋体" panose="02010600030101010101" pitchFamily="2" charset="-122"/>
              </a:rPr>
              <a:t>变量。</a:t>
            </a:r>
          </a:p>
        </p:txBody>
      </p:sp>
      <p:sp>
        <p:nvSpPr>
          <p:cNvPr id="5" name="Slide Number Placeholder 4">
            <a:extLst>
              <a:ext uri="{FF2B5EF4-FFF2-40B4-BE49-F238E27FC236}">
                <a16:creationId xmlns:a16="http://schemas.microsoft.com/office/drawing/2014/main" id="{DD5EA463-AD56-B359-117E-6AD5C8BF489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6BDFB6-A273-A944-891C-1EA3D45BEB88}"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A892AC7-A41F-6591-FA05-EAEF843EDE50}"/>
              </a:ext>
            </a:extLst>
          </p:cNvPr>
          <p:cNvSpPr>
            <a:spLocks noGrp="1"/>
          </p:cNvSpPr>
          <p:nvPr>
            <p:ph type="title"/>
          </p:nvPr>
        </p:nvSpPr>
        <p:spPr/>
        <p:txBody>
          <a:bodyPr/>
          <a:lstStyle/>
          <a:p>
            <a:r>
              <a:rPr lang="zh-CN" altLang="zh-CN">
                <a:ea typeface="宋体" panose="02010600030101010101" pitchFamily="2" charset="-122"/>
              </a:rPr>
              <a:t>类型</a:t>
            </a:r>
          </a:p>
        </p:txBody>
      </p:sp>
      <p:sp>
        <p:nvSpPr>
          <p:cNvPr id="3" name="Content Placeholder 2">
            <a:extLst>
              <a:ext uri="{FF2B5EF4-FFF2-40B4-BE49-F238E27FC236}">
                <a16:creationId xmlns:a16="http://schemas.microsoft.com/office/drawing/2014/main" id="{D38C2BF1-D7D5-26F3-0D50-D3F01F5BE8FD}"/>
              </a:ext>
            </a:extLst>
          </p:cNvPr>
          <p:cNvSpPr>
            <a:spLocks noGrp="1"/>
          </p:cNvSpPr>
          <p:nvPr>
            <p:ph idx="1"/>
          </p:nvPr>
        </p:nvSpPr>
        <p:spPr/>
        <p:txBody>
          <a:bodyPr/>
          <a:lstStyle/>
          <a:p>
            <a:pPr>
              <a:defRPr/>
            </a:pPr>
            <a:r>
              <a:rPr lang="zh-CN" dirty="0"/>
              <a:t>每个变量都必须有一个</a:t>
            </a:r>
            <a:r>
              <a:rPr lang="zh-CN" b="1" i="1" dirty="0"/>
              <a:t>类型</a:t>
            </a:r>
            <a:r>
              <a:rPr lang="en-US" altLang="zh-CN" b="1" i="1" dirty="0"/>
              <a:t>type</a:t>
            </a:r>
            <a:r>
              <a:rPr lang="zh-CN" b="1" i="1" dirty="0"/>
              <a:t>。</a:t>
            </a:r>
          </a:p>
          <a:p>
            <a:pPr>
              <a:defRPr/>
            </a:pPr>
            <a:r>
              <a:rPr lang="zh-CN" dirty="0"/>
              <a:t>C 有多种类型，包括</a:t>
            </a:r>
            <a:r>
              <a:rPr lang="zh-CN" dirty="0" err="1">
                <a:latin typeface="Courier New" pitchFamily="49" charset="0"/>
                <a:cs typeface="Courier New" pitchFamily="49" charset="0"/>
              </a:rPr>
              <a:t>int</a:t>
            </a:r>
            <a:r>
              <a:rPr lang="zh-CN" dirty="0"/>
              <a:t>和</a:t>
            </a:r>
            <a:r>
              <a:rPr lang="zh-CN" dirty="0">
                <a:latin typeface="Courier New" pitchFamily="49" charset="0"/>
                <a:cs typeface="Courier New" pitchFamily="49" charset="0"/>
              </a:rPr>
              <a:t>float </a:t>
            </a:r>
            <a:r>
              <a:rPr lang="zh-CN" dirty="0"/>
              <a:t>。</a:t>
            </a:r>
          </a:p>
          <a:p>
            <a:pPr>
              <a:defRPr/>
            </a:pPr>
            <a:r>
              <a:rPr lang="zh-CN" dirty="0" err="1">
                <a:latin typeface="Courier New" pitchFamily="49" charset="0"/>
                <a:cs typeface="Courier New" pitchFamily="49" charset="0"/>
              </a:rPr>
              <a:t>int</a:t>
            </a:r>
            <a:r>
              <a:rPr lang="zh-CN" dirty="0"/>
              <a:t>类型的变量（</a:t>
            </a:r>
            <a:r>
              <a:rPr lang="zh-CN" i="1" dirty="0"/>
              <a:t>整数的</a:t>
            </a:r>
            <a:r>
              <a:rPr lang="zh-CN" dirty="0"/>
              <a:t>缩写）可以存储整数，例如 0、1、392 或 –2553。</a:t>
            </a:r>
          </a:p>
          <a:p>
            <a:pPr lvl="1">
              <a:defRPr/>
            </a:pPr>
            <a:r>
              <a:rPr lang="zh-CN" dirty="0">
                <a:ea typeface="+mn-ea"/>
                <a:cs typeface="+mn-cs"/>
              </a:rPr>
              <a:t>最大的</a:t>
            </a:r>
            <a:r>
              <a:rPr lang="zh-CN" dirty="0" err="1">
                <a:latin typeface="Courier New" pitchFamily="49" charset="0"/>
                <a:ea typeface="+mn-ea"/>
                <a:cs typeface="Courier New" pitchFamily="49" charset="0"/>
              </a:rPr>
              <a:t>int</a:t>
            </a:r>
            <a:r>
              <a:rPr lang="zh-CN" dirty="0">
                <a:ea typeface="+mn-ea"/>
                <a:cs typeface="+mn-cs"/>
              </a:rPr>
              <a:t>值通常为 2,147,483,647，但也可以小至 32,767。</a:t>
            </a:r>
          </a:p>
          <a:p>
            <a:pPr>
              <a:buFontTx/>
              <a:buNone/>
              <a:defRPr/>
            </a:pPr>
            <a:endParaRPr lang="en-US" dirty="0"/>
          </a:p>
          <a:p>
            <a:pPr>
              <a:defRPr/>
            </a:pPr>
            <a:endParaRPr lang="en-US" dirty="0"/>
          </a:p>
          <a:p>
            <a:pPr>
              <a:defRPr/>
            </a:pPr>
            <a:endParaRPr lang="en-US" dirty="0"/>
          </a:p>
        </p:txBody>
      </p:sp>
      <p:sp>
        <p:nvSpPr>
          <p:cNvPr id="5" name="Slide Number Placeholder 4">
            <a:extLst>
              <a:ext uri="{FF2B5EF4-FFF2-40B4-BE49-F238E27FC236}">
                <a16:creationId xmlns:a16="http://schemas.microsoft.com/office/drawing/2014/main" id="{6BD39D56-45A2-9D14-8899-F223EF33D6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D5C4DA-BE4F-FE49-9A6E-EFEBD3892E3D}"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80C7EDB-ACC4-C4C9-235B-A89752A89A9D}"/>
              </a:ext>
            </a:extLst>
          </p:cNvPr>
          <p:cNvSpPr>
            <a:spLocks noGrp="1"/>
          </p:cNvSpPr>
          <p:nvPr>
            <p:ph type="title"/>
          </p:nvPr>
        </p:nvSpPr>
        <p:spPr/>
        <p:txBody>
          <a:bodyPr/>
          <a:lstStyle/>
          <a:p>
            <a:r>
              <a:rPr lang="zh-CN" altLang="zh-CN">
                <a:ea typeface="宋体" panose="02010600030101010101" pitchFamily="2" charset="-122"/>
              </a:rPr>
              <a:t>类型</a:t>
            </a:r>
          </a:p>
        </p:txBody>
      </p:sp>
      <p:sp>
        <p:nvSpPr>
          <p:cNvPr id="3" name="Content Placeholder 2">
            <a:extLst>
              <a:ext uri="{FF2B5EF4-FFF2-40B4-BE49-F238E27FC236}">
                <a16:creationId xmlns:a16="http://schemas.microsoft.com/office/drawing/2014/main" id="{1E594BAC-3B4C-9B47-DAF4-C2BD1FFDA80B}"/>
              </a:ext>
            </a:extLst>
          </p:cNvPr>
          <p:cNvSpPr>
            <a:spLocks noGrp="1"/>
          </p:cNvSpPr>
          <p:nvPr>
            <p:ph idx="1"/>
          </p:nvPr>
        </p:nvSpPr>
        <p:spPr/>
        <p:txBody>
          <a:bodyPr/>
          <a:lstStyle/>
          <a:p>
            <a:pPr>
              <a:defRPr/>
            </a:pPr>
            <a:r>
              <a:rPr lang="zh-CN" dirty="0">
                <a:latin typeface="Courier New" pitchFamily="49" charset="0"/>
                <a:cs typeface="Courier New" pitchFamily="49" charset="0"/>
              </a:rPr>
              <a:t>float</a:t>
            </a:r>
            <a:r>
              <a:rPr lang="zh-CN" dirty="0"/>
              <a:t>类型的变量（</a:t>
            </a:r>
            <a:r>
              <a:rPr lang="zh-CN" i="1" dirty="0"/>
              <a:t>浮点数的</a:t>
            </a:r>
            <a:r>
              <a:rPr lang="zh-CN" dirty="0"/>
              <a:t>缩写）可以存储比</a:t>
            </a:r>
            <a:r>
              <a:rPr lang="zh-CN" dirty="0" err="1">
                <a:latin typeface="Courier New" pitchFamily="49" charset="0"/>
                <a:cs typeface="Courier New" pitchFamily="49" charset="0"/>
              </a:rPr>
              <a:t>int</a:t>
            </a:r>
            <a:r>
              <a:rPr lang="zh-CN" dirty="0"/>
              <a:t>变量大得多的数字。</a:t>
            </a:r>
          </a:p>
          <a:p>
            <a:pPr>
              <a:defRPr/>
            </a:pPr>
            <a:r>
              <a:rPr lang="zh-CN" dirty="0"/>
              <a:t>此外，</a:t>
            </a:r>
            <a:r>
              <a:rPr lang="zh-CN" altLang="zh-CN" dirty="0">
                <a:latin typeface="Courier New" pitchFamily="49" charset="0"/>
                <a:cs typeface="Courier New" pitchFamily="49" charset="0"/>
              </a:rPr>
              <a:t>float</a:t>
            </a:r>
            <a:r>
              <a:rPr lang="zh-CN" dirty="0"/>
              <a:t>变量可以存储小数点后带有数字的数字，例如 379.125。</a:t>
            </a:r>
          </a:p>
          <a:p>
            <a:pPr>
              <a:defRPr/>
            </a:pPr>
            <a:r>
              <a:rPr lang="zh-CN" altLang="zh-CN" dirty="0">
                <a:latin typeface="Courier New" pitchFamily="49" charset="0"/>
                <a:cs typeface="Courier New" pitchFamily="49" charset="0"/>
              </a:rPr>
              <a:t>float</a:t>
            </a:r>
            <a:r>
              <a:rPr lang="zh-CN" dirty="0"/>
              <a:t>变量的缺点：</a:t>
            </a:r>
          </a:p>
          <a:p>
            <a:pPr lvl="1">
              <a:defRPr/>
            </a:pPr>
            <a:r>
              <a:rPr lang="zh-CN" altLang="en-US" dirty="0">
                <a:ea typeface="+mn-ea"/>
                <a:cs typeface="+mn-cs"/>
              </a:rPr>
              <a:t>算术运算</a:t>
            </a:r>
            <a:r>
              <a:rPr lang="zh-CN" dirty="0">
                <a:ea typeface="+mn-ea"/>
                <a:cs typeface="+mn-cs"/>
              </a:rPr>
              <a:t>较慢</a:t>
            </a:r>
          </a:p>
          <a:p>
            <a:pPr lvl="1">
              <a:defRPr/>
            </a:pPr>
            <a:r>
              <a:rPr lang="en-US" altLang="zh-CN" dirty="0">
                <a:solidFill>
                  <a:srgbClr val="000000"/>
                </a:solidFill>
                <a:latin typeface="Courier New" pitchFamily="49" charset="0"/>
                <a:ea typeface="+mn-ea"/>
                <a:cs typeface="Courier New" pitchFamily="49" charset="0"/>
              </a:rPr>
              <a:t>float</a:t>
            </a:r>
            <a:r>
              <a:rPr lang="zh-CN" altLang="en-US" dirty="0">
                <a:ea typeface="+mn-ea"/>
                <a:cs typeface="+mn-cs"/>
              </a:rPr>
              <a:t>在计算机中是</a:t>
            </a:r>
            <a:r>
              <a:rPr lang="zh-CN" dirty="0">
                <a:ea typeface="+mn-ea"/>
                <a:cs typeface="+mn-cs"/>
              </a:rPr>
              <a:t>近似</a:t>
            </a:r>
            <a:r>
              <a:rPr lang="zh-CN" altLang="en-US" dirty="0">
                <a:ea typeface="+mn-ea"/>
                <a:cs typeface="+mn-cs"/>
              </a:rPr>
              <a:t>存储的</a:t>
            </a:r>
            <a:endParaRPr lang="zh-CN" dirty="0">
              <a:ea typeface="+mn-ea"/>
              <a:cs typeface="+mn-cs"/>
            </a:endParaRPr>
          </a:p>
          <a:p>
            <a:pPr>
              <a:defRPr/>
            </a:pPr>
            <a:endParaRPr lang="en-US" dirty="0"/>
          </a:p>
          <a:p>
            <a:pPr>
              <a:defRPr/>
            </a:pPr>
            <a:endParaRPr lang="en-US" dirty="0"/>
          </a:p>
          <a:p>
            <a:pPr>
              <a:defRPr/>
            </a:pPr>
            <a:endParaRPr lang="en-US" dirty="0"/>
          </a:p>
        </p:txBody>
      </p:sp>
      <p:sp>
        <p:nvSpPr>
          <p:cNvPr id="5" name="Slide Number Placeholder 4">
            <a:extLst>
              <a:ext uri="{FF2B5EF4-FFF2-40B4-BE49-F238E27FC236}">
                <a16:creationId xmlns:a16="http://schemas.microsoft.com/office/drawing/2014/main" id="{55DE205F-8575-7559-0F26-966C64E315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3954F3-B3F5-3942-B8C0-D02BBE735FAE}"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91249D9-96EE-FE86-5D4E-011747031541}"/>
              </a:ext>
            </a:extLst>
          </p:cNvPr>
          <p:cNvSpPr>
            <a:spLocks noGrp="1"/>
          </p:cNvSpPr>
          <p:nvPr>
            <p:ph type="title"/>
          </p:nvPr>
        </p:nvSpPr>
        <p:spPr/>
        <p:txBody>
          <a:bodyPr/>
          <a:lstStyle/>
          <a:p>
            <a:r>
              <a:rPr lang="zh-CN" altLang="zh-CN" dirty="0">
                <a:ea typeface="宋体" panose="02010600030101010101" pitchFamily="2" charset="-122"/>
              </a:rPr>
              <a:t>声明</a:t>
            </a:r>
          </a:p>
        </p:txBody>
      </p:sp>
      <p:sp>
        <p:nvSpPr>
          <p:cNvPr id="36867" name="Content Placeholder 2">
            <a:extLst>
              <a:ext uri="{FF2B5EF4-FFF2-40B4-BE49-F238E27FC236}">
                <a16:creationId xmlns:a16="http://schemas.microsoft.com/office/drawing/2014/main" id="{BE57A2E5-B31D-8117-8A79-DF54BC29E7F6}"/>
              </a:ext>
            </a:extLst>
          </p:cNvPr>
          <p:cNvSpPr>
            <a:spLocks noGrp="1"/>
          </p:cNvSpPr>
          <p:nvPr>
            <p:ph idx="1"/>
          </p:nvPr>
        </p:nvSpPr>
        <p:spPr/>
        <p:txBody>
          <a:bodyPr/>
          <a:lstStyle/>
          <a:p>
            <a:r>
              <a:rPr lang="zh-CN" altLang="zh-CN" dirty="0">
                <a:ea typeface="宋体" panose="02010600030101010101" pitchFamily="2" charset="-122"/>
              </a:rPr>
              <a:t>变量必须在使用前</a:t>
            </a:r>
            <a:r>
              <a:rPr lang="zh-CN" altLang="zh-CN" b="1" i="1" dirty="0">
                <a:ea typeface="宋体" panose="02010600030101010101" pitchFamily="2" charset="-122"/>
              </a:rPr>
              <a:t>声明</a:t>
            </a:r>
            <a:r>
              <a:rPr lang="zh-CN" altLang="zh-CN" dirty="0">
                <a:ea typeface="宋体" panose="02010600030101010101" pitchFamily="2" charset="-122"/>
              </a:rPr>
              <a:t>。</a:t>
            </a:r>
          </a:p>
          <a:p>
            <a:r>
              <a:rPr lang="zh-CN" altLang="zh-CN" dirty="0">
                <a:ea typeface="宋体" panose="02010600030101010101" pitchFamily="2" charset="-122"/>
              </a:rPr>
              <a:t>变量可以一次声明一个：</a:t>
            </a:r>
          </a:p>
          <a:p>
            <a:pPr>
              <a:lnSpc>
                <a:spcPct val="80000"/>
              </a:lnSpc>
              <a:spcBef>
                <a:spcPts val="1200"/>
              </a:spcBef>
              <a:buFontTx/>
              <a:buNone/>
            </a:pPr>
            <a:r>
              <a:rPr lang="zh-CN" altLang="zh-CN" dirty="0">
                <a:ea typeface="宋体" panose="02010600030101010101" pitchFamily="2" charset="-122"/>
              </a:rPr>
              <a:t> </a:t>
            </a:r>
            <a:r>
              <a:rPr lang="zh-CN" altLang="en-US"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 height;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float profit;</a:t>
            </a:r>
          </a:p>
          <a:p>
            <a:r>
              <a:rPr lang="zh-CN" altLang="zh-CN" dirty="0">
                <a:ea typeface="宋体" panose="02010600030101010101" pitchFamily="2" charset="-122"/>
              </a:rPr>
              <a:t>或者，可以同时声明多个</a:t>
            </a:r>
            <a:r>
              <a:rPr lang="zh-CN" altLang="en-US" dirty="0">
                <a:ea typeface="宋体" panose="02010600030101010101" pitchFamily="2" charset="-122"/>
              </a:rPr>
              <a:t>变量</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int height, length, width, volume;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float profit, loss;</a:t>
            </a:r>
          </a:p>
          <a:p>
            <a:pPr>
              <a:buFontTx/>
              <a:buNone/>
            </a:pP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17570C73-9A65-ABBA-F9B5-D24ECCDEB1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652F60-7A3D-5841-A67B-6F34337996E2}"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9BCD6AB-5793-EE89-4AD3-9E0A8CDCC771}"/>
              </a:ext>
            </a:extLst>
          </p:cNvPr>
          <p:cNvSpPr>
            <a:spLocks noGrp="1"/>
          </p:cNvSpPr>
          <p:nvPr>
            <p:ph type="title"/>
          </p:nvPr>
        </p:nvSpPr>
        <p:spPr/>
        <p:txBody>
          <a:bodyPr/>
          <a:lstStyle/>
          <a:p>
            <a:r>
              <a:rPr lang="zh-CN" altLang="zh-CN">
                <a:ea typeface="宋体" panose="02010600030101010101" pitchFamily="2" charset="-122"/>
              </a:rPr>
              <a:t>声明</a:t>
            </a:r>
          </a:p>
        </p:txBody>
      </p:sp>
      <p:sp>
        <p:nvSpPr>
          <p:cNvPr id="37891" name="Content Placeholder 2">
            <a:extLst>
              <a:ext uri="{FF2B5EF4-FFF2-40B4-BE49-F238E27FC236}">
                <a16:creationId xmlns:a16="http://schemas.microsoft.com/office/drawing/2014/main" id="{E650BCD4-B020-F796-0018-B91A7B4D25F9}"/>
              </a:ext>
            </a:extLst>
          </p:cNvPr>
          <p:cNvSpPr>
            <a:spLocks noGrp="1"/>
          </p:cNvSpPr>
          <p:nvPr>
            <p:ph idx="1"/>
          </p:nvPr>
        </p:nvSpPr>
        <p:spPr/>
        <p:txBody>
          <a:bodyPr/>
          <a:lstStyle/>
          <a:p>
            <a:r>
              <a:rPr lang="zh-CN" altLang="zh-CN" dirty="0">
                <a:ea typeface="宋体" panose="02010600030101010101" pitchFamily="2" charset="-122"/>
              </a:rPr>
              <a:t>当</a:t>
            </a:r>
            <a:r>
              <a:rPr lang="zh-CN" altLang="zh-CN" dirty="0">
                <a:latin typeface="Courier New" panose="02070309020205020404" pitchFamily="49" charset="0"/>
                <a:ea typeface="宋体" panose="02010600030101010101" pitchFamily="2" charset="-122"/>
                <a:cs typeface="Courier New" panose="02070309020205020404" pitchFamily="49" charset="0"/>
              </a:rPr>
              <a:t>main</a:t>
            </a:r>
            <a:r>
              <a:rPr lang="zh-CN" altLang="zh-CN" dirty="0">
                <a:ea typeface="宋体" panose="02010600030101010101" pitchFamily="2" charset="-122"/>
              </a:rPr>
              <a:t>包含声明时，这些必须在语句之前：</a:t>
            </a:r>
          </a:p>
          <a:p>
            <a:pPr>
              <a:lnSpc>
                <a:spcPct val="80000"/>
              </a:lnSpc>
              <a:spcBef>
                <a:spcPts val="1200"/>
              </a:spcBef>
              <a:buFontTx/>
              <a:buNone/>
            </a:pPr>
            <a:r>
              <a:rPr lang="en-US" altLang="zh-CN" sz="2400" dirty="0">
                <a:solidFill>
                  <a:srgbClr val="000000"/>
                </a:solidFill>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600"/>
              </a:spcBef>
              <a:buFontTx/>
              <a:buNone/>
            </a:pPr>
            <a:r>
              <a:rPr lang="zh-CN" altLang="zh-CN" sz="2400" dirty="0">
                <a:solidFill>
                  <a:srgbClr val="000000"/>
                </a:solidFill>
                <a:ea typeface="宋体" panose="02010600030101010101" pitchFamily="2" charset="-122"/>
              </a:rPr>
              <a:t> </a:t>
            </a:r>
            <a:r>
              <a:rPr lang="zh-CN" altLang="zh-CN" sz="2400"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zh-CN" altLang="zh-CN" sz="2400" dirty="0">
                <a:solidFill>
                  <a:srgbClr val="000000"/>
                </a:solidFill>
                <a:ea typeface="宋体" panose="02010600030101010101" pitchFamily="2" charset="-122"/>
              </a:rPr>
              <a:t> </a:t>
            </a:r>
            <a:r>
              <a:rPr lang="zh-CN" altLang="zh-CN" sz="2400" i="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400" i="1" dirty="0">
                <a:solidFill>
                  <a:srgbClr val="000000"/>
                </a:solidFill>
                <a:ea typeface="宋体" panose="02010600030101010101" pitchFamily="2" charset="-122"/>
              </a:rPr>
              <a:t>声明</a:t>
            </a:r>
          </a:p>
          <a:p>
            <a:pPr>
              <a:lnSpc>
                <a:spcPct val="80000"/>
              </a:lnSpc>
              <a:spcBef>
                <a:spcPts val="600"/>
              </a:spcBef>
              <a:buFontTx/>
              <a:buNone/>
            </a:pPr>
            <a:r>
              <a:rPr lang="zh-CN" altLang="zh-CN" sz="2400" dirty="0">
                <a:solidFill>
                  <a:srgbClr val="000000"/>
                </a:solidFill>
                <a:ea typeface="宋体" panose="02010600030101010101" pitchFamily="2" charset="-122"/>
              </a:rPr>
              <a:t> </a:t>
            </a:r>
            <a:r>
              <a:rPr lang="zh-CN" altLang="zh-CN" sz="2400" i="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zh-CN" altLang="en-US" sz="2400" i="1" dirty="0">
                <a:solidFill>
                  <a:srgbClr val="000000"/>
                </a:solidFill>
                <a:ea typeface="宋体" panose="02010600030101010101" pitchFamily="2" charset="-122"/>
              </a:rPr>
              <a:t>语句</a:t>
            </a:r>
            <a:endParaRPr lang="zh-CN" altLang="zh-CN" sz="2400" i="1" dirty="0">
              <a:solidFill>
                <a:srgbClr val="000000"/>
              </a:solidFill>
              <a:ea typeface="宋体" panose="02010600030101010101" pitchFamily="2" charset="-122"/>
            </a:endParaRPr>
          </a:p>
          <a:p>
            <a:pPr>
              <a:lnSpc>
                <a:spcPct val="80000"/>
              </a:lnSpc>
              <a:spcBef>
                <a:spcPts val="600"/>
              </a:spcBef>
              <a:buFontTx/>
              <a:buNone/>
            </a:pPr>
            <a:r>
              <a:rPr lang="zh-CN" altLang="zh-CN" sz="2400" dirty="0">
                <a:solidFill>
                  <a:srgbClr val="000000"/>
                </a:solidFill>
                <a:ea typeface="宋体" panose="02010600030101010101" pitchFamily="2" charset="-122"/>
              </a:rPr>
              <a:t> </a:t>
            </a:r>
            <a:r>
              <a:rPr lang="zh-CN" altLang="zh-CN" sz="2400"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dirty="0">
              <a:solidFill>
                <a:srgbClr val="000000"/>
              </a:solidFill>
              <a:ea typeface="宋体" panose="02010600030101010101" pitchFamily="2" charset="-122"/>
            </a:endParaRPr>
          </a:p>
          <a:p>
            <a:r>
              <a:rPr lang="zh-CN" altLang="zh-CN" dirty="0">
                <a:ea typeface="宋体" panose="02010600030101010101" pitchFamily="2" charset="-122"/>
              </a:rPr>
              <a:t>在 C99 中，声明不必出现在语句之前。</a:t>
            </a:r>
          </a:p>
          <a:p>
            <a:pPr>
              <a:buFontTx/>
              <a:buNone/>
            </a:pP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71AF9AC8-4D00-D801-B86A-2EFAFBD287D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D22113-8326-5B4B-8D7F-814BA43CC9DD}"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DD374AA-73C6-496C-3A5C-52BC619F2DA7}"/>
              </a:ext>
            </a:extLst>
          </p:cNvPr>
          <p:cNvSpPr>
            <a:spLocks noGrp="1"/>
          </p:cNvSpPr>
          <p:nvPr>
            <p:ph type="title"/>
          </p:nvPr>
        </p:nvSpPr>
        <p:spPr/>
        <p:txBody>
          <a:bodyPr/>
          <a:lstStyle/>
          <a:p>
            <a:r>
              <a:rPr lang="zh-CN" altLang="en-US" dirty="0">
                <a:ea typeface="宋体" panose="02010600030101010101" pitchFamily="2" charset="-122"/>
              </a:rPr>
              <a:t>赋值</a:t>
            </a:r>
            <a:endParaRPr lang="zh-CN" altLang="zh-CN" dirty="0">
              <a:ea typeface="宋体" panose="02010600030101010101" pitchFamily="2" charset="-122"/>
            </a:endParaRPr>
          </a:p>
        </p:txBody>
      </p:sp>
      <p:sp>
        <p:nvSpPr>
          <p:cNvPr id="38915" name="Content Placeholder 2">
            <a:extLst>
              <a:ext uri="{FF2B5EF4-FFF2-40B4-BE49-F238E27FC236}">
                <a16:creationId xmlns:a16="http://schemas.microsoft.com/office/drawing/2014/main" id="{C7FEAF44-6930-8ED4-101E-1C791F0F0D85}"/>
              </a:ext>
            </a:extLst>
          </p:cNvPr>
          <p:cNvSpPr>
            <a:spLocks noGrp="1"/>
          </p:cNvSpPr>
          <p:nvPr>
            <p:ph idx="1"/>
          </p:nvPr>
        </p:nvSpPr>
        <p:spPr/>
        <p:txBody>
          <a:bodyPr/>
          <a:lstStyle/>
          <a:p>
            <a:r>
              <a:rPr lang="zh-CN" altLang="zh-CN" dirty="0">
                <a:ea typeface="宋体" panose="02010600030101010101" pitchFamily="2" charset="-122"/>
              </a:rPr>
              <a:t>可以通过赋值的方式给变量</a:t>
            </a:r>
            <a:r>
              <a:rPr lang="zh-CN" altLang="zh-CN" b="1" i="1" dirty="0">
                <a:ea typeface="宋体" panose="02010600030101010101" pitchFamily="2" charset="-122"/>
              </a:rPr>
              <a:t>赋值：</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height = 8;</a:t>
            </a:r>
          </a:p>
          <a:p>
            <a:pPr>
              <a:buFontTx/>
              <a:buNone/>
            </a:pPr>
            <a:r>
              <a:rPr lang="zh-CN" altLang="zh-CN" dirty="0">
                <a:ea typeface="宋体" panose="02010600030101010101" pitchFamily="2" charset="-122"/>
              </a:rPr>
              <a:t>数字</a:t>
            </a:r>
            <a:r>
              <a:rPr lang="zh-CN" altLang="zh-CN" dirty="0">
                <a:latin typeface="Courier New" panose="02070309020205020404" pitchFamily="49" charset="0"/>
                <a:ea typeface="宋体" panose="02010600030101010101" pitchFamily="2" charset="-122"/>
                <a:cs typeface="Courier New" panose="02070309020205020404" pitchFamily="49" charset="0"/>
              </a:rPr>
              <a:t>8</a:t>
            </a:r>
            <a:r>
              <a:rPr lang="zh-CN" altLang="zh-CN" dirty="0">
                <a:ea typeface="宋体" panose="02010600030101010101" pitchFamily="2" charset="-122"/>
              </a:rPr>
              <a:t>是一个</a:t>
            </a:r>
            <a:r>
              <a:rPr lang="zh-CN" altLang="zh-CN" b="1" i="1" dirty="0">
                <a:ea typeface="宋体" panose="02010600030101010101" pitchFamily="2" charset="-122"/>
              </a:rPr>
              <a:t>常</a:t>
            </a:r>
            <a:r>
              <a:rPr lang="zh-CN" altLang="en-US" b="1" i="1" dirty="0">
                <a:ea typeface="宋体" panose="02010600030101010101" pitchFamily="2" charset="-122"/>
              </a:rPr>
              <a:t>数</a:t>
            </a:r>
            <a:r>
              <a:rPr lang="zh-CN" altLang="zh-CN" b="1" i="1" dirty="0">
                <a:ea typeface="宋体" panose="02010600030101010101" pitchFamily="2" charset="-122"/>
              </a:rPr>
              <a:t>。</a:t>
            </a:r>
          </a:p>
          <a:p>
            <a:r>
              <a:rPr lang="zh-CN" altLang="zh-CN" dirty="0">
                <a:ea typeface="宋体" panose="02010600030101010101" pitchFamily="2" charset="-122"/>
              </a:rPr>
              <a:t>在变量被赋值或以任何其他方式使用之前，必须首先声明它。</a:t>
            </a:r>
          </a:p>
        </p:txBody>
      </p:sp>
      <p:sp>
        <p:nvSpPr>
          <p:cNvPr id="5" name="Slide Number Placeholder 4">
            <a:extLst>
              <a:ext uri="{FF2B5EF4-FFF2-40B4-BE49-F238E27FC236}">
                <a16:creationId xmlns:a16="http://schemas.microsoft.com/office/drawing/2014/main" id="{4317FA2C-6E04-FD8D-E9D5-D2E15EE572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ECE14A-15C6-B44B-BC9D-0A4CD83B1DFC}"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CF0FBEE-0FCC-BE53-CCE4-F51201C77189}"/>
              </a:ext>
            </a:extLst>
          </p:cNvPr>
          <p:cNvSpPr>
            <a:spLocks noGrp="1"/>
          </p:cNvSpPr>
          <p:nvPr>
            <p:ph type="title"/>
          </p:nvPr>
        </p:nvSpPr>
        <p:spPr/>
        <p:txBody>
          <a:bodyPr/>
          <a:lstStyle/>
          <a:p>
            <a:r>
              <a:rPr lang="zh-CN" altLang="en-US" dirty="0">
                <a:ea typeface="宋体" panose="02010600030101010101" pitchFamily="2" charset="-122"/>
              </a:rPr>
              <a:t>赋值</a:t>
            </a:r>
            <a:endParaRPr lang="zh-CN" altLang="zh-CN" dirty="0">
              <a:ea typeface="宋体" panose="02010600030101010101" pitchFamily="2" charset="-122"/>
            </a:endParaRPr>
          </a:p>
        </p:txBody>
      </p:sp>
      <p:sp>
        <p:nvSpPr>
          <p:cNvPr id="39939" name="Content Placeholder 2">
            <a:extLst>
              <a:ext uri="{FF2B5EF4-FFF2-40B4-BE49-F238E27FC236}">
                <a16:creationId xmlns:a16="http://schemas.microsoft.com/office/drawing/2014/main" id="{2F0042CD-AF61-C529-2637-626E83AC6390}"/>
              </a:ext>
            </a:extLst>
          </p:cNvPr>
          <p:cNvSpPr>
            <a:spLocks noGrp="1"/>
          </p:cNvSpPr>
          <p:nvPr>
            <p:ph idx="1"/>
          </p:nvPr>
        </p:nvSpPr>
        <p:spPr/>
        <p:txBody>
          <a:bodyPr/>
          <a:lstStyle/>
          <a:p>
            <a:r>
              <a:rPr lang="zh-CN" altLang="en-US" dirty="0">
                <a:ea typeface="宋体" panose="02010600030101010101" pitchFamily="2" charset="-122"/>
              </a:rPr>
              <a:t>赋值</a:t>
            </a:r>
            <a:r>
              <a:rPr lang="zh-CN" altLang="zh-CN" dirty="0">
                <a:ea typeface="宋体" panose="02010600030101010101" pitchFamily="2" charset="-122"/>
              </a:rPr>
              <a:t>给</a:t>
            </a:r>
            <a:r>
              <a:rPr lang="en-US" altLang="zh-CN" dirty="0">
                <a:latin typeface="Courier New" panose="02070309020205020404" pitchFamily="49" charset="0"/>
                <a:ea typeface="宋体" panose="02010600030101010101" pitchFamily="2" charset="-122"/>
                <a:cs typeface="Courier New" panose="02070309020205020404" pitchFamily="49" charset="0"/>
              </a:rPr>
              <a:t>float</a:t>
            </a:r>
            <a:r>
              <a:rPr lang="zh-CN" altLang="zh-CN" dirty="0">
                <a:ea typeface="宋体" panose="02010600030101010101" pitchFamily="2" charset="-122"/>
              </a:rPr>
              <a:t>变量的常量通常包含小数点：</a:t>
            </a:r>
          </a:p>
          <a:p>
            <a:pPr>
              <a:lnSpc>
                <a:spcPct val="80000"/>
              </a:lnSpc>
              <a:spcBef>
                <a:spcPts val="1200"/>
              </a:spcBef>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profit = 2150.48;</a:t>
            </a: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dirty="0">
              <a:ea typeface="宋体" panose="02010600030101010101" pitchFamily="2" charset="-122"/>
            </a:endParaRPr>
          </a:p>
          <a:p>
            <a:r>
              <a:rPr lang="zh-CN" altLang="en-US" dirty="0">
                <a:ea typeface="宋体" panose="02010600030101010101" pitchFamily="2" charset="-122"/>
              </a:rPr>
              <a:t>赋值</a:t>
            </a:r>
            <a:r>
              <a:rPr lang="zh-CN" altLang="zh-CN" dirty="0">
                <a:ea typeface="宋体" panose="02010600030101010101" pitchFamily="2" charset="-122"/>
              </a:rPr>
              <a:t>给</a:t>
            </a:r>
            <a:r>
              <a:rPr lang="zh-CN" altLang="zh-CN" dirty="0">
                <a:latin typeface="Courier New" panose="02070309020205020404" pitchFamily="49" charset="0"/>
                <a:ea typeface="宋体" panose="02010600030101010101" pitchFamily="2" charset="-122"/>
                <a:cs typeface="Courier New" panose="02070309020205020404" pitchFamily="49" charset="0"/>
              </a:rPr>
              <a:t>浮点</a:t>
            </a:r>
            <a:r>
              <a:rPr lang="zh-CN" altLang="zh-CN" dirty="0">
                <a:ea typeface="宋体" panose="02010600030101010101" pitchFamily="2" charset="-122"/>
              </a:rPr>
              <a:t>变量，最好将</a:t>
            </a:r>
            <a:r>
              <a:rPr lang="en-US"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附到浮点常量</a:t>
            </a:r>
            <a:r>
              <a:rPr lang="zh-CN" altLang="en-US" dirty="0">
                <a:ea typeface="宋体" panose="02010600030101010101" pitchFamily="2" charset="-122"/>
              </a:rPr>
              <a:t>后</a:t>
            </a:r>
            <a:r>
              <a:rPr lang="zh-CN" altLang="zh-CN" dirty="0">
                <a:ea typeface="宋体" panose="02010600030101010101" pitchFamily="2" charset="-122"/>
              </a:rPr>
              <a:t>：</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profit = 2150.48f;</a:t>
            </a:r>
          </a:p>
          <a:p>
            <a:pPr>
              <a:buFontTx/>
              <a:buNone/>
            </a:pPr>
            <a:r>
              <a:rPr lang="zh-CN" altLang="en-US" dirty="0">
                <a:ea typeface="宋体" panose="02010600030101010101" pitchFamily="2" charset="-122"/>
              </a:rPr>
              <a:t>    </a:t>
            </a:r>
            <a:r>
              <a:rPr lang="zh-CN" altLang="zh-CN" dirty="0">
                <a:ea typeface="宋体" panose="02010600030101010101" pitchFamily="2" charset="-122"/>
              </a:rPr>
              <a:t>未能包含</a:t>
            </a:r>
            <a:r>
              <a:rPr lang="en-US"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可能会导致编译器发出警告。</a:t>
            </a:r>
          </a:p>
        </p:txBody>
      </p:sp>
      <p:sp>
        <p:nvSpPr>
          <p:cNvPr id="5" name="Slide Number Placeholder 4">
            <a:extLst>
              <a:ext uri="{FF2B5EF4-FFF2-40B4-BE49-F238E27FC236}">
                <a16:creationId xmlns:a16="http://schemas.microsoft.com/office/drawing/2014/main" id="{26F4D2AA-8F41-177F-277E-CC955C9144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E20ECC-E722-0B48-8EBA-7DA68B6ACF4C}"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C36487C-DAFE-6B71-4FCB-38E6F0333C87}"/>
              </a:ext>
            </a:extLst>
          </p:cNvPr>
          <p:cNvSpPr>
            <a:spLocks noGrp="1"/>
          </p:cNvSpPr>
          <p:nvPr>
            <p:ph type="title"/>
          </p:nvPr>
        </p:nvSpPr>
        <p:spPr/>
        <p:txBody>
          <a:bodyPr/>
          <a:lstStyle/>
          <a:p>
            <a:r>
              <a:rPr lang="zh-CN" altLang="en-US" dirty="0">
                <a:ea typeface="宋体" panose="02010600030101010101" pitchFamily="2" charset="-122"/>
              </a:rPr>
              <a:t>赋值</a:t>
            </a:r>
            <a:endParaRPr lang="zh-CN" altLang="zh-CN" dirty="0">
              <a:ea typeface="宋体" panose="02010600030101010101" pitchFamily="2" charset="-122"/>
            </a:endParaRPr>
          </a:p>
        </p:txBody>
      </p:sp>
      <p:sp>
        <p:nvSpPr>
          <p:cNvPr id="40963" name="Content Placeholder 2">
            <a:extLst>
              <a:ext uri="{FF2B5EF4-FFF2-40B4-BE49-F238E27FC236}">
                <a16:creationId xmlns:a16="http://schemas.microsoft.com/office/drawing/2014/main" id="{678D87ED-5175-380E-23B2-E3B88A5B93AB}"/>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变量通常分配一个 </a:t>
            </a:r>
            <a:r>
              <a:rPr lang="zh-CN" altLang="en-US" dirty="0">
                <a:ea typeface="宋体" panose="02010600030101010101" pitchFamily="2" charset="-122"/>
              </a:rPr>
              <a:t>整数</a:t>
            </a:r>
            <a:r>
              <a:rPr lang="zh-CN" altLang="zh-CN" dirty="0">
                <a:ea typeface="宋体" panose="02010600030101010101" pitchFamily="2" charset="-122"/>
              </a:rPr>
              <a:t>类型的值，</a:t>
            </a:r>
            <a:r>
              <a:rPr lang="zh-CN" altLang="zh-CN" dirty="0">
                <a:latin typeface="Courier New" panose="02070309020205020404" pitchFamily="49" charset="0"/>
                <a:ea typeface="宋体" panose="02010600030101010101" pitchFamily="2" charset="-122"/>
                <a:cs typeface="Courier New" panose="02070309020205020404" pitchFamily="49" charset="0"/>
              </a:rPr>
              <a:t>而</a:t>
            </a:r>
            <a:r>
              <a:rPr lang="zh-CN" altLang="zh-CN" dirty="0">
                <a:ea typeface="宋体" panose="02010600030101010101" pitchFamily="2" charset="-122"/>
              </a:rPr>
              <a:t>float</a:t>
            </a:r>
            <a:r>
              <a:rPr lang="zh-CN" altLang="zh-CN" dirty="0">
                <a:latin typeface="Courier New" panose="02070309020205020404" pitchFamily="49" charset="0"/>
                <a:ea typeface="宋体" panose="02010600030101010101" pitchFamily="2" charset="-122"/>
                <a:cs typeface="Courier New" panose="02070309020205020404" pitchFamily="49" charset="0"/>
              </a:rPr>
              <a:t>变量</a:t>
            </a:r>
            <a:r>
              <a:rPr lang="zh-CN" altLang="zh-CN" dirty="0">
                <a:ea typeface="宋体" panose="02010600030101010101" pitchFamily="2" charset="-122"/>
              </a:rPr>
              <a:t>通常分配一个</a:t>
            </a:r>
            <a:r>
              <a:rPr lang="zh-CN" altLang="en-US" dirty="0">
                <a:latin typeface="Courier New" panose="02070309020205020404" pitchFamily="49" charset="0"/>
                <a:ea typeface="宋体" panose="02010600030101010101" pitchFamily="2" charset="-122"/>
                <a:cs typeface="Courier New" panose="02070309020205020404" pitchFamily="49" charset="0"/>
              </a:rPr>
              <a:t>浮点</a:t>
            </a:r>
            <a:r>
              <a:rPr lang="zh-CN" altLang="zh-CN" dirty="0">
                <a:latin typeface="Courier New" panose="02070309020205020404" pitchFamily="49" charset="0"/>
                <a:ea typeface="宋体" panose="02010600030101010101" pitchFamily="2" charset="-122"/>
                <a:cs typeface="Courier New" panose="02070309020205020404" pitchFamily="49" charset="0"/>
              </a:rPr>
              <a:t>类型的值</a:t>
            </a:r>
            <a:r>
              <a:rPr lang="zh-CN" altLang="zh-CN" dirty="0">
                <a:ea typeface="宋体" panose="02010600030101010101" pitchFamily="2" charset="-122"/>
              </a:rPr>
              <a:t>。</a:t>
            </a:r>
          </a:p>
          <a:p>
            <a:endParaRPr lang="en-US" altLang="zh-CN" dirty="0">
              <a:ea typeface="宋体" panose="02010600030101010101" pitchFamily="2" charset="-122"/>
            </a:endParaRPr>
          </a:p>
          <a:p>
            <a:r>
              <a:rPr lang="zh-CN" altLang="zh-CN" dirty="0">
                <a:ea typeface="宋体" panose="02010600030101010101" pitchFamily="2" charset="-122"/>
              </a:rPr>
              <a:t>混合类型</a:t>
            </a:r>
            <a:r>
              <a:rPr lang="zh-CN" altLang="en-US" dirty="0">
                <a:ea typeface="宋体" panose="02010600030101010101" pitchFamily="2" charset="-122"/>
              </a:rPr>
              <a:t>赋值</a:t>
            </a:r>
            <a:r>
              <a:rPr lang="zh-CN" altLang="zh-CN" dirty="0">
                <a:ea typeface="宋体" panose="02010600030101010101" pitchFamily="2" charset="-122"/>
              </a:rPr>
              <a:t>（例如将</a:t>
            </a:r>
            <a:r>
              <a:rPr lang="zh-CN" altLang="en-US" dirty="0">
                <a:latin typeface="Courier New" panose="02070309020205020404" pitchFamily="49" charset="0"/>
                <a:ea typeface="宋体" panose="02010600030101010101" pitchFamily="2" charset="-122"/>
                <a:cs typeface="Courier New" panose="02070309020205020404" pitchFamily="49" charset="0"/>
              </a:rPr>
              <a:t>整数类型</a:t>
            </a:r>
            <a:r>
              <a:rPr lang="zh-CN" altLang="zh-CN" dirty="0">
                <a:ea typeface="宋体" panose="02010600030101010101" pitchFamily="2" charset="-122"/>
              </a:rPr>
              <a:t>值</a:t>
            </a:r>
            <a:r>
              <a:rPr lang="zh-CN" altLang="en-US" dirty="0">
                <a:ea typeface="宋体" panose="02010600030101010101" pitchFamily="2" charset="-122"/>
              </a:rPr>
              <a:t>赋</a:t>
            </a:r>
            <a:r>
              <a:rPr lang="zh-CN" altLang="zh-CN" dirty="0">
                <a:ea typeface="宋体" panose="02010600030101010101" pitchFamily="2" charset="-122"/>
              </a:rPr>
              <a:t>给</a:t>
            </a:r>
            <a:r>
              <a:rPr lang="zh-CN" altLang="zh-CN" dirty="0">
                <a:latin typeface="Courier New" panose="02070309020205020404" pitchFamily="49" charset="0"/>
                <a:ea typeface="宋体" panose="02010600030101010101" pitchFamily="2" charset="-122"/>
                <a:cs typeface="Courier New" panose="02070309020205020404" pitchFamily="49" charset="0"/>
              </a:rPr>
              <a:t>float</a:t>
            </a:r>
            <a:r>
              <a:rPr lang="zh-CN" altLang="zh-CN" dirty="0">
                <a:ea typeface="宋体" panose="02010600030101010101" pitchFamily="2" charset="-122"/>
              </a:rPr>
              <a:t>变量或将</a:t>
            </a:r>
            <a:r>
              <a:rPr lang="zh-CN" altLang="en-US" dirty="0">
                <a:latin typeface="Courier New" panose="02070309020205020404" pitchFamily="49" charset="0"/>
                <a:ea typeface="宋体" panose="02010600030101010101" pitchFamily="2" charset="-122"/>
                <a:cs typeface="Courier New" panose="02070309020205020404" pitchFamily="49" charset="0"/>
              </a:rPr>
              <a:t>浮点类型</a:t>
            </a:r>
            <a:r>
              <a:rPr lang="zh-CN" altLang="zh-CN" dirty="0">
                <a:ea typeface="宋体" panose="02010600030101010101" pitchFamily="2" charset="-122"/>
              </a:rPr>
              <a:t>值</a:t>
            </a:r>
            <a:r>
              <a:rPr lang="zh-CN" altLang="en-US" dirty="0">
                <a:ea typeface="宋体" panose="02010600030101010101" pitchFamily="2" charset="-122"/>
              </a:rPr>
              <a:t>赋</a:t>
            </a:r>
            <a:r>
              <a:rPr lang="zh-CN" altLang="zh-CN" dirty="0">
                <a:ea typeface="宋体" panose="02010600030101010101" pitchFamily="2" charset="-122"/>
              </a:rPr>
              <a:t>给</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变量）是</a:t>
            </a:r>
            <a:r>
              <a:rPr lang="zh-CN" altLang="en-US" dirty="0">
                <a:ea typeface="宋体" panose="02010600030101010101" pitchFamily="2" charset="-122"/>
              </a:rPr>
              <a:t>允许的</a:t>
            </a:r>
            <a:r>
              <a:rPr lang="zh-CN" altLang="zh-CN" dirty="0">
                <a:ea typeface="宋体" panose="02010600030101010101" pitchFamily="2" charset="-122"/>
              </a:rPr>
              <a:t>，但</a:t>
            </a:r>
            <a:r>
              <a:rPr lang="zh-CN" altLang="en-US" dirty="0">
                <a:ea typeface="宋体" panose="02010600030101010101" pitchFamily="2" charset="-122"/>
              </a:rPr>
              <a:t>可能不</a:t>
            </a:r>
            <a:r>
              <a:rPr lang="zh-CN" altLang="zh-CN" dirty="0">
                <a:ea typeface="宋体" panose="02010600030101010101" pitchFamily="2" charset="-122"/>
              </a:rPr>
              <a:t>安全。</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998BAAC-C65E-0011-B743-C943CCCE3E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4CF8FD-7528-8947-AE51-1DC63D3C9992}"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9A12E96-72C6-C360-2164-DA7267B95883}"/>
              </a:ext>
            </a:extLst>
          </p:cNvPr>
          <p:cNvSpPr>
            <a:spLocks noGrp="1"/>
          </p:cNvSpPr>
          <p:nvPr>
            <p:ph type="title"/>
          </p:nvPr>
        </p:nvSpPr>
        <p:spPr/>
        <p:txBody>
          <a:bodyPr/>
          <a:lstStyle/>
          <a:p>
            <a:r>
              <a:rPr lang="zh-CN" altLang="en-US" dirty="0">
                <a:ea typeface="宋体" panose="02010600030101010101" pitchFamily="2" charset="-122"/>
              </a:rPr>
              <a:t>赋值</a:t>
            </a:r>
            <a:endParaRPr lang="zh-CN" altLang="zh-CN" dirty="0">
              <a:ea typeface="宋体" panose="02010600030101010101" pitchFamily="2" charset="-122"/>
            </a:endParaRPr>
          </a:p>
        </p:txBody>
      </p:sp>
      <p:sp>
        <p:nvSpPr>
          <p:cNvPr id="41987" name="Content Placeholder 2">
            <a:extLst>
              <a:ext uri="{FF2B5EF4-FFF2-40B4-BE49-F238E27FC236}">
                <a16:creationId xmlns:a16="http://schemas.microsoft.com/office/drawing/2014/main" id="{4B7CB299-4009-F77B-FAAC-E7445C6DD8BC}"/>
              </a:ext>
            </a:extLst>
          </p:cNvPr>
          <p:cNvSpPr>
            <a:spLocks noGrp="1"/>
          </p:cNvSpPr>
          <p:nvPr>
            <p:ph idx="1"/>
          </p:nvPr>
        </p:nvSpPr>
        <p:spPr/>
        <p:txBody>
          <a:bodyPr/>
          <a:lstStyle/>
          <a:p>
            <a:r>
              <a:rPr lang="zh-CN" altLang="zh-CN" dirty="0">
                <a:ea typeface="宋体" panose="02010600030101010101" pitchFamily="2" charset="-122"/>
              </a:rPr>
              <a:t>一旦一个变量被赋值，它就可以用来帮助计算另一个变量的值：</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height = 8;</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length = 12;</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width = 10;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volume = height * length * width;</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volume is now 960 */</a:t>
            </a:r>
          </a:p>
          <a:p>
            <a:r>
              <a:rPr lang="zh-CN" altLang="zh-CN" dirty="0">
                <a:ea typeface="宋体" panose="02010600030101010101" pitchFamily="2" charset="-122"/>
              </a:rPr>
              <a:t>赋值的右侧可以是涉及常量、变量和运算符的公式（或 C 术语中的</a:t>
            </a:r>
            <a:r>
              <a:rPr lang="zh-CN" altLang="zh-CN" b="1" i="1" dirty="0">
                <a:ea typeface="宋体" panose="02010600030101010101" pitchFamily="2" charset="-122"/>
              </a:rPr>
              <a:t>表达式）。</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85661D56-2CE2-C236-4DF1-24D28A6F815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C8F5E-8C33-4D48-967B-321EAC490761}"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A3D44ED-C619-64B6-3886-A049E86A2878}"/>
              </a:ext>
            </a:extLst>
          </p:cNvPr>
          <p:cNvSpPr>
            <a:spLocks noGrp="1"/>
          </p:cNvSpPr>
          <p:nvPr>
            <p:ph type="title"/>
          </p:nvPr>
        </p:nvSpPr>
        <p:spPr/>
        <p:txBody>
          <a:bodyPr/>
          <a:lstStyle/>
          <a:p>
            <a:r>
              <a:rPr lang="zh-CN" altLang="zh-CN">
                <a:ea typeface="宋体" panose="02010600030101010101" pitchFamily="2" charset="-122"/>
              </a:rPr>
              <a:t>编译和链接</a:t>
            </a:r>
          </a:p>
        </p:txBody>
      </p:sp>
      <p:sp>
        <p:nvSpPr>
          <p:cNvPr id="3" name="Content Placeholder 2">
            <a:extLst>
              <a:ext uri="{FF2B5EF4-FFF2-40B4-BE49-F238E27FC236}">
                <a16:creationId xmlns:a16="http://schemas.microsoft.com/office/drawing/2014/main" id="{F60FC0BD-D447-1208-4A0F-E0A85A910186}"/>
              </a:ext>
            </a:extLst>
          </p:cNvPr>
          <p:cNvSpPr>
            <a:spLocks noGrp="1"/>
          </p:cNvSpPr>
          <p:nvPr>
            <p:ph idx="1"/>
          </p:nvPr>
        </p:nvSpPr>
        <p:spPr/>
        <p:txBody>
          <a:bodyPr/>
          <a:lstStyle/>
          <a:p>
            <a:pPr>
              <a:defRPr/>
            </a:pPr>
            <a:r>
              <a:rPr lang="zh-CN" dirty="0"/>
              <a:t>在</a:t>
            </a:r>
            <a:r>
              <a:rPr lang="zh-CN" altLang="en-US" dirty="0"/>
              <a:t>转化可</a:t>
            </a:r>
            <a:r>
              <a:rPr lang="zh-CN" dirty="0"/>
              <a:t>执行程序之前，通常需要三步：</a:t>
            </a:r>
          </a:p>
          <a:p>
            <a:pPr lvl="1">
              <a:defRPr/>
            </a:pPr>
            <a:r>
              <a:rPr lang="zh-CN" b="1" i="1" dirty="0">
                <a:ea typeface="+mn-ea"/>
                <a:cs typeface="+mn-cs"/>
              </a:rPr>
              <a:t>预处理。</a:t>
            </a:r>
            <a:r>
              <a:rPr lang="zh-CN" dirty="0">
                <a:ea typeface="+mn-ea"/>
                <a:cs typeface="+mn-cs"/>
              </a:rPr>
              <a:t>预</a:t>
            </a:r>
            <a:r>
              <a:rPr lang="zh-CN" b="1" i="1" dirty="0">
                <a:ea typeface="+mn-ea"/>
                <a:cs typeface="+mn-cs"/>
              </a:rPr>
              <a:t>处理器</a:t>
            </a:r>
            <a:r>
              <a:rPr lang="zh-CN" altLang="en-US" dirty="0">
                <a:ea typeface="+mn-ea"/>
                <a:cs typeface="+mn-cs"/>
              </a:rPr>
              <a:t>会处理</a:t>
            </a:r>
            <a:r>
              <a:rPr lang="zh-CN" dirty="0">
                <a:ea typeface="+mn-ea"/>
                <a:cs typeface="+mn-cs"/>
              </a:rPr>
              <a:t>以 # 开头的命令（称为</a:t>
            </a:r>
            <a:r>
              <a:rPr lang="zh-CN" b="1" i="1" dirty="0">
                <a:ea typeface="+mn-ea"/>
                <a:cs typeface="+mn-cs"/>
              </a:rPr>
              <a:t>指令</a:t>
            </a:r>
            <a:r>
              <a:rPr lang="zh-CN" dirty="0">
                <a:ea typeface="+mn-ea"/>
                <a:cs typeface="+mn-cs"/>
              </a:rPr>
              <a:t>）</a:t>
            </a:r>
          </a:p>
          <a:p>
            <a:pPr lvl="1">
              <a:defRPr/>
            </a:pPr>
            <a:r>
              <a:rPr lang="zh-CN" b="1" i="1" dirty="0">
                <a:ea typeface="+mn-ea"/>
                <a:cs typeface="+mn-cs"/>
              </a:rPr>
              <a:t>编译。编译器</a:t>
            </a:r>
            <a:r>
              <a:rPr lang="zh-CN" dirty="0">
                <a:ea typeface="+mn-ea"/>
                <a:cs typeface="+mn-cs"/>
              </a:rPr>
              <a:t>翻译然后将程序翻译成机器指令（目标</a:t>
            </a:r>
            <a:r>
              <a:rPr lang="zh-CN" b="1" i="1" dirty="0">
                <a:ea typeface="+mn-ea"/>
                <a:cs typeface="+mn-cs"/>
              </a:rPr>
              <a:t>代码</a:t>
            </a:r>
            <a:r>
              <a:rPr lang="zh-CN" dirty="0">
                <a:ea typeface="+mn-ea"/>
                <a:cs typeface="+mn-cs"/>
              </a:rPr>
              <a:t>）</a:t>
            </a:r>
          </a:p>
          <a:p>
            <a:pPr lvl="1">
              <a:defRPr/>
            </a:pPr>
            <a:r>
              <a:rPr lang="zh-CN" b="1" i="1" dirty="0">
                <a:ea typeface="+mn-ea"/>
                <a:cs typeface="+mn-cs"/>
              </a:rPr>
              <a:t>链接。链接器</a:t>
            </a:r>
            <a:r>
              <a:rPr lang="zh-CN" dirty="0">
                <a:ea typeface="+mn-ea"/>
                <a:cs typeface="+mn-cs"/>
              </a:rPr>
              <a:t>将编译器生成的目标代码与生成完整可执行程序所需的任何附加代码相结合</a:t>
            </a:r>
          </a:p>
          <a:p>
            <a:pPr>
              <a:defRPr/>
            </a:pPr>
            <a:r>
              <a:rPr lang="zh-CN" dirty="0"/>
              <a:t>预处理器通常与编译器集成在一起</a:t>
            </a:r>
          </a:p>
          <a:p>
            <a:pPr>
              <a:defRPr/>
            </a:pPr>
            <a:endParaRPr lang="en-US" dirty="0"/>
          </a:p>
        </p:txBody>
      </p:sp>
      <p:sp>
        <p:nvSpPr>
          <p:cNvPr id="5" name="Slide Number Placeholder 4">
            <a:extLst>
              <a:ext uri="{FF2B5EF4-FFF2-40B4-BE49-F238E27FC236}">
                <a16:creationId xmlns:a16="http://schemas.microsoft.com/office/drawing/2014/main" id="{A30A89E3-CE31-6A6E-29AE-26DE3A0805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9655F2-63CF-B04C-A3D0-1AEAC071E7DD}"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679B0F9-D45B-9FB8-A85C-FCBCD479A807}"/>
              </a:ext>
            </a:extLst>
          </p:cNvPr>
          <p:cNvSpPr>
            <a:spLocks noGrp="1"/>
          </p:cNvSpPr>
          <p:nvPr>
            <p:ph type="title"/>
          </p:nvPr>
        </p:nvSpPr>
        <p:spPr/>
        <p:txBody>
          <a:bodyPr/>
          <a:lstStyle/>
          <a:p>
            <a:r>
              <a:rPr lang="zh-CN" altLang="zh-CN">
                <a:ea typeface="宋体" panose="02010600030101010101" pitchFamily="2" charset="-122"/>
              </a:rPr>
              <a:t>打印变量的值</a:t>
            </a:r>
          </a:p>
        </p:txBody>
      </p:sp>
      <p:sp>
        <p:nvSpPr>
          <p:cNvPr id="43011" name="Content Placeholder 2">
            <a:extLst>
              <a:ext uri="{FF2B5EF4-FFF2-40B4-BE49-F238E27FC236}">
                <a16:creationId xmlns:a16="http://schemas.microsoft.com/office/drawing/2014/main" id="{14773B27-EECC-AB97-9A83-64A487EDBFCB}"/>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可用于显示变量的当前值。</a:t>
            </a:r>
          </a:p>
          <a:p>
            <a:r>
              <a:rPr lang="zh-CN" altLang="en-US" dirty="0">
                <a:ea typeface="宋体" panose="02010600030101010101" pitchFamily="2" charset="-122"/>
              </a:rPr>
              <a:t>打印</a:t>
            </a:r>
            <a:r>
              <a:rPr lang="zh-CN" altLang="zh-CN" dirty="0">
                <a:ea typeface="宋体" panose="02010600030101010101" pitchFamily="2" charset="-122"/>
              </a:rPr>
              <a:t>消息</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Height: </a:t>
            </a:r>
            <a:r>
              <a:rPr lang="en-US" altLang="zh-CN" sz="2400" i="1" dirty="0">
                <a:ea typeface="宋体" panose="02010600030101010101" pitchFamily="2" charset="-122"/>
                <a:cs typeface="Courier New" panose="02070309020205020404" pitchFamily="49" charset="0"/>
              </a:rPr>
              <a:t>h</a:t>
            </a:r>
          </a:p>
          <a:p>
            <a:pPr>
              <a:buFontTx/>
              <a:buNone/>
            </a:pPr>
            <a:r>
              <a:rPr lang="zh-CN" altLang="en-US" dirty="0">
                <a:ea typeface="宋体" panose="02010600030101010101" pitchFamily="2" charset="-122"/>
              </a:rPr>
              <a:t>    </a:t>
            </a:r>
            <a:r>
              <a:rPr lang="zh-CN" altLang="zh-CN" dirty="0">
                <a:ea typeface="宋体" panose="02010600030101010101" pitchFamily="2" charset="-122"/>
              </a:rPr>
              <a:t>其中</a:t>
            </a:r>
            <a:r>
              <a:rPr lang="zh-CN" altLang="zh-CN" i="1" dirty="0">
                <a:ea typeface="宋体" panose="02010600030101010101" pitchFamily="2" charset="-122"/>
              </a:rPr>
              <a:t>h</a:t>
            </a:r>
            <a:r>
              <a:rPr lang="zh-CN" altLang="zh-CN" dirty="0">
                <a:ea typeface="宋体" panose="02010600030101010101" pitchFamily="2" charset="-122"/>
              </a:rPr>
              <a:t>是</a:t>
            </a:r>
            <a:r>
              <a:rPr lang="zh-CN" altLang="zh-CN" dirty="0">
                <a:latin typeface="Courier New" panose="02070309020205020404" pitchFamily="49" charset="0"/>
                <a:ea typeface="宋体" panose="02010600030101010101" pitchFamily="2" charset="-122"/>
                <a:cs typeface="Courier New" panose="02070309020205020404" pitchFamily="49" charset="0"/>
              </a:rPr>
              <a:t>高度</a:t>
            </a:r>
            <a:r>
              <a:rPr lang="zh-CN" altLang="zh-CN" dirty="0">
                <a:ea typeface="宋体" panose="02010600030101010101" pitchFamily="2" charset="-122"/>
              </a:rPr>
              <a:t>变量的当前值，我们将使用以下</a:t>
            </a:r>
            <a:r>
              <a:rPr lang="zh-CN" altLang="zh-CN" dirty="0">
                <a:latin typeface="Courier New" panose="02070309020205020404" pitchFamily="49" charset="0"/>
                <a:ea typeface="宋体" panose="02010600030101010101" pitchFamily="2" charset="-122"/>
                <a:cs typeface="Courier New" panose="02070309020205020404" pitchFamily="49" charset="0"/>
              </a:rPr>
              <a:t>printf调用</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Height:</a:t>
            </a: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%d\n", height);</a:t>
            </a:r>
          </a:p>
          <a:p>
            <a:r>
              <a:rPr lang="zh-CN" altLang="zh-CN" dirty="0">
                <a:latin typeface="Courier New" panose="02070309020205020404" pitchFamily="49" charset="0"/>
                <a:ea typeface="宋体" panose="02010600030101010101" pitchFamily="2" charset="-122"/>
                <a:cs typeface="Courier New" panose="02070309020205020404" pitchFamily="49" charset="0"/>
              </a:rPr>
              <a:t>%d</a:t>
            </a:r>
            <a:r>
              <a:rPr lang="zh-CN" altLang="zh-CN" dirty="0">
                <a:ea typeface="宋体" panose="02010600030101010101" pitchFamily="2" charset="-122"/>
              </a:rPr>
              <a:t>是一个占位符，指示要在哪里填写</a:t>
            </a:r>
            <a:r>
              <a:rPr lang="zh-CN" altLang="zh-CN" dirty="0">
                <a:latin typeface="Courier New" panose="02070309020205020404" pitchFamily="49" charset="0"/>
                <a:ea typeface="宋体" panose="02010600030101010101" pitchFamily="2" charset="-122"/>
                <a:cs typeface="Courier New" panose="02070309020205020404" pitchFamily="49" charset="0"/>
              </a:rPr>
              <a:t>height的值。</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793093BB-0356-3A42-593D-13C73E3019F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336DD2-CBE2-0F49-A631-B87D531126A3}"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813DCFE-2F5E-CDC9-F06C-DBB0E2498E70}"/>
              </a:ext>
            </a:extLst>
          </p:cNvPr>
          <p:cNvSpPr>
            <a:spLocks noGrp="1"/>
          </p:cNvSpPr>
          <p:nvPr>
            <p:ph type="title"/>
          </p:nvPr>
        </p:nvSpPr>
        <p:spPr/>
        <p:txBody>
          <a:bodyPr/>
          <a:lstStyle/>
          <a:p>
            <a:r>
              <a:rPr lang="zh-CN" altLang="zh-CN">
                <a:ea typeface="宋体" panose="02010600030101010101" pitchFamily="2" charset="-122"/>
              </a:rPr>
              <a:t>打印变量的值</a:t>
            </a:r>
          </a:p>
        </p:txBody>
      </p:sp>
      <p:sp>
        <p:nvSpPr>
          <p:cNvPr id="44035" name="Content Placeholder 2">
            <a:extLst>
              <a:ext uri="{FF2B5EF4-FFF2-40B4-BE49-F238E27FC236}">
                <a16:creationId xmlns:a16="http://schemas.microsoft.com/office/drawing/2014/main" id="{B0FFEEDF-90FC-614D-55CC-8F099A086B87}"/>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%d</a:t>
            </a:r>
            <a:r>
              <a:rPr lang="zh-CN" altLang="zh-CN" dirty="0">
                <a:ea typeface="宋体" panose="02010600030101010101" pitchFamily="2" charset="-122"/>
              </a:rPr>
              <a:t>仅适用于</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变量；要打印</a:t>
            </a:r>
            <a:r>
              <a:rPr lang="en-US" altLang="zh-CN" dirty="0">
                <a:latin typeface="Courier New" panose="02070309020205020404" pitchFamily="49" charset="0"/>
                <a:ea typeface="宋体" panose="02010600030101010101" pitchFamily="2" charset="-122"/>
                <a:cs typeface="Courier New" panose="02070309020205020404" pitchFamily="49" charset="0"/>
              </a:rPr>
              <a:t>float</a:t>
            </a:r>
            <a:r>
              <a:rPr lang="zh-CN" altLang="zh-CN" dirty="0">
                <a:ea typeface="宋体" panose="02010600030101010101" pitchFamily="2" charset="-122"/>
              </a:rPr>
              <a:t>变量，</a:t>
            </a:r>
            <a:r>
              <a:rPr lang="zh-CN" altLang="en-US" dirty="0">
                <a:ea typeface="宋体" panose="02010600030101010101" pitchFamily="2" charset="-122"/>
              </a:rPr>
              <a:t>需用</a:t>
            </a:r>
            <a:r>
              <a:rPr lang="zh-CN" altLang="zh-CN" dirty="0">
                <a:latin typeface="Courier New" panose="02070309020205020404" pitchFamily="49" charset="0"/>
                <a:ea typeface="宋体" panose="02010600030101010101" pitchFamily="2" charset="-122"/>
                <a:cs typeface="Courier New" panose="02070309020205020404" pitchFamily="49" charset="0"/>
              </a:rPr>
              <a:t>%f</a:t>
            </a:r>
            <a:endParaRPr lang="zh-CN" altLang="zh-CN" dirty="0">
              <a:ea typeface="宋体" panose="02010600030101010101" pitchFamily="2" charset="-122"/>
            </a:endParaRPr>
          </a:p>
          <a:p>
            <a:r>
              <a:rPr lang="zh-CN" altLang="zh-CN" dirty="0">
                <a:ea typeface="宋体" panose="02010600030101010101" pitchFamily="2" charset="-122"/>
              </a:rPr>
              <a:t>默认情况下， </a:t>
            </a:r>
            <a:r>
              <a:rPr lang="zh-CN"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显示小数点后六位数字。</a:t>
            </a:r>
          </a:p>
          <a:p>
            <a:r>
              <a:rPr lang="zh-CN" altLang="zh-CN" dirty="0">
                <a:ea typeface="宋体" panose="02010600030101010101" pitchFamily="2" charset="-122"/>
              </a:rPr>
              <a:t>要强制</a:t>
            </a:r>
            <a:r>
              <a:rPr lang="zh-CN"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在小数点后显示</a:t>
            </a:r>
            <a:r>
              <a:rPr lang="zh-CN" altLang="zh-CN" i="1" dirty="0">
                <a:ea typeface="宋体" panose="02010600030101010101" pitchFamily="2" charset="-122"/>
              </a:rPr>
              <a:t>p</a:t>
            </a:r>
            <a:r>
              <a:rPr lang="zh-CN" altLang="zh-CN" dirty="0">
                <a:ea typeface="宋体" panose="02010600030101010101" pitchFamily="2" charset="-122"/>
              </a:rPr>
              <a:t>位</a:t>
            </a:r>
            <a:r>
              <a:rPr lang="zh-CN" altLang="zh-CN" i="1" dirty="0">
                <a:ea typeface="宋体" panose="02010600030101010101" pitchFamily="2" charset="-122"/>
              </a:rPr>
              <a:t>，</a:t>
            </a:r>
            <a:r>
              <a:rPr lang="zh-CN" altLang="zh-CN" dirty="0">
                <a:ea typeface="宋体" panose="02010600030101010101" pitchFamily="2" charset="-122"/>
              </a:rPr>
              <a:t>将</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i="1" dirty="0">
                <a:ea typeface="宋体" panose="02010600030101010101" pitchFamily="2" charset="-122"/>
              </a:rPr>
              <a:t>p</a:t>
            </a:r>
            <a:r>
              <a:rPr lang="zh-CN" altLang="en-US" i="1" dirty="0">
                <a:ea typeface="宋体" panose="02010600030101010101" pitchFamily="2" charset="-122"/>
              </a:rPr>
              <a:t>放</a:t>
            </a:r>
            <a:r>
              <a:rPr lang="zh-CN" altLang="zh-CN" dirty="0">
                <a:ea typeface="宋体" panose="02010600030101010101" pitchFamily="2" charset="-122"/>
              </a:rPr>
              <a:t>在</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f之间</a:t>
            </a:r>
            <a:endParaRPr lang="zh-CN" altLang="zh-CN" dirty="0">
              <a:ea typeface="宋体" panose="02010600030101010101" pitchFamily="2" charset="-122"/>
            </a:endParaRPr>
          </a:p>
          <a:p>
            <a:r>
              <a:rPr lang="zh-CN" altLang="zh-CN" dirty="0">
                <a:ea typeface="宋体" panose="02010600030101010101" pitchFamily="2" charset="-122"/>
              </a:rPr>
              <a:t>打印行</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Profit: $2150.48</a:t>
            </a: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zh-CN" altLang="en-US" dirty="0">
                <a:ea typeface="宋体" panose="02010600030101010101" pitchFamily="2" charset="-122"/>
              </a:rPr>
              <a:t>    </a:t>
            </a:r>
            <a:r>
              <a:rPr lang="zh-CN" altLang="zh-CN" dirty="0">
                <a:ea typeface="宋体" panose="02010600030101010101" pitchFamily="2" charset="-122"/>
              </a:rPr>
              <a:t>使用以下</a:t>
            </a:r>
            <a:r>
              <a:rPr lang="zh-CN" altLang="zh-CN" dirty="0">
                <a:latin typeface="Courier New" panose="02070309020205020404" pitchFamily="49" charset="0"/>
                <a:ea typeface="宋体" panose="02010600030101010101" pitchFamily="2" charset="-122"/>
                <a:cs typeface="Courier New" panose="02070309020205020404" pitchFamily="49" charset="0"/>
              </a:rPr>
              <a:t>printf调用</a:t>
            </a:r>
            <a:r>
              <a:rPr lang="zh-CN" altLang="zh-CN" dirty="0">
                <a:ea typeface="宋体" panose="02010600030101010101" pitchFamily="2" charset="-122"/>
              </a:rPr>
              <a:t>：</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("Profit: $%.2f\n", profit);</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FD19F004-C2E5-9304-FFA2-5D4383836C3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63F023-BE1C-9E4D-8C48-CBC955E551E4}"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543EE94-ECD9-70DC-C613-37D4265745C1}"/>
              </a:ext>
            </a:extLst>
          </p:cNvPr>
          <p:cNvSpPr>
            <a:spLocks noGrp="1"/>
          </p:cNvSpPr>
          <p:nvPr>
            <p:ph type="title"/>
          </p:nvPr>
        </p:nvSpPr>
        <p:spPr/>
        <p:txBody>
          <a:bodyPr/>
          <a:lstStyle/>
          <a:p>
            <a:r>
              <a:rPr lang="zh-CN" altLang="zh-CN">
                <a:ea typeface="宋体" panose="02010600030101010101" pitchFamily="2" charset="-122"/>
              </a:rPr>
              <a:t>打印变量的值</a:t>
            </a:r>
          </a:p>
        </p:txBody>
      </p:sp>
      <p:sp>
        <p:nvSpPr>
          <p:cNvPr id="45059" name="Content Placeholder 2">
            <a:extLst>
              <a:ext uri="{FF2B5EF4-FFF2-40B4-BE49-F238E27FC236}">
                <a16:creationId xmlns:a16="http://schemas.microsoft.com/office/drawing/2014/main" id="{306948B4-B688-88F3-F06B-70B867F44854}"/>
              </a:ext>
            </a:extLst>
          </p:cNvPr>
          <p:cNvSpPr>
            <a:spLocks noGrp="1"/>
          </p:cNvSpPr>
          <p:nvPr>
            <p:ph idx="1"/>
          </p:nvPr>
        </p:nvSpPr>
        <p:spPr>
          <a:xfrm>
            <a:off x="685800" y="1524000"/>
            <a:ext cx="8153400" cy="4800600"/>
          </a:xfrm>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可以打印的变量数量没有限制：</a:t>
            </a:r>
          </a:p>
          <a:p>
            <a:pPr>
              <a:lnSpc>
                <a:spcPct val="80000"/>
              </a:lnSpc>
              <a:spcBef>
                <a:spcPts val="1200"/>
              </a:spcBef>
              <a:buFontTx/>
              <a:buNone/>
            </a:pPr>
            <a:r>
              <a:rPr lang="zh-CN" altLang="en-US"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("Height: %d  Length: %d\n",</a:t>
            </a: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height,</a:t>
            </a: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length);</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082C4DD7-FABC-464D-8B40-F289F69CBD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6FD11E-ACC9-C14D-BC76-1C9753A6DCA9}"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4027784-86D9-810B-DF7F-DB084A131DB4}"/>
              </a:ext>
            </a:extLst>
          </p:cNvPr>
          <p:cNvSpPr>
            <a:spLocks noGrp="1"/>
          </p:cNvSpPr>
          <p:nvPr>
            <p:ph type="title"/>
          </p:nvPr>
        </p:nvSpPr>
        <p:spPr/>
        <p:txBody>
          <a:bodyPr/>
          <a:lstStyle/>
          <a:p>
            <a:r>
              <a:rPr lang="zh-CN" altLang="zh-CN" dirty="0">
                <a:ea typeface="宋体" panose="02010600030101010101" pitchFamily="2" charset="-122"/>
              </a:rPr>
              <a:t>程序：计算</a:t>
            </a:r>
            <a:br>
              <a:rPr lang="en-US" altLang="zh-CN" dirty="0">
                <a:ea typeface="宋体" panose="02010600030101010101" pitchFamily="2" charset="-122"/>
              </a:rPr>
            </a:br>
            <a:r>
              <a:rPr lang="zh-CN" altLang="zh-CN" dirty="0">
                <a:ea typeface="宋体" panose="02010600030101010101" pitchFamily="2" charset="-122"/>
              </a:rPr>
              <a:t>盒子的</a:t>
            </a:r>
            <a:r>
              <a:rPr lang="zh-CN" altLang="en-US" dirty="0">
                <a:ea typeface="宋体" panose="02010600030101010101" pitchFamily="2" charset="-122"/>
              </a:rPr>
              <a:t>空间</a:t>
            </a:r>
            <a:r>
              <a:rPr lang="zh-CN" altLang="zh-CN" dirty="0">
                <a:ea typeface="宋体" panose="02010600030101010101" pitchFamily="2" charset="-122"/>
              </a:rPr>
              <a:t>重量</a:t>
            </a:r>
          </a:p>
        </p:txBody>
      </p:sp>
      <p:sp>
        <p:nvSpPr>
          <p:cNvPr id="46083" name="Content Placeholder 2">
            <a:extLst>
              <a:ext uri="{FF2B5EF4-FFF2-40B4-BE49-F238E27FC236}">
                <a16:creationId xmlns:a16="http://schemas.microsoft.com/office/drawing/2014/main" id="{584DD0DB-7452-BDFF-614A-04B09A74BFA6}"/>
              </a:ext>
            </a:extLst>
          </p:cNvPr>
          <p:cNvSpPr>
            <a:spLocks noGrp="1"/>
          </p:cNvSpPr>
          <p:nvPr>
            <p:ph idx="1"/>
          </p:nvPr>
        </p:nvSpPr>
        <p:spPr>
          <a:xfrm>
            <a:off x="685800" y="1600200"/>
            <a:ext cx="7772400" cy="4724400"/>
          </a:xfrm>
        </p:spPr>
        <p:txBody>
          <a:bodyPr/>
          <a:lstStyle/>
          <a:p>
            <a:r>
              <a:rPr lang="zh-CN" altLang="zh-CN" sz="2600" dirty="0">
                <a:ea typeface="宋体" panose="02010600030101010101" pitchFamily="2" charset="-122"/>
              </a:rPr>
              <a:t>航运公司通常会根据体积而不是重量对大而轻的箱子收取额外费用。</a:t>
            </a:r>
          </a:p>
          <a:p>
            <a:r>
              <a:rPr lang="zh-CN" altLang="zh-CN" sz="2600" dirty="0">
                <a:ea typeface="宋体" panose="02010600030101010101" pitchFamily="2" charset="-122"/>
              </a:rPr>
              <a:t>计算“</a:t>
            </a:r>
            <a:r>
              <a:rPr lang="zh-CN" altLang="en-US" sz="2600" dirty="0">
                <a:ea typeface="宋体" panose="02010600030101010101" pitchFamily="2" charset="-122"/>
              </a:rPr>
              <a:t>空间</a:t>
            </a:r>
            <a:r>
              <a:rPr lang="zh-CN" altLang="zh-CN" sz="2600" dirty="0">
                <a:ea typeface="宋体" panose="02010600030101010101" pitchFamily="2" charset="-122"/>
              </a:rPr>
              <a:t>重量”的常用方法是将体积除以 166（每磅允许的立方英寸数）。</a:t>
            </a:r>
          </a:p>
          <a:p>
            <a:r>
              <a:rPr lang="zh-CN" altLang="zh-CN" sz="2600" dirty="0">
                <a:ea typeface="宋体" panose="02010600030101010101" pitchFamily="2" charset="-122"/>
              </a:rPr>
              <a:t>dweight.c程序计算特定盒子的尺寸重量</a:t>
            </a:r>
            <a:r>
              <a:rPr lang="zh-CN" altLang="zh-CN" sz="26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zh-CN" altLang="en-US"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尺寸：12x10x8</a:t>
            </a:r>
          </a:p>
          <a:p>
            <a:pPr>
              <a:lnSpc>
                <a:spcPct val="80000"/>
              </a:lnSpc>
              <a:spcBef>
                <a:spcPts val="400"/>
              </a:spcBef>
              <a:buFontTx/>
              <a:buNone/>
            </a:pPr>
            <a:r>
              <a:rPr lang="zh-CN" altLang="en-US"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体积（立方英寸）：960</a:t>
            </a:r>
          </a:p>
          <a:p>
            <a:pPr>
              <a:lnSpc>
                <a:spcPct val="80000"/>
              </a:lnSpc>
              <a:spcBef>
                <a:spcPts val="400"/>
              </a:spcBef>
              <a:buFontTx/>
              <a:buNone/>
            </a:pPr>
            <a:r>
              <a:rPr lang="zh-CN" altLang="en-US"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体积重量（磅）：6</a:t>
            </a: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457D1F99-2281-DBF3-FFE3-25340F94EF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017779-BDAE-9347-8D92-6C5C4BBD9768}"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DA72425-76C3-BA83-CA41-96098F3E915A}"/>
              </a:ext>
            </a:extLst>
          </p:cNvPr>
          <p:cNvSpPr>
            <a:spLocks noGrp="1"/>
          </p:cNvSpPr>
          <p:nvPr>
            <p:ph type="title"/>
          </p:nvPr>
        </p:nvSpPr>
        <p:spPr/>
        <p:txBody>
          <a:bodyPr/>
          <a:lstStyle/>
          <a:p>
            <a:r>
              <a:rPr lang="zh-CN" altLang="zh-CN" dirty="0">
                <a:ea typeface="宋体" panose="02010600030101010101" pitchFamily="2" charset="-122"/>
              </a:rPr>
              <a:t>程序：计算</a:t>
            </a:r>
            <a:br>
              <a:rPr lang="en-US" altLang="zh-CN" dirty="0">
                <a:ea typeface="宋体" panose="02010600030101010101" pitchFamily="2" charset="-122"/>
              </a:rPr>
            </a:br>
            <a:r>
              <a:rPr lang="zh-CN" altLang="zh-CN" dirty="0">
                <a:ea typeface="宋体" panose="02010600030101010101" pitchFamily="2" charset="-122"/>
              </a:rPr>
              <a:t>盒子的</a:t>
            </a:r>
            <a:r>
              <a:rPr lang="zh-CN" altLang="en-US" dirty="0">
                <a:ea typeface="宋体" panose="02010600030101010101" pitchFamily="2" charset="-122"/>
              </a:rPr>
              <a:t>空间</a:t>
            </a:r>
            <a:r>
              <a:rPr lang="zh-CN" altLang="zh-CN" dirty="0">
                <a:ea typeface="宋体" panose="02010600030101010101" pitchFamily="2" charset="-122"/>
              </a:rPr>
              <a:t>重量</a:t>
            </a:r>
          </a:p>
        </p:txBody>
      </p:sp>
      <p:sp>
        <p:nvSpPr>
          <p:cNvPr id="47107" name="Content Placeholder 2">
            <a:extLst>
              <a:ext uri="{FF2B5EF4-FFF2-40B4-BE49-F238E27FC236}">
                <a16:creationId xmlns:a16="http://schemas.microsoft.com/office/drawing/2014/main" id="{EAFC67A1-E855-306E-D58C-9E0D24795C78}"/>
              </a:ext>
            </a:extLst>
          </p:cNvPr>
          <p:cNvSpPr>
            <a:spLocks noGrp="1"/>
          </p:cNvSpPr>
          <p:nvPr>
            <p:ph idx="1"/>
          </p:nvPr>
        </p:nvSpPr>
        <p:spPr>
          <a:xfrm>
            <a:off x="685800" y="1600200"/>
            <a:ext cx="7772400" cy="4724400"/>
          </a:xfrm>
        </p:spPr>
        <p:txBody>
          <a:bodyPr/>
          <a:lstStyle/>
          <a:p>
            <a:r>
              <a:rPr lang="zh-CN" altLang="zh-CN" sz="2600" dirty="0">
                <a:ea typeface="宋体" panose="02010600030101010101" pitchFamily="2" charset="-122"/>
              </a:rPr>
              <a:t>除法在 C 中由</a:t>
            </a:r>
            <a:r>
              <a:rPr lang="zh-CN" altLang="zh-CN" sz="2600" dirty="0">
                <a:latin typeface="Courier New" panose="02070309020205020404" pitchFamily="49" charset="0"/>
                <a:ea typeface="宋体" panose="02010600030101010101" pitchFamily="2" charset="-122"/>
                <a:cs typeface="Courier New" panose="02070309020205020404" pitchFamily="49" charset="0"/>
              </a:rPr>
              <a:t>/表示</a:t>
            </a:r>
            <a:r>
              <a:rPr lang="zh-CN" altLang="zh-CN" sz="2600" dirty="0">
                <a:ea typeface="宋体" panose="02010600030101010101" pitchFamily="2" charset="-122"/>
              </a:rPr>
              <a:t>，因此计算</a:t>
            </a:r>
            <a:r>
              <a:rPr lang="zh-CN" altLang="en-US" sz="2600" dirty="0">
                <a:ea typeface="宋体" panose="02010600030101010101" pitchFamily="2" charset="-122"/>
              </a:rPr>
              <a:t>空间重量</a:t>
            </a:r>
            <a:endParaRPr lang="zh-CN" altLang="zh-CN" sz="2600" dirty="0">
              <a:ea typeface="宋体" panose="02010600030101010101" pitchFamily="2" charset="-122"/>
            </a:endParaRPr>
          </a:p>
          <a:p>
            <a:pPr>
              <a:lnSpc>
                <a:spcPct val="80000"/>
              </a:lnSpc>
              <a:spcBef>
                <a:spcPts val="1200"/>
              </a:spcBef>
              <a:buFontTx/>
              <a:buNone/>
            </a:pPr>
            <a:r>
              <a:rPr lang="zh-CN" altLang="en-US"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weight = volume / 166;</a:t>
            </a:r>
          </a:p>
          <a:p>
            <a:r>
              <a:rPr lang="zh-CN" altLang="zh-CN" sz="2600" dirty="0">
                <a:ea typeface="宋体" panose="02010600030101010101" pitchFamily="2" charset="-122"/>
              </a:rPr>
              <a:t>然而，在 C 中，当一个整数除以另一个整数时，</a:t>
            </a:r>
            <a:r>
              <a:rPr lang="zh-CN" altLang="en-US" sz="2600" dirty="0">
                <a:ea typeface="宋体" panose="02010600030101010101" pitchFamily="2" charset="-122"/>
              </a:rPr>
              <a:t>结果会</a:t>
            </a:r>
            <a:r>
              <a:rPr lang="zh-CN" altLang="zh-CN" sz="2600" dirty="0">
                <a:ea typeface="宋体" panose="02010600030101010101" pitchFamily="2" charset="-122"/>
              </a:rPr>
              <a:t>“截断”：小数点后的所有数字都丢失了</a:t>
            </a:r>
          </a:p>
          <a:p>
            <a:pPr lvl="1"/>
            <a:r>
              <a:rPr lang="zh-CN" altLang="zh-CN" sz="2200" dirty="0">
                <a:ea typeface="宋体" panose="02010600030101010101" pitchFamily="2" charset="-122"/>
              </a:rPr>
              <a:t>一个 12</a:t>
            </a:r>
            <a:r>
              <a:rPr lang="zh-CN" altLang="zh-CN" sz="2200" dirty="0">
                <a:latin typeface="Helvetica" pitchFamily="2" charset="0"/>
                <a:ea typeface="宋体" panose="02010600030101010101" pitchFamily="2" charset="-122"/>
              </a:rPr>
              <a:t>英寸</a:t>
            </a:r>
            <a:r>
              <a:rPr lang="zh-CN" altLang="zh-CN" sz="2200" dirty="0">
                <a:ea typeface="宋体" panose="02010600030101010101" pitchFamily="2" charset="-122"/>
              </a:rPr>
              <a:t>× 10</a:t>
            </a:r>
            <a:r>
              <a:rPr lang="zh-CN" altLang="zh-CN" sz="2200" dirty="0">
                <a:latin typeface="Helvetica" pitchFamily="2" charset="0"/>
                <a:ea typeface="宋体" panose="02010600030101010101" pitchFamily="2" charset="-122"/>
              </a:rPr>
              <a:t>英寸</a:t>
            </a:r>
            <a:r>
              <a:rPr lang="zh-CN" altLang="zh-CN" sz="2200" dirty="0">
                <a:ea typeface="宋体" panose="02010600030101010101" pitchFamily="2" charset="-122"/>
              </a:rPr>
              <a:t>× 8</a:t>
            </a:r>
            <a:r>
              <a:rPr lang="zh-CN" altLang="zh-CN" sz="2200" dirty="0">
                <a:latin typeface="Helvetica" pitchFamily="2" charset="0"/>
                <a:ea typeface="宋体" panose="02010600030101010101" pitchFamily="2" charset="-122"/>
              </a:rPr>
              <a:t>英寸</a:t>
            </a:r>
            <a:r>
              <a:rPr lang="zh-CN" altLang="zh-CN" sz="2200" dirty="0">
                <a:ea typeface="宋体" panose="02010600030101010101" pitchFamily="2" charset="-122"/>
              </a:rPr>
              <a:t>的盒子的体积为 960 立方英寸</a:t>
            </a:r>
          </a:p>
          <a:p>
            <a:pPr lvl="1"/>
            <a:r>
              <a:rPr lang="zh-CN" altLang="zh-CN" sz="2200" dirty="0">
                <a:ea typeface="宋体" panose="02010600030101010101" pitchFamily="2" charset="-122"/>
              </a:rPr>
              <a:t>除以 166 得到 5 而不是 5.783</a:t>
            </a:r>
          </a:p>
        </p:txBody>
      </p:sp>
      <p:sp>
        <p:nvSpPr>
          <p:cNvPr id="5" name="Slide Number Placeholder 4">
            <a:extLst>
              <a:ext uri="{FF2B5EF4-FFF2-40B4-BE49-F238E27FC236}">
                <a16:creationId xmlns:a16="http://schemas.microsoft.com/office/drawing/2014/main" id="{2579F771-BFD3-7C17-AC17-F92608A58F7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D8B6BE-C85D-D448-AE21-DDF8FA9C5984}"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75F0E3A-F6B0-40DC-129B-D5D8F960FEC7}"/>
              </a:ext>
            </a:extLst>
          </p:cNvPr>
          <p:cNvSpPr>
            <a:spLocks noGrp="1"/>
          </p:cNvSpPr>
          <p:nvPr>
            <p:ph type="title"/>
          </p:nvPr>
        </p:nvSpPr>
        <p:spPr/>
        <p:txBody>
          <a:bodyPr/>
          <a:lstStyle/>
          <a:p>
            <a:r>
              <a:rPr lang="zh-CN" altLang="zh-CN">
                <a:ea typeface="宋体" panose="02010600030101010101" pitchFamily="2" charset="-122"/>
              </a:rPr>
              <a:t>程序：计算</a:t>
            </a:r>
            <a:br>
              <a:rPr lang="en-US" altLang="zh-CN">
                <a:ea typeface="宋体" panose="02010600030101010101" pitchFamily="2" charset="-122"/>
              </a:rPr>
            </a:br>
            <a:r>
              <a:rPr lang="zh-CN" altLang="zh-CN">
                <a:ea typeface="宋体" panose="02010600030101010101" pitchFamily="2" charset="-122"/>
              </a:rPr>
              <a:t>盒子的体积重量</a:t>
            </a:r>
          </a:p>
        </p:txBody>
      </p:sp>
      <p:sp>
        <p:nvSpPr>
          <p:cNvPr id="48131" name="Content Placeholder 2">
            <a:extLst>
              <a:ext uri="{FF2B5EF4-FFF2-40B4-BE49-F238E27FC236}">
                <a16:creationId xmlns:a16="http://schemas.microsoft.com/office/drawing/2014/main" id="{F25C08B0-96A0-1202-8FC4-9045B3F0AEE8}"/>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一种解决方案是在除以 166 之前将 165 添加到体积：</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weight = (volume + 165) / 166;</a:t>
            </a:r>
          </a:p>
          <a:p>
            <a:r>
              <a:rPr lang="zh-CN" altLang="zh-CN" dirty="0">
                <a:ea typeface="宋体" panose="02010600030101010101" pitchFamily="2" charset="-122"/>
              </a:rPr>
              <a:t>166 的体积</a:t>
            </a:r>
            <a:r>
              <a:rPr lang="zh-CN" altLang="en-US" dirty="0">
                <a:ea typeface="宋体" panose="02010600030101010101" pitchFamily="2" charset="-122"/>
              </a:rPr>
              <a:t>将</a:t>
            </a:r>
            <a:r>
              <a:rPr lang="zh-CN" altLang="zh-CN" dirty="0">
                <a:ea typeface="宋体" panose="02010600030101010101" pitchFamily="2" charset="-122"/>
              </a:rPr>
              <a:t>产生331/166 </a:t>
            </a:r>
            <a:r>
              <a:rPr lang="zh-CN" altLang="en-US" dirty="0">
                <a:ea typeface="宋体" panose="02010600030101010101" pitchFamily="2" charset="-122"/>
              </a:rPr>
              <a:t>，取整后为</a:t>
            </a:r>
            <a:r>
              <a:rPr lang="zh-CN" altLang="zh-CN" dirty="0">
                <a:ea typeface="宋体" panose="02010600030101010101" pitchFamily="2" charset="-122"/>
              </a:rPr>
              <a:t> 1，而 167 的体积将产生 332/166</a:t>
            </a:r>
            <a:r>
              <a:rPr lang="zh-CN" altLang="en-US" dirty="0">
                <a:ea typeface="宋体" panose="02010600030101010101" pitchFamily="2" charset="-122"/>
              </a:rPr>
              <a:t>，取整后为</a:t>
            </a:r>
            <a:r>
              <a:rPr lang="zh-CN" altLang="zh-CN" dirty="0">
                <a:ea typeface="宋体" panose="02010600030101010101" pitchFamily="2" charset="-122"/>
              </a:rPr>
              <a:t>2。</a:t>
            </a:r>
          </a:p>
        </p:txBody>
      </p:sp>
      <p:sp>
        <p:nvSpPr>
          <p:cNvPr id="5" name="Slide Number Placeholder 4">
            <a:extLst>
              <a:ext uri="{FF2B5EF4-FFF2-40B4-BE49-F238E27FC236}">
                <a16:creationId xmlns:a16="http://schemas.microsoft.com/office/drawing/2014/main" id="{D021B7A8-7C03-2AB4-0D2F-9435780A26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6C6056-60B8-4C4C-816B-B329511D4282}"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300E1EB9-3959-C7AC-3DEB-4905423F6286}"/>
              </a:ext>
            </a:extLst>
          </p:cNvPr>
          <p:cNvSpPr>
            <a:spLocks noGrp="1"/>
          </p:cNvSpPr>
          <p:nvPr>
            <p:ph idx="1"/>
          </p:nvPr>
        </p:nvSpPr>
        <p:spPr>
          <a:xfrm>
            <a:off x="685800" y="762000"/>
            <a:ext cx="7924800" cy="5562600"/>
          </a:xfrm>
        </p:spPr>
        <p:txBody>
          <a:bodyPr/>
          <a:lstStyle/>
          <a:p>
            <a:pPr algn="ctr">
              <a:spcBef>
                <a:spcPts val="600"/>
              </a:spcBef>
              <a:buFontTx/>
              <a:buNone/>
            </a:pPr>
            <a:r>
              <a:rPr lang="en-US" altLang="zh-CN" b="1" dirty="0" err="1">
                <a:latin typeface="Courier New" panose="02070309020205020404" pitchFamily="49" charset="0"/>
                <a:ea typeface="宋体" panose="02010600030101010101" pitchFamily="2" charset="-122"/>
                <a:cs typeface="Courier New" panose="02070309020205020404" pitchFamily="49" charset="0"/>
              </a:rPr>
              <a:t>dweight.c</a:t>
            </a:r>
            <a:endParaRPr lang="en-US" altLang="zh-CN" dirty="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endParaRPr lang="en-US" altLang="zh-CN" sz="8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Computes the dimensional weight of a 12" x 10" x 8" box */</a:t>
            </a:r>
          </a:p>
          <a:p>
            <a:pPr>
              <a:lnSpc>
                <a:spcPct val="80000"/>
              </a:lnSpc>
              <a:spcBef>
                <a:spcPts val="400"/>
              </a:spcBef>
              <a:buFontTx/>
              <a:buNone/>
            </a:pPr>
            <a:endParaRPr lang="en-US" altLang="zh-CN" sz="10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600" dirty="0">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ts val="400"/>
              </a:spcBef>
              <a:buFontTx/>
              <a:buNone/>
            </a:pP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int height, length, width, volume, weight;</a:t>
            </a:r>
          </a:p>
          <a:p>
            <a:pPr>
              <a:lnSpc>
                <a:spcPct val="80000"/>
              </a:lnSpc>
              <a:spcBef>
                <a:spcPts val="400"/>
              </a:spcBef>
              <a:buFontTx/>
              <a:buNone/>
            </a:pP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height = 8;</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length = 12;</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width = 10;</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volume = height * length * width;</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weight = (volume + 165) / 166;</a:t>
            </a:r>
          </a:p>
          <a:p>
            <a:pPr>
              <a:lnSpc>
                <a:spcPct val="80000"/>
              </a:lnSpc>
              <a:spcBef>
                <a:spcPts val="400"/>
              </a:spcBef>
              <a:buFontTx/>
              <a:buNone/>
            </a:pP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("Dimensions: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dx%dx%d</a:t>
            </a:r>
            <a:r>
              <a:rPr lang="en-US" altLang="zh-CN" sz="1600" dirty="0">
                <a:latin typeface="Courier New" panose="02070309020205020404" pitchFamily="49" charset="0"/>
                <a:ea typeface="宋体" panose="02010600030101010101" pitchFamily="2" charset="-122"/>
                <a:cs typeface="Courier New" panose="02070309020205020404" pitchFamily="49" charset="0"/>
              </a:rPr>
              <a:t>\n", length, width, height);</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("Volume (cubic inches): %d\n", volume);</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("Dimensional weight (pounds): %d\n", weight);</a:t>
            </a:r>
          </a:p>
          <a:p>
            <a:pPr>
              <a:lnSpc>
                <a:spcPct val="80000"/>
              </a:lnSpc>
              <a:spcBef>
                <a:spcPts val="400"/>
              </a:spcBef>
              <a:buFontTx/>
              <a:buNone/>
            </a:pP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p>
        </p:txBody>
      </p:sp>
      <p:sp>
        <p:nvSpPr>
          <p:cNvPr id="5" name="Slide Number Placeholder 4">
            <a:extLst>
              <a:ext uri="{FF2B5EF4-FFF2-40B4-BE49-F238E27FC236}">
                <a16:creationId xmlns:a16="http://schemas.microsoft.com/office/drawing/2014/main" id="{DE487E2C-D8DC-5C8B-BC59-92D08D6C61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70ED06-68B5-D449-BE61-7871D252BD2E}"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405724E-7970-BA9B-09A5-5C1C21118A9A}"/>
              </a:ext>
            </a:extLst>
          </p:cNvPr>
          <p:cNvSpPr>
            <a:spLocks noGrp="1"/>
          </p:cNvSpPr>
          <p:nvPr>
            <p:ph type="title"/>
          </p:nvPr>
        </p:nvSpPr>
        <p:spPr/>
        <p:txBody>
          <a:bodyPr/>
          <a:lstStyle/>
          <a:p>
            <a:r>
              <a:rPr lang="zh-CN" altLang="zh-CN">
                <a:ea typeface="宋体" panose="02010600030101010101" pitchFamily="2" charset="-122"/>
              </a:rPr>
              <a:t>初始化</a:t>
            </a:r>
          </a:p>
        </p:txBody>
      </p:sp>
      <p:sp>
        <p:nvSpPr>
          <p:cNvPr id="50179" name="Content Placeholder 2">
            <a:extLst>
              <a:ext uri="{FF2B5EF4-FFF2-40B4-BE49-F238E27FC236}">
                <a16:creationId xmlns:a16="http://schemas.microsoft.com/office/drawing/2014/main" id="{18B451CE-849D-96B3-85AC-0E292FDDE9E8}"/>
              </a:ext>
            </a:extLst>
          </p:cNvPr>
          <p:cNvSpPr>
            <a:spLocks noGrp="1"/>
          </p:cNvSpPr>
          <p:nvPr>
            <p:ph idx="1"/>
          </p:nvPr>
        </p:nvSpPr>
        <p:spPr/>
        <p:txBody>
          <a:bodyPr/>
          <a:lstStyle/>
          <a:p>
            <a:r>
              <a:rPr lang="zh-CN" altLang="zh-CN" dirty="0">
                <a:ea typeface="宋体" panose="02010600030101010101" pitchFamily="2" charset="-122"/>
              </a:rPr>
              <a:t>当程序开始执行时，一些变量会自动设置为零，但大多数不</a:t>
            </a:r>
            <a:r>
              <a:rPr lang="zh-CN" altLang="en-US" dirty="0">
                <a:ea typeface="宋体" panose="02010600030101010101" pitchFamily="2" charset="-122"/>
              </a:rPr>
              <a:t>会</a:t>
            </a:r>
            <a:endParaRPr lang="zh-CN" altLang="zh-CN" dirty="0">
              <a:ea typeface="宋体" panose="02010600030101010101" pitchFamily="2" charset="-122"/>
            </a:endParaRPr>
          </a:p>
          <a:p>
            <a:r>
              <a:rPr lang="zh-CN" altLang="zh-CN" dirty="0">
                <a:ea typeface="宋体" panose="02010600030101010101" pitchFamily="2" charset="-122"/>
              </a:rPr>
              <a:t>没有默认值且尚未由程序</a:t>
            </a:r>
            <a:r>
              <a:rPr lang="zh-CN" altLang="en-US" dirty="0">
                <a:ea typeface="宋体" panose="02010600030101010101" pitchFamily="2" charset="-122"/>
              </a:rPr>
              <a:t>赋值</a:t>
            </a:r>
            <a:r>
              <a:rPr lang="zh-CN" altLang="zh-CN" dirty="0">
                <a:ea typeface="宋体" panose="02010600030101010101" pitchFamily="2" charset="-122"/>
              </a:rPr>
              <a:t>的变量被</a:t>
            </a:r>
            <a:r>
              <a:rPr lang="zh-CN" altLang="en-US" dirty="0">
                <a:ea typeface="宋体" panose="02010600030101010101" pitchFamily="2" charset="-122"/>
              </a:rPr>
              <a:t>认为</a:t>
            </a:r>
            <a:r>
              <a:rPr lang="zh-CN" altLang="zh-CN" b="1" i="1" dirty="0">
                <a:ea typeface="宋体" panose="02010600030101010101" pitchFamily="2" charset="-122"/>
              </a:rPr>
              <a:t>未初始化</a:t>
            </a:r>
          </a:p>
          <a:p>
            <a:r>
              <a:rPr lang="zh-CN" altLang="zh-CN" dirty="0">
                <a:ea typeface="宋体" panose="02010600030101010101" pitchFamily="2" charset="-122"/>
              </a:rPr>
              <a:t>尝试访问未初始化变量的值可能会产生不可预知的结果</a:t>
            </a:r>
          </a:p>
          <a:p>
            <a:r>
              <a:rPr lang="zh-CN" altLang="zh-CN" dirty="0">
                <a:ea typeface="宋体" panose="02010600030101010101" pitchFamily="2" charset="-122"/>
              </a:rPr>
              <a:t>对于某些编译器，可能会出现更糟糕的行为——甚至是程序崩溃</a:t>
            </a:r>
          </a:p>
          <a:p>
            <a:pPr>
              <a:buFontTx/>
              <a:buNone/>
            </a:pP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6CE1B3F3-84A2-2944-38A0-BA62119C3D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ADE590-0BE6-FD46-8DDF-1C9939630D72}"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DB0DC6F-0010-A61C-47F1-B37D8F4F7C1A}"/>
              </a:ext>
            </a:extLst>
          </p:cNvPr>
          <p:cNvSpPr>
            <a:spLocks noGrp="1"/>
          </p:cNvSpPr>
          <p:nvPr>
            <p:ph type="title"/>
          </p:nvPr>
        </p:nvSpPr>
        <p:spPr/>
        <p:txBody>
          <a:bodyPr/>
          <a:lstStyle/>
          <a:p>
            <a:r>
              <a:rPr lang="zh-CN" altLang="zh-CN">
                <a:ea typeface="宋体" panose="02010600030101010101" pitchFamily="2" charset="-122"/>
              </a:rPr>
              <a:t>初始化</a:t>
            </a:r>
          </a:p>
        </p:txBody>
      </p:sp>
      <p:sp>
        <p:nvSpPr>
          <p:cNvPr id="51203" name="Content Placeholder 2">
            <a:extLst>
              <a:ext uri="{FF2B5EF4-FFF2-40B4-BE49-F238E27FC236}">
                <a16:creationId xmlns:a16="http://schemas.microsoft.com/office/drawing/2014/main" id="{64D60771-A8B1-C736-90C2-4D50763727A4}"/>
              </a:ext>
            </a:extLst>
          </p:cNvPr>
          <p:cNvSpPr>
            <a:spLocks noGrp="1"/>
          </p:cNvSpPr>
          <p:nvPr>
            <p:ph idx="1"/>
          </p:nvPr>
        </p:nvSpPr>
        <p:spPr>
          <a:xfrm>
            <a:off x="685800" y="1524000"/>
            <a:ext cx="7848600" cy="4800600"/>
          </a:xfrm>
        </p:spPr>
        <p:txBody>
          <a:bodyPr/>
          <a:lstStyle/>
          <a:p>
            <a:r>
              <a:rPr lang="zh-CN" altLang="zh-CN" dirty="0">
                <a:ea typeface="宋体" panose="02010600030101010101" pitchFamily="2" charset="-122"/>
              </a:rPr>
              <a:t>变量的初始值可以包含在其声明中：</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 height = 8;</a:t>
            </a:r>
          </a:p>
          <a:p>
            <a:pPr>
              <a:buFontTx/>
              <a:buNone/>
            </a:pPr>
            <a:r>
              <a:rPr lang="zh-CN" altLang="en-US" dirty="0">
                <a:ea typeface="宋体" panose="02010600030101010101" pitchFamily="2" charset="-122"/>
              </a:rPr>
              <a:t>    </a:t>
            </a:r>
            <a:r>
              <a:rPr lang="zh-CN" altLang="zh-CN" dirty="0">
                <a:ea typeface="宋体" panose="02010600030101010101" pitchFamily="2" charset="-122"/>
              </a:rPr>
              <a:t>值</a:t>
            </a:r>
            <a:r>
              <a:rPr lang="zh-CN" altLang="zh-CN" dirty="0">
                <a:latin typeface="Courier New" panose="02070309020205020404" pitchFamily="49" charset="0"/>
                <a:ea typeface="宋体" panose="02010600030101010101" pitchFamily="2" charset="-122"/>
                <a:cs typeface="Courier New" panose="02070309020205020404" pitchFamily="49" charset="0"/>
              </a:rPr>
              <a:t>8</a:t>
            </a:r>
            <a:r>
              <a:rPr lang="zh-CN" altLang="zh-CN" dirty="0">
                <a:ea typeface="宋体" panose="02010600030101010101" pitchFamily="2" charset="-122"/>
              </a:rPr>
              <a:t>被称为</a:t>
            </a:r>
            <a:r>
              <a:rPr lang="zh-CN" altLang="zh-CN" b="1" i="1" dirty="0">
                <a:ea typeface="宋体" panose="02010600030101010101" pitchFamily="2" charset="-122"/>
              </a:rPr>
              <a:t>初始</a:t>
            </a:r>
            <a:r>
              <a:rPr lang="zh-CN" altLang="en-US" b="1" i="1" dirty="0">
                <a:ea typeface="宋体" panose="02010600030101010101" pitchFamily="2" charset="-122"/>
              </a:rPr>
              <a:t>化式</a:t>
            </a:r>
            <a:r>
              <a:rPr lang="zh-CN" altLang="zh-CN" b="1" i="1" dirty="0">
                <a:ea typeface="宋体" panose="02010600030101010101" pitchFamily="2" charset="-122"/>
              </a:rPr>
              <a:t>。</a:t>
            </a:r>
          </a:p>
          <a:p>
            <a:r>
              <a:rPr lang="zh-CN" altLang="zh-CN" dirty="0">
                <a:ea typeface="宋体" panose="02010600030101010101" pitchFamily="2" charset="-122"/>
              </a:rPr>
              <a:t>可以在同一个声明中初始化任意数量的变量：</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 height = 8, length = 12, width = 10;</a:t>
            </a:r>
          </a:p>
          <a:p>
            <a:r>
              <a:rPr lang="zh-CN" altLang="zh-CN" dirty="0">
                <a:ea typeface="宋体" panose="02010600030101010101" pitchFamily="2" charset="-122"/>
              </a:rPr>
              <a:t>每个变量都需要自己的初始化</a:t>
            </a:r>
            <a:r>
              <a:rPr lang="zh-CN" altLang="en-US" dirty="0">
                <a:ea typeface="宋体" panose="02010600030101010101" pitchFamily="2" charset="-122"/>
              </a:rPr>
              <a:t>式</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int height, length, width = 10;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initializes only width */</a:t>
            </a:r>
          </a:p>
        </p:txBody>
      </p:sp>
      <p:sp>
        <p:nvSpPr>
          <p:cNvPr id="5" name="Slide Number Placeholder 4">
            <a:extLst>
              <a:ext uri="{FF2B5EF4-FFF2-40B4-BE49-F238E27FC236}">
                <a16:creationId xmlns:a16="http://schemas.microsoft.com/office/drawing/2014/main" id="{D095B94C-FC87-9C34-43FB-56AFB7D191D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881B21-22E7-424B-A174-DA29693B55DA}"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3170171-B985-4D12-6E7F-B3B6E37F0BBA}"/>
              </a:ext>
            </a:extLst>
          </p:cNvPr>
          <p:cNvSpPr>
            <a:spLocks noGrp="1"/>
          </p:cNvSpPr>
          <p:nvPr>
            <p:ph type="title"/>
          </p:nvPr>
        </p:nvSpPr>
        <p:spPr/>
        <p:txBody>
          <a:bodyPr/>
          <a:lstStyle/>
          <a:p>
            <a:r>
              <a:rPr lang="zh-CN" altLang="zh-CN">
                <a:ea typeface="宋体" panose="02010600030101010101" pitchFamily="2" charset="-122"/>
              </a:rPr>
              <a:t>打印表达式</a:t>
            </a:r>
          </a:p>
        </p:txBody>
      </p:sp>
      <p:sp>
        <p:nvSpPr>
          <p:cNvPr id="52227" name="Content Placeholder 2">
            <a:extLst>
              <a:ext uri="{FF2B5EF4-FFF2-40B4-BE49-F238E27FC236}">
                <a16:creationId xmlns:a16="http://schemas.microsoft.com/office/drawing/2014/main" id="{9395D993-4548-5B3D-C74D-EE30425D6E6A}"/>
              </a:ext>
            </a:extLst>
          </p:cNvPr>
          <p:cNvSpPr>
            <a:spLocks noGrp="1"/>
          </p:cNvSpPr>
          <p:nvPr>
            <p:ph idx="1"/>
          </p:nvPr>
        </p:nvSpPr>
        <p:spPr>
          <a:xfrm>
            <a:off x="685800" y="1524000"/>
            <a:ext cx="7848600" cy="4800600"/>
          </a:xfrm>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可以显示任何数值表达式的值。</a:t>
            </a:r>
          </a:p>
          <a:p>
            <a:r>
              <a:rPr lang="zh-CN" altLang="en-US" dirty="0">
                <a:ea typeface="宋体" panose="02010600030101010101" pitchFamily="2" charset="-122"/>
              </a:rPr>
              <a:t>语句</a:t>
            </a:r>
            <a:endParaRPr lang="zh-CN" altLang="zh-CN" dirty="0">
              <a:ea typeface="宋体" panose="02010600030101010101" pitchFamily="2" charset="-122"/>
            </a:endParaRP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volume = height * length * width;</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("%d\n", volume);</a:t>
            </a:r>
          </a:p>
          <a:p>
            <a:pPr>
              <a:buFontTx/>
              <a:buNone/>
            </a:pPr>
            <a:r>
              <a:rPr lang="zh-CN" altLang="zh-CN" dirty="0">
                <a:ea typeface="宋体" panose="02010600030101010101" pitchFamily="2" charset="-122"/>
              </a:rPr>
              <a:t>可以替换为</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("%d\n", height * length * width);</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9452A113-FC7F-8737-4B0A-AED69F5CD07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FC0F7E-7088-9D40-9501-996897DD4766}"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B8BB1C2-6DF3-C943-C6BC-A474E4653F34}"/>
              </a:ext>
            </a:extLst>
          </p:cNvPr>
          <p:cNvSpPr>
            <a:spLocks noGrp="1"/>
          </p:cNvSpPr>
          <p:nvPr>
            <p:ph type="title"/>
          </p:nvPr>
        </p:nvSpPr>
        <p:spPr/>
        <p:txBody>
          <a:bodyPr/>
          <a:lstStyle/>
          <a:p>
            <a:r>
              <a:rPr lang="zh-CN" altLang="zh-CN" b="1">
                <a:latin typeface="Courier New" panose="02070309020205020404" pitchFamily="49" charset="0"/>
                <a:ea typeface="宋体" panose="02010600030101010101" pitchFamily="2" charset="-122"/>
                <a:cs typeface="Courier New" panose="02070309020205020404" pitchFamily="49" charset="0"/>
              </a:rPr>
              <a:t>cc</a:t>
            </a:r>
            <a:r>
              <a:rPr lang="zh-CN" altLang="zh-CN">
                <a:ea typeface="宋体" panose="02010600030101010101" pitchFamily="2" charset="-122"/>
              </a:rPr>
              <a:t>编译和链接</a:t>
            </a:r>
          </a:p>
        </p:txBody>
      </p:sp>
      <p:sp>
        <p:nvSpPr>
          <p:cNvPr id="16387" name="Content Placeholder 2">
            <a:extLst>
              <a:ext uri="{FF2B5EF4-FFF2-40B4-BE49-F238E27FC236}">
                <a16:creationId xmlns:a16="http://schemas.microsoft.com/office/drawing/2014/main" id="{5AC45172-BF9B-E00E-022A-C640430E7066}"/>
              </a:ext>
            </a:extLst>
          </p:cNvPr>
          <p:cNvSpPr>
            <a:spLocks noGrp="1"/>
          </p:cNvSpPr>
          <p:nvPr>
            <p:ph idx="1"/>
          </p:nvPr>
        </p:nvSpPr>
        <p:spPr/>
        <p:txBody>
          <a:bodyPr/>
          <a:lstStyle/>
          <a:p>
            <a:r>
              <a:rPr lang="zh-CN" altLang="zh-CN" dirty="0">
                <a:ea typeface="宋体" panose="02010600030101010101" pitchFamily="2" charset="-122"/>
              </a:rPr>
              <a:t>要在 UNIX 下编译和链接</a:t>
            </a:r>
            <a:r>
              <a:rPr lang="en-US" altLang="zh-CN" dirty="0" err="1">
                <a:latin typeface="Courier New" panose="02070309020205020404" pitchFamily="49" charset="0"/>
                <a:ea typeface="宋体" panose="02010600030101010101" pitchFamily="2" charset="-122"/>
                <a:cs typeface="Courier New" panose="02070309020205020404" pitchFamily="49" charset="0"/>
              </a:rPr>
              <a:t>hw</a:t>
            </a:r>
            <a:r>
              <a:rPr lang="zh-CN" altLang="zh-CN" dirty="0">
                <a:latin typeface="Courier New" panose="02070309020205020404" pitchFamily="49" charset="0"/>
                <a:ea typeface="宋体" panose="02010600030101010101" pitchFamily="2" charset="-122"/>
                <a:cs typeface="Courier New" panose="02070309020205020404" pitchFamily="49" charset="0"/>
              </a:rPr>
              <a:t>.c</a:t>
            </a:r>
            <a:r>
              <a:rPr lang="zh-CN" altLang="zh-CN" dirty="0">
                <a:ea typeface="宋体" panose="02010600030101010101" pitchFamily="2" charset="-122"/>
              </a:rPr>
              <a:t>程序，在终端或命令行窗口中输入以下命令：</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cc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hw.c</a:t>
            </a: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ea typeface="宋体" panose="02010600030101010101" pitchFamily="2" charset="-122"/>
              </a:rPr>
              <a:t>字符是 UNIX 提示符</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a:p>
            <a:r>
              <a:rPr lang="zh-CN" altLang="zh-CN" dirty="0">
                <a:latin typeface="Courier New" panose="02070309020205020404" pitchFamily="49" charset="0"/>
                <a:ea typeface="宋体" panose="02010600030101010101" pitchFamily="2" charset="-122"/>
                <a:cs typeface="Courier New" panose="02070309020205020404" pitchFamily="49" charset="0"/>
              </a:rPr>
              <a:t>cc</a:t>
            </a:r>
            <a:r>
              <a:rPr lang="zh-CN" altLang="en-US" dirty="0">
                <a:latin typeface="Courier New" panose="02070309020205020404" pitchFamily="49" charset="0"/>
                <a:ea typeface="宋体" panose="02010600030101010101" pitchFamily="2" charset="-122"/>
                <a:cs typeface="Courier New" panose="02070309020205020404" pitchFamily="49" charset="0"/>
              </a:rPr>
              <a:t>会</a:t>
            </a:r>
            <a:r>
              <a:rPr lang="zh-CN" altLang="zh-CN" dirty="0">
                <a:latin typeface="Courier New" panose="02070309020205020404" pitchFamily="49" charset="0"/>
                <a:ea typeface="宋体" panose="02010600030101010101" pitchFamily="2" charset="-122"/>
                <a:cs typeface="Courier New" panose="02070309020205020404" pitchFamily="49" charset="0"/>
              </a:rPr>
              <a:t>自动链接</a:t>
            </a:r>
            <a:r>
              <a:rPr lang="zh-CN" altLang="zh-CN" dirty="0">
                <a:ea typeface="宋体" panose="02010600030101010101" pitchFamily="2" charset="-122"/>
              </a:rPr>
              <a:t>；不需要单独的链接命令</a:t>
            </a:r>
          </a:p>
        </p:txBody>
      </p:sp>
      <p:sp>
        <p:nvSpPr>
          <p:cNvPr id="5" name="Slide Number Placeholder 4">
            <a:extLst>
              <a:ext uri="{FF2B5EF4-FFF2-40B4-BE49-F238E27FC236}">
                <a16:creationId xmlns:a16="http://schemas.microsoft.com/office/drawing/2014/main" id="{39D730EC-88C8-E24B-DE70-FCD0DF7025C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436A6E-8891-244C-B760-071C98819542}"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9F1DCD4A-D32C-0172-2029-C4E48C466452}"/>
              </a:ext>
            </a:extLst>
          </p:cNvPr>
          <p:cNvSpPr>
            <a:spLocks noGrp="1"/>
          </p:cNvSpPr>
          <p:nvPr>
            <p:ph type="title"/>
          </p:nvPr>
        </p:nvSpPr>
        <p:spPr/>
        <p:txBody>
          <a:bodyPr/>
          <a:lstStyle/>
          <a:p>
            <a:r>
              <a:rPr lang="zh-CN" altLang="zh-CN">
                <a:ea typeface="宋体" panose="02010600030101010101" pitchFamily="2" charset="-122"/>
              </a:rPr>
              <a:t>读取输入</a:t>
            </a:r>
          </a:p>
        </p:txBody>
      </p:sp>
      <p:sp>
        <p:nvSpPr>
          <p:cNvPr id="53251" name="Content Placeholder 2">
            <a:extLst>
              <a:ext uri="{FF2B5EF4-FFF2-40B4-BE49-F238E27FC236}">
                <a16:creationId xmlns:a16="http://schemas.microsoft.com/office/drawing/2014/main" id="{E1D134BD-B0AE-7EA4-9148-55C517BCF86C}"/>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scanf是 C 中</a:t>
            </a:r>
            <a:r>
              <a:rPr lang="zh-CN" altLang="en-US" dirty="0">
                <a:latin typeface="Courier New" panose="02070309020205020404" pitchFamily="49" charset="0"/>
                <a:ea typeface="宋体" panose="02010600030101010101" pitchFamily="2" charset="-122"/>
                <a:cs typeface="Courier New" panose="02070309020205020404" pitchFamily="49" charset="0"/>
              </a:rPr>
              <a:t>相对于</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的</a:t>
            </a:r>
            <a:r>
              <a:rPr lang="zh-CN" altLang="en-US" dirty="0">
                <a:ea typeface="宋体" panose="02010600030101010101" pitchFamily="2" charset="-122"/>
              </a:rPr>
              <a:t>库函数</a:t>
            </a:r>
            <a:r>
              <a:rPr lang="zh-CN" altLang="zh-CN" dirty="0">
                <a:ea typeface="宋体" panose="02010600030101010101" pitchFamily="2" charset="-122"/>
              </a:rPr>
              <a:t>。</a:t>
            </a:r>
          </a:p>
          <a:p>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需要一个</a:t>
            </a:r>
            <a:r>
              <a:rPr lang="zh-CN" altLang="zh-CN" b="1" i="1" dirty="0">
                <a:ea typeface="宋体" panose="02010600030101010101" pitchFamily="2" charset="-122"/>
              </a:rPr>
              <a:t>格式字符串</a:t>
            </a:r>
            <a:r>
              <a:rPr lang="zh-CN" altLang="zh-CN" dirty="0">
                <a:ea typeface="宋体" panose="02010600030101010101" pitchFamily="2" charset="-122"/>
              </a:rPr>
              <a:t>来指定输入数据的外观。</a:t>
            </a:r>
          </a:p>
          <a:p>
            <a:r>
              <a:rPr lang="zh-CN" altLang="zh-CN" dirty="0">
                <a:ea typeface="宋体" panose="02010600030101010101" pitchFamily="2" charset="-122"/>
              </a:rPr>
              <a:t>使用</a:t>
            </a:r>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读取</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值的示例：</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latin typeface="Courier New" panose="02070309020205020404" pitchFamily="49" charset="0"/>
                <a:ea typeface="宋体" panose="02010600030101010101" pitchFamily="2" charset="-122"/>
                <a:cs typeface="Courier New" panose="02070309020205020404" pitchFamily="49" charset="0"/>
              </a:rPr>
              <a:t>("%d", &amp;</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reads an integer; stores into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latin typeface="Courier New" panose="02070309020205020404" pitchFamily="49" charset="0"/>
                <a:ea typeface="宋体" panose="02010600030101010101" pitchFamily="2" charset="-122"/>
                <a:cs typeface="Courier New" panose="02070309020205020404" pitchFamily="49" charset="0"/>
              </a:rPr>
              <a:t>&amp;</a:t>
            </a:r>
            <a:r>
              <a:rPr lang="zh-CN" altLang="zh-CN" dirty="0">
                <a:ea typeface="宋体" panose="02010600030101010101" pitchFamily="2" charset="-122"/>
              </a:rPr>
              <a:t>符号通常（但不总是）在使用</a:t>
            </a:r>
            <a:r>
              <a:rPr lang="zh-CN" altLang="zh-CN" dirty="0">
                <a:latin typeface="Courier New" panose="02070309020205020404" pitchFamily="49" charset="0"/>
                <a:ea typeface="宋体" panose="02010600030101010101" pitchFamily="2" charset="-122"/>
                <a:cs typeface="Courier New" panose="02070309020205020404" pitchFamily="49" charset="0"/>
              </a:rPr>
              <a:t>scanf时是必需</a:t>
            </a:r>
            <a:r>
              <a:rPr lang="zh-CN" altLang="zh-CN" dirty="0">
                <a:ea typeface="宋体" panose="02010600030101010101" pitchFamily="2" charset="-122"/>
              </a:rPr>
              <a:t>的。</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17CCCEC8-65FF-D0CF-076F-49BA5C96328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A5AF8D-0094-0E45-9058-514F0E30C522}"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F101173-A461-23D8-0B23-2D022528C82C}"/>
              </a:ext>
            </a:extLst>
          </p:cNvPr>
          <p:cNvSpPr>
            <a:spLocks noGrp="1"/>
          </p:cNvSpPr>
          <p:nvPr>
            <p:ph type="title"/>
          </p:nvPr>
        </p:nvSpPr>
        <p:spPr/>
        <p:txBody>
          <a:bodyPr/>
          <a:lstStyle/>
          <a:p>
            <a:r>
              <a:rPr lang="zh-CN" altLang="zh-CN">
                <a:ea typeface="宋体" panose="02010600030101010101" pitchFamily="2" charset="-122"/>
              </a:rPr>
              <a:t>读取输入</a:t>
            </a:r>
          </a:p>
        </p:txBody>
      </p:sp>
      <p:sp>
        <p:nvSpPr>
          <p:cNvPr id="54275" name="Content Placeholder 2">
            <a:extLst>
              <a:ext uri="{FF2B5EF4-FFF2-40B4-BE49-F238E27FC236}">
                <a16:creationId xmlns:a16="http://schemas.microsoft.com/office/drawing/2014/main" id="{706D4FB6-F6BA-67A9-A69E-E63FCDF2B005}"/>
              </a:ext>
            </a:extLst>
          </p:cNvPr>
          <p:cNvSpPr>
            <a:spLocks noGrp="1"/>
          </p:cNvSpPr>
          <p:nvPr>
            <p:ph idx="1"/>
          </p:nvPr>
        </p:nvSpPr>
        <p:spPr/>
        <p:txBody>
          <a:bodyPr/>
          <a:lstStyle/>
          <a:p>
            <a:r>
              <a:rPr lang="zh-CN" altLang="zh-CN" dirty="0">
                <a:ea typeface="宋体" panose="02010600030101010101" pitchFamily="2" charset="-122"/>
              </a:rPr>
              <a:t>读取</a:t>
            </a:r>
            <a:r>
              <a:rPr lang="zh-CN" altLang="zh-CN" dirty="0">
                <a:latin typeface="Courier New" panose="02070309020205020404" pitchFamily="49" charset="0"/>
                <a:ea typeface="宋体" panose="02010600030101010101" pitchFamily="2" charset="-122"/>
                <a:cs typeface="Courier New" panose="02070309020205020404" pitchFamily="49" charset="0"/>
              </a:rPr>
              <a:t>浮点</a:t>
            </a:r>
            <a:r>
              <a:rPr lang="zh-CN" altLang="zh-CN" dirty="0">
                <a:ea typeface="宋体" panose="02010600030101010101" pitchFamily="2" charset="-122"/>
              </a:rPr>
              <a:t>值的</a:t>
            </a:r>
            <a:r>
              <a:rPr lang="zh-CN" altLang="zh-CN" dirty="0">
                <a:latin typeface="Courier New" panose="02070309020205020404" pitchFamily="49" charset="0"/>
                <a:ea typeface="宋体" panose="02010600030101010101" pitchFamily="2" charset="-122"/>
                <a:cs typeface="Courier New" panose="02070309020205020404" pitchFamily="49" charset="0"/>
              </a:rPr>
              <a:t>scanf调用</a:t>
            </a:r>
            <a:r>
              <a:rPr lang="zh-CN" altLang="zh-CN" dirty="0">
                <a:ea typeface="宋体" panose="02010600030101010101" pitchFamily="2" charset="-122"/>
              </a:rPr>
              <a:t>：</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latin typeface="Courier New" panose="02070309020205020404" pitchFamily="49" charset="0"/>
                <a:ea typeface="宋体" panose="02010600030101010101" pitchFamily="2" charset="-122"/>
                <a:cs typeface="Courier New" panose="02070309020205020404" pitchFamily="49" charset="0"/>
              </a:rPr>
              <a:t>("%f", &amp;x); </a:t>
            </a:r>
          </a:p>
          <a:p>
            <a:pPr>
              <a:lnSpc>
                <a:spcPct val="80000"/>
              </a:lnSpc>
              <a:spcBef>
                <a:spcPts val="1200"/>
              </a:spcBef>
              <a:buFontTx/>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buFontTx/>
              <a:buChar char="•"/>
            </a:pPr>
            <a:r>
              <a:rPr lang="zh-CN" altLang="zh-CN" dirty="0">
                <a:ea typeface="宋体" panose="02010600030101010101" pitchFamily="2" charset="-122"/>
              </a:rPr>
              <a:t>"%f"告诉scanf查找浮点格式的输入值（数字可能包含小数点，但不是必须的）。</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6CE8DC5-2A0B-31C9-E737-F065FFFE75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71C58D-ECF4-C244-B49F-A52B52C53452}"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0B51E95-CE0C-F952-FAEF-7EB2AF5E9ABE}"/>
              </a:ext>
            </a:extLst>
          </p:cNvPr>
          <p:cNvSpPr>
            <a:spLocks noGrp="1"/>
          </p:cNvSpPr>
          <p:nvPr>
            <p:ph type="title"/>
          </p:nvPr>
        </p:nvSpPr>
        <p:spPr/>
        <p:txBody>
          <a:bodyPr/>
          <a:lstStyle/>
          <a:p>
            <a:r>
              <a:rPr lang="zh-CN" altLang="zh-CN" dirty="0">
                <a:ea typeface="宋体" panose="02010600030101010101" pitchFamily="2" charset="-122"/>
              </a:rPr>
              <a:t>程序：计算盒子的</a:t>
            </a:r>
            <a:r>
              <a:rPr lang="zh-CN" altLang="en-US" dirty="0">
                <a:ea typeface="宋体" panose="02010600030101010101" pitchFamily="2" charset="-122"/>
              </a:rPr>
              <a:t>空间</a:t>
            </a:r>
            <a:r>
              <a:rPr lang="zh-CN" altLang="zh-CN" dirty="0">
                <a:ea typeface="宋体" panose="02010600030101010101" pitchFamily="2" charset="-122"/>
              </a:rPr>
              <a:t>重量（</a:t>
            </a:r>
            <a:r>
              <a:rPr lang="zh-CN" altLang="en-US" dirty="0">
                <a:ea typeface="宋体" panose="02010600030101010101" pitchFamily="2" charset="-122"/>
              </a:rPr>
              <a:t>改进版</a:t>
            </a:r>
            <a:r>
              <a:rPr lang="zh-CN" altLang="zh-CN" dirty="0">
                <a:ea typeface="宋体" panose="02010600030101010101" pitchFamily="2" charset="-122"/>
              </a:rPr>
              <a:t>）</a:t>
            </a:r>
          </a:p>
        </p:txBody>
      </p:sp>
      <p:sp>
        <p:nvSpPr>
          <p:cNvPr id="55299" name="Content Placeholder 2">
            <a:extLst>
              <a:ext uri="{FF2B5EF4-FFF2-40B4-BE49-F238E27FC236}">
                <a16:creationId xmlns:a16="http://schemas.microsoft.com/office/drawing/2014/main" id="{AB65946F-834C-BA47-A094-32F0BB3CBE98}"/>
              </a:ext>
            </a:extLst>
          </p:cNvPr>
          <p:cNvSpPr>
            <a:spLocks noGrp="1"/>
          </p:cNvSpPr>
          <p:nvPr>
            <p:ph idx="1"/>
          </p:nvPr>
        </p:nvSpPr>
        <p:spPr>
          <a:xfrm>
            <a:off x="685800" y="1600200"/>
            <a:ext cx="7772400" cy="4724400"/>
          </a:xfrm>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dweight2.c</a:t>
            </a:r>
            <a:r>
              <a:rPr lang="zh-CN" altLang="zh-CN" dirty="0">
                <a:ea typeface="宋体" panose="02010600030101010101" pitchFamily="2" charset="-122"/>
              </a:rPr>
              <a:t>是体积重量程序的改进版本，用户可以在其中输入尺寸。</a:t>
            </a:r>
          </a:p>
          <a:p>
            <a:r>
              <a:rPr lang="zh-CN" altLang="zh-CN" dirty="0">
                <a:ea typeface="宋体" panose="02010600030101010101" pitchFamily="2" charset="-122"/>
              </a:rPr>
              <a:t>每次调用</a:t>
            </a:r>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之前都会调用</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以</a:t>
            </a:r>
            <a:r>
              <a:rPr lang="zh-CN" altLang="zh-CN" b="1" i="1" dirty="0">
                <a:ea typeface="宋体" panose="02010600030101010101" pitchFamily="2" charset="-122"/>
              </a:rPr>
              <a:t>提示</a:t>
            </a:r>
            <a:r>
              <a:rPr lang="zh-CN" altLang="en-US" dirty="0">
                <a:ea typeface="宋体" panose="02010600030101010101" pitchFamily="2" charset="-122"/>
              </a:rPr>
              <a:t>用户输入</a:t>
            </a:r>
            <a:endParaRPr lang="zh-CN" altLang="zh-CN" b="1" i="1"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B3C2021F-C11F-89FB-F10A-B35584EA7E2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A3C6B8-70EF-8144-8045-DC6A1A7D7D60}"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D9833B-A968-0D6A-3683-001963DE206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0C8F58-3349-C243-BB98-60E67A6DE046}" type="slidenum">
              <a:rPr lang="en-US" altLang="zh-CN" sz="1200">
                <a:latin typeface="Arial" panose="020B0604020202020204" pitchFamily="34" charset="0"/>
              </a:rPr>
              <a:pPr/>
              <a:t>43</a:t>
            </a:fld>
            <a:endParaRPr lang="en-US" altLang="zh-CN" sz="1800"/>
          </a:p>
        </p:txBody>
      </p:sp>
      <p:sp>
        <p:nvSpPr>
          <p:cNvPr id="6" name="Content Placeholder 2">
            <a:extLst>
              <a:ext uri="{FF2B5EF4-FFF2-40B4-BE49-F238E27FC236}">
                <a16:creationId xmlns:a16="http://schemas.microsoft.com/office/drawing/2014/main" id="{E1F91FFF-78B9-1679-721B-22A72034A34E}"/>
              </a:ext>
            </a:extLst>
          </p:cNvPr>
          <p:cNvSpPr>
            <a:spLocks noGrp="1"/>
          </p:cNvSpPr>
          <p:nvPr>
            <p:ph idx="1"/>
          </p:nvPr>
        </p:nvSpPr>
        <p:spPr>
          <a:xfrm>
            <a:off x="381000" y="762000"/>
            <a:ext cx="8610600" cy="5562600"/>
          </a:xfrm>
        </p:spPr>
        <p:txBody>
          <a:bodyPr/>
          <a:lstStyle/>
          <a:p>
            <a:pPr algn="ctr">
              <a:spcBef>
                <a:spcPts val="600"/>
              </a:spcBef>
              <a:buFontTx/>
              <a:buNone/>
            </a:pPr>
            <a:r>
              <a:rPr lang="en-US" altLang="zh-CN" b="1" dirty="0">
                <a:latin typeface="Courier New" panose="02070309020205020404" pitchFamily="49" charset="0"/>
                <a:ea typeface="宋体" panose="02010600030101010101" pitchFamily="2" charset="-122"/>
                <a:cs typeface="Courier New" panose="02070309020205020404" pitchFamily="49" charset="0"/>
              </a:rPr>
              <a:t>dweight2.c</a:t>
            </a:r>
            <a:endParaRPr lang="en-US" altLang="zh-CN" dirty="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endParaRPr lang="en-US" altLang="zh-CN" sz="8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Computes the dimensional weight of a box from input provided by the user */</a:t>
            </a:r>
          </a:p>
          <a:p>
            <a:pPr>
              <a:lnSpc>
                <a:spcPct val="80000"/>
              </a:lnSpc>
              <a:spcBef>
                <a:spcPct val="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400" dirty="0">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ct val="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int height, length, width, volume, weight;</a:t>
            </a:r>
          </a:p>
          <a:p>
            <a:pPr>
              <a:lnSpc>
                <a:spcPct val="80000"/>
              </a:lnSpc>
              <a:spcBef>
                <a:spcPct val="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400" dirty="0">
                <a:latin typeface="Courier New" panose="02070309020205020404" pitchFamily="49" charset="0"/>
                <a:ea typeface="宋体" panose="02010600030101010101" pitchFamily="2" charset="-122"/>
                <a:cs typeface="Courier New" panose="02070309020205020404" pitchFamily="49" charset="0"/>
              </a:rPr>
              <a:t>("Enter height of box: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400" dirty="0">
                <a:latin typeface="Courier New" panose="02070309020205020404" pitchFamily="49" charset="0"/>
                <a:ea typeface="宋体" panose="02010600030101010101" pitchFamily="2" charset="-122"/>
                <a:cs typeface="Courier New" panose="02070309020205020404" pitchFamily="49" charset="0"/>
              </a:rPr>
              <a:t>("%d", &amp;height);</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400" dirty="0">
                <a:latin typeface="Courier New" panose="02070309020205020404" pitchFamily="49" charset="0"/>
                <a:ea typeface="宋体" panose="02010600030101010101" pitchFamily="2" charset="-122"/>
                <a:cs typeface="Courier New" panose="02070309020205020404" pitchFamily="49" charset="0"/>
              </a:rPr>
              <a:t>("Enter length of box: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400" dirty="0">
                <a:latin typeface="Courier New" panose="02070309020205020404" pitchFamily="49" charset="0"/>
                <a:ea typeface="宋体" panose="02010600030101010101" pitchFamily="2" charset="-122"/>
                <a:cs typeface="Courier New" panose="02070309020205020404" pitchFamily="49" charset="0"/>
              </a:rPr>
              <a:t>("%d", &amp;length);</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400" dirty="0">
                <a:latin typeface="Courier New" panose="02070309020205020404" pitchFamily="49" charset="0"/>
                <a:ea typeface="宋体" panose="02010600030101010101" pitchFamily="2" charset="-122"/>
                <a:cs typeface="Courier New" panose="02070309020205020404" pitchFamily="49" charset="0"/>
              </a:rPr>
              <a:t>("Enter width of box: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400" dirty="0">
                <a:latin typeface="Courier New" panose="02070309020205020404" pitchFamily="49" charset="0"/>
                <a:ea typeface="宋体" panose="02010600030101010101" pitchFamily="2" charset="-122"/>
                <a:cs typeface="Courier New" panose="02070309020205020404" pitchFamily="49" charset="0"/>
              </a:rPr>
              <a:t>("%d", &amp;width);</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volume = height * length * width;</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weight = (volume + 165) / 166;</a:t>
            </a:r>
          </a:p>
          <a:p>
            <a:pPr>
              <a:lnSpc>
                <a:spcPct val="80000"/>
              </a:lnSpc>
              <a:spcBef>
                <a:spcPct val="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400" dirty="0">
                <a:latin typeface="Courier New" panose="02070309020205020404" pitchFamily="49" charset="0"/>
                <a:ea typeface="宋体" panose="02010600030101010101" pitchFamily="2" charset="-122"/>
                <a:cs typeface="Courier New" panose="02070309020205020404" pitchFamily="49" charset="0"/>
              </a:rPr>
              <a:t>("Volume (cubic inches): %d\n", volume);</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r>
              <a:rPr lang="en-US" altLang="zh-CN" sz="1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400" dirty="0">
                <a:latin typeface="Courier New" panose="02070309020205020404" pitchFamily="49" charset="0"/>
                <a:ea typeface="宋体" panose="02010600030101010101" pitchFamily="2" charset="-122"/>
                <a:cs typeface="Courier New" panose="02070309020205020404" pitchFamily="49" charset="0"/>
              </a:rPr>
              <a:t>("Dimensional weight (pounds): %d\n", weight);</a:t>
            </a:r>
          </a:p>
          <a:p>
            <a:pPr>
              <a:lnSpc>
                <a:spcPct val="80000"/>
              </a:lnSpc>
              <a:spcBef>
                <a:spcPct val="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400" dirty="0">
                <a:latin typeface="Courier New" panose="02070309020205020404" pitchFamily="49" charset="0"/>
                <a:ea typeface="宋体" panose="02010600030101010101" pitchFamily="2" charset="-122"/>
                <a:cs typeface="Courier New" panose="02070309020205020404" pitchFamily="49" charset="0"/>
              </a:rPr>
              <a:t>}</a:t>
            </a:r>
          </a:p>
          <a:p>
            <a:endParaRPr lang="en-US" altLang="zh-CN"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A529D01-7DE5-B00A-4762-4257BAF8BC63}"/>
              </a:ext>
            </a:extLst>
          </p:cNvPr>
          <p:cNvSpPr>
            <a:spLocks noGrp="1"/>
          </p:cNvSpPr>
          <p:nvPr>
            <p:ph type="title"/>
          </p:nvPr>
        </p:nvSpPr>
        <p:spPr/>
        <p:txBody>
          <a:bodyPr/>
          <a:lstStyle/>
          <a:p>
            <a:r>
              <a:rPr lang="zh-CN" altLang="zh-CN" dirty="0">
                <a:ea typeface="宋体" panose="02010600030101010101" pitchFamily="2" charset="-122"/>
              </a:rPr>
              <a:t>程序：计算盒子的</a:t>
            </a:r>
            <a:r>
              <a:rPr lang="zh-CN" altLang="en-US" dirty="0">
                <a:ea typeface="宋体" panose="02010600030101010101" pitchFamily="2" charset="-122"/>
              </a:rPr>
              <a:t>空间</a:t>
            </a:r>
            <a:r>
              <a:rPr lang="zh-CN" altLang="zh-CN" dirty="0">
                <a:ea typeface="宋体" panose="02010600030101010101" pitchFamily="2" charset="-122"/>
              </a:rPr>
              <a:t>重量（</a:t>
            </a:r>
            <a:r>
              <a:rPr lang="zh-CN" altLang="en-US" dirty="0">
                <a:ea typeface="宋体" panose="02010600030101010101" pitchFamily="2" charset="-122"/>
              </a:rPr>
              <a:t>改进版</a:t>
            </a:r>
            <a:r>
              <a:rPr lang="zh-CN" altLang="zh-CN" dirty="0">
                <a:ea typeface="宋体" panose="02010600030101010101" pitchFamily="2" charset="-122"/>
              </a:rPr>
              <a:t>）</a:t>
            </a:r>
          </a:p>
        </p:txBody>
      </p:sp>
      <p:sp>
        <p:nvSpPr>
          <p:cNvPr id="57347" name="Content Placeholder 2">
            <a:extLst>
              <a:ext uri="{FF2B5EF4-FFF2-40B4-BE49-F238E27FC236}">
                <a16:creationId xmlns:a16="http://schemas.microsoft.com/office/drawing/2014/main" id="{1CBC7841-65D9-B872-76E0-2056F60786F0}"/>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程序的示例输出：</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Enter height of box: </a:t>
            </a:r>
            <a:r>
              <a:rPr lang="en-US" altLang="zh-CN" sz="2400" u="sng" dirty="0">
                <a:latin typeface="Courier New" panose="02070309020205020404" pitchFamily="49" charset="0"/>
                <a:ea typeface="宋体" panose="02010600030101010101" pitchFamily="2" charset="-122"/>
                <a:cs typeface="Courier New" panose="02070309020205020404" pitchFamily="49" charset="0"/>
              </a:rPr>
              <a:t>8</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Enter length of box: </a:t>
            </a:r>
            <a:r>
              <a:rPr lang="en-US" altLang="zh-CN" sz="2400" u="sng" dirty="0">
                <a:latin typeface="Courier New" panose="02070309020205020404" pitchFamily="49" charset="0"/>
                <a:ea typeface="宋体" panose="02010600030101010101" pitchFamily="2" charset="-122"/>
                <a:cs typeface="Courier New" panose="02070309020205020404" pitchFamily="49" charset="0"/>
              </a:rPr>
              <a:t>12</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Enter width of box: </a:t>
            </a:r>
            <a:r>
              <a:rPr lang="en-US" altLang="zh-CN" sz="2400" u="sng" dirty="0">
                <a:latin typeface="Courier New" panose="02070309020205020404" pitchFamily="49" charset="0"/>
                <a:ea typeface="宋体" panose="02010600030101010101" pitchFamily="2" charset="-122"/>
                <a:cs typeface="Courier New" panose="02070309020205020404" pitchFamily="49" charset="0"/>
              </a:rPr>
              <a:t>10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Volume (cubic inches): 960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Dimensional weight (pounds): 6</a:t>
            </a:r>
          </a:p>
          <a:p>
            <a:r>
              <a:rPr lang="zh-CN" altLang="zh-CN" dirty="0">
                <a:ea typeface="宋体" panose="02010600030101010101" pitchFamily="2" charset="-122"/>
              </a:rPr>
              <a:t>注意，提示不以换行符结尾。</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71AE8D9A-7526-B3FF-B5F0-4F5BCEAF13F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F08362-190B-A64E-909D-4411911F92B8}"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1649BC8-9F61-0501-C6E0-738D786EFF8D}"/>
              </a:ext>
            </a:extLst>
          </p:cNvPr>
          <p:cNvSpPr>
            <a:spLocks noGrp="1"/>
          </p:cNvSpPr>
          <p:nvPr>
            <p:ph type="title"/>
          </p:nvPr>
        </p:nvSpPr>
        <p:spPr/>
        <p:txBody>
          <a:bodyPr/>
          <a:lstStyle/>
          <a:p>
            <a:r>
              <a:rPr lang="zh-CN" altLang="zh-CN">
                <a:ea typeface="宋体" panose="02010600030101010101" pitchFamily="2" charset="-122"/>
              </a:rPr>
              <a:t>定义常量名称</a:t>
            </a:r>
          </a:p>
        </p:txBody>
      </p:sp>
      <p:sp>
        <p:nvSpPr>
          <p:cNvPr id="58371" name="Content Placeholder 2">
            <a:extLst>
              <a:ext uri="{FF2B5EF4-FFF2-40B4-BE49-F238E27FC236}">
                <a16:creationId xmlns:a16="http://schemas.microsoft.com/office/drawing/2014/main" id="{C4DDF93F-D465-646C-A561-BFBE9ACDC14B}"/>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dweight.c</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dweight2.c</a:t>
            </a:r>
            <a:r>
              <a:rPr lang="zh-CN" altLang="zh-CN" dirty="0">
                <a:ea typeface="宋体" panose="02010600030101010101" pitchFamily="2" charset="-122"/>
              </a:rPr>
              <a:t>依赖于常量 166，阅读程序的人可能不清楚其含义。</a:t>
            </a:r>
          </a:p>
          <a:p>
            <a:r>
              <a:rPr lang="zh-CN" altLang="zh-CN" dirty="0">
                <a:ea typeface="宋体" panose="02010600030101010101" pitchFamily="2" charset="-122"/>
              </a:rPr>
              <a:t>使用称为</a:t>
            </a:r>
            <a:r>
              <a:rPr lang="zh-CN" altLang="zh-CN" b="1" i="1" dirty="0">
                <a:ea typeface="宋体" panose="02010600030101010101" pitchFamily="2" charset="-122"/>
              </a:rPr>
              <a:t>宏定义的功能，</a:t>
            </a:r>
            <a:r>
              <a:rPr lang="zh-CN" altLang="zh-CN" dirty="0">
                <a:ea typeface="宋体" panose="02010600030101010101" pitchFamily="2" charset="-122"/>
              </a:rPr>
              <a:t>可以命名此常量：</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#define INCHES_PER_POUND 166</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6E15BD1D-6AC0-58E3-8E81-EF60898BC4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A20AE0-EE40-304F-8653-B502D428DE75}"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A873726-2EDE-D732-26AD-032A437E18AD}"/>
              </a:ext>
            </a:extLst>
          </p:cNvPr>
          <p:cNvSpPr>
            <a:spLocks noGrp="1"/>
          </p:cNvSpPr>
          <p:nvPr>
            <p:ph type="title"/>
          </p:nvPr>
        </p:nvSpPr>
        <p:spPr/>
        <p:txBody>
          <a:bodyPr/>
          <a:lstStyle/>
          <a:p>
            <a:r>
              <a:rPr lang="zh-CN" altLang="zh-CN" dirty="0">
                <a:ea typeface="宋体" panose="02010600030101010101" pitchFamily="2" charset="-122"/>
              </a:rPr>
              <a:t>定义常量名称</a:t>
            </a:r>
          </a:p>
        </p:txBody>
      </p:sp>
      <p:sp>
        <p:nvSpPr>
          <p:cNvPr id="59395" name="Content Placeholder 2">
            <a:extLst>
              <a:ext uri="{FF2B5EF4-FFF2-40B4-BE49-F238E27FC236}">
                <a16:creationId xmlns:a16="http://schemas.microsoft.com/office/drawing/2014/main" id="{D1107A57-50E9-0F73-35AB-2112E074C379}"/>
              </a:ext>
            </a:extLst>
          </p:cNvPr>
          <p:cNvSpPr>
            <a:spLocks noGrp="1"/>
          </p:cNvSpPr>
          <p:nvPr>
            <p:ph idx="1"/>
          </p:nvPr>
        </p:nvSpPr>
        <p:spPr>
          <a:xfrm>
            <a:off x="152400" y="1524000"/>
            <a:ext cx="8839200" cy="4800600"/>
          </a:xfrm>
        </p:spPr>
        <p:txBody>
          <a:bodyPr/>
          <a:lstStyle/>
          <a:p>
            <a:r>
              <a:rPr lang="zh-CN" altLang="zh-CN" dirty="0">
                <a:ea typeface="宋体" panose="02010600030101010101" pitchFamily="2" charset="-122"/>
              </a:rPr>
              <a:t>编译程序时，预处理器将每个宏替换为它所代表的值</a:t>
            </a:r>
          </a:p>
          <a:p>
            <a:r>
              <a:rPr lang="zh-CN" altLang="zh-CN" dirty="0">
                <a:ea typeface="宋体" panose="02010600030101010101" pitchFamily="2" charset="-122"/>
              </a:rPr>
              <a:t>在预处理过程中，语句</a:t>
            </a:r>
          </a:p>
          <a:p>
            <a:pPr>
              <a:lnSpc>
                <a:spcPct val="80000"/>
              </a:lnSpc>
              <a:spcBef>
                <a:spcPts val="1200"/>
              </a:spcBef>
              <a:buFontTx/>
              <a:buNone/>
            </a:pPr>
            <a:r>
              <a:rPr lang="zh-CN" altLang="en-US"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latin typeface="Courier New" panose="02070309020205020404" pitchFamily="49" charset="0"/>
                <a:ea typeface="宋体" panose="02010600030101010101" pitchFamily="2" charset="-122"/>
                <a:cs typeface="Courier New" panose="02070309020205020404" pitchFamily="49" charset="0"/>
              </a:rPr>
              <a:t>weight = (volume + INCHES_PER_POUND - 1) / INCHES_PER_POUND;</a:t>
            </a:r>
          </a:p>
          <a:p>
            <a:pPr>
              <a:buFontTx/>
              <a:buNone/>
            </a:pPr>
            <a:r>
              <a:rPr lang="zh-CN" altLang="en-US" dirty="0">
                <a:ea typeface="宋体" panose="02010600030101010101" pitchFamily="2" charset="-122"/>
              </a:rPr>
              <a:t>    </a:t>
            </a:r>
            <a:r>
              <a:rPr lang="zh-CN" altLang="zh-CN" dirty="0">
                <a:ea typeface="宋体" panose="02010600030101010101" pitchFamily="2" charset="-122"/>
              </a:rPr>
              <a:t>会变成</a:t>
            </a:r>
          </a:p>
          <a:p>
            <a:pPr>
              <a:lnSpc>
                <a:spcPct val="80000"/>
              </a:lnSpc>
              <a:spcBef>
                <a:spcPts val="1200"/>
              </a:spcBef>
              <a:buFontTx/>
              <a:buNone/>
            </a:pPr>
            <a:r>
              <a:rPr lang="zh-CN" altLang="en-US"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latin typeface="Courier New" panose="02070309020205020404" pitchFamily="49" charset="0"/>
                <a:ea typeface="宋体" panose="02010600030101010101" pitchFamily="2" charset="-122"/>
                <a:cs typeface="Courier New" panose="02070309020205020404" pitchFamily="49" charset="0"/>
              </a:rPr>
              <a:t>weight = (volume + 166 - 1) / 166;</a:t>
            </a:r>
            <a:endParaRPr lang="en-US" altLang="zh-CN" sz="1800"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F4DB81B1-BE87-DF4C-FFBE-E22F63DED1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84E2F-E849-B540-A4DB-FF51CF732FD8}"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61391FA-5B24-8D04-2211-5F37C5BF3FED}"/>
              </a:ext>
            </a:extLst>
          </p:cNvPr>
          <p:cNvSpPr>
            <a:spLocks noGrp="1"/>
          </p:cNvSpPr>
          <p:nvPr>
            <p:ph type="title"/>
          </p:nvPr>
        </p:nvSpPr>
        <p:spPr/>
        <p:txBody>
          <a:bodyPr/>
          <a:lstStyle/>
          <a:p>
            <a:r>
              <a:rPr lang="zh-CN" altLang="zh-CN">
                <a:ea typeface="宋体" panose="02010600030101010101" pitchFamily="2" charset="-122"/>
              </a:rPr>
              <a:t>定义常量名称</a:t>
            </a:r>
          </a:p>
        </p:txBody>
      </p:sp>
      <p:sp>
        <p:nvSpPr>
          <p:cNvPr id="60419" name="Content Placeholder 2">
            <a:extLst>
              <a:ext uri="{FF2B5EF4-FFF2-40B4-BE49-F238E27FC236}">
                <a16:creationId xmlns:a16="http://schemas.microsoft.com/office/drawing/2014/main" id="{3CFEB4E0-65AE-5149-B7FC-C546B1BF50D3}"/>
              </a:ext>
            </a:extLst>
          </p:cNvPr>
          <p:cNvSpPr>
            <a:spLocks noGrp="1"/>
          </p:cNvSpPr>
          <p:nvPr>
            <p:ph idx="1"/>
          </p:nvPr>
        </p:nvSpPr>
        <p:spPr/>
        <p:txBody>
          <a:bodyPr/>
          <a:lstStyle/>
          <a:p>
            <a:r>
              <a:rPr lang="zh-CN" altLang="zh-CN" dirty="0">
                <a:ea typeface="宋体" panose="02010600030101010101" pitchFamily="2" charset="-122"/>
              </a:rPr>
              <a:t>宏的值可以是一个表达式：</a:t>
            </a:r>
          </a:p>
          <a:p>
            <a:pPr>
              <a:lnSpc>
                <a:spcPct val="80000"/>
              </a:lnSpc>
              <a:spcBef>
                <a:spcPts val="1200"/>
              </a:spcBef>
              <a:buFontTx/>
              <a:buNone/>
            </a:pPr>
            <a:r>
              <a:rPr lang="zh-CN" altLang="en-US"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#define RECIPROCAL_OF_PI (1.0f / 3.14159f)</a:t>
            </a:r>
          </a:p>
          <a:p>
            <a:r>
              <a:rPr lang="zh-CN" altLang="zh-CN" dirty="0">
                <a:ea typeface="宋体" panose="02010600030101010101" pitchFamily="2" charset="-122"/>
              </a:rPr>
              <a:t>如果它包含运算符，则表达式应括在括号中。</a:t>
            </a:r>
          </a:p>
          <a:p>
            <a:r>
              <a:rPr lang="zh-CN" altLang="zh-CN" dirty="0">
                <a:ea typeface="宋体" panose="02010600030101010101" pitchFamily="2" charset="-122"/>
              </a:rPr>
              <a:t>在宏名称中只使用大写字母是一种常见的约定</a:t>
            </a:r>
          </a:p>
        </p:txBody>
      </p:sp>
      <p:sp>
        <p:nvSpPr>
          <p:cNvPr id="5" name="Slide Number Placeholder 4">
            <a:extLst>
              <a:ext uri="{FF2B5EF4-FFF2-40B4-BE49-F238E27FC236}">
                <a16:creationId xmlns:a16="http://schemas.microsoft.com/office/drawing/2014/main" id="{C77E7150-97F3-42DA-AB41-312F284273E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2710FE-8A69-014A-B527-E506FA2068AB}"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5059AB62-975C-A5D9-4F70-AA4595D11DBE}"/>
              </a:ext>
            </a:extLst>
          </p:cNvPr>
          <p:cNvSpPr>
            <a:spLocks noGrp="1"/>
          </p:cNvSpPr>
          <p:nvPr>
            <p:ph type="title"/>
          </p:nvPr>
        </p:nvSpPr>
        <p:spPr/>
        <p:txBody>
          <a:bodyPr/>
          <a:lstStyle/>
          <a:p>
            <a:r>
              <a:rPr lang="zh-CN" altLang="zh-CN" dirty="0">
                <a:ea typeface="宋体" panose="02010600030101010101" pitchFamily="2" charset="-122"/>
              </a:rPr>
              <a:t>程序：从华氏温度转换为摄氏温度</a:t>
            </a:r>
          </a:p>
        </p:txBody>
      </p:sp>
      <p:sp>
        <p:nvSpPr>
          <p:cNvPr id="61443" name="Content Placeholder 2">
            <a:extLst>
              <a:ext uri="{FF2B5EF4-FFF2-40B4-BE49-F238E27FC236}">
                <a16:creationId xmlns:a16="http://schemas.microsoft.com/office/drawing/2014/main" id="{AD286367-00C4-EEBC-07C6-4AB0AECD976A}"/>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celsius.c</a:t>
            </a:r>
            <a:r>
              <a:rPr lang="zh-CN" altLang="zh-CN" dirty="0">
                <a:latin typeface="Courier New" panose="02070309020205020404" pitchFamily="49" charset="0"/>
                <a:ea typeface="宋体" panose="02010600030101010101" pitchFamily="2" charset="-122"/>
                <a:cs typeface="Courier New" panose="02070309020205020404" pitchFamily="49" charset="0"/>
              </a:rPr>
              <a:t>程序</a:t>
            </a:r>
            <a:r>
              <a:rPr lang="zh-CN" altLang="zh-CN" dirty="0">
                <a:ea typeface="宋体" panose="02010600030101010101" pitchFamily="2" charset="-122"/>
              </a:rPr>
              <a:t>提示用户输入华氏温度；然后它打印</a:t>
            </a:r>
            <a:r>
              <a:rPr lang="zh-CN" altLang="en-US" dirty="0">
                <a:ea typeface="宋体" panose="02010600030101010101" pitchFamily="2" charset="-122"/>
              </a:rPr>
              <a:t>相应</a:t>
            </a:r>
            <a:r>
              <a:rPr lang="zh-CN" altLang="zh-CN" dirty="0">
                <a:ea typeface="宋体" panose="02010600030101010101" pitchFamily="2" charset="-122"/>
              </a:rPr>
              <a:t>的摄氏温度。</a:t>
            </a:r>
          </a:p>
          <a:p>
            <a:r>
              <a:rPr lang="zh-CN" altLang="zh-CN" dirty="0">
                <a:ea typeface="宋体" panose="02010600030101010101" pitchFamily="2" charset="-122"/>
              </a:rPr>
              <a:t>示例程序输出：</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Enter Fahrenheit temperature: </a:t>
            </a:r>
            <a:r>
              <a:rPr lang="en-US" altLang="zh-CN" sz="2400" u="sng" dirty="0">
                <a:latin typeface="Courier New" panose="02070309020205020404" pitchFamily="49" charset="0"/>
                <a:ea typeface="宋体" panose="02010600030101010101" pitchFamily="2" charset="-122"/>
                <a:cs typeface="Courier New" panose="02070309020205020404" pitchFamily="49" charset="0"/>
              </a:rPr>
              <a:t>212</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Celsius equivalent: 100.0</a:t>
            </a:r>
          </a:p>
          <a:p>
            <a:r>
              <a:rPr lang="zh-CN" altLang="zh-CN" dirty="0">
                <a:ea typeface="宋体" panose="02010600030101010101" pitchFamily="2" charset="-122"/>
              </a:rPr>
              <a:t>该程序将允许温度不是整数</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67A1266D-1789-9D42-BF9C-87ED5B82CB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1A0268-92C5-C84F-A4E0-5F28842C1566}"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FCA4C29-940E-4F31-61C7-75E13E8FB0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438945-5633-9E4D-9999-2041D14B251D}" type="slidenum">
              <a:rPr lang="en-US" altLang="zh-CN" sz="1200">
                <a:latin typeface="Arial" panose="020B0604020202020204" pitchFamily="34" charset="0"/>
              </a:rPr>
              <a:pPr/>
              <a:t>49</a:t>
            </a:fld>
            <a:endParaRPr lang="en-US" altLang="zh-CN" sz="1800"/>
          </a:p>
        </p:txBody>
      </p:sp>
      <p:sp>
        <p:nvSpPr>
          <p:cNvPr id="3" name="Content Placeholder 2">
            <a:extLst>
              <a:ext uri="{FF2B5EF4-FFF2-40B4-BE49-F238E27FC236}">
                <a16:creationId xmlns:a16="http://schemas.microsoft.com/office/drawing/2014/main" id="{47366D4E-EA70-0F82-47D1-548D1D4F5B8B}"/>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dirty="0" err="1">
                <a:latin typeface="Courier New" panose="02070309020205020404" pitchFamily="49" charset="0"/>
                <a:ea typeface="宋体" panose="02010600030101010101" pitchFamily="2" charset="-122"/>
                <a:cs typeface="Courier New" panose="02070309020205020404" pitchFamily="49" charset="0"/>
              </a:rPr>
              <a:t>celsius.c</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endParaRPr lang="en-US" altLang="zh-CN" sz="8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Converts a Fahrenheit temperature to Celsius */</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800" dirty="0">
                <a:latin typeface="Courier New" panose="02070309020205020404" pitchFamily="49" charset="0"/>
                <a:ea typeface="宋体" panose="02010600030101010101" pitchFamily="2" charset="-122"/>
                <a:cs typeface="Courier New" panose="02070309020205020404" pitchFamily="49" charset="0"/>
              </a:rPr>
              <a:t>&gt;</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#define FREEZING_PT 32.0f</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#define SCALE_FACTOR (5.0f / 9.0f)</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float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Fahrenheit temperature: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("%f", &amp;</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1800" dirty="0">
                <a:latin typeface="Courier New" panose="02070309020205020404" pitchFamily="49" charset="0"/>
                <a:ea typeface="宋体" panose="02010600030101010101" pitchFamily="2" charset="-122"/>
                <a:cs typeface="Courier New" panose="02070309020205020404" pitchFamily="49" charset="0"/>
              </a:rPr>
              <a:t> =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1800" dirty="0">
                <a:latin typeface="Courier New" panose="02070309020205020404" pitchFamily="49" charset="0"/>
                <a:ea typeface="宋体" panose="02010600030101010101" pitchFamily="2" charset="-122"/>
                <a:cs typeface="Courier New" panose="02070309020205020404" pitchFamily="49" charset="0"/>
              </a:rPr>
              <a:t> - FREEZING_PT) * SCALE_FACTOR;</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("Celsius equivalent: %.1f\n",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endParaRPr lang="en-US" altLang="zh-CN"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F6BD806-CC18-A6B7-DBD4-94142AE9A872}"/>
              </a:ext>
            </a:extLst>
          </p:cNvPr>
          <p:cNvSpPr>
            <a:spLocks noGrp="1"/>
          </p:cNvSpPr>
          <p:nvPr>
            <p:ph type="title"/>
          </p:nvPr>
        </p:nvSpPr>
        <p:spPr/>
        <p:txBody>
          <a:bodyPr/>
          <a:lstStyle/>
          <a:p>
            <a:r>
              <a:rPr lang="zh-CN" altLang="zh-CN" b="1">
                <a:latin typeface="Courier New" panose="02070309020205020404" pitchFamily="49" charset="0"/>
                <a:ea typeface="宋体" panose="02010600030101010101" pitchFamily="2" charset="-122"/>
                <a:cs typeface="Courier New" panose="02070309020205020404" pitchFamily="49" charset="0"/>
              </a:rPr>
              <a:t>cc</a:t>
            </a:r>
            <a:r>
              <a:rPr lang="zh-CN" altLang="zh-CN">
                <a:ea typeface="宋体" panose="02010600030101010101" pitchFamily="2" charset="-122"/>
              </a:rPr>
              <a:t>编译和链接</a:t>
            </a:r>
          </a:p>
        </p:txBody>
      </p:sp>
      <p:sp>
        <p:nvSpPr>
          <p:cNvPr id="17411" name="Content Placeholder 2">
            <a:extLst>
              <a:ext uri="{FF2B5EF4-FFF2-40B4-BE49-F238E27FC236}">
                <a16:creationId xmlns:a16="http://schemas.microsoft.com/office/drawing/2014/main" id="{9158759F-237A-DF00-249E-B4EDA99837A8}"/>
              </a:ext>
            </a:extLst>
          </p:cNvPr>
          <p:cNvSpPr>
            <a:spLocks noGrp="1"/>
          </p:cNvSpPr>
          <p:nvPr>
            <p:ph idx="1"/>
          </p:nvPr>
        </p:nvSpPr>
        <p:spPr/>
        <p:txBody>
          <a:bodyPr/>
          <a:lstStyle/>
          <a:p>
            <a:r>
              <a:rPr lang="zh-CN" altLang="zh-CN" dirty="0">
                <a:ea typeface="宋体" panose="02010600030101010101" pitchFamily="2" charset="-122"/>
              </a:rPr>
              <a:t>编译并链接程序后， </a:t>
            </a:r>
            <a:r>
              <a:rPr lang="zh-CN" altLang="zh-CN" dirty="0">
                <a:latin typeface="Courier New" panose="02070309020205020404" pitchFamily="49" charset="0"/>
                <a:ea typeface="宋体" panose="02010600030101010101" pitchFamily="2" charset="-122"/>
                <a:cs typeface="Courier New" panose="02070309020205020404" pitchFamily="49" charset="0"/>
              </a:rPr>
              <a:t>cc</a:t>
            </a:r>
            <a:r>
              <a:rPr lang="zh-CN" altLang="zh-CN" dirty="0">
                <a:ea typeface="宋体" panose="02010600030101010101" pitchFamily="2" charset="-122"/>
              </a:rPr>
              <a:t>默认将可执行程序保留在名为</a:t>
            </a:r>
            <a:r>
              <a:rPr lang="zh-CN" altLang="zh-CN" dirty="0">
                <a:latin typeface="Courier New" panose="02070309020205020404" pitchFamily="49" charset="0"/>
                <a:ea typeface="宋体" panose="02010600030101010101" pitchFamily="2" charset="-122"/>
                <a:cs typeface="Courier New" panose="02070309020205020404" pitchFamily="49" charset="0"/>
              </a:rPr>
              <a:t>a.out的文件中。</a:t>
            </a:r>
          </a:p>
          <a:p>
            <a:r>
              <a:rPr lang="zh-CN" altLang="zh-CN" dirty="0">
                <a:latin typeface="Courier New" panose="02070309020205020404" pitchFamily="49" charset="0"/>
                <a:ea typeface="宋体" panose="02010600030101010101" pitchFamily="2" charset="-122"/>
                <a:cs typeface="Courier New" panose="02070309020205020404" pitchFamily="49" charset="0"/>
              </a:rPr>
              <a:t>-o选项让我们选择包含可执行程序的文件</a:t>
            </a:r>
            <a:r>
              <a:rPr lang="zh-CN" altLang="zh-CN" dirty="0">
                <a:ea typeface="宋体" panose="02010600030101010101" pitchFamily="2" charset="-122"/>
              </a:rPr>
              <a:t>的名称。</a:t>
            </a:r>
          </a:p>
          <a:p>
            <a:r>
              <a:rPr lang="zh-CN" altLang="zh-CN" dirty="0">
                <a:ea typeface="宋体" panose="02010600030101010101" pitchFamily="2" charset="-122"/>
              </a:rPr>
              <a:t>以下命令将</a:t>
            </a:r>
            <a:r>
              <a:rPr lang="en-US" altLang="zh-CN" dirty="0" err="1">
                <a:latin typeface="Courier New" panose="02070309020205020404" pitchFamily="49" charset="0"/>
                <a:ea typeface="宋体" panose="02010600030101010101" pitchFamily="2" charset="-122"/>
                <a:cs typeface="Courier New" panose="02070309020205020404" pitchFamily="49" charset="0"/>
              </a:rPr>
              <a:t>hw</a:t>
            </a:r>
            <a:r>
              <a:rPr lang="zh-CN" altLang="zh-CN" dirty="0">
                <a:latin typeface="Courier New" panose="02070309020205020404" pitchFamily="49" charset="0"/>
                <a:ea typeface="宋体" panose="02010600030101010101" pitchFamily="2" charset="-122"/>
                <a:cs typeface="Courier New" panose="02070309020205020404" pitchFamily="49" charset="0"/>
              </a:rPr>
              <a:t>.c的可执行</a:t>
            </a:r>
            <a:r>
              <a:rPr lang="zh-CN" altLang="en-US" dirty="0">
                <a:latin typeface="Courier New" panose="02070309020205020404" pitchFamily="49" charset="0"/>
                <a:ea typeface="宋体" panose="02010600030101010101" pitchFamily="2" charset="-122"/>
                <a:cs typeface="Courier New" panose="02070309020205020404" pitchFamily="49" charset="0"/>
              </a:rPr>
              <a:t>程序存</a:t>
            </a:r>
            <a:r>
              <a:rPr lang="zh-CN" altLang="zh-CN" dirty="0">
                <a:ea typeface="宋体" panose="02010600030101010101" pitchFamily="2" charset="-122"/>
              </a:rPr>
              <a:t>为</a:t>
            </a:r>
            <a:r>
              <a:rPr lang="en-US" altLang="zh-CN" dirty="0" err="1">
                <a:ea typeface="宋体" panose="02010600030101010101" pitchFamily="2" charset="-122"/>
              </a:rPr>
              <a:t>hw</a:t>
            </a:r>
            <a:r>
              <a:rPr lang="zh-CN" altLang="zh-CN" dirty="0">
                <a:ea typeface="宋体" panose="02010600030101010101" pitchFamily="2" charset="-122"/>
              </a:rPr>
              <a:t>：</a:t>
            </a:r>
          </a:p>
          <a:p>
            <a:pPr>
              <a:lnSpc>
                <a:spcPct val="80000"/>
              </a:lnSpc>
              <a:spcBef>
                <a:spcPts val="120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cc -o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hw</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hw</a:t>
            </a:r>
            <a:r>
              <a:rPr lang="zh-CN" altLang="zh-CN" sz="2400" dirty="0">
                <a:latin typeface="Courier New" panose="02070309020205020404" pitchFamily="49" charset="0"/>
                <a:ea typeface="宋体" panose="02010600030101010101" pitchFamily="2" charset="-122"/>
                <a:cs typeface="Courier New" panose="02070309020205020404" pitchFamily="49" charset="0"/>
              </a:rPr>
              <a:t>.c</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E0327C21-7150-35E6-8E47-F3B656540FF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33B4D2-DAD2-0141-85E2-8AB4001CB6D2}"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7651792-8DD3-B07A-9D05-5443B591FCFA}"/>
              </a:ext>
            </a:extLst>
          </p:cNvPr>
          <p:cNvSpPr>
            <a:spLocks noGrp="1"/>
          </p:cNvSpPr>
          <p:nvPr>
            <p:ph type="title"/>
          </p:nvPr>
        </p:nvSpPr>
        <p:spPr/>
        <p:txBody>
          <a:bodyPr/>
          <a:lstStyle/>
          <a:p>
            <a:r>
              <a:rPr lang="zh-CN" altLang="zh-CN" dirty="0">
                <a:ea typeface="宋体" panose="02010600030101010101" pitchFamily="2" charset="-122"/>
              </a:rPr>
              <a:t>程序：从华氏温度转换为摄氏温度</a:t>
            </a:r>
          </a:p>
        </p:txBody>
      </p:sp>
      <p:sp>
        <p:nvSpPr>
          <p:cNvPr id="63491" name="Content Placeholder 2">
            <a:extLst>
              <a:ext uri="{FF2B5EF4-FFF2-40B4-BE49-F238E27FC236}">
                <a16:creationId xmlns:a16="http://schemas.microsoft.com/office/drawing/2014/main" id="{82338740-0209-A6DF-9B7F-BDF8172BE077}"/>
              </a:ext>
            </a:extLst>
          </p:cNvPr>
          <p:cNvSpPr>
            <a:spLocks noGrp="1"/>
          </p:cNvSpPr>
          <p:nvPr>
            <p:ph idx="1"/>
          </p:nvPr>
        </p:nvSpPr>
        <p:spPr>
          <a:xfrm>
            <a:off x="685800" y="1600200"/>
            <a:ext cx="7924800" cy="4724400"/>
          </a:xfrm>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SCALE_FACTOR</a:t>
            </a:r>
            <a:r>
              <a:rPr lang="zh-CN" altLang="zh-CN" dirty="0">
                <a:ea typeface="宋体" panose="02010600030101010101" pitchFamily="2" charset="-122"/>
              </a:rPr>
              <a:t>定义为</a:t>
            </a:r>
            <a:r>
              <a:rPr lang="zh-CN" altLang="zh-CN" dirty="0">
                <a:latin typeface="Courier New" panose="02070309020205020404" pitchFamily="49" charset="0"/>
                <a:ea typeface="宋体" panose="02010600030101010101" pitchFamily="2" charset="-122"/>
                <a:cs typeface="Courier New" panose="02070309020205020404" pitchFamily="49" charset="0"/>
              </a:rPr>
              <a:t>(5.0f</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9.0f)</a:t>
            </a:r>
            <a:r>
              <a:rPr lang="zh-CN" altLang="zh-CN" dirty="0">
                <a:ea typeface="宋体" panose="02010600030101010101" pitchFamily="2" charset="-122"/>
              </a:rPr>
              <a:t>而不是</a:t>
            </a:r>
            <a:r>
              <a:rPr lang="zh-CN" altLang="zh-CN" dirty="0">
                <a:latin typeface="Courier New" panose="02070309020205020404" pitchFamily="49" charset="0"/>
                <a:ea typeface="宋体" panose="02010600030101010101" pitchFamily="2" charset="-122"/>
                <a:cs typeface="Courier New" panose="02070309020205020404" pitchFamily="49" charset="0"/>
              </a:rPr>
              <a:t>(5</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9)</a:t>
            </a:r>
            <a:r>
              <a:rPr lang="zh-CN" altLang="zh-CN" dirty="0">
                <a:ea typeface="宋体" panose="02010600030101010101" pitchFamily="2" charset="-122"/>
              </a:rPr>
              <a:t>很重要。</a:t>
            </a:r>
          </a:p>
          <a:p>
            <a:r>
              <a:rPr lang="zh-CN" altLang="zh-CN" dirty="0">
                <a:ea typeface="宋体" panose="02010600030101010101" pitchFamily="2" charset="-122"/>
              </a:rPr>
              <a:t>注意使用</a:t>
            </a:r>
            <a:r>
              <a:rPr lang="zh-CN" altLang="zh-CN" dirty="0">
                <a:latin typeface="Courier New" panose="02070309020205020404" pitchFamily="49" charset="0"/>
                <a:ea typeface="宋体" panose="02010600030101010101" pitchFamily="2" charset="-122"/>
                <a:cs typeface="Courier New" panose="02070309020205020404" pitchFamily="49" charset="0"/>
              </a:rPr>
              <a:t>%.1f</a:t>
            </a:r>
            <a:r>
              <a:rPr lang="zh-CN" altLang="zh-CN" dirty="0">
                <a:ea typeface="宋体" panose="02010600030101010101" pitchFamily="2" charset="-122"/>
              </a:rPr>
              <a:t>来显示</a:t>
            </a:r>
            <a:r>
              <a:rPr lang="zh-CN" altLang="zh-CN" dirty="0">
                <a:latin typeface="Courier New" panose="02070309020205020404" pitchFamily="49" charset="0"/>
                <a:ea typeface="宋体" panose="02010600030101010101" pitchFamily="2" charset="-122"/>
                <a:cs typeface="Courier New" panose="02070309020205020404" pitchFamily="49" charset="0"/>
              </a:rPr>
              <a:t>摄氏温度</a:t>
            </a:r>
            <a:r>
              <a:rPr lang="zh-CN" altLang="zh-CN" dirty="0">
                <a:ea typeface="宋体" panose="02010600030101010101" pitchFamily="2" charset="-122"/>
              </a:rPr>
              <a:t>，小数点后只有一位数字。</a:t>
            </a:r>
          </a:p>
        </p:txBody>
      </p:sp>
      <p:sp>
        <p:nvSpPr>
          <p:cNvPr id="5" name="Slide Number Placeholder 4">
            <a:extLst>
              <a:ext uri="{FF2B5EF4-FFF2-40B4-BE49-F238E27FC236}">
                <a16:creationId xmlns:a16="http://schemas.microsoft.com/office/drawing/2014/main" id="{0E508CC8-8A59-746D-3055-8A349D826A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3E11F1-5984-B542-AD76-4FAC0A84BF1C}"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B68D475-BBC7-717E-9B77-F279FC124B0B}"/>
              </a:ext>
            </a:extLst>
          </p:cNvPr>
          <p:cNvSpPr>
            <a:spLocks noGrp="1"/>
          </p:cNvSpPr>
          <p:nvPr>
            <p:ph type="title"/>
          </p:nvPr>
        </p:nvSpPr>
        <p:spPr/>
        <p:txBody>
          <a:bodyPr/>
          <a:lstStyle/>
          <a:p>
            <a:r>
              <a:rPr lang="zh-CN" altLang="zh-CN" dirty="0">
                <a:ea typeface="宋体" panose="02010600030101010101" pitchFamily="2" charset="-122"/>
              </a:rPr>
              <a:t>标识</a:t>
            </a:r>
            <a:r>
              <a:rPr lang="zh-CN" altLang="en-US" dirty="0">
                <a:ea typeface="宋体" panose="02010600030101010101" pitchFamily="2" charset="-122"/>
              </a:rPr>
              <a:t>符</a:t>
            </a:r>
            <a:endParaRPr lang="zh-CN" altLang="zh-CN" dirty="0">
              <a:ea typeface="宋体" panose="02010600030101010101" pitchFamily="2" charset="-122"/>
            </a:endParaRPr>
          </a:p>
        </p:txBody>
      </p:sp>
      <p:sp>
        <p:nvSpPr>
          <p:cNvPr id="64515" name="Content Placeholder 2">
            <a:extLst>
              <a:ext uri="{FF2B5EF4-FFF2-40B4-BE49-F238E27FC236}">
                <a16:creationId xmlns:a16="http://schemas.microsoft.com/office/drawing/2014/main" id="{382267A1-7BD1-AD47-ECEE-AFA9B928F7A7}"/>
              </a:ext>
            </a:extLst>
          </p:cNvPr>
          <p:cNvSpPr>
            <a:spLocks noGrp="1"/>
          </p:cNvSpPr>
          <p:nvPr>
            <p:ph idx="1"/>
          </p:nvPr>
        </p:nvSpPr>
        <p:spPr/>
        <p:txBody>
          <a:bodyPr/>
          <a:lstStyle/>
          <a:p>
            <a:r>
              <a:rPr lang="zh-CN" altLang="zh-CN" dirty="0">
                <a:ea typeface="宋体" panose="02010600030101010101" pitchFamily="2" charset="-122"/>
              </a:rPr>
              <a:t>变量、函数、宏和其他实体的名称称为</a:t>
            </a:r>
            <a:r>
              <a:rPr lang="zh-CN" altLang="zh-CN" b="1" i="1" dirty="0">
                <a:ea typeface="宋体" panose="02010600030101010101" pitchFamily="2" charset="-122"/>
              </a:rPr>
              <a:t>标识符</a:t>
            </a:r>
          </a:p>
          <a:p>
            <a:r>
              <a:rPr lang="zh-CN" altLang="zh-CN" dirty="0">
                <a:ea typeface="宋体" panose="02010600030101010101" pitchFamily="2" charset="-122"/>
              </a:rPr>
              <a:t>标识符可以包含字母、数字和下划线，但必须以字母或下划线开头：</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times10 get_next_char _done</a:t>
            </a:r>
          </a:p>
          <a:p>
            <a:pPr>
              <a:buFontTx/>
              <a:buNone/>
            </a:pPr>
            <a:r>
              <a:rPr lang="zh-CN" altLang="en-US" dirty="0">
                <a:ea typeface="宋体" panose="02010600030101010101" pitchFamily="2" charset="-122"/>
              </a:rPr>
              <a:t>    </a:t>
            </a:r>
            <a:r>
              <a:rPr lang="zh-CN" altLang="zh-CN" dirty="0">
                <a:ea typeface="宋体" panose="02010600030101010101" pitchFamily="2" charset="-122"/>
              </a:rPr>
              <a:t>最好避免</a:t>
            </a:r>
            <a:r>
              <a:rPr lang="zh-CN" altLang="en-US" dirty="0">
                <a:ea typeface="宋体" panose="02010600030101010101" pitchFamily="2" charset="-122"/>
              </a:rPr>
              <a:t>使用</a:t>
            </a:r>
            <a:r>
              <a:rPr lang="zh-CN" altLang="zh-CN" dirty="0">
                <a:ea typeface="宋体" panose="02010600030101010101" pitchFamily="2" charset="-122"/>
              </a:rPr>
              <a:t>以下划线开头的标识符。</a:t>
            </a:r>
          </a:p>
          <a:p>
            <a:r>
              <a:rPr lang="zh-CN" altLang="zh-CN" dirty="0">
                <a:ea typeface="宋体" panose="02010600030101010101" pitchFamily="2" charset="-122"/>
              </a:rPr>
              <a:t>非法标识符示例：</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10times  get-next-char</a:t>
            </a: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3E167AF9-8276-3710-6DA6-9349CDD878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004EC3-5EF7-C641-9679-A9A2D356A90B}"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B340EC19-CE3C-DE3B-BA63-1C9A5C796C61}"/>
              </a:ext>
            </a:extLst>
          </p:cNvPr>
          <p:cNvSpPr>
            <a:spLocks noGrp="1"/>
          </p:cNvSpPr>
          <p:nvPr>
            <p:ph type="title"/>
          </p:nvPr>
        </p:nvSpPr>
        <p:spPr/>
        <p:txBody>
          <a:bodyPr/>
          <a:lstStyle/>
          <a:p>
            <a:r>
              <a:rPr lang="zh-CN" altLang="zh-CN" dirty="0">
                <a:ea typeface="宋体" panose="02010600030101010101" pitchFamily="2" charset="-122"/>
              </a:rPr>
              <a:t>标识</a:t>
            </a:r>
            <a:r>
              <a:rPr lang="zh-CN" altLang="en-US" dirty="0">
                <a:ea typeface="宋体" panose="02010600030101010101" pitchFamily="2" charset="-122"/>
              </a:rPr>
              <a:t>符</a:t>
            </a:r>
            <a:endParaRPr lang="zh-CN" altLang="zh-CN" dirty="0">
              <a:ea typeface="宋体" panose="02010600030101010101" pitchFamily="2" charset="-122"/>
            </a:endParaRPr>
          </a:p>
        </p:txBody>
      </p:sp>
      <p:sp>
        <p:nvSpPr>
          <p:cNvPr id="65539" name="Content Placeholder 2">
            <a:extLst>
              <a:ext uri="{FF2B5EF4-FFF2-40B4-BE49-F238E27FC236}">
                <a16:creationId xmlns:a16="http://schemas.microsoft.com/office/drawing/2014/main" id="{5ACC17D6-01B5-BD58-5072-B85B8AC06834}"/>
              </a:ext>
            </a:extLst>
          </p:cNvPr>
          <p:cNvSpPr>
            <a:spLocks noGrp="1"/>
          </p:cNvSpPr>
          <p:nvPr>
            <p:ph idx="1"/>
          </p:nvPr>
        </p:nvSpPr>
        <p:spPr/>
        <p:txBody>
          <a:bodyPr/>
          <a:lstStyle/>
          <a:p>
            <a:r>
              <a:rPr lang="zh-CN" altLang="zh-CN" dirty="0">
                <a:ea typeface="宋体" panose="02010600030101010101" pitchFamily="2" charset="-122"/>
              </a:rPr>
              <a:t>C</a:t>
            </a:r>
            <a:r>
              <a:rPr lang="zh-CN" altLang="zh-CN" b="1" i="1" dirty="0">
                <a:ea typeface="宋体" panose="02010600030101010101" pitchFamily="2" charset="-122"/>
              </a:rPr>
              <a:t>区分大小写：</a:t>
            </a:r>
            <a:r>
              <a:rPr lang="zh-CN" altLang="zh-CN" dirty="0">
                <a:ea typeface="宋体" panose="02010600030101010101" pitchFamily="2" charset="-122"/>
              </a:rPr>
              <a:t>它区分标识符中的大写和小写字母。</a:t>
            </a:r>
          </a:p>
          <a:p>
            <a:r>
              <a:rPr lang="zh-CN" altLang="zh-CN" dirty="0">
                <a:ea typeface="宋体" panose="02010600030101010101" pitchFamily="2" charset="-122"/>
              </a:rPr>
              <a:t>例如，以下标识符都是不同的：</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job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joB</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jOb</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jOB</a:t>
            </a:r>
            <a:r>
              <a:rPr lang="en-US" altLang="zh-CN" sz="2400" dirty="0">
                <a:latin typeface="Courier New" panose="02070309020205020404" pitchFamily="49" charset="0"/>
                <a:ea typeface="宋体" panose="02010600030101010101" pitchFamily="2" charset="-122"/>
                <a:cs typeface="Courier New" panose="02070309020205020404" pitchFamily="49" charset="0"/>
              </a:rPr>
              <a:t>  Job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JoB</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JOb</a:t>
            </a:r>
            <a:r>
              <a:rPr lang="en-US" altLang="zh-CN" sz="2400" dirty="0">
                <a:latin typeface="Courier New" panose="02070309020205020404" pitchFamily="49" charset="0"/>
                <a:ea typeface="宋体" panose="02010600030101010101" pitchFamily="2" charset="-122"/>
                <a:cs typeface="Courier New" panose="02070309020205020404" pitchFamily="49" charset="0"/>
              </a:rPr>
              <a:t>  JOB</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818A6A01-A7EA-5D20-22B8-8CE042D6824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213756-5D68-934C-B159-EF33865CFB36}"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93916EB-B98C-BA38-03C3-D477B8D03833}"/>
              </a:ext>
            </a:extLst>
          </p:cNvPr>
          <p:cNvSpPr>
            <a:spLocks noGrp="1"/>
          </p:cNvSpPr>
          <p:nvPr>
            <p:ph type="title"/>
          </p:nvPr>
        </p:nvSpPr>
        <p:spPr/>
        <p:txBody>
          <a:bodyPr/>
          <a:lstStyle/>
          <a:p>
            <a:r>
              <a:rPr lang="zh-CN" altLang="zh-CN" dirty="0">
                <a:ea typeface="宋体" panose="02010600030101010101" pitchFamily="2" charset="-122"/>
              </a:rPr>
              <a:t>标识</a:t>
            </a:r>
            <a:r>
              <a:rPr lang="zh-CN" altLang="en-US" dirty="0">
                <a:ea typeface="宋体" panose="02010600030101010101" pitchFamily="2" charset="-122"/>
              </a:rPr>
              <a:t>符</a:t>
            </a:r>
            <a:endParaRPr lang="zh-CN" altLang="zh-CN" dirty="0">
              <a:ea typeface="宋体" panose="02010600030101010101" pitchFamily="2" charset="-122"/>
            </a:endParaRPr>
          </a:p>
        </p:txBody>
      </p:sp>
      <p:sp>
        <p:nvSpPr>
          <p:cNvPr id="66563" name="Content Placeholder 2">
            <a:extLst>
              <a:ext uri="{FF2B5EF4-FFF2-40B4-BE49-F238E27FC236}">
                <a16:creationId xmlns:a16="http://schemas.microsoft.com/office/drawing/2014/main" id="{EB0DE617-5C5A-4CB9-9FA4-9CC1A095E932}"/>
              </a:ext>
            </a:extLst>
          </p:cNvPr>
          <p:cNvSpPr>
            <a:spLocks noGrp="1"/>
          </p:cNvSpPr>
          <p:nvPr>
            <p:ph idx="1"/>
          </p:nvPr>
        </p:nvSpPr>
        <p:spPr/>
        <p:txBody>
          <a:bodyPr/>
          <a:lstStyle/>
          <a:p>
            <a:r>
              <a:rPr lang="zh-CN" altLang="zh-CN" dirty="0">
                <a:ea typeface="宋体" panose="02010600030101010101" pitchFamily="2" charset="-122"/>
              </a:rPr>
              <a:t>许多程序员在标识符（宏除外）中只使用小写字母，并插入下划线以提高可读性：</a:t>
            </a:r>
          </a:p>
          <a:p>
            <a:pPr>
              <a:lnSpc>
                <a:spcPct val="80000"/>
              </a:lnSpc>
              <a:spcBef>
                <a:spcPts val="1200"/>
              </a:spcBef>
              <a:buFontTx/>
              <a:buNone/>
            </a:pPr>
            <a:r>
              <a:rPr lang="zh-CN" altLang="zh-CN" sz="2100" dirty="0">
                <a:latin typeface="Courier New" panose="02070309020205020404" pitchFamily="49" charset="0"/>
                <a:ea typeface="宋体" panose="02010600030101010101" pitchFamily="2" charset="-122"/>
                <a:cs typeface="Courier New" panose="02070309020205020404" pitchFamily="49" charset="0"/>
              </a:rPr>
              <a:t>symbol_table current_page name_and_address</a:t>
            </a:r>
          </a:p>
          <a:p>
            <a:r>
              <a:rPr lang="zh-CN" altLang="zh-CN" dirty="0">
                <a:ea typeface="宋体" panose="02010600030101010101" pitchFamily="2" charset="-122"/>
              </a:rPr>
              <a:t>其他程序员使用大写字母来开始标识符中的每个单词：</a:t>
            </a:r>
          </a:p>
          <a:p>
            <a:pPr>
              <a:lnSpc>
                <a:spcPct val="80000"/>
              </a:lnSpc>
              <a:spcBef>
                <a:spcPts val="1200"/>
              </a:spcBef>
              <a:buFontTx/>
              <a:buNone/>
            </a:pPr>
            <a:r>
              <a:rPr lang="zh-CN" altLang="en-US" sz="28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symbolTable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currentPage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nameAndAddress</a:t>
            </a:r>
            <a:endParaRPr lang="en-US" altLang="zh-CN" sz="2000" dirty="0">
              <a:ea typeface="宋体" panose="02010600030101010101" pitchFamily="2" charset="-122"/>
            </a:endParaRPr>
          </a:p>
          <a:p>
            <a:r>
              <a:rPr lang="zh-CN" altLang="zh-CN" dirty="0">
                <a:ea typeface="宋体" panose="02010600030101010101" pitchFamily="2" charset="-122"/>
              </a:rPr>
              <a:t>C 对标识符的最大长度没有限制</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D4BED148-08CC-A0DC-0728-DC2DD85883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C57AF2-95E4-094D-96CD-5B02EEC73D36}"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571C3D5E-385D-DEA2-4818-117AB2164BBE}"/>
              </a:ext>
            </a:extLst>
          </p:cNvPr>
          <p:cNvSpPr>
            <a:spLocks noGrp="1"/>
          </p:cNvSpPr>
          <p:nvPr>
            <p:ph type="title"/>
          </p:nvPr>
        </p:nvSpPr>
        <p:spPr/>
        <p:txBody>
          <a:bodyPr/>
          <a:lstStyle/>
          <a:p>
            <a:r>
              <a:rPr lang="zh-CN" altLang="zh-CN" dirty="0">
                <a:ea typeface="宋体" panose="02010600030101010101" pitchFamily="2" charset="-122"/>
              </a:rPr>
              <a:t>关键</a:t>
            </a:r>
            <a:r>
              <a:rPr lang="zh-CN" altLang="en-US" dirty="0">
                <a:ea typeface="宋体" panose="02010600030101010101" pitchFamily="2" charset="-122"/>
              </a:rPr>
              <a:t>字</a:t>
            </a:r>
            <a:endParaRPr lang="zh-CN" altLang="zh-CN" dirty="0">
              <a:ea typeface="宋体" panose="02010600030101010101" pitchFamily="2" charset="-122"/>
            </a:endParaRPr>
          </a:p>
        </p:txBody>
      </p:sp>
      <p:sp>
        <p:nvSpPr>
          <p:cNvPr id="67587" name="Content Placeholder 2">
            <a:extLst>
              <a:ext uri="{FF2B5EF4-FFF2-40B4-BE49-F238E27FC236}">
                <a16:creationId xmlns:a16="http://schemas.microsoft.com/office/drawing/2014/main" id="{D439D672-EC10-255C-254F-6D17E1345C27}"/>
              </a:ext>
            </a:extLst>
          </p:cNvPr>
          <p:cNvSpPr>
            <a:spLocks noGrp="1"/>
          </p:cNvSpPr>
          <p:nvPr>
            <p:ph idx="1"/>
          </p:nvPr>
        </p:nvSpPr>
        <p:spPr/>
        <p:txBody>
          <a:bodyPr/>
          <a:lstStyle/>
          <a:p>
            <a:r>
              <a:rPr lang="zh-CN" altLang="zh-CN" dirty="0">
                <a:solidFill>
                  <a:srgbClr val="000000"/>
                </a:solidFill>
                <a:ea typeface="宋体" panose="02010600030101010101" pitchFamily="2" charset="-122"/>
              </a:rPr>
              <a:t>以下</a:t>
            </a:r>
            <a:r>
              <a:rPr lang="zh-CN" altLang="zh-CN" b="1" i="1" dirty="0">
                <a:solidFill>
                  <a:srgbClr val="000000"/>
                </a:solidFill>
                <a:ea typeface="宋体" panose="02010600030101010101" pitchFamily="2" charset="-122"/>
              </a:rPr>
              <a:t>关键字</a:t>
            </a:r>
            <a:r>
              <a:rPr lang="zh-CN" altLang="zh-CN" dirty="0">
                <a:solidFill>
                  <a:srgbClr val="000000"/>
                </a:solidFill>
                <a:ea typeface="宋体" panose="02010600030101010101" pitchFamily="2" charset="-122"/>
              </a:rPr>
              <a:t> </a:t>
            </a:r>
            <a:r>
              <a:rPr lang="zh-CN" altLang="zh-CN" dirty="0">
                <a:ea typeface="宋体" panose="02010600030101010101" pitchFamily="2" charset="-122"/>
              </a:rPr>
              <a:t>不能</a:t>
            </a:r>
            <a:r>
              <a:rPr lang="zh-CN" altLang="zh-CN" dirty="0">
                <a:solidFill>
                  <a:srgbClr val="000000"/>
                </a:solidFill>
                <a:ea typeface="宋体" panose="02010600030101010101" pitchFamily="2" charset="-122"/>
              </a:rPr>
              <a:t>用作标识符：</a:t>
            </a:r>
          </a:p>
          <a:p>
            <a:pPr>
              <a:lnSpc>
                <a:spcPct val="80000"/>
              </a:lnSpc>
              <a:spcBef>
                <a:spcPts val="1200"/>
              </a:spcBef>
              <a:buFontTx/>
              <a:buNone/>
            </a:pPr>
            <a:r>
              <a:rPr lang="zh-CN" altLang="en-US"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auto      </a:t>
            </a:r>
            <a:r>
              <a:rPr lang="en-US" altLang="zh-CN" sz="200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enum</a:t>
            </a: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restrict*  unsigned</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break     extern    return     void</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case      float     short      volatile</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char      for       signed     while</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const     </a:t>
            </a:r>
            <a:r>
              <a:rPr lang="en-US" altLang="zh-CN" sz="200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goto</a:t>
            </a: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sizeof</a:t>
            </a: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_Bool*</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continue  if        static     _Complex*</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default   inline*   struct     _Imaginary*</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do        int       switch</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double    long      typedef</a:t>
            </a:r>
          </a:p>
          <a:p>
            <a:pPr>
              <a:lnSpc>
                <a:spcPct val="80000"/>
              </a:lnSpc>
              <a:spcBef>
                <a:spcPts val="600"/>
              </a:spcBef>
              <a:buFontTx/>
              <a:buNone/>
            </a:pPr>
            <a:r>
              <a:rPr lang="en-US" altLang="zh-CN" sz="2000" dirty="0">
                <a:solidFill>
                  <a:srgbClr val="000000"/>
                </a:solidFill>
                <a:latin typeface="Courier New" panose="02070309020205020404" pitchFamily="49" charset="0"/>
                <a:ea typeface="宋体" panose="02010600030101010101" pitchFamily="2" charset="-122"/>
                <a:cs typeface="Courier New" panose="02070309020205020404" pitchFamily="49" charset="0"/>
              </a:rPr>
              <a:t>	else      register  union</a:t>
            </a:r>
          </a:p>
          <a:p>
            <a:pPr>
              <a:spcBef>
                <a:spcPct val="0"/>
              </a:spcBef>
              <a:buFontTx/>
              <a:buNone/>
            </a:pPr>
            <a:r>
              <a:rPr lang="en-US" altLang="zh-CN" sz="2000" dirty="0">
                <a:solidFill>
                  <a:srgbClr val="000000"/>
                </a:solidFill>
                <a:ea typeface="宋体" panose="02010600030101010101" pitchFamily="2" charset="-122"/>
              </a:rPr>
              <a:t>	*C99 only</a:t>
            </a:r>
          </a:p>
        </p:txBody>
      </p:sp>
      <p:sp>
        <p:nvSpPr>
          <p:cNvPr id="5" name="Slide Number Placeholder 4">
            <a:extLst>
              <a:ext uri="{FF2B5EF4-FFF2-40B4-BE49-F238E27FC236}">
                <a16:creationId xmlns:a16="http://schemas.microsoft.com/office/drawing/2014/main" id="{E4C0AF79-F817-D23B-EA0A-CA866DBB6E5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1FD7EC-0499-7245-AC06-A15C0AC85E5E}"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58D5CD3C-BA94-5B48-FF4D-6B38F4638FA1}"/>
              </a:ext>
            </a:extLst>
          </p:cNvPr>
          <p:cNvSpPr>
            <a:spLocks noGrp="1"/>
          </p:cNvSpPr>
          <p:nvPr>
            <p:ph type="title"/>
          </p:nvPr>
        </p:nvSpPr>
        <p:spPr/>
        <p:txBody>
          <a:bodyPr/>
          <a:lstStyle/>
          <a:p>
            <a:r>
              <a:rPr lang="zh-CN" altLang="zh-CN" dirty="0">
                <a:ea typeface="宋体" panose="02010600030101010101" pitchFamily="2" charset="-122"/>
              </a:rPr>
              <a:t>关键</a:t>
            </a:r>
            <a:r>
              <a:rPr lang="zh-CN" altLang="en-US" dirty="0">
                <a:ea typeface="宋体" panose="02010600030101010101" pitchFamily="2" charset="-122"/>
              </a:rPr>
              <a:t>字</a:t>
            </a:r>
            <a:endParaRPr lang="zh-CN" altLang="zh-CN" dirty="0">
              <a:ea typeface="宋体" panose="02010600030101010101" pitchFamily="2" charset="-122"/>
            </a:endParaRPr>
          </a:p>
        </p:txBody>
      </p:sp>
      <p:sp>
        <p:nvSpPr>
          <p:cNvPr id="68611" name="Content Placeholder 2">
            <a:extLst>
              <a:ext uri="{FF2B5EF4-FFF2-40B4-BE49-F238E27FC236}">
                <a16:creationId xmlns:a16="http://schemas.microsoft.com/office/drawing/2014/main" id="{90A84BA2-D444-6481-9D88-49D9518406BD}"/>
              </a:ext>
            </a:extLst>
          </p:cNvPr>
          <p:cNvSpPr>
            <a:spLocks noGrp="1"/>
          </p:cNvSpPr>
          <p:nvPr>
            <p:ph idx="1"/>
          </p:nvPr>
        </p:nvSpPr>
        <p:spPr/>
        <p:txBody>
          <a:bodyPr/>
          <a:lstStyle/>
          <a:p>
            <a:r>
              <a:rPr lang="zh-CN" altLang="zh-CN" dirty="0">
                <a:ea typeface="宋体" panose="02010600030101010101" pitchFamily="2" charset="-122"/>
              </a:rPr>
              <a:t>关键字（ </a:t>
            </a:r>
            <a:r>
              <a:rPr lang="zh-CN" altLang="zh-CN" dirty="0">
                <a:latin typeface="Courier New" panose="02070309020205020404" pitchFamily="49" charset="0"/>
                <a:ea typeface="宋体" panose="02010600030101010101" pitchFamily="2" charset="-122"/>
                <a:cs typeface="Courier New" panose="02070309020205020404" pitchFamily="49" charset="0"/>
              </a:rPr>
              <a:t>_Bool </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_Complex</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_Imaginary</a:t>
            </a:r>
            <a:r>
              <a:rPr lang="zh-CN" altLang="zh-CN" dirty="0">
                <a:ea typeface="宋体" panose="02010600030101010101" pitchFamily="2" charset="-122"/>
              </a:rPr>
              <a:t>除外）必须仅使用小写字母编写</a:t>
            </a:r>
          </a:p>
          <a:p>
            <a:r>
              <a:rPr lang="zh-CN" altLang="zh-CN" dirty="0">
                <a:ea typeface="宋体" panose="02010600030101010101" pitchFamily="2" charset="-122"/>
              </a:rPr>
              <a:t>库函数的名称（例如</a:t>
            </a:r>
            <a:r>
              <a:rPr lang="zh-CN" altLang="zh-CN" dirty="0">
                <a:latin typeface="Courier New" panose="02070309020205020404" pitchFamily="49" charset="0"/>
                <a:ea typeface="宋体" panose="02010600030101010101" pitchFamily="2" charset="-122"/>
                <a:cs typeface="Courier New" panose="02070309020205020404" pitchFamily="49" charset="0"/>
              </a:rPr>
              <a:t>printf </a:t>
            </a:r>
            <a:r>
              <a:rPr lang="zh-CN" altLang="zh-CN" dirty="0">
                <a:ea typeface="宋体" panose="02010600030101010101" pitchFamily="2" charset="-122"/>
              </a:rPr>
              <a:t>）也是小写的。</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45ABD7C4-CC69-612F-7D0E-BFCF1BFDD9B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ECEC67-3A03-984C-8984-D130D50D3B49}"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CD3F320A-E4CA-1BC0-FD56-CF759836CE5D}"/>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69635" name="Content Placeholder 2">
            <a:extLst>
              <a:ext uri="{FF2B5EF4-FFF2-40B4-BE49-F238E27FC236}">
                <a16:creationId xmlns:a16="http://schemas.microsoft.com/office/drawing/2014/main" id="{7ABDE403-F7E4-D7AF-2397-3D43696C6D32}"/>
              </a:ext>
            </a:extLst>
          </p:cNvPr>
          <p:cNvSpPr>
            <a:spLocks noGrp="1"/>
          </p:cNvSpPr>
          <p:nvPr>
            <p:ph idx="1"/>
          </p:nvPr>
        </p:nvSpPr>
        <p:spPr/>
        <p:txBody>
          <a:bodyPr/>
          <a:lstStyle/>
          <a:p>
            <a:r>
              <a:rPr lang="zh-CN" altLang="en-US" dirty="0">
                <a:ea typeface="宋体" panose="02010600030101010101" pitchFamily="2" charset="-122"/>
              </a:rPr>
              <a:t>一个</a:t>
            </a:r>
            <a:r>
              <a:rPr lang="en-US" altLang="zh-CN" dirty="0">
                <a:ea typeface="宋体" panose="02010600030101010101" pitchFamily="2" charset="-122"/>
              </a:rPr>
              <a:t>C</a:t>
            </a:r>
            <a:r>
              <a:rPr lang="zh-CN" altLang="zh-CN" dirty="0">
                <a:ea typeface="宋体" panose="02010600030101010101" pitchFamily="2" charset="-122"/>
              </a:rPr>
              <a:t>程序是一系列</a:t>
            </a:r>
            <a:r>
              <a:rPr lang="zh-CN" altLang="en-US" dirty="0">
                <a:ea typeface="宋体" panose="02010600030101010101" pitchFamily="2" charset="-122"/>
              </a:rPr>
              <a:t>标记</a:t>
            </a:r>
            <a:r>
              <a:rPr lang="zh-CN" altLang="zh-CN" b="1" i="1" dirty="0">
                <a:ea typeface="宋体" panose="02010600030101010101" pitchFamily="2" charset="-122"/>
              </a:rPr>
              <a:t>。</a:t>
            </a:r>
            <a:endParaRPr lang="en-US" altLang="zh-CN" dirty="0">
              <a:ea typeface="宋体" panose="02010600030101010101" pitchFamily="2" charset="-122"/>
            </a:endParaRPr>
          </a:p>
          <a:p>
            <a:r>
              <a:rPr lang="zh-CN" altLang="en-US" dirty="0">
                <a:ea typeface="宋体" panose="02010600030101010101" pitchFamily="2" charset="-122"/>
              </a:rPr>
              <a:t>标记</a:t>
            </a:r>
            <a:r>
              <a:rPr lang="zh-CN" altLang="zh-CN" dirty="0">
                <a:ea typeface="宋体" panose="02010600030101010101" pitchFamily="2" charset="-122"/>
              </a:rPr>
              <a:t>包括：</a:t>
            </a:r>
          </a:p>
          <a:p>
            <a:pPr lvl="1"/>
            <a:r>
              <a:rPr lang="zh-CN" altLang="zh-CN" dirty="0">
                <a:ea typeface="宋体" panose="02010600030101010101" pitchFamily="2" charset="-122"/>
              </a:rPr>
              <a:t>标识</a:t>
            </a:r>
            <a:r>
              <a:rPr lang="zh-CN" altLang="en-US" dirty="0">
                <a:ea typeface="宋体" panose="02010600030101010101" pitchFamily="2" charset="-122"/>
              </a:rPr>
              <a:t>符</a:t>
            </a:r>
            <a:endParaRPr lang="zh-CN" altLang="zh-CN" dirty="0">
              <a:ea typeface="宋体" panose="02010600030101010101" pitchFamily="2" charset="-122"/>
            </a:endParaRPr>
          </a:p>
          <a:p>
            <a:pPr lvl="1"/>
            <a:r>
              <a:rPr lang="zh-CN" altLang="zh-CN" dirty="0">
                <a:ea typeface="宋体" panose="02010600030101010101" pitchFamily="2" charset="-122"/>
              </a:rPr>
              <a:t>关键</a:t>
            </a:r>
            <a:r>
              <a:rPr lang="zh-CN" altLang="en-US" dirty="0">
                <a:ea typeface="宋体" panose="02010600030101010101" pitchFamily="2" charset="-122"/>
              </a:rPr>
              <a:t>字</a:t>
            </a:r>
            <a:endParaRPr lang="zh-CN" altLang="zh-CN" dirty="0">
              <a:ea typeface="宋体" panose="02010600030101010101" pitchFamily="2" charset="-122"/>
            </a:endParaRPr>
          </a:p>
          <a:p>
            <a:pPr lvl="1"/>
            <a:r>
              <a:rPr lang="zh-CN" altLang="en-US" dirty="0">
                <a:ea typeface="宋体" panose="02010600030101010101" pitchFamily="2" charset="-122"/>
              </a:rPr>
              <a:t>运算符</a:t>
            </a:r>
            <a:endParaRPr lang="zh-CN" altLang="zh-CN" dirty="0">
              <a:ea typeface="宋体" panose="02010600030101010101" pitchFamily="2" charset="-122"/>
            </a:endParaRPr>
          </a:p>
          <a:p>
            <a:pPr lvl="1"/>
            <a:r>
              <a:rPr lang="zh-CN" altLang="zh-CN" dirty="0">
                <a:ea typeface="宋体" panose="02010600030101010101" pitchFamily="2" charset="-122"/>
              </a:rPr>
              <a:t>标点</a:t>
            </a:r>
          </a:p>
          <a:p>
            <a:pPr lvl="1"/>
            <a:r>
              <a:rPr lang="zh-CN" altLang="zh-CN" dirty="0">
                <a:ea typeface="宋体" panose="02010600030101010101" pitchFamily="2" charset="-122"/>
              </a:rPr>
              <a:t>常数</a:t>
            </a:r>
          </a:p>
          <a:p>
            <a:pPr lvl="1"/>
            <a:r>
              <a:rPr lang="zh-CN" altLang="zh-CN" dirty="0">
                <a:ea typeface="宋体" panose="02010600030101010101" pitchFamily="2" charset="-122"/>
              </a:rPr>
              <a:t>字符串</a:t>
            </a:r>
            <a:r>
              <a:rPr lang="zh-CN" altLang="en-US" dirty="0">
                <a:ea typeface="宋体" panose="02010600030101010101" pitchFamily="2" charset="-122"/>
              </a:rPr>
              <a:t>字面量</a:t>
            </a:r>
            <a:endParaRPr lang="zh-CN" altLang="zh-CN" dirty="0">
              <a:ea typeface="宋体" panose="02010600030101010101" pitchFamily="2" charset="-122"/>
            </a:endParaRPr>
          </a:p>
          <a:p>
            <a:pPr>
              <a:buFontTx/>
              <a:buNone/>
            </a:pP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1750F4ED-C045-41E5-75B0-4E1A4F3D718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CFEEB0-8405-274F-8688-AC1747DA4CA1}"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C2CCC9A-1814-6534-01B3-715DF88AAE7F}"/>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70659" name="Content Placeholder 2">
            <a:extLst>
              <a:ext uri="{FF2B5EF4-FFF2-40B4-BE49-F238E27FC236}">
                <a16:creationId xmlns:a16="http://schemas.microsoft.com/office/drawing/2014/main" id="{5ECCA608-3499-E51C-F580-1B40D52A0DB2}"/>
              </a:ext>
            </a:extLst>
          </p:cNvPr>
          <p:cNvSpPr>
            <a:spLocks noGrp="1"/>
          </p:cNvSpPr>
          <p:nvPr>
            <p:ph idx="1"/>
          </p:nvPr>
        </p:nvSpPr>
        <p:spPr/>
        <p:txBody>
          <a:bodyPr/>
          <a:lstStyle/>
          <a:p>
            <a:r>
              <a:rPr lang="zh-CN" altLang="en-US" dirty="0">
                <a:ea typeface="宋体" panose="02010600030101010101" pitchFamily="2" charset="-122"/>
              </a:rPr>
              <a:t>语句</a:t>
            </a:r>
            <a:endParaRPr lang="en-US" altLang="zh-CN" dirty="0">
              <a:ea typeface="宋体" panose="02010600030101010101" pitchFamily="2" charset="-122"/>
            </a:endParaRPr>
          </a:p>
          <a:p>
            <a:pPr marL="0" indent="0">
              <a:buNone/>
            </a:pPr>
            <a:r>
              <a:rPr lang="zh-CN" altLang="en-US" dirty="0">
                <a:ea typeface="宋体" panose="02010600030101010101" pitchFamily="2" charset="-122"/>
              </a:rPr>
              <a:t>   </a:t>
            </a:r>
            <a:r>
              <a:rPr lang="zh-CN" altLang="zh-CN" dirty="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("Height: %d\n", height);</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ea typeface="宋体" panose="02010600030101010101" pitchFamily="2" charset="-122"/>
              </a:rPr>
              <a:t>由七个</a:t>
            </a:r>
            <a:r>
              <a:rPr lang="zh-CN" altLang="en-US" dirty="0">
                <a:ea typeface="宋体" panose="02010600030101010101" pitchFamily="2" charset="-122"/>
              </a:rPr>
              <a:t>标记</a:t>
            </a:r>
            <a:r>
              <a:rPr lang="zh-CN" altLang="zh-CN" dirty="0">
                <a:ea typeface="宋体" panose="02010600030101010101" pitchFamily="2" charset="-122"/>
              </a:rPr>
              <a:t>组成：</a:t>
            </a:r>
          </a:p>
          <a:p>
            <a:pPr>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ea typeface="宋体" panose="02010600030101010101" pitchFamily="2" charset="-122"/>
              </a:rPr>
              <a:t> 			Identifier</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ea typeface="宋体" panose="02010600030101010101" pitchFamily="2" charset="-122"/>
              </a:rPr>
              <a:t>				Punctuation	</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"Height: %d\n"</a:t>
            </a:r>
            <a:r>
              <a:rPr lang="en-US" altLang="zh-CN" sz="2400" dirty="0">
                <a:ea typeface="宋体" panose="02010600030101010101" pitchFamily="2" charset="-122"/>
              </a:rPr>
              <a:t>	String literal</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ea typeface="宋体" panose="02010600030101010101" pitchFamily="2" charset="-122"/>
              </a:rPr>
              <a:t>				Punctuation</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height</a:t>
            </a:r>
            <a:r>
              <a:rPr lang="en-US" altLang="zh-CN" sz="2400" dirty="0">
                <a:ea typeface="宋体" panose="02010600030101010101" pitchFamily="2" charset="-122"/>
              </a:rPr>
              <a:t>			Identifier</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ea typeface="宋体" panose="02010600030101010101" pitchFamily="2" charset="-122"/>
              </a:rPr>
              <a:t> 				Punctuation</a:t>
            </a: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ea typeface="宋体" panose="02010600030101010101" pitchFamily="2" charset="-122"/>
              </a:rPr>
              <a:t>	 			Punctuation</a:t>
            </a:r>
          </a:p>
        </p:txBody>
      </p:sp>
      <p:sp>
        <p:nvSpPr>
          <p:cNvPr id="4" name="Footer Placeholder 3">
            <a:extLst>
              <a:ext uri="{FF2B5EF4-FFF2-40B4-BE49-F238E27FC236}">
                <a16:creationId xmlns:a16="http://schemas.microsoft.com/office/drawing/2014/main" id="{39831A9C-A096-2F62-6F6B-328253816D99}"/>
              </a:ext>
            </a:extLst>
          </p:cNvPr>
          <p:cNvSpPr>
            <a:spLocks noGrp="1"/>
          </p:cNvSpPr>
          <p:nvPr>
            <p:ph type="ftr" sz="quarter" idx="4294967295"/>
          </p:nvPr>
        </p:nvSpPr>
        <p:spPr>
          <a:xfrm>
            <a:off x="5334000" y="6362700"/>
            <a:ext cx="3124200" cy="457200"/>
          </a:xfrm>
          <a:prstGeom prst="rect">
            <a:avLst/>
          </a:prstGeom>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7C901C0-7F3F-B6E3-1DC6-3C43CA8829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379BA3-541F-1A49-9710-5AE1B6C34CEA}"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D1323BA4-4B66-9FBE-C83A-A72A57913430}"/>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71683" name="Content Placeholder 2">
            <a:extLst>
              <a:ext uri="{FF2B5EF4-FFF2-40B4-BE49-F238E27FC236}">
                <a16:creationId xmlns:a16="http://schemas.microsoft.com/office/drawing/2014/main" id="{56852FA8-D964-A047-A941-294E09AA9A52}"/>
              </a:ext>
            </a:extLst>
          </p:cNvPr>
          <p:cNvSpPr>
            <a:spLocks noGrp="1"/>
          </p:cNvSpPr>
          <p:nvPr>
            <p:ph idx="1"/>
          </p:nvPr>
        </p:nvSpPr>
        <p:spPr>
          <a:xfrm>
            <a:off x="228600" y="1524000"/>
            <a:ext cx="8763000" cy="4800600"/>
          </a:xfrm>
        </p:spPr>
        <p:txBody>
          <a:bodyPr/>
          <a:lstStyle/>
          <a:p>
            <a:r>
              <a:rPr lang="zh-CN" altLang="zh-CN" sz="2700" dirty="0">
                <a:ea typeface="宋体" panose="02010600030101010101" pitchFamily="2" charset="-122"/>
              </a:rPr>
              <a:t>标记之间的</a:t>
            </a:r>
            <a:r>
              <a:rPr lang="zh-CN" altLang="en-US" sz="2700" dirty="0">
                <a:ea typeface="宋体" panose="02010600030101010101" pitchFamily="2" charset="-122"/>
              </a:rPr>
              <a:t>空白</a:t>
            </a:r>
            <a:r>
              <a:rPr lang="zh-CN" altLang="zh-CN" sz="2700" dirty="0">
                <a:ea typeface="宋体" panose="02010600030101010101" pitchFamily="2" charset="-122"/>
              </a:rPr>
              <a:t>通常并不重要。</a:t>
            </a:r>
          </a:p>
          <a:p>
            <a:r>
              <a:rPr lang="zh-CN" altLang="zh-CN" sz="2700" dirty="0">
                <a:ea typeface="宋体" panose="02010600030101010101" pitchFamily="2" charset="-122"/>
              </a:rPr>
              <a:t>在一种极端情况下，</a:t>
            </a:r>
            <a:r>
              <a:rPr lang="zh-CN" altLang="en-US" sz="2700" dirty="0">
                <a:ea typeface="宋体" panose="02010600030101010101" pitchFamily="2" charset="-122"/>
              </a:rPr>
              <a:t>标记</a:t>
            </a:r>
            <a:r>
              <a:rPr lang="zh-CN" altLang="zh-CN" sz="2700" dirty="0">
                <a:ea typeface="宋体" panose="02010600030101010101" pitchFamily="2" charset="-122"/>
              </a:rPr>
              <a:t>可以挤在一起，它们之间没有空格，除非导致两个</a:t>
            </a:r>
            <a:r>
              <a:rPr lang="zh-CN" altLang="en-US" sz="2700" dirty="0">
                <a:ea typeface="宋体" panose="02010600030101010101" pitchFamily="2" charset="-122"/>
              </a:rPr>
              <a:t>标记</a:t>
            </a:r>
            <a:r>
              <a:rPr lang="zh-CN" altLang="zh-CN" sz="2700" dirty="0">
                <a:ea typeface="宋体" panose="02010600030101010101" pitchFamily="2" charset="-122"/>
              </a:rPr>
              <a:t>合并：</a:t>
            </a:r>
          </a:p>
          <a:p>
            <a:pPr>
              <a:lnSpc>
                <a:spcPct val="80000"/>
              </a:lnSpc>
              <a:spcBef>
                <a:spcPts val="12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Converts a Fahrenheit temperature to Celsius */</a:t>
            </a:r>
          </a:p>
          <a:p>
            <a:pPr>
              <a:lnSpc>
                <a:spcPct val="80000"/>
              </a:lnSpc>
              <a:spcBef>
                <a:spcPts val="6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900" dirty="0">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ts val="6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#define FREEZING_PT 32.0f</a:t>
            </a:r>
          </a:p>
          <a:p>
            <a:pPr>
              <a:lnSpc>
                <a:spcPct val="80000"/>
              </a:lnSpc>
              <a:spcBef>
                <a:spcPts val="6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#define SCALE_FACTOR (5.0f/9.0f)</a:t>
            </a:r>
          </a:p>
          <a:p>
            <a:pPr>
              <a:lnSpc>
                <a:spcPct val="80000"/>
              </a:lnSpc>
              <a:spcBef>
                <a:spcPts val="6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int main(void){float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fahrenheit,celsius;printf</a:t>
            </a:r>
            <a:r>
              <a:rPr lang="en-US" altLang="zh-CN" sz="19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"Enter Fahrenheit temperature: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900" dirty="0">
                <a:latin typeface="Courier New" panose="02070309020205020404" pitchFamily="49" charset="0"/>
                <a:ea typeface="宋体" panose="02010600030101010101" pitchFamily="2" charset="-122"/>
                <a:cs typeface="Courier New" panose="02070309020205020404" pitchFamily="49" charset="0"/>
              </a:rPr>
              <a:t>("%f", &amp;</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19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19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1900" dirty="0">
                <a:latin typeface="Courier New" panose="02070309020205020404" pitchFamily="49" charset="0"/>
                <a:ea typeface="宋体" panose="02010600030101010101" pitchFamily="2" charset="-122"/>
                <a:cs typeface="Courier New" panose="02070309020205020404" pitchFamily="49" charset="0"/>
              </a:rPr>
              <a:t>=(</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1900" dirty="0">
                <a:latin typeface="Courier New" panose="02070309020205020404" pitchFamily="49" charset="0"/>
                <a:ea typeface="宋体" panose="02010600030101010101" pitchFamily="2" charset="-122"/>
                <a:cs typeface="Courier New" panose="02070309020205020404" pitchFamily="49" charset="0"/>
              </a:rPr>
              <a:t>-FREEZING_PT)*SCALE_FACTOR;</a:t>
            </a:r>
          </a:p>
          <a:p>
            <a:pPr>
              <a:lnSpc>
                <a:spcPct val="80000"/>
              </a:lnSpc>
              <a:spcBef>
                <a:spcPts val="600"/>
              </a:spcBef>
              <a:buFontTx/>
              <a:buNone/>
            </a:pPr>
            <a:r>
              <a:rPr lang="en-US" altLang="zh-CN" sz="19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900" dirty="0">
                <a:latin typeface="Courier New" panose="02070309020205020404" pitchFamily="49" charset="0"/>
                <a:ea typeface="宋体" panose="02010600030101010101" pitchFamily="2" charset="-122"/>
                <a:cs typeface="Courier New" panose="02070309020205020404" pitchFamily="49" charset="0"/>
              </a:rPr>
              <a:t>("Celsius equivalent: %.1f\n",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1900" dirty="0">
                <a:latin typeface="Courier New" panose="02070309020205020404" pitchFamily="49" charset="0"/>
                <a:ea typeface="宋体" panose="02010600030101010101" pitchFamily="2" charset="-122"/>
                <a:cs typeface="Courier New" panose="02070309020205020404" pitchFamily="49" charset="0"/>
              </a:rPr>
              <a:t>);return 0;}</a:t>
            </a:r>
          </a:p>
        </p:txBody>
      </p:sp>
      <p:sp>
        <p:nvSpPr>
          <p:cNvPr id="5" name="Slide Number Placeholder 4">
            <a:extLst>
              <a:ext uri="{FF2B5EF4-FFF2-40B4-BE49-F238E27FC236}">
                <a16:creationId xmlns:a16="http://schemas.microsoft.com/office/drawing/2014/main" id="{8EB7724C-53D2-DCDD-6D11-3708AF3413D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739CE1-C33A-B64B-9E4C-A96A21ABAA77}"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9DC3486B-E04C-C462-225D-75D88A92637B}"/>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72707" name="Content Placeholder 2">
            <a:extLst>
              <a:ext uri="{FF2B5EF4-FFF2-40B4-BE49-F238E27FC236}">
                <a16:creationId xmlns:a16="http://schemas.microsoft.com/office/drawing/2014/main" id="{8EFF165E-2DD7-3473-648E-549F2DBC53D5}"/>
              </a:ext>
            </a:extLst>
          </p:cNvPr>
          <p:cNvSpPr>
            <a:spLocks noGrp="1"/>
          </p:cNvSpPr>
          <p:nvPr>
            <p:ph idx="1"/>
          </p:nvPr>
        </p:nvSpPr>
        <p:spPr/>
        <p:txBody>
          <a:bodyPr/>
          <a:lstStyle/>
          <a:p>
            <a:r>
              <a:rPr lang="zh-CN" altLang="zh-CN" dirty="0">
                <a:ea typeface="宋体" panose="02010600030101010101" pitchFamily="2" charset="-122"/>
              </a:rPr>
              <a:t>整个程序不能放在一行，因为每个预处理指令都需要单独的一行。</a:t>
            </a:r>
          </a:p>
          <a:p>
            <a:r>
              <a:rPr lang="zh-CN" altLang="zh-CN" dirty="0">
                <a:ea typeface="宋体" panose="02010600030101010101" pitchFamily="2" charset="-122"/>
              </a:rPr>
              <a:t>以这种方式压缩程序不是一个好</a:t>
            </a:r>
            <a:r>
              <a:rPr lang="zh-CN" altLang="en-US" dirty="0">
                <a:ea typeface="宋体" panose="02010600030101010101" pitchFamily="2" charset="-122"/>
              </a:rPr>
              <a:t>的风格</a:t>
            </a:r>
            <a:endParaRPr lang="zh-CN" altLang="zh-CN" dirty="0">
              <a:ea typeface="宋体" panose="02010600030101010101" pitchFamily="2" charset="-122"/>
            </a:endParaRPr>
          </a:p>
          <a:p>
            <a:r>
              <a:rPr lang="zh-CN" altLang="zh-CN" dirty="0">
                <a:ea typeface="宋体" panose="02010600030101010101" pitchFamily="2" charset="-122"/>
              </a:rPr>
              <a:t>事实上，在程序中添加空格和空行可以使其更易于阅读和理解。</a:t>
            </a:r>
          </a:p>
        </p:txBody>
      </p:sp>
      <p:sp>
        <p:nvSpPr>
          <p:cNvPr id="5" name="Slide Number Placeholder 4">
            <a:extLst>
              <a:ext uri="{FF2B5EF4-FFF2-40B4-BE49-F238E27FC236}">
                <a16:creationId xmlns:a16="http://schemas.microsoft.com/office/drawing/2014/main" id="{64EE7FFB-3144-AFB9-AA64-22F7B3554C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DDDAF9-B77E-694A-A257-1721CBF577E3}"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CE0955F-80E6-0073-4C7C-19D0EFFC1CF5}"/>
              </a:ext>
            </a:extLst>
          </p:cNvPr>
          <p:cNvSpPr>
            <a:spLocks noGrp="1"/>
          </p:cNvSpPr>
          <p:nvPr>
            <p:ph type="title"/>
          </p:nvPr>
        </p:nvSpPr>
        <p:spPr/>
        <p:txBody>
          <a:bodyPr/>
          <a:lstStyle/>
          <a:p>
            <a:r>
              <a:rPr lang="zh-CN" altLang="zh-CN">
                <a:ea typeface="宋体" panose="02010600030101010101" pitchFamily="2" charset="-122"/>
              </a:rPr>
              <a:t>GCC 编译器</a:t>
            </a:r>
          </a:p>
        </p:txBody>
      </p:sp>
      <p:sp>
        <p:nvSpPr>
          <p:cNvPr id="18435" name="Content Placeholder 2">
            <a:extLst>
              <a:ext uri="{FF2B5EF4-FFF2-40B4-BE49-F238E27FC236}">
                <a16:creationId xmlns:a16="http://schemas.microsoft.com/office/drawing/2014/main" id="{4860D6CA-6CCA-3F0C-2DE2-F95F59C38188}"/>
              </a:ext>
            </a:extLst>
          </p:cNvPr>
          <p:cNvSpPr>
            <a:spLocks noGrp="1"/>
          </p:cNvSpPr>
          <p:nvPr>
            <p:ph idx="1"/>
          </p:nvPr>
        </p:nvSpPr>
        <p:spPr/>
        <p:txBody>
          <a:bodyPr/>
          <a:lstStyle/>
          <a:p>
            <a:r>
              <a:rPr lang="zh-CN" altLang="zh-CN" dirty="0">
                <a:ea typeface="宋体" panose="02010600030101010101" pitchFamily="2" charset="-122"/>
              </a:rPr>
              <a:t>GCC是最流行的 C 编译器之一</a:t>
            </a:r>
          </a:p>
          <a:p>
            <a:r>
              <a:rPr lang="zh-CN" altLang="zh-CN" dirty="0">
                <a:ea typeface="宋体" panose="02010600030101010101" pitchFamily="2" charset="-122"/>
              </a:rPr>
              <a:t>GCC随Linux一起提供，但也可用于其他平台</a:t>
            </a:r>
          </a:p>
          <a:p>
            <a:r>
              <a:rPr lang="zh-CN" altLang="zh-CN" dirty="0">
                <a:ea typeface="宋体" panose="02010600030101010101" pitchFamily="2" charset="-122"/>
              </a:rPr>
              <a:t>使用这个编译器类似于使用</a:t>
            </a:r>
            <a:r>
              <a:rPr lang="zh-CN" altLang="zh-CN" dirty="0">
                <a:latin typeface="Courier New" panose="02070309020205020404" pitchFamily="49" charset="0"/>
                <a:ea typeface="宋体" panose="02010600030101010101" pitchFamily="2" charset="-122"/>
                <a:cs typeface="Courier New" panose="02070309020205020404" pitchFamily="49" charset="0"/>
              </a:rPr>
              <a:t>cc</a:t>
            </a:r>
            <a:r>
              <a:rPr lang="zh-CN" altLang="zh-CN" dirty="0">
                <a:ea typeface="宋体" panose="02010600030101010101" pitchFamily="2" charset="-122"/>
              </a:rPr>
              <a:t>：</a:t>
            </a:r>
          </a:p>
          <a:p>
            <a:pPr lvl="1">
              <a:lnSpc>
                <a:spcPct val="80000"/>
              </a:lnSpc>
              <a:spcBef>
                <a:spcPts val="1200"/>
              </a:spcBef>
              <a:buNone/>
            </a:pPr>
            <a:r>
              <a:rPr lang="zh-CN" altLang="zh-CN" sz="2000" dirty="0">
                <a:latin typeface="Courier New" panose="02070309020205020404" pitchFamily="49" charset="0"/>
                <a:ea typeface="宋体" panose="02010600030101010101" pitchFamily="2" charset="-122"/>
                <a:cs typeface="Courier New" panose="02070309020205020404" pitchFamily="49" charset="0"/>
              </a:rPr>
              <a:t>% gcc -o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hw</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hw</a:t>
            </a:r>
            <a:r>
              <a:rPr lang="zh-CN" altLang="zh-CN" sz="2000" dirty="0">
                <a:latin typeface="Courier New" panose="02070309020205020404" pitchFamily="49" charset="0"/>
                <a:ea typeface="宋体" panose="02010600030101010101" pitchFamily="2" charset="-122"/>
                <a:cs typeface="Courier New" panose="02070309020205020404" pitchFamily="49" charset="0"/>
              </a:rPr>
              <a:t>.c</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A2320F52-A5FF-F3DC-9354-E2554E50FE6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2129FA-0459-7743-B105-5FBD4218607D}"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47AAAECA-67D9-D10E-6E9A-9393896AF184}"/>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73731" name="Content Placeholder 2">
            <a:extLst>
              <a:ext uri="{FF2B5EF4-FFF2-40B4-BE49-F238E27FC236}">
                <a16:creationId xmlns:a16="http://schemas.microsoft.com/office/drawing/2014/main" id="{18C270CB-D4DB-C0BA-92F5-BE25FFA0E883}"/>
              </a:ext>
            </a:extLst>
          </p:cNvPr>
          <p:cNvSpPr>
            <a:spLocks noGrp="1"/>
          </p:cNvSpPr>
          <p:nvPr>
            <p:ph idx="1"/>
          </p:nvPr>
        </p:nvSpPr>
        <p:spPr/>
        <p:txBody>
          <a:bodyPr/>
          <a:lstStyle/>
          <a:p>
            <a:r>
              <a:rPr lang="zh-CN" altLang="zh-CN" dirty="0">
                <a:ea typeface="宋体" panose="02010600030101010101" pitchFamily="2" charset="-122"/>
              </a:rPr>
              <a:t>C 允许在标记之间使用任意数量的空格——空格、制表符和换行符。</a:t>
            </a:r>
          </a:p>
          <a:p>
            <a:r>
              <a:rPr lang="zh-CN" altLang="zh-CN" dirty="0">
                <a:ea typeface="宋体" panose="02010600030101010101" pitchFamily="2" charset="-122"/>
              </a:rPr>
              <a:t>程序布局：</a:t>
            </a:r>
          </a:p>
          <a:p>
            <a:pPr lvl="1"/>
            <a:r>
              <a:rPr lang="zh-CN" altLang="zh-CN" i="1" dirty="0">
                <a:ea typeface="宋体" panose="02010600030101010101" pitchFamily="2" charset="-122"/>
              </a:rPr>
              <a:t>语句可以分成</a:t>
            </a:r>
            <a:r>
              <a:rPr lang="zh-CN" altLang="zh-CN" dirty="0">
                <a:ea typeface="宋体" panose="02010600030101010101" pitchFamily="2" charset="-122"/>
              </a:rPr>
              <a:t>任意数量的行。</a:t>
            </a:r>
          </a:p>
          <a:p>
            <a:pPr lvl="1"/>
            <a:r>
              <a:rPr lang="zh-CN" altLang="zh-CN" i="1" dirty="0">
                <a:ea typeface="宋体" panose="02010600030101010101" pitchFamily="2" charset="-122"/>
              </a:rPr>
              <a:t>标记之间的空格</a:t>
            </a:r>
            <a:r>
              <a:rPr lang="zh-CN" altLang="zh-CN" dirty="0">
                <a:ea typeface="宋体" panose="02010600030101010101" pitchFamily="2" charset="-122"/>
              </a:rPr>
              <a:t>（例如每个运算符之前和之后，以及每个逗号之后）使眼睛更容易将它们分开。</a:t>
            </a:r>
          </a:p>
          <a:p>
            <a:pPr lvl="1"/>
            <a:r>
              <a:rPr lang="zh-CN" altLang="zh-CN" i="1" dirty="0">
                <a:ea typeface="宋体" panose="02010600030101010101" pitchFamily="2" charset="-122"/>
              </a:rPr>
              <a:t>缩进</a:t>
            </a:r>
            <a:r>
              <a:rPr lang="zh-CN" altLang="zh-CN" dirty="0">
                <a:ea typeface="宋体" panose="02010600030101010101" pitchFamily="2" charset="-122"/>
              </a:rPr>
              <a:t>可以使嵌套更容易被发现。</a:t>
            </a:r>
          </a:p>
          <a:p>
            <a:pPr lvl="1"/>
            <a:r>
              <a:rPr lang="zh-CN" altLang="zh-CN" i="1" dirty="0">
                <a:ea typeface="宋体" panose="02010600030101010101" pitchFamily="2" charset="-122"/>
              </a:rPr>
              <a:t>空行</a:t>
            </a:r>
            <a:r>
              <a:rPr lang="zh-CN" altLang="zh-CN" dirty="0">
                <a:ea typeface="宋体" panose="02010600030101010101" pitchFamily="2" charset="-122"/>
              </a:rPr>
              <a:t>可以将程序划分为逻辑单元。</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8357EDD9-18C5-2D66-7BA9-A9D859F644D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770D3C-351B-9043-B413-E98B108C861C}"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23E055F-7106-B58B-9DE1-FE0B103623BE}"/>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74755" name="Content Placeholder 2">
            <a:extLst>
              <a:ext uri="{FF2B5EF4-FFF2-40B4-BE49-F238E27FC236}">
                <a16:creationId xmlns:a16="http://schemas.microsoft.com/office/drawing/2014/main" id="{5F43C4BA-4572-8B07-BC0F-A3E235966028}"/>
              </a:ext>
            </a:extLst>
          </p:cNvPr>
          <p:cNvSpPr>
            <a:spLocks noGrp="1"/>
          </p:cNvSpPr>
          <p:nvPr>
            <p:ph idx="1"/>
          </p:nvPr>
        </p:nvSpPr>
        <p:spPr>
          <a:xfrm>
            <a:off x="685800" y="1524000"/>
            <a:ext cx="8001000" cy="4800600"/>
          </a:xfrm>
        </p:spPr>
        <p:txBody>
          <a:bodyPr/>
          <a:lstStyle/>
          <a:p>
            <a:r>
              <a:rPr lang="zh-CN" altLang="zh-CN" dirty="0">
                <a:ea typeface="宋体" panose="02010600030101010101" pitchFamily="2" charset="-122"/>
              </a:rPr>
              <a:t>尽管可以在标记之间添加额外的空格，但不</a:t>
            </a:r>
            <a:r>
              <a:rPr lang="zh-CN" altLang="en-US" dirty="0">
                <a:ea typeface="宋体" panose="02010600030101010101" pitchFamily="2" charset="-122"/>
              </a:rPr>
              <a:t>能</a:t>
            </a:r>
            <a:r>
              <a:rPr lang="zh-CN" altLang="zh-CN" dirty="0">
                <a:ea typeface="宋体" panose="02010600030101010101" pitchFamily="2" charset="-122"/>
              </a:rPr>
              <a:t>在标记内添加空格</a:t>
            </a:r>
            <a:r>
              <a:rPr lang="zh-CN" altLang="en-US" dirty="0">
                <a:ea typeface="宋体" panose="02010600030101010101" pitchFamily="2" charset="-122"/>
              </a:rPr>
              <a:t>，会</a:t>
            </a:r>
            <a:r>
              <a:rPr lang="zh-CN" altLang="zh-CN" dirty="0">
                <a:ea typeface="宋体" panose="02010600030101010101" pitchFamily="2" charset="-122"/>
              </a:rPr>
              <a:t>改变程序含义或导致错误</a:t>
            </a:r>
          </a:p>
          <a:p>
            <a:r>
              <a:rPr lang="zh-CN" altLang="zh-CN" dirty="0">
                <a:ea typeface="宋体" panose="02010600030101010101" pitchFamily="2" charset="-122"/>
              </a:rPr>
              <a:t>写作</a:t>
            </a:r>
          </a:p>
          <a:p>
            <a:pPr>
              <a:lnSpc>
                <a:spcPct val="80000"/>
              </a:lnSpc>
              <a:spcBef>
                <a:spcPts val="120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fl</a:t>
            </a:r>
            <a:r>
              <a:rPr lang="en-US" altLang="zh-CN" sz="2200" dirty="0">
                <a:latin typeface="Courier New" panose="02070309020205020404" pitchFamily="49" charset="0"/>
                <a:ea typeface="宋体" panose="02010600030101010101" pitchFamily="2" charset="-122"/>
                <a:cs typeface="Courier New" panose="02070309020205020404" pitchFamily="49" charset="0"/>
              </a:rPr>
              <a:t> oat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2200" dirty="0">
                <a:latin typeface="Courier New" panose="02070309020205020404" pitchFamily="49" charset="0"/>
                <a:ea typeface="宋体" panose="02010600030101010101" pitchFamily="2" charset="-122"/>
                <a:cs typeface="Courier New" panose="02070309020205020404" pitchFamily="49" charset="0"/>
              </a:rPr>
              <a:t>;  /*** WRONG ***/</a:t>
            </a:r>
            <a:endParaRPr lang="zh-CN" altLang="zh-CN" sz="2200"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zh-CN" altLang="en-US" dirty="0">
                <a:ea typeface="宋体" panose="02010600030101010101" pitchFamily="2" charset="-122"/>
              </a:rPr>
              <a:t>    </a:t>
            </a:r>
            <a:r>
              <a:rPr lang="zh-CN" altLang="zh-CN" dirty="0">
                <a:ea typeface="宋体" panose="02010600030101010101" pitchFamily="2" charset="-122"/>
              </a:rPr>
              <a:t>或者</a:t>
            </a:r>
          </a:p>
          <a:p>
            <a:pPr>
              <a:lnSpc>
                <a:spcPct val="80000"/>
              </a:lnSpc>
              <a:spcBef>
                <a:spcPts val="120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fl</a:t>
            </a:r>
            <a:endParaRPr lang="en-US" altLang="zh-CN" sz="22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6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oat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fahrenheit</a:t>
            </a: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celsius</a:t>
            </a:r>
            <a:r>
              <a:rPr lang="en-US" altLang="zh-CN" sz="2200" dirty="0">
                <a:latin typeface="Courier New" panose="02070309020205020404" pitchFamily="49" charset="0"/>
                <a:ea typeface="宋体" panose="02010600030101010101" pitchFamily="2" charset="-122"/>
                <a:cs typeface="Courier New" panose="02070309020205020404" pitchFamily="49" charset="0"/>
              </a:rPr>
              <a:t>;     /*** WRONG ***/</a:t>
            </a:r>
          </a:p>
          <a:p>
            <a:pPr>
              <a:buFontTx/>
              <a:buNone/>
            </a:pPr>
            <a:r>
              <a:rPr lang="zh-CN" altLang="en-US" dirty="0">
                <a:ea typeface="宋体" panose="02010600030101010101" pitchFamily="2" charset="-122"/>
              </a:rPr>
              <a:t>    </a:t>
            </a:r>
            <a:r>
              <a:rPr lang="zh-CN" altLang="zh-CN" dirty="0">
                <a:ea typeface="宋体" panose="02010600030101010101" pitchFamily="2" charset="-122"/>
              </a:rPr>
              <a:t>编译程序时会产生错误</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FD96B7F6-A4F2-9AF1-2490-E3053A08EF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8AE17E-D6E1-9540-876B-96DCF8E0E3D6}"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FC6A3DE5-0D4A-A612-65D8-AFBB40F43465}"/>
              </a:ext>
            </a:extLst>
          </p:cNvPr>
          <p:cNvSpPr>
            <a:spLocks noGrp="1"/>
          </p:cNvSpPr>
          <p:nvPr>
            <p:ph type="title"/>
          </p:nvPr>
        </p:nvSpPr>
        <p:spPr/>
        <p:txBody>
          <a:bodyPr/>
          <a:lstStyle/>
          <a:p>
            <a:r>
              <a:rPr lang="zh-CN" altLang="zh-CN">
                <a:ea typeface="宋体" panose="02010600030101010101" pitchFamily="2" charset="-122"/>
              </a:rPr>
              <a:t>C 程序的布局</a:t>
            </a:r>
          </a:p>
        </p:txBody>
      </p:sp>
      <p:sp>
        <p:nvSpPr>
          <p:cNvPr id="75779" name="Content Placeholder 2">
            <a:extLst>
              <a:ext uri="{FF2B5EF4-FFF2-40B4-BE49-F238E27FC236}">
                <a16:creationId xmlns:a16="http://schemas.microsoft.com/office/drawing/2014/main" id="{6F5224BD-0520-64DB-C220-DC32312959F4}"/>
              </a:ext>
            </a:extLst>
          </p:cNvPr>
          <p:cNvSpPr>
            <a:spLocks noGrp="1"/>
          </p:cNvSpPr>
          <p:nvPr>
            <p:ph idx="1"/>
          </p:nvPr>
        </p:nvSpPr>
        <p:spPr/>
        <p:txBody>
          <a:bodyPr/>
          <a:lstStyle/>
          <a:p>
            <a:r>
              <a:rPr lang="zh-CN" altLang="en-US" dirty="0">
                <a:ea typeface="宋体" panose="02010600030101010101" pitchFamily="2" charset="-122"/>
              </a:rPr>
              <a:t>可以</a:t>
            </a:r>
            <a:r>
              <a:rPr lang="zh-CN" altLang="zh-CN" dirty="0">
                <a:ea typeface="宋体" panose="02010600030101010101" pitchFamily="2" charset="-122"/>
              </a:rPr>
              <a:t>在字符串中放置一个空格，尽管它会改变字符串的含义。</a:t>
            </a:r>
          </a:p>
          <a:p>
            <a:r>
              <a:rPr lang="zh-CN" altLang="zh-CN" dirty="0">
                <a:ea typeface="宋体" panose="02010600030101010101" pitchFamily="2" charset="-122"/>
              </a:rPr>
              <a:t>在字符串中放入换行符（将字符串分成两行）是非法的：</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("To C, or not to C:</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that is the question.\n");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WRONG ***/</a:t>
            </a:r>
          </a:p>
        </p:txBody>
      </p:sp>
      <p:sp>
        <p:nvSpPr>
          <p:cNvPr id="5" name="Slide Number Placeholder 4">
            <a:extLst>
              <a:ext uri="{FF2B5EF4-FFF2-40B4-BE49-F238E27FC236}">
                <a16:creationId xmlns:a16="http://schemas.microsoft.com/office/drawing/2014/main" id="{7634F5CF-F8FA-0451-9C62-C949DED8A7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68A68E-DB9E-2B4B-B4BC-E5B857015149}"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975F25A-33E4-D2E4-EA4B-90B7DDEC2297}"/>
              </a:ext>
            </a:extLst>
          </p:cNvPr>
          <p:cNvSpPr>
            <a:spLocks noGrp="1"/>
          </p:cNvSpPr>
          <p:nvPr>
            <p:ph type="title"/>
          </p:nvPr>
        </p:nvSpPr>
        <p:spPr/>
        <p:txBody>
          <a:bodyPr/>
          <a:lstStyle/>
          <a:p>
            <a:r>
              <a:rPr lang="zh-CN" altLang="zh-CN">
                <a:ea typeface="宋体" panose="02010600030101010101" pitchFamily="2" charset="-122"/>
              </a:rPr>
              <a:t>集成开发环境</a:t>
            </a:r>
          </a:p>
        </p:txBody>
      </p:sp>
      <p:sp>
        <p:nvSpPr>
          <p:cNvPr id="19459" name="Content Placeholder 2">
            <a:extLst>
              <a:ext uri="{FF2B5EF4-FFF2-40B4-BE49-F238E27FC236}">
                <a16:creationId xmlns:a16="http://schemas.microsoft.com/office/drawing/2014/main" id="{7C7B946A-A52A-C769-1177-24AB58883309}"/>
              </a:ext>
            </a:extLst>
          </p:cNvPr>
          <p:cNvSpPr>
            <a:spLocks noGrp="1"/>
          </p:cNvSpPr>
          <p:nvPr>
            <p:ph idx="1"/>
          </p:nvPr>
        </p:nvSpPr>
        <p:spPr/>
        <p:txBody>
          <a:bodyPr/>
          <a:lstStyle/>
          <a:p>
            <a:r>
              <a:rPr lang="zh-CN" altLang="zh-CN" dirty="0">
                <a:ea typeface="宋体" panose="02010600030101010101" pitchFamily="2" charset="-122"/>
              </a:rPr>
              <a:t>集成</a:t>
            </a:r>
            <a:r>
              <a:rPr lang="zh-CN" altLang="zh-CN" b="1" i="1" dirty="0">
                <a:ea typeface="宋体" panose="02010600030101010101" pitchFamily="2" charset="-122"/>
              </a:rPr>
              <a:t>开发环境 (IDE)</a:t>
            </a:r>
            <a:r>
              <a:rPr lang="zh-CN" altLang="zh-CN" dirty="0">
                <a:ea typeface="宋体" panose="02010600030101010101" pitchFamily="2" charset="-122"/>
              </a:rPr>
              <a:t>是一个软件，可以在</a:t>
            </a:r>
            <a:r>
              <a:rPr lang="en-US" altLang="zh-CN" dirty="0">
                <a:ea typeface="宋体" panose="02010600030101010101" pitchFamily="2" charset="-122"/>
              </a:rPr>
              <a:t>IDE</a:t>
            </a:r>
            <a:r>
              <a:rPr lang="zh-CN" altLang="en-US" dirty="0">
                <a:ea typeface="宋体" panose="02010600030101010101" pitchFamily="2" charset="-122"/>
              </a:rPr>
              <a:t>中</a:t>
            </a:r>
            <a:r>
              <a:rPr lang="zh-CN" altLang="zh-CN" dirty="0">
                <a:ea typeface="宋体" panose="02010600030101010101" pitchFamily="2" charset="-122"/>
              </a:rPr>
              <a:t>编辑、编译、链接、执行和调试程序</a:t>
            </a:r>
          </a:p>
        </p:txBody>
      </p:sp>
      <p:sp>
        <p:nvSpPr>
          <p:cNvPr id="5" name="Slide Number Placeholder 4">
            <a:extLst>
              <a:ext uri="{FF2B5EF4-FFF2-40B4-BE49-F238E27FC236}">
                <a16:creationId xmlns:a16="http://schemas.microsoft.com/office/drawing/2014/main" id="{379B4F3B-890C-5974-F01A-5B9E82D7992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B05143-1B9E-5D40-A65F-99B2A0B23405}"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4D25616-E4F3-2299-4705-0F1A4C73659D}"/>
              </a:ext>
            </a:extLst>
          </p:cNvPr>
          <p:cNvSpPr>
            <a:spLocks noGrp="1"/>
          </p:cNvSpPr>
          <p:nvPr>
            <p:ph type="title"/>
          </p:nvPr>
        </p:nvSpPr>
        <p:spPr/>
        <p:txBody>
          <a:bodyPr/>
          <a:lstStyle/>
          <a:p>
            <a:r>
              <a:rPr lang="zh-CN" altLang="zh-CN">
                <a:ea typeface="宋体" panose="02010600030101010101" pitchFamily="2" charset="-122"/>
              </a:rPr>
              <a:t>简单程序的一般形式</a:t>
            </a:r>
          </a:p>
        </p:txBody>
      </p:sp>
      <p:sp>
        <p:nvSpPr>
          <p:cNvPr id="20483" name="Content Placeholder 2">
            <a:extLst>
              <a:ext uri="{FF2B5EF4-FFF2-40B4-BE49-F238E27FC236}">
                <a16:creationId xmlns:a16="http://schemas.microsoft.com/office/drawing/2014/main" id="{2460853D-C0F6-4C47-FA9B-4B3A8CE5CC85}"/>
              </a:ext>
            </a:extLst>
          </p:cNvPr>
          <p:cNvSpPr>
            <a:spLocks noGrp="1"/>
          </p:cNvSpPr>
          <p:nvPr>
            <p:ph idx="1"/>
          </p:nvPr>
        </p:nvSpPr>
        <p:spPr/>
        <p:txBody>
          <a:bodyPr/>
          <a:lstStyle/>
          <a:p>
            <a:r>
              <a:rPr lang="zh-CN" altLang="zh-CN" dirty="0">
                <a:ea typeface="宋体" panose="02010600030101010101" pitchFamily="2" charset="-122"/>
              </a:rPr>
              <a:t>简单的 C 程序具有以下形式</a:t>
            </a:r>
          </a:p>
          <a:p>
            <a:pPr>
              <a:lnSpc>
                <a:spcPct val="80000"/>
              </a:lnSpc>
              <a:spcBef>
                <a:spcPts val="600"/>
              </a:spcBef>
              <a:buNone/>
            </a:pPr>
            <a:r>
              <a:rPr lang="zh-CN" altLang="zh-CN" sz="2400" i="1" dirty="0">
                <a:ea typeface="宋体" panose="02010600030101010101" pitchFamily="2" charset="-122"/>
              </a:rPr>
              <a:t> </a:t>
            </a:r>
            <a:endParaRPr lang="en-US" altLang="zh-CN" sz="2400" i="1" dirty="0">
              <a:ea typeface="宋体" panose="02010600030101010101" pitchFamily="2" charset="-122"/>
            </a:endParaRPr>
          </a:p>
          <a:p>
            <a:pPr>
              <a:lnSpc>
                <a:spcPct val="80000"/>
              </a:lnSpc>
              <a:spcBef>
                <a:spcPts val="600"/>
              </a:spcBef>
              <a:buNone/>
            </a:pPr>
            <a:r>
              <a:rPr lang="zh-CN" altLang="zh-CN" sz="2400" i="1" dirty="0">
                <a:ea typeface="宋体" panose="02010600030101010101" pitchFamily="2" charset="-122"/>
              </a:rPr>
              <a:t>指令</a:t>
            </a:r>
          </a:p>
          <a:p>
            <a:pPr>
              <a:lnSpc>
                <a:spcPct val="80000"/>
              </a:lnSpc>
              <a:spcBef>
                <a:spcPct val="0"/>
              </a:spcBef>
              <a:buFontTx/>
              <a:buNone/>
            </a:pPr>
            <a:r>
              <a:rPr lang="zh-CN" altLang="zh-CN" sz="2400" i="1" dirty="0">
                <a:latin typeface="Courier New" panose="02070309020205020404" pitchFamily="49" charset="0"/>
                <a:ea typeface="宋体" panose="02010600030101010101" pitchFamily="2" charset="-122"/>
                <a:cs typeface="Courier New" panose="02070309020205020404" pitchFamily="49" charset="0"/>
              </a:rPr>
              <a:t>  </a:t>
            </a:r>
            <a:endParaRPr lang="en-US" altLang="zh-CN" sz="2400" i="1" dirty="0">
              <a:ea typeface="宋体" panose="02010600030101010101" pitchFamily="2" charset="-122"/>
            </a:endParaRPr>
          </a:p>
          <a:p>
            <a:pPr>
              <a:lnSpc>
                <a:spcPct val="80000"/>
              </a:lnSpc>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marL="342900" lvl="1" indent="-342900">
              <a:lnSpc>
                <a:spcPct val="80000"/>
              </a:lnSpc>
              <a:spcBef>
                <a:spcPts val="600"/>
              </a:spcBef>
              <a:buNone/>
            </a:pPr>
            <a:r>
              <a:rPr lang="zh-CN" altLang="en-US" i="1" dirty="0">
                <a:ea typeface="宋体" panose="02010600030101010101" pitchFamily="2" charset="-122"/>
                <a:cs typeface="+mn-cs"/>
              </a:rPr>
              <a:t>        语句</a:t>
            </a:r>
            <a:endParaRPr lang="en-US" altLang="zh-CN" i="1" dirty="0">
              <a:ea typeface="宋体" panose="02010600030101010101" pitchFamily="2" charset="-122"/>
              <a:cs typeface="+mn-cs"/>
            </a:endParaRPr>
          </a:p>
          <a:p>
            <a:pPr>
              <a:lnSpc>
                <a:spcPct val="80000"/>
              </a:lnSpc>
              <a:spcBef>
                <a:spcPts val="60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a:t>
            </a:r>
            <a:endParaRPr lang="en-US" altLang="zh-CN" dirty="0">
              <a:ea typeface="宋体" panose="02010600030101010101" pitchFamily="2" charset="-122"/>
            </a:endParaRPr>
          </a:p>
          <a:p>
            <a:pPr>
              <a:lnSpc>
                <a:spcPct val="90000"/>
              </a:lnSpc>
              <a:spcBef>
                <a:spcPts val="400"/>
              </a:spcBef>
              <a:buFontTx/>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5471F890-D936-51B0-B0BC-FF2AF2D0546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0DEEDE-337B-B741-AC8D-ECD675328A7F}"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20BBA29-3EBD-2EB2-44CC-FE4ED50E6C04}"/>
              </a:ext>
            </a:extLst>
          </p:cNvPr>
          <p:cNvSpPr>
            <a:spLocks noGrp="1"/>
          </p:cNvSpPr>
          <p:nvPr>
            <p:ph type="title"/>
          </p:nvPr>
        </p:nvSpPr>
        <p:spPr/>
        <p:txBody>
          <a:bodyPr/>
          <a:lstStyle/>
          <a:p>
            <a:r>
              <a:rPr lang="zh-CN" altLang="zh-CN">
                <a:ea typeface="宋体" panose="02010600030101010101" pitchFamily="2" charset="-122"/>
              </a:rPr>
              <a:t>简单程序的一般形式</a:t>
            </a:r>
          </a:p>
        </p:txBody>
      </p:sp>
      <p:sp>
        <p:nvSpPr>
          <p:cNvPr id="3" name="Content Placeholder 2">
            <a:extLst>
              <a:ext uri="{FF2B5EF4-FFF2-40B4-BE49-F238E27FC236}">
                <a16:creationId xmlns:a16="http://schemas.microsoft.com/office/drawing/2014/main" id="{8DD5C798-A255-1119-A4FC-5FB7319BFBD3}"/>
              </a:ext>
            </a:extLst>
          </p:cNvPr>
          <p:cNvSpPr>
            <a:spLocks noGrp="1"/>
          </p:cNvSpPr>
          <p:nvPr>
            <p:ph idx="1"/>
          </p:nvPr>
        </p:nvSpPr>
        <p:spPr/>
        <p:txBody>
          <a:bodyPr/>
          <a:lstStyle/>
          <a:p>
            <a:pPr>
              <a:defRPr/>
            </a:pPr>
            <a:r>
              <a:rPr lang="zh-CN" dirty="0"/>
              <a:t>C 使用</a:t>
            </a:r>
            <a:r>
              <a:rPr lang="zh-CN" dirty="0">
                <a:latin typeface="Courier New" pitchFamily="49" charset="0"/>
                <a:cs typeface="Courier New" pitchFamily="49" charset="0"/>
              </a:rPr>
              <a:t>{</a:t>
            </a:r>
            <a:r>
              <a:rPr lang="zh-CN" dirty="0"/>
              <a:t>和</a:t>
            </a:r>
            <a:r>
              <a:rPr lang="zh-CN" dirty="0">
                <a:latin typeface="Courier New" pitchFamily="49" charset="0"/>
                <a:cs typeface="Courier New" pitchFamily="49" charset="0"/>
              </a:rPr>
              <a:t>}</a:t>
            </a:r>
            <a:r>
              <a:rPr lang="zh-CN" dirty="0"/>
              <a:t>的方式与其他一些语言使用</a:t>
            </a:r>
            <a:r>
              <a:rPr lang="zh-CN" dirty="0">
                <a:latin typeface="Courier New" pitchFamily="49" charset="0"/>
                <a:cs typeface="Courier New" pitchFamily="49" charset="0"/>
              </a:rPr>
              <a:t>begin</a:t>
            </a:r>
            <a:r>
              <a:rPr lang="zh-CN" dirty="0"/>
              <a:t>和</a:t>
            </a:r>
            <a:r>
              <a:rPr lang="zh-CN" dirty="0">
                <a:latin typeface="Courier New" pitchFamily="49" charset="0"/>
                <a:cs typeface="Courier New" pitchFamily="49" charset="0"/>
              </a:rPr>
              <a:t>end</a:t>
            </a:r>
            <a:r>
              <a:rPr lang="zh-CN" altLang="en-US" dirty="0"/>
              <a:t>等词的方式非常相似</a:t>
            </a:r>
          </a:p>
          <a:p>
            <a:pPr>
              <a:defRPr/>
            </a:pPr>
            <a:r>
              <a:rPr lang="zh-CN" dirty="0"/>
              <a:t>即使是最简单的 C 程序也</a:t>
            </a:r>
            <a:r>
              <a:rPr lang="zh-CN" altLang="en-US" dirty="0"/>
              <a:t>包含</a:t>
            </a:r>
            <a:r>
              <a:rPr lang="zh-CN" dirty="0"/>
              <a:t>三个关键的语言特性：</a:t>
            </a:r>
          </a:p>
          <a:p>
            <a:pPr lvl="1">
              <a:defRPr/>
            </a:pPr>
            <a:r>
              <a:rPr lang="zh-CN" dirty="0">
                <a:ea typeface="+mn-ea"/>
                <a:cs typeface="+mn-cs"/>
              </a:rPr>
              <a:t>指令</a:t>
            </a:r>
            <a:r>
              <a:rPr lang="zh-CN" altLang="en-US" dirty="0">
                <a:ea typeface="+mn-ea"/>
                <a:cs typeface="+mn-cs"/>
              </a:rPr>
              <a:t>：预处理指令</a:t>
            </a:r>
            <a:endParaRPr lang="zh-CN" dirty="0">
              <a:ea typeface="+mn-ea"/>
              <a:cs typeface="+mn-cs"/>
            </a:endParaRPr>
          </a:p>
          <a:p>
            <a:pPr lvl="1">
              <a:defRPr/>
            </a:pPr>
            <a:r>
              <a:rPr lang="zh-CN" altLang="en-US" dirty="0">
                <a:ea typeface="+mn-ea"/>
                <a:cs typeface="+mn-cs"/>
              </a:rPr>
              <a:t>函数：可执行代码块，</a:t>
            </a:r>
            <a:r>
              <a:rPr lang="en-US" altLang="zh-CN" dirty="0">
                <a:ea typeface="+mn-ea"/>
                <a:cs typeface="+mn-cs"/>
              </a:rPr>
              <a:t>main</a:t>
            </a:r>
            <a:r>
              <a:rPr lang="zh-CN" altLang="en-US" dirty="0">
                <a:ea typeface="+mn-ea"/>
                <a:cs typeface="+mn-cs"/>
              </a:rPr>
              <a:t>函数</a:t>
            </a:r>
            <a:endParaRPr lang="zh-CN" dirty="0">
              <a:ea typeface="+mn-ea"/>
              <a:cs typeface="+mn-cs"/>
            </a:endParaRPr>
          </a:p>
          <a:p>
            <a:pPr lvl="1">
              <a:defRPr/>
            </a:pPr>
            <a:r>
              <a:rPr lang="zh-CN" altLang="en-US" dirty="0">
                <a:ea typeface="+mn-ea"/>
                <a:cs typeface="+mn-cs"/>
              </a:rPr>
              <a:t>语句：程序执行时的命令</a:t>
            </a:r>
            <a:endParaRPr lang="zh-CN" dirty="0">
              <a:ea typeface="+mn-ea"/>
              <a:cs typeface="+mn-cs"/>
            </a:endParaRPr>
          </a:p>
        </p:txBody>
      </p:sp>
      <p:sp>
        <p:nvSpPr>
          <p:cNvPr id="5" name="Slide Number Placeholder 4">
            <a:extLst>
              <a:ext uri="{FF2B5EF4-FFF2-40B4-BE49-F238E27FC236}">
                <a16:creationId xmlns:a16="http://schemas.microsoft.com/office/drawing/2014/main" id="{646E2DE6-9F05-35FC-2141-063A3C48D81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6C831E-C85C-0D48-9B98-96BF1F4E5B14}"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4300</TotalTime>
  <Words>3726</Words>
  <Application>Microsoft Macintosh PowerPoint</Application>
  <PresentationFormat>全屏显示(4:3)</PresentationFormat>
  <Paragraphs>493</Paragraphs>
  <Slides>62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62</vt:i4>
      </vt:variant>
    </vt:vector>
  </HeadingPairs>
  <TitlesOfParts>
    <vt:vector size="67" baseType="lpstr">
      <vt:lpstr>Arial</vt:lpstr>
      <vt:lpstr>Courier New</vt:lpstr>
      <vt:lpstr>Helvetica</vt:lpstr>
      <vt:lpstr>Times New Roman</vt:lpstr>
      <vt:lpstr>tm2</vt:lpstr>
      <vt:lpstr>第2章</vt:lpstr>
      <vt:lpstr>程序：打印Hello World</vt:lpstr>
      <vt:lpstr>编译和链接</vt:lpstr>
      <vt:lpstr>cc编译和链接</vt:lpstr>
      <vt:lpstr>cc编译和链接</vt:lpstr>
      <vt:lpstr>GCC 编译器</vt:lpstr>
      <vt:lpstr>集成开发环境</vt:lpstr>
      <vt:lpstr>简单程序的一般形式</vt:lpstr>
      <vt:lpstr>简单程序的一般形式</vt:lpstr>
      <vt:lpstr>指令</vt:lpstr>
      <vt:lpstr>指令</vt:lpstr>
      <vt:lpstr>函数</vt:lpstr>
      <vt:lpstr>main函数</vt:lpstr>
      <vt:lpstr>语句</vt:lpstr>
      <vt:lpstr>语句</vt:lpstr>
      <vt:lpstr>打印字符串</vt:lpstr>
      <vt:lpstr>打印字符串</vt:lpstr>
      <vt:lpstr>注释</vt:lpstr>
      <vt:lpstr>注释</vt:lpstr>
      <vt:lpstr>C99 中的评论</vt:lpstr>
      <vt:lpstr>变量和赋值</vt:lpstr>
      <vt:lpstr>类型</vt:lpstr>
      <vt:lpstr>类型</vt:lpstr>
      <vt:lpstr>声明</vt:lpstr>
      <vt:lpstr>声明</vt:lpstr>
      <vt:lpstr>赋值</vt:lpstr>
      <vt:lpstr>赋值</vt:lpstr>
      <vt:lpstr>赋值</vt:lpstr>
      <vt:lpstr>赋值</vt:lpstr>
      <vt:lpstr>打印变量的值</vt:lpstr>
      <vt:lpstr>打印变量的值</vt:lpstr>
      <vt:lpstr>打印变量的值</vt:lpstr>
      <vt:lpstr>程序：计算 盒子的空间重量</vt:lpstr>
      <vt:lpstr>程序：计算 盒子的空间重量</vt:lpstr>
      <vt:lpstr>程序：计算 盒子的体积重量</vt:lpstr>
      <vt:lpstr>PowerPoint 演示文稿</vt:lpstr>
      <vt:lpstr>初始化</vt:lpstr>
      <vt:lpstr>初始化</vt:lpstr>
      <vt:lpstr>打印表达式</vt:lpstr>
      <vt:lpstr>读取输入</vt:lpstr>
      <vt:lpstr>读取输入</vt:lpstr>
      <vt:lpstr>程序：计算盒子的空间重量（改进版）</vt:lpstr>
      <vt:lpstr>PowerPoint 演示文稿</vt:lpstr>
      <vt:lpstr>程序：计算盒子的空间重量（改进版）</vt:lpstr>
      <vt:lpstr>定义常量名称</vt:lpstr>
      <vt:lpstr>定义常量名称</vt:lpstr>
      <vt:lpstr>定义常量名称</vt:lpstr>
      <vt:lpstr>程序：从华氏温度转换为摄氏温度</vt:lpstr>
      <vt:lpstr>PowerPoint 演示文稿</vt:lpstr>
      <vt:lpstr>程序：从华氏温度转换为摄氏温度</vt:lpstr>
      <vt:lpstr>标识符</vt:lpstr>
      <vt:lpstr>标识符</vt:lpstr>
      <vt:lpstr>标识符</vt:lpstr>
      <vt:lpstr>关键字</vt:lpstr>
      <vt:lpstr>关键字</vt:lpstr>
      <vt:lpstr>C 程序的布局</vt:lpstr>
      <vt:lpstr>C 程序的布局</vt:lpstr>
      <vt:lpstr>C 程序的布局</vt:lpstr>
      <vt:lpstr>C 程序的布局</vt:lpstr>
      <vt:lpstr>C 程序的布局</vt:lpstr>
      <vt:lpstr>C 程序的布局</vt:lpstr>
      <vt:lpstr>C 程序的布局</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1367</cp:revision>
  <cp:lastPrinted>1999-11-08T20:52:53Z</cp:lastPrinted>
  <dcterms:created xsi:type="dcterms:W3CDTF">1999-08-24T18:39:05Z</dcterms:created>
  <dcterms:modified xsi:type="dcterms:W3CDTF">2022-09-28T15:38:13Z</dcterms:modified>
</cp:coreProperties>
</file>