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31"/>
  </p:notesMasterIdLst>
  <p:sldIdLst>
    <p:sldId id="282" r:id="rId2"/>
    <p:sldId id="348" r:id="rId3"/>
    <p:sldId id="350" r:id="rId4"/>
    <p:sldId id="351" r:id="rId5"/>
    <p:sldId id="352" r:id="rId6"/>
    <p:sldId id="353" r:id="rId7"/>
    <p:sldId id="354" r:id="rId8"/>
    <p:sldId id="386" r:id="rId9"/>
    <p:sldId id="355" r:id="rId10"/>
    <p:sldId id="387" r:id="rId11"/>
    <p:sldId id="356" r:id="rId12"/>
    <p:sldId id="357" r:id="rId13"/>
    <p:sldId id="358" r:id="rId14"/>
    <p:sldId id="359" r:id="rId15"/>
    <p:sldId id="360" r:id="rId16"/>
    <p:sldId id="361" r:id="rId17"/>
    <p:sldId id="362" r:id="rId18"/>
    <p:sldId id="375" r:id="rId19"/>
    <p:sldId id="376" r:id="rId20"/>
    <p:sldId id="377" r:id="rId21"/>
    <p:sldId id="385" r:id="rId22"/>
    <p:sldId id="378" r:id="rId23"/>
    <p:sldId id="379" r:id="rId24"/>
    <p:sldId id="380" r:id="rId25"/>
    <p:sldId id="381" r:id="rId26"/>
    <p:sldId id="382" r:id="rId27"/>
    <p:sldId id="383" r:id="rId28"/>
    <p:sldId id="363" r:id="rId29"/>
    <p:sldId id="384" r:id="rId30"/>
  </p:sldIdLst>
  <p:sldSz cx="9144000" cy="6858000" type="screen4x3"/>
  <p:notesSz cx="6996113" cy="92837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000"/>
    <p:restoredTop sz="94674"/>
  </p:normalViewPr>
  <p:slideViewPr>
    <p:cSldViewPr>
      <p:cViewPr varScale="1">
        <p:scale>
          <a:sx n="119" d="100"/>
          <a:sy n="119" d="100"/>
        </p:scale>
        <p:origin x="288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148AB4B8-53AF-4802-448E-C87B06D7335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87606B43-C92E-23C6-68B7-10860F350A0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D50D5651-D250-BE7C-4E91-4E162690274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4026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ADAC4C69-5C45-8844-6FF3-BB885424BF3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8488"/>
            <a:ext cx="5129213" cy="4178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noProof="0"/>
              <a:t>单击以编辑主文本样式</a:t>
            </a:r>
          </a:p>
          <a:p>
            <a:pPr lvl="0"/>
            <a:r>
              <a:rPr lang="zh-CN" noProof="0"/>
              <a:t>第二级</a:t>
            </a:r>
          </a:p>
          <a:p>
            <a:pPr lvl="0"/>
            <a:r>
              <a:rPr lang="zh-CN" noProof="0"/>
              <a:t>三级</a:t>
            </a:r>
          </a:p>
          <a:p>
            <a:pPr lvl="0"/>
            <a:r>
              <a:rPr lang="zh-CN" noProof="0"/>
              <a:t>第四级</a:t>
            </a:r>
          </a:p>
          <a:p>
            <a:pPr lvl="0"/>
            <a:r>
              <a:rPr lang="zh-CN" noProof="0"/>
              <a:t>第五级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AA579858-6DEA-2A97-596C-D1E9FED4E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FC7893BB-EBBE-324F-A049-C88C909CA3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E6DE1E0F-D3D6-4E45-9F7D-5162DFFE8B9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9D8FC-8A2A-68A5-EFBD-E48D3DFD8E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ED33B32-ACDA-0C4B-8664-7434B611FCF9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610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D2FDA-12D6-E194-CAF0-BF13529465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7C851B0-E74C-D045-9CDE-90F833F31B17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757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0"/>
            <a:ext cx="19431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0"/>
            <a:ext cx="56769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A91397-1A22-93A8-4BD5-E1391D4D9A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EE134EA-7DDF-764C-94EC-955AEA42D6AA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26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4F906B-1D6B-3CBC-7C82-8FACEB58A7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99ED4C-D1FC-3540-8A0E-BEA4C9BAF673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409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97D31D-B861-03B3-76FB-3F81C4573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F08E76-E097-F847-8C15-A158C64865E1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294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FDDFF-3B9A-9C2F-3287-87CABA5B74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D8DF6A-D52F-C644-AB8F-73D62597E543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46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D0C75F3-54DA-02D1-D0C8-8D100E8544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AD71122-2725-734D-82F0-52D3410511A4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084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8D9BE-01A1-D24A-78DA-88D4650613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B3CCB5D-C870-444C-B812-8CB011497858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955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E8F50E-5AB2-D897-4D7A-32D9886ECE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34A9DD1-B595-4844-B191-221C784512D0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397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E8C39-50C0-1449-E81A-1982F0C361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3FEFA31-E25B-FD46-95A7-CEE3C11041B2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727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550A3-5A31-E5E1-6632-D94120BF06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FEBD23-DF2A-BB44-A6DA-5FA37D8DBBE3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204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98725DF-10AE-5472-A8A0-8E7A7F327A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单击以编辑主标题样式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B8C9854-893C-5C1D-0B26-66C7AA9E8F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单击以编辑主文本样式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01F5507A-2B47-756F-0080-2BB4089E285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55FDE02C-08CD-6F47-99F1-49484353380F}" type="slidenum">
              <a:rPr lang="en-US" altLang="zh-CN"/>
              <a:pPr/>
              <a:t>‹#›</a:t>
            </a:fld>
            <a:endParaRPr lang="en-US" altLang="zh-CN" sz="1800"/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706159CD-D7BB-C0B4-B732-1AE53DA06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"/>
            <a:ext cx="4038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zh-CN" sz="1800" i="1" dirty="0">
                <a:solidFill>
                  <a:srgbClr val="C6A02E"/>
                </a:solidFill>
                <a:latin typeface="Arial" charset="0"/>
              </a:rPr>
              <a:t>第 3 章：格式化</a:t>
            </a:r>
            <a:r>
              <a:rPr lang="zh-CN" sz="1800" i="1" dirty="0" err="1">
                <a:solidFill>
                  <a:srgbClr val="C6A02E"/>
                </a:solidFill>
                <a:latin typeface="Arial" charset="0"/>
              </a:rPr>
              <a:t>输入/输出</a:t>
            </a:r>
            <a:endParaRPr lang="en-US" sz="1800" dirty="0">
              <a:solidFill>
                <a:srgbClr val="C6A02E"/>
              </a:solidFill>
            </a:endParaRPr>
          </a:p>
        </p:txBody>
      </p:sp>
      <p:pic>
        <p:nvPicPr>
          <p:cNvPr id="1031" name="Picture 8" descr="cprog2_spine.gif">
            <a:extLst>
              <a:ext uri="{FF2B5EF4-FFF2-40B4-BE49-F238E27FC236}">
                <a16:creationId xmlns:a16="http://schemas.microsoft.com/office/drawing/2014/main" id="{1B8A18AD-F10E-CF33-897E-7DF013F6AA1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AD0B10-A24B-CD2F-27AC-2C2F2CE956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F6AE3CB-CB98-934D-9AEB-3B0BA6F6F211}" type="slidenum">
              <a:rPr lang="en-US" altLang="zh-CN" sz="1200">
                <a:latin typeface="Arial" panose="020B0604020202020204" pitchFamily="34" charset="0"/>
              </a:rPr>
              <a:pPr/>
              <a:t>1</a:t>
            </a:fld>
            <a:endParaRPr lang="en-US" altLang="zh-CN" sz="1800"/>
          </a:p>
        </p:txBody>
      </p:sp>
      <p:sp>
        <p:nvSpPr>
          <p:cNvPr id="13316" name="Rectangle 2050">
            <a:extLst>
              <a:ext uri="{FF2B5EF4-FFF2-40B4-BE49-F238E27FC236}">
                <a16:creationId xmlns:a16="http://schemas.microsoft.com/office/drawing/2014/main" id="{F1177DF4-59A3-D55B-386A-F4B49D3D3D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第3章</a:t>
            </a:r>
          </a:p>
        </p:txBody>
      </p:sp>
      <p:sp>
        <p:nvSpPr>
          <p:cNvPr id="13317" name="Rectangle 2051">
            <a:extLst>
              <a:ext uri="{FF2B5EF4-FFF2-40B4-BE49-F238E27FC236}">
                <a16:creationId xmlns:a16="http://schemas.microsoft.com/office/drawing/2014/main" id="{BB66A745-09CB-5551-03E7-293DE4DCA2A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09600" y="3581400"/>
            <a:ext cx="7924800" cy="2057400"/>
          </a:xfrm>
        </p:spPr>
        <p:txBody>
          <a:bodyPr/>
          <a:lstStyle/>
          <a:p>
            <a:r>
              <a:rPr lang="zh-CN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格式化输入/输出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A114DC5A-5128-1EA5-721E-0228AA458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000">
                <a:ea typeface="宋体" panose="02010600030101010101" pitchFamily="2" charset="-122"/>
              </a:rPr>
              <a:t>程序：使用</a:t>
            </a:r>
            <a:r>
              <a:rPr lang="zh-CN" altLang="zh-CN" sz="3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zh-CN" altLang="zh-CN" sz="3000">
                <a:ea typeface="宋体" panose="02010600030101010101" pitchFamily="2" charset="-122"/>
              </a:rPr>
              <a:t>格式化数字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00D5E38C-92F5-07BD-7E7A-28012B59D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tprintf.c程序使用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printf以</a:t>
            </a:r>
            <a:r>
              <a:rPr lang="zh-CN" altLang="zh-CN" dirty="0">
                <a:ea typeface="宋体" panose="02010600030101010101" pitchFamily="2" charset="-122"/>
              </a:rPr>
              <a:t>各种格式显示整数和浮点数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3E79A2-2C79-9F6D-7946-35F180CCD2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B4D2E0E-8E82-7C40-9589-9F5B6368D5DB}" type="slidenum">
              <a:rPr lang="en-US" altLang="zh-CN" sz="1200">
                <a:latin typeface="Arial" panose="020B0604020202020204" pitchFamily="34" charset="0"/>
              </a:rPr>
              <a:pPr/>
              <a:t>10</a:t>
            </a:fld>
            <a:endParaRPr lang="en-US" altLang="zh-CN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69C984-49A5-1C68-6359-92BFD6D99A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B5F2FB4-E097-0D4C-9739-F98566E34CD9}" type="slidenum">
              <a:rPr lang="en-US" altLang="zh-CN" sz="1200">
                <a:latin typeface="Arial" panose="020B0604020202020204" pitchFamily="34" charset="0"/>
              </a:rPr>
              <a:pPr/>
              <a:t>11</a:t>
            </a:fld>
            <a:endParaRPr lang="en-US" altLang="zh-CN" sz="1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A4CA8-07C7-8AE3-2102-ED335E2D8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62000"/>
            <a:ext cx="7772400" cy="5562600"/>
          </a:xfrm>
        </p:spPr>
        <p:txBody>
          <a:bodyPr/>
          <a:lstStyle/>
          <a:p>
            <a:pPr algn="ctr">
              <a:spcBef>
                <a:spcPts val="600"/>
              </a:spcBef>
              <a:buFontTx/>
              <a:buNone/>
            </a:pP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tprintf.c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ts val="200"/>
              </a:spcBef>
              <a:buFontTx/>
              <a:buNone/>
            </a:pPr>
            <a:endParaRPr lang="en-US" altLang="zh-CN" sz="8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Prints int and float values in various formats */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#include &lt;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stdio.h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main(void)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int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float x;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40;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x = 839.21f;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("|%d|%5d|%-5d|%5.3d|\n",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("|%10.3f|%10.3e|%-10g|\n", x, x, x);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return 0;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  <a:p>
            <a:r>
              <a:rPr lang="en-US" altLang="zh-CN" sz="2000" dirty="0">
                <a:ea typeface="宋体" panose="02010600030101010101" pitchFamily="2" charset="-122"/>
              </a:rPr>
              <a:t>Output: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zh-CN" sz="1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|40|   40|40   |  040|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|   839.210| 8.392e+02|839.21    |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9D36C4B6-DF9A-F8DE-B433-931F86FE1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转义序列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E1E70-B529-920C-BC81-4C35BA728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dirty="0">
                <a:latin typeface="Courier New" pitchFamily="49" charset="0"/>
                <a:cs typeface="Courier New" pitchFamily="49" charset="0"/>
              </a:rPr>
              <a:t>\n</a:t>
            </a:r>
            <a:r>
              <a:rPr lang="zh-CN" dirty="0"/>
              <a:t>代码称为</a:t>
            </a:r>
            <a:r>
              <a:rPr lang="zh-CN" b="1" i="1" dirty="0"/>
              <a:t>转义序列。</a:t>
            </a:r>
          </a:p>
          <a:p>
            <a:pPr>
              <a:defRPr/>
            </a:pPr>
            <a:r>
              <a:rPr lang="zh-CN" dirty="0"/>
              <a:t>转义序列使字符串能够包含非打印（控制）字符和具有特殊含义的字符（例如</a:t>
            </a:r>
            <a:r>
              <a:rPr lang="en-US" altLang="zh-CN" dirty="0"/>
              <a:t>"</a:t>
            </a:r>
            <a:r>
              <a:rPr lang="zh-CN" dirty="0"/>
              <a:t>）</a:t>
            </a:r>
          </a:p>
          <a:p>
            <a:pPr>
              <a:defRPr/>
            </a:pPr>
            <a:r>
              <a:rPr lang="zh-CN" dirty="0"/>
              <a:t>转义序列的部分列表：</a:t>
            </a:r>
          </a:p>
          <a:p>
            <a:pPr indent="0">
              <a:lnSpc>
                <a:spcPts val="2600"/>
              </a:lnSpc>
              <a:buFontTx/>
              <a:buNone/>
              <a:defRPr/>
            </a:pPr>
            <a:r>
              <a:rPr lang="zh-CN" sz="2400" dirty="0"/>
              <a:t>警报（铃声） </a:t>
            </a:r>
            <a:r>
              <a:rPr lang="zh-CN" sz="2400" dirty="0">
                <a:latin typeface="Courier New" pitchFamily="49" charset="0"/>
                <a:cs typeface="Courier New" pitchFamily="49" charset="0"/>
              </a:rPr>
              <a:t>\a</a:t>
            </a:r>
          </a:p>
          <a:p>
            <a:pPr indent="0">
              <a:lnSpc>
                <a:spcPts val="2400"/>
              </a:lnSpc>
              <a:buFontTx/>
              <a:buNone/>
              <a:defRPr/>
            </a:pPr>
            <a:r>
              <a:rPr lang="zh-CN" sz="2400" dirty="0"/>
              <a:t>退格</a:t>
            </a:r>
            <a:r>
              <a:rPr lang="en-US" altLang="zh-CN" sz="2400" dirty="0"/>
              <a:t>                 </a:t>
            </a:r>
            <a:r>
              <a:rPr lang="zh-CN" sz="2400" dirty="0">
                <a:latin typeface="Courier New" pitchFamily="49" charset="0"/>
                <a:cs typeface="Courier New" pitchFamily="49" charset="0"/>
              </a:rPr>
              <a:t>\b</a:t>
            </a:r>
          </a:p>
          <a:p>
            <a:pPr indent="0">
              <a:lnSpc>
                <a:spcPts val="2400"/>
              </a:lnSpc>
              <a:buFontTx/>
              <a:buNone/>
              <a:defRPr/>
            </a:pPr>
            <a:r>
              <a:rPr lang="zh-CN" sz="2400" dirty="0"/>
              <a:t>换行</a:t>
            </a:r>
            <a:r>
              <a:rPr lang="en-US" altLang="zh-CN" sz="2400" dirty="0"/>
              <a:t>                 </a:t>
            </a:r>
            <a:r>
              <a:rPr lang="zh-CN" sz="2400" dirty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indent="0">
              <a:lnSpc>
                <a:spcPts val="2400"/>
              </a:lnSpc>
              <a:buFontTx/>
              <a:buNone/>
              <a:defRPr/>
            </a:pPr>
            <a:r>
              <a:rPr lang="zh-CN" sz="2400" dirty="0"/>
              <a:t>水平制表符</a:t>
            </a:r>
            <a:r>
              <a:rPr lang="en-US" altLang="zh-CN" sz="2400" dirty="0"/>
              <a:t>     </a:t>
            </a:r>
            <a:r>
              <a:rPr lang="zh-CN" sz="2400" dirty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C61F11-41AC-1CAB-9D9C-7E4AB2EF75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74DC216-5E98-E946-981D-5F34DA9E32F5}" type="slidenum">
              <a:rPr lang="en-US" altLang="zh-CN" sz="1200">
                <a:latin typeface="Arial" panose="020B0604020202020204" pitchFamily="34" charset="0"/>
              </a:rPr>
              <a:pPr/>
              <a:t>12</a:t>
            </a:fld>
            <a:endParaRPr lang="en-US" altLang="zh-CN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1737C3C2-21E3-9BE6-2368-371377598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转义序列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02DDC648-E6E4-89AF-5A59-744278ABA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848600" cy="4800600"/>
          </a:xfrm>
        </p:spPr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一个字符串可以包含任意数量的转义序列：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("Item\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tUnit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\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tPurchase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\n\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tPrice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\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tDate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\n");</a:t>
            </a:r>
            <a:endParaRPr lang="zh-CN" altLang="zh-CN" sz="20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r>
              <a:rPr lang="zh-CN" altLang="zh-CN" dirty="0">
                <a:ea typeface="宋体" panose="02010600030101010101" pitchFamily="2" charset="-122"/>
              </a:rPr>
              <a:t>执行此语句会打印一个两行标题：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Item    Unit    Purchase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  Price   Date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36328-FA20-5C28-B9FC-562673B0D6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704A904-D622-184D-A1D6-62704BFAF9EC}" type="slidenum">
              <a:rPr lang="en-US" altLang="zh-CN" sz="1200">
                <a:latin typeface="Arial" panose="020B0604020202020204" pitchFamily="34" charset="0"/>
              </a:rPr>
              <a:pPr/>
              <a:t>13</a:t>
            </a:fld>
            <a:endParaRPr lang="en-US" altLang="zh-CN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34C13144-DE1D-F9AF-87B6-FBFF26FA8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转义序列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17ADCCAC-A82C-DA7C-6B07-50CF7835A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另一常见的转义序列是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\"</a:t>
            </a:r>
            <a:r>
              <a:rPr lang="zh-CN" altLang="zh-CN" dirty="0">
                <a:ea typeface="宋体" panose="02010600030101010101" pitchFamily="2" charset="-122"/>
              </a:rPr>
              <a:t>，代表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</a:t>
            </a:r>
            <a:r>
              <a:rPr lang="zh-CN" altLang="zh-CN" dirty="0">
                <a:ea typeface="宋体" panose="02010600030101010101" pitchFamily="2" charset="-122"/>
              </a:rPr>
              <a:t>字符：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zh-CN" altLang="en-US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("\"Hello!\"");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/* prints "Hello!" */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要打印单个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\</a:t>
            </a:r>
            <a:r>
              <a:rPr lang="zh-CN" altLang="zh-CN" dirty="0">
                <a:ea typeface="宋体" panose="02010600030101010101" pitchFamily="2" charset="-122"/>
              </a:rPr>
              <a:t>字符，在字符串中放置两个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\</a:t>
            </a:r>
            <a:r>
              <a:rPr lang="zh-CN" altLang="zh-CN" dirty="0">
                <a:ea typeface="宋体" panose="02010600030101010101" pitchFamily="2" charset="-122"/>
              </a:rPr>
              <a:t>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zh-CN" altLang="en-US" sz="2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2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2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("\\");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/* prints one \ character */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E84E32-C19A-FB63-1560-73A4435BBC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7887D37-0748-D949-B463-9623BC4DDEAD}" type="slidenum">
              <a:rPr lang="en-US" altLang="zh-CN" sz="1200">
                <a:latin typeface="Arial" panose="020B0604020202020204" pitchFamily="34" charset="0"/>
              </a:rPr>
              <a:pPr/>
              <a:t>14</a:t>
            </a:fld>
            <a:endParaRPr lang="en-US" altLang="zh-CN"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B174D834-D9CB-8797-4EF3-168DA292D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zh-CN" altLang="zh-CN" dirty="0">
                <a:ea typeface="宋体" panose="02010600030101010101" pitchFamily="2" charset="-122"/>
              </a:rPr>
              <a:t>函数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4D7C2A31-CF7D-424C-9AEF-FDE9D22D0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zh-CN" altLang="zh-CN" dirty="0">
                <a:ea typeface="宋体" panose="02010600030101010101" pitchFamily="2" charset="-122"/>
              </a:rPr>
              <a:t>根据特定格式读取输入。</a:t>
            </a:r>
          </a:p>
          <a:p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scanf格式</a:t>
            </a:r>
            <a:r>
              <a:rPr lang="zh-CN" altLang="zh-CN" dirty="0">
                <a:ea typeface="宋体" panose="02010600030101010101" pitchFamily="2" charset="-122"/>
              </a:rPr>
              <a:t>字符串可以包含普通字符和转换</a:t>
            </a:r>
            <a:r>
              <a:rPr lang="zh-CN" altLang="en-US" dirty="0">
                <a:ea typeface="宋体" panose="02010600030101010101" pitchFamily="2" charset="-122"/>
              </a:rPr>
              <a:t>说明</a:t>
            </a:r>
            <a:endParaRPr lang="zh-CN" altLang="zh-CN" dirty="0">
              <a:ea typeface="宋体" panose="02010600030101010101" pitchFamily="2" charset="-122"/>
            </a:endParaRPr>
          </a:p>
          <a:p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zh-CN" altLang="zh-CN" dirty="0">
                <a:ea typeface="宋体" panose="02010600030101010101" pitchFamily="2" charset="-122"/>
              </a:rPr>
              <a:t>允许的转换与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zh-CN" altLang="zh-CN" dirty="0">
                <a:ea typeface="宋体" panose="02010600030101010101" pitchFamily="2" charset="-122"/>
              </a:rPr>
              <a:t>使用的基本相同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55C61-148A-F8CB-32D8-64BA5E6A97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1C02A5F-3A6A-0944-A669-E1DE09B31707}" type="slidenum">
              <a:rPr lang="en-US" altLang="zh-CN" sz="1200">
                <a:latin typeface="Arial" panose="020B0604020202020204" pitchFamily="34" charset="0"/>
              </a:rPr>
              <a:pPr/>
              <a:t>15</a:t>
            </a:fld>
            <a:endParaRPr lang="en-US" altLang="zh-CN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6F58BC10-6B6C-F4D6-49FC-D8AC640E0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zh-CN" altLang="zh-CN" dirty="0">
                <a:ea typeface="宋体" panose="02010600030101010101" pitchFamily="2" charset="-122"/>
              </a:rPr>
              <a:t>函数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F0F9AC4A-024B-2B74-8A80-878E7604A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在许多情况下， 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zh-CN" altLang="zh-CN" dirty="0">
                <a:ea typeface="宋体" panose="02010600030101010101" pitchFamily="2" charset="-122"/>
              </a:rPr>
              <a:t>格式字符串只包含转换</a:t>
            </a:r>
            <a:r>
              <a:rPr lang="zh-CN" altLang="en-US" dirty="0">
                <a:ea typeface="宋体" panose="02010600030101010101" pitchFamily="2" charset="-122"/>
              </a:rPr>
              <a:t>说明</a:t>
            </a:r>
            <a:r>
              <a:rPr lang="zh-CN" altLang="zh-CN" dirty="0">
                <a:ea typeface="宋体" panose="02010600030101010101" pitchFamily="2" charset="-122"/>
              </a:rPr>
              <a:t>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j;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float x, y;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("%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d%d%f%f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", &amp;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&amp;j, &amp;x, &amp;y);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样本输入：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zh-CN" altLang="en-US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1 -20 .3 -4.0e3</a:t>
            </a:r>
          </a:p>
          <a:p>
            <a:pPr>
              <a:buFontTx/>
              <a:buNone/>
            </a:pP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scanf将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变量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zh-CN" altLang="zh-CN" dirty="0">
                <a:ea typeface="宋体" panose="02010600030101010101" pitchFamily="2" charset="-122"/>
              </a:rPr>
              <a:t>、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zh-CN" altLang="zh-CN" dirty="0">
                <a:ea typeface="宋体" panose="02010600030101010101" pitchFamily="2" charset="-122"/>
              </a:rPr>
              <a:t>、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x</a:t>
            </a:r>
            <a:r>
              <a:rPr lang="zh-CN" altLang="zh-CN" dirty="0">
                <a:ea typeface="宋体" panose="02010600030101010101" pitchFamily="2" charset="-122"/>
              </a:rPr>
              <a:t>和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y</a:t>
            </a:r>
            <a:r>
              <a:rPr lang="zh-CN" altLang="en-US" dirty="0">
                <a:ea typeface="宋体" panose="02010600030101010101" pitchFamily="2" charset="-122"/>
              </a:rPr>
              <a:t>赋值为</a:t>
            </a:r>
            <a:r>
              <a:rPr lang="zh-CN" altLang="zh-CN" dirty="0">
                <a:ea typeface="宋体" panose="02010600030101010101" pitchFamily="2" charset="-122"/>
              </a:rPr>
              <a:t> 1、–20、0.3 和 –4000.0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DA17E3-0037-55F9-2AD6-06891B07A5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360297-B278-AB47-A551-555A58759564}" type="slidenum">
              <a:rPr lang="en-US" altLang="zh-CN" sz="1200">
                <a:latin typeface="Arial" panose="020B0604020202020204" pitchFamily="34" charset="0"/>
              </a:rPr>
              <a:pPr/>
              <a:t>16</a:t>
            </a:fld>
            <a:endParaRPr lang="en-US" altLang="zh-CN"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4A5E1841-3D59-8181-34A7-8659405C8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zh-CN" altLang="zh-CN" dirty="0">
                <a:ea typeface="宋体" panose="02010600030101010101" pitchFamily="2" charset="-122"/>
              </a:rPr>
              <a:t>函数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59B73682-33CF-EE9D-1D4B-AC8862485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使用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zh-CN" altLang="zh-CN" dirty="0">
                <a:ea typeface="宋体" panose="02010600030101010101" pitchFamily="2" charset="-122"/>
              </a:rPr>
              <a:t>时，程序员必须检查转换</a:t>
            </a:r>
            <a:r>
              <a:rPr lang="zh-CN" altLang="en-US" dirty="0">
                <a:ea typeface="宋体" panose="02010600030101010101" pitchFamily="2" charset="-122"/>
              </a:rPr>
              <a:t>说明</a:t>
            </a:r>
            <a:r>
              <a:rPr lang="zh-CN" altLang="zh-CN" dirty="0">
                <a:ea typeface="宋体" panose="02010600030101010101" pitchFamily="2" charset="-122"/>
              </a:rPr>
              <a:t>的数量是否与输入变量的数量相匹配，并且</a:t>
            </a:r>
            <a:r>
              <a:rPr lang="zh-CN" altLang="en-US" dirty="0">
                <a:ea typeface="宋体" panose="02010600030101010101" pitchFamily="2" charset="-122"/>
              </a:rPr>
              <a:t>确保</a:t>
            </a:r>
            <a:r>
              <a:rPr lang="zh-CN" altLang="zh-CN" dirty="0">
                <a:ea typeface="宋体" panose="02010600030101010101" pitchFamily="2" charset="-122"/>
              </a:rPr>
              <a:t>每次转换都适用于相应的变量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另一个陷阱涉及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zh-CN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zh-CN" altLang="en-US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zh-CN" altLang="zh-CN" dirty="0">
                <a:ea typeface="宋体" panose="02010600030101010101" pitchFamily="2" charset="-122"/>
              </a:rPr>
              <a:t>符号，它通常</a:t>
            </a:r>
            <a:r>
              <a:rPr lang="zh-CN" altLang="en-US" dirty="0">
                <a:ea typeface="宋体" panose="02010600030101010101" pitchFamily="2" charset="-122"/>
              </a:rPr>
              <a:t>用</a:t>
            </a:r>
            <a:r>
              <a:rPr lang="zh-CN" altLang="zh-CN" dirty="0">
                <a:ea typeface="宋体" panose="02010600030101010101" pitchFamily="2" charset="-122"/>
              </a:rPr>
              <a:t>在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zh-CN" altLang="zh-CN" dirty="0">
                <a:ea typeface="宋体" panose="02010600030101010101" pitchFamily="2" charset="-122"/>
              </a:rPr>
              <a:t>调用中的每个变量之前</a:t>
            </a:r>
          </a:p>
          <a:p>
            <a:r>
              <a:rPr lang="zh-CN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zh-CN" altLang="en-US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zh-CN" altLang="zh-CN" dirty="0">
                <a:ea typeface="宋体" panose="02010600030101010101" pitchFamily="2" charset="-122"/>
              </a:rPr>
              <a:t>通常（但不总是）是必需的，程序员有责任记住使用它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AD1CA-3575-94DE-677A-F4902E76BD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B611805-E5F7-B244-9BC2-390758A33052}" type="slidenum">
              <a:rPr lang="en-US" altLang="zh-CN" sz="1200">
                <a:latin typeface="Arial" panose="020B0604020202020204" pitchFamily="34" charset="0"/>
              </a:rPr>
              <a:pPr/>
              <a:t>17</a:t>
            </a:fld>
            <a:endParaRPr lang="en-US" altLang="zh-CN"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BA377C9F-2086-F3BA-2509-6194B9158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 的</a:t>
            </a:r>
            <a:r>
              <a:rPr lang="zh-CN" altLang="zh-CN">
                <a:ea typeface="宋体" panose="02010600030101010101" pitchFamily="2" charset="-122"/>
              </a:rPr>
              <a:t>工作原理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CAEAFD0A-31FE-004A-37ED-4189108E0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zh-CN" altLang="zh-CN" dirty="0">
                <a:ea typeface="宋体" panose="02010600030101010101" pitchFamily="2" charset="-122"/>
              </a:rPr>
              <a:t>尝试将输入字符组与格式字符串中的转换</a:t>
            </a:r>
            <a:r>
              <a:rPr lang="zh-CN" altLang="en-US" dirty="0">
                <a:ea typeface="宋体" panose="02010600030101010101" pitchFamily="2" charset="-122"/>
              </a:rPr>
              <a:t>说明</a:t>
            </a:r>
            <a:r>
              <a:rPr lang="zh-CN" altLang="zh-CN" dirty="0">
                <a:ea typeface="宋体" panose="02010600030101010101" pitchFamily="2" charset="-122"/>
              </a:rPr>
              <a:t>进行匹配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对于每个转换</a:t>
            </a:r>
            <a:r>
              <a:rPr lang="zh-CN" altLang="en-US" dirty="0">
                <a:ea typeface="宋体" panose="02010600030101010101" pitchFamily="2" charset="-122"/>
              </a:rPr>
              <a:t>说明</a:t>
            </a:r>
            <a:r>
              <a:rPr lang="zh-CN" altLang="zh-CN" dirty="0">
                <a:ea typeface="宋体" panose="02010600030101010101" pitchFamily="2" charset="-122"/>
              </a:rPr>
              <a:t>，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scanf会</a:t>
            </a:r>
            <a:r>
              <a:rPr lang="zh-CN" altLang="zh-CN" dirty="0">
                <a:ea typeface="宋体" panose="02010600030101010101" pitchFamily="2" charset="-122"/>
              </a:rPr>
              <a:t>尝试在输入数据中</a:t>
            </a:r>
            <a:r>
              <a:rPr lang="zh-CN" altLang="en-US" dirty="0">
                <a:ea typeface="宋体" panose="02010600030101010101" pitchFamily="2" charset="-122"/>
              </a:rPr>
              <a:t>寻找</a:t>
            </a:r>
            <a:r>
              <a:rPr lang="zh-CN" altLang="zh-CN" dirty="0">
                <a:ea typeface="宋体" panose="02010600030101010101" pitchFamily="2" charset="-122"/>
              </a:rPr>
              <a:t>适当类型的</a:t>
            </a:r>
            <a:r>
              <a:rPr lang="zh-CN" altLang="en-US" dirty="0">
                <a:ea typeface="宋体" panose="02010600030101010101" pitchFamily="2" charset="-122"/>
              </a:rPr>
              <a:t>数据</a:t>
            </a:r>
            <a:r>
              <a:rPr lang="zh-CN" altLang="zh-CN" dirty="0">
                <a:ea typeface="宋体" panose="02010600030101010101" pitchFamily="2" charset="-122"/>
              </a:rPr>
              <a:t>，并在必要时跳过空格</a:t>
            </a:r>
          </a:p>
          <a:p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zh-CN" altLang="zh-CN" dirty="0">
                <a:ea typeface="宋体" panose="02010600030101010101" pitchFamily="2" charset="-122"/>
              </a:rPr>
              <a:t>然后读取该</a:t>
            </a:r>
            <a:r>
              <a:rPr lang="zh-CN" altLang="en-US" dirty="0">
                <a:ea typeface="宋体" panose="02010600030101010101" pitchFamily="2" charset="-122"/>
              </a:rPr>
              <a:t>数据</a:t>
            </a:r>
            <a:r>
              <a:rPr lang="zh-CN" altLang="zh-CN" dirty="0">
                <a:ea typeface="宋体" panose="02010600030101010101" pitchFamily="2" charset="-122"/>
              </a:rPr>
              <a:t>，当它到达不属于该</a:t>
            </a:r>
            <a:r>
              <a:rPr lang="zh-CN" altLang="en-US" dirty="0">
                <a:ea typeface="宋体" panose="02010600030101010101" pitchFamily="2" charset="-122"/>
              </a:rPr>
              <a:t>数据类型</a:t>
            </a:r>
            <a:r>
              <a:rPr lang="zh-CN" altLang="zh-CN" dirty="0">
                <a:ea typeface="宋体" panose="02010600030101010101" pitchFamily="2" charset="-122"/>
              </a:rPr>
              <a:t>的字符时停止</a:t>
            </a:r>
          </a:p>
          <a:p>
            <a:pPr lvl="1"/>
            <a:r>
              <a:rPr lang="zh-CN" altLang="zh-CN" dirty="0">
                <a:ea typeface="宋体" panose="02010600030101010101" pitchFamily="2" charset="-122"/>
              </a:rPr>
              <a:t>如果</a:t>
            </a:r>
            <a:r>
              <a:rPr lang="zh-CN" altLang="en-US" dirty="0">
                <a:ea typeface="宋体" panose="02010600030101010101" pitchFamily="2" charset="-122"/>
              </a:rPr>
              <a:t>数据</a:t>
            </a:r>
            <a:r>
              <a:rPr lang="zh-CN" altLang="zh-CN" dirty="0">
                <a:ea typeface="宋体" panose="02010600030101010101" pitchFamily="2" charset="-122"/>
              </a:rPr>
              <a:t>被成功读取， 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zh-CN" altLang="zh-CN" dirty="0">
                <a:ea typeface="宋体" panose="02010600030101010101" pitchFamily="2" charset="-122"/>
              </a:rPr>
              <a:t>将继续处理格式字符串的其余部分</a:t>
            </a:r>
          </a:p>
          <a:p>
            <a:pPr lvl="1"/>
            <a:r>
              <a:rPr lang="zh-CN" altLang="zh-CN" dirty="0">
                <a:ea typeface="宋体" panose="02010600030101010101" pitchFamily="2" charset="-122"/>
              </a:rPr>
              <a:t>如果不是， 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zh-CN" altLang="zh-CN" dirty="0">
                <a:ea typeface="宋体" panose="02010600030101010101" pitchFamily="2" charset="-122"/>
              </a:rPr>
              <a:t>立即返回</a:t>
            </a:r>
          </a:p>
          <a:p>
            <a:pPr>
              <a:buFontTx/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E5BCDA-424D-7AA9-07BE-9B6F992FD6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474DE62-AA23-1049-AFC2-CD6D77895A06}" type="slidenum">
              <a:rPr lang="en-US" altLang="zh-CN" sz="1200">
                <a:latin typeface="Arial" panose="020B0604020202020204" pitchFamily="34" charset="0"/>
              </a:rPr>
              <a:pPr/>
              <a:t>18</a:t>
            </a:fld>
            <a:endParaRPr lang="en-US" altLang="zh-CN"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97C4E327-8A63-826B-617D-A0720A0A9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zh-CN" altLang="zh-CN" dirty="0">
                <a:ea typeface="宋体" panose="02010600030101010101" pitchFamily="2" charset="-122"/>
              </a:rPr>
              <a:t>工作原理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703BB0C9-F791-9AB8-2AA9-06AD09943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924800" cy="4800600"/>
          </a:xfrm>
        </p:spPr>
        <p:txBody>
          <a:bodyPr/>
          <a:lstStyle/>
          <a:p>
            <a:r>
              <a:rPr lang="zh-CN" altLang="zh-CN" sz="2300" dirty="0">
                <a:ea typeface="宋体" panose="02010600030101010101" pitchFamily="2" charset="-122"/>
              </a:rPr>
              <a:t>在搜索数字时， </a:t>
            </a:r>
            <a:r>
              <a:rPr lang="zh-CN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scanf会</a:t>
            </a:r>
            <a:r>
              <a:rPr lang="zh-CN" altLang="zh-CN" sz="2300" dirty="0">
                <a:ea typeface="宋体" panose="02010600030101010101" pitchFamily="2" charset="-122"/>
              </a:rPr>
              <a:t>忽略</a:t>
            </a:r>
            <a:r>
              <a:rPr lang="zh-CN" altLang="zh-CN" sz="2300" b="1" i="1" dirty="0">
                <a:ea typeface="宋体" panose="02010600030101010101" pitchFamily="2" charset="-122"/>
              </a:rPr>
              <a:t>空白字符</a:t>
            </a:r>
            <a:r>
              <a:rPr lang="zh-CN" altLang="zh-CN" sz="2300" dirty="0">
                <a:ea typeface="宋体" panose="02010600030101010101" pitchFamily="2" charset="-122"/>
              </a:rPr>
              <a:t>（空格、水平和垂直制表符、换页符和换行符）。</a:t>
            </a:r>
          </a:p>
          <a:p>
            <a:r>
              <a:rPr lang="zh-CN" altLang="zh-CN" sz="2300" dirty="0">
                <a:ea typeface="宋体" panose="02010600030101010101" pitchFamily="2" charset="-122"/>
              </a:rPr>
              <a:t>读取四个数字的</a:t>
            </a:r>
            <a:r>
              <a:rPr lang="zh-CN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zh-CN" altLang="zh-CN" sz="2300" dirty="0">
                <a:ea typeface="宋体" panose="02010600030101010101" pitchFamily="2" charset="-122"/>
              </a:rPr>
              <a:t>调用：</a:t>
            </a: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9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("%</a:t>
            </a:r>
            <a:r>
              <a:rPr lang="en-US" altLang="zh-CN" sz="19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d%d%f%f</a:t>
            </a:r>
            <a:r>
              <a:rPr lang="en-US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", &amp;</a:t>
            </a:r>
            <a:r>
              <a:rPr lang="en-US" altLang="zh-CN" sz="19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&amp;j, &amp;x, &amp;y);</a:t>
            </a:r>
          </a:p>
          <a:p>
            <a:r>
              <a:rPr lang="zh-CN" altLang="zh-CN" sz="2300" dirty="0">
                <a:ea typeface="宋体" panose="02010600030101010101" pitchFamily="2" charset="-122"/>
              </a:rPr>
              <a:t>这些数字可以在一行上，也可以分布在多行上：</a:t>
            </a: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</a:pPr>
            <a:r>
              <a:rPr lang="en-US" altLang="zh-CN" sz="2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  1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-20   .3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-4.0e3</a:t>
            </a:r>
          </a:p>
          <a:p>
            <a:r>
              <a:rPr lang="zh-CN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zh-CN" altLang="zh-CN" sz="2300" dirty="0">
                <a:ea typeface="宋体" panose="02010600030101010101" pitchFamily="2" charset="-122"/>
              </a:rPr>
              <a:t>看到一个字符流（ </a:t>
            </a:r>
            <a:r>
              <a:rPr lang="zh-CN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¤</a:t>
            </a:r>
            <a:r>
              <a:rPr lang="zh-CN" altLang="zh-CN" sz="2300" dirty="0">
                <a:ea typeface="宋体" panose="02010600030101010101" pitchFamily="2" charset="-122"/>
              </a:rPr>
              <a:t>代表换行符）：</a:t>
            </a: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</a:pPr>
            <a:r>
              <a:rPr lang="zh-CN" altLang="en-US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••1¤-20•••.3¤•••-4.0e3¤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zh-CN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ssrsrrrsssrrssssrrrrrr</a:t>
            </a:r>
            <a:r>
              <a:rPr lang="zh-CN" altLang="zh-CN" sz="1900" dirty="0">
                <a:ea typeface="宋体" panose="02010600030101010101" pitchFamily="2" charset="-122"/>
              </a:rPr>
              <a:t>（ </a:t>
            </a:r>
            <a:r>
              <a:rPr lang="zh-CN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</a:t>
            </a:r>
            <a:r>
              <a:rPr lang="zh-CN" altLang="en-US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zh-CN" altLang="zh-CN" sz="1900" dirty="0">
                <a:ea typeface="宋体" panose="02010600030101010101" pitchFamily="2" charset="-122"/>
              </a:rPr>
              <a:t>=</a:t>
            </a:r>
            <a:r>
              <a:rPr lang="zh-CN" altLang="en-US" sz="1900" dirty="0">
                <a:ea typeface="宋体" panose="02010600030101010101" pitchFamily="2" charset="-122"/>
              </a:rPr>
              <a:t> </a:t>
            </a:r>
            <a:r>
              <a:rPr lang="zh-CN" altLang="zh-CN" sz="1900" dirty="0">
                <a:ea typeface="宋体" panose="02010600030101010101" pitchFamily="2" charset="-122"/>
              </a:rPr>
              <a:t>跳过； </a:t>
            </a:r>
            <a:r>
              <a:rPr lang="zh-CN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</a:t>
            </a:r>
            <a:r>
              <a:rPr lang="zh-CN" altLang="en-US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zh-CN" altLang="zh-CN" sz="1900" dirty="0">
                <a:ea typeface="宋体" panose="02010600030101010101" pitchFamily="2" charset="-122"/>
              </a:rPr>
              <a:t>=</a:t>
            </a:r>
            <a:r>
              <a:rPr lang="zh-CN" altLang="en-US" sz="1900" dirty="0">
                <a:ea typeface="宋体" panose="02010600030101010101" pitchFamily="2" charset="-122"/>
              </a:rPr>
              <a:t> </a:t>
            </a:r>
            <a:r>
              <a:rPr lang="zh-CN" altLang="zh-CN" sz="1900" dirty="0">
                <a:ea typeface="宋体" panose="02010600030101010101" pitchFamily="2" charset="-122"/>
              </a:rPr>
              <a:t>读取）</a:t>
            </a:r>
          </a:p>
          <a:p>
            <a:r>
              <a:rPr lang="zh-CN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zh-CN" altLang="zh-CN" sz="2300" dirty="0">
                <a:ea typeface="宋体" panose="02010600030101010101" pitchFamily="2" charset="-122"/>
              </a:rPr>
              <a:t>“</a:t>
            </a:r>
            <a:r>
              <a:rPr lang="zh-CN" altLang="en-US" sz="2300" dirty="0">
                <a:ea typeface="宋体" panose="02010600030101010101" pitchFamily="2" charset="-122"/>
              </a:rPr>
              <a:t>偷看</a:t>
            </a:r>
            <a:r>
              <a:rPr lang="zh-CN" altLang="zh-CN" sz="2300" dirty="0">
                <a:ea typeface="宋体" panose="02010600030101010101" pitchFamily="2" charset="-122"/>
              </a:rPr>
              <a:t>”最后的换行符而不</a:t>
            </a:r>
            <a:r>
              <a:rPr lang="zh-CN" altLang="en-US" sz="2300" dirty="0">
                <a:ea typeface="宋体" panose="02010600030101010101" pitchFamily="2" charset="-122"/>
              </a:rPr>
              <a:t>读进</a:t>
            </a:r>
            <a:r>
              <a:rPr lang="zh-CN" altLang="zh-CN" sz="2300" dirty="0">
                <a:ea typeface="宋体" panose="02010600030101010101" pitchFamily="2" charset="-122"/>
              </a:rPr>
              <a:t>它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1ED07E-1C2A-2290-BFA0-40C846F93E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7801C55-BB23-FE4A-9060-CB995A2E6DCC}" type="slidenum">
              <a:rPr lang="en-US" altLang="zh-CN" sz="1200">
                <a:latin typeface="Arial" panose="020B0604020202020204" pitchFamily="34" charset="0"/>
              </a:rPr>
              <a:pPr/>
              <a:t>19</a:t>
            </a:fld>
            <a:endParaRPr lang="en-US" altLang="zh-CN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83D17A12-70E7-EB56-4780-A4EFE3450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zh-CN" altLang="zh-CN" dirty="0">
                <a:ea typeface="宋体" panose="02010600030101010101" pitchFamily="2" charset="-122"/>
              </a:rPr>
              <a:t>函数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C63E3823-8C9F-BF1C-C0B7-3858E0305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zh-CN" altLang="zh-CN" sz="2600" dirty="0">
                <a:ea typeface="宋体" panose="02010600030101010101" pitchFamily="2" charset="-122"/>
              </a:rPr>
              <a:t>函数必须提供</a:t>
            </a:r>
            <a:r>
              <a:rPr lang="zh-CN" altLang="zh-CN" sz="2600" b="1" i="1" dirty="0">
                <a:ea typeface="宋体" panose="02010600030101010101" pitchFamily="2" charset="-122"/>
              </a:rPr>
              <a:t>格式字符串，</a:t>
            </a:r>
            <a:r>
              <a:rPr lang="zh-CN" altLang="zh-CN" sz="2600" dirty="0">
                <a:ea typeface="宋体" panose="02010600030101010101" pitchFamily="2" charset="-122"/>
              </a:rPr>
              <a:t>后跟在打印期间要插入到字符串中的任何值：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zh-CN" altLang="en-US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</a:t>
            </a:r>
            <a:r>
              <a:rPr lang="zh-CN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</a:t>
            </a:r>
            <a:r>
              <a:rPr lang="zh-CN" altLang="zh-CN" sz="2200" i="1" dirty="0">
                <a:ea typeface="宋体" panose="02010600030101010101" pitchFamily="2" charset="-122"/>
                <a:cs typeface="Courier New" panose="02070309020205020404" pitchFamily="49" charset="0"/>
              </a:rPr>
              <a:t>字符串</a:t>
            </a:r>
            <a:r>
              <a:rPr lang="zh-CN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lang="zh-CN" altLang="en-US" sz="2200" i="1" dirty="0">
                <a:ea typeface="宋体" panose="02010600030101010101" pitchFamily="2" charset="-122"/>
                <a:cs typeface="Courier New" panose="02070309020205020404" pitchFamily="49" charset="0"/>
              </a:rPr>
              <a:t>表达式</a:t>
            </a:r>
            <a:r>
              <a:rPr lang="en-US" altLang="zh-CN" sz="2200" i="1" dirty="0"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zh-CN" altLang="zh-CN" sz="2200" dirty="0"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zh-CN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lang="zh-CN" altLang="en-US" sz="2200" i="1" dirty="0">
                <a:ea typeface="宋体" panose="02010600030101010101" pitchFamily="2" charset="-122"/>
                <a:cs typeface="Courier New" panose="02070309020205020404" pitchFamily="49" charset="0"/>
              </a:rPr>
              <a:t>表达式</a:t>
            </a:r>
            <a:r>
              <a:rPr lang="zh-CN" altLang="zh-CN" sz="2200" i="1" dirty="0"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zh-CN" altLang="zh-CN" sz="2200" dirty="0">
                <a:ea typeface="宋体" panose="02010600030101010101" pitchFamily="2" charset="-122"/>
                <a:cs typeface="Courier New" panose="02070309020205020404" pitchFamily="49" charset="0"/>
              </a:rPr>
              <a:t>2 </a:t>
            </a:r>
            <a:r>
              <a:rPr lang="zh-CN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...);</a:t>
            </a:r>
            <a:endParaRPr lang="en-US" altLang="zh-CN" sz="2200" dirty="0">
              <a:ea typeface="宋体" panose="02010600030101010101" pitchFamily="2" charset="-122"/>
            </a:endParaRPr>
          </a:p>
          <a:p>
            <a:r>
              <a:rPr lang="zh-CN" altLang="zh-CN" sz="2600" dirty="0">
                <a:ea typeface="宋体" panose="02010600030101010101" pitchFamily="2" charset="-122"/>
              </a:rPr>
              <a:t>格式字符串可以包含普通字符和</a:t>
            </a:r>
            <a:r>
              <a:rPr lang="zh-CN" altLang="zh-CN" sz="2600" b="1" i="1" dirty="0">
                <a:ea typeface="宋体" panose="02010600030101010101" pitchFamily="2" charset="-122"/>
              </a:rPr>
              <a:t>转换</a:t>
            </a:r>
            <a:r>
              <a:rPr lang="zh-CN" altLang="en-US" sz="2600" b="1" i="1" dirty="0">
                <a:ea typeface="宋体" panose="02010600030101010101" pitchFamily="2" charset="-122"/>
              </a:rPr>
              <a:t>说明</a:t>
            </a:r>
            <a:r>
              <a:rPr lang="zh-CN" altLang="zh-CN" sz="2600" b="1" i="1" dirty="0">
                <a:ea typeface="宋体" panose="02010600030101010101" pitchFamily="2" charset="-122"/>
              </a:rPr>
              <a:t>，以</a:t>
            </a:r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zh-CN" altLang="zh-CN" sz="2600" dirty="0">
                <a:ea typeface="宋体" panose="02010600030101010101" pitchFamily="2" charset="-122"/>
              </a:rPr>
              <a:t>字符开头</a:t>
            </a:r>
          </a:p>
          <a:p>
            <a:r>
              <a:rPr lang="zh-CN" altLang="zh-CN" sz="2600" dirty="0">
                <a:ea typeface="宋体" panose="02010600030101010101" pitchFamily="2" charset="-122"/>
              </a:rPr>
              <a:t>转换</a:t>
            </a:r>
            <a:r>
              <a:rPr lang="zh-CN" altLang="en-US" sz="2600" dirty="0">
                <a:ea typeface="宋体" panose="02010600030101010101" pitchFamily="2" charset="-122"/>
              </a:rPr>
              <a:t>规约</a:t>
            </a:r>
            <a:r>
              <a:rPr lang="zh-CN" altLang="zh-CN" sz="2600" dirty="0">
                <a:ea typeface="宋体" panose="02010600030101010101" pitchFamily="2" charset="-122"/>
              </a:rPr>
              <a:t>是一个占位符，表示要在打印期间填写的值</a:t>
            </a:r>
          </a:p>
          <a:p>
            <a:pPr lvl="1"/>
            <a:r>
              <a:rPr lang="zh-CN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%d</a:t>
            </a:r>
            <a:r>
              <a:rPr lang="zh-CN" altLang="zh-CN" sz="2200" dirty="0">
                <a:ea typeface="宋体" panose="02010600030101010101" pitchFamily="2" charset="-122"/>
              </a:rPr>
              <a:t>用于</a:t>
            </a:r>
            <a:r>
              <a:rPr lang="zh-CN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zh-CN" altLang="zh-CN" sz="2200" dirty="0">
                <a:ea typeface="宋体" panose="02010600030101010101" pitchFamily="2" charset="-122"/>
              </a:rPr>
              <a:t>值</a:t>
            </a:r>
          </a:p>
          <a:p>
            <a:pPr lvl="1"/>
            <a:r>
              <a:rPr lang="zh-CN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%f</a:t>
            </a:r>
            <a:r>
              <a:rPr lang="zh-CN" altLang="zh-CN" sz="2200" dirty="0">
                <a:ea typeface="宋体" panose="02010600030101010101" pitchFamily="2" charset="-122"/>
              </a:rPr>
              <a:t>用于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float</a:t>
            </a:r>
            <a:r>
              <a:rPr lang="zh-CN" altLang="zh-CN" sz="2200" dirty="0">
                <a:ea typeface="宋体" panose="02010600030101010101" pitchFamily="2" charset="-122"/>
              </a:rPr>
              <a:t>值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B6D2B4-90B2-3CC6-F00D-EFEA3C6A45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519BD1C-3EC0-944E-9623-B2F76AFED6EA}" type="slidenum">
              <a:rPr lang="en-US" altLang="zh-CN" sz="1200">
                <a:latin typeface="Arial" panose="020B0604020202020204" pitchFamily="34" charset="0"/>
              </a:rPr>
              <a:pPr/>
              <a:t>2</a:t>
            </a:fld>
            <a:endParaRPr lang="en-US" altLang="zh-CN"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A15ED054-469D-5302-BD05-8C8A980E9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 的</a:t>
            </a:r>
            <a:r>
              <a:rPr lang="zh-CN" altLang="zh-CN">
                <a:ea typeface="宋体" panose="02010600030101010101" pitchFamily="2" charset="-122"/>
              </a:rPr>
              <a:t>工作原理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E2F62-0967-42E3-B7D7-ED140AE33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848600" cy="4800600"/>
          </a:xfrm>
        </p:spPr>
        <p:txBody>
          <a:bodyPr/>
          <a:lstStyle/>
          <a:p>
            <a:pPr>
              <a:defRPr/>
            </a:pPr>
            <a:r>
              <a:rPr lang="zh-CN" dirty="0"/>
              <a:t>当被要求读取一个整数时，</a:t>
            </a:r>
            <a:r>
              <a:rPr lang="zh-CN" dirty="0">
                <a:latin typeface="Courier New" pitchFamily="49" charset="0"/>
                <a:cs typeface="Courier New" pitchFamily="49" charset="0"/>
              </a:rPr>
              <a:t>scanf</a:t>
            </a:r>
            <a:r>
              <a:rPr lang="zh-CN" dirty="0"/>
              <a:t>首先搜索一个数字、一个加号或一个减号；然后它会读取数字，直到达到</a:t>
            </a:r>
            <a:r>
              <a:rPr lang="en-US" altLang="zh-CN" dirty="0" err="1"/>
              <a:t>nondigit</a:t>
            </a:r>
            <a:r>
              <a:rPr lang="zh-CN" dirty="0"/>
              <a:t>。</a:t>
            </a:r>
          </a:p>
          <a:p>
            <a:pPr>
              <a:defRPr/>
            </a:pPr>
            <a:r>
              <a:rPr lang="zh-CN" dirty="0"/>
              <a:t>当被要求读取浮点数时，</a:t>
            </a:r>
            <a:r>
              <a:rPr lang="zh-CN" dirty="0">
                <a:latin typeface="Courier New" pitchFamily="49" charset="0"/>
                <a:cs typeface="Courier New" pitchFamily="49" charset="0"/>
              </a:rPr>
              <a:t>scanf</a:t>
            </a:r>
            <a:r>
              <a:rPr lang="zh-CN" dirty="0"/>
              <a:t>查找</a:t>
            </a:r>
          </a:p>
          <a:p>
            <a:pPr lvl="1">
              <a:spcBef>
                <a:spcPts val="0"/>
              </a:spcBef>
              <a:defRPr/>
            </a:pPr>
            <a:r>
              <a:rPr lang="zh-CN" dirty="0">
                <a:ea typeface="+mn-ea"/>
                <a:cs typeface="+mn-cs"/>
              </a:rPr>
              <a:t>加号或减号（可选），后跟</a:t>
            </a:r>
          </a:p>
          <a:p>
            <a:pPr lvl="1">
              <a:spcBef>
                <a:spcPts val="0"/>
              </a:spcBef>
              <a:defRPr/>
            </a:pPr>
            <a:r>
              <a:rPr lang="zh-CN" dirty="0">
                <a:ea typeface="+mn-ea"/>
                <a:cs typeface="+mn-cs"/>
              </a:rPr>
              <a:t>数字（可能包含小数点），后跟</a:t>
            </a:r>
          </a:p>
          <a:p>
            <a:pPr lvl="1">
              <a:spcBef>
                <a:spcPts val="0"/>
              </a:spcBef>
              <a:defRPr/>
            </a:pPr>
            <a:r>
              <a:rPr lang="zh-CN" dirty="0">
                <a:ea typeface="+mn-ea"/>
                <a:cs typeface="+mn-cs"/>
              </a:rPr>
              <a:t>指数（可选）。指数由字母</a:t>
            </a:r>
            <a:r>
              <a:rPr lang="zh-CN" dirty="0">
                <a:latin typeface="Courier New" pitchFamily="49" charset="0"/>
                <a:ea typeface="+mn-ea"/>
                <a:cs typeface="Courier New" pitchFamily="49" charset="0"/>
              </a:rPr>
              <a:t>e</a:t>
            </a:r>
            <a:r>
              <a:rPr lang="zh-CN" dirty="0">
                <a:ea typeface="+mn-ea"/>
                <a:cs typeface="+mn-cs"/>
              </a:rPr>
              <a:t>（或</a:t>
            </a:r>
            <a:r>
              <a:rPr lang="zh-CN" dirty="0">
                <a:latin typeface="Courier New" pitchFamily="49" charset="0"/>
                <a:ea typeface="+mn-ea"/>
                <a:cs typeface="Courier New" pitchFamily="49" charset="0"/>
              </a:rPr>
              <a:t>E</a:t>
            </a:r>
            <a:r>
              <a:rPr lang="zh-CN" dirty="0">
                <a:ea typeface="+mn-ea"/>
                <a:cs typeface="+mn-cs"/>
              </a:rPr>
              <a:t>）、一个可选符号和一个或多个数字组成</a:t>
            </a:r>
          </a:p>
          <a:p>
            <a:pPr>
              <a:defRPr/>
            </a:pPr>
            <a:r>
              <a:rPr lang="zh-CN" dirty="0">
                <a:latin typeface="Courier New" pitchFamily="49" charset="0"/>
                <a:cs typeface="Courier New" pitchFamily="49" charset="0"/>
              </a:rPr>
              <a:t>%e</a:t>
            </a:r>
            <a:r>
              <a:rPr lang="zh-CN" dirty="0"/>
              <a:t>、</a:t>
            </a:r>
            <a:r>
              <a:rPr lang="zh-CN" dirty="0">
                <a:latin typeface="Courier New" pitchFamily="49" charset="0"/>
                <a:cs typeface="Courier New" pitchFamily="49" charset="0"/>
              </a:rPr>
              <a:t>%f</a:t>
            </a:r>
            <a:r>
              <a:rPr lang="zh-CN" dirty="0"/>
              <a:t>和</a:t>
            </a:r>
            <a:r>
              <a:rPr lang="zh-CN" dirty="0">
                <a:latin typeface="Courier New" pitchFamily="49" charset="0"/>
                <a:cs typeface="Courier New" pitchFamily="49" charset="0"/>
              </a:rPr>
              <a:t>%g</a:t>
            </a:r>
            <a:r>
              <a:rPr lang="zh-CN" dirty="0">
                <a:latin typeface="SimSun" panose="02010600030101010101" pitchFamily="2" charset="-122"/>
                <a:ea typeface="SimSun" panose="02010600030101010101" pitchFamily="2" charset="-122"/>
                <a:cs typeface="Courier New" pitchFamily="49" charset="0"/>
              </a:rPr>
              <a:t>与</a:t>
            </a:r>
            <a:r>
              <a:rPr lang="zh-CN" dirty="0">
                <a:latin typeface="Courier New" pitchFamily="49" charset="0"/>
                <a:cs typeface="Courier New" pitchFamily="49" charset="0"/>
              </a:rPr>
              <a:t>scanf</a:t>
            </a:r>
            <a:r>
              <a:rPr lang="zh-CN" dirty="0"/>
              <a:t>一起使用时可以互换。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C6C908-42DF-8FB8-54BD-CA1992DB83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83583A2-4661-FC4A-AB30-56CD5B0555D8}" type="slidenum">
              <a:rPr lang="en-US" altLang="zh-CN" sz="1200">
                <a:latin typeface="Arial" panose="020B0604020202020204" pitchFamily="34" charset="0"/>
              </a:rPr>
              <a:pPr/>
              <a:t>20</a:t>
            </a:fld>
            <a:endParaRPr lang="en-US" altLang="zh-CN"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9C8D8209-9A31-3A76-E071-D6D86D02F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zh-CN" altLang="zh-CN" dirty="0">
                <a:ea typeface="宋体" panose="02010600030101010101" pitchFamily="2" charset="-122"/>
              </a:rPr>
              <a:t>工作原理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B1A85C35-7C26-9BDB-C05F-6312A8E93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当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zh-CN" altLang="zh-CN" dirty="0">
                <a:ea typeface="宋体" panose="02010600030101010101" pitchFamily="2" charset="-122"/>
              </a:rPr>
              <a:t>遇到不能成为当前</a:t>
            </a:r>
            <a:r>
              <a:rPr lang="zh-CN" altLang="en-US" dirty="0">
                <a:ea typeface="宋体" panose="02010600030101010101" pitchFamily="2" charset="-122"/>
              </a:rPr>
              <a:t>变量</a:t>
            </a:r>
            <a:r>
              <a:rPr lang="zh-CN" altLang="zh-CN" dirty="0">
                <a:ea typeface="宋体" panose="02010600030101010101" pitchFamily="2" charset="-122"/>
              </a:rPr>
              <a:t>一部分的字符时，该字符被“放回”以在扫描下一个输入</a:t>
            </a:r>
            <a:r>
              <a:rPr lang="zh-CN" altLang="en-US" dirty="0">
                <a:ea typeface="宋体" panose="02010600030101010101" pitchFamily="2" charset="-122"/>
              </a:rPr>
              <a:t>变量</a:t>
            </a:r>
            <a:r>
              <a:rPr lang="zh-CN" altLang="zh-CN" dirty="0">
                <a:ea typeface="宋体" panose="02010600030101010101" pitchFamily="2" charset="-122"/>
              </a:rPr>
              <a:t>或在下一次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scanf调用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时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再次读取</a:t>
            </a: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A2A0DA-06B2-114E-701B-AEC8A0F8D0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9480EB0-A9F3-5C49-B3C9-74248CE2F6DF}" type="slidenum">
              <a:rPr lang="en-US" altLang="zh-CN" sz="1200">
                <a:latin typeface="Arial" panose="020B0604020202020204" pitchFamily="34" charset="0"/>
              </a:rPr>
              <a:pPr/>
              <a:t>21</a:t>
            </a:fld>
            <a:endParaRPr lang="en-US" altLang="zh-CN"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64B2365F-3BA4-164B-480F-9BD40D178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zh-CN" altLang="zh-CN" dirty="0">
                <a:ea typeface="宋体" panose="02010600030101010101" pitchFamily="2" charset="-122"/>
              </a:rPr>
              <a:t>工作原理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80AAFF80-46FA-2468-6D68-3404238A3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样本输入：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zh-CN" altLang="en-US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1-20.3-4.0e3¤</a:t>
            </a:r>
          </a:p>
          <a:p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zh-CN" altLang="zh-CN" dirty="0">
                <a:ea typeface="宋体" panose="02010600030101010101" pitchFamily="2" charset="-122"/>
              </a:rPr>
              <a:t>的调用和之前一样：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zh-CN" altLang="en-US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scanf("%d%d%f%f", &amp;i, &amp;j, &amp;x, &amp;y);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以下是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zh-CN" altLang="zh-CN" dirty="0">
                <a:ea typeface="宋体" panose="02010600030101010101" pitchFamily="2" charset="-122"/>
              </a:rPr>
              <a:t>处理新输入的方式：</a:t>
            </a:r>
          </a:p>
          <a:p>
            <a:pPr lvl="1"/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%d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zh-CN" altLang="zh-CN" dirty="0">
                <a:ea typeface="宋体" panose="02010600030101010101" pitchFamily="2" charset="-122"/>
              </a:rPr>
              <a:t>将1存储到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zh-CN" altLang="zh-CN" dirty="0">
                <a:ea typeface="宋体" panose="02010600030101010101" pitchFamily="2" charset="-122"/>
              </a:rPr>
              <a:t>中并将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zh-CN" altLang="zh-CN" dirty="0">
                <a:ea typeface="宋体" panose="02010600030101010101" pitchFamily="2" charset="-122"/>
              </a:rPr>
              <a:t>字符放回去。</a:t>
            </a:r>
          </a:p>
          <a:p>
            <a:pPr lvl="1"/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%d </a:t>
            </a:r>
            <a:r>
              <a:rPr lang="zh-CN" altLang="zh-CN" dirty="0">
                <a:ea typeface="宋体" panose="02010600030101010101" pitchFamily="2" charset="-122"/>
              </a:rPr>
              <a:t>将–20存储到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zh-CN" altLang="zh-CN" dirty="0">
                <a:ea typeface="宋体" panose="02010600030101010101" pitchFamily="2" charset="-122"/>
              </a:rPr>
              <a:t>中并将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zh-CN" altLang="zh-CN" dirty="0">
                <a:ea typeface="宋体" panose="02010600030101010101" pitchFamily="2" charset="-122"/>
              </a:rPr>
              <a:t>性格回来了。</a:t>
            </a:r>
          </a:p>
          <a:p>
            <a:pPr lvl="1"/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%f </a:t>
            </a:r>
            <a:r>
              <a:rPr lang="zh-CN" altLang="zh-CN" dirty="0">
                <a:ea typeface="宋体" panose="02010600030101010101" pitchFamily="2" charset="-122"/>
              </a:rPr>
              <a:t>将0.3存储到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x</a:t>
            </a:r>
            <a:r>
              <a:rPr lang="zh-CN" altLang="zh-CN" dirty="0">
                <a:ea typeface="宋体" panose="02010600030101010101" pitchFamily="2" charset="-122"/>
              </a:rPr>
              <a:t>并放回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zh-CN" altLang="zh-CN" dirty="0">
                <a:ea typeface="宋体" panose="02010600030101010101" pitchFamily="2" charset="-122"/>
              </a:rPr>
              <a:t>字符。</a:t>
            </a:r>
          </a:p>
          <a:p>
            <a:pPr lvl="1"/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%f </a:t>
            </a:r>
            <a:r>
              <a:rPr lang="zh-CN" altLang="zh-CN" dirty="0">
                <a:ea typeface="宋体" panose="02010600030101010101" pitchFamily="2" charset="-122"/>
              </a:rPr>
              <a:t>将–4.0×10</a:t>
            </a:r>
            <a:r>
              <a:rPr lang="zh-CN" altLang="zh-CN" baseline="30000" dirty="0">
                <a:ea typeface="宋体" panose="02010600030101010101" pitchFamily="2" charset="-122"/>
              </a:rPr>
              <a:t>3</a:t>
            </a:r>
            <a:r>
              <a:rPr lang="zh-CN" altLang="zh-CN" dirty="0">
                <a:ea typeface="宋体" panose="02010600030101010101" pitchFamily="2" charset="-122"/>
              </a:rPr>
              <a:t>存储到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y</a:t>
            </a:r>
            <a:r>
              <a:rPr lang="zh-CN" altLang="zh-CN" dirty="0">
                <a:ea typeface="宋体" panose="02010600030101010101" pitchFamily="2" charset="-122"/>
              </a:rPr>
              <a:t>中并放回换行符</a:t>
            </a:r>
          </a:p>
          <a:p>
            <a:pPr>
              <a:buFontTx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A79C6-A76A-D053-DDB4-F6107ECE16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9BD82CF-22E3-AC4D-B973-6ED5CEFB1076}" type="slidenum">
              <a:rPr lang="en-US" altLang="zh-CN" sz="1200">
                <a:latin typeface="Arial" panose="020B0604020202020204" pitchFamily="34" charset="0"/>
              </a:rPr>
              <a:pPr/>
              <a:t>22</a:t>
            </a:fld>
            <a:endParaRPr lang="en-US" altLang="zh-CN"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ADD2DB64-52D8-1B3F-E97E-458032D63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格式字符串中的普通字符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6D109-79F5-6C27-501C-2378BCF7B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dirty="0"/>
              <a:t>当在格式字符串中遇到一个或多个空白字符时， </a:t>
            </a:r>
            <a:r>
              <a:rPr lang="zh-CN" dirty="0">
                <a:latin typeface="Courier New" pitchFamily="49" charset="0"/>
                <a:cs typeface="Courier New" pitchFamily="49" charset="0"/>
              </a:rPr>
              <a:t>scanf</a:t>
            </a:r>
            <a:r>
              <a:rPr lang="zh-CN" dirty="0"/>
              <a:t>从输入中读取空白字符，直到它遇到一个非空白字符（即“放回”）</a:t>
            </a:r>
          </a:p>
          <a:p>
            <a:pPr>
              <a:defRPr/>
            </a:pPr>
            <a:r>
              <a:rPr lang="zh-CN" dirty="0"/>
              <a:t>当它在格式字符串中遇到非空白字符时， </a:t>
            </a:r>
            <a:r>
              <a:rPr lang="zh-CN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zh-CN" dirty="0"/>
              <a:t>将其与下一个输入字符进行比较。</a:t>
            </a:r>
          </a:p>
          <a:p>
            <a:pPr lvl="1">
              <a:defRPr/>
            </a:pPr>
            <a:r>
              <a:rPr lang="zh-CN" dirty="0">
                <a:ea typeface="+mn-ea"/>
                <a:cs typeface="+mn-cs"/>
              </a:rPr>
              <a:t>如果它们匹配，则</a:t>
            </a:r>
            <a:r>
              <a:rPr lang="zh-CN" dirty="0" err="1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zh-CN" dirty="0">
                <a:ea typeface="+mn-ea"/>
                <a:cs typeface="+mn-cs"/>
              </a:rPr>
              <a:t>丢弃输入字符并继续处理格式字符串。</a:t>
            </a:r>
          </a:p>
          <a:p>
            <a:pPr lvl="1">
              <a:defRPr/>
            </a:pPr>
            <a:r>
              <a:rPr lang="zh-CN" dirty="0">
                <a:ea typeface="+mn-ea"/>
                <a:cs typeface="+mn-cs"/>
              </a:rPr>
              <a:t>如果它们不匹配， </a:t>
            </a:r>
            <a:r>
              <a:rPr lang="zh-CN" dirty="0" err="1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zh-CN" dirty="0">
                <a:ea typeface="+mn-ea"/>
                <a:cs typeface="+mn-cs"/>
              </a:rPr>
              <a:t>会将有问题的字符放回输入中，然后中止。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05038F-ACDF-ED0D-6765-2800DF36AE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1894106-AAB7-324B-A4EC-7116468901FC}" type="slidenum">
              <a:rPr lang="en-US" altLang="zh-CN" sz="1200">
                <a:latin typeface="Arial" panose="020B0604020202020204" pitchFamily="34" charset="0"/>
              </a:rPr>
              <a:pPr/>
              <a:t>23</a:t>
            </a:fld>
            <a:endParaRPr lang="en-US" altLang="zh-CN"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EDB96F21-2021-9EEE-CC7E-BABA230C8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格式字符串中的普通字符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936807FC-D285-C345-7659-B31CBF0AE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例子：</a:t>
            </a:r>
          </a:p>
          <a:p>
            <a:pPr lvl="1"/>
            <a:r>
              <a:rPr lang="zh-CN" altLang="zh-CN" dirty="0">
                <a:ea typeface="宋体" panose="02010600030101010101" pitchFamily="2" charset="-122"/>
              </a:rPr>
              <a:t>如果格式字符串是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"%d/%d"</a:t>
            </a:r>
            <a:r>
              <a:rPr lang="zh-CN" altLang="zh-CN" dirty="0">
                <a:ea typeface="宋体" panose="02010600030101010101" pitchFamily="2" charset="-122"/>
              </a:rPr>
              <a:t>并且输入是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•5/•96 </a:t>
            </a:r>
            <a:r>
              <a:rPr lang="zh-CN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， 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zh-CN" altLang="zh-CN" dirty="0">
                <a:ea typeface="宋体" panose="02010600030101010101" pitchFamily="2" charset="-122"/>
              </a:rPr>
              <a:t> </a:t>
            </a:r>
            <a:r>
              <a:rPr lang="zh-CN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成功</a:t>
            </a:r>
          </a:p>
          <a:p>
            <a:pPr lvl="1"/>
            <a:r>
              <a:rPr lang="zh-CN" altLang="zh-CN" dirty="0">
                <a:ea typeface="宋体" panose="02010600030101010101" pitchFamily="2" charset="-122"/>
              </a:rPr>
              <a:t>如果输入为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•5•/•96 </a:t>
            </a:r>
            <a:r>
              <a:rPr lang="zh-CN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，则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zh-CN" altLang="zh-CN" dirty="0">
                <a:ea typeface="宋体" panose="02010600030101010101" pitchFamily="2" charset="-122"/>
              </a:rPr>
              <a:t>失败，因为格式字符串中的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zh-CN" altLang="zh-CN" dirty="0">
                <a:ea typeface="宋体" panose="02010600030101010101" pitchFamily="2" charset="-122"/>
              </a:rPr>
              <a:t>与输入中的空格不匹配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要在第一个数字后允许空格，</a:t>
            </a:r>
            <a:r>
              <a:rPr lang="zh-CN" altLang="en-US" dirty="0">
                <a:ea typeface="宋体" panose="02010600030101010101" pitchFamily="2" charset="-122"/>
              </a:rPr>
              <a:t>需</a:t>
            </a:r>
            <a:r>
              <a:rPr lang="zh-CN" altLang="zh-CN" dirty="0">
                <a:ea typeface="宋体" panose="02010600030101010101" pitchFamily="2" charset="-122"/>
              </a:rPr>
              <a:t>改用格式字符串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"%d /%d"</a:t>
            </a: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21BB49-0F5F-656F-E8EB-5C89031CE6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B6A7335-2BDB-9148-A1BF-7997943F8698}" type="slidenum">
              <a:rPr lang="en-US" altLang="zh-CN" sz="1200">
                <a:latin typeface="Arial" panose="020B0604020202020204" pitchFamily="34" charset="0"/>
              </a:rPr>
              <a:pPr/>
              <a:t>24</a:t>
            </a:fld>
            <a:endParaRPr lang="en-US" altLang="zh-CN"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2A28EFF1-4246-5F6F-7BDF-D1F93B8B3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zh-CN" altLang="zh-CN">
                <a:ea typeface="宋体" panose="02010600030101010101" pitchFamily="2" charset="-122"/>
              </a:rPr>
              <a:t>与</a:t>
            </a:r>
            <a:r>
              <a:rPr lang="zh-CN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zh-CN" altLang="zh-CN">
                <a:ea typeface="宋体" panose="02010600030101010101" pitchFamily="2" charset="-122"/>
              </a:rPr>
              <a:t>混淆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B975370F-92D1-732B-E945-A80495690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zh-CN" altLang="zh-CN" dirty="0">
                <a:ea typeface="宋体" panose="02010600030101010101" pitchFamily="2" charset="-122"/>
              </a:rPr>
              <a:t>和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printf的调用</a:t>
            </a:r>
            <a:r>
              <a:rPr lang="zh-CN" altLang="zh-CN" dirty="0">
                <a:ea typeface="宋体" panose="02010600030101010101" pitchFamily="2" charset="-122"/>
              </a:rPr>
              <a:t>看起来相似，但两者之间存在</a:t>
            </a:r>
            <a:r>
              <a:rPr lang="zh-CN" altLang="en-US" dirty="0">
                <a:ea typeface="宋体" panose="02010600030101010101" pitchFamily="2" charset="-122"/>
              </a:rPr>
              <a:t>显著</a:t>
            </a:r>
            <a:r>
              <a:rPr lang="zh-CN" altLang="zh-CN" dirty="0">
                <a:ea typeface="宋体" panose="02010600030101010101" pitchFamily="2" charset="-122"/>
              </a:rPr>
              <a:t>差异。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一个常见的错误是在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printf调用中将&amp;</a:t>
            </a:r>
            <a:r>
              <a:rPr lang="zh-CN" altLang="zh-CN" dirty="0">
                <a:ea typeface="宋体" panose="02010600030101010101" pitchFamily="2" charset="-122"/>
              </a:rPr>
              <a:t>放在变量前面：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zh-CN" altLang="en-US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2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("%d %d\n", &amp;</a:t>
            </a:r>
            <a:r>
              <a:rPr lang="en-US" altLang="zh-CN" sz="2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&amp;j);  /*** WRONG ***/</a:t>
            </a:r>
            <a:endParaRPr lang="zh-CN" altLang="zh-CN" sz="22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9D7F53-BA51-154E-0FA8-F3C342923F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C044723-A491-874B-98D4-AE50D725E7FC}" type="slidenum">
              <a:rPr lang="en-US" altLang="zh-CN" sz="1200">
                <a:latin typeface="Arial" panose="020B0604020202020204" pitchFamily="34" charset="0"/>
              </a:rPr>
              <a:pPr/>
              <a:t>25</a:t>
            </a:fld>
            <a:endParaRPr lang="en-US" altLang="zh-CN"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F2E425D8-151B-1131-1B4D-C3BD55C08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zh-CN" altLang="zh-CN">
                <a:ea typeface="宋体" panose="02010600030101010101" pitchFamily="2" charset="-122"/>
              </a:rPr>
              <a:t>与</a:t>
            </a:r>
            <a:r>
              <a:rPr lang="zh-CN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zh-CN" altLang="zh-CN">
                <a:ea typeface="宋体" panose="02010600030101010101" pitchFamily="2" charset="-122"/>
              </a:rPr>
              <a:t>混淆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613BF-04B3-AF20-C52B-C69383612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dirty="0"/>
              <a:t>错误地假设</a:t>
            </a:r>
            <a:r>
              <a:rPr lang="zh-CN" dirty="0">
                <a:latin typeface="Courier New" pitchFamily="49" charset="0"/>
                <a:cs typeface="Courier New" pitchFamily="49" charset="0"/>
              </a:rPr>
              <a:t>scanf</a:t>
            </a:r>
            <a:r>
              <a:rPr lang="zh-CN" dirty="0"/>
              <a:t>格式字符串应该类似于</a:t>
            </a:r>
            <a:r>
              <a:rPr lang="zh-CN" dirty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zh-CN" dirty="0"/>
              <a:t>格式字符串是另一个常见错误</a:t>
            </a:r>
          </a:p>
          <a:p>
            <a:pPr>
              <a:defRPr/>
            </a:pPr>
            <a:r>
              <a:rPr lang="zh-CN" dirty="0"/>
              <a:t>考虑以下</a:t>
            </a:r>
            <a:r>
              <a:rPr lang="zh-CN" dirty="0">
                <a:latin typeface="Courier New" pitchFamily="49" charset="0"/>
                <a:cs typeface="Courier New" pitchFamily="49" charset="0"/>
              </a:rPr>
              <a:t>scanf</a:t>
            </a:r>
            <a:r>
              <a:rPr lang="zh-CN" dirty="0">
                <a:latin typeface="SimSun" panose="02010600030101010101" pitchFamily="2" charset="-122"/>
                <a:ea typeface="SimSun" panose="02010600030101010101" pitchFamily="2" charset="-122"/>
                <a:cs typeface="Courier New" pitchFamily="49" charset="0"/>
              </a:rPr>
              <a:t>调用</a:t>
            </a:r>
            <a:r>
              <a:rPr lang="zh-CN" dirty="0"/>
              <a:t>：</a:t>
            </a:r>
            <a:endParaRPr lang="en-US" altLang="zh-CN" dirty="0"/>
          </a:p>
          <a:p>
            <a:pPr marL="400050" lvl="1" indent="0">
              <a:buNone/>
              <a:defRPr/>
            </a:pP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("%d, %d", &amp;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, &amp;j);</a:t>
            </a:r>
            <a:br>
              <a:rPr lang="en-US" altLang="zh-CN" sz="2000" dirty="0">
                <a:latin typeface="Courier New" pitchFamily="49" charset="0"/>
                <a:cs typeface="Courier New" pitchFamily="49" charset="0"/>
              </a:rPr>
            </a:br>
            <a:r>
              <a:rPr lang="zh-CN" dirty="0">
                <a:latin typeface="Courier New" pitchFamily="49" charset="0"/>
                <a:cs typeface="Courier New" pitchFamily="49" charset="0"/>
              </a:rPr>
              <a:t>scanf</a:t>
            </a:r>
            <a:r>
              <a:rPr lang="zh-CN" dirty="0">
                <a:ea typeface="+mn-ea"/>
                <a:cs typeface="+mn-cs"/>
              </a:rPr>
              <a:t>将首先在输入中查找一个整数，并将其存储在变量</a:t>
            </a:r>
            <a:r>
              <a:rPr lang="zh-CN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zh-CN" dirty="0">
                <a:ea typeface="+mn-ea"/>
                <a:cs typeface="+mn-cs"/>
              </a:rPr>
              <a:t>中</a:t>
            </a:r>
          </a:p>
          <a:p>
            <a:pPr lvl="1">
              <a:defRPr/>
            </a:pPr>
            <a:r>
              <a:rPr lang="zh-CN" dirty="0">
                <a:latin typeface="Courier New" pitchFamily="49" charset="0"/>
                <a:cs typeface="Courier New" pitchFamily="49" charset="0"/>
              </a:rPr>
              <a:t>scanf</a:t>
            </a:r>
            <a:r>
              <a:rPr lang="zh-CN" dirty="0">
                <a:ea typeface="+mn-ea"/>
                <a:cs typeface="+mn-cs"/>
              </a:rPr>
              <a:t>将尝试将逗号与下一个输入字符匹配</a:t>
            </a:r>
          </a:p>
          <a:p>
            <a:pPr lvl="1">
              <a:defRPr/>
            </a:pPr>
            <a:r>
              <a:rPr lang="zh-CN" dirty="0">
                <a:ea typeface="+mn-ea"/>
                <a:cs typeface="+mn-cs"/>
              </a:rPr>
              <a:t>如果下一个输入字符是空格，而不是逗号，则</a:t>
            </a:r>
            <a:r>
              <a:rPr lang="zh-CN" dirty="0">
                <a:latin typeface="Courier New" pitchFamily="49" charset="0"/>
                <a:cs typeface="Courier New" pitchFamily="49" charset="0"/>
              </a:rPr>
              <a:t>scanf</a:t>
            </a:r>
            <a:r>
              <a:rPr lang="zh-CN" dirty="0">
                <a:ea typeface="+mn-ea"/>
                <a:cs typeface="+mn-cs"/>
              </a:rPr>
              <a:t>将终止而不读取</a:t>
            </a:r>
            <a:r>
              <a:rPr lang="zh-CN" dirty="0">
                <a:latin typeface="Courier New" pitchFamily="49" charset="0"/>
                <a:cs typeface="Courier New" pitchFamily="49" charset="0"/>
              </a:rPr>
              <a:t>j的值</a:t>
            </a:r>
            <a:endParaRPr lang="zh-CN" dirty="0">
              <a:ea typeface="+mn-ea"/>
              <a:cs typeface="+mn-cs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AA5909-3D84-D16D-C985-E58BBA2DD5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8C6A865-FE64-D64A-A20F-FE48184695EE}" type="slidenum">
              <a:rPr lang="en-US" altLang="zh-CN" sz="1200">
                <a:latin typeface="Arial" panose="020B0604020202020204" pitchFamily="34" charset="0"/>
              </a:rPr>
              <a:pPr/>
              <a:t>26</a:t>
            </a:fld>
            <a:endParaRPr lang="en-US" altLang="zh-CN"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8741DB3B-C552-77A4-2F4D-1252D582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zh-CN" altLang="zh-CN" dirty="0">
                <a:ea typeface="宋体" panose="02010600030101010101" pitchFamily="2" charset="-122"/>
              </a:rPr>
              <a:t>与</a:t>
            </a:r>
            <a:r>
              <a:rPr lang="zh-CN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zh-CN" altLang="zh-CN" dirty="0">
                <a:ea typeface="宋体" panose="02010600030101010101" pitchFamily="2" charset="-122"/>
              </a:rPr>
              <a:t>混淆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222F06F1-62C7-CFF7-6F99-6DB213762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scanf格式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化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字符串</a:t>
            </a:r>
            <a:r>
              <a:rPr lang="zh-CN" altLang="zh-CN" dirty="0">
                <a:ea typeface="宋体" panose="02010600030101010101" pitchFamily="2" charset="-122"/>
              </a:rPr>
              <a:t>的末尾放置一个换行符通常是一个坏主意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zh-CN" dirty="0">
                <a:ea typeface="宋体" panose="02010600030101010101" pitchFamily="2" charset="-122"/>
              </a:rPr>
              <a:t>对于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zh-CN" altLang="zh-CN" dirty="0">
                <a:ea typeface="宋体" panose="02010600030101010101" pitchFamily="2" charset="-122"/>
              </a:rPr>
              <a:t>，格式字符串中的换行符相当于一个空格；两者都导致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zh-CN" altLang="zh-CN" dirty="0">
                <a:ea typeface="宋体" panose="02010600030101010101" pitchFamily="2" charset="-122"/>
              </a:rPr>
              <a:t>前进到下一个非空白字符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如果格式</a:t>
            </a:r>
            <a:r>
              <a:rPr lang="zh-CN" altLang="en-US" dirty="0">
                <a:ea typeface="宋体" panose="02010600030101010101" pitchFamily="2" charset="-122"/>
              </a:rPr>
              <a:t>化</a:t>
            </a:r>
            <a:r>
              <a:rPr lang="zh-CN" altLang="zh-CN" dirty="0">
                <a:ea typeface="宋体" panose="02010600030101010101" pitchFamily="2" charset="-122"/>
              </a:rPr>
              <a:t>字符串是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"%d\n"</a:t>
            </a:r>
            <a:r>
              <a:rPr lang="zh-CN" altLang="zh-CN" dirty="0">
                <a:ea typeface="宋体" panose="02010600030101010101" pitchFamily="2" charset="-122"/>
              </a:rPr>
              <a:t>，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zh-CN" altLang="zh-CN" dirty="0">
                <a:ea typeface="宋体" panose="02010600030101010101" pitchFamily="2" charset="-122"/>
              </a:rPr>
              <a:t>将跳过空格，读取一个整数，然后跳到下一个非空格字符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这样的格式字符串会导致交互式程序“挂起”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38D48-E7F6-0F72-C3A9-EBC7ED653E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E7BB24E-D306-8244-95E1-B6B03CABD773}" type="slidenum">
              <a:rPr lang="en-US" altLang="zh-CN" sz="1200">
                <a:latin typeface="Arial" panose="020B0604020202020204" pitchFamily="34" charset="0"/>
              </a:rPr>
              <a:pPr/>
              <a:t>27</a:t>
            </a:fld>
            <a:endParaRPr lang="en-US" altLang="zh-CN"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992C78E9-DBEB-7436-8CB4-2C100BFE3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程序：添加分数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BEE9474E-8285-CBC5-166A-DE97E5BD9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addfrac.c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程序</a:t>
            </a:r>
            <a:r>
              <a:rPr lang="zh-CN" altLang="zh-CN" dirty="0">
                <a:ea typeface="宋体" panose="02010600030101010101" pitchFamily="2" charset="-122"/>
              </a:rPr>
              <a:t>提示用户输入两个分数，然后显示它们的总和。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示例程序输出：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Enter first fraction: </a:t>
            </a:r>
            <a:r>
              <a:rPr lang="en-US" altLang="zh-CN" sz="2400" u="sng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5/6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Enter second fraction: </a:t>
            </a:r>
            <a:r>
              <a:rPr lang="en-US" altLang="zh-CN" sz="2400" u="sng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3/4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The sum is 38/24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BA9F6C-05C9-E21B-3967-FDD6CC5A1E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FCB2A3C-5DE9-DF4F-9C04-9129EF76B763}" type="slidenum">
              <a:rPr lang="en-US" altLang="zh-CN" sz="1200">
                <a:latin typeface="Arial" panose="020B0604020202020204" pitchFamily="34" charset="0"/>
              </a:rPr>
              <a:pPr/>
              <a:t>28</a:t>
            </a:fld>
            <a:endParaRPr lang="en-US" altLang="zh-CN"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AF0D76-0D94-1E39-7C38-1122CE2F5A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FCCEC08-9FDF-E64C-9CC7-020C3538A845}" type="slidenum">
              <a:rPr lang="en-US" altLang="zh-CN" sz="1200">
                <a:latin typeface="Arial" panose="020B0604020202020204" pitchFamily="34" charset="0"/>
              </a:rPr>
              <a:pPr/>
              <a:t>29</a:t>
            </a:fld>
            <a:endParaRPr lang="en-US" altLang="zh-CN" sz="1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EBEE8-228A-D097-7B17-1F993BC9C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62000"/>
            <a:ext cx="8382000" cy="5562600"/>
          </a:xfrm>
        </p:spPr>
        <p:txBody>
          <a:bodyPr/>
          <a:lstStyle/>
          <a:p>
            <a:pPr algn="ctr">
              <a:spcBef>
                <a:spcPts val="600"/>
              </a:spcBef>
              <a:buFontTx/>
              <a:buNone/>
            </a:pPr>
            <a:r>
              <a:rPr lang="en-US" altLang="zh-CN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addfrac.c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ts val="200"/>
              </a:spcBef>
              <a:buFontTx/>
              <a:buNone/>
            </a:pPr>
            <a:endParaRPr lang="en-US" altLang="zh-CN" sz="8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Adds two fractions */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</a:t>
            </a:r>
            <a:r>
              <a:rPr lang="en-US" altLang="zh-CN" sz="17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stdio.h</a:t>
            </a: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main(void)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int num1, denom1, num2, denom2, </a:t>
            </a:r>
            <a:r>
              <a:rPr lang="en-US" altLang="zh-CN" sz="17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result_num</a:t>
            </a: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lang="en-US" altLang="zh-CN" sz="17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result_denom</a:t>
            </a: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zh-CN" sz="17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7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("Enter first fraction: 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7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("%d/%d", &amp;num1, &amp;denom1);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7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("Enter second fraction: 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7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("%d/%d", &amp;num2, &amp;denom2);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7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result_num</a:t>
            </a: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num1 * denom2 + num2 *denom1;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7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result_denom</a:t>
            </a: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denom1 * denom2;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7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("The sum is %d/%d\n",</a:t>
            </a:r>
            <a:r>
              <a:rPr lang="en-US" altLang="zh-CN" sz="17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result_num</a:t>
            </a: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lang="en-US" altLang="zh-CN" sz="17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result_denom</a:t>
            </a: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zh-CN" sz="17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return 0;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5572BEA5-84CA-0FFD-3E01-F1831C820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zh-CN" altLang="zh-CN" dirty="0">
                <a:ea typeface="宋体" panose="02010600030101010101" pitchFamily="2" charset="-122"/>
              </a:rPr>
              <a:t>函数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5E975DA2-345F-EA57-6E68-27F0363A7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400" dirty="0">
                <a:ea typeface="宋体" panose="02010600030101010101" pitchFamily="2" charset="-122"/>
              </a:rPr>
              <a:t>格式字符串中的普通字符按出现在字符串中的方式打印；</a:t>
            </a:r>
            <a:r>
              <a:rPr lang="zh-CN" altLang="en-US" sz="2400" dirty="0">
                <a:ea typeface="宋体" panose="02010600030101010101" pitchFamily="2" charset="-122"/>
              </a:rPr>
              <a:t>根据</a:t>
            </a:r>
            <a:r>
              <a:rPr lang="zh-CN" altLang="zh-CN" sz="2400" dirty="0">
                <a:ea typeface="宋体" panose="02010600030101010101" pitchFamily="2" charset="-122"/>
              </a:rPr>
              <a:t>转换</a:t>
            </a:r>
            <a:r>
              <a:rPr lang="zh-CN" altLang="en-US" sz="2400" dirty="0">
                <a:ea typeface="宋体" panose="02010600030101010101" pitchFamily="2" charset="-122"/>
              </a:rPr>
              <a:t>说明进行</a:t>
            </a:r>
            <a:r>
              <a:rPr lang="zh-CN" altLang="zh-CN" sz="2400" dirty="0">
                <a:ea typeface="宋体" panose="02010600030101010101" pitchFamily="2" charset="-122"/>
              </a:rPr>
              <a:t>替换。</a:t>
            </a:r>
          </a:p>
          <a:p>
            <a:r>
              <a:rPr lang="zh-CN" altLang="zh-CN" sz="2400" dirty="0">
                <a:ea typeface="宋体" panose="02010600030101010101" pitchFamily="2" charset="-122"/>
              </a:rPr>
              <a:t>例子：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zh-CN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</a:t>
            </a: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zh-CN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i, j;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float</a:t>
            </a:r>
            <a:r>
              <a:rPr lang="zh-CN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x, y;</a:t>
            </a:r>
          </a:p>
          <a:p>
            <a:pPr>
              <a:lnSpc>
                <a:spcPct val="40000"/>
              </a:lnSpc>
              <a:spcBef>
                <a:spcPts val="600"/>
              </a:spcBef>
              <a:buFontTx/>
              <a:buNone/>
            </a:pPr>
            <a:r>
              <a:rPr lang="zh-CN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</a:t>
            </a:r>
            <a:r>
              <a:rPr lang="en-US" altLang="zh-CN" sz="17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zh-CN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10;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</a:t>
            </a:r>
            <a:r>
              <a:rPr lang="zh-CN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 = 20;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</a:t>
            </a:r>
            <a:r>
              <a:rPr lang="zh-CN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x = 43.2892f;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</a:t>
            </a:r>
            <a:r>
              <a:rPr lang="zh-CN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y = 5527.0f；</a:t>
            </a:r>
          </a:p>
          <a:p>
            <a:pPr>
              <a:lnSpc>
                <a:spcPct val="40000"/>
              </a:lnSpc>
              <a:spcBef>
                <a:spcPts val="600"/>
              </a:spcBef>
              <a:buFontTx/>
              <a:buNone/>
            </a:pPr>
            <a:r>
              <a:rPr lang="zh-CN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 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</a:t>
            </a:r>
            <a:r>
              <a:rPr lang="zh-CN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printf("i = %d, j = %d, x = %f, y = %f\n", i, j, x, y);</a:t>
            </a:r>
          </a:p>
          <a:p>
            <a:r>
              <a:rPr lang="zh-CN" altLang="zh-CN" sz="2400" dirty="0">
                <a:ea typeface="宋体" panose="02010600030101010101" pitchFamily="2" charset="-122"/>
              </a:rPr>
              <a:t>输出：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</a:t>
            </a:r>
            <a:r>
              <a:rPr lang="zh-CN" altLang="zh-CN" sz="1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 = 10, j = 20, x = 43.289200, y = 5527.000000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AB4548-97E9-FADC-57D6-C047D759D9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3666570-A08D-9E44-B520-0684B5B34BC1}" type="slidenum">
              <a:rPr lang="en-US" altLang="zh-CN" sz="1200">
                <a:latin typeface="Arial" panose="020B0604020202020204" pitchFamily="34" charset="0"/>
              </a:rPr>
              <a:pPr/>
              <a:t>3</a:t>
            </a:fld>
            <a:endParaRPr lang="en-US" altLang="zh-CN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0CB8CF99-2B50-1110-E293-B4552BC93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zh-CN" altLang="zh-CN" dirty="0">
                <a:ea typeface="宋体" panose="02010600030101010101" pitchFamily="2" charset="-122"/>
              </a:rPr>
              <a:t>函数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929F14B6-0547-071B-68B3-C85219E9F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编译器不需要检查格式字符串中转换</a:t>
            </a:r>
            <a:r>
              <a:rPr lang="zh-CN" altLang="en-US" dirty="0">
                <a:ea typeface="宋体" panose="02010600030101010101" pitchFamily="2" charset="-122"/>
              </a:rPr>
              <a:t>说明</a:t>
            </a:r>
            <a:r>
              <a:rPr lang="zh-CN" altLang="zh-CN" dirty="0">
                <a:ea typeface="宋体" panose="02010600030101010101" pitchFamily="2" charset="-122"/>
              </a:rPr>
              <a:t>的数量是否与输出项的数量相匹配。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转换</a:t>
            </a:r>
            <a:r>
              <a:rPr lang="zh-CN" altLang="en-US" dirty="0">
                <a:ea typeface="宋体" panose="02010600030101010101" pitchFamily="2" charset="-122"/>
              </a:rPr>
              <a:t>说明</a:t>
            </a:r>
            <a:r>
              <a:rPr lang="zh-CN" altLang="zh-CN" dirty="0">
                <a:ea typeface="宋体" panose="02010600030101010101" pitchFamily="2" charset="-122"/>
              </a:rPr>
              <a:t>过多：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zh-CN" altLang="en-US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printf("%d %d\n", i); /*** 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WRONG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***/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转换</a:t>
            </a:r>
            <a:r>
              <a:rPr lang="zh-CN" altLang="en-US" dirty="0">
                <a:ea typeface="宋体" panose="02010600030101010101" pitchFamily="2" charset="-122"/>
              </a:rPr>
              <a:t>说明</a:t>
            </a:r>
            <a:r>
              <a:rPr lang="zh-CN" altLang="zh-CN" dirty="0">
                <a:ea typeface="宋体" panose="02010600030101010101" pitchFamily="2" charset="-122"/>
              </a:rPr>
              <a:t>太少：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zh-CN" altLang="en-US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printf("%d\n", i, j); /*** 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WRONG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***/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7FF1AA-B3A2-F231-6593-F0A281D608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66482A9-4421-4447-8011-A2BB233E42AC}" type="slidenum">
              <a:rPr lang="en-US" altLang="zh-CN" sz="1200">
                <a:latin typeface="Arial" panose="020B0604020202020204" pitchFamily="34" charset="0"/>
              </a:rPr>
              <a:pPr/>
              <a:t>4</a:t>
            </a:fld>
            <a:endParaRPr lang="en-US" altLang="zh-CN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08ECFC20-94B4-026D-2FA4-AFEED9F81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zh-CN" altLang="zh-CN" dirty="0">
                <a:ea typeface="宋体" panose="02010600030101010101" pitchFamily="2" charset="-122"/>
              </a:rPr>
              <a:t>函数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DB92B528-1B70-87C7-87BE-9AD56A702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编译器不需要检查转换</a:t>
            </a:r>
            <a:r>
              <a:rPr lang="zh-CN" altLang="en-US" dirty="0">
                <a:ea typeface="宋体" panose="02010600030101010101" pitchFamily="2" charset="-122"/>
              </a:rPr>
              <a:t>规约</a:t>
            </a:r>
            <a:r>
              <a:rPr lang="zh-CN" altLang="zh-CN" dirty="0">
                <a:ea typeface="宋体" panose="02010600030101010101" pitchFamily="2" charset="-122"/>
              </a:rPr>
              <a:t>是否合适。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如果程序员使用了不正确的规范，程序将产生无意义的输出：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zh-CN" altLang="en-US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zh-CN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printf("%f %d\n", i, x); /*** 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WRONG</a:t>
            </a:r>
            <a:r>
              <a:rPr lang="zh-CN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***/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A8CB1C-981A-F8AD-0D5B-CA9A450961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052CD2B-C95C-4747-84AE-31F81BA567F2}" type="slidenum">
              <a:rPr lang="en-US" altLang="zh-CN" sz="1200">
                <a:latin typeface="Arial" panose="020B0604020202020204" pitchFamily="34" charset="0"/>
              </a:rPr>
              <a:pPr/>
              <a:t>5</a:t>
            </a:fld>
            <a:endParaRPr lang="en-US" altLang="zh-CN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2A032915-7823-DFAD-F062-0F93D98BE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转换</a:t>
            </a:r>
            <a:r>
              <a:rPr lang="zh-CN" altLang="en-US" dirty="0">
                <a:ea typeface="宋体" panose="02010600030101010101" pitchFamily="2" charset="-122"/>
              </a:rPr>
              <a:t>说明</a:t>
            </a: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27889D11-BC08-01EC-BCA6-0DA0AC7F5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600" dirty="0">
                <a:ea typeface="宋体" panose="02010600030101010101" pitchFamily="2" charset="-122"/>
              </a:rPr>
              <a:t>转换规</a:t>
            </a:r>
            <a:r>
              <a:rPr lang="zh-CN" altLang="en-US" sz="2600" dirty="0">
                <a:ea typeface="宋体" panose="02010600030101010101" pitchFamily="2" charset="-122"/>
              </a:rPr>
              <a:t>约</a:t>
            </a:r>
            <a:r>
              <a:rPr lang="zh-CN" altLang="zh-CN" sz="2600" dirty="0">
                <a:ea typeface="宋体" panose="02010600030101010101" pitchFamily="2" charset="-122"/>
              </a:rPr>
              <a:t>可以采用</a:t>
            </a:r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zh-CN" altLang="zh-CN" sz="2600" i="1" dirty="0">
                <a:ea typeface="宋体" panose="02010600030101010101" pitchFamily="2" charset="-122"/>
              </a:rPr>
              <a:t>m</a:t>
            </a:r>
            <a:r>
              <a:rPr lang="en-US" altLang="zh-CN" sz="2600" i="1" dirty="0">
                <a:ea typeface="宋体" panose="02010600030101010101" pitchFamily="2" charset="-122"/>
              </a:rPr>
              <a:t>.</a:t>
            </a:r>
            <a:r>
              <a:rPr lang="zh-CN" altLang="zh-CN" sz="2600" i="1" dirty="0">
                <a:ea typeface="宋体" panose="02010600030101010101" pitchFamily="2" charset="-122"/>
              </a:rPr>
              <a:t>p</a:t>
            </a:r>
            <a:r>
              <a:rPr lang="zh-CN" altLang="zh-CN" sz="2600" i="1" dirty="0">
                <a:ea typeface="宋体" panose="02010600030101010101" pitchFamily="2" charset="-122"/>
                <a:cs typeface="Courier New" panose="02070309020205020404" pitchFamily="49" charset="0"/>
              </a:rPr>
              <a:t>X</a:t>
            </a:r>
            <a:r>
              <a:rPr lang="zh-CN" altLang="zh-CN" sz="2600" dirty="0">
                <a:ea typeface="宋体" panose="02010600030101010101" pitchFamily="2" charset="-122"/>
              </a:rPr>
              <a:t>或</a:t>
            </a:r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%-</a:t>
            </a:r>
            <a:r>
              <a:rPr lang="zh-CN" altLang="zh-CN" sz="2600" i="1" dirty="0">
                <a:ea typeface="宋体" panose="02010600030101010101" pitchFamily="2" charset="-122"/>
              </a:rPr>
              <a:t>m</a:t>
            </a:r>
            <a:r>
              <a:rPr lang="en-US" altLang="zh-CN" sz="2600" i="1" dirty="0">
                <a:ea typeface="宋体" panose="02010600030101010101" pitchFamily="2" charset="-122"/>
              </a:rPr>
              <a:t>.</a:t>
            </a:r>
            <a:r>
              <a:rPr lang="zh-CN" altLang="zh-CN" sz="2600" i="1" dirty="0">
                <a:ea typeface="宋体" panose="02010600030101010101" pitchFamily="2" charset="-122"/>
              </a:rPr>
              <a:t>pX</a:t>
            </a:r>
            <a:r>
              <a:rPr lang="zh-CN" altLang="en-US" sz="2600" dirty="0">
                <a:ea typeface="宋体" panose="02010600030101010101" pitchFamily="2" charset="-122"/>
              </a:rPr>
              <a:t>形式</a:t>
            </a:r>
            <a:r>
              <a:rPr lang="zh-CN" altLang="zh-CN" sz="2600" i="1" dirty="0">
                <a:ea typeface="宋体" panose="02010600030101010101" pitchFamily="2" charset="-122"/>
              </a:rPr>
              <a:t> </a:t>
            </a:r>
            <a:r>
              <a:rPr lang="zh-CN" altLang="zh-CN" sz="2600" dirty="0">
                <a:ea typeface="宋体" panose="02010600030101010101" pitchFamily="2" charset="-122"/>
              </a:rPr>
              <a:t>，其中</a:t>
            </a:r>
            <a:r>
              <a:rPr lang="zh-CN" altLang="zh-CN" sz="2600" i="1" dirty="0">
                <a:ea typeface="宋体" panose="02010600030101010101" pitchFamily="2" charset="-122"/>
              </a:rPr>
              <a:t>m</a:t>
            </a:r>
            <a:r>
              <a:rPr lang="zh-CN" altLang="zh-CN" sz="2600" dirty="0">
                <a:ea typeface="宋体" panose="02010600030101010101" pitchFamily="2" charset="-122"/>
              </a:rPr>
              <a:t>和</a:t>
            </a:r>
            <a:r>
              <a:rPr lang="zh-CN" altLang="zh-CN" sz="2600" i="1" dirty="0">
                <a:ea typeface="宋体" panose="02010600030101010101" pitchFamily="2" charset="-122"/>
              </a:rPr>
              <a:t>p</a:t>
            </a:r>
            <a:r>
              <a:rPr lang="zh-CN" altLang="zh-CN" sz="2600" dirty="0">
                <a:ea typeface="宋体" panose="02010600030101010101" pitchFamily="2" charset="-122"/>
              </a:rPr>
              <a:t>是整数常量， </a:t>
            </a:r>
            <a:r>
              <a:rPr lang="zh-CN" altLang="zh-CN" sz="2600" i="1" dirty="0">
                <a:ea typeface="宋体" panose="02010600030101010101" pitchFamily="2" charset="-122"/>
              </a:rPr>
              <a:t>X</a:t>
            </a:r>
            <a:r>
              <a:rPr lang="zh-CN" altLang="zh-CN" sz="2600" dirty="0">
                <a:ea typeface="宋体" panose="02010600030101010101" pitchFamily="2" charset="-122"/>
              </a:rPr>
              <a:t>是一个字</a:t>
            </a:r>
            <a:r>
              <a:rPr lang="zh-CN" altLang="en-US" sz="2600" dirty="0">
                <a:ea typeface="宋体" panose="02010600030101010101" pitchFamily="2" charset="-122"/>
              </a:rPr>
              <a:t>符</a:t>
            </a:r>
            <a:endParaRPr lang="zh-CN" altLang="zh-CN" sz="2600" dirty="0">
              <a:ea typeface="宋体" panose="02010600030101010101" pitchFamily="2" charset="-122"/>
            </a:endParaRPr>
          </a:p>
          <a:p>
            <a:r>
              <a:rPr lang="zh-CN" altLang="zh-CN" sz="2600" i="1" dirty="0">
                <a:ea typeface="宋体" panose="02010600030101010101" pitchFamily="2" charset="-122"/>
              </a:rPr>
              <a:t>m</a:t>
            </a:r>
            <a:r>
              <a:rPr lang="zh-CN" altLang="zh-CN" sz="2600" dirty="0">
                <a:ea typeface="宋体" panose="02010600030101010101" pitchFamily="2" charset="-122"/>
              </a:rPr>
              <a:t>和</a:t>
            </a:r>
            <a:r>
              <a:rPr lang="zh-CN" altLang="zh-CN" sz="2600" i="1" dirty="0">
                <a:ea typeface="宋体" panose="02010600030101010101" pitchFamily="2" charset="-122"/>
              </a:rPr>
              <a:t>p</a:t>
            </a:r>
            <a:r>
              <a:rPr lang="zh-CN" altLang="zh-CN" sz="2600" dirty="0">
                <a:ea typeface="宋体" panose="02010600030101010101" pitchFamily="2" charset="-122"/>
              </a:rPr>
              <a:t>都是可选的；如果省略</a:t>
            </a:r>
            <a:r>
              <a:rPr lang="zh-CN" altLang="zh-CN" sz="2600" i="1" dirty="0">
                <a:ea typeface="宋体" panose="02010600030101010101" pitchFamily="2" charset="-122"/>
              </a:rPr>
              <a:t>p </a:t>
            </a:r>
            <a:r>
              <a:rPr lang="zh-CN" altLang="zh-CN" sz="2600" dirty="0">
                <a:ea typeface="宋体" panose="02010600030101010101" pitchFamily="2" charset="-122"/>
              </a:rPr>
              <a:t>，则分隔</a:t>
            </a:r>
            <a:r>
              <a:rPr lang="zh-CN" altLang="zh-CN" sz="2600" i="1" dirty="0">
                <a:ea typeface="宋体" panose="02010600030101010101" pitchFamily="2" charset="-122"/>
              </a:rPr>
              <a:t>m</a:t>
            </a:r>
            <a:r>
              <a:rPr lang="zh-CN" altLang="zh-CN" sz="2600" dirty="0">
                <a:ea typeface="宋体" panose="02010600030101010101" pitchFamily="2" charset="-122"/>
              </a:rPr>
              <a:t>和</a:t>
            </a:r>
            <a:r>
              <a:rPr lang="zh-CN" altLang="zh-CN" sz="2600" i="1" dirty="0">
                <a:ea typeface="宋体" panose="02010600030101010101" pitchFamily="2" charset="-122"/>
              </a:rPr>
              <a:t>p的句</a:t>
            </a:r>
            <a:r>
              <a:rPr lang="zh-CN" altLang="zh-CN" sz="2600" dirty="0">
                <a:ea typeface="宋体" panose="02010600030101010101" pitchFamily="2" charset="-122"/>
              </a:rPr>
              <a:t>点也会被删除</a:t>
            </a:r>
          </a:p>
          <a:p>
            <a:r>
              <a:rPr lang="zh-CN" altLang="zh-CN" sz="2600" dirty="0">
                <a:ea typeface="宋体" panose="02010600030101010101" pitchFamily="2" charset="-122"/>
              </a:rPr>
              <a:t>在转换规</a:t>
            </a:r>
            <a:r>
              <a:rPr lang="zh-CN" altLang="en-US" sz="2600" dirty="0">
                <a:ea typeface="宋体" panose="02010600030101010101" pitchFamily="2" charset="-122"/>
              </a:rPr>
              <a:t>约</a:t>
            </a:r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%10.2f</a:t>
            </a:r>
            <a:r>
              <a:rPr lang="zh-CN" altLang="zh-CN" sz="2600" dirty="0">
                <a:ea typeface="宋体" panose="02010600030101010101" pitchFamily="2" charset="-122"/>
              </a:rPr>
              <a:t>中， </a:t>
            </a:r>
            <a:r>
              <a:rPr lang="zh-CN" altLang="zh-CN" sz="2600" i="1" dirty="0">
                <a:ea typeface="宋体" panose="02010600030101010101" pitchFamily="2" charset="-122"/>
              </a:rPr>
              <a:t>m</a:t>
            </a:r>
            <a:r>
              <a:rPr lang="zh-CN" altLang="zh-CN" sz="2600" dirty="0">
                <a:ea typeface="宋体" panose="02010600030101010101" pitchFamily="2" charset="-122"/>
              </a:rPr>
              <a:t>为 10， </a:t>
            </a:r>
            <a:r>
              <a:rPr lang="zh-CN" altLang="zh-CN" sz="2600" i="1" dirty="0">
                <a:ea typeface="宋体" panose="02010600030101010101" pitchFamily="2" charset="-122"/>
              </a:rPr>
              <a:t>p</a:t>
            </a:r>
            <a:r>
              <a:rPr lang="zh-CN" altLang="zh-CN" sz="2600" dirty="0">
                <a:ea typeface="宋体" panose="02010600030101010101" pitchFamily="2" charset="-122"/>
              </a:rPr>
              <a:t>为 2， </a:t>
            </a:r>
            <a:r>
              <a:rPr lang="zh-CN" altLang="zh-CN" sz="2600" i="1" dirty="0">
                <a:ea typeface="宋体" panose="02010600030101010101" pitchFamily="2" charset="-122"/>
              </a:rPr>
              <a:t>X</a:t>
            </a:r>
            <a:r>
              <a:rPr lang="zh-CN" altLang="zh-CN" sz="2600" dirty="0">
                <a:ea typeface="宋体" panose="02010600030101010101" pitchFamily="2" charset="-122"/>
              </a:rPr>
              <a:t>为</a:t>
            </a:r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 </a:t>
            </a:r>
            <a:endParaRPr lang="zh-CN" altLang="zh-CN" sz="2600" dirty="0">
              <a:ea typeface="宋体" panose="02010600030101010101" pitchFamily="2" charset="-122"/>
            </a:endParaRPr>
          </a:p>
          <a:p>
            <a:r>
              <a:rPr lang="zh-CN" altLang="zh-CN" sz="2600" dirty="0">
                <a:ea typeface="宋体" panose="02010600030101010101" pitchFamily="2" charset="-122"/>
              </a:rPr>
              <a:t>在规</a:t>
            </a:r>
            <a:r>
              <a:rPr lang="zh-CN" altLang="en-US" sz="2600" dirty="0">
                <a:ea typeface="宋体" panose="02010600030101010101" pitchFamily="2" charset="-122"/>
              </a:rPr>
              <a:t>约</a:t>
            </a:r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%10f</a:t>
            </a:r>
            <a:r>
              <a:rPr lang="zh-CN" altLang="zh-CN" sz="2600" dirty="0">
                <a:ea typeface="宋体" panose="02010600030101010101" pitchFamily="2" charset="-122"/>
              </a:rPr>
              <a:t>中， </a:t>
            </a:r>
            <a:r>
              <a:rPr lang="zh-CN" altLang="zh-CN" sz="2600" i="1" dirty="0">
                <a:ea typeface="宋体" panose="02010600030101010101" pitchFamily="2" charset="-122"/>
              </a:rPr>
              <a:t>m</a:t>
            </a:r>
            <a:r>
              <a:rPr lang="zh-CN" altLang="zh-CN" sz="2600" dirty="0">
                <a:ea typeface="宋体" panose="02010600030101010101" pitchFamily="2" charset="-122"/>
              </a:rPr>
              <a:t>为 10 且缺少</a:t>
            </a:r>
            <a:r>
              <a:rPr lang="zh-CN" altLang="zh-CN" sz="2600" i="1" dirty="0">
                <a:ea typeface="宋体" panose="02010600030101010101" pitchFamily="2" charset="-122"/>
              </a:rPr>
              <a:t>p </a:t>
            </a:r>
            <a:r>
              <a:rPr lang="zh-CN" altLang="zh-CN" sz="2600" dirty="0">
                <a:ea typeface="宋体" panose="02010600030101010101" pitchFamily="2" charset="-122"/>
              </a:rPr>
              <a:t>（连同句点），但在规</a:t>
            </a:r>
            <a:r>
              <a:rPr lang="zh-CN" altLang="en-US" sz="2600" dirty="0">
                <a:ea typeface="宋体" panose="02010600030101010101" pitchFamily="2" charset="-122"/>
              </a:rPr>
              <a:t>约</a:t>
            </a:r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%.2f</a:t>
            </a:r>
            <a:r>
              <a:rPr lang="zh-CN" altLang="zh-CN" sz="2600" dirty="0">
                <a:ea typeface="宋体" panose="02010600030101010101" pitchFamily="2" charset="-122"/>
              </a:rPr>
              <a:t>中， </a:t>
            </a:r>
            <a:r>
              <a:rPr lang="zh-CN" altLang="zh-CN" sz="2600" i="1" dirty="0">
                <a:ea typeface="宋体" panose="02010600030101010101" pitchFamily="2" charset="-122"/>
              </a:rPr>
              <a:t>p</a:t>
            </a:r>
            <a:r>
              <a:rPr lang="zh-CN" altLang="zh-CN" sz="2600" dirty="0">
                <a:ea typeface="宋体" panose="02010600030101010101" pitchFamily="2" charset="-122"/>
              </a:rPr>
              <a:t>为 2 且缺少</a:t>
            </a:r>
            <a:r>
              <a:rPr lang="zh-CN" altLang="zh-CN" sz="2600" i="1" dirty="0">
                <a:ea typeface="宋体" panose="02010600030101010101" pitchFamily="2" charset="-122"/>
              </a:rPr>
              <a:t>m </a:t>
            </a:r>
            <a:endParaRPr lang="zh-CN" altLang="zh-CN" sz="2600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44699D-BF2A-D4C7-A19C-DE69439F26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F3F9257-8374-BD4C-8206-DA8BFDB06106}" type="slidenum">
              <a:rPr lang="en-US" altLang="zh-CN" sz="1200">
                <a:latin typeface="Arial" panose="020B0604020202020204" pitchFamily="34" charset="0"/>
              </a:rPr>
              <a:pPr/>
              <a:t>6</a:t>
            </a:fld>
            <a:endParaRPr lang="en-US" altLang="zh-CN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8BD5D6C6-FF0D-E994-C58B-966F58E23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转换</a:t>
            </a:r>
            <a:r>
              <a:rPr lang="zh-CN" altLang="en-US" dirty="0">
                <a:ea typeface="宋体" panose="02010600030101010101" pitchFamily="2" charset="-122"/>
              </a:rPr>
              <a:t>说明</a:t>
            </a: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735FDD0A-8531-0B96-C28D-7C5FBF3E3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400" b="1" i="1" dirty="0">
                <a:ea typeface="宋体" panose="02010600030101010101" pitchFamily="2" charset="-122"/>
              </a:rPr>
              <a:t>最小字段宽度</a:t>
            </a:r>
            <a:r>
              <a:rPr lang="zh-CN" altLang="zh-CN" sz="2400" i="1" dirty="0">
                <a:ea typeface="宋体" panose="02010600030101010101" pitchFamily="2" charset="-122"/>
              </a:rPr>
              <a:t>m指定要打印</a:t>
            </a:r>
            <a:r>
              <a:rPr lang="zh-CN" altLang="zh-CN" sz="2400" dirty="0">
                <a:ea typeface="宋体" panose="02010600030101010101" pitchFamily="2" charset="-122"/>
              </a:rPr>
              <a:t>的最小字符数。</a:t>
            </a:r>
          </a:p>
          <a:p>
            <a:r>
              <a:rPr lang="zh-CN" altLang="zh-CN" sz="2400" dirty="0">
                <a:ea typeface="宋体" panose="02010600030101010101" pitchFamily="2" charset="-122"/>
              </a:rPr>
              <a:t>如果要打印的值需要少于</a:t>
            </a:r>
            <a:r>
              <a:rPr lang="zh-CN" altLang="zh-CN" sz="2400" i="1" dirty="0">
                <a:ea typeface="宋体" panose="02010600030101010101" pitchFamily="2" charset="-122"/>
              </a:rPr>
              <a:t>m个</a:t>
            </a:r>
            <a:r>
              <a:rPr lang="zh-CN" altLang="zh-CN" sz="2400" dirty="0">
                <a:ea typeface="宋体" panose="02010600030101010101" pitchFamily="2" charset="-122"/>
              </a:rPr>
              <a:t>字符，则在字段内右对齐</a:t>
            </a:r>
          </a:p>
          <a:p>
            <a:pPr lvl="1"/>
            <a:r>
              <a:rPr lang="zh-CN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%4d</a:t>
            </a:r>
            <a:r>
              <a:rPr lang="zh-CN" altLang="zh-CN" sz="2200" dirty="0">
                <a:ea typeface="宋体" panose="02010600030101010101" pitchFamily="2" charset="-122"/>
              </a:rPr>
              <a:t>将数字 123 显示为</a:t>
            </a:r>
            <a:r>
              <a:rPr lang="zh-CN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•123 </a:t>
            </a:r>
            <a:r>
              <a:rPr lang="zh-CN" altLang="zh-CN" sz="2200" dirty="0">
                <a:ea typeface="宋体" panose="02010600030101010101" pitchFamily="2" charset="-122"/>
              </a:rPr>
              <a:t>。 （• 表示空格字符）</a:t>
            </a:r>
          </a:p>
          <a:p>
            <a:r>
              <a:rPr lang="zh-CN" altLang="zh-CN" sz="2400" dirty="0">
                <a:ea typeface="宋体" panose="02010600030101010101" pitchFamily="2" charset="-122"/>
              </a:rPr>
              <a:t>如果要打印的值需要超过</a:t>
            </a:r>
            <a:r>
              <a:rPr lang="zh-CN" altLang="zh-CN" sz="2400" i="1" dirty="0">
                <a:ea typeface="宋体" panose="02010600030101010101" pitchFamily="2" charset="-122"/>
              </a:rPr>
              <a:t>m个</a:t>
            </a:r>
            <a:r>
              <a:rPr lang="zh-CN" altLang="zh-CN" sz="2400" dirty="0">
                <a:ea typeface="宋体" panose="02010600030101010101" pitchFamily="2" charset="-122"/>
              </a:rPr>
              <a:t>字符，则字段宽度会自动扩展为所需的大小</a:t>
            </a:r>
          </a:p>
          <a:p>
            <a:r>
              <a:rPr lang="zh-CN" altLang="zh-CN" sz="2400" i="1" dirty="0">
                <a:ea typeface="宋体" panose="02010600030101010101" pitchFamily="2" charset="-122"/>
              </a:rPr>
              <a:t>m</a:t>
            </a:r>
            <a:r>
              <a:rPr lang="zh-CN" altLang="zh-CN" sz="2400" dirty="0">
                <a:ea typeface="宋体" panose="02010600030101010101" pitchFamily="2" charset="-122"/>
              </a:rPr>
              <a:t>前面加上减号会导致左对齐</a:t>
            </a:r>
          </a:p>
          <a:p>
            <a:pPr lvl="1"/>
            <a:r>
              <a:rPr lang="zh-CN" altLang="zh-CN" sz="2200" dirty="0">
                <a:ea typeface="宋体" panose="02010600030101010101" pitchFamily="2" charset="-122"/>
              </a:rPr>
              <a:t>规范</a:t>
            </a:r>
            <a:r>
              <a:rPr lang="zh-CN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%-4d</a:t>
            </a:r>
            <a:r>
              <a:rPr lang="zh-CN" altLang="zh-CN" sz="2200" dirty="0">
                <a:ea typeface="宋体" panose="02010600030101010101" pitchFamily="2" charset="-122"/>
              </a:rPr>
              <a:t>会将 123 显示为</a:t>
            </a:r>
            <a:r>
              <a:rPr lang="zh-CN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123•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7E6A05-53E7-8C43-D9C3-F2D4D1D728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941EF34-1582-8F41-A4D7-AF61FEFC20DD}" type="slidenum">
              <a:rPr lang="en-US" altLang="zh-CN" sz="1200">
                <a:latin typeface="Arial" panose="020B0604020202020204" pitchFamily="34" charset="0"/>
              </a:rPr>
              <a:pPr/>
              <a:t>7</a:t>
            </a:fld>
            <a:endParaRPr lang="en-US" altLang="zh-CN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75E29D98-8305-23FF-E1ED-A759A390C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转换规格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AA850B81-0CE6-BED4-8267-BE19989D2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i="1" dirty="0">
                <a:ea typeface="宋体" panose="02010600030101010101" pitchFamily="2" charset="-122"/>
              </a:rPr>
              <a:t>精度</a:t>
            </a:r>
            <a:r>
              <a:rPr lang="zh-CN" altLang="zh-CN" dirty="0">
                <a:ea typeface="宋体" panose="02010600030101010101" pitchFamily="2" charset="-122"/>
              </a:rPr>
              <a:t>，</a:t>
            </a:r>
            <a:r>
              <a:rPr lang="zh-CN" altLang="zh-CN" i="1" dirty="0">
                <a:ea typeface="宋体" panose="02010600030101010101" pitchFamily="2" charset="-122"/>
              </a:rPr>
              <a:t>p</a:t>
            </a:r>
            <a:r>
              <a:rPr lang="zh-CN" altLang="zh-CN" dirty="0">
                <a:ea typeface="宋体" panose="02010600030101010101" pitchFamily="2" charset="-122"/>
              </a:rPr>
              <a:t>，的含义取决于</a:t>
            </a:r>
            <a:r>
              <a:rPr lang="zh-CN" altLang="zh-CN" b="1" i="1" dirty="0">
                <a:ea typeface="宋体" panose="02010600030101010101" pitchFamily="2" charset="-122"/>
              </a:rPr>
              <a:t>转换说明符</a:t>
            </a:r>
            <a:r>
              <a:rPr lang="zh-CN" altLang="zh-CN" i="1" dirty="0">
                <a:ea typeface="宋体" panose="02010600030101010101" pitchFamily="2" charset="-122"/>
              </a:rPr>
              <a:t>X</a:t>
            </a:r>
            <a:r>
              <a:rPr lang="zh-CN" altLang="zh-CN" dirty="0">
                <a:ea typeface="宋体" panose="02010600030101010101" pitchFamily="2" charset="-122"/>
              </a:rPr>
              <a:t>的选择</a:t>
            </a:r>
          </a:p>
          <a:p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</a:t>
            </a:r>
            <a:r>
              <a:rPr lang="zh-CN" altLang="zh-CN" dirty="0">
                <a:ea typeface="宋体" panose="02010600030101010101" pitchFamily="2" charset="-122"/>
              </a:rPr>
              <a:t>说明符用于以十进制形式显示整数</a:t>
            </a:r>
          </a:p>
          <a:p>
            <a:pPr lvl="1"/>
            <a:r>
              <a:rPr lang="zh-CN" altLang="zh-CN" i="1" dirty="0">
                <a:ea typeface="宋体" panose="02010600030101010101" pitchFamily="2" charset="-122"/>
              </a:rPr>
              <a:t>p</a:t>
            </a:r>
            <a:r>
              <a:rPr lang="zh-CN" altLang="zh-CN" dirty="0">
                <a:ea typeface="宋体" panose="02010600030101010101" pitchFamily="2" charset="-122"/>
              </a:rPr>
              <a:t>表示要显示的最小位数（如有必要，在数字的开头添加额外的零）</a:t>
            </a:r>
          </a:p>
          <a:p>
            <a:pPr lvl="1"/>
            <a:r>
              <a:rPr lang="zh-CN" altLang="zh-CN" dirty="0">
                <a:ea typeface="宋体" panose="02010600030101010101" pitchFamily="2" charset="-122"/>
              </a:rPr>
              <a:t>如果</a:t>
            </a:r>
            <a:r>
              <a:rPr lang="zh-CN" altLang="zh-CN" i="1" dirty="0">
                <a:ea typeface="宋体" panose="02010600030101010101" pitchFamily="2" charset="-122"/>
              </a:rPr>
              <a:t>p</a:t>
            </a:r>
            <a:r>
              <a:rPr lang="zh-CN" altLang="zh-CN" dirty="0">
                <a:ea typeface="宋体" panose="02010600030101010101" pitchFamily="2" charset="-122"/>
              </a:rPr>
              <a:t>省略，则假定为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69B5CC-8DB6-5C74-0C62-6FBDEDE342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0A16ABF-FDF4-A243-A31A-5D78817A5175}" type="slidenum">
              <a:rPr lang="en-US" altLang="zh-CN" sz="1200">
                <a:latin typeface="Arial" panose="020B0604020202020204" pitchFamily="34" charset="0"/>
              </a:rPr>
              <a:pPr/>
              <a:t>8</a:t>
            </a:fld>
            <a:endParaRPr lang="en-US" altLang="zh-CN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34989A00-090D-906F-06C1-971948D3D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转换</a:t>
            </a:r>
            <a:r>
              <a:rPr lang="zh-CN" altLang="en-US" dirty="0">
                <a:ea typeface="宋体" panose="02010600030101010101" pitchFamily="2" charset="-122"/>
              </a:rPr>
              <a:t>说明</a:t>
            </a: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31505EE1-61D7-6E4F-6408-AF3DDF082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浮点数的转换说明符：</a:t>
            </a:r>
          </a:p>
          <a:p>
            <a:pPr lvl="1">
              <a:buNone/>
            </a:pPr>
            <a:r>
              <a:rPr lang="zh-CN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 </a:t>
            </a:r>
            <a:r>
              <a:rPr lang="zh-CN" altLang="zh-CN" sz="2000" dirty="0">
                <a:ea typeface="宋体" panose="02010600030101010101" pitchFamily="2" charset="-122"/>
              </a:rPr>
              <a:t>— 指数格式</a:t>
            </a:r>
            <a:r>
              <a:rPr lang="zh-CN" altLang="en-US" sz="2000" dirty="0">
                <a:ea typeface="宋体" panose="02010600030101010101" pitchFamily="2" charset="-122"/>
              </a:rPr>
              <a:t>：</a:t>
            </a:r>
            <a:r>
              <a:rPr lang="zh-CN" altLang="zh-CN" sz="2000" dirty="0">
                <a:ea typeface="宋体" panose="02010600030101010101" pitchFamily="2" charset="-122"/>
              </a:rPr>
              <a:t> </a:t>
            </a:r>
            <a:r>
              <a:rPr lang="zh-CN" altLang="zh-CN" sz="2000" i="1" dirty="0">
                <a:ea typeface="宋体" panose="02010600030101010101" pitchFamily="2" charset="-122"/>
              </a:rPr>
              <a:t>p</a:t>
            </a:r>
            <a:r>
              <a:rPr lang="zh-CN" altLang="zh-CN" sz="2000" dirty="0">
                <a:ea typeface="宋体" panose="02010600030101010101" pitchFamily="2" charset="-122"/>
              </a:rPr>
              <a:t>表示小数点后应该出现多少位（默认为 6）</a:t>
            </a:r>
            <a:r>
              <a:rPr lang="zh-CN" altLang="en-US" sz="2000" dirty="0">
                <a:ea typeface="宋体" panose="02010600030101010101" pitchFamily="2" charset="-122"/>
              </a:rPr>
              <a:t>；</a:t>
            </a:r>
            <a:r>
              <a:rPr lang="zh-CN" altLang="zh-CN" sz="2000" dirty="0">
                <a:ea typeface="宋体" panose="02010600030101010101" pitchFamily="2" charset="-122"/>
              </a:rPr>
              <a:t>如果</a:t>
            </a:r>
            <a:r>
              <a:rPr lang="zh-CN" altLang="zh-CN" sz="2000" i="1" dirty="0">
                <a:ea typeface="宋体" panose="02010600030101010101" pitchFamily="2" charset="-122"/>
              </a:rPr>
              <a:t>p</a:t>
            </a:r>
            <a:r>
              <a:rPr lang="zh-CN" altLang="zh-CN" sz="2000" dirty="0">
                <a:ea typeface="宋体" panose="02010600030101010101" pitchFamily="2" charset="-122"/>
              </a:rPr>
              <a:t>为 0，则不显示小数点</a:t>
            </a:r>
          </a:p>
          <a:p>
            <a:pPr lvl="1">
              <a:buNone/>
            </a:pPr>
            <a:r>
              <a:rPr lang="zh-CN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 </a:t>
            </a:r>
            <a:r>
              <a:rPr lang="zh-CN" altLang="zh-CN" sz="2000" dirty="0">
                <a:ea typeface="宋体" panose="02010600030101010101" pitchFamily="2" charset="-122"/>
              </a:rPr>
              <a:t>— “固定十进制”格式</a:t>
            </a:r>
            <a:r>
              <a:rPr lang="zh-CN" altLang="en-US" sz="2000" dirty="0">
                <a:ea typeface="宋体" panose="02010600030101010101" pitchFamily="2" charset="-122"/>
              </a:rPr>
              <a:t>：</a:t>
            </a:r>
            <a:r>
              <a:rPr lang="zh-CN" altLang="zh-CN" sz="2000" dirty="0">
                <a:ea typeface="宋体" panose="02010600030101010101" pitchFamily="2" charset="-122"/>
              </a:rPr>
              <a:t> </a:t>
            </a:r>
            <a:r>
              <a:rPr lang="zh-CN" altLang="zh-CN" sz="2000" i="1" dirty="0">
                <a:ea typeface="宋体" panose="02010600030101010101" pitchFamily="2" charset="-122"/>
              </a:rPr>
              <a:t>p与</a:t>
            </a:r>
            <a:r>
              <a:rPr lang="zh-CN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e说明符</a:t>
            </a:r>
            <a:r>
              <a:rPr lang="zh-CN" altLang="zh-CN" sz="2000" dirty="0">
                <a:ea typeface="宋体" panose="02010600030101010101" pitchFamily="2" charset="-122"/>
              </a:rPr>
              <a:t>的含义相同。</a:t>
            </a:r>
          </a:p>
          <a:p>
            <a:pPr lvl="1">
              <a:buNone/>
            </a:pPr>
            <a:r>
              <a:rPr lang="zh-CN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 </a:t>
            </a:r>
            <a:r>
              <a:rPr lang="zh-CN" altLang="zh-CN" sz="2000" dirty="0">
                <a:ea typeface="宋体" panose="02010600030101010101" pitchFamily="2" charset="-122"/>
              </a:rPr>
              <a:t>— 指数格式或固定十进制格式，取决于数字的大小。 </a:t>
            </a:r>
            <a:r>
              <a:rPr lang="zh-CN" altLang="zh-CN" sz="2000" i="1" dirty="0">
                <a:ea typeface="宋体" panose="02010600030101010101" pitchFamily="2" charset="-122"/>
              </a:rPr>
              <a:t>p</a:t>
            </a:r>
            <a:r>
              <a:rPr lang="zh-CN" altLang="zh-CN" sz="2000" dirty="0">
                <a:ea typeface="宋体" panose="02010600030101010101" pitchFamily="2" charset="-122"/>
              </a:rPr>
              <a:t>表示要显示的最大有效位数</a:t>
            </a:r>
            <a:r>
              <a:rPr lang="zh-CN" altLang="en-US" sz="2000" dirty="0">
                <a:ea typeface="宋体" panose="02010600030101010101" pitchFamily="2" charset="-122"/>
              </a:rPr>
              <a:t>；</a:t>
            </a:r>
            <a:r>
              <a:rPr lang="zh-CN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</a:t>
            </a:r>
            <a:r>
              <a:rPr lang="zh-CN" altLang="zh-CN" sz="2000" dirty="0">
                <a:ea typeface="宋体" panose="02010600030101010101" pitchFamily="2" charset="-122"/>
              </a:rPr>
              <a:t>转换不会显示尾随零。如果数字在小数点后没有数字，则</a:t>
            </a:r>
            <a:r>
              <a:rPr lang="zh-CN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</a:t>
            </a:r>
            <a:r>
              <a:rPr lang="zh-CN" altLang="zh-CN" sz="2000" dirty="0">
                <a:ea typeface="宋体" panose="02010600030101010101" pitchFamily="2" charset="-122"/>
              </a:rPr>
              <a:t>不显示小数点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73A132-8407-7542-952B-7D093B1FDB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3AB0BAE-7696-0749-86FB-9D8AB1292BE8}" type="slidenum">
              <a:rPr lang="en-US" altLang="zh-CN" sz="1200">
                <a:latin typeface="Arial" panose="020B0604020202020204" pitchFamily="34" charset="0"/>
              </a:rPr>
              <a:pPr/>
              <a:t>9</a:t>
            </a:fld>
            <a:endParaRPr lang="en-US" altLang="zh-CN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tm2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m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\\Serabi\editing\JHorstTM\tm2.ppt</Template>
  <TotalTime>3036</TotalTime>
  <Words>2292</Words>
  <Application>Microsoft Macintosh PowerPoint</Application>
  <PresentationFormat>全屏显示(4:3)</PresentationFormat>
  <Paragraphs>236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4" baseType="lpstr">
      <vt:lpstr>SimSun</vt:lpstr>
      <vt:lpstr>Arial</vt:lpstr>
      <vt:lpstr>Courier New</vt:lpstr>
      <vt:lpstr>Times New Roman</vt:lpstr>
      <vt:lpstr>tm2</vt:lpstr>
      <vt:lpstr>第3章</vt:lpstr>
      <vt:lpstr>printf函数</vt:lpstr>
      <vt:lpstr>printf函数</vt:lpstr>
      <vt:lpstr>printf函数</vt:lpstr>
      <vt:lpstr>printf函数</vt:lpstr>
      <vt:lpstr>转换说明</vt:lpstr>
      <vt:lpstr>转换说明</vt:lpstr>
      <vt:lpstr>转换规格</vt:lpstr>
      <vt:lpstr>转换说明</vt:lpstr>
      <vt:lpstr>程序：使用printf格式化数字</vt:lpstr>
      <vt:lpstr>PowerPoint 演示文稿</vt:lpstr>
      <vt:lpstr>转义序列</vt:lpstr>
      <vt:lpstr>转义序列</vt:lpstr>
      <vt:lpstr>转义序列</vt:lpstr>
      <vt:lpstr>scanf函数</vt:lpstr>
      <vt:lpstr>scanf函数</vt:lpstr>
      <vt:lpstr>scanf函数</vt:lpstr>
      <vt:lpstr>scanf 的工作原理</vt:lpstr>
      <vt:lpstr>scanf工作原理</vt:lpstr>
      <vt:lpstr>scanf 的工作原理</vt:lpstr>
      <vt:lpstr>scanf工作原理</vt:lpstr>
      <vt:lpstr>scanf工作原理</vt:lpstr>
      <vt:lpstr>格式字符串中的普通字符</vt:lpstr>
      <vt:lpstr>格式字符串中的普通字符</vt:lpstr>
      <vt:lpstr>printf与scanf混淆</vt:lpstr>
      <vt:lpstr>printf与scanf混淆</vt:lpstr>
      <vt:lpstr>printf与scanf混淆</vt:lpstr>
      <vt:lpstr>程序：添加分数</vt:lpstr>
      <vt:lpstr>PowerPoint 演示文稿</vt:lpstr>
    </vt:vector>
  </TitlesOfParts>
  <Company>Publication Services,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K. N. King</dc:creator>
  <cp:lastModifiedBy>Yibiao Yang</cp:lastModifiedBy>
  <cp:revision>885</cp:revision>
  <cp:lastPrinted>1999-11-08T20:52:53Z</cp:lastPrinted>
  <dcterms:created xsi:type="dcterms:W3CDTF">1999-08-24T18:39:05Z</dcterms:created>
  <dcterms:modified xsi:type="dcterms:W3CDTF">2022-09-27T10:14:16Z</dcterms:modified>
</cp:coreProperties>
</file>