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1"/>
  </p:notesMasterIdLst>
  <p:sldIdLst>
    <p:sldId id="282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96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93" r:id="rId19"/>
    <p:sldId id="363" r:id="rId20"/>
    <p:sldId id="364" r:id="rId21"/>
    <p:sldId id="39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2" r:id="rId39"/>
    <p:sldId id="383" r:id="rId40"/>
    <p:sldId id="384" r:id="rId41"/>
    <p:sldId id="395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</p:sldIdLst>
  <p:sldSz cx="9144000" cy="6858000" type="screen4x3"/>
  <p:notesSz cx="6996113" cy="9283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343" autoAdjust="0"/>
    <p:restoredTop sz="94660"/>
  </p:normalViewPr>
  <p:slideViewPr>
    <p:cSldViewPr>
      <p:cViewPr varScale="1">
        <p:scale>
          <a:sx n="139" d="100"/>
          <a:sy n="139" d="100"/>
        </p:scale>
        <p:origin x="17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3" d="100"/>
        <a:sy n="103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ABFC8E6-E45F-832E-B5B7-66C6C0B931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8B519D5-8520-F3C9-A60C-61E0F086E5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E38D9F12-0133-08D5-2DA0-F9E71DC277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41950B5-25BF-B7EE-F9FC-F31AAF848B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单击以编辑主文本样式</a:t>
            </a:r>
          </a:p>
          <a:p>
            <a:pPr lvl="0"/>
            <a:r>
              <a:rPr lang="zh-CN" noProof="0"/>
              <a:t>第二级</a:t>
            </a:r>
          </a:p>
          <a:p>
            <a:pPr lvl="0"/>
            <a:r>
              <a:rPr lang="zh-CN" noProof="0"/>
              <a:t>三级</a:t>
            </a:r>
          </a:p>
          <a:p>
            <a:pPr lvl="0"/>
            <a:r>
              <a:rPr lang="zh-CN" noProof="0"/>
              <a:t>第四级</a:t>
            </a:r>
          </a:p>
          <a:p>
            <a:pPr lvl="0"/>
            <a:r>
              <a:rPr lang="zh-CN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1D1A07A4-AA8F-D351-C2F8-E5CE94C99C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4502BD8-CADB-6A9F-011F-44ACA1D5F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ABBA109-0F7A-8146-90A7-B797E28686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ACE13-38CE-567E-B009-43E3757424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687FF-2DC3-CC96-462D-F9145FCD6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3D6C11-B74E-394D-9809-66DC1546464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3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98B48-291D-0ADE-A754-1AF78F756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81D2D-FB10-0358-0EE2-A02F45702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9AE814-FDFB-0142-AC2C-DD5950ADA103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6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7EB66-8028-41FC-58FC-C004E3163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E31BD-A6D0-E087-88B6-7EF006709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FCFD15-9FDA-F74F-9542-F47E85DD368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0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50091-274D-FA81-30AF-93FEA173E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04F36-11E8-B93E-AEBA-285F0D9BC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7370E4-0345-1E44-87DE-73FCB1B0ADB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4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CE4AA-8BE6-243C-F277-AB6DDC57C2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F06BA-6611-8BE2-4E7E-76755468A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2192F4-1A68-CD44-B535-4C1D5842032D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8E3-C09A-43B7-44DE-0069F76796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C510-0108-98F8-1E6C-2410A5408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EFEBD2-B502-BC47-B685-1888855662F0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60289-9E29-0258-971F-8FCAB1657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E90D17-9160-B056-FC99-BA897CEFF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812C06-64D9-FA45-9C93-E1260DB979D8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4DBFB-5A94-8D8C-DE2F-34EF29AFFB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BA3A9-6E66-A507-BE0F-1763F036C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FFCFB3-881E-3545-93E8-CCCF44A06FC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9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B1DEC6-638D-74BD-0294-BBF2053C4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1E42D-692F-7C26-E267-D6D2522B4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82E98-A64B-9941-9920-6D1E971656E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1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E1D9-A223-CAA6-41CD-C203181DD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E9C1-8DCC-E8C9-F63C-79C945783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2FD8E8-4896-C643-AC28-491A35BD214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1A6F-1396-8B5F-72F7-6BA3BFFE74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DE36-6241-A064-B5CE-322F18F79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BD7B6-6C96-FE4D-81B9-7EB76D4D1246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F64127-7492-D57E-2703-D8AB8A4F3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3404F1A-05C5-DEB8-099A-FD1AC5DD4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单击以编辑主文本样式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5461353-D3C7-5A39-1E75-934108A51EC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zh-CN"/>
              <a:t>版权所有 © 2008 WW 诺顿公司。</a:t>
            </a:r>
          </a:p>
          <a:p>
            <a:pPr>
              <a:defRPr/>
            </a:pPr>
            <a:r>
              <a:rPr lang="zh-CN"/>
              <a:t>版权所有。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464CC9AC-B423-6EB5-70D2-D3782B043A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18F8C45-4FA7-384F-BA6C-B0A4BDBFCE27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AF6C6DC-22E9-EC02-36AA-61A31F4F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sz="1800" i="1" dirty="0">
                <a:solidFill>
                  <a:srgbClr val="C6A02E"/>
                </a:solidFill>
                <a:latin typeface="Arial" charset="0"/>
              </a:rPr>
              <a:t>第 4 章：表达式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705619D9-1DEB-D80B-3555-137543F52A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00676-94B3-BF66-9572-4CAA6C093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08C238-266C-BD40-ABB5-44C037F239E0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29CD3D75-5320-6C55-BFD0-7CD3F6B4FD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第 4 章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EDD9F95A-BE0A-7715-F991-1918EFD308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zh-CN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913A189-D2CF-F820-8256-433F56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运算符</a:t>
            </a:r>
            <a:r>
              <a:rPr lang="zh-CN" altLang="en-US" dirty="0">
                <a:ea typeface="宋体" panose="02010600030101010101" pitchFamily="2" charset="-122"/>
              </a:rPr>
              <a:t>结合</a:t>
            </a:r>
            <a:r>
              <a:rPr lang="zh-CN" altLang="zh-CN" dirty="0">
                <a:ea typeface="宋体" panose="02010600030101010101" pitchFamily="2" charset="-122"/>
              </a:rPr>
              <a:t>性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F7F11B4-E04F-087D-5BCE-76ADC2BC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表达式有多个相同优先级操作符，就需要考虑运算符的</a:t>
            </a:r>
            <a:r>
              <a:rPr lang="zh-CN" altLang="en-US" b="1" i="1" dirty="0">
                <a:ea typeface="宋体" panose="02010600030101010101" pitchFamily="2" charset="-122"/>
              </a:rPr>
              <a:t>结合性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如果运算符从左到右</a:t>
            </a:r>
            <a:r>
              <a:rPr lang="zh-CN" altLang="en-US" dirty="0">
                <a:ea typeface="宋体" panose="02010600030101010101" pitchFamily="2" charset="-122"/>
              </a:rPr>
              <a:t>结合的</a:t>
            </a:r>
            <a:r>
              <a:rPr lang="zh-CN" altLang="zh-CN" dirty="0">
                <a:ea typeface="宋体" panose="02010600030101010101" pitchFamily="2" charset="-122"/>
              </a:rPr>
              <a:t>，则称它为</a:t>
            </a:r>
            <a:r>
              <a:rPr lang="zh-CN" altLang="zh-CN" b="1" i="1" dirty="0">
                <a:ea typeface="宋体" panose="02010600030101010101" pitchFamily="2" charset="-122"/>
              </a:rPr>
              <a:t>左结合运算符。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二元算术运算符（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</a:t>
            </a:r>
            <a:r>
              <a:rPr lang="zh-CN" altLang="zh-CN" dirty="0">
                <a:ea typeface="宋体" panose="02010600030101010101" pitchFamily="2" charset="-122"/>
              </a:rPr>
              <a:t>、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 </a:t>
            </a:r>
            <a:r>
              <a:rPr lang="zh-CN" altLang="zh-CN" dirty="0">
                <a:ea typeface="宋体" panose="02010600030101010101" pitchFamily="2" charset="-122"/>
              </a:rPr>
              <a:t>、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lang="zh-CN" altLang="zh-CN" dirty="0">
                <a:ea typeface="宋体" panose="02010600030101010101" pitchFamily="2" charset="-122"/>
              </a:rPr>
              <a:t>、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 </a:t>
            </a:r>
            <a:r>
              <a:rPr lang="zh-CN" altLang="zh-CN" dirty="0">
                <a:ea typeface="宋体" panose="02010600030101010101" pitchFamily="2" charset="-122"/>
              </a:rPr>
              <a:t>）都是左结合的，所以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–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 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等价于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 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等价于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j)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9F0FE-6B44-37D4-2991-5D3FD4B236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F2DF43-C8E6-D04E-9B78-29A5356EBB0F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194F3BF-4D66-5F94-1CDB-274110E7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运算符</a:t>
            </a:r>
            <a:r>
              <a:rPr lang="zh-CN" altLang="en-US" dirty="0">
                <a:ea typeface="宋体" panose="02010600030101010101" pitchFamily="2" charset="-122"/>
              </a:rPr>
              <a:t>结合</a:t>
            </a:r>
            <a:r>
              <a:rPr lang="zh-CN" altLang="zh-CN" dirty="0">
                <a:ea typeface="宋体" panose="02010600030101010101" pitchFamily="2" charset="-122"/>
              </a:rPr>
              <a:t>性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DF554A4-696E-F6F8-8757-D6064600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如果运算符从右</a:t>
            </a:r>
            <a:r>
              <a:rPr lang="zh-CN" altLang="en-US" dirty="0">
                <a:ea typeface="宋体" panose="02010600030101010101" pitchFamily="2" charset="-122"/>
              </a:rPr>
              <a:t>向</a:t>
            </a:r>
            <a:r>
              <a:rPr lang="zh-CN" altLang="zh-CN" dirty="0">
                <a:ea typeface="宋体" panose="02010600030101010101" pitchFamily="2" charset="-122"/>
              </a:rPr>
              <a:t>左</a:t>
            </a:r>
            <a:r>
              <a:rPr lang="zh-CN" altLang="en-US" dirty="0">
                <a:ea typeface="宋体" panose="02010600030101010101" pitchFamily="2" charset="-122"/>
              </a:rPr>
              <a:t>结合</a:t>
            </a:r>
            <a:r>
              <a:rPr lang="zh-CN" altLang="zh-CN" dirty="0">
                <a:ea typeface="宋体" panose="02010600030101010101" pitchFamily="2" charset="-122"/>
              </a:rPr>
              <a:t>，则它是</a:t>
            </a:r>
            <a:r>
              <a:rPr lang="zh-CN" altLang="zh-CN" b="1" i="1" dirty="0">
                <a:ea typeface="宋体" panose="02010600030101010101" pitchFamily="2" charset="-122"/>
              </a:rPr>
              <a:t>右结合的</a:t>
            </a:r>
            <a:r>
              <a:rPr lang="zh-CN" altLang="en-US" b="1" i="1" dirty="0">
                <a:ea typeface="宋体" panose="02010600030101010101" pitchFamily="2" charset="-122"/>
              </a:rPr>
              <a:t>运算符</a:t>
            </a:r>
            <a:endParaRPr lang="zh-CN" altLang="zh-CN" b="1" i="1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一元算术运算符（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 </a:t>
            </a:r>
            <a:r>
              <a:rPr lang="zh-CN" altLang="zh-CN" dirty="0">
                <a:ea typeface="宋体" panose="02010600030101010101" pitchFamily="2" charset="-122"/>
              </a:rPr>
              <a:t>）都是右结合的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等价于  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-(+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408C4-30F5-42D7-BF11-17552FC1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549A00-3074-EB4A-B6DE-7C8BB23738E4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5706E6E-B1D8-03E8-0972-5FDFBD13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程序：计算 UPC 校验位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777A1F7-C2BD-2491-F9DD-1E69BB42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在美国和加拿大商店出售的大多数商品都标有通用产品代码 (UPC)：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endParaRPr lang="en-US" altLang="zh-CN" sz="2600" dirty="0">
              <a:ea typeface="宋体" panose="02010600030101010101" pitchFamily="2" charset="-122"/>
            </a:endParaRPr>
          </a:p>
          <a:p>
            <a:pPr>
              <a:lnSpc>
                <a:spcPct val="0"/>
              </a:lnSpc>
              <a:spcBef>
                <a:spcPct val="0"/>
              </a:spcBef>
            </a:pPr>
            <a:r>
              <a:rPr lang="zh-CN" altLang="zh-CN" sz="2600" dirty="0">
                <a:ea typeface="宋体" panose="02010600030101010101" pitchFamily="2" charset="-122"/>
              </a:rPr>
              <a:t>条形码下方数字的含义：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zh-CN" sz="1800" dirty="0">
                <a:ea typeface="宋体" panose="02010600030101010101" pitchFamily="2" charset="-122"/>
              </a:rPr>
              <a:t>第一个数字：</a:t>
            </a:r>
            <a:r>
              <a:rPr lang="zh-CN" altLang="en-US" sz="1800" dirty="0">
                <a:ea typeface="宋体" panose="02010600030101010101" pitchFamily="2" charset="-122"/>
              </a:rPr>
              <a:t>商品</a:t>
            </a:r>
            <a:r>
              <a:rPr lang="zh-CN" altLang="zh-CN" sz="1800" dirty="0">
                <a:ea typeface="宋体" panose="02010600030101010101" pitchFamily="2" charset="-122"/>
              </a:rPr>
              <a:t>类型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zh-CN" sz="1800" dirty="0">
                <a:ea typeface="宋体" panose="02010600030101010101" pitchFamily="2" charset="-122"/>
              </a:rPr>
              <a:t>第一组五位数：制造商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zh-CN" sz="1800" dirty="0">
                <a:ea typeface="宋体" panose="02010600030101010101" pitchFamily="2" charset="-122"/>
              </a:rPr>
              <a:t>第二组五位数：产品（包括包装尺寸）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zh-CN" sz="1800" dirty="0">
                <a:ea typeface="宋体" panose="02010600030101010101" pitchFamily="2" charset="-122"/>
              </a:rPr>
              <a:t>末位数字：校验位，用于帮助识别前面数字中的错误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B480D-4899-566C-873D-A0C0A08B4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3BB995-9B61-A546-A7A4-1761D45D7E39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  <p:pic>
        <p:nvPicPr>
          <p:cNvPr id="24582" name="Picture 2">
            <a:extLst>
              <a:ext uri="{FF2B5EF4-FFF2-40B4-BE49-F238E27FC236}">
                <a16:creationId xmlns:a16="http://schemas.microsoft.com/office/drawing/2014/main" id="{A511F4D1-40CA-56F1-C401-702BB54B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438400"/>
            <a:ext cx="1414462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C8EB231-B0FC-0050-C1F7-4A142591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程序：计算 UPC 校验位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29D8F3F-1AC4-057E-8599-F5599450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如何计算校验位：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85800" lvl="1">
              <a:buFont typeface="Wingdings" pitchFamily="2" charset="2"/>
              <a:buChar char="ü"/>
            </a:pPr>
            <a:r>
              <a:rPr lang="zh-CN" altLang="en-US" sz="1800" dirty="0">
                <a:ea typeface="宋体" panose="02010600030101010101" pitchFamily="2" charset="-122"/>
              </a:rPr>
              <a:t>第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7</a:t>
            </a:r>
            <a:r>
              <a:rPr lang="zh-CN" altLang="zh-CN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9</a:t>
            </a:r>
            <a:r>
              <a:rPr lang="zh-CN" altLang="zh-CN" sz="1800" dirty="0">
                <a:ea typeface="宋体" panose="02010600030101010101" pitchFamily="2" charset="-122"/>
              </a:rPr>
              <a:t>和</a:t>
            </a:r>
            <a:r>
              <a:rPr lang="zh-CN" altLang="en-US" sz="1800" dirty="0">
                <a:ea typeface="宋体" panose="02010600030101010101" pitchFamily="2" charset="-122"/>
              </a:rPr>
              <a:t>第</a:t>
            </a:r>
            <a:r>
              <a:rPr lang="en-US" altLang="zh-CN" sz="1800" dirty="0">
                <a:ea typeface="宋体" panose="02010600030101010101" pitchFamily="2" charset="-122"/>
              </a:rPr>
              <a:t>11</a:t>
            </a:r>
            <a:r>
              <a:rPr lang="zh-CN" altLang="en-US" sz="1800" dirty="0">
                <a:ea typeface="宋体" panose="02010600030101010101" pitchFamily="2" charset="-122"/>
              </a:rPr>
              <a:t>位</a:t>
            </a:r>
            <a:r>
              <a:rPr lang="zh-CN" altLang="zh-CN" sz="1800" dirty="0">
                <a:ea typeface="宋体" panose="02010600030101010101" pitchFamily="2" charset="-122"/>
              </a:rPr>
              <a:t>数字</a:t>
            </a:r>
            <a:r>
              <a:rPr lang="zh-CN" altLang="en-US" sz="1800" dirty="0">
                <a:ea typeface="宋体" panose="02010600030101010101" pitchFamily="2" charset="-122"/>
              </a:rPr>
              <a:t>求和</a:t>
            </a:r>
            <a:endParaRPr lang="zh-CN" altLang="zh-CN" sz="1800" dirty="0">
              <a:ea typeface="宋体" panose="02010600030101010101" pitchFamily="2" charset="-122"/>
            </a:endParaRPr>
          </a:p>
          <a:p>
            <a:pPr marL="685800" lvl="1"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第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6</a:t>
            </a:r>
            <a:r>
              <a:rPr lang="zh-CN" altLang="zh-CN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ea typeface="宋体" panose="02010600030101010101" pitchFamily="2" charset="-122"/>
              </a:rPr>
              <a:t>和</a:t>
            </a:r>
            <a:r>
              <a:rPr lang="zh-CN" altLang="en-US" sz="1800" dirty="0">
                <a:ea typeface="宋体" panose="02010600030101010101" pitchFamily="2" charset="-122"/>
              </a:rPr>
              <a:t>第</a:t>
            </a:r>
            <a:r>
              <a:rPr lang="en-US" altLang="zh-CN" sz="1800" dirty="0"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ea typeface="宋体" panose="02010600030101010101" pitchFamily="2" charset="-122"/>
              </a:rPr>
              <a:t>位</a:t>
            </a:r>
            <a:r>
              <a:rPr lang="zh-CN" altLang="zh-CN" sz="1800" dirty="0">
                <a:ea typeface="宋体" panose="02010600030101010101" pitchFamily="2" charset="-122"/>
              </a:rPr>
              <a:t>数字</a:t>
            </a:r>
            <a:r>
              <a:rPr lang="zh-CN" altLang="en-US" sz="1800" dirty="0">
                <a:ea typeface="宋体" panose="02010600030101010101" pitchFamily="2" charset="-122"/>
              </a:rPr>
              <a:t>求和</a:t>
            </a:r>
            <a:endParaRPr lang="zh-CN" altLang="zh-CN" sz="1800" dirty="0">
              <a:ea typeface="宋体" panose="02010600030101010101" pitchFamily="2" charset="-122"/>
            </a:endParaRPr>
          </a:p>
          <a:p>
            <a:pPr marL="685800" lvl="1"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将第一个总和乘以 3 并</a:t>
            </a:r>
            <a:r>
              <a:rPr lang="zh-CN" altLang="en-US" sz="1800" dirty="0">
                <a:ea typeface="宋体" panose="02010600030101010101" pitchFamily="2" charset="-122"/>
              </a:rPr>
              <a:t>与</a:t>
            </a:r>
            <a:r>
              <a:rPr lang="zh-CN" altLang="zh-CN" sz="1800" dirty="0">
                <a:ea typeface="宋体" panose="02010600030101010101" pitchFamily="2" charset="-122"/>
              </a:rPr>
              <a:t>第二个总和</a:t>
            </a:r>
            <a:r>
              <a:rPr lang="zh-CN" altLang="en-US" sz="1800" dirty="0">
                <a:ea typeface="宋体" panose="02010600030101010101" pitchFamily="2" charset="-122"/>
              </a:rPr>
              <a:t>相加</a:t>
            </a:r>
            <a:endParaRPr lang="zh-CN" altLang="zh-CN" sz="1800" dirty="0">
              <a:ea typeface="宋体" panose="02010600030101010101" pitchFamily="2" charset="-122"/>
            </a:endParaRPr>
          </a:p>
          <a:p>
            <a:pPr marL="685800" lvl="1"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从总数中减去 1</a:t>
            </a:r>
          </a:p>
          <a:p>
            <a:pPr marL="685800" lvl="1"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计算调整后的总数除以 10 的余数</a:t>
            </a:r>
          </a:p>
          <a:p>
            <a:pPr marL="685800" lvl="1">
              <a:buFont typeface="Wingdings" pitchFamily="2" charset="2"/>
              <a:buChar char="ü"/>
            </a:pPr>
            <a:r>
              <a:rPr lang="zh-CN" altLang="en-US" sz="1800" dirty="0">
                <a:ea typeface="宋体" panose="02010600030101010101" pitchFamily="2" charset="-122"/>
              </a:rPr>
              <a:t>用</a:t>
            </a:r>
            <a:r>
              <a:rPr lang="zh-CN" altLang="zh-CN" sz="1800" dirty="0">
                <a:ea typeface="宋体" panose="02010600030101010101" pitchFamily="2" charset="-122"/>
              </a:rPr>
              <a:t> 9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ea typeface="宋体" panose="02010600030101010101" pitchFamily="2" charset="-122"/>
              </a:rPr>
              <a:t>减去余数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F2204-599D-F0D1-9C1C-CA5F134DF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4CEAD6-C159-6644-9300-710A7E1F1DE6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AB2455F-B9E0-0AD3-5568-E9FDF34A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程序：计算 UPC 校验位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F393F2B-C441-00EF-FCC3-005DA33D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UPC </a:t>
            </a:r>
            <a:r>
              <a:rPr lang="zh-CN" altLang="en-US" dirty="0">
                <a:ea typeface="宋体" panose="02010600030101010101" pitchFamily="2" charset="-122"/>
              </a:rPr>
              <a:t>编码为 </a:t>
            </a:r>
            <a:r>
              <a:rPr lang="zh-CN" altLang="zh-CN" dirty="0">
                <a:ea typeface="宋体" panose="02010600030101010101" pitchFamily="2" charset="-122"/>
              </a:rPr>
              <a:t>0 13800 15173 5 的示例：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第一个总和：0 + 3 + 0 + 1 + 1 + 3 = 8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第二个</a:t>
            </a:r>
            <a:r>
              <a:rPr lang="zh-CN" altLang="en-US" sz="1800" dirty="0">
                <a:ea typeface="宋体" panose="02010600030101010101" pitchFamily="2" charset="-122"/>
              </a:rPr>
              <a:t>总</a:t>
            </a:r>
            <a:r>
              <a:rPr lang="zh-CN" altLang="zh-CN" sz="1800" dirty="0">
                <a:ea typeface="宋体" panose="02010600030101010101" pitchFamily="2" charset="-122"/>
              </a:rPr>
              <a:t>和：1 + 8 + 0 + 5 + 7 = 21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将第一个总和乘以 3 并加上第二个总和得到 45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减去 1 得到 44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除以 10 的余数是 4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从 9 中减去余数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zh-CN" sz="1800" dirty="0">
                <a:ea typeface="宋体" panose="02010600030101010101" pitchFamily="2" charset="-122"/>
              </a:rPr>
              <a:t>结果是 5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F9798-8CD7-0C43-149D-5300BCEE4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E97F94-C9EE-9C4E-9795-8D6ADE854791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3105E1C-7F82-F702-AF2E-99BE4F59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程序：计算 UPC 校验位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948B4DE-7E86-032E-C7D0-83CC1086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700" dirty="0">
                <a:ea typeface="宋体" panose="02010600030101010101" pitchFamily="2" charset="-122"/>
              </a:rPr>
              <a:t>upc.c程序要求用户输入 UPC 的前 11 位数字，然后显示相应的校验位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the first (single) digit: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first group of five digits: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13800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second group of five digits: </a:t>
            </a:r>
            <a:r>
              <a:rPr lang="en-US" altLang="zh-CN" sz="2400" u="sng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15173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Check digit: 5</a:t>
            </a:r>
          </a:p>
          <a:p>
            <a:r>
              <a:rPr lang="zh-CN" altLang="zh-CN" sz="2700" dirty="0">
                <a:ea typeface="宋体" panose="02010600030101010101" pitchFamily="2" charset="-122"/>
              </a:rPr>
              <a:t>该程序将每个数字组读取为五个一位数字。</a:t>
            </a:r>
          </a:p>
          <a:p>
            <a:r>
              <a:rPr lang="zh-CN" altLang="zh-CN" sz="2700" dirty="0">
                <a:ea typeface="宋体" panose="02010600030101010101" pitchFamily="2" charset="-122"/>
              </a:rPr>
              <a:t>要读取单个数字，</a:t>
            </a:r>
            <a:r>
              <a:rPr lang="zh-CN" altLang="en-US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可以在</a:t>
            </a:r>
            <a:r>
              <a:rPr lang="zh-CN" altLang="zh-CN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zh-CN" altLang="en-US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zh-CN" altLang="zh-CN" sz="2700" dirty="0">
                <a:ea typeface="宋体" panose="02010600030101010101" pitchFamily="2" charset="-122"/>
              </a:rPr>
              <a:t>使用</a:t>
            </a:r>
            <a:r>
              <a:rPr lang="zh-CN" altLang="en-US" sz="2700" dirty="0">
                <a:ea typeface="宋体" panose="02010600030101010101" pitchFamily="2" charset="-122"/>
              </a:rPr>
              <a:t> </a:t>
            </a:r>
            <a:r>
              <a:rPr lang="zh-CN" altLang="zh-CN" sz="27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%1d</a:t>
            </a:r>
            <a:r>
              <a:rPr lang="zh-CN" altLang="en-US" sz="27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700" dirty="0">
                <a:ea typeface="宋体" panose="02010600030101010101" pitchFamily="2" charset="-122"/>
              </a:rPr>
              <a:t>转换</a:t>
            </a:r>
            <a:r>
              <a:rPr lang="zh-CN" altLang="en-US" sz="2700" dirty="0">
                <a:ea typeface="宋体" panose="02010600030101010101" pitchFamily="2" charset="-122"/>
              </a:rPr>
              <a:t>说明</a:t>
            </a:r>
            <a:endParaRPr lang="zh-CN" altLang="zh-CN" sz="27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DA863-98D0-D299-0A6F-1D2D15451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5868DB-DB61-9449-8B83-311602F87338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89EB9-E8ED-420E-53AF-C392256B2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9D6FB1-D8AD-8F47-8673-82491CA9F1A2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723472-F748-400D-F392-9B862A10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upc.c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Computes a Universal Product Code check digit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d, i1, i2, i3, i4, i5, j1, j2, j3, j4, j5,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first_sum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second_sum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total;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the first (single) digit: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("%1d", &amp;d);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first group of five digits: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("%1d%1d%1d%1d%1d", &amp;i1, &amp;i2, &amp;i3, &amp;i4, &amp;i5);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("Enter second group of five digits: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("%1d%1d%1d%1d%1d", &amp;j1, &amp;j2, &amp;j3, &amp;j4, &amp;j5);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first_sum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d + i2 + i4 + j1 + j3 + j5;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second_sum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i1 + i3 + i5 + j2 + j4;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total = 3 *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first_sum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second_sum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("Check digit: %d\n", 9 - ((total - 1) % 10));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AD1DF94-0E60-B621-CA3A-9DC47A62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赋值运算符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13D44FC-03AF-C02C-6B5F-0D30B20C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i="1" dirty="0">
                <a:ea typeface="宋体" panose="02010600030101010101" pitchFamily="2" charset="-122"/>
              </a:rPr>
              <a:t>简单赋值：</a:t>
            </a:r>
            <a:r>
              <a:rPr lang="zh-CN" altLang="zh-CN" dirty="0">
                <a:ea typeface="宋体" panose="02010600030101010101" pitchFamily="2" charset="-122"/>
              </a:rPr>
              <a:t>将值存储到变量中</a:t>
            </a:r>
            <a:r>
              <a:rPr lang="zh-CN" altLang="en-US" dirty="0">
                <a:ea typeface="宋体" panose="02010600030101010101" pitchFamily="2" charset="-122"/>
              </a:rPr>
              <a:t>，如 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b="1" i="1" dirty="0">
                <a:ea typeface="宋体" panose="02010600030101010101" pitchFamily="2" charset="-122"/>
              </a:rPr>
              <a:t>复合赋值：</a:t>
            </a:r>
            <a:r>
              <a:rPr lang="zh-CN" altLang="zh-CN" dirty="0">
                <a:ea typeface="宋体" panose="02010600030101010101" pitchFamily="2" charset="-122"/>
              </a:rPr>
              <a:t>更新已经存储在变量中的值</a:t>
            </a:r>
            <a:r>
              <a:rPr lang="zh-CN" altLang="en-US" dirty="0">
                <a:ea typeface="宋体" panose="02010600030101010101" pitchFamily="2" charset="-122"/>
              </a:rPr>
              <a:t>，如 </a:t>
            </a:r>
            <a:r>
              <a:rPr lang="en-US" altLang="zh-CN" dirty="0">
                <a:ea typeface="宋体" panose="02010600030101010101" pitchFamily="2" charset="-122"/>
              </a:rPr>
              <a:t>+=</a:t>
            </a:r>
            <a:endParaRPr lang="zh-CN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8ED6D-36D4-10D6-A4A0-949A5C4D3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192BC2-B54F-9C44-8FF2-64FA7F7E0987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573E295-01AA-2A5F-122D-9B6F1346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简单</a:t>
            </a:r>
            <a:r>
              <a:rPr lang="zh-CN" altLang="en-US">
                <a:ea typeface="宋体" panose="02010600030101010101" pitchFamily="2" charset="-122"/>
              </a:rPr>
              <a:t>赋值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B18FD0F-C724-310B-C21A-1C8C58FA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i="1" dirty="0">
                <a:ea typeface="宋体" panose="02010600030101010101" pitchFamily="2" charset="-122"/>
              </a:rPr>
              <a:t>e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先</a:t>
            </a:r>
            <a:r>
              <a:rPr lang="zh-CN" altLang="zh-CN" dirty="0">
                <a:ea typeface="宋体" panose="02010600030101010101" pitchFamily="2" charset="-122"/>
              </a:rPr>
              <a:t>评估表达式</a:t>
            </a:r>
            <a:r>
              <a:rPr lang="zh-CN" altLang="zh-CN" i="1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的值，然后</a:t>
            </a:r>
            <a:r>
              <a:rPr lang="zh-CN" altLang="zh-CN" dirty="0">
                <a:ea typeface="宋体" panose="02010600030101010101" pitchFamily="2" charset="-122"/>
              </a:rPr>
              <a:t>将值复制到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中</a:t>
            </a:r>
          </a:p>
          <a:p>
            <a:r>
              <a:rPr lang="zh-CN" altLang="zh-CN" i="1" dirty="0">
                <a:ea typeface="宋体" panose="02010600030101010101" pitchFamily="2" charset="-122"/>
              </a:rPr>
              <a:t>e</a:t>
            </a:r>
            <a:r>
              <a:rPr lang="zh-CN" altLang="zh-CN" dirty="0">
                <a:ea typeface="宋体" panose="02010600030101010101" pitchFamily="2" charset="-122"/>
              </a:rPr>
              <a:t>可以是常量、变量或更复杂的表达式：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5;            /*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now 5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         /* j is now 5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10 *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j;   /* k is now 55 */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614B-16C8-C3E4-E790-29D56EB1C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83D9F-B026-2648-AA67-34132E8A5C5A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49ACFED-BF9F-9C4E-BBBA-E703CA5E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简单</a:t>
            </a:r>
            <a:r>
              <a:rPr lang="zh-CN" altLang="en-US" dirty="0">
                <a:ea typeface="宋体" panose="02010600030101010101" pitchFamily="2" charset="-122"/>
              </a:rPr>
              <a:t>赋值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45C7F1C-34BF-569F-A80C-090C1536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如果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i="1" dirty="0">
                <a:ea typeface="宋体" panose="02010600030101010101" pitchFamily="2" charset="-122"/>
              </a:rPr>
              <a:t>e</a:t>
            </a:r>
            <a:r>
              <a:rPr lang="zh-CN" altLang="zh-CN" dirty="0">
                <a:ea typeface="宋体" panose="02010600030101010101" pitchFamily="2" charset="-122"/>
              </a:rPr>
              <a:t>的类型不同，则在赋值时</a:t>
            </a:r>
            <a:r>
              <a:rPr lang="zh-CN" altLang="zh-CN" i="1" dirty="0">
                <a:ea typeface="宋体" panose="02010600030101010101" pitchFamily="2" charset="-122"/>
              </a:rPr>
              <a:t>e</a:t>
            </a:r>
            <a:r>
              <a:rPr lang="zh-CN" altLang="zh-CN" dirty="0">
                <a:ea typeface="宋体" panose="02010600030101010101" pitchFamily="2" charset="-122"/>
              </a:rPr>
              <a:t>的值将转换为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的类型：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72.99f;   /*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now 72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 = 136;      /* f is now 136.0 */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E1F41-00FF-41C7-BFE2-CC748C703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1C432A-F05D-4E41-9D3C-B5AB9253A223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D1105E0-07FD-0EBE-49C8-4ACB748F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运算符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7557-F099-5595-0211-30D98F28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dirty="0"/>
              <a:t>C 强调表达式而不是语句。</a:t>
            </a:r>
          </a:p>
          <a:p>
            <a:pPr>
              <a:defRPr/>
            </a:pPr>
            <a:r>
              <a:rPr lang="zh-CN" dirty="0"/>
              <a:t>表达式由变量、常量和运算符构成。</a:t>
            </a:r>
          </a:p>
          <a:p>
            <a:pPr>
              <a:defRPr/>
            </a:pPr>
            <a:r>
              <a:rPr lang="zh-CN" dirty="0"/>
              <a:t>C 拥有丰富的运算符集合，包括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算术运算符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关系运算符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逻辑运算符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赋值运算符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递增和递减运算符</a:t>
            </a:r>
          </a:p>
          <a:p>
            <a:pPr>
              <a:buFontTx/>
              <a:buNone/>
              <a:defRPr/>
            </a:pPr>
            <a:r>
              <a:rPr lang="zh-CN" dirty="0"/>
              <a:t>和其他</a:t>
            </a:r>
            <a:r>
              <a:rPr lang="zh-CN" altLang="en-US" dirty="0"/>
              <a:t>运算符</a:t>
            </a:r>
            <a:endParaRPr lang="zh-CN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F6F37-0B2C-BEB6-BD5B-8A2DDF3AD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885700-9CA1-7F42-B628-A0F124864105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4B6D522-AA50-967D-378F-6667CD29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简单</a:t>
            </a:r>
            <a:r>
              <a:rPr lang="zh-CN" altLang="en-US" dirty="0">
                <a:ea typeface="宋体" panose="02010600030101010101" pitchFamily="2" charset="-122"/>
              </a:rPr>
              <a:t>赋值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C8BB234B-236B-F366-750E-89521A79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在许多编程语言中，赋值是一个语句；然而，在 C 中，赋值</a:t>
            </a:r>
            <a:r>
              <a:rPr lang="zh-CN" altLang="en-US" dirty="0">
                <a:ea typeface="宋体" panose="02010600030101010101" pitchFamily="2" charset="-122"/>
              </a:rPr>
              <a:t>操作的结果类似</a:t>
            </a:r>
            <a:r>
              <a:rPr lang="zh-CN" altLang="zh-CN" dirty="0">
                <a:ea typeface="宋体" panose="02010600030101010101" pitchFamily="2" charset="-122"/>
              </a:rPr>
              <a:t>运算符，就像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+一样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赋值</a:t>
            </a:r>
            <a:r>
              <a:rPr lang="zh-CN" altLang="en-US" dirty="0">
                <a:ea typeface="宋体" panose="02010600030101010101" pitchFamily="2" charset="-122"/>
              </a:rPr>
              <a:t>表达式 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i="1" dirty="0">
                <a:ea typeface="宋体" panose="02010600030101010101" pitchFamily="2" charset="-122"/>
              </a:rPr>
              <a:t>e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的值</a:t>
            </a:r>
            <a:r>
              <a:rPr lang="zh-CN" altLang="zh-CN" dirty="0">
                <a:ea typeface="宋体" panose="02010600030101010101" pitchFamily="2" charset="-122"/>
              </a:rPr>
              <a:t>是赋值后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的值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表达式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72.99f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的值</a:t>
            </a:r>
            <a:r>
              <a:rPr lang="zh-CN" altLang="zh-CN" dirty="0">
                <a:ea typeface="宋体" panose="02010600030101010101" pitchFamily="2" charset="-122"/>
              </a:rPr>
              <a:t>是 72（不是 72.99）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如：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= j = 50 + 3;</a:t>
            </a:r>
            <a:endParaRPr lang="zh-CN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DE9D-D972-A73E-060E-4EBFCD45C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CDFA8B-ED3F-4E49-8524-DB0BD8A66AA4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9CD72EA-6331-38E3-BC73-49E87FEF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副作用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04BCCDE-1E42-7EE0-9E6A-5B886DA0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修改其操作数的运算符被称为具有</a:t>
            </a:r>
            <a:r>
              <a:rPr lang="zh-CN" altLang="zh-CN" b="1" i="1" dirty="0">
                <a:ea typeface="宋体" panose="02010600030101010101" pitchFamily="2" charset="-122"/>
              </a:rPr>
              <a:t>副作用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简单的赋值运算符有一个副作用：它修改了左操作数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表达式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 的</a:t>
            </a:r>
            <a:r>
              <a:rPr lang="zh-CN" altLang="zh-CN" dirty="0">
                <a:ea typeface="宋体" panose="02010600030101010101" pitchFamily="2" charset="-122"/>
              </a:rPr>
              <a:t>结果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zh-CN" altLang="zh-CN" dirty="0">
                <a:ea typeface="宋体" panose="02010600030101010101" pitchFamily="2" charset="-122"/>
              </a:rPr>
              <a:t> 0 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它的</a:t>
            </a:r>
            <a:r>
              <a:rPr lang="zh-CN" altLang="zh-CN" dirty="0">
                <a:ea typeface="宋体" panose="02010600030101010101" pitchFamily="2" charset="-122"/>
              </a:rPr>
              <a:t>副作用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ea typeface="宋体" panose="02010600030101010101" pitchFamily="2" charset="-122"/>
              </a:rPr>
              <a:t>将 0</a:t>
            </a:r>
            <a:r>
              <a:rPr lang="zh-CN" altLang="en-US" dirty="0">
                <a:ea typeface="宋体" panose="02010600030101010101" pitchFamily="2" charset="-122"/>
              </a:rPr>
              <a:t> 赋值</a:t>
            </a:r>
            <a:r>
              <a:rPr lang="zh-CN" altLang="zh-CN" dirty="0">
                <a:ea typeface="宋体" panose="02010600030101010101" pitchFamily="2" charset="-122"/>
              </a:rPr>
              <a:t>给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endParaRPr lang="zh-CN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B5705-C4B4-70D6-06C6-A5FB91FFE2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5C48CA-3FE5-E745-9B8E-AAA3EA6F2873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B27E6C3-9E88-B47D-5FA9-D6E13139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副作用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00C193D2-03F4-5324-89A7-1ED0A375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由于 </a:t>
            </a:r>
            <a:r>
              <a:rPr lang="zh-CN" altLang="en-US" dirty="0">
                <a:ea typeface="宋体" panose="02010600030101010101" pitchFamily="2" charset="-122"/>
              </a:rPr>
              <a:t>赋值</a:t>
            </a:r>
            <a:r>
              <a:rPr lang="zh-CN" altLang="zh-CN" dirty="0">
                <a:ea typeface="宋体" panose="02010600030101010101" pitchFamily="2" charset="-122"/>
              </a:rPr>
              <a:t> 是一个运算符，因此可以将多个</a:t>
            </a:r>
            <a:r>
              <a:rPr lang="zh-CN" altLang="en-US" dirty="0">
                <a:ea typeface="宋体" panose="02010600030101010101" pitchFamily="2" charset="-122"/>
              </a:rPr>
              <a:t>赋值链接</a:t>
            </a:r>
            <a:r>
              <a:rPr lang="zh-CN" altLang="zh-CN" dirty="0">
                <a:ea typeface="宋体" panose="02010600030101010101" pitchFamily="2" charset="-122"/>
              </a:rPr>
              <a:t>在一起：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j = k = 0;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运算符是右结合</a:t>
            </a:r>
            <a:r>
              <a:rPr lang="zh-CN" altLang="zh-CN" dirty="0">
                <a:ea typeface="宋体" panose="02010600030101010101" pitchFamily="2" charset="-122"/>
              </a:rPr>
              <a:t>的，所以这个赋值等价于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= (j = (k = 0));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81D1D-4AD6-411E-6E09-362A1F86E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C4AABE-48E9-B44D-8810-A82134122F9F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52A66A2-FB02-9E8B-B6D7-E9D26CF0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副作用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11BA0FF-258D-C35D-8931-82F66A2F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需要</a:t>
            </a:r>
            <a:r>
              <a:rPr lang="zh-CN" altLang="zh-CN" dirty="0">
                <a:ea typeface="宋体" panose="02010600030101010101" pitchFamily="2" charset="-122"/>
              </a:rPr>
              <a:t>注意由于类型转换导致的链式赋值中</a:t>
            </a:r>
            <a:r>
              <a:rPr lang="zh-CN" altLang="en-US" dirty="0">
                <a:ea typeface="宋体" panose="02010600030101010101" pitchFamily="2" charset="-122"/>
              </a:rPr>
              <a:t>产生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zh-CN" altLang="en-US" dirty="0">
                <a:ea typeface="宋体" panose="02010600030101010101" pitchFamily="2" charset="-122"/>
              </a:rPr>
              <a:t>非预期的</a:t>
            </a:r>
            <a:r>
              <a:rPr lang="zh-CN" altLang="zh-CN" dirty="0">
                <a:ea typeface="宋体" panose="02010600030101010101" pitchFamily="2" charset="-122"/>
              </a:rPr>
              <a:t>结果：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33.3f;</a:t>
            </a:r>
          </a:p>
          <a:p>
            <a:r>
              <a:rPr lang="en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被赋值为 33，然后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被赋值为 33.0</a:t>
            </a:r>
            <a:r>
              <a:rPr lang="zh-CN" altLang="en-US" dirty="0">
                <a:ea typeface="宋体" panose="02010600030101010101" pitchFamily="2" charset="-122"/>
              </a:rPr>
              <a:t>，而</a:t>
            </a:r>
            <a:r>
              <a:rPr lang="zh-CN" altLang="zh-CN" dirty="0">
                <a:ea typeface="宋体" panose="02010600030101010101" pitchFamily="2" charset="-122"/>
              </a:rPr>
              <a:t>不是 33.3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80F9C-9875-2BDB-50E4-016B0EA55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27A877-57E4-7E4B-AB56-6CD6750775B1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8665F88-ACE3-6B12-EDE5-5BDBA7F8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副作用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8DBEE98-D588-FADB-B8C0-C7FC23CB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允许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类型值</a:t>
            </a:r>
            <a:r>
              <a:rPr lang="zh-CN" altLang="en-US" dirty="0">
                <a:ea typeface="宋体" panose="02010600030101010101" pitchFamily="2" charset="-122"/>
              </a:rPr>
              <a:t>的地方都可以进行形如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zh-CN" altLang="zh-CN" dirty="0">
                <a:ea typeface="宋体" panose="02010600030101010101" pitchFamily="2" charset="-122"/>
              </a:rPr>
              <a:t>的赋值：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1 + (j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%d %d\n",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j, k);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prints "1 1 2" */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但是：</a:t>
            </a:r>
            <a:r>
              <a:rPr lang="zh-CN" altLang="zh-CN" dirty="0">
                <a:ea typeface="宋体" panose="02010600030101010101" pitchFamily="2" charset="-122"/>
              </a:rPr>
              <a:t>“嵌入式</a:t>
            </a:r>
            <a:r>
              <a:rPr lang="zh-CN" altLang="en-US" dirty="0">
                <a:ea typeface="宋体" panose="02010600030101010101" pitchFamily="2" charset="-122"/>
              </a:rPr>
              <a:t>赋值</a:t>
            </a:r>
            <a:r>
              <a:rPr lang="zh-CN" altLang="zh-CN" dirty="0">
                <a:ea typeface="宋体" panose="02010600030101010101" pitchFamily="2" charset="-122"/>
              </a:rPr>
              <a:t>”会使程序难以阅读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它们也可能是</a:t>
            </a:r>
            <a:r>
              <a:rPr lang="zh-CN" altLang="en-US" dirty="0">
                <a:ea typeface="宋体" panose="02010600030101010101" pitchFamily="2" charset="-122"/>
              </a:rPr>
              <a:t>隐藏</a:t>
            </a:r>
            <a:r>
              <a:rPr lang="zh-CN" altLang="zh-CN" dirty="0">
                <a:ea typeface="宋体" panose="02010600030101010101" pitchFamily="2" charset="-122"/>
              </a:rPr>
              <a:t>错误的</a:t>
            </a:r>
            <a:r>
              <a:rPr lang="zh-CN" altLang="en-US" dirty="0">
                <a:ea typeface="宋体" panose="02010600030101010101" pitchFamily="2" charset="-122"/>
              </a:rPr>
              <a:t>根源</a:t>
            </a:r>
            <a:endParaRPr lang="zh-CN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53AC7-F264-D0B7-2B16-E91AC8E59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9DF8E0-9C46-BA48-876B-281ED3F3AE80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60729A0-33F4-3A34-6786-249CF099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左值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556F9114-61B5-2086-765C-6789F28F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赋值运算符需要一个</a:t>
            </a:r>
            <a:r>
              <a:rPr lang="zh-CN" altLang="zh-CN" b="1" i="1" dirty="0">
                <a:ea typeface="宋体" panose="02010600030101010101" pitchFamily="2" charset="-122"/>
              </a:rPr>
              <a:t>左值</a:t>
            </a:r>
            <a:r>
              <a:rPr lang="zh-CN" altLang="zh-CN" dirty="0">
                <a:ea typeface="宋体" panose="02010600030101010101" pitchFamily="2" charset="-122"/>
              </a:rPr>
              <a:t>作为其左操作数</a:t>
            </a:r>
          </a:p>
          <a:p>
            <a:r>
              <a:rPr lang="zh-CN" altLang="zh-CN" b="1" dirty="0">
                <a:ea typeface="宋体" panose="02010600030101010101" pitchFamily="2" charset="-122"/>
              </a:rPr>
              <a:t>左值表示存储在计算机内存中的对象</a:t>
            </a:r>
            <a:r>
              <a:rPr lang="zh-CN" altLang="zh-CN" dirty="0">
                <a:ea typeface="宋体" panose="02010600030101010101" pitchFamily="2" charset="-122"/>
              </a:rPr>
              <a:t>，而不是常量或计算结果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变量是左值；表达式，例如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不是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FC1E0-BF43-1BCD-4DBA-9D2DFF6E9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D376BC-724B-A946-A219-A8E85F89A3AA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A7D3DE60-F9F1-58D9-95C5-17E18332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左值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16D0022C-CA28-7238-824F-4D4CC392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由于赋值运算符需要一个左值作为其左操作数，因此将任何其他类型的表达式放在赋值表达式的左侧</a:t>
            </a:r>
            <a:r>
              <a:rPr lang="zh-CN" altLang="en-US" dirty="0">
                <a:ea typeface="宋体" panose="02010600030101010101" pitchFamily="2" charset="-122"/>
              </a:rPr>
              <a:t>都是</a:t>
            </a:r>
            <a:r>
              <a:rPr lang="zh-CN" altLang="zh-CN" dirty="0">
                <a:ea typeface="宋体" panose="02010600030101010101" pitchFamily="2" charset="-122"/>
              </a:rPr>
              <a:t>非法的：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j = 0;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-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j;      /*** WRONG ***/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编译器将产生一条错误消息，例如</a:t>
            </a:r>
            <a:r>
              <a:rPr lang="zh-CN" altLang="zh-CN" i="1" dirty="0">
                <a:ea typeface="宋体" panose="02010600030101010101" pitchFamily="2" charset="-122"/>
              </a:rPr>
              <a:t>“invalid lvalue in assignment”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9533F-A3CC-8469-58B1-09C4B2D05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85769B-4D4E-F54A-B82B-467FB69B57C2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8837BB0-8FBA-E6E5-78FD-6ED055D9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复合赋值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42FF64D8-B608-F587-596A-F50D9CE8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使用变量的旧值来计算其新值的赋值很常见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例</a:t>
            </a:r>
            <a:r>
              <a:rPr lang="zh-CN" altLang="en-US" dirty="0">
                <a:ea typeface="宋体" panose="02010600030101010101" pitchFamily="2" charset="-122"/>
              </a:rPr>
              <a:t>如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+ 2;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复合赋值运算符，我们只需编写：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+= 2;   /* same as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+ 2; */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18C6F-451D-B85D-6454-98D6F1DA6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22A201-68DA-3041-9C86-5E8EB58C0D81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075C60F-BB7E-6367-5DAF-E733F60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复合赋值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B7947E4-028C-3B85-CF6D-CF8B4BAA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600" dirty="0">
                <a:ea typeface="宋体" panose="02010600030101010101" pitchFamily="2" charset="-122"/>
              </a:rPr>
              <a:t>还有其他九个复合赋值运算符，包括：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-= *= /= %=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位运算（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^= &amp;= &gt;&gt;= &lt;&lt;= |=)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zh-CN" altLang="zh-CN" sz="2600" dirty="0">
                <a:ea typeface="宋体" panose="02010600030101010101" pitchFamily="2" charset="-122"/>
              </a:rPr>
              <a:t>所有复合赋值运算符的工作方式大致相同：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i="1" dirty="0">
                <a:ea typeface="宋体" panose="02010600030101010101" pitchFamily="2" charset="-122"/>
              </a:rPr>
              <a:t>e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ea typeface="宋体" panose="02010600030101010101" pitchFamily="2" charset="-122"/>
              </a:rPr>
              <a:t>将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en-US" sz="2400" i="1" dirty="0">
                <a:ea typeface="宋体" panose="02010600030101010101" pitchFamily="2" charset="-122"/>
              </a:rPr>
              <a:t>加</a:t>
            </a:r>
            <a:r>
              <a:rPr lang="zh-CN" altLang="zh-CN" sz="2400" i="1" dirty="0"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ea typeface="宋体" panose="02010600030101010101" pitchFamily="2" charset="-122"/>
              </a:rPr>
              <a:t>，将结果存储在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ea typeface="宋体" panose="02010600030101010101" pitchFamily="2" charset="-122"/>
              </a:rPr>
              <a:t>中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-=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i="1" dirty="0">
                <a:ea typeface="宋体" panose="02010600030101010101" pitchFamily="2" charset="-122"/>
              </a:rPr>
              <a:t>e</a:t>
            </a:r>
            <a:r>
              <a:rPr lang="zh-CN" altLang="en-US" sz="2400" i="1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将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ea typeface="宋体" panose="02010600030101010101" pitchFamily="2" charset="-122"/>
              </a:rPr>
              <a:t>减</a:t>
            </a:r>
            <a:r>
              <a:rPr lang="zh-CN" altLang="zh-CN" sz="2400" i="1" dirty="0">
                <a:ea typeface="宋体" panose="02010600030101010101" pitchFamily="2" charset="-122"/>
              </a:rPr>
              <a:t>e </a:t>
            </a:r>
            <a:r>
              <a:rPr lang="zh-CN" altLang="zh-CN" sz="2400" dirty="0">
                <a:ea typeface="宋体" panose="02010600030101010101" pitchFamily="2" charset="-122"/>
              </a:rPr>
              <a:t>，将结果存储在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ea typeface="宋体" panose="02010600030101010101" pitchFamily="2" charset="-122"/>
              </a:rPr>
              <a:t>中</a:t>
            </a:r>
            <a:endParaRPr lang="zh-CN" altLang="zh-CN" sz="2400" i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*=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i="1" dirty="0">
                <a:ea typeface="宋体" panose="02010600030101010101" pitchFamily="2" charset="-122"/>
              </a:rPr>
              <a:t>e</a:t>
            </a:r>
            <a:r>
              <a:rPr lang="zh-CN" altLang="en-US" sz="2400" i="1" dirty="0"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ea typeface="宋体" panose="02010600030101010101" pitchFamily="2" charset="-122"/>
              </a:rPr>
              <a:t>将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ea typeface="宋体" panose="02010600030101010101" pitchFamily="2" charset="-122"/>
              </a:rPr>
              <a:t>乘以</a:t>
            </a:r>
            <a:r>
              <a:rPr lang="zh-CN" altLang="zh-CN" sz="2400" i="1" dirty="0">
                <a:ea typeface="宋体" panose="02010600030101010101" pitchFamily="2" charset="-122"/>
              </a:rPr>
              <a:t>e </a:t>
            </a:r>
            <a:r>
              <a:rPr lang="zh-CN" altLang="zh-CN" sz="2400" dirty="0">
                <a:ea typeface="宋体" panose="02010600030101010101" pitchFamily="2" charset="-122"/>
              </a:rPr>
              <a:t>，将结果存储在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ea typeface="宋体" panose="02010600030101010101" pitchFamily="2" charset="-122"/>
              </a:rPr>
              <a:t>中</a:t>
            </a:r>
            <a:endParaRPr lang="zh-CN" altLang="zh-CN" sz="2400" i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/=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i="1" dirty="0">
                <a:ea typeface="宋体" panose="02010600030101010101" pitchFamily="2" charset="-122"/>
              </a:rPr>
              <a:t>e</a:t>
            </a:r>
            <a:r>
              <a:rPr lang="zh-CN" altLang="en-US" sz="2400" i="1" dirty="0"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ea typeface="宋体" panose="02010600030101010101" pitchFamily="2" charset="-122"/>
              </a:rPr>
              <a:t>将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ea typeface="宋体" panose="02010600030101010101" pitchFamily="2" charset="-122"/>
              </a:rPr>
              <a:t>除以</a:t>
            </a:r>
            <a:r>
              <a:rPr lang="zh-CN" altLang="zh-CN" sz="2400" i="1" dirty="0">
                <a:ea typeface="宋体" panose="02010600030101010101" pitchFamily="2" charset="-122"/>
              </a:rPr>
              <a:t>e </a:t>
            </a:r>
            <a:r>
              <a:rPr lang="zh-CN" altLang="zh-CN" sz="2400" dirty="0">
                <a:ea typeface="宋体" panose="02010600030101010101" pitchFamily="2" charset="-122"/>
              </a:rPr>
              <a:t>，将结果存储在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ea typeface="宋体" panose="02010600030101010101" pitchFamily="2" charset="-122"/>
              </a:rPr>
              <a:t>中</a:t>
            </a:r>
            <a:endParaRPr lang="zh-CN" altLang="zh-CN" sz="2400" i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%=</a:t>
            </a: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zh-CN" sz="2400" i="1" dirty="0">
                <a:ea typeface="宋体" panose="02010600030101010101" pitchFamily="2" charset="-122"/>
              </a:rPr>
              <a:t>e</a:t>
            </a:r>
            <a:r>
              <a:rPr lang="zh-CN" altLang="en-US" sz="2400" i="1" dirty="0"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ea typeface="宋体" panose="02010600030101010101" pitchFamily="2" charset="-122"/>
              </a:rPr>
              <a:t>计算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ea typeface="宋体" panose="02010600030101010101" pitchFamily="2" charset="-122"/>
              </a:rPr>
              <a:t>除以</a:t>
            </a:r>
            <a:r>
              <a:rPr lang="zh-CN" altLang="zh-CN" sz="2400" i="1" dirty="0"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ea typeface="宋体" panose="02010600030101010101" pitchFamily="2" charset="-122"/>
              </a:rPr>
              <a:t>的余数，并将结果存储在</a:t>
            </a:r>
            <a:r>
              <a:rPr lang="zh-CN" altLang="zh-CN" sz="2400" i="1" dirty="0"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ea typeface="宋体" panose="02010600030101010101" pitchFamily="2" charset="-122"/>
              </a:rPr>
              <a:t>中</a:t>
            </a:r>
            <a:endParaRPr lang="zh-CN" altLang="zh-CN" sz="24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74DC0-621F-49BC-FFCB-E68C38564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4AB232-E521-614A-9AB7-46CD8CF9E064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F90F8D9-3B97-17C8-3AFF-3188E861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复合赋值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94869880-FA85-CDA8-1184-07734726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i="1" dirty="0">
                <a:ea typeface="宋体" panose="02010600030101010101" pitchFamily="2" charset="-122"/>
              </a:rPr>
              <a:t>e</a:t>
            </a:r>
            <a:r>
              <a:rPr lang="zh-CN" altLang="en-US" i="1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可能与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i="1" dirty="0">
                <a:ea typeface="宋体" panose="02010600030101010101" pitchFamily="2" charset="-122"/>
              </a:rPr>
              <a:t>e </a:t>
            </a:r>
            <a:r>
              <a:rPr lang="zh-CN" altLang="en-US" dirty="0">
                <a:ea typeface="宋体" panose="02010600030101010101" pitchFamily="2" charset="-122"/>
              </a:rPr>
              <a:t>不</a:t>
            </a:r>
            <a:r>
              <a:rPr lang="zh-CN" altLang="zh-CN" dirty="0">
                <a:ea typeface="宋体" panose="02010600030101010101" pitchFamily="2" charset="-122"/>
              </a:rPr>
              <a:t>“等价”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一是运算符优先级：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zh-CN" dirty="0">
                <a:ea typeface="宋体" panose="02010600030101010101" pitchFamily="2" charset="-122"/>
              </a:rPr>
              <a:t>与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不等价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在极少数情况下， 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i="1" dirty="0">
                <a:ea typeface="宋体" panose="02010600030101010101" pitchFamily="2" charset="-122"/>
              </a:rPr>
              <a:t>e</a:t>
            </a:r>
            <a:r>
              <a:rPr lang="zh-CN" altLang="zh-CN" dirty="0">
                <a:ea typeface="宋体" panose="02010600030101010101" pitchFamily="2" charset="-122"/>
              </a:rPr>
              <a:t>不同于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i="1" dirty="0">
                <a:ea typeface="宋体" panose="02010600030101010101" pitchFamily="2" charset="-122"/>
              </a:rPr>
              <a:t>e</a:t>
            </a:r>
            <a:r>
              <a:rPr lang="zh-CN" altLang="zh-CN" dirty="0">
                <a:ea typeface="宋体" panose="02010600030101010101" pitchFamily="2" charset="-122"/>
              </a:rPr>
              <a:t>因为</a:t>
            </a:r>
            <a:r>
              <a:rPr lang="zh-CN" altLang="zh-CN" i="1" dirty="0">
                <a:ea typeface="宋体" panose="02010600030101010101" pitchFamily="2" charset="-122"/>
              </a:rPr>
              <a:t>v</a:t>
            </a:r>
            <a:r>
              <a:rPr lang="zh-CN" altLang="zh-CN" dirty="0">
                <a:ea typeface="宋体" panose="02010600030101010101" pitchFamily="2" charset="-122"/>
              </a:rPr>
              <a:t>本身有副作用</a:t>
            </a:r>
            <a:r>
              <a:rPr lang="zh-CN" altLang="en-US" dirty="0">
                <a:ea typeface="宋体" panose="02010600030101010101" pitchFamily="2" charset="-122"/>
              </a:rPr>
              <a:t>（如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++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或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++</a:t>
            </a:r>
            <a:r>
              <a:rPr lang="zh-CN" altLang="en-US" dirty="0">
                <a:ea typeface="宋体" panose="02010600030101010101" pitchFamily="2" charset="-122"/>
              </a:rPr>
              <a:t>等）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其他复合赋值运算符</a:t>
            </a:r>
            <a:r>
              <a:rPr lang="zh-CN" altLang="en-US" dirty="0">
                <a:ea typeface="宋体" panose="02010600030101010101" pitchFamily="2" charset="-122"/>
              </a:rPr>
              <a:t>也</a:t>
            </a:r>
            <a:r>
              <a:rPr lang="zh-CN" altLang="zh-CN" dirty="0">
                <a:ea typeface="宋体" panose="02010600030101010101" pitchFamily="2" charset="-122"/>
              </a:rPr>
              <a:t>类似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10FD0-D02F-EEE7-E087-2899EABB0C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13EDCD-5E21-F546-8568-11EE2AF7D64B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A714D63-55A4-A925-335F-B3E1544B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算术运算符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6C08B18-B386-03A9-A4F0-D1A43629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提供了五种二元</a:t>
            </a:r>
            <a:r>
              <a:rPr lang="zh-CN" altLang="zh-CN" b="1" i="1" dirty="0">
                <a:ea typeface="宋体" panose="02010600030101010101" pitchFamily="2" charset="-122"/>
              </a:rPr>
              <a:t>算术运算符：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000" dirty="0">
                <a:ea typeface="宋体" panose="02010600030101010101" pitchFamily="2" charset="-122"/>
              </a:rPr>
              <a:t>加</a:t>
            </a:r>
            <a:r>
              <a:rPr lang="zh-CN" altLang="en-US" sz="2000" dirty="0">
                <a:ea typeface="宋体" panose="02010600030101010101" pitchFamily="2" charset="-122"/>
              </a:rPr>
              <a:t>法</a:t>
            </a:r>
            <a:endParaRPr lang="zh-CN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000" dirty="0">
                <a:ea typeface="宋体" panose="02010600030101010101" pitchFamily="2" charset="-122"/>
              </a:rPr>
              <a:t>减法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000" dirty="0">
                <a:ea typeface="宋体" panose="02010600030101010101" pitchFamily="2" charset="-122"/>
              </a:rPr>
              <a:t>乘法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除法</a:t>
            </a:r>
            <a:endParaRPr lang="zh-CN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求</a:t>
            </a:r>
            <a:r>
              <a:rPr lang="zh-CN" altLang="zh-CN" sz="2000" dirty="0">
                <a:ea typeface="宋体" panose="02010600030101010101" pitchFamily="2" charset="-122"/>
              </a:rPr>
              <a:t>余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有两个操作数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是</a:t>
            </a:r>
            <a:r>
              <a:rPr lang="zh-CN" altLang="zh-CN" b="1" i="1" dirty="0">
                <a:ea typeface="宋体" panose="02010600030101010101" pitchFamily="2" charset="-122"/>
              </a:rPr>
              <a:t>二元</a:t>
            </a:r>
            <a:r>
              <a:rPr lang="zh-CN" altLang="en-US" b="1" i="1" dirty="0">
                <a:ea typeface="宋体" panose="02010600030101010101" pitchFamily="2" charset="-122"/>
              </a:rPr>
              <a:t>运算符</a:t>
            </a:r>
            <a:endParaRPr lang="zh-CN" altLang="zh-CN" b="1" i="1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还有两个</a:t>
            </a:r>
            <a:r>
              <a:rPr lang="zh-CN" altLang="zh-CN" b="1" i="1" dirty="0">
                <a:ea typeface="宋体" panose="02010600030101010101" pitchFamily="2" charset="-122"/>
              </a:rPr>
              <a:t>一元</a:t>
            </a:r>
            <a:r>
              <a:rPr lang="zh-CN" altLang="zh-CN" dirty="0">
                <a:ea typeface="宋体" panose="02010600030101010101" pitchFamily="2" charset="-122"/>
              </a:rPr>
              <a:t>算术运算符：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000" dirty="0">
                <a:ea typeface="宋体" panose="02010600030101010101" pitchFamily="2" charset="-122"/>
              </a:rPr>
              <a:t>一元加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000" dirty="0">
                <a:ea typeface="宋体" panose="02010600030101010101" pitchFamily="2" charset="-122"/>
              </a:rPr>
              <a:t>一元减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AD9D7-4C98-2748-66B3-27C622D1C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E77867-7C94-4549-83F3-CBDC71B8A6B6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82D8DEE-59A1-5EBC-F279-DD881698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复合赋值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77D3FBED-4EBD-3E03-A4FE-3B276EDB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使用复合赋值运算符时，</a:t>
            </a:r>
            <a:r>
              <a:rPr lang="zh-CN" altLang="en-US" dirty="0">
                <a:ea typeface="宋体" panose="02010600030101010101" pitchFamily="2" charset="-122"/>
              </a:rPr>
              <a:t>注意</a:t>
            </a:r>
            <a:r>
              <a:rPr lang="zh-CN" altLang="zh-CN" dirty="0">
                <a:ea typeface="宋体" panose="02010600030101010101" pitchFamily="2" charset="-122"/>
              </a:rPr>
              <a:t>不要交换构成</a:t>
            </a:r>
            <a:r>
              <a:rPr lang="zh-CN" altLang="en-US" dirty="0">
                <a:ea typeface="宋体" panose="02010600030101010101" pitchFamily="2" charset="-122"/>
              </a:rPr>
              <a:t>复合</a:t>
            </a:r>
            <a:r>
              <a:rPr lang="zh-CN" altLang="zh-CN" dirty="0">
                <a:ea typeface="宋体" panose="02010600030101010101" pitchFamily="2" charset="-122"/>
              </a:rPr>
              <a:t>运算符的两个字符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虽然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=+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能</a:t>
            </a:r>
            <a:r>
              <a:rPr lang="zh-CN" altLang="zh-CN" dirty="0">
                <a:ea typeface="宋体" panose="02010600030101010101" pitchFamily="2" charset="-122"/>
              </a:rPr>
              <a:t>编译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但意义不同，</a:t>
            </a:r>
            <a:r>
              <a:rPr lang="zh-CN" altLang="zh-CN" dirty="0">
                <a:ea typeface="宋体" panose="02010600030101010101" pitchFamily="2" charset="-122"/>
              </a:rPr>
              <a:t>它相当于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(+j) ，它只是将j</a:t>
            </a:r>
            <a:r>
              <a:rPr lang="zh-CN" altLang="zh-CN" dirty="0">
                <a:ea typeface="宋体" panose="02010600030101010101" pitchFamily="2" charset="-122"/>
              </a:rPr>
              <a:t>的值复制到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中。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1F448-0C5A-D5FB-C1B8-A868A9F26D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C1B929-3D2B-3B43-AE75-CABC01924091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0656471-18F2-75F6-36E9-C887ECA6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增和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减运算符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1D25C49-E347-C4DE-1852-FC9AE2E0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对变量最常见的两种操作是“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增”（加 1）和“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减”（减 1）：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j - 1;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可以使用复合赋值运算符进行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增和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-= 1;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EA991-3A03-5B3E-B6E0-382DB9ADC5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9AFB67-75E1-6E48-AD91-12248AF39034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32DA079-E240-C025-6CEF-FCCCBC8D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增和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减运算符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FD58FBB7-D5AB-DC77-A174-01541D5D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</a:t>
            </a:r>
            <a:r>
              <a:rPr lang="zh-CN" altLang="en-US" dirty="0">
                <a:ea typeface="宋体" panose="02010600030101010101" pitchFamily="2" charset="-122"/>
              </a:rPr>
              <a:t>特别</a:t>
            </a:r>
            <a:r>
              <a:rPr lang="zh-CN" altLang="zh-CN" dirty="0">
                <a:ea typeface="宋体" panose="02010600030101010101" pitchFamily="2" charset="-122"/>
              </a:rPr>
              <a:t>提供了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 </a:t>
            </a:r>
            <a:r>
              <a:rPr lang="zh-CN" altLang="en-US" b="1" dirty="0">
                <a:ea typeface="宋体" panose="02010600030101010101" pitchFamily="2" charset="-122"/>
              </a:rPr>
              <a:t>自</a:t>
            </a:r>
            <a:r>
              <a:rPr lang="zh-CN" altLang="zh-CN" b="1" dirty="0">
                <a:ea typeface="宋体" panose="02010600030101010101" pitchFamily="2" charset="-122"/>
              </a:rPr>
              <a:t>增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–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自</a:t>
            </a:r>
            <a:r>
              <a:rPr lang="zh-CN" altLang="zh-CN" b="1" dirty="0">
                <a:ea typeface="宋体" panose="02010600030101010101" pitchFamily="2" charset="-122"/>
              </a:rPr>
              <a:t>减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运算符</a:t>
            </a: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++运算符</a:t>
            </a:r>
            <a:r>
              <a:rPr lang="zh-CN" altLang="zh-CN" dirty="0">
                <a:ea typeface="宋体" panose="02010600030101010101" pitchFamily="2" charset="-122"/>
              </a:rPr>
              <a:t>将操作数</a:t>
            </a:r>
            <a:r>
              <a:rPr lang="zh-CN" altLang="en-US" dirty="0">
                <a:ea typeface="宋体" panose="02010600030101010101" pitchFamily="2" charset="-122"/>
              </a:rPr>
              <a:t>加</a:t>
            </a:r>
            <a:r>
              <a:rPr lang="zh-CN" altLang="zh-CN" dirty="0">
                <a:ea typeface="宋体" panose="02010600030101010101" pitchFamily="2" charset="-122"/>
              </a:rPr>
              <a:t>1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zh-CN" altLang="zh-CN" dirty="0">
                <a:ea typeface="宋体" panose="02010600030101010101" pitchFamily="2" charset="-122"/>
              </a:rPr>
              <a:t>运算符</a:t>
            </a:r>
            <a:r>
              <a:rPr lang="zh-CN" altLang="en-US" dirty="0">
                <a:ea typeface="宋体" panose="02010600030101010101" pitchFamily="2" charset="-122"/>
              </a:rPr>
              <a:t>将操作数</a:t>
            </a:r>
            <a:r>
              <a:rPr lang="zh-CN" altLang="zh-CN" dirty="0">
                <a:ea typeface="宋体" panose="02010600030101010101" pitchFamily="2" charset="-122"/>
              </a:rPr>
              <a:t>减1</a:t>
            </a:r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增和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减运算符使用起来很棘手：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它们可以用作</a:t>
            </a:r>
            <a:r>
              <a:rPr lang="zh-CN" altLang="zh-CN" b="1" i="1" dirty="0">
                <a:ea typeface="宋体" panose="02010600030101010101" pitchFamily="2" charset="-122"/>
              </a:rPr>
              <a:t>前缀</a:t>
            </a:r>
            <a:r>
              <a:rPr lang="zh-CN" altLang="zh-CN" dirty="0">
                <a:ea typeface="宋体" panose="02010600030101010101" pitchFamily="2" charset="-122"/>
              </a:rPr>
              <a:t>运算符</a:t>
            </a:r>
            <a:r>
              <a:rPr lang="zh-CN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（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++i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–-i </a:t>
            </a:r>
            <a:r>
              <a:rPr lang="zh-CN" altLang="zh-CN" dirty="0">
                <a:ea typeface="宋体" panose="02010600030101010101" pitchFamily="2" charset="-122"/>
              </a:rPr>
              <a:t>）或</a:t>
            </a:r>
            <a:r>
              <a:rPr lang="zh-CN" altLang="zh-CN" b="1" i="1" dirty="0">
                <a:ea typeface="宋体" panose="02010600030101010101" pitchFamily="2" charset="-122"/>
              </a:rPr>
              <a:t>后缀</a:t>
            </a:r>
            <a:r>
              <a:rPr lang="zh-CN" altLang="zh-CN" dirty="0">
                <a:ea typeface="宋体" panose="02010600030101010101" pitchFamily="2" charset="-122"/>
              </a:rPr>
              <a:t>运算符（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i++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i-- 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它们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副作用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ea typeface="宋体" panose="02010600030101010101" pitchFamily="2" charset="-122"/>
              </a:rPr>
              <a:t>修改操作数的值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3E77B-650C-C1CA-ABBD-C899D7E93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5C083C-A4E8-AC49-8ED1-4EF6873587C7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45A4CECE-394B-C66D-46E1-8BF4DA4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增和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减运算符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D42BE18B-857D-08BA-CC75-517CAF1F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评估表达式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++i </a:t>
            </a:r>
            <a:r>
              <a:rPr lang="zh-CN" altLang="zh-CN" dirty="0"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</a:rPr>
              <a:t>前缀自增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的结果是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zh-CN" dirty="0">
                <a:ea typeface="宋体" panose="02010600030101010101" pitchFamily="2" charset="-122"/>
              </a:rPr>
              <a:t>副作用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%d\n", ++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  /* prints 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2"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%d\n",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    /* prints 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2" */</a:t>
            </a:r>
            <a:endParaRPr lang="zh-CN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评估</a:t>
            </a:r>
            <a:r>
              <a:rPr lang="zh-CN" altLang="zh-CN" dirty="0">
                <a:ea typeface="宋体" panose="02010600030101010101" pitchFamily="2" charset="-122"/>
              </a:rPr>
              <a:t>表达式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i++</a:t>
            </a:r>
            <a:r>
              <a:rPr lang="zh-CN" altLang="zh-CN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（后</a:t>
            </a:r>
            <a:r>
              <a:rPr lang="zh-CN" altLang="en-US" dirty="0">
                <a:ea typeface="宋体" panose="02010600030101010101" pitchFamily="2" charset="-122"/>
              </a:rPr>
              <a:t>缀自增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结果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副作用是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随后自增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%d\n",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++);   /* prints 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1"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%d\n",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    /* prints 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2" */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93B2C-76DB-A2F4-64F7-DFFF61680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696AF2-EE12-794D-B252-9297C9227353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AF7274D5-F3D5-9945-565B-5E0D13A2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增和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减运算符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3379ACB6-ECBE-2711-9A1F-536176E5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++i</a:t>
            </a:r>
            <a:r>
              <a:rPr lang="zh-CN" altLang="zh-CN" dirty="0">
                <a:ea typeface="宋体" panose="02010600030101010101" pitchFamily="2" charset="-122"/>
              </a:rPr>
              <a:t>表示“立即</a:t>
            </a:r>
            <a:r>
              <a:rPr lang="zh-CN" altLang="en-US" dirty="0">
                <a:ea typeface="宋体" panose="02010600030101010101" pitchFamily="2" charset="-122"/>
              </a:rPr>
              <a:t>自增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”，而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i++表示“暂时使用i</a:t>
            </a:r>
            <a:r>
              <a:rPr lang="zh-CN" altLang="zh-CN" dirty="0">
                <a:ea typeface="宋体" panose="02010600030101010101" pitchFamily="2" charset="-122"/>
              </a:rPr>
              <a:t>的旧值，稍后</a:t>
            </a:r>
            <a:r>
              <a:rPr lang="zh-CN" altLang="en-US" dirty="0">
                <a:ea typeface="宋体" panose="02010600030101010101" pitchFamily="2" charset="-122"/>
              </a:rPr>
              <a:t>再自</a:t>
            </a:r>
            <a:r>
              <a:rPr lang="zh-CN" altLang="zh-CN" dirty="0">
                <a:ea typeface="宋体" panose="02010600030101010101" pitchFamily="2" charset="-122"/>
              </a:rPr>
              <a:t>增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i”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稍后是多久后</a:t>
            </a:r>
            <a:r>
              <a:rPr lang="zh-CN" altLang="zh-CN" dirty="0">
                <a:ea typeface="宋体" panose="02010600030101010101" pitchFamily="2" charset="-122"/>
              </a:rPr>
              <a:t>？ C 标准没有指定精确的时间，但可以安全地假设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将在执行下一条语句之前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020ED-5E54-99E5-55AA-93DC0359B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4E90AA-B1CD-2A4B-B9A0-437873E60A8C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CDD965BF-166E-4CF6-D3D4-AD76D782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增和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减运算符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5F864AE6-7735-C495-31B6-F6BD435B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zh-CN" altLang="zh-CN" dirty="0">
                <a:ea typeface="宋体" panose="02010600030101010101" pitchFamily="2" charset="-122"/>
              </a:rPr>
              <a:t>运算符</a:t>
            </a:r>
            <a:r>
              <a:rPr lang="zh-CN" altLang="en-US" dirty="0">
                <a:ea typeface="宋体" panose="02010600030101010101" pitchFamily="2" charset="-122"/>
              </a:rPr>
              <a:t>与</a:t>
            </a:r>
            <a:r>
              <a:rPr lang="en-US" altLang="zh-CN" dirty="0">
                <a:ea typeface="宋体" panose="02010600030101010101" pitchFamily="2" charset="-122"/>
              </a:rPr>
              <a:t>++</a:t>
            </a:r>
            <a:r>
              <a:rPr lang="zh-CN" altLang="en-US" dirty="0">
                <a:ea typeface="宋体" panose="02010600030101010101" pitchFamily="2" charset="-122"/>
              </a:rPr>
              <a:t>运算符</a:t>
            </a:r>
            <a:r>
              <a:rPr lang="zh-CN" altLang="zh-CN" dirty="0">
                <a:ea typeface="宋体" panose="02010600030101010101" pitchFamily="2" charset="-122"/>
              </a:rPr>
              <a:t>相似：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%d\n", --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  /* prints 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0"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%d\n",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    /* prints 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0"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%d\n",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--);   /* prints 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1"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%d\n",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     /* prints "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0" */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4E1B2-D7B9-5711-A39E-DE9BE3E7C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C71801-53C3-A24A-B8D5-191766AA22D5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007CE27-1F5A-7F7A-5D09-3D30881C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增和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减运算符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72487B87-7BAE-815E-08C3-9E3CE16E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当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</a:t>
            </a:r>
            <a:r>
              <a:rPr lang="zh-CN" altLang="zh-CN" sz="2400" dirty="0">
                <a:ea typeface="宋体" panose="02010600030101010101" pitchFamily="2" charset="-122"/>
              </a:rPr>
              <a:t>或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r>
              <a:rPr lang="zh-CN" altLang="zh-CN" sz="2400" dirty="0">
                <a:ea typeface="宋体" panose="02010600030101010101" pitchFamily="2" charset="-122"/>
              </a:rPr>
              <a:t>在同一个表达式中多次使用时，结果通常很难理解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++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j++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ea typeface="宋体" panose="02010600030101010101" pitchFamily="2" charset="-122"/>
              </a:rPr>
              <a:t>最后一条语句等价于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j + 1;</a:t>
            </a:r>
          </a:p>
          <a:p>
            <a:pPr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 </a:t>
            </a:r>
            <a:r>
              <a:rPr lang="zh-CN" altLang="zh-CN" sz="2400" dirty="0">
                <a:ea typeface="宋体" panose="02010600030101010101" pitchFamily="2" charset="-122"/>
              </a:rPr>
              <a:t>、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sz="2400" dirty="0">
                <a:ea typeface="宋体" panose="02010600030101010101" pitchFamily="2" charset="-122"/>
              </a:rPr>
              <a:t>和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zh-CN" sz="2400" dirty="0">
                <a:ea typeface="宋体" panose="02010600030101010101" pitchFamily="2" charset="-122"/>
              </a:rPr>
              <a:t>的最终值分别为 2、3 和 4。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422FC-24C4-7C6C-C25F-0259F3E2FD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633529-EB6C-3B48-9E13-4DFE6185B813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11AD2D3-2C9F-1FF8-7BA1-CA2C1B4E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增和</a:t>
            </a:r>
            <a:r>
              <a:rPr lang="zh-CN" altLang="en-US" dirty="0">
                <a:ea typeface="宋体" panose="02010600030101010101" pitchFamily="2" charset="-122"/>
              </a:rPr>
              <a:t>自</a:t>
            </a:r>
            <a:r>
              <a:rPr lang="zh-CN" altLang="zh-CN" dirty="0">
                <a:ea typeface="宋体" panose="02010600030101010101" pitchFamily="2" charset="-122"/>
              </a:rPr>
              <a:t>减运算符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D4F2746-EBD2-1CAC-A981-81032416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相反，执行语句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k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 +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j++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i、 j和k</a:t>
            </a: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的值最终为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2、 3 和 3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3395E-EED9-B7AD-84F0-B9DBB4908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73735E-68D7-0445-9F7D-ABFD6AC15457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E315E30D-32E6-BB09-97CA-06FB06A2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表达</a:t>
            </a:r>
            <a:r>
              <a:rPr lang="zh-CN" altLang="en-US" dirty="0">
                <a:ea typeface="宋体" panose="02010600030101010101" pitchFamily="2" charset="-122"/>
              </a:rPr>
              <a:t>式求值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7921357A-0AFC-51D3-00C2-8C4A5C79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到目前为止</a:t>
            </a:r>
            <a:r>
              <a:rPr lang="zh-CN" altLang="en-US" dirty="0">
                <a:ea typeface="宋体" panose="02010600030101010101" pitchFamily="2" charset="-122"/>
              </a:rPr>
              <a:t>讲道</a:t>
            </a:r>
            <a:r>
              <a:rPr lang="zh-CN" altLang="zh-CN" dirty="0">
                <a:ea typeface="宋体" panose="02010600030101010101" pitchFamily="2" charset="-122"/>
              </a:rPr>
              <a:t>的运算符表：</a:t>
            </a:r>
          </a:p>
          <a:p>
            <a:pPr>
              <a:buFontTx/>
              <a:buNone/>
            </a:pPr>
            <a:endParaRPr lang="en-US" altLang="zh-CN" sz="2000" b="1" i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 b="1" i="1" dirty="0">
                <a:ea typeface="宋体" panose="02010600030101010101" pitchFamily="2" charset="-122"/>
              </a:rPr>
              <a:t>优先级</a:t>
            </a:r>
            <a:r>
              <a:rPr lang="en-US" altLang="zh-CN" sz="2000" b="1" i="1" dirty="0">
                <a:ea typeface="宋体" panose="02010600030101010101" pitchFamily="2" charset="-122"/>
              </a:rPr>
              <a:t>	 </a:t>
            </a:r>
            <a:r>
              <a:rPr lang="zh-CN" altLang="en-US" sz="2000" b="1" i="1" dirty="0">
                <a:ea typeface="宋体" panose="02010600030101010101" pitchFamily="2" charset="-122"/>
              </a:rPr>
              <a:t>     名称</a:t>
            </a:r>
            <a:r>
              <a:rPr lang="en-US" altLang="zh-CN" sz="2000" b="1" i="1" dirty="0">
                <a:ea typeface="宋体" panose="02010600030101010101" pitchFamily="2" charset="-122"/>
              </a:rPr>
              <a:t>		</a:t>
            </a:r>
            <a:r>
              <a:rPr lang="zh-CN" altLang="en-US" sz="2000" b="1" i="1" dirty="0">
                <a:ea typeface="宋体" panose="02010600030101010101" pitchFamily="2" charset="-122"/>
              </a:rPr>
              <a:t>            符号</a:t>
            </a:r>
            <a:r>
              <a:rPr lang="en-US" altLang="zh-CN" sz="2000" b="1" i="1" dirty="0">
                <a:ea typeface="宋体" panose="02010600030101010101" pitchFamily="2" charset="-122"/>
              </a:rPr>
              <a:t>	      </a:t>
            </a:r>
            <a:r>
              <a:rPr lang="zh-CN" altLang="en-US" sz="2000" b="1" i="1" dirty="0">
                <a:ea typeface="宋体" panose="02010600030101010101" pitchFamily="2" charset="-122"/>
              </a:rPr>
              <a:t>                       结合性</a:t>
            </a:r>
            <a:endParaRPr lang="en-US" altLang="zh-CN" sz="2000" b="1" i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1	      </a:t>
            </a:r>
            <a:r>
              <a:rPr lang="zh-CN" altLang="en-US" sz="2000" dirty="0">
                <a:ea typeface="宋体" panose="02010600030101010101" pitchFamily="2" charset="-122"/>
              </a:rPr>
              <a:t>自增</a:t>
            </a:r>
            <a:r>
              <a:rPr lang="en-US" altLang="zh-CN" sz="2000" dirty="0"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ea typeface="宋体" panose="02010600030101010101" pitchFamily="2" charset="-122"/>
              </a:rPr>
              <a:t>后缀</a:t>
            </a:r>
            <a:r>
              <a:rPr lang="en-US" altLang="zh-CN" sz="2000" dirty="0">
                <a:ea typeface="宋体" panose="02010600030101010101" pitchFamily="2" charset="-122"/>
              </a:rPr>
              <a:t>)	</a:t>
            </a:r>
            <a:r>
              <a:rPr lang="zh-CN" altLang="en-US" sz="2000" dirty="0"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			</a:t>
            </a:r>
            <a:r>
              <a:rPr lang="en-US" altLang="zh-CN" sz="2000" dirty="0">
                <a:ea typeface="宋体" panose="02010600030101010101" pitchFamily="2" charset="-122"/>
              </a:rPr>
              <a:t>left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      </a:t>
            </a:r>
            <a:r>
              <a:rPr lang="zh-CN" altLang="en-US" sz="2000" dirty="0">
                <a:ea typeface="宋体" panose="02010600030101010101" pitchFamily="2" charset="-122"/>
              </a:rPr>
              <a:t>自减</a:t>
            </a:r>
            <a:r>
              <a:rPr lang="en-US" altLang="zh-CN" sz="2000" dirty="0"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ea typeface="宋体" panose="02010600030101010101" pitchFamily="2" charset="-122"/>
              </a:rPr>
              <a:t>后缀</a:t>
            </a:r>
            <a:r>
              <a:rPr lang="en-US" altLang="zh-CN" sz="2000" dirty="0">
                <a:ea typeface="宋体" panose="02010600030101010101" pitchFamily="2" charset="-122"/>
              </a:rPr>
              <a:t>)	</a:t>
            </a:r>
            <a:r>
              <a:rPr lang="zh-CN" altLang="en-US" sz="2000" dirty="0"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2	</a:t>
            </a:r>
            <a:r>
              <a:rPr lang="zh-CN" altLang="en-US" sz="2000" dirty="0">
                <a:ea typeface="宋体" panose="02010600030101010101" pitchFamily="2" charset="-122"/>
              </a:rPr>
              <a:t>      自增</a:t>
            </a:r>
            <a:r>
              <a:rPr lang="en-US" altLang="zh-CN" sz="2000" dirty="0"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ea typeface="宋体" panose="02010600030101010101" pitchFamily="2" charset="-122"/>
              </a:rPr>
              <a:t>前缀</a:t>
            </a:r>
            <a:r>
              <a:rPr lang="en-US" altLang="zh-CN" sz="2000" dirty="0">
                <a:ea typeface="宋体" panose="02010600030101010101" pitchFamily="2" charset="-122"/>
              </a:rPr>
              <a:t>) 	</a:t>
            </a:r>
            <a:r>
              <a:rPr lang="zh-CN" altLang="en-US" sz="2000" dirty="0"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			</a:t>
            </a:r>
            <a:r>
              <a:rPr lang="en-US" altLang="zh-CN" sz="2000" dirty="0">
                <a:ea typeface="宋体" panose="02010600030101010101" pitchFamily="2" charset="-122"/>
              </a:rPr>
              <a:t>right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      自减</a:t>
            </a:r>
            <a:r>
              <a:rPr lang="en-US" altLang="zh-CN" sz="2000" dirty="0"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ea typeface="宋体" panose="02010600030101010101" pitchFamily="2" charset="-122"/>
              </a:rPr>
              <a:t>前缀</a:t>
            </a:r>
            <a:r>
              <a:rPr lang="en-US" altLang="zh-CN" sz="2000" dirty="0">
                <a:ea typeface="宋体" panose="02010600030101010101" pitchFamily="2" charset="-122"/>
              </a:rPr>
              <a:t>) 	</a:t>
            </a:r>
            <a:r>
              <a:rPr lang="zh-CN" altLang="en-US" sz="2000" dirty="0"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      </a:t>
            </a:r>
            <a:r>
              <a:rPr lang="zh-CN" altLang="en-US" sz="2000" dirty="0">
                <a:ea typeface="宋体" panose="02010600030101010101" pitchFamily="2" charset="-122"/>
              </a:rPr>
              <a:t>一元正号</a:t>
            </a: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ea typeface="宋体" panose="02010600030101010101" pitchFamily="2" charset="-122"/>
              </a:rPr>
              <a:t>         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zh-CN" altLang="en-US" sz="2000" dirty="0">
                <a:ea typeface="宋体" panose="02010600030101010101" pitchFamily="2" charset="-122"/>
              </a:rPr>
              <a:t>      一元负号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000" dirty="0">
                <a:ea typeface="宋体" panose="02010600030101010101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3	      </a:t>
            </a:r>
            <a:r>
              <a:rPr lang="zh-CN" altLang="en-US" sz="2000" dirty="0">
                <a:ea typeface="宋体" panose="02010600030101010101" pitchFamily="2" charset="-122"/>
              </a:rPr>
              <a:t>乘法类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/ %</a:t>
            </a:r>
            <a:r>
              <a:rPr lang="en-US" altLang="zh-CN" sz="2000" dirty="0">
                <a:ea typeface="宋体" panose="02010600030101010101" pitchFamily="2" charset="-122"/>
              </a:rPr>
              <a:t>			left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4	      </a:t>
            </a:r>
            <a:r>
              <a:rPr lang="zh-CN" altLang="en-US" sz="2000" dirty="0">
                <a:ea typeface="宋体" panose="02010600030101010101" pitchFamily="2" charset="-122"/>
              </a:rPr>
              <a:t>加法类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 -</a:t>
            </a:r>
            <a:r>
              <a:rPr lang="en-US" altLang="zh-CN" sz="2000" dirty="0">
                <a:ea typeface="宋体" panose="02010600030101010101" pitchFamily="2" charset="-122"/>
              </a:rPr>
              <a:t>			left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  5	      </a:t>
            </a:r>
            <a:r>
              <a:rPr lang="zh-CN" altLang="en-US" sz="2000" dirty="0">
                <a:ea typeface="宋体" panose="02010600030101010101" pitchFamily="2" charset="-122"/>
              </a:rPr>
              <a:t>赋值</a:t>
            </a: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*= /= %= += -=	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ea typeface="宋体" panose="02010600030101010101" pitchFamily="2" charset="-122"/>
              </a:rPr>
              <a:t>right</a:t>
            </a:r>
            <a:endParaRPr lang="zh-CN" altLang="zh-CN" sz="2000" b="1" i="1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8E8A4-6CAD-2995-028E-D89603FA0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5469DE-C52A-2644-883B-C6CCD84FE6B4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D784697B-9967-CFF0-1F4D-AB20477B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表达</a:t>
            </a:r>
            <a:r>
              <a:rPr lang="zh-CN" altLang="en-US" dirty="0">
                <a:ea typeface="宋体" panose="02010600030101010101" pitchFamily="2" charset="-122"/>
              </a:rPr>
              <a:t>式求值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0134CA02-B9BE-6A1E-1C12-B49429A0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ea typeface="宋体" panose="02010600030101010101" pitchFamily="2" charset="-122"/>
              </a:rPr>
              <a:t>该表可用于向缺少括号的表达式添加括号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从具有最高优先级的运算符开始，在运算符及其操作数周围加上括号</a:t>
            </a:r>
          </a:p>
          <a:p>
            <a:r>
              <a:rPr lang="zh-CN" altLang="zh-CN" sz="2400" dirty="0">
                <a:ea typeface="宋体" panose="02010600030101010101" pitchFamily="2" charset="-122"/>
              </a:rPr>
              <a:t>例子：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c++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--e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-f</a:t>
            </a:r>
          </a:p>
          <a:p>
            <a:pPr>
              <a:lnSpc>
                <a:spcPts val="6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							</a:t>
            </a:r>
            <a:r>
              <a:rPr lang="en-US" altLang="zh-CN" sz="2000" i="1" dirty="0">
                <a:solidFill>
                  <a:srgbClr val="000000"/>
                </a:solidFill>
                <a:ea typeface="宋体" panose="02010600030101010101" pitchFamily="2" charset="-122"/>
              </a:rPr>
              <a:t>Precedence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								      </a:t>
            </a:r>
            <a:r>
              <a:rPr lang="en-US" altLang="zh-CN" sz="2000" i="1" dirty="0">
                <a:solidFill>
                  <a:srgbClr val="000000"/>
                </a:solidFill>
                <a:ea typeface="宋体" panose="02010600030101010101" pitchFamily="2" charset="-122"/>
              </a:rPr>
              <a:t>level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c++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--e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-f                </a:t>
            </a:r>
            <a:r>
              <a:rPr lang="en-US" altLang="zh-CN" sz="2200" dirty="0">
                <a:ea typeface="宋体" panose="02010600030101010101" pitchFamily="2" charset="-122"/>
              </a:rPr>
              <a:t>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c++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(--e)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(-f)            </a:t>
            </a:r>
            <a:r>
              <a:rPr lang="en-US" altLang="zh-CN" sz="2200" dirty="0">
                <a:ea typeface="宋体" panose="02010600030101010101" pitchFamily="2" charset="-122"/>
              </a:rPr>
              <a:t>2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c++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((--e)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(-f))          </a:t>
            </a:r>
            <a:r>
              <a:rPr lang="en-US" altLang="zh-CN" sz="2200" dirty="0">
                <a:ea typeface="宋体" panose="02010600030101010101" pitchFamily="2" charset="-122"/>
              </a:rPr>
              <a:t>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c++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((--e)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(-f)))      </a:t>
            </a:r>
            <a:r>
              <a:rPr lang="en-US" altLang="zh-CN" sz="2200" dirty="0">
                <a:ea typeface="宋体" panose="02010600030101010101" pitchFamily="2" charset="-122"/>
              </a:rPr>
              <a:t>4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(((</a:t>
            </a:r>
            <a:r>
              <a:rPr lang="en-US" altLang="zh-CN" sz="2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c++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((--e)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(-f)))))  </a:t>
            </a:r>
            <a:r>
              <a:rPr lang="en-US" altLang="zh-CN" sz="2200" dirty="0">
                <a:ea typeface="宋体" panose="02010600030101010101" pitchFamily="2" charset="-122"/>
              </a:rPr>
              <a:t>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A383-CB17-962E-A286-DD8782FD4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524411-5C33-3746-AA25-82A13A85FF3B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754B029-21C9-F08D-2FAD-0782C19B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一元算术运算符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8C1884C-9FD4-DCE0-15E1-6A6D7646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一元运算符需要一个操作数：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+1;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-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一元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运算符什么也不做。它主要用于强调数字常数是正数。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FAB71-A2FA-9CDF-CD39-4EFF14DC6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95CA2D-CE92-F34E-936D-C190A1193A6E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9AD95EC7-A73F-C484-A81E-49E64CDB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子表达式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求值顺序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14D87987-E9FD-94AE-9CBA-9AFE36CF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表达式的值可能取决于计算其子表达式的顺序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C 没有定义子表达式评估的</a:t>
            </a:r>
            <a:r>
              <a:rPr lang="zh-CN" altLang="en-US" dirty="0">
                <a:ea typeface="宋体" panose="02010600030101010101" pitchFamily="2" charset="-122"/>
              </a:rPr>
              <a:t>先后</a:t>
            </a:r>
            <a:r>
              <a:rPr lang="zh-CN" altLang="zh-CN" dirty="0">
                <a:ea typeface="宋体" panose="02010600030101010101" pitchFamily="2" charset="-122"/>
              </a:rPr>
              <a:t>顺序（涉及逻辑与、逻辑或、条件和逗号运算符的子表达式除外）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在表达式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d)</a:t>
            </a:r>
            <a:r>
              <a:rPr lang="zh-CN" altLang="zh-CN" dirty="0">
                <a:ea typeface="宋体" panose="02010600030101010101" pitchFamily="2" charset="-122"/>
              </a:rPr>
              <a:t>中</a:t>
            </a:r>
            <a:r>
              <a:rPr lang="zh-CN" altLang="en-US" dirty="0">
                <a:ea typeface="宋体" panose="02010600030101010101" pitchFamily="2" charset="-122"/>
              </a:rPr>
              <a:t>并未定义是应该先计算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b)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还是应该先计算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d)</a:t>
            </a:r>
            <a:endParaRPr lang="zh-CN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6A53-A1E5-5DA2-3FAF-72715DBA6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CEA9EB-90D8-2241-8F93-39E59A2294D9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4531769-F7B9-9F6E-31A5-4D3374C1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子表达式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求值顺序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DDA5ABAD-77CE-1CEC-6EF2-B756752A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大多数表达式具有相同的值，无论其子表达式的计算顺序如何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但是，当子表达式修改其操作数时，</a:t>
            </a:r>
            <a:r>
              <a:rPr lang="zh-CN" altLang="en-US" dirty="0">
                <a:ea typeface="宋体" panose="02010600030101010101" pitchFamily="2" charset="-122"/>
              </a:rPr>
              <a:t>则上述表述不成立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= 5;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 = (b = a + 2) - (a = 1);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第二条语句的</a:t>
            </a:r>
            <a:r>
              <a:rPr lang="zh-CN" altLang="en-US" dirty="0">
                <a:ea typeface="宋体" panose="02010600030101010101" pitchFamily="2" charset="-122"/>
              </a:rPr>
              <a:t>执行结果是未定义的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3BCB1-D80B-A561-6ECE-8DD1D7375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BC6EC-A71B-F74D-9A59-D38A32110F25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0831A59A-06C8-C6EA-2BF0-7AD92317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子表达式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求值顺序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B2D6C18C-2CEF-A979-18A7-798599AB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避免</a:t>
            </a:r>
            <a:r>
              <a:rPr lang="zh-CN" altLang="en-US" dirty="0">
                <a:ea typeface="宋体" panose="02010600030101010101" pitchFamily="2" charset="-122"/>
              </a:rPr>
              <a:t>在表达式中访问变量值的同时也修改该变量的值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在遇到这样的表达式时可能会产生警告消息，例如</a:t>
            </a:r>
            <a:r>
              <a:rPr lang="zh-CN" altLang="zh-CN" i="1" dirty="0">
                <a:ea typeface="宋体" panose="02010600030101010101" pitchFamily="2" charset="-122"/>
              </a:rPr>
              <a:t>“对' </a:t>
            </a:r>
            <a:r>
              <a:rPr lang="zh-CN" altLang="zh-CN" i="1" dirty="0">
                <a:ea typeface="宋体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zh-CN" altLang="zh-CN" i="1" dirty="0">
                <a:ea typeface="宋体" panose="02010600030101010101" pitchFamily="2" charset="-122"/>
              </a:rPr>
              <a:t>'的操作可能未定义” 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BB20C-D667-2ED6-886E-BEC1A8F2B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C2C3D5-CAA6-DD4A-B2DB-9FA7502F0B4A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B0E337B-57FA-ACE4-272C-A61CD4D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子表达式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求值顺序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9425FD3B-92B0-245B-51C7-B50C9088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为防止出现问题，最好避免在子表达式中使用赋值运算符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相反，</a:t>
            </a:r>
            <a:r>
              <a:rPr lang="zh-CN" altLang="en-US" dirty="0">
                <a:ea typeface="宋体" panose="02010600030101010101" pitchFamily="2" charset="-122"/>
              </a:rPr>
              <a:t>建议</a:t>
            </a:r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zh-CN" altLang="en-US" dirty="0">
                <a:ea typeface="宋体" panose="02010600030101010101" pitchFamily="2" charset="-122"/>
              </a:rPr>
              <a:t>一串分离的赋值表达式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= 5;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 = a + 2;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 = b - a;</a:t>
            </a:r>
          </a:p>
          <a:p>
            <a:pPr>
              <a:buFontTx/>
              <a:buNone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zh-CN" altLang="zh-CN" dirty="0">
                <a:ea typeface="宋体" panose="02010600030101010101" pitchFamily="2" charset="-122"/>
              </a:rPr>
              <a:t>的值将始终为 6。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7A03-1524-22D7-A954-357444EE4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1AE88B-C1FF-6048-84C3-2D6F4DE48E13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F6F6085D-2D06-60F0-BA3D-D281AA43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子表达式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求值顺序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1EEF37C-BF1F-715A-99E7-886C0641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除了赋值运算符之外，唯一修改其操作数的运算符是自增和自减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使用这些运算符时，</a:t>
            </a:r>
            <a:r>
              <a:rPr lang="zh-CN" altLang="en-US" dirty="0">
                <a:ea typeface="宋体" panose="02010600030101010101" pitchFamily="2" charset="-122"/>
              </a:rPr>
              <a:t>需</a:t>
            </a:r>
            <a:r>
              <a:rPr lang="zh-CN" altLang="zh-CN" dirty="0">
                <a:ea typeface="宋体" panose="02010600030101010101" pitchFamily="2" charset="-122"/>
              </a:rPr>
              <a:t>注意表达式不</a:t>
            </a:r>
            <a:r>
              <a:rPr lang="zh-CN" altLang="en-US" dirty="0">
                <a:ea typeface="宋体" panose="02010600030101010101" pitchFamily="2" charset="-122"/>
              </a:rPr>
              <a:t>能</a:t>
            </a:r>
            <a:r>
              <a:rPr lang="zh-CN" altLang="zh-CN" dirty="0">
                <a:ea typeface="宋体" panose="02010600030101010101" pitchFamily="2" charset="-122"/>
              </a:rPr>
              <a:t>依赖于特定的求值顺序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5B9CE-C6B2-2E80-536B-998A2D240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87F936-097D-5641-9667-48E246D144F6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E2CC3951-3042-C4AE-A4D7-39A3FF73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子表达式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zh-CN" dirty="0">
                <a:ea typeface="宋体" panose="02010600030101010101" pitchFamily="2" charset="-122"/>
              </a:rPr>
              <a:t>求值顺序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1D418AF6-C30F-EB08-7F23-02129C8F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j 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很自然地假设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被赋值为 4。然而，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也可以被赋值为 6：</a:t>
            </a:r>
          </a:p>
          <a:p>
            <a:pPr marL="685800" lvl="1">
              <a:buFontTx/>
              <a:buAutoNum type="arabicPeriod"/>
            </a:pPr>
            <a:r>
              <a:rPr lang="zh-CN" altLang="zh-CN" dirty="0">
                <a:ea typeface="宋体" panose="02010600030101010101" pitchFamily="2" charset="-122"/>
              </a:rPr>
              <a:t>获取第二个操作数（i 的原始值），然后将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递增</a:t>
            </a:r>
          </a:p>
          <a:p>
            <a:pPr marL="685800" lvl="1">
              <a:buFontTx/>
              <a:buAutoNum type="arabicPeriod"/>
            </a:pPr>
            <a:r>
              <a:rPr lang="zh-CN" altLang="zh-CN" dirty="0">
                <a:ea typeface="宋体" panose="02010600030101010101" pitchFamily="2" charset="-122"/>
              </a:rPr>
              <a:t>第一个操作数（ i的新值）</a:t>
            </a:r>
          </a:p>
          <a:p>
            <a:pPr marL="685800" lvl="1">
              <a:buFontTx/>
              <a:buAutoNum type="arabicPeriod"/>
            </a:pPr>
            <a:r>
              <a:rPr lang="zh-CN" altLang="zh-CN" dirty="0">
                <a:ea typeface="宋体" panose="02010600030101010101" pitchFamily="2" charset="-122"/>
              </a:rPr>
              <a:t>i的新值和旧值相乘，得到 6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7C25-047A-2E4F-DE8E-5D895EBA4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F06026-0B21-9C44-B4B4-E4C3546ECF61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2C60653B-2043-0D66-4CDE-45D54145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未定义的行为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7310-6D68-BDAC-583E-66D1B12B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2)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1);</a:t>
            </a:r>
            <a:r>
              <a:rPr lang="zh-CN" dirty="0"/>
              <a:t>和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/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++;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Courier New" pitchFamily="49" charset="0"/>
              </a:rPr>
              <a:t>均会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产生</a:t>
            </a:r>
            <a:r>
              <a:rPr lang="zh-CN" i="1" dirty="0">
                <a:latin typeface="SimSun" panose="02010600030101010101" pitchFamily="2" charset="-122"/>
                <a:ea typeface="SimSun" panose="02010600030101010101" pitchFamily="2" charset="-122"/>
              </a:rPr>
              <a:t>未定义的行为</a:t>
            </a:r>
          </a:p>
          <a:p>
            <a:pPr>
              <a:defRPr/>
            </a:pPr>
            <a:r>
              <a:rPr lang="zh-CN" dirty="0"/>
              <a:t>未定义行为的可能影响：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当使用不同的编译器编译时，程序</a:t>
            </a:r>
            <a:r>
              <a:rPr lang="zh-CN" altLang="en-US" dirty="0">
                <a:ea typeface="+mn-ea"/>
                <a:cs typeface="+mn-cs"/>
              </a:rPr>
              <a:t>运行</a:t>
            </a:r>
            <a:r>
              <a:rPr lang="zh-CN" dirty="0">
                <a:ea typeface="+mn-ea"/>
                <a:cs typeface="+mn-cs"/>
              </a:rPr>
              <a:t>的行为可能会有所不同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该程序可能一开始就无法编译</a:t>
            </a:r>
          </a:p>
          <a:p>
            <a:pPr lvl="1">
              <a:defRPr/>
            </a:pPr>
            <a:r>
              <a:rPr lang="zh-CN" altLang="en-US" dirty="0">
                <a:ea typeface="+mn-ea"/>
                <a:cs typeface="+mn-cs"/>
              </a:rPr>
              <a:t>能</a:t>
            </a:r>
            <a:r>
              <a:rPr lang="zh-CN" dirty="0">
                <a:ea typeface="+mn-ea"/>
                <a:cs typeface="+mn-cs"/>
              </a:rPr>
              <a:t>编译</a:t>
            </a:r>
            <a:r>
              <a:rPr lang="zh-CN" altLang="en-US" dirty="0">
                <a:ea typeface="+mn-ea"/>
                <a:cs typeface="+mn-cs"/>
              </a:rPr>
              <a:t>但</a:t>
            </a:r>
            <a:r>
              <a:rPr lang="zh-CN" dirty="0">
                <a:ea typeface="+mn-ea"/>
                <a:cs typeface="+mn-cs"/>
              </a:rPr>
              <a:t>无法运行</a:t>
            </a:r>
          </a:p>
          <a:p>
            <a:pPr lvl="1">
              <a:defRPr/>
            </a:pPr>
            <a:r>
              <a:rPr lang="zh-CN" altLang="en-US" dirty="0">
                <a:ea typeface="+mn-ea"/>
                <a:cs typeface="+mn-cs"/>
              </a:rPr>
              <a:t>能</a:t>
            </a:r>
            <a:r>
              <a:rPr lang="zh-CN" dirty="0">
                <a:ea typeface="+mn-ea"/>
                <a:cs typeface="+mn-cs"/>
              </a:rPr>
              <a:t>运行，</a:t>
            </a:r>
            <a:r>
              <a:rPr lang="zh-CN" altLang="en-US" dirty="0">
                <a:ea typeface="+mn-ea"/>
                <a:cs typeface="+mn-cs"/>
              </a:rPr>
              <a:t>但</a:t>
            </a:r>
            <a:r>
              <a:rPr lang="zh-CN" dirty="0">
                <a:ea typeface="+mn-ea"/>
                <a:cs typeface="+mn-cs"/>
              </a:rPr>
              <a:t>程序可能会崩溃、行为不正常或产生无意义的结果</a:t>
            </a:r>
          </a:p>
          <a:p>
            <a:pPr>
              <a:defRPr/>
            </a:pPr>
            <a:r>
              <a:rPr lang="zh-CN" dirty="0"/>
              <a:t>应</a:t>
            </a:r>
            <a:r>
              <a:rPr lang="zh-CN" dirty="0">
                <a:solidFill>
                  <a:srgbClr val="FF0000"/>
                </a:solidFill>
              </a:rPr>
              <a:t>避免</a:t>
            </a:r>
            <a:r>
              <a:rPr lang="zh-CN" dirty="0"/>
              <a:t>未定义的行为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FD474-357C-8748-55B5-E63B0B8CE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30BA94-36B8-F241-9E4B-EF5888FB662F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964F96D8-7BCF-408D-BA56-720A526D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表达式语句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58A3402C-C86C-4A6F-56ED-A679C9AD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有一个不寻常的规则，即任何表达式都可以用作语句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例子：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++i;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i首先递增，然后获取i</a:t>
            </a:r>
            <a:r>
              <a:rPr lang="zh-CN" altLang="zh-CN" dirty="0">
                <a:ea typeface="宋体" panose="02010600030101010101" pitchFamily="2" charset="-122"/>
              </a:rPr>
              <a:t>的新值，然后丢弃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54686-67C8-224D-B39E-38A26DDF1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01FC77-0240-7C4A-BA77-7B4ED17F5017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4077A582-3EA8-2B42-2D7D-86B22692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表达式语句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36D182D7-30C1-86F4-2094-D780717F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由于它的值被丢弃了，除非表达式有副作用，否则将表达式用作语句几乎没有意义：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1;       /* useful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--;         /* useful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j - 1;   /* not useful */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734DD-B6D5-DC20-FB55-3C8D8D256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524525-D697-2647-8223-051410B3760D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055D339-10E3-EEED-714A-9B492A8D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表达式语句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B36FC4F-88BC-7FEE-C089-21F57B4E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一个</a:t>
            </a:r>
            <a:r>
              <a:rPr lang="zh-CN" altLang="en-US" dirty="0">
                <a:ea typeface="宋体" panose="02010600030101010101" pitchFamily="2" charset="-122"/>
              </a:rPr>
              <a:t>无意的输入</a:t>
            </a:r>
            <a:r>
              <a:rPr lang="zh-CN" altLang="zh-CN" dirty="0">
                <a:ea typeface="宋体" panose="02010600030101010101" pitchFamily="2" charset="-122"/>
              </a:rPr>
              <a:t>很容易</a:t>
            </a:r>
            <a:r>
              <a:rPr lang="zh-CN" altLang="en-US" dirty="0">
                <a:ea typeface="宋体" panose="02010600030101010101" pitchFamily="2" charset="-122"/>
              </a:rPr>
              <a:t>会</a:t>
            </a:r>
            <a:r>
              <a:rPr lang="zh-CN" altLang="zh-CN" dirty="0">
                <a:ea typeface="宋体" panose="02010600030101010101" pitchFamily="2" charset="-122"/>
              </a:rPr>
              <a:t>创建一个“什么都不做”的表达语句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例如，输入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j;</a:t>
            </a: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   </a:t>
            </a:r>
            <a:r>
              <a:rPr lang="zh-CN" altLang="zh-CN" dirty="0">
                <a:ea typeface="宋体" panose="02010600030101010101" pitchFamily="2" charset="-122"/>
              </a:rPr>
              <a:t>可能会不小心</a:t>
            </a:r>
            <a:r>
              <a:rPr lang="zh-CN" altLang="en-US" dirty="0">
                <a:ea typeface="宋体" panose="02010600030101010101" pitchFamily="2" charset="-122"/>
              </a:rPr>
              <a:t>误</a:t>
            </a:r>
            <a:r>
              <a:rPr lang="zh-CN" altLang="zh-CN" dirty="0">
                <a:ea typeface="宋体" panose="02010600030101010101" pitchFamily="2" charset="-122"/>
              </a:rPr>
              <a:t>输入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j;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一些编译器</a:t>
            </a:r>
            <a:r>
              <a:rPr lang="zh-CN" altLang="en-US" dirty="0">
                <a:ea typeface="宋体" panose="02010600030101010101" pitchFamily="2" charset="-122"/>
              </a:rPr>
              <a:t>会</a:t>
            </a:r>
            <a:r>
              <a:rPr lang="zh-CN" altLang="zh-CN" dirty="0">
                <a:ea typeface="宋体" panose="02010600030101010101" pitchFamily="2" charset="-122"/>
              </a:rPr>
              <a:t>检测无意义的表达式语句；</a:t>
            </a:r>
            <a:r>
              <a:rPr lang="zh-CN" altLang="en-US" dirty="0">
                <a:ea typeface="宋体" panose="02010600030101010101" pitchFamily="2" charset="-122"/>
              </a:rPr>
              <a:t>给出</a:t>
            </a:r>
            <a:r>
              <a:rPr lang="zh-CN" altLang="zh-CN" dirty="0">
                <a:ea typeface="宋体" panose="02010600030101010101" pitchFamily="2" charset="-122"/>
              </a:rPr>
              <a:t>一个警告，比如</a:t>
            </a:r>
            <a:r>
              <a:rPr lang="zh-CN" altLang="zh-CN" i="1" dirty="0">
                <a:ea typeface="宋体" panose="02010600030101010101" pitchFamily="2" charset="-122"/>
              </a:rPr>
              <a:t>“statement with no effect”。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EEAA-C748-A690-6039-0EF0B363E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34C8DF-4AD8-1444-B54A-C10B1EBBF050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F470D06-B93D-3EDC-4B14-2BA1EDA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二元算术运算符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FECF93B-402F-6E17-C073-00F57B17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 j是i</a:t>
            </a:r>
            <a:r>
              <a:rPr lang="zh-CN" altLang="zh-CN" dirty="0">
                <a:ea typeface="宋体" panose="02010600030101010101" pitchFamily="2" charset="-122"/>
              </a:rPr>
              <a:t>除以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时的余数。</a:t>
            </a:r>
          </a:p>
          <a:p>
            <a:pPr lvl="1">
              <a:buFontTx/>
              <a:buNone/>
            </a:pP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dirty="0">
                <a:ea typeface="宋体" panose="02010600030101010101" pitchFamily="2" charset="-122"/>
              </a:rPr>
              <a:t>的值为 1，而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zh-CN" dirty="0">
                <a:ea typeface="宋体" panose="02010600030101010101" pitchFamily="2" charset="-122"/>
              </a:rPr>
              <a:t>的值为 0。</a:t>
            </a:r>
          </a:p>
          <a:p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二元算术运算符（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zh-CN" altLang="zh-CN" dirty="0">
                <a:ea typeface="宋体" panose="02010600030101010101" pitchFamily="2" charset="-122"/>
              </a:rPr>
              <a:t>除外）允许使用整数或浮点操作数，并允许混合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当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r>
              <a:rPr lang="zh-CN" altLang="zh-CN" dirty="0">
                <a:ea typeface="宋体" panose="02010600030101010101" pitchFamily="2" charset="-122"/>
              </a:rPr>
              <a:t>操作数混合时，结果的类型为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float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</a:t>
            </a:r>
            <a:r>
              <a:rPr lang="zh-CN" altLang="zh-CN" dirty="0">
                <a:ea typeface="宋体" panose="02010600030101010101" pitchFamily="2" charset="-122"/>
              </a:rPr>
              <a:t>+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2.5f</a:t>
            </a:r>
            <a:r>
              <a:rPr lang="zh-CN" altLang="zh-CN" dirty="0">
                <a:ea typeface="宋体" panose="02010600030101010101" pitchFamily="2" charset="-122"/>
              </a:rPr>
              <a:t>的值为 11.5，而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6.7f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的值为 3.35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41362-C41F-DCBE-CABC-C83883F442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46089E-2C83-6C4B-9864-0075A3A16222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0B342F1-C3BE-C337-449F-5890105C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和%</a:t>
            </a:r>
            <a:r>
              <a:rPr lang="zh-CN" altLang="zh-CN" dirty="0">
                <a:ea typeface="宋体" panose="02010600030101010101" pitchFamily="2" charset="-122"/>
              </a:rPr>
              <a:t>运算符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0FFA-48DD-AAAA-E601-7F7D4753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pPr>
              <a:defRPr/>
            </a:pPr>
            <a:r>
              <a:rPr lang="zh-CN" dirty="0"/>
              <a:t>/</a:t>
            </a:r>
            <a:r>
              <a:rPr lang="zh-CN" altLang="en-US" dirty="0"/>
              <a:t>和</a:t>
            </a:r>
            <a:r>
              <a:rPr lang="en-US" altLang="zh-CN" dirty="0"/>
              <a:t>%</a:t>
            </a:r>
            <a:r>
              <a:rPr lang="zh-CN" altLang="en-US" dirty="0"/>
              <a:t>运算</a:t>
            </a:r>
            <a:r>
              <a:rPr lang="zh-CN" dirty="0"/>
              <a:t>符</a:t>
            </a:r>
            <a:r>
              <a:rPr lang="zh-CN" altLang="en-US" dirty="0"/>
              <a:t>使用</a:t>
            </a:r>
            <a:r>
              <a:rPr lang="zh-CN" dirty="0"/>
              <a:t>需要特别注意：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当两个操作数都是整数时，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Courier New" pitchFamily="49" charset="0"/>
              </a:rPr>
              <a:t>会</a:t>
            </a:r>
            <a:r>
              <a:rPr lang="zh-CN" dirty="0">
                <a:ea typeface="+mn-ea"/>
                <a:cs typeface="+mn-cs"/>
              </a:rPr>
              <a:t>“截断”结果。值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zh-CN" dirty="0">
                <a:ea typeface="+mn-ea"/>
                <a:cs typeface="+mn-cs"/>
              </a:rPr>
              <a:t> 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zh-CN" dirty="0">
                <a:ea typeface="+mn-ea"/>
                <a:cs typeface="+mn-cs"/>
              </a:rPr>
              <a:t> 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lang="zh-CN" dirty="0">
                <a:ea typeface="+mn-ea"/>
                <a:cs typeface="+mn-cs"/>
              </a:rPr>
              <a:t>是 0，而不是 0.5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zh-CN" alt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zh-CN" dirty="0">
                <a:ea typeface="+mn-ea"/>
                <a:cs typeface="+mn-cs"/>
              </a:rPr>
              <a:t>运算符</a:t>
            </a:r>
            <a:r>
              <a:rPr lang="zh-CN" altLang="en-US" dirty="0">
                <a:ea typeface="+mn-ea"/>
                <a:cs typeface="+mn-cs"/>
              </a:rPr>
              <a:t>要求</a:t>
            </a:r>
            <a:r>
              <a:rPr lang="zh-CN" dirty="0">
                <a:ea typeface="+mn-ea"/>
                <a:cs typeface="+mn-cs"/>
              </a:rPr>
              <a:t>整数</a:t>
            </a:r>
            <a:r>
              <a:rPr lang="zh-CN" altLang="en-US" dirty="0">
                <a:ea typeface="+mn-ea"/>
                <a:cs typeface="+mn-cs"/>
              </a:rPr>
              <a:t>作为</a:t>
            </a:r>
            <a:r>
              <a:rPr lang="zh-CN" dirty="0">
                <a:ea typeface="+mn-ea"/>
                <a:cs typeface="+mn-cs"/>
              </a:rPr>
              <a:t>操作数；如果任一操作数不是整数，则程序将无法编译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使用零作为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zh-CN" dirty="0">
                <a:ea typeface="+mn-ea"/>
                <a:cs typeface="+mn-cs"/>
              </a:rPr>
              <a:t>或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zh-CN" dirty="0">
                <a:latin typeface="SimSun" panose="02010600030101010101" pitchFamily="2" charset="-122"/>
                <a:ea typeface="SimSun" panose="02010600030101010101" pitchFamily="2" charset="-122"/>
                <a:cs typeface="Courier New" pitchFamily="49" charset="0"/>
              </a:rPr>
              <a:t>的右操作数</a:t>
            </a:r>
            <a:r>
              <a:rPr lang="zh-CN" dirty="0">
                <a:ea typeface="+mn-ea"/>
                <a:cs typeface="+mn-cs"/>
              </a:rPr>
              <a:t>会导致未定义的行为</a:t>
            </a:r>
          </a:p>
          <a:p>
            <a:pPr lvl="1">
              <a:defRPr/>
            </a:pP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zh-CN" dirty="0">
                <a:ea typeface="+mn-ea"/>
                <a:cs typeface="+mn-cs"/>
              </a:rPr>
              <a:t>和</a:t>
            </a:r>
            <a:r>
              <a:rPr lang="zh-CN" dirty="0">
                <a:latin typeface="Courier New" pitchFamily="49" charset="0"/>
                <a:ea typeface="+mn-ea"/>
                <a:cs typeface="Courier New" pitchFamily="49" charset="0"/>
              </a:rPr>
              <a:t>%</a:t>
            </a:r>
            <a:r>
              <a:rPr lang="zh-CN" dirty="0">
                <a:ea typeface="+mn-ea"/>
                <a:cs typeface="+mn-cs"/>
              </a:rPr>
              <a:t>与负操作数一起使用时的行为在 C89 中由</a:t>
            </a:r>
            <a:r>
              <a:rPr lang="zh-CN" b="1" i="1" dirty="0"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实现定义</a:t>
            </a:r>
          </a:p>
          <a:p>
            <a:pPr lvl="1">
              <a:defRPr/>
            </a:pPr>
            <a:r>
              <a:rPr lang="zh-CN" dirty="0">
                <a:ea typeface="+mn-ea"/>
                <a:cs typeface="+mn-cs"/>
              </a:rPr>
              <a:t>在 C99 中，除法的结果总是向零截断，并且</a:t>
            </a:r>
            <a:r>
              <a:rPr lang="zh-CN" dirty="0">
                <a:ea typeface="SimSun" panose="02010600030101010101" pitchFamily="2" charset="-122"/>
                <a:cs typeface="Courier New" pitchFamily="49" charset="0"/>
              </a:rPr>
              <a:t>i</a:t>
            </a:r>
            <a:r>
              <a:rPr lang="zh-CN" dirty="0">
                <a:ea typeface="SimSun" panose="02010600030101010101" pitchFamily="2" charset="-122"/>
                <a:cs typeface="+mn-cs"/>
              </a:rPr>
              <a:t> </a:t>
            </a:r>
            <a:r>
              <a:rPr lang="zh-CN" dirty="0">
                <a:ea typeface="SimSun" panose="02010600030101010101" pitchFamily="2" charset="-122"/>
                <a:cs typeface="Courier New" pitchFamily="49" charset="0"/>
              </a:rPr>
              <a:t>%</a:t>
            </a:r>
            <a:r>
              <a:rPr lang="zh-CN" dirty="0">
                <a:ea typeface="SimSun" panose="02010600030101010101" pitchFamily="2" charset="-122"/>
                <a:cs typeface="+mn-cs"/>
              </a:rPr>
              <a:t> </a:t>
            </a:r>
            <a:r>
              <a:rPr lang="zh-CN" dirty="0">
                <a:ea typeface="SimSun" panose="02010600030101010101" pitchFamily="2" charset="-122"/>
                <a:cs typeface="Courier New" pitchFamily="49" charset="0"/>
              </a:rPr>
              <a:t>j</a:t>
            </a:r>
            <a:r>
              <a:rPr lang="zh-CN" altLang="zh-CN" dirty="0">
                <a:ea typeface="SimSun" panose="02010600030101010101" pitchFamily="2" charset="-122"/>
                <a:cs typeface="Courier New" pitchFamily="49" charset="0"/>
              </a:rPr>
              <a:t>的值</a:t>
            </a:r>
            <a:r>
              <a:rPr lang="zh-CN" dirty="0">
                <a:ea typeface="SimSun" panose="02010600030101010101" pitchFamily="2" charset="-122"/>
                <a:cs typeface="Courier New" pitchFamily="49" charset="0"/>
              </a:rPr>
              <a:t>与i</a:t>
            </a:r>
            <a:r>
              <a:rPr lang="zh-CN" dirty="0"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具有相同的符号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F8365-656D-58FA-E0BF-47345FDA1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D65306-01C3-5049-9554-76C330E26923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9728810-D0AF-F49D-610D-A5508D15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实现定义的行为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5956FB4-7C77-2438-1338-82588EA9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C 标准故意不指定语言的某些部分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未指定语言的某些部分反映了 C </a:t>
            </a:r>
            <a:r>
              <a:rPr lang="zh-CN" altLang="en-US" dirty="0">
                <a:ea typeface="宋体" panose="02010600030101010101" pitchFamily="2" charset="-122"/>
              </a:rPr>
              <a:t>更强调</a:t>
            </a:r>
            <a:r>
              <a:rPr lang="zh-CN" altLang="zh-CN" dirty="0">
                <a:ea typeface="宋体" panose="02010600030101010101" pitchFamily="2" charset="-122"/>
              </a:rPr>
              <a:t>效率，这通常意味着匹配硬件的行为方式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好</a:t>
            </a:r>
            <a:r>
              <a:rPr lang="zh-CN" altLang="en-US" dirty="0">
                <a:ea typeface="宋体" panose="02010600030101010101" pitchFamily="2" charset="-122"/>
              </a:rPr>
              <a:t>的实践是</a:t>
            </a:r>
            <a:r>
              <a:rPr lang="zh-CN" altLang="zh-CN" dirty="0">
                <a:ea typeface="宋体" panose="02010600030101010101" pitchFamily="2" charset="-122"/>
              </a:rPr>
              <a:t>避免编写依赖于</a:t>
            </a:r>
            <a:r>
              <a:rPr lang="zh-CN" altLang="en-US" dirty="0">
                <a:ea typeface="宋体" panose="02010600030101010101" pitchFamily="2" charset="-122"/>
              </a:rPr>
              <a:t>具体</a:t>
            </a:r>
            <a:r>
              <a:rPr lang="zh-CN" altLang="zh-CN" dirty="0">
                <a:ea typeface="宋体" panose="02010600030101010101" pitchFamily="2" charset="-122"/>
              </a:rPr>
              <a:t>实现</a:t>
            </a:r>
            <a:r>
              <a:rPr lang="zh-CN" altLang="en-US" dirty="0">
                <a:ea typeface="宋体" panose="02010600030101010101" pitchFamily="2" charset="-122"/>
              </a:rPr>
              <a:t>所</a:t>
            </a:r>
            <a:r>
              <a:rPr lang="zh-CN" altLang="zh-CN" dirty="0">
                <a:ea typeface="宋体" panose="02010600030101010101" pitchFamily="2" charset="-122"/>
              </a:rPr>
              <a:t>定义行为</a:t>
            </a:r>
            <a:r>
              <a:rPr lang="zh-CN" altLang="en-US" dirty="0">
                <a:ea typeface="宋体" panose="02010600030101010101" pitchFamily="2" charset="-122"/>
              </a:rPr>
              <a:t>的程序</a:t>
            </a:r>
            <a:endParaRPr lang="zh-CN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9CC8E-846B-A298-A089-F2526A32D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0C39A1-149F-8540-8B79-58CAA38DCBA5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921CD38-7719-3C4A-E5AD-AD32A59B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运算符优先级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56B3897A-62EC-7B69-1F46-823FCB91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zh-CN" dirty="0">
                <a:ea typeface="宋体" panose="02010600030101010101" pitchFamily="2" charset="-122"/>
              </a:rPr>
              <a:t>表示“将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j相加</a:t>
            </a:r>
            <a:r>
              <a:rPr lang="zh-CN" altLang="zh-CN" dirty="0">
                <a:ea typeface="宋体" panose="02010600030101010101" pitchFamily="2" charset="-122"/>
              </a:rPr>
              <a:t>，然后将结果乘以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zh-CN" dirty="0">
                <a:ea typeface="宋体" panose="02010600030101010101" pitchFamily="2" charset="-122"/>
              </a:rPr>
              <a:t>”还是“将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k相乘</a:t>
            </a:r>
            <a:r>
              <a:rPr lang="zh-CN" altLang="zh-CN" dirty="0">
                <a:ea typeface="宋体" panose="02010600030101010101" pitchFamily="2" charset="-122"/>
              </a:rPr>
              <a:t>，然后加上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”？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一个解决方案是添加括号，写成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j)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zh-CN" dirty="0">
                <a:ea typeface="宋体" panose="02010600030101010101" pitchFamily="2" charset="-122"/>
              </a:rPr>
              <a:t>或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(j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k)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如果括号被省略，C 使用</a:t>
            </a:r>
            <a:r>
              <a:rPr lang="zh-CN" altLang="zh-CN" b="1" i="1" dirty="0">
                <a:ea typeface="宋体" panose="02010600030101010101" pitchFamily="2" charset="-122"/>
              </a:rPr>
              <a:t>运算符优先</a:t>
            </a:r>
            <a:r>
              <a:rPr lang="zh-CN" altLang="zh-CN" dirty="0">
                <a:ea typeface="宋体" panose="02010600030101010101" pitchFamily="2" charset="-122"/>
              </a:rPr>
              <a:t>规则来确定表达式的含义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23C1D-77DC-0238-56DC-0CD38B362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B2067-199B-0E49-84DE-BE77500AD038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38F6D4F-2358-2A3C-4E93-D59DA6D8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运算符优先级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A7F9F6A-F267-DAAA-6947-25795C89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算术运算符具有以下相对优先级：</a:t>
            </a:r>
          </a:p>
          <a:p>
            <a:pPr lvl="1">
              <a:spcBef>
                <a:spcPts val="600"/>
              </a:spcBef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最高：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sz="2000" dirty="0"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 </a:t>
            </a:r>
            <a:r>
              <a:rPr lang="zh-CN" altLang="zh-CN" sz="2000" dirty="0">
                <a:ea typeface="宋体" panose="02010600030101010101" pitchFamily="2" charset="-122"/>
              </a:rPr>
              <a:t>（一元）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zh-CN" sz="2000" dirty="0"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lang="zh-CN" altLang="zh-CN" sz="2000" dirty="0"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最低：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sz="2000" dirty="0"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 </a:t>
            </a:r>
            <a:r>
              <a:rPr lang="zh-CN" altLang="zh-CN" sz="2000" dirty="0">
                <a:ea typeface="宋体" panose="02010600030101010101" pitchFamily="2" charset="-122"/>
              </a:rPr>
              <a:t>（二</a:t>
            </a:r>
            <a:r>
              <a:rPr lang="zh-CN" altLang="en-US" sz="2000" dirty="0">
                <a:ea typeface="宋体" panose="02010600030101010101" pitchFamily="2" charset="-122"/>
              </a:rPr>
              <a:t>元</a:t>
            </a:r>
            <a:r>
              <a:rPr lang="zh-CN" altLang="zh-CN" sz="2000" dirty="0">
                <a:ea typeface="宋体" panose="02010600030101010101" pitchFamily="2" charset="-122"/>
              </a:rPr>
              <a:t>）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例子：</a:t>
            </a:r>
          </a:p>
          <a:p>
            <a:pPr lvl="1">
              <a:buNone/>
            </a:pP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zh-CN" sz="2000" dirty="0">
                <a:ea typeface="宋体" panose="02010600030101010101" pitchFamily="2" charset="-122"/>
              </a:rPr>
              <a:t>等价于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(j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k)</a:t>
            </a:r>
          </a:p>
          <a:p>
            <a:pPr lvl="1"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-j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lang="zh-CN" altLang="zh-CN" sz="2000" dirty="0">
                <a:ea typeface="宋体" panose="02010600030101010101" pitchFamily="2" charset="-122"/>
              </a:rPr>
              <a:t>等价于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(-i)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(-j)</a:t>
            </a:r>
          </a:p>
          <a:p>
            <a:pPr lvl="1">
              <a:buNone/>
            </a:pPr>
            <a:r>
              <a:rPr lang="zh-CN" altLang="zh-CN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j / k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dirty="0">
                <a:ea typeface="宋体" panose="02010600030101010101" pitchFamily="2" charset="-122"/>
              </a:rPr>
              <a:t>等价于</a:t>
            </a:r>
            <a:r>
              <a:rPr lang="zh-CN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(+i) + (j / k)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093C-6C50-D1F7-F4A7-3108555EC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8892B0-4FBA-F749-B42A-79E734DBDEB9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2328</TotalTime>
  <Words>3776</Words>
  <Application>Microsoft Macintosh PowerPoint</Application>
  <PresentationFormat>全屏显示(4:3)</PresentationFormat>
  <Paragraphs>391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SimSun</vt:lpstr>
      <vt:lpstr>Arial</vt:lpstr>
      <vt:lpstr>Courier New</vt:lpstr>
      <vt:lpstr>Times New Roman</vt:lpstr>
      <vt:lpstr>Wingdings</vt:lpstr>
      <vt:lpstr>tm2</vt:lpstr>
      <vt:lpstr>第 4 章</vt:lpstr>
      <vt:lpstr>运算符</vt:lpstr>
      <vt:lpstr>算术运算符</vt:lpstr>
      <vt:lpstr>一元算术运算符</vt:lpstr>
      <vt:lpstr>二元算术运算符</vt:lpstr>
      <vt:lpstr> /和%运算符</vt:lpstr>
      <vt:lpstr>实现定义的行为</vt:lpstr>
      <vt:lpstr>运算符优先级</vt:lpstr>
      <vt:lpstr>运算符优先级</vt:lpstr>
      <vt:lpstr>运算符结合性</vt:lpstr>
      <vt:lpstr>运算符结合性</vt:lpstr>
      <vt:lpstr>程序：计算 UPC 校验位</vt:lpstr>
      <vt:lpstr>程序：计算 UPC 校验位</vt:lpstr>
      <vt:lpstr>程序：计算 UPC 校验位</vt:lpstr>
      <vt:lpstr>程序：计算 UPC 校验位</vt:lpstr>
      <vt:lpstr>PowerPoint 演示文稿</vt:lpstr>
      <vt:lpstr>赋值运算符</vt:lpstr>
      <vt:lpstr>简单赋值</vt:lpstr>
      <vt:lpstr>简单赋值</vt:lpstr>
      <vt:lpstr>简单赋值</vt:lpstr>
      <vt:lpstr>副作用</vt:lpstr>
      <vt:lpstr>副作用</vt:lpstr>
      <vt:lpstr>副作用</vt:lpstr>
      <vt:lpstr>副作用</vt:lpstr>
      <vt:lpstr>左值</vt:lpstr>
      <vt:lpstr>左值</vt:lpstr>
      <vt:lpstr>复合赋值</vt:lpstr>
      <vt:lpstr>复合赋值</vt:lpstr>
      <vt:lpstr>复合赋值</vt:lpstr>
      <vt:lpstr>复合赋值</vt:lpstr>
      <vt:lpstr>自增和自减运算符</vt:lpstr>
      <vt:lpstr>自增和自减运算符</vt:lpstr>
      <vt:lpstr>自增和自减运算符</vt:lpstr>
      <vt:lpstr>自增和自减运算符</vt:lpstr>
      <vt:lpstr>自增和自减运算符</vt:lpstr>
      <vt:lpstr>自增和自减运算符</vt:lpstr>
      <vt:lpstr>自增和自减运算符</vt:lpstr>
      <vt:lpstr>表达式求值</vt:lpstr>
      <vt:lpstr>表达式求值</vt:lpstr>
      <vt:lpstr>子表达式的求值顺序</vt:lpstr>
      <vt:lpstr>子表达式的求值顺序</vt:lpstr>
      <vt:lpstr>子表达式的求值顺序</vt:lpstr>
      <vt:lpstr>子表达式的求值顺序</vt:lpstr>
      <vt:lpstr>子表达式的求值顺序</vt:lpstr>
      <vt:lpstr>子表达式的求值顺序</vt:lpstr>
      <vt:lpstr>未定义的行为</vt:lpstr>
      <vt:lpstr>表达式语句</vt:lpstr>
      <vt:lpstr>表达式语句</vt:lpstr>
      <vt:lpstr>表达式语句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1013</cp:revision>
  <cp:lastPrinted>1999-11-08T20:52:53Z</cp:lastPrinted>
  <dcterms:created xsi:type="dcterms:W3CDTF">1999-08-24T18:39:05Z</dcterms:created>
  <dcterms:modified xsi:type="dcterms:W3CDTF">2022-09-28T15:55:36Z</dcterms:modified>
</cp:coreProperties>
</file>