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2"/>
  </p:notesMasterIdLst>
  <p:sldIdLst>
    <p:sldId id="282" r:id="rId2"/>
    <p:sldId id="348" r:id="rId3"/>
    <p:sldId id="349" r:id="rId4"/>
    <p:sldId id="350" r:id="rId5"/>
    <p:sldId id="408" r:id="rId6"/>
    <p:sldId id="351" r:id="rId7"/>
    <p:sldId id="352" r:id="rId8"/>
    <p:sldId id="396" r:id="rId9"/>
    <p:sldId id="353" r:id="rId10"/>
    <p:sldId id="354" r:id="rId11"/>
    <p:sldId id="409" r:id="rId12"/>
    <p:sldId id="355" r:id="rId13"/>
    <p:sldId id="356" r:id="rId14"/>
    <p:sldId id="357" r:id="rId15"/>
    <p:sldId id="358" r:id="rId16"/>
    <p:sldId id="359" r:id="rId17"/>
    <p:sldId id="360" r:id="rId18"/>
    <p:sldId id="361" r:id="rId19"/>
    <p:sldId id="362" r:id="rId20"/>
    <p:sldId id="363" r:id="rId21"/>
    <p:sldId id="364" r:id="rId22"/>
    <p:sldId id="365" r:id="rId23"/>
    <p:sldId id="417" r:id="rId24"/>
    <p:sldId id="366" r:id="rId25"/>
    <p:sldId id="367" r:id="rId26"/>
    <p:sldId id="368" r:id="rId27"/>
    <p:sldId id="369" r:id="rId28"/>
    <p:sldId id="410" r:id="rId29"/>
    <p:sldId id="370" r:id="rId30"/>
    <p:sldId id="414" r:id="rId31"/>
    <p:sldId id="371" r:id="rId32"/>
    <p:sldId id="373" r:id="rId33"/>
    <p:sldId id="411" r:id="rId34"/>
    <p:sldId id="374" r:id="rId35"/>
    <p:sldId id="375" r:id="rId36"/>
    <p:sldId id="376" r:id="rId37"/>
    <p:sldId id="377" r:id="rId38"/>
    <p:sldId id="378" r:id="rId39"/>
    <p:sldId id="379" r:id="rId40"/>
    <p:sldId id="380" r:id="rId41"/>
    <p:sldId id="381" r:id="rId42"/>
    <p:sldId id="412" r:id="rId43"/>
    <p:sldId id="382" r:id="rId44"/>
    <p:sldId id="383" r:id="rId45"/>
    <p:sldId id="384" r:id="rId46"/>
    <p:sldId id="385" r:id="rId47"/>
    <p:sldId id="386" r:id="rId48"/>
    <p:sldId id="387" r:id="rId49"/>
    <p:sldId id="388" r:id="rId50"/>
    <p:sldId id="415" r:id="rId51"/>
    <p:sldId id="416" r:id="rId52"/>
    <p:sldId id="389" r:id="rId53"/>
    <p:sldId id="390" r:id="rId54"/>
    <p:sldId id="391" r:id="rId55"/>
    <p:sldId id="392" r:id="rId56"/>
    <p:sldId id="393" r:id="rId57"/>
    <p:sldId id="394" r:id="rId58"/>
    <p:sldId id="395" r:id="rId59"/>
    <p:sldId id="413" r:id="rId60"/>
    <p:sldId id="397" r:id="rId61"/>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1" autoAdjust="0"/>
    <p:restoredTop sz="94660"/>
  </p:normalViewPr>
  <p:slideViewPr>
    <p:cSldViewPr>
      <p:cViewPr varScale="1">
        <p:scale>
          <a:sx n="127" d="100"/>
          <a:sy n="127" d="100"/>
        </p:scale>
        <p:origin x="17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AC2BDAE-16D0-050E-2906-391740ECF72A}"/>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955CA5A9-759A-C6C5-534D-415AFACB7337}"/>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74756" name="Rectangle 4">
            <a:extLst>
              <a:ext uri="{FF2B5EF4-FFF2-40B4-BE49-F238E27FC236}">
                <a16:creationId xmlns:a16="http://schemas.microsoft.com/office/drawing/2014/main" id="{88249954-74F8-83AB-5B3A-E8045F5FD05F}"/>
              </a:ext>
            </a:extLst>
          </p:cNvPr>
          <p:cNvSpPr>
            <a:spLocks noGrp="1" noRot="1" noChangeAspect="1"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724B1CA3-7EF8-341F-538D-4E25E07A4E2E}"/>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zh-CN" noProof="0"/>
              <a:t>单击以编辑主文本样式</a:t>
            </a:r>
          </a:p>
          <a:p>
            <a:pPr lvl="0"/>
            <a:r>
              <a:rPr lang="zh-CN" noProof="0"/>
              <a:t>第二级</a:t>
            </a:r>
          </a:p>
          <a:p>
            <a:pPr lvl="0"/>
            <a:r>
              <a:rPr lang="zh-CN" noProof="0"/>
              <a:t>三级</a:t>
            </a:r>
          </a:p>
          <a:p>
            <a:pPr lvl="0"/>
            <a:r>
              <a:rPr lang="zh-CN" noProof="0"/>
              <a:t>第四级</a:t>
            </a:r>
          </a:p>
          <a:p>
            <a:pPr lvl="0"/>
            <a:r>
              <a:rPr lang="zh-CN" noProof="0"/>
              <a:t>第五级</a:t>
            </a:r>
          </a:p>
        </p:txBody>
      </p:sp>
      <p:sp>
        <p:nvSpPr>
          <p:cNvPr id="12294" name="Rectangle 6">
            <a:extLst>
              <a:ext uri="{FF2B5EF4-FFF2-40B4-BE49-F238E27FC236}">
                <a16:creationId xmlns:a16="http://schemas.microsoft.com/office/drawing/2014/main" id="{AD55C43F-D05F-F174-E483-3DBD25D0B069}"/>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75F47F32-BB08-1C46-6C24-AC223E592818}"/>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D51F2351-A5E0-4545-BDA7-36781E79D0E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4">
            <a:extLst>
              <a:ext uri="{FF2B5EF4-FFF2-40B4-BE49-F238E27FC236}">
                <a16:creationId xmlns:a16="http://schemas.microsoft.com/office/drawing/2014/main" id="{1B1FB378-A84C-6976-02D4-32144172B93F}"/>
              </a:ext>
            </a:extLst>
          </p:cNvPr>
          <p:cNvSpPr>
            <a:spLocks noGrp="1"/>
          </p:cNvSpPr>
          <p:nvPr>
            <p:ph type="sldNum" sz="quarter" idx="11"/>
          </p:nvPr>
        </p:nvSpPr>
        <p:spPr/>
        <p:txBody>
          <a:bodyPr/>
          <a:lstStyle>
            <a:lvl1pPr>
              <a:defRPr/>
            </a:lvl1pPr>
          </a:lstStyle>
          <a:p>
            <a:fld id="{45BEDB6D-2114-E741-9C68-36EFCDD9C65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55276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989BCD6-9771-C4CA-F935-212D207A1242}"/>
              </a:ext>
            </a:extLst>
          </p:cNvPr>
          <p:cNvSpPr>
            <a:spLocks noGrp="1"/>
          </p:cNvSpPr>
          <p:nvPr>
            <p:ph type="sldNum" sz="quarter" idx="11"/>
          </p:nvPr>
        </p:nvSpPr>
        <p:spPr/>
        <p:txBody>
          <a:bodyPr/>
          <a:lstStyle>
            <a:lvl1pPr>
              <a:defRPr/>
            </a:lvl1pPr>
          </a:lstStyle>
          <a:p>
            <a:fld id="{211D3E65-32D0-984E-8CD5-DB97BB888C3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41167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6C4698C4-51B1-2682-FC4D-EC7AFF6F61A4}"/>
              </a:ext>
            </a:extLst>
          </p:cNvPr>
          <p:cNvSpPr>
            <a:spLocks noGrp="1"/>
          </p:cNvSpPr>
          <p:nvPr>
            <p:ph type="sldNum" sz="quarter" idx="11"/>
          </p:nvPr>
        </p:nvSpPr>
        <p:spPr/>
        <p:txBody>
          <a:bodyPr/>
          <a:lstStyle>
            <a:lvl1pPr>
              <a:defRPr/>
            </a:lvl1pPr>
          </a:lstStyle>
          <a:p>
            <a:fld id="{5371C2FC-4843-7244-AA6C-CC06D25946D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6393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1422401-E00C-408A-5DFC-0B7322929F97}"/>
              </a:ext>
            </a:extLst>
          </p:cNvPr>
          <p:cNvSpPr>
            <a:spLocks noGrp="1"/>
          </p:cNvSpPr>
          <p:nvPr>
            <p:ph type="sldNum" sz="quarter" idx="11"/>
          </p:nvPr>
        </p:nvSpPr>
        <p:spPr/>
        <p:txBody>
          <a:bodyPr/>
          <a:lstStyle>
            <a:lvl1pPr>
              <a:defRPr/>
            </a:lvl1pPr>
          </a:lstStyle>
          <a:p>
            <a:fld id="{3D65C8F6-5AF8-BE42-A470-0238F4E9157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8049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4">
            <a:extLst>
              <a:ext uri="{FF2B5EF4-FFF2-40B4-BE49-F238E27FC236}">
                <a16:creationId xmlns:a16="http://schemas.microsoft.com/office/drawing/2014/main" id="{E1F2944C-B9AE-58F7-F060-F391FC9893EF}"/>
              </a:ext>
            </a:extLst>
          </p:cNvPr>
          <p:cNvSpPr>
            <a:spLocks noGrp="1"/>
          </p:cNvSpPr>
          <p:nvPr>
            <p:ph type="sldNum" sz="quarter" idx="11"/>
          </p:nvPr>
        </p:nvSpPr>
        <p:spPr/>
        <p:txBody>
          <a:bodyPr/>
          <a:lstStyle>
            <a:lvl1pPr>
              <a:defRPr/>
            </a:lvl1pPr>
          </a:lstStyle>
          <a:p>
            <a:fld id="{F709305F-1AA5-A94A-B119-C93BDA00F23D}"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91422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244E53A-4784-5B38-2114-188E025C883E}"/>
              </a:ext>
            </a:extLst>
          </p:cNvPr>
          <p:cNvSpPr>
            <a:spLocks noGrp="1"/>
          </p:cNvSpPr>
          <p:nvPr>
            <p:ph type="sldNum" sz="quarter" idx="11"/>
          </p:nvPr>
        </p:nvSpPr>
        <p:spPr/>
        <p:txBody>
          <a:bodyPr/>
          <a:lstStyle>
            <a:lvl1pPr>
              <a:defRPr/>
            </a:lvl1pPr>
          </a:lstStyle>
          <a:p>
            <a:fld id="{1FC6AD9D-774A-6848-83EB-72D12F8D0D9D}"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34637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A38A624-412D-D49C-6872-4B1D9F134A15}"/>
              </a:ext>
            </a:extLst>
          </p:cNvPr>
          <p:cNvSpPr>
            <a:spLocks noGrp="1"/>
          </p:cNvSpPr>
          <p:nvPr>
            <p:ph type="sldNum" sz="quarter" idx="11"/>
          </p:nvPr>
        </p:nvSpPr>
        <p:spPr/>
        <p:txBody>
          <a:bodyPr/>
          <a:lstStyle>
            <a:lvl1pPr>
              <a:defRPr/>
            </a:lvl1pPr>
          </a:lstStyle>
          <a:p>
            <a:fld id="{44ACF35B-666A-104B-8082-91E905ED82E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8753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F6460A83-1936-1688-ABE4-40A879F80066}"/>
              </a:ext>
            </a:extLst>
          </p:cNvPr>
          <p:cNvSpPr>
            <a:spLocks noGrp="1"/>
          </p:cNvSpPr>
          <p:nvPr>
            <p:ph type="sldNum" sz="quarter" idx="11"/>
          </p:nvPr>
        </p:nvSpPr>
        <p:spPr/>
        <p:txBody>
          <a:bodyPr/>
          <a:lstStyle>
            <a:lvl1pPr>
              <a:defRPr/>
            </a:lvl1pPr>
          </a:lstStyle>
          <a:p>
            <a:fld id="{6A3FD14B-3949-4646-980E-606FA171A251}"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54700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E8FD2D-A31F-540A-0A19-E35C68766081}"/>
              </a:ext>
            </a:extLst>
          </p:cNvPr>
          <p:cNvSpPr>
            <a:spLocks noGrp="1"/>
          </p:cNvSpPr>
          <p:nvPr>
            <p:ph type="sldNum" sz="quarter" idx="11"/>
          </p:nvPr>
        </p:nvSpPr>
        <p:spPr/>
        <p:txBody>
          <a:bodyPr/>
          <a:lstStyle>
            <a:lvl1pPr>
              <a:defRPr/>
            </a:lvl1pPr>
          </a:lstStyle>
          <a:p>
            <a:fld id="{5AA56F6A-C277-6845-B57A-67908AB7B75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76380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a:extLst>
              <a:ext uri="{FF2B5EF4-FFF2-40B4-BE49-F238E27FC236}">
                <a16:creationId xmlns:a16="http://schemas.microsoft.com/office/drawing/2014/main" id="{EF388FA6-FB27-3195-C500-679296D58406}"/>
              </a:ext>
            </a:extLst>
          </p:cNvPr>
          <p:cNvSpPr>
            <a:spLocks noGrp="1"/>
          </p:cNvSpPr>
          <p:nvPr>
            <p:ph type="sldNum" sz="quarter" idx="11"/>
          </p:nvPr>
        </p:nvSpPr>
        <p:spPr/>
        <p:txBody>
          <a:bodyPr/>
          <a:lstStyle>
            <a:lvl1pPr>
              <a:defRPr/>
            </a:lvl1pPr>
          </a:lstStyle>
          <a:p>
            <a:fld id="{9684F566-95E9-B147-B347-A14C9737B97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18169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a:extLst>
              <a:ext uri="{FF2B5EF4-FFF2-40B4-BE49-F238E27FC236}">
                <a16:creationId xmlns:a16="http://schemas.microsoft.com/office/drawing/2014/main" id="{AD9BD0B3-92CF-9D2E-C300-3E7F5CB50621}"/>
              </a:ext>
            </a:extLst>
          </p:cNvPr>
          <p:cNvSpPr>
            <a:spLocks noGrp="1"/>
          </p:cNvSpPr>
          <p:nvPr>
            <p:ph type="sldNum" sz="quarter" idx="11"/>
          </p:nvPr>
        </p:nvSpPr>
        <p:spPr/>
        <p:txBody>
          <a:bodyPr/>
          <a:lstStyle>
            <a:lvl1pPr>
              <a:defRPr/>
            </a:lvl1pPr>
          </a:lstStyle>
          <a:p>
            <a:fld id="{62452173-AB9C-604D-BCF2-39939233FE8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4198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AA6AD5F-E16F-D729-4DD5-1D521694CF99}"/>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zh-CN"/>
              <a:t>单击以编辑主标题样式</a:t>
            </a:r>
          </a:p>
        </p:txBody>
      </p:sp>
      <p:sp>
        <p:nvSpPr>
          <p:cNvPr id="1027" name="Rectangle 3">
            <a:extLst>
              <a:ext uri="{FF2B5EF4-FFF2-40B4-BE49-F238E27FC236}">
                <a16:creationId xmlns:a16="http://schemas.microsoft.com/office/drawing/2014/main" id="{F072A283-62E5-3BCB-FD13-A422EF4E03ED}"/>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zh-CN"/>
              <a:t>单击以编辑主文本样式</a:t>
            </a:r>
          </a:p>
          <a:p>
            <a:pPr lvl="1"/>
            <a:r>
              <a:rPr lang="zh-CN" altLang="zh-CN"/>
              <a:t>第二级</a:t>
            </a:r>
          </a:p>
          <a:p>
            <a:pPr lvl="2"/>
            <a:r>
              <a:rPr lang="zh-CN" altLang="zh-CN"/>
              <a:t>三级</a:t>
            </a:r>
          </a:p>
          <a:p>
            <a:pPr lvl="3"/>
            <a:r>
              <a:rPr lang="zh-CN" altLang="zh-CN"/>
              <a:t>第四级</a:t>
            </a:r>
          </a:p>
          <a:p>
            <a:pPr lvl="4"/>
            <a:r>
              <a:rPr lang="zh-CN" altLang="zh-CN"/>
              <a:t>第五级</a:t>
            </a:r>
          </a:p>
        </p:txBody>
      </p:sp>
      <p:sp>
        <p:nvSpPr>
          <p:cNvPr id="14342" name="Rectangle 6">
            <a:extLst>
              <a:ext uri="{FF2B5EF4-FFF2-40B4-BE49-F238E27FC236}">
                <a16:creationId xmlns:a16="http://schemas.microsoft.com/office/drawing/2014/main" id="{C627CA66-6C7D-0128-6C40-45A53CBDDEE3}"/>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45AC6803-5A75-8047-87E9-E6C66DCBBCCC}" type="slidenum">
              <a:rPr lang="en-US" altLang="zh-CN"/>
              <a:pPr/>
              <a:t>‹#›</a:t>
            </a:fld>
            <a:endParaRPr lang="en-US" altLang="zh-CN" sz="1800"/>
          </a:p>
        </p:txBody>
      </p:sp>
      <p:sp>
        <p:nvSpPr>
          <p:cNvPr id="14343" name="Rectangle 7">
            <a:extLst>
              <a:ext uri="{FF2B5EF4-FFF2-40B4-BE49-F238E27FC236}">
                <a16:creationId xmlns:a16="http://schemas.microsoft.com/office/drawing/2014/main" id="{A70DE1A7-2B58-39FA-D395-3294E5474157}"/>
              </a:ext>
            </a:extLst>
          </p:cNvPr>
          <p:cNvSpPr>
            <a:spLocks noChangeArrowheads="1"/>
          </p:cNvSpPr>
          <p:nvPr/>
        </p:nvSpPr>
        <p:spPr bwMode="auto">
          <a:xfrm>
            <a:off x="685800" y="228600"/>
            <a:ext cx="3505200" cy="369888"/>
          </a:xfrm>
          <a:prstGeom prst="rect">
            <a:avLst/>
          </a:prstGeom>
          <a:noFill/>
          <a:ln w="9525">
            <a:noFill/>
            <a:miter lim="800000"/>
            <a:headEnd/>
            <a:tailEnd/>
          </a:ln>
          <a:effectLst/>
        </p:spPr>
        <p:txBody>
          <a:bodyPr lIns="92075" tIns="46038" rIns="92075" bIns="46038">
            <a:spAutoFit/>
          </a:bodyPr>
          <a:lstStyle/>
          <a:p>
            <a:pPr>
              <a:defRPr/>
            </a:pPr>
            <a:r>
              <a:rPr lang="zh-CN" sz="1800" i="1" dirty="0">
                <a:solidFill>
                  <a:srgbClr val="C6A02E"/>
                </a:solidFill>
                <a:latin typeface="Arial" charset="0"/>
              </a:rPr>
              <a:t>第 5 章：选择语句</a:t>
            </a:r>
            <a:endParaRPr lang="en-US" sz="1800" dirty="0">
              <a:solidFill>
                <a:srgbClr val="C6A02E"/>
              </a:solidFill>
            </a:endParaRPr>
          </a:p>
        </p:txBody>
      </p:sp>
      <p:pic>
        <p:nvPicPr>
          <p:cNvPr id="1031" name="Picture 8" descr="cprog2_spine.gif">
            <a:extLst>
              <a:ext uri="{FF2B5EF4-FFF2-40B4-BE49-F238E27FC236}">
                <a16:creationId xmlns:a16="http://schemas.microsoft.com/office/drawing/2014/main" id="{B723B08F-AE88-9534-7D8A-D9CC81D24F4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C323F5-DA3D-2F07-4DD3-777D3FEAB9D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C35B94-C298-1F47-AB95-4D332A4A38AA}"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AA199BBE-CE0B-CFDE-5DA0-6177CB561C24}"/>
              </a:ext>
            </a:extLst>
          </p:cNvPr>
          <p:cNvSpPr>
            <a:spLocks noGrp="1" noChangeArrowheads="1"/>
          </p:cNvSpPr>
          <p:nvPr>
            <p:ph type="ctrTitle"/>
          </p:nvPr>
        </p:nvSpPr>
        <p:spPr>
          <a:xfrm>
            <a:off x="685800" y="2286000"/>
            <a:ext cx="7772400" cy="1143000"/>
          </a:xfrm>
        </p:spPr>
        <p:txBody>
          <a:bodyPr/>
          <a:lstStyle/>
          <a:p>
            <a:r>
              <a:rPr lang="zh-CN" altLang="zh-CN">
                <a:ea typeface="宋体" panose="02010600030101010101" pitchFamily="2" charset="-122"/>
              </a:rPr>
              <a:t>第 5 章</a:t>
            </a:r>
          </a:p>
        </p:txBody>
      </p:sp>
      <p:sp>
        <p:nvSpPr>
          <p:cNvPr id="13317" name="Rectangle 2051">
            <a:extLst>
              <a:ext uri="{FF2B5EF4-FFF2-40B4-BE49-F238E27FC236}">
                <a16:creationId xmlns:a16="http://schemas.microsoft.com/office/drawing/2014/main" id="{0AFEF258-8A08-27E7-CFF4-1504869ADC92}"/>
              </a:ext>
            </a:extLst>
          </p:cNvPr>
          <p:cNvSpPr>
            <a:spLocks noGrp="1" noChangeArrowheads="1"/>
          </p:cNvSpPr>
          <p:nvPr>
            <p:ph type="subTitle" idx="1"/>
          </p:nvPr>
        </p:nvSpPr>
        <p:spPr>
          <a:xfrm>
            <a:off x="609600" y="3581400"/>
            <a:ext cx="7924800" cy="2057400"/>
          </a:xfrm>
        </p:spPr>
        <p:txBody>
          <a:bodyPr/>
          <a:lstStyle/>
          <a:p>
            <a:r>
              <a:rPr lang="zh-CN" altLang="zh-CN" sz="3600" b="1" dirty="0">
                <a:latin typeface="Arial" panose="020B0604020202020204" pitchFamily="34" charset="0"/>
                <a:ea typeface="宋体" panose="02010600030101010101" pitchFamily="2" charset="-122"/>
              </a:rPr>
              <a:t>选择</a:t>
            </a:r>
            <a:r>
              <a:rPr lang="zh-CN" altLang="en-US" sz="3600" b="1" dirty="0">
                <a:latin typeface="Arial" panose="020B0604020202020204" pitchFamily="34" charset="0"/>
                <a:ea typeface="宋体" panose="02010600030101010101" pitchFamily="2" charset="-122"/>
              </a:rPr>
              <a:t>语句</a:t>
            </a:r>
            <a:endParaRPr lang="zh-CN" altLang="zh-CN" sz="3600" b="1"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2284E27-C9D8-4BD6-9A06-22581C52EEAF}"/>
              </a:ext>
            </a:extLst>
          </p:cNvPr>
          <p:cNvSpPr>
            <a:spLocks noGrp="1"/>
          </p:cNvSpPr>
          <p:nvPr>
            <p:ph type="title"/>
          </p:nvPr>
        </p:nvSpPr>
        <p:spPr/>
        <p:txBody>
          <a:bodyPr/>
          <a:lstStyle/>
          <a:p>
            <a:r>
              <a:rPr lang="zh-CN" altLang="zh-CN">
                <a:ea typeface="宋体" panose="02010600030101010101" pitchFamily="2" charset="-122"/>
              </a:rPr>
              <a:t>逻辑运算符</a:t>
            </a:r>
          </a:p>
        </p:txBody>
      </p:sp>
      <p:sp>
        <p:nvSpPr>
          <p:cNvPr id="22531" name="Content Placeholder 2">
            <a:extLst>
              <a:ext uri="{FF2B5EF4-FFF2-40B4-BE49-F238E27FC236}">
                <a16:creationId xmlns:a16="http://schemas.microsoft.com/office/drawing/2014/main" id="{862670A1-FDC3-1C75-B56A-05067F68E754}"/>
              </a:ext>
            </a:extLst>
          </p:cNvPr>
          <p:cNvSpPr>
            <a:spLocks noGrp="1"/>
          </p:cNvSpPr>
          <p:nvPr>
            <p:ph idx="1"/>
          </p:nvPr>
        </p:nvSpPr>
        <p:spPr/>
        <p:txBody>
          <a:bodyPr/>
          <a:lstStyle/>
          <a:p>
            <a:r>
              <a:rPr lang="zh-CN" altLang="zh-CN" sz="2600" dirty="0">
                <a:latin typeface="Courier New" panose="02070309020205020404" pitchFamily="49" charset="0"/>
                <a:ea typeface="宋体" panose="02010600030101010101" pitchFamily="2" charset="-122"/>
                <a:cs typeface="Courier New" panose="02070309020205020404" pitchFamily="49" charset="0"/>
              </a:rPr>
              <a:t>&amp;&amp;</a:t>
            </a:r>
            <a:r>
              <a:rPr lang="zh-CN" altLang="en-US" sz="2600" dirty="0">
                <a:latin typeface="Courier New" panose="02070309020205020404" pitchFamily="49" charset="0"/>
                <a:ea typeface="宋体" panose="02010600030101010101" pitchFamily="2" charset="-122"/>
                <a:cs typeface="Courier New" panose="02070309020205020404" pitchFamily="49" charset="0"/>
              </a:rPr>
              <a:t> </a:t>
            </a:r>
            <a:r>
              <a:rPr lang="zh-CN" altLang="zh-CN" sz="2600" dirty="0">
                <a:ea typeface="宋体" panose="02010600030101010101" pitchFamily="2" charset="-122"/>
              </a:rPr>
              <a:t>和</a:t>
            </a:r>
            <a:r>
              <a:rPr lang="zh-CN" altLang="en-US"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a:t>
            </a:r>
            <a:r>
              <a:rPr lang="zh-CN" altLang="en-US" sz="2600" dirty="0">
                <a:latin typeface="Courier New" panose="02070309020205020404" pitchFamily="49" charset="0"/>
                <a:ea typeface="宋体" panose="02010600030101010101" pitchFamily="2" charset="-122"/>
                <a:cs typeface="Courier New" panose="02070309020205020404" pitchFamily="49" charset="0"/>
              </a:rPr>
              <a:t> </a:t>
            </a:r>
            <a:r>
              <a:rPr lang="zh-CN" altLang="en-US" sz="2600" dirty="0">
                <a:ea typeface="宋体" panose="02010600030101010101" pitchFamily="2" charset="-122"/>
              </a:rPr>
              <a:t>会进行</a:t>
            </a:r>
            <a:r>
              <a:rPr lang="zh-CN" altLang="zh-CN" sz="2600" dirty="0">
                <a:ea typeface="宋体" panose="02010600030101010101" pitchFamily="2" charset="-122"/>
              </a:rPr>
              <a:t>“短路”</a:t>
            </a:r>
            <a:r>
              <a:rPr lang="zh-CN" altLang="en-US" sz="2600" dirty="0">
                <a:ea typeface="宋体" panose="02010600030101010101" pitchFamily="2" charset="-122"/>
              </a:rPr>
              <a:t>计算</a:t>
            </a:r>
            <a:r>
              <a:rPr lang="zh-CN" altLang="zh-CN" sz="2600" dirty="0">
                <a:ea typeface="宋体" panose="02010600030101010101" pitchFamily="2" charset="-122"/>
              </a:rPr>
              <a:t>：他们首先</a:t>
            </a:r>
            <a:r>
              <a:rPr lang="zh-CN" altLang="en-US" sz="2600" dirty="0">
                <a:ea typeface="宋体" panose="02010600030101010101" pitchFamily="2" charset="-122"/>
              </a:rPr>
              <a:t>计算</a:t>
            </a:r>
            <a:r>
              <a:rPr lang="zh-CN" altLang="zh-CN" sz="2600" dirty="0">
                <a:ea typeface="宋体" panose="02010600030101010101" pitchFamily="2" charset="-122"/>
              </a:rPr>
              <a:t>左操作数，然后是右操作数</a:t>
            </a:r>
          </a:p>
          <a:p>
            <a:r>
              <a:rPr lang="zh-CN" altLang="en-US" sz="2600" dirty="0">
                <a:ea typeface="宋体" panose="02010600030101010101" pitchFamily="2" charset="-122"/>
              </a:rPr>
              <a:t>若</a:t>
            </a:r>
            <a:r>
              <a:rPr lang="zh-CN" altLang="zh-CN" sz="2600" dirty="0">
                <a:ea typeface="宋体" panose="02010600030101010101" pitchFamily="2" charset="-122"/>
              </a:rPr>
              <a:t>表达式的值可以单独从左操作数推导出来，则不会计算右操作数</a:t>
            </a:r>
          </a:p>
          <a:p>
            <a:r>
              <a:rPr lang="zh-CN" altLang="zh-CN" sz="2600" dirty="0">
                <a:ea typeface="宋体" panose="02010600030101010101" pitchFamily="2" charset="-122"/>
              </a:rPr>
              <a:t>例子：</a:t>
            </a: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(i != 0) &amp;&amp; (j / i &gt; 0)</a:t>
            </a:r>
          </a:p>
          <a:p>
            <a:pPr lvl="1">
              <a:buFont typeface="Wingdings" pitchFamily="2" charset="2"/>
              <a:buChar char="ü"/>
            </a:pPr>
            <a:r>
              <a:rPr lang="zh-CN" altLang="zh-CN" sz="2100" dirty="0">
                <a:ea typeface="宋体" panose="02010600030101010101" pitchFamily="2" charset="-122"/>
              </a:rPr>
              <a:t>先</a:t>
            </a:r>
            <a:r>
              <a:rPr lang="zh-CN" altLang="en-US" sz="2100" dirty="0">
                <a:ea typeface="宋体" panose="02010600030101010101" pitchFamily="2" charset="-122"/>
              </a:rPr>
              <a:t>计算</a:t>
            </a:r>
            <a:r>
              <a:rPr lang="zh-CN" altLang="zh-CN" dirty="0">
                <a:latin typeface="Courier New" panose="02070309020205020404" pitchFamily="49" charset="0"/>
                <a:ea typeface="宋体" panose="02010600030101010101" pitchFamily="2" charset="-122"/>
                <a:cs typeface="Courier New" panose="02070309020205020404" pitchFamily="49" charset="0"/>
              </a:rPr>
              <a:t>(i != 0) </a:t>
            </a:r>
            <a:r>
              <a:rPr lang="zh-CN" altLang="zh-CN" sz="2100" dirty="0">
                <a:ea typeface="宋体" panose="02010600030101010101" pitchFamily="2" charset="-122"/>
              </a:rPr>
              <a:t>如果</a:t>
            </a:r>
            <a:r>
              <a:rPr lang="zh-CN" altLang="zh-CN" sz="2100" dirty="0">
                <a:ea typeface="宋体" panose="02010600030101010101" pitchFamily="2" charset="-122"/>
                <a:cs typeface="Courier New" panose="02070309020205020404" pitchFamily="49" charset="0"/>
              </a:rPr>
              <a:t>i</a:t>
            </a:r>
            <a:r>
              <a:rPr lang="zh-CN" altLang="zh-CN" sz="2100" dirty="0">
                <a:ea typeface="宋体" panose="02010600030101010101" pitchFamily="2" charset="-122"/>
              </a:rPr>
              <a:t>不等于 0，则</a:t>
            </a:r>
            <a:r>
              <a:rPr lang="zh-CN" altLang="en-US" sz="2100" dirty="0">
                <a:ea typeface="宋体" panose="02010600030101010101" pitchFamily="2" charset="-122"/>
              </a:rPr>
              <a:t>计算</a:t>
            </a:r>
            <a:r>
              <a:rPr lang="zh-CN" altLang="zh-CN" sz="2100" dirty="0">
                <a:ea typeface="宋体" panose="02010600030101010101" pitchFamily="2" charset="-122"/>
                <a:cs typeface="Courier New" panose="02070309020205020404" pitchFamily="49" charset="0"/>
              </a:rPr>
              <a:t>(j</a:t>
            </a:r>
            <a:r>
              <a:rPr lang="zh-CN" altLang="zh-CN" sz="2100" dirty="0">
                <a:ea typeface="宋体" panose="02010600030101010101" pitchFamily="2" charset="-122"/>
              </a:rPr>
              <a:t> </a:t>
            </a:r>
            <a:r>
              <a:rPr lang="zh-CN" altLang="zh-CN" sz="2100" dirty="0">
                <a:ea typeface="宋体" panose="02010600030101010101" pitchFamily="2" charset="-122"/>
                <a:cs typeface="Courier New" panose="02070309020205020404" pitchFamily="49" charset="0"/>
              </a:rPr>
              <a:t>/</a:t>
            </a:r>
            <a:r>
              <a:rPr lang="zh-CN" altLang="zh-CN" sz="2100" dirty="0">
                <a:ea typeface="宋体" panose="02010600030101010101" pitchFamily="2" charset="-122"/>
              </a:rPr>
              <a:t> </a:t>
            </a:r>
            <a:r>
              <a:rPr lang="en-US" altLang="zh-CN" sz="2100" dirty="0" err="1">
                <a:ea typeface="宋体" panose="02010600030101010101" pitchFamily="2" charset="-122"/>
                <a:cs typeface="Courier New" panose="02070309020205020404" pitchFamily="49" charset="0"/>
              </a:rPr>
              <a:t>i</a:t>
            </a:r>
            <a:r>
              <a:rPr lang="zh-CN" altLang="zh-CN" sz="2100" dirty="0">
                <a:ea typeface="宋体" panose="02010600030101010101" pitchFamily="2" charset="-122"/>
              </a:rPr>
              <a:t> </a:t>
            </a:r>
            <a:r>
              <a:rPr lang="zh-CN" altLang="zh-CN" sz="2100" dirty="0">
                <a:ea typeface="宋体" panose="02010600030101010101" pitchFamily="2" charset="-122"/>
                <a:cs typeface="Courier New" panose="02070309020205020404" pitchFamily="49" charset="0"/>
              </a:rPr>
              <a:t>&gt;</a:t>
            </a:r>
            <a:r>
              <a:rPr lang="zh-CN" altLang="zh-CN" sz="2100" dirty="0">
                <a:ea typeface="宋体" panose="02010600030101010101" pitchFamily="2" charset="-122"/>
              </a:rPr>
              <a:t> </a:t>
            </a:r>
            <a:r>
              <a:rPr lang="zh-CN" altLang="zh-CN" sz="2100" dirty="0">
                <a:ea typeface="宋体" panose="02010600030101010101" pitchFamily="2" charset="-122"/>
                <a:cs typeface="Courier New" panose="02070309020205020404" pitchFamily="49" charset="0"/>
              </a:rPr>
              <a:t>0)</a:t>
            </a:r>
            <a:r>
              <a:rPr lang="zh-CN" altLang="en-US" sz="2100" dirty="0">
                <a:ea typeface="宋体" panose="02010600030101010101" pitchFamily="2" charset="-122"/>
              </a:rPr>
              <a:t>的值</a:t>
            </a:r>
            <a:endParaRPr lang="zh-CN" altLang="zh-CN" sz="2100" dirty="0">
              <a:ea typeface="宋体" panose="02010600030101010101" pitchFamily="2" charset="-122"/>
            </a:endParaRPr>
          </a:p>
          <a:p>
            <a:pPr lvl="1">
              <a:buFont typeface="Wingdings" pitchFamily="2" charset="2"/>
              <a:buChar char="ü"/>
            </a:pPr>
            <a:r>
              <a:rPr lang="zh-CN" altLang="en-US" sz="2100" dirty="0">
                <a:ea typeface="宋体" panose="02010600030101010101" pitchFamily="2" charset="-122"/>
                <a:cs typeface="Courier New" panose="02070309020205020404" pitchFamily="49" charset="0"/>
              </a:rPr>
              <a:t>若</a:t>
            </a:r>
            <a:r>
              <a:rPr lang="zh-CN" altLang="zh-CN" sz="2100" dirty="0">
                <a:ea typeface="宋体" panose="02010600030101010101" pitchFamily="2" charset="-122"/>
                <a:cs typeface="Courier New" panose="02070309020205020404" pitchFamily="49" charset="0"/>
              </a:rPr>
              <a:t>i</a:t>
            </a:r>
            <a:r>
              <a:rPr lang="zh-CN" altLang="zh-CN" sz="2100" dirty="0">
                <a:ea typeface="宋体" panose="02010600030101010101" pitchFamily="2" charset="-122"/>
              </a:rPr>
              <a:t>为 0，则整个表达式必</a:t>
            </a:r>
            <a:r>
              <a:rPr lang="zh-CN" altLang="en-US" sz="2100" dirty="0">
                <a:ea typeface="宋体" panose="02010600030101010101" pitchFamily="2" charset="-122"/>
              </a:rPr>
              <a:t>定</a:t>
            </a:r>
            <a:r>
              <a:rPr lang="zh-CN" altLang="zh-CN" sz="2100" dirty="0">
                <a:ea typeface="宋体" panose="02010600030101010101" pitchFamily="2" charset="-122"/>
              </a:rPr>
              <a:t>为假，因此无需计算</a:t>
            </a:r>
            <a:r>
              <a:rPr lang="zh-CN" altLang="zh-CN" sz="2100" dirty="0">
                <a:ea typeface="宋体" panose="02010600030101010101" pitchFamily="2" charset="-122"/>
                <a:cs typeface="Courier New" panose="02070309020205020404" pitchFamily="49" charset="0"/>
              </a:rPr>
              <a:t>(j</a:t>
            </a:r>
            <a:r>
              <a:rPr lang="zh-CN" altLang="zh-CN" sz="2100" dirty="0">
                <a:ea typeface="宋体" panose="02010600030101010101" pitchFamily="2" charset="-122"/>
              </a:rPr>
              <a:t> </a:t>
            </a:r>
            <a:r>
              <a:rPr lang="zh-CN" altLang="zh-CN" sz="2100" dirty="0">
                <a:ea typeface="宋体" panose="02010600030101010101" pitchFamily="2" charset="-122"/>
                <a:cs typeface="Courier New" panose="02070309020205020404" pitchFamily="49" charset="0"/>
              </a:rPr>
              <a:t>/</a:t>
            </a:r>
            <a:r>
              <a:rPr lang="zh-CN" altLang="zh-CN" sz="2100" dirty="0">
                <a:ea typeface="宋体" panose="02010600030101010101" pitchFamily="2" charset="-122"/>
              </a:rPr>
              <a:t> </a:t>
            </a:r>
            <a:r>
              <a:rPr lang="en-US" altLang="zh-CN" sz="2100" dirty="0" err="1">
                <a:ea typeface="宋体" panose="02010600030101010101" pitchFamily="2" charset="-122"/>
                <a:cs typeface="Courier New" panose="02070309020205020404" pitchFamily="49" charset="0"/>
              </a:rPr>
              <a:t>i</a:t>
            </a:r>
            <a:r>
              <a:rPr lang="zh-CN" altLang="zh-CN" sz="2100" dirty="0">
                <a:ea typeface="宋体" panose="02010600030101010101" pitchFamily="2" charset="-122"/>
              </a:rPr>
              <a:t> </a:t>
            </a:r>
            <a:r>
              <a:rPr lang="zh-CN" altLang="zh-CN" sz="2100" dirty="0">
                <a:ea typeface="宋体" panose="02010600030101010101" pitchFamily="2" charset="-122"/>
                <a:cs typeface="Courier New" panose="02070309020205020404" pitchFamily="49" charset="0"/>
              </a:rPr>
              <a:t>&gt;</a:t>
            </a:r>
            <a:r>
              <a:rPr lang="zh-CN" altLang="zh-CN" sz="2100" dirty="0">
                <a:ea typeface="宋体" panose="02010600030101010101" pitchFamily="2" charset="-122"/>
              </a:rPr>
              <a:t> </a:t>
            </a:r>
            <a:r>
              <a:rPr lang="zh-CN" altLang="zh-CN" sz="2100" dirty="0">
                <a:ea typeface="宋体" panose="02010600030101010101" pitchFamily="2" charset="-122"/>
                <a:cs typeface="Courier New" panose="02070309020205020404" pitchFamily="49" charset="0"/>
              </a:rPr>
              <a:t>0) </a:t>
            </a:r>
            <a:r>
              <a:rPr lang="zh-CN" altLang="zh-CN" sz="2100" dirty="0">
                <a:ea typeface="宋体" panose="02010600030101010101" pitchFamily="2" charset="-122"/>
              </a:rPr>
              <a:t>如果没有短路</a:t>
            </a:r>
            <a:r>
              <a:rPr lang="zh-CN" altLang="en-US" sz="2100" dirty="0">
                <a:ea typeface="宋体" panose="02010600030101010101" pitchFamily="2" charset="-122"/>
              </a:rPr>
              <a:t>算法</a:t>
            </a:r>
            <a:r>
              <a:rPr lang="zh-CN" altLang="zh-CN" sz="2100" dirty="0">
                <a:ea typeface="宋体" panose="02010600030101010101" pitchFamily="2" charset="-122"/>
              </a:rPr>
              <a:t>，就会发生除零</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E3D6761E-BCD1-4C03-5FEA-ACBEB7B818A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3A56BA-528A-D54E-84B7-1472E4C92A8F}"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F1C29E5-289E-75F2-AC60-4CAE3FD3050B}"/>
              </a:ext>
            </a:extLst>
          </p:cNvPr>
          <p:cNvSpPr>
            <a:spLocks noGrp="1"/>
          </p:cNvSpPr>
          <p:nvPr>
            <p:ph type="title"/>
          </p:nvPr>
        </p:nvSpPr>
        <p:spPr/>
        <p:txBody>
          <a:bodyPr/>
          <a:lstStyle/>
          <a:p>
            <a:r>
              <a:rPr lang="zh-CN" altLang="zh-CN">
                <a:ea typeface="宋体" panose="02010600030101010101" pitchFamily="2" charset="-122"/>
              </a:rPr>
              <a:t>逻辑运算符</a:t>
            </a:r>
          </a:p>
        </p:txBody>
      </p:sp>
      <p:sp>
        <p:nvSpPr>
          <p:cNvPr id="23555" name="Content Placeholder 2">
            <a:extLst>
              <a:ext uri="{FF2B5EF4-FFF2-40B4-BE49-F238E27FC236}">
                <a16:creationId xmlns:a16="http://schemas.microsoft.com/office/drawing/2014/main" id="{2DCE3228-8BA6-64A9-D8C2-08C4D073BC8C}"/>
              </a:ext>
            </a:extLst>
          </p:cNvPr>
          <p:cNvSpPr>
            <a:spLocks noGrp="1"/>
          </p:cNvSpPr>
          <p:nvPr>
            <p:ph idx="1"/>
          </p:nvPr>
        </p:nvSpPr>
        <p:spPr/>
        <p:txBody>
          <a:bodyPr/>
          <a:lstStyle/>
          <a:p>
            <a:r>
              <a:rPr lang="zh-CN" altLang="en-US" dirty="0">
                <a:ea typeface="宋体" panose="02010600030101010101" pitchFamily="2" charset="-122"/>
                <a:cs typeface="Courier New" panose="02070309020205020404" pitchFamily="49" charset="0"/>
              </a:rPr>
              <a:t>因为</a:t>
            </a:r>
            <a:r>
              <a:rPr lang="zh-CN" altLang="zh-CN" dirty="0">
                <a:latin typeface="Courier New" panose="02070309020205020404" pitchFamily="49" charset="0"/>
                <a:ea typeface="宋体" panose="02010600030101010101" pitchFamily="2" charset="-122"/>
                <a:cs typeface="Courier New" panose="02070309020205020404" pitchFamily="49" charset="0"/>
              </a:rPr>
              <a:t>&amp;&amp;和||</a:t>
            </a:r>
            <a:r>
              <a:rPr lang="zh-CN" altLang="en-US" dirty="0">
                <a:ea typeface="宋体" panose="02010600030101010101" pitchFamily="2" charset="-122"/>
                <a:cs typeface="Courier New" panose="02070309020205020404" pitchFamily="49" charset="0"/>
              </a:rPr>
              <a:t>两种</a:t>
            </a:r>
            <a:r>
              <a:rPr lang="zh-CN" altLang="zh-CN" dirty="0">
                <a:ea typeface="宋体" panose="02010600030101010101" pitchFamily="2" charset="-122"/>
              </a:rPr>
              <a:t>运算符的短路特性，逻辑表达式中的副作用可能并不总是发生</a:t>
            </a:r>
          </a:p>
          <a:p>
            <a:r>
              <a:rPr lang="zh-CN" altLang="zh-CN" dirty="0">
                <a:ea typeface="宋体" panose="02010600030101010101" pitchFamily="2" charset="-122"/>
              </a:rPr>
              <a:t>例子：</a:t>
            </a:r>
          </a:p>
          <a:p>
            <a:pPr>
              <a:lnSpc>
                <a:spcPct val="80000"/>
              </a:lnSpc>
              <a:spcBef>
                <a:spcPts val="1200"/>
              </a:spcBef>
              <a:buFontTx/>
              <a:buNone/>
            </a:pPr>
            <a:r>
              <a:rPr lang="en-US" altLang="zh-CN" sz="2400" dirty="0">
                <a:ea typeface="宋体" panose="02010600030101010101" pitchFamily="2" charset="-122"/>
              </a:rPr>
              <a:t>    </a:t>
            </a:r>
            <a:r>
              <a:rPr lang="zh-CN" altLang="zh-CN" sz="2400" dirty="0">
                <a:ea typeface="宋体" panose="02010600030101010101" pitchFamily="2" charset="-122"/>
              </a:rPr>
              <a:t> </a:t>
            </a:r>
            <a:r>
              <a:rPr lang="en-US" altLang="zh-CN" sz="2400" dirty="0">
                <a:ea typeface="宋体" panose="02010600030101010101" pitchFamily="2" charset="-122"/>
                <a:cs typeface="Courier New" panose="02070309020205020404" pitchFamily="49" charset="0"/>
              </a:rPr>
              <a:t>i</a:t>
            </a:r>
            <a:r>
              <a:rPr lang="zh-CN" altLang="zh-CN" sz="2400" dirty="0">
                <a:ea typeface="宋体" panose="02010600030101010101" pitchFamily="2" charset="-122"/>
                <a:cs typeface="Courier New" panose="02070309020205020404" pitchFamily="49" charset="0"/>
              </a:rPr>
              <a:t> &gt; 0 &amp;&amp; ++j &gt; 0</a:t>
            </a:r>
          </a:p>
          <a:p>
            <a:pPr lvl="1">
              <a:buFont typeface="Wingdings" pitchFamily="2" charset="2"/>
              <a:buChar char="ü"/>
            </a:pPr>
            <a:r>
              <a:rPr lang="zh-CN" altLang="zh-CN" dirty="0">
                <a:ea typeface="宋体" panose="02010600030101010101" pitchFamily="2" charset="-122"/>
              </a:rPr>
              <a:t>如果</a:t>
            </a:r>
            <a:r>
              <a:rPr lang="en-US" altLang="zh-CN" dirty="0">
                <a:ea typeface="宋体" panose="02010600030101010101" pitchFamily="2" charset="-122"/>
                <a:cs typeface="Courier New" panose="02070309020205020404" pitchFamily="49" charset="0"/>
              </a:rPr>
              <a:t>i</a:t>
            </a:r>
            <a:r>
              <a:rPr lang="zh-CN"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&gt;</a:t>
            </a:r>
            <a:r>
              <a:rPr lang="zh-CN"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0</a:t>
            </a:r>
            <a:r>
              <a:rPr lang="zh-CN" altLang="zh-CN" dirty="0">
                <a:ea typeface="宋体" panose="02010600030101010101" pitchFamily="2" charset="-122"/>
              </a:rPr>
              <a:t>为假，则不</a:t>
            </a:r>
            <a:r>
              <a:rPr lang="zh-CN" altLang="en-US" dirty="0">
                <a:ea typeface="宋体" panose="02010600030101010101" pitchFamily="2" charset="-122"/>
              </a:rPr>
              <a:t>会计算</a:t>
            </a:r>
            <a:r>
              <a:rPr lang="zh-CN" altLang="zh-CN" dirty="0">
                <a:ea typeface="宋体" panose="02010600030101010101" pitchFamily="2" charset="-122"/>
                <a:cs typeface="Courier New" panose="02070309020205020404" pitchFamily="49" charset="0"/>
              </a:rPr>
              <a:t>++j</a:t>
            </a:r>
            <a:r>
              <a:rPr lang="zh-CN"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&gt;</a:t>
            </a:r>
            <a:r>
              <a:rPr lang="zh-CN"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0</a:t>
            </a:r>
            <a:r>
              <a:rPr lang="zh-CN" altLang="zh-CN" dirty="0">
                <a:ea typeface="宋体" panose="02010600030101010101" pitchFamily="2" charset="-122"/>
              </a:rPr>
              <a:t>， j</a:t>
            </a:r>
            <a:r>
              <a:rPr lang="zh-CN" altLang="en-US" dirty="0">
                <a:ea typeface="宋体" panose="02010600030101010101" pitchFamily="2" charset="-122"/>
              </a:rPr>
              <a:t>也就</a:t>
            </a:r>
            <a:r>
              <a:rPr lang="zh-CN" altLang="zh-CN" dirty="0">
                <a:ea typeface="宋体" panose="02010600030101010101" pitchFamily="2" charset="-122"/>
              </a:rPr>
              <a:t>不</a:t>
            </a:r>
            <a:r>
              <a:rPr lang="zh-CN" altLang="en-US" dirty="0">
                <a:ea typeface="宋体" panose="02010600030101010101" pitchFamily="2" charset="-122"/>
              </a:rPr>
              <a:t>会自增</a:t>
            </a:r>
            <a:endParaRPr lang="zh-CN" altLang="zh-CN" dirty="0">
              <a:ea typeface="宋体" panose="02010600030101010101" pitchFamily="2" charset="-122"/>
            </a:endParaRPr>
          </a:p>
          <a:p>
            <a:pPr lvl="1">
              <a:buFont typeface="Wingdings" pitchFamily="2" charset="2"/>
              <a:buChar char="ü"/>
            </a:pPr>
            <a:r>
              <a:rPr lang="zh-CN" altLang="zh-CN" dirty="0">
                <a:ea typeface="宋体" panose="02010600030101010101" pitchFamily="2" charset="-122"/>
              </a:rPr>
              <a:t>可以</a:t>
            </a:r>
            <a:r>
              <a:rPr lang="zh-CN" altLang="en-US" dirty="0">
                <a:ea typeface="宋体" panose="02010600030101010101" pitchFamily="2" charset="-122"/>
              </a:rPr>
              <a:t>将条件表达式修改</a:t>
            </a:r>
            <a:r>
              <a:rPr lang="zh-CN" altLang="zh-CN" dirty="0">
                <a:ea typeface="宋体" panose="02010600030101010101" pitchFamily="2" charset="-122"/>
              </a:rPr>
              <a:t>为</a:t>
            </a:r>
            <a:r>
              <a:rPr lang="en-US"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++j</a:t>
            </a:r>
            <a:r>
              <a:rPr lang="zh-CN" altLang="en-US" dirty="0">
                <a:ea typeface="宋体" panose="02010600030101010101" pitchFamily="2" charset="-122"/>
                <a:cs typeface="Courier New" panose="02070309020205020404" pitchFamily="49" charset="0"/>
              </a:rPr>
              <a:t> </a:t>
            </a:r>
            <a:r>
              <a:rPr lang="zh-CN" altLang="zh-CN" dirty="0">
                <a:ea typeface="宋体" panose="02010600030101010101" pitchFamily="2" charset="-122"/>
                <a:cs typeface="Courier New" panose="02070309020205020404" pitchFamily="49" charset="0"/>
              </a:rPr>
              <a:t>&gt;</a:t>
            </a:r>
            <a:r>
              <a:rPr lang="zh-CN" altLang="en-US" dirty="0">
                <a:ea typeface="宋体" panose="02010600030101010101" pitchFamily="2" charset="-122"/>
                <a:cs typeface="Courier New" panose="02070309020205020404" pitchFamily="49" charset="0"/>
              </a:rPr>
              <a:t> </a:t>
            </a:r>
            <a:r>
              <a:rPr lang="zh-CN" altLang="zh-CN" dirty="0">
                <a:ea typeface="宋体" panose="02010600030101010101" pitchFamily="2" charset="-122"/>
                <a:cs typeface="Courier New" panose="02070309020205020404" pitchFamily="49" charset="0"/>
              </a:rPr>
              <a:t>0</a:t>
            </a:r>
            <a:r>
              <a:rPr lang="zh-CN"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&amp;&amp;</a:t>
            </a:r>
            <a:r>
              <a:rPr lang="zh-CN" altLang="zh-CN" dirty="0">
                <a:ea typeface="宋体" panose="02010600030101010101" pitchFamily="2" charset="-122"/>
              </a:rPr>
              <a:t> </a:t>
            </a:r>
            <a:r>
              <a:rPr lang="en-US" altLang="zh-CN" dirty="0" err="1">
                <a:ea typeface="宋体" panose="02010600030101010101" pitchFamily="2" charset="-122"/>
                <a:cs typeface="Courier New" panose="02070309020205020404" pitchFamily="49" charset="0"/>
              </a:rPr>
              <a:t>i</a:t>
            </a:r>
            <a:r>
              <a:rPr lang="zh-CN"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&gt;</a:t>
            </a:r>
            <a:r>
              <a:rPr lang="zh-CN"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0</a:t>
            </a:r>
            <a:r>
              <a:rPr lang="zh-CN" altLang="zh-CN" dirty="0">
                <a:ea typeface="宋体" panose="02010600030101010101" pitchFamily="2" charset="-122"/>
              </a:rPr>
              <a:t>，更好的</a:t>
            </a:r>
            <a:r>
              <a:rPr lang="zh-CN" altLang="en-US" dirty="0">
                <a:ea typeface="宋体" panose="02010600030101010101" pitchFamily="2" charset="-122"/>
              </a:rPr>
              <a:t>方法</a:t>
            </a:r>
            <a:r>
              <a:rPr lang="zh-CN" altLang="zh-CN" dirty="0">
                <a:ea typeface="宋体" panose="02010600030101010101" pitchFamily="2" charset="-122"/>
              </a:rPr>
              <a:t>是</a:t>
            </a:r>
            <a:r>
              <a:rPr lang="zh-CN" altLang="zh-CN" dirty="0">
                <a:ea typeface="宋体" panose="02010600030101010101" pitchFamily="2" charset="-122"/>
                <a:cs typeface="Courier New" panose="02070309020205020404" pitchFamily="49" charset="0"/>
              </a:rPr>
              <a:t>j</a:t>
            </a:r>
            <a:r>
              <a:rPr lang="zh-CN" altLang="en-US" dirty="0">
                <a:ea typeface="宋体" panose="02010600030101010101" pitchFamily="2" charset="-122"/>
              </a:rPr>
              <a:t>先自</a:t>
            </a:r>
            <a:r>
              <a:rPr lang="zh-CN" altLang="zh-CN" dirty="0">
                <a:ea typeface="宋体" panose="02010600030101010101" pitchFamily="2" charset="-122"/>
              </a:rPr>
              <a:t>增</a:t>
            </a: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30FEAC33-2C39-F9F3-FA73-F7EFE95B0D2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D89F55-FD7E-3143-8288-49F665C37E01}"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180D429-9166-0B02-CAFA-4D427E251A92}"/>
              </a:ext>
            </a:extLst>
          </p:cNvPr>
          <p:cNvSpPr>
            <a:spLocks noGrp="1"/>
          </p:cNvSpPr>
          <p:nvPr>
            <p:ph type="title"/>
          </p:nvPr>
        </p:nvSpPr>
        <p:spPr/>
        <p:txBody>
          <a:bodyPr/>
          <a:lstStyle/>
          <a:p>
            <a:r>
              <a:rPr lang="zh-CN" altLang="zh-CN">
                <a:ea typeface="宋体" panose="02010600030101010101" pitchFamily="2" charset="-122"/>
              </a:rPr>
              <a:t>逻辑运算符</a:t>
            </a:r>
          </a:p>
        </p:txBody>
      </p:sp>
      <p:sp>
        <p:nvSpPr>
          <p:cNvPr id="24579" name="Content Placeholder 2">
            <a:extLst>
              <a:ext uri="{FF2B5EF4-FFF2-40B4-BE49-F238E27FC236}">
                <a16:creationId xmlns:a16="http://schemas.microsoft.com/office/drawing/2014/main" id="{1A206716-87C0-6126-915C-97B67C7A47F0}"/>
              </a:ext>
            </a:extLst>
          </p:cNvPr>
          <p:cNvSpPr>
            <a:spLocks noGrp="1"/>
          </p:cNvSpPr>
          <p:nvPr>
            <p:ph idx="1"/>
          </p:nvPr>
        </p:nvSpPr>
        <p:spPr>
          <a:xfrm>
            <a:off x="685800" y="1524000"/>
            <a:ext cx="7543800" cy="4800600"/>
          </a:xfrm>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运算符与一元加号和减号运算符具有相同的优先级</a:t>
            </a:r>
          </a:p>
          <a:p>
            <a:r>
              <a:rPr lang="zh-CN" altLang="zh-CN" dirty="0">
                <a:latin typeface="Courier New" panose="02070309020205020404" pitchFamily="49" charset="0"/>
                <a:ea typeface="宋体" panose="02010600030101010101" pitchFamily="2" charset="-122"/>
                <a:cs typeface="Courier New" panose="02070309020205020404" pitchFamily="49" charset="0"/>
              </a:rPr>
              <a:t>&amp;&amp;</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的优先级低于关系运算符和</a:t>
            </a:r>
            <a:r>
              <a:rPr lang="zh-CN" altLang="en-US" dirty="0">
                <a:ea typeface="宋体" panose="02010600030101010101" pitchFamily="2" charset="-122"/>
              </a:rPr>
              <a:t>等式</a:t>
            </a:r>
            <a:r>
              <a:rPr lang="zh-CN" altLang="zh-CN" dirty="0">
                <a:ea typeface="宋体" panose="02010600030101010101" pitchFamily="2" charset="-122"/>
              </a:rPr>
              <a:t>运算符</a:t>
            </a:r>
          </a:p>
          <a:p>
            <a:pPr lvl="1"/>
            <a:r>
              <a:rPr lang="zh-CN" altLang="zh-CN" dirty="0">
                <a:ea typeface="宋体" panose="02010600030101010101" pitchFamily="2" charset="-122"/>
              </a:rPr>
              <a:t>例如，</a:t>
            </a:r>
            <a:r>
              <a:rPr lang="en-US" altLang="zh-CN" dirty="0">
                <a:latin typeface="Courier New" panose="02070309020205020404" pitchFamily="49" charset="0"/>
                <a:ea typeface="宋体" panose="02010600030101010101" pitchFamily="2" charset="-122"/>
                <a:cs typeface="Courier New" panose="02070309020205020404" pitchFamily="49" charset="0"/>
              </a:rPr>
              <a:t>i</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&lt;</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j</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&amp;&amp;</a:t>
            </a:r>
            <a:r>
              <a:rPr lang="zh-CN"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k</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m</a:t>
            </a:r>
            <a:r>
              <a:rPr lang="zh-CN" altLang="zh-CN" dirty="0">
                <a:ea typeface="宋体" panose="02010600030101010101" pitchFamily="2" charset="-122"/>
              </a:rPr>
              <a:t>表示</a:t>
            </a:r>
            <a:r>
              <a:rPr lang="zh-CN" altLang="zh-CN" dirty="0">
                <a:latin typeface="Courier New" panose="02070309020205020404" pitchFamily="49" charset="0"/>
                <a:ea typeface="宋体" panose="02010600030101010101" pitchFamily="2" charset="-122"/>
                <a:cs typeface="Courier New" panose="02070309020205020404" pitchFamily="49" charset="0"/>
              </a:rPr>
              <a:t>(i</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&lt;</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j)</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&amp;&amp;</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(k</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m)</a:t>
            </a:r>
            <a:endParaRPr lang="zh-CN" altLang="zh-CN" dirty="0">
              <a:ea typeface="宋体" panose="02010600030101010101" pitchFamily="2" charset="-122"/>
            </a:endParaRPr>
          </a:p>
          <a:p>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运算符是右结合的； </a:t>
            </a:r>
            <a:r>
              <a:rPr lang="zh-CN" altLang="zh-CN" dirty="0">
                <a:latin typeface="Courier New" panose="02070309020205020404" pitchFamily="49" charset="0"/>
                <a:ea typeface="宋体" panose="02010600030101010101" pitchFamily="2" charset="-122"/>
                <a:cs typeface="Courier New" panose="02070309020205020404" pitchFamily="49" charset="0"/>
              </a:rPr>
              <a:t>&amp;&amp;</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是左</a:t>
            </a:r>
            <a:r>
              <a:rPr lang="zh-CN" altLang="en-US" dirty="0">
                <a:ea typeface="宋体" panose="02010600030101010101" pitchFamily="2" charset="-122"/>
              </a:rPr>
              <a:t>结合</a:t>
            </a:r>
            <a:r>
              <a:rPr lang="zh-CN" altLang="zh-CN" dirty="0">
                <a:ea typeface="宋体" panose="02010600030101010101" pitchFamily="2" charset="-122"/>
              </a:rPr>
              <a:t>的</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7A1F6905-9775-0688-5030-00A61E38668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8BB6AC-C6AD-E844-926B-E1A3CEC8E80B}"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75CFED4-B8DD-5190-77E8-77EC0630F20E}"/>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a:t>
            </a:r>
          </a:p>
        </p:txBody>
      </p:sp>
      <p:sp>
        <p:nvSpPr>
          <p:cNvPr id="25603" name="Content Placeholder 2">
            <a:extLst>
              <a:ext uri="{FF2B5EF4-FFF2-40B4-BE49-F238E27FC236}">
                <a16:creationId xmlns:a16="http://schemas.microsoft.com/office/drawing/2014/main" id="{6B1E1214-89B9-8808-508E-4BBC5B509EB0}"/>
              </a:ext>
            </a:extLst>
          </p:cNvPr>
          <p:cNvSpPr>
            <a:spLocks noGrp="1"/>
          </p:cNvSpPr>
          <p:nvPr>
            <p:ph idx="1"/>
          </p:nvPr>
        </p:nvSpPr>
        <p:spPr/>
        <p:txBody>
          <a:bodyPr/>
          <a:lstStyle/>
          <a:p>
            <a:r>
              <a:rPr lang="zh-CN" altLang="zh-CN" dirty="0">
                <a:ea typeface="宋体" panose="02010600030101010101" pitchFamily="2" charset="-122"/>
                <a:cs typeface="Courier New" panose="02070309020205020404" pitchFamily="49" charset="0"/>
              </a:rPr>
              <a:t>if</a:t>
            </a:r>
            <a:r>
              <a:rPr lang="en-US" altLang="zh-CN" dirty="0">
                <a:ea typeface="宋体" panose="02010600030101010101" pitchFamily="2" charset="-122"/>
                <a:cs typeface="Courier New" panose="02070309020205020404" pitchFamily="49" charset="0"/>
              </a:rPr>
              <a:t> </a:t>
            </a:r>
            <a:r>
              <a:rPr lang="zh-CN" altLang="zh-CN" dirty="0">
                <a:ea typeface="宋体" panose="02010600030101010101" pitchFamily="2" charset="-122"/>
                <a:cs typeface="Courier New" panose="02070309020205020404" pitchFamily="49" charset="0"/>
              </a:rPr>
              <a:t>语句允许程序</a:t>
            </a:r>
            <a:r>
              <a:rPr lang="zh-CN" altLang="zh-CN" dirty="0">
                <a:ea typeface="宋体" panose="02010600030101010101" pitchFamily="2" charset="-122"/>
              </a:rPr>
              <a:t>通过</a:t>
            </a:r>
            <a:r>
              <a:rPr lang="zh-CN" altLang="en-US" dirty="0">
                <a:ea typeface="宋体" panose="02010600030101010101" pitchFamily="2" charset="-122"/>
              </a:rPr>
              <a:t>判定</a:t>
            </a:r>
            <a:r>
              <a:rPr lang="zh-CN" altLang="zh-CN" dirty="0">
                <a:ea typeface="宋体" panose="02010600030101010101" pitchFamily="2" charset="-122"/>
              </a:rPr>
              <a:t>表达式</a:t>
            </a:r>
            <a:r>
              <a:rPr lang="zh-CN" altLang="en-US" dirty="0">
                <a:ea typeface="宋体" panose="02010600030101010101" pitchFamily="2" charset="-122"/>
              </a:rPr>
              <a:t>的值是真还是假，以便</a:t>
            </a:r>
            <a:r>
              <a:rPr lang="zh-CN" altLang="zh-CN" dirty="0">
                <a:ea typeface="宋体" panose="02010600030101010101" pitchFamily="2" charset="-122"/>
              </a:rPr>
              <a:t>在两个</a:t>
            </a:r>
            <a:r>
              <a:rPr lang="zh-CN" altLang="en-US" dirty="0">
                <a:ea typeface="宋体" panose="02010600030101010101" pitchFamily="2" charset="-122"/>
              </a:rPr>
              <a:t>选项</a:t>
            </a:r>
            <a:r>
              <a:rPr lang="zh-CN" altLang="zh-CN" dirty="0">
                <a:ea typeface="宋体" panose="02010600030101010101" pitchFamily="2" charset="-122"/>
              </a:rPr>
              <a:t>之间进行选择</a:t>
            </a:r>
          </a:p>
          <a:p>
            <a:r>
              <a:rPr lang="zh-CN" altLang="zh-CN" dirty="0">
                <a:ea typeface="宋体" panose="02010600030101010101" pitchFamily="2" charset="-122"/>
                <a:cs typeface="Courier New" panose="02070309020205020404" pitchFamily="49" charset="0"/>
              </a:rPr>
              <a:t>if</a:t>
            </a:r>
            <a:r>
              <a:rPr lang="en-US" altLang="zh-CN" dirty="0">
                <a:ea typeface="宋体" panose="02010600030101010101" pitchFamily="2" charset="-122"/>
                <a:cs typeface="Courier New" panose="02070309020205020404" pitchFamily="49" charset="0"/>
              </a:rPr>
              <a:t> </a:t>
            </a:r>
            <a:r>
              <a:rPr lang="zh-CN" altLang="zh-CN" dirty="0">
                <a:ea typeface="宋体" panose="02010600030101010101" pitchFamily="2" charset="-122"/>
              </a:rPr>
              <a:t>语句最简单的形式为</a:t>
            </a:r>
          </a:p>
          <a:p>
            <a:pPr>
              <a:lnSpc>
                <a:spcPct val="80000"/>
              </a:lnSpc>
              <a:spcBef>
                <a:spcPts val="1200"/>
              </a:spcBef>
              <a:buFontTx/>
              <a:buNone/>
            </a:pPr>
            <a:r>
              <a:rPr lang="zh-CN" altLang="zh-CN" sz="2400" dirty="0">
                <a:ea typeface="宋体" panose="02010600030101010101" pitchFamily="2" charset="-122"/>
              </a:rPr>
              <a:t> </a:t>
            </a:r>
            <a:r>
              <a:rPr lang="en-US" altLang="zh-CN" sz="2400" dirty="0">
                <a:ea typeface="宋体" panose="02010600030101010101" pitchFamily="2" charset="-122"/>
              </a:rPr>
              <a:t>     </a:t>
            </a:r>
            <a:r>
              <a:rPr lang="zh-CN" altLang="zh-CN" sz="2400" dirty="0">
                <a:ea typeface="宋体" panose="02010600030101010101" pitchFamily="2" charset="-122"/>
                <a:cs typeface="Courier New" panose="02070309020205020404" pitchFamily="49" charset="0"/>
              </a:rPr>
              <a:t>if </a:t>
            </a:r>
            <a:r>
              <a:rPr lang="en-US" altLang="zh-CN" sz="2400" dirty="0">
                <a:ea typeface="宋体" panose="02010600030101010101" pitchFamily="2" charset="-122"/>
                <a:cs typeface="Courier New" panose="02070309020205020404" pitchFamily="49" charset="0"/>
              </a:rPr>
              <a:t> </a:t>
            </a:r>
            <a:r>
              <a:rPr lang="zh-CN" altLang="zh-CN" sz="2400" dirty="0">
                <a:ea typeface="宋体" panose="02010600030101010101" pitchFamily="2" charset="-122"/>
                <a:cs typeface="Courier New" panose="02070309020205020404" pitchFamily="49" charset="0"/>
              </a:rPr>
              <a:t>(</a:t>
            </a:r>
            <a:r>
              <a:rPr lang="zh-CN" altLang="zh-CN" sz="2400" i="1" dirty="0">
                <a:ea typeface="宋体" panose="02010600030101010101" pitchFamily="2" charset="-122"/>
              </a:rPr>
              <a:t>表达式</a:t>
            </a:r>
            <a:r>
              <a:rPr lang="zh-CN" altLang="zh-CN" sz="2400" dirty="0">
                <a:ea typeface="宋体" panose="02010600030101010101" pitchFamily="2" charset="-122"/>
                <a:cs typeface="Courier New" panose="02070309020205020404" pitchFamily="49" charset="0"/>
              </a:rPr>
              <a:t>)</a:t>
            </a:r>
            <a:r>
              <a:rPr lang="en-US" altLang="zh-CN" sz="2400" dirty="0">
                <a:ea typeface="宋体" panose="02010600030101010101" pitchFamily="2" charset="-122"/>
                <a:cs typeface="Courier New" panose="02070309020205020404" pitchFamily="49" charset="0"/>
              </a:rPr>
              <a:t> </a:t>
            </a:r>
            <a:r>
              <a:rPr lang="zh-CN" altLang="zh-CN" sz="2400" i="1" dirty="0">
                <a:ea typeface="宋体" panose="02010600030101010101" pitchFamily="2" charset="-122"/>
              </a:rPr>
              <a:t>语句</a:t>
            </a:r>
          </a:p>
          <a:p>
            <a:r>
              <a:rPr lang="zh-CN" altLang="zh-CN" dirty="0">
                <a:ea typeface="宋体" panose="02010600030101010101" pitchFamily="2" charset="-122"/>
              </a:rPr>
              <a:t>当执行</a:t>
            </a:r>
            <a:r>
              <a:rPr lang="en-US"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if</a:t>
            </a:r>
            <a:r>
              <a:rPr lang="en-US" altLang="zh-CN" dirty="0">
                <a:ea typeface="宋体" panose="02010600030101010101" pitchFamily="2" charset="-122"/>
                <a:cs typeface="Courier New" panose="02070309020205020404" pitchFamily="49" charset="0"/>
              </a:rPr>
              <a:t> </a:t>
            </a:r>
            <a:r>
              <a:rPr lang="zh-CN" altLang="zh-CN" dirty="0">
                <a:ea typeface="宋体" panose="02010600030101010101" pitchFamily="2" charset="-122"/>
              </a:rPr>
              <a:t>语句时，计算</a:t>
            </a:r>
            <a:r>
              <a:rPr lang="zh-CN" altLang="zh-CN" i="1" dirty="0">
                <a:ea typeface="宋体" panose="02010600030101010101" pitchFamily="2" charset="-122"/>
              </a:rPr>
              <a:t>表达式</a:t>
            </a:r>
            <a:r>
              <a:rPr lang="zh-CN" altLang="zh-CN" dirty="0">
                <a:ea typeface="宋体" panose="02010600030101010101" pitchFamily="2" charset="-122"/>
              </a:rPr>
              <a:t>；如果其值为非零，则执行</a:t>
            </a:r>
            <a:r>
              <a:rPr lang="zh-CN" altLang="zh-CN" i="1" dirty="0">
                <a:ea typeface="宋体" panose="02010600030101010101" pitchFamily="2" charset="-122"/>
              </a:rPr>
              <a:t>语句。</a:t>
            </a:r>
          </a:p>
          <a:p>
            <a:r>
              <a:rPr lang="zh-CN" altLang="zh-CN" dirty="0">
                <a:ea typeface="宋体" panose="02010600030101010101" pitchFamily="2" charset="-122"/>
              </a:rPr>
              <a:t>例子：</a:t>
            </a:r>
          </a:p>
          <a:p>
            <a:pPr>
              <a:lnSpc>
                <a:spcPct val="80000"/>
              </a:lnSpc>
              <a:spcBef>
                <a:spcPts val="1200"/>
              </a:spcBef>
              <a:buFontTx/>
              <a:buNone/>
            </a:pPr>
            <a:r>
              <a:rPr lang="en-US" altLang="zh-CN" sz="2400" dirty="0">
                <a:ea typeface="宋体" panose="02010600030101010101" pitchFamily="2" charset="-122"/>
                <a:cs typeface="Courier New" panose="02070309020205020404" pitchFamily="49" charset="0"/>
              </a:rPr>
              <a:t>   </a:t>
            </a:r>
            <a:r>
              <a:rPr lang="zh-CN" altLang="zh-CN" sz="2400" dirty="0">
                <a:ea typeface="宋体" panose="02010600030101010101" pitchFamily="2" charset="-122"/>
                <a:cs typeface="Courier New" panose="02070309020205020404" pitchFamily="49" charset="0"/>
              </a:rPr>
              <a:t>if (line_num == MAX_LINES)</a:t>
            </a:r>
          </a:p>
          <a:p>
            <a:pPr>
              <a:lnSpc>
                <a:spcPct val="80000"/>
              </a:lnSpc>
              <a:spcBef>
                <a:spcPts val="600"/>
              </a:spcBef>
              <a:buFontTx/>
              <a:buNone/>
            </a:pPr>
            <a:r>
              <a:rPr lang="en-US" altLang="zh-CN" sz="2400" dirty="0">
                <a:ea typeface="宋体" panose="02010600030101010101" pitchFamily="2" charset="-122"/>
                <a:cs typeface="Courier New" panose="02070309020205020404" pitchFamily="49" charset="0"/>
              </a:rPr>
              <a:t>       </a:t>
            </a:r>
            <a:r>
              <a:rPr lang="zh-CN" altLang="zh-CN" sz="2400" dirty="0">
                <a:ea typeface="宋体" panose="02010600030101010101" pitchFamily="2" charset="-122"/>
                <a:cs typeface="Courier New" panose="02070309020205020404" pitchFamily="49" charset="0"/>
              </a:rPr>
              <a:t>line_num = 0;</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4D959AF6-0175-9B7B-FDB7-E2093FC7B1F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7870E8-BA8D-C649-BC1F-2FAF88CA47F2}"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A4709DB-41F5-F3DF-977E-CCF184E30751}"/>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a:t>
            </a:r>
          </a:p>
        </p:txBody>
      </p:sp>
      <p:sp>
        <p:nvSpPr>
          <p:cNvPr id="26627" name="Content Placeholder 2">
            <a:extLst>
              <a:ext uri="{FF2B5EF4-FFF2-40B4-BE49-F238E27FC236}">
                <a16:creationId xmlns:a16="http://schemas.microsoft.com/office/drawing/2014/main" id="{8B126E97-3B0E-17D2-6B60-F9248CC9BF40}"/>
              </a:ext>
            </a:extLst>
          </p:cNvPr>
          <p:cNvSpPr>
            <a:spLocks noGrp="1"/>
          </p:cNvSpPr>
          <p:nvPr>
            <p:ph idx="1"/>
          </p:nvPr>
        </p:nvSpPr>
        <p:spPr/>
        <p:txBody>
          <a:bodyPr/>
          <a:lstStyle/>
          <a:p>
            <a:r>
              <a:rPr lang="zh-CN" altLang="en-US" dirty="0">
                <a:ea typeface="宋体" panose="02010600030101010101" pitchFamily="2" charset="-122"/>
                <a:cs typeface="Courier New" panose="02070309020205020404" pitchFamily="49" charset="0"/>
              </a:rPr>
              <a:t>将</a:t>
            </a:r>
            <a:r>
              <a:rPr lang="zh-CN" altLang="zh-CN" dirty="0">
                <a:ea typeface="宋体" panose="02010600030101010101" pitchFamily="2" charset="-122"/>
                <a:cs typeface="Courier New" panose="02070309020205020404" pitchFamily="49" charset="0"/>
              </a:rPr>
              <a:t>==</a:t>
            </a:r>
            <a:r>
              <a:rPr lang="zh-CN" altLang="zh-CN" dirty="0">
                <a:ea typeface="宋体" panose="02010600030101010101" pitchFamily="2" charset="-122"/>
              </a:rPr>
              <a:t>（相等）和</a:t>
            </a:r>
            <a:r>
              <a:rPr lang="zh-CN" altLang="zh-CN" dirty="0">
                <a:ea typeface="宋体" panose="02010600030101010101" pitchFamily="2" charset="-122"/>
                <a:cs typeface="Courier New" panose="02070309020205020404" pitchFamily="49" charset="0"/>
              </a:rPr>
              <a:t>=</a:t>
            </a:r>
            <a:r>
              <a:rPr lang="zh-CN" altLang="zh-CN" dirty="0">
                <a:ea typeface="宋体" panose="02010600030101010101" pitchFamily="2" charset="-122"/>
              </a:rPr>
              <a:t>（赋值）混淆可能是最常见的 C 编程错误</a:t>
            </a:r>
            <a:endParaRPr lang="en-US" altLang="zh-CN" dirty="0">
              <a:ea typeface="宋体" panose="02010600030101010101" pitchFamily="2" charset="-122"/>
            </a:endParaRPr>
          </a:p>
          <a:p>
            <a:pPr marL="0" indent="0">
              <a:buNone/>
            </a:pPr>
            <a:endParaRPr lang="zh-CN" altLang="zh-CN" dirty="0">
              <a:ea typeface="宋体" panose="02010600030101010101" pitchFamily="2" charset="-122"/>
            </a:endParaRPr>
          </a:p>
          <a:p>
            <a:r>
              <a:rPr lang="en-US" altLang="zh-CN" sz="2400" dirty="0">
                <a:ea typeface="宋体" panose="02010600030101010101" pitchFamily="2" charset="-122"/>
                <a:cs typeface="Courier New" panose="02070309020205020404" pitchFamily="49" charset="0"/>
              </a:rPr>
              <a:t>if (</a:t>
            </a:r>
            <a:r>
              <a:rPr lang="en-US" altLang="zh-CN" sz="2400" dirty="0" err="1">
                <a:ea typeface="宋体" panose="02010600030101010101" pitchFamily="2" charset="-122"/>
                <a:cs typeface="Courier New" panose="02070309020205020404" pitchFamily="49" charset="0"/>
              </a:rPr>
              <a:t>i</a:t>
            </a:r>
            <a:r>
              <a:rPr lang="en-US" altLang="zh-CN" sz="2400" dirty="0">
                <a:ea typeface="宋体" panose="02010600030101010101" pitchFamily="2" charset="-122"/>
                <a:cs typeface="Courier New" panose="02070309020205020404" pitchFamily="49" charset="0"/>
              </a:rPr>
              <a:t> == 0) …  </a:t>
            </a:r>
          </a:p>
          <a:p>
            <a:pPr marL="0" indent="0">
              <a:buNone/>
            </a:pPr>
            <a:r>
              <a:rPr lang="en-US" altLang="zh-CN" sz="2400" dirty="0">
                <a:ea typeface="宋体" panose="02010600030101010101" pitchFamily="2" charset="-122"/>
                <a:cs typeface="Courier New" panose="02070309020205020404" pitchFamily="49" charset="0"/>
              </a:rPr>
              <a:t>     </a:t>
            </a:r>
            <a:r>
              <a:rPr lang="zh-CN" altLang="en-US" dirty="0">
                <a:ea typeface="宋体" panose="02010600030101010101" pitchFamily="2" charset="-122"/>
                <a:cs typeface="Courier New" panose="02070309020205020404" pitchFamily="49" charset="0"/>
              </a:rPr>
              <a:t>检查</a:t>
            </a:r>
            <a:r>
              <a:rPr lang="zh-CN" altLang="zh-CN" dirty="0">
                <a:ea typeface="宋体" panose="02010600030101010101" pitchFamily="2" charset="-122"/>
                <a:cs typeface="Courier New" panose="02070309020205020404" pitchFamily="49" charset="0"/>
              </a:rPr>
              <a:t>i</a:t>
            </a:r>
            <a:r>
              <a:rPr lang="zh-CN" altLang="zh-CN" dirty="0">
                <a:ea typeface="宋体" panose="02010600030101010101" pitchFamily="2" charset="-122"/>
              </a:rPr>
              <a:t>是否等于 0。</a:t>
            </a:r>
            <a:endParaRPr lang="en-US" altLang="zh-CN" dirty="0">
              <a:ea typeface="宋体" panose="02010600030101010101" pitchFamily="2" charset="-122"/>
            </a:endParaRPr>
          </a:p>
          <a:p>
            <a:pPr marL="0" indent="0">
              <a:buNone/>
            </a:pPr>
            <a:endParaRPr lang="zh-CN" altLang="zh-CN" dirty="0">
              <a:ea typeface="宋体" panose="02010600030101010101" pitchFamily="2" charset="-122"/>
            </a:endParaRPr>
          </a:p>
          <a:p>
            <a:r>
              <a:rPr lang="en-US" altLang="zh-CN" sz="2400" dirty="0">
                <a:ea typeface="宋体" panose="02010600030101010101" pitchFamily="2" charset="-122"/>
                <a:cs typeface="Courier New" panose="02070309020205020404" pitchFamily="49" charset="0"/>
              </a:rPr>
              <a:t>if (</a:t>
            </a:r>
            <a:r>
              <a:rPr lang="en-US" altLang="zh-CN" sz="2400" dirty="0" err="1">
                <a:ea typeface="宋体" panose="02010600030101010101" pitchFamily="2" charset="-122"/>
                <a:cs typeface="Courier New" panose="02070309020205020404" pitchFamily="49" charset="0"/>
              </a:rPr>
              <a:t>i</a:t>
            </a:r>
            <a:r>
              <a:rPr lang="en-US" altLang="zh-CN" sz="2400" dirty="0">
                <a:ea typeface="宋体" panose="02010600030101010101" pitchFamily="2" charset="-122"/>
                <a:cs typeface="Courier New" panose="02070309020205020404" pitchFamily="49" charset="0"/>
              </a:rPr>
              <a:t> = 0) … </a:t>
            </a:r>
          </a:p>
          <a:p>
            <a:pPr marL="0" indent="0">
              <a:buNone/>
            </a:pPr>
            <a:r>
              <a:rPr lang="en-US" altLang="zh-CN" sz="2400" dirty="0">
                <a:ea typeface="宋体" panose="02010600030101010101" pitchFamily="2" charset="-122"/>
                <a:cs typeface="Courier New" panose="02070309020205020404" pitchFamily="49" charset="0"/>
              </a:rPr>
              <a:t>     </a:t>
            </a:r>
            <a:r>
              <a:rPr lang="zh-CN" altLang="zh-CN" dirty="0">
                <a:ea typeface="宋体" panose="02010600030101010101" pitchFamily="2" charset="-122"/>
              </a:rPr>
              <a:t>将 0 </a:t>
            </a:r>
            <a:r>
              <a:rPr lang="zh-CN" altLang="en-US" dirty="0">
                <a:ea typeface="宋体" panose="02010600030101010101" pitchFamily="2" charset="-122"/>
              </a:rPr>
              <a:t>赋值</a:t>
            </a:r>
            <a:r>
              <a:rPr lang="zh-CN" altLang="zh-CN" dirty="0">
                <a:ea typeface="宋体" panose="02010600030101010101" pitchFamily="2" charset="-122"/>
              </a:rPr>
              <a:t>给</a:t>
            </a:r>
            <a:r>
              <a:rPr lang="zh-CN" altLang="zh-CN" dirty="0">
                <a:ea typeface="宋体" panose="02010600030101010101" pitchFamily="2" charset="-122"/>
                <a:cs typeface="Courier New" panose="02070309020205020404" pitchFamily="49" charset="0"/>
              </a:rPr>
              <a:t>i </a:t>
            </a:r>
            <a:r>
              <a:rPr lang="zh-CN" altLang="zh-CN" dirty="0">
                <a:ea typeface="宋体" panose="02010600030101010101" pitchFamily="2" charset="-122"/>
              </a:rPr>
              <a:t>，然后</a:t>
            </a:r>
            <a:r>
              <a:rPr lang="zh-CN" altLang="en-US" dirty="0">
                <a:ea typeface="宋体" panose="02010600030101010101" pitchFamily="2" charset="-122"/>
              </a:rPr>
              <a:t>检查</a:t>
            </a:r>
            <a:r>
              <a:rPr lang="zh-CN" altLang="zh-CN" dirty="0">
                <a:ea typeface="宋体" panose="02010600030101010101" pitchFamily="2" charset="-122"/>
              </a:rPr>
              <a:t>结果是否为非零</a:t>
            </a:r>
          </a:p>
        </p:txBody>
      </p:sp>
      <p:sp>
        <p:nvSpPr>
          <p:cNvPr id="5" name="Slide Number Placeholder 4">
            <a:extLst>
              <a:ext uri="{FF2B5EF4-FFF2-40B4-BE49-F238E27FC236}">
                <a16:creationId xmlns:a16="http://schemas.microsoft.com/office/drawing/2014/main" id="{BFCEF7A3-01B5-F7CB-71C8-C8285590C85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DBEE8-D47D-8446-8ECC-9C290F1F5E3F}"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8170E0D-62CF-D1ED-FD82-AD0F6B430BC8}"/>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a:t>
            </a:r>
          </a:p>
        </p:txBody>
      </p:sp>
      <p:sp>
        <p:nvSpPr>
          <p:cNvPr id="27651" name="Content Placeholder 2">
            <a:extLst>
              <a:ext uri="{FF2B5EF4-FFF2-40B4-BE49-F238E27FC236}">
                <a16:creationId xmlns:a16="http://schemas.microsoft.com/office/drawing/2014/main" id="{6EBF51A1-0542-617A-366B-8F709E31128D}"/>
              </a:ext>
            </a:extLst>
          </p:cNvPr>
          <p:cNvSpPr>
            <a:spLocks noGrp="1"/>
          </p:cNvSpPr>
          <p:nvPr>
            <p:ph idx="1"/>
          </p:nvPr>
        </p:nvSpPr>
        <p:spPr/>
        <p:txBody>
          <a:bodyPr/>
          <a:lstStyle/>
          <a:p>
            <a:r>
              <a:rPr lang="zh-CN" altLang="zh-CN" dirty="0">
                <a:ea typeface="宋体" panose="02010600030101010101" pitchFamily="2" charset="-122"/>
              </a:rPr>
              <a:t>通常， </a:t>
            </a:r>
            <a:r>
              <a:rPr lang="zh-CN" altLang="zh-CN" dirty="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语句中的表达式</a:t>
            </a:r>
            <a:r>
              <a:rPr lang="zh-CN" altLang="en-US" dirty="0">
                <a:ea typeface="宋体" panose="02010600030101010101" pitchFamily="2" charset="-122"/>
              </a:rPr>
              <a:t>检查</a:t>
            </a:r>
            <a:r>
              <a:rPr lang="zh-CN" altLang="zh-CN" dirty="0">
                <a:ea typeface="宋体" panose="02010600030101010101" pitchFamily="2" charset="-122"/>
              </a:rPr>
              <a:t>变量是否在某个值范围内。</a:t>
            </a:r>
          </a:p>
          <a:p>
            <a:r>
              <a:rPr lang="zh-CN" altLang="en-US" dirty="0">
                <a:ea typeface="宋体" panose="02010600030101010101" pitchFamily="2" charset="-122"/>
              </a:rPr>
              <a:t>判定</a:t>
            </a:r>
            <a:r>
              <a:rPr lang="en-US" altLang="zh-CN" dirty="0" err="1">
                <a:ea typeface="宋体" panose="02010600030101010101" pitchFamily="2" charset="-122"/>
              </a:rPr>
              <a:t>i</a:t>
            </a:r>
            <a:r>
              <a:rPr lang="zh-CN" altLang="zh-CN" dirty="0">
                <a:ea typeface="宋体" panose="02010600030101010101" pitchFamily="2" charset="-122"/>
              </a:rPr>
              <a:t>是否</a:t>
            </a:r>
            <a:r>
              <a:rPr lang="zh-CN" altLang="en-US" dirty="0">
                <a:ea typeface="宋体" panose="02010600030101010101" pitchFamily="2" charset="-122"/>
              </a:rPr>
              <a:t>满足</a:t>
            </a:r>
            <a:r>
              <a:rPr lang="zh-CN" altLang="zh-CN" dirty="0">
                <a:ea typeface="宋体" panose="02010600030101010101" pitchFamily="2" charset="-122"/>
              </a:rPr>
              <a:t> 0 &lt;</a:t>
            </a:r>
            <a:r>
              <a:rPr lang="en-US" altLang="zh-CN" dirty="0">
                <a:ea typeface="宋体" panose="02010600030101010101" pitchFamily="2" charset="-122"/>
              </a:rPr>
              <a:t>=</a:t>
            </a:r>
            <a:r>
              <a:rPr lang="zh-CN" altLang="zh-CN" dirty="0">
                <a:ea typeface="宋体" panose="02010600030101010101" pitchFamily="2" charset="-122"/>
              </a:rPr>
              <a:t> </a:t>
            </a:r>
            <a:r>
              <a:rPr lang="en-US" altLang="zh-CN" dirty="0" err="1">
                <a:ea typeface="宋体" panose="02010600030101010101" pitchFamily="2" charset="-122"/>
                <a:cs typeface="Courier New" panose="02070309020205020404" pitchFamily="49" charset="0"/>
              </a:rPr>
              <a:t>i</a:t>
            </a:r>
            <a:r>
              <a:rPr lang="en-US" altLang="zh-CN" dirty="0">
                <a:ea typeface="宋体" panose="02010600030101010101" pitchFamily="2" charset="-122"/>
                <a:cs typeface="Courier New" panose="02070309020205020404" pitchFamily="49" charset="0"/>
              </a:rPr>
              <a:t> </a:t>
            </a:r>
            <a:r>
              <a:rPr lang="zh-CN" altLang="zh-CN" dirty="0">
                <a:ea typeface="宋体" panose="02010600030101010101" pitchFamily="2" charset="-122"/>
              </a:rPr>
              <a:t>&lt; </a:t>
            </a:r>
            <a:r>
              <a:rPr lang="zh-CN" altLang="zh-CN" dirty="0">
                <a:ea typeface="宋体" panose="02010600030101010101" pitchFamily="2" charset="-122"/>
                <a:cs typeface="Courier New" panose="02070309020205020404" pitchFamily="49" charset="0"/>
              </a:rPr>
              <a:t>n </a:t>
            </a:r>
            <a:r>
              <a:rPr lang="zh-CN" altLang="zh-CN" dirty="0">
                <a:ea typeface="宋体" panose="02010600030101010101" pitchFamily="2" charset="-122"/>
              </a:rPr>
              <a:t>：</a:t>
            </a:r>
          </a:p>
          <a:p>
            <a:pPr>
              <a:lnSpc>
                <a:spcPct val="80000"/>
              </a:lnSpc>
              <a:spcBef>
                <a:spcPts val="1200"/>
              </a:spcBef>
              <a:buFontTx/>
              <a:buNone/>
            </a:pPr>
            <a:r>
              <a:rPr lang="en-US" altLang="zh-CN" dirty="0">
                <a:ea typeface="宋体" panose="02010600030101010101" pitchFamily="2" charset="-122"/>
              </a:rPr>
              <a:t>	</a:t>
            </a:r>
            <a:r>
              <a:rPr lang="en-US" altLang="zh-CN" dirty="0">
                <a:ea typeface="宋体" panose="02010600030101010101" pitchFamily="2" charset="-122"/>
                <a:cs typeface="Courier New" panose="02070309020205020404" pitchFamily="49" charset="0"/>
              </a:rPr>
              <a:t>if (0 &lt;= </a:t>
            </a:r>
            <a:r>
              <a:rPr lang="en-US" altLang="zh-CN" dirty="0" err="1">
                <a:ea typeface="宋体" panose="02010600030101010101" pitchFamily="2" charset="-122"/>
                <a:cs typeface="Courier New" panose="02070309020205020404" pitchFamily="49" charset="0"/>
              </a:rPr>
              <a:t>i</a:t>
            </a:r>
            <a:r>
              <a:rPr lang="en-US" altLang="zh-CN" dirty="0">
                <a:ea typeface="宋体" panose="02010600030101010101" pitchFamily="2" charset="-122"/>
                <a:cs typeface="Courier New" panose="02070309020205020404" pitchFamily="49" charset="0"/>
              </a:rPr>
              <a:t> &amp;&amp; </a:t>
            </a:r>
            <a:r>
              <a:rPr lang="en-US" altLang="zh-CN" dirty="0" err="1">
                <a:ea typeface="宋体" panose="02010600030101010101" pitchFamily="2" charset="-122"/>
                <a:cs typeface="Courier New" panose="02070309020205020404" pitchFamily="49" charset="0"/>
              </a:rPr>
              <a:t>i</a:t>
            </a:r>
            <a:r>
              <a:rPr lang="en-US" altLang="zh-CN" dirty="0">
                <a:ea typeface="宋体" panose="02010600030101010101" pitchFamily="2" charset="-122"/>
                <a:cs typeface="Courier New" panose="02070309020205020404" pitchFamily="49" charset="0"/>
              </a:rPr>
              <a:t> &lt; n) …</a:t>
            </a:r>
          </a:p>
          <a:p>
            <a:r>
              <a:rPr lang="zh-CN" altLang="zh-CN" dirty="0">
                <a:ea typeface="宋体" panose="02010600030101010101" pitchFamily="2" charset="-122"/>
              </a:rPr>
              <a:t>要</a:t>
            </a:r>
            <a:r>
              <a:rPr lang="zh-CN" altLang="en-US" dirty="0">
                <a:ea typeface="宋体" panose="02010600030101010101" pitchFamily="2" charset="-122"/>
              </a:rPr>
              <a:t>判定</a:t>
            </a:r>
            <a:r>
              <a:rPr lang="zh-CN" altLang="zh-CN" dirty="0">
                <a:ea typeface="宋体" panose="02010600030101010101" pitchFamily="2" charset="-122"/>
              </a:rPr>
              <a:t>相反的条件（ </a:t>
            </a:r>
            <a:r>
              <a:rPr lang="zh-CN" altLang="zh-CN" dirty="0">
                <a:ea typeface="宋体" panose="02010600030101010101" pitchFamily="2" charset="-122"/>
                <a:cs typeface="Courier New" panose="02070309020205020404" pitchFamily="49" charset="0"/>
              </a:rPr>
              <a:t>i</a:t>
            </a:r>
            <a:r>
              <a:rPr lang="zh-CN" altLang="zh-CN" dirty="0">
                <a:ea typeface="宋体" panose="02010600030101010101" pitchFamily="2" charset="-122"/>
              </a:rPr>
              <a:t>超出范围）：</a:t>
            </a:r>
          </a:p>
          <a:p>
            <a:pPr>
              <a:lnSpc>
                <a:spcPct val="80000"/>
              </a:lnSpc>
              <a:spcBef>
                <a:spcPts val="1200"/>
              </a:spcBef>
              <a:buFontTx/>
              <a:buNone/>
            </a:pPr>
            <a:r>
              <a:rPr lang="en-US" altLang="zh-CN" sz="2400" dirty="0">
                <a:ea typeface="宋体" panose="02010600030101010101" pitchFamily="2" charset="-122"/>
              </a:rPr>
              <a:t>	</a:t>
            </a:r>
            <a:r>
              <a:rPr lang="en-US" altLang="zh-CN" sz="2400" dirty="0">
                <a:ea typeface="宋体" panose="02010600030101010101" pitchFamily="2" charset="-122"/>
                <a:cs typeface="Courier New" panose="02070309020205020404" pitchFamily="49" charset="0"/>
              </a:rPr>
              <a:t>if (</a:t>
            </a:r>
            <a:r>
              <a:rPr lang="en-US" altLang="zh-CN" sz="2400" dirty="0" err="1">
                <a:ea typeface="宋体" panose="02010600030101010101" pitchFamily="2" charset="-122"/>
                <a:cs typeface="Courier New" panose="02070309020205020404" pitchFamily="49" charset="0"/>
              </a:rPr>
              <a:t>i</a:t>
            </a:r>
            <a:r>
              <a:rPr lang="en-US" altLang="zh-CN" sz="2400" dirty="0">
                <a:ea typeface="宋体" panose="02010600030101010101" pitchFamily="2" charset="-122"/>
                <a:cs typeface="Courier New" panose="02070309020205020404" pitchFamily="49" charset="0"/>
              </a:rPr>
              <a:t> &lt; 0 || </a:t>
            </a:r>
            <a:r>
              <a:rPr lang="en-US" altLang="zh-CN" sz="2400" dirty="0" err="1">
                <a:ea typeface="宋体" panose="02010600030101010101" pitchFamily="2" charset="-122"/>
                <a:cs typeface="Courier New" panose="02070309020205020404" pitchFamily="49" charset="0"/>
              </a:rPr>
              <a:t>i</a:t>
            </a:r>
            <a:r>
              <a:rPr lang="en-US" altLang="zh-CN" sz="2400" dirty="0">
                <a:ea typeface="宋体" panose="02010600030101010101" pitchFamily="2" charset="-122"/>
                <a:cs typeface="Courier New" panose="02070309020205020404" pitchFamily="49" charset="0"/>
              </a:rPr>
              <a:t> &gt;= n) …</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E9F946FF-9381-5790-A02F-9384287E9CD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627B61-6DC0-6940-8190-CA9AD19A6861}"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8D32926-7B86-56B7-AF4E-F19C8FE1977E}"/>
              </a:ext>
            </a:extLst>
          </p:cNvPr>
          <p:cNvSpPr>
            <a:spLocks noGrp="1"/>
          </p:cNvSpPr>
          <p:nvPr>
            <p:ph type="title"/>
          </p:nvPr>
        </p:nvSpPr>
        <p:spPr/>
        <p:txBody>
          <a:bodyPr/>
          <a:lstStyle/>
          <a:p>
            <a:r>
              <a:rPr lang="zh-CN" altLang="zh-CN" dirty="0">
                <a:ea typeface="宋体" panose="02010600030101010101" pitchFamily="2" charset="-122"/>
              </a:rPr>
              <a:t>复合语句</a:t>
            </a:r>
          </a:p>
        </p:txBody>
      </p:sp>
      <p:sp>
        <p:nvSpPr>
          <p:cNvPr id="28675" name="Content Placeholder 2">
            <a:extLst>
              <a:ext uri="{FF2B5EF4-FFF2-40B4-BE49-F238E27FC236}">
                <a16:creationId xmlns:a16="http://schemas.microsoft.com/office/drawing/2014/main" id="{5BAE694C-9AF5-45C8-5D09-D6FCEB318120}"/>
              </a:ext>
            </a:extLst>
          </p:cNvPr>
          <p:cNvSpPr>
            <a:spLocks noGrp="1"/>
          </p:cNvSpPr>
          <p:nvPr>
            <p:ph idx="1"/>
          </p:nvPr>
        </p:nvSpPr>
        <p:spPr/>
        <p:txBody>
          <a:bodyPr/>
          <a:lstStyle/>
          <a:p>
            <a:r>
              <a:rPr lang="zh-CN" altLang="zh-CN" dirty="0">
                <a:ea typeface="宋体" panose="02010600030101010101" pitchFamily="2" charset="-122"/>
              </a:rPr>
              <a:t>在</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语句模板中，</a:t>
            </a:r>
            <a:r>
              <a:rPr lang="zh-CN" altLang="en-US" dirty="0">
                <a:ea typeface="宋体" panose="02010600030101010101" pitchFamily="2" charset="-122"/>
              </a:rPr>
              <a:t>需</a:t>
            </a:r>
            <a:r>
              <a:rPr lang="zh-CN" altLang="zh-CN" dirty="0">
                <a:ea typeface="宋体" panose="02010600030101010101" pitchFamily="2" charset="-122"/>
              </a:rPr>
              <a:t>注意</a:t>
            </a:r>
            <a:r>
              <a:rPr lang="en-US" altLang="zh-CN" i="1" dirty="0">
                <a:ea typeface="宋体" panose="02010600030101010101" pitchFamily="2" charset="-122"/>
              </a:rPr>
              <a:t>statement</a:t>
            </a:r>
            <a:r>
              <a:rPr lang="zh-CN" altLang="en-US" dirty="0">
                <a:ea typeface="宋体" panose="02010600030101010101" pitchFamily="2" charset="-122"/>
              </a:rPr>
              <a:t>（</a:t>
            </a:r>
            <a:r>
              <a:rPr lang="zh-CN" altLang="zh-CN" dirty="0">
                <a:ea typeface="宋体" panose="02010600030101010101" pitchFamily="2" charset="-122"/>
              </a:rPr>
              <a:t>语句</a:t>
            </a:r>
            <a:r>
              <a:rPr lang="zh-CN" altLang="en-US" dirty="0">
                <a:ea typeface="宋体" panose="02010600030101010101" pitchFamily="2" charset="-122"/>
              </a:rPr>
              <a:t>）</a:t>
            </a:r>
            <a:r>
              <a:rPr lang="zh-CN" altLang="zh-CN" dirty="0">
                <a:ea typeface="宋体" panose="02010600030101010101" pitchFamily="2" charset="-122"/>
              </a:rPr>
              <a:t>是单数，而不是复数：</a:t>
            </a:r>
          </a:p>
          <a:p>
            <a:pPr>
              <a:lnSpc>
                <a:spcPct val="80000"/>
              </a:lnSpc>
              <a:spcBef>
                <a:spcPts val="12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if ( </a:t>
            </a:r>
            <a:r>
              <a:rPr lang="en-US" altLang="zh-CN" sz="2400" i="1" dirty="0">
                <a:ea typeface="宋体" panose="02010600030101010101" pitchFamily="2" charset="-122"/>
              </a:rPr>
              <a:t>expression</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i="1" dirty="0">
                <a:ea typeface="宋体" panose="02010600030101010101" pitchFamily="2" charset="-122"/>
              </a:rPr>
              <a:t>statement</a:t>
            </a:r>
          </a:p>
          <a:p>
            <a:r>
              <a:rPr lang="zh-CN" altLang="zh-CN" dirty="0">
                <a:ea typeface="宋体" panose="02010600030101010101" pitchFamily="2" charset="-122"/>
              </a:rPr>
              <a:t>要使</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语句控制两个或多个语句，</a:t>
            </a:r>
            <a:r>
              <a:rPr lang="zh-CN" altLang="en-US" dirty="0">
                <a:ea typeface="宋体" panose="02010600030101010101" pitchFamily="2" charset="-122"/>
              </a:rPr>
              <a:t>要</a:t>
            </a:r>
            <a:r>
              <a:rPr lang="zh-CN" altLang="zh-CN" dirty="0">
                <a:ea typeface="宋体" panose="02010600030101010101" pitchFamily="2" charset="-122"/>
              </a:rPr>
              <a:t>使用</a:t>
            </a:r>
            <a:r>
              <a:rPr lang="zh-CN" altLang="zh-CN" b="1" i="1" dirty="0">
                <a:ea typeface="宋体" panose="02010600030101010101" pitchFamily="2" charset="-122"/>
              </a:rPr>
              <a:t>复合语句</a:t>
            </a:r>
          </a:p>
          <a:p>
            <a:r>
              <a:rPr lang="zh-CN" altLang="zh-CN" dirty="0">
                <a:ea typeface="宋体" panose="02010600030101010101" pitchFamily="2" charset="-122"/>
              </a:rPr>
              <a:t>复合语句具有以下形式</a:t>
            </a:r>
          </a:p>
          <a:p>
            <a:pPr>
              <a:lnSpc>
                <a:spcPct val="80000"/>
              </a:lnSpc>
              <a:spcBef>
                <a:spcPts val="12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i="1" dirty="0">
                <a:ea typeface="宋体" panose="02010600030101010101" pitchFamily="2" charset="-122"/>
              </a:rPr>
              <a:t>statements</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dirty="0">
                <a:ea typeface="宋体" panose="02010600030101010101" pitchFamily="2" charset="-122"/>
              </a:rPr>
              <a:t>在一组语句周围放置大括号会强制编译器将其视为单个语句</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FE1979F4-9A61-7F04-CBF3-CA6A467A444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7E4B06-C48A-1F40-B056-92521BE1156F}"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0926659-7CB5-23AB-46C3-AE5BA5713BC4}"/>
              </a:ext>
            </a:extLst>
          </p:cNvPr>
          <p:cNvSpPr>
            <a:spLocks noGrp="1"/>
          </p:cNvSpPr>
          <p:nvPr>
            <p:ph type="title"/>
          </p:nvPr>
        </p:nvSpPr>
        <p:spPr/>
        <p:txBody>
          <a:bodyPr/>
          <a:lstStyle/>
          <a:p>
            <a:r>
              <a:rPr lang="zh-CN" altLang="zh-CN">
                <a:ea typeface="宋体" panose="02010600030101010101" pitchFamily="2" charset="-122"/>
              </a:rPr>
              <a:t>复合语句</a:t>
            </a:r>
          </a:p>
        </p:txBody>
      </p:sp>
      <p:sp>
        <p:nvSpPr>
          <p:cNvPr id="29699" name="Content Placeholder 2">
            <a:extLst>
              <a:ext uri="{FF2B5EF4-FFF2-40B4-BE49-F238E27FC236}">
                <a16:creationId xmlns:a16="http://schemas.microsoft.com/office/drawing/2014/main" id="{A67CDF6D-FDE0-8A91-1E18-853E729045EB}"/>
              </a:ext>
            </a:extLst>
          </p:cNvPr>
          <p:cNvSpPr>
            <a:spLocks noGrp="1"/>
          </p:cNvSpPr>
          <p:nvPr>
            <p:ph idx="1"/>
          </p:nvPr>
        </p:nvSpPr>
        <p:spPr/>
        <p:txBody>
          <a:bodyPr/>
          <a:lstStyle/>
          <a:p>
            <a:r>
              <a:rPr lang="zh-CN" altLang="zh-CN" dirty="0">
                <a:ea typeface="宋体" panose="02010600030101010101" pitchFamily="2" charset="-122"/>
              </a:rPr>
              <a:t>例子：</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line_num</a:t>
            </a:r>
            <a:r>
              <a:rPr lang="en-US" altLang="zh-CN" sz="2400" dirty="0">
                <a:latin typeface="Courier New" panose="02070309020205020404" pitchFamily="49" charset="0"/>
                <a:ea typeface="宋体" panose="02010600030101010101" pitchFamily="2" charset="-122"/>
                <a:cs typeface="Courier New" panose="02070309020205020404" pitchFamily="49" charset="0"/>
              </a:rPr>
              <a:t> = 0;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page_num</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dirty="0">
                <a:ea typeface="宋体" panose="02010600030101010101" pitchFamily="2" charset="-122"/>
              </a:rPr>
              <a:t>复合语句通常放在多行中，每行一个语句：</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line_num</a:t>
            </a:r>
            <a:r>
              <a:rPr lang="en-US" altLang="zh-CN" sz="2400" dirty="0">
                <a:latin typeface="Courier New" panose="02070309020205020404" pitchFamily="49" charset="0"/>
                <a:ea typeface="宋体" panose="02010600030101010101" pitchFamily="2" charset="-122"/>
                <a:cs typeface="Courier New" panose="02070309020205020404" pitchFamily="49" charset="0"/>
              </a:rPr>
              <a:t> = 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page_num</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dirty="0">
                <a:ea typeface="宋体" panose="02010600030101010101" pitchFamily="2" charset="-122"/>
              </a:rPr>
              <a:t>每个内部语句仍然以分号结尾，但复合语句本身没有分号。</a:t>
            </a:r>
          </a:p>
        </p:txBody>
      </p:sp>
      <p:sp>
        <p:nvSpPr>
          <p:cNvPr id="5" name="Slide Number Placeholder 4">
            <a:extLst>
              <a:ext uri="{FF2B5EF4-FFF2-40B4-BE49-F238E27FC236}">
                <a16:creationId xmlns:a16="http://schemas.microsoft.com/office/drawing/2014/main" id="{E66BC9C3-0245-ABCF-0E7F-47575A1DE1A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5D9DB5-18CA-8E4C-85FF-A58CB229C4A9}"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D14CBE1-8CDD-C0B4-8AB9-EC54024F2A50}"/>
              </a:ext>
            </a:extLst>
          </p:cNvPr>
          <p:cNvSpPr>
            <a:spLocks noGrp="1"/>
          </p:cNvSpPr>
          <p:nvPr>
            <p:ph type="title"/>
          </p:nvPr>
        </p:nvSpPr>
        <p:spPr/>
        <p:txBody>
          <a:bodyPr/>
          <a:lstStyle/>
          <a:p>
            <a:r>
              <a:rPr lang="zh-CN" altLang="zh-CN">
                <a:ea typeface="宋体" panose="02010600030101010101" pitchFamily="2" charset="-122"/>
              </a:rPr>
              <a:t>复合语句</a:t>
            </a:r>
          </a:p>
        </p:txBody>
      </p:sp>
      <p:sp>
        <p:nvSpPr>
          <p:cNvPr id="30723" name="Content Placeholder 2">
            <a:extLst>
              <a:ext uri="{FF2B5EF4-FFF2-40B4-BE49-F238E27FC236}">
                <a16:creationId xmlns:a16="http://schemas.microsoft.com/office/drawing/2014/main" id="{EB6F91E5-CF7F-C674-3DD7-D1DAD9A83B0F}"/>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if语句</a:t>
            </a:r>
            <a:r>
              <a:rPr lang="zh-CN" altLang="zh-CN" dirty="0">
                <a:ea typeface="宋体" panose="02010600030101010101" pitchFamily="2" charset="-122"/>
              </a:rPr>
              <a:t>中使用的复合语句示例：</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line_num</a:t>
            </a:r>
            <a:r>
              <a:rPr lang="en-US" altLang="zh-CN" sz="2400" dirty="0">
                <a:latin typeface="Courier New" panose="02070309020205020404" pitchFamily="49" charset="0"/>
                <a:ea typeface="宋体" panose="02010600030101010101" pitchFamily="2" charset="-122"/>
                <a:cs typeface="Courier New" panose="02070309020205020404" pitchFamily="49" charset="0"/>
              </a:rPr>
              <a:t> == MAX_LINES)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line_num</a:t>
            </a:r>
            <a:r>
              <a:rPr lang="en-US" altLang="zh-CN" sz="2400" dirty="0">
                <a:latin typeface="Courier New" panose="02070309020205020404" pitchFamily="49" charset="0"/>
                <a:ea typeface="宋体" panose="02010600030101010101" pitchFamily="2" charset="-122"/>
                <a:cs typeface="Courier New" panose="02070309020205020404" pitchFamily="49" charset="0"/>
              </a:rPr>
              <a:t> = 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page_num</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dirty="0">
                <a:ea typeface="宋体" panose="02010600030101010101" pitchFamily="2" charset="-122"/>
              </a:rPr>
              <a:t>复合语句在循环和其他C语法</a:t>
            </a:r>
            <a:r>
              <a:rPr lang="zh-CN" altLang="en-US" dirty="0">
                <a:ea typeface="宋体" panose="02010600030101010101" pitchFamily="2" charset="-122"/>
              </a:rPr>
              <a:t>要求</a:t>
            </a:r>
            <a:r>
              <a:rPr lang="zh-CN" altLang="zh-CN" dirty="0">
                <a:ea typeface="宋体" panose="02010600030101010101" pitchFamily="2" charset="-122"/>
              </a:rPr>
              <a:t>单个语句的地方也很常见。</a:t>
            </a:r>
          </a:p>
        </p:txBody>
      </p:sp>
      <p:sp>
        <p:nvSpPr>
          <p:cNvPr id="5" name="Slide Number Placeholder 4">
            <a:extLst>
              <a:ext uri="{FF2B5EF4-FFF2-40B4-BE49-F238E27FC236}">
                <a16:creationId xmlns:a16="http://schemas.microsoft.com/office/drawing/2014/main" id="{C393FCB7-61CA-A997-27EC-345B962BDC8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BB4743-9773-774A-B32C-82FA91E57F4D}"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E31B3C8-1654-61BE-9005-EC81354350A3}"/>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a:t>
            </a:r>
          </a:p>
        </p:txBody>
      </p:sp>
      <p:sp>
        <p:nvSpPr>
          <p:cNvPr id="31747" name="Content Placeholder 2">
            <a:extLst>
              <a:ext uri="{FF2B5EF4-FFF2-40B4-BE49-F238E27FC236}">
                <a16:creationId xmlns:a16="http://schemas.microsoft.com/office/drawing/2014/main" id="{FE44CF5C-E5EB-7BA3-E107-89E76EC5D75F}"/>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语句可能有else</a:t>
            </a:r>
            <a:r>
              <a:rPr lang="zh-CN" altLang="zh-CN" dirty="0">
                <a:latin typeface="Courier New" panose="02070309020205020404" pitchFamily="49" charset="0"/>
                <a:ea typeface="宋体" panose="02010600030101010101" pitchFamily="2" charset="-122"/>
                <a:cs typeface="Courier New" panose="02070309020205020404" pitchFamily="49" charset="0"/>
              </a:rPr>
              <a:t>子句</a:t>
            </a:r>
            <a:r>
              <a:rPr lang="zh-CN" altLang="zh-CN" dirty="0">
                <a:ea typeface="宋体" panose="02010600030101010101" pitchFamily="2" charset="-122"/>
              </a:rPr>
              <a: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 </a:t>
            </a:r>
            <a:r>
              <a:rPr lang="en-US" altLang="zh-CN" sz="2400" i="1" dirty="0">
                <a:ea typeface="宋体" panose="02010600030101010101" pitchFamily="2" charset="-122"/>
              </a:rPr>
              <a:t>expression</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i="1" dirty="0">
                <a:ea typeface="宋体" panose="02010600030101010101" pitchFamily="2" charset="-122"/>
              </a:rPr>
              <a:t>statement</a:t>
            </a:r>
            <a:r>
              <a:rPr lang="en-US" altLang="zh-CN" sz="2400" dirty="0">
                <a:latin typeface="Courier New" panose="02070309020205020404" pitchFamily="49" charset="0"/>
                <a:ea typeface="宋体" panose="02010600030101010101" pitchFamily="2" charset="-122"/>
                <a:cs typeface="Courier New" panose="02070309020205020404" pitchFamily="49" charset="0"/>
              </a:rPr>
              <a:t> else </a:t>
            </a:r>
            <a:r>
              <a:rPr lang="en-US" altLang="zh-CN" sz="2400" i="1" dirty="0">
                <a:ea typeface="宋体" panose="02010600030101010101" pitchFamily="2" charset="-122"/>
              </a:rPr>
              <a:t>statement</a:t>
            </a:r>
          </a:p>
          <a:p>
            <a:r>
              <a:rPr lang="zh-CN" altLang="zh-CN" dirty="0">
                <a:ea typeface="宋体" panose="02010600030101010101" pitchFamily="2" charset="-122"/>
              </a:rPr>
              <a:t>如果表达式的值为 0，则执行</a:t>
            </a:r>
            <a:r>
              <a:rPr lang="zh-CN" altLang="zh-CN" dirty="0">
                <a:latin typeface="Courier New" panose="02070309020205020404" pitchFamily="49" charset="0"/>
                <a:ea typeface="宋体" panose="02010600030101010101" pitchFamily="2" charset="-122"/>
                <a:cs typeface="Courier New" panose="02070309020205020404" pitchFamily="49" charset="0"/>
              </a:rPr>
              <a:t>else后面</a:t>
            </a:r>
            <a:r>
              <a:rPr lang="zh-CN" altLang="zh-CN" dirty="0">
                <a:ea typeface="宋体" panose="02010600030101010101" pitchFamily="2" charset="-122"/>
              </a:rPr>
              <a:t>的语句</a:t>
            </a:r>
          </a:p>
          <a:p>
            <a:r>
              <a:rPr lang="zh-CN" altLang="zh-CN" dirty="0">
                <a:ea typeface="宋体" panose="02010600030101010101" pitchFamily="2" charset="-122"/>
              </a:rPr>
              <a:t>例子：</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&gt; j)</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max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max = j;</a:t>
            </a:r>
            <a:endParaRPr lang="en-US" altLang="zh-CN" sz="2400" dirty="0">
              <a:ea typeface="宋体" panose="02010600030101010101" pitchFamily="2" charset="-122"/>
            </a:endParaRPr>
          </a:p>
        </p:txBody>
      </p:sp>
      <p:sp>
        <p:nvSpPr>
          <p:cNvPr id="5" name="Slide Number Placeholder 4">
            <a:extLst>
              <a:ext uri="{FF2B5EF4-FFF2-40B4-BE49-F238E27FC236}">
                <a16:creationId xmlns:a16="http://schemas.microsoft.com/office/drawing/2014/main" id="{B5D977C5-752E-18D1-0D97-CB2D7EF1364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31F615-D514-1A45-A529-9C16650E0D8B}"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5684E93-F907-0329-7150-C5CA037FF8C3}"/>
              </a:ext>
            </a:extLst>
          </p:cNvPr>
          <p:cNvSpPr>
            <a:spLocks noGrp="1"/>
          </p:cNvSpPr>
          <p:nvPr>
            <p:ph type="title"/>
          </p:nvPr>
        </p:nvSpPr>
        <p:spPr/>
        <p:txBody>
          <a:bodyPr/>
          <a:lstStyle/>
          <a:p>
            <a:r>
              <a:rPr lang="zh-CN" altLang="zh-CN">
                <a:ea typeface="宋体" panose="02010600030101010101" pitchFamily="2" charset="-122"/>
              </a:rPr>
              <a:t>声明</a:t>
            </a:r>
          </a:p>
        </p:txBody>
      </p:sp>
      <p:sp>
        <p:nvSpPr>
          <p:cNvPr id="3" name="Content Placeholder 2">
            <a:extLst>
              <a:ext uri="{FF2B5EF4-FFF2-40B4-BE49-F238E27FC236}">
                <a16:creationId xmlns:a16="http://schemas.microsoft.com/office/drawing/2014/main" id="{98065F4E-D64F-6C6C-6B5C-DDED57C38076}"/>
              </a:ext>
            </a:extLst>
          </p:cNvPr>
          <p:cNvSpPr>
            <a:spLocks noGrp="1"/>
          </p:cNvSpPr>
          <p:nvPr>
            <p:ph idx="1"/>
          </p:nvPr>
        </p:nvSpPr>
        <p:spPr/>
        <p:txBody>
          <a:bodyPr/>
          <a:lstStyle/>
          <a:p>
            <a:pPr>
              <a:defRPr/>
            </a:pPr>
            <a:r>
              <a:rPr lang="zh-CN" sz="2600" dirty="0"/>
              <a:t>到目前为止，我们已经</a:t>
            </a:r>
            <a:r>
              <a:rPr lang="zh-CN" altLang="en-US" sz="2600" dirty="0"/>
              <a:t>讲完了返回</a:t>
            </a:r>
            <a:r>
              <a:rPr lang="zh-CN" sz="2600" dirty="0"/>
              <a:t>语句和表达式语句</a:t>
            </a:r>
          </a:p>
          <a:p>
            <a:pPr>
              <a:defRPr/>
            </a:pPr>
            <a:r>
              <a:rPr lang="zh-CN" sz="2600" dirty="0"/>
              <a:t>C 的</a:t>
            </a:r>
            <a:r>
              <a:rPr lang="zh-CN" altLang="en-US" sz="2600" dirty="0"/>
              <a:t>其他</a:t>
            </a:r>
            <a:r>
              <a:rPr lang="zh-CN" sz="2600" dirty="0"/>
              <a:t>大部分语句分为三类：</a:t>
            </a:r>
          </a:p>
          <a:p>
            <a:pPr lvl="1">
              <a:defRPr/>
            </a:pPr>
            <a:r>
              <a:rPr lang="zh-CN" b="1" i="1" dirty="0">
                <a:ea typeface="+mn-ea"/>
                <a:cs typeface="+mn-cs"/>
              </a:rPr>
              <a:t>选择语句：</a:t>
            </a:r>
            <a:r>
              <a:rPr lang="zh-CN" dirty="0">
                <a:ea typeface="+mn-ea"/>
                <a:cs typeface="+mn-cs"/>
              </a:rPr>
              <a:t> </a:t>
            </a:r>
            <a:r>
              <a:rPr lang="en-US" altLang="zh-CN" dirty="0">
                <a:latin typeface="Courier New" pitchFamily="49" charset="0"/>
                <a:ea typeface="+mn-ea"/>
                <a:cs typeface="Courier New" pitchFamily="49" charset="0"/>
              </a:rPr>
              <a:t>if</a:t>
            </a:r>
            <a:r>
              <a:rPr lang="zh-CN" dirty="0">
                <a:ea typeface="+mn-ea"/>
                <a:cs typeface="+mn-cs"/>
              </a:rPr>
              <a:t>和</a:t>
            </a:r>
            <a:r>
              <a:rPr lang="en-US" altLang="zh-CN" dirty="0">
                <a:latin typeface="Courier New" pitchFamily="49" charset="0"/>
                <a:ea typeface="+mn-ea"/>
                <a:cs typeface="Courier New" pitchFamily="49" charset="0"/>
              </a:rPr>
              <a:t>switch</a:t>
            </a:r>
            <a:endParaRPr lang="zh-CN" dirty="0">
              <a:latin typeface="Courier New" pitchFamily="49" charset="0"/>
              <a:ea typeface="+mn-ea"/>
              <a:cs typeface="Courier New" pitchFamily="49" charset="0"/>
            </a:endParaRPr>
          </a:p>
          <a:p>
            <a:pPr lvl="1">
              <a:defRPr/>
            </a:pPr>
            <a:r>
              <a:rPr lang="zh-CN" altLang="en-US" b="1" i="1" dirty="0">
                <a:ea typeface="+mn-ea"/>
                <a:cs typeface="+mn-cs"/>
              </a:rPr>
              <a:t>循环</a:t>
            </a:r>
            <a:r>
              <a:rPr lang="zh-CN" b="1" i="1" dirty="0">
                <a:ea typeface="+mn-ea"/>
                <a:cs typeface="+mn-cs"/>
              </a:rPr>
              <a:t>语句： </a:t>
            </a:r>
            <a:r>
              <a:rPr lang="zh-CN" dirty="0">
                <a:latin typeface="Courier New" pitchFamily="49" charset="0"/>
                <a:ea typeface="+mn-ea"/>
                <a:cs typeface="Courier New" pitchFamily="49" charset="0"/>
              </a:rPr>
              <a:t>while</a:t>
            </a:r>
            <a:r>
              <a:rPr lang="zh-CN" dirty="0">
                <a:ea typeface="+mn-ea"/>
                <a:cs typeface="+mn-cs"/>
              </a:rPr>
              <a:t>、 </a:t>
            </a:r>
            <a:r>
              <a:rPr lang="zh-CN" dirty="0">
                <a:latin typeface="Courier New" pitchFamily="49" charset="0"/>
                <a:ea typeface="+mn-ea"/>
                <a:cs typeface="Courier New" pitchFamily="49" charset="0"/>
              </a:rPr>
              <a:t>do</a:t>
            </a:r>
            <a:r>
              <a:rPr lang="zh-CN" dirty="0">
                <a:ea typeface="+mn-ea"/>
                <a:cs typeface="+mn-cs"/>
              </a:rPr>
              <a:t>和</a:t>
            </a:r>
            <a:r>
              <a:rPr lang="zh-CN" dirty="0">
                <a:latin typeface="Courier New" pitchFamily="49" charset="0"/>
                <a:ea typeface="+mn-ea"/>
                <a:cs typeface="Courier New" pitchFamily="49" charset="0"/>
              </a:rPr>
              <a:t>for</a:t>
            </a:r>
          </a:p>
          <a:p>
            <a:pPr lvl="1">
              <a:defRPr/>
            </a:pPr>
            <a:r>
              <a:rPr lang="zh-CN" b="1" i="1" dirty="0">
                <a:ea typeface="+mn-ea"/>
                <a:cs typeface="+mn-cs"/>
              </a:rPr>
              <a:t>跳转语句： </a:t>
            </a:r>
            <a:r>
              <a:rPr lang="zh-CN" dirty="0">
                <a:latin typeface="Courier New" pitchFamily="49" charset="0"/>
                <a:ea typeface="+mn-ea"/>
                <a:cs typeface="Courier New" pitchFamily="49" charset="0"/>
              </a:rPr>
              <a:t>break</a:t>
            </a:r>
            <a:r>
              <a:rPr lang="zh-CN" dirty="0">
                <a:ea typeface="+mn-ea"/>
                <a:cs typeface="+mn-cs"/>
              </a:rPr>
              <a:t>、 </a:t>
            </a:r>
            <a:r>
              <a:rPr lang="zh-CN" dirty="0">
                <a:latin typeface="Courier New" pitchFamily="49" charset="0"/>
                <a:ea typeface="+mn-ea"/>
                <a:cs typeface="Courier New" pitchFamily="49" charset="0"/>
              </a:rPr>
              <a:t>continue</a:t>
            </a:r>
            <a:r>
              <a:rPr lang="zh-CN" dirty="0">
                <a:ea typeface="+mn-ea"/>
                <a:cs typeface="+mn-cs"/>
              </a:rPr>
              <a:t>和</a:t>
            </a:r>
            <a:r>
              <a:rPr lang="zh-CN" dirty="0">
                <a:latin typeface="Courier New" pitchFamily="49" charset="0"/>
                <a:ea typeface="+mn-ea"/>
                <a:cs typeface="Courier New" pitchFamily="49" charset="0"/>
              </a:rPr>
              <a:t>goto</a:t>
            </a:r>
            <a:r>
              <a:rPr lang="zh-CN" dirty="0">
                <a:ea typeface="+mn-ea"/>
                <a:cs typeface="+mn-cs"/>
              </a:rPr>
              <a:t>（</a:t>
            </a:r>
            <a:r>
              <a:rPr lang="en-US" altLang="zh-CN" dirty="0">
                <a:latin typeface="Courier New" pitchFamily="49" charset="0"/>
                <a:ea typeface="+mn-ea"/>
                <a:cs typeface="Courier New" pitchFamily="49" charset="0"/>
              </a:rPr>
              <a:t>return</a:t>
            </a:r>
            <a:r>
              <a:rPr lang="zh-CN" dirty="0">
                <a:ea typeface="+mn-ea"/>
                <a:cs typeface="+mn-cs"/>
              </a:rPr>
              <a:t>也属于这一类）</a:t>
            </a:r>
          </a:p>
          <a:p>
            <a:pPr>
              <a:defRPr/>
            </a:pPr>
            <a:r>
              <a:rPr lang="zh-CN" sz="2600" dirty="0"/>
              <a:t>其他 C 语句：</a:t>
            </a:r>
          </a:p>
          <a:p>
            <a:pPr lvl="1">
              <a:defRPr/>
            </a:pPr>
            <a:r>
              <a:rPr lang="zh-CN" dirty="0">
                <a:ea typeface="+mn-ea"/>
                <a:cs typeface="+mn-cs"/>
              </a:rPr>
              <a:t>复合语句</a:t>
            </a:r>
          </a:p>
          <a:p>
            <a:pPr lvl="1">
              <a:defRPr/>
            </a:pPr>
            <a:r>
              <a:rPr lang="zh-CN" dirty="0">
                <a:ea typeface="+mn-ea"/>
                <a:cs typeface="+mn-cs"/>
              </a:rPr>
              <a:t>空语句</a:t>
            </a:r>
            <a:r>
              <a:rPr lang="zh-CN" altLang="en-US" dirty="0">
                <a:ea typeface="+mn-ea"/>
                <a:cs typeface="+mn-cs"/>
              </a:rPr>
              <a:t>（</a:t>
            </a:r>
            <a:r>
              <a:rPr lang="en-US" altLang="zh-CN" dirty="0">
                <a:ea typeface="+mn-ea"/>
                <a:cs typeface="+mn-cs"/>
              </a:rPr>
              <a:t>Null</a:t>
            </a:r>
            <a:r>
              <a:rPr lang="zh-CN" altLang="en-US" dirty="0">
                <a:ea typeface="+mn-ea"/>
                <a:cs typeface="+mn-cs"/>
              </a:rPr>
              <a:t>）</a:t>
            </a:r>
            <a:endParaRPr lang="zh-CN" dirty="0">
              <a:ea typeface="+mn-ea"/>
              <a:cs typeface="+mn-cs"/>
            </a:endParaRPr>
          </a:p>
          <a:p>
            <a:pPr>
              <a:defRPr/>
            </a:pPr>
            <a:endParaRPr lang="en-US" dirty="0"/>
          </a:p>
        </p:txBody>
      </p:sp>
      <p:sp>
        <p:nvSpPr>
          <p:cNvPr id="5" name="Slide Number Placeholder 4">
            <a:extLst>
              <a:ext uri="{FF2B5EF4-FFF2-40B4-BE49-F238E27FC236}">
                <a16:creationId xmlns:a16="http://schemas.microsoft.com/office/drawing/2014/main" id="{BD268921-2301-C348-2119-5C5202B27F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E22722-B1F0-C34B-81C4-94DE867A7886}"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2E82679-4B8E-EC2D-A385-8F892368AA04}"/>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a:t>
            </a:r>
          </a:p>
        </p:txBody>
      </p:sp>
      <p:sp>
        <p:nvSpPr>
          <p:cNvPr id="32771" name="Content Placeholder 2">
            <a:extLst>
              <a:ext uri="{FF2B5EF4-FFF2-40B4-BE49-F238E27FC236}">
                <a16:creationId xmlns:a16="http://schemas.microsoft.com/office/drawing/2014/main" id="{1249644B-5DDD-58CE-6DD0-44728C8A357E}"/>
              </a:ext>
            </a:extLst>
          </p:cNvPr>
          <p:cNvSpPr>
            <a:spLocks noGrp="1"/>
          </p:cNvSpPr>
          <p:nvPr>
            <p:ph idx="1"/>
          </p:nvPr>
        </p:nvSpPr>
        <p:spPr/>
        <p:txBody>
          <a:bodyPr/>
          <a:lstStyle/>
          <a:p>
            <a:r>
              <a:rPr lang="zh-CN" altLang="zh-CN" dirty="0">
                <a:ea typeface="宋体" panose="02010600030101010101" pitchFamily="2" charset="-122"/>
              </a:rPr>
              <a:t>当</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语句包含</a:t>
            </a:r>
            <a:r>
              <a:rPr lang="zh-CN" altLang="zh-CN"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子句时，</a:t>
            </a:r>
            <a:r>
              <a:rPr lang="zh-CN" altLang="zh-CN"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应该放在哪里？</a:t>
            </a:r>
          </a:p>
          <a:p>
            <a:r>
              <a:rPr lang="zh-CN" altLang="zh-CN" dirty="0">
                <a:ea typeface="宋体" panose="02010600030101010101" pitchFamily="2" charset="-122"/>
              </a:rPr>
              <a:t>许多 C 程序员将它与语句开头的</a:t>
            </a:r>
            <a:r>
              <a:rPr lang="zh-CN" altLang="zh-CN" dirty="0">
                <a:latin typeface="Courier New" panose="02070309020205020404" pitchFamily="49" charset="0"/>
                <a:ea typeface="宋体" panose="02010600030101010101" pitchFamily="2" charset="-122"/>
                <a:cs typeface="Courier New" panose="02070309020205020404" pitchFamily="49" charset="0"/>
              </a:rPr>
              <a:t>if对齐。</a:t>
            </a:r>
          </a:p>
          <a:p>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放在同一行：</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&gt; j) max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 max = j;</a:t>
            </a:r>
          </a:p>
        </p:txBody>
      </p:sp>
      <p:sp>
        <p:nvSpPr>
          <p:cNvPr id="5" name="Slide Number Placeholder 4">
            <a:extLst>
              <a:ext uri="{FF2B5EF4-FFF2-40B4-BE49-F238E27FC236}">
                <a16:creationId xmlns:a16="http://schemas.microsoft.com/office/drawing/2014/main" id="{097E348E-DD6F-CBFF-E31A-885DE4E732D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951C75-F219-DB42-BFC7-B30029FA7354}"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2D502CA-4CE1-0341-C72C-AAA9A9D7EF19}"/>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a:t>
            </a:r>
          </a:p>
        </p:txBody>
      </p:sp>
      <p:sp>
        <p:nvSpPr>
          <p:cNvPr id="33795" name="Content Placeholder 2">
            <a:extLst>
              <a:ext uri="{FF2B5EF4-FFF2-40B4-BE49-F238E27FC236}">
                <a16:creationId xmlns:a16="http://schemas.microsoft.com/office/drawing/2014/main" id="{6A716B97-58FE-EDFA-325F-5689B4995FFD}"/>
              </a:ext>
            </a:extLst>
          </p:cNvPr>
          <p:cNvSpPr>
            <a:spLocks noGrp="1"/>
          </p:cNvSpPr>
          <p:nvPr>
            <p:ph idx="1"/>
          </p:nvPr>
        </p:nvSpPr>
        <p:spPr/>
        <p:txBody>
          <a:bodyPr/>
          <a:lstStyle/>
          <a:p>
            <a:r>
              <a:rPr lang="zh-CN" altLang="zh-CN" sz="2600" dirty="0">
                <a:latin typeface="Courier New" panose="02070309020205020404" pitchFamily="49" charset="0"/>
                <a:ea typeface="宋体" panose="02010600030101010101" pitchFamily="2" charset="-122"/>
                <a:cs typeface="Courier New" panose="02070309020205020404" pitchFamily="49" charset="0"/>
              </a:rPr>
              <a:t>if</a:t>
            </a:r>
            <a:r>
              <a:rPr lang="zh-CN" altLang="zh-CN" sz="2600" dirty="0">
                <a:ea typeface="宋体" panose="02010600030101010101" pitchFamily="2" charset="-122"/>
              </a:rPr>
              <a:t>语句嵌套在其他</a:t>
            </a:r>
            <a:r>
              <a:rPr lang="zh-CN" altLang="zh-CN" sz="2600" dirty="0">
                <a:latin typeface="Courier New" panose="02070309020205020404" pitchFamily="49" charset="0"/>
                <a:ea typeface="宋体" panose="02010600030101010101" pitchFamily="2" charset="-122"/>
                <a:cs typeface="Courier New" panose="02070309020205020404" pitchFamily="49" charset="0"/>
              </a:rPr>
              <a:t>if语句中</a:t>
            </a:r>
            <a:r>
              <a:rPr lang="zh-CN" altLang="en-US" sz="2600" dirty="0">
                <a:latin typeface="Courier New" panose="02070309020205020404" pitchFamily="49" charset="0"/>
                <a:ea typeface="宋体" panose="02010600030101010101" pitchFamily="2" charset="-122"/>
                <a:cs typeface="Courier New" panose="02070309020205020404" pitchFamily="49" charset="0"/>
              </a:rPr>
              <a:t>也很普遍</a:t>
            </a:r>
            <a:r>
              <a:rPr lang="zh-CN" altLang="zh-CN" sz="2600" dirty="0">
                <a:ea typeface="宋体" panose="02010600030101010101" pitchFamily="2" charset="-122"/>
              </a:rPr>
              <a:t>：</a:t>
            </a:r>
          </a:p>
          <a:p>
            <a:pPr>
              <a:lnSpc>
                <a:spcPct val="80000"/>
              </a:lnSpc>
              <a:spcBef>
                <a:spcPts val="8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 &gt; j)</a:t>
            </a:r>
          </a:p>
          <a:p>
            <a:pPr>
              <a:lnSpc>
                <a:spcPct val="80000"/>
              </a:lnSpc>
              <a:spcBef>
                <a:spcPts val="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 &gt; k) </a:t>
            </a:r>
          </a:p>
          <a:p>
            <a:pPr>
              <a:lnSpc>
                <a:spcPct val="80000"/>
              </a:lnSpc>
              <a:spcBef>
                <a:spcPts val="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max =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else </a:t>
            </a:r>
          </a:p>
          <a:p>
            <a:pPr>
              <a:lnSpc>
                <a:spcPct val="80000"/>
              </a:lnSpc>
              <a:spcBef>
                <a:spcPts val="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max = k;</a:t>
            </a:r>
          </a:p>
          <a:p>
            <a:pPr>
              <a:lnSpc>
                <a:spcPct val="80000"/>
              </a:lnSpc>
              <a:spcBef>
                <a:spcPts val="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if (j &gt; k) </a:t>
            </a:r>
          </a:p>
          <a:p>
            <a:pPr>
              <a:lnSpc>
                <a:spcPct val="80000"/>
              </a:lnSpc>
              <a:spcBef>
                <a:spcPts val="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max = j;</a:t>
            </a:r>
          </a:p>
          <a:p>
            <a:pPr>
              <a:lnSpc>
                <a:spcPct val="80000"/>
              </a:lnSpc>
              <a:spcBef>
                <a:spcPts val="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else </a:t>
            </a:r>
          </a:p>
          <a:p>
            <a:pPr>
              <a:lnSpc>
                <a:spcPct val="80000"/>
              </a:lnSpc>
              <a:spcBef>
                <a:spcPts val="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max = k;</a:t>
            </a:r>
          </a:p>
          <a:p>
            <a:r>
              <a:rPr lang="zh-CN" altLang="zh-CN" sz="2600" dirty="0">
                <a:latin typeface="Courier New" panose="02070309020205020404" pitchFamily="49" charset="0"/>
                <a:ea typeface="宋体" panose="02010600030101010101" pitchFamily="2" charset="-122"/>
                <a:cs typeface="Courier New" panose="02070309020205020404" pitchFamily="49" charset="0"/>
              </a:rPr>
              <a:t>else</a:t>
            </a:r>
            <a:r>
              <a:rPr lang="zh-CN" altLang="zh-CN" sz="2600" dirty="0">
                <a:ea typeface="宋体" panose="02010600030101010101" pitchFamily="2" charset="-122"/>
              </a:rPr>
              <a:t>与匹配的</a:t>
            </a:r>
            <a:r>
              <a:rPr lang="zh-CN" altLang="zh-CN" sz="2600" dirty="0">
                <a:latin typeface="Courier New" panose="02070309020205020404" pitchFamily="49" charset="0"/>
                <a:ea typeface="宋体" panose="02010600030101010101" pitchFamily="2" charset="-122"/>
                <a:cs typeface="Courier New" panose="02070309020205020404" pitchFamily="49" charset="0"/>
              </a:rPr>
              <a:t>if</a:t>
            </a:r>
            <a:r>
              <a:rPr lang="zh-CN" altLang="zh-CN" sz="2600" dirty="0">
                <a:ea typeface="宋体" panose="02010600030101010101" pitchFamily="2" charset="-122"/>
              </a:rPr>
              <a:t>对齐</a:t>
            </a:r>
            <a:r>
              <a:rPr lang="zh-CN" altLang="en-US" sz="2600" dirty="0">
                <a:ea typeface="宋体" panose="02010600030101010101" pitchFamily="2" charset="-122"/>
              </a:rPr>
              <a:t>可以</a:t>
            </a:r>
            <a:r>
              <a:rPr lang="zh-CN" altLang="zh-CN" sz="2600" dirty="0">
                <a:ea typeface="宋体" panose="02010600030101010101" pitchFamily="2" charset="-122"/>
              </a:rPr>
              <a:t>使嵌套</a:t>
            </a:r>
            <a:r>
              <a:rPr lang="zh-CN" altLang="en-US" sz="2600" dirty="0">
                <a:ea typeface="宋体" panose="02010600030101010101" pitchFamily="2" charset="-122"/>
              </a:rPr>
              <a:t>层次更易辨别</a:t>
            </a:r>
            <a:endParaRPr lang="zh-CN" altLang="zh-CN" sz="2600"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A86CB3EB-6B21-2480-C799-4F4843D33D2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37BB95-8D36-D24C-8D88-D6276512FF9F}"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64F78D0-4C3E-9F34-E682-B533AEAAEE2D}"/>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a:t>
            </a:r>
          </a:p>
        </p:txBody>
      </p:sp>
      <p:sp>
        <p:nvSpPr>
          <p:cNvPr id="34819" name="Content Placeholder 2">
            <a:extLst>
              <a:ext uri="{FF2B5EF4-FFF2-40B4-BE49-F238E27FC236}">
                <a16:creationId xmlns:a16="http://schemas.microsoft.com/office/drawing/2014/main" id="{244FAEAC-FAC3-1E53-26F6-46BD327E78E3}"/>
              </a:ext>
            </a:extLst>
          </p:cNvPr>
          <p:cNvSpPr>
            <a:spLocks noGrp="1"/>
          </p:cNvSpPr>
          <p:nvPr>
            <p:ph idx="1"/>
          </p:nvPr>
        </p:nvSpPr>
        <p:spPr/>
        <p:txBody>
          <a:bodyPr/>
          <a:lstStyle/>
          <a:p>
            <a:r>
              <a:rPr lang="zh-CN" altLang="zh-CN" dirty="0">
                <a:ea typeface="宋体" panose="02010600030101010101" pitchFamily="2" charset="-122"/>
              </a:rPr>
              <a:t>为避免混淆，</a:t>
            </a:r>
            <a:r>
              <a:rPr lang="zh-CN" altLang="en-US" dirty="0">
                <a:ea typeface="宋体" panose="02010600030101010101" pitchFamily="2" charset="-122"/>
              </a:rPr>
              <a:t>最好</a:t>
            </a:r>
            <a:r>
              <a:rPr lang="zh-CN" altLang="zh-CN" dirty="0">
                <a:ea typeface="宋体" panose="02010600030101010101" pitchFamily="2" charset="-122"/>
              </a:rPr>
              <a:t>添加大括号：</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&gt; j)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&gt; k)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max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max = k;</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else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(j &gt; k)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max = j;</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max = k;</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endParaRPr lang="en-US" altLang="zh-CN" sz="2400" dirty="0">
              <a:ea typeface="宋体" panose="02010600030101010101" pitchFamily="2" charset="-122"/>
            </a:endParaRPr>
          </a:p>
          <a:p>
            <a:pPr>
              <a:buFontTx/>
              <a:buNone/>
            </a:pP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A9580A8E-6704-9CFE-2E4A-601997BBB6E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457C92-BDF8-7144-ADA6-74B4F5D83B98}"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96F584C-DB56-350B-E3CE-3429748A00DC}"/>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a:t>
            </a:r>
          </a:p>
        </p:txBody>
      </p:sp>
      <p:sp>
        <p:nvSpPr>
          <p:cNvPr id="35843" name="Content Placeholder 2">
            <a:extLst>
              <a:ext uri="{FF2B5EF4-FFF2-40B4-BE49-F238E27FC236}">
                <a16:creationId xmlns:a16="http://schemas.microsoft.com/office/drawing/2014/main" id="{34316DB7-D448-AD10-6A6E-D08628D1D3FC}"/>
              </a:ext>
            </a:extLst>
          </p:cNvPr>
          <p:cNvSpPr>
            <a:spLocks noGrp="1"/>
          </p:cNvSpPr>
          <p:nvPr>
            <p:ph idx="1"/>
          </p:nvPr>
        </p:nvSpPr>
        <p:spPr/>
        <p:txBody>
          <a:bodyPr/>
          <a:lstStyle/>
          <a:p>
            <a:r>
              <a:rPr lang="zh-CN" altLang="zh-CN" sz="2600" dirty="0">
                <a:latin typeface="Courier New" panose="02070309020205020404" pitchFamily="49" charset="0"/>
                <a:ea typeface="宋体" panose="02010600030101010101" pitchFamily="2" charset="-122"/>
                <a:cs typeface="Courier New" panose="02070309020205020404" pitchFamily="49" charset="0"/>
              </a:rPr>
              <a:t>if</a:t>
            </a:r>
            <a:r>
              <a:rPr lang="zh-CN" altLang="zh-CN" sz="2600" dirty="0">
                <a:ea typeface="宋体" panose="02010600030101010101" pitchFamily="2" charset="-122"/>
              </a:rPr>
              <a:t>语句中尽可能多</a:t>
            </a:r>
            <a:r>
              <a:rPr lang="zh-CN" altLang="en-US" sz="2600" dirty="0">
                <a:ea typeface="宋体" panose="02010600030101010101" pitchFamily="2" charset="-122"/>
              </a:rPr>
              <a:t>地</a:t>
            </a:r>
            <a:r>
              <a:rPr lang="zh-CN" altLang="zh-CN" sz="2600" dirty="0">
                <a:ea typeface="宋体" panose="02010600030101010101" pitchFamily="2" charset="-122"/>
              </a:rPr>
              <a:t>使用大括号：</a:t>
            </a:r>
          </a:p>
          <a:p>
            <a:pPr>
              <a:lnSpc>
                <a:spcPct val="80000"/>
              </a:lnSpc>
              <a:spcBef>
                <a:spcPts val="8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100" dirty="0">
                <a:latin typeface="Courier New" panose="02070309020205020404" pitchFamily="49" charset="0"/>
                <a:ea typeface="宋体" panose="02010600030101010101" pitchFamily="2" charset="-122"/>
                <a:cs typeface="Courier New" panose="02070309020205020404" pitchFamily="49" charset="0"/>
              </a:rPr>
              <a:t> &gt; j) {</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100" dirty="0">
                <a:latin typeface="Courier New" panose="02070309020205020404" pitchFamily="49" charset="0"/>
                <a:ea typeface="宋体" panose="02010600030101010101" pitchFamily="2" charset="-122"/>
                <a:cs typeface="Courier New" panose="02070309020205020404" pitchFamily="49" charset="0"/>
              </a:rPr>
              <a:t> &gt; k) {</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max =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1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 else {</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max = k;</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 else {</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if (j &gt; k) {</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max = j;</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 else {</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max = k;</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5" name="Slide Number Placeholder 4">
            <a:extLst>
              <a:ext uri="{FF2B5EF4-FFF2-40B4-BE49-F238E27FC236}">
                <a16:creationId xmlns:a16="http://schemas.microsoft.com/office/drawing/2014/main" id="{C1408640-34DD-7BE8-E5A0-C460E0363C5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17C8D-1BBE-A440-9F3F-D94051C2081C}"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29A0E16-0015-3A21-1C43-3AAB78CDE741}"/>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a:t>
            </a:r>
          </a:p>
        </p:txBody>
      </p:sp>
      <p:sp>
        <p:nvSpPr>
          <p:cNvPr id="36867" name="Content Placeholder 2">
            <a:extLst>
              <a:ext uri="{FF2B5EF4-FFF2-40B4-BE49-F238E27FC236}">
                <a16:creationId xmlns:a16="http://schemas.microsoft.com/office/drawing/2014/main" id="{6BDB4CAC-23E1-8FC1-D96E-9B1590C4C278}"/>
              </a:ext>
            </a:extLst>
          </p:cNvPr>
          <p:cNvSpPr>
            <a:spLocks noGrp="1"/>
          </p:cNvSpPr>
          <p:nvPr>
            <p:ph idx="1"/>
          </p:nvPr>
        </p:nvSpPr>
        <p:spPr/>
        <p:txBody>
          <a:bodyPr/>
          <a:lstStyle/>
          <a:p>
            <a:r>
              <a:rPr lang="zh-CN" altLang="zh-CN" dirty="0">
                <a:ea typeface="宋体" panose="02010600030101010101" pitchFamily="2" charset="-122"/>
              </a:rPr>
              <a:t>使用大括号的优点</a:t>
            </a:r>
            <a:r>
              <a:rPr lang="zh-CN" altLang="en-US" dirty="0">
                <a:ea typeface="宋体" panose="02010600030101010101" pitchFamily="2" charset="-122"/>
              </a:rPr>
              <a:t>（</a:t>
            </a:r>
            <a:r>
              <a:rPr lang="zh-CN" altLang="zh-CN" dirty="0">
                <a:ea typeface="宋体" panose="02010600030101010101" pitchFamily="2" charset="-122"/>
              </a:rPr>
              <a:t>即使在不需要时</a:t>
            </a:r>
            <a:r>
              <a:rPr lang="zh-CN" altLang="en-US" dirty="0">
                <a:ea typeface="宋体" panose="02010600030101010101" pitchFamily="2" charset="-122"/>
              </a:rPr>
              <a:t>）</a:t>
            </a:r>
            <a:r>
              <a:rPr lang="zh-CN" altLang="zh-CN" dirty="0">
                <a:ea typeface="宋体" panose="02010600030101010101" pitchFamily="2" charset="-122"/>
              </a:rPr>
              <a:t>：</a:t>
            </a:r>
          </a:p>
          <a:p>
            <a:pPr lvl="1"/>
            <a:r>
              <a:rPr lang="zh-CN" altLang="zh-CN" dirty="0">
                <a:ea typeface="宋体" panose="02010600030101010101" pitchFamily="2" charset="-122"/>
              </a:rPr>
              <a:t>使程序更易于修改，因为可以轻松地将更多语句添加到任何</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子句中</a:t>
            </a:r>
          </a:p>
          <a:p>
            <a:pPr lvl="1"/>
            <a:r>
              <a:rPr lang="zh-CN" altLang="en-US" dirty="0">
                <a:latin typeface="Courier New" panose="02070309020205020404" pitchFamily="49" charset="0"/>
                <a:ea typeface="宋体" panose="02010600030101010101" pitchFamily="2" charset="-122"/>
                <a:cs typeface="Courier New" panose="02070309020205020404" pitchFamily="49" charset="0"/>
              </a:rPr>
              <a:t>避免使用</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子句时忘记使用大括号而导致的错误</a:t>
            </a:r>
          </a:p>
        </p:txBody>
      </p:sp>
      <p:sp>
        <p:nvSpPr>
          <p:cNvPr id="5" name="Slide Number Placeholder 4">
            <a:extLst>
              <a:ext uri="{FF2B5EF4-FFF2-40B4-BE49-F238E27FC236}">
                <a16:creationId xmlns:a16="http://schemas.microsoft.com/office/drawing/2014/main" id="{E1D72E3A-6D59-34FA-010C-855ECA0FA31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A79AE9-6E97-C544-95BB-64DA80ADB486}"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5E53840-AD43-135C-1F2C-B1E317F0018C}"/>
              </a:ext>
            </a:extLst>
          </p:cNvPr>
          <p:cNvSpPr>
            <a:spLocks noGrp="1"/>
          </p:cNvSpPr>
          <p:nvPr>
            <p:ph type="title"/>
          </p:nvPr>
        </p:nvSpPr>
        <p:spPr/>
        <p:txBody>
          <a:bodyPr/>
          <a:lstStyle/>
          <a:p>
            <a:r>
              <a:rPr lang="zh-CN" altLang="zh-CN" dirty="0">
                <a:ea typeface="宋体" panose="02010600030101010101" pitchFamily="2" charset="-122"/>
              </a:rPr>
              <a:t>级联</a:t>
            </a:r>
            <a:r>
              <a:rPr lang="zh-CN" altLang="zh-CN" b="1"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a:t>
            </a:r>
          </a:p>
        </p:txBody>
      </p:sp>
      <p:sp>
        <p:nvSpPr>
          <p:cNvPr id="37891" name="Content Placeholder 2">
            <a:extLst>
              <a:ext uri="{FF2B5EF4-FFF2-40B4-BE49-F238E27FC236}">
                <a16:creationId xmlns:a16="http://schemas.microsoft.com/office/drawing/2014/main" id="{BCAB69A1-1F7C-F606-4FFE-FA36CB92AF7E}"/>
              </a:ext>
            </a:extLst>
          </p:cNvPr>
          <p:cNvSpPr>
            <a:spLocks noGrp="1"/>
          </p:cNvSpPr>
          <p:nvPr>
            <p:ph idx="1"/>
          </p:nvPr>
        </p:nvSpPr>
        <p:spPr/>
        <p:txBody>
          <a:bodyPr/>
          <a:lstStyle/>
          <a:p>
            <a:r>
              <a:rPr lang="zh-CN" altLang="zh-CN" dirty="0">
                <a:ea typeface="宋体" panose="02010600030101010101" pitchFamily="2" charset="-122"/>
              </a:rPr>
              <a:t>“级联” </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语句通常是</a:t>
            </a:r>
            <a:r>
              <a:rPr lang="zh-CN" altLang="en-US" dirty="0">
                <a:ea typeface="宋体" panose="02010600030101010101" pitchFamily="2" charset="-122"/>
              </a:rPr>
              <a:t>判定</a:t>
            </a:r>
            <a:r>
              <a:rPr lang="zh-CN" altLang="zh-CN" dirty="0">
                <a:ea typeface="宋体" panose="02010600030101010101" pitchFamily="2" charset="-122"/>
              </a:rPr>
              <a:t>一系列条件的最佳方式，一旦其中一个条件为真就停止</a:t>
            </a:r>
          </a:p>
          <a:p>
            <a:r>
              <a:rPr lang="zh-CN" altLang="zh-CN" dirty="0">
                <a:ea typeface="宋体" panose="02010600030101010101" pitchFamily="2" charset="-122"/>
              </a:rPr>
              <a:t>例子：</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(n &lt; 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("n is less than 0\n");</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(n == 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("n is equal to 0\n");</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("n is greater than 0\n");</a:t>
            </a:r>
          </a:p>
        </p:txBody>
      </p:sp>
      <p:sp>
        <p:nvSpPr>
          <p:cNvPr id="5" name="Slide Number Placeholder 4">
            <a:extLst>
              <a:ext uri="{FF2B5EF4-FFF2-40B4-BE49-F238E27FC236}">
                <a16:creationId xmlns:a16="http://schemas.microsoft.com/office/drawing/2014/main" id="{92DDD367-409A-EDDD-BAB8-F915A03D78F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3F12F4-BDDE-B543-8009-627E154A9B18}"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BAF0010-BF05-DA10-4B6B-4C42612E48FF}"/>
              </a:ext>
            </a:extLst>
          </p:cNvPr>
          <p:cNvSpPr>
            <a:spLocks noGrp="1"/>
          </p:cNvSpPr>
          <p:nvPr>
            <p:ph type="title"/>
          </p:nvPr>
        </p:nvSpPr>
        <p:spPr/>
        <p:txBody>
          <a:bodyPr/>
          <a:lstStyle/>
          <a:p>
            <a:r>
              <a:rPr lang="zh-CN" altLang="zh-CN">
                <a:ea typeface="宋体" panose="02010600030101010101" pitchFamily="2" charset="-122"/>
              </a:rPr>
              <a:t>级联</a:t>
            </a:r>
            <a:r>
              <a:rPr lang="zh-CN" altLang="zh-CN" b="1">
                <a:latin typeface="Courier New" panose="02070309020205020404" pitchFamily="49" charset="0"/>
                <a:ea typeface="宋体" panose="02010600030101010101" pitchFamily="2" charset="-122"/>
                <a:cs typeface="Courier New" panose="02070309020205020404" pitchFamily="49" charset="0"/>
              </a:rPr>
              <a:t>if</a:t>
            </a:r>
            <a:r>
              <a:rPr lang="zh-CN" altLang="zh-CN">
                <a:ea typeface="宋体" panose="02010600030101010101" pitchFamily="2" charset="-122"/>
              </a:rPr>
              <a:t>语句</a:t>
            </a:r>
          </a:p>
        </p:txBody>
      </p:sp>
      <p:sp>
        <p:nvSpPr>
          <p:cNvPr id="38915" name="Content Placeholder 2">
            <a:extLst>
              <a:ext uri="{FF2B5EF4-FFF2-40B4-BE49-F238E27FC236}">
                <a16:creationId xmlns:a16="http://schemas.microsoft.com/office/drawing/2014/main" id="{BF8EB848-3D72-8268-F8F0-75C1665C0C95}"/>
              </a:ext>
            </a:extLst>
          </p:cNvPr>
          <p:cNvSpPr>
            <a:spLocks noGrp="1"/>
          </p:cNvSpPr>
          <p:nvPr>
            <p:ph idx="1"/>
          </p:nvPr>
        </p:nvSpPr>
        <p:spPr/>
        <p:txBody>
          <a:bodyPr/>
          <a:lstStyle/>
          <a:p>
            <a:r>
              <a:rPr lang="zh-CN" altLang="zh-CN" dirty="0">
                <a:ea typeface="宋体" panose="02010600030101010101" pitchFamily="2" charset="-122"/>
              </a:rPr>
              <a:t>尽管第二个</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语句嵌套在第一个中，但 C 程序员通常不会</a:t>
            </a:r>
            <a:r>
              <a:rPr lang="zh-CN" altLang="en-US" dirty="0">
                <a:ea typeface="宋体" panose="02010600030101010101" pitchFamily="2" charset="-122"/>
              </a:rPr>
              <a:t>对它进行</a:t>
            </a:r>
            <a:r>
              <a:rPr lang="zh-CN" altLang="zh-CN" dirty="0">
                <a:ea typeface="宋体" panose="02010600030101010101" pitchFamily="2" charset="-122"/>
              </a:rPr>
              <a:t>缩进</a:t>
            </a:r>
          </a:p>
          <a:p>
            <a:r>
              <a:rPr lang="zh-CN" altLang="zh-CN" dirty="0">
                <a:ea typeface="宋体" panose="02010600030101010101" pitchFamily="2" charset="-122"/>
              </a:rPr>
              <a:t>相反，</a:t>
            </a:r>
            <a:r>
              <a:rPr lang="zh-CN" altLang="en-US" dirty="0">
                <a:ea typeface="宋体" panose="02010600030101010101" pitchFamily="2" charset="-122"/>
              </a:rPr>
              <a:t>他</a:t>
            </a:r>
            <a:r>
              <a:rPr lang="zh-CN" altLang="zh-CN" dirty="0">
                <a:ea typeface="宋体" panose="02010600030101010101" pitchFamily="2" charset="-122"/>
              </a:rPr>
              <a:t>们将</a:t>
            </a:r>
            <a:r>
              <a:rPr lang="zh-CN" altLang="en-US" dirty="0">
                <a:ea typeface="宋体" panose="02010600030101010101" pitchFamily="2" charset="-122"/>
              </a:rPr>
              <a:t>每个</a:t>
            </a:r>
            <a:r>
              <a:rPr lang="en-US" altLang="zh-CN"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latin typeface="Courier New" panose="02070309020205020404" pitchFamily="49" charset="0"/>
                <a:ea typeface="宋体" panose="02010600030101010101" pitchFamily="2" charset="-122"/>
                <a:cs typeface="Courier New" panose="02070309020205020404" pitchFamily="49" charset="0"/>
              </a:rPr>
              <a:t>与</a:t>
            </a:r>
            <a:r>
              <a:rPr lang="zh-CN" altLang="zh-CN" dirty="0">
                <a:ea typeface="宋体" panose="02010600030101010101" pitchFamily="2" charset="-122"/>
              </a:rPr>
              <a:t>原始</a:t>
            </a:r>
            <a:r>
              <a:rPr lang="zh-CN" altLang="zh-CN" dirty="0">
                <a:latin typeface="Courier New" panose="02070309020205020404" pitchFamily="49" charset="0"/>
                <a:ea typeface="宋体" panose="02010600030101010101" pitchFamily="2" charset="-122"/>
                <a:cs typeface="Courier New" panose="02070309020205020404" pitchFamily="49" charset="0"/>
              </a:rPr>
              <a:t>if对齐</a:t>
            </a:r>
            <a:r>
              <a:rPr lang="zh-CN" altLang="zh-CN" dirty="0">
                <a:ea typeface="宋体" panose="02010600030101010101" pitchFamily="2" charset="-122"/>
              </a:rPr>
              <a: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(n &lt; 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("n is less than 0\n");</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 if (n == 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("n is equal to 0\n");</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("n is greater than 0\n"); </a:t>
            </a:r>
          </a:p>
          <a:p>
            <a:pPr>
              <a:lnSpc>
                <a:spcPct val="80000"/>
              </a:lnSpc>
              <a:spcBef>
                <a:spcPts val="600"/>
              </a:spcBef>
              <a:buFontTx/>
              <a:buNone/>
            </a:pPr>
            <a:endParaRPr lang="zh-CN" altLang="zh-CN" sz="2400" dirty="0">
              <a:latin typeface="Courier New" panose="02070309020205020404" pitchFamily="49" charset="0"/>
              <a:ea typeface="宋体" panose="02010600030101010101" pitchFamily="2" charset="-122"/>
              <a:cs typeface="Courier New" panose="02070309020205020404" pitchFamily="49" charset="0"/>
            </a:endParaRPr>
          </a:p>
        </p:txBody>
      </p:sp>
      <p:sp>
        <p:nvSpPr>
          <p:cNvPr id="5" name="Slide Number Placeholder 4">
            <a:extLst>
              <a:ext uri="{FF2B5EF4-FFF2-40B4-BE49-F238E27FC236}">
                <a16:creationId xmlns:a16="http://schemas.microsoft.com/office/drawing/2014/main" id="{4D727320-C01D-F751-632C-1B2418CC08F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93219E-13DD-F044-9892-A7E4670D4D9E}"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CE7B26F-A25D-AA3C-F540-34C3982F2765}"/>
              </a:ext>
            </a:extLst>
          </p:cNvPr>
          <p:cNvSpPr>
            <a:spLocks noGrp="1"/>
          </p:cNvSpPr>
          <p:nvPr>
            <p:ph type="title"/>
          </p:nvPr>
        </p:nvSpPr>
        <p:spPr/>
        <p:txBody>
          <a:bodyPr/>
          <a:lstStyle/>
          <a:p>
            <a:r>
              <a:rPr lang="zh-CN" altLang="zh-CN">
                <a:ea typeface="宋体" panose="02010600030101010101" pitchFamily="2" charset="-122"/>
              </a:rPr>
              <a:t>级联</a:t>
            </a:r>
            <a:r>
              <a:rPr lang="zh-CN" altLang="zh-CN" b="1">
                <a:latin typeface="Courier New" panose="02070309020205020404" pitchFamily="49" charset="0"/>
                <a:ea typeface="宋体" panose="02010600030101010101" pitchFamily="2" charset="-122"/>
                <a:cs typeface="Courier New" panose="02070309020205020404" pitchFamily="49" charset="0"/>
              </a:rPr>
              <a:t>if</a:t>
            </a:r>
            <a:r>
              <a:rPr lang="zh-CN" altLang="zh-CN">
                <a:ea typeface="宋体" panose="02010600030101010101" pitchFamily="2" charset="-122"/>
              </a:rPr>
              <a:t>语句</a:t>
            </a:r>
          </a:p>
        </p:txBody>
      </p:sp>
      <p:sp>
        <p:nvSpPr>
          <p:cNvPr id="39939" name="Content Placeholder 2">
            <a:extLst>
              <a:ext uri="{FF2B5EF4-FFF2-40B4-BE49-F238E27FC236}">
                <a16:creationId xmlns:a16="http://schemas.microsoft.com/office/drawing/2014/main" id="{61BB137D-0278-A829-749C-0A610CC26E58}"/>
              </a:ext>
            </a:extLst>
          </p:cNvPr>
          <p:cNvSpPr>
            <a:spLocks noGrp="1"/>
          </p:cNvSpPr>
          <p:nvPr>
            <p:ph idx="1"/>
          </p:nvPr>
        </p:nvSpPr>
        <p:spPr/>
        <p:txBody>
          <a:bodyPr/>
          <a:lstStyle/>
          <a:p>
            <a:r>
              <a:rPr lang="zh-CN" altLang="zh-CN" dirty="0">
                <a:ea typeface="宋体" panose="02010600030101010101" pitchFamily="2" charset="-122"/>
              </a:rPr>
              <a:t>这种布局避免了</a:t>
            </a:r>
            <a:r>
              <a:rPr lang="zh-CN" altLang="en-US" dirty="0">
                <a:ea typeface="宋体" panose="02010600030101010101" pitchFamily="2" charset="-122"/>
              </a:rPr>
              <a:t>判定</a:t>
            </a:r>
            <a:r>
              <a:rPr lang="zh-CN" altLang="zh-CN" dirty="0">
                <a:ea typeface="宋体" panose="02010600030101010101" pitchFamily="2" charset="-122"/>
              </a:rPr>
              <a:t>数量</a:t>
            </a:r>
            <a:r>
              <a:rPr lang="zh-CN" altLang="en-US" dirty="0">
                <a:ea typeface="宋体" panose="02010600030101010101" pitchFamily="2" charset="-122"/>
              </a:rPr>
              <a:t>很多</a:t>
            </a:r>
            <a:r>
              <a:rPr lang="zh-CN" altLang="zh-CN" dirty="0">
                <a:ea typeface="宋体" panose="02010600030101010101" pitchFamily="2" charset="-122"/>
              </a:rPr>
              <a:t>时</a:t>
            </a:r>
            <a:r>
              <a:rPr lang="zh-CN" altLang="en-US" dirty="0">
                <a:ea typeface="宋体" panose="02010600030101010101" pitchFamily="2" charset="-122"/>
              </a:rPr>
              <a:t>过度</a:t>
            </a:r>
            <a:r>
              <a:rPr lang="zh-CN" altLang="zh-CN" dirty="0">
                <a:ea typeface="宋体" panose="02010600030101010101" pitchFamily="2" charset="-122"/>
              </a:rPr>
              <a:t>缩进的问题：</a:t>
            </a:r>
          </a:p>
          <a:p>
            <a:pPr>
              <a:lnSpc>
                <a:spcPct val="80000"/>
              </a:lnSpc>
              <a:spcBef>
                <a:spcPts val="12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if ( </a:t>
            </a:r>
            <a:r>
              <a:rPr lang="en-US" altLang="zh-CN" sz="2400" i="1" dirty="0">
                <a:ea typeface="宋体" panose="02010600030101010101" pitchFamily="2" charset="-122"/>
              </a:rPr>
              <a:t>expression</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i="1" dirty="0">
                <a:ea typeface="宋体" panose="02010600030101010101" pitchFamily="2" charset="-122"/>
              </a:rPr>
              <a:t>statement</a:t>
            </a:r>
          </a:p>
          <a:p>
            <a:pPr>
              <a:lnSpc>
                <a:spcPct val="80000"/>
              </a:lnSpc>
              <a:spcBef>
                <a:spcPts val="6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else if ( </a:t>
            </a:r>
            <a:r>
              <a:rPr lang="en-US" altLang="zh-CN" sz="2400" i="1" dirty="0">
                <a:ea typeface="宋体" panose="02010600030101010101" pitchFamily="2" charset="-122"/>
              </a:rPr>
              <a:t>expression</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i="1" dirty="0">
                <a:ea typeface="宋体" panose="02010600030101010101" pitchFamily="2" charset="-122"/>
              </a:rPr>
              <a:t>statement</a:t>
            </a:r>
          </a:p>
          <a:p>
            <a:pPr>
              <a:lnSpc>
                <a:spcPct val="80000"/>
              </a:lnSpc>
              <a:spcBef>
                <a:spcPts val="600"/>
              </a:spcBef>
              <a:buFontTx/>
              <a:buNone/>
            </a:pPr>
            <a:r>
              <a:rPr lang="en-US" altLang="zh-CN" sz="2400" dirty="0">
                <a:ea typeface="宋体" panose="02010600030101010101" pitchFamily="2" charset="-122"/>
              </a:rPr>
              <a:t>	…</a:t>
            </a:r>
          </a:p>
          <a:p>
            <a:pPr>
              <a:lnSpc>
                <a:spcPct val="80000"/>
              </a:lnSpc>
              <a:spcBef>
                <a:spcPts val="6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else if ( </a:t>
            </a:r>
            <a:r>
              <a:rPr lang="en-US" altLang="zh-CN" sz="2400" i="1" dirty="0">
                <a:ea typeface="宋体" panose="02010600030101010101" pitchFamily="2" charset="-122"/>
              </a:rPr>
              <a:t>expression</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i="1" dirty="0">
                <a:ea typeface="宋体" panose="02010600030101010101" pitchFamily="2" charset="-122"/>
              </a:rPr>
              <a:t>statement</a:t>
            </a:r>
          </a:p>
          <a:p>
            <a:pPr>
              <a:lnSpc>
                <a:spcPct val="80000"/>
              </a:lnSpc>
              <a:spcBef>
                <a:spcPts val="6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else</a:t>
            </a:r>
          </a:p>
          <a:p>
            <a:pPr>
              <a:lnSpc>
                <a:spcPct val="80000"/>
              </a:lnSpc>
              <a:spcBef>
                <a:spcPts val="600"/>
              </a:spcBef>
              <a:buFontTx/>
              <a:buNone/>
            </a:pP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i="1" dirty="0">
                <a:ea typeface="宋体" panose="02010600030101010101" pitchFamily="2" charset="-122"/>
              </a:rPr>
              <a:t>statement</a:t>
            </a:r>
            <a:endParaRPr lang="en-US" altLang="zh-CN" sz="2400" dirty="0">
              <a:ea typeface="宋体" panose="02010600030101010101" pitchFamily="2" charset="-122"/>
            </a:endParaRPr>
          </a:p>
        </p:txBody>
      </p:sp>
      <p:sp>
        <p:nvSpPr>
          <p:cNvPr id="5" name="Slide Number Placeholder 4">
            <a:extLst>
              <a:ext uri="{FF2B5EF4-FFF2-40B4-BE49-F238E27FC236}">
                <a16:creationId xmlns:a16="http://schemas.microsoft.com/office/drawing/2014/main" id="{3CC8318D-A698-6591-F4C5-7DA5534DA3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6F9292-1BE6-CF4E-932C-9244D19C3BE3}"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A13670BE-642B-7D95-068A-0FCD4CBF6F3C}"/>
              </a:ext>
            </a:extLst>
          </p:cNvPr>
          <p:cNvSpPr>
            <a:spLocks noGrp="1"/>
          </p:cNvSpPr>
          <p:nvPr>
            <p:ph type="title"/>
          </p:nvPr>
        </p:nvSpPr>
        <p:spPr/>
        <p:txBody>
          <a:bodyPr/>
          <a:lstStyle/>
          <a:p>
            <a:r>
              <a:rPr lang="zh-CN" altLang="zh-CN" sz="3000" dirty="0">
                <a:ea typeface="宋体" panose="02010600030101010101" pitchFamily="2" charset="-122"/>
              </a:rPr>
              <a:t>程序：计算经纪人佣金</a:t>
            </a:r>
          </a:p>
        </p:txBody>
      </p:sp>
      <p:sp>
        <p:nvSpPr>
          <p:cNvPr id="40963" name="Content Placeholder 2">
            <a:extLst>
              <a:ext uri="{FF2B5EF4-FFF2-40B4-BE49-F238E27FC236}">
                <a16:creationId xmlns:a16="http://schemas.microsoft.com/office/drawing/2014/main" id="{36CDF6F4-2C4C-01BF-A2D7-544A966D03DE}"/>
              </a:ext>
            </a:extLst>
          </p:cNvPr>
          <p:cNvSpPr>
            <a:spLocks noGrp="1"/>
          </p:cNvSpPr>
          <p:nvPr>
            <p:ph idx="1"/>
          </p:nvPr>
        </p:nvSpPr>
        <p:spPr/>
        <p:txBody>
          <a:bodyPr/>
          <a:lstStyle/>
          <a:p>
            <a:r>
              <a:rPr lang="zh-CN" altLang="zh-CN" sz="2400" dirty="0">
                <a:ea typeface="宋体" panose="02010600030101010101" pitchFamily="2" charset="-122"/>
              </a:rPr>
              <a:t>当通过经纪人出售或购买股票时，经纪人的佣金通常取决于所交易股票的价值</a:t>
            </a:r>
          </a:p>
          <a:p>
            <a:r>
              <a:rPr lang="zh-CN" altLang="zh-CN" sz="2400" dirty="0">
                <a:ea typeface="宋体" panose="02010600030101010101" pitchFamily="2" charset="-122"/>
              </a:rPr>
              <a:t>假设经纪人收取下表中的金额：</a:t>
            </a:r>
          </a:p>
          <a:p>
            <a:pPr>
              <a:spcBef>
                <a:spcPts val="600"/>
              </a:spcBef>
              <a:buFontTx/>
              <a:buNone/>
            </a:pPr>
            <a:r>
              <a:rPr lang="zh-CN" altLang="zh-CN" sz="2100" dirty="0">
                <a:ea typeface="宋体" panose="02010600030101010101" pitchFamily="2" charset="-122"/>
              </a:rPr>
              <a:t> </a:t>
            </a:r>
            <a:r>
              <a:rPr lang="en-US" altLang="zh-CN" sz="2100" dirty="0">
                <a:ea typeface="宋体" panose="02010600030101010101" pitchFamily="2" charset="-122"/>
              </a:rPr>
              <a:t>    </a:t>
            </a:r>
            <a:r>
              <a:rPr lang="zh-CN" altLang="zh-CN" sz="2100" i="1" dirty="0">
                <a:ea typeface="宋体" panose="02010600030101010101" pitchFamily="2" charset="-122"/>
              </a:rPr>
              <a:t>交易规模 </a:t>
            </a:r>
            <a:r>
              <a:rPr lang="en-US" altLang="zh-CN" sz="2100" i="1" dirty="0">
                <a:ea typeface="宋体" panose="02010600030101010101" pitchFamily="2" charset="-122"/>
              </a:rPr>
              <a:t>                     </a:t>
            </a:r>
            <a:r>
              <a:rPr lang="zh-CN" altLang="zh-CN" sz="2100" i="1" dirty="0">
                <a:ea typeface="宋体" panose="02010600030101010101" pitchFamily="2" charset="-122"/>
              </a:rPr>
              <a:t>佣金率</a:t>
            </a:r>
          </a:p>
          <a:p>
            <a:pPr>
              <a:spcBef>
                <a:spcPct val="0"/>
              </a:spcBef>
              <a:buFontTx/>
              <a:buNone/>
            </a:pPr>
            <a:r>
              <a:rPr lang="en-US" altLang="zh-CN" sz="2100" dirty="0">
                <a:ea typeface="宋体" panose="02010600030101010101" pitchFamily="2" charset="-122"/>
              </a:rPr>
              <a:t>      </a:t>
            </a:r>
            <a:r>
              <a:rPr lang="zh-CN" altLang="zh-CN" sz="2100" dirty="0">
                <a:ea typeface="宋体" panose="02010600030101010101" pitchFamily="2" charset="-122"/>
              </a:rPr>
              <a:t>低于 $2,500 </a:t>
            </a:r>
            <a:r>
              <a:rPr lang="en-US" altLang="zh-CN" sz="2100" dirty="0">
                <a:ea typeface="宋体" panose="02010600030101010101" pitchFamily="2" charset="-122"/>
              </a:rPr>
              <a:t>                 </a:t>
            </a:r>
            <a:r>
              <a:rPr lang="zh-CN" altLang="zh-CN" sz="2100" dirty="0">
                <a:ea typeface="宋体" panose="02010600030101010101" pitchFamily="2" charset="-122"/>
              </a:rPr>
              <a:t>$30 + 1.7%</a:t>
            </a:r>
          </a:p>
          <a:p>
            <a:pPr>
              <a:spcBef>
                <a:spcPct val="0"/>
              </a:spcBef>
              <a:buFontTx/>
              <a:buNone/>
            </a:pPr>
            <a:r>
              <a:rPr lang="en-US" altLang="zh-CN" sz="2100" dirty="0">
                <a:ea typeface="宋体" panose="02010600030101010101" pitchFamily="2" charset="-122"/>
              </a:rPr>
              <a:t>      </a:t>
            </a:r>
            <a:r>
              <a:rPr lang="zh-CN" altLang="zh-CN" sz="2100" dirty="0">
                <a:ea typeface="宋体" panose="02010600030101010101" pitchFamily="2" charset="-122"/>
              </a:rPr>
              <a:t>$2,500–$6,250 </a:t>
            </a:r>
            <a:r>
              <a:rPr lang="en-US" altLang="zh-CN" sz="2100" dirty="0">
                <a:ea typeface="宋体" panose="02010600030101010101" pitchFamily="2" charset="-122"/>
              </a:rPr>
              <a:t>             </a:t>
            </a:r>
            <a:r>
              <a:rPr lang="zh-CN" altLang="zh-CN" sz="2100" dirty="0">
                <a:ea typeface="宋体" panose="02010600030101010101" pitchFamily="2" charset="-122"/>
              </a:rPr>
              <a:t>$56 + 0.66%</a:t>
            </a:r>
          </a:p>
          <a:p>
            <a:pPr>
              <a:spcBef>
                <a:spcPct val="0"/>
              </a:spcBef>
              <a:buFontTx/>
              <a:buNone/>
            </a:pPr>
            <a:r>
              <a:rPr lang="en-US" altLang="zh-CN" sz="2100" dirty="0">
                <a:ea typeface="宋体" panose="02010600030101010101" pitchFamily="2" charset="-122"/>
              </a:rPr>
              <a:t>      </a:t>
            </a:r>
            <a:r>
              <a:rPr lang="zh-CN" altLang="zh-CN" sz="2100" dirty="0">
                <a:ea typeface="宋体" panose="02010600030101010101" pitchFamily="2" charset="-122"/>
              </a:rPr>
              <a:t>$6,250–$20,000 </a:t>
            </a:r>
            <a:r>
              <a:rPr lang="en-US" altLang="zh-CN" sz="2100" dirty="0">
                <a:ea typeface="宋体" panose="02010600030101010101" pitchFamily="2" charset="-122"/>
              </a:rPr>
              <a:t>           </a:t>
            </a:r>
            <a:r>
              <a:rPr lang="zh-CN" altLang="zh-CN" sz="2100" dirty="0">
                <a:ea typeface="宋体" panose="02010600030101010101" pitchFamily="2" charset="-122"/>
              </a:rPr>
              <a:t>$76 + 0.34%</a:t>
            </a:r>
          </a:p>
          <a:p>
            <a:pPr>
              <a:spcBef>
                <a:spcPct val="0"/>
              </a:spcBef>
              <a:buFontTx/>
              <a:buNone/>
            </a:pPr>
            <a:r>
              <a:rPr lang="en-US" altLang="zh-CN" sz="2100" dirty="0">
                <a:ea typeface="宋体" panose="02010600030101010101" pitchFamily="2" charset="-122"/>
              </a:rPr>
              <a:t>      </a:t>
            </a:r>
            <a:r>
              <a:rPr lang="zh-CN" altLang="zh-CN" sz="2100" dirty="0">
                <a:ea typeface="宋体" panose="02010600030101010101" pitchFamily="2" charset="-122"/>
              </a:rPr>
              <a:t>$20,000–$50,000 </a:t>
            </a:r>
            <a:r>
              <a:rPr lang="en-US" altLang="zh-CN" sz="2100" dirty="0">
                <a:ea typeface="宋体" panose="02010600030101010101" pitchFamily="2" charset="-122"/>
              </a:rPr>
              <a:t>         </a:t>
            </a:r>
            <a:r>
              <a:rPr lang="zh-CN" altLang="zh-CN" sz="2100" dirty="0">
                <a:ea typeface="宋体" panose="02010600030101010101" pitchFamily="2" charset="-122"/>
              </a:rPr>
              <a:t>$100 + 0.22%</a:t>
            </a:r>
          </a:p>
          <a:p>
            <a:pPr>
              <a:spcBef>
                <a:spcPct val="0"/>
              </a:spcBef>
              <a:buFontTx/>
              <a:buNone/>
            </a:pPr>
            <a:r>
              <a:rPr lang="en-US" altLang="zh-CN" sz="2100" dirty="0">
                <a:ea typeface="宋体" panose="02010600030101010101" pitchFamily="2" charset="-122"/>
              </a:rPr>
              <a:t>      </a:t>
            </a:r>
            <a:r>
              <a:rPr lang="zh-CN" altLang="zh-CN" sz="2100" dirty="0">
                <a:ea typeface="宋体" panose="02010600030101010101" pitchFamily="2" charset="-122"/>
              </a:rPr>
              <a:t>$50,000–$500,000 </a:t>
            </a:r>
            <a:r>
              <a:rPr lang="en-US" altLang="zh-CN" sz="2100" dirty="0">
                <a:ea typeface="宋体" panose="02010600030101010101" pitchFamily="2" charset="-122"/>
              </a:rPr>
              <a:t>       </a:t>
            </a:r>
            <a:r>
              <a:rPr lang="zh-CN" altLang="zh-CN" sz="2100" dirty="0">
                <a:ea typeface="宋体" panose="02010600030101010101" pitchFamily="2" charset="-122"/>
              </a:rPr>
              <a:t>$155 + 0.11%</a:t>
            </a:r>
          </a:p>
          <a:p>
            <a:pPr>
              <a:spcBef>
                <a:spcPct val="0"/>
              </a:spcBef>
              <a:buFontTx/>
              <a:buNone/>
            </a:pPr>
            <a:r>
              <a:rPr lang="en-US" altLang="zh-CN" sz="2100" dirty="0">
                <a:ea typeface="宋体" panose="02010600030101010101" pitchFamily="2" charset="-122"/>
              </a:rPr>
              <a:t>      </a:t>
            </a:r>
            <a:r>
              <a:rPr lang="zh-CN" altLang="zh-CN" sz="2100" dirty="0">
                <a:ea typeface="宋体" panose="02010600030101010101" pitchFamily="2" charset="-122"/>
              </a:rPr>
              <a:t>超过 $500,000 </a:t>
            </a:r>
            <a:r>
              <a:rPr lang="en-US" altLang="zh-CN" sz="2100" dirty="0">
                <a:ea typeface="宋体" panose="02010600030101010101" pitchFamily="2" charset="-122"/>
              </a:rPr>
              <a:t>             </a:t>
            </a:r>
            <a:r>
              <a:rPr lang="zh-CN" altLang="zh-CN" sz="2100" dirty="0">
                <a:ea typeface="宋体" panose="02010600030101010101" pitchFamily="2" charset="-122"/>
              </a:rPr>
              <a:t>$255 + 0.09%</a:t>
            </a:r>
          </a:p>
          <a:p>
            <a:r>
              <a:rPr lang="zh-CN" altLang="zh-CN" sz="2400" dirty="0">
                <a:ea typeface="宋体" panose="02010600030101010101" pitchFamily="2" charset="-122"/>
              </a:rPr>
              <a:t>最低收费为</a:t>
            </a:r>
            <a:r>
              <a:rPr lang="en-US" altLang="zh-CN" sz="2400" dirty="0">
                <a:ea typeface="宋体" panose="02010600030101010101" pitchFamily="2" charset="-122"/>
              </a:rPr>
              <a:t> </a:t>
            </a:r>
            <a:r>
              <a:rPr lang="zh-CN" altLang="zh-CN" sz="2400" dirty="0">
                <a:ea typeface="宋体" panose="02010600030101010101" pitchFamily="2" charset="-122"/>
              </a:rPr>
              <a:t>$39</a:t>
            </a:r>
          </a:p>
          <a:p>
            <a:pPr>
              <a:buFontTx/>
              <a:buNone/>
            </a:pP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D28C4FEC-9C9C-6B35-D310-D4E91435256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71362E-6D04-F04C-829B-7085EB557B73}"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84A925A-E6C9-1D78-3D4C-FA66E5CFEF64}"/>
              </a:ext>
            </a:extLst>
          </p:cNvPr>
          <p:cNvSpPr>
            <a:spLocks noGrp="1"/>
          </p:cNvSpPr>
          <p:nvPr>
            <p:ph type="title"/>
          </p:nvPr>
        </p:nvSpPr>
        <p:spPr/>
        <p:txBody>
          <a:bodyPr/>
          <a:lstStyle/>
          <a:p>
            <a:r>
              <a:rPr lang="zh-CN" altLang="zh-CN" sz="3000">
                <a:ea typeface="宋体" panose="02010600030101010101" pitchFamily="2" charset="-122"/>
              </a:rPr>
              <a:t>程序：计算经纪人佣金</a:t>
            </a:r>
          </a:p>
        </p:txBody>
      </p:sp>
      <p:sp>
        <p:nvSpPr>
          <p:cNvPr id="41987" name="Content Placeholder 2">
            <a:extLst>
              <a:ext uri="{FF2B5EF4-FFF2-40B4-BE49-F238E27FC236}">
                <a16:creationId xmlns:a16="http://schemas.microsoft.com/office/drawing/2014/main" id="{52417DBE-A4AF-9F1B-6578-03D2BEB61FF1}"/>
              </a:ext>
            </a:extLst>
          </p:cNvPr>
          <p:cNvSpPr>
            <a:spLocks noGrp="1"/>
          </p:cNvSpPr>
          <p:nvPr>
            <p:ph idx="1"/>
          </p:nvPr>
        </p:nvSpPr>
        <p:spPr/>
        <p:txBody>
          <a:bodyPr/>
          <a:lstStyle/>
          <a:p>
            <a:r>
              <a:rPr lang="zh-CN" altLang="zh-CN" dirty="0">
                <a:ea typeface="宋体" panose="02010600030101010101" pitchFamily="2" charset="-122"/>
              </a:rPr>
              <a:t>broker.c程序要求用户输入</a:t>
            </a:r>
            <a:r>
              <a:rPr lang="zh-CN" altLang="zh-CN" dirty="0">
                <a:latin typeface="Courier New" panose="02070309020205020404" pitchFamily="49" charset="0"/>
                <a:ea typeface="宋体" panose="02010600030101010101" pitchFamily="2" charset="-122"/>
                <a:cs typeface="Courier New" panose="02070309020205020404" pitchFamily="49" charset="0"/>
              </a:rPr>
              <a:t>交易</a:t>
            </a:r>
            <a:r>
              <a:rPr lang="zh-CN" altLang="zh-CN" dirty="0">
                <a:ea typeface="宋体" panose="02010600030101010101" pitchFamily="2" charset="-122"/>
              </a:rPr>
              <a:t>金额，然后显示佣金金额：</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Enter value of trade: </a:t>
            </a:r>
            <a:r>
              <a:rPr lang="en-US" altLang="zh-CN" sz="2400" u="sng" dirty="0">
                <a:latin typeface="Courier New" panose="02070309020205020404" pitchFamily="49" charset="0"/>
                <a:ea typeface="宋体" panose="02010600030101010101" pitchFamily="2" charset="-122"/>
                <a:cs typeface="Courier New" panose="02070309020205020404" pitchFamily="49" charset="0"/>
              </a:rPr>
              <a:t>30000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Commission: $166.00</a:t>
            </a:r>
          </a:p>
          <a:p>
            <a:r>
              <a:rPr lang="zh-CN" altLang="zh-CN" dirty="0">
                <a:ea typeface="宋体" panose="02010600030101010101" pitchFamily="2" charset="-122"/>
              </a:rPr>
              <a:t>该程序的核心是一个级联的</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语句，用于</a:t>
            </a:r>
            <a:r>
              <a:rPr lang="zh-CN" altLang="en-US" dirty="0">
                <a:ea typeface="宋体" panose="02010600030101010101" pitchFamily="2" charset="-122"/>
              </a:rPr>
              <a:t>判定</a:t>
            </a:r>
            <a:r>
              <a:rPr lang="zh-CN" altLang="zh-CN" dirty="0">
                <a:ea typeface="宋体" panose="02010600030101010101" pitchFamily="2" charset="-122"/>
              </a:rPr>
              <a:t>交易属于哪个范围</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9AA44B48-620F-1D33-321B-DDD2AD9C753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E2F148-5D68-1440-BA79-602E80E451EB}"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8818533-BB4B-BB44-BD02-814CB1F4946D}"/>
              </a:ext>
            </a:extLst>
          </p:cNvPr>
          <p:cNvSpPr>
            <a:spLocks noGrp="1"/>
          </p:cNvSpPr>
          <p:nvPr>
            <p:ph type="title"/>
          </p:nvPr>
        </p:nvSpPr>
        <p:spPr/>
        <p:txBody>
          <a:bodyPr/>
          <a:lstStyle/>
          <a:p>
            <a:r>
              <a:rPr lang="zh-CN" altLang="zh-CN">
                <a:ea typeface="宋体" panose="02010600030101010101" pitchFamily="2" charset="-122"/>
              </a:rPr>
              <a:t>逻辑表达式</a:t>
            </a:r>
          </a:p>
        </p:txBody>
      </p:sp>
      <p:sp>
        <p:nvSpPr>
          <p:cNvPr id="15363" name="Content Placeholder 2">
            <a:extLst>
              <a:ext uri="{FF2B5EF4-FFF2-40B4-BE49-F238E27FC236}">
                <a16:creationId xmlns:a16="http://schemas.microsoft.com/office/drawing/2014/main" id="{A10BABE1-AFB1-4196-6DC0-69CB29FC99FF}"/>
              </a:ext>
            </a:extLst>
          </p:cNvPr>
          <p:cNvSpPr>
            <a:spLocks noGrp="1"/>
          </p:cNvSpPr>
          <p:nvPr>
            <p:ph idx="1"/>
          </p:nvPr>
        </p:nvSpPr>
        <p:spPr/>
        <p:txBody>
          <a:bodyPr/>
          <a:lstStyle/>
          <a:p>
            <a:r>
              <a:rPr lang="zh-CN" altLang="zh-CN" dirty="0">
                <a:ea typeface="宋体" panose="02010600030101010101" pitchFamily="2" charset="-122"/>
              </a:rPr>
              <a:t>C 的一些语句</a:t>
            </a:r>
            <a:r>
              <a:rPr lang="zh-CN" altLang="en-US" dirty="0">
                <a:ea typeface="宋体" panose="02010600030101010101" pitchFamily="2" charset="-122"/>
              </a:rPr>
              <a:t>需要</a:t>
            </a:r>
            <a:r>
              <a:rPr lang="zh-CN" altLang="zh-CN" dirty="0">
                <a:ea typeface="宋体" panose="02010600030101010101" pitchFamily="2" charset="-122"/>
              </a:rPr>
              <a:t>测试一个表达式的值，看它是“真”还是“假”</a:t>
            </a:r>
          </a:p>
          <a:p>
            <a:r>
              <a:rPr lang="zh-CN" altLang="zh-CN" dirty="0">
                <a:ea typeface="宋体" panose="02010600030101010101" pitchFamily="2" charset="-122"/>
              </a:rPr>
              <a:t>例如，一个</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语句可能需要测试表达式</a:t>
            </a:r>
            <a:r>
              <a:rPr lang="zh-CN" altLang="zh-CN" dirty="0">
                <a:latin typeface="Courier New" panose="02070309020205020404" pitchFamily="49" charset="0"/>
                <a:ea typeface="宋体" panose="02010600030101010101" pitchFamily="2" charset="-122"/>
                <a:cs typeface="Courier New" panose="02070309020205020404" pitchFamily="49" charset="0"/>
              </a:rPr>
              <a:t>i</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&lt;</a:t>
            </a:r>
            <a:r>
              <a:rPr lang="zh-CN"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j</a:t>
            </a:r>
            <a:r>
              <a:rPr lang="zh-CN" altLang="zh-CN" dirty="0">
                <a:latin typeface="Courier New" panose="02070309020205020404" pitchFamily="49" charset="0"/>
                <a:ea typeface="宋体" panose="02010600030101010101" pitchFamily="2" charset="-122"/>
                <a:cs typeface="Courier New" panose="02070309020205020404" pitchFamily="49" charset="0"/>
              </a:rPr>
              <a:t> </a:t>
            </a:r>
            <a:r>
              <a:rPr lang="zh-CN" altLang="zh-CN" dirty="0">
                <a:ea typeface="宋体" panose="02010600030101010101" pitchFamily="2" charset="-122"/>
              </a:rPr>
              <a:t>;真值</a:t>
            </a:r>
            <a:r>
              <a:rPr lang="zh-CN" altLang="en-US" dirty="0">
                <a:ea typeface="宋体" panose="02010600030101010101" pitchFamily="2" charset="-122"/>
              </a:rPr>
              <a:t>则</a:t>
            </a:r>
            <a:r>
              <a:rPr lang="zh-CN" altLang="zh-CN" dirty="0">
                <a:ea typeface="宋体" panose="02010600030101010101" pitchFamily="2" charset="-122"/>
              </a:rPr>
              <a:t>表示</a:t>
            </a:r>
            <a:r>
              <a:rPr lang="zh-CN" altLang="zh-CN" dirty="0">
                <a:latin typeface="Courier New" panose="02070309020205020404" pitchFamily="49" charset="0"/>
                <a:ea typeface="宋体" panose="02010600030101010101" pitchFamily="2" charset="-122"/>
                <a:cs typeface="Courier New" panose="02070309020205020404" pitchFamily="49" charset="0"/>
              </a:rPr>
              <a:t>i</a:t>
            </a:r>
            <a:r>
              <a:rPr lang="zh-CN" altLang="zh-CN" dirty="0">
                <a:ea typeface="宋体" panose="02010600030101010101" pitchFamily="2" charset="-122"/>
              </a:rPr>
              <a:t>小于</a:t>
            </a:r>
            <a:r>
              <a:rPr lang="zh-CN" altLang="zh-CN" dirty="0">
                <a:latin typeface="Courier New" panose="02070309020205020404" pitchFamily="49" charset="0"/>
                <a:ea typeface="宋体" panose="02010600030101010101" pitchFamily="2" charset="-122"/>
                <a:cs typeface="Courier New" panose="02070309020205020404" pitchFamily="49" charset="0"/>
              </a:rPr>
              <a:t>j</a:t>
            </a:r>
            <a:endParaRPr lang="zh-CN" altLang="zh-CN" dirty="0">
              <a:ea typeface="宋体" panose="02010600030101010101" pitchFamily="2" charset="-122"/>
            </a:endParaRPr>
          </a:p>
          <a:p>
            <a:r>
              <a:rPr lang="zh-CN" altLang="zh-CN" dirty="0">
                <a:ea typeface="宋体" panose="02010600030101010101" pitchFamily="2" charset="-122"/>
              </a:rPr>
              <a:t>在许多编程语言中，诸如</a:t>
            </a:r>
            <a:r>
              <a:rPr lang="zh-CN" altLang="zh-CN" dirty="0">
                <a:latin typeface="Courier New" panose="02070309020205020404" pitchFamily="49" charset="0"/>
                <a:ea typeface="宋体" panose="02010600030101010101" pitchFamily="2" charset="-122"/>
                <a:cs typeface="Courier New" panose="02070309020205020404" pitchFamily="49" charset="0"/>
              </a:rPr>
              <a:t>i&lt;</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j之类的表达式</a:t>
            </a:r>
            <a:r>
              <a:rPr lang="zh-CN" altLang="zh-CN" dirty="0">
                <a:ea typeface="宋体" panose="02010600030101010101" pitchFamily="2" charset="-122"/>
              </a:rPr>
              <a:t>会有一个特殊的“布尔”或“逻辑”类型</a:t>
            </a:r>
          </a:p>
          <a:p>
            <a:r>
              <a:rPr lang="zh-CN" altLang="zh-CN" dirty="0">
                <a:ea typeface="宋体" panose="02010600030101010101" pitchFamily="2" charset="-122"/>
              </a:rPr>
              <a:t>在 C 中，如</a:t>
            </a:r>
            <a:r>
              <a:rPr lang="zh-CN" altLang="en-US"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i</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&lt;</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j</a:t>
            </a:r>
            <a:r>
              <a:rPr lang="zh-CN" altLang="en-US" dirty="0">
                <a:latin typeface="Courier New" panose="02070309020205020404" pitchFamily="49" charset="0"/>
                <a:ea typeface="宋体" panose="02010600030101010101" pitchFamily="2" charset="-122"/>
                <a:cs typeface="Courier New" panose="02070309020205020404" pitchFamily="49" charset="0"/>
              </a:rPr>
              <a:t> 的</a:t>
            </a:r>
            <a:r>
              <a:rPr lang="zh-CN" altLang="zh-CN" dirty="0">
                <a:ea typeface="宋体" panose="02010600030101010101" pitchFamily="2" charset="-122"/>
              </a:rPr>
              <a:t>比较</a:t>
            </a:r>
            <a:r>
              <a:rPr lang="zh-CN" altLang="en-US" dirty="0">
                <a:ea typeface="宋体" panose="02010600030101010101" pitchFamily="2" charset="-122"/>
              </a:rPr>
              <a:t>会</a:t>
            </a:r>
            <a:r>
              <a:rPr lang="zh-CN" altLang="zh-CN" dirty="0">
                <a:ea typeface="宋体" panose="02010600030101010101" pitchFamily="2" charset="-122"/>
              </a:rPr>
              <a:t>产生一个整数：0（假）或 1（真）</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7FD0B118-4CF2-2080-D616-7566A3C61DE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895F40-384B-5441-9F7E-A45E4AE4EA46}"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9FDE56-2A15-2B7C-A1A6-0E3B176825A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D1CD17-E316-3642-A87F-47D1017BB8D8}" type="slidenum">
              <a:rPr lang="en-US" altLang="zh-CN" sz="1200">
                <a:latin typeface="Arial" panose="020B0604020202020204" pitchFamily="34" charset="0"/>
              </a:rPr>
              <a:pPr/>
              <a:t>30</a:t>
            </a:fld>
            <a:endParaRPr lang="en-US" altLang="zh-CN" sz="1800"/>
          </a:p>
        </p:txBody>
      </p:sp>
      <p:sp>
        <p:nvSpPr>
          <p:cNvPr id="3" name="Content Placeholder 2">
            <a:extLst>
              <a:ext uri="{FF2B5EF4-FFF2-40B4-BE49-F238E27FC236}">
                <a16:creationId xmlns:a16="http://schemas.microsoft.com/office/drawing/2014/main" id="{C97F95D7-B91A-15B5-0849-59969C7B6C3F}"/>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dirty="0" err="1">
                <a:latin typeface="Courier New" panose="02070309020205020404" pitchFamily="49" charset="0"/>
                <a:ea typeface="宋体" panose="02010600030101010101" pitchFamily="2" charset="-122"/>
                <a:cs typeface="Courier New" panose="02070309020205020404" pitchFamily="49" charset="0"/>
              </a:rPr>
              <a:t>broker.c</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pPr>
              <a:spcBef>
                <a:spcPts val="200"/>
              </a:spcBef>
              <a:buFontTx/>
              <a:buNone/>
            </a:pPr>
            <a:r>
              <a:rPr lang="en-US" altLang="zh-CN" sz="10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Calculates a broker's commission */</a:t>
            </a:r>
          </a:p>
          <a:p>
            <a:pPr>
              <a:lnSpc>
                <a:spcPct val="70000"/>
              </a:lnSpc>
              <a:spcBef>
                <a:spcPct val="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5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1500" dirty="0">
                <a:latin typeface="Courier New" panose="02070309020205020404" pitchFamily="49" charset="0"/>
                <a:ea typeface="宋体" panose="02010600030101010101" pitchFamily="2" charset="-122"/>
                <a:cs typeface="Courier New" panose="02070309020205020404" pitchFamily="49" charset="0"/>
              </a:rPr>
              <a:t>&gt;</a:t>
            </a:r>
          </a:p>
          <a:p>
            <a:pPr>
              <a:lnSpc>
                <a:spcPct val="70000"/>
              </a:lnSpc>
              <a:spcBef>
                <a:spcPct val="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float commission, value;</a:t>
            </a:r>
          </a:p>
          <a:p>
            <a:pPr>
              <a:lnSpc>
                <a:spcPct val="70000"/>
              </a:lnSpc>
              <a:spcBef>
                <a:spcPct val="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a:t>
            </a:r>
            <a:r>
              <a:rPr lang="en-US" altLang="zh-CN" sz="15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500" dirty="0">
                <a:latin typeface="Courier New" panose="02070309020205020404" pitchFamily="49" charset="0"/>
                <a:ea typeface="宋体" panose="02010600030101010101" pitchFamily="2" charset="-122"/>
                <a:cs typeface="Courier New" panose="02070309020205020404" pitchFamily="49" charset="0"/>
              </a:rPr>
              <a:t>("Enter value of trade: ");</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a:t>
            </a:r>
            <a:r>
              <a:rPr lang="en-US" altLang="zh-CN" sz="15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500" dirty="0">
                <a:latin typeface="Courier New" panose="02070309020205020404" pitchFamily="49" charset="0"/>
                <a:ea typeface="宋体" panose="02010600030101010101" pitchFamily="2" charset="-122"/>
                <a:cs typeface="Courier New" panose="02070309020205020404" pitchFamily="49" charset="0"/>
              </a:rPr>
              <a:t>("%f", &amp;value);</a:t>
            </a:r>
          </a:p>
          <a:p>
            <a:pPr>
              <a:lnSpc>
                <a:spcPct val="70000"/>
              </a:lnSpc>
              <a:spcBef>
                <a:spcPct val="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if (value &lt; 2500.00f)</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commission = 30.00f + .017f * value;</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else if (value &lt; 6250.00f)</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commission = 56.00f + .0066f * value;</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else if (value &lt; 20000.00f)</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commission = 76.00f + .0034f * value;</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else if (value &lt; 50000.00f)</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commission = 100.00f + .0022f * value;</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else if (value &lt; 500000.00f)</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commission = 155.00f + .0011f * value;</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commission = 255.00f + .0009f * value;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53BCFD92-A551-1693-A1DA-665E5C6B78E5}"/>
              </a:ext>
            </a:extLst>
          </p:cNvPr>
          <p:cNvSpPr>
            <a:spLocks noGrp="1"/>
          </p:cNvSpPr>
          <p:nvPr>
            <p:ph idx="1"/>
          </p:nvPr>
        </p:nvSpPr>
        <p:spPr>
          <a:xfrm>
            <a:off x="685800" y="762000"/>
            <a:ext cx="7772400" cy="5562600"/>
          </a:xfrm>
        </p:spPr>
        <p:txBody>
          <a:bodyPr/>
          <a:lstStyle/>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if (commission &lt; 39.00f)</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commission = 39.00f;</a:t>
            </a:r>
          </a:p>
          <a:p>
            <a:pPr>
              <a:lnSpc>
                <a:spcPct val="70000"/>
              </a:lnSpc>
              <a:spcBef>
                <a:spcPct val="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a:t>
            </a:r>
            <a:r>
              <a:rPr lang="en-US" altLang="zh-CN" sz="15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500" dirty="0">
                <a:latin typeface="Courier New" panose="02070309020205020404" pitchFamily="49" charset="0"/>
                <a:ea typeface="宋体" panose="02010600030101010101" pitchFamily="2" charset="-122"/>
                <a:cs typeface="Courier New" panose="02070309020205020404" pitchFamily="49" charset="0"/>
              </a:rPr>
              <a:t>("Commission: $%.2f\n", commission);</a:t>
            </a:r>
          </a:p>
          <a:p>
            <a:pPr>
              <a:lnSpc>
                <a:spcPct val="70000"/>
              </a:lnSpc>
              <a:spcBef>
                <a:spcPct val="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300"/>
              </a:spcBef>
              <a:buFontTx/>
              <a:buNone/>
            </a:pPr>
            <a:r>
              <a:rPr lang="en-US" altLang="zh-CN" sz="1500" dirty="0">
                <a:latin typeface="Courier New" panose="02070309020205020404" pitchFamily="49" charset="0"/>
                <a:ea typeface="宋体" panose="02010600030101010101" pitchFamily="2" charset="-122"/>
                <a:cs typeface="Courier New" panose="02070309020205020404" pitchFamily="49" charset="0"/>
              </a:rPr>
              <a:t>}</a:t>
            </a: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91E176EE-63F0-71A3-8C46-279D243E4AA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386EF1-190C-EC41-A6CD-A5E724912B99}"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C4A26A9-BDB9-4B58-F62A-AD3651115218}"/>
              </a:ext>
            </a:extLst>
          </p:cNvPr>
          <p:cNvSpPr>
            <a:spLocks noGrp="1"/>
          </p:cNvSpPr>
          <p:nvPr>
            <p:ph type="title"/>
          </p:nvPr>
        </p:nvSpPr>
        <p:spPr/>
        <p:txBody>
          <a:bodyPr/>
          <a:lstStyle/>
          <a:p>
            <a:r>
              <a:rPr lang="zh-CN" altLang="zh-CN" dirty="0">
                <a:ea typeface="宋体" panose="02010600030101010101" pitchFamily="2" charset="-122"/>
              </a:rPr>
              <a:t>“悬空</a:t>
            </a:r>
            <a:r>
              <a:rPr lang="en-US" altLang="zh-CN" b="1" dirty="0">
                <a:latin typeface="Courier New" panose="02070309020205020404" pitchFamily="49" charset="0"/>
                <a:ea typeface="宋体" panose="02010600030101010101" pitchFamily="2" charset="-122"/>
                <a:cs typeface="Courier New" panose="02070309020205020404" pitchFamily="49" charset="0"/>
              </a:rPr>
              <a:t>else</a:t>
            </a:r>
            <a:r>
              <a:rPr lang="zh-CN" altLang="zh-CN" b="1" dirty="0">
                <a:latin typeface="Courier New" panose="02070309020205020404" pitchFamily="49" charset="0"/>
                <a:ea typeface="宋体" panose="02010600030101010101" pitchFamily="2" charset="-122"/>
                <a:cs typeface="Courier New" panose="02070309020205020404" pitchFamily="49" charset="0"/>
              </a:rPr>
              <a:t>”的</a:t>
            </a:r>
            <a:r>
              <a:rPr lang="zh-CN" altLang="zh-CN" dirty="0">
                <a:ea typeface="宋体" panose="02010600030101010101" pitchFamily="2" charset="-122"/>
              </a:rPr>
              <a:t>问题</a:t>
            </a:r>
          </a:p>
        </p:txBody>
      </p:sp>
      <p:sp>
        <p:nvSpPr>
          <p:cNvPr id="45059" name="Content Placeholder 2">
            <a:extLst>
              <a:ext uri="{FF2B5EF4-FFF2-40B4-BE49-F238E27FC236}">
                <a16:creationId xmlns:a16="http://schemas.microsoft.com/office/drawing/2014/main" id="{061019EF-C64F-AC95-9501-724B4625FD63}"/>
              </a:ext>
            </a:extLst>
          </p:cNvPr>
          <p:cNvSpPr>
            <a:spLocks noGrp="1"/>
          </p:cNvSpPr>
          <p:nvPr>
            <p:ph idx="1"/>
          </p:nvPr>
        </p:nvSpPr>
        <p:spPr/>
        <p:txBody>
          <a:bodyPr/>
          <a:lstStyle/>
          <a:p>
            <a:r>
              <a:rPr lang="zh-CN" altLang="zh-CN" sz="2600" dirty="0">
                <a:ea typeface="宋体" panose="02010600030101010101" pitchFamily="2" charset="-122"/>
              </a:rPr>
              <a:t>当 if 语句嵌套时，可能会出现“悬空</a:t>
            </a:r>
            <a:r>
              <a:rPr lang="zh-CN" altLang="zh-CN" sz="2600" dirty="0">
                <a:latin typeface="Courier New" panose="02070309020205020404" pitchFamily="49" charset="0"/>
                <a:ea typeface="宋体" panose="02010600030101010101" pitchFamily="2" charset="-122"/>
                <a:cs typeface="Courier New" panose="02070309020205020404" pitchFamily="49" charset="0"/>
              </a:rPr>
              <a:t>else</a:t>
            </a:r>
            <a:r>
              <a:rPr lang="zh-CN" altLang="zh-CN" sz="2600" dirty="0">
                <a:ea typeface="宋体" panose="02010600030101010101" pitchFamily="2" charset="-122"/>
              </a:rPr>
              <a:t>”问题</a:t>
            </a:r>
            <a:endParaRPr lang="en-US" altLang="zh-CN" sz="2600" dirty="0">
              <a:ea typeface="宋体" panose="02010600030101010101" pitchFamily="2" charset="-122"/>
            </a:endParaRPr>
          </a:p>
          <a:p>
            <a:pPr>
              <a:lnSpc>
                <a:spcPct val="80000"/>
              </a:lnSpc>
              <a:spcBef>
                <a:spcPts val="1000"/>
              </a:spcBef>
              <a:buFontTx/>
              <a:buNone/>
            </a:pPr>
            <a:r>
              <a:rPr lang="en-US" altLang="zh-CN" sz="26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if (y != 0)</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if (x != 0)</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result = x / y;</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(“Error: y is equal to 0\n”);</a:t>
            </a:r>
          </a:p>
          <a:p>
            <a:pPr>
              <a:lnSpc>
                <a:spcPct val="80000"/>
              </a:lnSpc>
              <a:spcBef>
                <a:spcPts val="400"/>
              </a:spcBef>
              <a:buFontTx/>
              <a:buNone/>
            </a:pPr>
            <a:endParaRPr lang="zh-CN" altLang="zh-CN" sz="2600" dirty="0">
              <a:ea typeface="宋体" panose="02010600030101010101" pitchFamily="2" charset="-122"/>
            </a:endParaRPr>
          </a:p>
          <a:p>
            <a:r>
              <a:rPr lang="zh-CN" altLang="zh-CN" sz="2600" dirty="0">
                <a:ea typeface="宋体" panose="02010600030101010101" pitchFamily="2" charset="-122"/>
              </a:rPr>
              <a:t>缩进</a:t>
            </a:r>
            <a:r>
              <a:rPr lang="zh-CN" altLang="en-US" sz="2600" dirty="0">
                <a:ea typeface="宋体" panose="02010600030101010101" pitchFamily="2" charset="-122"/>
              </a:rPr>
              <a:t>暗示</a:t>
            </a:r>
            <a:r>
              <a:rPr lang="zh-CN" altLang="zh-CN" sz="2600" dirty="0">
                <a:latin typeface="Courier New" panose="02070309020205020404" pitchFamily="49" charset="0"/>
                <a:ea typeface="宋体" panose="02010600030101010101" pitchFamily="2" charset="-122"/>
                <a:cs typeface="Courier New" panose="02070309020205020404" pitchFamily="49" charset="0"/>
              </a:rPr>
              <a:t>else</a:t>
            </a:r>
            <a:r>
              <a:rPr lang="zh-CN" altLang="zh-CN" sz="2600" dirty="0">
                <a:ea typeface="宋体" panose="02010600030101010101" pitchFamily="2" charset="-122"/>
              </a:rPr>
              <a:t>子句属于外部</a:t>
            </a:r>
            <a:r>
              <a:rPr lang="zh-CN" altLang="zh-CN" sz="2600" dirty="0">
                <a:latin typeface="Courier New" panose="02070309020205020404" pitchFamily="49" charset="0"/>
                <a:ea typeface="宋体" panose="02010600030101010101" pitchFamily="2" charset="-122"/>
                <a:cs typeface="Courier New" panose="02070309020205020404" pitchFamily="49" charset="0"/>
              </a:rPr>
              <a:t>if</a:t>
            </a:r>
            <a:r>
              <a:rPr lang="zh-CN" altLang="zh-CN" sz="2600" dirty="0">
                <a:ea typeface="宋体" panose="02010600030101010101" pitchFamily="2" charset="-122"/>
              </a:rPr>
              <a:t>语句。</a:t>
            </a:r>
          </a:p>
          <a:p>
            <a:r>
              <a:rPr lang="zh-CN" altLang="en-US" sz="2600" dirty="0">
                <a:ea typeface="宋体" panose="02010600030101010101" pitchFamily="2" charset="-122"/>
              </a:rPr>
              <a:t>然而</a:t>
            </a:r>
            <a:r>
              <a:rPr lang="zh-CN" altLang="zh-CN" sz="2600" dirty="0">
                <a:ea typeface="宋体" panose="02010600030101010101" pitchFamily="2" charset="-122"/>
              </a:rPr>
              <a:t>，</a:t>
            </a:r>
            <a:r>
              <a:rPr lang="zh-CN" altLang="en-US" sz="2600" dirty="0">
                <a:ea typeface="宋体" panose="02010600030101010101" pitchFamily="2" charset="-122"/>
              </a:rPr>
              <a:t>根据</a:t>
            </a:r>
            <a:r>
              <a:rPr lang="zh-CN" altLang="zh-CN" sz="2600" dirty="0">
                <a:ea typeface="宋体" panose="02010600030101010101" pitchFamily="2" charset="-122"/>
              </a:rPr>
              <a:t>C </a:t>
            </a:r>
            <a:r>
              <a:rPr lang="zh-CN" altLang="en-US" sz="2600" dirty="0">
                <a:ea typeface="宋体" panose="02010600030101010101" pitchFamily="2" charset="-122"/>
              </a:rPr>
              <a:t>语言</a:t>
            </a:r>
            <a:r>
              <a:rPr lang="zh-CN" altLang="zh-CN" sz="2600" dirty="0">
                <a:ea typeface="宋体" panose="02010600030101010101" pitchFamily="2" charset="-122"/>
              </a:rPr>
              <a:t>的规则，</a:t>
            </a:r>
            <a:r>
              <a:rPr lang="zh-CN" altLang="zh-CN" sz="2600" dirty="0">
                <a:latin typeface="Courier New" panose="02070309020205020404" pitchFamily="49" charset="0"/>
                <a:ea typeface="宋体" panose="02010600030101010101" pitchFamily="2" charset="-122"/>
                <a:cs typeface="Courier New" panose="02070309020205020404" pitchFamily="49" charset="0"/>
              </a:rPr>
              <a:t>else</a:t>
            </a:r>
            <a:r>
              <a:rPr lang="zh-CN" altLang="zh-CN" sz="2600" dirty="0">
                <a:ea typeface="宋体" panose="02010600030101010101" pitchFamily="2" charset="-122"/>
              </a:rPr>
              <a:t>子句</a:t>
            </a:r>
            <a:r>
              <a:rPr lang="zh-CN" altLang="en-US" sz="2600" dirty="0">
                <a:ea typeface="宋体" panose="02010600030101010101" pitchFamily="2" charset="-122"/>
              </a:rPr>
              <a:t>实际上</a:t>
            </a:r>
            <a:r>
              <a:rPr lang="zh-CN" altLang="zh-CN" sz="2600" dirty="0">
                <a:ea typeface="宋体" panose="02010600030101010101" pitchFamily="2" charset="-122"/>
              </a:rPr>
              <a:t>属于尚未与</a:t>
            </a:r>
            <a:r>
              <a:rPr lang="zh-CN" altLang="zh-CN" sz="2600" dirty="0">
                <a:latin typeface="Courier New" panose="02070309020205020404" pitchFamily="49" charset="0"/>
                <a:ea typeface="宋体" panose="02010600030101010101" pitchFamily="2" charset="-122"/>
                <a:cs typeface="Courier New" panose="02070309020205020404" pitchFamily="49" charset="0"/>
              </a:rPr>
              <a:t>else配对的最近的if语句</a:t>
            </a:r>
            <a:endParaRPr lang="zh-CN" altLang="zh-CN" sz="2600"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94812788-255C-6E6D-8D5D-60535E33A8D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E814CF-72B2-0545-BFFB-4C2CA11EECE0}"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BF2FB63-34DD-929E-386E-38CBE6755D48}"/>
              </a:ext>
            </a:extLst>
          </p:cNvPr>
          <p:cNvSpPr>
            <a:spLocks noGrp="1"/>
          </p:cNvSpPr>
          <p:nvPr>
            <p:ph type="title"/>
          </p:nvPr>
        </p:nvSpPr>
        <p:spPr/>
        <p:txBody>
          <a:bodyPr/>
          <a:lstStyle/>
          <a:p>
            <a:r>
              <a:rPr lang="zh-CN" altLang="zh-CN" dirty="0">
                <a:ea typeface="宋体" panose="02010600030101010101" pitchFamily="2" charset="-122"/>
              </a:rPr>
              <a:t>“悬</a:t>
            </a:r>
            <a:r>
              <a:rPr lang="zh-CN" altLang="en-US" dirty="0">
                <a:ea typeface="宋体" panose="02010600030101010101" pitchFamily="2" charset="-122"/>
              </a:rPr>
              <a:t>空</a:t>
            </a:r>
            <a:r>
              <a:rPr lang="en-US" altLang="zh-CN" dirty="0">
                <a:ea typeface="宋体" panose="02010600030101010101" pitchFamily="2" charset="-122"/>
              </a:rPr>
              <a:t>else</a:t>
            </a:r>
            <a:r>
              <a:rPr lang="zh-CN" altLang="zh-CN" b="1" dirty="0">
                <a:latin typeface="Courier New" panose="02070309020205020404" pitchFamily="49" charset="0"/>
                <a:ea typeface="宋体" panose="02010600030101010101" pitchFamily="2" charset="-122"/>
                <a:cs typeface="Courier New" panose="02070309020205020404" pitchFamily="49" charset="0"/>
              </a:rPr>
              <a:t>”的</a:t>
            </a:r>
            <a:r>
              <a:rPr lang="zh-CN" altLang="zh-CN" dirty="0">
                <a:ea typeface="宋体" panose="02010600030101010101" pitchFamily="2" charset="-122"/>
              </a:rPr>
              <a:t>问题</a:t>
            </a:r>
          </a:p>
        </p:txBody>
      </p:sp>
      <p:sp>
        <p:nvSpPr>
          <p:cNvPr id="46083" name="Content Placeholder 2">
            <a:extLst>
              <a:ext uri="{FF2B5EF4-FFF2-40B4-BE49-F238E27FC236}">
                <a16:creationId xmlns:a16="http://schemas.microsoft.com/office/drawing/2014/main" id="{5522F72F-9F92-1A43-94EF-D959BB67AC9B}"/>
              </a:ext>
            </a:extLst>
          </p:cNvPr>
          <p:cNvSpPr>
            <a:spLocks noGrp="1"/>
          </p:cNvSpPr>
          <p:nvPr>
            <p:ph idx="1"/>
          </p:nvPr>
        </p:nvSpPr>
        <p:spPr/>
        <p:txBody>
          <a:bodyPr/>
          <a:lstStyle/>
          <a:p>
            <a:r>
              <a:rPr lang="zh-CN" altLang="zh-CN" dirty="0">
                <a:ea typeface="宋体" panose="02010600030101010101" pitchFamily="2" charset="-122"/>
              </a:rPr>
              <a:t>正确缩进的版本如下：</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(y != 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(x != 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result = x / y;</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("Error: y is equal to 0\n");</a:t>
            </a:r>
          </a:p>
        </p:txBody>
      </p:sp>
      <p:sp>
        <p:nvSpPr>
          <p:cNvPr id="5" name="Slide Number Placeholder 4">
            <a:extLst>
              <a:ext uri="{FF2B5EF4-FFF2-40B4-BE49-F238E27FC236}">
                <a16:creationId xmlns:a16="http://schemas.microsoft.com/office/drawing/2014/main" id="{D5393ABA-DC45-F1E5-E630-5143F6989C8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A7ADB9-4735-F346-88E6-E0F68A1248A1}"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50C0F8B-C7FB-746D-0C0E-4BBFF4387F4F}"/>
              </a:ext>
            </a:extLst>
          </p:cNvPr>
          <p:cNvSpPr>
            <a:spLocks noGrp="1"/>
          </p:cNvSpPr>
          <p:nvPr>
            <p:ph type="title"/>
          </p:nvPr>
        </p:nvSpPr>
        <p:spPr/>
        <p:txBody>
          <a:bodyPr/>
          <a:lstStyle/>
          <a:p>
            <a:r>
              <a:rPr lang="zh-CN" altLang="zh-CN" dirty="0">
                <a:ea typeface="宋体" panose="02010600030101010101" pitchFamily="2" charset="-122"/>
              </a:rPr>
              <a:t>“悬</a:t>
            </a:r>
            <a:r>
              <a:rPr lang="zh-CN" altLang="en-US" dirty="0">
                <a:ea typeface="宋体" panose="02010600030101010101" pitchFamily="2" charset="-122"/>
              </a:rPr>
              <a:t>空</a:t>
            </a:r>
            <a:r>
              <a:rPr lang="en-US" altLang="zh-CN" dirty="0">
                <a:ea typeface="宋体" panose="02010600030101010101" pitchFamily="2" charset="-122"/>
              </a:rPr>
              <a:t>else</a:t>
            </a:r>
            <a:r>
              <a:rPr lang="zh-CN" altLang="zh-CN" b="1" dirty="0">
                <a:latin typeface="Courier New" panose="02070309020205020404" pitchFamily="49" charset="0"/>
                <a:ea typeface="宋体" panose="02010600030101010101" pitchFamily="2" charset="-122"/>
                <a:cs typeface="Courier New" panose="02070309020205020404" pitchFamily="49" charset="0"/>
              </a:rPr>
              <a:t>”的</a:t>
            </a:r>
            <a:r>
              <a:rPr lang="zh-CN" altLang="zh-CN" dirty="0">
                <a:ea typeface="宋体" panose="02010600030101010101" pitchFamily="2" charset="-122"/>
              </a:rPr>
              <a:t>问题</a:t>
            </a:r>
          </a:p>
        </p:txBody>
      </p:sp>
      <p:sp>
        <p:nvSpPr>
          <p:cNvPr id="47107" name="Content Placeholder 2">
            <a:extLst>
              <a:ext uri="{FF2B5EF4-FFF2-40B4-BE49-F238E27FC236}">
                <a16:creationId xmlns:a16="http://schemas.microsoft.com/office/drawing/2014/main" id="{45FB414B-FCEF-4E46-C566-C6FFD82287B8}"/>
              </a:ext>
            </a:extLst>
          </p:cNvPr>
          <p:cNvSpPr>
            <a:spLocks noGrp="1"/>
          </p:cNvSpPr>
          <p:nvPr>
            <p:ph idx="1"/>
          </p:nvPr>
        </p:nvSpPr>
        <p:spPr/>
        <p:txBody>
          <a:bodyPr/>
          <a:lstStyle/>
          <a:p>
            <a:r>
              <a:rPr lang="zh-CN" altLang="zh-CN" dirty="0">
                <a:ea typeface="宋体" panose="02010600030101010101" pitchFamily="2" charset="-122"/>
              </a:rPr>
              <a:t>为了使</a:t>
            </a:r>
            <a:r>
              <a:rPr lang="zh-CN" altLang="zh-CN" dirty="0">
                <a:latin typeface="Courier New" panose="02070309020205020404" pitchFamily="49" charset="0"/>
                <a:ea typeface="宋体" panose="02010600030101010101" pitchFamily="2" charset="-122"/>
                <a:cs typeface="Courier New" panose="02070309020205020404" pitchFamily="49" charset="0"/>
              </a:rPr>
              <a:t>else</a:t>
            </a:r>
            <a:r>
              <a:rPr lang="zh-CN" altLang="zh-CN" dirty="0">
                <a:ea typeface="宋体" panose="02010600030101010101" pitchFamily="2" charset="-122"/>
              </a:rPr>
              <a:t>子句成为外部</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语句的一部分，可以将内部</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a:t>
            </a:r>
            <a:r>
              <a:rPr lang="zh-CN" altLang="en-US" dirty="0">
                <a:ea typeface="宋体" panose="02010600030101010101" pitchFamily="2" charset="-122"/>
              </a:rPr>
              <a:t>用</a:t>
            </a:r>
            <a:r>
              <a:rPr lang="zh-CN" altLang="zh-CN" dirty="0">
                <a:ea typeface="宋体" panose="02010600030101010101" pitchFamily="2" charset="-122"/>
              </a:rPr>
              <a:t>大括号括</a:t>
            </a:r>
            <a:r>
              <a:rPr lang="zh-CN" altLang="en-US" dirty="0">
                <a:ea typeface="宋体" panose="02010600030101010101" pitchFamily="2" charset="-122"/>
              </a:rPr>
              <a:t>起来</a:t>
            </a:r>
            <a:r>
              <a:rPr lang="zh-CN" altLang="zh-CN" dirty="0">
                <a:ea typeface="宋体" panose="02010600030101010101" pitchFamily="2" charset="-122"/>
              </a:rPr>
              <a: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(y != 0)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(x != 0)</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result = x / y;</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else</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("Error: y is equal to 0\n");</a:t>
            </a:r>
          </a:p>
          <a:p>
            <a:r>
              <a:rPr lang="zh-CN" altLang="zh-CN" dirty="0">
                <a:latin typeface="Courier New" panose="02070309020205020404" pitchFamily="49" charset="0"/>
                <a:ea typeface="宋体" panose="02010600030101010101" pitchFamily="2" charset="-122"/>
                <a:cs typeface="Courier New" panose="02070309020205020404" pitchFamily="49" charset="0"/>
              </a:rPr>
              <a:t>if语句</a:t>
            </a:r>
            <a:r>
              <a:rPr lang="zh-CN" altLang="zh-CN" dirty="0">
                <a:ea typeface="宋体" panose="02010600030101010101" pitchFamily="2" charset="-122"/>
              </a:rPr>
              <a:t>中使用大括号可以避免这</a:t>
            </a:r>
            <a:r>
              <a:rPr lang="zh-CN" altLang="en-US" dirty="0">
                <a:ea typeface="宋体" panose="02010600030101010101" pitchFamily="2" charset="-122"/>
              </a:rPr>
              <a:t>一</a:t>
            </a:r>
            <a:r>
              <a:rPr lang="zh-CN" altLang="zh-CN" dirty="0">
                <a:ea typeface="宋体" panose="02010600030101010101" pitchFamily="2" charset="-122"/>
              </a:rPr>
              <a:t>问题</a:t>
            </a:r>
          </a:p>
        </p:txBody>
      </p:sp>
      <p:sp>
        <p:nvSpPr>
          <p:cNvPr id="5" name="Slide Number Placeholder 4">
            <a:extLst>
              <a:ext uri="{FF2B5EF4-FFF2-40B4-BE49-F238E27FC236}">
                <a16:creationId xmlns:a16="http://schemas.microsoft.com/office/drawing/2014/main" id="{CC87ACF1-101B-680A-E0D7-024F47A8C38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3C0AD0-3A2C-164D-B11B-6F4F28794437}"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B0090FF3-1E93-75DF-C183-26F99A2CA147}"/>
              </a:ext>
            </a:extLst>
          </p:cNvPr>
          <p:cNvSpPr>
            <a:spLocks noGrp="1"/>
          </p:cNvSpPr>
          <p:nvPr>
            <p:ph type="title"/>
          </p:nvPr>
        </p:nvSpPr>
        <p:spPr/>
        <p:txBody>
          <a:bodyPr/>
          <a:lstStyle/>
          <a:p>
            <a:r>
              <a:rPr lang="zh-CN" altLang="zh-CN">
                <a:ea typeface="宋体" panose="02010600030101010101" pitchFamily="2" charset="-122"/>
              </a:rPr>
              <a:t>条件表达式</a:t>
            </a:r>
          </a:p>
        </p:txBody>
      </p:sp>
      <p:sp>
        <p:nvSpPr>
          <p:cNvPr id="48131" name="Content Placeholder 2">
            <a:extLst>
              <a:ext uri="{FF2B5EF4-FFF2-40B4-BE49-F238E27FC236}">
                <a16:creationId xmlns:a16="http://schemas.microsoft.com/office/drawing/2014/main" id="{D282A739-8530-5C39-798C-47B4AF16CD10}"/>
              </a:ext>
            </a:extLst>
          </p:cNvPr>
          <p:cNvSpPr>
            <a:spLocks noGrp="1"/>
          </p:cNvSpPr>
          <p:nvPr>
            <p:ph idx="1"/>
          </p:nvPr>
        </p:nvSpPr>
        <p:spPr/>
        <p:txBody>
          <a:bodyPr/>
          <a:lstStyle/>
          <a:p>
            <a:r>
              <a:rPr lang="zh-CN" altLang="zh-CN" dirty="0">
                <a:ea typeface="宋体" panose="02010600030101010101" pitchFamily="2" charset="-122"/>
              </a:rPr>
              <a:t>C 的</a:t>
            </a:r>
            <a:r>
              <a:rPr lang="zh-CN" altLang="zh-CN" b="1" i="1" dirty="0">
                <a:ea typeface="宋体" panose="02010600030101010101" pitchFamily="2" charset="-122"/>
              </a:rPr>
              <a:t>条件运算符</a:t>
            </a:r>
            <a:r>
              <a:rPr lang="zh-CN" altLang="zh-CN" dirty="0">
                <a:ea typeface="宋体" panose="02010600030101010101" pitchFamily="2" charset="-122"/>
              </a:rPr>
              <a:t>允许表达式根据条件的值产生两个值之一</a:t>
            </a:r>
          </a:p>
          <a:p>
            <a:r>
              <a:rPr lang="zh-CN" altLang="zh-CN" dirty="0">
                <a:ea typeface="宋体" panose="02010600030101010101" pitchFamily="2" charset="-122"/>
              </a:rPr>
              <a:t>条件运算符</a:t>
            </a:r>
            <a:r>
              <a:rPr lang="zh-CN" altLang="zh-CN" b="1" i="1" dirty="0">
                <a:ea typeface="宋体" panose="02010600030101010101" pitchFamily="2" charset="-122"/>
              </a:rPr>
              <a:t> </a:t>
            </a:r>
            <a:r>
              <a:rPr lang="zh-CN" altLang="zh-CN" dirty="0">
                <a:ea typeface="宋体" panose="02010600030101010101" pitchFamily="2" charset="-122"/>
              </a:rPr>
              <a:t>由两个符号（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 </a:t>
            </a:r>
            <a:r>
              <a:rPr lang="zh-CN" altLang="zh-CN" dirty="0">
                <a:ea typeface="宋体" panose="02010600030101010101" pitchFamily="2" charset="-122"/>
              </a:rPr>
              <a:t>）组成，它们必须一起使用：</a:t>
            </a:r>
          </a:p>
          <a:p>
            <a:pPr>
              <a:lnSpc>
                <a:spcPct val="80000"/>
              </a:lnSpc>
              <a:spcBef>
                <a:spcPts val="1200"/>
              </a:spcBef>
              <a:buFontTx/>
              <a:buNone/>
            </a:pPr>
            <a:r>
              <a:rPr lang="en-US" altLang="zh-CN" sz="2600" dirty="0">
                <a:ea typeface="宋体" panose="02010600030101010101" pitchFamily="2" charset="-122"/>
              </a:rPr>
              <a:t>	</a:t>
            </a:r>
            <a:r>
              <a:rPr lang="en-US" altLang="zh-CN" sz="2600" i="1" dirty="0">
                <a:ea typeface="宋体" panose="02010600030101010101" pitchFamily="2" charset="-122"/>
              </a:rPr>
              <a:t>expr1</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a:t>
            </a:r>
            <a:r>
              <a:rPr lang="en-US" altLang="zh-CN" sz="2600" dirty="0">
                <a:ea typeface="宋体" panose="02010600030101010101" pitchFamily="2" charset="-122"/>
              </a:rPr>
              <a:t> </a:t>
            </a:r>
            <a:r>
              <a:rPr lang="en-US" altLang="zh-CN" sz="2600" i="1" dirty="0">
                <a:ea typeface="宋体" panose="02010600030101010101" pitchFamily="2" charset="-122"/>
              </a:rPr>
              <a:t>expr2</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a:t>
            </a:r>
            <a:r>
              <a:rPr lang="en-US" altLang="zh-CN" sz="2600" dirty="0">
                <a:ea typeface="宋体" panose="02010600030101010101" pitchFamily="2" charset="-122"/>
              </a:rPr>
              <a:t> </a:t>
            </a:r>
            <a:r>
              <a:rPr lang="en-US" altLang="zh-CN" sz="2600" i="1" dirty="0">
                <a:ea typeface="宋体" panose="02010600030101010101" pitchFamily="2" charset="-122"/>
              </a:rPr>
              <a:t>expr3</a:t>
            </a:r>
          </a:p>
          <a:p>
            <a:r>
              <a:rPr lang="zh-CN" altLang="zh-CN" dirty="0">
                <a:ea typeface="宋体" panose="02010600030101010101" pitchFamily="2" charset="-122"/>
              </a:rPr>
              <a:t>操作数可以是任何类型。</a:t>
            </a:r>
          </a:p>
          <a:p>
            <a:r>
              <a:rPr lang="zh-CN" altLang="zh-CN" dirty="0">
                <a:ea typeface="宋体" panose="02010600030101010101" pitchFamily="2" charset="-122"/>
              </a:rPr>
              <a:t>结果表达式被称为</a:t>
            </a:r>
            <a:r>
              <a:rPr lang="zh-CN" altLang="zh-CN" b="1" i="1" dirty="0">
                <a:ea typeface="宋体" panose="02010600030101010101" pitchFamily="2" charset="-122"/>
              </a:rPr>
              <a:t>条件表达式。</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94BD545C-64EB-8489-BAC1-5A2C20289B9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FCD85F-5D15-4C42-8880-C418A7684178}"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00071553-49FC-2803-5B52-A2C5D1ABA004}"/>
              </a:ext>
            </a:extLst>
          </p:cNvPr>
          <p:cNvSpPr>
            <a:spLocks noGrp="1"/>
          </p:cNvSpPr>
          <p:nvPr>
            <p:ph type="title"/>
          </p:nvPr>
        </p:nvSpPr>
        <p:spPr/>
        <p:txBody>
          <a:bodyPr/>
          <a:lstStyle/>
          <a:p>
            <a:r>
              <a:rPr lang="zh-CN" altLang="zh-CN">
                <a:ea typeface="宋体" panose="02010600030101010101" pitchFamily="2" charset="-122"/>
              </a:rPr>
              <a:t>条件表达式</a:t>
            </a:r>
          </a:p>
        </p:txBody>
      </p:sp>
      <p:sp>
        <p:nvSpPr>
          <p:cNvPr id="49155" name="Content Placeholder 2">
            <a:extLst>
              <a:ext uri="{FF2B5EF4-FFF2-40B4-BE49-F238E27FC236}">
                <a16:creationId xmlns:a16="http://schemas.microsoft.com/office/drawing/2014/main" id="{BF916990-AC4D-5E8F-F0D2-FB3A47DD6C88}"/>
              </a:ext>
            </a:extLst>
          </p:cNvPr>
          <p:cNvSpPr>
            <a:spLocks noGrp="1"/>
          </p:cNvSpPr>
          <p:nvPr>
            <p:ph idx="1"/>
          </p:nvPr>
        </p:nvSpPr>
        <p:spPr/>
        <p:txBody>
          <a:bodyPr/>
          <a:lstStyle/>
          <a:p>
            <a:r>
              <a:rPr lang="zh-CN" altLang="zh-CN" dirty="0">
                <a:ea typeface="宋体" panose="02010600030101010101" pitchFamily="2" charset="-122"/>
              </a:rPr>
              <a:t>条件运算符需要三个操作数，因此通常被称为</a:t>
            </a:r>
            <a:r>
              <a:rPr lang="zh-CN" altLang="zh-CN" b="1" i="1" dirty="0">
                <a:ea typeface="宋体" panose="02010600030101010101" pitchFamily="2" charset="-122"/>
              </a:rPr>
              <a:t>三元</a:t>
            </a:r>
            <a:r>
              <a:rPr lang="zh-CN" altLang="zh-CN" dirty="0">
                <a:ea typeface="宋体" panose="02010600030101010101" pitchFamily="2" charset="-122"/>
              </a:rPr>
              <a:t>运算符。</a:t>
            </a:r>
          </a:p>
          <a:p>
            <a:r>
              <a:rPr lang="zh-CN" altLang="zh-CN" dirty="0">
                <a:ea typeface="宋体" panose="02010600030101010101" pitchFamily="2" charset="-122"/>
              </a:rPr>
              <a:t>条件表达式</a:t>
            </a:r>
            <a:r>
              <a:rPr lang="zh-CN" altLang="zh-CN" i="1" dirty="0">
                <a:ea typeface="宋体" panose="02010600030101010101" pitchFamily="2" charset="-122"/>
              </a:rPr>
              <a:t>expr1</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 </a:t>
            </a:r>
            <a:r>
              <a:rPr lang="zh-CN" altLang="zh-CN" i="1" dirty="0">
                <a:ea typeface="宋体" panose="02010600030101010101" pitchFamily="2" charset="-122"/>
              </a:rPr>
              <a:t>expr2</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 </a:t>
            </a:r>
            <a:r>
              <a:rPr lang="zh-CN" altLang="zh-CN" i="1" dirty="0">
                <a:ea typeface="宋体" panose="02010600030101010101" pitchFamily="2" charset="-122"/>
              </a:rPr>
              <a:t>expr3</a:t>
            </a:r>
            <a:r>
              <a:rPr lang="zh-CN" altLang="zh-CN" dirty="0">
                <a:ea typeface="宋体" panose="02010600030101010101" pitchFamily="2" charset="-122"/>
              </a:rPr>
              <a:t>应该读作“if </a:t>
            </a:r>
            <a:r>
              <a:rPr lang="zh-CN" altLang="zh-CN" i="1" dirty="0">
                <a:ea typeface="宋体" panose="02010600030101010101" pitchFamily="2" charset="-122"/>
              </a:rPr>
              <a:t>expr1 </a:t>
            </a:r>
            <a:r>
              <a:rPr lang="zh-CN" altLang="zh-CN" dirty="0">
                <a:ea typeface="宋体" panose="02010600030101010101" pitchFamily="2" charset="-122"/>
              </a:rPr>
              <a:t>then </a:t>
            </a:r>
            <a:r>
              <a:rPr lang="zh-CN" altLang="zh-CN" i="1" dirty="0">
                <a:ea typeface="宋体" panose="02010600030101010101" pitchFamily="2" charset="-122"/>
              </a:rPr>
              <a:t>expr2 </a:t>
            </a:r>
            <a:r>
              <a:rPr lang="zh-CN" altLang="zh-CN" dirty="0">
                <a:ea typeface="宋体" panose="02010600030101010101" pitchFamily="2" charset="-122"/>
              </a:rPr>
              <a:t>else </a:t>
            </a:r>
            <a:r>
              <a:rPr lang="zh-CN" altLang="zh-CN" i="1" dirty="0">
                <a:ea typeface="宋体" panose="02010600030101010101" pitchFamily="2" charset="-122"/>
              </a:rPr>
              <a:t>expr3 </a:t>
            </a:r>
            <a:r>
              <a:rPr lang="zh-CN" altLang="zh-CN" dirty="0">
                <a:ea typeface="宋体" panose="02010600030101010101" pitchFamily="2" charset="-122"/>
              </a:rPr>
              <a:t>”。</a:t>
            </a:r>
          </a:p>
          <a:p>
            <a:r>
              <a:rPr lang="zh-CN" altLang="zh-CN" dirty="0">
                <a:ea typeface="宋体" panose="02010600030101010101" pitchFamily="2" charset="-122"/>
              </a:rPr>
              <a:t>表达式分阶段计算：</a:t>
            </a:r>
            <a:endParaRPr lang="en-US" altLang="zh-CN" dirty="0">
              <a:ea typeface="宋体" panose="02010600030101010101" pitchFamily="2" charset="-122"/>
            </a:endParaRPr>
          </a:p>
          <a:p>
            <a:pPr lvl="1">
              <a:buFont typeface="Wingdings" pitchFamily="2" charset="2"/>
              <a:buChar char="ü"/>
            </a:pPr>
            <a:r>
              <a:rPr lang="zh-CN" altLang="zh-CN" dirty="0">
                <a:ea typeface="宋体" panose="02010600030101010101" pitchFamily="2" charset="-122"/>
              </a:rPr>
              <a:t>首先计算</a:t>
            </a:r>
            <a:r>
              <a:rPr lang="zh-CN" altLang="zh-CN" i="1" dirty="0">
                <a:ea typeface="宋体" panose="02010600030101010101" pitchFamily="2" charset="-122"/>
              </a:rPr>
              <a:t>expr1 </a:t>
            </a:r>
            <a:r>
              <a:rPr lang="zh-CN" altLang="zh-CN" dirty="0">
                <a:ea typeface="宋体" panose="02010600030101010101" pitchFamily="2" charset="-122"/>
              </a:rPr>
              <a:t>；如果它的值不为零，则计算</a:t>
            </a:r>
            <a:r>
              <a:rPr lang="zh-CN" altLang="zh-CN" i="1" dirty="0">
                <a:ea typeface="宋体" panose="02010600030101010101" pitchFamily="2" charset="-122"/>
              </a:rPr>
              <a:t>expr2 </a:t>
            </a:r>
            <a:r>
              <a:rPr lang="zh-CN" altLang="zh-CN" dirty="0">
                <a:ea typeface="宋体" panose="02010600030101010101" pitchFamily="2" charset="-122"/>
              </a:rPr>
              <a:t>，它的值是整个条件表达式的值</a:t>
            </a:r>
          </a:p>
          <a:p>
            <a:pPr lvl="1">
              <a:buFont typeface="Wingdings" pitchFamily="2" charset="2"/>
              <a:buChar char="ü"/>
            </a:pPr>
            <a:r>
              <a:rPr lang="zh-CN" altLang="zh-CN" dirty="0">
                <a:ea typeface="宋体" panose="02010600030101010101" pitchFamily="2" charset="-122"/>
              </a:rPr>
              <a:t>如果</a:t>
            </a:r>
            <a:r>
              <a:rPr lang="zh-CN" altLang="zh-CN" i="1" dirty="0">
                <a:ea typeface="宋体" panose="02010600030101010101" pitchFamily="2" charset="-122"/>
              </a:rPr>
              <a:t>expr1的</a:t>
            </a:r>
            <a:r>
              <a:rPr lang="zh-CN" altLang="zh-CN" dirty="0">
                <a:ea typeface="宋体" panose="02010600030101010101" pitchFamily="2" charset="-122"/>
              </a:rPr>
              <a:t>值为零，那么</a:t>
            </a:r>
            <a:r>
              <a:rPr lang="zh-CN" altLang="zh-CN" i="1" dirty="0">
                <a:ea typeface="宋体" panose="02010600030101010101" pitchFamily="2" charset="-122"/>
              </a:rPr>
              <a:t>expr3</a:t>
            </a:r>
            <a:r>
              <a:rPr lang="zh-CN" altLang="zh-CN" dirty="0">
                <a:ea typeface="宋体" panose="02010600030101010101" pitchFamily="2" charset="-122"/>
              </a:rPr>
              <a:t>的值就是</a:t>
            </a:r>
            <a:r>
              <a:rPr lang="zh-CN" altLang="en-US" dirty="0">
                <a:ea typeface="宋体" panose="02010600030101010101" pitchFamily="2" charset="-122"/>
              </a:rPr>
              <a:t>整个</a:t>
            </a:r>
            <a:r>
              <a:rPr lang="zh-CN" altLang="zh-CN" dirty="0">
                <a:ea typeface="宋体" panose="02010600030101010101" pitchFamily="2" charset="-122"/>
              </a:rPr>
              <a:t>条件</a:t>
            </a:r>
            <a:r>
              <a:rPr lang="zh-CN" altLang="en-US" dirty="0">
                <a:ea typeface="宋体" panose="02010600030101010101" pitchFamily="2" charset="-122"/>
              </a:rPr>
              <a:t>表达式</a:t>
            </a:r>
            <a:r>
              <a:rPr lang="zh-CN" altLang="zh-CN" dirty="0">
                <a:ea typeface="宋体" panose="02010600030101010101" pitchFamily="2" charset="-122"/>
              </a:rPr>
              <a:t>的值</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8F44BEBA-C9B4-C17A-9CE0-A1A07BB15F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5C2A54-A5A4-0640-8BAB-71D105D58CA0}"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3602555-413D-AED0-B59C-929DCBFD9F44}"/>
              </a:ext>
            </a:extLst>
          </p:cNvPr>
          <p:cNvSpPr>
            <a:spLocks noGrp="1"/>
          </p:cNvSpPr>
          <p:nvPr>
            <p:ph type="title"/>
          </p:nvPr>
        </p:nvSpPr>
        <p:spPr/>
        <p:txBody>
          <a:bodyPr/>
          <a:lstStyle/>
          <a:p>
            <a:r>
              <a:rPr lang="zh-CN" altLang="zh-CN">
                <a:ea typeface="宋体" panose="02010600030101010101" pitchFamily="2" charset="-122"/>
              </a:rPr>
              <a:t>条件表达式</a:t>
            </a:r>
          </a:p>
        </p:txBody>
      </p:sp>
      <p:sp>
        <p:nvSpPr>
          <p:cNvPr id="50179" name="Content Placeholder 2">
            <a:extLst>
              <a:ext uri="{FF2B5EF4-FFF2-40B4-BE49-F238E27FC236}">
                <a16:creationId xmlns:a16="http://schemas.microsoft.com/office/drawing/2014/main" id="{4D143471-29B3-AD00-CE9E-30FF8649F0C1}"/>
              </a:ext>
            </a:extLst>
          </p:cNvPr>
          <p:cNvSpPr>
            <a:spLocks noGrp="1"/>
          </p:cNvSpPr>
          <p:nvPr>
            <p:ph idx="1"/>
          </p:nvPr>
        </p:nvSpPr>
        <p:spPr/>
        <p:txBody>
          <a:bodyPr/>
          <a:lstStyle/>
          <a:p>
            <a:r>
              <a:rPr lang="zh-CN" altLang="zh-CN" dirty="0">
                <a:ea typeface="宋体" panose="02010600030101010101" pitchFamily="2" charset="-122"/>
              </a:rPr>
              <a:t>例子：</a:t>
            </a:r>
          </a:p>
          <a:p>
            <a:pPr>
              <a:lnSpc>
                <a:spcPct val="80000"/>
              </a:lnSpc>
              <a:spcBef>
                <a:spcPts val="12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int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100" dirty="0">
                <a:latin typeface="Courier New" panose="02070309020205020404" pitchFamily="49" charset="0"/>
                <a:ea typeface="宋体" panose="02010600030101010101" pitchFamily="2" charset="-122"/>
                <a:cs typeface="Courier New" panose="02070309020205020404" pitchFamily="49" charset="0"/>
              </a:rPr>
              <a:t>, j, k;</a:t>
            </a:r>
          </a:p>
          <a:p>
            <a:pPr>
              <a:lnSpc>
                <a:spcPct val="80000"/>
              </a:lnSpc>
              <a:spcBef>
                <a:spcPct val="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100" dirty="0">
                <a:latin typeface="Courier New" panose="02070309020205020404" pitchFamily="49" charset="0"/>
                <a:ea typeface="宋体" panose="02010600030101010101" pitchFamily="2" charset="-122"/>
                <a:cs typeface="Courier New" panose="02070309020205020404" pitchFamily="49" charset="0"/>
              </a:rPr>
              <a:t> = 1;</a:t>
            </a:r>
          </a:p>
          <a:p>
            <a:pPr>
              <a:lnSpc>
                <a:spcPct val="80000"/>
              </a:lnSpc>
              <a:spcBef>
                <a:spcPts val="6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j = 2;</a:t>
            </a:r>
          </a:p>
          <a:p>
            <a:pPr>
              <a:lnSpc>
                <a:spcPct val="80000"/>
              </a:lnSpc>
              <a:spcBef>
                <a:spcPts val="6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k =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100" dirty="0">
                <a:latin typeface="Courier New" panose="02070309020205020404" pitchFamily="49" charset="0"/>
                <a:ea typeface="宋体" panose="02010600030101010101" pitchFamily="2" charset="-122"/>
                <a:cs typeface="Courier New" panose="02070309020205020404" pitchFamily="49" charset="0"/>
              </a:rPr>
              <a:t> &gt; j ?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100" dirty="0">
                <a:latin typeface="Courier New" panose="02070309020205020404" pitchFamily="49" charset="0"/>
                <a:ea typeface="宋体" panose="02010600030101010101" pitchFamily="2" charset="-122"/>
                <a:cs typeface="Courier New" panose="02070309020205020404" pitchFamily="49" charset="0"/>
              </a:rPr>
              <a:t> : j;          /* k is now 2 */</a:t>
            </a:r>
          </a:p>
          <a:p>
            <a:pPr>
              <a:lnSpc>
                <a:spcPct val="80000"/>
              </a:lnSpc>
              <a:spcBef>
                <a:spcPts val="6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k =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100" dirty="0">
                <a:latin typeface="Courier New" panose="02070309020205020404" pitchFamily="49" charset="0"/>
                <a:ea typeface="宋体" panose="02010600030101010101" pitchFamily="2" charset="-122"/>
                <a:cs typeface="Courier New" panose="02070309020205020404" pitchFamily="49" charset="0"/>
              </a:rPr>
              <a:t> &gt;= 0 ?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100" dirty="0">
                <a:latin typeface="Courier New" panose="02070309020205020404" pitchFamily="49" charset="0"/>
                <a:ea typeface="宋体" panose="02010600030101010101" pitchFamily="2" charset="-122"/>
                <a:cs typeface="Courier New" panose="02070309020205020404" pitchFamily="49" charset="0"/>
              </a:rPr>
              <a:t> : 0) + j;   /* k is now 3 */</a:t>
            </a:r>
          </a:p>
          <a:p>
            <a:r>
              <a:rPr lang="zh-CN" altLang="zh-CN" dirty="0">
                <a:ea typeface="宋体" panose="02010600030101010101" pitchFamily="2" charset="-122"/>
              </a:rPr>
              <a:t>括号是必需的，因为条件运算符的优先级低于到目前为止讨论的其他运算符的优先级，赋值运算符除外</a:t>
            </a:r>
          </a:p>
          <a:p>
            <a:pPr>
              <a:buFontTx/>
              <a:buNone/>
            </a:pPr>
            <a:r>
              <a:rPr lang="zh-CN" altLang="zh-CN" dirty="0">
                <a:ea typeface="宋体" panose="02010600030101010101" pitchFamily="2" charset="-122"/>
              </a:rPr>
              <a:t> </a:t>
            </a:r>
          </a:p>
        </p:txBody>
      </p:sp>
      <p:sp>
        <p:nvSpPr>
          <p:cNvPr id="5" name="Slide Number Placeholder 4">
            <a:extLst>
              <a:ext uri="{FF2B5EF4-FFF2-40B4-BE49-F238E27FC236}">
                <a16:creationId xmlns:a16="http://schemas.microsoft.com/office/drawing/2014/main" id="{AB6B461F-CEFA-9E08-446F-8ED383C2AA3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BB2407-3ADB-D641-A385-4E69ED13AED2}"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3E449EEF-CA4D-2E63-E0B4-76DA56E50AB6}"/>
              </a:ext>
            </a:extLst>
          </p:cNvPr>
          <p:cNvSpPr>
            <a:spLocks noGrp="1"/>
          </p:cNvSpPr>
          <p:nvPr>
            <p:ph type="title"/>
          </p:nvPr>
        </p:nvSpPr>
        <p:spPr/>
        <p:txBody>
          <a:bodyPr/>
          <a:lstStyle/>
          <a:p>
            <a:r>
              <a:rPr lang="zh-CN" altLang="zh-CN">
                <a:ea typeface="宋体" panose="02010600030101010101" pitchFamily="2" charset="-122"/>
              </a:rPr>
              <a:t>条件表达式</a:t>
            </a:r>
          </a:p>
        </p:txBody>
      </p:sp>
      <p:sp>
        <p:nvSpPr>
          <p:cNvPr id="51203" name="Content Placeholder 2">
            <a:extLst>
              <a:ext uri="{FF2B5EF4-FFF2-40B4-BE49-F238E27FC236}">
                <a16:creationId xmlns:a16="http://schemas.microsoft.com/office/drawing/2014/main" id="{D3B5E33D-DF80-0B14-D9A5-09ED46A35D9A}"/>
              </a:ext>
            </a:extLst>
          </p:cNvPr>
          <p:cNvSpPr>
            <a:spLocks noGrp="1"/>
          </p:cNvSpPr>
          <p:nvPr>
            <p:ph idx="1"/>
          </p:nvPr>
        </p:nvSpPr>
        <p:spPr/>
        <p:txBody>
          <a:bodyPr/>
          <a:lstStyle/>
          <a:p>
            <a:r>
              <a:rPr lang="zh-CN" altLang="zh-CN" dirty="0">
                <a:ea typeface="宋体" panose="02010600030101010101" pitchFamily="2" charset="-122"/>
              </a:rPr>
              <a:t>条件表达式往往会使程序更短但更难理解，因此最好谨慎使用它们</a:t>
            </a:r>
          </a:p>
          <a:p>
            <a:r>
              <a:rPr lang="zh-CN" altLang="zh-CN" dirty="0">
                <a:ea typeface="宋体" panose="02010600030101010101" pitchFamily="2" charset="-122"/>
              </a:rPr>
              <a:t>条件表达式常用于</a:t>
            </a:r>
            <a:r>
              <a:rPr lang="zh-CN" altLang="zh-CN" dirty="0">
                <a:latin typeface="Courier New" panose="02070309020205020404" pitchFamily="49" charset="0"/>
                <a:ea typeface="宋体" panose="02010600030101010101" pitchFamily="2" charset="-122"/>
                <a:cs typeface="Courier New" panose="02070309020205020404" pitchFamily="49" charset="0"/>
              </a:rPr>
              <a:t>返回</a:t>
            </a:r>
            <a:r>
              <a:rPr lang="zh-CN" altLang="zh-CN" dirty="0">
                <a:ea typeface="宋体" panose="02010600030101010101" pitchFamily="2" charset="-122"/>
              </a:rPr>
              <a:t>语句：</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return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&gt; j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j;</a:t>
            </a:r>
            <a:endParaRPr lang="zh-CN" altLang="zh-CN" sz="2400" dirty="0">
              <a:latin typeface="Courier New" panose="02070309020205020404" pitchFamily="49" charset="0"/>
              <a:ea typeface="宋体" panose="02010600030101010101" pitchFamily="2" charset="-122"/>
              <a:cs typeface="Courier New" panose="02070309020205020404" pitchFamily="49" charset="0"/>
            </a:endParaRPr>
          </a:p>
        </p:txBody>
      </p:sp>
      <p:sp>
        <p:nvSpPr>
          <p:cNvPr id="5" name="Slide Number Placeholder 4">
            <a:extLst>
              <a:ext uri="{FF2B5EF4-FFF2-40B4-BE49-F238E27FC236}">
                <a16:creationId xmlns:a16="http://schemas.microsoft.com/office/drawing/2014/main" id="{3186DC94-09B9-DA0D-D070-5B6A42BDC36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3C38EE-135F-A248-87DB-9945E2D34670}"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DA31C8E-B3BE-3353-5860-1A31BE1BDBEE}"/>
              </a:ext>
            </a:extLst>
          </p:cNvPr>
          <p:cNvSpPr>
            <a:spLocks noGrp="1"/>
          </p:cNvSpPr>
          <p:nvPr>
            <p:ph type="title"/>
          </p:nvPr>
        </p:nvSpPr>
        <p:spPr/>
        <p:txBody>
          <a:bodyPr/>
          <a:lstStyle/>
          <a:p>
            <a:r>
              <a:rPr lang="zh-CN" altLang="zh-CN">
                <a:ea typeface="宋体" panose="02010600030101010101" pitchFamily="2" charset="-122"/>
              </a:rPr>
              <a:t>条件表达式</a:t>
            </a:r>
          </a:p>
        </p:txBody>
      </p:sp>
      <p:sp>
        <p:nvSpPr>
          <p:cNvPr id="52227" name="Content Placeholder 2">
            <a:extLst>
              <a:ext uri="{FF2B5EF4-FFF2-40B4-BE49-F238E27FC236}">
                <a16:creationId xmlns:a16="http://schemas.microsoft.com/office/drawing/2014/main" id="{61CD4136-682D-DEED-4FAA-23433E926860}"/>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en-US" dirty="0">
                <a:ea typeface="宋体" panose="02010600030101010101" pitchFamily="2" charset="-122"/>
              </a:rPr>
              <a:t>函数</a:t>
            </a:r>
            <a:r>
              <a:rPr lang="zh-CN" altLang="zh-CN" dirty="0">
                <a:ea typeface="宋体" panose="02010600030101010101" pitchFamily="2" charset="-122"/>
              </a:rPr>
              <a:t>调用有时可以从条件表达式中受益。</a:t>
            </a:r>
            <a:r>
              <a:rPr lang="zh-CN" altLang="en-US" dirty="0">
                <a:ea typeface="宋体" panose="02010600030101010101" pitchFamily="2" charset="-122"/>
              </a:rPr>
              <a:t>我们可以将</a:t>
            </a:r>
            <a:endParaRPr lang="en-US" altLang="zh-CN" dirty="0">
              <a:ea typeface="宋体" panose="02010600030101010101" pitchFamily="2" charset="-122"/>
            </a:endParaRPr>
          </a:p>
          <a:p>
            <a:pPr marL="0" indent="0">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&gt; j)</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("%d\n",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("%d\n", j);</a:t>
            </a:r>
          </a:p>
          <a:p>
            <a:pPr>
              <a:buFontTx/>
              <a:buNone/>
            </a:pPr>
            <a:r>
              <a:rPr lang="en-US" altLang="zh-CN" sz="2400" dirty="0">
                <a:ea typeface="宋体" panose="02010600030101010101" pitchFamily="2" charset="-122"/>
              </a:rPr>
              <a:t>	</a:t>
            </a:r>
            <a:r>
              <a:rPr lang="zh-CN" altLang="en-US" dirty="0">
                <a:ea typeface="宋体" panose="02010600030101010101" pitchFamily="2" charset="-122"/>
              </a:rPr>
              <a:t>简单地写成：</a:t>
            </a:r>
            <a:endParaRPr lang="en-US" altLang="zh-CN" dirty="0">
              <a:ea typeface="宋体" panose="02010600030101010101" pitchFamily="2" charset="-122"/>
            </a:endParaRPr>
          </a:p>
          <a:p>
            <a:pPr>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("%d\n",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&gt; j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j);</a:t>
            </a:r>
          </a:p>
          <a:p>
            <a:r>
              <a:rPr lang="zh-CN" altLang="zh-CN" dirty="0">
                <a:ea typeface="宋体" panose="02010600030101010101" pitchFamily="2" charset="-122"/>
              </a:rPr>
              <a:t>条件表达式在某些类型的宏定义中也很常见</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8D00A67C-C3FB-97A0-5E43-44AB4987EF2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1A49D3-7A05-6340-B66A-624A59855C80}"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40FE81D-5F87-F102-F52B-BD4615AC819D}"/>
              </a:ext>
            </a:extLst>
          </p:cNvPr>
          <p:cNvSpPr>
            <a:spLocks noGrp="1"/>
          </p:cNvSpPr>
          <p:nvPr>
            <p:ph type="title"/>
          </p:nvPr>
        </p:nvSpPr>
        <p:spPr/>
        <p:txBody>
          <a:bodyPr/>
          <a:lstStyle/>
          <a:p>
            <a:r>
              <a:rPr lang="zh-CN" altLang="zh-CN">
                <a:ea typeface="宋体" panose="02010600030101010101" pitchFamily="2" charset="-122"/>
              </a:rPr>
              <a:t>关系运算符</a:t>
            </a:r>
          </a:p>
        </p:txBody>
      </p:sp>
      <p:sp>
        <p:nvSpPr>
          <p:cNvPr id="16387" name="Content Placeholder 2">
            <a:extLst>
              <a:ext uri="{FF2B5EF4-FFF2-40B4-BE49-F238E27FC236}">
                <a16:creationId xmlns:a16="http://schemas.microsoft.com/office/drawing/2014/main" id="{D4750322-95E6-1C2F-0F93-3F5E272D2730}"/>
              </a:ext>
            </a:extLst>
          </p:cNvPr>
          <p:cNvSpPr>
            <a:spLocks noGrp="1"/>
          </p:cNvSpPr>
          <p:nvPr>
            <p:ph idx="1"/>
          </p:nvPr>
        </p:nvSpPr>
        <p:spPr/>
        <p:txBody>
          <a:bodyPr/>
          <a:lstStyle/>
          <a:p>
            <a:r>
              <a:rPr lang="zh-CN" altLang="zh-CN" dirty="0">
                <a:ea typeface="宋体" panose="02010600030101010101" pitchFamily="2" charset="-122"/>
              </a:rPr>
              <a:t>C 的</a:t>
            </a:r>
            <a:r>
              <a:rPr lang="zh-CN" altLang="zh-CN" b="1" i="1" dirty="0">
                <a:ea typeface="宋体" panose="02010600030101010101" pitchFamily="2" charset="-122"/>
              </a:rPr>
              <a:t>关系运算符：</a:t>
            </a:r>
          </a:p>
          <a:p>
            <a:pPr>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&lt;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ea typeface="宋体" panose="02010600030101010101" pitchFamily="2" charset="-122"/>
              </a:rPr>
              <a:t>小于</a:t>
            </a:r>
          </a:p>
          <a:p>
            <a:pPr>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&gt;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ea typeface="宋体" panose="02010600030101010101" pitchFamily="2" charset="-122"/>
              </a:rPr>
              <a:t>大于</a:t>
            </a:r>
          </a:p>
          <a:p>
            <a:pPr>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&lt;=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ea typeface="宋体" panose="02010600030101010101" pitchFamily="2" charset="-122"/>
              </a:rPr>
              <a:t>小于或等于</a:t>
            </a:r>
          </a:p>
          <a:p>
            <a:pPr>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&gt;=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ea typeface="宋体" panose="02010600030101010101" pitchFamily="2" charset="-122"/>
              </a:rPr>
              <a:t>大于或等于</a:t>
            </a:r>
          </a:p>
          <a:p>
            <a:r>
              <a:rPr lang="zh-CN" altLang="zh-CN" dirty="0">
                <a:ea typeface="宋体" panose="02010600030101010101" pitchFamily="2" charset="-122"/>
              </a:rPr>
              <a:t>这些运算符在表达式中使用时</a:t>
            </a:r>
            <a:r>
              <a:rPr lang="zh-CN" altLang="en-US" dirty="0">
                <a:ea typeface="宋体" panose="02010600030101010101" pitchFamily="2" charset="-122"/>
              </a:rPr>
              <a:t>会</a:t>
            </a:r>
            <a:r>
              <a:rPr lang="zh-CN" altLang="zh-CN" dirty="0">
                <a:ea typeface="宋体" panose="02010600030101010101" pitchFamily="2" charset="-122"/>
              </a:rPr>
              <a:t>产生 0（假）或 1（真）</a:t>
            </a:r>
          </a:p>
          <a:p>
            <a:r>
              <a:rPr lang="zh-CN" altLang="zh-CN" dirty="0">
                <a:ea typeface="宋体" panose="02010600030101010101" pitchFamily="2" charset="-122"/>
              </a:rPr>
              <a:t>关系运算符可用于比较整数和浮点数，允许</a:t>
            </a:r>
            <a:r>
              <a:rPr lang="zh-CN" altLang="en-US" dirty="0">
                <a:ea typeface="宋体" panose="02010600030101010101" pitchFamily="2" charset="-122"/>
              </a:rPr>
              <a:t>不同类型的混合运算</a:t>
            </a:r>
            <a:endParaRPr lang="zh-CN" altLang="zh-CN"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402BEDBA-A3CA-C62E-6888-A260E17EEC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CD8A26-3CEA-054C-9F7A-EAF007EEAB61}"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17166D79-C605-5459-EF65-56F29B62930F}"/>
              </a:ext>
            </a:extLst>
          </p:cNvPr>
          <p:cNvSpPr>
            <a:spLocks noGrp="1"/>
          </p:cNvSpPr>
          <p:nvPr>
            <p:ph type="title"/>
          </p:nvPr>
        </p:nvSpPr>
        <p:spPr/>
        <p:txBody>
          <a:bodyPr/>
          <a:lstStyle/>
          <a:p>
            <a:r>
              <a:rPr lang="zh-CN" altLang="zh-CN">
                <a:ea typeface="宋体" panose="02010600030101010101" pitchFamily="2" charset="-122"/>
              </a:rPr>
              <a:t>C89 中的布尔值</a:t>
            </a:r>
          </a:p>
        </p:txBody>
      </p:sp>
      <p:sp>
        <p:nvSpPr>
          <p:cNvPr id="53251" name="Content Placeholder 2">
            <a:extLst>
              <a:ext uri="{FF2B5EF4-FFF2-40B4-BE49-F238E27FC236}">
                <a16:creationId xmlns:a16="http://schemas.microsoft.com/office/drawing/2014/main" id="{F10BF7BF-8581-871A-C70F-05B704B8A784}"/>
              </a:ext>
            </a:extLst>
          </p:cNvPr>
          <p:cNvSpPr>
            <a:spLocks noGrp="1"/>
          </p:cNvSpPr>
          <p:nvPr>
            <p:ph idx="1"/>
          </p:nvPr>
        </p:nvSpPr>
        <p:spPr/>
        <p:txBody>
          <a:bodyPr/>
          <a:lstStyle/>
          <a:p>
            <a:r>
              <a:rPr lang="zh-CN" altLang="zh-CN" sz="2600" dirty="0">
                <a:ea typeface="宋体" panose="02010600030101010101" pitchFamily="2" charset="-122"/>
              </a:rPr>
              <a:t>多年来，C 语言缺乏</a:t>
            </a:r>
            <a:r>
              <a:rPr lang="zh-CN" altLang="en-US" sz="2600" dirty="0">
                <a:ea typeface="宋体" panose="02010600030101010101" pitchFamily="2" charset="-122"/>
              </a:rPr>
              <a:t>合适</a:t>
            </a:r>
            <a:r>
              <a:rPr lang="zh-CN" altLang="zh-CN" sz="2600" dirty="0">
                <a:ea typeface="宋体" panose="02010600030101010101" pitchFamily="2" charset="-122"/>
              </a:rPr>
              <a:t>的布尔类型，C89 标准中也没有定义</a:t>
            </a:r>
          </a:p>
          <a:p>
            <a:r>
              <a:rPr lang="zh-CN" altLang="zh-CN" sz="2600" dirty="0">
                <a:ea typeface="宋体" panose="02010600030101010101" pitchFamily="2" charset="-122"/>
              </a:rPr>
              <a:t>一种解决的方法是声明一个</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变量，然后将其</a:t>
            </a:r>
            <a:r>
              <a:rPr lang="zh-CN" altLang="en-US" sz="2600" dirty="0">
                <a:ea typeface="宋体" panose="02010600030101010101" pitchFamily="2" charset="-122"/>
              </a:rPr>
              <a:t>赋值</a:t>
            </a:r>
            <a:r>
              <a:rPr lang="zh-CN" altLang="zh-CN" sz="2600" dirty="0">
                <a:ea typeface="宋体" panose="02010600030101010101" pitchFamily="2" charset="-122"/>
              </a:rPr>
              <a:t>为 0 或 1：</a:t>
            </a:r>
          </a:p>
          <a:p>
            <a:pPr>
              <a:lnSpc>
                <a:spcPct val="80000"/>
              </a:lnSpc>
              <a:spcBef>
                <a:spcPts val="8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int flag;</a:t>
            </a:r>
          </a:p>
          <a:p>
            <a:pPr>
              <a:lnSpc>
                <a:spcPct val="70000"/>
              </a:lnSpc>
              <a:spcBef>
                <a:spcPct val="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flag = 0;</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flag = 1;</a:t>
            </a:r>
          </a:p>
          <a:p>
            <a:r>
              <a:rPr lang="zh-CN" altLang="zh-CN" sz="2600" dirty="0">
                <a:ea typeface="宋体" panose="02010600030101010101" pitchFamily="2" charset="-122"/>
              </a:rPr>
              <a:t>虽然这个方案有效，但它对程序的可读性贡献不大</a:t>
            </a:r>
          </a:p>
        </p:txBody>
      </p:sp>
      <p:sp>
        <p:nvSpPr>
          <p:cNvPr id="5" name="Slide Number Placeholder 4">
            <a:extLst>
              <a:ext uri="{FF2B5EF4-FFF2-40B4-BE49-F238E27FC236}">
                <a16:creationId xmlns:a16="http://schemas.microsoft.com/office/drawing/2014/main" id="{679520E5-5494-908E-2DD7-2C9B8E967C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EE917C-F851-444A-9BD0-33ACAF0E926A}"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F49E7A8E-16B3-2EA3-CDB8-CDBE588B8484}"/>
              </a:ext>
            </a:extLst>
          </p:cNvPr>
          <p:cNvSpPr>
            <a:spLocks noGrp="1"/>
          </p:cNvSpPr>
          <p:nvPr>
            <p:ph type="title"/>
          </p:nvPr>
        </p:nvSpPr>
        <p:spPr/>
        <p:txBody>
          <a:bodyPr/>
          <a:lstStyle/>
          <a:p>
            <a:r>
              <a:rPr lang="zh-CN" altLang="zh-CN">
                <a:ea typeface="宋体" panose="02010600030101010101" pitchFamily="2" charset="-122"/>
              </a:rPr>
              <a:t>C89 中的布尔值</a:t>
            </a:r>
          </a:p>
        </p:txBody>
      </p:sp>
      <p:sp>
        <p:nvSpPr>
          <p:cNvPr id="54275" name="Content Placeholder 2">
            <a:extLst>
              <a:ext uri="{FF2B5EF4-FFF2-40B4-BE49-F238E27FC236}">
                <a16:creationId xmlns:a16="http://schemas.microsoft.com/office/drawing/2014/main" id="{80F18001-C152-B2B9-6D09-19BD04798E82}"/>
              </a:ext>
            </a:extLst>
          </p:cNvPr>
          <p:cNvSpPr>
            <a:spLocks noGrp="1"/>
          </p:cNvSpPr>
          <p:nvPr>
            <p:ph idx="1"/>
          </p:nvPr>
        </p:nvSpPr>
        <p:spPr/>
        <p:txBody>
          <a:bodyPr/>
          <a:lstStyle/>
          <a:p>
            <a:r>
              <a:rPr lang="zh-CN" altLang="en-US" dirty="0">
                <a:latin typeface="Courier New" panose="02070309020205020404" pitchFamily="49" charset="0"/>
                <a:ea typeface="宋体" panose="02010600030101010101" pitchFamily="2" charset="-122"/>
                <a:cs typeface="Courier New" panose="02070309020205020404" pitchFamily="49" charset="0"/>
              </a:rPr>
              <a:t>为了使程序更易于理解，</a:t>
            </a:r>
            <a:r>
              <a:rPr lang="en-US" altLang="zh-CN" dirty="0">
                <a:latin typeface="Courier New" panose="02070309020205020404" pitchFamily="49" charset="0"/>
                <a:ea typeface="宋体" panose="02010600030101010101" pitchFamily="2" charset="-122"/>
                <a:cs typeface="Courier New" panose="02070309020205020404" pitchFamily="49" charset="0"/>
              </a:rPr>
              <a:t>C89</a:t>
            </a:r>
            <a:r>
              <a:rPr lang="zh-CN" altLang="en-US" dirty="0">
                <a:latin typeface="Courier New" panose="02070309020205020404" pitchFamily="49" charset="0"/>
                <a:ea typeface="宋体" panose="02010600030101010101" pitchFamily="2" charset="-122"/>
                <a:cs typeface="Courier New" panose="02070309020205020404" pitchFamily="49" charset="0"/>
              </a:rPr>
              <a:t>的程序员用</a:t>
            </a:r>
            <a:r>
              <a:rPr lang="zh-CN" altLang="zh-CN" dirty="0">
                <a:latin typeface="Courier New" panose="02070309020205020404" pitchFamily="49" charset="0"/>
                <a:ea typeface="宋体" panose="02010600030101010101" pitchFamily="2" charset="-122"/>
                <a:cs typeface="Courier New" panose="02070309020205020404" pitchFamily="49" charset="0"/>
              </a:rPr>
              <a:t>TRUE</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FALSE</a:t>
            </a:r>
            <a:r>
              <a:rPr lang="zh-CN" altLang="zh-CN" dirty="0">
                <a:ea typeface="宋体" panose="02010600030101010101" pitchFamily="2" charset="-122"/>
              </a:rPr>
              <a:t>等名称定义宏：</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#define TRUE 1</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#define FALSE 0</a:t>
            </a:r>
          </a:p>
          <a:p>
            <a:r>
              <a:rPr lang="zh-CN" altLang="en-US" dirty="0">
                <a:latin typeface="Courier New" panose="02070309020205020404" pitchFamily="49" charset="0"/>
                <a:ea typeface="宋体" panose="02010600030101010101" pitchFamily="2" charset="-122"/>
                <a:cs typeface="Courier New" panose="02070309020205020404" pitchFamily="49" charset="0"/>
              </a:rPr>
              <a:t>对</a:t>
            </a:r>
            <a:r>
              <a:rPr lang="zh-CN" altLang="zh-CN" dirty="0">
                <a:latin typeface="Courier New" panose="02070309020205020404" pitchFamily="49" charset="0"/>
                <a:ea typeface="宋体" panose="02010600030101010101" pitchFamily="2" charset="-122"/>
                <a:cs typeface="Courier New" panose="02070309020205020404" pitchFamily="49" charset="0"/>
              </a:rPr>
              <a:t>标</a:t>
            </a:r>
            <a:r>
              <a:rPr lang="zh-CN" altLang="en-US" dirty="0">
                <a:latin typeface="Courier New" panose="02070309020205020404" pitchFamily="49" charset="0"/>
                <a:ea typeface="宋体" panose="02010600030101010101" pitchFamily="2" charset="-122"/>
                <a:cs typeface="Courier New" panose="02070309020205020404" pitchFamily="49" charset="0"/>
              </a:rPr>
              <a:t>志</a:t>
            </a:r>
            <a:r>
              <a:rPr lang="en-US" altLang="zh-CN" dirty="0">
                <a:latin typeface="Courier New" panose="02070309020205020404" pitchFamily="49" charset="0"/>
                <a:ea typeface="宋体" panose="02010600030101010101" pitchFamily="2" charset="-122"/>
                <a:cs typeface="Courier New" panose="02070309020205020404" pitchFamily="49" charset="0"/>
              </a:rPr>
              <a:t>flag</a:t>
            </a:r>
            <a:r>
              <a:rPr lang="zh-CN" altLang="zh-CN" dirty="0">
                <a:latin typeface="Courier New" panose="02070309020205020404" pitchFamily="49" charset="0"/>
                <a:ea typeface="宋体" panose="02010600030101010101" pitchFamily="2" charset="-122"/>
                <a:cs typeface="Courier New" panose="02070309020205020404" pitchFamily="49" charset="0"/>
              </a:rPr>
              <a:t>的</a:t>
            </a:r>
            <a:r>
              <a:rPr lang="zh-CN" altLang="en-US" dirty="0">
                <a:latin typeface="Courier New" panose="02070309020205020404" pitchFamily="49" charset="0"/>
                <a:ea typeface="宋体" panose="02010600030101010101" pitchFamily="2" charset="-122"/>
                <a:cs typeface="Courier New" panose="02070309020205020404" pitchFamily="49" charset="0"/>
              </a:rPr>
              <a:t>赋值</a:t>
            </a:r>
            <a:r>
              <a:rPr lang="zh-CN" altLang="zh-CN" dirty="0">
                <a:ea typeface="宋体" panose="02010600030101010101" pitchFamily="2" charset="-122"/>
              </a:rPr>
              <a:t>现在</a:t>
            </a:r>
            <a:r>
              <a:rPr lang="zh-CN" altLang="en-US" dirty="0">
                <a:ea typeface="宋体" panose="02010600030101010101" pitchFamily="2" charset="-122"/>
              </a:rPr>
              <a:t>看起来</a:t>
            </a:r>
            <a:r>
              <a:rPr lang="zh-CN" altLang="zh-CN" dirty="0">
                <a:ea typeface="宋体" panose="02010600030101010101" pitchFamily="2" charset="-122"/>
              </a:rPr>
              <a:t>更</a:t>
            </a:r>
            <a:r>
              <a:rPr lang="zh-CN" altLang="en-US" dirty="0">
                <a:ea typeface="宋体" panose="02010600030101010101" pitchFamily="2" charset="-122"/>
              </a:rPr>
              <a:t>加</a:t>
            </a:r>
            <a:r>
              <a:rPr lang="zh-CN" altLang="zh-CN" dirty="0">
                <a:ea typeface="宋体" panose="02010600030101010101" pitchFamily="2" charset="-122"/>
              </a:rPr>
              <a:t>自然：</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flag = FALSE;</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flag = TRUE;</a:t>
            </a:r>
          </a:p>
        </p:txBody>
      </p:sp>
      <p:sp>
        <p:nvSpPr>
          <p:cNvPr id="5" name="Slide Number Placeholder 4">
            <a:extLst>
              <a:ext uri="{FF2B5EF4-FFF2-40B4-BE49-F238E27FC236}">
                <a16:creationId xmlns:a16="http://schemas.microsoft.com/office/drawing/2014/main" id="{AD062E2C-705C-D49E-B2FB-321B7809009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248DDB-E876-7C4A-9807-7B4C55EAE0F6}"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8F0980A4-CD24-2F59-EB26-A8AA13075E56}"/>
              </a:ext>
            </a:extLst>
          </p:cNvPr>
          <p:cNvSpPr>
            <a:spLocks noGrp="1"/>
          </p:cNvSpPr>
          <p:nvPr>
            <p:ph type="title"/>
          </p:nvPr>
        </p:nvSpPr>
        <p:spPr/>
        <p:txBody>
          <a:bodyPr/>
          <a:lstStyle/>
          <a:p>
            <a:r>
              <a:rPr lang="zh-CN" altLang="zh-CN">
                <a:ea typeface="宋体" panose="02010600030101010101" pitchFamily="2" charset="-122"/>
              </a:rPr>
              <a:t>C89 中的布尔值</a:t>
            </a:r>
          </a:p>
        </p:txBody>
      </p:sp>
      <p:sp>
        <p:nvSpPr>
          <p:cNvPr id="55299" name="Content Placeholder 2">
            <a:extLst>
              <a:ext uri="{FF2B5EF4-FFF2-40B4-BE49-F238E27FC236}">
                <a16:creationId xmlns:a16="http://schemas.microsoft.com/office/drawing/2014/main" id="{C6F6B521-0675-4520-9678-9DEF9C9B3177}"/>
              </a:ext>
            </a:extLst>
          </p:cNvPr>
          <p:cNvSpPr>
            <a:spLocks noGrp="1"/>
          </p:cNvSpPr>
          <p:nvPr>
            <p:ph idx="1"/>
          </p:nvPr>
        </p:nvSpPr>
        <p:spPr/>
        <p:txBody>
          <a:bodyPr/>
          <a:lstStyle/>
          <a:p>
            <a:r>
              <a:rPr lang="zh-CN" altLang="zh-CN" dirty="0">
                <a:ea typeface="宋体" panose="02010600030101010101" pitchFamily="2" charset="-122"/>
              </a:rPr>
              <a:t>要</a:t>
            </a:r>
            <a:r>
              <a:rPr lang="zh-CN" altLang="en-US" dirty="0">
                <a:ea typeface="宋体" panose="02010600030101010101" pitchFamily="2" charset="-122"/>
              </a:rPr>
              <a:t>判定</a:t>
            </a:r>
            <a:r>
              <a:rPr lang="zh-CN" altLang="zh-CN" dirty="0">
                <a:latin typeface="Courier New" panose="02070309020205020404" pitchFamily="49" charset="0"/>
                <a:ea typeface="宋体" panose="02010600030101010101" pitchFamily="2" charset="-122"/>
                <a:cs typeface="Courier New" panose="02070309020205020404" pitchFamily="49" charset="0"/>
              </a:rPr>
              <a:t>标志</a:t>
            </a:r>
            <a:r>
              <a:rPr lang="en-US" altLang="zh-CN" dirty="0">
                <a:latin typeface="Courier New" panose="02070309020205020404" pitchFamily="49" charset="0"/>
                <a:ea typeface="宋体" panose="02010600030101010101" pitchFamily="2" charset="-122"/>
                <a:cs typeface="Courier New" panose="02070309020205020404" pitchFamily="49" charset="0"/>
              </a:rPr>
              <a:t>flag</a:t>
            </a:r>
            <a:r>
              <a:rPr lang="zh-CN" altLang="zh-CN" dirty="0">
                <a:latin typeface="Courier New" panose="02070309020205020404" pitchFamily="49" charset="0"/>
                <a:ea typeface="宋体" panose="02010600030101010101" pitchFamily="2" charset="-122"/>
                <a:cs typeface="Courier New" panose="02070309020205020404" pitchFamily="49" charset="0"/>
              </a:rPr>
              <a:t>是否</a:t>
            </a:r>
            <a:r>
              <a:rPr lang="zh-CN" altLang="zh-CN" dirty="0">
                <a:ea typeface="宋体" panose="02010600030101010101" pitchFamily="2" charset="-122"/>
              </a:rPr>
              <a:t>为真，我们可以写</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(flag == TRUE) …</a:t>
            </a:r>
          </a:p>
          <a:p>
            <a:pPr>
              <a:lnSpc>
                <a:spcPct val="80000"/>
              </a:lnSpc>
              <a:spcBef>
                <a:spcPts val="1200"/>
              </a:spcBef>
              <a:buFontTx/>
              <a:buNone/>
            </a:pPr>
            <a:r>
              <a:rPr lang="en-US" altLang="zh-CN" dirty="0">
                <a:ea typeface="宋体" panose="02010600030101010101" pitchFamily="2" charset="-122"/>
              </a:rPr>
              <a:t>    </a:t>
            </a:r>
            <a:r>
              <a:rPr lang="zh-CN" altLang="en-US" dirty="0">
                <a:ea typeface="宋体" panose="02010600030101010101" pitchFamily="2" charset="-122"/>
              </a:rPr>
              <a:t>或者直接</a:t>
            </a:r>
            <a:endParaRPr lang="zh-CN" altLang="zh-CN" dirty="0">
              <a:ea typeface="宋体" panose="02010600030101010101" pitchFamily="2" charset="-122"/>
            </a:endParaRP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(flag) …</a:t>
            </a:r>
          </a:p>
          <a:p>
            <a:r>
              <a:rPr lang="zh-CN" altLang="zh-CN" dirty="0">
                <a:ea typeface="宋体" panose="02010600030101010101" pitchFamily="2" charset="-122"/>
              </a:rPr>
              <a:t>后一种形式更简洁。如果</a:t>
            </a:r>
            <a:r>
              <a:rPr lang="zh-CN" altLang="zh-CN" dirty="0">
                <a:latin typeface="Courier New" panose="02070309020205020404" pitchFamily="49" charset="0"/>
                <a:ea typeface="宋体" panose="02010600030101010101" pitchFamily="2" charset="-122"/>
                <a:cs typeface="Courier New" panose="02070309020205020404" pitchFamily="49" charset="0"/>
              </a:rPr>
              <a:t>flag</a:t>
            </a:r>
            <a:r>
              <a:rPr lang="zh-CN" altLang="zh-CN" dirty="0">
                <a:ea typeface="宋体" panose="02010600030101010101" pitchFamily="2" charset="-122"/>
              </a:rPr>
              <a:t>的值不是 0 或 1，它也可以正常工作</a:t>
            </a:r>
          </a:p>
          <a:p>
            <a:r>
              <a:rPr lang="zh-CN" altLang="zh-CN" dirty="0">
                <a:ea typeface="宋体" panose="02010600030101010101" pitchFamily="2" charset="-122"/>
              </a:rPr>
              <a:t>要测试</a:t>
            </a:r>
            <a:r>
              <a:rPr lang="zh-CN" altLang="zh-CN" dirty="0">
                <a:latin typeface="Courier New" panose="02070309020205020404" pitchFamily="49" charset="0"/>
                <a:ea typeface="宋体" panose="02010600030101010101" pitchFamily="2" charset="-122"/>
                <a:cs typeface="Courier New" panose="02070309020205020404" pitchFamily="49" charset="0"/>
              </a:rPr>
              <a:t>标志</a:t>
            </a:r>
            <a:r>
              <a:rPr lang="en-US" altLang="zh-CN" dirty="0">
                <a:latin typeface="Courier New" panose="02070309020205020404" pitchFamily="49" charset="0"/>
                <a:ea typeface="宋体" panose="02010600030101010101" pitchFamily="2" charset="-122"/>
                <a:cs typeface="Courier New" panose="02070309020205020404" pitchFamily="49" charset="0"/>
              </a:rPr>
              <a:t>flag</a:t>
            </a:r>
            <a:r>
              <a:rPr lang="zh-CN" altLang="zh-CN" dirty="0">
                <a:latin typeface="Courier New" panose="02070309020205020404" pitchFamily="49" charset="0"/>
                <a:ea typeface="宋体" panose="02010600030101010101" pitchFamily="2" charset="-122"/>
                <a:cs typeface="Courier New" panose="02070309020205020404" pitchFamily="49" charset="0"/>
              </a:rPr>
              <a:t>是否</a:t>
            </a:r>
            <a:r>
              <a:rPr lang="zh-CN" altLang="zh-CN" dirty="0">
                <a:ea typeface="宋体" panose="02010600030101010101" pitchFamily="2" charset="-122"/>
              </a:rPr>
              <a:t>为假，我们可以写</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(flag == FALSE) …</a:t>
            </a:r>
          </a:p>
          <a:p>
            <a:pPr>
              <a:buFontTx/>
              <a:buNone/>
            </a:pPr>
            <a:r>
              <a:rPr lang="en-US" altLang="zh-CN" sz="2400" dirty="0">
                <a:ea typeface="宋体" panose="02010600030101010101" pitchFamily="2" charset="-122"/>
              </a:rPr>
              <a:t>	</a:t>
            </a:r>
            <a:r>
              <a:rPr lang="zh-CN" altLang="en-US" sz="2400" dirty="0">
                <a:ea typeface="宋体" panose="02010600030101010101" pitchFamily="2" charset="-122"/>
              </a:rPr>
              <a:t>或者</a:t>
            </a:r>
            <a:endParaRPr lang="en-US" altLang="zh-CN" sz="2400" dirty="0">
              <a:ea typeface="宋体" panose="02010600030101010101" pitchFamily="2" charset="-122"/>
            </a:endParaRP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(!flag) …</a:t>
            </a:r>
          </a:p>
        </p:txBody>
      </p:sp>
      <p:sp>
        <p:nvSpPr>
          <p:cNvPr id="5" name="Slide Number Placeholder 4">
            <a:extLst>
              <a:ext uri="{FF2B5EF4-FFF2-40B4-BE49-F238E27FC236}">
                <a16:creationId xmlns:a16="http://schemas.microsoft.com/office/drawing/2014/main" id="{0A4C0C4F-1D3C-FAAD-706E-593B74CA9ED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0098B4-99A3-8A4A-8415-333D1EB31E89}"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C1144F11-8E25-1FC2-98B4-32E9CE38AD0B}"/>
              </a:ext>
            </a:extLst>
          </p:cNvPr>
          <p:cNvSpPr>
            <a:spLocks noGrp="1"/>
          </p:cNvSpPr>
          <p:nvPr>
            <p:ph type="title"/>
          </p:nvPr>
        </p:nvSpPr>
        <p:spPr/>
        <p:txBody>
          <a:bodyPr/>
          <a:lstStyle/>
          <a:p>
            <a:r>
              <a:rPr lang="zh-CN" altLang="zh-CN">
                <a:ea typeface="宋体" panose="02010600030101010101" pitchFamily="2" charset="-122"/>
              </a:rPr>
              <a:t>C89 中的布尔值</a:t>
            </a:r>
          </a:p>
        </p:txBody>
      </p:sp>
      <p:sp>
        <p:nvSpPr>
          <p:cNvPr id="56323" name="Content Placeholder 2">
            <a:extLst>
              <a:ext uri="{FF2B5EF4-FFF2-40B4-BE49-F238E27FC236}">
                <a16:creationId xmlns:a16="http://schemas.microsoft.com/office/drawing/2014/main" id="{39757F24-8EB1-CFDD-0684-8C10DFAB4D94}"/>
              </a:ext>
            </a:extLst>
          </p:cNvPr>
          <p:cNvSpPr>
            <a:spLocks noGrp="1"/>
          </p:cNvSpPr>
          <p:nvPr>
            <p:ph idx="1"/>
          </p:nvPr>
        </p:nvSpPr>
        <p:spPr/>
        <p:txBody>
          <a:bodyPr/>
          <a:lstStyle/>
          <a:p>
            <a:r>
              <a:rPr lang="zh-CN" altLang="zh-CN" dirty="0">
                <a:ea typeface="宋体" panose="02010600030101010101" pitchFamily="2" charset="-122"/>
              </a:rPr>
              <a:t>将这个想法更进一步，我们甚至可以定义一个可以用作类型的宏：</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#define BOOL int</a:t>
            </a:r>
          </a:p>
          <a:p>
            <a:r>
              <a:rPr lang="zh-CN" altLang="zh-CN" dirty="0">
                <a:ea typeface="宋体" panose="02010600030101010101" pitchFamily="2" charset="-122"/>
              </a:rPr>
              <a:t>声明布尔变量时， </a:t>
            </a:r>
            <a:r>
              <a:rPr lang="zh-CN" altLang="zh-CN" dirty="0">
                <a:latin typeface="Courier New" panose="02070309020205020404" pitchFamily="49" charset="0"/>
                <a:ea typeface="宋体" panose="02010600030101010101" pitchFamily="2" charset="-122"/>
                <a:cs typeface="Courier New" panose="02070309020205020404" pitchFamily="49" charset="0"/>
              </a:rPr>
              <a:t>BOOL</a:t>
            </a:r>
            <a:r>
              <a:rPr lang="zh-CN" altLang="zh-CN" dirty="0">
                <a:ea typeface="宋体" panose="02010600030101010101" pitchFamily="2" charset="-122"/>
              </a:rPr>
              <a:t>可以代替</a:t>
            </a:r>
            <a:r>
              <a:rPr lang="zh-CN" altLang="zh-CN" dirty="0">
                <a:latin typeface="Courier New" panose="02070309020205020404" pitchFamily="49" charset="0"/>
                <a:ea typeface="宋体" panose="02010600030101010101" pitchFamily="2" charset="-122"/>
                <a:cs typeface="Courier New" panose="02070309020205020404" pitchFamily="49" charset="0"/>
              </a:rPr>
              <a:t>int ：</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BOOL flag;</a:t>
            </a:r>
          </a:p>
          <a:p>
            <a:r>
              <a:rPr lang="zh-CN" altLang="en-US" dirty="0">
                <a:ea typeface="宋体" panose="02010600030101010101" pitchFamily="2" charset="-122"/>
              </a:rPr>
              <a:t>这样就</a:t>
            </a:r>
            <a:r>
              <a:rPr lang="zh-CN" altLang="zh-CN" dirty="0">
                <a:ea typeface="宋体" panose="02010600030101010101" pitchFamily="2" charset="-122"/>
              </a:rPr>
              <a:t>很清楚</a:t>
            </a:r>
            <a:r>
              <a:rPr lang="zh-CN" altLang="en-US" dirty="0">
                <a:ea typeface="宋体" panose="02010600030101010101" pitchFamily="2" charset="-122"/>
              </a:rPr>
              <a:t>看出</a:t>
            </a:r>
            <a:r>
              <a:rPr lang="zh-CN" altLang="zh-CN" dirty="0">
                <a:latin typeface="Courier New" panose="02070309020205020404" pitchFamily="49" charset="0"/>
                <a:ea typeface="宋体" panose="02010600030101010101" pitchFamily="2" charset="-122"/>
                <a:cs typeface="Courier New" panose="02070309020205020404" pitchFamily="49" charset="0"/>
              </a:rPr>
              <a:t>flag</a:t>
            </a:r>
            <a:r>
              <a:rPr lang="zh-CN" altLang="zh-CN" dirty="0">
                <a:ea typeface="宋体" panose="02010600030101010101" pitchFamily="2" charset="-122"/>
              </a:rPr>
              <a:t>不是一个普通的整数变量，而是代表一个布尔</a:t>
            </a:r>
            <a:r>
              <a:rPr lang="zh-CN" altLang="en-US" dirty="0">
                <a:ea typeface="宋体" panose="02010600030101010101" pitchFamily="2" charset="-122"/>
              </a:rPr>
              <a:t>变量</a:t>
            </a:r>
            <a:endParaRPr lang="zh-CN"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2BE05761-810F-63C1-E946-87DABD0C166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4C0A60-9CF9-384F-B475-8A8A81388254}"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8D1D537-C337-662B-F5C9-87365B665B2A}"/>
              </a:ext>
            </a:extLst>
          </p:cNvPr>
          <p:cNvSpPr>
            <a:spLocks noGrp="1"/>
          </p:cNvSpPr>
          <p:nvPr>
            <p:ph type="title"/>
          </p:nvPr>
        </p:nvSpPr>
        <p:spPr/>
        <p:txBody>
          <a:bodyPr/>
          <a:lstStyle/>
          <a:p>
            <a:r>
              <a:rPr lang="zh-CN" altLang="zh-CN">
                <a:ea typeface="宋体" panose="02010600030101010101" pitchFamily="2" charset="-122"/>
              </a:rPr>
              <a:t>C99 中的布尔值</a:t>
            </a:r>
          </a:p>
        </p:txBody>
      </p:sp>
      <p:sp>
        <p:nvSpPr>
          <p:cNvPr id="57347" name="Content Placeholder 2">
            <a:extLst>
              <a:ext uri="{FF2B5EF4-FFF2-40B4-BE49-F238E27FC236}">
                <a16:creationId xmlns:a16="http://schemas.microsoft.com/office/drawing/2014/main" id="{77B22B07-B4A0-9D84-70E7-CE681E70261D}"/>
              </a:ext>
            </a:extLst>
          </p:cNvPr>
          <p:cNvSpPr>
            <a:spLocks noGrp="1"/>
          </p:cNvSpPr>
          <p:nvPr>
            <p:ph idx="1"/>
          </p:nvPr>
        </p:nvSpPr>
        <p:spPr/>
        <p:txBody>
          <a:bodyPr/>
          <a:lstStyle/>
          <a:p>
            <a:r>
              <a:rPr lang="zh-CN" altLang="zh-CN" dirty="0">
                <a:ea typeface="宋体" panose="02010600030101010101" pitchFamily="2" charset="-122"/>
              </a:rPr>
              <a:t>C99 提供了</a:t>
            </a:r>
            <a:r>
              <a:rPr lang="zh-CN" altLang="zh-CN" dirty="0">
                <a:latin typeface="Courier New" panose="02070309020205020404" pitchFamily="49" charset="0"/>
                <a:ea typeface="宋体" panose="02010600030101010101" pitchFamily="2" charset="-122"/>
                <a:cs typeface="Courier New" panose="02070309020205020404" pitchFamily="49" charset="0"/>
              </a:rPr>
              <a:t>Bool</a:t>
            </a:r>
            <a:r>
              <a:rPr lang="zh-CN" altLang="zh-CN" dirty="0">
                <a:ea typeface="宋体" panose="02010600030101010101" pitchFamily="2" charset="-122"/>
              </a:rPr>
              <a:t>类型。</a:t>
            </a:r>
          </a:p>
          <a:p>
            <a:r>
              <a:rPr lang="zh-CN" altLang="zh-CN" dirty="0">
                <a:ea typeface="宋体" panose="02010600030101010101" pitchFamily="2" charset="-122"/>
              </a:rPr>
              <a:t>可以通过</a:t>
            </a:r>
            <a:r>
              <a:rPr lang="zh-CN" altLang="en-US" dirty="0">
                <a:ea typeface="宋体" panose="02010600030101010101" pitchFamily="2" charset="-122"/>
              </a:rPr>
              <a:t>这样</a:t>
            </a:r>
            <a:r>
              <a:rPr lang="zh-CN" altLang="zh-CN" dirty="0">
                <a:ea typeface="宋体" panose="02010600030101010101" pitchFamily="2" charset="-122"/>
              </a:rPr>
              <a:t>写来声明布尔变量</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_Bool flag</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p>
          <a:p>
            <a:r>
              <a:rPr lang="zh-CN" altLang="zh-CN" dirty="0">
                <a:latin typeface="Courier New" panose="02070309020205020404" pitchFamily="49" charset="0"/>
                <a:ea typeface="宋体" panose="02010600030101010101" pitchFamily="2" charset="-122"/>
                <a:cs typeface="Courier New" panose="02070309020205020404" pitchFamily="49" charset="0"/>
              </a:rPr>
              <a:t>_Bool</a:t>
            </a:r>
            <a:r>
              <a:rPr lang="zh-CN" altLang="zh-CN" dirty="0">
                <a:ea typeface="宋体" panose="02010600030101010101" pitchFamily="2" charset="-122"/>
              </a:rPr>
              <a:t>是整数类型，所以</a:t>
            </a:r>
            <a:r>
              <a:rPr lang="zh-CN" altLang="zh-CN" dirty="0">
                <a:latin typeface="Courier New" panose="02070309020205020404" pitchFamily="49" charset="0"/>
                <a:ea typeface="宋体" panose="02010600030101010101" pitchFamily="2" charset="-122"/>
                <a:cs typeface="Courier New" panose="02070309020205020404" pitchFamily="49" charset="0"/>
              </a:rPr>
              <a:t>_Bool</a:t>
            </a:r>
            <a:r>
              <a:rPr lang="zh-CN" altLang="zh-CN" dirty="0">
                <a:ea typeface="宋体" panose="02010600030101010101" pitchFamily="2" charset="-122"/>
              </a:rPr>
              <a:t>变量实际上只是变相的整数变量。</a:t>
            </a:r>
          </a:p>
          <a:p>
            <a:r>
              <a:rPr lang="zh-CN" altLang="zh-CN" dirty="0">
                <a:ea typeface="宋体" panose="02010600030101010101" pitchFamily="2" charset="-122"/>
              </a:rPr>
              <a:t>然而，与普通整数变量不同的是， </a:t>
            </a:r>
            <a:r>
              <a:rPr lang="zh-CN" altLang="zh-CN" dirty="0">
                <a:latin typeface="Courier New" panose="02070309020205020404" pitchFamily="49" charset="0"/>
                <a:ea typeface="宋体" panose="02010600030101010101" pitchFamily="2" charset="-122"/>
                <a:cs typeface="Courier New" panose="02070309020205020404" pitchFamily="49" charset="0"/>
              </a:rPr>
              <a:t>_Bool</a:t>
            </a:r>
            <a:r>
              <a:rPr lang="zh-CN" altLang="zh-CN" dirty="0">
                <a:ea typeface="宋体" panose="02010600030101010101" pitchFamily="2" charset="-122"/>
              </a:rPr>
              <a:t>变量只能分配 0 或 1。</a:t>
            </a:r>
          </a:p>
          <a:p>
            <a:r>
              <a:rPr lang="zh-CN" altLang="zh-CN" dirty="0">
                <a:ea typeface="宋体" panose="02010600030101010101" pitchFamily="2" charset="-122"/>
              </a:rPr>
              <a:t>尝试将非零值存储到</a:t>
            </a:r>
            <a:r>
              <a:rPr lang="zh-CN" altLang="zh-CN" dirty="0">
                <a:latin typeface="Courier New" panose="02070309020205020404" pitchFamily="49" charset="0"/>
                <a:ea typeface="宋体" panose="02010600030101010101" pitchFamily="2" charset="-122"/>
                <a:cs typeface="Courier New" panose="02070309020205020404" pitchFamily="49" charset="0"/>
              </a:rPr>
              <a:t>_Bool</a:t>
            </a:r>
            <a:r>
              <a:rPr lang="zh-CN" altLang="zh-CN" dirty="0">
                <a:ea typeface="宋体" panose="02010600030101010101" pitchFamily="2" charset="-122"/>
              </a:rPr>
              <a:t>变量中会导致变量被赋值为 1：</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flag = 5;   /* flag is assigned 1 */</a:t>
            </a:r>
          </a:p>
        </p:txBody>
      </p:sp>
      <p:sp>
        <p:nvSpPr>
          <p:cNvPr id="5" name="Slide Number Placeholder 4">
            <a:extLst>
              <a:ext uri="{FF2B5EF4-FFF2-40B4-BE49-F238E27FC236}">
                <a16:creationId xmlns:a16="http://schemas.microsoft.com/office/drawing/2014/main" id="{9307CCDF-9690-753C-9BBE-0E4261A0E36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47DBC1-EE8B-D843-9014-7C3AC1AD83F1}"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23AB4DE1-220E-D2C5-81F5-1ECB1C6BA744}"/>
              </a:ext>
            </a:extLst>
          </p:cNvPr>
          <p:cNvSpPr>
            <a:spLocks noGrp="1"/>
          </p:cNvSpPr>
          <p:nvPr>
            <p:ph type="title"/>
          </p:nvPr>
        </p:nvSpPr>
        <p:spPr/>
        <p:txBody>
          <a:bodyPr/>
          <a:lstStyle/>
          <a:p>
            <a:r>
              <a:rPr lang="zh-CN" altLang="zh-CN">
                <a:ea typeface="宋体" panose="02010600030101010101" pitchFamily="2" charset="-122"/>
              </a:rPr>
              <a:t>C99 中的布尔值</a:t>
            </a:r>
          </a:p>
        </p:txBody>
      </p:sp>
      <p:sp>
        <p:nvSpPr>
          <p:cNvPr id="58371" name="Content Placeholder 2">
            <a:extLst>
              <a:ext uri="{FF2B5EF4-FFF2-40B4-BE49-F238E27FC236}">
                <a16:creationId xmlns:a16="http://schemas.microsoft.com/office/drawing/2014/main" id="{849873D0-161B-F54A-9708-649FF9E814F1}"/>
              </a:ext>
            </a:extLst>
          </p:cNvPr>
          <p:cNvSpPr>
            <a:spLocks noGrp="1"/>
          </p:cNvSpPr>
          <p:nvPr>
            <p:ph idx="1"/>
          </p:nvPr>
        </p:nvSpPr>
        <p:spPr/>
        <p:txBody>
          <a:bodyPr/>
          <a:lstStyle/>
          <a:p>
            <a:r>
              <a:rPr lang="zh-CN" altLang="zh-CN" dirty="0">
                <a:ea typeface="宋体" panose="02010600030101010101" pitchFamily="2" charset="-122"/>
              </a:rPr>
              <a:t>对</a:t>
            </a:r>
            <a:r>
              <a:rPr lang="zh-CN" altLang="zh-CN" dirty="0">
                <a:latin typeface="Courier New" panose="02070309020205020404" pitchFamily="49" charset="0"/>
                <a:ea typeface="宋体" panose="02010600030101010101" pitchFamily="2" charset="-122"/>
                <a:cs typeface="Courier New" panose="02070309020205020404" pitchFamily="49" charset="0"/>
              </a:rPr>
              <a:t>_Bool</a:t>
            </a:r>
            <a:r>
              <a:rPr lang="zh-CN" altLang="zh-CN" dirty="0">
                <a:ea typeface="宋体" panose="02010600030101010101" pitchFamily="2" charset="-122"/>
              </a:rPr>
              <a:t>变量执行算术运算是合法的</a:t>
            </a:r>
            <a:r>
              <a:rPr lang="zh-CN" altLang="en-US" dirty="0">
                <a:ea typeface="宋体" panose="02010600030101010101" pitchFamily="2" charset="-122"/>
              </a:rPr>
              <a:t>，但</a:t>
            </a:r>
            <a:r>
              <a:rPr lang="zh-CN" altLang="zh-CN" dirty="0">
                <a:ea typeface="宋体" panose="02010600030101010101" pitchFamily="2" charset="-122"/>
              </a:rPr>
              <a:t>不建议</a:t>
            </a:r>
          </a:p>
          <a:p>
            <a:r>
              <a:rPr lang="zh-CN" altLang="en-US" dirty="0">
                <a:latin typeface="Courier New" panose="02070309020205020404" pitchFamily="49" charset="0"/>
                <a:ea typeface="宋体" panose="02010600030101010101" pitchFamily="2" charset="-122"/>
                <a:cs typeface="Courier New" panose="02070309020205020404" pitchFamily="49" charset="0"/>
              </a:rPr>
              <a:t>打印</a:t>
            </a:r>
            <a:r>
              <a:rPr lang="zh-CN" altLang="zh-CN" dirty="0">
                <a:latin typeface="Courier New" panose="02070309020205020404" pitchFamily="49" charset="0"/>
                <a:ea typeface="宋体" panose="02010600030101010101" pitchFamily="2" charset="-122"/>
                <a:cs typeface="Courier New" panose="02070309020205020404" pitchFamily="49" charset="0"/>
              </a:rPr>
              <a:t>_Bool变量</a:t>
            </a:r>
            <a:r>
              <a:rPr lang="zh-CN" altLang="zh-CN" dirty="0">
                <a:ea typeface="宋体" panose="02010600030101010101" pitchFamily="2" charset="-122"/>
              </a:rPr>
              <a:t>也是合法的（显示 0 或 1）。</a:t>
            </a:r>
          </a:p>
          <a:p>
            <a:r>
              <a:rPr lang="zh-CN" altLang="zh-CN" dirty="0">
                <a:ea typeface="宋体" panose="02010600030101010101" pitchFamily="2" charset="-122"/>
              </a:rPr>
              <a:t>当然，可以在</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语句中测试</a:t>
            </a:r>
            <a:r>
              <a:rPr lang="zh-CN" altLang="zh-CN" dirty="0">
                <a:latin typeface="Courier New" panose="02070309020205020404" pitchFamily="49" charset="0"/>
                <a:ea typeface="宋体" panose="02010600030101010101" pitchFamily="2" charset="-122"/>
                <a:cs typeface="Courier New" panose="02070309020205020404" pitchFamily="49" charset="0"/>
              </a:rPr>
              <a:t>_Bool变量：</a:t>
            </a:r>
          </a:p>
          <a:p>
            <a:pPr>
              <a:lnSpc>
                <a:spcPct val="80000"/>
              </a:lnSpc>
              <a:spcBef>
                <a:spcPts val="1200"/>
              </a:spcBef>
              <a:buFontTx/>
              <a:buNone/>
            </a:pPr>
            <a:r>
              <a:rPr lang="en-US" altLang="zh-CN" sz="2300" dirty="0">
                <a:latin typeface="Courier New" panose="02070309020205020404" pitchFamily="49" charset="0"/>
                <a:ea typeface="宋体" panose="02010600030101010101" pitchFamily="2" charset="-122"/>
                <a:cs typeface="Courier New" panose="02070309020205020404" pitchFamily="49" charset="0"/>
              </a:rPr>
              <a:t>	if (flag)   /* tests whether flag is 1 */</a:t>
            </a:r>
          </a:p>
          <a:p>
            <a:pPr>
              <a:lnSpc>
                <a:spcPct val="80000"/>
              </a:lnSpc>
              <a:spcBef>
                <a:spcPts val="600"/>
              </a:spcBef>
              <a:buFontTx/>
              <a:buNone/>
            </a:pPr>
            <a:r>
              <a:rPr lang="en-US" altLang="zh-CN" sz="230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5" name="Slide Number Placeholder 4">
            <a:extLst>
              <a:ext uri="{FF2B5EF4-FFF2-40B4-BE49-F238E27FC236}">
                <a16:creationId xmlns:a16="http://schemas.microsoft.com/office/drawing/2014/main" id="{D650C18E-7E0B-E03D-58B2-54C5497F5AF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E017EB-B1DB-C147-B4C7-202159133846}"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B8B540CF-EC81-9B52-DEDC-8496FE4944BA}"/>
              </a:ext>
            </a:extLst>
          </p:cNvPr>
          <p:cNvSpPr>
            <a:spLocks noGrp="1"/>
          </p:cNvSpPr>
          <p:nvPr>
            <p:ph type="title"/>
          </p:nvPr>
        </p:nvSpPr>
        <p:spPr/>
        <p:txBody>
          <a:bodyPr/>
          <a:lstStyle/>
          <a:p>
            <a:r>
              <a:rPr lang="zh-CN" altLang="zh-CN">
                <a:ea typeface="宋体" panose="02010600030101010101" pitchFamily="2" charset="-122"/>
              </a:rPr>
              <a:t>C99 中的布尔值</a:t>
            </a:r>
          </a:p>
        </p:txBody>
      </p:sp>
      <p:sp>
        <p:nvSpPr>
          <p:cNvPr id="59395" name="Content Placeholder 2">
            <a:extLst>
              <a:ext uri="{FF2B5EF4-FFF2-40B4-BE49-F238E27FC236}">
                <a16:creationId xmlns:a16="http://schemas.microsoft.com/office/drawing/2014/main" id="{B6B982D5-2BBA-1900-FEC1-FCA29A17AAAD}"/>
              </a:ext>
            </a:extLst>
          </p:cNvPr>
          <p:cNvSpPr>
            <a:spLocks noGrp="1"/>
          </p:cNvSpPr>
          <p:nvPr>
            <p:ph idx="1"/>
          </p:nvPr>
        </p:nvSpPr>
        <p:spPr/>
        <p:txBody>
          <a:bodyPr/>
          <a:lstStyle/>
          <a:p>
            <a:r>
              <a:rPr lang="zh-CN" altLang="zh-CN" sz="2600" dirty="0">
                <a:ea typeface="宋体" panose="02010600030101010101" pitchFamily="2" charset="-122"/>
              </a:rPr>
              <a:t>C99 的</a:t>
            </a:r>
            <a:r>
              <a:rPr lang="zh-CN" altLang="zh-CN" sz="2600" dirty="0">
                <a:latin typeface="Courier New" panose="02070309020205020404" pitchFamily="49" charset="0"/>
                <a:ea typeface="宋体" panose="02010600030101010101" pitchFamily="2" charset="-122"/>
                <a:cs typeface="Courier New" panose="02070309020205020404" pitchFamily="49" charset="0"/>
              </a:rPr>
              <a:t>&lt;stdbool.h&gt;</a:t>
            </a:r>
            <a:r>
              <a:rPr lang="zh-CN" altLang="en-US" sz="2600" dirty="0">
                <a:latin typeface="Courier New" panose="02070309020205020404" pitchFamily="49" charset="0"/>
                <a:ea typeface="宋体" panose="02010600030101010101" pitchFamily="2" charset="-122"/>
                <a:cs typeface="Courier New" panose="02070309020205020404" pitchFamily="49" charset="0"/>
              </a:rPr>
              <a:t>头文件</a:t>
            </a:r>
            <a:r>
              <a:rPr lang="zh-CN" altLang="zh-CN" sz="2600" dirty="0">
                <a:ea typeface="宋体" panose="02010600030101010101" pitchFamily="2" charset="-122"/>
              </a:rPr>
              <a:t>可以更轻松地处理布尔值。</a:t>
            </a:r>
          </a:p>
          <a:p>
            <a:r>
              <a:rPr lang="zh-CN" altLang="zh-CN" sz="2600" dirty="0">
                <a:ea typeface="宋体" panose="02010600030101010101" pitchFamily="2" charset="-122"/>
              </a:rPr>
              <a:t>它定义了一个宏</a:t>
            </a:r>
            <a:r>
              <a:rPr lang="zh-CN" altLang="zh-CN" sz="2600" dirty="0">
                <a:latin typeface="Courier New" panose="02070309020205020404" pitchFamily="49" charset="0"/>
                <a:ea typeface="宋体" panose="02010600030101010101" pitchFamily="2" charset="-122"/>
                <a:cs typeface="Courier New" panose="02070309020205020404" pitchFamily="49" charset="0"/>
              </a:rPr>
              <a:t>bool </a:t>
            </a:r>
            <a:r>
              <a:rPr lang="zh-CN" altLang="zh-CN" sz="2600" dirty="0">
                <a:ea typeface="宋体" panose="02010600030101010101" pitchFamily="2" charset="-122"/>
              </a:rPr>
              <a:t>，它代表</a:t>
            </a:r>
            <a:r>
              <a:rPr lang="zh-CN" altLang="zh-CN" sz="2600" dirty="0">
                <a:latin typeface="Courier New" panose="02070309020205020404" pitchFamily="49" charset="0"/>
                <a:ea typeface="宋体" panose="02010600030101010101" pitchFamily="2" charset="-122"/>
                <a:cs typeface="Courier New" panose="02070309020205020404" pitchFamily="49" charset="0"/>
              </a:rPr>
              <a:t>_Bool </a:t>
            </a:r>
            <a:r>
              <a:rPr lang="zh-CN" altLang="zh-CN" sz="2600" dirty="0">
                <a:ea typeface="宋体" panose="02010600030101010101" pitchFamily="2" charset="-122"/>
              </a:rPr>
              <a:t>。</a:t>
            </a:r>
          </a:p>
          <a:p>
            <a:r>
              <a:rPr lang="zh-CN" altLang="zh-CN" sz="2600" dirty="0">
                <a:ea typeface="宋体" panose="02010600030101010101" pitchFamily="2" charset="-122"/>
              </a:rPr>
              <a:t>如果包含</a:t>
            </a:r>
            <a:r>
              <a:rPr lang="zh-CN" altLang="zh-CN" sz="2600" dirty="0">
                <a:latin typeface="Courier New" panose="02070309020205020404" pitchFamily="49" charset="0"/>
                <a:ea typeface="宋体" panose="02010600030101010101" pitchFamily="2" charset="-122"/>
                <a:cs typeface="Courier New" panose="02070309020205020404" pitchFamily="49" charset="0"/>
              </a:rPr>
              <a:t>&lt;stdbool.h&gt; </a:t>
            </a:r>
            <a:r>
              <a:rPr lang="zh-CN" altLang="zh-CN" sz="2600" dirty="0">
                <a:ea typeface="宋体" panose="02010600030101010101" pitchFamily="2" charset="-122"/>
              </a:rPr>
              <a:t>，我们可以写</a:t>
            </a: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bool flag;   /* same as _Bool flag; */</a:t>
            </a:r>
          </a:p>
          <a:p>
            <a:r>
              <a:rPr lang="zh-CN" altLang="zh-CN" sz="2600" dirty="0">
                <a:latin typeface="Courier New" panose="02070309020205020404" pitchFamily="49" charset="0"/>
                <a:ea typeface="宋体" panose="02010600030101010101" pitchFamily="2" charset="-122"/>
                <a:cs typeface="Courier New" panose="02070309020205020404" pitchFamily="49" charset="0"/>
              </a:rPr>
              <a:t>&lt;stdbool.h&gt;还提供了名为true</a:t>
            </a:r>
            <a:r>
              <a:rPr lang="zh-CN" altLang="zh-CN" sz="2600" dirty="0">
                <a:ea typeface="宋体" panose="02010600030101010101" pitchFamily="2" charset="-122"/>
              </a:rPr>
              <a:t>和</a:t>
            </a:r>
            <a:r>
              <a:rPr lang="zh-CN" altLang="zh-CN" sz="2600" dirty="0">
                <a:latin typeface="Courier New" panose="02070309020205020404" pitchFamily="49" charset="0"/>
                <a:ea typeface="宋体" panose="02010600030101010101" pitchFamily="2" charset="-122"/>
                <a:cs typeface="Courier New" panose="02070309020205020404" pitchFamily="49" charset="0"/>
              </a:rPr>
              <a:t>false的</a:t>
            </a:r>
            <a:r>
              <a:rPr lang="zh-CN" altLang="zh-CN" sz="2600" dirty="0">
                <a:ea typeface="宋体" panose="02010600030101010101" pitchFamily="2" charset="-122"/>
              </a:rPr>
              <a:t>宏，它们分别代表 1 和 0，</a:t>
            </a:r>
            <a:r>
              <a:rPr lang="zh-CN" altLang="en-US" sz="2600" dirty="0">
                <a:ea typeface="宋体" panose="02010600030101010101" pitchFamily="2" charset="-122"/>
              </a:rPr>
              <a:t>因此</a:t>
            </a:r>
            <a:r>
              <a:rPr lang="zh-CN" altLang="zh-CN" sz="2600" dirty="0">
                <a:ea typeface="宋体" panose="02010600030101010101" pitchFamily="2" charset="-122"/>
              </a:rPr>
              <a:t>可以</a:t>
            </a:r>
            <a:r>
              <a:rPr lang="zh-CN" altLang="en-US" sz="2600" dirty="0">
                <a:ea typeface="宋体" panose="02010600030101010101" pitchFamily="2" charset="-122"/>
              </a:rPr>
              <a:t>这样写：</a:t>
            </a:r>
            <a:endParaRPr lang="zh-CN" altLang="zh-CN" sz="2600" dirty="0">
              <a:ea typeface="宋体" panose="02010600030101010101" pitchFamily="2" charset="-122"/>
            </a:endParaRP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flag = false;</a:t>
            </a:r>
          </a:p>
          <a:p>
            <a:pPr>
              <a:lnSpc>
                <a:spcPct val="80000"/>
              </a:lnSpc>
              <a:spcBef>
                <a:spcPts val="6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flag = true;</a:t>
            </a:r>
            <a:endParaRPr lang="en-US" altLang="zh-CN" sz="2200"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370B282E-43CF-DAB7-354E-676CAFCB5B5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48270A-AF49-EF4A-B928-8A2B3F55500E}"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014695C-CF3A-A813-3E7E-E6574AC869C9}"/>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a:t>
            </a:r>
          </a:p>
        </p:txBody>
      </p:sp>
      <p:sp>
        <p:nvSpPr>
          <p:cNvPr id="60419" name="Content Placeholder 2">
            <a:extLst>
              <a:ext uri="{FF2B5EF4-FFF2-40B4-BE49-F238E27FC236}">
                <a16:creationId xmlns:a16="http://schemas.microsoft.com/office/drawing/2014/main" id="{2C4F2E2C-C925-5B86-53AE-76C560C1B869}"/>
              </a:ext>
            </a:extLst>
          </p:cNvPr>
          <p:cNvSpPr>
            <a:spLocks noGrp="1"/>
          </p:cNvSpPr>
          <p:nvPr>
            <p:ph idx="1"/>
          </p:nvPr>
        </p:nvSpPr>
        <p:spPr/>
        <p:txBody>
          <a:bodyPr/>
          <a:lstStyle/>
          <a:p>
            <a:r>
              <a:rPr lang="zh-CN" altLang="zh-CN" sz="2600" dirty="0">
                <a:ea typeface="宋体" panose="02010600030101010101" pitchFamily="2" charset="-122"/>
              </a:rPr>
              <a:t>级联</a:t>
            </a:r>
            <a:r>
              <a:rPr lang="zh-CN" altLang="zh-CN" sz="2600" dirty="0">
                <a:latin typeface="Courier New" panose="02070309020205020404" pitchFamily="49" charset="0"/>
                <a:ea typeface="宋体" panose="02010600030101010101" pitchFamily="2" charset="-122"/>
                <a:cs typeface="Courier New" panose="02070309020205020404" pitchFamily="49" charset="0"/>
              </a:rPr>
              <a:t>if</a:t>
            </a:r>
            <a:r>
              <a:rPr lang="zh-CN" altLang="zh-CN" sz="2600" dirty="0">
                <a:ea typeface="宋体" panose="02010600030101010101" pitchFamily="2" charset="-122"/>
              </a:rPr>
              <a:t>语句用于将表达式与一系列值进行比较：</a:t>
            </a:r>
          </a:p>
          <a:p>
            <a:pPr>
              <a:lnSpc>
                <a:spcPct val="80000"/>
              </a:lnSpc>
              <a:spcBef>
                <a:spcPts val="8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if (grade == 4)</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("Excellent");</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else if (grade == 3)</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("Good");</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else if (grade == 2)</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("Average");</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else if (grade == 1)</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("Poor");</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else if (grade == 0)</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("Failing");</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("Illegal grade");</a:t>
            </a:r>
            <a:r>
              <a:rPr lang="en-US" altLang="zh-CN" sz="2200" dirty="0">
                <a:ea typeface="宋体" panose="02010600030101010101" pitchFamily="2" charset="-122"/>
              </a:rPr>
              <a:t> </a:t>
            </a:r>
          </a:p>
        </p:txBody>
      </p:sp>
      <p:sp>
        <p:nvSpPr>
          <p:cNvPr id="5" name="Slide Number Placeholder 4">
            <a:extLst>
              <a:ext uri="{FF2B5EF4-FFF2-40B4-BE49-F238E27FC236}">
                <a16:creationId xmlns:a16="http://schemas.microsoft.com/office/drawing/2014/main" id="{C8E812FA-CC8C-6D6D-28E1-B0FB278959C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7E5FF6-D74D-3B43-A629-98AAD20158C9}"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2601761-6252-B70E-8E40-94CD84639EB0}"/>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a:t>
            </a:r>
          </a:p>
        </p:txBody>
      </p:sp>
      <p:sp>
        <p:nvSpPr>
          <p:cNvPr id="61443" name="Content Placeholder 2">
            <a:extLst>
              <a:ext uri="{FF2B5EF4-FFF2-40B4-BE49-F238E27FC236}">
                <a16:creationId xmlns:a16="http://schemas.microsoft.com/office/drawing/2014/main" id="{4237CBBB-DD50-F619-1140-5D975C70B19F}"/>
              </a:ext>
            </a:extLst>
          </p:cNvPr>
          <p:cNvSpPr>
            <a:spLocks noGrp="1"/>
          </p:cNvSpPr>
          <p:nvPr>
            <p:ph idx="1"/>
          </p:nvPr>
        </p:nvSpPr>
        <p:spPr/>
        <p:txBody>
          <a:bodyPr/>
          <a:lstStyle/>
          <a:p>
            <a:r>
              <a:rPr lang="zh-CN" altLang="zh-CN" sz="2600" dirty="0">
                <a:latin typeface="Courier New" panose="02070309020205020404" pitchFamily="49" charset="0"/>
                <a:ea typeface="宋体" panose="02010600030101010101" pitchFamily="2" charset="-122"/>
                <a:cs typeface="Courier New" panose="02070309020205020404" pitchFamily="49" charset="0"/>
              </a:rPr>
              <a:t>switch</a:t>
            </a:r>
            <a:r>
              <a:rPr lang="zh-CN" altLang="zh-CN" sz="2600" dirty="0">
                <a:ea typeface="宋体" panose="02010600030101010101" pitchFamily="2" charset="-122"/>
              </a:rPr>
              <a:t>语句是另一种选择：</a:t>
            </a:r>
          </a:p>
          <a:p>
            <a:pPr>
              <a:lnSpc>
                <a:spcPct val="80000"/>
              </a:lnSpc>
              <a:spcBef>
                <a:spcPts val="8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switch (grade) {</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case 4: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("Excellent");</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case 3: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("Good");</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case 2: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("Average");</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case 1: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("Poor");</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case 0: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("Failing");</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default: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("Illegal grade");</a:t>
            </a:r>
          </a:p>
          <a:p>
            <a:pPr>
              <a:lnSpc>
                <a:spcPct val="80000"/>
              </a:lnSpc>
              <a:spcBef>
                <a:spcPts val="3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ct val="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5" name="Slide Number Placeholder 4">
            <a:extLst>
              <a:ext uri="{FF2B5EF4-FFF2-40B4-BE49-F238E27FC236}">
                <a16:creationId xmlns:a16="http://schemas.microsoft.com/office/drawing/2014/main" id="{B5CCF309-FF3D-19FD-24B1-712BF319EBC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484FFA-7431-4640-80A6-124C6547D9C9}"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4667CE2E-B9B7-EC17-65DD-E1F9E65AE61C}"/>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a:t>
            </a:r>
          </a:p>
        </p:txBody>
      </p:sp>
      <p:sp>
        <p:nvSpPr>
          <p:cNvPr id="62467" name="Content Placeholder 2">
            <a:extLst>
              <a:ext uri="{FF2B5EF4-FFF2-40B4-BE49-F238E27FC236}">
                <a16:creationId xmlns:a16="http://schemas.microsoft.com/office/drawing/2014/main" id="{82736572-95CD-5FA6-BD00-7BF7335A6718}"/>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switch语句可能比级联if语句</a:t>
            </a:r>
            <a:r>
              <a:rPr lang="zh-CN" altLang="zh-CN" dirty="0">
                <a:ea typeface="宋体" panose="02010600030101010101" pitchFamily="2" charset="-122"/>
              </a:rPr>
              <a:t>更容易阅读</a:t>
            </a:r>
          </a:p>
          <a:p>
            <a:r>
              <a:rPr lang="zh-CN" altLang="zh-CN"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语句通常比</a:t>
            </a:r>
            <a:r>
              <a:rPr lang="zh-CN" altLang="zh-CN" dirty="0">
                <a:latin typeface="Courier New" panose="02070309020205020404" pitchFamily="49" charset="0"/>
                <a:ea typeface="宋体" panose="02010600030101010101" pitchFamily="2" charset="-122"/>
                <a:cs typeface="Courier New" panose="02070309020205020404" pitchFamily="49" charset="0"/>
              </a:rPr>
              <a:t>if</a:t>
            </a:r>
            <a:r>
              <a:rPr lang="zh-CN" altLang="zh-CN" dirty="0">
                <a:ea typeface="宋体" panose="02010600030101010101" pitchFamily="2" charset="-122"/>
              </a:rPr>
              <a:t>语句</a:t>
            </a:r>
            <a:r>
              <a:rPr lang="zh-CN" altLang="en-US" dirty="0">
                <a:ea typeface="宋体" panose="02010600030101010101" pitchFamily="2" charset="-122"/>
              </a:rPr>
              <a:t>执行</a:t>
            </a:r>
            <a:r>
              <a:rPr lang="zh-CN" altLang="zh-CN" dirty="0">
                <a:ea typeface="宋体" panose="02010600030101010101" pitchFamily="2" charset="-122"/>
              </a:rPr>
              <a:t>更快</a:t>
            </a:r>
          </a:p>
          <a:p>
            <a:r>
              <a:rPr lang="zh-CN" altLang="zh-CN"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语句最常见</a:t>
            </a:r>
            <a:r>
              <a:rPr lang="zh-CN" altLang="en-US" dirty="0">
                <a:ea typeface="宋体" panose="02010600030101010101" pitchFamily="2" charset="-122"/>
              </a:rPr>
              <a:t>的</a:t>
            </a:r>
            <a:r>
              <a:rPr lang="zh-CN" altLang="zh-CN" dirty="0">
                <a:ea typeface="宋体" panose="02010600030101010101" pitchFamily="2" charset="-122"/>
              </a:rPr>
              <a:t>形式：</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switch ( </a:t>
            </a:r>
            <a:r>
              <a:rPr lang="en-US" altLang="zh-CN" sz="2400" i="1" dirty="0">
                <a:ea typeface="宋体" panose="02010600030101010101" pitchFamily="2" charset="-122"/>
              </a:rPr>
              <a:t>expression</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case </a:t>
            </a:r>
            <a:r>
              <a:rPr lang="en-US" altLang="zh-CN" sz="2400" i="1" dirty="0">
                <a:ea typeface="宋体" panose="02010600030101010101" pitchFamily="2" charset="-122"/>
              </a:rPr>
              <a:t>constant-expression</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i="1" dirty="0">
                <a:ea typeface="宋体" panose="02010600030101010101" pitchFamily="2" charset="-122"/>
              </a:rPr>
              <a:t>statements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case </a:t>
            </a:r>
            <a:r>
              <a:rPr lang="en-US" altLang="zh-CN" sz="2400" i="1" dirty="0">
                <a:ea typeface="宋体" panose="02010600030101010101" pitchFamily="2" charset="-122"/>
              </a:rPr>
              <a:t>constant-expression</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i="1" dirty="0">
                <a:ea typeface="宋体" panose="02010600030101010101" pitchFamily="2" charset="-122"/>
              </a:rPr>
              <a:t>statements</a:t>
            </a:r>
            <a:r>
              <a:rPr lang="en-US" altLang="zh-CN" sz="2400" dirty="0">
                <a:ea typeface="宋体" panose="02010600030101010101" pitchFamily="2" charset="-122"/>
              </a:rPr>
              <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default : </a:t>
            </a:r>
            <a:r>
              <a:rPr lang="en-US" altLang="zh-CN" sz="2400" i="1" dirty="0">
                <a:ea typeface="宋体" panose="02010600030101010101" pitchFamily="2" charset="-122"/>
              </a:rPr>
              <a:t>statements</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5" name="Slide Number Placeholder 4">
            <a:extLst>
              <a:ext uri="{FF2B5EF4-FFF2-40B4-BE49-F238E27FC236}">
                <a16:creationId xmlns:a16="http://schemas.microsoft.com/office/drawing/2014/main" id="{4F7DA93C-9C00-534D-53B8-178D225465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084D3D-859C-A243-88B0-03DE47436A95}"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8C694A5-6065-0932-E005-689EE08F4D08}"/>
              </a:ext>
            </a:extLst>
          </p:cNvPr>
          <p:cNvSpPr>
            <a:spLocks noGrp="1"/>
          </p:cNvSpPr>
          <p:nvPr>
            <p:ph type="title"/>
          </p:nvPr>
        </p:nvSpPr>
        <p:spPr/>
        <p:txBody>
          <a:bodyPr/>
          <a:lstStyle/>
          <a:p>
            <a:r>
              <a:rPr lang="zh-CN" altLang="zh-CN">
                <a:ea typeface="宋体" panose="02010600030101010101" pitchFamily="2" charset="-122"/>
              </a:rPr>
              <a:t>关系运算符</a:t>
            </a:r>
          </a:p>
        </p:txBody>
      </p:sp>
      <p:sp>
        <p:nvSpPr>
          <p:cNvPr id="17411" name="Content Placeholder 2">
            <a:extLst>
              <a:ext uri="{FF2B5EF4-FFF2-40B4-BE49-F238E27FC236}">
                <a16:creationId xmlns:a16="http://schemas.microsoft.com/office/drawing/2014/main" id="{247EDFF9-5B5B-2F10-4543-132F757C7214}"/>
              </a:ext>
            </a:extLst>
          </p:cNvPr>
          <p:cNvSpPr>
            <a:spLocks noGrp="1"/>
          </p:cNvSpPr>
          <p:nvPr>
            <p:ph idx="1"/>
          </p:nvPr>
        </p:nvSpPr>
        <p:spPr>
          <a:xfrm>
            <a:off x="685800" y="1524000"/>
            <a:ext cx="7848600" cy="4800600"/>
          </a:xfrm>
        </p:spPr>
        <p:txBody>
          <a:bodyPr/>
          <a:lstStyle/>
          <a:p>
            <a:r>
              <a:rPr lang="zh-CN" altLang="zh-CN" dirty="0">
                <a:ea typeface="宋体" panose="02010600030101010101" pitchFamily="2" charset="-122"/>
              </a:rPr>
              <a:t>关系运算符的优先级低于算术运算符。</a:t>
            </a:r>
          </a:p>
          <a:p>
            <a:pPr lvl="1"/>
            <a:r>
              <a:rPr lang="zh-CN" altLang="zh-CN" dirty="0">
                <a:ea typeface="宋体" panose="02010600030101010101" pitchFamily="2" charset="-122"/>
              </a:rPr>
              <a:t>例如， </a:t>
            </a:r>
            <a:r>
              <a:rPr lang="en-US" altLang="zh-CN" dirty="0" err="1">
                <a:latin typeface="Courier New" panose="02070309020205020404" pitchFamily="49" charset="0"/>
                <a:ea typeface="宋体" panose="02010600030101010101" pitchFamily="2" charset="-122"/>
                <a:cs typeface="Courier New" panose="02070309020205020404" pitchFamily="49" charset="0"/>
              </a:rPr>
              <a:t>i</a:t>
            </a:r>
            <a:r>
              <a:rPr lang="en-US" altLang="zh-CN" dirty="0">
                <a:ea typeface="宋体" panose="02010600030101010101" pitchFamily="2" charset="-122"/>
              </a:rPr>
              <a:t> + </a:t>
            </a:r>
            <a:r>
              <a:rPr lang="en-US" altLang="zh-CN" dirty="0">
                <a:latin typeface="Courier New" panose="02070309020205020404" pitchFamily="49" charset="0"/>
                <a:ea typeface="宋体" panose="02010600030101010101" pitchFamily="2" charset="-122"/>
                <a:cs typeface="Courier New" panose="02070309020205020404" pitchFamily="49" charset="0"/>
              </a:rPr>
              <a:t>j</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&lt;</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k</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1</a:t>
            </a:r>
            <a:r>
              <a:rPr lang="zh-CN" altLang="en-US" dirty="0">
                <a:latin typeface="Courier New" panose="02070309020205020404" pitchFamily="49" charset="0"/>
                <a:ea typeface="宋体" panose="02010600030101010101" pitchFamily="2" charset="-122"/>
                <a:cs typeface="Courier New" panose="02070309020205020404" pitchFamily="49" charset="0"/>
              </a:rPr>
              <a:t> </a:t>
            </a:r>
            <a:r>
              <a:rPr lang="zh-CN" altLang="zh-CN" dirty="0">
                <a:ea typeface="宋体" panose="02010600030101010101" pitchFamily="2" charset="-122"/>
              </a:rPr>
              <a:t>表示</a:t>
            </a:r>
            <a:r>
              <a:rPr lang="zh-CN" altLang="en-US"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err="1">
                <a:latin typeface="Courier New" panose="02070309020205020404" pitchFamily="49" charset="0"/>
                <a:ea typeface="宋体" panose="02010600030101010101" pitchFamily="2" charset="-122"/>
                <a:cs typeface="Courier New" panose="02070309020205020404" pitchFamily="49" charset="0"/>
              </a:rPr>
              <a:t>i</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j)</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&lt;</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(k</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1)</a:t>
            </a:r>
            <a:endParaRPr lang="zh-CN" altLang="zh-CN" dirty="0">
              <a:ea typeface="宋体" panose="02010600030101010101" pitchFamily="2" charset="-122"/>
            </a:endParaRPr>
          </a:p>
          <a:p>
            <a:r>
              <a:rPr lang="zh-CN" altLang="zh-CN" dirty="0">
                <a:ea typeface="宋体" panose="02010600030101010101" pitchFamily="2" charset="-122"/>
              </a:rPr>
              <a:t>关系运算符是左结合的</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1758D388-3101-0210-7FC9-933377C570E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A5634E-C9AE-704F-9B85-37ADE79FA9F1}"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8F2E373F-56FF-71BD-FC93-74D779EA29EA}"/>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a:t>
            </a:r>
          </a:p>
        </p:txBody>
      </p:sp>
      <p:sp>
        <p:nvSpPr>
          <p:cNvPr id="63491" name="Content Placeholder 2">
            <a:extLst>
              <a:ext uri="{FF2B5EF4-FFF2-40B4-BE49-F238E27FC236}">
                <a16:creationId xmlns:a16="http://schemas.microsoft.com/office/drawing/2014/main" id="{9F0CC87B-CEAF-B36F-6915-C16454BC79A1}"/>
              </a:ext>
            </a:extLst>
          </p:cNvPr>
          <p:cNvSpPr>
            <a:spLocks noGrp="1"/>
          </p:cNvSpPr>
          <p:nvPr>
            <p:ph idx="1"/>
          </p:nvPr>
        </p:nvSpPr>
        <p:spPr/>
        <p:txBody>
          <a:bodyPr/>
          <a:lstStyle/>
          <a:p>
            <a:r>
              <a:rPr lang="zh-CN" altLang="zh-CN" dirty="0">
                <a:ea typeface="宋体" panose="02010600030101010101" pitchFamily="2" charset="-122"/>
              </a:rPr>
              <a:t>单词</a:t>
            </a:r>
            <a:r>
              <a:rPr lang="zh-CN" altLang="zh-CN"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后面必须跟一个括号中的整数表达式——</a:t>
            </a:r>
            <a:r>
              <a:rPr lang="zh-CN" altLang="zh-CN" b="1" i="1" dirty="0">
                <a:ea typeface="宋体" panose="02010600030101010101" pitchFamily="2" charset="-122"/>
              </a:rPr>
              <a:t>控制表达式</a:t>
            </a:r>
          </a:p>
          <a:p>
            <a:r>
              <a:rPr lang="zh-CN" altLang="zh-CN" dirty="0">
                <a:ea typeface="宋体" panose="02010600030101010101" pitchFamily="2" charset="-122"/>
              </a:rPr>
              <a:t>字符在 C 中被视为整数，因此可以在</a:t>
            </a:r>
            <a:r>
              <a:rPr lang="zh-CN" altLang="zh-CN"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语句中进行</a:t>
            </a:r>
            <a:r>
              <a:rPr lang="zh-CN" altLang="en-US" dirty="0">
                <a:ea typeface="宋体" panose="02010600030101010101" pitchFamily="2" charset="-122"/>
              </a:rPr>
              <a:t>判定</a:t>
            </a:r>
            <a:endParaRPr lang="zh-CN" altLang="zh-CN" dirty="0">
              <a:ea typeface="宋体" panose="02010600030101010101" pitchFamily="2" charset="-122"/>
            </a:endParaRPr>
          </a:p>
          <a:p>
            <a:r>
              <a:rPr lang="zh-CN" altLang="zh-CN" dirty="0">
                <a:ea typeface="宋体" panose="02010600030101010101" pitchFamily="2" charset="-122"/>
              </a:rPr>
              <a:t>但是，浮点数和字符串不符合条件</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39B54804-344D-EFBD-6C92-6A4DBD12A7E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418F39-6C81-DF4B-BCED-405C78423FC3}"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0AD15745-E032-9CFF-347D-83C62D43BA3D}"/>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a:t>
            </a:r>
          </a:p>
        </p:txBody>
      </p:sp>
      <p:sp>
        <p:nvSpPr>
          <p:cNvPr id="64515" name="Content Placeholder 2">
            <a:extLst>
              <a:ext uri="{FF2B5EF4-FFF2-40B4-BE49-F238E27FC236}">
                <a16:creationId xmlns:a16="http://schemas.microsoft.com/office/drawing/2014/main" id="{E0E6F5B4-8A92-C170-B839-720B8AAA7C82}"/>
              </a:ext>
            </a:extLst>
          </p:cNvPr>
          <p:cNvSpPr>
            <a:spLocks noGrp="1"/>
          </p:cNvSpPr>
          <p:nvPr>
            <p:ph idx="1"/>
          </p:nvPr>
        </p:nvSpPr>
        <p:spPr/>
        <p:txBody>
          <a:bodyPr/>
          <a:lstStyle/>
          <a:p>
            <a:r>
              <a:rPr lang="zh-CN" altLang="zh-CN" dirty="0">
                <a:ea typeface="宋体" panose="02010600030101010101" pitchFamily="2" charset="-122"/>
              </a:rPr>
              <a:t>每个</a:t>
            </a:r>
            <a:r>
              <a:rPr lang="en-US" altLang="zh-CN" dirty="0">
                <a:ea typeface="宋体" panose="02010600030101010101" pitchFamily="2" charset="-122"/>
              </a:rPr>
              <a:t>case</a:t>
            </a:r>
            <a:r>
              <a:rPr lang="zh-CN" altLang="zh-CN" dirty="0">
                <a:ea typeface="宋体" panose="02010600030101010101" pitchFamily="2" charset="-122"/>
              </a:rPr>
              <a:t>都以</a:t>
            </a:r>
            <a:r>
              <a:rPr lang="zh-CN" altLang="en-US" dirty="0">
                <a:ea typeface="宋体" panose="02010600030101010101" pitchFamily="2" charset="-122"/>
              </a:rPr>
              <a:t>下面的标签形式</a:t>
            </a:r>
            <a:r>
              <a:rPr lang="zh-CN" altLang="zh-CN" dirty="0">
                <a:ea typeface="宋体" panose="02010600030101010101" pitchFamily="2" charset="-122"/>
              </a:rPr>
              <a:t>开头</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case </a:t>
            </a:r>
            <a:r>
              <a:rPr lang="en-US" altLang="zh-CN" sz="2400" i="1" dirty="0">
                <a:ea typeface="宋体" panose="02010600030101010101" pitchFamily="2" charset="-122"/>
              </a:rPr>
              <a:t>constant-expression</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b="1" i="1" dirty="0">
                <a:ea typeface="宋体" panose="02010600030101010101" pitchFamily="2" charset="-122"/>
              </a:rPr>
              <a:t>常量表达式</a:t>
            </a:r>
            <a:r>
              <a:rPr lang="zh-CN" altLang="zh-CN" dirty="0">
                <a:ea typeface="宋体" panose="02010600030101010101" pitchFamily="2" charset="-122"/>
              </a:rPr>
              <a:t>与普通表达式很相似，只是它不能包含变量或函数调用</a:t>
            </a:r>
          </a:p>
          <a:p>
            <a:pPr marL="457200" lvl="1" indent="0">
              <a:buNone/>
            </a:pPr>
            <a:r>
              <a:rPr lang="zh-CN" altLang="zh-CN" dirty="0">
                <a:latin typeface="Courier New" panose="02070309020205020404" pitchFamily="49" charset="0"/>
                <a:ea typeface="宋体" panose="02010600030101010101" pitchFamily="2" charset="-122"/>
                <a:cs typeface="Courier New" panose="02070309020205020404" pitchFamily="49" charset="0"/>
              </a:rPr>
              <a:t>5</a:t>
            </a:r>
            <a:r>
              <a:rPr lang="zh-CN" altLang="zh-CN" dirty="0">
                <a:ea typeface="宋体" panose="02010600030101010101" pitchFamily="2" charset="-122"/>
              </a:rPr>
              <a:t>是一个常数表达式，</a:t>
            </a:r>
            <a:r>
              <a:rPr lang="zh-CN" altLang="zh-CN" dirty="0">
                <a:latin typeface="Courier New" panose="02070309020205020404" pitchFamily="49" charset="0"/>
                <a:ea typeface="宋体" panose="02010600030101010101" pitchFamily="2" charset="-122"/>
                <a:cs typeface="Courier New" panose="02070309020205020404" pitchFamily="49" charset="0"/>
              </a:rPr>
              <a:t>5</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10</a:t>
            </a:r>
            <a:r>
              <a:rPr lang="zh-CN" altLang="en-US" dirty="0">
                <a:latin typeface="Courier New" panose="02070309020205020404" pitchFamily="49" charset="0"/>
                <a:ea typeface="宋体" panose="02010600030101010101" pitchFamily="2" charset="-122"/>
                <a:cs typeface="Courier New" panose="02070309020205020404" pitchFamily="49" charset="0"/>
              </a:rPr>
              <a:t>也</a:t>
            </a:r>
            <a:r>
              <a:rPr lang="zh-CN" altLang="zh-CN" dirty="0">
                <a:ea typeface="宋体" panose="02010600030101010101" pitchFamily="2" charset="-122"/>
              </a:rPr>
              <a:t>是一个常数表达式，但</a:t>
            </a:r>
            <a:r>
              <a:rPr lang="zh-CN" altLang="zh-CN" dirty="0">
                <a:latin typeface="Courier New" panose="02070309020205020404" pitchFamily="49" charset="0"/>
                <a:ea typeface="宋体" panose="02010600030101010101" pitchFamily="2" charset="-122"/>
                <a:cs typeface="Courier New" panose="02070309020205020404" pitchFamily="49" charset="0"/>
              </a:rPr>
              <a:t>n</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10</a:t>
            </a:r>
            <a:r>
              <a:rPr lang="zh-CN" altLang="zh-CN" dirty="0">
                <a:ea typeface="宋体" panose="02010600030101010101" pitchFamily="2" charset="-122"/>
              </a:rPr>
              <a:t>不是常量表达式（除非</a:t>
            </a:r>
            <a:r>
              <a:rPr lang="zh-CN" altLang="zh-CN" dirty="0">
                <a:latin typeface="Courier New" panose="02070309020205020404" pitchFamily="49" charset="0"/>
                <a:ea typeface="宋体" panose="02010600030101010101" pitchFamily="2" charset="-122"/>
                <a:cs typeface="Courier New" panose="02070309020205020404" pitchFamily="49" charset="0"/>
              </a:rPr>
              <a:t>n</a:t>
            </a:r>
            <a:r>
              <a:rPr lang="zh-CN" altLang="zh-CN" dirty="0">
                <a:ea typeface="宋体" panose="02010600030101010101" pitchFamily="2" charset="-122"/>
              </a:rPr>
              <a:t>是表示常量的宏）</a:t>
            </a:r>
          </a:p>
          <a:p>
            <a:r>
              <a:rPr lang="zh-CN" altLang="zh-CN" dirty="0">
                <a:ea typeface="宋体" panose="02010600030101010101" pitchFamily="2" charset="-122"/>
              </a:rPr>
              <a:t>case 标签中的常量表达式必须计算为整数（可接受字符）</a:t>
            </a:r>
          </a:p>
        </p:txBody>
      </p:sp>
      <p:sp>
        <p:nvSpPr>
          <p:cNvPr id="5" name="Slide Number Placeholder 4">
            <a:extLst>
              <a:ext uri="{FF2B5EF4-FFF2-40B4-BE49-F238E27FC236}">
                <a16:creationId xmlns:a16="http://schemas.microsoft.com/office/drawing/2014/main" id="{863F380D-D0DF-E26A-8A96-26F2241194D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637616-F92F-4444-96A4-EA10B2F0E890}"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ECCE18F1-A991-5867-2D55-E9E39068A08F}"/>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a:t>
            </a:r>
          </a:p>
        </p:txBody>
      </p:sp>
      <p:sp>
        <p:nvSpPr>
          <p:cNvPr id="65539" name="Content Placeholder 2">
            <a:extLst>
              <a:ext uri="{FF2B5EF4-FFF2-40B4-BE49-F238E27FC236}">
                <a16:creationId xmlns:a16="http://schemas.microsoft.com/office/drawing/2014/main" id="{7F65CDBA-7638-74CC-1A6B-C2376130BB3B}"/>
              </a:ext>
            </a:extLst>
          </p:cNvPr>
          <p:cNvSpPr>
            <a:spLocks noGrp="1"/>
          </p:cNvSpPr>
          <p:nvPr>
            <p:ph idx="1"/>
          </p:nvPr>
        </p:nvSpPr>
        <p:spPr/>
        <p:txBody>
          <a:bodyPr/>
          <a:lstStyle/>
          <a:p>
            <a:r>
              <a:rPr lang="zh-CN" altLang="zh-CN" dirty="0">
                <a:ea typeface="宋体" panose="02010600030101010101" pitchFamily="2" charset="-122"/>
              </a:rPr>
              <a:t>在每个案例标签之后是任意数量的语句</a:t>
            </a:r>
          </a:p>
          <a:p>
            <a:r>
              <a:rPr lang="zh-CN" altLang="zh-CN" dirty="0">
                <a:ea typeface="宋体" panose="02010600030101010101" pitchFamily="2" charset="-122"/>
              </a:rPr>
              <a:t>语句周围不需要大括号</a:t>
            </a:r>
          </a:p>
          <a:p>
            <a:r>
              <a:rPr lang="zh-CN" altLang="zh-CN" dirty="0">
                <a:ea typeface="宋体" panose="02010600030101010101" pitchFamily="2" charset="-122"/>
              </a:rPr>
              <a:t>每组中的最后一条语句通常是</a:t>
            </a:r>
            <a:r>
              <a:rPr lang="zh-CN" altLang="zh-CN" dirty="0">
                <a:latin typeface="Courier New" panose="02070309020205020404" pitchFamily="49" charset="0"/>
                <a:ea typeface="宋体" panose="02010600030101010101" pitchFamily="2" charset="-122"/>
                <a:cs typeface="Courier New" panose="02070309020205020404" pitchFamily="49" charset="0"/>
              </a:rPr>
              <a:t>break</a:t>
            </a:r>
            <a:endParaRPr lang="zh-CN" altLang="zh-CN" dirty="0">
              <a:ea typeface="宋体" panose="02010600030101010101" pitchFamily="2" charset="-122"/>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352525A6-DC7A-CDBC-0A1F-E7F18476136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7B1EA9-979A-5049-AFF0-317BD896AB8B}"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135DD16C-97BB-09BE-A1C6-B6A399630501}"/>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a:t>
            </a:r>
          </a:p>
        </p:txBody>
      </p:sp>
      <p:sp>
        <p:nvSpPr>
          <p:cNvPr id="66563" name="Content Placeholder 2">
            <a:extLst>
              <a:ext uri="{FF2B5EF4-FFF2-40B4-BE49-F238E27FC236}">
                <a16:creationId xmlns:a16="http://schemas.microsoft.com/office/drawing/2014/main" id="{299422B1-D5B7-4147-5B9D-9FA8C9DB8079}"/>
              </a:ext>
            </a:extLst>
          </p:cNvPr>
          <p:cNvSpPr>
            <a:spLocks noGrp="1"/>
          </p:cNvSpPr>
          <p:nvPr>
            <p:ph idx="1"/>
          </p:nvPr>
        </p:nvSpPr>
        <p:spPr/>
        <p:txBody>
          <a:bodyPr/>
          <a:lstStyle/>
          <a:p>
            <a:r>
              <a:rPr lang="zh-CN" altLang="zh-CN" sz="2400" dirty="0">
                <a:ea typeface="宋体" panose="02010600030101010101" pitchFamily="2" charset="-122"/>
              </a:rPr>
              <a:t>不允许有重复的</a:t>
            </a:r>
            <a:r>
              <a:rPr lang="en-US" altLang="zh-CN" sz="2400" dirty="0">
                <a:ea typeface="宋体" panose="02010600030101010101" pitchFamily="2" charset="-122"/>
              </a:rPr>
              <a:t>case</a:t>
            </a:r>
            <a:r>
              <a:rPr lang="zh-CN" altLang="zh-CN" sz="2400" dirty="0">
                <a:ea typeface="宋体" panose="02010600030101010101" pitchFamily="2" charset="-122"/>
              </a:rPr>
              <a:t>标签。</a:t>
            </a:r>
          </a:p>
          <a:p>
            <a:r>
              <a:rPr lang="zh-CN" altLang="zh-CN" sz="2400" dirty="0">
                <a:ea typeface="宋体" panose="02010600030101010101" pitchFamily="2" charset="-122"/>
              </a:rPr>
              <a:t>案例的顺序无关紧要，</a:t>
            </a:r>
            <a:r>
              <a:rPr lang="zh-CN" altLang="zh-CN" sz="2400" dirty="0">
                <a:latin typeface="Courier New" panose="02070309020205020404" pitchFamily="49" charset="0"/>
                <a:ea typeface="宋体" panose="02010600030101010101" pitchFamily="2" charset="-122"/>
                <a:cs typeface="Courier New" panose="02070309020205020404" pitchFamily="49" charset="0"/>
              </a:rPr>
              <a:t>默认</a:t>
            </a:r>
            <a:r>
              <a:rPr lang="en-US" altLang="zh-CN" sz="2400" dirty="0">
                <a:latin typeface="Courier New" panose="02070309020205020404" pitchFamily="49" charset="0"/>
                <a:ea typeface="宋体" panose="02010600030101010101" pitchFamily="2" charset="-122"/>
                <a:cs typeface="Courier New" panose="02070309020205020404" pitchFamily="49" charset="0"/>
              </a:rPr>
              <a:t>case</a:t>
            </a:r>
            <a:r>
              <a:rPr lang="zh-CN" altLang="zh-CN" sz="2400" dirty="0">
                <a:ea typeface="宋体" panose="02010600030101010101" pitchFamily="2" charset="-122"/>
              </a:rPr>
              <a:t>不需要排在最后。</a:t>
            </a:r>
          </a:p>
          <a:p>
            <a:r>
              <a:rPr lang="zh-CN" altLang="zh-CN" sz="2400" dirty="0">
                <a:ea typeface="宋体" panose="02010600030101010101" pitchFamily="2" charset="-122"/>
              </a:rPr>
              <a:t>一组语句之前可以有几个 case 标签：</a:t>
            </a:r>
          </a:p>
          <a:p>
            <a:pPr>
              <a:lnSpc>
                <a:spcPct val="80000"/>
              </a:lnSpc>
              <a:spcBef>
                <a:spcPts val="600"/>
              </a:spcBef>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switch (grade) {</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case 4:</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case 3:</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case 2:</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case 1: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("Passing");</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case 0: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("Failing");</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default: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("Illegal grade");</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p:txBody>
      </p:sp>
      <p:sp>
        <p:nvSpPr>
          <p:cNvPr id="5" name="Slide Number Placeholder 4">
            <a:extLst>
              <a:ext uri="{FF2B5EF4-FFF2-40B4-BE49-F238E27FC236}">
                <a16:creationId xmlns:a16="http://schemas.microsoft.com/office/drawing/2014/main" id="{BC580E2F-400C-D592-8065-BBE31A72C48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60A369-906D-8B47-B4FF-E981C937806D}"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E01A6988-092C-DE83-28A2-E1B5E23ECD73}"/>
              </a:ext>
            </a:extLst>
          </p:cNvPr>
          <p:cNvSpPr>
            <a:spLocks noGrp="1"/>
          </p:cNvSpPr>
          <p:nvPr>
            <p:ph type="title"/>
          </p:nvPr>
        </p:nvSpPr>
        <p:spPr/>
        <p:txBody>
          <a:bodyPr/>
          <a:lstStyle/>
          <a:p>
            <a:r>
              <a:rPr lang="zh-CN" altLang="zh-CN" b="1"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a:t>
            </a:r>
          </a:p>
        </p:txBody>
      </p:sp>
      <p:sp>
        <p:nvSpPr>
          <p:cNvPr id="67587" name="Content Placeholder 2">
            <a:extLst>
              <a:ext uri="{FF2B5EF4-FFF2-40B4-BE49-F238E27FC236}">
                <a16:creationId xmlns:a16="http://schemas.microsoft.com/office/drawing/2014/main" id="{4092EC3D-8174-CC68-824B-1DE966F6E69D}"/>
              </a:ext>
            </a:extLst>
          </p:cNvPr>
          <p:cNvSpPr>
            <a:spLocks noGrp="1"/>
          </p:cNvSpPr>
          <p:nvPr>
            <p:ph idx="1"/>
          </p:nvPr>
        </p:nvSpPr>
        <p:spPr/>
        <p:txBody>
          <a:bodyPr/>
          <a:lstStyle/>
          <a:p>
            <a:r>
              <a:rPr lang="zh-CN" altLang="zh-CN" sz="2600" dirty="0">
                <a:ea typeface="宋体" panose="02010600030101010101" pitchFamily="2" charset="-122"/>
              </a:rPr>
              <a:t>为了节省空间，可以将多个</a:t>
            </a:r>
            <a:r>
              <a:rPr lang="en-US" altLang="zh-CN" sz="2600" dirty="0">
                <a:ea typeface="宋体" panose="02010600030101010101" pitchFamily="2" charset="-122"/>
              </a:rPr>
              <a:t>case</a:t>
            </a:r>
            <a:r>
              <a:rPr lang="zh-CN" altLang="zh-CN" sz="2600" dirty="0">
                <a:ea typeface="宋体" panose="02010600030101010101" pitchFamily="2" charset="-122"/>
              </a:rPr>
              <a:t>标签放在同一行：</a:t>
            </a:r>
          </a:p>
          <a:p>
            <a:pPr>
              <a:lnSpc>
                <a:spcPct val="80000"/>
              </a:lnSpc>
              <a:spcBef>
                <a:spcPts val="8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switch (grade) {</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case 4: case 3: case 2: case 1:</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100" dirty="0">
                <a:latin typeface="Courier New" panose="02070309020205020404" pitchFamily="49" charset="0"/>
                <a:ea typeface="宋体" panose="02010600030101010101" pitchFamily="2" charset="-122"/>
                <a:cs typeface="Courier New" panose="02070309020205020404" pitchFamily="49" charset="0"/>
              </a:rPr>
              <a:t>("Passing");</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case 0: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100" dirty="0">
                <a:latin typeface="Courier New" panose="02070309020205020404" pitchFamily="49" charset="0"/>
                <a:ea typeface="宋体" panose="02010600030101010101" pitchFamily="2" charset="-122"/>
                <a:cs typeface="Courier New" panose="02070309020205020404" pitchFamily="49" charset="0"/>
              </a:rPr>
              <a:t>("Failing");</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default: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100" dirty="0">
                <a:latin typeface="Courier New" panose="02070309020205020404" pitchFamily="49" charset="0"/>
                <a:ea typeface="宋体" panose="02010600030101010101" pitchFamily="2" charset="-122"/>
                <a:cs typeface="Courier New" panose="02070309020205020404" pitchFamily="49" charset="0"/>
              </a:rPr>
              <a:t>("Illegal grade");</a:t>
            </a:r>
          </a:p>
          <a:p>
            <a:pPr>
              <a:lnSpc>
                <a:spcPct val="80000"/>
              </a:lnSpc>
              <a:spcBef>
                <a:spcPts val="3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ct val="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sz="2600" dirty="0">
                <a:ea typeface="宋体" panose="02010600030101010101" pitchFamily="2" charset="-122"/>
              </a:rPr>
              <a:t>如果缺少</a:t>
            </a:r>
            <a:r>
              <a:rPr lang="en-US" altLang="zh-CN" sz="2600" dirty="0">
                <a:latin typeface="Courier New" panose="02070309020205020404" pitchFamily="49" charset="0"/>
                <a:ea typeface="宋体" panose="02010600030101010101" pitchFamily="2" charset="-122"/>
                <a:cs typeface="Courier New" panose="02070309020205020404" pitchFamily="49" charset="0"/>
              </a:rPr>
              <a:t>default</a:t>
            </a:r>
            <a:r>
              <a:rPr lang="zh-CN" altLang="en-US" sz="2600" dirty="0">
                <a:latin typeface="Courier New" panose="02070309020205020404" pitchFamily="49" charset="0"/>
                <a:ea typeface="宋体" panose="02010600030101010101" pitchFamily="2" charset="-122"/>
                <a:cs typeface="Courier New" panose="02070309020205020404" pitchFamily="49" charset="0"/>
              </a:rPr>
              <a:t>，</a:t>
            </a:r>
            <a:r>
              <a:rPr lang="zh-CN" altLang="zh-CN" sz="2600" dirty="0">
                <a:ea typeface="宋体" panose="02010600030101010101" pitchFamily="2" charset="-122"/>
              </a:rPr>
              <a:t>且控制表达式的值与任何</a:t>
            </a:r>
            <a:r>
              <a:rPr lang="en-US" altLang="zh-CN" sz="2600" dirty="0">
                <a:ea typeface="宋体" panose="02010600030101010101" pitchFamily="2" charset="-122"/>
              </a:rPr>
              <a:t>case</a:t>
            </a:r>
            <a:r>
              <a:rPr lang="zh-CN" altLang="zh-CN" sz="2600" dirty="0">
                <a:ea typeface="宋体" panose="02010600030101010101" pitchFamily="2" charset="-122"/>
              </a:rPr>
              <a:t>都不匹配，则控制传递到</a:t>
            </a:r>
            <a:r>
              <a:rPr lang="zh-CN" altLang="zh-CN" sz="2600" dirty="0">
                <a:latin typeface="Courier New" panose="02070309020205020404" pitchFamily="49" charset="0"/>
                <a:ea typeface="宋体" panose="02010600030101010101" pitchFamily="2" charset="-122"/>
                <a:cs typeface="Courier New" panose="02070309020205020404" pitchFamily="49" charset="0"/>
              </a:rPr>
              <a:t>switch之后的下一条语句</a:t>
            </a:r>
            <a:endParaRPr lang="zh-CN" altLang="zh-CN" sz="2600" dirty="0">
              <a:ea typeface="宋体" panose="02010600030101010101" pitchFamily="2" charset="-122"/>
            </a:endParaRPr>
          </a:p>
        </p:txBody>
      </p:sp>
      <p:sp>
        <p:nvSpPr>
          <p:cNvPr id="5" name="Slide Number Placeholder 4">
            <a:extLst>
              <a:ext uri="{FF2B5EF4-FFF2-40B4-BE49-F238E27FC236}">
                <a16:creationId xmlns:a16="http://schemas.microsoft.com/office/drawing/2014/main" id="{5D721435-DF7C-D3FC-B596-D5CC60576D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C9BAC8-A681-314E-BD10-12137BD8452D}"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C1029CBF-9A8A-F4E4-C72E-0DE5F3C11F5A}"/>
              </a:ext>
            </a:extLst>
          </p:cNvPr>
          <p:cNvSpPr>
            <a:spLocks noGrp="1"/>
          </p:cNvSpPr>
          <p:nvPr>
            <p:ph type="title"/>
          </p:nvPr>
        </p:nvSpPr>
        <p:spPr/>
        <p:txBody>
          <a:bodyPr/>
          <a:lstStyle/>
          <a:p>
            <a:r>
              <a:rPr lang="zh-CN" altLang="zh-CN" b="1">
                <a:latin typeface="Courier New" panose="02070309020205020404" pitchFamily="49" charset="0"/>
                <a:ea typeface="宋体" panose="02010600030101010101" pitchFamily="2" charset="-122"/>
                <a:cs typeface="Courier New" panose="02070309020205020404" pitchFamily="49" charset="0"/>
              </a:rPr>
              <a:t>break</a:t>
            </a:r>
            <a:r>
              <a:rPr lang="zh-CN" altLang="zh-CN">
                <a:ea typeface="宋体" panose="02010600030101010101" pitchFamily="2" charset="-122"/>
              </a:rPr>
              <a:t>语句的作用</a:t>
            </a:r>
          </a:p>
        </p:txBody>
      </p:sp>
      <p:sp>
        <p:nvSpPr>
          <p:cNvPr id="68611" name="Content Placeholder 2">
            <a:extLst>
              <a:ext uri="{FF2B5EF4-FFF2-40B4-BE49-F238E27FC236}">
                <a16:creationId xmlns:a16="http://schemas.microsoft.com/office/drawing/2014/main" id="{5605AC1F-6F8F-ABFE-12A0-5C43FF7D99E3}"/>
              </a:ext>
            </a:extLst>
          </p:cNvPr>
          <p:cNvSpPr>
            <a:spLocks noGrp="1"/>
          </p:cNvSpPr>
          <p:nvPr>
            <p:ph idx="1"/>
          </p:nvPr>
        </p:nvSpPr>
        <p:spPr>
          <a:xfrm>
            <a:off x="685800" y="1524000"/>
            <a:ext cx="7848600" cy="4800600"/>
          </a:xfrm>
        </p:spPr>
        <p:txBody>
          <a:bodyPr/>
          <a:lstStyle/>
          <a:p>
            <a:r>
              <a:rPr lang="zh-CN" altLang="zh-CN" dirty="0">
                <a:ea typeface="宋体" panose="02010600030101010101" pitchFamily="2" charset="-122"/>
              </a:rPr>
              <a:t>执行</a:t>
            </a:r>
            <a:r>
              <a:rPr lang="zh-CN" altLang="zh-CN" dirty="0">
                <a:latin typeface="Courier New" panose="02070309020205020404" pitchFamily="49" charset="0"/>
                <a:ea typeface="宋体" panose="02010600030101010101" pitchFamily="2" charset="-122"/>
                <a:cs typeface="Courier New" panose="02070309020205020404" pitchFamily="49" charset="0"/>
              </a:rPr>
              <a:t>break</a:t>
            </a:r>
            <a:r>
              <a:rPr lang="zh-CN" altLang="zh-CN" dirty="0">
                <a:ea typeface="宋体" panose="02010600030101010101" pitchFamily="2" charset="-122"/>
              </a:rPr>
              <a:t>语句会导致程序从</a:t>
            </a:r>
            <a:r>
              <a:rPr lang="zh-CN" altLang="zh-CN"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语句中“中断”；在</a:t>
            </a:r>
            <a:r>
              <a:rPr lang="zh-CN" altLang="zh-CN"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之后的下一条语句继续执行</a:t>
            </a:r>
          </a:p>
          <a:p>
            <a:r>
              <a:rPr lang="zh-CN" altLang="zh-CN"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语句实际上是“计算跳转”的一种形式</a:t>
            </a:r>
          </a:p>
          <a:p>
            <a:r>
              <a:rPr lang="zh-CN" altLang="zh-CN" dirty="0">
                <a:ea typeface="宋体" panose="02010600030101010101" pitchFamily="2" charset="-122"/>
              </a:rPr>
              <a:t>计算控制表达式时，控制跳转到与</a:t>
            </a:r>
            <a:r>
              <a:rPr lang="zh-CN" altLang="zh-CN" dirty="0">
                <a:latin typeface="Courier New" panose="02070309020205020404" pitchFamily="49" charset="0"/>
                <a:ea typeface="宋体" panose="02010600030101010101" pitchFamily="2" charset="-122"/>
                <a:cs typeface="Courier New" panose="02070309020205020404" pitchFamily="49" charset="0"/>
              </a:rPr>
              <a:t>switch</a:t>
            </a:r>
            <a:r>
              <a:rPr lang="zh-CN" altLang="zh-CN" dirty="0">
                <a:ea typeface="宋体" panose="02010600030101010101" pitchFamily="2" charset="-122"/>
              </a:rPr>
              <a:t>表达式的值匹配的 case 标签</a:t>
            </a:r>
          </a:p>
          <a:p>
            <a:r>
              <a:rPr lang="zh-CN" altLang="zh-CN" dirty="0">
                <a:ea typeface="宋体" panose="02010600030101010101" pitchFamily="2" charset="-122"/>
              </a:rPr>
              <a:t>case 标签只不过是一个标记，表示</a:t>
            </a:r>
            <a:r>
              <a:rPr lang="zh-CN" altLang="zh-CN" dirty="0">
                <a:latin typeface="Courier New" panose="02070309020205020404" pitchFamily="49" charset="0"/>
                <a:ea typeface="宋体" panose="02010600030101010101" pitchFamily="2" charset="-122"/>
                <a:cs typeface="Courier New" panose="02070309020205020404" pitchFamily="49" charset="0"/>
              </a:rPr>
              <a:t>switch中的一个位置</a:t>
            </a:r>
            <a:endParaRPr lang="zh-CN"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D72EB79B-1379-CA81-0780-D5975FC45F6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4B495B-2CC4-4A4C-934A-A7341217BE6A}"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4C87CDA-9DB8-95B5-FF9B-278DEE878310}"/>
              </a:ext>
            </a:extLst>
          </p:cNvPr>
          <p:cNvSpPr>
            <a:spLocks noGrp="1"/>
          </p:cNvSpPr>
          <p:nvPr>
            <p:ph type="title"/>
          </p:nvPr>
        </p:nvSpPr>
        <p:spPr/>
        <p:txBody>
          <a:bodyPr/>
          <a:lstStyle/>
          <a:p>
            <a:r>
              <a:rPr lang="zh-CN" altLang="zh-CN" b="1">
                <a:latin typeface="Courier New" panose="02070309020205020404" pitchFamily="49" charset="0"/>
                <a:ea typeface="宋体" panose="02010600030101010101" pitchFamily="2" charset="-122"/>
                <a:cs typeface="Courier New" panose="02070309020205020404" pitchFamily="49" charset="0"/>
              </a:rPr>
              <a:t>break</a:t>
            </a:r>
            <a:r>
              <a:rPr lang="zh-CN" altLang="zh-CN">
                <a:ea typeface="宋体" panose="02010600030101010101" pitchFamily="2" charset="-122"/>
              </a:rPr>
              <a:t>语句的作用</a:t>
            </a:r>
          </a:p>
        </p:txBody>
      </p:sp>
      <p:sp>
        <p:nvSpPr>
          <p:cNvPr id="69635" name="Content Placeholder 2">
            <a:extLst>
              <a:ext uri="{FF2B5EF4-FFF2-40B4-BE49-F238E27FC236}">
                <a16:creationId xmlns:a16="http://schemas.microsoft.com/office/drawing/2014/main" id="{9215271B-DFE6-A514-C736-9C392FEF6ABD}"/>
              </a:ext>
            </a:extLst>
          </p:cNvPr>
          <p:cNvSpPr>
            <a:spLocks noGrp="1"/>
          </p:cNvSpPr>
          <p:nvPr>
            <p:ph idx="1"/>
          </p:nvPr>
        </p:nvSpPr>
        <p:spPr/>
        <p:txBody>
          <a:bodyPr/>
          <a:lstStyle/>
          <a:p>
            <a:r>
              <a:rPr lang="zh-CN" altLang="zh-CN" sz="2600" dirty="0">
                <a:ea typeface="宋体" panose="02010600030101010101" pitchFamily="2" charset="-122"/>
              </a:rPr>
              <a:t>没有</a:t>
            </a:r>
            <a:r>
              <a:rPr lang="zh-CN" altLang="zh-CN" sz="2600" dirty="0">
                <a:latin typeface="Courier New" panose="02070309020205020404" pitchFamily="49" charset="0"/>
                <a:ea typeface="宋体" panose="02010600030101010101" pitchFamily="2" charset="-122"/>
                <a:cs typeface="Courier New" panose="02070309020205020404" pitchFamily="49" charset="0"/>
              </a:rPr>
              <a:t>break </a:t>
            </a:r>
            <a:r>
              <a:rPr lang="zh-CN" altLang="zh-CN" sz="2600" dirty="0">
                <a:ea typeface="宋体" panose="02010600030101010101" pitchFamily="2" charset="-122"/>
              </a:rPr>
              <a:t>（或其他跳转语句），控制将流入下一个 case</a:t>
            </a:r>
          </a:p>
          <a:p>
            <a:r>
              <a:rPr lang="zh-CN" altLang="zh-CN" sz="2600" dirty="0">
                <a:ea typeface="宋体" panose="02010600030101010101" pitchFamily="2" charset="-122"/>
              </a:rPr>
              <a:t>例子：</a:t>
            </a:r>
          </a:p>
          <a:p>
            <a:pPr>
              <a:lnSpc>
                <a:spcPct val="80000"/>
              </a:lnSpc>
              <a:spcBef>
                <a:spcPts val="8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switch (grade) {</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case 4: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100" dirty="0">
                <a:latin typeface="Courier New" panose="02070309020205020404" pitchFamily="49" charset="0"/>
                <a:ea typeface="宋体" panose="02010600030101010101" pitchFamily="2" charset="-122"/>
                <a:cs typeface="Courier New" panose="02070309020205020404" pitchFamily="49" charset="0"/>
              </a:rPr>
              <a:t>("Excellent");</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case 3: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100" dirty="0">
                <a:latin typeface="Courier New" panose="02070309020205020404" pitchFamily="49" charset="0"/>
                <a:ea typeface="宋体" panose="02010600030101010101" pitchFamily="2" charset="-122"/>
                <a:cs typeface="Courier New" panose="02070309020205020404" pitchFamily="49" charset="0"/>
              </a:rPr>
              <a:t>("Good");</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case 2: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100" dirty="0">
                <a:latin typeface="Courier New" panose="02070309020205020404" pitchFamily="49" charset="0"/>
                <a:ea typeface="宋体" panose="02010600030101010101" pitchFamily="2" charset="-122"/>
                <a:cs typeface="Courier New" panose="02070309020205020404" pitchFamily="49" charset="0"/>
              </a:rPr>
              <a:t>("Average");</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case 1: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100" dirty="0">
                <a:latin typeface="Courier New" panose="02070309020205020404" pitchFamily="49" charset="0"/>
                <a:ea typeface="宋体" panose="02010600030101010101" pitchFamily="2" charset="-122"/>
                <a:cs typeface="Courier New" panose="02070309020205020404" pitchFamily="49" charset="0"/>
              </a:rPr>
              <a:t>("Poor");</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case 0: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100" dirty="0">
                <a:latin typeface="Courier New" panose="02070309020205020404" pitchFamily="49" charset="0"/>
                <a:ea typeface="宋体" panose="02010600030101010101" pitchFamily="2" charset="-122"/>
                <a:cs typeface="Courier New" panose="02070309020205020404" pitchFamily="49" charset="0"/>
              </a:rPr>
              <a:t>("Failing");</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default: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100" dirty="0">
                <a:latin typeface="Courier New" panose="02070309020205020404" pitchFamily="49" charset="0"/>
                <a:ea typeface="宋体" panose="02010600030101010101" pitchFamily="2" charset="-122"/>
                <a:cs typeface="Courier New" panose="02070309020205020404" pitchFamily="49" charset="0"/>
              </a:rPr>
              <a:t>("Illegal grade");</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sz="2600" dirty="0">
                <a:ea typeface="宋体" panose="02010600030101010101" pitchFamily="2" charset="-122"/>
              </a:rPr>
              <a:t>如果</a:t>
            </a:r>
            <a:r>
              <a:rPr lang="en-US" altLang="zh-CN" sz="2600" dirty="0">
                <a:latin typeface="Courier New" panose="02070309020205020404" pitchFamily="49" charset="0"/>
                <a:ea typeface="宋体" panose="02010600030101010101" pitchFamily="2" charset="-122"/>
                <a:cs typeface="Courier New" panose="02070309020205020404" pitchFamily="49" charset="0"/>
              </a:rPr>
              <a:t>grade</a:t>
            </a:r>
            <a:r>
              <a:rPr lang="zh-CN" altLang="zh-CN" sz="2600" dirty="0">
                <a:latin typeface="Courier New" panose="02070309020205020404" pitchFamily="49" charset="0"/>
                <a:ea typeface="宋体" panose="02010600030101010101" pitchFamily="2" charset="-122"/>
                <a:cs typeface="Courier New" panose="02070309020205020404" pitchFamily="49" charset="0"/>
              </a:rPr>
              <a:t>的</a:t>
            </a:r>
            <a:r>
              <a:rPr lang="zh-CN" altLang="zh-CN" sz="2600" dirty="0">
                <a:ea typeface="宋体" panose="02010600030101010101" pitchFamily="2" charset="-122"/>
              </a:rPr>
              <a:t>值为 3，则打印的消息为</a:t>
            </a:r>
          </a:p>
          <a:p>
            <a:pPr>
              <a:lnSpc>
                <a:spcPct val="80000"/>
              </a:lnSpc>
              <a:spcBef>
                <a:spcPts val="8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GoodAveragePoorFailingIllegal</a:t>
            </a:r>
            <a:r>
              <a:rPr lang="en-US" altLang="zh-CN" sz="2100" dirty="0">
                <a:latin typeface="Courier New" panose="02070309020205020404" pitchFamily="49" charset="0"/>
                <a:ea typeface="宋体" panose="02010600030101010101" pitchFamily="2" charset="-122"/>
                <a:cs typeface="Courier New" panose="02070309020205020404" pitchFamily="49" charset="0"/>
              </a:rPr>
              <a:t> grade</a:t>
            </a:r>
            <a:endParaRPr lang="zh-CN" altLang="zh-CN" sz="2100" dirty="0">
              <a:latin typeface="Courier New" panose="02070309020205020404" pitchFamily="49" charset="0"/>
              <a:ea typeface="宋体" panose="02010600030101010101" pitchFamily="2" charset="-122"/>
              <a:cs typeface="Courier New" panose="02070309020205020404" pitchFamily="49" charset="0"/>
            </a:endParaRPr>
          </a:p>
        </p:txBody>
      </p:sp>
      <p:sp>
        <p:nvSpPr>
          <p:cNvPr id="5" name="Slide Number Placeholder 4">
            <a:extLst>
              <a:ext uri="{FF2B5EF4-FFF2-40B4-BE49-F238E27FC236}">
                <a16:creationId xmlns:a16="http://schemas.microsoft.com/office/drawing/2014/main" id="{D9740FC5-58E2-6835-71E9-DA47067AEDE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D74C19-1B71-CC45-81CF-2D9B51E40738}"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B1280FE1-A189-2C53-C982-59C6F7004D63}"/>
              </a:ext>
            </a:extLst>
          </p:cNvPr>
          <p:cNvSpPr>
            <a:spLocks noGrp="1"/>
          </p:cNvSpPr>
          <p:nvPr>
            <p:ph type="title"/>
          </p:nvPr>
        </p:nvSpPr>
        <p:spPr/>
        <p:txBody>
          <a:bodyPr/>
          <a:lstStyle/>
          <a:p>
            <a:r>
              <a:rPr lang="zh-CN" altLang="zh-CN" b="1">
                <a:latin typeface="Courier New" panose="02070309020205020404" pitchFamily="49" charset="0"/>
                <a:ea typeface="宋体" panose="02010600030101010101" pitchFamily="2" charset="-122"/>
                <a:cs typeface="Courier New" panose="02070309020205020404" pitchFamily="49" charset="0"/>
              </a:rPr>
              <a:t>break</a:t>
            </a:r>
            <a:r>
              <a:rPr lang="zh-CN" altLang="zh-CN">
                <a:ea typeface="宋体" panose="02010600030101010101" pitchFamily="2" charset="-122"/>
              </a:rPr>
              <a:t>语句的作用</a:t>
            </a:r>
          </a:p>
        </p:txBody>
      </p:sp>
      <p:sp>
        <p:nvSpPr>
          <p:cNvPr id="70659" name="Content Placeholder 2">
            <a:extLst>
              <a:ext uri="{FF2B5EF4-FFF2-40B4-BE49-F238E27FC236}">
                <a16:creationId xmlns:a16="http://schemas.microsoft.com/office/drawing/2014/main" id="{A823A4F2-5F1D-039E-6555-E5D176492E7C}"/>
              </a:ext>
            </a:extLst>
          </p:cNvPr>
          <p:cNvSpPr>
            <a:spLocks noGrp="1"/>
          </p:cNvSpPr>
          <p:nvPr>
            <p:ph idx="1"/>
          </p:nvPr>
        </p:nvSpPr>
        <p:spPr>
          <a:xfrm>
            <a:off x="685800" y="1524000"/>
            <a:ext cx="7848600" cy="4800600"/>
          </a:xfrm>
        </p:spPr>
        <p:txBody>
          <a:bodyPr/>
          <a:lstStyle/>
          <a:p>
            <a:r>
              <a:rPr lang="zh-CN" altLang="zh-CN" sz="2500" dirty="0">
                <a:ea typeface="宋体" panose="02010600030101010101" pitchFamily="2" charset="-122"/>
              </a:rPr>
              <a:t>省略</a:t>
            </a:r>
            <a:r>
              <a:rPr lang="zh-CN" altLang="zh-CN" sz="2500" dirty="0">
                <a:latin typeface="Courier New" panose="02070309020205020404" pitchFamily="49" charset="0"/>
                <a:ea typeface="宋体" panose="02010600030101010101" pitchFamily="2" charset="-122"/>
                <a:cs typeface="Courier New" panose="02070309020205020404" pitchFamily="49" charset="0"/>
              </a:rPr>
              <a:t>break</a:t>
            </a:r>
            <a:r>
              <a:rPr lang="zh-CN" altLang="zh-CN" sz="2500" dirty="0">
                <a:ea typeface="宋体" panose="02010600030101010101" pitchFamily="2" charset="-122"/>
              </a:rPr>
              <a:t>有时是故意的，但通常是</a:t>
            </a:r>
            <a:r>
              <a:rPr lang="zh-CN" altLang="en-US" sz="2500" dirty="0">
                <a:ea typeface="宋体" panose="02010600030101010101" pitchFamily="2" charset="-122"/>
              </a:rPr>
              <a:t>因为</a:t>
            </a:r>
            <a:r>
              <a:rPr lang="zh-CN" altLang="zh-CN" sz="2500" dirty="0">
                <a:ea typeface="宋体" panose="02010600030101010101" pitchFamily="2" charset="-122"/>
              </a:rPr>
              <a:t>疏忽</a:t>
            </a:r>
          </a:p>
          <a:p>
            <a:r>
              <a:rPr lang="zh-CN" altLang="en-US" sz="2500" dirty="0">
                <a:ea typeface="宋体" panose="02010600030101010101" pitchFamily="2" charset="-122"/>
              </a:rPr>
              <a:t>明确</a:t>
            </a:r>
            <a:r>
              <a:rPr lang="zh-CN" altLang="zh-CN" sz="2500" dirty="0">
                <a:ea typeface="宋体" panose="02010600030101010101" pitchFamily="2" charset="-122"/>
              </a:rPr>
              <a:t>指出故意</a:t>
            </a:r>
            <a:r>
              <a:rPr lang="zh-CN" altLang="en-US" sz="2500" dirty="0">
                <a:ea typeface="宋体" panose="02010600030101010101" pitchFamily="2" charset="-122"/>
              </a:rPr>
              <a:t>省略</a:t>
            </a:r>
            <a:r>
              <a:rPr lang="zh-CN" altLang="zh-CN" sz="2500" dirty="0">
                <a:latin typeface="Courier New" panose="02070309020205020404" pitchFamily="49" charset="0"/>
                <a:ea typeface="宋体" panose="02010600030101010101" pitchFamily="2" charset="-122"/>
                <a:cs typeface="Courier New" panose="02070309020205020404" pitchFamily="49" charset="0"/>
              </a:rPr>
              <a:t>break</a:t>
            </a:r>
            <a:r>
              <a:rPr lang="zh-CN" altLang="en-US" sz="2500" dirty="0">
                <a:latin typeface="Courier New" panose="02070309020205020404" pitchFamily="49" charset="0"/>
                <a:ea typeface="宋体" panose="02010600030101010101" pitchFamily="2" charset="-122"/>
                <a:cs typeface="Courier New" panose="02070309020205020404" pitchFamily="49" charset="0"/>
              </a:rPr>
              <a:t>语句</a:t>
            </a:r>
            <a:r>
              <a:rPr lang="zh-CN" altLang="zh-CN" sz="2500" dirty="0">
                <a:latin typeface="Courier New" panose="02070309020205020404" pitchFamily="49" charset="0"/>
                <a:ea typeface="宋体" panose="02010600030101010101" pitchFamily="2" charset="-122"/>
                <a:cs typeface="Courier New" panose="02070309020205020404" pitchFamily="49" charset="0"/>
              </a:rPr>
              <a:t>是个好</a:t>
            </a:r>
            <a:r>
              <a:rPr lang="zh-CN" altLang="en-US" sz="2500" dirty="0">
                <a:latin typeface="Courier New" panose="02070309020205020404" pitchFamily="49" charset="0"/>
                <a:ea typeface="宋体" panose="02010600030101010101" pitchFamily="2" charset="-122"/>
                <a:cs typeface="Courier New" panose="02070309020205020404" pitchFamily="49" charset="0"/>
              </a:rPr>
              <a:t>的习惯</a:t>
            </a:r>
            <a:r>
              <a:rPr lang="zh-CN" altLang="zh-CN" sz="2500" dirty="0">
                <a:ea typeface="宋体" panose="02010600030101010101" pitchFamily="2" charset="-122"/>
              </a:rPr>
              <a:t>：</a:t>
            </a:r>
          </a:p>
          <a:p>
            <a:pPr>
              <a:lnSpc>
                <a:spcPct val="80000"/>
              </a:lnSpc>
              <a:spcBef>
                <a:spcPts val="8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switch (grade) {</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case 4: case 3: case 2: case 1:</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num_passing</a:t>
            </a:r>
            <a:r>
              <a:rPr lang="en-US" altLang="zh-CN" sz="21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 FALL THROUGH */</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case 0: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total_grades</a:t>
            </a:r>
            <a:r>
              <a:rPr lang="en-US" altLang="zh-CN" sz="21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sz="2500" dirty="0">
                <a:ea typeface="宋体" panose="02010600030101010101" pitchFamily="2" charset="-122"/>
              </a:rPr>
              <a:t>尽管最后一个 case 永远不需要</a:t>
            </a:r>
            <a:r>
              <a:rPr lang="zh-CN" altLang="zh-CN" sz="2500" dirty="0">
                <a:latin typeface="Courier New" panose="02070309020205020404" pitchFamily="49" charset="0"/>
                <a:ea typeface="宋体" panose="02010600030101010101" pitchFamily="2" charset="-122"/>
                <a:cs typeface="Courier New" panose="02070309020205020404" pitchFamily="49" charset="0"/>
              </a:rPr>
              <a:t>break</a:t>
            </a:r>
            <a:r>
              <a:rPr lang="zh-CN" altLang="zh-CN" sz="2500" dirty="0">
                <a:ea typeface="宋体" panose="02010600030101010101" pitchFamily="2" charset="-122"/>
              </a:rPr>
              <a:t>语句，但包含一个</a:t>
            </a:r>
            <a:r>
              <a:rPr lang="zh-CN" altLang="zh-CN" sz="2500" dirty="0">
                <a:latin typeface="Courier New" panose="02070309020205020404" pitchFamily="49" charset="0"/>
                <a:ea typeface="宋体" panose="02010600030101010101" pitchFamily="2" charset="-122"/>
                <a:cs typeface="Courier New" panose="02070309020205020404" pitchFamily="49" charset="0"/>
              </a:rPr>
              <a:t>break</a:t>
            </a:r>
            <a:r>
              <a:rPr lang="zh-CN" altLang="zh-CN" sz="2500" dirty="0">
                <a:ea typeface="宋体" panose="02010600030101010101" pitchFamily="2" charset="-122"/>
              </a:rPr>
              <a:t>可以很容易地在将来添加 case</a:t>
            </a:r>
          </a:p>
        </p:txBody>
      </p:sp>
      <p:sp>
        <p:nvSpPr>
          <p:cNvPr id="5" name="Slide Number Placeholder 4">
            <a:extLst>
              <a:ext uri="{FF2B5EF4-FFF2-40B4-BE49-F238E27FC236}">
                <a16:creationId xmlns:a16="http://schemas.microsoft.com/office/drawing/2014/main" id="{C0A6863B-6113-CF69-917D-09752D9E8B4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816946-F8B4-C94B-8767-657B861B1E29}"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097004AF-63AA-783F-88B8-99F805310237}"/>
              </a:ext>
            </a:extLst>
          </p:cNvPr>
          <p:cNvSpPr>
            <a:spLocks noGrp="1"/>
          </p:cNvSpPr>
          <p:nvPr>
            <p:ph type="title"/>
          </p:nvPr>
        </p:nvSpPr>
        <p:spPr/>
        <p:txBody>
          <a:bodyPr/>
          <a:lstStyle/>
          <a:p>
            <a:r>
              <a:rPr lang="zh-CN" altLang="zh-CN" dirty="0">
                <a:ea typeface="宋体" panose="02010600030101010101" pitchFamily="2" charset="-122"/>
              </a:rPr>
              <a:t>程序：以法律形式打印日期</a:t>
            </a:r>
          </a:p>
        </p:txBody>
      </p:sp>
      <p:sp>
        <p:nvSpPr>
          <p:cNvPr id="71683" name="Content Placeholder 2">
            <a:extLst>
              <a:ext uri="{FF2B5EF4-FFF2-40B4-BE49-F238E27FC236}">
                <a16:creationId xmlns:a16="http://schemas.microsoft.com/office/drawing/2014/main" id="{C567FAEE-FB89-7405-E5B8-8D7A7FF2F8F9}"/>
              </a:ext>
            </a:extLst>
          </p:cNvPr>
          <p:cNvSpPr>
            <a:spLocks noGrp="1"/>
          </p:cNvSpPr>
          <p:nvPr>
            <p:ph idx="1"/>
          </p:nvPr>
        </p:nvSpPr>
        <p:spPr>
          <a:xfrm>
            <a:off x="685800" y="1524000"/>
            <a:ext cx="7848600" cy="4800600"/>
          </a:xfrm>
        </p:spPr>
        <p:txBody>
          <a:bodyPr/>
          <a:lstStyle/>
          <a:p>
            <a:r>
              <a:rPr lang="zh-CN" altLang="zh-CN" sz="2600" dirty="0">
                <a:ea typeface="宋体" panose="02010600030101010101" pitchFamily="2" charset="-122"/>
              </a:rPr>
              <a:t>合同和其他法律文件通常按以下方式注明日期：</a:t>
            </a:r>
          </a:p>
          <a:p>
            <a:pPr>
              <a:lnSpc>
                <a:spcPct val="80000"/>
              </a:lnSpc>
              <a:spcBef>
                <a:spcPts val="800"/>
              </a:spcBef>
              <a:buFontTx/>
              <a:buNone/>
            </a:pPr>
            <a:r>
              <a:rPr lang="zh-CN" altLang="zh-CN" sz="24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Dated this __________ day of __________ , 20__ .</a:t>
            </a:r>
          </a:p>
          <a:p>
            <a:r>
              <a:rPr lang="zh-CN" altLang="zh-CN" sz="2600" dirty="0">
                <a:latin typeface="Courier New" panose="02070309020205020404" pitchFamily="49" charset="0"/>
                <a:ea typeface="宋体" panose="02010600030101010101" pitchFamily="2" charset="-122"/>
                <a:cs typeface="Courier New" panose="02070309020205020404" pitchFamily="49" charset="0"/>
              </a:rPr>
              <a:t>date.c</a:t>
            </a:r>
            <a:r>
              <a:rPr lang="zh-CN" altLang="zh-CN" sz="2600" dirty="0">
                <a:ea typeface="宋体" panose="02010600030101010101" pitchFamily="2" charset="-122"/>
              </a:rPr>
              <a:t>程序将以这种形式显示日期：</a:t>
            </a:r>
          </a:p>
          <a:p>
            <a:pPr>
              <a:lnSpc>
                <a:spcPct val="80000"/>
              </a:lnSpc>
              <a:spcBef>
                <a:spcPts val="800"/>
              </a:spcBef>
              <a:buFontTx/>
              <a:buNone/>
            </a:pP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Enter date (mm/dd/</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yy</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u="sng" dirty="0">
                <a:latin typeface="Courier New" panose="02070309020205020404" pitchFamily="49" charset="0"/>
                <a:ea typeface="宋体" panose="02010600030101010101" pitchFamily="2" charset="-122"/>
                <a:cs typeface="Courier New" panose="02070309020205020404" pitchFamily="49" charset="0"/>
              </a:rPr>
              <a:t>7/19/14</a:t>
            </a:r>
          </a:p>
          <a:p>
            <a:pPr>
              <a:lnSpc>
                <a:spcPct val="80000"/>
              </a:lnSpc>
              <a:spcBef>
                <a:spcPts val="6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Dated this 19th day of July, 2014.</a:t>
            </a:r>
          </a:p>
          <a:p>
            <a:r>
              <a:rPr lang="zh-CN" altLang="zh-CN" sz="2600" dirty="0">
                <a:ea typeface="宋体" panose="02010600030101010101" pitchFamily="2" charset="-122"/>
              </a:rPr>
              <a:t>该程序使用</a:t>
            </a:r>
            <a:r>
              <a:rPr lang="zh-CN" altLang="zh-CN" sz="2600" dirty="0">
                <a:latin typeface="Courier New" panose="02070309020205020404" pitchFamily="49" charset="0"/>
                <a:ea typeface="宋体" panose="02010600030101010101" pitchFamily="2" charset="-122"/>
                <a:cs typeface="Courier New" panose="02070309020205020404" pitchFamily="49" charset="0"/>
              </a:rPr>
              <a:t>switch</a:t>
            </a:r>
            <a:r>
              <a:rPr lang="zh-CN" altLang="zh-CN" sz="2600" dirty="0">
                <a:ea typeface="宋体" panose="02010600030101010101" pitchFamily="2" charset="-122"/>
              </a:rPr>
              <a:t>语句将“th”（或“st”或“nd”或“rd”）添加到日期，并将月份打印为单词而不是数字</a:t>
            </a:r>
          </a:p>
        </p:txBody>
      </p:sp>
      <p:sp>
        <p:nvSpPr>
          <p:cNvPr id="5" name="Slide Number Placeholder 4">
            <a:extLst>
              <a:ext uri="{FF2B5EF4-FFF2-40B4-BE49-F238E27FC236}">
                <a16:creationId xmlns:a16="http://schemas.microsoft.com/office/drawing/2014/main" id="{97013D6D-D7A7-363D-1C77-1B5716EE507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45E2C9-253E-7B42-A896-B3F84706CC8E}"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DFA4BCA-9BD2-4DE1-8110-9FC88A9178D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419AED-3AF1-3948-AA25-596881F7B95C}" type="slidenum">
              <a:rPr lang="en-US" altLang="zh-CN" sz="1200">
                <a:latin typeface="Arial" panose="020B0604020202020204" pitchFamily="34" charset="0"/>
              </a:rPr>
              <a:pPr/>
              <a:t>59</a:t>
            </a:fld>
            <a:endParaRPr lang="en-US" altLang="zh-CN" sz="1800"/>
          </a:p>
        </p:txBody>
      </p:sp>
      <p:sp>
        <p:nvSpPr>
          <p:cNvPr id="3" name="Content Placeholder 2">
            <a:extLst>
              <a:ext uri="{FF2B5EF4-FFF2-40B4-BE49-F238E27FC236}">
                <a16:creationId xmlns:a16="http://schemas.microsoft.com/office/drawing/2014/main" id="{4D1E48BF-3D90-ED3C-7589-88497AB6DDD3}"/>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dirty="0" err="1">
                <a:latin typeface="Courier New" panose="02070309020205020404" pitchFamily="49" charset="0"/>
                <a:ea typeface="宋体" panose="02010600030101010101" pitchFamily="2" charset="-122"/>
                <a:cs typeface="Courier New" panose="02070309020205020404" pitchFamily="49" charset="0"/>
              </a:rPr>
              <a:t>date.c</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pPr>
              <a:spcBef>
                <a:spcPts val="200"/>
              </a:spcBef>
              <a:buFontTx/>
              <a:buNone/>
            </a:pPr>
            <a:r>
              <a:rPr lang="en-US" altLang="zh-CN" sz="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Prints a date in legal form */</a:t>
            </a:r>
          </a:p>
          <a:p>
            <a:pPr>
              <a:lnSpc>
                <a:spcPct val="70000"/>
              </a:lnSpc>
              <a:spcBef>
                <a:spcPct val="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1600" dirty="0">
                <a:latin typeface="Courier New" panose="02070309020205020404" pitchFamily="49" charset="0"/>
                <a:ea typeface="宋体" panose="02010600030101010101" pitchFamily="2" charset="-122"/>
                <a:cs typeface="Courier New" panose="02070309020205020404" pitchFamily="49" charset="0"/>
              </a:rPr>
              <a:t>&gt;</a:t>
            </a:r>
          </a:p>
          <a:p>
            <a:pPr>
              <a:lnSpc>
                <a:spcPct val="70000"/>
              </a:lnSpc>
              <a:spcBef>
                <a:spcPct val="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int month, day, year;</a:t>
            </a:r>
          </a:p>
          <a:p>
            <a:pPr>
              <a:lnSpc>
                <a:spcPct val="70000"/>
              </a:lnSpc>
              <a:spcBef>
                <a:spcPct val="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("Enter date (mm/dd/</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yy</a:t>
            </a: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600" dirty="0">
                <a:latin typeface="Courier New" panose="02070309020205020404" pitchFamily="49" charset="0"/>
                <a:ea typeface="宋体" panose="02010600030101010101" pitchFamily="2" charset="-122"/>
                <a:cs typeface="Courier New" panose="02070309020205020404" pitchFamily="49" charset="0"/>
              </a:rPr>
              <a:t>("%d /%d /%d", &amp;month, &amp;day, &amp;year);</a:t>
            </a:r>
          </a:p>
          <a:p>
            <a:pPr>
              <a:lnSpc>
                <a:spcPct val="70000"/>
              </a:lnSpc>
              <a:spcBef>
                <a:spcPct val="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("Dated this %d", day);</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switch (day)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1: case 21: case 31:</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st</a:t>
            </a:r>
            <a:r>
              <a:rPr lang="en-US" altLang="zh-CN" sz="16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2: case 22:</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nd</a:t>
            </a:r>
            <a:r>
              <a:rPr lang="en-US" altLang="zh-CN" sz="16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3: case 23:</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rd</a:t>
            </a:r>
            <a:r>
              <a:rPr lang="en-US" altLang="zh-CN" sz="16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default: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th</a:t>
            </a:r>
            <a:r>
              <a:rPr lang="en-US" altLang="zh-CN" sz="1600" dirty="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 day of ");</a:t>
            </a:r>
          </a:p>
          <a:p>
            <a:endParaRPr lang="en-US" altLang="zh-CN"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386C113-D5FA-0378-F705-3EFAD9D91CE1}"/>
              </a:ext>
            </a:extLst>
          </p:cNvPr>
          <p:cNvSpPr>
            <a:spLocks noGrp="1"/>
          </p:cNvSpPr>
          <p:nvPr>
            <p:ph type="title"/>
          </p:nvPr>
        </p:nvSpPr>
        <p:spPr/>
        <p:txBody>
          <a:bodyPr/>
          <a:lstStyle/>
          <a:p>
            <a:r>
              <a:rPr lang="zh-CN" altLang="zh-CN">
                <a:ea typeface="宋体" panose="02010600030101010101" pitchFamily="2" charset="-122"/>
              </a:rPr>
              <a:t>关系运算符</a:t>
            </a:r>
          </a:p>
        </p:txBody>
      </p:sp>
      <p:sp>
        <p:nvSpPr>
          <p:cNvPr id="18435" name="Content Placeholder 2">
            <a:extLst>
              <a:ext uri="{FF2B5EF4-FFF2-40B4-BE49-F238E27FC236}">
                <a16:creationId xmlns:a16="http://schemas.microsoft.com/office/drawing/2014/main" id="{21289A10-1F54-36FE-835C-EBB39E6798C3}"/>
              </a:ext>
            </a:extLst>
          </p:cNvPr>
          <p:cNvSpPr>
            <a:spLocks noGrp="1"/>
          </p:cNvSpPr>
          <p:nvPr>
            <p:ph idx="1"/>
          </p:nvPr>
        </p:nvSpPr>
        <p:spPr>
          <a:xfrm>
            <a:off x="685800" y="1524000"/>
            <a:ext cx="8077200" cy="4800600"/>
          </a:xfrm>
        </p:spPr>
        <p:txBody>
          <a:bodyPr/>
          <a:lstStyle/>
          <a:p>
            <a:r>
              <a:rPr lang="zh-CN" altLang="zh-CN" dirty="0">
                <a:ea typeface="宋体" panose="02010600030101010101" pitchFamily="2" charset="-122"/>
              </a:rPr>
              <a:t>表达方式</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&lt;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j</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&lt;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k</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1200"/>
              </a:spcBef>
              <a:buFontTx/>
              <a:buNone/>
            </a:pPr>
            <a:r>
              <a:rPr lang="zh-CN" altLang="en-US" dirty="0">
                <a:ea typeface="宋体" panose="02010600030101010101" pitchFamily="2" charset="-122"/>
              </a:rPr>
              <a:t>   </a:t>
            </a:r>
            <a:r>
              <a:rPr lang="zh-CN" altLang="zh-CN" dirty="0">
                <a:ea typeface="宋体" panose="02010600030101010101" pitchFamily="2" charset="-122"/>
              </a:rPr>
              <a:t>是合法的，但</a:t>
            </a:r>
            <a:r>
              <a:rPr lang="zh-CN" altLang="en-US" dirty="0">
                <a:ea typeface="宋体" panose="02010600030101010101" pitchFamily="2" charset="-122"/>
              </a:rPr>
              <a:t>并不是</a:t>
            </a:r>
            <a:r>
              <a:rPr lang="zh-CN" altLang="zh-CN" dirty="0">
                <a:ea typeface="宋体" panose="02010600030101010101" pitchFamily="2" charset="-122"/>
              </a:rPr>
              <a:t>测试</a:t>
            </a:r>
            <a:r>
              <a:rPr lang="en-US"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j</a:t>
            </a:r>
            <a:r>
              <a:rPr lang="en-US" altLang="zh-CN" dirty="0">
                <a:ea typeface="宋体" panose="02010600030101010101" pitchFamily="2" charset="-122"/>
                <a:cs typeface="Courier New" panose="02070309020205020404" pitchFamily="49" charset="0"/>
              </a:rPr>
              <a:t> </a:t>
            </a:r>
            <a:r>
              <a:rPr lang="zh-CN" altLang="en-US" dirty="0">
                <a:ea typeface="宋体" panose="02010600030101010101" pitchFamily="2" charset="-122"/>
                <a:cs typeface="Courier New" panose="02070309020205020404" pitchFamily="49" charset="0"/>
              </a:rPr>
              <a:t>的大小</a:t>
            </a:r>
            <a:r>
              <a:rPr lang="zh-CN" altLang="zh-CN" dirty="0">
                <a:ea typeface="宋体" panose="02010600030101010101" pitchFamily="2" charset="-122"/>
                <a:cs typeface="Courier New" panose="02070309020205020404" pitchFamily="49" charset="0"/>
              </a:rPr>
              <a:t>是否</a:t>
            </a:r>
            <a:r>
              <a:rPr lang="zh-CN" altLang="en-US" dirty="0">
                <a:ea typeface="宋体" panose="02010600030101010101" pitchFamily="2" charset="-122"/>
              </a:rPr>
              <a:t>在</a:t>
            </a:r>
            <a:r>
              <a:rPr lang="en-US"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i</a:t>
            </a:r>
            <a:r>
              <a:rPr lang="en-US" altLang="zh-CN" dirty="0">
                <a:ea typeface="宋体" panose="02010600030101010101" pitchFamily="2" charset="-122"/>
                <a:cs typeface="Courier New" panose="02070309020205020404" pitchFamily="49" charset="0"/>
              </a:rPr>
              <a:t> </a:t>
            </a:r>
            <a:r>
              <a:rPr lang="zh-CN" altLang="zh-CN" dirty="0">
                <a:ea typeface="宋体" panose="02010600030101010101" pitchFamily="2" charset="-122"/>
              </a:rPr>
              <a:t>和</a:t>
            </a:r>
            <a:r>
              <a:rPr lang="en-US"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k</a:t>
            </a:r>
            <a:r>
              <a:rPr lang="en-US" altLang="zh-CN" dirty="0">
                <a:ea typeface="宋体" panose="02010600030101010101" pitchFamily="2" charset="-122"/>
                <a:cs typeface="Courier New" panose="02070309020205020404" pitchFamily="49" charset="0"/>
              </a:rPr>
              <a:t> </a:t>
            </a:r>
            <a:r>
              <a:rPr lang="zh-CN" altLang="zh-CN" dirty="0">
                <a:ea typeface="宋体" panose="02010600030101010101" pitchFamily="2" charset="-122"/>
                <a:cs typeface="Courier New" panose="02070309020205020404" pitchFamily="49" charset="0"/>
              </a:rPr>
              <a:t>之间</a:t>
            </a:r>
            <a:endParaRPr lang="zh-CN" altLang="zh-CN" dirty="0">
              <a:ea typeface="宋体" panose="02010600030101010101" pitchFamily="2" charset="-122"/>
            </a:endParaRPr>
          </a:p>
          <a:p>
            <a:r>
              <a:rPr lang="zh-CN" altLang="zh-CN" dirty="0">
                <a:ea typeface="宋体" panose="02010600030101010101" pitchFamily="2" charset="-122"/>
              </a:rPr>
              <a:t>因为</a:t>
            </a:r>
            <a:r>
              <a:rPr lang="en-US" altLang="zh-CN" dirty="0">
                <a:ea typeface="宋体" panose="02010600030101010101" pitchFamily="2" charset="-122"/>
              </a:rPr>
              <a:t> </a:t>
            </a:r>
            <a:r>
              <a:rPr lang="zh-CN" altLang="zh-CN" b="1" dirty="0">
                <a:ea typeface="宋体" panose="02010600030101010101" pitchFamily="2" charset="-122"/>
                <a:cs typeface="Courier New" panose="02070309020205020404" pitchFamily="49" charset="0"/>
              </a:rPr>
              <a:t>&lt;</a:t>
            </a:r>
            <a:r>
              <a:rPr lang="en-US" altLang="zh-CN" b="1" dirty="0">
                <a:ea typeface="宋体" panose="02010600030101010101" pitchFamily="2" charset="-122"/>
                <a:cs typeface="Courier New" panose="02070309020205020404" pitchFamily="49" charset="0"/>
              </a:rPr>
              <a:t> </a:t>
            </a:r>
            <a:r>
              <a:rPr lang="zh-CN" altLang="zh-CN" b="1" dirty="0">
                <a:ea typeface="宋体" panose="02010600030101010101" pitchFamily="2" charset="-122"/>
              </a:rPr>
              <a:t>运算符是左结合</a:t>
            </a:r>
            <a:r>
              <a:rPr lang="zh-CN" altLang="zh-CN" dirty="0">
                <a:ea typeface="宋体" panose="02010600030101010101" pitchFamily="2" charset="-122"/>
              </a:rPr>
              <a:t>的，所以这个表达式等价于</a:t>
            </a:r>
          </a:p>
          <a:p>
            <a:pPr>
              <a:lnSpc>
                <a:spcPct val="80000"/>
              </a:lnSpc>
              <a:spcBef>
                <a:spcPts val="1200"/>
              </a:spcBef>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(i &lt; j) &lt; k</a:t>
            </a:r>
          </a:p>
          <a:p>
            <a:pPr>
              <a:buFontTx/>
              <a:buNone/>
            </a:pPr>
            <a:r>
              <a:rPr lang="en-US" altLang="zh-CN" dirty="0">
                <a:ea typeface="宋体" panose="02010600030101010101" pitchFamily="2" charset="-122"/>
                <a:cs typeface="Courier New" panose="02070309020205020404" pitchFamily="49" charset="0"/>
              </a:rPr>
              <a:t>      </a:t>
            </a:r>
            <a:r>
              <a:rPr lang="zh-CN" altLang="zh-CN" dirty="0">
                <a:ea typeface="宋体" panose="02010600030101010101" pitchFamily="2" charset="-122"/>
                <a:cs typeface="Courier New" panose="02070309020205020404" pitchFamily="49" charset="0"/>
              </a:rPr>
              <a:t>i</a:t>
            </a:r>
            <a:r>
              <a:rPr lang="zh-CN" altLang="zh-CN" dirty="0">
                <a:ea typeface="宋体" panose="02010600030101010101" pitchFamily="2" charset="-122"/>
              </a:rPr>
              <a:t> </a:t>
            </a:r>
            <a:r>
              <a:rPr lang="zh-CN" altLang="zh-CN" dirty="0">
                <a:ea typeface="宋体" panose="02010600030101010101" pitchFamily="2" charset="-122"/>
                <a:cs typeface="Courier New" panose="02070309020205020404" pitchFamily="49" charset="0"/>
              </a:rPr>
              <a:t>&lt; j</a:t>
            </a:r>
            <a:r>
              <a:rPr lang="en-US" altLang="zh-CN" dirty="0">
                <a:ea typeface="宋体" panose="02010600030101010101" pitchFamily="2" charset="-122"/>
                <a:cs typeface="Courier New" panose="02070309020205020404" pitchFamily="49" charset="0"/>
              </a:rPr>
              <a:t> </a:t>
            </a:r>
            <a:r>
              <a:rPr lang="zh-CN" altLang="zh-CN" dirty="0">
                <a:ea typeface="宋体" panose="02010600030101010101" pitchFamily="2" charset="-122"/>
              </a:rPr>
              <a:t>产生的 1 或 0 </a:t>
            </a:r>
            <a:r>
              <a:rPr lang="zh-CN" altLang="en-US" dirty="0">
                <a:ea typeface="宋体" panose="02010600030101010101" pitchFamily="2" charset="-122"/>
              </a:rPr>
              <a:t>随</a:t>
            </a:r>
            <a:r>
              <a:rPr lang="zh-CN" altLang="zh-CN" dirty="0">
                <a:ea typeface="宋体" panose="02010600030101010101" pitchFamily="2" charset="-122"/>
              </a:rPr>
              <a:t>后将与</a:t>
            </a:r>
            <a:r>
              <a:rPr lang="zh-CN" altLang="zh-CN" dirty="0">
                <a:ea typeface="宋体" panose="02010600030101010101" pitchFamily="2" charset="-122"/>
                <a:cs typeface="Courier New" panose="02070309020205020404" pitchFamily="49" charset="0"/>
              </a:rPr>
              <a:t>k进行比较</a:t>
            </a:r>
            <a:r>
              <a:rPr lang="zh-CN" altLang="zh-CN" dirty="0">
                <a:ea typeface="宋体" panose="02010600030101010101" pitchFamily="2" charset="-122"/>
              </a:rPr>
              <a:t>。</a:t>
            </a:r>
          </a:p>
          <a:p>
            <a:r>
              <a:rPr lang="zh-CN" altLang="zh-CN" dirty="0">
                <a:ea typeface="宋体" panose="02010600030101010101" pitchFamily="2" charset="-122"/>
              </a:rPr>
              <a:t>正确的表达式是</a:t>
            </a:r>
            <a:r>
              <a:rPr lang="zh-CN" altLang="en-US"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i &lt; j &amp;&amp; j &lt; </a:t>
            </a:r>
            <a:r>
              <a:rPr lang="en-US" altLang="zh-CN" dirty="0">
                <a:latin typeface="Courier New" panose="02070309020205020404" pitchFamily="49" charset="0"/>
                <a:ea typeface="宋体" panose="02010600030101010101" pitchFamily="2" charset="-122"/>
                <a:cs typeface="Courier New" panose="02070309020205020404" pitchFamily="49" charset="0"/>
              </a:rPr>
              <a:t>k</a:t>
            </a:r>
            <a:r>
              <a:rPr lang="zh-CN" altLang="zh-CN" dirty="0">
                <a:latin typeface="Courier New" panose="02070309020205020404" pitchFamily="49" charset="0"/>
                <a:ea typeface="宋体" panose="02010600030101010101" pitchFamily="2" charset="-122"/>
                <a:cs typeface="Courier New" panose="02070309020205020404" pitchFamily="49" charset="0"/>
              </a:rPr>
              <a:t> </a:t>
            </a: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370AEA24-31B4-07A0-BB23-798D4AFEC2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DAB858-C19B-F54E-B8F3-1165FCCA07D6}"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A4BAA1FE-1262-2D4C-FB4F-B513DBF12034}"/>
              </a:ext>
            </a:extLst>
          </p:cNvPr>
          <p:cNvSpPr>
            <a:spLocks noGrp="1"/>
          </p:cNvSpPr>
          <p:nvPr>
            <p:ph idx="1"/>
          </p:nvPr>
        </p:nvSpPr>
        <p:spPr>
          <a:xfrm>
            <a:off x="685800" y="762000"/>
            <a:ext cx="7772400" cy="5562600"/>
          </a:xfrm>
        </p:spPr>
        <p:txBody>
          <a:bodyPr/>
          <a:lstStyle/>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switch (month)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1: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("January");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2: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("February");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3: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("March");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4: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("April");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5: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("May");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6: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("June");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7: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("July");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8: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("August");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9: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("September");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10: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("October");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11: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("November");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case 12: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("December");  break;</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ct val="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600" dirty="0">
                <a:latin typeface="Courier New" panose="02070309020205020404" pitchFamily="49" charset="0"/>
                <a:ea typeface="宋体" panose="02010600030101010101" pitchFamily="2" charset="-122"/>
                <a:cs typeface="Courier New" panose="02070309020205020404" pitchFamily="49" charset="0"/>
              </a:rPr>
              <a:t>(", 20%.2d.\n", year);</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3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89980ADB-1497-FEA6-A97A-AE552C836EA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39E12B-A3B4-CF41-B7DB-CC5D145E0435}"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1AA8E9C-57CD-F4C2-B948-8921C6A9EB28}"/>
              </a:ext>
            </a:extLst>
          </p:cNvPr>
          <p:cNvSpPr>
            <a:spLocks noGrp="1"/>
          </p:cNvSpPr>
          <p:nvPr>
            <p:ph type="title"/>
          </p:nvPr>
        </p:nvSpPr>
        <p:spPr/>
        <p:txBody>
          <a:bodyPr/>
          <a:lstStyle/>
          <a:p>
            <a:r>
              <a:rPr lang="zh-CN" altLang="zh-CN" dirty="0">
                <a:ea typeface="宋体" panose="02010600030101010101" pitchFamily="2" charset="-122"/>
              </a:rPr>
              <a:t>等式运算符</a:t>
            </a:r>
          </a:p>
        </p:txBody>
      </p:sp>
      <p:sp>
        <p:nvSpPr>
          <p:cNvPr id="19459" name="Content Placeholder 2">
            <a:extLst>
              <a:ext uri="{FF2B5EF4-FFF2-40B4-BE49-F238E27FC236}">
                <a16:creationId xmlns:a16="http://schemas.microsoft.com/office/drawing/2014/main" id="{9ADCB19F-103B-7A2E-9A2C-EBEAB818B8C0}"/>
              </a:ext>
            </a:extLst>
          </p:cNvPr>
          <p:cNvSpPr>
            <a:spLocks noGrp="1"/>
          </p:cNvSpPr>
          <p:nvPr>
            <p:ph idx="1"/>
          </p:nvPr>
        </p:nvSpPr>
        <p:spPr/>
        <p:txBody>
          <a:bodyPr/>
          <a:lstStyle/>
          <a:p>
            <a:r>
              <a:rPr lang="zh-CN" altLang="zh-CN" sz="2600" dirty="0">
                <a:ea typeface="宋体" panose="02010600030101010101" pitchFamily="2" charset="-122"/>
              </a:rPr>
              <a:t>C 提供了两个</a:t>
            </a:r>
            <a:r>
              <a:rPr lang="zh-CN" altLang="en-US" sz="2600" b="1" i="1" dirty="0">
                <a:ea typeface="宋体" panose="02010600030101010101" pitchFamily="2" charset="-122"/>
              </a:rPr>
              <a:t>等式</a:t>
            </a:r>
            <a:r>
              <a:rPr lang="zh-CN" altLang="zh-CN" sz="2600" b="1" i="1" dirty="0">
                <a:ea typeface="宋体" panose="02010600030101010101" pitchFamily="2" charset="-122"/>
              </a:rPr>
              <a:t>运算符：</a:t>
            </a:r>
          </a:p>
          <a:p>
            <a:pPr>
              <a:spcBef>
                <a:spcPts val="6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ea typeface="宋体" panose="02010600030101010101" pitchFamily="2" charset="-122"/>
              </a:rPr>
              <a:t>等于</a:t>
            </a:r>
          </a:p>
          <a:p>
            <a:pPr>
              <a:spcBef>
                <a:spcPct val="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ea typeface="宋体" panose="02010600030101010101" pitchFamily="2" charset="-122"/>
              </a:rPr>
              <a:t>不等于</a:t>
            </a:r>
          </a:p>
          <a:p>
            <a:r>
              <a:rPr lang="zh-CN" altLang="zh-CN" sz="2600" dirty="0">
                <a:ea typeface="宋体" panose="02010600030101010101" pitchFamily="2" charset="-122"/>
              </a:rPr>
              <a:t>等式运算符是左结合的，产生 0（假）或 1（真）作为其结果</a:t>
            </a:r>
          </a:p>
          <a:p>
            <a:r>
              <a:rPr lang="zh-CN" altLang="zh-CN" sz="2600" dirty="0">
                <a:ea typeface="宋体" panose="02010600030101010101" pitchFamily="2" charset="-122"/>
              </a:rPr>
              <a:t>等式运算符优先级低于关系运算符，因此表达式</a:t>
            </a:r>
          </a:p>
          <a:p>
            <a:pPr>
              <a:lnSpc>
                <a:spcPct val="80000"/>
              </a:lnSpc>
              <a:spcBef>
                <a:spcPts val="1200"/>
              </a:spcBef>
              <a:buFontTx/>
              <a:buNone/>
            </a:pPr>
            <a:r>
              <a:rPr lang="zh-CN" altLang="en-US"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i &lt; j == j &lt; k</a:t>
            </a:r>
          </a:p>
          <a:p>
            <a:pPr>
              <a:buFontTx/>
              <a:buNone/>
            </a:pPr>
            <a:r>
              <a:rPr lang="en-US" altLang="zh-CN" sz="2600" dirty="0">
                <a:ea typeface="宋体" panose="02010600030101010101" pitchFamily="2" charset="-122"/>
              </a:rPr>
              <a:t>     </a:t>
            </a:r>
            <a:r>
              <a:rPr lang="zh-CN" altLang="en-US" sz="2600" dirty="0">
                <a:ea typeface="宋体" panose="02010600030101010101" pitchFamily="2" charset="-122"/>
              </a:rPr>
              <a:t>等价</a:t>
            </a:r>
            <a:r>
              <a:rPr lang="zh-CN" altLang="zh-CN" sz="2600" dirty="0">
                <a:ea typeface="宋体" panose="02010600030101010101" pitchFamily="2" charset="-122"/>
              </a:rPr>
              <a:t>于</a:t>
            </a:r>
          </a:p>
          <a:p>
            <a:pPr>
              <a:lnSpc>
                <a:spcPct val="80000"/>
              </a:lnSpc>
              <a:spcBef>
                <a:spcPts val="1200"/>
              </a:spcBef>
              <a:buNone/>
            </a:pP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(i &lt; j) == (j &lt; k)</a:t>
            </a: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endParaRPr lang="en-US" altLang="zh-CN" dirty="0">
              <a:ea typeface="宋体" panose="02010600030101010101" pitchFamily="2" charset="-122"/>
            </a:endParaRPr>
          </a:p>
        </p:txBody>
      </p:sp>
      <p:sp>
        <p:nvSpPr>
          <p:cNvPr id="5" name="Slide Number Placeholder 4">
            <a:extLst>
              <a:ext uri="{FF2B5EF4-FFF2-40B4-BE49-F238E27FC236}">
                <a16:creationId xmlns:a16="http://schemas.microsoft.com/office/drawing/2014/main" id="{0B220BAC-8C64-0EDB-53F8-49AA5CCB337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8F606-5101-3D49-A4A3-800EEB469384}"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E15756B-7DAE-7C17-7C10-D17E2937247B}"/>
              </a:ext>
            </a:extLst>
          </p:cNvPr>
          <p:cNvSpPr>
            <a:spLocks noGrp="1"/>
          </p:cNvSpPr>
          <p:nvPr>
            <p:ph type="title"/>
          </p:nvPr>
        </p:nvSpPr>
        <p:spPr/>
        <p:txBody>
          <a:bodyPr/>
          <a:lstStyle/>
          <a:p>
            <a:r>
              <a:rPr lang="zh-CN" altLang="zh-CN">
                <a:ea typeface="宋体" panose="02010600030101010101" pitchFamily="2" charset="-122"/>
              </a:rPr>
              <a:t>逻辑运算符</a:t>
            </a:r>
          </a:p>
        </p:txBody>
      </p:sp>
      <p:sp>
        <p:nvSpPr>
          <p:cNvPr id="20483" name="Content Placeholder 2">
            <a:extLst>
              <a:ext uri="{FF2B5EF4-FFF2-40B4-BE49-F238E27FC236}">
                <a16:creationId xmlns:a16="http://schemas.microsoft.com/office/drawing/2014/main" id="{F1760D86-C724-7278-17DF-940755CCB547}"/>
              </a:ext>
            </a:extLst>
          </p:cNvPr>
          <p:cNvSpPr>
            <a:spLocks noGrp="1"/>
          </p:cNvSpPr>
          <p:nvPr>
            <p:ph idx="1"/>
          </p:nvPr>
        </p:nvSpPr>
        <p:spPr>
          <a:xfrm>
            <a:off x="685800" y="1524000"/>
            <a:ext cx="7848600" cy="4800600"/>
          </a:xfrm>
        </p:spPr>
        <p:txBody>
          <a:bodyPr/>
          <a:lstStyle/>
          <a:p>
            <a:r>
              <a:rPr lang="zh-CN" altLang="en-US" dirty="0">
                <a:ea typeface="宋体" panose="02010600030101010101" pitchFamily="2" charset="-122"/>
              </a:rPr>
              <a:t>利用</a:t>
            </a:r>
            <a:r>
              <a:rPr lang="zh-CN" altLang="zh-CN" b="1" i="1" dirty="0">
                <a:ea typeface="宋体" panose="02010600030101010101" pitchFamily="2" charset="-122"/>
              </a:rPr>
              <a:t>逻辑运算符，可以从更简单的逻辑表达式构建复杂的逻辑表达式：</a:t>
            </a:r>
          </a:p>
          <a:p>
            <a:pPr>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ea typeface="宋体" panose="02010600030101010101" pitchFamily="2" charset="-122"/>
              </a:rPr>
              <a:t>逻辑否定</a:t>
            </a:r>
          </a:p>
          <a:p>
            <a:pPr>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&amp;&amp;</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ea typeface="宋体" panose="02010600030101010101" pitchFamily="2" charset="-122"/>
              </a:rPr>
              <a:t>逻辑和</a:t>
            </a:r>
          </a:p>
          <a:p>
            <a:pPr>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ea typeface="宋体" panose="02010600030101010101" pitchFamily="2" charset="-122"/>
              </a:rPr>
              <a:t>逻辑或</a:t>
            </a:r>
          </a:p>
          <a:p>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运算符是一元的，而</a:t>
            </a:r>
            <a:r>
              <a:rPr lang="zh-CN" altLang="zh-CN" dirty="0">
                <a:latin typeface="Courier New" panose="02070309020205020404" pitchFamily="49" charset="0"/>
                <a:ea typeface="宋体" panose="02010600030101010101" pitchFamily="2" charset="-122"/>
                <a:cs typeface="Courier New" panose="02070309020205020404" pitchFamily="49" charset="0"/>
              </a:rPr>
              <a:t>&amp;&amp;</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是二</a:t>
            </a:r>
            <a:r>
              <a:rPr lang="zh-CN" altLang="en-US" dirty="0">
                <a:ea typeface="宋体" panose="02010600030101010101" pitchFamily="2" charset="-122"/>
              </a:rPr>
              <a:t>元</a:t>
            </a:r>
            <a:r>
              <a:rPr lang="zh-CN" altLang="zh-CN" dirty="0">
                <a:ea typeface="宋体" panose="02010600030101010101" pitchFamily="2" charset="-122"/>
              </a:rPr>
              <a:t>的</a:t>
            </a:r>
          </a:p>
          <a:p>
            <a:r>
              <a:rPr lang="zh-CN" altLang="zh-CN" dirty="0">
                <a:ea typeface="宋体" panose="02010600030101010101" pitchFamily="2" charset="-122"/>
              </a:rPr>
              <a:t>逻辑运算符产生 0 或 1 作为其结果</a:t>
            </a:r>
          </a:p>
          <a:p>
            <a:r>
              <a:rPr lang="zh-CN" altLang="zh-CN" dirty="0">
                <a:ea typeface="宋体" panose="02010600030101010101" pitchFamily="2" charset="-122"/>
              </a:rPr>
              <a:t>逻辑运算符将任何非零</a:t>
            </a:r>
            <a:r>
              <a:rPr lang="zh-CN" altLang="en-US" dirty="0">
                <a:ea typeface="宋体" panose="02010600030101010101" pitchFamily="2" charset="-122"/>
              </a:rPr>
              <a:t>运算对象</a:t>
            </a:r>
            <a:r>
              <a:rPr lang="zh-CN" altLang="zh-CN" dirty="0">
                <a:ea typeface="宋体" panose="02010600030101010101" pitchFamily="2" charset="-122"/>
              </a:rPr>
              <a:t>视为真值，将任何零</a:t>
            </a:r>
            <a:r>
              <a:rPr lang="zh-CN" altLang="en-US" dirty="0">
                <a:ea typeface="宋体" panose="02010600030101010101" pitchFamily="2" charset="-122"/>
              </a:rPr>
              <a:t>运算对象</a:t>
            </a:r>
            <a:r>
              <a:rPr lang="zh-CN" altLang="zh-CN" dirty="0">
                <a:ea typeface="宋体" panose="02010600030101010101" pitchFamily="2" charset="-122"/>
              </a:rPr>
              <a:t>视为假值</a:t>
            </a:r>
          </a:p>
        </p:txBody>
      </p:sp>
      <p:sp>
        <p:nvSpPr>
          <p:cNvPr id="5" name="Slide Number Placeholder 4">
            <a:extLst>
              <a:ext uri="{FF2B5EF4-FFF2-40B4-BE49-F238E27FC236}">
                <a16:creationId xmlns:a16="http://schemas.microsoft.com/office/drawing/2014/main" id="{EF128DA3-9ACD-78AA-DD58-06CFAE6DAC3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A37880-2E21-9346-873C-DA4ABDBCA9A4}"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E6E5FE6-2494-8756-05B8-EDB139C04DC4}"/>
              </a:ext>
            </a:extLst>
          </p:cNvPr>
          <p:cNvSpPr>
            <a:spLocks noGrp="1"/>
          </p:cNvSpPr>
          <p:nvPr>
            <p:ph type="title"/>
          </p:nvPr>
        </p:nvSpPr>
        <p:spPr/>
        <p:txBody>
          <a:bodyPr/>
          <a:lstStyle/>
          <a:p>
            <a:r>
              <a:rPr lang="zh-CN" altLang="zh-CN">
                <a:ea typeface="宋体" panose="02010600030101010101" pitchFamily="2" charset="-122"/>
              </a:rPr>
              <a:t>逻辑运算符</a:t>
            </a:r>
          </a:p>
        </p:txBody>
      </p:sp>
      <p:sp>
        <p:nvSpPr>
          <p:cNvPr id="3" name="Content Placeholder 2">
            <a:extLst>
              <a:ext uri="{FF2B5EF4-FFF2-40B4-BE49-F238E27FC236}">
                <a16:creationId xmlns:a16="http://schemas.microsoft.com/office/drawing/2014/main" id="{09B4EBBC-325E-C5B9-852E-EE52909767D2}"/>
              </a:ext>
            </a:extLst>
          </p:cNvPr>
          <p:cNvSpPr>
            <a:spLocks noGrp="1"/>
          </p:cNvSpPr>
          <p:nvPr>
            <p:ph idx="1"/>
          </p:nvPr>
        </p:nvSpPr>
        <p:spPr/>
        <p:txBody>
          <a:bodyPr/>
          <a:lstStyle/>
          <a:p>
            <a:pPr>
              <a:defRPr/>
            </a:pPr>
            <a:r>
              <a:rPr lang="zh-CN" dirty="0"/>
              <a:t>逻辑运算符的</a:t>
            </a:r>
            <a:r>
              <a:rPr lang="zh-CN" altLang="en-US" dirty="0"/>
              <a:t>操作</a:t>
            </a:r>
            <a:r>
              <a:rPr lang="zh-CN" dirty="0"/>
              <a:t>：</a:t>
            </a:r>
          </a:p>
          <a:p>
            <a:pPr lvl="1">
              <a:buFont typeface="Wingdings" pitchFamily="2" charset="2"/>
              <a:buChar char="ü"/>
              <a:defRPr/>
            </a:pPr>
            <a:r>
              <a:rPr lang="zh-CN" sz="2200" dirty="0">
                <a:ea typeface="+mn-ea"/>
                <a:cs typeface="+mn-cs"/>
              </a:rPr>
              <a:t>如果 expr 的值为 0，则 </a:t>
            </a:r>
            <a:r>
              <a:rPr lang="en-US" altLang="zh-CN" sz="2200" dirty="0">
                <a:ea typeface="+mn-ea"/>
                <a:cs typeface="+mn-cs"/>
              </a:rPr>
              <a:t>! </a:t>
            </a:r>
            <a:r>
              <a:rPr lang="zh-CN" sz="2200" dirty="0">
                <a:ea typeface="+mn-ea"/>
                <a:cs typeface="+mn-cs"/>
              </a:rPr>
              <a:t>expr 的</a:t>
            </a:r>
            <a:r>
              <a:rPr lang="zh-CN" altLang="en-US" sz="2200" dirty="0">
                <a:ea typeface="+mn-ea"/>
                <a:cs typeface="+mn-cs"/>
              </a:rPr>
              <a:t>值为</a:t>
            </a:r>
            <a:r>
              <a:rPr lang="en-US" altLang="zh-CN" sz="2200" dirty="0">
                <a:ea typeface="+mn-ea"/>
                <a:cs typeface="+mn-cs"/>
              </a:rPr>
              <a:t>1 </a:t>
            </a:r>
            <a:endParaRPr lang="zh-CN" altLang="en-US" sz="2200" dirty="0">
              <a:ea typeface="+mn-ea"/>
              <a:cs typeface="+mn-cs"/>
            </a:endParaRPr>
          </a:p>
          <a:p>
            <a:pPr lvl="1">
              <a:buFont typeface="Wingdings" pitchFamily="2" charset="2"/>
              <a:buChar char="ü"/>
              <a:defRPr/>
            </a:pPr>
            <a:r>
              <a:rPr lang="zh-CN" sz="2200" dirty="0">
                <a:ea typeface="+mn-ea"/>
                <a:cs typeface="+mn-cs"/>
              </a:rPr>
              <a:t>expr1和expr2值都</a:t>
            </a:r>
            <a:r>
              <a:rPr lang="zh-CN" altLang="en-US" sz="2200" dirty="0">
                <a:ea typeface="+mn-ea"/>
                <a:cs typeface="+mn-cs"/>
              </a:rPr>
              <a:t>不为</a:t>
            </a:r>
            <a:r>
              <a:rPr lang="zh-CN" sz="2200" dirty="0">
                <a:ea typeface="+mn-ea"/>
                <a:cs typeface="+mn-cs"/>
              </a:rPr>
              <a:t>零，则expr1 &amp;&amp; expr2</a:t>
            </a:r>
            <a:r>
              <a:rPr lang="zh-CN" altLang="en-US" sz="2200" dirty="0">
                <a:ea typeface="+mn-ea"/>
                <a:cs typeface="+mn-cs"/>
              </a:rPr>
              <a:t>的</a:t>
            </a:r>
            <a:r>
              <a:rPr lang="zh-CN" sz="2200" dirty="0">
                <a:ea typeface="+mn-ea"/>
                <a:cs typeface="+mn-cs"/>
              </a:rPr>
              <a:t>值为 1 </a:t>
            </a:r>
          </a:p>
          <a:p>
            <a:pPr lvl="1">
              <a:buFont typeface="Wingdings" pitchFamily="2" charset="2"/>
              <a:buChar char="ü"/>
              <a:defRPr/>
            </a:pPr>
            <a:r>
              <a:rPr lang="zh-CN" altLang="en-US" sz="2200" dirty="0">
                <a:ea typeface="+mn-ea"/>
                <a:cs typeface="+mn-cs"/>
              </a:rPr>
              <a:t>若</a:t>
            </a:r>
            <a:r>
              <a:rPr lang="zh-CN" sz="2200" dirty="0">
                <a:ea typeface="+mn-ea"/>
                <a:cs typeface="+mn-cs"/>
              </a:rPr>
              <a:t>expr1或expr2 </a:t>
            </a:r>
            <a:r>
              <a:rPr lang="zh-CN" altLang="en-US" sz="2200" dirty="0">
                <a:ea typeface="+mn-ea"/>
                <a:cs typeface="+mn-cs"/>
              </a:rPr>
              <a:t>值不为零</a:t>
            </a:r>
            <a:r>
              <a:rPr lang="zh-CN" sz="2200" dirty="0">
                <a:ea typeface="+mn-ea"/>
                <a:cs typeface="+mn-cs"/>
              </a:rPr>
              <a:t>，则</a:t>
            </a:r>
            <a:r>
              <a:rPr lang="zh-CN" altLang="zh-CN" sz="2200" dirty="0">
                <a:ea typeface="+mn-ea"/>
                <a:cs typeface="+mn-cs"/>
              </a:rPr>
              <a:t>expr1 || </a:t>
            </a:r>
            <a:r>
              <a:rPr lang="zh-CN" sz="2200" dirty="0">
                <a:ea typeface="+mn-ea"/>
                <a:cs typeface="+mn-cs"/>
              </a:rPr>
              <a:t>expr2</a:t>
            </a:r>
            <a:r>
              <a:rPr lang="zh-CN" altLang="en-US" sz="2200" dirty="0">
                <a:ea typeface="+mn-ea"/>
                <a:cs typeface="+mn-cs"/>
              </a:rPr>
              <a:t>的</a:t>
            </a:r>
            <a:r>
              <a:rPr lang="zh-CN" sz="2200" dirty="0">
                <a:ea typeface="+mn-ea"/>
                <a:cs typeface="+mn-cs"/>
              </a:rPr>
              <a:t>值 1</a:t>
            </a:r>
          </a:p>
          <a:p>
            <a:pPr>
              <a:defRPr/>
            </a:pPr>
            <a:r>
              <a:rPr lang="zh-CN" dirty="0"/>
              <a:t>其他情况下，这些运算符产生</a:t>
            </a:r>
            <a:r>
              <a:rPr lang="zh-CN" altLang="en-US" dirty="0"/>
              <a:t>的</a:t>
            </a:r>
            <a:r>
              <a:rPr lang="zh-CN" dirty="0"/>
              <a:t>值</a:t>
            </a:r>
            <a:r>
              <a:rPr lang="zh-CN" altLang="en-US" dirty="0"/>
              <a:t>都为</a:t>
            </a:r>
            <a:r>
              <a:rPr lang="zh-CN" dirty="0"/>
              <a:t> 0</a:t>
            </a:r>
          </a:p>
        </p:txBody>
      </p:sp>
      <p:sp>
        <p:nvSpPr>
          <p:cNvPr id="5" name="Slide Number Placeholder 4">
            <a:extLst>
              <a:ext uri="{FF2B5EF4-FFF2-40B4-BE49-F238E27FC236}">
                <a16:creationId xmlns:a16="http://schemas.microsoft.com/office/drawing/2014/main" id="{3385410E-E290-B99F-5F49-61C4A93DCAE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A38781-AAEB-8647-8C21-C55AE94E205F}" type="slidenum">
              <a:rPr lang="en-US" altLang="zh-CN" sz="1200">
                <a:latin typeface="Arial" panose="020B0604020202020204" pitchFamily="34" charset="0"/>
              </a:rPr>
              <a:pPr/>
              <a:t>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2359</TotalTime>
  <Words>4677</Words>
  <Application>Microsoft Macintosh PowerPoint</Application>
  <PresentationFormat>全屏显示(4:3)</PresentationFormat>
  <Paragraphs>595</Paragraphs>
  <Slides>60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60</vt:i4>
      </vt:variant>
    </vt:vector>
  </HeadingPairs>
  <TitlesOfParts>
    <vt:vector size="65" baseType="lpstr">
      <vt:lpstr>Arial</vt:lpstr>
      <vt:lpstr>Courier New</vt:lpstr>
      <vt:lpstr>Times New Roman</vt:lpstr>
      <vt:lpstr>Wingdings</vt:lpstr>
      <vt:lpstr>tm2</vt:lpstr>
      <vt:lpstr>第 5 章</vt:lpstr>
      <vt:lpstr>声明</vt:lpstr>
      <vt:lpstr>逻辑表达式</vt:lpstr>
      <vt:lpstr>关系运算符</vt:lpstr>
      <vt:lpstr>关系运算符</vt:lpstr>
      <vt:lpstr>关系运算符</vt:lpstr>
      <vt:lpstr>等式运算符</vt:lpstr>
      <vt:lpstr>逻辑运算符</vt:lpstr>
      <vt:lpstr>逻辑运算符</vt:lpstr>
      <vt:lpstr>逻辑运算符</vt:lpstr>
      <vt:lpstr>逻辑运算符</vt:lpstr>
      <vt:lpstr>逻辑运算符</vt:lpstr>
      <vt:lpstr>if语句</vt:lpstr>
      <vt:lpstr>if语句</vt:lpstr>
      <vt:lpstr>if语句</vt:lpstr>
      <vt:lpstr>复合语句</vt:lpstr>
      <vt:lpstr>复合语句</vt:lpstr>
      <vt:lpstr>复合语句</vt:lpstr>
      <vt:lpstr>else子句</vt:lpstr>
      <vt:lpstr>else子句</vt:lpstr>
      <vt:lpstr>else子句</vt:lpstr>
      <vt:lpstr>else子句</vt:lpstr>
      <vt:lpstr>else子句</vt:lpstr>
      <vt:lpstr>else子句</vt:lpstr>
      <vt:lpstr>级联if语句</vt:lpstr>
      <vt:lpstr>级联if语句</vt:lpstr>
      <vt:lpstr>级联if语句</vt:lpstr>
      <vt:lpstr>程序：计算经纪人佣金</vt:lpstr>
      <vt:lpstr>程序：计算经纪人佣金</vt:lpstr>
      <vt:lpstr>PowerPoint 演示文稿</vt:lpstr>
      <vt:lpstr>PowerPoint 演示文稿</vt:lpstr>
      <vt:lpstr>“悬空else”的问题</vt:lpstr>
      <vt:lpstr>“悬空else”的问题</vt:lpstr>
      <vt:lpstr>“悬空else”的问题</vt:lpstr>
      <vt:lpstr>条件表达式</vt:lpstr>
      <vt:lpstr>条件表达式</vt:lpstr>
      <vt:lpstr>条件表达式</vt:lpstr>
      <vt:lpstr>条件表达式</vt:lpstr>
      <vt:lpstr>条件表达式</vt:lpstr>
      <vt:lpstr>C89 中的布尔值</vt:lpstr>
      <vt:lpstr>C89 中的布尔值</vt:lpstr>
      <vt:lpstr>C89 中的布尔值</vt:lpstr>
      <vt:lpstr>C89 中的布尔值</vt:lpstr>
      <vt:lpstr>C99 中的布尔值</vt:lpstr>
      <vt:lpstr>C99 中的布尔值</vt:lpstr>
      <vt:lpstr>C99 中的布尔值</vt:lpstr>
      <vt:lpstr>switch语句</vt:lpstr>
      <vt:lpstr>switch语句</vt:lpstr>
      <vt:lpstr>switch语句</vt:lpstr>
      <vt:lpstr>switch语句</vt:lpstr>
      <vt:lpstr>switch语句</vt:lpstr>
      <vt:lpstr>switch语句</vt:lpstr>
      <vt:lpstr>switch语句</vt:lpstr>
      <vt:lpstr>switch语句</vt:lpstr>
      <vt:lpstr>break语句的作用</vt:lpstr>
      <vt:lpstr>break语句的作用</vt:lpstr>
      <vt:lpstr>break语句的作用</vt:lpstr>
      <vt:lpstr>程序：以法律形式打印日期</vt:lpstr>
      <vt:lpstr>PowerPoint 演示文稿</vt:lpstr>
      <vt:lpstr>PowerPoint 演示文稿</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1033</cp:revision>
  <cp:lastPrinted>1999-11-08T20:52:53Z</cp:lastPrinted>
  <dcterms:created xsi:type="dcterms:W3CDTF">1999-08-24T18:39:05Z</dcterms:created>
  <dcterms:modified xsi:type="dcterms:W3CDTF">2022-09-27T18:06:01Z</dcterms:modified>
</cp:coreProperties>
</file>