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4"/>
  </p:notesMasterIdLst>
  <p:sldIdLst>
    <p:sldId id="282" r:id="rId2"/>
    <p:sldId id="348" r:id="rId3"/>
    <p:sldId id="349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419" r:id="rId22"/>
    <p:sldId id="369" r:id="rId23"/>
    <p:sldId id="370" r:id="rId24"/>
    <p:sldId id="371" r:id="rId25"/>
    <p:sldId id="372" r:id="rId26"/>
    <p:sldId id="373" r:id="rId27"/>
    <p:sldId id="417" r:id="rId28"/>
    <p:sldId id="374" r:id="rId29"/>
    <p:sldId id="375" r:id="rId30"/>
    <p:sldId id="376" r:id="rId31"/>
    <p:sldId id="377" r:id="rId32"/>
    <p:sldId id="378" r:id="rId33"/>
    <p:sldId id="379" r:id="rId34"/>
    <p:sldId id="381" r:id="rId35"/>
    <p:sldId id="382" r:id="rId36"/>
    <p:sldId id="383" r:id="rId37"/>
    <p:sldId id="384" r:id="rId38"/>
    <p:sldId id="387" r:id="rId39"/>
    <p:sldId id="388" r:id="rId40"/>
    <p:sldId id="389" r:id="rId41"/>
    <p:sldId id="390" r:id="rId42"/>
    <p:sldId id="418" r:id="rId43"/>
    <p:sldId id="391" r:id="rId44"/>
    <p:sldId id="392" r:id="rId45"/>
    <p:sldId id="393" r:id="rId46"/>
    <p:sldId id="394" r:id="rId47"/>
    <p:sldId id="420" r:id="rId48"/>
    <p:sldId id="395" r:id="rId49"/>
    <p:sldId id="396" r:id="rId50"/>
    <p:sldId id="397" r:id="rId51"/>
    <p:sldId id="398" r:id="rId52"/>
    <p:sldId id="409" r:id="rId53"/>
    <p:sldId id="410" r:id="rId54"/>
    <p:sldId id="411" r:id="rId55"/>
    <p:sldId id="412" r:id="rId56"/>
    <p:sldId id="413" r:id="rId57"/>
    <p:sldId id="416" r:id="rId58"/>
    <p:sldId id="414" r:id="rId59"/>
    <p:sldId id="415" r:id="rId60"/>
    <p:sldId id="399" r:id="rId61"/>
    <p:sldId id="400" r:id="rId62"/>
    <p:sldId id="401" r:id="rId63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F5B18DB-4B98-E661-12BF-633FC55C5F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8734198-3DA7-DEC2-67B7-8D4F81AD79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00FEF629-FEA3-C859-0F23-6EF1EC60B2B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32B4365-E7BE-AE8A-4B75-C254B25174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单击以编辑主文本样式</a:t>
            </a:r>
          </a:p>
          <a:p>
            <a:pPr lvl="0"/>
            <a:r>
              <a:rPr lang="zh-CN" noProof="0"/>
              <a:t>第二级</a:t>
            </a:r>
          </a:p>
          <a:p>
            <a:pPr lvl="0"/>
            <a:r>
              <a:rPr lang="zh-CN" noProof="0"/>
              <a:t>三级</a:t>
            </a:r>
          </a:p>
          <a:p>
            <a:pPr lvl="0"/>
            <a:r>
              <a:rPr lang="zh-CN" noProof="0"/>
              <a:t>第四级</a:t>
            </a:r>
          </a:p>
          <a:p>
            <a:pPr lvl="0"/>
            <a:r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CEA388A-EF63-FF08-CA88-3FC460E81D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242DA55E-81C0-2636-04AE-68397F699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31194D7-9941-CF40-B4C8-199640879E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194D7-9941-CF40-B4C8-199640879ED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07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194D7-9941-CF40-B4C8-199640879ED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42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194D7-9941-CF40-B4C8-199640879ED6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09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194D7-9941-CF40-B4C8-199640879ED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13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194D7-9941-CF40-B4C8-199640879ED6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44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194D7-9941-CF40-B4C8-199640879ED6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31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49953-CF2F-F97C-1FB2-30004925B1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F1EFD-B66A-9307-5E88-13732BA8D0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02073-7CD2-F745-A495-4CF208FFBFC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6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D8B93-4631-EA71-1776-55C77E408D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8EC1-4A90-DFB8-34AB-7B152EA74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3F50F9-27E8-404F-905D-9815754E41C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5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1A98C-55C1-EEBF-779F-5814EF1DCD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B412C-97C0-ED21-EFA4-E1EDA1D06C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70CD40-C3EF-EF49-82CA-DCF7C9A3FF7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BFA52-55D6-FBED-3718-72CAF40E5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E2C4B-D18D-3BBA-96DF-72646BEB2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1443EA-07B5-834C-80A6-71451CA98A7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4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5D041-09A3-3060-A013-FF2AA3B427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6CA04-AE29-7A66-2CB3-9145D67B0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7C4A21-B6A4-0D4D-994C-118145DF402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3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CAE8-E8B3-14CD-5C5B-8C71E070D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876A-97F9-AF0F-CCD3-47294747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205916-2FDD-194D-BDCF-CC2C92055C8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3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ED456B-9EAC-D236-ADAA-657944C917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E63AC6-333B-1166-F59F-694F8E2F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964F6C-0D67-FC4D-A37B-73295605446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8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AD019-A037-861C-308A-977215F1F4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D162A-C02C-4BB7-AE42-0C4FFAF20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367404-28C6-CC4D-8EAA-A4BC34ADC74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0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3A2D21-9DE7-DC02-485D-F803790B1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D3366-A99B-6C72-1C0B-D2E76BAA5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14C34-2CB5-844F-82B0-8E241E207E9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7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AA26-DC67-BDE7-F9E2-76A4868567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E02E-E058-8923-84A2-8890A641B8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0F9796-C02F-2D47-8A0F-D28AF8BE80F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A88D-06AF-C715-81B5-9E3A2FEE8A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3337-36D3-AAC3-1F65-B92695E57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8A581-AC4A-DB47-914B-9C8E899B198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0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7BD4D7-FAA7-43F9-82EF-B83555A62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BA2EDF9-4D77-7464-13CB-D91469128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AE34E425-F712-0529-7580-1204F4881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D4D0B15-01AD-AFDB-AFF4-13380762D1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186E095-36A2-3047-A729-A37D386D7DE7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27078AB3-D212-A056-2C81-086E17B1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sz="1800" i="1" dirty="0">
                <a:solidFill>
                  <a:srgbClr val="C6A02E"/>
                </a:solidFill>
                <a:latin typeface="Arial" charset="0"/>
              </a:rPr>
              <a:t>第 6 章：循环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935130BE-BE22-8004-BEBD-0EDCCAEBA3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26936-10C0-4823-97B8-F396BB49E7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6652-6017-23FA-81C4-7F1307A24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2E3D5E-22CB-3443-8DF5-2AC0DAF3E1D1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1A0A48A3-C900-C20B-FAD7-CA12CB09E0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第 6 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71E3180B-AD33-334B-38E7-C5AA826415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zh-CN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19D8F05-1FC8-6D79-98CF-837AA17C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无限循环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E4C1AB5-8CEE-6035-CF16-99A19010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如果控制表达式</a:t>
            </a:r>
            <a:r>
              <a:rPr lang="zh-CN" altLang="en-US" sz="2600" dirty="0">
                <a:ea typeface="宋体" panose="02010600030101010101" pitchFamily="2" charset="-122"/>
              </a:rPr>
              <a:t>的</a:t>
            </a:r>
            <a:r>
              <a:rPr lang="zh-CN" altLang="zh-CN" sz="2600" dirty="0">
                <a:ea typeface="宋体" panose="02010600030101010101" pitchFamily="2" charset="-122"/>
              </a:rPr>
              <a:t>值始终非零，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sz="2600" dirty="0">
                <a:ea typeface="宋体" panose="02010600030101010101" pitchFamily="2" charset="-122"/>
              </a:rPr>
              <a:t>语句</a:t>
            </a:r>
            <a:r>
              <a:rPr lang="zh-CN" altLang="en-US" sz="2600" dirty="0">
                <a:ea typeface="宋体" panose="02010600030101010101" pitchFamily="2" charset="-122"/>
              </a:rPr>
              <a:t>将无法</a:t>
            </a:r>
            <a:r>
              <a:rPr lang="zh-CN" altLang="zh-CN" sz="2600" dirty="0">
                <a:ea typeface="宋体" panose="02010600030101010101" pitchFamily="2" charset="-122"/>
              </a:rPr>
              <a:t>终止。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使用非零常量作为控制表达式来创建</a:t>
            </a:r>
            <a:r>
              <a:rPr lang="zh-CN" altLang="zh-CN" sz="2600" b="1" i="1" dirty="0">
                <a:ea typeface="宋体" panose="02010600030101010101" pitchFamily="2" charset="-122"/>
              </a:rPr>
              <a:t>无限循环：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(1) …</a:t>
            </a:r>
          </a:p>
          <a:p>
            <a:r>
              <a:rPr lang="zh-CN" altLang="en-US" sz="2600" dirty="0">
                <a:ea typeface="宋体" panose="02010600030101010101" pitchFamily="2" charset="-122"/>
              </a:rPr>
              <a:t>这样</a:t>
            </a:r>
            <a:r>
              <a:rPr lang="zh-CN" altLang="zh-CN" sz="2600" dirty="0">
                <a:ea typeface="宋体" panose="02010600030101010101" pitchFamily="2" charset="-122"/>
              </a:rPr>
              <a:t>的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sz="2600" dirty="0">
                <a:ea typeface="宋体" panose="02010600030101010101" pitchFamily="2" charset="-122"/>
              </a:rPr>
              <a:t>语句将永远执行，除非它的</a:t>
            </a:r>
            <a:r>
              <a:rPr lang="zh-CN" altLang="en-US" sz="2600" dirty="0">
                <a:ea typeface="宋体" panose="02010600030101010101" pitchFamily="2" charset="-122"/>
              </a:rPr>
              <a:t>循环体中含有跳出</a:t>
            </a:r>
            <a:r>
              <a:rPr lang="zh-CN" altLang="zh-CN" sz="2600" dirty="0">
                <a:ea typeface="宋体" panose="02010600030101010101" pitchFamily="2" charset="-122"/>
              </a:rPr>
              <a:t>循环</a:t>
            </a:r>
            <a:r>
              <a:rPr lang="zh-CN" altLang="en-US" sz="2600" dirty="0">
                <a:ea typeface="宋体" panose="02010600030101010101" pitchFamily="2" charset="-122"/>
              </a:rPr>
              <a:t>控制</a:t>
            </a:r>
            <a:r>
              <a:rPr lang="zh-CN" altLang="zh-CN" sz="2600" dirty="0">
                <a:ea typeface="宋体" panose="02010600030101010101" pitchFamily="2" charset="-122"/>
              </a:rPr>
              <a:t>的语句（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zh-CN" sz="2600" dirty="0">
                <a:ea typeface="宋体" panose="02010600030101010101" pitchFamily="2" charset="-122"/>
              </a:rPr>
              <a:t>、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sz="2600" dirty="0">
                <a:ea typeface="宋体" panose="02010600030101010101" pitchFamily="2" charset="-122"/>
              </a:rPr>
              <a:t>、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zh-CN" sz="2600" dirty="0">
                <a:ea typeface="宋体" panose="02010600030101010101" pitchFamily="2" charset="-122"/>
              </a:rPr>
              <a:t>）或调用导致程序终止的函数。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27EFF-1691-CED5-09E3-91F7529B7B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C22E8-CE6A-ECFE-890F-E63D31882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4D9957-0995-8644-AD8A-E777D5D457CF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4A6BCBF-CC68-E190-BAF6-77C7D800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显示平方表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67239F7-E2D3-6C33-FC40-D7DECE73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square.c程序使用while 语句来打印一个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平方</a:t>
            </a:r>
            <a:r>
              <a:rPr lang="zh-CN" altLang="zh-CN" dirty="0">
                <a:ea typeface="宋体" panose="02010600030101010101" pitchFamily="2" charset="-122"/>
              </a:rPr>
              <a:t>表。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用户指定表中的条目数：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这个程序打印一个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平方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表。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在表中输入条目数： </a:t>
            </a:r>
            <a:r>
              <a:rPr lang="zh-CN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1         1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2         4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3         9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4        16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5        25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102F8-94B8-F1DA-FF32-558F646448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D2861-67B4-2EA9-3AC6-1FF8DDC33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3BB52E-19F1-E04A-A362-96389CF9AE6E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45659F41-E153-1303-701B-AFA9BE0A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使用 while 语句打印一个</a:t>
            </a:r>
            <a:r>
              <a:rPr lang="zh-CN" altLang="en-US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平方</a:t>
            </a: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("This program prints a table of squares.\n");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number of entries in table: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n)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("%10d%10d\n",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23863-1CC6-D54E-B748-13F5F7DA27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A71A3-8744-B4E3-1085-5101395ED9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A89ACC-29EF-9B41-BEC9-EC38588C917C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BD84904-EAEC-5BCB-BD22-CBC553A4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数列求和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15F7213-9F4E-750E-07FD-C16EBE40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sum.c程序对用户输入的整数</a:t>
            </a:r>
            <a:r>
              <a:rPr lang="zh-CN" altLang="en-US" dirty="0">
                <a:ea typeface="宋体" panose="02010600030101010101" pitchFamily="2" charset="-122"/>
              </a:rPr>
              <a:t>数列</a:t>
            </a:r>
            <a:r>
              <a:rPr lang="zh-CN" altLang="zh-CN" dirty="0">
                <a:ea typeface="宋体" panose="02010600030101010101" pitchFamily="2" charset="-122"/>
              </a:rPr>
              <a:t>求和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该程序对整数</a:t>
            </a: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数列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求和。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输入整数（0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终止）： </a:t>
            </a:r>
            <a:r>
              <a:rPr lang="zh-CN" altLang="zh-CN" sz="22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8 23 71 5 0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总和是：107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该程序将需要一个循环，该循环使用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读取一个数字</a:t>
            </a:r>
            <a:r>
              <a:rPr lang="zh-CN" altLang="en-US" dirty="0">
                <a:ea typeface="宋体" panose="02010600030101010101" pitchFamily="2" charset="-122"/>
              </a:rPr>
              <a:t>并将其累加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B6131-9FA8-1B86-2D87-5250E4B3F6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0AA1-B011-B540-E28F-70C2FF8DD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6A49DF-0895-1D4B-967D-091AE2B9B8B2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83A47D13-8D30-4B53-5F14-9E2144A37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对数</a:t>
            </a:r>
            <a:r>
              <a:rPr lang="zh-CN" altLang="en-US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列</a:t>
            </a: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求和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n, sum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("This program sums a series of integers.\n");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integers (0 to terminate): 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(n !=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sum += 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("The sum is: %d\n", sum);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93911-AD69-A89C-E3CB-FC1A9DF3AE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AC437-C66A-1931-B131-C68847AABD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8BEFFB-2AB8-4342-A7E9-46128E4ECE39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66935E0-87A4-6CE1-AD1C-BBD84D86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FF41A9B-99F9-543E-7FDE-D2FCE56E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zh-CN" dirty="0">
                <a:ea typeface="宋体" panose="02010600030101010101" pitchFamily="2" charset="-122"/>
              </a:rPr>
              <a:t>语句的一般形式：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 </a:t>
            </a:r>
            <a:r>
              <a:rPr lang="zh-CN" altLang="en-US" sz="2400" i="1" dirty="0">
                <a:highlight>
                  <a:srgbClr val="C0C0C0"/>
                </a:highlight>
                <a:ea typeface="宋体" panose="02010600030101010101" pitchFamily="2" charset="-122"/>
              </a:rPr>
              <a:t>语句</a:t>
            </a:r>
            <a:r>
              <a:rPr lang="en-US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while (</a:t>
            </a:r>
            <a:r>
              <a:rPr lang="zh-CN" alt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执行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zh-CN" dirty="0">
                <a:ea typeface="宋体" panose="02010600030101010101" pitchFamily="2" charset="-122"/>
              </a:rPr>
              <a:t>语句时，先执行循环体，</a:t>
            </a:r>
            <a:r>
              <a:rPr lang="zh-CN" altLang="en-US" dirty="0">
                <a:ea typeface="宋体" panose="02010600030101010101" pitchFamily="2" charset="-122"/>
              </a:rPr>
              <a:t>再</a:t>
            </a:r>
            <a:r>
              <a:rPr lang="zh-CN" altLang="zh-CN" dirty="0">
                <a:ea typeface="宋体" panose="02010600030101010101" pitchFamily="2" charset="-122"/>
              </a:rPr>
              <a:t>计算控制表达式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如果表达式的值不为零，则再次执行循环体，然后再次计算表达式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FAF7-BFB9-8DC2-A98E-46F533380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DD21F-063D-E99B-9F6F-718A7A57B2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45AB60-6067-9E48-880B-C15AA6384903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AA71F05-176B-3913-79F7-F0F677B0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C593D1C2-D69B-DE79-3450-2E59F6A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zh-CN" altLang="en-US" sz="2700" dirty="0">
                <a:ea typeface="宋体" panose="02010600030101010101" pitchFamily="2" charset="-122"/>
              </a:rPr>
              <a:t>将前面的“倒计数”程序用</a:t>
            </a:r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zh-CN" sz="2700" dirty="0">
                <a:ea typeface="宋体" panose="02010600030101010101" pitchFamily="2" charset="-122"/>
              </a:rPr>
              <a:t>语句</a:t>
            </a:r>
            <a:r>
              <a:rPr lang="zh-CN" altLang="en-US" sz="2700" dirty="0">
                <a:ea typeface="宋体" panose="02010600030101010101" pitchFamily="2" charset="-122"/>
              </a:rPr>
              <a:t>重写</a:t>
            </a:r>
            <a:r>
              <a:rPr lang="zh-CN" altLang="zh-CN" sz="27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--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while (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0);</a:t>
            </a:r>
          </a:p>
          <a:p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zh-CN" sz="2700" dirty="0">
                <a:ea typeface="宋体" panose="02010600030101010101" pitchFamily="2" charset="-122"/>
              </a:rPr>
              <a:t>语句</a:t>
            </a:r>
            <a:r>
              <a:rPr lang="zh-CN" altLang="en-US" sz="2700" dirty="0">
                <a:ea typeface="宋体" panose="02010600030101010101" pitchFamily="2" charset="-122"/>
              </a:rPr>
              <a:t>和</a:t>
            </a:r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sz="2700" dirty="0">
                <a:ea typeface="宋体" panose="02010600030101010101" pitchFamily="2" charset="-122"/>
              </a:rPr>
              <a:t>语句</a:t>
            </a:r>
            <a:r>
              <a:rPr lang="zh-CN" altLang="en-US" sz="2700" dirty="0">
                <a:ea typeface="宋体" panose="02010600030101010101" pitchFamily="2" charset="-122"/>
              </a:rPr>
              <a:t>往往没有什么区别</a:t>
            </a:r>
            <a:r>
              <a:rPr lang="zh-CN" altLang="zh-CN" sz="27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700" dirty="0">
                <a:ea typeface="宋体" panose="02010600030101010101" pitchFamily="2" charset="-122"/>
              </a:rPr>
              <a:t>唯一的区别是</a:t>
            </a:r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zh-CN" sz="2700" dirty="0">
                <a:ea typeface="宋体" panose="02010600030101010101" pitchFamily="2" charset="-122"/>
              </a:rPr>
              <a:t>语句的</a:t>
            </a:r>
            <a:r>
              <a:rPr lang="zh-CN" altLang="en-US" sz="2700" dirty="0">
                <a:ea typeface="宋体" panose="02010600030101010101" pitchFamily="2" charset="-122"/>
              </a:rPr>
              <a:t>循环体</a:t>
            </a:r>
            <a:r>
              <a:rPr lang="zh-CN" altLang="zh-CN" sz="2700" dirty="0">
                <a:ea typeface="宋体" panose="02010600030101010101" pitchFamily="2" charset="-122"/>
              </a:rPr>
              <a:t>总是至少执行一次。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CCB38-3BB8-9B3C-ACB0-F405CD2CF2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24C26-61C1-4816-BD1F-DB05623C3C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9AC741-878E-6047-88BF-9F902EDAB2E4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621E780-30D0-75ED-E24B-06259FA5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56EB962-EBE4-2CF5-A082-9727783C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无论需要</a:t>
            </a:r>
            <a:r>
              <a:rPr lang="zh-CN" altLang="en-US" dirty="0">
                <a:ea typeface="宋体" panose="02010600030101010101" pitchFamily="2" charset="-122"/>
              </a:rPr>
              <a:t>与否</a:t>
            </a:r>
            <a:r>
              <a:rPr lang="zh-CN" altLang="zh-CN" dirty="0">
                <a:ea typeface="宋体" panose="02010600030101010101" pitchFamily="2" charset="-122"/>
              </a:rPr>
              <a:t>， </a:t>
            </a:r>
            <a:r>
              <a:rPr lang="zh-CN" altLang="en-US" dirty="0">
                <a:ea typeface="宋体" panose="02010600030101010101" pitchFamily="2" charset="-122"/>
              </a:rPr>
              <a:t>最好给所有的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  <a:r>
              <a:rPr lang="zh-CN" altLang="en-US" dirty="0">
                <a:ea typeface="宋体" panose="02010600030101010101" pitchFamily="2" charset="-122"/>
              </a:rPr>
              <a:t>都加上</a:t>
            </a:r>
            <a:r>
              <a:rPr lang="zh-CN" altLang="zh-CN" dirty="0">
                <a:ea typeface="宋体" panose="02010600030101010101" pitchFamily="2" charset="-122"/>
              </a:rPr>
              <a:t>大括号，因为没有大括号的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zh-CN" dirty="0">
                <a:ea typeface="宋体" panose="02010600030101010101" pitchFamily="2" charset="-122"/>
              </a:rPr>
              <a:t>语句很容易被误认为是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粗心的读者可能会认为单词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语句的开始。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020BC-5C03-3AFF-7F69-2167FF51B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0246B-1196-924E-385F-38D7F12EE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486804-87E8-0243-A147-BE2875A249AA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322CDAF-CAC1-0548-6168-547FCBA9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程序：计算整数的位数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D8C4936C-4163-FD84-B63F-9235612F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numdigits.c程序计算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用户</a:t>
            </a:r>
            <a:r>
              <a:rPr lang="zh-CN" altLang="zh-CN" dirty="0">
                <a:ea typeface="宋体" panose="02010600030101010101" pitchFamily="2" charset="-122"/>
              </a:rPr>
              <a:t>输入的整数的位数：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输入一个非负整数： </a:t>
            </a:r>
            <a:r>
              <a:rPr lang="zh-CN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该号码有 2 位数字。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程序会反复将用户输入除以10，直到变为0；除法</a:t>
            </a:r>
            <a:r>
              <a:rPr lang="zh-CN" altLang="en-US" dirty="0">
                <a:ea typeface="宋体" panose="02010600030101010101" pitchFamily="2" charset="-122"/>
              </a:rPr>
              <a:t>的次数就</a:t>
            </a:r>
            <a:r>
              <a:rPr lang="zh-CN" altLang="zh-CN" dirty="0">
                <a:ea typeface="宋体" panose="02010600030101010101" pitchFamily="2" charset="-122"/>
              </a:rPr>
              <a:t>是</a:t>
            </a:r>
            <a:r>
              <a:rPr lang="zh-CN" altLang="en-US" dirty="0">
                <a:ea typeface="宋体" panose="02010600030101010101" pitchFamily="2" charset="-122"/>
              </a:rPr>
              <a:t>所求的</a:t>
            </a:r>
            <a:r>
              <a:rPr lang="zh-CN" altLang="zh-CN" dirty="0">
                <a:ea typeface="宋体" panose="02010600030101010101" pitchFamily="2" charset="-122"/>
              </a:rPr>
              <a:t>位数。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将此循环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  <a:r>
              <a:rPr lang="zh-CN" altLang="en-US" dirty="0">
                <a:ea typeface="宋体" panose="02010600030101010101" pitchFamily="2" charset="-122"/>
              </a:rPr>
              <a:t>编写</a:t>
            </a:r>
            <a:r>
              <a:rPr lang="zh-CN" altLang="zh-CN" dirty="0">
                <a:ea typeface="宋体" panose="02010600030101010101" pitchFamily="2" charset="-122"/>
              </a:rPr>
              <a:t>比使用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语句更好，因为每个整数（</a:t>
            </a:r>
            <a:r>
              <a:rPr lang="zh-CN" altLang="en-US" dirty="0">
                <a:ea typeface="宋体" panose="02010600030101010101" pitchFamily="2" charset="-122"/>
              </a:rPr>
              <a:t>包括</a:t>
            </a:r>
            <a:r>
              <a:rPr lang="zh-CN" altLang="zh-CN" dirty="0">
                <a:ea typeface="宋体" panose="02010600030101010101" pitchFamily="2" charset="-122"/>
              </a:rPr>
              <a:t> 0）都至少有一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r>
              <a:rPr lang="zh-CN" altLang="zh-CN" dirty="0">
                <a:ea typeface="宋体" panose="02010600030101010101" pitchFamily="2" charset="-122"/>
              </a:rPr>
              <a:t>数</a:t>
            </a:r>
            <a:r>
              <a:rPr lang="zh-CN" altLang="en-US" dirty="0">
                <a:ea typeface="宋体" panose="02010600030101010101" pitchFamily="2" charset="-122"/>
              </a:rPr>
              <a:t>字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5B82-D531-7E9C-0AB0-2508F1A4C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EBE99-6969-2A15-4276-6BD913CE7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D73EBC-3E89-C44D-B232-FA83F55AD889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36737C82-44D2-003A-DF71-8A96FFA0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numdigits.c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计算整数的位数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digits = 0,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a nonnegative integer: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n /= 10;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digits++;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while (n &gt; 0);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("The number has %d digit(s).\n", digits);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5609E-9366-5E68-A6A6-8E772ADA9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10C13-4260-1353-720F-7EDB0F730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9D717C-8695-2546-8466-083E5C11E700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25BA46D-9C3D-62DC-5F03-6DD3B119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重复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1AD7-D5BD-8190-D64A-935FD909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C</a:t>
            </a:r>
            <a:r>
              <a:rPr lang="zh-CN" altLang="en-US" dirty="0"/>
              <a:t>语言</a:t>
            </a:r>
            <a:r>
              <a:rPr lang="zh-CN" dirty="0"/>
              <a:t>的</a:t>
            </a:r>
            <a:r>
              <a:rPr lang="zh-CN" altLang="en-US" dirty="0"/>
              <a:t>重复</a:t>
            </a:r>
            <a:r>
              <a:rPr lang="zh-CN" dirty="0"/>
              <a:t>语句用于设置循环。</a:t>
            </a:r>
          </a:p>
          <a:p>
            <a:pPr>
              <a:defRPr/>
            </a:pPr>
            <a:r>
              <a:rPr lang="zh-CN" b="1" dirty="0"/>
              <a:t>循环</a:t>
            </a:r>
            <a:r>
              <a:rPr lang="zh-CN" altLang="en-US" b="1" dirty="0"/>
              <a:t>（</a:t>
            </a:r>
            <a:r>
              <a:rPr lang="en-US" altLang="zh-CN" b="1" dirty="0"/>
              <a:t>loop</a:t>
            </a:r>
            <a:r>
              <a:rPr lang="zh-CN" altLang="en-US" b="1" dirty="0"/>
              <a:t>）</a:t>
            </a:r>
            <a:r>
              <a:rPr lang="zh-CN" dirty="0"/>
              <a:t>是重复执行其他语句（</a:t>
            </a:r>
            <a:r>
              <a:rPr lang="zh-CN" b="1" dirty="0"/>
              <a:t>循环体</a:t>
            </a:r>
            <a:r>
              <a:rPr lang="zh-CN" dirty="0"/>
              <a:t>）</a:t>
            </a:r>
            <a:r>
              <a:rPr lang="zh-CN" altLang="en-US" dirty="0"/>
              <a:t>的一种语句</a:t>
            </a:r>
            <a:r>
              <a:rPr lang="zh-CN" dirty="0"/>
              <a:t>。</a:t>
            </a:r>
          </a:p>
          <a:p>
            <a:pPr>
              <a:defRPr/>
            </a:pPr>
            <a:r>
              <a:rPr lang="zh-CN" dirty="0"/>
              <a:t>在 C </a:t>
            </a:r>
            <a:r>
              <a:rPr lang="zh-CN" altLang="en-US" dirty="0"/>
              <a:t>语言</a:t>
            </a:r>
            <a:r>
              <a:rPr lang="zh-CN" dirty="0"/>
              <a:t>中，每个循环都有一个</a:t>
            </a:r>
            <a:r>
              <a:rPr lang="zh-CN" b="1" dirty="0"/>
              <a:t>控制表达式</a:t>
            </a:r>
            <a:r>
              <a:rPr lang="zh-CN" dirty="0"/>
              <a:t>。</a:t>
            </a:r>
          </a:p>
          <a:p>
            <a:pPr>
              <a:defRPr/>
            </a:pPr>
            <a:r>
              <a:rPr lang="zh-CN" dirty="0"/>
              <a:t>每次执行循环体（循环</a:t>
            </a:r>
            <a:r>
              <a:rPr lang="zh-CN" altLang="en-US" b="1" dirty="0"/>
              <a:t>重复</a:t>
            </a:r>
            <a:r>
              <a:rPr lang="zh-CN" altLang="en-US" dirty="0"/>
              <a:t>一次</a:t>
            </a:r>
            <a:r>
              <a:rPr lang="zh-CN" dirty="0"/>
              <a:t>）时，都</a:t>
            </a:r>
            <a:r>
              <a:rPr lang="zh-CN" altLang="en-US" dirty="0"/>
              <a:t>要对</a:t>
            </a:r>
            <a:r>
              <a:rPr lang="zh-CN" dirty="0"/>
              <a:t>控制表达式</a:t>
            </a:r>
            <a:r>
              <a:rPr lang="zh-CN" altLang="en-US" dirty="0"/>
              <a:t>求值</a:t>
            </a:r>
            <a:r>
              <a:rPr lang="zh-CN" dirty="0"/>
              <a:t>。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如果表达式为真（值不为零），则循环继续执行。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6B30C-5034-1033-833D-9BE656472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3C59B-3281-0AA8-0EFE-A9D540A99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F5BA7B-33BC-874C-8361-F17556C13924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2B17DF9-CE46-16E0-803A-2765583B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A4A26C8-04F1-195F-9366-246035C8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for语句非常适合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“计数”变量</a:t>
            </a:r>
            <a:r>
              <a:rPr lang="zh-CN" altLang="zh-CN" dirty="0">
                <a:ea typeface="宋体" panose="02010600030101010101" pitchFamily="2" charset="-122"/>
              </a:rPr>
              <a:t>的循环，</a:t>
            </a:r>
            <a:r>
              <a:rPr lang="zh-CN" altLang="en-US" dirty="0">
                <a:ea typeface="宋体" panose="02010600030101010101" pitchFamily="2" charset="-122"/>
              </a:rPr>
              <a:t>当然它也可以</a:t>
            </a:r>
            <a:r>
              <a:rPr lang="zh-CN" altLang="zh-CN" dirty="0">
                <a:ea typeface="宋体" panose="02010600030101010101" pitchFamily="2" charset="-122"/>
              </a:rPr>
              <a:t>用于其他类型的循环。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</a:t>
            </a:r>
            <a:r>
              <a:rPr lang="zh-CN" altLang="zh-CN" dirty="0">
                <a:ea typeface="宋体" panose="02010600030101010101" pitchFamily="2" charset="-122"/>
              </a:rPr>
              <a:t>语句的一般形式：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</a:t>
            </a:r>
            <a:r>
              <a:rPr lang="zh-CN" alt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1;</a:t>
            </a:r>
            <a:r>
              <a:rPr lang="zh-CN" alt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2;</a:t>
            </a:r>
            <a:r>
              <a:rPr lang="zh-CN" alt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3) </a:t>
            </a:r>
            <a:r>
              <a:rPr lang="zh-CN" altLang="en-US" sz="2400" i="1" dirty="0">
                <a:highlight>
                  <a:srgbClr val="C0C0C0"/>
                </a:highlight>
                <a:ea typeface="宋体" panose="02010600030101010101" pitchFamily="2" charset="-122"/>
              </a:rPr>
              <a:t>语句</a:t>
            </a:r>
            <a:endParaRPr lang="en-US" altLang="zh-CN" sz="2400" i="1" dirty="0">
              <a:highlight>
                <a:srgbClr val="C0C0C0"/>
              </a:highlight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0;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5CCC8-1920-6120-9C56-3D2CD0173E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472D5-79DC-9C3C-07ED-F35DE016E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628016-D3F8-9649-B8BB-8DC29C1D057E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F8DE353-F11D-58DF-68A2-2BB0BA39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F44B4F1-4E08-66AE-63E2-EC3D55C0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for语句</a:t>
            </a:r>
            <a:r>
              <a:rPr lang="zh-CN" altLang="zh-CN" sz="2600" dirty="0">
                <a:ea typeface="宋体" panose="02010600030101010101" pitchFamily="2" charset="-122"/>
              </a:rPr>
              <a:t>与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while语句</a:t>
            </a:r>
            <a:r>
              <a:rPr lang="zh-CN" altLang="zh-CN" sz="2600" dirty="0">
                <a:ea typeface="宋体" panose="02010600030101010101" pitchFamily="2" charset="-122"/>
              </a:rPr>
              <a:t>密切相关。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除了极少数情况外，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sz="2600" dirty="0">
                <a:ea typeface="宋体" panose="02010600030101010101" pitchFamily="2" charset="-122"/>
              </a:rPr>
              <a:t>循环总是可以用等效的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sz="2600" dirty="0">
                <a:ea typeface="宋体" panose="02010600030101010101" pitchFamily="2" charset="-122"/>
              </a:rPr>
              <a:t>循环代替：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r>
              <a:rPr lang="zh-CN" altLang="en-US" sz="2200" i="1" dirty="0">
                <a:ea typeface="宋体" panose="02010600030101010101" pitchFamily="2" charset="-122"/>
              </a:rPr>
              <a:t>表达式</a:t>
            </a:r>
            <a:r>
              <a:rPr lang="en-US" altLang="zh-CN" sz="2200" i="1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2200" i="1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zh-CN" altLang="en-US" sz="2200" i="1" dirty="0">
                <a:ea typeface="宋体" panose="02010600030101010101" pitchFamily="2" charset="-122"/>
              </a:rPr>
              <a:t>语句</a:t>
            </a:r>
            <a:endParaRPr lang="en-US" altLang="zh-CN" sz="2200" i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zh-CN" altLang="en-US" sz="2200" i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2200" i="1" dirty="0">
                <a:ea typeface="宋体" panose="02010600030101010101" pitchFamily="2" charset="-122"/>
              </a:rPr>
              <a:t>3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en-US" sz="2600" i="1" dirty="0">
                <a:ea typeface="宋体" panose="02010600030101010101" pitchFamily="2" charset="-122"/>
              </a:rPr>
              <a:t>表达式</a:t>
            </a:r>
            <a:r>
              <a:rPr lang="zh-CN" altLang="zh-CN" sz="2600" i="1" dirty="0">
                <a:ea typeface="宋体" panose="02010600030101010101" pitchFamily="2" charset="-122"/>
              </a:rPr>
              <a:t>1</a:t>
            </a:r>
            <a:r>
              <a:rPr lang="zh-CN" altLang="zh-CN" sz="2600" dirty="0">
                <a:ea typeface="宋体" panose="02010600030101010101" pitchFamily="2" charset="-122"/>
              </a:rPr>
              <a:t>是一个初始化步骤，只在循环开始之前执行一次。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23D0D-F028-635B-513E-3F0F8583B9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908E-1B99-9705-4843-11B9188C6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3AFF35-5F9E-6543-8251-692C83CB1164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97E7774-4AB8-60E3-54CE-14015F27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85D14C4-894B-3036-87D9-72292479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i="1" dirty="0">
                <a:ea typeface="宋体" panose="02010600030101010101" pitchFamily="2" charset="-122"/>
              </a:rPr>
              <a:t>表达式</a:t>
            </a:r>
            <a:r>
              <a:rPr lang="zh-CN" altLang="zh-CN" sz="2600" i="1" dirty="0">
                <a:ea typeface="宋体" panose="02010600030101010101" pitchFamily="2" charset="-122"/>
              </a:rPr>
              <a:t>2</a:t>
            </a:r>
            <a:r>
              <a:rPr lang="zh-CN" altLang="zh-CN" sz="2600" dirty="0">
                <a:ea typeface="宋体" panose="02010600030101010101" pitchFamily="2" charset="-122"/>
              </a:rPr>
              <a:t>控制循环终止（只要</a:t>
            </a:r>
            <a:r>
              <a:rPr lang="zh-CN" altLang="en-US" sz="2600" i="1" dirty="0">
                <a:ea typeface="宋体" panose="02010600030101010101" pitchFamily="2" charset="-122"/>
              </a:rPr>
              <a:t>表达式</a:t>
            </a:r>
            <a:r>
              <a:rPr lang="zh-CN" altLang="zh-CN" sz="2600" i="1" dirty="0">
                <a:ea typeface="宋体" panose="02010600030101010101" pitchFamily="2" charset="-122"/>
              </a:rPr>
              <a:t>2的值</a:t>
            </a:r>
            <a:r>
              <a:rPr lang="zh-CN" altLang="zh-CN" sz="2600" dirty="0">
                <a:ea typeface="宋体" panose="02010600030101010101" pitchFamily="2" charset="-122"/>
              </a:rPr>
              <a:t>非零，循环就会继续执行）。</a:t>
            </a:r>
          </a:p>
          <a:p>
            <a:r>
              <a:rPr lang="zh-CN" altLang="en-US" sz="2600" i="1" dirty="0">
                <a:ea typeface="宋体" panose="02010600030101010101" pitchFamily="2" charset="-122"/>
              </a:rPr>
              <a:t>表达式</a:t>
            </a:r>
            <a:r>
              <a:rPr lang="zh-CN" altLang="zh-CN" sz="2600" i="1" dirty="0">
                <a:ea typeface="宋体" panose="02010600030101010101" pitchFamily="2" charset="-122"/>
              </a:rPr>
              <a:t>3</a:t>
            </a:r>
            <a:r>
              <a:rPr lang="zh-CN" altLang="zh-CN" sz="2600" dirty="0">
                <a:ea typeface="宋体" panose="02010600030101010101" pitchFamily="2" charset="-122"/>
              </a:rPr>
              <a:t>是每次循环</a:t>
            </a:r>
            <a:r>
              <a:rPr lang="zh-CN" altLang="en-US" sz="2600" dirty="0">
                <a:ea typeface="宋体" panose="02010600030101010101" pitchFamily="2" charset="-122"/>
              </a:rPr>
              <a:t>中最后被</a:t>
            </a:r>
            <a:r>
              <a:rPr lang="zh-CN" altLang="zh-CN" sz="2600" dirty="0">
                <a:ea typeface="宋体" panose="02010600030101010101" pitchFamily="2" charset="-122"/>
              </a:rPr>
              <a:t>执行的</a:t>
            </a:r>
            <a:r>
              <a:rPr lang="zh-CN" altLang="en-US" sz="2600" dirty="0">
                <a:ea typeface="宋体" panose="02010600030101010101" pitchFamily="2" charset="-122"/>
              </a:rPr>
              <a:t>一个</a:t>
            </a:r>
            <a:r>
              <a:rPr lang="zh-CN" altLang="zh-CN" sz="2600" dirty="0">
                <a:ea typeface="宋体" panose="02010600030101010101" pitchFamily="2" charset="-122"/>
              </a:rPr>
              <a:t>操作。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将此模式应用于</a:t>
            </a:r>
            <a:r>
              <a:rPr lang="zh-CN" altLang="en-US" sz="2600" dirty="0">
                <a:ea typeface="宋体" panose="02010600030101010101" pitchFamily="2" charset="-122"/>
              </a:rPr>
              <a:t>先前的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sz="2600" dirty="0">
                <a:ea typeface="宋体" panose="02010600030101010101" pitchFamily="2" charset="-122"/>
              </a:rPr>
              <a:t>循环</a:t>
            </a:r>
            <a:r>
              <a:rPr lang="zh-CN" altLang="en-US" sz="2600" dirty="0">
                <a:ea typeface="宋体" panose="02010600030101010101" pitchFamily="2" charset="-122"/>
              </a:rPr>
              <a:t>示例</a:t>
            </a:r>
            <a:r>
              <a:rPr lang="zh-CN" altLang="zh-CN" sz="26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EF230-836C-B0AC-09EA-E7D3229D6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27191-977C-9200-EA05-4D2574EE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C2A0B9-D747-E44F-B1FF-3CD4C36F6367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BA3489E-6AAC-1951-88DD-521FD6FB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5EF197B2-DF86-199C-8DB6-AE7FA0CC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研究等效的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  <a:r>
              <a:rPr lang="zh-CN" altLang="en-US" dirty="0">
                <a:ea typeface="宋体" panose="02010600030101010101" pitchFamily="2" charset="-122"/>
              </a:rPr>
              <a:t>有助于更好地理解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例如，如果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i--</a:t>
            </a:r>
            <a:r>
              <a:rPr lang="zh-CN" altLang="zh-CN" dirty="0">
                <a:ea typeface="宋体" panose="02010600030101010101" pitchFamily="2" charset="-122"/>
              </a:rPr>
              <a:t>被替换为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—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会如何</a:t>
            </a:r>
            <a:r>
              <a:rPr lang="zh-CN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？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0; --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等效的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循环表明</a:t>
            </a:r>
            <a:r>
              <a:rPr lang="zh-CN" altLang="en-US" dirty="0">
                <a:ea typeface="宋体" panose="02010600030101010101" pitchFamily="2" charset="-122"/>
              </a:rPr>
              <a:t>这种更改</a:t>
            </a:r>
            <a:r>
              <a:rPr lang="zh-CN" altLang="zh-CN" dirty="0">
                <a:ea typeface="宋体" panose="02010600030101010101" pitchFamily="2" charset="-122"/>
              </a:rPr>
              <a:t>对循环没有影响：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--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D2BA4-1E2C-81C2-13C2-E07BC76E4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81123-508C-4123-E3A2-932B336A1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EBF9B7-74FA-3141-9D7E-31EFCB90AA9F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3A64DE7-6C3C-24F1-C622-27EC47EA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4633E6D-32EA-2FB8-3855-2320961C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for语句中</a:t>
            </a:r>
            <a:r>
              <a:rPr lang="zh-CN" altLang="zh-CN" dirty="0">
                <a:ea typeface="宋体" panose="02010600030101010101" pitchFamily="2" charset="-122"/>
              </a:rPr>
              <a:t>的第一个和第三个表达式</a:t>
            </a:r>
            <a:r>
              <a:rPr lang="zh-CN" altLang="en-US" dirty="0">
                <a:ea typeface="宋体" panose="02010600030101010101" pitchFamily="2" charset="-122"/>
              </a:rPr>
              <a:t>都是以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  <a:r>
              <a:rPr lang="zh-CN" altLang="en-US" dirty="0">
                <a:ea typeface="宋体" panose="02010600030101010101" pitchFamily="2" charset="-122"/>
              </a:rPr>
              <a:t>的方式</a:t>
            </a:r>
            <a:r>
              <a:rPr lang="zh-CN" altLang="zh-CN" dirty="0">
                <a:ea typeface="宋体" panose="02010600030101010101" pitchFamily="2" charset="-122"/>
              </a:rPr>
              <a:t>执行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，它们的值是无关紧要的——它们</a:t>
            </a:r>
            <a:r>
              <a:rPr lang="zh-CN" altLang="en-US" dirty="0">
                <a:ea typeface="宋体" panose="02010600030101010101" pitchFamily="2" charset="-122"/>
              </a:rPr>
              <a:t>有用仅</a:t>
            </a:r>
            <a:r>
              <a:rPr lang="zh-CN" altLang="zh-CN" dirty="0">
                <a:ea typeface="宋体" panose="02010600030101010101" pitchFamily="2" charset="-122"/>
              </a:rPr>
              <a:t>仅</a:t>
            </a:r>
            <a:r>
              <a:rPr lang="zh-CN" altLang="en-US" dirty="0">
                <a:ea typeface="宋体" panose="02010600030101010101" pitchFamily="2" charset="-122"/>
              </a:rPr>
              <a:t>是因为有</a:t>
            </a:r>
            <a:r>
              <a:rPr lang="zh-CN" altLang="zh-CN" dirty="0">
                <a:ea typeface="宋体" panose="02010600030101010101" pitchFamily="2" charset="-122"/>
              </a:rPr>
              <a:t>副作用。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因此，这两个表达式通常是赋值或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增/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减表达式。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55FAF-DE73-3CC5-62DE-44CF6DBB4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40E13-77E9-4D50-39C2-968088F2B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734AC3-813C-0245-8EDF-6C9BBB4D63AB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2C03EF8-E269-9BE6-B9B5-82B50EB9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  <a:r>
              <a:rPr lang="zh-CN" altLang="en-US" dirty="0">
                <a:ea typeface="宋体" panose="02010600030101010101" pitchFamily="2" charset="-122"/>
              </a:rPr>
              <a:t>常见用法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C4BBBBA-1CF7-DB37-0FBE-A28F7BE4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语句通常是“向上计数”（变量</a:t>
            </a:r>
            <a:r>
              <a:rPr lang="zh-CN" altLang="en-US" dirty="0">
                <a:ea typeface="宋体" panose="02010600030101010101" pitchFamily="2" charset="-122"/>
              </a:rPr>
              <a:t>自增</a:t>
            </a:r>
            <a:r>
              <a:rPr lang="zh-CN" altLang="zh-CN" dirty="0">
                <a:ea typeface="宋体" panose="02010600030101010101" pitchFamily="2" charset="-122"/>
              </a:rPr>
              <a:t>）或“向下计数”（变量</a:t>
            </a:r>
            <a:r>
              <a:rPr lang="zh-CN" altLang="en-US" dirty="0">
                <a:ea typeface="宋体" panose="02010600030101010101" pitchFamily="2" charset="-122"/>
              </a:rPr>
              <a:t>自减</a:t>
            </a:r>
            <a:r>
              <a:rPr lang="zh-CN" altLang="zh-CN" dirty="0">
                <a:ea typeface="宋体" panose="02010600030101010101" pitchFamily="2" charset="-122"/>
              </a:rPr>
              <a:t>）循环的最佳选择。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对于</a:t>
            </a:r>
            <a:r>
              <a:rPr lang="zh-CN" altLang="zh-CN" dirty="0">
                <a:ea typeface="宋体" panose="02010600030101010101" pitchFamily="2" charset="-122"/>
              </a:rPr>
              <a:t>向上或向下计数总共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n次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的情况，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语句通常具有以下形式之一：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100" b="1" dirty="0">
                <a:ea typeface="宋体" panose="02010600030101010101" pitchFamily="2" charset="-122"/>
              </a:rPr>
              <a:t>     </a:t>
            </a:r>
            <a:r>
              <a:rPr lang="zh-CN" altLang="zh-CN" sz="2100" b="1" dirty="0">
                <a:ea typeface="宋体" panose="02010600030101010101" pitchFamily="2" charset="-122"/>
              </a:rPr>
              <a:t>从0计数到</a:t>
            </a:r>
            <a:r>
              <a:rPr lang="zh-CN" altLang="zh-CN" sz="21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zh-CN" altLang="zh-CN" sz="2100" b="1" dirty="0">
                <a:ea typeface="宋体" panose="02010600030101010101" pitchFamily="2" charset="-122"/>
              </a:rPr>
              <a:t>–1 ：</a:t>
            </a:r>
            <a:r>
              <a:rPr lang="zh-CN" altLang="zh-CN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	         </a:t>
            </a:r>
            <a:r>
              <a:rPr lang="en-US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</a:t>
            </a:r>
            <a:r>
              <a:rPr lang="en-US" altLang="zh-CN" sz="1900" dirty="0" err="1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900" dirty="0" err="1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1900" dirty="0" err="1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</a:t>
            </a:r>
            <a:r>
              <a:rPr lang="zh-CN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100" b="1" dirty="0">
                <a:ea typeface="宋体" panose="02010600030101010101" pitchFamily="2" charset="-122"/>
              </a:rPr>
              <a:t>     </a:t>
            </a:r>
            <a:r>
              <a:rPr lang="zh-CN" altLang="zh-CN" sz="2100" b="1" dirty="0">
                <a:ea typeface="宋体" panose="02010600030101010101" pitchFamily="2" charset="-122"/>
              </a:rPr>
              <a:t>从1计数到n ：</a:t>
            </a:r>
            <a:r>
              <a:rPr lang="en-US" altLang="zh-CN" sz="2100" b="1" dirty="0">
                <a:ea typeface="宋体" panose="02010600030101010101" pitchFamily="2" charset="-122"/>
              </a:rPr>
              <a:t>                   </a:t>
            </a:r>
            <a:r>
              <a:rPr lang="zh-CN" altLang="zh-CN" sz="2100" b="1" dirty="0">
                <a:ea typeface="宋体" panose="02010600030101010101" pitchFamily="2" charset="-122"/>
              </a:rPr>
              <a:t> </a:t>
            </a:r>
            <a:r>
              <a:rPr lang="zh-CN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(i = 1; i &lt;= n; i++) ...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100" b="1" dirty="0">
                <a:ea typeface="宋体" panose="02010600030101010101" pitchFamily="2" charset="-122"/>
              </a:rPr>
              <a:t>     </a:t>
            </a:r>
            <a:r>
              <a:rPr lang="zh-CN" altLang="en-US" sz="2100" b="1" dirty="0">
                <a:ea typeface="宋体" panose="02010600030101010101" pitchFamily="2" charset="-122"/>
              </a:rPr>
              <a:t>从</a:t>
            </a:r>
            <a:r>
              <a:rPr lang="zh-CN" altLang="zh-CN" sz="2100" b="1" dirty="0">
                <a:ea typeface="宋体" panose="02010600030101010101" pitchFamily="2" charset="-122"/>
              </a:rPr>
              <a:t>n –1倒数到0 ：</a:t>
            </a:r>
            <a:r>
              <a:rPr lang="en-US" altLang="zh-CN" sz="2100" b="1" dirty="0">
                <a:ea typeface="宋体" panose="02010600030101010101" pitchFamily="2" charset="-122"/>
              </a:rPr>
              <a:t>              </a:t>
            </a:r>
            <a:r>
              <a:rPr lang="zh-CN" altLang="zh-CN" sz="2100" b="1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</a:t>
            </a:r>
            <a:r>
              <a:rPr lang="en-US" altLang="zh-CN" sz="1900" dirty="0" err="1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 - 1; </a:t>
            </a:r>
            <a:r>
              <a:rPr lang="en-US" altLang="zh-CN" sz="1900" dirty="0" err="1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&gt;= 0; </a:t>
            </a:r>
            <a:r>
              <a:rPr lang="en-US" altLang="zh-CN" sz="1900" dirty="0" err="1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--) </a:t>
            </a:r>
            <a:r>
              <a:rPr lang="zh-CN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100" b="1" dirty="0">
                <a:ea typeface="宋体" panose="02010600030101010101" pitchFamily="2" charset="-122"/>
              </a:rPr>
              <a:t>     </a:t>
            </a:r>
            <a:r>
              <a:rPr lang="zh-CN" altLang="en-US" sz="2100" b="1" dirty="0">
                <a:ea typeface="宋体" panose="02010600030101010101" pitchFamily="2" charset="-122"/>
              </a:rPr>
              <a:t>从</a:t>
            </a:r>
            <a:r>
              <a:rPr lang="zh-CN" altLang="zh-CN" sz="2100" b="1" dirty="0">
                <a:ea typeface="宋体" panose="02010600030101010101" pitchFamily="2" charset="-122"/>
              </a:rPr>
              <a:t>n倒数到1 ： </a:t>
            </a:r>
            <a:r>
              <a:rPr lang="en-US" altLang="zh-CN" sz="2100" b="1" dirty="0">
                <a:ea typeface="宋体" panose="02010600030101010101" pitchFamily="2" charset="-122"/>
              </a:rPr>
              <a:t>                   </a:t>
            </a:r>
            <a:r>
              <a:rPr lang="en-US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</a:t>
            </a:r>
            <a:r>
              <a:rPr lang="zh-CN" altLang="zh-CN" sz="19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 = n; i &gt; 0; i--) ...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2CF69-DACE-82C4-31FE-AB1A1BC2FF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F060A-1625-9F50-84F4-1CD2C004D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3E12B5-5E63-6544-966C-5A38BCF7895A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254B4C9-7B54-9784-C6DD-1D2852B3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  <a:r>
              <a:rPr lang="zh-CN" altLang="en-US" dirty="0">
                <a:ea typeface="宋体" panose="02010600030101010101" pitchFamily="2" charset="-122"/>
              </a:rPr>
              <a:t>常见用法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74B8-306A-E24D-A8BD-FE4D2557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常见</a:t>
            </a:r>
            <a:r>
              <a:rPr lang="zh-CN" altLang="en-US" dirty="0"/>
              <a:t>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dirty="0"/>
              <a:t>语句错误：</a:t>
            </a:r>
          </a:p>
          <a:p>
            <a:pPr lvl="1">
              <a:defRPr/>
            </a:pPr>
            <a:r>
              <a:rPr lang="zh-CN" altLang="en-US" dirty="0">
                <a:ea typeface="+mn-ea"/>
                <a:cs typeface="+mn-cs"/>
              </a:rPr>
              <a:t>在控制表达式中把</a:t>
            </a:r>
            <a:r>
              <a:rPr lang="en-US" altLang="zh-CN" dirty="0">
                <a:ea typeface="+mn-ea"/>
                <a:cs typeface="+mn-cs"/>
              </a:rPr>
              <a:t>&gt;</a:t>
            </a:r>
            <a:r>
              <a:rPr lang="zh-CN" altLang="en-US" dirty="0">
                <a:ea typeface="+mn-ea"/>
                <a:cs typeface="+mn-cs"/>
              </a:rPr>
              <a:t>写成</a:t>
            </a:r>
            <a:r>
              <a:rPr lang="en-US" altLang="zh-CN" dirty="0">
                <a:ea typeface="+mn-ea"/>
                <a:cs typeface="+mn-cs"/>
              </a:rPr>
              <a:t>&lt;</a:t>
            </a:r>
            <a:r>
              <a:rPr lang="zh-CN" altLang="en-US" dirty="0">
                <a:ea typeface="+mn-ea"/>
                <a:cs typeface="+mn-cs"/>
              </a:rPr>
              <a:t>（或者相反）。向上</a:t>
            </a:r>
            <a:r>
              <a:rPr lang="zh-CN" dirty="0">
                <a:ea typeface="+mn-ea"/>
                <a:cs typeface="+mn-cs"/>
              </a:rPr>
              <a:t>计数循环</a:t>
            </a:r>
            <a:r>
              <a:rPr lang="zh-CN" altLang="en-US" dirty="0">
                <a:ea typeface="+mn-ea"/>
                <a:cs typeface="+mn-cs"/>
              </a:rPr>
              <a:t>的控制语句</a:t>
            </a:r>
            <a:r>
              <a:rPr lang="zh-CN" dirty="0">
                <a:ea typeface="+mn-ea"/>
                <a:cs typeface="+mn-cs"/>
              </a:rPr>
              <a:t>应使用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zh-CN" dirty="0">
                <a:ea typeface="+mn-ea"/>
                <a:cs typeface="+mn-cs"/>
              </a:rPr>
              <a:t>或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&lt;=</a:t>
            </a:r>
            <a:r>
              <a:rPr lang="zh-CN" dirty="0">
                <a:ea typeface="+mn-ea"/>
                <a:cs typeface="+mn-cs"/>
              </a:rPr>
              <a:t>运算符。</a:t>
            </a:r>
            <a:r>
              <a:rPr lang="zh-CN" altLang="en-US" dirty="0">
                <a:ea typeface="+mn-ea"/>
                <a:cs typeface="+mn-cs"/>
              </a:rPr>
              <a:t>向下计数</a:t>
            </a:r>
            <a:r>
              <a:rPr lang="zh-CN" dirty="0">
                <a:ea typeface="+mn-ea"/>
                <a:cs typeface="+mn-cs"/>
              </a:rPr>
              <a:t>循环应该使用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zh-CN" dirty="0">
                <a:ea typeface="+mn-ea"/>
                <a:cs typeface="+mn-cs"/>
              </a:rPr>
              <a:t>或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&gt;= </a:t>
            </a:r>
            <a:r>
              <a:rPr lang="zh-CN" dirty="0">
                <a:ea typeface="+mn-ea"/>
                <a:cs typeface="+mn-cs"/>
              </a:rPr>
              <a:t>。</a:t>
            </a:r>
          </a:p>
          <a:p>
            <a:pPr lvl="1">
              <a:defRPr/>
            </a:pPr>
            <a:r>
              <a:rPr lang="zh-CN" altLang="en-US" dirty="0">
                <a:ea typeface="+mn-ea"/>
                <a:cs typeface="+mn-cs"/>
              </a:rPr>
              <a:t>在控制表达式中把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zh-CN" dirty="0">
                <a:ea typeface="+mn-ea"/>
                <a:cs typeface="+mn-cs"/>
              </a:rPr>
              <a:t>、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&lt;=</a:t>
            </a:r>
            <a:r>
              <a:rPr lang="zh-CN" dirty="0">
                <a:ea typeface="+mn-ea"/>
                <a:cs typeface="+mn-cs"/>
              </a:rPr>
              <a:t>、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zh-CN" dirty="0">
                <a:ea typeface="+mn-ea"/>
                <a:cs typeface="+mn-cs"/>
              </a:rPr>
              <a:t>或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&gt;=</a:t>
            </a:r>
            <a:r>
              <a:rPr lang="zh-CN" altLang="en-US" dirty="0">
                <a:ea typeface="+mn-ea"/>
                <a:cs typeface="+mn-cs"/>
              </a:rPr>
              <a:t>写成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==</a:t>
            </a:r>
            <a:r>
              <a:rPr lang="zh-CN" dirty="0">
                <a:ea typeface="+mn-ea"/>
                <a:cs typeface="+mn-cs"/>
              </a:rPr>
              <a:t>。</a:t>
            </a:r>
            <a:r>
              <a:rPr lang="en-US" altLang="zh-CN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==n</a:t>
            </a:r>
            <a:r>
              <a:rPr lang="zh-CN" altLang="en-US" dirty="0">
                <a:ea typeface="+mn-ea"/>
                <a:cs typeface="+mn-cs"/>
              </a:rPr>
              <a:t>这样的判定没有意义，因为它的初始值不为真。</a:t>
            </a:r>
            <a:endParaRPr lang="zh-CN" dirty="0">
              <a:ea typeface="+mn-ea"/>
              <a:cs typeface="+mn-cs"/>
            </a:endParaRPr>
          </a:p>
          <a:p>
            <a:pPr lvl="1">
              <a:defRPr/>
            </a:pPr>
            <a:r>
              <a:rPr lang="zh-CN" altLang="en-US" dirty="0">
                <a:ea typeface="+mn-ea"/>
                <a:cs typeface="+mn-cs"/>
              </a:rPr>
              <a:t>循环次数差一</a:t>
            </a:r>
            <a:r>
              <a:rPr lang="zh-CN" dirty="0">
                <a:ea typeface="+mn-ea"/>
                <a:cs typeface="+mn-cs"/>
              </a:rPr>
              <a:t>错误</a:t>
            </a:r>
            <a:r>
              <a:rPr lang="zh-CN" altLang="en-US" dirty="0">
                <a:ea typeface="+mn-ea"/>
                <a:cs typeface="+mn-cs"/>
              </a:rPr>
              <a:t>，</a:t>
            </a:r>
            <a:r>
              <a:rPr lang="zh-CN" dirty="0">
                <a:ea typeface="+mn-ea"/>
                <a:cs typeface="+mn-cs"/>
              </a:rPr>
              <a:t>例如</a:t>
            </a:r>
            <a:r>
              <a:rPr lang="zh-CN" altLang="en-US" dirty="0">
                <a:ea typeface="+mn-ea"/>
                <a:cs typeface="+mn-cs"/>
              </a:rPr>
              <a:t>在</a:t>
            </a:r>
            <a:r>
              <a:rPr lang="zh-CN" dirty="0">
                <a:ea typeface="+mn-ea"/>
                <a:cs typeface="+mn-cs"/>
              </a:rPr>
              <a:t>控制表达式</a:t>
            </a:r>
            <a:r>
              <a:rPr lang="zh-CN" altLang="en-US" dirty="0">
                <a:ea typeface="+mn-ea"/>
                <a:cs typeface="+mn-cs"/>
              </a:rPr>
              <a:t>中把</a:t>
            </a:r>
            <a:r>
              <a:rPr lang="zh-CN" altLang="zh-CN" dirty="0">
                <a:latin typeface="Courier New" pitchFamily="49" charset="0"/>
                <a:ea typeface="+mn-ea"/>
                <a:cs typeface="Courier New" pitchFamily="49" charset="0"/>
              </a:rPr>
              <a:t>i&lt;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zh-CN" dirty="0">
                <a:ea typeface="+mn-ea"/>
                <a:cs typeface="+mn-cs"/>
              </a:rPr>
              <a:t>写为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zh-CN" dirty="0">
                <a:ea typeface="+mn-ea"/>
                <a:cs typeface="+mn-cs"/>
              </a:rPr>
              <a:t> 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&lt;=</a:t>
            </a:r>
            <a:r>
              <a:rPr lang="zh-CN" dirty="0">
                <a:ea typeface="+mn-ea"/>
                <a:cs typeface="+mn-cs"/>
              </a:rPr>
              <a:t> 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zh-CN" dirty="0">
                <a:ea typeface="+mn-ea"/>
                <a:cs typeface="+mn-cs"/>
              </a:rPr>
              <a:t>。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82F47-C7B0-AA1C-2D61-47CC95A08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E2643-3F59-A91B-F065-549FFE445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2BB86F-71C5-B346-94BB-CE1A9E0DB2DD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5453F44-C59B-129A-796C-41D8FC63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语句中省略表达式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3B006E5-06B2-1AEC-1B2A-A3A01976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C 允许省略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for语句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的表达式。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如果省略</a:t>
            </a:r>
            <a:r>
              <a:rPr lang="zh-CN" altLang="zh-CN" sz="2600" i="1" dirty="0">
                <a:ea typeface="宋体" panose="02010600030101010101" pitchFamily="2" charset="-122"/>
              </a:rPr>
              <a:t>第一个</a:t>
            </a:r>
            <a:r>
              <a:rPr lang="zh-CN" altLang="zh-CN" sz="2600" dirty="0">
                <a:ea typeface="宋体" panose="02010600030101010101" pitchFamily="2" charset="-122"/>
              </a:rPr>
              <a:t>表达式，则在执行循环之前</a:t>
            </a:r>
            <a:r>
              <a:rPr lang="zh-CN" altLang="en-US" sz="2600" dirty="0">
                <a:ea typeface="宋体" panose="02010600030101010101" pitchFamily="2" charset="-122"/>
              </a:rPr>
              <a:t>没有</a:t>
            </a:r>
            <a:r>
              <a:rPr lang="zh-CN" altLang="zh-CN" sz="2600" dirty="0">
                <a:ea typeface="宋体" panose="02010600030101010101" pitchFamily="2" charset="-122"/>
              </a:rPr>
              <a:t>初始化</a:t>
            </a:r>
            <a:r>
              <a:rPr lang="zh-CN" altLang="en-US" sz="2600" dirty="0">
                <a:ea typeface="宋体" panose="02010600030101010101" pitchFamily="2" charset="-122"/>
              </a:rPr>
              <a:t>的操作</a:t>
            </a:r>
            <a:r>
              <a:rPr lang="zh-CN" altLang="zh-CN" sz="26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0; --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如果省略</a:t>
            </a:r>
            <a:r>
              <a:rPr lang="zh-CN" altLang="zh-CN" sz="2600" i="1" dirty="0">
                <a:ea typeface="宋体" panose="02010600030101010101" pitchFamily="2" charset="-122"/>
              </a:rPr>
              <a:t>第三个</a:t>
            </a:r>
            <a:r>
              <a:rPr lang="zh-CN" altLang="zh-CN" sz="2600" dirty="0">
                <a:ea typeface="宋体" panose="02010600030101010101" pitchFamily="2" charset="-122"/>
              </a:rPr>
              <a:t>表达式，则循环体</a:t>
            </a:r>
            <a:r>
              <a:rPr lang="zh-CN" altLang="en-US" sz="2600" dirty="0">
                <a:ea typeface="宋体" panose="02010600030101010101" pitchFamily="2" charset="-122"/>
              </a:rPr>
              <a:t>需要</a:t>
            </a:r>
            <a:r>
              <a:rPr lang="zh-CN" altLang="zh-CN" sz="2600" dirty="0">
                <a:ea typeface="宋体" panose="02010600030101010101" pitchFamily="2" charset="-122"/>
              </a:rPr>
              <a:t>确保第二个表达式的值最终变为 false：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0;)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BD82A-0E51-4BD4-F0F0-453AA165FE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FCA84-6FE4-3829-DC36-713FD0BFA3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FF699B-3904-934C-8275-F249A2F23139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5B2B979-9347-D459-51B4-0B912AC6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>
                <a:ea typeface="宋体" panose="02010600030101010101" pitchFamily="2" charset="-122"/>
              </a:rPr>
              <a:t>语句中省略表达式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3C9E142-F1DD-3AAD-7F0E-E3F03067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当</a:t>
            </a:r>
            <a:r>
              <a:rPr lang="en-US" altLang="zh-CN" dirty="0">
                <a:ea typeface="宋体" panose="02010600030101010101" pitchFamily="2" charset="-122"/>
              </a:rPr>
              <a:t>for</a:t>
            </a:r>
            <a:r>
              <a:rPr lang="zh-CN" altLang="en-US" dirty="0">
                <a:ea typeface="宋体" panose="02010600030101010101" pitchFamily="2" charset="-122"/>
              </a:rPr>
              <a:t>语句同时省略</a:t>
            </a:r>
            <a:r>
              <a:rPr lang="zh-CN" altLang="zh-CN" dirty="0">
                <a:ea typeface="宋体" panose="02010600030101010101" pitchFamily="2" charset="-122"/>
              </a:rPr>
              <a:t>第</a:t>
            </a:r>
            <a:r>
              <a:rPr lang="zh-CN" altLang="zh-CN" i="1" dirty="0">
                <a:ea typeface="宋体" panose="02010600030101010101" pitchFamily="2" charset="-122"/>
              </a:rPr>
              <a:t>一个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i="1" dirty="0">
                <a:ea typeface="宋体" panose="02010600030101010101" pitchFamily="2" charset="-122"/>
              </a:rPr>
              <a:t>第三个</a:t>
            </a:r>
            <a:r>
              <a:rPr lang="zh-CN" altLang="zh-CN" dirty="0">
                <a:ea typeface="宋体" panose="02010600030101010101" pitchFamily="2" charset="-122"/>
              </a:rPr>
              <a:t>表达式时，</a:t>
            </a:r>
            <a:r>
              <a:rPr lang="zh-CN" altLang="en-US" dirty="0">
                <a:ea typeface="宋体" panose="02010600030101010101" pitchFamily="2" charset="-122"/>
              </a:rPr>
              <a:t>它和</a:t>
            </a:r>
            <a:r>
              <a:rPr lang="zh-CN" altLang="zh-CN" dirty="0">
                <a:ea typeface="宋体" panose="02010600030101010101" pitchFamily="2" charset="-122"/>
              </a:rPr>
              <a:t>while语句</a:t>
            </a:r>
            <a:r>
              <a:rPr lang="zh-CN" altLang="en-US" dirty="0">
                <a:ea typeface="宋体" panose="02010600030101010101" pitchFamily="2" charset="-122"/>
              </a:rPr>
              <a:t>没有任何分别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0;)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--);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zh-CN" altLang="en-US" dirty="0">
                <a:ea typeface="宋体" panose="02010600030101010101" pitchFamily="2" charset="-122"/>
              </a:rPr>
              <a:t>等价于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--);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版本更清晰，因此更</a:t>
            </a:r>
            <a:r>
              <a:rPr lang="zh-CN" altLang="en-US" dirty="0">
                <a:ea typeface="宋体" panose="02010600030101010101" pitchFamily="2" charset="-122"/>
              </a:rPr>
              <a:t>推荐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D47A6-7B60-0A4D-1973-725597BE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DD162-C6F1-DBA6-5FE4-F391459AD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47023C-993A-3942-89B4-67A2A5A0E949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495F654-6118-0DF8-853A-9F9D6A76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>
                <a:ea typeface="宋体" panose="02010600030101010101" pitchFamily="2" charset="-122"/>
              </a:rPr>
              <a:t>语句中省略表达式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9B36BF1-FE14-883D-7616-32593B3C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en-US" dirty="0">
                <a:ea typeface="宋体" panose="02010600030101010101" pitchFamily="2" charset="-122"/>
              </a:rPr>
              <a:t>省略</a:t>
            </a:r>
            <a:r>
              <a:rPr lang="zh-CN" altLang="zh-CN" i="1" dirty="0">
                <a:ea typeface="宋体" panose="02010600030101010101" pitchFamily="2" charset="-122"/>
              </a:rPr>
              <a:t>第二个</a:t>
            </a:r>
            <a:r>
              <a:rPr lang="zh-CN" altLang="zh-CN" dirty="0">
                <a:ea typeface="宋体" panose="02010600030101010101" pitchFamily="2" charset="-122"/>
              </a:rPr>
              <a:t>表达式，则</a:t>
            </a:r>
            <a:r>
              <a:rPr lang="zh-CN" altLang="en-US" dirty="0">
                <a:ea typeface="宋体" panose="02010600030101010101" pitchFamily="2" charset="-122"/>
              </a:rPr>
              <a:t>它</a:t>
            </a:r>
            <a:r>
              <a:rPr lang="zh-CN" altLang="zh-CN" dirty="0">
                <a:ea typeface="宋体" panose="02010600030101010101" pitchFamily="2" charset="-122"/>
              </a:rPr>
              <a:t>默认为真值，因此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语句不会终止（除非以其他方式停止）。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例如，一些程序员使用下面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的for</a:t>
            </a:r>
            <a:r>
              <a:rPr lang="zh-CN" altLang="zh-CN" dirty="0">
                <a:ea typeface="宋体" panose="02010600030101010101" pitchFamily="2" charset="-122"/>
              </a:rPr>
              <a:t>语句来建立一个无限循环：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(;;) …</a:t>
            </a:r>
            <a:endParaRPr lang="zh-CN" altLang="zh-CN" sz="2400" dirty="0">
              <a:highlight>
                <a:srgbClr val="C0C0C0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9D43F-C433-FB3A-51C9-2DE891488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03BE9-FF08-3BD8-FD65-D7709DFD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22B550-B498-054D-8375-119B2D2E6639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561AD9E-B715-74B3-D640-9FF80509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重复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35B8-E763-E392-4D56-0140AD48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C 提供了三种</a:t>
            </a:r>
            <a:r>
              <a:rPr lang="zh-CN" altLang="en-US" dirty="0"/>
              <a:t>重复</a:t>
            </a:r>
            <a:r>
              <a:rPr lang="zh-CN" dirty="0"/>
              <a:t>语句：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zh-CN" dirty="0">
                <a:ea typeface="+mn-ea"/>
                <a:cs typeface="+mn-cs"/>
              </a:rPr>
              <a:t>语句在循环体</a:t>
            </a:r>
            <a:r>
              <a:rPr lang="zh-CN" altLang="en-US" dirty="0">
                <a:ea typeface="+mn-ea"/>
                <a:cs typeface="+mn-cs"/>
              </a:rPr>
              <a:t>执行之前测</a:t>
            </a:r>
            <a:r>
              <a:rPr lang="zh-CN" dirty="0">
                <a:ea typeface="+mn-ea"/>
                <a:cs typeface="+mn-cs"/>
              </a:rPr>
              <a:t>试控制表达式</a:t>
            </a:r>
            <a:r>
              <a:rPr lang="zh-CN" i="1" dirty="0">
                <a:ea typeface="+mn-ea"/>
                <a:cs typeface="+mn-cs"/>
              </a:rPr>
              <a:t>。</a:t>
            </a:r>
          </a:p>
          <a:p>
            <a:pPr lvl="1">
              <a:defRPr/>
            </a:pP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do</a:t>
            </a:r>
            <a:r>
              <a:rPr lang="zh-CN" altLang="en-US" dirty="0">
                <a:ea typeface="+mn-ea"/>
                <a:cs typeface="+mn-cs"/>
              </a:rPr>
              <a:t>语句在</a:t>
            </a:r>
            <a:r>
              <a:rPr lang="zh-CN" dirty="0">
                <a:ea typeface="+mn-ea"/>
                <a:cs typeface="+mn-cs"/>
              </a:rPr>
              <a:t>循环体</a:t>
            </a:r>
            <a:r>
              <a:rPr lang="zh-CN" altLang="en-US" dirty="0">
                <a:ea typeface="+mn-ea"/>
                <a:cs typeface="+mn-cs"/>
              </a:rPr>
              <a:t>执行之后测</a:t>
            </a:r>
            <a:r>
              <a:rPr lang="zh-CN" dirty="0">
                <a:ea typeface="+mn-ea"/>
                <a:cs typeface="+mn-cs"/>
              </a:rPr>
              <a:t>试</a:t>
            </a:r>
            <a:r>
              <a:rPr lang="zh-CN" altLang="en-US" dirty="0">
                <a:ea typeface="+mn-ea"/>
                <a:cs typeface="+mn-cs"/>
              </a:rPr>
              <a:t>控制</a:t>
            </a:r>
            <a:r>
              <a:rPr lang="zh-CN" dirty="0">
                <a:ea typeface="+mn-ea"/>
                <a:cs typeface="+mn-cs"/>
              </a:rPr>
              <a:t>表达式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。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zh-CN" altLang="en-US" dirty="0">
                <a:ea typeface="+mn-ea"/>
                <a:cs typeface="+mn-cs"/>
              </a:rPr>
              <a:t>语句非常适合递增或递减计数变量的</a:t>
            </a:r>
            <a:r>
              <a:rPr lang="zh-CN" dirty="0">
                <a:ea typeface="+mn-ea"/>
                <a:cs typeface="+mn-cs"/>
              </a:rPr>
              <a:t>循环。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34CA8-1817-84A1-3773-472CD6CE7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4E89C-5527-0FF1-BD95-9795D5928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E07A70-17B2-A045-8DD5-8CDE6AD6536F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616A233-D5F7-1F37-3E6F-4B6C825E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C99 中的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17E8EC7-99D5-CC7C-4A07-CDD78871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 C99 中，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语句中的第一个表达式可以替换为声明。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此功能允许程序员声明一个供循环使用的变量：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变量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不需要在此语句之前声明。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8421D-C988-FA9E-7B52-CD162730B9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35332-B575-C6FB-FCC0-237213EC22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BF3478-19BB-3D4A-9A15-BAC957F6A7B0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1007F9C-A434-3CAD-FFAC-D6327A3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C99 中的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8DD714A-0922-D39E-5EA6-00515401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由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语句声明的变量不能在循环外访问（在循环外</a:t>
            </a:r>
            <a:r>
              <a:rPr lang="zh-CN" altLang="zh-CN" b="1" i="1" dirty="0">
                <a:ea typeface="宋体" panose="02010600030101010101" pitchFamily="2" charset="-122"/>
              </a:rPr>
              <a:t>不可见</a:t>
            </a:r>
            <a:r>
              <a:rPr lang="zh-CN" altLang="zh-CN" dirty="0">
                <a:ea typeface="宋体" panose="02010600030101010101" pitchFamily="2" charset="-122"/>
              </a:rPr>
              <a:t>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 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合法的; i 在循环内可见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printf("%d", i); /*** 错误的 ***/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D86F1-0BFF-7286-6C16-5043E6889D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DDAE-12B7-043C-4AB5-C0DAAA1FB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685026-0213-D04B-B6C0-92D3F31922E8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352B076-0B93-01B6-F97A-84FCE6F1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C99 中的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2EC5DCF7-D7BA-AD8F-0384-6A8B68D37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让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语句声明它自己的</a:t>
            </a:r>
            <a:r>
              <a:rPr lang="zh-CN" altLang="en-US" dirty="0">
                <a:ea typeface="宋体" panose="02010600030101010101" pitchFamily="2" charset="-122"/>
              </a:rPr>
              <a:t>循环</a:t>
            </a:r>
            <a:r>
              <a:rPr lang="zh-CN" altLang="zh-CN" dirty="0">
                <a:ea typeface="宋体" panose="02010600030101010101" pitchFamily="2" charset="-122"/>
              </a:rPr>
              <a:t>控制变量通常是一个好主意：它很方便且程序</a:t>
            </a:r>
            <a:r>
              <a:rPr lang="zh-CN" altLang="en-US" dirty="0">
                <a:ea typeface="宋体" panose="02010600030101010101" pitchFamily="2" charset="-122"/>
              </a:rPr>
              <a:t>的可读性更强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但是，如果程序需要在循环终止后访问</a:t>
            </a:r>
            <a:r>
              <a:rPr lang="zh-CN" altLang="en-US" dirty="0">
                <a:ea typeface="宋体" panose="02010600030101010101" pitchFamily="2" charset="-122"/>
              </a:rPr>
              <a:t>该</a:t>
            </a:r>
            <a:r>
              <a:rPr lang="zh-CN" altLang="zh-CN" dirty="0">
                <a:ea typeface="宋体" panose="02010600030101010101" pitchFamily="2" charset="-122"/>
              </a:rPr>
              <a:t>变量，则必须使用</a:t>
            </a:r>
            <a:r>
              <a:rPr lang="zh-CN" altLang="en-US" dirty="0">
                <a:ea typeface="宋体" panose="02010600030101010101" pitchFamily="2" charset="-122"/>
              </a:rPr>
              <a:t>以前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  <a:r>
              <a:rPr lang="zh-CN" altLang="en-US" dirty="0">
                <a:ea typeface="宋体" panose="02010600030101010101" pitchFamily="2" charset="-122"/>
              </a:rPr>
              <a:t>格式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语句可以声明多个变量，</a:t>
            </a:r>
            <a:r>
              <a:rPr lang="zh-CN" altLang="en-US" dirty="0">
                <a:ea typeface="宋体" panose="02010600030101010101" pitchFamily="2" charset="-122"/>
              </a:rPr>
              <a:t>只要它们的</a:t>
            </a:r>
            <a:r>
              <a:rPr lang="zh-CN" altLang="zh-CN" dirty="0">
                <a:ea typeface="宋体" panose="02010600030101010101" pitchFamily="2" charset="-122"/>
              </a:rPr>
              <a:t>类型</a:t>
            </a:r>
            <a:r>
              <a:rPr lang="zh-CN" altLang="en-US" dirty="0">
                <a:ea typeface="宋体" panose="02010600030101010101" pitchFamily="2" charset="-122"/>
              </a:rPr>
              <a:t>相同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0, j = 0;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7077B-F4B4-35EB-3A08-3C0EA74121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C5CAE-B24C-3C50-E7F6-D02FC62A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794127-42CA-CA46-8A0E-1E5136B9462E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E54C9C9-A3D3-B7A2-F128-452B803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逗号运算符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EA60D2E-9614-F72C-70AA-B388EA31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有时，一个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语句可能需要有两个（或多个）初始化表达式，或者一个在循环中每次递增几个变量的表达式。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这种效果可以通过使用</a:t>
            </a:r>
            <a:r>
              <a:rPr lang="zh-CN" altLang="zh-CN" b="1" i="1" dirty="0">
                <a:ea typeface="宋体" panose="02010600030101010101" pitchFamily="2" charset="-122"/>
              </a:rPr>
              <a:t>逗号表达式</a:t>
            </a:r>
            <a:r>
              <a:rPr lang="zh-CN" altLang="zh-CN" dirty="0">
                <a:ea typeface="宋体" panose="02010600030101010101" pitchFamily="2" charset="-122"/>
              </a:rPr>
              <a:t>作为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语句中的第一个或第三个表达式来实现。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逗号表达式具有以下形式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     </a:t>
            </a:r>
            <a:r>
              <a:rPr lang="zh-CN" altLang="en-US" sz="2400" i="1" dirty="0">
                <a:highlight>
                  <a:srgbClr val="C0C0C0"/>
                </a:highlight>
                <a:ea typeface="宋体" panose="02010600030101010101" pitchFamily="2" charset="-122"/>
              </a:rPr>
              <a:t>表达式</a:t>
            </a:r>
            <a:r>
              <a:rPr lang="en-US" altLang="zh-CN" sz="2400" i="1" dirty="0">
                <a:highlight>
                  <a:srgbClr val="C0C0C0"/>
                </a:highlight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zh-CN" altLang="en-US" sz="2400" i="1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2400" i="1" dirty="0">
                <a:highlight>
                  <a:srgbClr val="C0C0C0"/>
                </a:highlight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zh-CN" dirty="0">
                <a:ea typeface="宋体" panose="02010600030101010101" pitchFamily="2" charset="-122"/>
              </a:rPr>
              <a:t>其中</a:t>
            </a:r>
            <a:r>
              <a:rPr lang="zh-CN" altLang="en-US" i="1" dirty="0">
                <a:ea typeface="宋体" panose="02010600030101010101" pitchFamily="2" charset="-122"/>
              </a:rPr>
              <a:t>表达式</a:t>
            </a:r>
            <a:r>
              <a:rPr lang="zh-CN" altLang="zh-CN" i="1" dirty="0">
                <a:ea typeface="宋体" panose="02010600030101010101" pitchFamily="2" charset="-122"/>
              </a:rPr>
              <a:t>1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en-US" i="1" dirty="0">
                <a:ea typeface="宋体" panose="02010600030101010101" pitchFamily="2" charset="-122"/>
              </a:rPr>
              <a:t>表达式</a:t>
            </a:r>
            <a:r>
              <a:rPr lang="zh-CN" altLang="zh-CN" i="1" dirty="0">
                <a:ea typeface="宋体" panose="02010600030101010101" pitchFamily="2" charset="-122"/>
              </a:rPr>
              <a:t>2</a:t>
            </a:r>
            <a:r>
              <a:rPr lang="zh-CN" altLang="zh-CN" dirty="0">
                <a:ea typeface="宋体" panose="02010600030101010101" pitchFamily="2" charset="-122"/>
              </a:rPr>
              <a:t>是任意两个表达式。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79BDC-667C-3E1B-2BF3-D78E0E3417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1A1A5-2F47-F8A3-01D2-6616B8A805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B4AB61-0644-8440-AAFA-962CA0F8801C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59D9D00-1532-E98E-C2BE-B5FFC22C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逗号运算符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7155-5D22-79A9-4523-52AAAA74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sz="2600" dirty="0"/>
              <a:t>逗号表达式的计算分两个步骤：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首先，计算</a:t>
            </a:r>
            <a:r>
              <a:rPr lang="zh-CN" altLang="en-US" sz="2200" i="1" dirty="0">
                <a:ea typeface="+mn-ea"/>
                <a:cs typeface="+mn-cs"/>
              </a:rPr>
              <a:t>表达式</a:t>
            </a:r>
            <a:r>
              <a:rPr lang="zh-CN" sz="2200" i="1" dirty="0">
                <a:ea typeface="+mn-ea"/>
                <a:cs typeface="+mn-cs"/>
              </a:rPr>
              <a:t>1</a:t>
            </a:r>
            <a:r>
              <a:rPr lang="zh-CN" sz="2200" dirty="0">
                <a:ea typeface="+mn-ea"/>
                <a:cs typeface="+mn-cs"/>
              </a:rPr>
              <a:t>并丢弃它的值。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其次，对</a:t>
            </a:r>
            <a:r>
              <a:rPr lang="zh-CN" altLang="en-US" sz="2200" i="1" dirty="0">
                <a:ea typeface="+mn-ea"/>
                <a:cs typeface="+mn-cs"/>
              </a:rPr>
              <a:t>表达式</a:t>
            </a:r>
            <a:r>
              <a:rPr lang="zh-CN" sz="2200" i="1" dirty="0">
                <a:ea typeface="+mn-ea"/>
                <a:cs typeface="+mn-cs"/>
              </a:rPr>
              <a:t>2</a:t>
            </a:r>
            <a:r>
              <a:rPr lang="zh-CN" sz="2200" dirty="0">
                <a:ea typeface="+mn-ea"/>
                <a:cs typeface="+mn-cs"/>
              </a:rPr>
              <a:t>求值；它的值是整个表达式的值。</a:t>
            </a:r>
          </a:p>
          <a:p>
            <a:pPr>
              <a:defRPr/>
            </a:pPr>
            <a:r>
              <a:rPr lang="zh-CN" altLang="en-US" sz="2600" dirty="0"/>
              <a:t>对表达式</a:t>
            </a:r>
            <a:r>
              <a:rPr lang="zh-CN" sz="2600" dirty="0"/>
              <a:t>1</a:t>
            </a:r>
            <a:r>
              <a:rPr lang="zh-CN" altLang="en-US" sz="2600" dirty="0"/>
              <a:t>的计算</a:t>
            </a:r>
            <a:r>
              <a:rPr lang="zh-CN" sz="2600" dirty="0"/>
              <a:t>应该有副作用；如果没有，则</a:t>
            </a:r>
            <a:r>
              <a:rPr lang="zh-CN" altLang="en-US" sz="2600" dirty="0"/>
              <a:t>表达式</a:t>
            </a:r>
            <a:r>
              <a:rPr lang="zh-CN" altLang="zh-CN" sz="2600" dirty="0"/>
              <a:t>1</a:t>
            </a:r>
            <a:r>
              <a:rPr lang="zh-CN" sz="2600" dirty="0"/>
              <a:t>没有任何作用。</a:t>
            </a:r>
          </a:p>
          <a:p>
            <a:pPr>
              <a:defRPr/>
            </a:pPr>
            <a:r>
              <a:rPr lang="zh-CN" sz="2600" dirty="0"/>
              <a:t>当</a:t>
            </a:r>
            <a:r>
              <a:rPr lang="zh-CN" altLang="en-US" sz="2600" dirty="0"/>
              <a:t>计算</a:t>
            </a:r>
            <a:r>
              <a:rPr lang="zh-CN" sz="2600" dirty="0"/>
              <a:t>逗号表达式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600" dirty="0"/>
              <a:t>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dirty="0"/>
              <a:t>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sz="2600" dirty="0"/>
              <a:t>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altLang="en-US" sz="2600" dirty="0"/>
              <a:t>时</a:t>
            </a:r>
            <a:r>
              <a:rPr lang="zh-CN" sz="2600" dirty="0"/>
              <a:t>， </a:t>
            </a:r>
            <a:r>
              <a:rPr lang="zh-CN" sz="2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zh-CN" sz="2600" dirty="0"/>
              <a:t>首先</a:t>
            </a:r>
            <a:r>
              <a:rPr lang="zh-CN" altLang="en-US" sz="2600" dirty="0"/>
              <a:t>自</a:t>
            </a:r>
            <a:r>
              <a:rPr lang="zh-CN" sz="2600" dirty="0"/>
              <a:t>增，然后</a:t>
            </a:r>
            <a:r>
              <a:rPr lang="zh-CN" altLang="en-US" sz="2600" dirty="0"/>
              <a:t>计算</a:t>
            </a:r>
            <a:r>
              <a:rPr lang="zh-CN" sz="2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zh-CN" sz="2600" dirty="0"/>
              <a:t> </a:t>
            </a:r>
            <a:r>
              <a:rPr lang="zh-CN" sz="26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zh-CN" sz="2600" dirty="0"/>
              <a:t> </a:t>
            </a:r>
            <a:r>
              <a:rPr lang="zh-CN" sz="2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sz="2600" dirty="0"/>
              <a:t>。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如果</a:t>
            </a:r>
            <a:r>
              <a:rPr lang="zh-CN" sz="2200" dirty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zh-CN" sz="2200" dirty="0">
                <a:ea typeface="+mn-ea"/>
                <a:cs typeface="+mn-cs"/>
              </a:rPr>
              <a:t>和</a:t>
            </a:r>
            <a:r>
              <a:rPr lang="zh-CN" sz="2200" dirty="0"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lang="zh-CN" sz="2200" dirty="0">
                <a:ea typeface="+mn-ea"/>
                <a:cs typeface="+mn-cs"/>
              </a:rPr>
              <a:t>的值分别为 1 和 5，则表达式的值为 7，并且</a:t>
            </a:r>
            <a:r>
              <a:rPr lang="zh-CN" sz="2200" dirty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zh-CN" sz="2200" dirty="0">
                <a:ea typeface="+mn-ea"/>
                <a:cs typeface="+mn-cs"/>
              </a:rPr>
              <a:t>将</a:t>
            </a:r>
            <a:r>
              <a:rPr lang="zh-CN" altLang="en-US" sz="2200" dirty="0">
                <a:ea typeface="+mn-ea"/>
                <a:cs typeface="+mn-cs"/>
              </a:rPr>
              <a:t>自</a:t>
            </a:r>
            <a:r>
              <a:rPr lang="zh-CN" sz="2200" dirty="0">
                <a:ea typeface="+mn-ea"/>
                <a:cs typeface="+mn-cs"/>
              </a:rPr>
              <a:t>增到 2。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DD2FE-2D55-0C19-0FA3-C087D56CA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34338-F5D6-3324-F133-C0FF98207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47D0D5-ED5C-D545-B038-40CB34BCE0BB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96A7D31-2B52-7DD2-32F2-6CCA2B33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逗号运算符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E8E1FC47-2093-FB9F-556B-67375995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逗号运算符是左结合的，因此编译器会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1, j = 2, k = i + j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zh-CN" dirty="0">
                <a:ea typeface="宋体" panose="02010600030101010101" pitchFamily="2" charset="-122"/>
              </a:rPr>
              <a:t>解释为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((i = 1), (j = 2)), (k = (i + j))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由于逗号表达式中的左操作数在右操作数之前</a:t>
            </a:r>
            <a:r>
              <a:rPr lang="zh-CN" altLang="en-US" dirty="0">
                <a:ea typeface="宋体" panose="02010600030101010101" pitchFamily="2" charset="-122"/>
              </a:rPr>
              <a:t>求值</a:t>
            </a:r>
            <a:r>
              <a:rPr lang="zh-CN" altLang="zh-CN" dirty="0">
                <a:ea typeface="宋体" panose="02010600030101010101" pitchFamily="2" charset="-122"/>
              </a:rPr>
              <a:t>，因此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1、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将从左到右执行。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7D30F-E6DA-31D8-9583-C8668195A2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74EAC-7E6C-350B-176F-56E6160DE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F6E9FE-5BE3-3E45-A12C-FDBE40067A86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E64FB38-A1D2-9842-02D2-B1F88061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逗号运算符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CBEC2663-409A-D14F-8BCA-BBDEBA5E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逗号运算符可以将两个表达式“粘合”在一起</a:t>
            </a:r>
            <a:r>
              <a:rPr lang="zh-CN" altLang="en-US" sz="2600" dirty="0">
                <a:ea typeface="宋体" panose="02010600030101010101" pitchFamily="2" charset="-122"/>
              </a:rPr>
              <a:t>构成</a:t>
            </a:r>
            <a:r>
              <a:rPr lang="zh-CN" altLang="zh-CN" sz="2600" dirty="0">
                <a:ea typeface="宋体" panose="02010600030101010101" pitchFamily="2" charset="-122"/>
              </a:rPr>
              <a:t>一个表达式。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某些宏定义可以从逗号运算符中受益。</a:t>
            </a:r>
          </a:p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sz="2600" dirty="0">
                <a:ea typeface="宋体" panose="02010600030101010101" pitchFamily="2" charset="-122"/>
              </a:rPr>
              <a:t>语句是唯一可能</a:t>
            </a:r>
            <a:r>
              <a:rPr lang="zh-CN" altLang="en-US" sz="2600" dirty="0">
                <a:ea typeface="宋体" panose="02010600030101010101" pitchFamily="2" charset="-122"/>
              </a:rPr>
              <a:t>使用</a:t>
            </a:r>
            <a:r>
              <a:rPr lang="zh-CN" altLang="zh-CN" sz="2600" dirty="0">
                <a:ea typeface="宋体" panose="02010600030101010101" pitchFamily="2" charset="-122"/>
              </a:rPr>
              <a:t>逗号运算符的其他位置。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(sum = 0,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N;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+=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使用额外的逗号，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sz="2600" dirty="0">
                <a:ea typeface="宋体" panose="02010600030101010101" pitchFamily="2" charset="-122"/>
              </a:rPr>
              <a:t>语句可以初始化两个以上的变量。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B645C-BA69-35A2-49A6-BE11CE1DC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B7B5-F79A-1699-53E0-E4C0637E6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1DE888-4832-0F4C-82AC-29E334505BC4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DD1700F-E0A7-1B96-C12D-100A7EF0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程序：打印</a:t>
            </a:r>
            <a:r>
              <a:rPr lang="zh-CN" altLang="en-US" dirty="0">
                <a:ea typeface="宋体" panose="02010600030101010101" pitchFamily="2" charset="-122"/>
              </a:rPr>
              <a:t>平方</a:t>
            </a:r>
            <a:r>
              <a:rPr lang="zh-CN" altLang="zh-CN" dirty="0">
                <a:ea typeface="宋体" panose="02010600030101010101" pitchFamily="2" charset="-122"/>
              </a:rPr>
              <a:t>表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812EBFD-FF39-66B7-6886-734D8B89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可以通过将其 while 循环转换为 for 循环来改进 square.c 程序（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第</a:t>
            </a:r>
            <a:r>
              <a:rPr lang="zh-CN" altLang="zh-CN" dirty="0">
                <a:ea typeface="宋体" panose="02010600030101010101" pitchFamily="2" charset="-122"/>
              </a:rPr>
              <a:t>6.1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节） 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A252F-9A46-8F38-4532-0DD1F7165F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3BD65-2EC8-ED08-232E-870298FC47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18ACF8-2457-164D-AD1B-1D9D422D3F53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D167286D-E17C-B2C9-2985-9FD7E90C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square2.c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使用 for 语句打印一个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平方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("This program prints a table of squares.\n");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number of entries in table: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n;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("%10d%10d\n",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60377-D305-47B3-8063-D6EB6DC2F0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CF803-9D4C-D29B-7EF1-45C7E6B973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648890-0330-F745-8F88-56796031BEB5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83ACE34-50A0-B292-943D-80ABE98A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程序：打印</a:t>
            </a:r>
            <a:r>
              <a:rPr lang="zh-CN" altLang="en-US" dirty="0">
                <a:ea typeface="宋体" panose="02010600030101010101" pitchFamily="2" charset="-122"/>
              </a:rPr>
              <a:t>平方</a:t>
            </a:r>
            <a:r>
              <a:rPr lang="zh-CN" altLang="zh-CN" dirty="0">
                <a:ea typeface="宋体" panose="02010600030101010101" pitchFamily="2" charset="-122"/>
              </a:rPr>
              <a:t>表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B59E24CA-D210-21F5-54E2-4DA68A41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sz="2600" dirty="0">
                <a:ea typeface="宋体" panose="02010600030101010101" pitchFamily="2" charset="-122"/>
              </a:rPr>
              <a:t>语句的三个表达式没有任何限制。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尽管这些表达式通常</a:t>
            </a:r>
            <a:r>
              <a:rPr lang="zh-CN" altLang="en-US" sz="2600" dirty="0">
                <a:ea typeface="宋体" panose="02010600030101010101" pitchFamily="2" charset="-122"/>
              </a:rPr>
              <a:t>对</a:t>
            </a:r>
            <a:r>
              <a:rPr lang="zh-CN" altLang="zh-CN" sz="2600" dirty="0">
                <a:ea typeface="宋体" panose="02010600030101010101" pitchFamily="2" charset="-122"/>
              </a:rPr>
              <a:t>同一个变量</a:t>
            </a:r>
            <a:r>
              <a:rPr lang="zh-CN" altLang="en-US" sz="2600" dirty="0">
                <a:ea typeface="宋体" panose="02010600030101010101" pitchFamily="2" charset="-122"/>
              </a:rPr>
              <a:t>进行</a:t>
            </a:r>
            <a:r>
              <a:rPr lang="zh-CN" altLang="zh-CN" sz="2600" dirty="0">
                <a:ea typeface="宋体" panose="02010600030101010101" pitchFamily="2" charset="-122"/>
              </a:rPr>
              <a:t>初始化、</a:t>
            </a:r>
            <a:r>
              <a:rPr lang="zh-CN" altLang="en-US" sz="2600" dirty="0">
                <a:ea typeface="宋体" panose="02010600030101010101" pitchFamily="2" charset="-122"/>
              </a:rPr>
              <a:t>判定</a:t>
            </a:r>
            <a:r>
              <a:rPr lang="zh-CN" altLang="zh-CN" sz="2600" dirty="0">
                <a:ea typeface="宋体" panose="02010600030101010101" pitchFamily="2" charset="-122"/>
              </a:rPr>
              <a:t>和更新，但并不要求它们以任何方式相关。</a:t>
            </a:r>
          </a:p>
          <a:p>
            <a:r>
              <a:rPr lang="en-US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square3.c</a:t>
            </a:r>
            <a:r>
              <a:rPr lang="zh-CN" altLang="zh-CN" sz="2600" dirty="0">
                <a:ea typeface="宋体" panose="02010600030101010101" pitchFamily="2" charset="-122"/>
              </a:rPr>
              <a:t>程序等价于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square2.c，</a:t>
            </a:r>
            <a:r>
              <a:rPr lang="zh-CN" altLang="zh-CN" sz="2600" dirty="0">
                <a:ea typeface="宋体" panose="02010600030101010101" pitchFamily="2" charset="-122"/>
              </a:rPr>
              <a:t>但包含一个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sz="2600" dirty="0">
                <a:ea typeface="宋体" panose="02010600030101010101" pitchFamily="2" charset="-122"/>
              </a:rPr>
              <a:t>语句，用于初始化一个变量 (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</a:t>
            </a:r>
            <a:r>
              <a:rPr lang="zh-CN" altLang="zh-CN" sz="2600" dirty="0">
                <a:ea typeface="宋体" panose="02010600030101010101" pitchFamily="2" charset="-122"/>
              </a:rPr>
              <a:t>)、</a:t>
            </a:r>
            <a:r>
              <a:rPr lang="zh-CN" altLang="en-US" sz="2600" dirty="0">
                <a:ea typeface="宋体" panose="02010600030101010101" pitchFamily="2" charset="-122"/>
              </a:rPr>
              <a:t>判定</a:t>
            </a:r>
            <a:r>
              <a:rPr lang="zh-CN" altLang="zh-CN" sz="2600" dirty="0">
                <a:ea typeface="宋体" panose="02010600030101010101" pitchFamily="2" charset="-122"/>
              </a:rPr>
              <a:t>另一个变量 (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sz="2600" dirty="0">
                <a:ea typeface="宋体" panose="02010600030101010101" pitchFamily="2" charset="-122"/>
              </a:rPr>
              <a:t>) 并增加第三个变量 (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odd</a:t>
            </a:r>
            <a:r>
              <a:rPr lang="zh-CN" altLang="zh-CN" sz="2600" dirty="0">
                <a:ea typeface="宋体" panose="02010600030101010101" pitchFamily="2" charset="-122"/>
              </a:rPr>
              <a:t>)。</a:t>
            </a:r>
          </a:p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for语句</a:t>
            </a:r>
            <a:r>
              <a:rPr lang="zh-CN" altLang="zh-CN" sz="2600" dirty="0">
                <a:ea typeface="宋体" panose="02010600030101010101" pitchFamily="2" charset="-122"/>
              </a:rPr>
              <a:t>的灵活性有时会很有用，但在这种情况下，原始程序更清晰。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D8286-66E9-70E9-1284-8ED1CE51E0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A2A50-6F96-D0E2-AF6B-EC11BE31D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85D0C6-D514-2F46-AC6C-AF204E6AAF65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80A3D4-9758-0A84-110B-67CE157F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377C8FF-F1DF-FBBE-B077-85680EA5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语句是设置循环的最简单方法。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语句具有以下形式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 (</a:t>
            </a:r>
            <a:r>
              <a:rPr lang="zh-CN" altLang="zh-CN" sz="2400" i="1" dirty="0">
                <a:highlight>
                  <a:srgbClr val="C0C0C0"/>
                </a:highlight>
                <a:ea typeface="宋体" panose="02010600030101010101" pitchFamily="2" charset="-122"/>
              </a:rPr>
              <a:t>表达式</a:t>
            </a:r>
            <a:r>
              <a:rPr lang="zh-CN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zh-CN" sz="2400" i="1" dirty="0">
                <a:highlight>
                  <a:srgbClr val="C0C0C0"/>
                </a:highlight>
                <a:ea typeface="宋体" panose="02010600030101010101" pitchFamily="2" charset="-122"/>
              </a:rPr>
              <a:t>语句</a:t>
            </a:r>
            <a:r>
              <a:rPr lang="en-US" altLang="zh-CN" sz="2400" i="1" dirty="0">
                <a:highlight>
                  <a:srgbClr val="C0C0C0"/>
                </a:highlight>
                <a:ea typeface="宋体" panose="02010600030101010101" pitchFamily="2" charset="-122"/>
              </a:rPr>
              <a:t> </a:t>
            </a:r>
            <a:endParaRPr lang="zh-CN" altLang="zh-CN" sz="2400" i="1" dirty="0">
              <a:highlight>
                <a:srgbClr val="C0C0C0"/>
              </a:highlight>
              <a:ea typeface="宋体" panose="02010600030101010101" pitchFamily="2" charset="-122"/>
            </a:endParaRPr>
          </a:p>
          <a:p>
            <a:r>
              <a:rPr lang="zh-CN" altLang="zh-CN" i="1" dirty="0">
                <a:ea typeface="宋体" panose="02010600030101010101" pitchFamily="2" charset="-122"/>
              </a:rPr>
              <a:t>表达式</a:t>
            </a:r>
            <a:r>
              <a:rPr lang="zh-CN" altLang="zh-CN" dirty="0">
                <a:ea typeface="宋体" panose="02010600030101010101" pitchFamily="2" charset="-122"/>
              </a:rPr>
              <a:t>是控制表达式；</a:t>
            </a:r>
            <a:r>
              <a:rPr lang="zh-CN" altLang="zh-CN" i="1" dirty="0">
                <a:ea typeface="宋体" panose="02010600030101010101" pitchFamily="2" charset="-122"/>
              </a:rPr>
              <a:t>语句</a:t>
            </a:r>
            <a:r>
              <a:rPr lang="zh-CN" altLang="zh-CN" dirty="0">
                <a:ea typeface="宋体" panose="02010600030101010101" pitchFamily="2" charset="-122"/>
              </a:rPr>
              <a:t>是循环体。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30415-D5A2-9522-BD4D-B4E25B3B66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221A2-DA69-9894-6DC7-D4B5FB88B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9F3A19-CFA7-5848-BC53-C6129CF63BF4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160DAF3-3FAD-8BA1-3F80-D7036806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square3.c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使用奇数方法打印一个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平方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 */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n, odd, square;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("This program prints a table of squares.\n");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number of entries in table: ");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odd = 3;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(square = 1;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n; odd += 2) 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("%10d%10d\n",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square);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++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square += odd;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D429-FA07-819B-CF21-1171E23AA1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759D5-D437-DB45-C860-4E8A9C052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7695A9-C436-4743-8746-0131A2A0D32C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44E7DC1C-8108-E7EF-EB77-B7871FDE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退出循环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815C9386-C9E5-3C69-5726-62852CEB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循环的正常退出点是在开始处（如在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语句中）或结束处（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zh-CN" dirty="0">
                <a:ea typeface="宋体" panose="02010600030101010101" pitchFamily="2" charset="-122"/>
              </a:rPr>
              <a:t>语句）。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zh-CN" dirty="0">
                <a:ea typeface="宋体" panose="02010600030101010101" pitchFamily="2" charset="-122"/>
              </a:rPr>
              <a:t>语句，可以编写一个</a:t>
            </a:r>
            <a:r>
              <a:rPr lang="zh-CN" altLang="en-US" dirty="0">
                <a:ea typeface="宋体" panose="02010600030101010101" pitchFamily="2" charset="-122"/>
              </a:rPr>
              <a:t>循环</a:t>
            </a:r>
            <a:r>
              <a:rPr lang="zh-CN" altLang="zh-CN" dirty="0">
                <a:ea typeface="宋体" panose="02010600030101010101" pitchFamily="2" charset="-122"/>
              </a:rPr>
              <a:t>中间退出点的循环，</a:t>
            </a:r>
            <a:r>
              <a:rPr lang="zh-CN" altLang="en-US" dirty="0">
                <a:ea typeface="宋体" panose="02010600030101010101" pitchFamily="2" charset="-122"/>
              </a:rPr>
              <a:t>甚至可以设置多个退出点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4E704-10F4-57E4-8F4A-F036C7815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B8825-D9F4-1D7F-0ABF-D3C869D63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7AC72-1931-9245-8FEB-C90E4AC08396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EF330031-25AB-A525-BE0D-B73CCB0E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C057750-FEEE-284C-64DE-B9857CEA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break语句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可以把程序</a:t>
            </a:r>
            <a:r>
              <a:rPr lang="zh-CN" altLang="zh-CN" dirty="0">
                <a:ea typeface="宋体" panose="02010600030101010101" pitchFamily="2" charset="-122"/>
              </a:rPr>
              <a:t>控制</a:t>
            </a:r>
            <a:r>
              <a:rPr lang="zh-CN" altLang="en-US" dirty="0">
                <a:ea typeface="宋体" panose="02010600030101010101" pitchFamily="2" charset="-122"/>
              </a:rPr>
              <a:t>从</a:t>
            </a:r>
            <a:r>
              <a:rPr lang="zh-CN" altLang="zh-CN" dirty="0">
                <a:ea typeface="宋体" panose="02010600030101010101" pitchFamily="2" charset="-122"/>
              </a:rPr>
              <a:t> switch 语句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r>
              <a:rPr lang="zh-CN" altLang="zh-CN" dirty="0">
                <a:ea typeface="宋体" panose="02010600030101010101" pitchFamily="2" charset="-122"/>
              </a:rPr>
              <a:t>转移出</a:t>
            </a:r>
            <a:r>
              <a:rPr lang="zh-CN" altLang="en-US" dirty="0">
                <a:ea typeface="宋体" panose="02010600030101010101" pitchFamily="2" charset="-122"/>
              </a:rPr>
              <a:t>来</a:t>
            </a:r>
            <a:r>
              <a:rPr lang="zh-CN" altLang="zh-CN" dirty="0">
                <a:ea typeface="宋体" panose="02010600030101010101" pitchFamily="2" charset="-122"/>
              </a:rPr>
              <a:t>，也可以用于跳出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循环。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检查数字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n是否</a:t>
            </a:r>
            <a:r>
              <a:rPr lang="zh-CN" altLang="zh-CN" dirty="0">
                <a:ea typeface="宋体" panose="02010600030101010101" pitchFamily="2" charset="-122"/>
              </a:rPr>
              <a:t>为素数的循环可以在找到</a:t>
            </a:r>
            <a:r>
              <a:rPr lang="zh-CN" altLang="en-US" dirty="0">
                <a:ea typeface="宋体" panose="02010600030101010101" pitchFamily="2" charset="-122"/>
              </a:rPr>
              <a:t>约</a:t>
            </a:r>
            <a:r>
              <a:rPr lang="zh-CN" altLang="zh-CN" dirty="0">
                <a:ea typeface="宋体" panose="02010600030101010101" pitchFamily="2" charset="-122"/>
              </a:rPr>
              <a:t>数后立即使用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zh-CN" dirty="0">
                <a:ea typeface="宋体" panose="02010600030101010101" pitchFamily="2" charset="-122"/>
              </a:rPr>
              <a:t>语句终止循环：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(d = 2; d &lt; n; d++)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 % d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break;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0D12A-687D-EB41-C444-78555D9611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DA343-7599-7F8D-AEC4-65A75264C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20CC07-2C73-0D4B-A018-13EEE0DB398F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5335DAFA-EF72-41F1-159B-9B39AAB9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15F3B38-06A0-C39F-E483-76967549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循环终止后，可以使用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zh-CN" altLang="zh-CN" dirty="0">
                <a:ea typeface="宋体" panose="02010600030101010101" pitchFamily="2" charset="-122"/>
              </a:rPr>
              <a:t>语句来确定</a:t>
            </a:r>
            <a:r>
              <a:rPr lang="zh-CN" altLang="en-US" dirty="0">
                <a:ea typeface="宋体" panose="02010600030101010101" pitchFamily="2" charset="-122"/>
              </a:rPr>
              <a:t>循环是提前终止</a:t>
            </a:r>
            <a:r>
              <a:rPr lang="zh-CN" altLang="zh-CN" dirty="0">
                <a:ea typeface="宋体" panose="02010600030101010101" pitchFamily="2" charset="-122"/>
              </a:rPr>
              <a:t>（因此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不是素数）还是正常</a:t>
            </a:r>
            <a:r>
              <a:rPr lang="zh-CN" altLang="en-US" dirty="0">
                <a:ea typeface="宋体" panose="02010600030101010101" pitchFamily="2" charset="-122"/>
              </a:rPr>
              <a:t>终止</a:t>
            </a:r>
            <a:r>
              <a:rPr lang="zh-CN" altLang="zh-CN" dirty="0">
                <a:ea typeface="宋体" panose="02010600030101010101" pitchFamily="2" charset="-122"/>
              </a:rPr>
              <a:t>（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是素数）：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(d &lt;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 is divisible by %d\n", n, d);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 is prime\n", n);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14E0F-C872-497A-67A0-49833F1B02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4F554-0932-768D-C53D-4AEB80268A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A158B3-78FB-0440-A0DB-6E55DB83149D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E1458CD5-EC11-4045-8A11-0BF15DE1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28FB5064-7F36-4514-DDDB-6D50DB51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zh-CN" sz="2500" dirty="0">
                <a:ea typeface="宋体" panose="02010600030101010101" pitchFamily="2" charset="-122"/>
              </a:rPr>
              <a:t>语句对于编写退出点位于</a:t>
            </a:r>
            <a:r>
              <a:rPr lang="zh-CN" altLang="en-US" sz="2500" dirty="0">
                <a:ea typeface="宋体" panose="02010600030101010101" pitchFamily="2" charset="-122"/>
              </a:rPr>
              <a:t>循环体</a:t>
            </a:r>
            <a:r>
              <a:rPr lang="zh-CN" altLang="zh-CN" sz="2500" dirty="0">
                <a:ea typeface="宋体" panose="02010600030101010101" pitchFamily="2" charset="-122"/>
              </a:rPr>
              <a:t>中间而不是开头或结尾的循环特别有用。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读取用户输入并在输入特定值时终止的循环通常属于</a:t>
            </a:r>
            <a:r>
              <a:rPr lang="zh-CN" altLang="en-US" sz="2500" dirty="0">
                <a:ea typeface="宋体" panose="02010600030101010101" pitchFamily="2" charset="-122"/>
              </a:rPr>
              <a:t>这种</a:t>
            </a:r>
            <a:r>
              <a:rPr lang="zh-CN" altLang="zh-CN" sz="2500" dirty="0">
                <a:ea typeface="宋体" panose="02010600030101010101" pitchFamily="2" charset="-122"/>
              </a:rPr>
              <a:t>类别：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(;;)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a number (enter 0 to stop):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 cubed is %d\n", n, n * n * n);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17CAA-D38F-4B4E-DA7B-657EC9A57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1E335-669E-0384-7B36-85557FEB3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0E675F-D8A4-824E-8D1A-D7B049EB0A0D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926F7413-E147-A0BB-B68A-6D4CFBC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4D0EA80B-7706-F3E8-AA3C-A000EAB1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zh-CN" sz="2400" dirty="0">
                <a:ea typeface="宋体" panose="02010600030101010101" pitchFamily="2" charset="-122"/>
              </a:rPr>
              <a:t>语句</a:t>
            </a:r>
            <a:r>
              <a:rPr lang="zh-CN" altLang="en-US" sz="2400" dirty="0">
                <a:ea typeface="宋体" panose="02010600030101010101" pitchFamily="2" charset="-122"/>
              </a:rPr>
              <a:t>把程序</a:t>
            </a:r>
            <a:r>
              <a:rPr lang="zh-CN" altLang="zh-CN" sz="2400" dirty="0">
                <a:ea typeface="宋体" panose="02010600030101010101" pitchFamily="2" charset="-122"/>
              </a:rPr>
              <a:t>控制</a:t>
            </a:r>
            <a:r>
              <a:rPr lang="zh-CN" altLang="en-US" sz="2400" dirty="0">
                <a:ea typeface="宋体" panose="02010600030101010101" pitchFamily="2" charset="-122"/>
              </a:rPr>
              <a:t>从</a:t>
            </a:r>
            <a:r>
              <a:rPr lang="zh-CN" altLang="zh-CN" sz="2400" dirty="0">
                <a:ea typeface="宋体" panose="02010600030101010101" pitchFamily="2" charset="-122"/>
              </a:rPr>
              <a:t>最</a:t>
            </a:r>
            <a:r>
              <a:rPr lang="zh-CN" altLang="en-US" sz="2400" dirty="0">
                <a:ea typeface="宋体" panose="02010600030101010101" pitchFamily="2" charset="-122"/>
              </a:rPr>
              <a:t>内层</a:t>
            </a:r>
            <a:r>
              <a:rPr lang="zh-CN" altLang="zh-CN" sz="2400" dirty="0">
                <a:ea typeface="宋体" panose="02010600030101010101" pitchFamily="2" charset="-122"/>
              </a:rPr>
              <a:t>的while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zh-CN" altLang="zh-CN" sz="2400" dirty="0">
                <a:ea typeface="宋体" panose="02010600030101010101" pitchFamily="2" charset="-122"/>
              </a:rPr>
              <a:t>do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zh-CN" altLang="zh-CN" sz="2400" dirty="0">
                <a:ea typeface="宋体" panose="02010600030101010101" pitchFamily="2" charset="-122"/>
              </a:rPr>
              <a:t>for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或</a:t>
            </a:r>
            <a:r>
              <a:rPr lang="zh-CN" altLang="zh-CN" sz="2400" dirty="0">
                <a:ea typeface="宋体" panose="02010600030101010101" pitchFamily="2" charset="-122"/>
              </a:rPr>
              <a:t>switch转移</a:t>
            </a:r>
            <a:r>
              <a:rPr lang="zh-CN" altLang="en-US" sz="2400" dirty="0">
                <a:ea typeface="宋体" panose="02010600030101010101" pitchFamily="2" charset="-122"/>
              </a:rPr>
              <a:t>出去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当这些语句嵌套时，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zh-CN" sz="2400" dirty="0">
                <a:ea typeface="宋体" panose="02010600030101010101" pitchFamily="2" charset="-122"/>
              </a:rPr>
              <a:t>语句只能</a:t>
            </a:r>
            <a:r>
              <a:rPr lang="zh-CN" altLang="en-US" sz="2400" dirty="0">
                <a:ea typeface="宋体" panose="02010600030101010101" pitchFamily="2" charset="-122"/>
              </a:rPr>
              <a:t>跳出</a:t>
            </a:r>
            <a:r>
              <a:rPr lang="zh-CN" altLang="zh-CN" sz="2400" dirty="0">
                <a:ea typeface="宋体" panose="02010600030101010101" pitchFamily="2" charset="-122"/>
              </a:rPr>
              <a:t>一层嵌套。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(…)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switch (…)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…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zh-CN" sz="2400" dirty="0">
                <a:ea typeface="宋体" panose="02010600030101010101" pitchFamily="2" charset="-122"/>
              </a:rPr>
              <a:t>语句</a:t>
            </a:r>
            <a:r>
              <a:rPr lang="zh-CN" altLang="en-US" sz="2400" dirty="0">
                <a:ea typeface="宋体" panose="02010600030101010101" pitchFamily="2" charset="-122"/>
              </a:rPr>
              <a:t>把程序</a:t>
            </a:r>
            <a:r>
              <a:rPr lang="zh-CN" altLang="zh-CN" sz="2400" dirty="0">
                <a:ea typeface="宋体" panose="02010600030101010101" pitchFamily="2" charset="-122"/>
              </a:rPr>
              <a:t>控制</a:t>
            </a:r>
            <a:r>
              <a:rPr lang="zh-CN" altLang="en-US" sz="2400" dirty="0">
                <a:ea typeface="宋体" panose="02010600030101010101" pitchFamily="2" charset="-122"/>
              </a:rPr>
              <a:t>从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zh-CN" altLang="zh-CN" sz="2400" dirty="0">
                <a:ea typeface="宋体" panose="02010600030101010101" pitchFamily="2" charset="-122"/>
              </a:rPr>
              <a:t>语句</a:t>
            </a:r>
            <a:r>
              <a:rPr lang="zh-CN" altLang="en-US" sz="2400" dirty="0">
                <a:ea typeface="宋体" panose="02010600030101010101" pitchFamily="2" charset="-122"/>
              </a:rPr>
              <a:t>中转移出来</a:t>
            </a:r>
            <a:r>
              <a:rPr lang="zh-CN" altLang="zh-CN" sz="2400" dirty="0">
                <a:ea typeface="宋体" panose="02010600030101010101" pitchFamily="2" charset="-122"/>
              </a:rPr>
              <a:t>，但</a:t>
            </a:r>
            <a:r>
              <a:rPr lang="zh-CN" altLang="en-US" sz="2400" dirty="0">
                <a:ea typeface="宋体" panose="02010600030101010101" pitchFamily="2" charset="-122"/>
              </a:rPr>
              <a:t>是不能跳出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sz="2400" dirty="0">
                <a:ea typeface="宋体" panose="02010600030101010101" pitchFamily="2" charset="-122"/>
              </a:rPr>
              <a:t>循环。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DFEEA-BF6D-F8A4-F67A-88098E923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7CFEC-A18A-2F79-E4E2-614FC8AEAA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63D654-92FC-0D4B-9724-283149007F6C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13D68D60-79F2-48E7-E19C-26520F16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C318-B36C-6240-4021-3CE3BAF7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pPr>
              <a:defRPr/>
            </a:pPr>
            <a:r>
              <a:rPr lang="zh-CN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dirty="0"/>
              <a:t>语句类似于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dirty="0"/>
              <a:t>：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zh-CN" altLang="zh-CN" dirty="0">
                <a:ea typeface="+mn-ea"/>
                <a:cs typeface="+mn-cs"/>
              </a:rPr>
              <a:t>将</a:t>
            </a:r>
            <a:r>
              <a:rPr lang="zh-CN" altLang="en-US" dirty="0">
                <a:ea typeface="+mn-ea"/>
                <a:cs typeface="+mn-cs"/>
              </a:rPr>
              <a:t>程序</a:t>
            </a:r>
            <a:r>
              <a:rPr lang="zh-CN" altLang="zh-CN" dirty="0">
                <a:ea typeface="+mn-ea"/>
                <a:cs typeface="+mn-cs"/>
              </a:rPr>
              <a:t>控制转移到</a:t>
            </a:r>
            <a:r>
              <a:rPr lang="zh-CN" dirty="0">
                <a:ea typeface="+mn-ea"/>
                <a:cs typeface="+mn-cs"/>
              </a:rPr>
              <a:t>循环</a:t>
            </a:r>
            <a:r>
              <a:rPr lang="zh-CN" altLang="en-US" dirty="0">
                <a:ea typeface="+mn-ea"/>
                <a:cs typeface="+mn-cs"/>
              </a:rPr>
              <a:t>体末尾之后</a:t>
            </a:r>
            <a:r>
              <a:rPr lang="zh-CN" dirty="0">
                <a:ea typeface="+mn-ea"/>
                <a:cs typeface="+mn-cs"/>
              </a:rPr>
              <a:t>。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continue</a:t>
            </a:r>
            <a:r>
              <a:rPr lang="zh-CN" dirty="0">
                <a:ea typeface="+mn-ea"/>
                <a:cs typeface="+mn-cs"/>
              </a:rPr>
              <a:t>将控制转移到循环体</a:t>
            </a:r>
            <a:r>
              <a:rPr lang="zh-CN" altLang="en-US" sz="2000" dirty="0"/>
              <a:t>末尾</a:t>
            </a:r>
            <a:r>
              <a:rPr lang="zh-CN" dirty="0">
                <a:ea typeface="+mn-ea"/>
                <a:cs typeface="+mn-cs"/>
              </a:rPr>
              <a:t>之前。</a:t>
            </a:r>
          </a:p>
          <a:p>
            <a:pPr>
              <a:defRPr/>
            </a:pPr>
            <a:r>
              <a:rPr lang="zh-CN" dirty="0"/>
              <a:t>使用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dirty="0"/>
              <a:t>会使程序</a:t>
            </a:r>
            <a:r>
              <a:rPr lang="zh-CN" dirty="0"/>
              <a:t>控制</a:t>
            </a:r>
            <a:r>
              <a:rPr lang="zh-CN" altLang="en-US" dirty="0"/>
              <a:t>跳出</a:t>
            </a:r>
            <a:r>
              <a:rPr lang="zh-CN" dirty="0"/>
              <a:t>循环；</a:t>
            </a:r>
            <a:r>
              <a:rPr lang="zh-CN" altLang="en-US" dirty="0"/>
              <a:t>而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dirty="0"/>
              <a:t>会把程序</a:t>
            </a:r>
            <a:r>
              <a:rPr lang="zh-CN" dirty="0"/>
              <a:t>控制保留在循环内。</a:t>
            </a:r>
          </a:p>
          <a:p>
            <a:pPr>
              <a:defRPr/>
            </a:pPr>
            <a:r>
              <a:rPr lang="zh-CN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dirty="0"/>
              <a:t>和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dirty="0"/>
              <a:t>之间还有另一个区别： 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dirty="0"/>
              <a:t>可用于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zh-CN" dirty="0"/>
              <a:t>语句和循环（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dirty="0"/>
              <a:t>、 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zh-CN" dirty="0"/>
              <a:t>和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dirty="0"/>
              <a:t>），而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dirty="0"/>
              <a:t>仅限于循环。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15791-F091-F22F-A281-200D82777F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57069-5DDC-AC64-3AC8-6917A9C7A0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75D335-2906-9F41-9D01-C3E107E5EDAA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30452922-79D5-4D6B-2976-87BDD3F2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5FA520E-F022-75AF-9777-4181741D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zh-CN" altLang="zh-CN" dirty="0">
                <a:ea typeface="宋体" panose="02010600030101010101" pitchFamily="2" charset="-122"/>
              </a:rPr>
              <a:t>语句的循环：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sum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(n &lt; 10)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continue;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+=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continue jumps to here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073F-C056-A1D4-2AC5-6BC1942F23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B1EA5-EC52-F9CF-CD50-E75A0251BF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A4B3FE-0DBF-884C-893C-B07AF089683C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C5DD698-3996-725E-7839-4BDB6A41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F938D24A-BA65-DDBD-B139-23C799FB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不使用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continue编写的相同循环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sum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(n &lt; 10)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sum +=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6B49A-6057-B3A9-2037-DC6E803998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8B968-0498-6428-74E5-2CD3F3D82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AF9FA0-C2EF-4540-8213-B4228FDF6F90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B5DA5BB-EB22-48E6-FC84-A4000A59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8DF44312-AA92-7C6D-B48A-027A9416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goto语句能够跳转到函数中</a:t>
            </a:r>
            <a:r>
              <a:rPr lang="zh-CN" altLang="zh-CN" sz="2400" dirty="0">
                <a:ea typeface="宋体" panose="02010600030101010101" pitchFamily="2" charset="-122"/>
              </a:rPr>
              <a:t>任何</a:t>
            </a:r>
            <a:r>
              <a:rPr lang="zh-CN" altLang="en-US" sz="2400" dirty="0">
                <a:ea typeface="宋体" panose="02010600030101010101" pitchFamily="2" charset="-122"/>
              </a:rPr>
              <a:t>有</a:t>
            </a:r>
            <a:r>
              <a:rPr lang="zh-CN" altLang="en-US" sz="2400" b="1" dirty="0">
                <a:ea typeface="宋体" panose="02010600030101010101" pitchFamily="2" charset="-122"/>
              </a:rPr>
              <a:t>标号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ea typeface="宋体" panose="02010600030101010101" pitchFamily="2" charset="-122"/>
              </a:rPr>
              <a:t>语句</a:t>
            </a:r>
            <a:r>
              <a:rPr lang="zh-CN" altLang="en-US" sz="2400" dirty="0">
                <a:ea typeface="宋体" panose="02010600030101010101" pitchFamily="2" charset="-122"/>
              </a:rPr>
              <a:t>处</a:t>
            </a:r>
            <a:r>
              <a:rPr lang="zh-CN" altLang="zh-CN" sz="2400" b="1" i="1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标签是放置在语句开头的标识符：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zh-CN" altLang="zh-CN" sz="2000" i="1" dirty="0">
                <a:highlight>
                  <a:srgbClr val="C0C0C0"/>
                </a:highlight>
                <a:ea typeface="宋体" panose="02010600030101010101" pitchFamily="2" charset="-122"/>
              </a:rPr>
              <a:t>标识符</a:t>
            </a:r>
            <a:r>
              <a:rPr lang="en-US" altLang="zh-CN" sz="2000" i="1" dirty="0">
                <a:highlight>
                  <a:srgbClr val="C0C0C0"/>
                </a:highlight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：</a:t>
            </a:r>
            <a:r>
              <a:rPr lang="zh-CN" altLang="en-US" sz="2000" i="1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endParaRPr lang="zh-CN" altLang="zh-CN" sz="2000" i="1" dirty="0">
              <a:highlight>
                <a:srgbClr val="C0C0C0"/>
              </a:highlight>
              <a:ea typeface="宋体" panose="02010600030101010101" pitchFamily="2" charset="-122"/>
            </a:endParaRPr>
          </a:p>
          <a:p>
            <a:r>
              <a:rPr lang="zh-CN" altLang="zh-CN" sz="2400" dirty="0">
                <a:ea typeface="宋体" panose="02010600030101010101" pitchFamily="2" charset="-122"/>
              </a:rPr>
              <a:t>一个语句可能有多个标</a:t>
            </a:r>
            <a:r>
              <a:rPr lang="zh-CN" altLang="en-US" sz="2400" dirty="0">
                <a:ea typeface="宋体" panose="02010600030101010101" pitchFamily="2" charset="-122"/>
              </a:rPr>
              <a:t>号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sz="2400" dirty="0">
                <a:ea typeface="宋体" panose="02010600030101010101" pitchFamily="2" charset="-122"/>
              </a:rPr>
              <a:t>语句</a:t>
            </a:r>
            <a:r>
              <a:rPr lang="zh-CN" altLang="en-US" sz="2400" dirty="0">
                <a:ea typeface="宋体" panose="02010600030101010101" pitchFamily="2" charset="-122"/>
              </a:rPr>
              <a:t>自身的格式：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i="1" dirty="0" err="1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 sz="2000" i="1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000" i="1" dirty="0">
                <a:highlight>
                  <a:srgbClr val="C0C0C0"/>
                </a:highlight>
                <a:ea typeface="宋体" panose="02010600030101010101" pitchFamily="2" charset="-122"/>
              </a:rPr>
              <a:t>标识符</a:t>
            </a:r>
            <a:r>
              <a:rPr lang="zh-CN" altLang="zh-CN" sz="20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执行语句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；会</a:t>
            </a:r>
            <a:r>
              <a:rPr lang="zh-CN" altLang="en-US" sz="2400" dirty="0">
                <a:ea typeface="宋体" panose="02010600030101010101" pitchFamily="2" charset="-122"/>
              </a:rPr>
              <a:t>跳转</a:t>
            </a:r>
            <a:r>
              <a:rPr lang="zh-CN" altLang="zh-CN" sz="2400" dirty="0">
                <a:ea typeface="宋体" panose="02010600030101010101" pitchFamily="2" charset="-122"/>
              </a:rPr>
              <a:t>到标签</a:t>
            </a:r>
            <a:r>
              <a:rPr lang="zh-CN" altLang="zh-CN" sz="2400" i="1" dirty="0"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之后的语句，该语句</a:t>
            </a:r>
            <a:r>
              <a:rPr lang="zh-CN" altLang="zh-CN" sz="2400" dirty="0">
                <a:ea typeface="宋体" panose="02010600030101010101" pitchFamily="2" charset="-122"/>
              </a:rPr>
              <a:t>必须与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sz="2400" dirty="0">
                <a:ea typeface="宋体" panose="02010600030101010101" pitchFamily="2" charset="-122"/>
              </a:rPr>
              <a:t>语句在同一函数中。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F3F39-9743-1697-B57D-95252991B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86E82-1A5D-E5E8-4788-F6D72F48E3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16FBBB-5476-8F4A-A715-140624218539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D3DB53B-B06D-BB0F-9B51-4F2BF5F1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92BF02A-49D3-B551-2C4C-D4A500CD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语句示例：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 (i &lt; n) /* 控制表达式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2;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循环体 */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执行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语句时，首先计算控制表达式。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如果其值为非零 (true)，则执行循环体并再次测试表达式。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该过程</a:t>
            </a:r>
            <a:r>
              <a:rPr lang="zh-CN" altLang="en-US" dirty="0">
                <a:ea typeface="宋体" panose="02010600030101010101" pitchFamily="2" charset="-122"/>
              </a:rPr>
              <a:t>持续</a:t>
            </a:r>
            <a:r>
              <a:rPr lang="zh-CN" altLang="zh-CN" dirty="0">
                <a:ea typeface="宋体" panose="02010600030101010101" pitchFamily="2" charset="-122"/>
              </a:rPr>
              <a:t>进行，直到控制表达式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值</a:t>
            </a:r>
            <a:r>
              <a:rPr lang="zh-CN" altLang="en-US" dirty="0">
                <a:ea typeface="宋体" panose="02010600030101010101" pitchFamily="2" charset="-122"/>
              </a:rPr>
              <a:t>变为零才停止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85A8A-9047-4358-3C8F-DE71B77AE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93707-348F-DBDA-750E-A40E777518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56B1DF-CA4A-7C4C-BC2B-6637966E75B5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378F84F-291A-D52E-4665-25E3B6D2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F528A15F-AB9C-AC27-5E76-E87AC2E8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如果 C 没有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zh-CN" dirty="0">
                <a:ea typeface="宋体" panose="02010600030101010101" pitchFamily="2" charset="-122"/>
              </a:rPr>
              <a:t>语句，可以使用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dirty="0">
                <a:ea typeface="宋体" panose="02010600030101010101" pitchFamily="2" charset="-122"/>
              </a:rPr>
              <a:t>语句退出循环：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(d = 2; d &lt; n; d++)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 % d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done;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done: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(d &lt;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 is divisible by %d\n", n, d);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 is prime\n", n);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BFA7E-DA50-E364-E880-B7A1790A5F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E020-718B-7E3A-412E-DF33F5D78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25C6F3-D23D-EB4C-95C1-2E245A00E88A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E2A98EB0-30F9-3266-C6CA-30B6C995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AD7C1A6D-EDF1-0517-1273-39F0C8723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zh-CN" dirty="0">
                <a:ea typeface="宋体" panose="02010600030101010101" pitchFamily="2" charset="-122"/>
              </a:rPr>
              <a:t>中很少需要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goto语句。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zh-CN" altLang="zh-CN" dirty="0">
                <a:ea typeface="宋体" panose="02010600030101010101" pitchFamily="2" charset="-122"/>
              </a:rPr>
              <a:t>语句（本质上是受限的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dirty="0">
                <a:ea typeface="宋体" panose="02010600030101010101" pitchFamily="2" charset="-122"/>
              </a:rPr>
              <a:t>语句）和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zh-CN" altLang="zh-CN" dirty="0">
                <a:ea typeface="宋体" panose="02010600030101010101" pitchFamily="2" charset="-122"/>
              </a:rPr>
              <a:t>函数足以处理在其他语言中需要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goto的大多数情况。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尽管如此，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  <a:r>
              <a:rPr lang="zh-CN" altLang="en-US" dirty="0">
                <a:ea typeface="宋体" panose="02010600030101010101" pitchFamily="2" charset="-122"/>
              </a:rPr>
              <a:t>偶尔还是有用的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53F3C-3C6E-70A0-8718-A27C9C00C3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AFB31-4714-7048-9532-CCF4A6526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9A424F-440A-AF4E-880D-4488395F7CB1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7C1AEB66-E2AE-F947-AF42-3E478C85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2E39478C-7712-C508-65D0-59BAC2BC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300" dirty="0">
                <a:ea typeface="宋体" panose="02010600030101010101" pitchFamily="2" charset="-122"/>
              </a:rPr>
              <a:t>考虑从</a:t>
            </a:r>
            <a:r>
              <a:rPr lang="zh-CN" altLang="en-US" sz="2300" dirty="0">
                <a:ea typeface="宋体" panose="02010600030101010101" pitchFamily="2" charset="-122"/>
              </a:rPr>
              <a:t>包含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zh-CN" altLang="zh-CN" sz="2300" dirty="0">
                <a:ea typeface="宋体" panose="02010600030101010101" pitchFamily="2" charset="-122"/>
              </a:rPr>
              <a:t>语句</a:t>
            </a:r>
            <a:r>
              <a:rPr lang="zh-CN" altLang="en-US" sz="2300" dirty="0">
                <a:ea typeface="宋体" panose="02010600030101010101" pitchFamily="2" charset="-122"/>
              </a:rPr>
              <a:t>的循环</a:t>
            </a:r>
            <a:r>
              <a:rPr lang="zh-CN" altLang="zh-CN" sz="2300" dirty="0">
                <a:ea typeface="宋体" panose="02010600030101010101" pitchFamily="2" charset="-122"/>
              </a:rPr>
              <a:t>中退出的问题。</a:t>
            </a:r>
          </a:p>
          <a:p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zh-CN" altLang="zh-CN" sz="2300" dirty="0">
                <a:ea typeface="宋体" panose="02010600030101010101" pitchFamily="2" charset="-122"/>
              </a:rPr>
              <a:t>语句</a:t>
            </a:r>
            <a:r>
              <a:rPr lang="zh-CN" altLang="en-US" sz="2300" dirty="0">
                <a:ea typeface="宋体" panose="02010600030101010101" pitchFamily="2" charset="-122"/>
              </a:rPr>
              <a:t>不会产生</a:t>
            </a:r>
            <a:r>
              <a:rPr lang="zh-CN" altLang="zh-CN" sz="2300" dirty="0">
                <a:ea typeface="宋体" panose="02010600030101010101" pitchFamily="2" charset="-122"/>
              </a:rPr>
              <a:t>预期的效果：它</a:t>
            </a:r>
            <a:r>
              <a:rPr lang="zh-CN" altLang="en-US" sz="2300" dirty="0">
                <a:ea typeface="宋体" panose="02010600030101010101" pitchFamily="2" charset="-122"/>
              </a:rPr>
              <a:t>可以跳出</a:t>
            </a:r>
            <a:r>
              <a:rPr lang="zh-CN" altLang="zh-CN" sz="2300" dirty="0">
                <a:ea typeface="宋体" panose="02010600030101010101" pitchFamily="2" charset="-122"/>
              </a:rPr>
              <a:t> switch </a:t>
            </a:r>
            <a:r>
              <a:rPr lang="zh-CN" altLang="en-US" sz="2300" dirty="0">
                <a:ea typeface="宋体" panose="02010600030101010101" pitchFamily="2" charset="-122"/>
              </a:rPr>
              <a:t>语句</a:t>
            </a:r>
            <a:r>
              <a:rPr lang="zh-CN" altLang="zh-CN" sz="2300" dirty="0">
                <a:ea typeface="宋体" panose="02010600030101010101" pitchFamily="2" charset="-122"/>
              </a:rPr>
              <a:t>，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但</a:t>
            </a:r>
            <a:r>
              <a:rPr lang="zh-CN" altLang="en-US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无法跳出</a:t>
            </a:r>
            <a:r>
              <a:rPr lang="zh-CN" altLang="zh-CN" sz="2300" dirty="0">
                <a:ea typeface="宋体" panose="02010600030101010101" pitchFamily="2" charset="-122"/>
              </a:rPr>
              <a:t>循环。</a:t>
            </a:r>
          </a:p>
          <a:p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zh-CN" altLang="zh-CN" sz="2300" dirty="0">
                <a:ea typeface="宋体" panose="02010600030101010101" pitchFamily="2" charset="-122"/>
              </a:rPr>
              <a:t>语句解决了这个问题：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(…)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switch (…)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loop_done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/* break won't work here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loop_done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…</a:t>
            </a:r>
          </a:p>
          <a:p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goto语句</a:t>
            </a:r>
            <a:r>
              <a:rPr lang="zh-CN" altLang="zh-CN" sz="2300" dirty="0">
                <a:ea typeface="宋体" panose="02010600030101010101" pitchFamily="2" charset="-122"/>
              </a:rPr>
              <a:t>对于退出嵌套循环也很有用。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6CDE7-2EAF-F170-12B8-AF2F82219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215CD-8D63-0000-4751-42FDE24F5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9B50EE-8FB2-7046-AE66-D712152519CC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5C6D5DFD-1708-733F-387F-E9FB81D0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账簿结算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9128109D-2B06-C858-A5D4-C123FF6B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许多简单的交互式程序会向用户提供可供选择的命令列表。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输入命令后，程序会执行</a:t>
            </a:r>
            <a:r>
              <a:rPr lang="zh-CN" altLang="en-US" sz="2400" dirty="0">
                <a:ea typeface="宋体" panose="02010600030101010101" pitchFamily="2" charset="-122"/>
              </a:rPr>
              <a:t>对应</a:t>
            </a:r>
            <a:r>
              <a:rPr lang="zh-CN" altLang="zh-CN" sz="2400" dirty="0">
                <a:ea typeface="宋体" panose="02010600030101010101" pitchFamily="2" charset="-122"/>
              </a:rPr>
              <a:t>的操作，然后提示用户输入</a:t>
            </a:r>
            <a:r>
              <a:rPr lang="zh-CN" altLang="en-US" sz="2400" dirty="0">
                <a:ea typeface="宋体" panose="02010600030101010101" pitchFamily="2" charset="-122"/>
              </a:rPr>
              <a:t>下一条</a:t>
            </a:r>
            <a:r>
              <a:rPr lang="zh-CN" altLang="zh-CN" sz="2400" dirty="0">
                <a:ea typeface="宋体" panose="02010600030101010101" pitchFamily="2" charset="-122"/>
              </a:rPr>
              <a:t>命令。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这个过程一直持续到用户选择“退出”</a:t>
            </a:r>
            <a:r>
              <a:rPr lang="zh-CN" altLang="en-US" sz="2400" dirty="0">
                <a:ea typeface="宋体" panose="02010600030101010101" pitchFamily="2" charset="-122"/>
              </a:rPr>
              <a:t> 或“停止”</a:t>
            </a:r>
            <a:r>
              <a:rPr lang="zh-CN" altLang="zh-CN" sz="2400" dirty="0">
                <a:ea typeface="宋体" panose="02010600030101010101" pitchFamily="2" charset="-122"/>
              </a:rPr>
              <a:t>命令。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这</a:t>
            </a:r>
            <a:r>
              <a:rPr lang="zh-CN" altLang="en-US" sz="2400" dirty="0">
                <a:ea typeface="宋体" panose="02010600030101010101" pitchFamily="2" charset="-122"/>
              </a:rPr>
              <a:t>类</a:t>
            </a:r>
            <a:r>
              <a:rPr lang="zh-CN" altLang="zh-CN" sz="2400" dirty="0">
                <a:ea typeface="宋体" panose="02010600030101010101" pitchFamily="2" charset="-122"/>
              </a:rPr>
              <a:t>程序的核心是循环：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000" i="1" dirty="0">
                <a:ea typeface="宋体" panose="02010600030101010101" pitchFamily="2" charset="-122"/>
              </a:rPr>
              <a:t>提示用户输入命令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000" i="1" dirty="0">
                <a:ea typeface="宋体" panose="02010600030101010101" pitchFamily="2" charset="-122"/>
              </a:rPr>
              <a:t>读取命令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000" i="1" dirty="0">
                <a:ea typeface="宋体" panose="02010600030101010101" pitchFamily="2" charset="-122"/>
              </a:rPr>
              <a:t>执行命令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58270-3F8D-436A-CA01-3A2B3BF4C9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45FFD-C86D-2066-4B35-BC3E51C78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57C25B-5957-9A48-B752-ED34B259F3A5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F971D26C-3863-C956-5C65-C8709A5A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账簿结算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0F4486CD-1B1D-6C8D-108A-214D2597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执行该命令将需要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zh-CN" altLang="zh-CN" sz="2600" dirty="0">
                <a:ea typeface="宋体" panose="02010600030101010101" pitchFamily="2" charset="-122"/>
              </a:rPr>
              <a:t>语句（或级联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zh-CN" altLang="zh-CN" sz="2600" dirty="0">
                <a:ea typeface="宋体" panose="02010600030101010101" pitchFamily="2" charset="-122"/>
              </a:rPr>
              <a:t>语句）：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(;;)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200" i="1" dirty="0">
                <a:ea typeface="宋体" panose="02010600030101010101" pitchFamily="2" charset="-122"/>
              </a:rPr>
              <a:t>提示用户输入命令</a:t>
            </a:r>
            <a:r>
              <a:rPr lang="zh-CN" altLang="zh-CN" sz="2200" dirty="0">
                <a:ea typeface="宋体" panose="02010600030101010101" pitchFamily="2" charset="-122"/>
              </a:rPr>
              <a:t>；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200" i="1" dirty="0">
                <a:ea typeface="宋体" panose="02010600030101010101" pitchFamily="2" charset="-122"/>
              </a:rPr>
              <a:t>读取命令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  <a:endParaRPr lang="en-US" altLang="zh-CN" sz="2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switch (</a:t>
            </a:r>
            <a:r>
              <a:rPr lang="en-US" altLang="zh-CN" sz="2200" i="1" dirty="0">
                <a:ea typeface="宋体" panose="02010600030101010101" pitchFamily="2" charset="-122"/>
              </a:rPr>
              <a:t>command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case </a:t>
            </a:r>
            <a:r>
              <a:rPr lang="en-US" altLang="zh-CN" sz="2200" i="1" dirty="0">
                <a:ea typeface="宋体" panose="02010600030101010101" pitchFamily="2" charset="-122"/>
              </a:rPr>
              <a:t>command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zh-CN" altLang="zh-CN" sz="2200" i="1" dirty="0">
                <a:ea typeface="宋体" panose="02010600030101010101" pitchFamily="2" charset="-122"/>
              </a:rPr>
              <a:t>执行</a:t>
            </a:r>
            <a:r>
              <a:rPr lang="zh-CN" altLang="zh-CN" sz="2200" dirty="0">
                <a:ea typeface="宋体" panose="02010600030101010101" pitchFamily="2" charset="-122"/>
              </a:rPr>
              <a:t> </a:t>
            </a:r>
            <a:r>
              <a:rPr lang="zh-CN" altLang="zh-CN" sz="2200" i="1" dirty="0">
                <a:ea typeface="宋体" panose="02010600030101010101" pitchFamily="2" charset="-122"/>
              </a:rPr>
              <a:t>操作</a:t>
            </a:r>
            <a:r>
              <a:rPr lang="zh-CN" altLang="zh-CN" sz="2200" baseline="-25000" dirty="0">
                <a:ea typeface="宋体" panose="02010600030101010101" pitchFamily="2" charset="-122"/>
              </a:rPr>
              <a:t>1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case </a:t>
            </a:r>
            <a:r>
              <a:rPr lang="en-US" altLang="zh-CN" sz="2200" i="1" dirty="0">
                <a:ea typeface="宋体" panose="02010600030101010101" pitchFamily="2" charset="-122"/>
              </a:rPr>
              <a:t>command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zh-CN" altLang="zh-CN" sz="2200" i="1" dirty="0">
                <a:ea typeface="宋体" panose="02010600030101010101" pitchFamily="2" charset="-122"/>
              </a:rPr>
              <a:t>执行</a:t>
            </a:r>
            <a:r>
              <a:rPr lang="zh-CN" altLang="zh-CN" sz="2200" dirty="0">
                <a:ea typeface="宋体" panose="02010600030101010101" pitchFamily="2" charset="-122"/>
              </a:rPr>
              <a:t> </a:t>
            </a:r>
            <a:r>
              <a:rPr lang="zh-CN" altLang="zh-CN" sz="2200" i="1" dirty="0">
                <a:ea typeface="宋体" panose="02010600030101010101" pitchFamily="2" charset="-122"/>
              </a:rPr>
              <a:t>操作</a:t>
            </a:r>
            <a:r>
              <a:rPr lang="zh-CN" altLang="zh-CN" sz="2200" baseline="-25000" dirty="0">
                <a:ea typeface="宋体" panose="02010600030101010101" pitchFamily="2" charset="-122"/>
              </a:rPr>
              <a:t>2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.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.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case </a:t>
            </a:r>
            <a:r>
              <a:rPr lang="en-US" altLang="zh-CN" sz="2200" i="1" dirty="0" err="1">
                <a:ea typeface="宋体" panose="02010600030101010101" pitchFamily="2" charset="-122"/>
              </a:rPr>
              <a:t>command</a:t>
            </a:r>
            <a:r>
              <a:rPr lang="en-US" altLang="zh-CN" sz="2200" i="1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zh-CN" altLang="zh-CN" sz="2200" i="1" dirty="0">
                <a:ea typeface="宋体" panose="02010600030101010101" pitchFamily="2" charset="-122"/>
              </a:rPr>
              <a:t>执行</a:t>
            </a:r>
            <a:r>
              <a:rPr lang="zh-CN" altLang="zh-CN" sz="2200" dirty="0">
                <a:ea typeface="宋体" panose="02010600030101010101" pitchFamily="2" charset="-122"/>
              </a:rPr>
              <a:t> </a:t>
            </a:r>
            <a:r>
              <a:rPr lang="zh-CN" altLang="zh-CN" sz="2200" i="1" dirty="0">
                <a:ea typeface="宋体" panose="02010600030101010101" pitchFamily="2" charset="-122"/>
              </a:rPr>
              <a:t>操作</a:t>
            </a:r>
            <a:r>
              <a:rPr lang="zh-CN" altLang="zh-CN" sz="2200" i="1" baseline="-25000" dirty="0">
                <a:ea typeface="宋体" panose="02010600030101010101" pitchFamily="2" charset="-122"/>
              </a:rPr>
              <a:t>n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default: </a:t>
            </a:r>
            <a:r>
              <a:rPr lang="zh-CN" altLang="zh-CN" sz="2200" i="1" dirty="0">
                <a:ea typeface="宋体" panose="02010600030101010101" pitchFamily="2" charset="-122"/>
              </a:rPr>
              <a:t>打印错误信息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zh-CN" altLang="zh-CN" sz="2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33529-931D-6B82-BDCD-3C1DE8C44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CBB8B-7F8C-6D12-A696-F6DA5D721F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B897F6-D10E-5C41-A3CF-8E886D95A8AE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1414443C-F307-5EA1-1970-8E9159D5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账簿结算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86778F41-57E3-7B83-3511-9CE9F166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checks.c</a:t>
            </a:r>
            <a:r>
              <a:rPr lang="zh-CN" altLang="zh-CN" dirty="0">
                <a:ea typeface="宋体" panose="02010600030101010101" pitchFamily="2" charset="-122"/>
              </a:rPr>
              <a:t>程序使用这种类型的循环</a:t>
            </a:r>
            <a:r>
              <a:rPr lang="zh-CN" altLang="en-US" dirty="0">
                <a:ea typeface="宋体" panose="02010600030101010101" pitchFamily="2" charset="-122"/>
              </a:rPr>
              <a:t>核对账目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允许用户清除账户余额</a:t>
            </a:r>
            <a:r>
              <a:rPr lang="zh-CN" altLang="en-US" dirty="0">
                <a:ea typeface="宋体" panose="02010600030101010101" pitchFamily="2" charset="-122"/>
              </a:rPr>
              <a:t>，往</a:t>
            </a:r>
            <a:r>
              <a:rPr lang="zh-CN" altLang="zh-CN" dirty="0">
                <a:ea typeface="宋体" panose="02010600030101010101" pitchFamily="2" charset="-122"/>
              </a:rPr>
              <a:t>账户</a:t>
            </a:r>
            <a:r>
              <a:rPr lang="zh-CN" altLang="en-US" dirty="0">
                <a:ea typeface="宋体" panose="02010600030101010101" pitchFamily="2" charset="-122"/>
              </a:rPr>
              <a:t>上存钱，</a:t>
            </a:r>
            <a:r>
              <a:rPr lang="zh-CN" altLang="zh-CN" dirty="0">
                <a:ea typeface="宋体" panose="02010600030101010101" pitchFamily="2" charset="-122"/>
              </a:rPr>
              <a:t>从账户</a:t>
            </a:r>
            <a:r>
              <a:rPr lang="zh-CN" altLang="en-US" dirty="0">
                <a:ea typeface="宋体" panose="02010600030101010101" pitchFamily="2" charset="-122"/>
              </a:rPr>
              <a:t>取</a:t>
            </a:r>
            <a:r>
              <a:rPr lang="zh-CN" altLang="zh-CN" dirty="0">
                <a:ea typeface="宋体" panose="02010600030101010101" pitchFamily="2" charset="-122"/>
              </a:rPr>
              <a:t>钱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显示当前余额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退出程序。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83981-674A-F687-71C1-08575AEB4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D951A-1849-04FE-0350-E81DEF1662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8BD3D6-5E56-CB44-88E9-1F8B374141CE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C7D2415C-5D4A-41AA-16BE-7B997B29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账簿结算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0B8A9377-48F3-8DF2-EBCD-03680E48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 ACME </a:t>
            </a:r>
            <a:r>
              <a:rPr lang="zh-CN" altLang="en-US" sz="1800" dirty="0">
                <a:ea typeface="宋体" panose="02010600030101010101" pitchFamily="2" charset="-122"/>
              </a:rPr>
              <a:t>账簿结算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程序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Commands: 0=clear, 1=credit, 2=debit, 3=balance, 4=exit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credit: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1042.56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debit: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133.79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credit: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1754.32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debit: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1400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debit: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68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debit: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50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Current balance: $1145.09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579AC-4326-26FF-43C9-84C9A867A1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CD6E0-7FC0-F6A5-87FB-3F6BAE7D6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9AE21C-1EF0-2640-BCBF-0A27B20FC0F9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269067E0-C52B-58DF-42B6-881F4CC0B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checking.c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zh-CN" altLang="en-US" sz="1800" dirty="0">
                <a:ea typeface="宋体" panose="02010600030101010101" pitchFamily="2" charset="-122"/>
              </a:rPr>
              <a:t>账簿结算</a:t>
            </a: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cmd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float balance = 0.0f, credit, debit;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("*** ACME checkbook-balancing program ***\n");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("Commands: 0=clear, 1=credit, 2=debit,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("3=balance, 4=exit\n\n");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command: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cmd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switch (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cmd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0: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balance = 0.0f;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98DE1-3700-7F1D-3C32-795FF85B7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59362-3992-143B-2CCA-D14190B0F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9B9BE8-2612-7A4C-B320-FAED05F6980B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D56A130C-1B21-0B82-F9A6-E0949746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case 1: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amount of credit: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("%f", &amp;credit);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balance += credit;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2: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amount of debit: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("%f", &amp;debit);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balance -= debit;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3: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("Current balance: $%.2f\n", balance);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4: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default: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("Commands: 0=clear, 1=credit, 2=debit,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("3=balance, 4=exit\n\n");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1700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FFA28-55DD-D6BA-4AD1-61E5AC1F9A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D5EE5-ECDA-90FF-5F16-D98FAB1CA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9AF1A6-A4CA-E14C-8080-323168E5C936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5C0BF50-03FA-97F0-81AB-8CCA11F2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空语句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7B84277C-AD19-0012-1AE3-3F959D66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语句可以为</a:t>
            </a:r>
            <a:r>
              <a:rPr lang="zh-CN" altLang="en-US" b="1" dirty="0">
                <a:ea typeface="宋体" panose="02010600030101010101" pitchFamily="2" charset="-122"/>
              </a:rPr>
              <a:t>空</a:t>
            </a:r>
            <a:r>
              <a:rPr lang="zh-CN" altLang="zh-CN" dirty="0">
                <a:ea typeface="宋体" panose="02010600030101010101" pitchFamily="2" charset="-122"/>
              </a:rPr>
              <a:t>— 除了末尾的分号外，没有其他符号。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以下行包含三个语句：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; j = 1;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空</a:t>
            </a:r>
            <a:r>
              <a:rPr lang="zh-CN" altLang="zh-CN" dirty="0">
                <a:ea typeface="宋体" panose="02010600030101010101" pitchFamily="2" charset="-122"/>
              </a:rPr>
              <a:t>语句主要</a:t>
            </a:r>
            <a:r>
              <a:rPr lang="zh-CN" altLang="en-US" dirty="0">
                <a:ea typeface="宋体" panose="02010600030101010101" pitchFamily="2" charset="-122"/>
              </a:rPr>
              <a:t>有一个好处</a:t>
            </a:r>
            <a:r>
              <a:rPr lang="zh-CN" altLang="zh-CN" dirty="0">
                <a:ea typeface="宋体" panose="02010600030101010101" pitchFamily="2" charset="-122"/>
              </a:rPr>
              <a:t>：编写空</a:t>
            </a:r>
            <a:r>
              <a:rPr lang="zh-CN" altLang="en-US" dirty="0">
                <a:ea typeface="宋体" panose="02010600030101010101" pitchFamily="2" charset="-122"/>
              </a:rPr>
              <a:t>循环体</a:t>
            </a:r>
            <a:r>
              <a:rPr lang="zh-CN" altLang="zh-CN" dirty="0">
                <a:ea typeface="宋体" panose="02010600030101010101" pitchFamily="2" charset="-122"/>
              </a:rPr>
              <a:t>的循环。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B18CE-5743-6C63-949F-B9F46AFBE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B60DF-2731-4C02-2379-3D7372567B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D19EAF-210A-934E-ABB1-C189173A62A8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B5CEE98-B43E-2248-69EA-CEB9278C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10F98C5-4B9C-BAAF-1115-0D90CABA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下面的例子使用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while语句</a:t>
            </a:r>
            <a:r>
              <a:rPr lang="zh-CN" altLang="zh-CN" sz="2500" dirty="0">
                <a:ea typeface="宋体" panose="02010600030101010101" pitchFamily="2" charset="-122"/>
              </a:rPr>
              <a:t>计算大于或等于数字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n的最小</a:t>
            </a:r>
            <a:r>
              <a:rPr lang="zh-CN" altLang="en-US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2的幂</a:t>
            </a:r>
            <a:r>
              <a:rPr lang="zh-CN" altLang="zh-CN" sz="2500" dirty="0">
                <a:ea typeface="宋体" panose="02010600030101010101" pitchFamily="2" charset="-122"/>
              </a:rPr>
              <a:t>的：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n)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2;</a:t>
            </a:r>
          </a:p>
          <a:p>
            <a:pPr>
              <a:spcBef>
                <a:spcPts val="500"/>
              </a:spcBef>
            </a:pPr>
            <a:r>
              <a:rPr lang="zh-CN" altLang="zh-CN" sz="2500" dirty="0">
                <a:ea typeface="宋体" panose="02010600030101010101" pitchFamily="2" charset="-122"/>
              </a:rPr>
              <a:t>当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sz="2500" dirty="0">
                <a:ea typeface="宋体" panose="02010600030101010101" pitchFamily="2" charset="-122"/>
              </a:rPr>
              <a:t>的值为 10 时</a:t>
            </a:r>
            <a:r>
              <a:rPr lang="zh-CN" altLang="en-US" sz="2500" dirty="0">
                <a:ea typeface="宋体" panose="02010600030101010101" pitchFamily="2" charset="-122"/>
              </a:rPr>
              <a:t>，</a:t>
            </a:r>
            <a:r>
              <a:rPr lang="en-US" altLang="zh-CN" sz="2500" dirty="0">
                <a:ea typeface="宋体" panose="02010600030101010101" pitchFamily="2" charset="-122"/>
              </a:rPr>
              <a:t>while</a:t>
            </a:r>
            <a:r>
              <a:rPr lang="zh-CN" altLang="en-US" sz="2500" dirty="0">
                <a:ea typeface="宋体" panose="02010600030101010101" pitchFamily="2" charset="-122"/>
              </a:rPr>
              <a:t>语句的执行情况</a:t>
            </a:r>
            <a:r>
              <a:rPr lang="zh-CN" altLang="zh-CN" sz="25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  <a:r>
              <a:rPr lang="en-US" altLang="zh-CN" sz="1900" dirty="0">
                <a:ea typeface="宋体" panose="02010600030101010101" pitchFamily="2" charset="-122"/>
              </a:rPr>
              <a:t>	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ea typeface="宋体" panose="02010600030101010101" pitchFamily="2" charset="-122"/>
              </a:rPr>
              <a:t> is now 1.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ea typeface="宋体" panose="02010600030101010101" pitchFamily="2" charset="-122"/>
              </a:rPr>
              <a:t>	Is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900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900" dirty="0">
                <a:ea typeface="宋体" panose="02010600030101010101" pitchFamily="2" charset="-122"/>
              </a:rPr>
              <a:t>?		Yes; continue.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2;	</a:t>
            </a:r>
            <a:r>
              <a:rPr lang="en-US" altLang="zh-CN" sz="1900" dirty="0">
                <a:ea typeface="宋体" panose="02010600030101010101" pitchFamily="2" charset="-122"/>
              </a:rPr>
              <a:t>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ea typeface="宋体" panose="02010600030101010101" pitchFamily="2" charset="-122"/>
              </a:rPr>
              <a:t> is now 2.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ea typeface="宋体" panose="02010600030101010101" pitchFamily="2" charset="-122"/>
              </a:rPr>
              <a:t>	Is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900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900" dirty="0">
                <a:ea typeface="宋体" panose="02010600030101010101" pitchFamily="2" charset="-122"/>
              </a:rPr>
              <a:t>?		Yes; continue.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2;</a:t>
            </a:r>
            <a:r>
              <a:rPr lang="en-US" altLang="zh-CN" sz="1900" dirty="0">
                <a:ea typeface="宋体" panose="02010600030101010101" pitchFamily="2" charset="-122"/>
              </a:rPr>
              <a:t>	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ea typeface="宋体" panose="02010600030101010101" pitchFamily="2" charset="-122"/>
              </a:rPr>
              <a:t> is now 4.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ea typeface="宋体" panose="02010600030101010101" pitchFamily="2" charset="-122"/>
              </a:rPr>
              <a:t>	Is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900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900" dirty="0">
                <a:ea typeface="宋体" panose="02010600030101010101" pitchFamily="2" charset="-122"/>
              </a:rPr>
              <a:t>?		Yes; continue.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2;	</a:t>
            </a:r>
            <a:r>
              <a:rPr lang="en-US" altLang="zh-CN" sz="1900" dirty="0">
                <a:ea typeface="宋体" panose="02010600030101010101" pitchFamily="2" charset="-122"/>
              </a:rPr>
              <a:t>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ea typeface="宋体" panose="02010600030101010101" pitchFamily="2" charset="-122"/>
              </a:rPr>
              <a:t> is now 8.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ea typeface="宋体" panose="02010600030101010101" pitchFamily="2" charset="-122"/>
              </a:rPr>
              <a:t>	Is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900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900" dirty="0">
                <a:ea typeface="宋体" panose="02010600030101010101" pitchFamily="2" charset="-122"/>
              </a:rPr>
              <a:t>?		Yes; continue.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2;</a:t>
            </a:r>
            <a:r>
              <a:rPr lang="en-US" altLang="zh-CN" sz="1900" dirty="0">
                <a:ea typeface="宋体" panose="02010600030101010101" pitchFamily="2" charset="-122"/>
              </a:rPr>
              <a:t>	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ea typeface="宋体" panose="02010600030101010101" pitchFamily="2" charset="-122"/>
              </a:rPr>
              <a:t> is now 16.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 dirty="0">
                <a:ea typeface="宋体" panose="02010600030101010101" pitchFamily="2" charset="-122"/>
              </a:rPr>
              <a:t>	Is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900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900" dirty="0">
                <a:ea typeface="宋体" panose="02010600030101010101" pitchFamily="2" charset="-122"/>
              </a:rPr>
              <a:t>?		No; exit from loop.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838AD-1BC0-0449-E32A-411147550E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1C23-A022-E59A-8DE8-43325DF0A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CAFB-D07D-EC4E-BF7B-1558452D8792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AFFC671C-61C3-6C34-AC05-395FAD7A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空语句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1AF770EC-C855-4250-B18C-76D3C98E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考虑以下寻找素数的循环：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(d = 2; d &lt; n; d++)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 % d == 0)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break;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zh-CN" dirty="0">
                <a:ea typeface="宋体" panose="02010600030101010101" pitchFamily="2" charset="-122"/>
              </a:rPr>
              <a:t>条件被移到循环的控制表达式中，循环体</a:t>
            </a:r>
            <a:r>
              <a:rPr lang="zh-CN" altLang="en-US" dirty="0">
                <a:ea typeface="宋体" panose="02010600030101010101" pitchFamily="2" charset="-122"/>
              </a:rPr>
              <a:t>就会</a:t>
            </a:r>
            <a:r>
              <a:rPr lang="zh-CN" altLang="zh-CN" dirty="0">
                <a:ea typeface="宋体" panose="02010600030101010101" pitchFamily="2" charset="-122"/>
              </a:rPr>
              <a:t>变为空：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(d = 2; d &lt; n &amp;&amp; n % d != 0; d++)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空循环体 */ 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为避免混淆，C 程序员习惯上将</a:t>
            </a:r>
            <a:r>
              <a:rPr lang="zh-CN" altLang="en-US" dirty="0">
                <a:ea typeface="宋体" panose="02010600030101010101" pitchFamily="2" charset="-122"/>
              </a:rPr>
              <a:t>空</a:t>
            </a:r>
            <a:r>
              <a:rPr lang="zh-CN" altLang="zh-CN" dirty="0">
                <a:ea typeface="宋体" panose="02010600030101010101" pitchFamily="2" charset="-122"/>
              </a:rPr>
              <a:t>语句单独放在一行。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91008-02E3-29AA-A55D-76F28F9EE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57122-676D-677C-8AC9-607F7756C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412DD5-63E3-D94C-8895-F8132F4D4CBF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85F73396-1FAE-FCA4-27CD-07A687B8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空语句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EB6C46CE-53A5-81CA-7F15-F4B65A37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zh-CN" altLang="zh-CN" sz="2200" dirty="0">
                <a:ea typeface="宋体" panose="02010600030101010101" pitchFamily="2" charset="-122"/>
              </a:rPr>
              <a:t>、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sz="2200" dirty="0">
                <a:ea typeface="宋体" panose="02010600030101010101" pitchFamily="2" charset="-122"/>
              </a:rPr>
              <a:t>或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for语句</a:t>
            </a:r>
            <a:r>
              <a:rPr lang="zh-CN" altLang="zh-CN" sz="2200" dirty="0">
                <a:ea typeface="宋体" panose="02010600030101010101" pitchFamily="2" charset="-122"/>
              </a:rPr>
              <a:t>的</a:t>
            </a:r>
            <a:r>
              <a:rPr lang="zh-CN" altLang="en-US" sz="2200" dirty="0">
                <a:ea typeface="宋体" panose="02010600030101010101" pitchFamily="2" charset="-122"/>
              </a:rPr>
              <a:t>圆</a:t>
            </a:r>
            <a:r>
              <a:rPr lang="zh-CN" altLang="zh-CN" sz="2200" dirty="0">
                <a:ea typeface="宋体" panose="02010600030101010101" pitchFamily="2" charset="-122"/>
              </a:rPr>
              <a:t>括号后放置分号会创建空语句。</a:t>
            </a:r>
          </a:p>
          <a:p>
            <a:r>
              <a:rPr lang="zh-CN" altLang="zh-CN" sz="2200" dirty="0">
                <a:ea typeface="宋体" panose="02010600030101010101" pitchFamily="2" charset="-122"/>
              </a:rPr>
              <a:t>示例 1：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(d == 0);                          /*** WRONG ***/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("Error: Division by zero\n");</a:t>
            </a:r>
          </a:p>
          <a:p>
            <a:pPr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sz="2200" dirty="0">
                <a:ea typeface="宋体" panose="02010600030101010101" pitchFamily="2" charset="-122"/>
              </a:rPr>
              <a:t>的调用不在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zh-CN" altLang="zh-CN" sz="2200" dirty="0">
                <a:ea typeface="宋体" panose="02010600030101010101" pitchFamily="2" charset="-122"/>
              </a:rPr>
              <a:t>语句中，所以不管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zh-CN" altLang="zh-CN" sz="2200" dirty="0">
                <a:ea typeface="宋体" panose="02010600030101010101" pitchFamily="2" charset="-122"/>
              </a:rPr>
              <a:t>是否等于 0 都会执行。</a:t>
            </a:r>
          </a:p>
          <a:p>
            <a:r>
              <a:rPr lang="zh-CN" altLang="zh-CN" sz="2200" dirty="0">
                <a:ea typeface="宋体" panose="02010600030101010101" pitchFamily="2" charset="-122"/>
              </a:rPr>
              <a:t>示例 2：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0);                        /*** WRONG ***/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--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     </a:t>
            </a:r>
            <a:r>
              <a:rPr lang="zh-CN" altLang="zh-CN" sz="2200" dirty="0">
                <a:ea typeface="宋体" panose="02010600030101010101" pitchFamily="2" charset="-122"/>
              </a:rPr>
              <a:t>额外的分号会创建一个无限循环。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E9965-430E-E848-22DF-D01333C34F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8F5CC-42D0-5DB9-67C7-4476CDBF1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9997EE-248C-2B47-AFAD-D884D08C2C16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C5BFB134-04C9-9449-9647-4698FCEE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空语句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3418FC99-4ED5-F60B-D478-1FB097B09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示例 3：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(--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0);             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zh-CN" altLang="zh-CN" sz="2400" dirty="0">
                <a:ea typeface="宋体" panose="02010600030101010101" pitchFamily="2" charset="-122"/>
              </a:rPr>
              <a:t>循环体只执行一次；打印的</a:t>
            </a:r>
            <a:r>
              <a:rPr lang="zh-CN" altLang="en-US" sz="2400" dirty="0">
                <a:ea typeface="宋体" panose="02010600030101010101" pitchFamily="2" charset="-122"/>
              </a:rPr>
              <a:t>信</a:t>
            </a:r>
            <a:r>
              <a:rPr lang="zh-CN" altLang="zh-CN" sz="2400" dirty="0">
                <a:ea typeface="宋体" panose="02010600030101010101" pitchFamily="2" charset="-122"/>
              </a:rPr>
              <a:t>息是：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 minus 0 and counting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示例 4：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--);    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ea typeface="宋体" panose="02010600030101010101" pitchFamily="2" charset="-122"/>
              </a:rPr>
              <a:t>同样，循环体只执行一次，并打印与示例 3 中相同的</a:t>
            </a:r>
            <a:r>
              <a:rPr lang="zh-CN" altLang="en-US" sz="2400" dirty="0">
                <a:ea typeface="宋体" panose="02010600030101010101" pitchFamily="2" charset="-122"/>
              </a:rPr>
              <a:t>信</a:t>
            </a:r>
            <a:r>
              <a:rPr lang="zh-CN" altLang="zh-CN" sz="2400" dirty="0">
                <a:ea typeface="宋体" panose="02010600030101010101" pitchFamily="2" charset="-122"/>
              </a:rPr>
              <a:t>息。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EFDB4-520B-8793-A945-E9C6EAF1D7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0AB2E-54F2-3D89-80D4-0722A5D1D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4D566-4A91-2F4A-9728-1C2EF3EB0E5E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91B6E59-3442-1019-630F-B83CDD74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0B575BB-3B2A-AC8A-AF6B-3B87D642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>
                <a:ea typeface="宋体" panose="02010600030101010101" pitchFamily="2" charset="-122"/>
              </a:rPr>
              <a:t>虽然</a:t>
            </a:r>
            <a:r>
              <a:rPr lang="zh-CN" altLang="zh-CN" sz="2600" dirty="0">
                <a:ea typeface="宋体" panose="02010600030101010101" pitchFamily="2" charset="-122"/>
              </a:rPr>
              <a:t>循环体必须是</a:t>
            </a:r>
            <a:r>
              <a:rPr lang="zh-CN" altLang="en-US" sz="2600" dirty="0">
                <a:ea typeface="宋体" panose="02010600030101010101" pitchFamily="2" charset="-122"/>
              </a:rPr>
              <a:t>单独的一条</a:t>
            </a:r>
            <a:r>
              <a:rPr lang="zh-CN" altLang="zh-CN" sz="2600" dirty="0">
                <a:ea typeface="宋体" panose="02010600030101010101" pitchFamily="2" charset="-122"/>
              </a:rPr>
              <a:t>语句，但这只是技术问题。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如果需要多个语句，</a:t>
            </a:r>
            <a:r>
              <a:rPr lang="zh-CN" altLang="en-US" sz="2600" dirty="0">
                <a:ea typeface="宋体" panose="02010600030101010101" pitchFamily="2" charset="-122"/>
              </a:rPr>
              <a:t>只要用一对</a:t>
            </a:r>
            <a:r>
              <a:rPr lang="zh-CN" altLang="zh-CN" sz="2600" dirty="0">
                <a:ea typeface="宋体" panose="02010600030101010101" pitchFamily="2" charset="-122"/>
              </a:rPr>
              <a:t>大括号</a:t>
            </a:r>
            <a:r>
              <a:rPr lang="zh-CN" altLang="en-US" sz="2600" dirty="0">
                <a:ea typeface="宋体" panose="02010600030101010101" pitchFamily="2" charset="-122"/>
              </a:rPr>
              <a:t>构造成一条</a:t>
            </a:r>
            <a:r>
              <a:rPr lang="zh-CN" altLang="zh-CN" sz="2600" dirty="0">
                <a:ea typeface="宋体" panose="02010600030101010101" pitchFamily="2" charset="-122"/>
              </a:rPr>
              <a:t>复合语句：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en-US" sz="2600" dirty="0">
                <a:ea typeface="宋体" panose="02010600030101010101" pitchFamily="2" charset="-122"/>
              </a:rPr>
              <a:t>即使在没有严格要求的时候，</a:t>
            </a:r>
            <a:r>
              <a:rPr lang="zh-CN" altLang="zh-CN" sz="2600" dirty="0">
                <a:ea typeface="宋体" panose="02010600030101010101" pitchFamily="2" charset="-122"/>
              </a:rPr>
              <a:t>一些程序员</a:t>
            </a:r>
            <a:r>
              <a:rPr lang="zh-CN" altLang="en-US" sz="2600" dirty="0">
                <a:ea typeface="宋体" panose="02010600030101010101" pitchFamily="2" charset="-122"/>
              </a:rPr>
              <a:t>也</a:t>
            </a:r>
            <a:r>
              <a:rPr lang="zh-CN" altLang="zh-CN" sz="2600" dirty="0">
                <a:ea typeface="宋体" panose="02010600030101010101" pitchFamily="2" charset="-122"/>
              </a:rPr>
              <a:t>总是使用大括号：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2;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01B12-C7E0-20DF-0BE0-83A8FB3DAB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B28A0-37AF-1DD6-CC0B-3FE039044F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9D8371-B26F-2A4D-91CC-9E776456602A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65B108D-4D83-0FD4-F028-456CD80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7D05859-3EEF-9A42-C2D5-D969B8E3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以下语句显示一</a:t>
            </a:r>
            <a:r>
              <a:rPr lang="zh-CN" altLang="en-US" dirty="0">
                <a:ea typeface="宋体" panose="02010600030101010101" pitchFamily="2" charset="-122"/>
              </a:rPr>
              <a:t>串</a:t>
            </a:r>
            <a:r>
              <a:rPr lang="zh-CN" altLang="zh-CN" dirty="0"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倒计数</a:t>
            </a:r>
            <a:r>
              <a:rPr lang="zh-CN" altLang="zh-CN" dirty="0"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信</a:t>
            </a:r>
            <a:r>
              <a:rPr lang="zh-CN" altLang="zh-CN" dirty="0">
                <a:ea typeface="宋体" panose="02010600030101010101" pitchFamily="2" charset="-122"/>
              </a:rPr>
              <a:t>息：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3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最后打印的消息是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minus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counting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46B12-F238-B852-50E0-4181C9121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5BC9D-1DB3-94D6-48F4-F6D0D1DF2F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650AC9-0B7A-9742-87B8-2D217EDFC1A8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FCBD5BF-7AAD-57A5-6FF4-97253F7D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39E3-8EAB-98DE-34B7-E4E39C9E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对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dirty="0"/>
              <a:t>语句的</a:t>
            </a:r>
            <a:r>
              <a:rPr lang="zh-CN" altLang="en-US" dirty="0"/>
              <a:t>一些讨论</a:t>
            </a:r>
            <a:r>
              <a:rPr lang="zh-CN" dirty="0"/>
              <a:t>：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当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zh-CN" dirty="0">
                <a:ea typeface="+mn-ea"/>
                <a:cs typeface="+mn-cs"/>
              </a:rPr>
              <a:t>循环终止时，控制表达式为假。因此，当由</a:t>
            </a:r>
            <a:r>
              <a:rPr lang="en-US" altLang="zh-CN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&gt;0</a:t>
            </a:r>
            <a:r>
              <a:rPr lang="zh-CN" altLang="en-US" dirty="0">
                <a:ea typeface="+mn-ea"/>
                <a:cs typeface="+mn-cs"/>
              </a:rPr>
              <a:t>控制的循环终止时，</a:t>
            </a:r>
            <a:r>
              <a:rPr lang="en-US" altLang="zh-CN" dirty="0" err="1">
                <a:ea typeface="+mn-ea"/>
                <a:cs typeface="+mn-cs"/>
              </a:rPr>
              <a:t>i</a:t>
            </a:r>
            <a:r>
              <a:rPr lang="zh-CN" altLang="en-US" dirty="0">
                <a:ea typeface="+mn-ea"/>
                <a:cs typeface="+mn-cs"/>
              </a:rPr>
              <a:t>一定小于或等于 </a:t>
            </a:r>
            <a:r>
              <a:rPr lang="en-US" altLang="zh-CN" dirty="0">
                <a:ea typeface="+mn-ea"/>
                <a:cs typeface="+mn-cs"/>
              </a:rPr>
              <a:t>0</a:t>
            </a:r>
            <a:r>
              <a:rPr lang="zh-CN" altLang="en-US" dirty="0">
                <a:ea typeface="+mn-ea"/>
                <a:cs typeface="+mn-cs"/>
              </a:rPr>
              <a:t>。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zh-CN" altLang="en-US" dirty="0">
                <a:ea typeface="+mn-ea"/>
                <a:cs typeface="+mn-cs"/>
              </a:rPr>
              <a:t>循环</a:t>
            </a:r>
            <a:r>
              <a:rPr lang="zh-CN" dirty="0">
                <a:ea typeface="+mn-ea"/>
                <a:cs typeface="+mn-cs"/>
              </a:rPr>
              <a:t>体可能根本不会执行，</a:t>
            </a:r>
            <a:r>
              <a:rPr lang="zh-CN" altLang="en-US" dirty="0">
                <a:ea typeface="+mn-ea"/>
                <a:cs typeface="+mn-cs"/>
              </a:rPr>
              <a:t>因为控制表达式</a:t>
            </a:r>
            <a:r>
              <a:rPr lang="zh-CN" altLang="zh-CN" dirty="0">
                <a:ea typeface="+mn-ea"/>
                <a:cs typeface="+mn-cs"/>
              </a:rPr>
              <a:t>在</a:t>
            </a:r>
            <a:r>
              <a:rPr lang="zh-CN" altLang="en-US" dirty="0">
                <a:ea typeface="+mn-ea"/>
                <a:cs typeface="+mn-cs"/>
              </a:rPr>
              <a:t>循环</a:t>
            </a:r>
            <a:r>
              <a:rPr lang="zh-CN" altLang="zh-CN" dirty="0">
                <a:ea typeface="+mn-ea"/>
                <a:cs typeface="+mn-cs"/>
              </a:rPr>
              <a:t>体执行</a:t>
            </a:r>
            <a:r>
              <a:rPr lang="zh-CN" altLang="en-US" dirty="0">
                <a:ea typeface="+mn-ea"/>
                <a:cs typeface="+mn-cs"/>
              </a:rPr>
              <a:t>之前进行判定。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zh-CN" altLang="en-US" dirty="0">
                <a:ea typeface="+mn-ea"/>
                <a:cs typeface="+mn-cs"/>
              </a:rPr>
              <a:t>语句通常</a:t>
            </a:r>
            <a:r>
              <a:rPr lang="zh-CN" dirty="0">
                <a:ea typeface="+mn-ea"/>
                <a:cs typeface="+mn-cs"/>
              </a:rPr>
              <a:t>可以</a:t>
            </a:r>
            <a:r>
              <a:rPr lang="zh-CN" altLang="en-US" dirty="0">
                <a:ea typeface="+mn-ea"/>
                <a:cs typeface="+mn-cs"/>
              </a:rPr>
              <a:t>有多种写法</a:t>
            </a:r>
            <a:r>
              <a:rPr lang="zh-CN" dirty="0">
                <a:ea typeface="+mn-ea"/>
                <a:cs typeface="+mn-cs"/>
              </a:rPr>
              <a:t>。</a:t>
            </a:r>
            <a:r>
              <a:rPr lang="zh-CN" altLang="en-US" dirty="0">
                <a:ea typeface="+mn-ea"/>
                <a:cs typeface="+mn-cs"/>
              </a:rPr>
              <a:t>倒计数</a:t>
            </a:r>
            <a:r>
              <a:rPr lang="zh-CN" dirty="0">
                <a:ea typeface="+mn-ea"/>
                <a:cs typeface="+mn-cs"/>
              </a:rPr>
              <a:t>循环的更简洁版本：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("T minus %d and counting\n",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--);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9C0E5-F4FB-FF3C-BBF9-88748009A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BD241-0B60-EF72-4F46-B410B8F5CA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48D223-D386-CA4D-ABB9-C8B4EB367BED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2725</TotalTime>
  <Words>5720</Words>
  <Application>Microsoft Office PowerPoint</Application>
  <PresentationFormat>全屏显示(4:3)</PresentationFormat>
  <Paragraphs>772</Paragraphs>
  <Slides>62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7" baseType="lpstr">
      <vt:lpstr>宋体</vt:lpstr>
      <vt:lpstr>Arial</vt:lpstr>
      <vt:lpstr>Courier New</vt:lpstr>
      <vt:lpstr>Times New Roman</vt:lpstr>
      <vt:lpstr>tm2</vt:lpstr>
      <vt:lpstr>第 6 章</vt:lpstr>
      <vt:lpstr>重复语句</vt:lpstr>
      <vt:lpstr>重复语句</vt:lpstr>
      <vt:lpstr>while语句</vt:lpstr>
      <vt:lpstr>while语句</vt:lpstr>
      <vt:lpstr>while语句</vt:lpstr>
      <vt:lpstr>while语句</vt:lpstr>
      <vt:lpstr>while语句</vt:lpstr>
      <vt:lpstr>while语句</vt:lpstr>
      <vt:lpstr>无限循环</vt:lpstr>
      <vt:lpstr>程序：显示平方表</vt:lpstr>
      <vt:lpstr>PowerPoint 演示文稿</vt:lpstr>
      <vt:lpstr>程序：数列求和</vt:lpstr>
      <vt:lpstr>PowerPoint 演示文稿</vt:lpstr>
      <vt:lpstr>do语句</vt:lpstr>
      <vt:lpstr>do语句</vt:lpstr>
      <vt:lpstr>do语句</vt:lpstr>
      <vt:lpstr>程序：计算整数的位数</vt:lpstr>
      <vt:lpstr>PowerPoint 演示文稿</vt:lpstr>
      <vt:lpstr>for语句</vt:lpstr>
      <vt:lpstr>for语句</vt:lpstr>
      <vt:lpstr>for语句</vt:lpstr>
      <vt:lpstr>for语句</vt:lpstr>
      <vt:lpstr>for语句</vt:lpstr>
      <vt:lpstr>for语句常见用法</vt:lpstr>
      <vt:lpstr>for语句常见用法</vt:lpstr>
      <vt:lpstr>for语句中省略表达式</vt:lpstr>
      <vt:lpstr>for语句中省略表达式</vt:lpstr>
      <vt:lpstr>for语句中省略表达式</vt:lpstr>
      <vt:lpstr>C99 中的for语句</vt:lpstr>
      <vt:lpstr>C99 中的for语句</vt:lpstr>
      <vt:lpstr>C99 中的for语句</vt:lpstr>
      <vt:lpstr>逗号运算符</vt:lpstr>
      <vt:lpstr>逗号运算符</vt:lpstr>
      <vt:lpstr>逗号运算符</vt:lpstr>
      <vt:lpstr>逗号运算符</vt:lpstr>
      <vt:lpstr>程序：打印平方表</vt:lpstr>
      <vt:lpstr>PowerPoint 演示文稿</vt:lpstr>
      <vt:lpstr>程序：打印平方表</vt:lpstr>
      <vt:lpstr>PowerPoint 演示文稿</vt:lpstr>
      <vt:lpstr>退出循环</vt:lpstr>
      <vt:lpstr>break语句</vt:lpstr>
      <vt:lpstr>break语句</vt:lpstr>
      <vt:lpstr>break语句</vt:lpstr>
      <vt:lpstr>break语句</vt:lpstr>
      <vt:lpstr>continue语句</vt:lpstr>
      <vt:lpstr>continue语句</vt:lpstr>
      <vt:lpstr>continue语句</vt:lpstr>
      <vt:lpstr>goto语句</vt:lpstr>
      <vt:lpstr>goto语句</vt:lpstr>
      <vt:lpstr>goto语句</vt:lpstr>
      <vt:lpstr>goto语句</vt:lpstr>
      <vt:lpstr>程序：账簿结算</vt:lpstr>
      <vt:lpstr>程序：账簿结算</vt:lpstr>
      <vt:lpstr>程序：账簿结算</vt:lpstr>
      <vt:lpstr>程序：账簿结算</vt:lpstr>
      <vt:lpstr>PowerPoint 演示文稿</vt:lpstr>
      <vt:lpstr>PowerPoint 演示文稿</vt:lpstr>
      <vt:lpstr>空语句</vt:lpstr>
      <vt:lpstr>空语句</vt:lpstr>
      <vt:lpstr>空语句</vt:lpstr>
      <vt:lpstr>空语句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lqy</cp:lastModifiedBy>
  <cp:revision>842</cp:revision>
  <cp:lastPrinted>1999-11-08T20:52:53Z</cp:lastPrinted>
  <dcterms:created xsi:type="dcterms:W3CDTF">1999-08-24T18:39:05Z</dcterms:created>
  <dcterms:modified xsi:type="dcterms:W3CDTF">2022-09-28T12:59:19Z</dcterms:modified>
</cp:coreProperties>
</file>