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4"/>
  </p:notesMasterIdLst>
  <p:sldIdLst>
    <p:sldId id="282" r:id="rId2"/>
    <p:sldId id="448" r:id="rId3"/>
    <p:sldId id="449" r:id="rId4"/>
    <p:sldId id="450" r:id="rId5"/>
    <p:sldId id="451" r:id="rId6"/>
    <p:sldId id="452" r:id="rId7"/>
    <p:sldId id="547" r:id="rId8"/>
    <p:sldId id="453" r:id="rId9"/>
    <p:sldId id="554" r:id="rId10"/>
    <p:sldId id="454" r:id="rId11"/>
    <p:sldId id="455" r:id="rId12"/>
    <p:sldId id="456" r:id="rId13"/>
    <p:sldId id="457" r:id="rId14"/>
    <p:sldId id="458" r:id="rId15"/>
    <p:sldId id="459" r:id="rId16"/>
    <p:sldId id="549" r:id="rId17"/>
    <p:sldId id="460" r:id="rId18"/>
    <p:sldId id="557" r:id="rId19"/>
    <p:sldId id="461" r:id="rId20"/>
    <p:sldId id="555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548" r:id="rId32"/>
    <p:sldId id="472" r:id="rId33"/>
    <p:sldId id="473" r:id="rId34"/>
    <p:sldId id="474" r:id="rId35"/>
    <p:sldId id="550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545" r:id="rId49"/>
    <p:sldId id="48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500" r:id="rId62"/>
    <p:sldId id="501" r:id="rId63"/>
    <p:sldId id="502" r:id="rId64"/>
    <p:sldId id="503" r:id="rId65"/>
    <p:sldId id="504" r:id="rId66"/>
    <p:sldId id="505" r:id="rId67"/>
    <p:sldId id="506" r:id="rId68"/>
    <p:sldId id="507" r:id="rId69"/>
    <p:sldId id="508" r:id="rId70"/>
    <p:sldId id="509" r:id="rId71"/>
    <p:sldId id="510" r:id="rId72"/>
    <p:sldId id="556" r:id="rId73"/>
    <p:sldId id="511" r:id="rId74"/>
    <p:sldId id="537" r:id="rId75"/>
    <p:sldId id="552" r:id="rId76"/>
    <p:sldId id="553" r:id="rId77"/>
    <p:sldId id="539" r:id="rId78"/>
    <p:sldId id="540" r:id="rId79"/>
    <p:sldId id="541" r:id="rId80"/>
    <p:sldId id="542" r:id="rId81"/>
    <p:sldId id="543" r:id="rId82"/>
    <p:sldId id="544" r:id="rId83"/>
    <p:sldId id="512" r:id="rId84"/>
    <p:sldId id="546" r:id="rId85"/>
    <p:sldId id="513" r:id="rId86"/>
    <p:sldId id="514" r:id="rId87"/>
    <p:sldId id="551" r:id="rId88"/>
    <p:sldId id="515" r:id="rId89"/>
    <p:sldId id="516" r:id="rId90"/>
    <p:sldId id="517" r:id="rId91"/>
    <p:sldId id="518" r:id="rId92"/>
    <p:sldId id="519" r:id="rId93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74"/>
  </p:normalViewPr>
  <p:slideViewPr>
    <p:cSldViewPr>
      <p:cViewPr varScale="1">
        <p:scale>
          <a:sx n="80" d="100"/>
          <a:sy n="80" d="100"/>
        </p:scale>
        <p:origin x="84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BC623E2-1B2F-362B-F291-4C0A79858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4FDF98-3567-2419-28A4-37943A8B78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2D400149-8F97-6514-AD1D-5FAC946F99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CB76660-D7DF-D759-6074-C4F6D4CD43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DE71BA9-740B-D6CA-B404-7FDC795D1D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1C73982E-913E-5E71-94A0-B1B60D9EE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AA9EFD4-AC6B-C443-AFED-EBF074AD09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00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33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35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1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7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2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15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9EFD4-AC6B-C443-AFED-EBF074AD0996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97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1236F-3C82-A2EE-6C19-E66BC7DA9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5C3AC-B2FD-3CA0-046A-588CBA5AD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13BB27-14D1-1647-9A1C-B1EF734F8B5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958BE-9925-78D7-C9CF-8E197AE7E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9062E-935D-4E68-E374-00F34C8DD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73B7A9-4660-124D-A050-E99C0C6B78F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02BFC-5D06-6D5F-25CB-6C208D530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09374-0939-7738-48DA-E12377D32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E20CF0-CD7B-E843-9C26-9526C33F562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3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581B-77CE-5B64-F752-719D61413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F20AB-7DAC-3A2F-647A-8D6964788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FAF7DF-3FE1-384B-927B-1CA2D52BD7C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4F55-5AB3-9E07-BBB1-E1B27839D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A8DAD-4C53-324E-1FCB-FD5B3DAC3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9AAB59-4703-1842-942A-FD06919280E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9A94-E549-23E6-489B-B360B7EAA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6A72-CDEE-1074-6E35-20793E8BC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461230-B420-5E45-B904-0DD15BF337E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47E376-1762-F38E-FD76-ACB18941F5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E1573-4E20-B11E-7054-BD36CA36C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C182F1-6A12-4D41-8C58-81C8F538170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4EBDA-6CA1-B1C4-C7DB-D0B212D8D9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3EC33-719B-AA01-7F71-21154CD6A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2D51C-694B-A745-A215-951F1F28799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2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37919E-FC0A-AAB0-38F4-0ECD146926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BA39C-194C-D8E8-1264-272D97EF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33B46E-5396-3E41-9195-504CADFC1A8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2D3-1D69-EA89-E992-989016469C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6DD9-B21B-6785-6E40-C021FB071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14E32B-01CA-2C48-84FA-90F2151A427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559C-0D8B-1E31-6FAF-C57058A53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A135-9DAD-B7CD-8389-5E84891C0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FF9AC-E55C-1E4F-A493-A7D2CCAF461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197863-5BF8-2BBD-96A9-212FC9FEC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85F3EC-90D6-0097-5646-8F3547C31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AD7862A-5F5D-EA08-D44C-68C5645921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FD245D3-14AB-02BF-00E5-C184D653C5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921E2D2-E475-2748-B6A2-D7C998D6598D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63C2C7D-0CFC-E801-20C2-22614362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7 章：基本类型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658A0CF1-084A-AFCE-F475-5D71BEE1FD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CCAAB-6A9E-40DB-4977-12CD37A38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5E94-71EF-F827-F256-2C16BF01C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4C326C-6978-8F41-A9BB-B4FFA4894129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0F482796-C3DC-E761-95A9-96189D1341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第七章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8CE61E5F-15CE-7A35-52EB-C0554749B6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基本类型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F8E9D7A-6EB7-9DE2-2DE6-AD5BDEA4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整数类型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9C73AA9-4E11-0AFA-144D-A1F290E4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348288" algn="r"/>
                <a:tab pos="7543800" algn="r"/>
              </a:tabLst>
            </a:pPr>
            <a:r>
              <a:rPr lang="zh-CN" altLang="zh-CN" dirty="0">
                <a:ea typeface="宋体" panose="02010600030101010101" pitchFamily="2" charset="-122"/>
              </a:rPr>
              <a:t>64 位机上整数类型</a:t>
            </a:r>
            <a:r>
              <a:rPr lang="zh-CN" altLang="en-US" dirty="0">
                <a:ea typeface="宋体" panose="02010600030101010101" pitchFamily="2" charset="-122"/>
              </a:rPr>
              <a:t>通常的取</a:t>
            </a:r>
            <a:r>
              <a:rPr lang="zh-CN" altLang="zh-CN" dirty="0">
                <a:ea typeface="宋体" panose="02010600030101010101" pitchFamily="2" charset="-122"/>
              </a:rPr>
              <a:t>值范围：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类型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             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最小值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最大值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short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–32,768	 32,767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short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0	</a:t>
            </a:r>
            <a:r>
              <a:rPr lang="en-US" altLang="zh-CN" sz="2200" dirty="0">
                <a:ea typeface="宋体" panose="02010600030101010101" pitchFamily="2" charset="-122"/>
              </a:rPr>
              <a:t> 65,535</a:t>
            </a:r>
            <a:endParaRPr lang="en-US" altLang="zh-CN" sz="2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–2,147,483,648	2,147,483,647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0	 4,294,967,295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long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–2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63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 2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63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tabLst>
                <a:tab pos="5348288" algn="r"/>
                <a:tab pos="7543800" algn="r"/>
              </a:tabLst>
            </a:pP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&lt;limits.h&gt;</a:t>
            </a:r>
            <a:r>
              <a:rPr lang="zh-CN" altLang="zh-CN" dirty="0">
                <a:ea typeface="宋体" panose="02010600030101010101" pitchFamily="2" charset="-122"/>
              </a:rPr>
              <a:t>头文件定义了每</a:t>
            </a:r>
            <a:r>
              <a:rPr lang="zh-CN" altLang="en-US" dirty="0">
                <a:ea typeface="宋体" panose="02010600030101010101" pitchFamily="2" charset="-122"/>
              </a:rPr>
              <a:t>种</a:t>
            </a:r>
            <a:r>
              <a:rPr lang="zh-CN" altLang="zh-CN" dirty="0">
                <a:ea typeface="宋体" panose="02010600030101010101" pitchFamily="2" charset="-122"/>
              </a:rPr>
              <a:t>整数类型的最小值和最大值的宏。</a:t>
            </a:r>
          </a:p>
          <a:p>
            <a:pPr>
              <a:tabLst>
                <a:tab pos="5348288" algn="r"/>
                <a:tab pos="7543800" algn="r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78459-7A9F-DE75-49FE-0ADC28AE10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8025E-30EE-DA69-A619-6CCBC6551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C6C14A-0BFF-7F47-92DD-68D2311D5970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6A04375-099A-FED5-E49E-E2F659EB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中的整数类型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BC2C623-F5F4-3FC9-D920-3A23C839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C99 提供了两</a:t>
            </a:r>
            <a:r>
              <a:rPr lang="zh-CN" altLang="en-US" sz="2600" dirty="0">
                <a:ea typeface="宋体" panose="02010600030101010101" pitchFamily="2" charset="-122"/>
              </a:rPr>
              <a:t>个</a:t>
            </a:r>
            <a:r>
              <a:rPr lang="zh-CN" altLang="zh-CN" sz="2600" dirty="0">
                <a:ea typeface="宋体" panose="02010600030101010101" pitchFamily="2" charset="-122"/>
              </a:rPr>
              <a:t>额外的标准整数类型</a:t>
            </a:r>
            <a:r>
              <a:rPr lang="zh-CN" altLang="en-US" sz="2600" dirty="0">
                <a:ea typeface="宋体" panose="02010600030101010101" pitchFamily="2" charset="-122"/>
              </a:rPr>
              <a:t>：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这两个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600" dirty="0">
                <a:ea typeface="宋体" panose="02010600030101010101" pitchFamily="2" charset="-122"/>
              </a:rPr>
              <a:t>类型</a:t>
            </a:r>
            <a:r>
              <a:rPr lang="zh-CN" altLang="en-US" sz="2600" dirty="0">
                <a:ea typeface="宋体" panose="02010600030101010101" pitchFamily="2" charset="-122"/>
              </a:rPr>
              <a:t>都</a:t>
            </a:r>
            <a:r>
              <a:rPr lang="zh-CN" altLang="zh-CN" sz="2600" dirty="0">
                <a:ea typeface="宋体" panose="02010600030101010101" pitchFamily="2" charset="-122"/>
              </a:rPr>
              <a:t>至少64 位</a:t>
            </a:r>
            <a:r>
              <a:rPr lang="zh-CN" altLang="en-US" sz="2600" dirty="0">
                <a:ea typeface="宋体" panose="02010600030101010101" pitchFamily="2" charset="-122"/>
              </a:rPr>
              <a:t>宽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类型值</a:t>
            </a:r>
            <a:r>
              <a:rPr lang="zh-CN" altLang="zh-CN" sz="2600" dirty="0">
                <a:ea typeface="宋体" panose="02010600030101010101" pitchFamily="2" charset="-122"/>
              </a:rPr>
              <a:t>的范围通常为 –2</a:t>
            </a:r>
            <a:r>
              <a:rPr lang="zh-CN" altLang="zh-CN" sz="2600" baseline="30000" dirty="0">
                <a:ea typeface="宋体" panose="02010600030101010101" pitchFamily="2" charset="-122"/>
              </a:rPr>
              <a:t>63 </a:t>
            </a:r>
            <a:r>
              <a:rPr lang="zh-CN" altLang="zh-CN" sz="2600" dirty="0">
                <a:ea typeface="宋体" panose="02010600030101010101" pitchFamily="2" charset="-122"/>
              </a:rPr>
              <a:t>(–9,223,372,036,854,775,808) 到 2</a:t>
            </a:r>
            <a:r>
              <a:rPr lang="zh-CN" altLang="zh-CN" sz="2600" baseline="30000" dirty="0">
                <a:ea typeface="宋体" panose="02010600030101010101" pitchFamily="2" charset="-122"/>
              </a:rPr>
              <a:t>63 </a:t>
            </a:r>
            <a:r>
              <a:rPr lang="zh-CN" altLang="zh-CN" sz="2600" dirty="0">
                <a:ea typeface="宋体" panose="02010600030101010101" pitchFamily="2" charset="-122"/>
              </a:rPr>
              <a:t>– 1 (9,223,372,036,854,775,807)。</a:t>
            </a:r>
          </a:p>
          <a:p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类型值</a:t>
            </a:r>
            <a:r>
              <a:rPr lang="zh-CN" altLang="zh-CN" sz="2600" dirty="0">
                <a:ea typeface="宋体" panose="02010600030101010101" pitchFamily="2" charset="-122"/>
              </a:rPr>
              <a:t>的范围通常为 0 到 2</a:t>
            </a:r>
            <a:r>
              <a:rPr lang="zh-CN" altLang="zh-CN" sz="2600" baseline="30000" dirty="0">
                <a:ea typeface="宋体" panose="02010600030101010101" pitchFamily="2" charset="-122"/>
              </a:rPr>
              <a:t>64 </a:t>
            </a:r>
            <a:r>
              <a:rPr lang="zh-CN" altLang="zh-CN" sz="2600" dirty="0">
                <a:ea typeface="宋体" panose="02010600030101010101" pitchFamily="2" charset="-122"/>
              </a:rPr>
              <a:t>– 1 (18,446,744,073,709,551,615)。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C5D2A-9F79-330D-FF36-A5390A22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C668-4C4D-330F-331E-EEDAFE1E43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A9036A-50D2-714F-BFCB-66B12112139B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AE431CE-601A-5513-ACBF-4CD4BA0A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中的整数类型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8FBB833-8140-342B-A284-285CB582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C99中</a:t>
            </a:r>
            <a:r>
              <a:rPr lang="zh-CN" altLang="en-US" sz="2600" dirty="0">
                <a:ea typeface="宋体" panose="02010600030101010101" pitchFamily="2" charset="-122"/>
              </a:rPr>
              <a:t>把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600" dirty="0">
                <a:ea typeface="宋体" panose="02010600030101010101" pitchFamily="2" charset="-122"/>
              </a:rPr>
              <a:t>,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类型（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以及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类型）</a:t>
            </a:r>
            <a:r>
              <a:rPr lang="zh-CN" altLang="zh-CN" sz="2600" dirty="0">
                <a:ea typeface="宋体" panose="02010600030101010101" pitchFamily="2" charset="-122"/>
              </a:rPr>
              <a:t>称为</a:t>
            </a:r>
            <a:r>
              <a:rPr lang="zh-CN" altLang="zh-CN" sz="2600" b="1" dirty="0">
                <a:ea typeface="宋体" panose="02010600030101010101" pitchFamily="2" charset="-122"/>
              </a:rPr>
              <a:t>标准有符号整型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类型（</a:t>
            </a:r>
            <a:r>
              <a:rPr lang="zh-CN" altLang="en-US" sz="2600" dirty="0">
                <a:ea typeface="宋体" panose="02010600030101010101" pitchFamily="2" charset="-122"/>
              </a:rPr>
              <a:t>以及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sz="2600" dirty="0">
                <a:ea typeface="宋体" panose="02010600030101010101" pitchFamily="2" charset="-122"/>
              </a:rPr>
              <a:t>类型和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zh-CN" altLang="zh-CN" sz="2600" dirty="0">
                <a:ea typeface="宋体" panose="02010600030101010101" pitchFamily="2" charset="-122"/>
              </a:rPr>
              <a:t>类型）称为</a:t>
            </a:r>
            <a:r>
              <a:rPr lang="zh-CN" altLang="zh-CN" sz="2600" b="1" dirty="0">
                <a:ea typeface="宋体" panose="02010600030101010101" pitchFamily="2" charset="-122"/>
              </a:rPr>
              <a:t>标准无符号整型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除了标准</a:t>
            </a:r>
            <a:r>
              <a:rPr lang="zh-CN" altLang="en-US" sz="2600" dirty="0">
                <a:ea typeface="宋体" panose="02010600030101010101" pitchFamily="2" charset="-122"/>
              </a:rPr>
              <a:t>的</a:t>
            </a:r>
            <a:r>
              <a:rPr lang="zh-CN" altLang="zh-CN" sz="2600" dirty="0">
                <a:ea typeface="宋体" panose="02010600030101010101" pitchFamily="2" charset="-122"/>
              </a:rPr>
              <a:t>整数类型</a:t>
            </a:r>
            <a:r>
              <a:rPr lang="zh-CN" altLang="en-US" sz="2600" dirty="0">
                <a:ea typeface="宋体" panose="02010600030101010101" pitchFamily="2" charset="-122"/>
              </a:rPr>
              <a:t>以</a:t>
            </a:r>
            <a:r>
              <a:rPr lang="zh-CN" altLang="zh-CN" sz="2600" dirty="0">
                <a:ea typeface="宋体" panose="02010600030101010101" pitchFamily="2" charset="-122"/>
              </a:rPr>
              <a:t>外，C99 标准还允许</a:t>
            </a:r>
            <a:r>
              <a:rPr lang="zh-CN" altLang="en-US" sz="2600" dirty="0">
                <a:ea typeface="宋体" panose="02010600030101010101" pitchFamily="2" charset="-122"/>
              </a:rPr>
              <a:t>在具体</a:t>
            </a:r>
            <a:r>
              <a:rPr lang="zh-CN" altLang="zh-CN" sz="2600" dirty="0">
                <a:ea typeface="宋体" panose="02010600030101010101" pitchFamily="2" charset="-122"/>
              </a:rPr>
              <a:t>实现</a:t>
            </a:r>
            <a:r>
              <a:rPr lang="zh-CN" altLang="en-US" sz="2600" dirty="0">
                <a:ea typeface="宋体" panose="02010600030101010101" pitchFamily="2" charset="-122"/>
              </a:rPr>
              <a:t>时</a:t>
            </a:r>
            <a:r>
              <a:rPr lang="zh-CN" altLang="zh-CN" sz="2600" dirty="0">
                <a:ea typeface="宋体" panose="02010600030101010101" pitchFamily="2" charset="-122"/>
              </a:rPr>
              <a:t>定义</a:t>
            </a:r>
            <a:r>
              <a:rPr lang="zh-CN" altLang="zh-CN" sz="2600" b="1" dirty="0">
                <a:ea typeface="宋体" panose="02010600030101010101" pitchFamily="2" charset="-122"/>
              </a:rPr>
              <a:t>扩展</a:t>
            </a:r>
            <a:r>
              <a:rPr lang="zh-CN" altLang="en-US" sz="2600" b="1" dirty="0">
                <a:ea typeface="宋体" panose="02010600030101010101" pitchFamily="2" charset="-122"/>
              </a:rPr>
              <a:t>的</a:t>
            </a:r>
            <a:r>
              <a:rPr lang="zh-CN" altLang="zh-CN" sz="2600" b="1" dirty="0">
                <a:ea typeface="宋体" panose="02010600030101010101" pitchFamily="2" charset="-122"/>
              </a:rPr>
              <a:t>整数类型</a:t>
            </a:r>
            <a:r>
              <a:rPr lang="zh-CN" altLang="en-US" sz="2600" b="1" dirty="0">
                <a:ea typeface="宋体" panose="02010600030101010101" pitchFamily="2" charset="-122"/>
              </a:rPr>
              <a:t>（</a:t>
            </a:r>
            <a:r>
              <a:rPr lang="zh-CN" altLang="zh-CN" sz="2600" dirty="0">
                <a:ea typeface="宋体" panose="02010600030101010101" pitchFamily="2" charset="-122"/>
              </a:rPr>
              <a:t>包括有符号</a:t>
            </a:r>
            <a:r>
              <a:rPr lang="zh-CN" altLang="en-US" sz="2600" dirty="0">
                <a:ea typeface="宋体" panose="02010600030101010101" pitchFamily="2" charset="-122"/>
              </a:rPr>
              <a:t>的</a:t>
            </a:r>
            <a:r>
              <a:rPr lang="zh-CN" altLang="zh-CN" sz="2600" dirty="0">
                <a:ea typeface="宋体" panose="02010600030101010101" pitchFamily="2" charset="-122"/>
              </a:rPr>
              <a:t>和无符号</a:t>
            </a:r>
            <a:r>
              <a:rPr lang="zh-CN" altLang="en-US" sz="2600" dirty="0">
                <a:ea typeface="宋体" panose="02010600030101010101" pitchFamily="2" charset="-122"/>
              </a:rPr>
              <a:t>的）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1F7E-B17B-B898-8500-C1708AC47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6AD37-4E87-3695-F10C-7D6B04F08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F0531D-B59C-2346-B204-93944A5F7687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616FA5-FBFB-6FE8-CDE0-E56B97E8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整数常量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4C34CD9-1F46-2E46-C687-F0AD9A31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常量</a:t>
            </a:r>
            <a:r>
              <a:rPr lang="zh-CN" altLang="zh-CN" dirty="0">
                <a:ea typeface="宋体" panose="02010600030101010101" pitchFamily="2" charset="-122"/>
              </a:rPr>
              <a:t>是在程序</a:t>
            </a:r>
            <a:r>
              <a:rPr lang="zh-CN" altLang="en-US" dirty="0">
                <a:ea typeface="宋体" panose="02010600030101010101" pitchFamily="2" charset="-122"/>
              </a:rPr>
              <a:t>中以</a:t>
            </a:r>
            <a:r>
              <a:rPr lang="zh-CN" altLang="zh-CN" dirty="0">
                <a:ea typeface="宋体" panose="02010600030101010101" pitchFamily="2" charset="-122"/>
              </a:rPr>
              <a:t>文本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出现的数。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允许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十进制（</a:t>
            </a:r>
            <a:r>
              <a:rPr lang="zh-CN" altLang="en-US" dirty="0">
                <a:ea typeface="宋体" panose="02010600030101010101" pitchFamily="2" charset="-122"/>
              </a:rPr>
              <a:t>基数为</a:t>
            </a:r>
            <a:r>
              <a:rPr lang="zh-CN" altLang="zh-CN" dirty="0">
                <a:ea typeface="宋体" panose="02010600030101010101" pitchFamily="2" charset="-122"/>
              </a:rPr>
              <a:t>10）、八进制（</a:t>
            </a:r>
            <a:r>
              <a:rPr lang="zh-CN" altLang="en-US" dirty="0">
                <a:ea typeface="宋体" panose="02010600030101010101" pitchFamily="2" charset="-122"/>
              </a:rPr>
              <a:t>基数为</a:t>
            </a:r>
            <a:r>
              <a:rPr lang="zh-CN" altLang="zh-CN" dirty="0">
                <a:ea typeface="宋体" panose="02010600030101010101" pitchFamily="2" charset="-122"/>
              </a:rPr>
              <a:t>8 ）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ea typeface="宋体" panose="02010600030101010101" pitchFamily="2" charset="-122"/>
              </a:rPr>
              <a:t>十六进制（</a:t>
            </a:r>
            <a:r>
              <a:rPr lang="zh-CN" altLang="en-US" dirty="0">
                <a:ea typeface="宋体" panose="02010600030101010101" pitchFamily="2" charset="-122"/>
              </a:rPr>
              <a:t>基数为</a:t>
            </a:r>
            <a:r>
              <a:rPr lang="zh-CN" altLang="zh-CN" dirty="0">
                <a:ea typeface="宋体" panose="02010600030101010101" pitchFamily="2" charset="-122"/>
              </a:rPr>
              <a:t>16 ）</a:t>
            </a:r>
            <a:r>
              <a:rPr lang="zh-CN" altLang="en-US" dirty="0">
                <a:ea typeface="宋体" panose="02010600030101010101" pitchFamily="2" charset="-122"/>
              </a:rPr>
              <a:t>书写</a:t>
            </a:r>
            <a:r>
              <a:rPr lang="zh-CN" altLang="zh-CN" dirty="0">
                <a:ea typeface="宋体" panose="02010600030101010101" pitchFamily="2" charset="-122"/>
              </a:rPr>
              <a:t>整数常量。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14557-D14C-0002-F0D2-F460A2586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7C4BA-770D-12BA-59EF-57C6BB4A8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A65459-203F-7C44-8AE4-B461A8D02DCB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2F7DEE3-34E8-3AD0-7132-57CC7B47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八进制和十六进制数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B5C5-B47A-B1C7-9526-C3100A53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八进制数仅使用数字 0 到 7。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八进制数中的每</a:t>
            </a:r>
            <a:r>
              <a:rPr lang="zh-CN" altLang="en-US" dirty="0">
                <a:ea typeface="宋体" panose="02010600030101010101" pitchFamily="2" charset="-122"/>
              </a:rPr>
              <a:t>一</a:t>
            </a:r>
            <a:r>
              <a:rPr lang="zh-CN" altLang="zh-CN" dirty="0">
                <a:ea typeface="宋体" panose="02010600030101010101" pitchFamily="2" charset="-122"/>
              </a:rPr>
              <a:t>位置</a:t>
            </a:r>
            <a:r>
              <a:rPr lang="zh-CN" altLang="en-US" dirty="0">
                <a:ea typeface="宋体" panose="02010600030101010101" pitchFamily="2" charset="-122"/>
              </a:rPr>
              <a:t>表示一个</a:t>
            </a:r>
            <a:r>
              <a:rPr lang="zh-CN" altLang="zh-CN" dirty="0">
                <a:ea typeface="宋体" panose="02010600030101010101" pitchFamily="2" charset="-122"/>
              </a:rPr>
              <a:t> 8 的幂。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八进制数 237 </a:t>
            </a:r>
            <a:r>
              <a:rPr lang="zh-CN" altLang="en-US" dirty="0">
                <a:ea typeface="宋体" panose="02010600030101010101" pitchFamily="2" charset="-122"/>
              </a:rPr>
              <a:t>表示成</a:t>
            </a:r>
            <a:r>
              <a:rPr lang="zh-CN" altLang="zh-CN" dirty="0">
                <a:ea typeface="宋体" panose="02010600030101010101" pitchFamily="2" charset="-122"/>
              </a:rPr>
              <a:t>十进制数</a:t>
            </a:r>
            <a:r>
              <a:rPr lang="zh-CN" altLang="en-US" dirty="0">
                <a:ea typeface="宋体" panose="02010600030101010101" pitchFamily="2" charset="-122"/>
              </a:rPr>
              <a:t>就是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zh-CN" dirty="0">
                <a:ea typeface="宋体" panose="02010600030101010101" pitchFamily="2" charset="-122"/>
              </a:rPr>
              <a:t>2 × 8 </a:t>
            </a:r>
            <a:r>
              <a:rPr lang="zh-CN" altLang="zh-CN" baseline="30000" dirty="0">
                <a:ea typeface="宋体" panose="02010600030101010101" pitchFamily="2" charset="-122"/>
              </a:rPr>
              <a:t>2 </a:t>
            </a:r>
            <a:r>
              <a:rPr lang="zh-CN" altLang="zh-CN" dirty="0">
                <a:ea typeface="宋体" panose="02010600030101010101" pitchFamily="2" charset="-122"/>
              </a:rPr>
              <a:t>+ 3 </a:t>
            </a:r>
            <a:r>
              <a:rPr lang="zh-CN" altLang="zh-CN" sz="2000" dirty="0">
                <a:ea typeface="宋体" panose="02010600030101010101" pitchFamily="2" charset="-122"/>
              </a:rPr>
              <a:t>× </a:t>
            </a:r>
            <a:r>
              <a:rPr lang="zh-CN" altLang="zh-CN" dirty="0">
                <a:ea typeface="宋体" panose="02010600030101010101" pitchFamily="2" charset="-122"/>
              </a:rPr>
              <a:t>8 </a:t>
            </a:r>
            <a:r>
              <a:rPr lang="zh-CN" altLang="zh-CN" baseline="30000" dirty="0">
                <a:ea typeface="宋体" panose="02010600030101010101" pitchFamily="2" charset="-122"/>
              </a:rPr>
              <a:t>1 </a:t>
            </a:r>
            <a:r>
              <a:rPr lang="zh-CN" altLang="zh-CN" dirty="0">
                <a:ea typeface="宋体" panose="02010600030101010101" pitchFamily="2" charset="-122"/>
              </a:rPr>
              <a:t>+ 7 </a:t>
            </a:r>
            <a:r>
              <a:rPr lang="zh-CN" altLang="zh-CN" sz="2000" dirty="0">
                <a:ea typeface="宋体" panose="02010600030101010101" pitchFamily="2" charset="-122"/>
              </a:rPr>
              <a:t>× </a:t>
            </a:r>
            <a:r>
              <a:rPr lang="zh-CN" altLang="zh-CN" dirty="0">
                <a:ea typeface="宋体" panose="02010600030101010101" pitchFamily="2" charset="-122"/>
              </a:rPr>
              <a:t>8 </a:t>
            </a:r>
            <a:r>
              <a:rPr lang="zh-CN" altLang="zh-CN" baseline="30000" dirty="0">
                <a:ea typeface="宋体" panose="02010600030101010101" pitchFamily="2" charset="-122"/>
              </a:rPr>
              <a:t>0 </a:t>
            </a:r>
            <a:r>
              <a:rPr lang="zh-CN" altLang="zh-CN" dirty="0">
                <a:ea typeface="宋体" panose="02010600030101010101" pitchFamily="2" charset="-122"/>
              </a:rPr>
              <a:t>= 128 + 24 + 7 = 159。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十六进制数</a:t>
            </a:r>
            <a:r>
              <a:rPr lang="zh-CN" altLang="en-US" dirty="0">
                <a:ea typeface="宋体" panose="02010600030101010101" pitchFamily="2" charset="-122"/>
              </a:rPr>
              <a:t>是用</a:t>
            </a:r>
            <a:r>
              <a:rPr lang="zh-CN" altLang="zh-CN" dirty="0">
                <a:ea typeface="宋体" panose="02010600030101010101" pitchFamily="2" charset="-122"/>
              </a:rPr>
              <a:t>数字 0</a:t>
            </a:r>
            <a:r>
              <a:rPr lang="en-US" altLang="zh-CN" dirty="0">
                <a:ea typeface="宋体" panose="02010600030101010101" pitchFamily="2" charset="-122"/>
              </a:rPr>
              <a:t>~</a:t>
            </a:r>
            <a:r>
              <a:rPr lang="zh-CN" altLang="zh-CN" dirty="0">
                <a:ea typeface="宋体" panose="02010600030101010101" pitchFamily="2" charset="-122"/>
              </a:rPr>
              <a:t>9 </a:t>
            </a:r>
            <a:r>
              <a:rPr lang="zh-CN" altLang="en-US" dirty="0">
                <a:ea typeface="宋体" panose="02010600030101010101" pitchFamily="2" charset="-122"/>
              </a:rPr>
              <a:t>加上</a:t>
            </a:r>
            <a:r>
              <a:rPr lang="zh-CN" altLang="zh-CN" dirty="0">
                <a:ea typeface="宋体" panose="02010600030101010101" pitchFamily="2" charset="-122"/>
              </a:rPr>
              <a:t>字母 A</a:t>
            </a:r>
            <a:r>
              <a:rPr lang="en-US" altLang="zh-CN" dirty="0">
                <a:ea typeface="宋体" panose="02010600030101010101" pitchFamily="2" charset="-122"/>
              </a:rPr>
              <a:t>~</a:t>
            </a:r>
            <a:r>
              <a:rPr lang="zh-CN" altLang="zh-CN" dirty="0">
                <a:ea typeface="宋体" panose="02010600030101010101" pitchFamily="2" charset="-122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zh-CN" dirty="0">
                <a:ea typeface="宋体" panose="02010600030101010101" pitchFamily="2" charset="-122"/>
              </a:rPr>
              <a:t>分别代表 10 到 15</a:t>
            </a:r>
            <a:r>
              <a:rPr lang="zh-CN" altLang="en-US" dirty="0">
                <a:ea typeface="宋体" panose="02010600030101010101" pitchFamily="2" charset="-122"/>
              </a:rPr>
              <a:t>）书写的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十六进制数 1AF 的十进制数值为 1 </a:t>
            </a:r>
            <a:r>
              <a:rPr lang="zh-CN" altLang="zh-CN" sz="2000" dirty="0">
                <a:ea typeface="宋体" panose="02010600030101010101" pitchFamily="2" charset="-122"/>
              </a:rPr>
              <a:t>× </a:t>
            </a:r>
            <a:r>
              <a:rPr lang="zh-CN" altLang="zh-CN" dirty="0">
                <a:ea typeface="宋体" panose="02010600030101010101" pitchFamily="2" charset="-122"/>
              </a:rPr>
              <a:t>16 </a:t>
            </a:r>
            <a:r>
              <a:rPr lang="zh-CN" altLang="zh-CN" baseline="30000" dirty="0">
                <a:ea typeface="宋体" panose="02010600030101010101" pitchFamily="2" charset="-122"/>
              </a:rPr>
              <a:t>2 </a:t>
            </a:r>
            <a:r>
              <a:rPr lang="zh-CN" altLang="zh-CN" dirty="0">
                <a:ea typeface="宋体" panose="02010600030101010101" pitchFamily="2" charset="-122"/>
              </a:rPr>
              <a:t>+ 10 </a:t>
            </a:r>
            <a:r>
              <a:rPr lang="zh-CN" altLang="zh-CN" sz="2000" dirty="0">
                <a:ea typeface="宋体" panose="02010600030101010101" pitchFamily="2" charset="-122"/>
              </a:rPr>
              <a:t>× </a:t>
            </a:r>
            <a:r>
              <a:rPr lang="zh-CN" altLang="zh-CN" dirty="0">
                <a:ea typeface="宋体" panose="02010600030101010101" pitchFamily="2" charset="-122"/>
              </a:rPr>
              <a:t>16 </a:t>
            </a:r>
            <a:r>
              <a:rPr lang="zh-CN" altLang="zh-CN" baseline="30000" dirty="0">
                <a:ea typeface="宋体" panose="02010600030101010101" pitchFamily="2" charset="-122"/>
              </a:rPr>
              <a:t>1 </a:t>
            </a:r>
            <a:r>
              <a:rPr lang="zh-CN" altLang="zh-CN" dirty="0">
                <a:ea typeface="宋体" panose="02010600030101010101" pitchFamily="2" charset="-122"/>
              </a:rPr>
              <a:t>+ 15 </a:t>
            </a:r>
            <a:r>
              <a:rPr lang="zh-CN" altLang="zh-CN" sz="2000" dirty="0">
                <a:ea typeface="宋体" panose="02010600030101010101" pitchFamily="2" charset="-122"/>
              </a:rPr>
              <a:t>× </a:t>
            </a:r>
            <a:r>
              <a:rPr lang="zh-CN" altLang="zh-CN" dirty="0">
                <a:ea typeface="宋体" panose="02010600030101010101" pitchFamily="2" charset="-122"/>
              </a:rPr>
              <a:t>16 </a:t>
            </a:r>
            <a:r>
              <a:rPr lang="zh-CN" altLang="zh-CN" baseline="30000" dirty="0">
                <a:ea typeface="宋体" panose="02010600030101010101" pitchFamily="2" charset="-122"/>
              </a:rPr>
              <a:t>0 </a:t>
            </a:r>
            <a:r>
              <a:rPr lang="zh-CN" altLang="zh-CN" dirty="0">
                <a:ea typeface="宋体" panose="02010600030101010101" pitchFamily="2" charset="-122"/>
              </a:rPr>
              <a:t>= 256 + 160 + 15 = 431。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C8F8B-4C80-08B9-73F2-BC9ED03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F390D-89BE-7325-5D5B-ABFD527C2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D2B411-B97C-1B49-87B1-2F86681B79EA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2835A2D-2CAE-164B-75D5-E2520DB8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整数常量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2782A81-79DE-420E-4B30-31E3836C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400" b="1" dirty="0">
                <a:ea typeface="宋体" panose="02010600030101010101" pitchFamily="2" charset="-122"/>
              </a:rPr>
              <a:t>十进制</a:t>
            </a:r>
            <a:r>
              <a:rPr lang="zh-CN" altLang="zh-CN" sz="2400" dirty="0">
                <a:ea typeface="宋体" panose="02010600030101010101" pitchFamily="2" charset="-122"/>
              </a:rPr>
              <a:t>常量包含0</a:t>
            </a:r>
            <a:r>
              <a:rPr lang="en-US" altLang="zh-CN" sz="2400" dirty="0">
                <a:ea typeface="宋体" panose="02010600030101010101" pitchFamily="2" charset="-122"/>
              </a:rPr>
              <a:t>~</a:t>
            </a:r>
            <a:r>
              <a:rPr lang="zh-CN" altLang="zh-CN" sz="2400" dirty="0">
                <a:ea typeface="宋体" panose="02010600030101010101" pitchFamily="2" charset="-122"/>
              </a:rPr>
              <a:t>9 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ea typeface="宋体" panose="02010600030101010101" pitchFamily="2" charset="-122"/>
              </a:rPr>
              <a:t>的数字，但不能以零开头：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15  255  32767</a:t>
            </a:r>
          </a:p>
          <a:p>
            <a:r>
              <a:rPr lang="zh-CN" altLang="zh-CN" sz="2400" b="1" dirty="0">
                <a:ea typeface="宋体" panose="02010600030101010101" pitchFamily="2" charset="-122"/>
              </a:rPr>
              <a:t>八进制</a:t>
            </a:r>
            <a:r>
              <a:rPr lang="zh-CN" altLang="zh-CN" sz="2400" dirty="0">
                <a:ea typeface="宋体" panose="02010600030101010101" pitchFamily="2" charset="-122"/>
              </a:rPr>
              <a:t>常量</a:t>
            </a:r>
            <a:r>
              <a:rPr lang="zh-CN" altLang="en-US" sz="2400" dirty="0">
                <a:ea typeface="宋体" panose="02010600030101010101" pitchFamily="2" charset="-122"/>
              </a:rPr>
              <a:t>只</a:t>
            </a:r>
            <a:r>
              <a:rPr lang="zh-CN" altLang="zh-CN" sz="2400" dirty="0">
                <a:ea typeface="宋体" panose="02010600030101010101" pitchFamily="2" charset="-122"/>
              </a:rPr>
              <a:t>包含0</a:t>
            </a:r>
            <a:r>
              <a:rPr lang="en-US" altLang="zh-CN" sz="2400" dirty="0">
                <a:ea typeface="宋体" panose="02010600030101010101" pitchFamily="2" charset="-122"/>
              </a:rPr>
              <a:t>~</a:t>
            </a:r>
            <a:r>
              <a:rPr lang="zh-CN" altLang="zh-CN" sz="2400" dirty="0"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ea typeface="宋体" panose="02010600030101010101" pitchFamily="2" charset="-122"/>
              </a:rPr>
              <a:t>的数字，并且必须以零开头：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017  0377  077777</a:t>
            </a:r>
          </a:p>
          <a:p>
            <a:r>
              <a:rPr lang="zh-CN" altLang="zh-CN" sz="2400" b="1" dirty="0">
                <a:ea typeface="宋体" panose="02010600030101010101" pitchFamily="2" charset="-122"/>
              </a:rPr>
              <a:t>十六进制</a:t>
            </a:r>
            <a:r>
              <a:rPr lang="zh-CN" altLang="zh-CN" sz="2400" dirty="0">
                <a:ea typeface="宋体" panose="02010600030101010101" pitchFamily="2" charset="-122"/>
              </a:rPr>
              <a:t>常量包含0</a:t>
            </a:r>
            <a:r>
              <a:rPr lang="en-US" altLang="zh-CN" sz="2400" dirty="0">
                <a:ea typeface="宋体" panose="02010600030101010101" pitchFamily="2" charset="-122"/>
              </a:rPr>
              <a:t>~</a:t>
            </a:r>
            <a:r>
              <a:rPr lang="zh-CN" altLang="zh-CN" sz="2400" dirty="0"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ea typeface="宋体" panose="02010600030101010101" pitchFamily="2" charset="-122"/>
              </a:rPr>
              <a:t>的数字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~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的字母</a:t>
            </a:r>
            <a:r>
              <a:rPr lang="zh-CN" altLang="zh-CN" sz="2400" dirty="0">
                <a:ea typeface="宋体" panose="02010600030101010101" pitchFamily="2" charset="-122"/>
              </a:rPr>
              <a:t>，并且</a:t>
            </a:r>
            <a:r>
              <a:rPr lang="zh-CN" altLang="en-US" sz="2400" dirty="0">
                <a:ea typeface="宋体" panose="02010600030101010101" pitchFamily="2" charset="-122"/>
              </a:rPr>
              <a:t>总是</a:t>
            </a:r>
            <a:r>
              <a:rPr lang="zh-CN" altLang="zh-CN" sz="2400" dirty="0">
                <a:ea typeface="宋体" panose="02010600030101010101" pitchFamily="2" charset="-122"/>
              </a:rPr>
              <a:t>以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0x开头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0xf  0xff  0x7fff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十六进制常量中的字母可以是大写</a:t>
            </a:r>
            <a:r>
              <a:rPr lang="zh-CN" altLang="en-US" sz="2400" dirty="0">
                <a:ea typeface="宋体" panose="02010600030101010101" pitchFamily="2" charset="-122"/>
              </a:rPr>
              <a:t>，也可以是</a:t>
            </a:r>
            <a:r>
              <a:rPr lang="zh-CN" altLang="zh-CN" sz="2400" dirty="0">
                <a:ea typeface="宋体" panose="02010600030101010101" pitchFamily="2" charset="-122"/>
              </a:rPr>
              <a:t>小写：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0xff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0XFF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89F99-46D3-5FF1-C825-735A15CBB7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CB70A-B08A-13EB-7C23-D71CB93CF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13636D-FB37-F447-BD38-4FCB05F12A57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0D92F6D-964E-68F0-6C55-1ACCB462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整数常量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6B2B54C-E402-C669-C109-635F2C43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600" b="1" dirty="0">
                <a:ea typeface="宋体" panose="02010600030101010101" pitchFamily="2" charset="-122"/>
              </a:rPr>
              <a:t>十进制</a:t>
            </a:r>
            <a:r>
              <a:rPr lang="zh-CN" altLang="zh-CN" sz="2600" dirty="0">
                <a:ea typeface="宋体" panose="02010600030101010101" pitchFamily="2" charset="-122"/>
              </a:rPr>
              <a:t>整数常量的类型通常是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如果常量的值太大而无法存储</a:t>
            </a:r>
            <a:r>
              <a:rPr lang="zh-CN" altLang="en-US" sz="2600" dirty="0">
                <a:ea typeface="宋体" panose="02010600030101010101" pitchFamily="2" charset="-122"/>
              </a:rPr>
              <a:t>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型中</a:t>
            </a:r>
            <a:r>
              <a:rPr lang="zh-CN" altLang="zh-CN" sz="2600" dirty="0">
                <a:ea typeface="宋体" panose="02010600030101010101" pitchFamily="2" charset="-122"/>
              </a:rPr>
              <a:t>，</a:t>
            </a:r>
            <a:r>
              <a:rPr lang="zh-CN" altLang="en-US" sz="2600" dirty="0">
                <a:ea typeface="宋体" panose="02010600030101010101" pitchFamily="2" charset="-122"/>
              </a:rPr>
              <a:t>就用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类型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</a:t>
            </a:r>
            <a:r>
              <a:rPr lang="zh-CN" altLang="en-US" sz="2600" dirty="0">
                <a:ea typeface="宋体" panose="02010600030101010101" pitchFamily="2" charset="-122"/>
              </a:rPr>
              <a:t>出现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不够用的罕见情况</a:t>
            </a:r>
            <a:r>
              <a:rPr lang="zh-CN" altLang="zh-CN" sz="2600" dirty="0">
                <a:ea typeface="宋体" panose="02010600030101010101" pitchFamily="2" charset="-122"/>
              </a:rPr>
              <a:t>，编译器</a:t>
            </a:r>
            <a:r>
              <a:rPr lang="zh-CN" altLang="en-US" sz="2600" dirty="0">
                <a:ea typeface="宋体" panose="02010600030101010101" pitchFamily="2" charset="-122"/>
              </a:rPr>
              <a:t>会用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作为最后的</a:t>
            </a:r>
            <a:r>
              <a:rPr lang="zh-CN" altLang="en-US" sz="2600" dirty="0">
                <a:ea typeface="宋体" panose="02010600030101010101" pitchFamily="2" charset="-122"/>
              </a:rPr>
              <a:t>尝试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对于</a:t>
            </a:r>
            <a:r>
              <a:rPr lang="zh-CN" altLang="zh-CN" sz="2600" b="1" dirty="0">
                <a:ea typeface="宋体" panose="02010600030101010101" pitchFamily="2" charset="-122"/>
              </a:rPr>
              <a:t>八进制</a:t>
            </a:r>
            <a:r>
              <a:rPr lang="zh-CN" altLang="zh-CN" sz="2600" dirty="0">
                <a:ea typeface="宋体" panose="02010600030101010101" pitchFamily="2" charset="-122"/>
              </a:rPr>
              <a:t>或</a:t>
            </a:r>
            <a:r>
              <a:rPr lang="zh-CN" altLang="zh-CN" sz="2600" b="1" dirty="0">
                <a:ea typeface="宋体" panose="02010600030101010101" pitchFamily="2" charset="-122"/>
              </a:rPr>
              <a:t>十六进制</a:t>
            </a:r>
            <a:r>
              <a:rPr lang="zh-CN" altLang="zh-CN" sz="2600" dirty="0">
                <a:ea typeface="宋体" panose="02010600030101010101" pitchFamily="2" charset="-122"/>
              </a:rPr>
              <a:t>常量，规则略有不同：编译器将</a:t>
            </a:r>
            <a:r>
              <a:rPr lang="zh-CN" altLang="en-US" sz="2600" dirty="0">
                <a:ea typeface="宋体" panose="02010600030101010101" pitchFamily="2" charset="-122"/>
              </a:rPr>
              <a:t>依次尝试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类型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sz="2600" dirty="0">
                <a:ea typeface="宋体" panose="02010600030101010101" pitchFamily="2" charset="-122"/>
              </a:rPr>
              <a:t>直到找到</a:t>
            </a:r>
            <a:r>
              <a:rPr lang="zh-CN" altLang="en-US" sz="2600" dirty="0">
                <a:ea typeface="宋体" panose="02010600030101010101" pitchFamily="2" charset="-122"/>
              </a:rPr>
              <a:t>能</a:t>
            </a:r>
            <a:r>
              <a:rPr lang="zh-CN" altLang="zh-CN" sz="2600" dirty="0">
                <a:ea typeface="宋体" panose="02010600030101010101" pitchFamily="2" charset="-122"/>
              </a:rPr>
              <a:t>表示该常数的类型。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7D1D5-2333-A90D-89A0-81ED4A59C1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73A61-BC55-3CB2-C31B-FA4C9B1F3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4BA275-59D1-4749-964B-8C65D8DDBE8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7B0B78E-7EAA-FD91-E42A-6F7FD61A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整数常量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26C9C49-B58D-3658-2BD5-EF364560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要强制编译器</a:t>
            </a:r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ea typeface="宋体" panose="02010600030101010101" pitchFamily="2" charset="-122"/>
              </a:rPr>
              <a:t>常量</a:t>
            </a:r>
            <a:r>
              <a:rPr lang="zh-CN" altLang="en-US" dirty="0">
                <a:ea typeface="宋体" panose="02010600030101010101" pitchFamily="2" charset="-122"/>
              </a:rPr>
              <a:t>作为</a:t>
            </a:r>
            <a:r>
              <a:rPr lang="zh-CN" altLang="zh-CN" dirty="0">
                <a:ea typeface="宋体" panose="02010600030101010101" pitchFamily="2" charset="-122"/>
              </a:rPr>
              <a:t>长整</a:t>
            </a:r>
            <a:r>
              <a:rPr lang="zh-CN" altLang="en-US" dirty="0">
                <a:ea typeface="宋体" panose="02010600030101010101" pitchFamily="2" charset="-122"/>
              </a:rPr>
              <a:t>型来处理</a:t>
            </a:r>
            <a:r>
              <a:rPr lang="zh-CN" altLang="zh-CN" dirty="0">
                <a:ea typeface="宋体" panose="02010600030101010101" pitchFamily="2" charset="-122"/>
              </a:rPr>
              <a:t>，只需在后面加上字母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dirty="0">
                <a:ea typeface="宋体" panose="02010600030101010101" pitchFamily="2" charset="-122"/>
              </a:rPr>
              <a:t>（或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dirty="0">
                <a:ea typeface="宋体" panose="02010600030101010101" pitchFamily="2" charset="-122"/>
              </a:rPr>
              <a:t>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15L  0377L  0x7fffL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为了</a:t>
            </a:r>
            <a:r>
              <a:rPr lang="zh-CN" altLang="en-US" dirty="0">
                <a:ea typeface="宋体" panose="02010600030101010101" pitchFamily="2" charset="-122"/>
              </a:rPr>
              <a:t>指明</a:t>
            </a:r>
            <a:r>
              <a:rPr lang="zh-CN" altLang="zh-CN" dirty="0">
                <a:ea typeface="宋体" panose="02010600030101010101" pitchFamily="2" charset="-122"/>
              </a:rPr>
              <a:t>是无符号常数，</a:t>
            </a:r>
            <a:r>
              <a:rPr lang="zh-CN" altLang="en-US" dirty="0">
                <a:ea typeface="宋体" panose="02010600030101010101" pitchFamily="2" charset="-122"/>
              </a:rPr>
              <a:t>可以在常量</a:t>
            </a:r>
            <a:r>
              <a:rPr lang="zh-CN" altLang="zh-CN" dirty="0">
                <a:ea typeface="宋体" panose="02010600030101010101" pitchFamily="2" charset="-122"/>
              </a:rPr>
              <a:t>后面加上字母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dirty="0">
                <a:ea typeface="宋体" panose="02010600030101010101" pitchFamily="2" charset="-122"/>
              </a:rPr>
              <a:t>（或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dirty="0">
                <a:ea typeface="宋体" panose="02010600030101010101" pitchFamily="2" charset="-122"/>
              </a:rPr>
              <a:t>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15U  0377U  0x7fffU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dirty="0">
                <a:ea typeface="宋体" panose="02010600030101010101" pitchFamily="2" charset="-122"/>
              </a:rPr>
              <a:t>可以</a:t>
            </a:r>
            <a:r>
              <a:rPr lang="zh-CN" altLang="en-US" dirty="0">
                <a:ea typeface="宋体" panose="02010600030101010101" pitchFamily="2" charset="-122"/>
              </a:rPr>
              <a:t>结</a:t>
            </a:r>
            <a:r>
              <a:rPr lang="zh-CN" altLang="zh-CN" dirty="0">
                <a:ea typeface="宋体" panose="02010600030101010101" pitchFamily="2" charset="-122"/>
              </a:rPr>
              <a:t>合使用：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0xffffffffUL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dirty="0">
                <a:ea typeface="宋体" panose="02010600030101010101" pitchFamily="2" charset="-122"/>
              </a:rPr>
              <a:t>的顺序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ea typeface="宋体" panose="02010600030101010101" pitchFamily="2" charset="-122"/>
              </a:rPr>
              <a:t>大小写</a:t>
            </a:r>
            <a:r>
              <a:rPr lang="zh-CN" altLang="en-US" dirty="0">
                <a:ea typeface="宋体" panose="02010600030101010101" pitchFamily="2" charset="-122"/>
              </a:rPr>
              <a:t>无所谓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24B63-6F87-0F6D-B408-4B534C89B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FD3A2-8EAA-8C8E-F86F-0B9957785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7381B1-2E08-5140-B7FA-7D6C3BE6F053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AF4806F-776E-2460-BDB9-38F536E1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中的整数常量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C2DACFC-5910-E993-8087-8153E7C0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LL</a:t>
            </a:r>
            <a:r>
              <a:rPr lang="zh-CN" altLang="zh-CN" sz="2400" dirty="0">
                <a:ea typeface="宋体" panose="02010600030101010101" pitchFamily="2" charset="-122"/>
              </a:rPr>
              <a:t>或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ll</a:t>
            </a:r>
            <a:r>
              <a:rPr lang="zh-CN" altLang="zh-CN" sz="2400" dirty="0">
                <a:ea typeface="宋体" panose="02010600030101010101" pitchFamily="2" charset="-122"/>
              </a:rPr>
              <a:t>（两个字母的大小写必须匹配）结尾的整数常量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型的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LL</a:t>
            </a:r>
            <a:r>
              <a:rPr lang="zh-CN" altLang="zh-CN" sz="2400" dirty="0">
                <a:ea typeface="宋体" panose="02010600030101010101" pitchFamily="2" charset="-122"/>
              </a:rPr>
              <a:t>或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ll</a:t>
            </a:r>
            <a:r>
              <a:rPr lang="zh-CN" altLang="zh-CN" sz="2400" dirty="0">
                <a:ea typeface="宋体" panose="02010600030101010101" pitchFamily="2" charset="-122"/>
              </a:rPr>
              <a:t>之前或之后添加字母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sz="2400" dirty="0">
                <a:ea typeface="宋体" panose="02010600030101010101" pitchFamily="2" charset="-122"/>
              </a:rPr>
              <a:t>（或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u）表示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该整数常量是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400" dirty="0">
                <a:ea typeface="宋体" panose="02010600030101010101" pitchFamily="2" charset="-122"/>
              </a:rPr>
              <a:t>型。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C99 确定整数常量类型的规则与 C89 有些不同。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对于</a:t>
            </a:r>
            <a:r>
              <a:rPr lang="zh-CN" altLang="zh-CN" sz="2400" dirty="0">
                <a:ea typeface="宋体" panose="02010600030101010101" pitchFamily="2" charset="-122"/>
              </a:rPr>
              <a:t>没有后缀（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LL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ll）</a:t>
            </a:r>
            <a:r>
              <a:rPr lang="zh-CN" altLang="zh-CN" sz="2400" dirty="0">
                <a:ea typeface="宋体" panose="02010600030101010101" pitchFamily="2" charset="-122"/>
              </a:rPr>
              <a:t>的十进制常量</a:t>
            </a:r>
            <a:r>
              <a:rPr lang="zh-CN" altLang="en-US" sz="2400" dirty="0">
                <a:ea typeface="宋体" panose="02010600030101010101" pitchFamily="2" charset="-122"/>
              </a:rPr>
              <a:t>，其</a:t>
            </a:r>
            <a:r>
              <a:rPr lang="zh-CN" altLang="zh-CN" sz="2400" dirty="0">
                <a:ea typeface="宋体" panose="02010600030101010101" pitchFamily="2" charset="-122"/>
              </a:rPr>
              <a:t>类型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是int</a:t>
            </a:r>
            <a:r>
              <a:rPr lang="zh-CN" altLang="zh-CN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400" dirty="0"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400" dirty="0"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ea typeface="宋体" panose="02010600030101010101" pitchFamily="2" charset="-122"/>
              </a:rPr>
              <a:t>能</a:t>
            </a:r>
            <a:r>
              <a:rPr lang="zh-CN" altLang="zh-CN" sz="2400" dirty="0">
                <a:ea typeface="宋体" panose="02010600030101010101" pitchFamily="2" charset="-122"/>
              </a:rPr>
              <a:t>表示该</a:t>
            </a:r>
            <a:r>
              <a:rPr lang="zh-CN" altLang="en-US" sz="2400" dirty="0">
                <a:ea typeface="宋体" panose="02010600030101010101" pitchFamily="2" charset="-122"/>
              </a:rPr>
              <a:t>值</a:t>
            </a:r>
            <a:r>
              <a:rPr lang="zh-CN" altLang="zh-CN" sz="2400" dirty="0"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ea typeface="宋体" panose="02010600030101010101" pitchFamily="2" charset="-122"/>
              </a:rPr>
              <a:t>“</a:t>
            </a:r>
            <a:r>
              <a:rPr lang="zh-CN" altLang="zh-CN" sz="2400" dirty="0">
                <a:ea typeface="宋体" panose="02010600030101010101" pitchFamily="2" charset="-122"/>
              </a:rPr>
              <a:t>最小</a:t>
            </a:r>
            <a:r>
              <a:rPr lang="zh-CN" altLang="en-US" sz="2400" dirty="0">
                <a:ea typeface="宋体" panose="02010600030101010101" pitchFamily="2" charset="-122"/>
              </a:rPr>
              <a:t>”类型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38AB7-2759-6A5A-4A7F-CCCB199643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B6C2-4078-B7A3-E3A2-77C8C5864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498B99-BE51-2843-BD0A-B0A5FF2B3110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CCA9230-4411-0B3A-B1B1-6930701D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中的整数常量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87C5A2E-A223-3E15-A500-82D0DC1C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对于八进制或十六进制常量，可能的类型</a:t>
            </a:r>
            <a:r>
              <a:rPr lang="zh-CN" altLang="en-US" sz="2600" dirty="0">
                <a:ea typeface="宋体" panose="02010600030101010101" pitchFamily="2" charset="-122"/>
              </a:rPr>
              <a:t>顺序</a:t>
            </a:r>
            <a:r>
              <a:rPr lang="zh-CN" altLang="zh-CN" sz="2600" dirty="0">
                <a:ea typeface="宋体" panose="02010600030101010101" pitchFamily="2" charset="-122"/>
              </a:rPr>
              <a:t>是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常量</a:t>
            </a:r>
            <a:r>
              <a:rPr lang="zh-CN" altLang="en-US" sz="2600" dirty="0">
                <a:ea typeface="宋体" panose="02010600030101010101" pitchFamily="2" charset="-122"/>
              </a:rPr>
              <a:t>后面</a:t>
            </a:r>
            <a:r>
              <a:rPr lang="zh-CN" altLang="zh-CN" sz="2600" dirty="0">
                <a:ea typeface="宋体" panose="02010600030101010101" pitchFamily="2" charset="-122"/>
              </a:rPr>
              <a:t>的任何后缀都会</a:t>
            </a:r>
            <a:r>
              <a:rPr lang="zh-CN" altLang="en-US" sz="2600" dirty="0">
                <a:ea typeface="宋体" panose="02010600030101010101" pitchFamily="2" charset="-122"/>
              </a:rPr>
              <a:t>改变</a:t>
            </a:r>
            <a:r>
              <a:rPr lang="zh-CN" altLang="zh-CN" sz="2600" dirty="0">
                <a:ea typeface="宋体" panose="02010600030101010101" pitchFamily="2" charset="-122"/>
              </a:rPr>
              <a:t>可能类型</a:t>
            </a:r>
            <a:r>
              <a:rPr lang="zh-CN" altLang="en-US" sz="2600" dirty="0">
                <a:ea typeface="宋体" panose="02010600030101010101" pitchFamily="2" charset="-122"/>
              </a:rPr>
              <a:t>的列表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sz="2200" dirty="0">
                <a:ea typeface="宋体" panose="02010600030101010101" pitchFamily="2" charset="-122"/>
              </a:rPr>
              <a:t>（或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u）</a:t>
            </a:r>
            <a:r>
              <a:rPr lang="zh-CN" altLang="zh-CN" sz="2200" dirty="0">
                <a:ea typeface="宋体" panose="02010600030101010101" pitchFamily="2" charset="-122"/>
              </a:rPr>
              <a:t>结尾的常量</a:t>
            </a:r>
            <a:r>
              <a:rPr lang="zh-CN" altLang="en-US" sz="2200" dirty="0">
                <a:ea typeface="宋体" panose="02010600030101010101" pitchFamily="2" charset="-122"/>
              </a:rPr>
              <a:t>类型一定是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中的一种</a:t>
            </a:r>
            <a:r>
              <a:rPr lang="zh-CN" altLang="zh-CN" sz="2200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200" dirty="0">
                <a:ea typeface="宋体" panose="02010600030101010101" pitchFamily="2" charset="-122"/>
              </a:rPr>
              <a:t>（或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l）</a:t>
            </a:r>
            <a:r>
              <a:rPr lang="zh-CN" altLang="zh-CN" sz="2200" dirty="0">
                <a:ea typeface="宋体" panose="02010600030101010101" pitchFamily="2" charset="-122"/>
              </a:rPr>
              <a:t>结尾的十进制常量</a:t>
            </a:r>
            <a:r>
              <a:rPr lang="zh-CN" altLang="en-US" sz="2200" dirty="0">
                <a:ea typeface="宋体" panose="02010600030101010101" pitchFamily="2" charset="-122"/>
              </a:rPr>
              <a:t>类型一定是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200" dirty="0">
                <a:ea typeface="宋体" panose="02010600030101010101" pitchFamily="2" charset="-122"/>
              </a:rPr>
              <a:t>或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200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1F41D-4B02-5D9A-6C04-53D3923BEA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3CE37-1D1B-1842-232A-1A83F60A5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7793EE-8886-E448-A0F2-8ACA0F56B5E8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AD41E39-661B-C981-7838-B82CCEAC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基本类型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48D9-A1DB-FB09-F4FD-7B2A5CF1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pPr>
              <a:defRPr/>
            </a:pPr>
            <a:r>
              <a:rPr lang="zh-CN" dirty="0"/>
              <a:t>C 的</a:t>
            </a:r>
            <a:r>
              <a:rPr lang="zh-CN" b="1" i="1" dirty="0"/>
              <a:t>基本</a:t>
            </a:r>
            <a:r>
              <a:rPr lang="zh-CN" dirty="0"/>
              <a:t>（内置）</a:t>
            </a:r>
            <a:r>
              <a:rPr lang="zh-CN" b="1" i="1" dirty="0"/>
              <a:t>类型：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整数类型，包括长整</a:t>
            </a:r>
            <a:r>
              <a:rPr lang="zh-CN" altLang="en-US" dirty="0">
                <a:ea typeface="+mn-ea"/>
                <a:cs typeface="+mn-cs"/>
              </a:rPr>
              <a:t>型</a:t>
            </a:r>
            <a:r>
              <a:rPr lang="zh-CN" dirty="0">
                <a:ea typeface="+mn-ea"/>
                <a:cs typeface="+mn-cs"/>
              </a:rPr>
              <a:t>、短整</a:t>
            </a:r>
            <a:r>
              <a:rPr lang="zh-CN" altLang="en-US" dirty="0">
                <a:ea typeface="+mn-ea"/>
                <a:cs typeface="+mn-cs"/>
              </a:rPr>
              <a:t>型</a:t>
            </a:r>
            <a:r>
              <a:rPr lang="zh-CN" dirty="0">
                <a:ea typeface="+mn-ea"/>
                <a:cs typeface="+mn-cs"/>
              </a:rPr>
              <a:t>和无符号整</a:t>
            </a:r>
            <a:r>
              <a:rPr lang="zh-CN" altLang="en-US" dirty="0">
                <a:ea typeface="+mn-ea"/>
                <a:cs typeface="+mn-cs"/>
              </a:rPr>
              <a:t>型</a:t>
            </a:r>
            <a:endParaRPr lang="zh-CN" dirty="0">
              <a:ea typeface="+mn-ea"/>
              <a:cs typeface="+mn-cs"/>
            </a:endParaRP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浮</a:t>
            </a:r>
            <a:r>
              <a:rPr lang="zh-CN" altLang="en-US" dirty="0">
                <a:ea typeface="+mn-ea"/>
                <a:cs typeface="+mn-cs"/>
              </a:rPr>
              <a:t>点</a:t>
            </a:r>
            <a:r>
              <a:rPr lang="zh-CN" dirty="0">
                <a:ea typeface="+mn-ea"/>
                <a:cs typeface="+mn-cs"/>
              </a:rPr>
              <a:t>类型（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float, double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long double</a:t>
            </a:r>
            <a:r>
              <a:rPr lang="zh-CN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>
              <a:defRPr/>
            </a:pP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_Bool</a:t>
            </a:r>
            <a:r>
              <a:rPr lang="zh-CN" dirty="0">
                <a:ea typeface="+mn-ea"/>
                <a:cs typeface="+mn-cs"/>
              </a:rPr>
              <a:t>(C99)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34B9A-7454-2C9C-2BE6-8EBA5BD8D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2AC7A-042A-1495-131B-4A65EF39D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1A6144-25A6-4841-8248-7CF7BB39167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CFEF55E-5445-FDDA-628D-F3671047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整数溢出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08E85B8-2EE9-6E48-304A-E4B8ADBF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对整数执行算术运算时，</a:t>
            </a:r>
            <a:r>
              <a:rPr lang="zh-CN" altLang="en-US" dirty="0">
                <a:ea typeface="宋体" panose="02010600030101010101" pitchFamily="2" charset="-122"/>
              </a:rPr>
              <a:t>其</a:t>
            </a:r>
            <a:r>
              <a:rPr lang="zh-CN" altLang="zh-CN" dirty="0">
                <a:ea typeface="宋体" panose="02010600030101010101" pitchFamily="2" charset="-122"/>
              </a:rPr>
              <a:t>结果可能</a:t>
            </a:r>
            <a:r>
              <a:rPr lang="zh-CN" altLang="en-US" dirty="0">
                <a:ea typeface="宋体" panose="02010600030101010101" pitchFamily="2" charset="-122"/>
              </a:rPr>
              <a:t>因为</a:t>
            </a:r>
            <a:r>
              <a:rPr lang="zh-CN" altLang="zh-CN" dirty="0">
                <a:ea typeface="宋体" panose="02010600030101010101" pitchFamily="2" charset="-122"/>
              </a:rPr>
              <a:t>太大而无法表示。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例如，对两个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dirty="0">
                <a:ea typeface="宋体" panose="02010600030101010101" pitchFamily="2" charset="-122"/>
              </a:rPr>
              <a:t>值</a:t>
            </a:r>
            <a:r>
              <a:rPr lang="zh-CN" altLang="en-US" dirty="0">
                <a:ea typeface="宋体" panose="02010600030101010101" pitchFamily="2" charset="-122"/>
              </a:rPr>
              <a:t>进</a:t>
            </a:r>
            <a:r>
              <a:rPr lang="zh-CN" altLang="zh-CN" dirty="0">
                <a:ea typeface="宋体" panose="02010600030101010101" pitchFamily="2" charset="-122"/>
              </a:rPr>
              <a:t>行算术运算时，结果必须</a:t>
            </a:r>
            <a:r>
              <a:rPr lang="zh-CN" altLang="en-US" dirty="0">
                <a:ea typeface="宋体" panose="02010600030101010101" pitchFamily="2" charset="-122"/>
              </a:rPr>
              <a:t>仍然</a:t>
            </a:r>
            <a:r>
              <a:rPr lang="zh-CN" altLang="zh-CN" dirty="0">
                <a:ea typeface="宋体" panose="02010600030101010101" pitchFamily="2" charset="-122"/>
              </a:rPr>
              <a:t>能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类型来表示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否则</a:t>
            </a:r>
            <a:r>
              <a:rPr lang="zh-CN" altLang="zh-CN" dirty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表示结果所需的</a:t>
            </a:r>
            <a:r>
              <a:rPr lang="zh-CN" altLang="zh-CN" dirty="0">
                <a:ea typeface="宋体" panose="02010600030101010101" pitchFamily="2" charset="-122"/>
              </a:rPr>
              <a:t>位</a:t>
            </a:r>
            <a:r>
              <a:rPr lang="zh-CN" altLang="en-US" dirty="0">
                <a:ea typeface="宋体" panose="02010600030101010101" pitchFamily="2" charset="-122"/>
              </a:rPr>
              <a:t>数太多</a:t>
            </a:r>
            <a:r>
              <a:rPr lang="zh-CN" altLang="zh-CN" dirty="0">
                <a:ea typeface="宋体" panose="02010600030101010101" pitchFamily="2" charset="-122"/>
              </a:rPr>
              <a:t>），就</a:t>
            </a:r>
            <a:r>
              <a:rPr lang="zh-CN" altLang="en-US" dirty="0">
                <a:ea typeface="宋体" panose="02010600030101010101" pitchFamily="2" charset="-122"/>
              </a:rPr>
              <a:t>会</a:t>
            </a:r>
            <a:r>
              <a:rPr lang="zh-CN" altLang="zh-CN" dirty="0">
                <a:ea typeface="宋体" panose="02010600030101010101" pitchFamily="2" charset="-122"/>
              </a:rPr>
              <a:t>发生</a:t>
            </a:r>
            <a:r>
              <a:rPr lang="zh-CN" altLang="zh-CN" b="1" dirty="0">
                <a:ea typeface="宋体" panose="02010600030101010101" pitchFamily="2" charset="-122"/>
              </a:rPr>
              <a:t>溢出</a:t>
            </a:r>
            <a:r>
              <a:rPr lang="zh-CN" altLang="zh-CN" b="1" i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A301E-0B27-B9AC-7131-F3B0EA69C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5330-8ED9-61E5-FE20-872A4DE2EB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831861-FC22-B04F-A85F-571EE7DCCBC1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A1C33FE-F07A-6874-163D-11B2555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整数溢出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8BCF-3DB7-C0B8-1BBD-25B64B46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pPr>
              <a:defRPr/>
            </a:pPr>
            <a:r>
              <a:rPr lang="zh-CN" dirty="0"/>
              <a:t>整数溢出时的行为</a:t>
            </a:r>
            <a:r>
              <a:rPr lang="zh-CN" altLang="en-US" dirty="0"/>
              <a:t>要根据</a:t>
            </a:r>
            <a:r>
              <a:rPr lang="zh-CN" dirty="0"/>
              <a:t>操作数是有符号</a:t>
            </a:r>
            <a:r>
              <a:rPr lang="zh-CN" altLang="en-US" dirty="0"/>
              <a:t>型</a:t>
            </a:r>
            <a:r>
              <a:rPr lang="zh-CN" dirty="0"/>
              <a:t>还是无符号</a:t>
            </a:r>
            <a:r>
              <a:rPr lang="zh-CN" altLang="en-US" dirty="0"/>
              <a:t>型来确定</a:t>
            </a:r>
            <a:r>
              <a:rPr lang="zh-CN" dirty="0"/>
              <a:t>。</a:t>
            </a:r>
          </a:p>
          <a:p>
            <a:pPr lvl="1">
              <a:defRPr/>
            </a:pPr>
            <a:r>
              <a:rPr lang="zh-CN" altLang="en-US" b="1" dirty="0">
                <a:ea typeface="+mn-ea"/>
                <a:cs typeface="+mn-cs"/>
              </a:rPr>
              <a:t>有</a:t>
            </a:r>
            <a:r>
              <a:rPr lang="zh-CN" b="1" dirty="0">
                <a:ea typeface="+mn-ea"/>
                <a:cs typeface="+mn-cs"/>
              </a:rPr>
              <a:t>符号整数</a:t>
            </a:r>
            <a:r>
              <a:rPr lang="zh-CN" altLang="en-US" dirty="0">
                <a:ea typeface="+mn-ea"/>
                <a:cs typeface="+mn-cs"/>
              </a:rPr>
              <a:t>运算中</a:t>
            </a:r>
            <a:r>
              <a:rPr lang="zh-CN" dirty="0">
                <a:ea typeface="+mn-ea"/>
                <a:cs typeface="+mn-cs"/>
              </a:rPr>
              <a:t>发生溢出时，程序的行为是未定义的。</a:t>
            </a:r>
          </a:p>
          <a:p>
            <a:pPr lvl="1">
              <a:defRPr/>
            </a:pPr>
            <a:r>
              <a:rPr lang="zh-CN" b="1" dirty="0">
                <a:ea typeface="+mn-ea"/>
                <a:cs typeface="+mn-cs"/>
              </a:rPr>
              <a:t>无符号整数</a:t>
            </a:r>
            <a:r>
              <a:rPr lang="zh-CN" altLang="en-US" dirty="0">
                <a:ea typeface="+mn-ea"/>
                <a:cs typeface="+mn-cs"/>
              </a:rPr>
              <a:t>运算中</a:t>
            </a:r>
            <a:r>
              <a:rPr lang="zh-CN" dirty="0">
                <a:ea typeface="+mn-ea"/>
                <a:cs typeface="+mn-cs"/>
              </a:rPr>
              <a:t>发生溢出时，结果</a:t>
            </a:r>
            <a:r>
              <a:rPr lang="zh-CN" altLang="en-US" dirty="0">
                <a:ea typeface="+mn-ea"/>
                <a:cs typeface="+mn-cs"/>
              </a:rPr>
              <a:t>是有定义的</a:t>
            </a:r>
            <a:r>
              <a:rPr lang="zh-CN" dirty="0">
                <a:ea typeface="+mn-ea"/>
                <a:cs typeface="+mn-cs"/>
              </a:rPr>
              <a:t>：正确答案</a:t>
            </a:r>
            <a:r>
              <a:rPr lang="zh-CN" altLang="en-US" dirty="0">
                <a:ea typeface="+mn-ea"/>
                <a:cs typeface="+mn-cs"/>
              </a:rPr>
              <a:t>对</a:t>
            </a:r>
            <a:r>
              <a:rPr lang="zh-CN" dirty="0">
                <a:ea typeface="+mn-ea"/>
                <a:cs typeface="+mn-cs"/>
              </a:rPr>
              <a:t>2</a:t>
            </a:r>
            <a:r>
              <a:rPr lang="zh-CN" baseline="30000" dirty="0">
                <a:ea typeface="+mn-ea"/>
                <a:cs typeface="+mn-cs"/>
              </a:rPr>
              <a:t>n </a:t>
            </a:r>
            <a:r>
              <a:rPr lang="zh-CN" altLang="en-US" dirty="0">
                <a:ea typeface="+mn-ea"/>
                <a:cs typeface="+mn-cs"/>
              </a:rPr>
              <a:t>取模，</a:t>
            </a:r>
            <a:r>
              <a:rPr lang="zh-CN" dirty="0">
                <a:ea typeface="+mn-ea"/>
                <a:cs typeface="+mn-cs"/>
              </a:rPr>
              <a:t>其中n是用于存储结果的位数。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4CEB8-67DB-7275-CA35-3B10703BFB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00CBC-634C-44B6-32B2-D5CD0C826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B89825-609C-1E4D-A54F-4A193AC942AB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16283D2-D425-6CFE-3D4E-1C00A562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写整数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B6E58FD-DC50-0A4E-13C4-E1196FEB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读写无符号</a:t>
            </a:r>
            <a:r>
              <a:rPr lang="zh-CN" altLang="en-US" sz="2600" dirty="0">
                <a:ea typeface="宋体" panose="02010600030101010101" pitchFamily="2" charset="-122"/>
              </a:rPr>
              <a:t>整数</a:t>
            </a:r>
            <a:r>
              <a:rPr lang="zh-CN" altLang="zh-CN" sz="2600" dirty="0">
                <a:ea typeface="宋体" panose="02010600030101010101" pitchFamily="2" charset="-122"/>
              </a:rPr>
              <a:t>、短整</a:t>
            </a:r>
            <a:r>
              <a:rPr lang="zh-CN" altLang="en-US" sz="2600" dirty="0">
                <a:ea typeface="宋体" panose="02010600030101010101" pitchFamily="2" charset="-122"/>
              </a:rPr>
              <a:t>数</a:t>
            </a:r>
            <a:r>
              <a:rPr lang="zh-CN" altLang="zh-CN" sz="2600" dirty="0">
                <a:ea typeface="宋体" panose="02010600030101010101" pitchFamily="2" charset="-122"/>
              </a:rPr>
              <a:t>和长整</a:t>
            </a:r>
            <a:r>
              <a:rPr lang="zh-CN" altLang="en-US" sz="2600" dirty="0">
                <a:ea typeface="宋体" panose="02010600030101010101" pitchFamily="2" charset="-122"/>
              </a:rPr>
              <a:t>数</a:t>
            </a:r>
            <a:r>
              <a:rPr lang="zh-CN" altLang="zh-CN" sz="2600" dirty="0">
                <a:ea typeface="宋体" panose="02010600030101010101" pitchFamily="2" charset="-122"/>
              </a:rPr>
              <a:t>需要</a:t>
            </a:r>
            <a:r>
              <a:rPr lang="zh-CN" altLang="en-US" sz="2600" dirty="0">
                <a:ea typeface="宋体" panose="02010600030101010101" pitchFamily="2" charset="-122"/>
              </a:rPr>
              <a:t>一些</a:t>
            </a:r>
            <a:r>
              <a:rPr lang="zh-CN" altLang="zh-CN" sz="2600" dirty="0">
                <a:ea typeface="宋体" panose="02010600030101010101" pitchFamily="2" charset="-122"/>
              </a:rPr>
              <a:t>新的转换说明符。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读写</a:t>
            </a:r>
            <a:r>
              <a:rPr lang="zh-CN" altLang="zh-CN" sz="2600" b="1" dirty="0">
                <a:ea typeface="宋体" panose="02010600030101010101" pitchFamily="2" charset="-122"/>
              </a:rPr>
              <a:t>无符号整</a:t>
            </a:r>
            <a:r>
              <a:rPr lang="zh-CN" altLang="en-US" sz="2600" b="1" dirty="0">
                <a:ea typeface="宋体" panose="02010600030101010101" pitchFamily="2" charset="-122"/>
              </a:rPr>
              <a:t>数</a:t>
            </a:r>
            <a:r>
              <a:rPr lang="zh-CN" altLang="zh-CN" sz="2600" dirty="0">
                <a:ea typeface="宋体" panose="02010600030101010101" pitchFamily="2" charset="-122"/>
              </a:rPr>
              <a:t>时，</a:t>
            </a:r>
            <a:r>
              <a:rPr lang="zh-CN" altLang="en-US" sz="2600" dirty="0">
                <a:ea typeface="宋体" panose="02010600030101010101" pitchFamily="2" charset="-122"/>
              </a:rPr>
              <a:t>使用</a:t>
            </a:r>
            <a:r>
              <a:rPr lang="zh-CN" altLang="zh-CN" sz="2600" dirty="0">
                <a:ea typeface="宋体" panose="02010600030101010101" pitchFamily="2" charset="-122"/>
              </a:rPr>
              <a:t>字母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sz="2600" dirty="0">
                <a:ea typeface="宋体" panose="02010600030101010101" pitchFamily="2" charset="-122"/>
              </a:rPr>
              <a:t>、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zh-CN" altLang="zh-CN" sz="2600" dirty="0">
                <a:ea typeface="宋体" panose="02010600030101010101" pitchFamily="2" charset="-122"/>
              </a:rPr>
              <a:t>或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600" dirty="0">
                <a:ea typeface="宋体" panose="02010600030101010101" pitchFamily="2" charset="-122"/>
              </a:rPr>
              <a:t>代替</a:t>
            </a:r>
            <a:r>
              <a:rPr lang="zh-CN" altLang="en-US" sz="2600" dirty="0">
                <a:ea typeface="宋体" panose="02010600030101010101" pitchFamily="2" charset="-122"/>
              </a:rPr>
              <a:t>转换说明中的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d。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int u;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scanf("%u", &amp;u); /* 以10为基数读取u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printf("%u", u); /* 以10为基数写入u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scanf("%o", &amp;u); /* 以8为基数读取u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printf("%o", u); /* 以8为基数写入u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scanf("%x", &amp;u); /* 以16为基数读取u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printf("%x", u); /* 以16为基数写入u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2131D-8765-AC42-BA27-9BB2D1A29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720E2-11A2-4271-7F57-606F249B9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C863F3-D136-1B40-BBFA-69E3E9975087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8E34E70-2931-A5DD-FE24-022D3653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写整数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AD05005-0429-461A-5750-894F53E0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读写</a:t>
            </a:r>
            <a:r>
              <a:rPr lang="zh-CN" altLang="zh-CN" b="1" dirty="0">
                <a:ea typeface="宋体" panose="02010600030101010101" pitchFamily="2" charset="-122"/>
              </a:rPr>
              <a:t>短整</a:t>
            </a:r>
            <a:r>
              <a:rPr lang="zh-CN" altLang="en-US" b="1" dirty="0">
                <a:ea typeface="宋体" panose="02010600030101010101" pitchFamily="2" charset="-122"/>
              </a:rPr>
              <a:t>数</a:t>
            </a:r>
            <a:r>
              <a:rPr lang="zh-CN" altLang="zh-CN" dirty="0">
                <a:ea typeface="宋体" panose="02010600030101010101" pitchFamily="2" charset="-122"/>
              </a:rPr>
              <a:t>时，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在d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前面</a:t>
            </a:r>
            <a:r>
              <a:rPr lang="zh-CN" altLang="en-US" dirty="0">
                <a:ea typeface="宋体" panose="02010600030101010101" pitchFamily="2" charset="-122"/>
              </a:rPr>
              <a:t>加上</a:t>
            </a:r>
            <a:r>
              <a:rPr lang="zh-CN" altLang="zh-CN" dirty="0">
                <a:ea typeface="宋体" panose="02010600030101010101" pitchFamily="2" charset="-122"/>
              </a:rPr>
              <a:t>字母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short s;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hd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&amp;s);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hd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s);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读写</a:t>
            </a:r>
            <a:r>
              <a:rPr lang="zh-CN" altLang="zh-CN" b="1" dirty="0">
                <a:ea typeface="宋体" panose="02010600030101010101" pitchFamily="2" charset="-122"/>
              </a:rPr>
              <a:t>长整</a:t>
            </a:r>
            <a:r>
              <a:rPr lang="zh-CN" altLang="en-US" b="1" dirty="0">
                <a:ea typeface="宋体" panose="02010600030101010101" pitchFamily="2" charset="-122"/>
              </a:rPr>
              <a:t>数</a:t>
            </a:r>
            <a:r>
              <a:rPr lang="zh-CN" altLang="zh-CN" dirty="0">
                <a:ea typeface="宋体" panose="02010600030101010101" pitchFamily="2" charset="-122"/>
              </a:rPr>
              <a:t>时，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在d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前面</a:t>
            </a:r>
            <a:r>
              <a:rPr lang="zh-CN" altLang="en-US" dirty="0">
                <a:ea typeface="宋体" panose="02010600030101010101" pitchFamily="2" charset="-122"/>
              </a:rPr>
              <a:t>加上</a:t>
            </a:r>
            <a:r>
              <a:rPr lang="zh-CN" altLang="zh-CN" dirty="0">
                <a:ea typeface="宋体" panose="02010600030101010101" pitchFamily="2" charset="-122"/>
              </a:rPr>
              <a:t>字母</a:t>
            </a:r>
            <a:r>
              <a:rPr lang="en-US" altLang="zh-CN" dirty="0">
                <a:ea typeface="宋体" panose="02010600030101010101" pitchFamily="2" charset="-122"/>
              </a:rPr>
              <a:t>l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读写</a:t>
            </a:r>
            <a:r>
              <a:rPr lang="zh-CN" altLang="en-US" b="1" dirty="0">
                <a:ea typeface="宋体" panose="02010600030101010101" pitchFamily="2" charset="-122"/>
              </a:rPr>
              <a:t>长</a:t>
            </a:r>
            <a:r>
              <a:rPr lang="zh-CN" altLang="zh-CN" b="1" dirty="0">
                <a:ea typeface="宋体" panose="02010600030101010101" pitchFamily="2" charset="-122"/>
                <a:cs typeface="Courier New" panose="02070309020205020404" pitchFamily="49" charset="0"/>
              </a:rPr>
              <a:t>长</a:t>
            </a:r>
            <a:r>
              <a:rPr lang="zh-CN" altLang="zh-CN" b="1" dirty="0">
                <a:ea typeface="宋体" panose="02010600030101010101" pitchFamily="2" charset="-122"/>
              </a:rPr>
              <a:t>整</a:t>
            </a:r>
            <a:r>
              <a:rPr lang="zh-CN" altLang="en-US" b="1" dirty="0">
                <a:ea typeface="宋体" panose="02010600030101010101" pitchFamily="2" charset="-122"/>
              </a:rPr>
              <a:t>数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zh-CN" dirty="0">
                <a:ea typeface="宋体" panose="02010600030101010101" pitchFamily="2" charset="-122"/>
              </a:rPr>
              <a:t>仅限 C99）</a:t>
            </a:r>
            <a:r>
              <a:rPr lang="zh-CN" altLang="en-US" dirty="0">
                <a:ea typeface="宋体" panose="02010600030101010101" pitchFamily="2" charset="-122"/>
              </a:rPr>
              <a:t>时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在d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前面</a:t>
            </a:r>
            <a:r>
              <a:rPr lang="zh-CN" altLang="en-US" dirty="0">
                <a:ea typeface="宋体" panose="02010600030101010101" pitchFamily="2" charset="-122"/>
              </a:rPr>
              <a:t>加上</a:t>
            </a:r>
            <a:r>
              <a:rPr lang="zh-CN" altLang="zh-CN" dirty="0">
                <a:ea typeface="宋体" panose="02010600030101010101" pitchFamily="2" charset="-122"/>
              </a:rPr>
              <a:t>字母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ll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FBBE-8C7B-D932-6FC3-46A32F3AA4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37D5-8D40-6BEB-0733-3EC390A95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4C3D0D-1B59-7D44-9AB4-A968372F03E1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AF1AA10-B98F-8DC7-99BF-A2F11A8F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程序：数</a:t>
            </a:r>
            <a:r>
              <a:rPr lang="zh-CN" altLang="en-US" dirty="0">
                <a:ea typeface="宋体" panose="02010600030101010101" pitchFamily="2" charset="-122"/>
              </a:rPr>
              <a:t>列</a:t>
            </a:r>
            <a:r>
              <a:rPr lang="zh-CN" altLang="zh-CN" dirty="0">
                <a:ea typeface="宋体" panose="02010600030101010101" pitchFamily="2" charset="-122"/>
              </a:rPr>
              <a:t>求和</a:t>
            </a:r>
            <a:r>
              <a:rPr lang="zh-CN" altLang="en-US" dirty="0">
                <a:ea typeface="宋体" panose="02010600030101010101" pitchFamily="2" charset="-122"/>
              </a:rPr>
              <a:t>（改进版）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102ADF0-A333-8B36-D1BC-2B746549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sum.c程序（第 6 章）对整数</a:t>
            </a:r>
            <a:r>
              <a:rPr lang="zh-CN" altLang="en-US" sz="2400" dirty="0">
                <a:ea typeface="宋体" panose="02010600030101010101" pitchFamily="2" charset="-122"/>
              </a:rPr>
              <a:t>数列</a:t>
            </a:r>
            <a:r>
              <a:rPr lang="zh-CN" altLang="zh-CN" sz="2400" dirty="0">
                <a:ea typeface="宋体" panose="02010600030101010101" pitchFamily="2" charset="-122"/>
              </a:rPr>
              <a:t>求和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  <a:p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该程序的一个问题是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的值可能超出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</a:t>
            </a:r>
            <a:r>
              <a:rPr lang="zh-CN" altLang="zh-CN" sz="2400" dirty="0">
                <a:ea typeface="宋体" panose="02010600030101010101" pitchFamily="2" charset="-122"/>
              </a:rPr>
              <a:t>变量允许的最大值。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如果程序在整数长度为 16 位的机器上运行，可能会发生以下情况：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该程序对一系列整数求和。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输入整数（0 终止）： </a:t>
            </a:r>
            <a:r>
              <a:rPr lang="zh-CN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10000 20000 30000 0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总和是：-5536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当有符号</a:t>
            </a:r>
            <a:r>
              <a:rPr lang="zh-CN" altLang="en-US" sz="2400" dirty="0">
                <a:ea typeface="宋体" panose="02010600030101010101" pitchFamily="2" charset="-122"/>
              </a:rPr>
              <a:t>整</a:t>
            </a:r>
            <a:r>
              <a:rPr lang="zh-CN" altLang="zh-CN" sz="2400" dirty="0">
                <a:ea typeface="宋体" panose="02010600030101010101" pitchFamily="2" charset="-122"/>
              </a:rPr>
              <a:t>数发生溢出时，结果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zh-CN" altLang="zh-CN" sz="2400" dirty="0">
                <a:ea typeface="宋体" panose="02010600030101010101" pitchFamily="2" charset="-122"/>
              </a:rPr>
              <a:t>未定义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可以</a:t>
            </a:r>
            <a:r>
              <a:rPr lang="zh-CN" altLang="en-US" sz="2400" dirty="0">
                <a:ea typeface="宋体" panose="02010600030101010101" pitchFamily="2" charset="-122"/>
              </a:rPr>
              <a:t>把变量改换成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</a:t>
            </a:r>
            <a:r>
              <a:rPr lang="zh-CN" altLang="zh-CN" sz="2400" dirty="0">
                <a:ea typeface="宋体" panose="02010600030101010101" pitchFamily="2" charset="-122"/>
              </a:rPr>
              <a:t>来改进程序。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BA3BE-1D3E-A4E0-4DCD-DBCE6B149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912C-9324-FF93-1EC1-13331A200E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9071ED-4E1B-CF46-A459-EBF4E97FD2F3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FC3274AB-4A15-E6BD-24D2-F104A3D8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对数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求和（使用长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整型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变量）*/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long n, sum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("This program sums a series of integers.\n");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integers (0 to terminate): 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(n !=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sum += 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("The sum is: %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\n", sum);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908DC-DB32-7876-1F3B-7523F24E8A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6BC10-0A75-A79B-4A50-2DC0CED13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4C80EE-F4A2-144D-B959-FA07E48C2FA9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F60F55D-AC7B-6E73-485A-DA7F93F6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浮</a:t>
            </a:r>
            <a:r>
              <a:rPr lang="zh-CN" altLang="en-US" dirty="0">
                <a:ea typeface="宋体" panose="02010600030101010101" pitchFamily="2" charset="-122"/>
              </a:rPr>
              <a:t>点</a:t>
            </a:r>
            <a:r>
              <a:rPr lang="zh-CN" altLang="zh-CN" dirty="0"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51DA-C24F-C8DC-63DB-4EEDA0F8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C 提供了</a:t>
            </a:r>
            <a:r>
              <a:rPr lang="en-US" altLang="zh-CN" dirty="0"/>
              <a:t>3</a:t>
            </a:r>
            <a:r>
              <a:rPr lang="zh-CN" dirty="0"/>
              <a:t>种</a:t>
            </a:r>
            <a:r>
              <a:rPr lang="zh-CN" b="1" dirty="0"/>
              <a:t>浮点类型</a:t>
            </a:r>
            <a:r>
              <a:rPr lang="zh-CN" dirty="0"/>
              <a:t>，对应</a:t>
            </a:r>
            <a:r>
              <a:rPr lang="zh-CN" altLang="en-US" dirty="0"/>
              <a:t>三种</a:t>
            </a:r>
            <a:r>
              <a:rPr lang="zh-CN" dirty="0"/>
              <a:t>不同的浮点格式：</a:t>
            </a:r>
          </a:p>
          <a:p>
            <a:pPr lvl="1">
              <a:tabLst>
                <a:tab pos="2971800" algn="l"/>
              </a:tabLst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             </a:t>
            </a:r>
            <a:r>
              <a:rPr lang="zh-CN" dirty="0">
                <a:ea typeface="+mn-ea"/>
                <a:cs typeface="+mn-cs"/>
              </a:rPr>
              <a:t>单精度浮点数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dirty="0">
                <a:ea typeface="+mn-ea"/>
                <a:cs typeface="+mn-cs"/>
              </a:rPr>
              <a:t>                        </a:t>
            </a:r>
            <a:r>
              <a:rPr lang="zh-CN" altLang="en-US" dirty="0">
                <a:ea typeface="+mn-ea"/>
                <a:cs typeface="+mn-cs"/>
              </a:rPr>
              <a:t>双精度浮点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long double       </a:t>
            </a:r>
            <a:r>
              <a:rPr lang="zh-CN" dirty="0">
                <a:ea typeface="+mn-ea"/>
                <a:cs typeface="+mn-cs"/>
              </a:rPr>
              <a:t>扩展精度浮点数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C60F8-687F-2974-92BE-782D348A9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B7C77-61FA-5938-FB4D-7AE440CB3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5E6F49-AD5D-4845-894B-7D7E8FF41EF1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339FF65-C2F9-E82C-085D-29922B52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浮</a:t>
            </a:r>
            <a:r>
              <a:rPr lang="zh-CN" altLang="en-US" dirty="0">
                <a:ea typeface="宋体" panose="02010600030101010101" pitchFamily="2" charset="-122"/>
              </a:rPr>
              <a:t>点</a:t>
            </a:r>
            <a:r>
              <a:rPr lang="zh-CN" altLang="zh-CN" dirty="0"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B21CD1E-B988-F162-B558-47C0EBE4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当精度</a:t>
            </a:r>
            <a:r>
              <a:rPr lang="zh-CN" altLang="en-US" sz="2600" dirty="0">
                <a:ea typeface="宋体" panose="02010600030101010101" pitchFamily="2" charset="-122"/>
              </a:rPr>
              <a:t>要求不严格时，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是合适的。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sz="2600" dirty="0">
                <a:ea typeface="宋体" panose="02010600030101010101" pitchFamily="2" charset="-122"/>
              </a:rPr>
              <a:t>为大多数程序提供了足够的精度。</a:t>
            </a:r>
          </a:p>
          <a:p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sz="2600" dirty="0">
                <a:ea typeface="宋体" panose="02010600030101010101" pitchFamily="2" charset="-122"/>
              </a:rPr>
              <a:t>很少使用。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C 标准没有说明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sz="2600" dirty="0">
                <a:ea typeface="宋体" panose="02010600030101010101" pitchFamily="2" charset="-122"/>
              </a:rPr>
              <a:t>、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类型提供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的精度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到底是多少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zh-CN" altLang="zh-CN" sz="2600" dirty="0">
                <a:ea typeface="宋体" panose="02010600030101010101" pitchFamily="2" charset="-122"/>
              </a:rPr>
              <a:t>因为</a:t>
            </a:r>
            <a:r>
              <a:rPr lang="zh-CN" altLang="en-US" sz="2600" dirty="0">
                <a:ea typeface="宋体" panose="02010600030101010101" pitchFamily="2" charset="-122"/>
              </a:rPr>
              <a:t>不同的计算机可以用不同的方法存储浮点数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大多数现代计算机都遵循 IEEE 标准 754（</a:t>
            </a:r>
            <a:r>
              <a:rPr lang="zh-CN" altLang="en-US" sz="2600" dirty="0">
                <a:ea typeface="宋体" panose="02010600030101010101" pitchFamily="2" charset="-122"/>
              </a:rPr>
              <a:t>即</a:t>
            </a:r>
            <a:r>
              <a:rPr lang="zh-CN" altLang="zh-CN" sz="2600" dirty="0">
                <a:ea typeface="宋体" panose="02010600030101010101" pitchFamily="2" charset="-122"/>
              </a:rPr>
              <a:t>IEC 60559）的规范。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9C57F-6F44-5757-FB08-E3B7D9FA9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C4B88-72C9-F7C4-047C-426E7031E9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C0876E-6D1A-D248-87B4-0D49BEB537C2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0CC32AB-843C-0473-7D76-042F8B25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IEEE 浮点标准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E3C39A1-DD63-80EA-BE34-2901D0F2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IEEE标准由</a:t>
            </a:r>
            <a:r>
              <a:rPr lang="en-US" altLang="zh-CN" sz="2600" dirty="0">
                <a:ea typeface="宋体" panose="02010600030101010101" pitchFamily="2" charset="-122"/>
              </a:rPr>
              <a:t>IEEE</a:t>
            </a:r>
            <a:r>
              <a:rPr lang="zh-CN" altLang="en-US" sz="2600" dirty="0">
                <a:ea typeface="宋体" panose="02010600030101010101" pitchFamily="2" charset="-122"/>
              </a:rPr>
              <a:t>开发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它</a:t>
            </a:r>
            <a:r>
              <a:rPr lang="zh-CN" altLang="en-US" sz="2600" dirty="0">
                <a:ea typeface="宋体" panose="02010600030101010101" pitchFamily="2" charset="-122"/>
              </a:rPr>
              <a:t>提供了</a:t>
            </a:r>
            <a:r>
              <a:rPr lang="zh-CN" altLang="zh-CN" sz="2600" dirty="0">
                <a:ea typeface="宋体" panose="02010600030101010101" pitchFamily="2" charset="-122"/>
              </a:rPr>
              <a:t>两种主要的浮点数格式：单精度（32 位）和双精度（64 位）。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数</a:t>
            </a:r>
            <a:r>
              <a:rPr lang="zh-CN" altLang="en-US" sz="2600" dirty="0">
                <a:ea typeface="宋体" panose="02010600030101010101" pitchFamily="2" charset="-122"/>
              </a:rPr>
              <a:t>值</a:t>
            </a:r>
            <a:r>
              <a:rPr lang="zh-CN" altLang="zh-CN" sz="2600" dirty="0">
                <a:ea typeface="宋体" panose="02010600030101010101" pitchFamily="2" charset="-122"/>
              </a:rPr>
              <a:t>以科学记数法的形式存储，每</a:t>
            </a:r>
            <a:r>
              <a:rPr lang="zh-CN" altLang="en-US" sz="2600" dirty="0">
                <a:ea typeface="宋体" panose="02010600030101010101" pitchFamily="2" charset="-122"/>
              </a:rPr>
              <a:t>一</a:t>
            </a:r>
            <a:r>
              <a:rPr lang="zh-CN" altLang="zh-CN" sz="2600" dirty="0">
                <a:ea typeface="宋体" panose="02010600030101010101" pitchFamily="2" charset="-122"/>
              </a:rPr>
              <a:t>个数都</a:t>
            </a:r>
            <a:r>
              <a:rPr lang="zh-CN" altLang="en-US" sz="2600" dirty="0">
                <a:ea typeface="宋体" panose="02010600030101010101" pitchFamily="2" charset="-122"/>
              </a:rPr>
              <a:t>由三部分组成：</a:t>
            </a:r>
            <a:r>
              <a:rPr lang="zh-CN" altLang="zh-CN" sz="2600" b="1" dirty="0">
                <a:ea typeface="宋体" panose="02010600030101010101" pitchFamily="2" charset="-122"/>
              </a:rPr>
              <a:t>符号、指数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en-US" sz="2600" b="1" dirty="0">
                <a:ea typeface="宋体" panose="02010600030101010101" pitchFamily="2" charset="-122"/>
              </a:rPr>
              <a:t>小</a:t>
            </a:r>
            <a:r>
              <a:rPr lang="zh-CN" altLang="zh-CN" sz="2600" b="1" dirty="0">
                <a:ea typeface="宋体" panose="02010600030101010101" pitchFamily="2" charset="-122"/>
              </a:rPr>
              <a:t>数。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在单精度格式中，指数</a:t>
            </a:r>
            <a:r>
              <a:rPr lang="zh-CN" altLang="en-US" sz="2600" dirty="0">
                <a:ea typeface="宋体" panose="02010600030101010101" pitchFamily="2" charset="-122"/>
              </a:rPr>
              <a:t>长度</a:t>
            </a:r>
            <a:r>
              <a:rPr lang="zh-CN" altLang="zh-CN" sz="2600" dirty="0">
                <a:ea typeface="宋体" panose="02010600030101010101" pitchFamily="2" charset="-122"/>
              </a:rPr>
              <a:t>为 8 位，而小数为 23 位。最大值约为 3.40 × 10 </a:t>
            </a:r>
            <a:r>
              <a:rPr lang="zh-CN" altLang="zh-CN" sz="2600" baseline="30000" dirty="0">
                <a:ea typeface="宋体" panose="02010600030101010101" pitchFamily="2" charset="-122"/>
              </a:rPr>
              <a:t>38 </a:t>
            </a:r>
            <a:r>
              <a:rPr lang="zh-CN" altLang="zh-CN" sz="2600" dirty="0">
                <a:ea typeface="宋体" panose="02010600030101010101" pitchFamily="2" charset="-122"/>
              </a:rPr>
              <a:t>，精度</a:t>
            </a:r>
            <a:r>
              <a:rPr lang="zh-CN" altLang="en-US" sz="2600" dirty="0">
                <a:ea typeface="宋体" panose="02010600030101010101" pitchFamily="2" charset="-122"/>
              </a:rPr>
              <a:t>是</a:t>
            </a:r>
            <a:r>
              <a:rPr lang="zh-CN" altLang="zh-CN" sz="2600" dirty="0">
                <a:ea typeface="宋体" panose="02010600030101010101" pitchFamily="2" charset="-122"/>
              </a:rPr>
              <a:t>6 </a:t>
            </a:r>
            <a:r>
              <a:rPr lang="zh-CN" altLang="en-US" sz="2600" dirty="0">
                <a:ea typeface="宋体" panose="02010600030101010101" pitchFamily="2" charset="-122"/>
              </a:rPr>
              <a:t>个</a:t>
            </a:r>
            <a:r>
              <a:rPr lang="zh-CN" altLang="zh-CN" sz="2600" dirty="0">
                <a:ea typeface="宋体" panose="02010600030101010101" pitchFamily="2" charset="-122"/>
              </a:rPr>
              <a:t>十进制数字。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16B3-0A9C-FA6A-1566-3D8BF67EA7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3A35-1117-1036-D336-EEADF2FDBB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7868E6-FDFE-A247-8F1D-52A78F9AD1EE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30A271C-0380-DDFB-EBB2-0A2F2947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浮</a:t>
            </a:r>
            <a:r>
              <a:rPr lang="zh-CN" altLang="en-US" dirty="0">
                <a:ea typeface="宋体" panose="02010600030101010101" pitchFamily="2" charset="-122"/>
              </a:rPr>
              <a:t>点</a:t>
            </a:r>
            <a:r>
              <a:rPr lang="zh-CN" altLang="zh-CN" dirty="0"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5F1D01E9-1159-1021-BD34-8ECB3BDA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pPr>
              <a:tabLst>
                <a:tab pos="2833688" algn="ctr"/>
                <a:tab pos="5302250" algn="ctr"/>
                <a:tab pos="7543800" algn="r"/>
              </a:tabLst>
            </a:pPr>
            <a:r>
              <a:rPr lang="zh-CN" altLang="zh-CN" dirty="0">
                <a:ea typeface="宋体" panose="02010600030101010101" pitchFamily="2" charset="-122"/>
              </a:rPr>
              <a:t>根据 IEEE 标准实现时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的特</a:t>
            </a:r>
            <a:r>
              <a:rPr lang="zh-CN" altLang="en-US" dirty="0">
                <a:ea typeface="宋体" panose="02010600030101010101" pitchFamily="2" charset="-122"/>
              </a:rPr>
              <a:t>征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2833688" algn="ctr"/>
                <a:tab pos="5302250" algn="ctr"/>
                <a:tab pos="7543800" algn="r"/>
              </a:tabLst>
            </a:pPr>
            <a:r>
              <a:rPr lang="en-US" altLang="zh-CN" sz="2200" b="1" i="1" dirty="0">
                <a:solidFill>
                  <a:srgbClr val="000000"/>
                </a:solidFill>
                <a:ea typeface="宋体" panose="02010600030101010101" pitchFamily="2" charset="-122"/>
              </a:rPr>
              <a:t>	Type	Smallest Positive Value	Largest Value	Precision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2833688" algn="ctr"/>
                <a:tab pos="5302250" algn="ct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float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 </a:t>
            </a:r>
            <a:r>
              <a:rPr lang="en-US" altLang="zh-CN" sz="2200" dirty="0">
                <a:ea typeface="宋体" panose="02010600030101010101" pitchFamily="2" charset="-122"/>
              </a:rPr>
              <a:t>1.17549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Symbol" pitchFamily="2" charset="2"/>
                <a:ea typeface="宋体" panose="02010600030101010101" pitchFamily="2" charset="-122"/>
                <a:sym typeface="Symbol" pitchFamily="2" charset="2"/>
              </a:rPr>
              <a:t>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–38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 </a:t>
            </a:r>
            <a:r>
              <a:rPr lang="en-US" altLang="zh-CN" sz="2200" dirty="0">
                <a:ea typeface="宋体" panose="02010600030101010101" pitchFamily="2" charset="-122"/>
              </a:rPr>
              <a:t>3.40282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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38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 6 digits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2833688" algn="ctr"/>
                <a:tab pos="5302250" algn="ct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double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 </a:t>
            </a:r>
            <a:r>
              <a:rPr lang="en-US" altLang="zh-CN" sz="2200" dirty="0">
                <a:ea typeface="宋体" panose="02010600030101010101" pitchFamily="2" charset="-122"/>
              </a:rPr>
              <a:t>2.22507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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–308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 </a:t>
            </a:r>
            <a:r>
              <a:rPr lang="en-US" altLang="zh-CN" sz="2200" dirty="0">
                <a:ea typeface="宋体" panose="02010600030101010101" pitchFamily="2" charset="-122"/>
              </a:rPr>
              <a:t>1.79769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  <a:sym typeface="Symbol" pitchFamily="2" charset="2"/>
              </a:rPr>
              <a:t>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308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 15 digits</a:t>
            </a:r>
          </a:p>
          <a:p>
            <a:pPr>
              <a:tabLst>
                <a:tab pos="2833688" algn="ctr"/>
                <a:tab pos="5302250" algn="ctr"/>
                <a:tab pos="7543800" algn="r"/>
              </a:tabLst>
            </a:pPr>
            <a:r>
              <a:rPr lang="zh-CN" altLang="zh-CN" dirty="0">
                <a:ea typeface="宋体" panose="02010600030101010101" pitchFamily="2" charset="-122"/>
              </a:rPr>
              <a:t>在不遵循 IEEE 标准的计算机上，此表无效。</a:t>
            </a:r>
          </a:p>
          <a:p>
            <a:pPr>
              <a:tabLst>
                <a:tab pos="2833688" algn="ctr"/>
                <a:tab pos="5302250" algn="ctr"/>
                <a:tab pos="7543800" algn="r"/>
              </a:tabLst>
            </a:pPr>
            <a:r>
              <a:rPr lang="zh-CN" altLang="zh-CN" dirty="0">
                <a:ea typeface="宋体" panose="02010600030101010101" pitchFamily="2" charset="-122"/>
              </a:rPr>
              <a:t>事实上，在某些机器上，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可</a:t>
            </a:r>
            <a:r>
              <a:rPr lang="zh-CN" altLang="en-US" dirty="0">
                <a:ea typeface="宋体" panose="02010600030101010101" pitchFamily="2" charset="-122"/>
              </a:rPr>
              <a:t>以有和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相同的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zh-CN" altLang="zh-CN" dirty="0">
                <a:ea typeface="宋体" panose="02010600030101010101" pitchFamily="2" charset="-122"/>
              </a:rPr>
              <a:t>值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或者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可</a:t>
            </a:r>
            <a:r>
              <a:rPr lang="zh-CN" altLang="en-US" dirty="0">
                <a:ea typeface="宋体" panose="02010600030101010101" pitchFamily="2" charset="-122"/>
              </a:rPr>
              <a:t>以有和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相同的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zh-CN" altLang="zh-CN" dirty="0">
                <a:ea typeface="宋体" panose="02010600030101010101" pitchFamily="2" charset="-122"/>
              </a:rPr>
              <a:t>值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pPr>
              <a:tabLst>
                <a:tab pos="2833688" algn="ctr"/>
                <a:tab pos="5302250" algn="ctr"/>
                <a:tab pos="7543800" algn="r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85596-B9EC-AC5A-D7A7-DDDA712F7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B8092-1CB6-1F69-9B8C-4023AC219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73E3EA-19AB-674D-A8D9-E3FBF82DB32D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1E3A129-288C-E3A7-3F81-260646DB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整数类型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2C7EFEC-2B7D-6374-932D-EE9810AB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支持两种</a:t>
            </a:r>
            <a:r>
              <a:rPr lang="zh-CN" altLang="en-US" dirty="0">
                <a:ea typeface="宋体" panose="02010600030101010101" pitchFamily="2" charset="-122"/>
              </a:rPr>
              <a:t>完全</a:t>
            </a:r>
            <a:r>
              <a:rPr lang="zh-CN" altLang="zh-CN" dirty="0">
                <a:ea typeface="宋体" panose="02010600030101010101" pitchFamily="2" charset="-122"/>
              </a:rPr>
              <a:t>不同的数值类型：整数类型和浮点类型。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整数类型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值是整数。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浮点类型</a:t>
            </a:r>
            <a:r>
              <a:rPr lang="zh-CN" altLang="zh-CN" dirty="0">
                <a:ea typeface="宋体" panose="02010600030101010101" pitchFamily="2" charset="-122"/>
              </a:rPr>
              <a:t>的值可以有小数部分。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整数类型又分为两类：有符号型和无符号型。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87366-60B7-CC30-A3C3-5117C6691B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E7E4B-C3A9-690B-A857-67D3A00AF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09334E-307E-DC40-9FCF-3F2E743D74A3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FE15147-D56B-9E1A-CDC9-5928ACF4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浮</a:t>
            </a:r>
            <a:r>
              <a:rPr lang="zh-CN" altLang="en-US" dirty="0">
                <a:ea typeface="宋体" panose="02010600030101010101" pitchFamily="2" charset="-122"/>
              </a:rPr>
              <a:t>点</a:t>
            </a:r>
            <a:r>
              <a:rPr lang="zh-CN" altLang="zh-CN" dirty="0"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FC82-B1F0-E5DD-9202-3A068362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定义浮</a:t>
            </a:r>
            <a:r>
              <a:rPr lang="zh-CN" altLang="en-US" dirty="0"/>
              <a:t>点</a:t>
            </a:r>
            <a:r>
              <a:rPr lang="zh-CN" dirty="0"/>
              <a:t>类型特征的宏可以在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&lt;float.h&gt;</a:t>
            </a:r>
            <a:r>
              <a:rPr lang="zh-CN" dirty="0"/>
              <a:t>头文件中找到。</a:t>
            </a:r>
          </a:p>
          <a:p>
            <a:pPr>
              <a:defRPr/>
            </a:pPr>
            <a:r>
              <a:rPr lang="zh-CN" dirty="0"/>
              <a:t>在 C99 中，浮</a:t>
            </a:r>
            <a:r>
              <a:rPr lang="zh-CN" altLang="en-US" dirty="0"/>
              <a:t>点</a:t>
            </a:r>
            <a:r>
              <a:rPr lang="zh-CN" dirty="0"/>
              <a:t>类型分为两类。</a:t>
            </a:r>
          </a:p>
          <a:p>
            <a:pPr lvl="1">
              <a:defRPr/>
            </a:pPr>
            <a:r>
              <a:rPr lang="zh-CN" altLang="en-US" b="1" dirty="0">
                <a:ea typeface="+mn-ea"/>
                <a:cs typeface="+mn-cs"/>
              </a:rPr>
              <a:t>实</a:t>
            </a:r>
            <a:r>
              <a:rPr lang="zh-CN" b="1" dirty="0">
                <a:ea typeface="+mn-ea"/>
                <a:cs typeface="+mn-cs"/>
              </a:rPr>
              <a:t>浮点类型</a:t>
            </a:r>
            <a:r>
              <a:rPr lang="zh-CN" dirty="0">
                <a:ea typeface="+mn-ea"/>
                <a:cs typeface="+mn-cs"/>
              </a:rPr>
              <a:t>（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zh-CN" altLang="en-US" sz="2800" dirty="0">
                <a:ea typeface="+mn-ea"/>
                <a:cs typeface="+mn-cs"/>
              </a:rPr>
              <a:t>和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long double</a:t>
            </a:r>
            <a:r>
              <a:rPr lang="zh-CN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b="1" dirty="0">
                <a:ea typeface="+mn-ea"/>
                <a:cs typeface="+mn-cs"/>
              </a:rPr>
              <a:t>复</a:t>
            </a:r>
            <a:r>
              <a:rPr lang="zh-CN" altLang="en-US" b="1" dirty="0">
                <a:ea typeface="+mn-ea"/>
                <a:cs typeface="+mn-cs"/>
              </a:rPr>
              <a:t>数</a:t>
            </a:r>
            <a:r>
              <a:rPr lang="zh-CN" b="1" dirty="0">
                <a:ea typeface="+mn-ea"/>
                <a:cs typeface="+mn-cs"/>
              </a:rPr>
              <a:t>类型</a:t>
            </a:r>
            <a:r>
              <a:rPr lang="zh-CN" dirty="0">
                <a:ea typeface="+mn-ea"/>
                <a:cs typeface="+mn-cs"/>
              </a:rPr>
              <a:t>（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float _Complex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double _Complex</a:t>
            </a:r>
            <a:r>
              <a:rPr lang="zh-CN" altLang="en-US" sz="2800" dirty="0">
                <a:ea typeface="+mn-ea"/>
                <a:cs typeface="+mn-cs"/>
              </a:rPr>
              <a:t>和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long double _Complex</a:t>
            </a:r>
            <a:r>
              <a:rPr lang="zh-CN" dirty="0">
                <a:ea typeface="+mn-ea"/>
                <a:cs typeface="+mn-cs"/>
              </a:rPr>
              <a:t>）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72CAC-A0C0-7F63-C8A1-A4722F67E1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A9810-4D4D-EE82-5321-4C86780DA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B7BCB6-DDC8-594F-BC90-E6DE1C60C916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D489E26-284B-86EE-2AA6-2B434722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浮</a:t>
            </a:r>
            <a:r>
              <a:rPr lang="zh-CN" altLang="en-US" dirty="0">
                <a:ea typeface="宋体" panose="02010600030101010101" pitchFamily="2" charset="-122"/>
              </a:rPr>
              <a:t>点</a:t>
            </a:r>
            <a:r>
              <a:rPr lang="zh-CN" altLang="zh-CN" dirty="0">
                <a:ea typeface="宋体" panose="02010600030101010101" pitchFamily="2" charset="-122"/>
              </a:rPr>
              <a:t>常量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084858B-250E-D694-5558-743FF1D0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浮</a:t>
            </a:r>
            <a:r>
              <a:rPr lang="zh-CN" altLang="en-US" sz="2600" dirty="0">
                <a:ea typeface="宋体" panose="02010600030101010101" pitchFamily="2" charset="-122"/>
              </a:rPr>
              <a:t>点</a:t>
            </a:r>
            <a:r>
              <a:rPr lang="zh-CN" altLang="zh-CN" sz="2600" dirty="0">
                <a:ea typeface="宋体" panose="02010600030101010101" pitchFamily="2" charset="-122"/>
              </a:rPr>
              <a:t>常量可以</a:t>
            </a:r>
            <a:r>
              <a:rPr lang="zh-CN" altLang="en-US" sz="2600" dirty="0">
                <a:ea typeface="宋体" panose="02010600030101010101" pitchFamily="2" charset="-122"/>
              </a:rPr>
              <a:t>有多种书写方式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书写数字 57.0 的有效方式：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57.0  57.  57.0e0  57E0  5.7e1  5.7e+1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.57e2  570.e-1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浮点常量必须包含小数点或指数；指数</a:t>
            </a:r>
            <a:r>
              <a:rPr lang="zh-CN" altLang="en-US" sz="2600" dirty="0">
                <a:ea typeface="宋体" panose="02010600030101010101" pitchFamily="2" charset="-122"/>
              </a:rPr>
              <a:t>指明了对前面的</a:t>
            </a:r>
            <a:r>
              <a:rPr lang="zh-CN" altLang="zh-CN" sz="2600" dirty="0">
                <a:ea typeface="宋体" panose="02010600030101010101" pitchFamily="2" charset="-122"/>
              </a:rPr>
              <a:t>数</a:t>
            </a:r>
            <a:r>
              <a:rPr lang="zh-CN" altLang="en-US" sz="2600" dirty="0">
                <a:ea typeface="宋体" panose="02010600030101010101" pitchFamily="2" charset="-122"/>
              </a:rPr>
              <a:t>进行</a:t>
            </a:r>
            <a:r>
              <a:rPr lang="zh-CN" altLang="zh-CN" sz="2600" dirty="0">
                <a:ea typeface="宋体" panose="02010600030101010101" pitchFamily="2" charset="-122"/>
              </a:rPr>
              <a:t>缩放</a:t>
            </a:r>
            <a:r>
              <a:rPr lang="zh-CN" altLang="en-US" sz="2600" dirty="0">
                <a:ea typeface="宋体" panose="02010600030101010101" pitchFamily="2" charset="-122"/>
              </a:rPr>
              <a:t>所需的</a:t>
            </a:r>
            <a:r>
              <a:rPr lang="zh-CN" altLang="zh-CN" sz="2600" dirty="0">
                <a:ea typeface="宋体" panose="02010600030101010101" pitchFamily="2" charset="-122"/>
              </a:rPr>
              <a:t>10 的幂</a:t>
            </a:r>
            <a:r>
              <a:rPr lang="zh-CN" altLang="en-US" sz="2600" dirty="0">
                <a:ea typeface="宋体" panose="02010600030101010101" pitchFamily="2" charset="-122"/>
              </a:rPr>
              <a:t>次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指数必须以字母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zh-CN" altLang="zh-CN" sz="2600" dirty="0">
                <a:ea typeface="宋体" panose="02010600030101010101" pitchFamily="2" charset="-122"/>
              </a:rPr>
              <a:t>（或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zh-CN" altLang="zh-CN" sz="2600" dirty="0">
                <a:ea typeface="宋体" panose="02010600030101010101" pitchFamily="2" charset="-122"/>
              </a:rPr>
              <a:t>）开头。可选符号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sz="2600" dirty="0">
                <a:ea typeface="宋体" panose="02010600030101010101" pitchFamily="2" charset="-122"/>
              </a:rPr>
              <a:t>或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zh-CN" altLang="zh-CN" sz="2600" dirty="0">
                <a:ea typeface="宋体" panose="02010600030101010101" pitchFamily="2" charset="-122"/>
              </a:rPr>
              <a:t>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zh-CN" altLang="zh-CN" sz="2600" dirty="0">
                <a:ea typeface="宋体" panose="02010600030101010101" pitchFamily="2" charset="-122"/>
              </a:rPr>
              <a:t>（或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zh-CN" altLang="zh-CN" sz="2600" dirty="0">
                <a:ea typeface="宋体" panose="02010600030101010101" pitchFamily="2" charset="-122"/>
              </a:rPr>
              <a:t>）之后。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03C40-2A64-C2C3-696E-FF7014EF4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D20EC-4A5F-AD9B-4109-B3FAE5D9E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EC45F1-4062-8D4B-99AA-B16F7B528640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B7763F-423C-AAED-35CB-266BD2C9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浮</a:t>
            </a:r>
            <a:r>
              <a:rPr lang="zh-CN" altLang="en-US" dirty="0">
                <a:ea typeface="宋体" panose="02010600030101010101" pitchFamily="2" charset="-122"/>
              </a:rPr>
              <a:t>点</a:t>
            </a:r>
            <a:r>
              <a:rPr lang="zh-CN" altLang="zh-CN" dirty="0">
                <a:ea typeface="宋体" panose="02010600030101010101" pitchFamily="2" charset="-122"/>
              </a:rPr>
              <a:t>常量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953A4C6-418E-A2C9-43D8-AD0883C8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默认情况下，浮点常量</a:t>
            </a: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zh-CN" altLang="zh-CN" dirty="0">
                <a:ea typeface="宋体" panose="02010600030101010101" pitchFamily="2" charset="-122"/>
              </a:rPr>
              <a:t>双精度数</a:t>
            </a:r>
            <a:r>
              <a:rPr lang="zh-CN" altLang="en-US" dirty="0">
                <a:ea typeface="宋体" panose="02010600030101010101" pitchFamily="2" charset="-122"/>
              </a:rPr>
              <a:t>的形式</a:t>
            </a:r>
            <a:r>
              <a:rPr lang="zh-CN" altLang="zh-CN" dirty="0">
                <a:ea typeface="宋体" panose="02010600030101010101" pitchFamily="2" charset="-122"/>
              </a:rPr>
              <a:t>存储。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要表明只需要单精度，</a:t>
            </a:r>
            <a:r>
              <a:rPr lang="zh-CN" altLang="en-US" dirty="0">
                <a:ea typeface="宋体" panose="02010600030101010101" pitchFamily="2" charset="-122"/>
              </a:rPr>
              <a:t>可以在</a:t>
            </a:r>
            <a:r>
              <a:rPr lang="zh-CN" altLang="zh-CN" dirty="0">
                <a:ea typeface="宋体" panose="02010600030101010101" pitchFamily="2" charset="-122"/>
              </a:rPr>
              <a:t>常量的末尾</a:t>
            </a:r>
            <a:r>
              <a:rPr lang="zh-CN" altLang="en-US" dirty="0">
                <a:ea typeface="宋体" panose="02010600030101010101" pitchFamily="2" charset="-122"/>
              </a:rPr>
              <a:t>加上</a:t>
            </a:r>
            <a:r>
              <a:rPr lang="zh-CN" altLang="zh-CN" dirty="0">
                <a:ea typeface="宋体" panose="02010600030101010101" pitchFamily="2" charset="-122"/>
              </a:rPr>
              <a:t>字母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例如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57.0F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要表明一个常量</a:t>
            </a:r>
            <a:r>
              <a:rPr lang="zh-CN" altLang="en-US" dirty="0">
                <a:ea typeface="宋体" panose="02010600030101010101" pitchFamily="2" charset="-122"/>
              </a:rPr>
              <a:t>必须以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格式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存储</a:t>
            </a:r>
            <a:r>
              <a:rPr lang="zh-CN" altLang="zh-CN" dirty="0">
                <a:ea typeface="宋体" panose="02010600030101010101" pitchFamily="2" charset="-122"/>
              </a:rPr>
              <a:t> ，</a:t>
            </a:r>
            <a:r>
              <a:rPr lang="zh-CN" altLang="en-US" dirty="0">
                <a:ea typeface="宋体" panose="02010600030101010101" pitchFamily="2" charset="-122"/>
              </a:rPr>
              <a:t>可以在</a:t>
            </a:r>
            <a:r>
              <a:rPr lang="zh-CN" altLang="zh-CN" dirty="0">
                <a:ea typeface="宋体" panose="02010600030101010101" pitchFamily="2" charset="-122"/>
              </a:rPr>
              <a:t>常量的末尾</a:t>
            </a:r>
            <a:r>
              <a:rPr lang="zh-CN" altLang="en-US" dirty="0">
                <a:ea typeface="宋体" panose="02010600030101010101" pitchFamily="2" charset="-122"/>
              </a:rPr>
              <a:t>加上</a:t>
            </a:r>
            <a:r>
              <a:rPr lang="zh-CN" altLang="zh-CN" dirty="0">
                <a:ea typeface="宋体" panose="02010600030101010101" pitchFamily="2" charset="-122"/>
              </a:rPr>
              <a:t>字母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例如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57.0L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0AB76-9DBC-70BE-1AC1-7DEA641FA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970AB-464A-96A2-AD8D-38BA18EAB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6D5F0-F91E-8D42-A25B-6FA2E7F2D0A2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958F68D0-3607-DB20-2FE8-D3143DB0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写浮点数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1E8F82E-C04C-4B07-987C-D941E58B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转换说明符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%e</a:t>
            </a:r>
            <a:r>
              <a:rPr lang="zh-CN" altLang="zh-CN" sz="2300" dirty="0">
                <a:ea typeface="宋体" panose="02010600030101010101" pitchFamily="2" charset="-122"/>
              </a:rPr>
              <a:t>、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zh-CN" altLang="zh-CN" sz="2300" dirty="0">
                <a:ea typeface="宋体" panose="02010600030101010101" pitchFamily="2" charset="-122"/>
              </a:rPr>
              <a:t>和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%g</a:t>
            </a:r>
            <a:r>
              <a:rPr lang="zh-CN" altLang="zh-CN" sz="2300" dirty="0">
                <a:ea typeface="宋体" panose="02010600030101010101" pitchFamily="2" charset="-122"/>
              </a:rPr>
              <a:t>用于读写单精度浮点数。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读取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double类型的值时</a:t>
            </a:r>
            <a:r>
              <a:rPr lang="zh-CN" altLang="zh-CN" sz="2300" dirty="0">
                <a:ea typeface="宋体" panose="02010600030101010101" pitchFamily="2" charset="-122"/>
              </a:rPr>
              <a:t>，将字母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l放在e</a:t>
            </a:r>
            <a:r>
              <a:rPr lang="zh-CN" altLang="zh-CN" sz="2300" dirty="0">
                <a:ea typeface="宋体" panose="02010600030101010101" pitchFamily="2" charset="-122"/>
              </a:rPr>
              <a:t>、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sz="2300" dirty="0">
                <a:ea typeface="宋体" panose="02010600030101010101" pitchFamily="2" charset="-122"/>
              </a:rPr>
              <a:t>或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zh-CN" altLang="zh-CN" sz="2300" dirty="0">
                <a:ea typeface="宋体" panose="02010600030101010101" pitchFamily="2" charset="-122"/>
              </a:rPr>
              <a:t>前面：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d;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&amp;d); 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注意：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300" dirty="0">
                <a:ea typeface="宋体" panose="02010600030101010101" pitchFamily="2" charset="-122"/>
              </a:rPr>
              <a:t>仅用于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函数格式串</a:t>
            </a:r>
            <a:r>
              <a:rPr lang="zh-CN" altLang="zh-CN" sz="2300" dirty="0">
                <a:ea typeface="宋体" panose="02010600030101010101" pitchFamily="2" charset="-122"/>
              </a:rPr>
              <a:t>，不用于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函数格式串</a:t>
            </a:r>
            <a:r>
              <a:rPr lang="zh-CN" altLang="zh-CN" sz="23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函数格式串</a:t>
            </a:r>
            <a:r>
              <a:rPr lang="zh-CN" altLang="zh-CN" sz="2300" dirty="0">
                <a:ea typeface="宋体" panose="02010600030101010101" pitchFamily="2" charset="-122"/>
              </a:rPr>
              <a:t>中，</a:t>
            </a:r>
            <a:r>
              <a:rPr lang="zh-CN" altLang="en-US" sz="2300" dirty="0">
                <a:ea typeface="宋体" panose="02010600030101010101" pitchFamily="2" charset="-122"/>
              </a:rPr>
              <a:t>转换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zh-CN" altLang="zh-CN" sz="2300" dirty="0">
                <a:ea typeface="宋体" panose="02010600030101010101" pitchFamily="2" charset="-122"/>
              </a:rPr>
              <a:t>、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sz="2300" dirty="0">
                <a:ea typeface="宋体" panose="02010600030101010101" pitchFamily="2" charset="-122"/>
              </a:rPr>
              <a:t>和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zh-CN" altLang="zh-CN" sz="2300" dirty="0">
                <a:ea typeface="宋体" panose="02010600030101010101" pitchFamily="2" charset="-122"/>
              </a:rPr>
              <a:t>可用于写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sz="2300" dirty="0">
                <a:ea typeface="宋体" panose="02010600030101010101" pitchFamily="2" charset="-122"/>
              </a:rPr>
              <a:t>或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类型的</a:t>
            </a:r>
            <a:r>
              <a:rPr lang="zh-CN" altLang="zh-CN" sz="2300" dirty="0">
                <a:ea typeface="宋体" panose="02010600030101010101" pitchFamily="2" charset="-122"/>
              </a:rPr>
              <a:t>值。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读写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 double类型的值时</a:t>
            </a:r>
            <a:r>
              <a:rPr lang="zh-CN" altLang="zh-CN" sz="2300" dirty="0">
                <a:ea typeface="宋体" panose="02010600030101010101" pitchFamily="2" charset="-122"/>
              </a:rPr>
              <a:t>，将字母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L放在e</a:t>
            </a:r>
            <a:r>
              <a:rPr lang="zh-CN" altLang="zh-CN" sz="2300" dirty="0">
                <a:ea typeface="宋体" panose="02010600030101010101" pitchFamily="2" charset="-122"/>
              </a:rPr>
              <a:t>、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sz="2300" dirty="0">
                <a:ea typeface="宋体" panose="02010600030101010101" pitchFamily="2" charset="-122"/>
              </a:rPr>
              <a:t>或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前。</a:t>
            </a:r>
            <a:endParaRPr lang="en-US" altLang="zh-CN" sz="2300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7940-67C7-5E60-86FF-3CBF4F06DA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53A5-42F6-8539-DB5C-1B2D04873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CEE0DA-5774-1C4F-85C8-0CE6B45CD0AC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EF1B6E8-80B0-9354-9DE0-0E53277D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字符类型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FBE811D-8178-0F26-CA85-648E2E60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唯一</a:t>
            </a:r>
            <a:r>
              <a:rPr lang="zh-CN" altLang="en-US" dirty="0">
                <a:ea typeface="宋体" panose="02010600030101010101" pitchFamily="2" charset="-122"/>
              </a:rPr>
              <a:t>还没讨论</a:t>
            </a:r>
            <a:r>
              <a:rPr lang="zh-CN" altLang="zh-CN" dirty="0">
                <a:ea typeface="宋体" panose="02010600030101010101" pitchFamily="2" charset="-122"/>
              </a:rPr>
              <a:t>的基本类型是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dirty="0">
                <a:ea typeface="宋体" panose="02010600030101010101" pitchFamily="2" charset="-122"/>
              </a:rPr>
              <a:t>类型。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dirty="0">
                <a:ea typeface="宋体" panose="02010600030101010101" pitchFamily="2" charset="-122"/>
              </a:rPr>
              <a:t>类型的值可能因计算机而异，因为不同的计算机可能具有不同的字符集。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6D805-5C62-9DA9-9488-500983BEF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97C8-2149-CFDB-A769-C1DDA1252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A87C3-2F7B-5F4A-A278-C7A404F80282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3286EF6F-BD6E-F0D5-C8EC-82111D3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字符集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6D9706D-6FD9-91B5-1250-82DF98F4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当今最</a:t>
            </a:r>
            <a:r>
              <a:rPr lang="zh-CN" altLang="en-US" dirty="0">
                <a:ea typeface="宋体" panose="02010600030101010101" pitchFamily="2" charset="-122"/>
              </a:rPr>
              <a:t>常用</a:t>
            </a:r>
            <a:r>
              <a:rPr lang="zh-CN" altLang="zh-CN" dirty="0">
                <a:ea typeface="宋体" panose="02010600030101010101" pitchFamily="2" charset="-122"/>
              </a:rPr>
              <a:t>的字符集是</a:t>
            </a:r>
            <a:r>
              <a:rPr lang="zh-CN" altLang="zh-CN" b="1" dirty="0">
                <a:ea typeface="宋体" panose="02010600030101010101" pitchFamily="2" charset="-122"/>
              </a:rPr>
              <a:t>ASCII </a:t>
            </a:r>
            <a:r>
              <a:rPr lang="zh-CN" altLang="zh-CN" dirty="0">
                <a:ea typeface="宋体" panose="02010600030101010101" pitchFamily="2" charset="-122"/>
              </a:rPr>
              <a:t>（美国信息交换标准码），</a:t>
            </a:r>
            <a:r>
              <a:rPr lang="zh-CN" altLang="en-US" dirty="0">
                <a:ea typeface="宋体" panose="02010600030101010101" pitchFamily="2" charset="-122"/>
              </a:rPr>
              <a:t>它用</a:t>
            </a:r>
            <a:r>
              <a:rPr lang="zh-CN" altLang="zh-CN" dirty="0">
                <a:ea typeface="宋体" panose="02010600030101010101" pitchFamily="2" charset="-122"/>
              </a:rPr>
              <a:t>7 位代码表示 128 个字符 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ASCII 常</a:t>
            </a:r>
            <a:r>
              <a:rPr lang="zh-CN" altLang="en-US" dirty="0">
                <a:ea typeface="宋体" panose="02010600030101010101" pitchFamily="2" charset="-122"/>
              </a:rPr>
              <a:t>被</a:t>
            </a:r>
            <a:r>
              <a:rPr lang="zh-CN" altLang="zh-CN" dirty="0">
                <a:ea typeface="宋体" panose="02010600030101010101" pitchFamily="2" charset="-122"/>
              </a:rPr>
              <a:t>扩展</a:t>
            </a:r>
            <a:r>
              <a:rPr lang="zh-CN" altLang="en-US" dirty="0">
                <a:ea typeface="宋体" panose="02010600030101010101" pitchFamily="2" charset="-122"/>
              </a:rPr>
              <a:t>用于表示</a:t>
            </a:r>
            <a:r>
              <a:rPr lang="zh-CN" altLang="zh-CN" dirty="0">
                <a:ea typeface="宋体" panose="02010600030101010101" pitchFamily="2" charset="-122"/>
              </a:rPr>
              <a:t> 256 个字符</a:t>
            </a:r>
            <a:r>
              <a:rPr lang="zh-CN" altLang="en-US" dirty="0">
                <a:ea typeface="宋体" panose="02010600030101010101" pitchFamily="2" charset="-122"/>
              </a:rPr>
              <a:t>，即</a:t>
            </a:r>
            <a:r>
              <a:rPr lang="zh-CN" altLang="zh-CN" dirty="0">
                <a:ea typeface="宋体" panose="02010600030101010101" pitchFamily="2" charset="-122"/>
              </a:rPr>
              <a:t>Latin-1，它</a:t>
            </a:r>
            <a:r>
              <a:rPr lang="zh-CN" altLang="en-US" dirty="0">
                <a:ea typeface="宋体" panose="02010600030101010101" pitchFamily="2" charset="-122"/>
              </a:rPr>
              <a:t>包含</a:t>
            </a:r>
            <a:r>
              <a:rPr lang="zh-CN" altLang="zh-CN" dirty="0">
                <a:ea typeface="宋体" panose="02010600030101010101" pitchFamily="2" charset="-122"/>
              </a:rPr>
              <a:t>了西欧和许多非洲语言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zh-CN" altLang="zh-CN" dirty="0">
                <a:ea typeface="宋体" panose="02010600030101010101" pitchFamily="2" charset="-122"/>
              </a:rPr>
              <a:t>的字符。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8317F-2AED-6991-4695-A99EAFE0E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120C-09F4-0439-F8B9-7211EA557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0CDFCC-E505-A941-9A92-67EE88761462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892A638B-96CC-C9E0-6677-B7CE44C3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字符集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FA22397-040E-38BF-CC6A-33BC7E0F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dirty="0">
                <a:ea typeface="宋体" panose="02010600030101010101" pitchFamily="2" charset="-122"/>
              </a:rPr>
              <a:t>类型的变量可以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任何单字符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 'a';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小写字母 a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 'A';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大写字母 A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 '0';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';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空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格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请注意，字符常量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ea typeface="宋体" panose="02010600030101010101" pitchFamily="2" charset="-122"/>
              </a:rPr>
              <a:t>单引号</a:t>
            </a:r>
            <a:r>
              <a:rPr lang="zh-CN" altLang="zh-CN" dirty="0">
                <a:ea typeface="宋体" panose="02010600030101010101" pitchFamily="2" charset="-122"/>
              </a:rPr>
              <a:t>括起来，而不是双引号。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42D33-1AB2-E39A-AE73-59615A89B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EC791-A651-64B3-CAC4-8D5EE5DDA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FD641E-14D2-4742-A9FD-5715E6CB7045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3E6E302-968A-67E6-8868-82BD39A3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字符操作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AB68AC8-6A76-20B2-8778-59048D71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 C 中字符</a:t>
            </a:r>
            <a:r>
              <a:rPr lang="zh-CN" altLang="en-US" dirty="0">
                <a:ea typeface="宋体" panose="02010600030101010101" pitchFamily="2" charset="-122"/>
              </a:rPr>
              <a:t>的操作</a:t>
            </a:r>
            <a:r>
              <a:rPr lang="zh-CN" altLang="zh-CN" dirty="0">
                <a:ea typeface="宋体" panose="02010600030101010101" pitchFamily="2" charset="-122"/>
              </a:rPr>
              <a:t>很简单，因为C</a:t>
            </a:r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ea typeface="宋体" panose="02010600030101010101" pitchFamily="2" charset="-122"/>
              </a:rPr>
              <a:t>字符</a:t>
            </a:r>
            <a:r>
              <a:rPr lang="zh-CN" altLang="en-US" dirty="0">
                <a:ea typeface="宋体" panose="02010600030101010101" pitchFamily="2" charset="-122"/>
              </a:rPr>
              <a:t>当作</a:t>
            </a:r>
            <a:r>
              <a:rPr lang="zh-CN" altLang="zh-CN" dirty="0">
                <a:ea typeface="宋体" panose="02010600030101010101" pitchFamily="2" charset="-122"/>
              </a:rPr>
              <a:t>小整数</a:t>
            </a:r>
            <a:r>
              <a:rPr lang="zh-CN" altLang="en-US" dirty="0">
                <a:ea typeface="宋体" panose="02010600030101010101" pitchFamily="2" charset="-122"/>
              </a:rPr>
              <a:t>进行处理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 ASCII </a:t>
            </a:r>
            <a:r>
              <a:rPr lang="zh-CN" altLang="en-US" dirty="0">
                <a:ea typeface="宋体" panose="02010600030101010101" pitchFamily="2" charset="-122"/>
              </a:rPr>
              <a:t>码</a:t>
            </a:r>
            <a:r>
              <a:rPr lang="zh-CN" altLang="zh-CN" dirty="0">
                <a:ea typeface="宋体" panose="02010600030101010101" pitchFamily="2" charset="-122"/>
              </a:rPr>
              <a:t>中，字符的</a:t>
            </a:r>
            <a:r>
              <a:rPr lang="zh-CN" altLang="en-US" dirty="0">
                <a:ea typeface="宋体" panose="02010600030101010101" pitchFamily="2" charset="-122"/>
              </a:rPr>
              <a:t>取值</a:t>
            </a:r>
            <a:r>
              <a:rPr lang="zh-CN" altLang="zh-CN" dirty="0">
                <a:ea typeface="宋体" panose="02010600030101010101" pitchFamily="2" charset="-122"/>
              </a:rPr>
              <a:t>范围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ea typeface="宋体" panose="02010600030101010101" pitchFamily="2" charset="-122"/>
              </a:rPr>
              <a:t> 0000000</a:t>
            </a:r>
            <a:r>
              <a:rPr lang="en-US" altLang="zh-CN" dirty="0">
                <a:ea typeface="宋体" panose="02010600030101010101" pitchFamily="2" charset="-122"/>
              </a:rPr>
              <a:t>~</a:t>
            </a:r>
            <a:r>
              <a:rPr lang="zh-CN" altLang="zh-CN" dirty="0">
                <a:ea typeface="宋体" panose="02010600030101010101" pitchFamily="2" charset="-122"/>
              </a:rPr>
              <a:t>1111111，可以</a:t>
            </a:r>
            <a:r>
              <a:rPr lang="zh-CN" altLang="en-US" dirty="0">
                <a:ea typeface="宋体" panose="02010600030101010101" pitchFamily="2" charset="-122"/>
              </a:rPr>
              <a:t>看成是</a:t>
            </a:r>
            <a:r>
              <a:rPr lang="zh-CN" altLang="zh-CN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~</a:t>
            </a:r>
            <a:r>
              <a:rPr lang="zh-CN" altLang="zh-CN" dirty="0">
                <a:ea typeface="宋体" panose="02010600030101010101" pitchFamily="2" charset="-122"/>
              </a:rPr>
              <a:t>127的整数。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字符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zh-CN" altLang="zh-CN" dirty="0">
                <a:ea typeface="宋体" panose="02010600030101010101" pitchFamily="2" charset="-122"/>
              </a:rPr>
              <a:t>的值是 97，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zh-CN" altLang="zh-CN" dirty="0">
                <a:ea typeface="宋体" panose="02010600030101010101" pitchFamily="2" charset="-122"/>
              </a:rPr>
              <a:t>的值是 65，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'0'</a:t>
            </a:r>
            <a:r>
              <a:rPr lang="zh-CN" altLang="zh-CN" dirty="0">
                <a:ea typeface="宋体" panose="02010600030101010101" pitchFamily="2" charset="-122"/>
              </a:rPr>
              <a:t>的值是 48，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zh-CN" altLang="zh-CN" dirty="0">
                <a:ea typeface="宋体" panose="02010600030101010101" pitchFamily="2" charset="-122"/>
              </a:rPr>
              <a:t>的值是 32。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字符常量实际上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dirty="0">
                <a:ea typeface="宋体" panose="02010600030101010101" pitchFamily="2" charset="-122"/>
              </a:rPr>
              <a:t>类型而不是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dirty="0">
                <a:ea typeface="宋体" panose="02010600030101010101" pitchFamily="2" charset="-122"/>
              </a:rPr>
              <a:t>类型。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5B22A-CD2C-D9BD-8382-62EDB2E5F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2E2EF-E304-AE7E-BC18-0D829E246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4ABC08-E0F3-1F49-8596-FFB0DB09BF7C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E05C12D-2F00-419D-B8E8-2E395ABF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字符操作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28B16BA8-082A-3F5A-68B7-E2E25B46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当计算中出现字符时，C 使用它</a:t>
            </a:r>
            <a:r>
              <a:rPr lang="zh-CN" altLang="en-US" dirty="0">
                <a:ea typeface="宋体" panose="02010600030101010101" pitchFamily="2" charset="-122"/>
              </a:rPr>
              <a:t>对应</a:t>
            </a:r>
            <a:r>
              <a:rPr lang="zh-CN" altLang="zh-CN" dirty="0">
                <a:ea typeface="宋体" panose="02010600030101010101" pitchFamily="2" charset="-122"/>
              </a:rPr>
              <a:t>的整数值。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考虑以下示例，</a:t>
            </a:r>
            <a:r>
              <a:rPr lang="zh-CN" altLang="en-US" dirty="0">
                <a:ea typeface="宋体" panose="02010600030101010101" pitchFamily="2" charset="-122"/>
              </a:rPr>
              <a:t>假设采用</a:t>
            </a:r>
            <a:r>
              <a:rPr lang="zh-CN" altLang="zh-CN" dirty="0">
                <a:ea typeface="宋体" panose="02010600030101010101" pitchFamily="2" charset="-122"/>
              </a:rPr>
              <a:t>ASCII 字符集：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'a';    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97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65;    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'A'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+ 1;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'B' */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       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'C' */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F24DB-C2D3-95D4-16B5-C3CA3B85F8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EFE0-A55E-ACBA-A792-7060B011B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8A036B-9403-674D-AE8F-9DE5A0A57987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387BEC6-3803-D0DF-9ABC-6226AFD8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字符操作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88B18457-30FA-DCA8-D60B-DB51EDC2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可以像数字</a:t>
            </a:r>
            <a:r>
              <a:rPr lang="zh-CN" altLang="en-US" dirty="0">
                <a:ea typeface="宋体" panose="02010600030101010101" pitchFamily="2" charset="-122"/>
              </a:rPr>
              <a:t>那样对</a:t>
            </a:r>
            <a:r>
              <a:rPr lang="zh-CN" altLang="zh-CN" dirty="0">
                <a:ea typeface="宋体" panose="02010600030101010101" pitchFamily="2" charset="-122"/>
              </a:rPr>
              <a:t>字符</a:t>
            </a:r>
            <a:r>
              <a:rPr lang="zh-CN" altLang="en-US" dirty="0">
                <a:ea typeface="宋体" panose="02010600030101010101" pitchFamily="2" charset="-122"/>
              </a:rPr>
              <a:t>进行</a:t>
            </a:r>
            <a:r>
              <a:rPr lang="zh-CN" altLang="zh-CN" dirty="0">
                <a:ea typeface="宋体" panose="02010600030101010101" pitchFamily="2" charset="-122"/>
              </a:rPr>
              <a:t>比较。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将小写字母转换为大写字母的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if语句：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('a' &lt;=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'z')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 'a' + 'A';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‘a’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这样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的比较</a:t>
            </a:r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en-US" dirty="0">
                <a:ea typeface="宋体" panose="02010600030101010101" pitchFamily="2" charset="-122"/>
              </a:rPr>
              <a:t>的是</a:t>
            </a:r>
            <a:r>
              <a:rPr lang="zh-CN" altLang="zh-CN" dirty="0">
                <a:ea typeface="宋体" panose="02010600030101010101" pitchFamily="2" charset="-122"/>
              </a:rPr>
              <a:t>字符</a:t>
            </a:r>
            <a:r>
              <a:rPr lang="zh-CN" altLang="en-US" dirty="0">
                <a:ea typeface="宋体" panose="02010600030101010101" pitchFamily="2" charset="-122"/>
              </a:rPr>
              <a:t>所对应</a:t>
            </a:r>
            <a:r>
              <a:rPr lang="zh-CN" altLang="zh-CN" dirty="0">
                <a:ea typeface="宋体" panose="02010600030101010101" pitchFamily="2" charset="-122"/>
              </a:rPr>
              <a:t>的整数值。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这些值取决于使用的字符集，因此使用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zh-CN" altLang="zh-CN" dirty="0">
                <a:ea typeface="宋体" panose="02010600030101010101" pitchFamily="2" charset="-122"/>
              </a:rPr>
              <a:t>比较字符的程序可能不可移植。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26D1F-A2AC-D72C-A74A-7EAE4ACB2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D73F8-B109-62B8-7567-08A3337E6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1138F5-0B36-AE47-BA8A-4A767E30A4F9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0F28C83-D34C-1AF0-18FC-2E49F2C2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有符号整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zh-CN" altLang="zh-CN" dirty="0">
                <a:ea typeface="宋体" panose="02010600030101010101" pitchFamily="2" charset="-122"/>
              </a:rPr>
              <a:t>和无符号整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41F84A5-2191-8615-0DEF-92F6F06C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有</a:t>
            </a:r>
            <a:r>
              <a:rPr lang="zh-CN" altLang="zh-CN" sz="2400" b="1" dirty="0">
                <a:ea typeface="宋体" panose="02010600030101010101" pitchFamily="2" charset="-122"/>
              </a:rPr>
              <a:t>符号整</a:t>
            </a:r>
            <a:r>
              <a:rPr lang="zh-CN" altLang="en-US" sz="2400" b="1" dirty="0">
                <a:ea typeface="宋体" panose="02010600030101010101" pitchFamily="2" charset="-122"/>
              </a:rPr>
              <a:t>数</a:t>
            </a:r>
            <a:r>
              <a:rPr lang="zh-CN" altLang="en-US" sz="2400" dirty="0">
                <a:ea typeface="宋体" panose="02010600030101010101" pitchFamily="2" charset="-122"/>
              </a:rPr>
              <a:t>如果为正数或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最左边位（</a:t>
            </a:r>
            <a:r>
              <a:rPr lang="zh-CN" altLang="zh-CN" sz="2400" b="1" dirty="0">
                <a:ea typeface="宋体" panose="02010600030101010101" pitchFamily="2" charset="-122"/>
              </a:rPr>
              <a:t>符号位</a:t>
            </a:r>
            <a:r>
              <a:rPr lang="zh-CN" altLang="zh-CN" sz="2400" dirty="0">
                <a:ea typeface="宋体" panose="02010600030101010101" pitchFamily="2" charset="-122"/>
              </a:rPr>
              <a:t>）为 0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r>
              <a:rPr lang="zh-CN" altLang="zh-CN" sz="2400" dirty="0">
                <a:ea typeface="宋体" panose="02010600030101010101" pitchFamily="2" charset="-122"/>
              </a:rPr>
              <a:t>如果为负数，则符号位为 1。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最大的 16 位整数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ea typeface="宋体" panose="02010600030101010101" pitchFamily="2" charset="-122"/>
              </a:rPr>
              <a:t>二进制表示</a:t>
            </a:r>
            <a:r>
              <a:rPr lang="zh-CN" altLang="en-US" sz="2400" dirty="0">
                <a:ea typeface="宋体" panose="02010600030101010101" pitchFamily="2" charset="-122"/>
              </a:rPr>
              <a:t>形式是</a:t>
            </a:r>
            <a:r>
              <a:rPr lang="zh-CN" altLang="zh-CN" sz="2400" dirty="0">
                <a:ea typeface="宋体" panose="02010600030101010101" pitchFamily="2" charset="-122"/>
              </a:rPr>
              <a:t> 0111111111111111，其值为 32,767 (2 </a:t>
            </a:r>
            <a:r>
              <a:rPr lang="zh-CN" altLang="zh-CN" sz="2400" baseline="30000" dirty="0">
                <a:ea typeface="宋体" panose="02010600030101010101" pitchFamily="2" charset="-122"/>
              </a:rPr>
              <a:t>15 </a:t>
            </a:r>
            <a:r>
              <a:rPr lang="zh-CN" altLang="zh-CN" sz="2400" dirty="0">
                <a:ea typeface="宋体" panose="02010600030101010101" pitchFamily="2" charset="-122"/>
              </a:rPr>
              <a:t>– 1)。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最大的 32 位整数是01111111111111111111111111111111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其值为 2,147,483,647 (2 </a:t>
            </a:r>
            <a:r>
              <a:rPr lang="zh-CN" altLang="zh-CN" sz="2400" baseline="30000" dirty="0">
                <a:ea typeface="宋体" panose="02010600030101010101" pitchFamily="2" charset="-122"/>
              </a:rPr>
              <a:t>31 </a:t>
            </a:r>
            <a:r>
              <a:rPr lang="zh-CN" altLang="zh-CN" sz="2400" dirty="0">
                <a:ea typeface="宋体" panose="02010600030101010101" pitchFamily="2" charset="-122"/>
              </a:rPr>
              <a:t>– 1)。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没有符号位的整数（最左边的位是数</a:t>
            </a:r>
            <a:r>
              <a:rPr lang="zh-CN" altLang="en-US" sz="2400" dirty="0">
                <a:ea typeface="宋体" panose="02010600030101010101" pitchFamily="2" charset="-122"/>
              </a:rPr>
              <a:t>值</a:t>
            </a:r>
            <a:r>
              <a:rPr lang="zh-CN" altLang="zh-CN" sz="2400" dirty="0">
                <a:ea typeface="宋体" panose="02010600030101010101" pitchFamily="2" charset="-122"/>
              </a:rPr>
              <a:t>的一部分）称为</a:t>
            </a:r>
            <a:r>
              <a:rPr lang="zh-CN" altLang="zh-CN" sz="2400" b="1" dirty="0">
                <a:ea typeface="宋体" panose="02010600030101010101" pitchFamily="2" charset="-122"/>
              </a:rPr>
              <a:t>无符号整</a:t>
            </a:r>
            <a:r>
              <a:rPr lang="zh-CN" altLang="en-US" sz="2400" b="1" dirty="0">
                <a:ea typeface="宋体" panose="02010600030101010101" pitchFamily="2" charset="-122"/>
              </a:rPr>
              <a:t>数</a:t>
            </a:r>
            <a:r>
              <a:rPr lang="zh-CN" altLang="zh-CN" sz="2400" b="1" i="1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最大的 16 位无符号整</a:t>
            </a:r>
            <a:r>
              <a:rPr lang="zh-CN" altLang="en-US" sz="2400" dirty="0">
                <a:ea typeface="宋体" panose="02010600030101010101" pitchFamily="2" charset="-122"/>
              </a:rPr>
              <a:t>数</a:t>
            </a:r>
            <a:r>
              <a:rPr lang="zh-CN" altLang="zh-CN" sz="2400" dirty="0">
                <a:ea typeface="宋体" panose="02010600030101010101" pitchFamily="2" charset="-122"/>
              </a:rPr>
              <a:t>是 65,535 (2 </a:t>
            </a:r>
            <a:r>
              <a:rPr lang="zh-CN" altLang="zh-CN" sz="2400" baseline="30000" dirty="0">
                <a:ea typeface="宋体" panose="02010600030101010101" pitchFamily="2" charset="-122"/>
              </a:rPr>
              <a:t>16 </a:t>
            </a:r>
            <a:r>
              <a:rPr lang="zh-CN" altLang="zh-CN" sz="2400" dirty="0">
                <a:ea typeface="宋体" panose="02010600030101010101" pitchFamily="2" charset="-122"/>
              </a:rPr>
              <a:t>– 1)。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最大的 32 位无符号整</a:t>
            </a:r>
            <a:r>
              <a:rPr lang="zh-CN" altLang="en-US" sz="2400" dirty="0">
                <a:ea typeface="宋体" panose="02010600030101010101" pitchFamily="2" charset="-122"/>
              </a:rPr>
              <a:t>数</a:t>
            </a:r>
            <a:r>
              <a:rPr lang="zh-CN" altLang="zh-CN" sz="2400" dirty="0">
                <a:ea typeface="宋体" panose="02010600030101010101" pitchFamily="2" charset="-122"/>
              </a:rPr>
              <a:t>是 4,294,967,295 (2 </a:t>
            </a:r>
            <a:r>
              <a:rPr lang="zh-CN" altLang="zh-CN" sz="2400" baseline="30000" dirty="0">
                <a:ea typeface="宋体" panose="02010600030101010101" pitchFamily="2" charset="-122"/>
              </a:rPr>
              <a:t>32 </a:t>
            </a:r>
            <a:r>
              <a:rPr lang="zh-CN" altLang="zh-CN" sz="2400" dirty="0">
                <a:ea typeface="宋体" panose="02010600030101010101" pitchFamily="2" charset="-122"/>
              </a:rPr>
              <a:t>– 1)。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63324-77AE-889C-A8EE-CC7ABE2FC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DDA3E-48A0-FF8E-D1D9-118780A66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D51652-E65D-9B43-85F4-9B0B79B02E98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1B02C15-323B-19A2-A6FD-1F83B67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字符操作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CEF9C0B-89ED-D7C7-7B6F-A40B0101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500" dirty="0">
                <a:ea typeface="宋体" panose="02010600030101010101" pitchFamily="2" charset="-122"/>
              </a:rPr>
              <a:t>字符具有与数字相同的属性</a:t>
            </a:r>
            <a:r>
              <a:rPr lang="zh-CN" altLang="en-US" sz="2500" dirty="0">
                <a:ea typeface="宋体" panose="02010600030101010101" pitchFamily="2" charset="-122"/>
              </a:rPr>
              <a:t>，</a:t>
            </a:r>
            <a:r>
              <a:rPr lang="zh-CN" altLang="zh-CN" sz="2500" dirty="0">
                <a:ea typeface="宋体" panose="02010600030101010101" pitchFamily="2" charset="-122"/>
              </a:rPr>
              <a:t>这一事实</a:t>
            </a:r>
            <a:r>
              <a:rPr lang="zh-CN" altLang="en-US" sz="2500" dirty="0">
                <a:ea typeface="宋体" panose="02010600030101010101" pitchFamily="2" charset="-122"/>
              </a:rPr>
              <a:t>会带来好处</a:t>
            </a:r>
            <a:r>
              <a:rPr lang="zh-CN" altLang="zh-CN" sz="25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例如，</a:t>
            </a:r>
            <a:r>
              <a:rPr lang="zh-CN" altLang="en-US" sz="2500" dirty="0">
                <a:ea typeface="宋体" panose="02010600030101010101" pitchFamily="2" charset="-122"/>
              </a:rPr>
              <a:t>可以让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中的</a:t>
            </a:r>
            <a:r>
              <a:rPr lang="zh-CN" altLang="zh-CN" sz="2500" dirty="0">
                <a:ea typeface="宋体" panose="02010600030101010101" pitchFamily="2" charset="-122"/>
              </a:rPr>
              <a:t>控制变量遍历所有大写字母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'A';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'Z';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…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将字符视为数字的缺点：</a:t>
            </a:r>
          </a:p>
          <a:p>
            <a:pPr lvl="1"/>
            <a:r>
              <a:rPr lang="zh-CN" altLang="zh-CN" sz="2100" dirty="0">
                <a:ea typeface="宋体" panose="02010600030101010101" pitchFamily="2" charset="-122"/>
              </a:rPr>
              <a:t>可能导致编译器无法捕获的错误。</a:t>
            </a:r>
          </a:p>
          <a:p>
            <a:pPr lvl="1"/>
            <a:r>
              <a:rPr lang="zh-CN" altLang="zh-CN" sz="2100" dirty="0">
                <a:ea typeface="宋体" panose="02010600030101010101" pitchFamily="2" charset="-122"/>
              </a:rPr>
              <a:t>允许无意义的表达</a:t>
            </a:r>
            <a:r>
              <a:rPr lang="zh-CN" altLang="en-US" sz="2100" dirty="0">
                <a:ea typeface="宋体" panose="02010600030101010101" pitchFamily="2" charset="-122"/>
              </a:rPr>
              <a:t>式</a:t>
            </a:r>
            <a:r>
              <a:rPr lang="zh-CN" altLang="zh-CN" sz="2100" dirty="0">
                <a:ea typeface="宋体" panose="02010600030101010101" pitchFamily="2" charset="-122"/>
              </a:rPr>
              <a:t>，例如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'b'</a:t>
            </a:r>
            <a:r>
              <a:rPr lang="en-US" altLang="zh-CN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'c </a:t>
            </a:r>
            <a:r>
              <a:rPr lang="zh-CN" altLang="zh-CN" sz="2100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zh-CN" sz="2100" dirty="0">
                <a:ea typeface="宋体" panose="02010600030101010101" pitchFamily="2" charset="-122"/>
              </a:rPr>
              <a:t>可能会妨碍可移植性，因为程序可能依赖于对字符集的假设。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84E82-1596-55BD-FEB6-3E84852BE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72DE7-83CB-2E2A-6545-1FD366EF6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2AB30-7BBD-1046-8A2F-EDCF729F46D8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ED326AE6-5E9F-8A8C-6AA3-70E20024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有符号字符和无符号字符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08DD16CF-2583-A23A-40C4-7D5256FF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sz="2500" dirty="0">
                <a:ea typeface="宋体" panose="02010600030101010101" pitchFamily="2" charset="-122"/>
              </a:rPr>
              <a:t>类型与整数类型一样存在有符号和无符号</a:t>
            </a:r>
            <a:r>
              <a:rPr lang="zh-CN" altLang="en-US" sz="2500" dirty="0">
                <a:ea typeface="宋体" panose="02010600030101010101" pitchFamily="2" charset="-122"/>
              </a:rPr>
              <a:t>两种</a:t>
            </a:r>
            <a:r>
              <a:rPr lang="zh-CN" altLang="zh-CN" sz="25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有符号字符的</a:t>
            </a:r>
            <a:r>
              <a:rPr lang="zh-CN" altLang="en-US" sz="2500" dirty="0">
                <a:ea typeface="宋体" panose="02010600030101010101" pitchFamily="2" charset="-122"/>
              </a:rPr>
              <a:t>取</a:t>
            </a:r>
            <a:r>
              <a:rPr lang="zh-CN" altLang="zh-CN" sz="2500" dirty="0">
                <a:ea typeface="宋体" panose="02010600030101010101" pitchFamily="2" charset="-122"/>
              </a:rPr>
              <a:t>值</a:t>
            </a:r>
            <a:r>
              <a:rPr lang="zh-CN" altLang="en-US" sz="2500" dirty="0">
                <a:ea typeface="宋体" panose="02010600030101010101" pitchFamily="2" charset="-122"/>
              </a:rPr>
              <a:t>范围是</a:t>
            </a:r>
            <a:r>
              <a:rPr lang="zh-CN" altLang="zh-CN" sz="2500" dirty="0">
                <a:ea typeface="宋体" panose="02010600030101010101" pitchFamily="2" charset="-122"/>
              </a:rPr>
              <a:t>–128</a:t>
            </a:r>
            <a:r>
              <a:rPr lang="en-US" altLang="zh-CN" sz="2500" dirty="0">
                <a:ea typeface="宋体" panose="02010600030101010101" pitchFamily="2" charset="-122"/>
              </a:rPr>
              <a:t>~</a:t>
            </a:r>
            <a:r>
              <a:rPr lang="zh-CN" altLang="zh-CN" sz="2500" dirty="0">
                <a:ea typeface="宋体" panose="02010600030101010101" pitchFamily="2" charset="-122"/>
              </a:rPr>
              <a:t>127。无符号字符的</a:t>
            </a:r>
            <a:r>
              <a:rPr lang="zh-CN" altLang="en-US" sz="2500" dirty="0">
                <a:ea typeface="宋体" panose="02010600030101010101" pitchFamily="2" charset="-122"/>
              </a:rPr>
              <a:t>取</a:t>
            </a:r>
            <a:r>
              <a:rPr lang="zh-CN" altLang="zh-CN" sz="2500" dirty="0">
                <a:ea typeface="宋体" panose="02010600030101010101" pitchFamily="2" charset="-122"/>
              </a:rPr>
              <a:t>值</a:t>
            </a:r>
            <a:r>
              <a:rPr lang="zh-CN" altLang="en-US" sz="2500" dirty="0">
                <a:ea typeface="宋体" panose="02010600030101010101" pitchFamily="2" charset="-122"/>
              </a:rPr>
              <a:t>范围是</a:t>
            </a:r>
            <a:r>
              <a:rPr lang="zh-CN" altLang="zh-CN" sz="2500" dirty="0">
                <a:ea typeface="宋体" panose="02010600030101010101" pitchFamily="2" charset="-122"/>
              </a:rPr>
              <a:t>0</a:t>
            </a:r>
            <a:r>
              <a:rPr lang="en-US" altLang="zh-CN" sz="2500" dirty="0">
                <a:ea typeface="宋体" panose="02010600030101010101" pitchFamily="2" charset="-122"/>
              </a:rPr>
              <a:t>~</a:t>
            </a:r>
            <a:r>
              <a:rPr lang="zh-CN" altLang="zh-CN" sz="2500" dirty="0">
                <a:ea typeface="宋体" panose="02010600030101010101" pitchFamily="2" charset="-122"/>
              </a:rPr>
              <a:t>255。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一些编译器将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sz="2500" dirty="0">
                <a:ea typeface="宋体" panose="02010600030101010101" pitchFamily="2" charset="-122"/>
              </a:rPr>
              <a:t>视为有符号类型，而其他编译器将其视为无符号类型。大多数时候，这无关紧要。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C 允许使用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zh-CN" altLang="zh-CN" sz="2500" dirty="0">
                <a:ea typeface="宋体" panose="02010600030101010101" pitchFamily="2" charset="-122"/>
              </a:rPr>
              <a:t>和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zh-CN" altLang="zh-CN" sz="2500" dirty="0">
                <a:ea typeface="宋体" panose="02010600030101010101" pitchFamily="2" charset="-122"/>
              </a:rPr>
              <a:t>来</a:t>
            </a:r>
            <a:r>
              <a:rPr lang="zh-CN" altLang="en-US" sz="2500" dirty="0">
                <a:ea typeface="宋体" panose="02010600030101010101" pitchFamily="2" charset="-122"/>
              </a:rPr>
              <a:t>修饰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sz="25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signed char sch;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char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uch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051D-4D9C-419A-92E0-2F7ED72A36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9E7B0-24DD-3572-916C-F865353B2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7177EC-5641-634C-8BE0-B4AF60315BB1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05BDC32-BA27-1F41-D87D-39258E0E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有符号字符和无符号字符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F8CA0B61-0CEC-347B-A837-30B9CB59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C89 使用术语</a:t>
            </a:r>
            <a:r>
              <a:rPr lang="zh-CN" altLang="zh-CN" b="1" dirty="0">
                <a:ea typeface="宋体" panose="02010600030101010101" pitchFamily="2" charset="-122"/>
              </a:rPr>
              <a:t>整</a:t>
            </a:r>
            <a:r>
              <a:rPr lang="zh-CN" altLang="en-US" b="1" dirty="0">
                <a:ea typeface="宋体" panose="02010600030101010101" pitchFamily="2" charset="-122"/>
              </a:rPr>
              <a:t>值</a:t>
            </a:r>
            <a:r>
              <a:rPr lang="zh-CN" altLang="zh-CN" b="1" dirty="0">
                <a:ea typeface="宋体" panose="02010600030101010101" pitchFamily="2" charset="-122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来</a:t>
            </a:r>
            <a:r>
              <a:rPr lang="zh-CN" altLang="en-US" dirty="0">
                <a:ea typeface="宋体" panose="02010600030101010101" pitchFamily="2" charset="-122"/>
              </a:rPr>
              <a:t>统称</a:t>
            </a:r>
            <a:r>
              <a:rPr lang="zh-CN" altLang="zh-CN" dirty="0">
                <a:ea typeface="宋体" panose="02010600030101010101" pitchFamily="2" charset="-122"/>
              </a:rPr>
              <a:t>整数类型和字符类型。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枚举类型也</a:t>
            </a:r>
            <a:r>
              <a:rPr lang="zh-CN" altLang="en-US" dirty="0">
                <a:ea typeface="宋体" panose="02010600030101010101" pitchFamily="2" charset="-122"/>
              </a:rPr>
              <a:t>属于</a:t>
            </a:r>
            <a:r>
              <a:rPr lang="zh-CN" altLang="zh-CN" dirty="0">
                <a:ea typeface="宋体" panose="02010600030101010101" pitchFamily="2" charset="-122"/>
              </a:rPr>
              <a:t>整数类型。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C99 不使用术语“整</a:t>
            </a:r>
            <a:r>
              <a:rPr lang="zh-CN" altLang="en-US" dirty="0">
                <a:ea typeface="宋体" panose="02010600030101010101" pitchFamily="2" charset="-122"/>
              </a:rPr>
              <a:t>值</a:t>
            </a:r>
            <a:r>
              <a:rPr lang="zh-CN" altLang="zh-CN" dirty="0">
                <a:ea typeface="宋体" panose="02010600030101010101" pitchFamily="2" charset="-122"/>
              </a:rPr>
              <a:t>类型”。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相反，它将整数类型的含义扩展为包括字符类型和枚举类型。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C99 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zh-CN" altLang="zh-CN" dirty="0">
                <a:ea typeface="宋体" panose="02010600030101010101" pitchFamily="2" charset="-122"/>
              </a:rPr>
              <a:t>类型被认为是无符号整数类型。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4D18-3EB3-B386-5F9B-2043CB5A7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1366-190A-9C0D-61D7-9F8C91B06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4DEE7F-1814-2E4C-822C-AC27F4C5A445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C128CE0-EBCB-DBEF-6048-7141613D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算术类型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A781-C3E7-4460-7475-CFD05FFE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整数类型和浮点类型统称为</a:t>
            </a:r>
            <a:r>
              <a:rPr lang="zh-CN" b="1" dirty="0"/>
              <a:t>算术类型</a:t>
            </a:r>
            <a:r>
              <a:rPr lang="zh-CN" b="1" i="1" dirty="0"/>
              <a:t>。</a:t>
            </a:r>
          </a:p>
          <a:p>
            <a:pPr>
              <a:defRPr/>
            </a:pPr>
            <a:r>
              <a:rPr lang="zh-CN" dirty="0"/>
              <a:t>C89中算术类型的总结</a:t>
            </a:r>
            <a:r>
              <a:rPr lang="zh-CN" altLang="en-US" dirty="0"/>
              <a:t>分类</a:t>
            </a:r>
            <a:r>
              <a:rPr lang="zh-CN" dirty="0"/>
              <a:t>：</a:t>
            </a: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整值类</a:t>
            </a:r>
            <a:r>
              <a:rPr lang="zh-CN" dirty="0">
                <a:ea typeface="+mn-ea"/>
                <a:cs typeface="+mn-cs"/>
              </a:rPr>
              <a:t>型</a:t>
            </a:r>
          </a:p>
          <a:p>
            <a:pPr lvl="2">
              <a:defRPr/>
            </a:pPr>
            <a:r>
              <a:rPr lang="zh-CN" altLang="en-US" dirty="0">
                <a:ea typeface="+mn-ea"/>
                <a:cs typeface="+mn-cs"/>
              </a:rPr>
              <a:t>字符类型（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zh-CN" altLang="en-US" dirty="0">
                <a:ea typeface="+mn-ea"/>
                <a:cs typeface="+mn-cs"/>
              </a:rPr>
              <a:t>）</a:t>
            </a:r>
            <a:endParaRPr lang="en-US" altLang="zh-CN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dirty="0">
                <a:ea typeface="+mn-ea"/>
                <a:cs typeface="+mn-cs"/>
              </a:rPr>
              <a:t>有符号整型（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dirty="0">
                <a:ea typeface="+mn-ea"/>
                <a:cs typeface="+mn-cs"/>
              </a:rPr>
              <a:t>）</a:t>
            </a:r>
          </a:p>
          <a:p>
            <a:pPr lvl="2">
              <a:defRPr/>
            </a:pPr>
            <a:r>
              <a:rPr lang="zh-CN" dirty="0">
                <a:ea typeface="+mn-ea"/>
                <a:cs typeface="+mn-cs"/>
              </a:rPr>
              <a:t>无符号整型（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unsigned char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unsigned short int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unsigned int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unsigned long int</a:t>
            </a:r>
            <a:r>
              <a:rPr lang="zh-CN" dirty="0">
                <a:ea typeface="+mn-ea"/>
                <a:cs typeface="+mn-cs"/>
              </a:rPr>
              <a:t>）</a:t>
            </a:r>
          </a:p>
          <a:p>
            <a:pPr lvl="2">
              <a:defRPr/>
            </a:pPr>
            <a:r>
              <a:rPr lang="zh-CN" dirty="0">
                <a:ea typeface="+mn-ea"/>
                <a:cs typeface="+mn-cs"/>
              </a:rPr>
              <a:t>枚举类型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浮</a:t>
            </a:r>
            <a:r>
              <a:rPr lang="zh-CN" altLang="en-US" dirty="0">
                <a:ea typeface="+mn-ea"/>
                <a:cs typeface="+mn-cs"/>
              </a:rPr>
              <a:t>点</a:t>
            </a:r>
            <a:r>
              <a:rPr lang="zh-CN" dirty="0">
                <a:ea typeface="+mn-ea"/>
                <a:cs typeface="+mn-cs"/>
              </a:rPr>
              <a:t>类型（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zh-CN" altLang="en-US" dirty="0">
                <a:latin typeface="Courier New" pitchFamily="49" charset="0"/>
                <a:ea typeface="+mn-ea"/>
                <a:cs typeface="+mn-cs"/>
              </a:rPr>
              <a:t>、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zh-CN" altLang="en-US" sz="2000" dirty="0">
                <a:latin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long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zh-CN" dirty="0">
                <a:ea typeface="+mn-ea"/>
                <a:cs typeface="+mn-cs"/>
              </a:rPr>
              <a:t>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726F4-62B8-D9EF-4685-2D13B685B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86DF-E94F-ED99-2209-E5C27FFB9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7D9EBE-114D-5D40-B221-5B6D413FC8ED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A2FDA6E-9A3A-C7E9-2C92-19528C6F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算术类型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9674-282E-0003-7658-35B5768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pPr>
              <a:defRPr/>
            </a:pPr>
            <a:r>
              <a:rPr lang="zh-CN" dirty="0"/>
              <a:t>C99 有更复杂的层次结构：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整数类型</a:t>
            </a:r>
          </a:p>
          <a:p>
            <a:pPr lvl="2">
              <a:defRPr/>
            </a:pPr>
            <a:r>
              <a:rPr lang="zh-CN" altLang="en-US" dirty="0"/>
              <a:t>字符类型（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zh-CN" altLang="en-US" dirty="0"/>
              <a:t>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zh-CN" dirty="0">
                <a:ea typeface="+mn-ea"/>
                <a:cs typeface="+mn-cs"/>
              </a:rPr>
              <a:t>有符号整型，</a:t>
            </a:r>
            <a:r>
              <a:rPr lang="zh-CN" altLang="en-US" dirty="0">
                <a:ea typeface="+mn-ea"/>
                <a:cs typeface="+mn-cs"/>
              </a:rPr>
              <a:t>包括</a:t>
            </a:r>
            <a:r>
              <a:rPr lang="zh-CN" dirty="0">
                <a:ea typeface="+mn-ea"/>
                <a:cs typeface="+mn-cs"/>
              </a:rPr>
              <a:t>标准</a:t>
            </a:r>
            <a:r>
              <a:rPr lang="zh-CN" altLang="en-US" dirty="0">
                <a:ea typeface="+mn-ea"/>
                <a:cs typeface="+mn-cs"/>
              </a:rPr>
              <a:t>的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signed char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short int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long int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long </a:t>
            </a:r>
            <a:r>
              <a:rPr lang="en-US" altLang="zh-CN" dirty="0" err="1">
                <a:latin typeface="Courier New" pitchFamily="49" charset="0"/>
                <a:ea typeface="+mn-ea"/>
                <a:cs typeface="Courier New" pitchFamily="49" charset="0"/>
              </a:rPr>
              <a:t>long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 int)</a:t>
            </a:r>
            <a:r>
              <a:rPr lang="zh-CN" dirty="0">
                <a:ea typeface="+mn-ea"/>
                <a:cs typeface="+mn-cs"/>
              </a:rPr>
              <a:t> 和扩展</a:t>
            </a:r>
            <a:r>
              <a:rPr lang="zh-CN" altLang="en-US" dirty="0">
                <a:ea typeface="+mn-ea"/>
                <a:cs typeface="+mn-cs"/>
              </a:rPr>
              <a:t>的</a:t>
            </a:r>
            <a:endParaRPr lang="zh-CN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dirty="0">
                <a:ea typeface="+mn-ea"/>
                <a:cs typeface="+mn-cs"/>
              </a:rPr>
              <a:t>无符号整型，</a:t>
            </a:r>
            <a:r>
              <a:rPr lang="zh-CN" altLang="en-US" dirty="0">
                <a:ea typeface="+mn-ea"/>
                <a:cs typeface="+mn-cs"/>
              </a:rPr>
              <a:t>包括</a:t>
            </a:r>
            <a:r>
              <a:rPr lang="zh-CN" dirty="0">
                <a:ea typeface="+mn-ea"/>
                <a:cs typeface="+mn-cs"/>
              </a:rPr>
              <a:t>标准</a:t>
            </a:r>
            <a:r>
              <a:rPr lang="zh-CN" altLang="en-US" dirty="0">
                <a:ea typeface="+mn-ea"/>
                <a:cs typeface="+mn-cs"/>
              </a:rPr>
              <a:t>的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unsigned char, unsigned short int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unsigned int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unsigned long int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unsigned long </a:t>
            </a:r>
            <a:r>
              <a:rPr lang="en-US" altLang="zh-CN" dirty="0" err="1">
                <a:latin typeface="Courier New" pitchFamily="49" charset="0"/>
                <a:ea typeface="+mn-ea"/>
                <a:cs typeface="Courier New" pitchFamily="49" charset="0"/>
              </a:rPr>
              <a:t>long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 int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_Bool)</a:t>
            </a:r>
            <a:r>
              <a:rPr lang="zh-CN" dirty="0">
                <a:ea typeface="+mn-ea"/>
                <a:cs typeface="+mn-cs"/>
              </a:rPr>
              <a:t>和扩展</a:t>
            </a:r>
            <a:r>
              <a:rPr lang="zh-CN" altLang="en-US" dirty="0">
                <a:ea typeface="+mn-ea"/>
                <a:cs typeface="+mn-cs"/>
              </a:rPr>
              <a:t>的</a:t>
            </a:r>
            <a:endParaRPr lang="zh-CN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dirty="0">
                <a:ea typeface="+mn-ea"/>
                <a:cs typeface="+mn-cs"/>
              </a:rPr>
              <a:t>枚举类型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浮</a:t>
            </a:r>
            <a:r>
              <a:rPr lang="zh-CN" altLang="en-US" dirty="0">
                <a:ea typeface="+mn-ea"/>
                <a:cs typeface="+mn-cs"/>
              </a:rPr>
              <a:t>点</a:t>
            </a:r>
            <a:r>
              <a:rPr lang="zh-CN" dirty="0">
                <a:ea typeface="+mn-ea"/>
                <a:cs typeface="+mn-cs"/>
              </a:rPr>
              <a:t>类型</a:t>
            </a:r>
          </a:p>
          <a:p>
            <a:pPr lvl="2">
              <a:defRPr/>
            </a:pPr>
            <a:r>
              <a:rPr lang="zh-CN" altLang="en-US" dirty="0">
                <a:ea typeface="+mn-ea"/>
                <a:cs typeface="+mn-cs"/>
              </a:rPr>
              <a:t>实数</a:t>
            </a:r>
            <a:r>
              <a:rPr lang="zh-CN" dirty="0">
                <a:ea typeface="+mn-ea"/>
                <a:cs typeface="+mn-cs"/>
              </a:rPr>
              <a:t>浮点类型</a:t>
            </a:r>
            <a:r>
              <a:rPr lang="en-US" altLang="zh-CN" dirty="0"/>
              <a:t>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dirty="0"/>
              <a:t>,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dirty="0"/>
              <a:t>)</a:t>
            </a:r>
            <a:r>
              <a:rPr lang="zh-CN" dirty="0">
                <a:ea typeface="+mn-ea"/>
                <a:cs typeface="+mn-cs"/>
              </a:rPr>
              <a:t> </a:t>
            </a:r>
            <a:endParaRPr lang="en-US" altLang="zh-CN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dirty="0">
                <a:ea typeface="+mn-ea"/>
                <a:cs typeface="+mn-cs"/>
              </a:rPr>
              <a:t>复</a:t>
            </a:r>
            <a:r>
              <a:rPr lang="zh-CN" altLang="en-US" dirty="0">
                <a:ea typeface="+mn-ea"/>
                <a:cs typeface="+mn-cs"/>
              </a:rPr>
              <a:t>数</a:t>
            </a:r>
            <a:r>
              <a:rPr lang="zh-CN" dirty="0">
                <a:ea typeface="+mn-ea"/>
                <a:cs typeface="+mn-cs"/>
              </a:rPr>
              <a:t>类型</a:t>
            </a:r>
            <a:r>
              <a:rPr lang="en-US" altLang="zh-CN" dirty="0"/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float_Complex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double_Complex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dirty="0"/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double_Complex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21EC6-4AA3-889F-27CC-4E95607D5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A741-1F6E-728A-D73B-B3A078A33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0F40F4-F28B-2544-91F4-C9B49874C161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075F8449-CD0E-87BD-B7CF-EC060708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AFA37E-DC54-CFC7-90B1-670B512A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字符常量通常是用单引号括起来的</a:t>
            </a:r>
            <a:r>
              <a:rPr lang="zh-CN" altLang="en-US" dirty="0">
                <a:ea typeface="宋体" panose="02010600030101010101" pitchFamily="2" charset="-122"/>
              </a:rPr>
              <a:t>单个</a:t>
            </a:r>
            <a:r>
              <a:rPr lang="zh-CN" altLang="zh-CN" dirty="0">
                <a:ea typeface="宋体" panose="02010600030101010101" pitchFamily="2" charset="-122"/>
              </a:rPr>
              <a:t>字符。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但是，某些特殊字符（包括换行符）不能以这种方式</a:t>
            </a:r>
            <a:r>
              <a:rPr lang="zh-CN" altLang="en-US" dirty="0">
                <a:ea typeface="宋体" panose="02010600030101010101" pitchFamily="2" charset="-122"/>
              </a:rPr>
              <a:t>书写</a:t>
            </a:r>
            <a:r>
              <a:rPr lang="zh-CN" altLang="zh-CN" dirty="0">
                <a:ea typeface="宋体" panose="02010600030101010101" pitchFamily="2" charset="-122"/>
              </a:rPr>
              <a:t>，因为它们是不可见的（</a:t>
            </a:r>
            <a:r>
              <a:rPr lang="zh-CN" altLang="en-US" dirty="0">
                <a:ea typeface="宋体" panose="02010600030101010101" pitchFamily="2" charset="-122"/>
              </a:rPr>
              <a:t>非</a:t>
            </a:r>
            <a:r>
              <a:rPr lang="zh-CN" altLang="zh-CN" dirty="0">
                <a:ea typeface="宋体" panose="02010600030101010101" pitchFamily="2" charset="-122"/>
              </a:rPr>
              <a:t>打印</a:t>
            </a:r>
            <a:r>
              <a:rPr lang="zh-CN" altLang="en-US" dirty="0">
                <a:ea typeface="宋体" panose="02010600030101010101" pitchFamily="2" charset="-122"/>
              </a:rPr>
              <a:t>字符</a:t>
            </a:r>
            <a:r>
              <a:rPr lang="zh-CN" altLang="zh-CN" dirty="0">
                <a:ea typeface="宋体" panose="02010600030101010101" pitchFamily="2" charset="-122"/>
              </a:rPr>
              <a:t>）或者</a:t>
            </a:r>
            <a:r>
              <a:rPr lang="zh-CN" altLang="en-US" dirty="0">
                <a:ea typeface="宋体" panose="02010600030101010101" pitchFamily="2" charset="-122"/>
              </a:rPr>
              <a:t>无法</a:t>
            </a:r>
            <a:r>
              <a:rPr lang="zh-CN" altLang="zh-CN" dirty="0">
                <a:ea typeface="宋体" panose="02010600030101010101" pitchFamily="2" charset="-122"/>
              </a:rPr>
              <a:t>从键盘输入。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转义序列</a:t>
            </a:r>
            <a:r>
              <a:rPr lang="zh-CN" altLang="zh-CN" dirty="0">
                <a:ea typeface="宋体" panose="02010600030101010101" pitchFamily="2" charset="-122"/>
              </a:rPr>
              <a:t>提供了一种表示这些字符的方法。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有两种转义序列：</a:t>
            </a:r>
            <a:r>
              <a:rPr lang="zh-CN" altLang="zh-CN" b="1" dirty="0">
                <a:ea typeface="宋体" panose="02010600030101010101" pitchFamily="2" charset="-122"/>
              </a:rPr>
              <a:t>字符转义</a:t>
            </a:r>
            <a:r>
              <a:rPr lang="zh-CN" altLang="en-US" b="1" dirty="0">
                <a:ea typeface="宋体" panose="02010600030101010101" pitchFamily="2" charset="-122"/>
              </a:rPr>
              <a:t>序列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ea typeface="宋体" panose="02010600030101010101" pitchFamily="2" charset="-122"/>
              </a:rPr>
              <a:t>数字转义</a:t>
            </a:r>
            <a:r>
              <a:rPr lang="zh-CN" altLang="en-US" b="1" dirty="0">
                <a:ea typeface="宋体" panose="02010600030101010101" pitchFamily="2" charset="-122"/>
              </a:rPr>
              <a:t>序列</a:t>
            </a:r>
            <a:r>
              <a:rPr lang="zh-CN" altLang="zh-CN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FA364-D876-A38D-6E19-311666A3D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95912-709C-28D7-1300-75B6D679A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EE8D5-5B6B-BE44-AF9A-644164C6848F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D2996E0-7192-52E8-DA0A-46EF65D7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976F95AA-C7D4-B5CA-7C15-895BEA49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200400" algn="ctr"/>
              </a:tabLst>
            </a:pPr>
            <a:r>
              <a:rPr lang="zh-CN" altLang="en-US" dirty="0">
                <a:ea typeface="宋体" panose="02010600030101010101" pitchFamily="2" charset="-122"/>
              </a:rPr>
              <a:t>完整的</a:t>
            </a:r>
            <a:r>
              <a:rPr lang="zh-CN" altLang="zh-CN" dirty="0">
                <a:ea typeface="宋体" panose="02010600030101010101" pitchFamily="2" charset="-122"/>
              </a:rPr>
              <a:t>字符转义</a:t>
            </a:r>
            <a:r>
              <a:rPr lang="zh-CN" altLang="en-US" dirty="0">
                <a:ea typeface="宋体" panose="02010600030101010101" pitchFamily="2" charset="-122"/>
              </a:rPr>
              <a:t>序列集合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b="1" i="1" dirty="0">
                <a:ea typeface="宋体" panose="02010600030101010101" pitchFamily="2" charset="-122"/>
              </a:rPr>
              <a:t>	Name	Escape Sequence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Alert (bell)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\a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Backspace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\b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Form feed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\f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New line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Carriage return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\r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Horizontal tab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Vertical tab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\v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Backslash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\\</a:t>
            </a:r>
            <a:r>
              <a:rPr lang="en-US" altLang="zh-CN" sz="2200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Question mark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\?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Single quote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\'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200400" algn="ctr"/>
              </a:tabLst>
            </a:pPr>
            <a:r>
              <a:rPr lang="en-US" altLang="zh-CN" sz="2200" dirty="0">
                <a:ea typeface="宋体" panose="02010600030101010101" pitchFamily="2" charset="-122"/>
              </a:rPr>
              <a:t>	Double quote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200" dirty="0">
                <a:latin typeface="Helvetica" pitchFamily="2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7B570-93BF-D335-5319-9F9AA4E781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4D5B1-D7D1-1961-681F-6AB51B66F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74D1A7-FB03-164B-8F33-01C078573FA9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631B808-B14C-77CB-499D-50AE1F11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7B161B77-4A52-E3C8-DD8B-683F4753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字符转义很方便，但并非所有</a:t>
            </a:r>
            <a:r>
              <a:rPr lang="zh-CN" altLang="en-US" dirty="0">
                <a:ea typeface="宋体" panose="02010600030101010101" pitchFamily="2" charset="-122"/>
              </a:rPr>
              <a:t>无法</a:t>
            </a:r>
            <a:r>
              <a:rPr lang="zh-CN" altLang="zh-CN" dirty="0">
                <a:ea typeface="宋体" panose="02010600030101010101" pitchFamily="2" charset="-122"/>
              </a:rPr>
              <a:t>打印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 ASCII 字符都存在转义。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字符转义也</a:t>
            </a:r>
            <a:r>
              <a:rPr lang="zh-CN" altLang="en-US" dirty="0">
                <a:ea typeface="宋体" panose="02010600030101010101" pitchFamily="2" charset="-122"/>
              </a:rPr>
              <a:t>无法用于</a:t>
            </a:r>
            <a:r>
              <a:rPr lang="zh-CN" altLang="zh-CN" dirty="0">
                <a:ea typeface="宋体" panose="02010600030101010101" pitchFamily="2" charset="-122"/>
              </a:rPr>
              <a:t>表示基本 128 个 ASCII 字符之外的字符。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数字转义</a:t>
            </a:r>
            <a:r>
              <a:rPr lang="zh-CN" altLang="en-US" dirty="0">
                <a:ea typeface="宋体" panose="02010600030101010101" pitchFamily="2" charset="-122"/>
              </a:rPr>
              <a:t>序列</a:t>
            </a:r>
            <a:r>
              <a:rPr lang="zh-CN" altLang="zh-CN" dirty="0">
                <a:ea typeface="宋体" panose="02010600030101010101" pitchFamily="2" charset="-122"/>
              </a:rPr>
              <a:t>可以表示任何字符</a:t>
            </a:r>
            <a:r>
              <a:rPr lang="zh-CN" altLang="en-US" dirty="0">
                <a:ea typeface="宋体" panose="02010600030101010101" pitchFamily="2" charset="-122"/>
              </a:rPr>
              <a:t>，可以</a:t>
            </a:r>
            <a:r>
              <a:rPr lang="zh-CN" altLang="zh-CN" dirty="0">
                <a:ea typeface="宋体" panose="02010600030101010101" pitchFamily="2" charset="-122"/>
              </a:rPr>
              <a:t>解决此问题。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特殊</a:t>
            </a:r>
            <a:r>
              <a:rPr lang="zh-CN" altLang="zh-CN" dirty="0">
                <a:ea typeface="宋体" panose="02010600030101010101" pitchFamily="2" charset="-122"/>
              </a:rPr>
              <a:t>字符的数字转义</a:t>
            </a:r>
            <a:r>
              <a:rPr lang="zh-CN" altLang="en-US" dirty="0">
                <a:ea typeface="宋体" panose="02010600030101010101" pitchFamily="2" charset="-122"/>
              </a:rPr>
              <a:t>序列</a:t>
            </a:r>
            <a:r>
              <a:rPr lang="zh-CN" altLang="zh-CN" dirty="0">
                <a:ea typeface="宋体" panose="02010600030101010101" pitchFamily="2" charset="-122"/>
              </a:rPr>
              <a:t>使用字符的八进制或十六进制值。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例如，</a:t>
            </a:r>
            <a:r>
              <a:rPr lang="zh-CN" altLang="en-US" dirty="0">
                <a:ea typeface="宋体" panose="02010600030101010101" pitchFamily="2" charset="-122"/>
              </a:rPr>
              <a:t>某个</a:t>
            </a:r>
            <a:r>
              <a:rPr lang="zh-CN" altLang="zh-CN" dirty="0">
                <a:ea typeface="宋体" panose="02010600030101010101" pitchFamily="2" charset="-122"/>
              </a:rPr>
              <a:t>ASCII 转义字符（十进制值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zh-CN" altLang="zh-CN" dirty="0">
                <a:ea typeface="宋体" panose="02010600030101010101" pitchFamily="2" charset="-122"/>
              </a:rPr>
              <a:t>27）的八进制值为 33，十六进制值为 1B。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B1BCA-49CD-6CF3-7471-067F96BE6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1669-8E5C-7B0A-B785-1C6814B1B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B16089-A60B-4E45-9CCC-9284FE701B3A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7D56E8A-944D-0765-1899-40EEDF34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07209C90-032F-C3FB-47B3-A6EE8630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八进制转义序列</a:t>
            </a:r>
            <a:r>
              <a:rPr lang="zh-CN" altLang="zh-CN" dirty="0">
                <a:ea typeface="宋体" panose="02010600030101010101" pitchFamily="2" charset="-122"/>
              </a:rPr>
              <a:t>由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zh-CN" altLang="zh-CN" dirty="0">
                <a:ea typeface="宋体" panose="02010600030101010101" pitchFamily="2" charset="-122"/>
              </a:rPr>
              <a:t>字符后跟一个最多三个数字的八进制数组成，例如\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33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\033 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十六进制转义序列</a:t>
            </a:r>
            <a:r>
              <a:rPr lang="zh-CN" altLang="zh-CN" dirty="0">
                <a:ea typeface="宋体" panose="02010600030101010101" pitchFamily="2" charset="-122"/>
              </a:rPr>
              <a:t>由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\x</a:t>
            </a:r>
            <a:r>
              <a:rPr lang="zh-CN" altLang="zh-CN" dirty="0">
                <a:ea typeface="宋体" panose="02010600030101010101" pitchFamily="2" charset="-122"/>
              </a:rPr>
              <a:t>后跟一个十六进制数组成，例如\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x1b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\x1B 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必须小写，但十六进制数字</a:t>
            </a:r>
            <a:r>
              <a:rPr lang="zh-CN" altLang="en-US" dirty="0">
                <a:ea typeface="宋体" panose="02010600030101010101" pitchFamily="2" charset="-122"/>
              </a:rPr>
              <a:t>不限</a:t>
            </a:r>
            <a:r>
              <a:rPr lang="zh-CN" altLang="zh-CN" dirty="0">
                <a:ea typeface="宋体" panose="02010600030101010101" pitchFamily="2" charset="-122"/>
              </a:rPr>
              <a:t>大</a:t>
            </a:r>
            <a:r>
              <a:rPr lang="zh-CN" altLang="en-US" dirty="0">
                <a:ea typeface="宋体" panose="02010600030101010101" pitchFamily="2" charset="-122"/>
              </a:rPr>
              <a:t>小</a:t>
            </a:r>
            <a:r>
              <a:rPr lang="zh-CN" altLang="zh-CN" dirty="0">
                <a:ea typeface="宋体" panose="02010600030101010101" pitchFamily="2" charset="-122"/>
              </a:rPr>
              <a:t>写。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4229B-D9D5-B261-57CD-D41937874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D12B-E4FD-C488-FE91-9B05A8933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5833D2-A75D-E749-8A02-039C0A5A0CE8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DCC0F995-3ABC-1B56-C578-091BCAB0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2B457D93-1820-4219-567F-8F11609B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当用作字符常量时，转义序列必须用单引号括起来。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例如，表示转义字符的常量</a:t>
            </a:r>
            <a:r>
              <a:rPr lang="zh-CN" altLang="en-US" dirty="0">
                <a:ea typeface="宋体" panose="02010600030101010101" pitchFamily="2" charset="-122"/>
              </a:rPr>
              <a:t>可以</a:t>
            </a:r>
            <a:r>
              <a:rPr lang="zh-CN" altLang="zh-CN" dirty="0">
                <a:ea typeface="宋体" panose="02010600030101010101" pitchFamily="2" charset="-122"/>
              </a:rPr>
              <a:t>写作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'\33' </a:t>
            </a:r>
            <a:r>
              <a:rPr lang="zh-CN" altLang="zh-CN" dirty="0">
                <a:ea typeface="宋体" panose="02010600030101010101" pitchFamily="2" charset="-122"/>
              </a:rPr>
              <a:t>（或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'\x1b' </a:t>
            </a:r>
            <a:r>
              <a:rPr lang="zh-CN" altLang="zh-CN" dirty="0">
                <a:ea typeface="宋体" panose="02010600030101010101" pitchFamily="2" charset="-122"/>
              </a:rPr>
              <a:t>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转义序列往往有点</a:t>
            </a:r>
            <a:r>
              <a:rPr lang="zh-CN" altLang="en-US" dirty="0">
                <a:ea typeface="宋体" panose="02010600030101010101" pitchFamily="2" charset="-122"/>
              </a:rPr>
              <a:t>隐晦</a:t>
            </a:r>
            <a:r>
              <a:rPr lang="zh-CN" altLang="zh-CN" dirty="0">
                <a:ea typeface="宋体" panose="02010600030101010101" pitchFamily="2" charset="-122"/>
              </a:rPr>
              <a:t>，所以使用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zh-CN" altLang="zh-CN" dirty="0">
                <a:ea typeface="宋体" panose="02010600030101010101" pitchFamily="2" charset="-122"/>
              </a:rPr>
              <a:t>给它们命名通常是个好主意：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ESC '\33'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转义序列也可以嵌入到字符串中。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EF2F5-88AE-FF55-C65A-7CA659E1D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7ADB9-37ED-F3A7-7864-4BDB0AAD5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DA7F69-A0F5-DC45-BD7B-B70923DF9B30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31F0C4A-5958-6A37-E884-F25C809B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有符号整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zh-CN" altLang="zh-CN" dirty="0">
                <a:ea typeface="宋体" panose="02010600030101010101" pitchFamily="2" charset="-122"/>
              </a:rPr>
              <a:t>和无符号整数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614607A-6EE4-9CF3-3EC9-A8B4B101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默认情况下， C 中整数变量</a:t>
            </a:r>
            <a:r>
              <a:rPr lang="zh-CN" altLang="en-US" dirty="0">
                <a:ea typeface="宋体" panose="02010600030101010101" pitchFamily="2" charset="-122"/>
              </a:rPr>
              <a:t>都</a:t>
            </a:r>
            <a:r>
              <a:rPr lang="zh-CN" altLang="zh-CN" dirty="0">
                <a:ea typeface="宋体" panose="02010600030101010101" pitchFamily="2" charset="-122"/>
              </a:rPr>
              <a:t>是有符号的——最左位是保留为符号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要告诉编译器变量没有符号位，</a:t>
            </a:r>
            <a:r>
              <a:rPr lang="zh-CN" altLang="en-US" dirty="0">
                <a:ea typeface="宋体" panose="02010600030101010101" pitchFamily="2" charset="-122"/>
              </a:rPr>
              <a:t>需要把它</a:t>
            </a:r>
            <a:r>
              <a:rPr lang="zh-CN" altLang="zh-CN" dirty="0">
                <a:ea typeface="宋体" panose="02010600030101010101" pitchFamily="2" charset="-122"/>
              </a:rPr>
              <a:t>声明为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无符号</a:t>
            </a:r>
            <a:r>
              <a:rPr lang="zh-CN" altLang="en-US" dirty="0">
                <a:ea typeface="宋体" panose="02010600030101010101" pitchFamily="2" charset="-122"/>
              </a:rPr>
              <a:t>整</a:t>
            </a:r>
            <a:r>
              <a:rPr lang="zh-CN" altLang="zh-CN" dirty="0">
                <a:ea typeface="宋体" panose="02010600030101010101" pitchFamily="2" charset="-122"/>
              </a:rPr>
              <a:t>数主要用于系统编程和</a:t>
            </a:r>
            <a:r>
              <a:rPr lang="zh-CN" altLang="en-US" dirty="0">
                <a:ea typeface="宋体" panose="02010600030101010101" pitchFamily="2" charset="-122"/>
              </a:rPr>
              <a:t>底层与</a:t>
            </a:r>
            <a:r>
              <a:rPr lang="zh-CN" altLang="zh-CN" dirty="0">
                <a:ea typeface="宋体" panose="02010600030101010101" pitchFamily="2" charset="-122"/>
              </a:rPr>
              <a:t>机器相关的应用。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10E83-B23F-A49A-0757-08DFC82A3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1D727-0C84-D49C-CCA5-8816C6C8A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85243-F575-A949-8CC2-B0C4F077B348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C3925962-1764-3C25-4AA5-3C4C5DF5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字符处理函数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E25C57EB-53D7-49BC-6F37-6B19D438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调用 C 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toupper</a:t>
            </a:r>
            <a:r>
              <a:rPr lang="zh-CN" altLang="zh-CN" dirty="0">
                <a:ea typeface="宋体" panose="02010600030101010101" pitchFamily="2" charset="-122"/>
              </a:rPr>
              <a:t>库函数是一种快速且可移植的大小写转换方法：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 toupper(ch);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toupper</a:t>
            </a:r>
            <a:r>
              <a:rPr lang="zh-CN" altLang="zh-CN" dirty="0">
                <a:ea typeface="宋体" panose="02010600030101010101" pitchFamily="2" charset="-122"/>
              </a:rPr>
              <a:t>返回其参数的大写版本。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调用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toupper的程序</a:t>
            </a:r>
            <a:r>
              <a:rPr lang="zh-CN" altLang="zh-CN" dirty="0">
                <a:ea typeface="宋体" panose="02010600030101010101" pitchFamily="2" charset="-122"/>
              </a:rPr>
              <a:t>需要</a:t>
            </a:r>
            <a:r>
              <a:rPr lang="zh-CN" altLang="en-US" dirty="0">
                <a:ea typeface="宋体" panose="02010600030101010101" pitchFamily="2" charset="-122"/>
              </a:rPr>
              <a:t>包含头文件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库提供了许多其他有用的字符处理函数。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F55EA-74E9-DC4E-8966-8C349B935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2A2BC-F588-4F56-6D8B-A1638449B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AA6306-32FC-A145-8050-9B01421B5103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1AF4AD93-8225-57E5-2E07-9D3DFC2B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06F1EC9B-CD92-5B31-F499-38BA9D17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转换说明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%c</a:t>
            </a:r>
            <a:r>
              <a:rPr lang="zh-CN" altLang="zh-CN" sz="2500" dirty="0">
                <a:ea typeface="宋体" panose="02010600030101010101" pitchFamily="2" charset="-122"/>
              </a:rPr>
              <a:t>允许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500" dirty="0">
                <a:ea typeface="宋体" panose="02010600030101010101" pitchFamily="2" charset="-122"/>
              </a:rPr>
              <a:t>和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printf读</a:t>
            </a:r>
            <a:r>
              <a:rPr lang="zh-CN" altLang="zh-CN" sz="2500" dirty="0">
                <a:ea typeface="宋体" panose="02010600030101010101" pitchFamily="2" charset="-122"/>
              </a:rPr>
              <a:t>写单个字符：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scanf("%c", &amp;ch); /* 读取一个字符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printf("%c", ch); /* 写入一个字符 */</a:t>
            </a:r>
          </a:p>
          <a:p>
            <a:r>
              <a:rPr lang="zh-CN" altLang="zh-CN" sz="25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500" b="1" dirty="0">
                <a:ea typeface="宋体" panose="02010600030101010101" pitchFamily="2" charset="-122"/>
              </a:rPr>
              <a:t>不会跳过空白字符</a:t>
            </a:r>
            <a:r>
              <a:rPr lang="zh-CN" altLang="zh-CN" sz="25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要强制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500" dirty="0">
                <a:ea typeface="宋体" panose="02010600030101010101" pitchFamily="2" charset="-122"/>
              </a:rPr>
              <a:t>在读取字符之前跳过空</a:t>
            </a:r>
            <a:r>
              <a:rPr lang="zh-CN" altLang="en-US" sz="2500" dirty="0">
                <a:ea typeface="宋体" panose="02010600030101010101" pitchFamily="2" charset="-122"/>
              </a:rPr>
              <a:t>白字符</a:t>
            </a:r>
            <a:r>
              <a:rPr lang="zh-CN" altLang="zh-CN" sz="2500" dirty="0">
                <a:ea typeface="宋体" panose="02010600030101010101" pitchFamily="2" charset="-122"/>
              </a:rPr>
              <a:t>，</a:t>
            </a:r>
            <a:r>
              <a:rPr lang="zh-CN" altLang="en-US" sz="2500" dirty="0">
                <a:ea typeface="宋体" panose="02010600030101010101" pitchFamily="2" charset="-122"/>
              </a:rPr>
              <a:t>需要</a:t>
            </a:r>
            <a:r>
              <a:rPr lang="zh-CN" altLang="zh-CN" sz="2500" dirty="0">
                <a:ea typeface="宋体" panose="02010600030101010101" pitchFamily="2" charset="-122"/>
              </a:rPr>
              <a:t>在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格式字符串中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的转换说明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%c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前面加上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一个空格</a:t>
            </a:r>
            <a:r>
              <a:rPr lang="zh-CN" altLang="zh-CN" sz="25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 %c", &amp;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7AB8-111E-76A2-F656-E53650B303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96B7-2DCC-9FEC-9C05-2A751432B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30362F-32E3-054C-BB75-9AF011C5DA71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C1E9DB5-38D7-DBE2-01DB-5544C55C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zh-CN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B4F97056-17C3-0B44-8D74-BDF61FC5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由于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通常不会跳过空格，因此很容易检测到输入行的结尾：检查刚刚读取的字符是否是换行符。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下面的</a:t>
            </a:r>
            <a:r>
              <a:rPr lang="zh-CN" altLang="zh-CN" dirty="0">
                <a:ea typeface="宋体" panose="02010600030101010101" pitchFamily="2" charset="-122"/>
              </a:rPr>
              <a:t>的循环读取并忽略当前输入行中剩余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所有字符：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("%c", &amp;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while (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'\n');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下次调用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时，它将读取下一输入行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zh-CN" altLang="zh-CN" dirty="0">
                <a:ea typeface="宋体" panose="02010600030101010101" pitchFamily="2" charset="-122"/>
              </a:rPr>
              <a:t>的第一个字符。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871A4-48E2-3153-CAC4-B37191532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6293-6C8D-B701-1F36-C0EDFABAD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EE13C2-CE7B-FE4E-B058-BE232068D813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E48F80F8-3F7D-FE64-207D-E802FF68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B49672AB-2F46-1E76-339F-338248AE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对于单字符输入和输出，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putchar是scanf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sz="2600" dirty="0">
                <a:ea typeface="宋体" panose="02010600030101010101" pitchFamily="2" charset="-122"/>
              </a:rPr>
              <a:t>的替代方法。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用于</a:t>
            </a:r>
            <a:r>
              <a:rPr lang="zh-CN" altLang="zh-CN" sz="2600" dirty="0">
                <a:ea typeface="宋体" panose="02010600030101010101" pitchFamily="2" charset="-122"/>
              </a:rPr>
              <a:t>写</a:t>
            </a:r>
            <a:r>
              <a:rPr lang="zh-CN" altLang="en-US" sz="2600" dirty="0">
                <a:ea typeface="宋体" panose="02010600030101010101" pitchFamily="2" charset="-122"/>
              </a:rPr>
              <a:t>单个</a:t>
            </a:r>
            <a:r>
              <a:rPr lang="zh-CN" altLang="zh-CN" sz="2600" dirty="0">
                <a:ea typeface="宋体" panose="02010600030101010101" pitchFamily="2" charset="-122"/>
              </a:rPr>
              <a:t>字符：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每次调用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getchar时</a:t>
            </a:r>
            <a:r>
              <a:rPr lang="zh-CN" altLang="zh-CN" sz="2600" dirty="0">
                <a:ea typeface="宋体" panose="02010600030101010101" pitchFamily="2" charset="-122"/>
              </a:rPr>
              <a:t>，它都会读取一个字符</a:t>
            </a:r>
            <a:r>
              <a:rPr lang="zh-CN" altLang="en-US" sz="2600" dirty="0">
                <a:ea typeface="宋体" panose="02010600030101010101" pitchFamily="2" charset="-122"/>
              </a:rPr>
              <a:t>并将其</a:t>
            </a:r>
            <a:r>
              <a:rPr lang="zh-CN" altLang="zh-CN" sz="2600" dirty="0">
                <a:ea typeface="宋体" panose="02010600030101010101" pitchFamily="2" charset="-122"/>
              </a:rPr>
              <a:t>返回：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sz="2600" dirty="0">
                <a:ea typeface="宋体" panose="02010600030101010101" pitchFamily="2" charset="-122"/>
              </a:rPr>
              <a:t>返回一个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600" dirty="0">
                <a:ea typeface="宋体" panose="02010600030101010101" pitchFamily="2" charset="-122"/>
              </a:rPr>
              <a:t>值而不是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zh-CN" altLang="zh-CN" sz="2600" dirty="0">
                <a:ea typeface="宋体" panose="02010600030101010101" pitchFamily="2" charset="-122"/>
              </a:rPr>
              <a:t>值，因此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zh-CN" altLang="zh-CN" sz="2600" dirty="0">
                <a:ea typeface="宋体" panose="02010600030101010101" pitchFamily="2" charset="-122"/>
              </a:rPr>
              <a:t>通常具有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int类型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与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scanf一样</a:t>
            </a:r>
            <a:r>
              <a:rPr lang="zh-CN" altLang="zh-CN" sz="2600" dirty="0">
                <a:ea typeface="宋体" panose="02010600030101010101" pitchFamily="2" charset="-122"/>
              </a:rPr>
              <a:t>，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sz="2600" dirty="0">
                <a:ea typeface="宋体" panose="02010600030101010101" pitchFamily="2" charset="-122"/>
              </a:rPr>
              <a:t>在读取时不会跳过空白字符。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8E2B-ABD4-DAE6-5515-9CBA27720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9E1F2-FDC5-75C2-36F8-6C0575C97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726B34-667A-B84D-A4BF-9539680C3F70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6AFB16A-BAEA-CDBB-C031-97BDB147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A61F8D9-C6CA-5803-713E-83599FBA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（而不是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）可以节省执行时间。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比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printf简单得多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因为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旨在</a:t>
            </a:r>
            <a:r>
              <a:rPr lang="zh-CN" altLang="en-US" dirty="0">
                <a:ea typeface="宋体" panose="02010600030101010101" pitchFamily="2" charset="-122"/>
              </a:rPr>
              <a:t>按不同格式</a:t>
            </a:r>
            <a:r>
              <a:rPr lang="zh-CN" altLang="zh-CN" dirty="0">
                <a:ea typeface="宋体" panose="02010600030101010101" pitchFamily="2" charset="-122"/>
              </a:rPr>
              <a:t>读写多种</a:t>
            </a:r>
            <a:r>
              <a:rPr lang="zh-CN" altLang="en-US" dirty="0">
                <a:ea typeface="宋体" panose="02010600030101010101" pitchFamily="2" charset="-122"/>
              </a:rPr>
              <a:t>类型的</a:t>
            </a:r>
            <a:r>
              <a:rPr lang="zh-CN" altLang="zh-CN" dirty="0">
                <a:ea typeface="宋体" panose="02010600030101010101" pitchFamily="2" charset="-122"/>
              </a:rPr>
              <a:t>数据。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通常被实现为宏以提高速度。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还有另一个优势。因为它返回读取的字符，所以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适用于</a:t>
            </a:r>
            <a:r>
              <a:rPr lang="zh-CN" altLang="en-US" dirty="0">
                <a:ea typeface="宋体" panose="02010600030101010101" pitchFamily="2" charset="-122"/>
              </a:rPr>
              <a:t>许多</a:t>
            </a:r>
            <a:r>
              <a:rPr lang="zh-CN" altLang="zh-CN" dirty="0">
                <a:ea typeface="宋体" panose="02010600030101010101" pitchFamily="2" charset="-122"/>
              </a:rPr>
              <a:t> C </a:t>
            </a:r>
            <a:r>
              <a:rPr lang="zh-CN" altLang="en-US" dirty="0">
                <a:ea typeface="宋体" panose="02010600030101010101" pitchFamily="2" charset="-122"/>
              </a:rPr>
              <a:t>语言惯用法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13A4A-8FB5-00F4-F614-938628501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0E7C7-96CC-3647-E029-C35E922BA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6368C0-110B-1149-A86A-DC5FC6A026FD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5675AB8-D91D-AE55-374A-3F6A48F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5CD5C7D-9C1A-3568-313E-4F0EB2E0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考虑</a:t>
            </a:r>
            <a:r>
              <a:rPr lang="zh-CN" altLang="en-US" dirty="0">
                <a:ea typeface="宋体" panose="02010600030101010101" pitchFamily="2" charset="-122"/>
              </a:rPr>
              <a:t>以下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scanf循环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我们</a:t>
            </a:r>
            <a:r>
              <a:rPr lang="zh-CN" altLang="en-US" dirty="0">
                <a:ea typeface="宋体" panose="02010600030101010101" pitchFamily="2" charset="-122"/>
              </a:rPr>
              <a:t>曾</a:t>
            </a:r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en-US" dirty="0">
                <a:ea typeface="宋体" panose="02010600030101010101" pitchFamily="2" charset="-122"/>
              </a:rPr>
              <a:t>它</a:t>
            </a:r>
            <a:r>
              <a:rPr lang="zh-CN" altLang="zh-CN" dirty="0">
                <a:ea typeface="宋体" panose="02010600030101010101" pitchFamily="2" charset="-122"/>
              </a:rPr>
              <a:t>来跳过输入行</a:t>
            </a:r>
            <a:r>
              <a:rPr lang="zh-CN" altLang="en-US" dirty="0">
                <a:ea typeface="宋体" panose="02010600030101010101" pitchFamily="2" charset="-122"/>
              </a:rPr>
              <a:t>剩</a:t>
            </a:r>
            <a:r>
              <a:rPr lang="zh-CN" altLang="zh-CN" dirty="0">
                <a:ea typeface="宋体" panose="02010600030101010101" pitchFamily="2" charset="-122"/>
              </a:rPr>
              <a:t>余部分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("%c", &amp;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while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'\n');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重写这个循环可以得到以下</a:t>
            </a:r>
            <a:r>
              <a:rPr lang="zh-CN" altLang="en-US" dirty="0">
                <a:ea typeface="宋体" panose="02010600030101010101" pitchFamily="2" charset="-122"/>
              </a:rPr>
              <a:t>代码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while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'\n');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8ABD-B69A-CFDC-C939-ACB002068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B17D-F7D7-6F38-6646-40F343332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CBF302-1930-E249-B14E-2D9244641F45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E231437C-3297-FA63-FA97-F5448130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0B4EB00C-4A8B-CA1E-C66C-A78742A2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getchar的调用移</a:t>
            </a:r>
            <a:r>
              <a:rPr lang="zh-CN" altLang="zh-CN" dirty="0">
                <a:ea typeface="宋体" panose="02010600030101010101" pitchFamily="2" charset="-122"/>
              </a:rPr>
              <a:t>到控制表达式中可以</a:t>
            </a:r>
            <a:r>
              <a:rPr lang="zh-CN" altLang="en-US" dirty="0">
                <a:ea typeface="宋体" panose="02010600030101010101" pitchFamily="2" charset="-122"/>
              </a:rPr>
              <a:t>精简</a:t>
            </a:r>
            <a:r>
              <a:rPr lang="zh-CN" altLang="zh-CN" dirty="0">
                <a:ea typeface="宋体" panose="02010600030101010101" pitchFamily="2" charset="-122"/>
              </a:rPr>
              <a:t>循环：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 != '\n')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甚至不需要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ch变量</a:t>
            </a:r>
            <a:r>
              <a:rPr lang="zh-CN" altLang="zh-CN" dirty="0">
                <a:ea typeface="宋体" panose="02010600030101010101" pitchFamily="2" charset="-122"/>
              </a:rPr>
              <a:t>。可以将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getchar的返回值</a:t>
            </a:r>
            <a:r>
              <a:rPr lang="zh-CN" altLang="zh-CN" dirty="0">
                <a:ea typeface="宋体" panose="02010600030101010101" pitchFamily="2" charset="-122"/>
              </a:rPr>
              <a:t>与换行符进行比较：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!= '\n')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77824-1A4C-59F5-A459-E1A6000E74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76061-16BF-CF7C-7C66-3FD6647411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6C4D1F-0BF9-BA41-BD14-529400F56F6C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BEE7BA8-B84F-E563-9046-6F350E2B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968EB818-3ADB-53D2-FDE1-91780601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在跳过字符的循环以及搜索字符的循环中很有用。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语句跳过空白字符：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 == ' 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当循环终止时，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zh-CN" altLang="zh-CN" dirty="0">
                <a:ea typeface="宋体" panose="02010600030101010101" pitchFamily="2" charset="-122"/>
              </a:rPr>
              <a:t>将包含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遇到的第一个非空白字符。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B03A3-2796-0010-CCE5-6A7148BBF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F4ADF-CD21-E28D-8373-6F00E4E40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F69A38-1B76-2C42-B796-8D6CCD116D89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6F6401FD-7572-ADDD-8CC6-56C64BE1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zh-CN" altLang="zh-CN" dirty="0">
                <a:ea typeface="宋体" panose="02010600030101010101" pitchFamily="2" charset="-122"/>
              </a:rPr>
              <a:t>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写字符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1BD62F02-D0C9-DFAF-D36B-34C140D5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混合使用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sz="2500" dirty="0">
                <a:ea typeface="宋体" panose="02010600030101010101" pitchFamily="2" charset="-122"/>
              </a:rPr>
              <a:t>和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500" dirty="0">
                <a:ea typeface="宋体" panose="02010600030101010101" pitchFamily="2" charset="-122"/>
              </a:rPr>
              <a:t>时要小心。</a:t>
            </a:r>
          </a:p>
          <a:p>
            <a:r>
              <a:rPr lang="en-US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canf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sz="2500" dirty="0">
                <a:ea typeface="宋体" panose="02010600030101010101" pitchFamily="2" charset="-122"/>
              </a:rPr>
              <a:t>倾向于</a:t>
            </a:r>
            <a:r>
              <a:rPr lang="zh-CN" altLang="en-US" sz="2500" dirty="0">
                <a:ea typeface="宋体" panose="02010600030101010101" pitchFamily="2" charset="-122"/>
              </a:rPr>
              <a:t>遗</a:t>
            </a:r>
            <a:r>
              <a:rPr lang="zh-CN" altLang="zh-CN" sz="2500" dirty="0">
                <a:ea typeface="宋体" panose="02010600030101010101" pitchFamily="2" charset="-122"/>
              </a:rPr>
              <a:t>留下它“</a:t>
            </a:r>
            <a:r>
              <a:rPr lang="zh-CN" altLang="en-US" sz="2500" dirty="0">
                <a:ea typeface="宋体" panose="02010600030101010101" pitchFamily="2" charset="-122"/>
              </a:rPr>
              <a:t>扫视</a:t>
            </a:r>
            <a:r>
              <a:rPr lang="zh-CN" altLang="zh-CN" sz="2500" dirty="0">
                <a:ea typeface="宋体" panose="02010600030101010101" pitchFamily="2" charset="-122"/>
              </a:rPr>
              <a:t>”</a:t>
            </a:r>
            <a:r>
              <a:rPr lang="zh-CN" altLang="en-US" sz="2500" dirty="0">
                <a:ea typeface="宋体" panose="02010600030101010101" pitchFamily="2" charset="-122"/>
              </a:rPr>
              <a:t>过</a:t>
            </a:r>
            <a:r>
              <a:rPr lang="zh-CN" altLang="zh-CN" sz="2500" dirty="0">
                <a:ea typeface="宋体" panose="02010600030101010101" pitchFamily="2" charset="-122"/>
              </a:rPr>
              <a:t>但未读</a:t>
            </a:r>
            <a:r>
              <a:rPr lang="zh-CN" altLang="en-US" sz="2500" dirty="0">
                <a:ea typeface="宋体" panose="02010600030101010101" pitchFamily="2" charset="-122"/>
              </a:rPr>
              <a:t>取</a:t>
            </a:r>
            <a:r>
              <a:rPr lang="zh-CN" altLang="zh-CN" sz="2500" dirty="0">
                <a:ea typeface="宋体" panose="02010600030101010101" pitchFamily="2" charset="-122"/>
              </a:rPr>
              <a:t>的字符</a:t>
            </a:r>
            <a:r>
              <a:rPr lang="zh-CN" altLang="en-US" sz="2500" dirty="0">
                <a:ea typeface="宋体" panose="02010600030101010101" pitchFamily="2" charset="-122"/>
              </a:rPr>
              <a:t>（</a:t>
            </a:r>
            <a:r>
              <a:rPr lang="zh-CN" altLang="zh-CN" sz="2500" dirty="0">
                <a:ea typeface="宋体" panose="02010600030101010101" pitchFamily="2" charset="-122"/>
              </a:rPr>
              <a:t>包括换行符</a:t>
            </a:r>
            <a:r>
              <a:rPr lang="zh-CN" altLang="en-US" sz="2500" dirty="0">
                <a:ea typeface="宋体" panose="02010600030101010101" pitchFamily="2" charset="-122"/>
              </a:rPr>
              <a:t>）</a:t>
            </a:r>
            <a:r>
              <a:rPr lang="zh-CN" altLang="zh-CN" sz="25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printf("请输入一个整数：");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&amp;i);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printf("输入命令：");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command =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500" dirty="0">
                <a:ea typeface="宋体" panose="02010600030101010101" pitchFamily="2" charset="-122"/>
              </a:rPr>
              <a:t>    </a:t>
            </a:r>
            <a:r>
              <a:rPr lang="zh-CN" altLang="zh-CN" sz="2500" dirty="0">
                <a:ea typeface="宋体" panose="02010600030101010101" pitchFamily="2" charset="-122"/>
              </a:rPr>
              <a:t>在读取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的同时，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函数调用</a:t>
            </a:r>
            <a:r>
              <a:rPr lang="zh-CN" altLang="zh-CN" sz="2500" dirty="0">
                <a:ea typeface="宋体" panose="02010600030101010101" pitchFamily="2" charset="-122"/>
              </a:rPr>
              <a:t>将</a:t>
            </a:r>
            <a:r>
              <a:rPr lang="zh-CN" altLang="en-US" sz="2500" dirty="0">
                <a:ea typeface="宋体" panose="02010600030101010101" pitchFamily="2" charset="-122"/>
              </a:rPr>
              <a:t>会</a:t>
            </a:r>
            <a:r>
              <a:rPr lang="zh-CN" altLang="zh-CN" sz="2500" dirty="0">
                <a:ea typeface="宋体" panose="02010600030101010101" pitchFamily="2" charset="-122"/>
              </a:rPr>
              <a:t>留下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没有消耗掉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的任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意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</a:t>
            </a:r>
            <a:r>
              <a:rPr lang="zh-CN" altLang="zh-CN" sz="2500" dirty="0">
                <a:ea typeface="宋体" panose="02010600030101010101" pitchFamily="2" charset="-122"/>
              </a:rPr>
              <a:t>，包括（但不限于）换行符。</a:t>
            </a:r>
          </a:p>
          <a:p>
            <a:r>
              <a:rPr lang="en-US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etchar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函数随后</a:t>
            </a:r>
            <a:r>
              <a:rPr lang="zh-CN" altLang="zh-CN" sz="2500" dirty="0">
                <a:ea typeface="宋体" panose="02010600030101010101" pitchFamily="2" charset="-122"/>
              </a:rPr>
              <a:t>将取</a:t>
            </a:r>
            <a:r>
              <a:rPr lang="zh-CN" altLang="en-US" sz="2500" dirty="0">
                <a:ea typeface="宋体" panose="02010600030101010101" pitchFamily="2" charset="-122"/>
              </a:rPr>
              <a:t>回</a:t>
            </a:r>
            <a:r>
              <a:rPr lang="zh-CN" altLang="zh-CN" sz="2500" dirty="0">
                <a:ea typeface="宋体" panose="02010600030101010101" pitchFamily="2" charset="-122"/>
              </a:rPr>
              <a:t>第一个剩余字符。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9C217-1A22-095F-4BFF-03FA332F9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B2B9-61FA-B119-16FD-47836F753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98FBBA-6215-FF40-AE15-6B841B862986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AC43864-675A-EB81-40CB-41483CC0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程序：确定消息的长度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9B508CEA-6D9C-1960-091D-F4239C8B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length.c程序显示用户输入的消息的长度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message: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Brevity is the soul of wit.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Your message was 27 character(s) long.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长度包括空格和标点符号，但不包括消息末尾的换行符。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我们可以使用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400" dirty="0">
                <a:ea typeface="宋体" panose="02010600030101010101" pitchFamily="2" charset="-122"/>
              </a:rPr>
              <a:t>或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sz="2400" dirty="0">
                <a:ea typeface="宋体" panose="02010600030101010101" pitchFamily="2" charset="-122"/>
              </a:rPr>
              <a:t>来读取字符；大多数 C 程序员会选择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length2.c</a:t>
            </a:r>
            <a:r>
              <a:rPr lang="zh-CN" altLang="zh-CN" sz="2400" dirty="0">
                <a:ea typeface="宋体" panose="02010600030101010101" pitchFamily="2" charset="-122"/>
              </a:rPr>
              <a:t>是一个较短的程序，它消除了用于存储由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getchar读取的字符的变量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74462-9578-3BAC-3D5B-D186784F21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C7864-7754-253E-6236-4D6C88E82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FA4120-829D-D44E-8BA4-AE20C56C376E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7E54216-3CF7-7FD2-D7D0-6C323347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整数类型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C29C25D-D53B-3393-CCA1-803B8D3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800600"/>
          </a:xfrm>
        </p:spPr>
        <p:txBody>
          <a:bodyPr/>
          <a:lstStyle/>
          <a:p>
            <a:pPr>
              <a:tabLst>
                <a:tab pos="2011363" algn="l"/>
              </a:tabLst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400" dirty="0">
                <a:ea typeface="宋体" panose="02010600030101010101" pitchFamily="2" charset="-122"/>
              </a:rPr>
              <a:t>类型通常是 32 位，但在</a:t>
            </a:r>
            <a:r>
              <a:rPr lang="zh-CN" altLang="en-US" sz="2400" dirty="0">
                <a:ea typeface="宋体" panose="02010600030101010101" pitchFamily="2" charset="-122"/>
              </a:rPr>
              <a:t>老</a:t>
            </a:r>
            <a:r>
              <a:rPr lang="zh-CN" altLang="zh-CN" sz="2400" dirty="0">
                <a:ea typeface="宋体" panose="02010600030101010101" pitchFamily="2" charset="-122"/>
              </a:rPr>
              <a:t>的 CPU 上可能是 16 位。</a:t>
            </a:r>
          </a:p>
          <a:p>
            <a:pPr>
              <a:tabLst>
                <a:tab pos="2011363" algn="l"/>
              </a:tabLst>
            </a:pPr>
            <a:r>
              <a:rPr lang="zh-CN" altLang="zh-CN" sz="2400" dirty="0">
                <a:ea typeface="宋体" panose="02010600030101010101" pitchFamily="2" charset="-122"/>
              </a:rPr>
              <a:t>长整</a:t>
            </a:r>
            <a:r>
              <a:rPr lang="zh-CN" altLang="en-US" sz="2400" dirty="0">
                <a:ea typeface="宋体" panose="02010600030101010101" pitchFamily="2" charset="-122"/>
              </a:rPr>
              <a:t>型（</a:t>
            </a:r>
            <a:r>
              <a:rPr lang="en-US" altLang="zh-CN" sz="2400" dirty="0"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ea typeface="宋体" panose="02010600030101010101" pitchFamily="2" charset="-122"/>
              </a:rPr>
              <a:t>可能比普通整</a:t>
            </a:r>
            <a:r>
              <a:rPr lang="zh-CN" altLang="en-US" sz="2400" dirty="0">
                <a:ea typeface="宋体" panose="02010600030101010101" pitchFamily="2" charset="-122"/>
              </a:rPr>
              <a:t>型</a:t>
            </a:r>
            <a:r>
              <a:rPr lang="zh-CN" altLang="zh-CN" sz="2400" dirty="0">
                <a:ea typeface="宋体" panose="02010600030101010101" pitchFamily="2" charset="-122"/>
              </a:rPr>
              <a:t>有更多位；短整</a:t>
            </a:r>
            <a:r>
              <a:rPr lang="zh-CN" altLang="en-US" sz="2400" dirty="0">
                <a:ea typeface="宋体" panose="02010600030101010101" pitchFamily="2" charset="-122"/>
              </a:rPr>
              <a:t>型（</a:t>
            </a:r>
            <a:r>
              <a:rPr lang="en-US" altLang="zh-CN" sz="2400" dirty="0"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ea typeface="宋体" panose="02010600030101010101" pitchFamily="2" charset="-122"/>
              </a:rPr>
              <a:t>可能有更少的位。</a:t>
            </a:r>
          </a:p>
          <a:p>
            <a:pPr>
              <a:tabLst>
                <a:tab pos="2011363" algn="l"/>
              </a:tabLst>
            </a:pPr>
            <a:r>
              <a:rPr lang="zh-CN" altLang="zh-CN" sz="2400" dirty="0">
                <a:ea typeface="宋体" panose="02010600030101010101" pitchFamily="2" charset="-122"/>
              </a:rPr>
              <a:t>说明符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400" dirty="0"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zh-CN" altLang="zh-CN" sz="2400" dirty="0">
                <a:ea typeface="宋体" panose="02010600030101010101" pitchFamily="2" charset="-122"/>
              </a:rPr>
              <a:t>以及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zh-CN" altLang="zh-CN" sz="2400" dirty="0"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zh-CN" altLang="zh-CN" sz="2400" dirty="0">
                <a:ea typeface="宋体" panose="02010600030101010101" pitchFamily="2" charset="-122"/>
              </a:rPr>
              <a:t>可以与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int组合</a:t>
            </a:r>
            <a:r>
              <a:rPr lang="zh-CN" altLang="en-US" sz="2400" dirty="0">
                <a:ea typeface="宋体" panose="02010600030101010101" pitchFamily="2" charset="-122"/>
              </a:rPr>
              <a:t>起来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pPr>
              <a:tabLst>
                <a:tab pos="2011363" algn="l"/>
              </a:tabLst>
            </a:pPr>
            <a:r>
              <a:rPr lang="zh-CN" altLang="zh-CN" sz="2400" dirty="0">
                <a:ea typeface="宋体" panose="02010600030101010101" pitchFamily="2" charset="-122"/>
              </a:rPr>
              <a:t>只有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ea typeface="宋体" panose="02010600030101010101" pitchFamily="2" charset="-122"/>
              </a:rPr>
              <a:t>种组合</a:t>
            </a:r>
            <a:r>
              <a:rPr lang="zh-CN" altLang="en-US" sz="2400" dirty="0">
                <a:ea typeface="宋体" panose="02010600030101010101" pitchFamily="2" charset="-122"/>
              </a:rPr>
              <a:t>可以</a:t>
            </a:r>
            <a:r>
              <a:rPr lang="zh-CN" altLang="zh-CN" sz="2400" dirty="0">
                <a:ea typeface="宋体" panose="02010600030101010101" pitchFamily="2" charset="-122"/>
              </a:rPr>
              <a:t>产生不同的类型：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2011363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short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	unsigned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tabLst>
                <a:tab pos="2011363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	unsigned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tabLst>
                <a:tab pos="2011363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long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	unsigned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>
              <a:tabLst>
                <a:tab pos="2011363" algn="l"/>
              </a:tabLst>
            </a:pPr>
            <a:r>
              <a:rPr lang="zh-CN" altLang="zh-CN" sz="2400" dirty="0">
                <a:ea typeface="宋体" panose="02010600030101010101" pitchFamily="2" charset="-122"/>
              </a:rPr>
              <a:t>说明符的顺序无关紧要。此外，单词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400" dirty="0">
                <a:ea typeface="宋体" panose="02010600030101010101" pitchFamily="2" charset="-122"/>
              </a:rPr>
              <a:t>可以</a:t>
            </a:r>
            <a:r>
              <a:rPr lang="zh-CN" altLang="en-US" sz="2400" dirty="0">
                <a:ea typeface="宋体" panose="02010600030101010101" pitchFamily="2" charset="-122"/>
              </a:rPr>
              <a:t>省略</a:t>
            </a:r>
            <a:r>
              <a:rPr lang="zh-CN" altLang="zh-CN" sz="2400" dirty="0"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400" dirty="0">
                <a:ea typeface="宋体" panose="02010600030101010101" pitchFamily="2" charset="-122"/>
              </a:rPr>
              <a:t>可以缩写为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zh-CN" sz="2400" dirty="0"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288EC-E486-5852-3B96-0A18E0A31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E2873-C50E-CDA2-785D-CCF25C12A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53A819-FC11-614A-84B1-11244343EFB3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F8B123CE-ECB6-AE34-ADDD-6DA1D3D6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8153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length.c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确定消息的长度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 message: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'\n')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("Your message was %d character(s) long.\n",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745A8-E2B1-0288-49B5-150F9F295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7E683-AAC2-A930-89F6-818DEF64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531ABD-6123-E043-B39A-495EA29FDDAF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4EEEA403-5DAE-5DD0-556E-0C5DC989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8153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length2.c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确定消息的长度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 message: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!= '\n')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("Your message was %d character(s) long.\n",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936A1-1E95-2C03-DE61-D02473C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73316-411C-0D90-6547-539A752DF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B7FE5-5365-9B40-A5ED-66E59E48F263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AEED1B05-4B79-5B9B-AB0E-523EBF98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C22F-819B-5784-9F59-8AE9AB9A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zh-CN" altLang="en-US" sz="2600" dirty="0"/>
              <a:t>为了让</a:t>
            </a:r>
            <a:r>
              <a:rPr lang="zh-CN" sz="2600" dirty="0"/>
              <a:t>计算机执行算术运算，</a:t>
            </a:r>
            <a:r>
              <a:rPr lang="zh-CN" altLang="en-US" sz="2600" dirty="0"/>
              <a:t>通常要求</a:t>
            </a:r>
            <a:r>
              <a:rPr lang="zh-CN" sz="2600" dirty="0"/>
              <a:t>操作数有相同的大小（相同的位数）</a:t>
            </a:r>
            <a:r>
              <a:rPr lang="zh-CN" altLang="en-US" sz="2600" dirty="0"/>
              <a:t>，</a:t>
            </a:r>
            <a:r>
              <a:rPr lang="zh-CN" sz="2600" dirty="0"/>
              <a:t>并以相同的方式存储。</a:t>
            </a:r>
          </a:p>
          <a:p>
            <a:pPr>
              <a:defRPr/>
            </a:pPr>
            <a:r>
              <a:rPr lang="zh-CN" altLang="zh-CN" sz="2600" dirty="0"/>
              <a:t>在表达式中混合</a:t>
            </a:r>
            <a:r>
              <a:rPr lang="zh-CN" altLang="en-US" sz="2600" dirty="0"/>
              <a:t>使用基本</a:t>
            </a:r>
            <a:r>
              <a:rPr lang="zh-CN" sz="2600" dirty="0"/>
              <a:t>类型时，C 编译器可能</a:t>
            </a:r>
            <a:r>
              <a:rPr lang="zh-CN" altLang="en-US" sz="2600" dirty="0"/>
              <a:t>需要</a:t>
            </a:r>
            <a:r>
              <a:rPr lang="zh-CN" sz="2600" dirty="0"/>
              <a:t>生成</a:t>
            </a:r>
            <a:r>
              <a:rPr lang="zh-CN" altLang="en-US" sz="2600" dirty="0"/>
              <a:t>一些</a:t>
            </a:r>
            <a:r>
              <a:rPr lang="zh-CN" altLang="zh-CN" sz="2600" dirty="0"/>
              <a:t>指令</a:t>
            </a:r>
            <a:r>
              <a:rPr lang="zh-CN" altLang="en-US" sz="2600" dirty="0"/>
              <a:t>将</a:t>
            </a:r>
            <a:r>
              <a:rPr lang="zh-CN" sz="2600" dirty="0"/>
              <a:t>某些操作数</a:t>
            </a:r>
            <a:r>
              <a:rPr lang="zh-CN" altLang="en-US" sz="2600" dirty="0"/>
              <a:t>转换成不同</a:t>
            </a:r>
            <a:r>
              <a:rPr lang="zh-CN" sz="2600" dirty="0"/>
              <a:t>类型，以便硬件能够</a:t>
            </a:r>
            <a:r>
              <a:rPr lang="zh-CN" altLang="en-US" sz="2600" dirty="0"/>
              <a:t>对</a:t>
            </a:r>
            <a:r>
              <a:rPr lang="zh-CN" sz="2600" dirty="0"/>
              <a:t>表达式</a:t>
            </a:r>
            <a:r>
              <a:rPr lang="zh-CN" altLang="en-US" sz="2600" dirty="0"/>
              <a:t>进行计算</a:t>
            </a:r>
            <a:r>
              <a:rPr lang="zh-CN" sz="2600" dirty="0"/>
              <a:t>。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如果</a:t>
            </a:r>
            <a:r>
              <a:rPr lang="zh-CN" altLang="en-US" sz="2200" dirty="0">
                <a:ea typeface="+mn-ea"/>
                <a:cs typeface="+mn-cs"/>
              </a:rPr>
              <a:t>将</a:t>
            </a:r>
            <a:r>
              <a:rPr lang="zh-CN" sz="2200" dirty="0">
                <a:ea typeface="+mn-ea"/>
                <a:cs typeface="+mn-cs"/>
              </a:rPr>
              <a:t>一个 16 位的</a:t>
            </a:r>
            <a:r>
              <a:rPr lang="zh-CN" sz="2200" dirty="0">
                <a:latin typeface="Courier New" pitchFamily="49" charset="0"/>
                <a:ea typeface="+mn-ea"/>
                <a:cs typeface="Courier New" pitchFamily="49" charset="0"/>
              </a:rPr>
              <a:t>short</a:t>
            </a:r>
            <a:r>
              <a:rPr lang="zh-CN" altLang="en-US" sz="2200" dirty="0">
                <a:ea typeface="+mn-ea"/>
                <a:cs typeface="+mn-cs"/>
              </a:rPr>
              <a:t>型数</a:t>
            </a:r>
            <a:r>
              <a:rPr lang="zh-CN" sz="2200" dirty="0">
                <a:ea typeface="+mn-ea"/>
                <a:cs typeface="+mn-cs"/>
              </a:rPr>
              <a:t>和一个 32 位的</a:t>
            </a:r>
            <a:r>
              <a:rPr lang="en-US" altLang="zh-CN" sz="22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altLang="en-US" sz="2200" dirty="0"/>
              <a:t>型数</a:t>
            </a:r>
            <a:r>
              <a:rPr lang="zh-CN" altLang="en-US" sz="2200" dirty="0">
                <a:ea typeface="+mn-ea"/>
                <a:cs typeface="+mn-cs"/>
              </a:rPr>
              <a:t>相加</a:t>
            </a:r>
            <a:r>
              <a:rPr lang="zh-CN" sz="2200" dirty="0">
                <a:ea typeface="+mn-ea"/>
                <a:cs typeface="+mn-cs"/>
              </a:rPr>
              <a:t>，编译器</a:t>
            </a:r>
            <a:r>
              <a:rPr lang="zh-CN" altLang="en-US" sz="2200" dirty="0">
                <a:ea typeface="+mn-ea"/>
                <a:cs typeface="+mn-cs"/>
              </a:rPr>
              <a:t>会</a:t>
            </a:r>
            <a:r>
              <a:rPr lang="zh-CN" sz="2200" dirty="0">
                <a:ea typeface="+mn-ea"/>
                <a:cs typeface="+mn-cs"/>
              </a:rPr>
              <a:t>将</a:t>
            </a:r>
            <a:r>
              <a:rPr lang="zh-CN" sz="2200" dirty="0">
                <a:latin typeface="Courier New" pitchFamily="49" charset="0"/>
                <a:ea typeface="+mn-ea"/>
                <a:cs typeface="Courier New" pitchFamily="49" charset="0"/>
              </a:rPr>
              <a:t>short</a:t>
            </a:r>
            <a:r>
              <a:rPr lang="zh-CN" altLang="en-US" sz="2200" dirty="0"/>
              <a:t>型</a:t>
            </a:r>
            <a:r>
              <a:rPr lang="zh-CN" sz="2200" dirty="0">
                <a:ea typeface="+mn-ea"/>
                <a:cs typeface="+mn-cs"/>
              </a:rPr>
              <a:t>值转换为 32 位</a:t>
            </a:r>
            <a:r>
              <a:rPr lang="zh-CN" altLang="en-US" sz="2200" dirty="0">
                <a:ea typeface="+mn-ea"/>
                <a:cs typeface="+mn-cs"/>
              </a:rPr>
              <a:t>值</a:t>
            </a:r>
            <a:r>
              <a:rPr lang="zh-CN" sz="2200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zh-CN" sz="2200" dirty="0"/>
              <a:t>如果</a:t>
            </a:r>
            <a:r>
              <a:rPr lang="zh-CN" altLang="en-US" sz="2200" dirty="0"/>
              <a:t>是</a:t>
            </a:r>
            <a:r>
              <a:rPr lang="zh-CN" sz="22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sz="2200" dirty="0"/>
              <a:t>型数</a:t>
            </a:r>
            <a:r>
              <a:rPr lang="zh-CN" sz="2200" dirty="0"/>
              <a:t>和</a:t>
            </a:r>
            <a:r>
              <a:rPr lang="zh-CN" sz="22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zh-CN" altLang="en-US" sz="2200" dirty="0"/>
              <a:t>型数相加</a:t>
            </a:r>
            <a:r>
              <a:rPr lang="zh-CN" sz="2200" dirty="0"/>
              <a:t>，编译器</a:t>
            </a:r>
            <a:r>
              <a:rPr lang="zh-CN" altLang="en-US" sz="2200" dirty="0"/>
              <a:t>会</a:t>
            </a:r>
            <a:r>
              <a:rPr lang="zh-CN" sz="2200" dirty="0"/>
              <a:t>将</a:t>
            </a:r>
            <a:r>
              <a:rPr lang="zh-CN" sz="22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sz="2200" dirty="0"/>
              <a:t>型值</a:t>
            </a:r>
            <a:r>
              <a:rPr lang="zh-CN" sz="2200" dirty="0"/>
              <a:t>转换为</a:t>
            </a:r>
            <a:r>
              <a:rPr lang="zh-CN" sz="22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zh-CN" sz="2200" dirty="0"/>
              <a:t>格式。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7EB18-19F8-21FC-F67E-1873959ECB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B61ED-9F96-D605-CBF8-C99F0C570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A6A7D2-BED9-FD4E-A3D9-CD2162D24067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8226997-8FED-ADD4-C6F6-F482A5F3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类型转换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38EA534-A6CB-2FF0-3950-A791F0A3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因为编译器会自动处理这些转换</a:t>
            </a:r>
            <a:r>
              <a:rPr lang="zh-CN" altLang="en-US" dirty="0">
                <a:ea typeface="宋体" panose="02010600030101010101" pitchFamily="2" charset="-122"/>
              </a:rPr>
              <a:t>无</a:t>
            </a:r>
            <a:r>
              <a:rPr lang="zh-CN" altLang="zh-CN" dirty="0">
                <a:ea typeface="宋体" panose="02010600030101010101" pitchFamily="2" charset="-122"/>
              </a:rPr>
              <a:t>需程序员</a:t>
            </a:r>
            <a:r>
              <a:rPr lang="zh-CN" altLang="en-US" dirty="0">
                <a:ea typeface="宋体" panose="02010600030101010101" pitchFamily="2" charset="-122"/>
              </a:rPr>
              <a:t>介入</a:t>
            </a:r>
            <a:r>
              <a:rPr lang="zh-CN" altLang="zh-CN" dirty="0">
                <a:ea typeface="宋体" panose="02010600030101010101" pitchFamily="2" charset="-122"/>
              </a:rPr>
              <a:t>，所以</a:t>
            </a:r>
            <a:r>
              <a:rPr lang="zh-CN" altLang="en-US" dirty="0">
                <a:ea typeface="宋体" panose="02010600030101010101" pitchFamily="2" charset="-122"/>
              </a:rPr>
              <a:t>这类转换</a:t>
            </a:r>
            <a:r>
              <a:rPr lang="zh-CN" altLang="zh-CN" dirty="0">
                <a:ea typeface="宋体" panose="02010600030101010101" pitchFamily="2" charset="-122"/>
              </a:rPr>
              <a:t>称为</a:t>
            </a:r>
            <a:r>
              <a:rPr lang="zh-CN" altLang="zh-CN" b="1" dirty="0">
                <a:ea typeface="宋体" panose="02010600030101010101" pitchFamily="2" charset="-122"/>
              </a:rPr>
              <a:t>隐式转换。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还允许程序员使用强制运算符执行</a:t>
            </a:r>
            <a:r>
              <a:rPr lang="zh-CN" altLang="zh-CN" b="1" dirty="0">
                <a:ea typeface="宋体" panose="02010600030101010101" pitchFamily="2" charset="-122"/>
              </a:rPr>
              <a:t>显式转换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执行隐式转换的规则有些复杂，主要是因为 C 有</a:t>
            </a:r>
            <a:r>
              <a:rPr lang="zh-CN" altLang="en-US" dirty="0">
                <a:ea typeface="宋体" panose="02010600030101010101" pitchFamily="2" charset="-122"/>
              </a:rPr>
              <a:t>大量</a:t>
            </a:r>
            <a:r>
              <a:rPr lang="zh-CN" altLang="zh-CN" dirty="0">
                <a:ea typeface="宋体" panose="02010600030101010101" pitchFamily="2" charset="-122"/>
              </a:rPr>
              <a:t>不同的算术类型。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CB7F6-DE08-8063-E3F6-691E24440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AF976-B540-EC62-9BCE-EA7AF170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9FF0F0-DFB5-A24C-88FC-37D5F45C80DF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EA5BBD03-EBBD-FF39-04C3-4F0DB59D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7A6F-E185-B4B8-BCC6-B28BC7D3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2700" dirty="0"/>
              <a:t>执行隐式转换</a:t>
            </a:r>
            <a:r>
              <a:rPr lang="zh-CN" altLang="en-US" sz="2700" dirty="0"/>
              <a:t>的情况</a:t>
            </a:r>
            <a:r>
              <a:rPr lang="zh-CN" sz="2700" dirty="0"/>
              <a:t>：</a:t>
            </a:r>
          </a:p>
          <a:p>
            <a:pPr lvl="1">
              <a:defRPr/>
            </a:pPr>
            <a:r>
              <a:rPr lang="zh-CN" sz="2300" dirty="0">
                <a:ea typeface="+mn-ea"/>
                <a:cs typeface="+mn-cs"/>
              </a:rPr>
              <a:t>当算术或逻辑表达式中的操作数类型</a:t>
            </a:r>
            <a:r>
              <a:rPr lang="zh-CN" altLang="zh-CN" sz="2300" dirty="0"/>
              <a:t>不相同</a:t>
            </a:r>
            <a:r>
              <a:rPr lang="zh-CN" sz="2300" dirty="0">
                <a:ea typeface="+mn-ea"/>
                <a:cs typeface="+mn-cs"/>
              </a:rPr>
              <a:t>时。（C 执行</a:t>
            </a:r>
            <a:r>
              <a:rPr lang="zh-CN" sz="2300" b="1" dirty="0">
                <a:ea typeface="+mn-ea"/>
                <a:cs typeface="+mn-cs"/>
              </a:rPr>
              <a:t>常</a:t>
            </a:r>
            <a:r>
              <a:rPr lang="zh-CN" altLang="en-US" sz="2300" b="1" dirty="0">
                <a:ea typeface="+mn-ea"/>
                <a:cs typeface="+mn-cs"/>
              </a:rPr>
              <a:t>用</a:t>
            </a:r>
            <a:r>
              <a:rPr lang="zh-CN" sz="2300" b="1" dirty="0">
                <a:ea typeface="+mn-ea"/>
                <a:cs typeface="+mn-cs"/>
              </a:rPr>
              <a:t>算术转换。 </a:t>
            </a:r>
            <a:r>
              <a:rPr lang="zh-CN" sz="2300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sz="2300" dirty="0">
                <a:ea typeface="+mn-ea"/>
                <a:cs typeface="+mn-cs"/>
              </a:rPr>
              <a:t>当赋值</a:t>
            </a:r>
            <a:r>
              <a:rPr lang="zh-CN" altLang="en-US" sz="2300" dirty="0">
                <a:ea typeface="+mn-ea"/>
                <a:cs typeface="+mn-cs"/>
              </a:rPr>
              <a:t>运算符</a:t>
            </a:r>
            <a:r>
              <a:rPr lang="zh-CN" sz="2300" dirty="0">
                <a:ea typeface="+mn-ea"/>
                <a:cs typeface="+mn-cs"/>
              </a:rPr>
              <a:t>右侧表达式</a:t>
            </a:r>
            <a:r>
              <a:rPr lang="zh-CN" altLang="zh-CN" sz="2300" dirty="0"/>
              <a:t>的</a:t>
            </a:r>
            <a:r>
              <a:rPr lang="zh-CN" sz="2300" dirty="0">
                <a:ea typeface="+mn-ea"/>
                <a:cs typeface="+mn-cs"/>
              </a:rPr>
              <a:t>类型与左侧变量的类型不匹配时。</a:t>
            </a:r>
          </a:p>
          <a:p>
            <a:pPr lvl="1">
              <a:defRPr/>
            </a:pPr>
            <a:r>
              <a:rPr lang="zh-CN" sz="2300" dirty="0">
                <a:ea typeface="+mn-ea"/>
                <a:cs typeface="+mn-cs"/>
              </a:rPr>
              <a:t>当函数调用中的</a:t>
            </a:r>
            <a:r>
              <a:rPr lang="zh-CN" altLang="en-US" sz="2300" dirty="0">
                <a:ea typeface="+mn-ea"/>
                <a:cs typeface="+mn-cs"/>
              </a:rPr>
              <a:t>实</a:t>
            </a:r>
            <a:r>
              <a:rPr lang="zh-CN" sz="2300" dirty="0">
                <a:ea typeface="+mn-ea"/>
                <a:cs typeface="+mn-cs"/>
              </a:rPr>
              <a:t>参类型与</a:t>
            </a:r>
            <a:r>
              <a:rPr lang="zh-CN" altLang="en-US" sz="2300" dirty="0">
                <a:ea typeface="+mn-ea"/>
                <a:cs typeface="+mn-cs"/>
              </a:rPr>
              <a:t>对应形</a:t>
            </a:r>
            <a:r>
              <a:rPr lang="zh-CN" sz="2300" dirty="0">
                <a:ea typeface="+mn-ea"/>
                <a:cs typeface="+mn-cs"/>
              </a:rPr>
              <a:t>参的类型不匹配时。</a:t>
            </a:r>
          </a:p>
          <a:p>
            <a:pPr lvl="1">
              <a:defRPr/>
            </a:pPr>
            <a:r>
              <a:rPr lang="zh-CN" sz="2300" dirty="0">
                <a:ea typeface="+mn-ea"/>
                <a:cs typeface="+mn-cs"/>
              </a:rPr>
              <a:t>当</a:t>
            </a:r>
            <a:r>
              <a:rPr lang="zh-CN" sz="2300" dirty="0"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zh-CN" sz="2300" dirty="0">
                <a:ea typeface="+mn-ea"/>
                <a:cs typeface="+mn-cs"/>
              </a:rPr>
              <a:t>语句中表达式</a:t>
            </a:r>
            <a:r>
              <a:rPr lang="zh-CN" altLang="zh-CN" sz="2300" dirty="0"/>
              <a:t>的</a:t>
            </a:r>
            <a:r>
              <a:rPr lang="zh-CN" sz="2300" dirty="0">
                <a:ea typeface="+mn-ea"/>
                <a:cs typeface="+mn-cs"/>
              </a:rPr>
              <a:t>类型与函数返回</a:t>
            </a:r>
            <a:r>
              <a:rPr lang="zh-CN" altLang="zh-CN" sz="2300" dirty="0"/>
              <a:t>的</a:t>
            </a:r>
            <a:r>
              <a:rPr lang="zh-CN" sz="2300" dirty="0">
                <a:ea typeface="+mn-ea"/>
                <a:cs typeface="+mn-cs"/>
              </a:rPr>
              <a:t>类型不匹配时。</a:t>
            </a:r>
          </a:p>
          <a:p>
            <a:pPr>
              <a:defRPr/>
            </a:pPr>
            <a:r>
              <a:rPr lang="zh-CN" sz="2700" dirty="0"/>
              <a:t>第 9 章讨论了后两种情况。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052B4-C7E6-C793-0832-BA7C114DC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4B402-9C55-82B4-D51A-B05608560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3D42F5-DA69-AA4C-B27C-FBB4A71D62B3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D319AB38-9ADF-A5C0-59D1-BA4DA11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算术转换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061191F-A1EB-45FD-C4BB-DF126D71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常</a:t>
            </a:r>
            <a:r>
              <a:rPr lang="zh-CN" altLang="en-US" sz="2400" dirty="0"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ea typeface="宋体" panose="02010600030101010101" pitchFamily="2" charset="-122"/>
              </a:rPr>
              <a:t>算术转换适用于大多数二元运算符的操作数。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如果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sz="2400" dirty="0">
                <a:ea typeface="宋体" panose="02010600030101010101" pitchFamily="2" charset="-122"/>
              </a:rPr>
              <a:t>的类型为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en-US" sz="2400" dirty="0">
                <a:ea typeface="宋体" panose="02010600030101010101" pitchFamily="2" charset="-122"/>
              </a:rPr>
              <a:t>而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sz="2400" dirty="0">
                <a:ea typeface="宋体" panose="02010600030101010101" pitchFamily="2" charset="-122"/>
              </a:rPr>
              <a:t>的类型为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400" dirty="0">
                <a:ea typeface="宋体" panose="02010600030101010101" pitchFamily="2" charset="-122"/>
              </a:rPr>
              <a:t>，则常</a:t>
            </a:r>
            <a:r>
              <a:rPr lang="zh-CN" altLang="en-US" sz="2400" dirty="0"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ea typeface="宋体" panose="02010600030101010101" pitchFamily="2" charset="-122"/>
              </a:rPr>
              <a:t>算术转换将应用于表达式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的操作数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显然，将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i转换为float</a:t>
            </a:r>
            <a:r>
              <a:rPr lang="zh-CN" altLang="zh-CN" sz="2400" dirty="0">
                <a:ea typeface="宋体" panose="02010600030101010101" pitchFamily="2" charset="-122"/>
              </a:rPr>
              <a:t>类型（匹配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sz="2400" dirty="0">
                <a:ea typeface="宋体" panose="02010600030101010101" pitchFamily="2" charset="-122"/>
              </a:rPr>
              <a:t>的类型）而不是将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f转换为int</a:t>
            </a:r>
            <a:r>
              <a:rPr lang="zh-CN" altLang="zh-CN" sz="2400" dirty="0">
                <a:ea typeface="宋体" panose="02010600030101010101" pitchFamily="2" charset="-122"/>
              </a:rPr>
              <a:t>类型（匹配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sz="2400" dirty="0">
                <a:ea typeface="宋体" panose="02010600030101010101" pitchFamily="2" charset="-122"/>
              </a:rPr>
              <a:t>的类型）更安全。</a:t>
            </a:r>
          </a:p>
          <a:p>
            <a:pPr lvl="1"/>
            <a:r>
              <a:rPr lang="zh-CN" altLang="zh-CN" sz="2000" dirty="0">
                <a:ea typeface="宋体" panose="02010600030101010101" pitchFamily="2" charset="-122"/>
              </a:rPr>
              <a:t>当整数转换为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sz="2000" dirty="0">
                <a:ea typeface="宋体" panose="02010600030101010101" pitchFamily="2" charset="-122"/>
              </a:rPr>
              <a:t>时，可能发生的最坏情况是精度的轻微损失。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相反</a:t>
            </a:r>
            <a:r>
              <a:rPr lang="zh-CN" altLang="zh-CN" sz="2000" dirty="0">
                <a:ea typeface="宋体" panose="02010600030101010101" pitchFamily="2" charset="-122"/>
              </a:rPr>
              <a:t>，将浮点数转换为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int会导致数字的小数部分丢失。</a:t>
            </a:r>
            <a:r>
              <a:rPr lang="zh-CN" altLang="zh-CN" sz="2000" dirty="0">
                <a:ea typeface="宋体" panose="02010600030101010101" pitchFamily="2" charset="-122"/>
              </a:rPr>
              <a:t>更糟糕的是，如果原始数大于最大可能的整数或小于最小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zh-CN" altLang="zh-CN" sz="2000" dirty="0">
                <a:ea typeface="宋体" panose="02010600030101010101" pitchFamily="2" charset="-122"/>
              </a:rPr>
              <a:t>整数，则</a:t>
            </a:r>
            <a:r>
              <a:rPr lang="zh-CN" altLang="en-US" sz="2000" dirty="0">
                <a:ea typeface="宋体" panose="02010600030101010101" pitchFamily="2" charset="-122"/>
              </a:rPr>
              <a:t>得到的</a:t>
            </a:r>
            <a:r>
              <a:rPr lang="zh-CN" altLang="zh-CN" sz="2000" dirty="0">
                <a:ea typeface="宋体" panose="02010600030101010101" pitchFamily="2" charset="-122"/>
              </a:rPr>
              <a:t>结果将毫无意义。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6820C-C1AE-0B6F-D259-56777F3A0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83DEB-B353-0BE4-726C-9E8137DF1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D37C6C-97C8-154E-BB92-E666CECF2593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BC99878D-A25B-A2D5-615B-5B7D5197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算术转换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860B-FCD2-3107-C42B-C4D56FFB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2300" dirty="0"/>
              <a:t>常用算术转换的策略：将操作数转换为可以安全</a:t>
            </a:r>
            <a:r>
              <a:rPr lang="zh-CN" altLang="en-US" sz="2300" dirty="0"/>
              <a:t>地适用于</a:t>
            </a:r>
            <a:r>
              <a:rPr lang="zh-CN" sz="2300" dirty="0"/>
              <a:t>两个</a:t>
            </a:r>
            <a:r>
              <a:rPr lang="zh-CN" altLang="en-US" sz="2300" dirty="0"/>
              <a:t>数</a:t>
            </a:r>
            <a:r>
              <a:rPr lang="zh-CN" sz="2300" dirty="0"/>
              <a:t>值的“最</a:t>
            </a:r>
            <a:r>
              <a:rPr lang="zh-CN" altLang="en-US" sz="2300" dirty="0"/>
              <a:t>狭小的</a:t>
            </a:r>
            <a:r>
              <a:rPr lang="zh-CN" sz="2300" dirty="0"/>
              <a:t>”</a:t>
            </a:r>
            <a:r>
              <a:rPr lang="zh-CN" altLang="en-US" sz="2300" dirty="0"/>
              <a:t>数据</a:t>
            </a:r>
            <a:r>
              <a:rPr lang="zh-CN" sz="2300" dirty="0"/>
              <a:t>类型。</a:t>
            </a:r>
          </a:p>
          <a:p>
            <a:pPr>
              <a:defRPr/>
            </a:pPr>
            <a:r>
              <a:rPr lang="zh-CN" altLang="en-US" sz="2300" dirty="0"/>
              <a:t>为了统一</a:t>
            </a:r>
            <a:r>
              <a:rPr lang="zh-CN" sz="2300" dirty="0"/>
              <a:t>操作数</a:t>
            </a:r>
            <a:r>
              <a:rPr lang="zh-CN" altLang="en-US" sz="2300" dirty="0"/>
              <a:t>的</a:t>
            </a:r>
            <a:r>
              <a:rPr lang="zh-CN" sz="2300" dirty="0"/>
              <a:t>类型</a:t>
            </a:r>
            <a:r>
              <a:rPr lang="zh-CN" altLang="en-US" sz="2300" dirty="0"/>
              <a:t>，</a:t>
            </a:r>
            <a:r>
              <a:rPr lang="zh-CN" sz="2300" dirty="0"/>
              <a:t>通常可以将</a:t>
            </a:r>
            <a:r>
              <a:rPr lang="zh-CN" altLang="en-US" sz="2300" dirty="0"/>
              <a:t>相对狭小</a:t>
            </a:r>
            <a:r>
              <a:rPr lang="zh-CN" sz="2300" dirty="0"/>
              <a:t>类型的操作数转换为另一个操作数的类型来</a:t>
            </a:r>
            <a:r>
              <a:rPr lang="zh-CN" altLang="en-US" sz="2300" dirty="0"/>
              <a:t>实现</a:t>
            </a:r>
            <a:r>
              <a:rPr lang="zh-CN" sz="2300" dirty="0"/>
              <a:t>（</a:t>
            </a:r>
            <a:r>
              <a:rPr lang="zh-CN" altLang="en-US" sz="2300" dirty="0"/>
              <a:t>这就是所谓的</a:t>
            </a:r>
            <a:r>
              <a:rPr lang="zh-CN" sz="2300" b="1" dirty="0"/>
              <a:t>提升</a:t>
            </a:r>
            <a:r>
              <a:rPr lang="zh-CN" sz="2300" dirty="0"/>
              <a:t>）。</a:t>
            </a:r>
          </a:p>
          <a:p>
            <a:pPr>
              <a:defRPr/>
            </a:pPr>
            <a:r>
              <a:rPr lang="zh-CN" altLang="en-US" sz="2300" dirty="0"/>
              <a:t>最</a:t>
            </a:r>
            <a:r>
              <a:rPr lang="zh-CN" sz="2300" dirty="0"/>
              <a:t>常</a:t>
            </a:r>
            <a:r>
              <a:rPr lang="zh-CN" altLang="en-US" sz="2300" dirty="0"/>
              <a:t>用</a:t>
            </a:r>
            <a:r>
              <a:rPr lang="zh-CN" sz="2300" dirty="0"/>
              <a:t>的提升</a:t>
            </a:r>
            <a:r>
              <a:rPr lang="zh-CN" altLang="en-US" sz="2300" dirty="0"/>
              <a:t>是</a:t>
            </a:r>
            <a:r>
              <a:rPr lang="zh-CN" sz="2300" b="1" dirty="0"/>
              <a:t>整</a:t>
            </a:r>
            <a:r>
              <a:rPr lang="zh-CN" altLang="en-US" sz="2300" b="1" dirty="0"/>
              <a:t>值</a:t>
            </a:r>
            <a:r>
              <a:rPr lang="zh-CN" sz="2300" b="1" dirty="0"/>
              <a:t>提升，</a:t>
            </a:r>
            <a:r>
              <a:rPr lang="zh-CN" sz="2300" dirty="0"/>
              <a:t>它将字符或短整</a:t>
            </a:r>
            <a:r>
              <a:rPr lang="zh-CN" altLang="en-US" sz="2300" dirty="0"/>
              <a:t>数</a:t>
            </a:r>
            <a:r>
              <a:rPr lang="zh-CN" sz="2300" dirty="0"/>
              <a:t>转换为</a:t>
            </a:r>
            <a:r>
              <a:rPr lang="zh-CN" sz="23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sz="2300" dirty="0"/>
              <a:t>类型</a:t>
            </a:r>
            <a:r>
              <a:rPr lang="zh-CN" sz="2300" dirty="0"/>
              <a:t>（或</a:t>
            </a:r>
            <a:r>
              <a:rPr lang="zh-CN" altLang="zh-CN" sz="2300" dirty="0"/>
              <a:t>在某些情况下转换为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300" dirty="0"/>
              <a:t> 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sz="2300" dirty="0"/>
              <a:t>）。</a:t>
            </a:r>
          </a:p>
          <a:p>
            <a:pPr>
              <a:defRPr/>
            </a:pPr>
            <a:r>
              <a:rPr lang="zh-CN" sz="2300" dirty="0"/>
              <a:t>执行常</a:t>
            </a:r>
            <a:r>
              <a:rPr lang="zh-CN" altLang="en-US" sz="2300" dirty="0"/>
              <a:t>用</a:t>
            </a:r>
            <a:r>
              <a:rPr lang="zh-CN" sz="2300" dirty="0"/>
              <a:t>算术转换的规则可以分为两种情况：</a:t>
            </a:r>
          </a:p>
          <a:p>
            <a:pPr lvl="1">
              <a:spcBef>
                <a:spcPts val="300"/>
              </a:spcBef>
              <a:defRPr/>
            </a:pPr>
            <a:r>
              <a:rPr lang="zh-CN" sz="1900" dirty="0">
                <a:ea typeface="+mn-ea"/>
                <a:cs typeface="+mn-cs"/>
              </a:rPr>
              <a:t>任一操作数的类型是浮点类型。</a:t>
            </a:r>
          </a:p>
          <a:p>
            <a:pPr lvl="1">
              <a:spcBef>
                <a:spcPts val="300"/>
              </a:spcBef>
              <a:defRPr/>
            </a:pPr>
            <a:r>
              <a:rPr lang="zh-CN" sz="1900" dirty="0">
                <a:ea typeface="+mn-ea"/>
                <a:cs typeface="+mn-cs"/>
              </a:rPr>
              <a:t>两种操作数类型都不是浮点类型。</a:t>
            </a:r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CA4E9-A0E9-58C4-E251-CE4C1C08F7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B8C84-90E4-E06B-9562-B8AEB4B5C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5BB616-6B17-FA46-96C9-7FC8379E2F84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10B0DB04-930F-F1D8-B136-00B72184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算术转换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E94A-BEBC-AD35-FE40-D506D427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b="1" dirty="0"/>
              <a:t>任一操作数的类型是浮点类型。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如果一个操作数的类型为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long</a:t>
            </a:r>
            <a:r>
              <a:rPr lang="zh-CN" dirty="0">
                <a:ea typeface="+mn-ea"/>
                <a:cs typeface="+mn-cs"/>
              </a:rPr>
              <a:t> 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zh-CN" dirty="0">
                <a:ea typeface="+mn-ea"/>
                <a:cs typeface="+mn-cs"/>
              </a:rPr>
              <a:t>，</a:t>
            </a:r>
            <a:r>
              <a:rPr lang="zh-CN" altLang="en-US" dirty="0">
                <a:ea typeface="+mn-ea"/>
                <a:cs typeface="+mn-cs"/>
              </a:rPr>
              <a:t>那么</a:t>
            </a:r>
            <a:r>
              <a:rPr lang="zh-CN" dirty="0">
                <a:ea typeface="+mn-ea"/>
                <a:cs typeface="+mn-cs"/>
              </a:rPr>
              <a:t>将另一个操作数转换为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long</a:t>
            </a:r>
            <a:r>
              <a:rPr lang="zh-CN" altLang="zh-CN" dirty="0">
                <a:latin typeface="Courier New" pitchFamily="49" charset="0"/>
                <a:ea typeface="+mn-ea"/>
                <a:cs typeface="Courier New" pitchFamily="49" charset="0"/>
              </a:rPr>
              <a:t> double</a:t>
            </a:r>
            <a:r>
              <a:rPr lang="zh-CN" altLang="en-US" dirty="0">
                <a:ea typeface="+mn-ea"/>
                <a:cs typeface="+mn-cs"/>
              </a:rPr>
              <a:t>类型</a:t>
            </a:r>
            <a:r>
              <a:rPr lang="zh-CN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否则，如果一个操作数的类型为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zh-CN" altLang="en-US" dirty="0">
                <a:ea typeface="+mn-ea"/>
                <a:cs typeface="+mn-cs"/>
              </a:rPr>
              <a:t>，那么</a:t>
            </a:r>
            <a:r>
              <a:rPr lang="zh-CN" dirty="0">
                <a:ea typeface="+mn-ea"/>
                <a:cs typeface="+mn-cs"/>
              </a:rPr>
              <a:t>将另一个操作数转换为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lang="zh-CN" altLang="en-US" dirty="0">
                <a:ea typeface="+mn-ea"/>
                <a:cs typeface="+mn-cs"/>
              </a:rPr>
              <a:t>类型</a:t>
            </a:r>
            <a:r>
              <a:rPr lang="zh-CN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否则，如果一个操作数的类型为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zh-CN" dirty="0">
                <a:ea typeface="+mn-ea"/>
                <a:cs typeface="+mn-cs"/>
              </a:rPr>
              <a:t>，</a:t>
            </a:r>
            <a:r>
              <a:rPr lang="zh-CN" altLang="en-US" dirty="0">
                <a:ea typeface="+mn-ea"/>
                <a:cs typeface="+mn-cs"/>
              </a:rPr>
              <a:t>那么</a:t>
            </a:r>
            <a:r>
              <a:rPr lang="zh-CN" dirty="0">
                <a:ea typeface="+mn-ea"/>
                <a:cs typeface="+mn-cs"/>
              </a:rPr>
              <a:t>将另一个操作数转换为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zh-CN" altLang="en-US" dirty="0">
                <a:ea typeface="+mn-ea"/>
                <a:cs typeface="+mn-cs"/>
              </a:rPr>
              <a:t>类型</a:t>
            </a:r>
            <a:r>
              <a:rPr lang="zh-CN" dirty="0">
                <a:ea typeface="+mn-ea"/>
                <a:cs typeface="+mn-cs"/>
              </a:rPr>
              <a:t>。</a:t>
            </a:r>
          </a:p>
          <a:p>
            <a:pPr>
              <a:defRPr/>
            </a:pPr>
            <a:r>
              <a:rPr lang="zh-CN" dirty="0"/>
              <a:t>示例：如果一个操作数的类型为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zh-CN" dirty="0"/>
              <a:t> 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/>
              <a:t>，</a:t>
            </a:r>
            <a:r>
              <a:rPr lang="zh-CN" dirty="0"/>
              <a:t>另一个</a:t>
            </a:r>
            <a:r>
              <a:rPr lang="zh-CN" altLang="zh-CN" dirty="0"/>
              <a:t>操作数</a:t>
            </a:r>
            <a:r>
              <a:rPr lang="zh-CN" altLang="en-US" dirty="0"/>
              <a:t>的</a:t>
            </a:r>
            <a:r>
              <a:rPr lang="zh-CN" dirty="0"/>
              <a:t>类型为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zh-CN" dirty="0"/>
              <a:t>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zh-CN" dirty="0"/>
              <a:t> 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dirty="0"/>
              <a:t>类型的操</a:t>
            </a:r>
            <a:r>
              <a:rPr lang="zh-CN" dirty="0"/>
              <a:t>作数</a:t>
            </a:r>
            <a:r>
              <a:rPr lang="zh-CN" altLang="en-US" dirty="0"/>
              <a:t>会被</a:t>
            </a:r>
            <a:r>
              <a:rPr lang="zh-CN" dirty="0"/>
              <a:t>转换为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zh-CN" altLang="en-US" dirty="0"/>
              <a:t>类型</a:t>
            </a:r>
            <a:r>
              <a:rPr lang="zh-CN" dirty="0"/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1A76F-9CAD-730C-6F8F-BB88F6FCBB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267C-A1C6-E528-4A81-1B0CC2E9F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7854B5-712A-AE45-B12E-C8EF4B99571C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6F572ED2-4F4B-A66B-3AA2-A3C9B220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算术转换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CD938F14-E2F1-15BE-CEF2-36255DAA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两种操作数类型都不是浮点类型。</a:t>
            </a:r>
            <a:r>
              <a:rPr lang="zh-CN" altLang="zh-CN" dirty="0">
                <a:ea typeface="宋体" panose="02010600030101010101" pitchFamily="2" charset="-122"/>
              </a:rPr>
              <a:t>首先对两个操作数执行</a:t>
            </a:r>
            <a:r>
              <a:rPr lang="zh-CN" altLang="en-US" dirty="0">
                <a:ea typeface="宋体" panose="02010600030101010101" pitchFamily="2" charset="-122"/>
              </a:rPr>
              <a:t>整值</a:t>
            </a:r>
            <a:r>
              <a:rPr lang="zh-CN" altLang="zh-CN" dirty="0">
                <a:ea typeface="宋体" panose="02010600030101010101" pitchFamily="2" charset="-122"/>
              </a:rPr>
              <a:t>提升。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然</a:t>
            </a:r>
            <a:r>
              <a:rPr lang="zh-CN" altLang="en-US" dirty="0">
                <a:ea typeface="宋体" panose="02010600030101010101" pitchFamily="2" charset="-122"/>
              </a:rPr>
              <a:t>后按照</a:t>
            </a:r>
            <a:r>
              <a:rPr lang="zh-CN" altLang="zh-CN" dirty="0">
                <a:ea typeface="宋体" panose="02010600030101010101" pitchFamily="2" charset="-122"/>
              </a:rPr>
              <a:t>下图</a:t>
            </a: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zh-CN" dirty="0">
                <a:ea typeface="宋体" panose="02010600030101010101" pitchFamily="2" charset="-122"/>
              </a:rPr>
              <a:t>类型较</a:t>
            </a:r>
            <a:r>
              <a:rPr lang="zh-CN" altLang="en-US" dirty="0">
                <a:ea typeface="宋体" panose="02010600030101010101" pitchFamily="2" charset="-122"/>
              </a:rPr>
              <a:t>狭小</a:t>
            </a:r>
            <a:r>
              <a:rPr lang="zh-CN" altLang="zh-CN" dirty="0">
                <a:ea typeface="宋体" panose="02010600030101010101" pitchFamily="2" charset="-122"/>
              </a:rPr>
              <a:t>的操作数</a:t>
            </a:r>
            <a:r>
              <a:rPr lang="zh-CN" altLang="en-US" dirty="0">
                <a:ea typeface="宋体" panose="02010600030101010101" pitchFamily="2" charset="-122"/>
              </a:rPr>
              <a:t>进行</a:t>
            </a:r>
            <a:r>
              <a:rPr lang="zh-CN" altLang="zh-CN" dirty="0">
                <a:ea typeface="宋体" panose="02010600030101010101" pitchFamily="2" charset="-122"/>
              </a:rPr>
              <a:t>提升：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4B27A-4F2A-A68C-2A86-DF8016AE7A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73E65-4953-6252-6A38-00474C979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CA31BD-54AD-464F-9D7F-203BA7A04638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  <p:cxnSp>
        <p:nvCxnSpPr>
          <p:cNvPr id="81926" name="Straight Arrow Connector 6">
            <a:extLst>
              <a:ext uri="{FF2B5EF4-FFF2-40B4-BE49-F238E27FC236}">
                <a16:creationId xmlns:a16="http://schemas.microsoft.com/office/drawing/2014/main" id="{46DA7926-806D-BA4E-0502-B0A3272FA4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20394" y="4026694"/>
            <a:ext cx="304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7" name="Straight Arrow Connector 7">
            <a:extLst>
              <a:ext uri="{FF2B5EF4-FFF2-40B4-BE49-F238E27FC236}">
                <a16:creationId xmlns:a16="http://schemas.microsoft.com/office/drawing/2014/main" id="{4384303A-3C85-B290-720E-4B8AC3355AB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18807" y="4787106"/>
            <a:ext cx="3048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8" name="Straight Arrow Connector 8">
            <a:extLst>
              <a:ext uri="{FF2B5EF4-FFF2-40B4-BE49-F238E27FC236}">
                <a16:creationId xmlns:a16="http://schemas.microsoft.com/office/drawing/2014/main" id="{A1540B87-2176-7E04-3131-EB437C9F9F2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33094" y="5498306"/>
            <a:ext cx="304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864C128A-8FF7-E27E-C81B-3B2FF052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算术转换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7ED5EA96-3BE5-EFFE-2D41-F0F194D1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当有符号操作数与无符号操作数组合时，</a:t>
            </a:r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ea typeface="宋体" panose="02010600030101010101" pitchFamily="2" charset="-122"/>
              </a:rPr>
              <a:t>有符号操作数</a:t>
            </a:r>
            <a:r>
              <a:rPr lang="zh-CN" altLang="en-US" dirty="0">
                <a:ea typeface="宋体" panose="02010600030101010101" pitchFamily="2" charset="-122"/>
              </a:rPr>
              <a:t>“</a:t>
            </a:r>
            <a:r>
              <a:rPr lang="zh-CN" altLang="zh-CN" dirty="0">
                <a:ea typeface="宋体" panose="02010600030101010101" pitchFamily="2" charset="-122"/>
              </a:rPr>
              <a:t>转换</a:t>
            </a:r>
            <a:r>
              <a:rPr lang="zh-CN" altLang="en-US" dirty="0">
                <a:ea typeface="宋体" panose="02010600030101010101" pitchFamily="2" charset="-122"/>
              </a:rPr>
              <a:t>”</a:t>
            </a:r>
            <a:r>
              <a:rPr lang="zh-CN" altLang="zh-CN" dirty="0">
                <a:ea typeface="宋体" panose="02010600030101010101" pitchFamily="2" charset="-122"/>
              </a:rPr>
              <a:t>为无符号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此规则可能会导致</a:t>
            </a:r>
            <a:r>
              <a:rPr lang="zh-CN" altLang="en-US" dirty="0">
                <a:ea typeface="宋体" panose="02010600030101010101" pitchFamily="2" charset="-122"/>
              </a:rPr>
              <a:t>隐蔽</a:t>
            </a:r>
            <a:r>
              <a:rPr lang="zh-CN" altLang="zh-CN" dirty="0">
                <a:ea typeface="宋体" panose="02010600030101010101" pitchFamily="2" charset="-122"/>
              </a:rPr>
              <a:t>的编程错误。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最好尽</a:t>
            </a:r>
            <a:r>
              <a:rPr lang="zh-CN" altLang="en-US" dirty="0">
                <a:ea typeface="宋体" panose="02010600030101010101" pitchFamily="2" charset="-122"/>
              </a:rPr>
              <a:t>量避免</a:t>
            </a:r>
            <a:r>
              <a:rPr lang="zh-CN" altLang="zh-CN" dirty="0">
                <a:ea typeface="宋体" panose="02010600030101010101" pitchFamily="2" charset="-122"/>
              </a:rPr>
              <a:t>使用无符号整数，</a:t>
            </a:r>
            <a:r>
              <a:rPr lang="zh-CN" altLang="en-US" dirty="0">
                <a:ea typeface="宋体" panose="02010600030101010101" pitchFamily="2" charset="-122"/>
              </a:rPr>
              <a:t>特别</a:t>
            </a:r>
            <a:r>
              <a:rPr lang="zh-CN" altLang="zh-CN" dirty="0">
                <a:ea typeface="宋体" panose="02010600030101010101" pitchFamily="2" charset="-122"/>
              </a:rPr>
              <a:t>是不要将它与有符号整数混合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6D0C-C35D-8673-5065-718904022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0DA11-2FFB-9D89-92D2-BDB10E507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9B7E7C-9F06-FB45-B673-E5CFB62AECA5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438E8A4-1145-4779-04AF-B905C7EF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4072-3CC7-E3A1-1DEE-0AC7990C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6</a:t>
            </a:r>
            <a:r>
              <a:rPr lang="zh-CN" dirty="0"/>
              <a:t>种整数类型中的每一种表示的</a:t>
            </a:r>
            <a:r>
              <a:rPr lang="zh-CN" altLang="en-US" dirty="0"/>
              <a:t>取</a:t>
            </a:r>
            <a:r>
              <a:rPr lang="zh-CN" dirty="0"/>
              <a:t>值范围因机器而异。</a:t>
            </a:r>
          </a:p>
          <a:p>
            <a:pPr marL="342900" lvl="1" indent="-342900">
              <a:buFontTx/>
              <a:buChar char="•"/>
              <a:defRPr/>
            </a:pPr>
            <a:r>
              <a:rPr lang="zh-CN" sz="2800" dirty="0"/>
              <a:t>然而， </a:t>
            </a:r>
            <a:r>
              <a:rPr lang="zh-CN" sz="2800" dirty="0">
                <a:ea typeface="+mn-ea"/>
                <a:cs typeface="+mn-cs"/>
              </a:rPr>
              <a:t>C 标准要求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sz="2800" dirty="0">
                <a:ea typeface="+mn-ea"/>
                <a:cs typeface="+mn-cs"/>
              </a:rPr>
              <a:t>、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sz="2800" dirty="0">
                <a:ea typeface="+mn-ea"/>
                <a:cs typeface="+mn-cs"/>
              </a:rPr>
              <a:t>和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long</a:t>
            </a:r>
            <a:r>
              <a:rPr lang="zh-CN" sz="2800" dirty="0">
                <a:ea typeface="+mn-ea"/>
                <a:cs typeface="+mn-cs"/>
              </a:rPr>
              <a:t> 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altLang="en-US" sz="2800" dirty="0">
                <a:ea typeface="+mn-ea"/>
                <a:cs typeface="+mn-cs"/>
              </a:rPr>
              <a:t>都必</a:t>
            </a:r>
            <a:r>
              <a:rPr lang="zh-CN" sz="2800" dirty="0">
                <a:ea typeface="+mn-ea"/>
                <a:cs typeface="+mn-cs"/>
              </a:rPr>
              <a:t>须都覆盖</a:t>
            </a:r>
            <a:r>
              <a:rPr lang="zh-CN" altLang="en-US" sz="2800" dirty="0">
                <a:ea typeface="+mn-ea"/>
                <a:cs typeface="+mn-cs"/>
              </a:rPr>
              <a:t>一个确定的</a:t>
            </a:r>
            <a:r>
              <a:rPr lang="zh-CN" sz="2800" dirty="0">
                <a:ea typeface="+mn-ea"/>
                <a:cs typeface="+mn-cs"/>
              </a:rPr>
              <a:t>最小</a:t>
            </a:r>
            <a:r>
              <a:rPr lang="zh-CN" altLang="en-US" sz="2800" dirty="0">
                <a:ea typeface="+mn-ea"/>
                <a:cs typeface="+mn-cs"/>
              </a:rPr>
              <a:t>取值</a:t>
            </a:r>
            <a:r>
              <a:rPr lang="zh-CN" sz="2800" dirty="0">
                <a:ea typeface="+mn-ea"/>
                <a:cs typeface="+mn-cs"/>
              </a:rPr>
              <a:t>范围。</a:t>
            </a:r>
          </a:p>
          <a:p>
            <a:pPr marL="342900" lvl="1" indent="-342900">
              <a:buFontTx/>
              <a:buChar char="•"/>
              <a:defRPr/>
            </a:pPr>
            <a:r>
              <a:rPr lang="zh-CN" sz="2800" dirty="0">
                <a:ea typeface="+mn-ea"/>
                <a:cs typeface="+mn-cs"/>
              </a:rPr>
              <a:t>此外， 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sz="2800" dirty="0">
                <a:ea typeface="+mn-ea"/>
                <a:cs typeface="+mn-cs"/>
              </a:rPr>
              <a:t>不得短于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short</a:t>
            </a:r>
            <a:r>
              <a:rPr lang="zh-CN" sz="2800" dirty="0">
                <a:ea typeface="+mn-ea"/>
                <a:cs typeface="+mn-cs"/>
              </a:rPr>
              <a:t> 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altLang="en-US" sz="2800" dirty="0">
                <a:ea typeface="+mn-ea"/>
                <a:cs typeface="+mn-cs"/>
              </a:rPr>
              <a:t>，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long</a:t>
            </a:r>
            <a:r>
              <a:rPr lang="zh-CN" sz="2800" dirty="0">
                <a:ea typeface="+mn-ea"/>
                <a:cs typeface="+mn-cs"/>
              </a:rPr>
              <a:t> 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sz="2800" dirty="0">
                <a:ea typeface="+mn-ea"/>
                <a:cs typeface="+mn-cs"/>
              </a:rPr>
              <a:t>不得短于</a:t>
            </a:r>
            <a:r>
              <a:rPr lang="zh-CN" sz="28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sz="2800" dirty="0">
                <a:ea typeface="+mn-ea"/>
                <a:cs typeface="+mn-cs"/>
              </a:rPr>
              <a:t>。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785C0-CD07-174D-B206-DE216C632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AF7C1-FC31-EAB8-216D-A06611A27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E0664C-C3D7-554B-BEF0-205E5ED7AC28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5CB989EC-13F1-2E29-6310-75693A73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算术转换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350A2525-B6B5-42C6-7EA3-8FE56EB1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>
                <a:ea typeface="宋体" panose="02010600030101010101" pitchFamily="2" charset="-122"/>
              </a:rPr>
              <a:t>常用算术转换示例：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short int s;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int u;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long int 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long int ul;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long double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c;     /* c is converted to int              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s;     /* s is converted to int              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 = u +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 /*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converted to unsigned int     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 = l + u;     /* u is converted to long int         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ul = ul + l;   /* l is converted to unsigned long int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 = f + ul;    /* ul is converted to float           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 = d + f;     /* f is converted to double           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d;   /* d is converted to long double      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F07DE-75B2-B74D-E6BC-94AA6AD7C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5C11D-CB1D-5274-468F-8E904801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2E5D61-2932-5246-B838-D1CC71432FCB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5824F2F-24DF-9E7C-8543-AF4E2477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赋值过程中</a:t>
            </a:r>
            <a:r>
              <a:rPr lang="zh-CN" altLang="zh-CN" dirty="0">
                <a:ea typeface="宋体" panose="02010600030101010101" pitchFamily="2" charset="-122"/>
              </a:rPr>
              <a:t>的转换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AE422616-DDBE-1CAD-26B9-9AEED579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>
                <a:ea typeface="宋体" panose="02010600030101010101" pitchFamily="2" charset="-122"/>
              </a:rPr>
              <a:t>常用</a:t>
            </a:r>
            <a:r>
              <a:rPr lang="zh-CN" altLang="zh-CN" sz="2600" dirty="0">
                <a:ea typeface="宋体" panose="02010600030101010101" pitchFamily="2" charset="-122"/>
              </a:rPr>
              <a:t>算术转换不适用于赋值</a:t>
            </a:r>
            <a:r>
              <a:rPr lang="zh-CN" altLang="en-US" sz="2600" dirty="0">
                <a:ea typeface="宋体" panose="02010600030101010101" pitchFamily="2" charset="-122"/>
              </a:rPr>
              <a:t>运算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赋值</a:t>
            </a:r>
            <a:r>
              <a:rPr lang="zh-CN" altLang="en-US" sz="2600" dirty="0">
                <a:ea typeface="宋体" panose="02010600030101010101" pitchFamily="2" charset="-122"/>
              </a:rPr>
              <a:t>运算</a:t>
            </a:r>
            <a:r>
              <a:rPr lang="zh-CN" altLang="zh-CN" sz="2600" dirty="0">
                <a:ea typeface="宋体" panose="02010600030101010101" pitchFamily="2" charset="-122"/>
              </a:rPr>
              <a:t>右</a:t>
            </a:r>
            <a:r>
              <a:rPr lang="zh-CN" altLang="en-US" sz="2600" dirty="0">
                <a:ea typeface="宋体" panose="02010600030101010101" pitchFamily="2" charset="-122"/>
              </a:rPr>
              <a:t>边</a:t>
            </a:r>
            <a:r>
              <a:rPr lang="zh-CN" altLang="zh-CN" sz="2600" dirty="0">
                <a:ea typeface="宋体" panose="02010600030101010101" pitchFamily="2" charset="-122"/>
              </a:rPr>
              <a:t>的表达式</a:t>
            </a:r>
            <a:r>
              <a:rPr lang="zh-CN" altLang="en-US" sz="2600" dirty="0">
                <a:ea typeface="宋体" panose="02010600030101010101" pitchFamily="2" charset="-122"/>
              </a:rPr>
              <a:t>会</a:t>
            </a:r>
            <a:r>
              <a:rPr lang="zh-CN" altLang="zh-CN" sz="2600" dirty="0">
                <a:ea typeface="宋体" panose="02010600030101010101" pitchFamily="2" charset="-122"/>
              </a:rPr>
              <a:t>被转换为左</a:t>
            </a:r>
            <a:r>
              <a:rPr lang="zh-CN" altLang="en-US" sz="2600" dirty="0">
                <a:ea typeface="宋体" panose="02010600030101010101" pitchFamily="2" charset="-122"/>
              </a:rPr>
              <a:t>边</a:t>
            </a:r>
            <a:r>
              <a:rPr lang="zh-CN" altLang="zh-CN" sz="2600" dirty="0">
                <a:ea typeface="宋体" panose="02010600030101010101" pitchFamily="2" charset="-122"/>
              </a:rPr>
              <a:t>变量的类型：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d;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c;   /* c is converted to int  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 =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/*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converted to float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 = f;   /* f is converted to double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C4FCE-465E-4BF0-AB61-7FE116B17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92E34-295A-0C5F-D56F-E17DA75B0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157D4B-953F-7148-8B4C-9B4F55CC4D94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73790674-CD19-126F-0A4C-613ACE15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赋值过程中</a:t>
            </a:r>
            <a:r>
              <a:rPr lang="zh-CN" altLang="zh-CN" dirty="0">
                <a:ea typeface="宋体" panose="02010600030101010101" pitchFamily="2" charset="-122"/>
              </a:rPr>
              <a:t>的转换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C92244EA-44BE-680C-5426-4C5ED347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8006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ea typeface="宋体" panose="02010600030101010101" pitchFamily="2" charset="-122"/>
              </a:rPr>
              <a:t>浮点数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r>
              <a:rPr lang="zh-CN" altLang="zh-CN" dirty="0">
                <a:ea typeface="宋体" panose="02010600030101010101" pitchFamily="2" charset="-122"/>
              </a:rPr>
              <a:t>给整</a:t>
            </a:r>
            <a:r>
              <a:rPr lang="zh-CN" altLang="en-US" dirty="0">
                <a:ea typeface="宋体" panose="02010600030101010101" pitchFamily="2" charset="-122"/>
              </a:rPr>
              <a:t>型</a:t>
            </a:r>
            <a:r>
              <a:rPr lang="zh-CN" altLang="zh-CN" dirty="0">
                <a:ea typeface="宋体" panose="02010600030101010101" pitchFamily="2" charset="-122"/>
              </a:rPr>
              <a:t>变量会</a:t>
            </a:r>
            <a:r>
              <a:rPr lang="zh-CN" altLang="en-US" dirty="0">
                <a:ea typeface="宋体" panose="02010600030101010101" pitchFamily="2" charset="-122"/>
              </a:rPr>
              <a:t>丢掉该</a:t>
            </a:r>
            <a:r>
              <a:rPr lang="zh-CN" altLang="zh-CN" dirty="0">
                <a:ea typeface="宋体" panose="02010600030101010101" pitchFamily="2" charset="-122"/>
              </a:rPr>
              <a:t>数的小数部分：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842.97; 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842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-842.97;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-842 */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把某种类型的</a:t>
            </a:r>
            <a:r>
              <a:rPr lang="zh-CN" altLang="zh-CN" dirty="0">
                <a:ea typeface="宋体" panose="02010600030101010101" pitchFamily="2" charset="-122"/>
              </a:rPr>
              <a:t>值</a:t>
            </a:r>
            <a:r>
              <a:rPr lang="zh-CN" altLang="en-US" dirty="0">
                <a:ea typeface="宋体" panose="02010600030101010101" pitchFamily="2" charset="-122"/>
              </a:rPr>
              <a:t>赋</a:t>
            </a:r>
            <a:r>
              <a:rPr lang="zh-CN" altLang="zh-CN" dirty="0">
                <a:ea typeface="宋体" panose="02010600030101010101" pitchFamily="2" charset="-122"/>
              </a:rPr>
              <a:t>给类型</a:t>
            </a:r>
            <a:r>
              <a:rPr lang="zh-CN" altLang="en-US" dirty="0">
                <a:ea typeface="宋体" panose="02010600030101010101" pitchFamily="2" charset="-122"/>
              </a:rPr>
              <a:t>更狭小</a:t>
            </a:r>
            <a:r>
              <a:rPr lang="zh-CN" altLang="zh-CN" dirty="0">
                <a:ea typeface="宋体" panose="02010600030101010101" pitchFamily="2" charset="-122"/>
              </a:rPr>
              <a:t>的变量</a:t>
            </a:r>
            <a:r>
              <a:rPr lang="zh-CN" altLang="en-US" dirty="0">
                <a:ea typeface="宋体" panose="02010600030101010101" pitchFamily="2" charset="-122"/>
              </a:rPr>
              <a:t>时，</a:t>
            </a:r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en-US" dirty="0">
                <a:ea typeface="宋体" panose="02010600030101010101" pitchFamily="2" charset="-122"/>
              </a:rPr>
              <a:t>该</a:t>
            </a:r>
            <a:r>
              <a:rPr lang="zh-CN" altLang="zh-CN" dirty="0">
                <a:ea typeface="宋体" panose="02010600030101010101" pitchFamily="2" charset="-122"/>
              </a:rPr>
              <a:t>值超出变量类型的范围，将</a:t>
            </a:r>
            <a:r>
              <a:rPr lang="zh-CN" altLang="en-US" dirty="0">
                <a:ea typeface="宋体" panose="02010600030101010101" pitchFamily="2" charset="-122"/>
              </a:rPr>
              <a:t>会得到</a:t>
            </a:r>
            <a:r>
              <a:rPr lang="zh-CN" altLang="zh-CN" dirty="0">
                <a:ea typeface="宋体" panose="02010600030101010101" pitchFamily="2" charset="-122"/>
              </a:rPr>
              <a:t>无意义的结果（</a:t>
            </a:r>
            <a:r>
              <a:rPr lang="zh-CN" altLang="en-US" dirty="0">
                <a:ea typeface="宋体" panose="02010600030101010101" pitchFamily="2" charset="-122"/>
              </a:rPr>
              <a:t>甚至</a:t>
            </a:r>
            <a:r>
              <a:rPr lang="zh-CN" altLang="zh-CN" dirty="0">
                <a:ea typeface="宋体" panose="02010600030101010101" pitchFamily="2" charset="-122"/>
              </a:rPr>
              <a:t>更糟）：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= 10000;    /*** WRONG 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1.0e20;   /*** WRONG 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 = 1.0e100;  /*** WRONG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C3371-E04F-5438-DFE8-035755091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B2355-0CEC-8789-5F06-9C7D8710C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8A1000-8FEC-8A4F-9050-00913385BEF5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F226AC8E-9601-3468-0235-2FA2B3F1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赋值过程中</a:t>
            </a:r>
            <a:r>
              <a:rPr lang="zh-CN" altLang="zh-CN" dirty="0">
                <a:ea typeface="宋体" panose="02010600030101010101" pitchFamily="2" charset="-122"/>
              </a:rPr>
              <a:t>的转换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9DF2AE2-EDC1-81BB-E657-ADA1697B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如果要将</a:t>
            </a:r>
            <a:r>
              <a:rPr lang="zh-CN" altLang="zh-CN" dirty="0">
                <a:ea typeface="宋体" panose="02010600030101010101" pitchFamily="2" charset="-122"/>
              </a:rPr>
              <a:t>浮点常量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r>
              <a:rPr lang="zh-CN" altLang="zh-CN" dirty="0">
                <a:ea typeface="宋体" panose="02010600030101010101" pitchFamily="2" charset="-122"/>
              </a:rPr>
              <a:t>给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</a:t>
            </a:r>
            <a:r>
              <a:rPr lang="zh-CN" altLang="zh-CN" dirty="0">
                <a:ea typeface="宋体" panose="02010600030101010101" pitchFamily="2" charset="-122"/>
              </a:rPr>
              <a:t>变量，</a:t>
            </a:r>
            <a:r>
              <a:rPr lang="zh-CN" altLang="en-US" dirty="0">
                <a:ea typeface="宋体" panose="02010600030101010101" pitchFamily="2" charset="-122"/>
              </a:rPr>
              <a:t>最好加上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dirty="0">
                <a:ea typeface="宋体" panose="02010600030101010101" pitchFamily="2" charset="-122"/>
              </a:rPr>
              <a:t>后缀：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 = 3.14159f;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如果没有后缀，常量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3.14159</a:t>
            </a:r>
            <a:r>
              <a:rPr lang="zh-CN" altLang="zh-CN" dirty="0">
                <a:ea typeface="宋体" panose="02010600030101010101" pitchFamily="2" charset="-122"/>
              </a:rPr>
              <a:t>将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类型，可能会</a:t>
            </a:r>
            <a:r>
              <a:rPr lang="zh-CN" altLang="en-US" dirty="0">
                <a:ea typeface="宋体" panose="02010600030101010101" pitchFamily="2" charset="-122"/>
              </a:rPr>
              <a:t>引起</a:t>
            </a:r>
            <a:r>
              <a:rPr lang="zh-CN" altLang="zh-CN" dirty="0">
                <a:ea typeface="宋体" panose="02010600030101010101" pitchFamily="2" charset="-122"/>
              </a:rPr>
              <a:t>警告消息。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30BB8-67C1-39B6-9B24-6EC642620E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1A0CC-F96C-BF93-E7C8-E2AE518C9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7862E7-37AE-9445-AA37-547C00F9EB21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EF954997-BD6F-E24C-12E7-2A48873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中的隐式转换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F714-EC4F-4390-9AE6-183165A7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2300" dirty="0"/>
              <a:t>C99 的隐式转换规则有些不同。</a:t>
            </a:r>
          </a:p>
          <a:p>
            <a:pPr>
              <a:defRPr/>
            </a:pPr>
            <a:r>
              <a:rPr lang="zh-CN" sz="2300" dirty="0"/>
              <a:t>每个整数类型都有一个“整数转换等级”。</a:t>
            </a:r>
          </a:p>
          <a:p>
            <a:pPr>
              <a:defRPr/>
            </a:pPr>
            <a:r>
              <a:rPr lang="zh-CN" sz="2300" dirty="0"/>
              <a:t>从高到低</a:t>
            </a:r>
            <a:r>
              <a:rPr lang="zh-CN" altLang="en-US" sz="2300" dirty="0"/>
              <a:t>排列</a:t>
            </a:r>
            <a:r>
              <a:rPr lang="zh-CN" sz="2300" dirty="0"/>
              <a:t>：</a:t>
            </a:r>
          </a:p>
          <a:p>
            <a:pPr lvl="1">
              <a:spcBef>
                <a:spcPts val="400"/>
              </a:spcBef>
              <a:buFontTx/>
              <a:buNone/>
              <a:defRPr/>
            </a:pPr>
            <a:r>
              <a:rPr lang="en-US" altLang="zh-CN" sz="2100" dirty="0"/>
              <a:t>1.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100" dirty="0"/>
              <a:t> </a:t>
            </a:r>
            <a:r>
              <a:rPr lang="en-US" altLang="zh-CN" sz="21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100" dirty="0"/>
              <a:t>,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100" dirty="0"/>
              <a:t> </a:t>
            </a:r>
            <a:r>
              <a:rPr lang="en-US" altLang="zh-CN" sz="21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>
              <a:spcBef>
                <a:spcPts val="100"/>
              </a:spcBef>
              <a:buFontTx/>
              <a:buNone/>
              <a:defRPr/>
            </a:pPr>
            <a:r>
              <a:rPr lang="en-US" altLang="zh-CN" sz="2100" dirty="0"/>
              <a:t>2.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100" dirty="0"/>
              <a:t>,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>
              <a:spcBef>
                <a:spcPts val="100"/>
              </a:spcBef>
              <a:buFontTx/>
              <a:buNone/>
              <a:defRPr/>
            </a:pPr>
            <a:r>
              <a:rPr lang="en-US" altLang="zh-CN" sz="2100" dirty="0"/>
              <a:t>3.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100" dirty="0"/>
              <a:t>,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>
              <a:spcBef>
                <a:spcPts val="100"/>
              </a:spcBef>
              <a:buFontTx/>
              <a:buNone/>
              <a:defRPr/>
            </a:pPr>
            <a:r>
              <a:rPr lang="en-US" altLang="zh-CN" sz="2100" dirty="0"/>
              <a:t>4.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100" dirty="0"/>
              <a:t>,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>
              <a:spcBef>
                <a:spcPts val="100"/>
              </a:spcBef>
              <a:buFontTx/>
              <a:buNone/>
              <a:defRPr/>
            </a:pPr>
            <a:r>
              <a:rPr lang="en-US" altLang="zh-CN" sz="2100" dirty="0"/>
              <a:t>5.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100" dirty="0"/>
              <a:t>,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100" dirty="0"/>
              <a:t>,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100" dirty="0"/>
              <a:t>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>
              <a:spcBef>
                <a:spcPts val="100"/>
              </a:spcBef>
              <a:buFontTx/>
              <a:buNone/>
              <a:defRPr/>
            </a:pPr>
            <a:r>
              <a:rPr lang="en-US" altLang="zh-CN" sz="2100" dirty="0"/>
              <a:t>6. </a:t>
            </a:r>
            <a:r>
              <a:rPr lang="en-US" altLang="zh-CN" sz="2100" dirty="0">
                <a:latin typeface="Courier New" pitchFamily="49" charset="0"/>
                <a:cs typeface="Courier New" pitchFamily="49" charset="0"/>
              </a:rPr>
              <a:t>_Bool</a:t>
            </a:r>
          </a:p>
          <a:p>
            <a:pPr>
              <a:defRPr/>
            </a:pPr>
            <a:r>
              <a:rPr lang="zh-CN" sz="2300" dirty="0"/>
              <a:t>C99 的</a:t>
            </a:r>
            <a:r>
              <a:rPr lang="zh-CN" altLang="en-US" sz="2300" dirty="0"/>
              <a:t>整数提升可以将</a:t>
            </a:r>
            <a:r>
              <a:rPr lang="zh-CN" sz="2300" dirty="0"/>
              <a:t>任何等级</a:t>
            </a:r>
            <a:r>
              <a:rPr lang="zh-CN" altLang="en-US" sz="2300" dirty="0"/>
              <a:t>低</a:t>
            </a:r>
            <a:r>
              <a:rPr lang="zh-CN" sz="2300" dirty="0"/>
              <a:t>于</a:t>
            </a:r>
            <a:r>
              <a:rPr lang="zh-CN" sz="23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sz="2300" dirty="0"/>
              <a:t>和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300" dirty="0"/>
              <a:t> 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sz="2300" dirty="0"/>
              <a:t>的类型转换为</a:t>
            </a:r>
            <a:r>
              <a:rPr lang="zh-CN" sz="23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sz="2300" dirty="0"/>
              <a:t>（</a:t>
            </a:r>
            <a:r>
              <a:rPr lang="zh-CN" altLang="en-US" sz="2300" dirty="0"/>
              <a:t>只要</a:t>
            </a:r>
            <a:r>
              <a:rPr lang="zh-CN" sz="2300" dirty="0"/>
              <a:t>该类型的所有值都可以用</a:t>
            </a:r>
            <a:r>
              <a:rPr lang="zh-CN" sz="23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sz="2300" dirty="0"/>
              <a:t>类型表示</a:t>
            </a:r>
            <a:r>
              <a:rPr lang="zh-CN" sz="2300" dirty="0"/>
              <a:t>）或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300" dirty="0"/>
              <a:t> 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sz="2300" dirty="0"/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210B1-6B8F-DE45-4ABA-C05775AF2C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14213-DACE-007F-F109-98D135F5C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A3966D-38E4-C24C-B15B-9FF129AEAD26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B1F1AF89-9E37-7D97-244C-4DDBB7CE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中的隐式转换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E10671CA-F26B-583F-99EE-79CE6826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执行</a:t>
            </a:r>
            <a:r>
              <a:rPr lang="zh-CN" altLang="en-US" dirty="0">
                <a:ea typeface="宋体" panose="02010600030101010101" pitchFamily="2" charset="-122"/>
              </a:rPr>
              <a:t>常用</a:t>
            </a:r>
            <a:r>
              <a:rPr lang="zh-CN" altLang="zh-CN" dirty="0">
                <a:ea typeface="宋体" panose="02010600030101010101" pitchFamily="2" charset="-122"/>
              </a:rPr>
              <a:t>算术转换的规则可以分为两种情况：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任一操作数的类型是浮点类型。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两种操作数类型都不是浮点类型。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任一操作数的类型是浮点类型。</a:t>
            </a:r>
            <a:r>
              <a:rPr lang="zh-CN" altLang="zh-CN" dirty="0">
                <a:ea typeface="宋体" panose="02010600030101010101" pitchFamily="2" charset="-122"/>
              </a:rPr>
              <a:t>只要两个操作数都</a:t>
            </a:r>
            <a:r>
              <a:rPr lang="zh-CN" altLang="en-US" dirty="0">
                <a:ea typeface="宋体" panose="02010600030101010101" pitchFamily="2" charset="-122"/>
              </a:rPr>
              <a:t>不是复数</a:t>
            </a:r>
            <a:r>
              <a:rPr lang="zh-CN" altLang="zh-CN" dirty="0">
                <a:ea typeface="宋体" panose="02010600030101010101" pitchFamily="2" charset="-122"/>
              </a:rPr>
              <a:t>类型，规则和以前一样。（</a:t>
            </a:r>
            <a:r>
              <a:rPr lang="zh-CN" altLang="en-US" dirty="0">
                <a:ea typeface="宋体" panose="02010600030101010101" pitchFamily="2" charset="-122"/>
              </a:rPr>
              <a:t>复数</a:t>
            </a:r>
            <a:r>
              <a:rPr lang="zh-CN" altLang="zh-CN" dirty="0">
                <a:ea typeface="宋体" panose="02010600030101010101" pitchFamily="2" charset="-122"/>
              </a:rPr>
              <a:t>类型的转换规则在第 27 章讨论。）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FD270-7720-F593-D08A-01565EE84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4AC00-6961-445C-74EB-168A56715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5BF51F-FD0B-A14E-8E21-868D5AAB5176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A6470C8D-9433-813E-5B8E-44FC9D4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中的隐式转换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13B0FAF0-8561-9C68-823A-DA742EA1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300" b="1" dirty="0">
                <a:ea typeface="宋体" panose="02010600030101010101" pitchFamily="2" charset="-122"/>
              </a:rPr>
              <a:t>两种操作数类型都不是浮点类型。</a:t>
            </a:r>
            <a:r>
              <a:rPr lang="zh-CN" altLang="zh-CN" sz="2300" dirty="0">
                <a:ea typeface="宋体" panose="02010600030101010101" pitchFamily="2" charset="-122"/>
              </a:rPr>
              <a:t>对两个操作数</a:t>
            </a:r>
            <a:r>
              <a:rPr lang="zh-CN" altLang="en-US" sz="2300" dirty="0">
                <a:ea typeface="宋体" panose="02010600030101010101" pitchFamily="2" charset="-122"/>
              </a:rPr>
              <a:t>进</a:t>
            </a:r>
            <a:r>
              <a:rPr lang="zh-CN" altLang="zh-CN" sz="2300" dirty="0">
                <a:ea typeface="宋体" panose="02010600030101010101" pitchFamily="2" charset="-122"/>
              </a:rPr>
              <a:t>行整</a:t>
            </a:r>
            <a:r>
              <a:rPr lang="zh-CN" altLang="en-US" sz="2300" dirty="0">
                <a:ea typeface="宋体" panose="02010600030101010101" pitchFamily="2" charset="-122"/>
              </a:rPr>
              <a:t>数</a:t>
            </a:r>
            <a:r>
              <a:rPr lang="zh-CN" altLang="zh-CN" sz="2300" dirty="0">
                <a:ea typeface="宋体" panose="02010600030101010101" pitchFamily="2" charset="-122"/>
              </a:rPr>
              <a:t>提升。如果</a:t>
            </a:r>
            <a:r>
              <a:rPr lang="zh-CN" altLang="en-US" sz="2300" dirty="0">
                <a:ea typeface="宋体" panose="02010600030101010101" pitchFamily="2" charset="-122"/>
              </a:rPr>
              <a:t>这时两个</a:t>
            </a:r>
            <a:r>
              <a:rPr lang="zh-CN" altLang="zh-CN" sz="2300" dirty="0">
                <a:ea typeface="宋体" panose="02010600030101010101" pitchFamily="2" charset="-122"/>
              </a:rPr>
              <a:t>操作数的类型相同，</a:t>
            </a:r>
            <a:r>
              <a:rPr lang="zh-CN" altLang="en-US" sz="2300" dirty="0">
                <a:ea typeface="宋体" panose="02010600030101010101" pitchFamily="2" charset="-122"/>
              </a:rPr>
              <a:t>过程结束</a:t>
            </a:r>
            <a:r>
              <a:rPr lang="zh-CN" altLang="zh-CN" sz="2300" dirty="0">
                <a:ea typeface="宋体" panose="02010600030101010101" pitchFamily="2" charset="-122"/>
              </a:rPr>
              <a:t>。否则，</a:t>
            </a:r>
            <a:r>
              <a:rPr lang="zh-CN" altLang="en-US" sz="2300" dirty="0">
                <a:ea typeface="宋体" panose="02010600030101010101" pitchFamily="2" charset="-122"/>
              </a:rPr>
              <a:t>依次尝试</a:t>
            </a:r>
            <a:r>
              <a:rPr lang="zh-CN" altLang="zh-CN" sz="2300" dirty="0">
                <a:ea typeface="宋体" panose="02010600030101010101" pitchFamily="2" charset="-122"/>
              </a:rPr>
              <a:t>以下规则：</a:t>
            </a:r>
          </a:p>
          <a:p>
            <a:pPr lvl="1"/>
            <a:r>
              <a:rPr lang="zh-CN" altLang="zh-CN" sz="2000" dirty="0">
                <a:ea typeface="宋体" panose="02010600030101010101" pitchFamily="2" charset="-122"/>
              </a:rPr>
              <a:t>如果两个操作数都</a:t>
            </a:r>
            <a:r>
              <a:rPr lang="zh-CN" altLang="en-US" sz="2000" dirty="0">
                <a:ea typeface="宋体" panose="02010600030101010101" pitchFamily="2" charset="-122"/>
              </a:rPr>
              <a:t>是有</a:t>
            </a:r>
            <a:r>
              <a:rPr lang="zh-CN" altLang="zh-CN" sz="2000" dirty="0">
                <a:ea typeface="宋体" panose="02010600030101010101" pitchFamily="2" charset="-122"/>
              </a:rPr>
              <a:t>符号型或都</a:t>
            </a:r>
            <a:r>
              <a:rPr lang="zh-CN" altLang="en-US" sz="2000" dirty="0">
                <a:ea typeface="宋体" panose="02010600030101010101" pitchFamily="2" charset="-122"/>
              </a:rPr>
              <a:t>是</a:t>
            </a:r>
            <a:r>
              <a:rPr lang="zh-CN" altLang="zh-CN" sz="2000" dirty="0">
                <a:ea typeface="宋体" panose="02010600030101010101" pitchFamily="2" charset="-122"/>
              </a:rPr>
              <a:t>无符号型，将整数转换等级</a:t>
            </a:r>
            <a:r>
              <a:rPr lang="zh-CN" altLang="en-US" sz="2000" dirty="0">
                <a:ea typeface="宋体" panose="02010600030101010101" pitchFamily="2" charset="-122"/>
              </a:rPr>
              <a:t>较低</a:t>
            </a:r>
            <a:r>
              <a:rPr lang="zh-CN" altLang="zh-CN" sz="2000" dirty="0">
                <a:ea typeface="宋体" panose="02010600030101010101" pitchFamily="2" charset="-122"/>
              </a:rPr>
              <a:t>的操作数转换为等级较高的操作数的类型。</a:t>
            </a:r>
          </a:p>
          <a:p>
            <a:pPr lvl="1"/>
            <a:r>
              <a:rPr lang="zh-CN" altLang="zh-CN" sz="2000" dirty="0">
                <a:ea typeface="宋体" panose="02010600030101010101" pitchFamily="2" charset="-122"/>
              </a:rPr>
              <a:t>如果无符号操作数的等级</a:t>
            </a:r>
            <a:r>
              <a:rPr lang="zh-CN" altLang="en-US" sz="2000" dirty="0">
                <a:ea typeface="宋体" panose="02010600030101010101" pitchFamily="2" charset="-122"/>
              </a:rPr>
              <a:t>高</a:t>
            </a:r>
            <a:r>
              <a:rPr lang="zh-CN" altLang="zh-CN" sz="2000" dirty="0">
                <a:ea typeface="宋体" panose="02010600030101010101" pitchFamily="2" charset="-122"/>
              </a:rPr>
              <a:t>于或等于有符号操作数的等级，将有符号操作数转换为无符号操作数的类型。</a:t>
            </a:r>
          </a:p>
          <a:p>
            <a:pPr lvl="1"/>
            <a:r>
              <a:rPr lang="zh-CN" altLang="zh-CN" sz="2000" dirty="0">
                <a:ea typeface="宋体" panose="02010600030101010101" pitchFamily="2" charset="-122"/>
              </a:rPr>
              <a:t>如果有符号操作数的类型可以表示无符号操作数类型的所有值，将无符号操作数转换为有符号操作数的类型。</a:t>
            </a:r>
          </a:p>
          <a:p>
            <a:pPr lvl="1"/>
            <a:r>
              <a:rPr lang="zh-CN" altLang="zh-CN" sz="2000" dirty="0">
                <a:ea typeface="宋体" panose="02010600030101010101" pitchFamily="2" charset="-122"/>
              </a:rPr>
              <a:t>否则，将两个操作数都转换为与有符号操作数的类型相对应的无符号类型。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1995B-962B-9AA8-2AE2-D04CC41B9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C1FE7-8754-4794-E373-61B6FEB8CB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376E05-DAB7-3A4A-985C-240F0DC2E187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96A16FEE-ACDF-36E1-FFFA-E67E649C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C99 中的隐式转换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77079FF2-A3A4-F6A7-2494-A89CC38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所有算术类型都可以转换为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zh-CN" altLang="zh-CN" dirty="0">
                <a:ea typeface="宋体" panose="02010600030101010101" pitchFamily="2" charset="-122"/>
              </a:rPr>
              <a:t>类型。如果原始值为0则转换结果为0；否则结果为 1。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2C84-3D82-D056-8F05-30E724B0F8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E647F-F3CB-5BE5-2D87-C172EC4EC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0C98D9-60EE-B241-9BD3-52E04B32253B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A270A2E4-6E27-0771-5B2C-40EBF25E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强制类型转换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625D470A-DE45-B271-8098-92676099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尽管 C 的隐式转换很方便，但我们有时需要</a:t>
            </a:r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zh-CN" altLang="zh-CN" dirty="0">
                <a:ea typeface="宋体" panose="02010600030101010101" pitchFamily="2" charset="-122"/>
              </a:rPr>
              <a:t>更大程度</a:t>
            </a:r>
            <a:r>
              <a:rPr lang="zh-CN" altLang="en-US" dirty="0">
                <a:ea typeface="宋体" panose="02010600030101010101" pitchFamily="2" charset="-122"/>
              </a:rPr>
              <a:t>上</a:t>
            </a:r>
            <a:r>
              <a:rPr lang="zh-CN" altLang="zh-CN" dirty="0">
                <a:ea typeface="宋体" panose="02010600030101010101" pitchFamily="2" charset="-122"/>
              </a:rPr>
              <a:t>控制类型转换。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出于这个原因，C 提供了</a:t>
            </a:r>
            <a:r>
              <a:rPr lang="zh-CN" altLang="zh-CN" b="1" dirty="0">
                <a:ea typeface="宋体" panose="02010600030101010101" pitchFamily="2" charset="-122"/>
              </a:rPr>
              <a:t>强制</a:t>
            </a:r>
            <a:r>
              <a:rPr lang="zh-CN" altLang="en-US" b="1" dirty="0">
                <a:ea typeface="宋体" panose="02010600030101010101" pitchFamily="2" charset="-122"/>
              </a:rPr>
              <a:t>类型</a:t>
            </a:r>
            <a:r>
              <a:rPr lang="zh-CN" altLang="zh-CN" b="1" dirty="0">
                <a:ea typeface="宋体" panose="02010600030101010101" pitchFamily="2" charset="-122"/>
              </a:rPr>
              <a:t>转换。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强制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转换表达式</a:t>
            </a:r>
            <a:r>
              <a:rPr lang="zh-CN" altLang="en-US" dirty="0">
                <a:ea typeface="宋体" panose="02010600030101010101" pitchFamily="2" charset="-122"/>
              </a:rPr>
              <a:t>格式如下：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zh-CN" altLang="zh-CN" sz="2400" dirty="0">
                <a:highlight>
                  <a:srgbClr val="C0C0C0"/>
                </a:highlight>
                <a:ea typeface="宋体" panose="02010600030101010101" pitchFamily="2" charset="-122"/>
              </a:rPr>
              <a:t>类型名</a:t>
            </a:r>
            <a:r>
              <a:rPr lang="zh-CN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</a:t>
            </a:r>
            <a:r>
              <a:rPr lang="zh-CN" altLang="zh-CN" sz="2400" dirty="0">
                <a:highlight>
                  <a:srgbClr val="C0C0C0"/>
                </a:highlight>
                <a:ea typeface="宋体" panose="02010600030101010101" pitchFamily="2" charset="-122"/>
              </a:rPr>
              <a:t>表达式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类型名</a:t>
            </a:r>
            <a:r>
              <a:rPr lang="zh-CN" altLang="zh-CN" dirty="0">
                <a:ea typeface="宋体" panose="02010600030101010101" pitchFamily="2" charset="-122"/>
              </a:rPr>
              <a:t>指定表达式应转换</a:t>
            </a:r>
            <a:r>
              <a:rPr lang="zh-CN" altLang="en-US" dirty="0">
                <a:ea typeface="宋体" panose="02010600030101010101" pitchFamily="2" charset="-122"/>
              </a:rPr>
              <a:t>成</a:t>
            </a:r>
            <a:r>
              <a:rPr lang="zh-CN" altLang="zh-CN" dirty="0">
                <a:ea typeface="宋体" panose="02010600030101010101" pitchFamily="2" charset="-122"/>
              </a:rPr>
              <a:t>的类型。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83F7-067F-0F9C-28AC-44FAFE464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6A68B-BA26-E887-5E90-DDE250203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E6C685-4CF9-0543-9982-30EEB988D852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42CFECC5-3DCE-EA3C-C5E1-68F0945A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强制类型转换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E3E1CB56-9814-782A-B3D5-7925E80D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700" dirty="0">
                <a:ea typeface="宋体" panose="02010600030101010101" pitchFamily="2" charset="-122"/>
              </a:rPr>
              <a:t>使用强制</a:t>
            </a:r>
            <a:r>
              <a:rPr lang="zh-CN" altLang="en-US" sz="2700" dirty="0">
                <a:ea typeface="宋体" panose="02010600030101010101" pitchFamily="2" charset="-122"/>
              </a:rPr>
              <a:t>类型</a:t>
            </a:r>
            <a:r>
              <a:rPr lang="zh-CN" altLang="zh-CN" sz="2700" dirty="0">
                <a:ea typeface="宋体" panose="02010600030101010101" pitchFamily="2" charset="-122"/>
              </a:rPr>
              <a:t>转换表达式计算</a:t>
            </a:r>
            <a:r>
              <a:rPr lang="en-US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en-US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sz="2700" dirty="0">
                <a:ea typeface="宋体" panose="02010600030101010101" pitchFamily="2" charset="-122"/>
              </a:rPr>
              <a:t>值的小数部分：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f,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f - (int) f;</a:t>
            </a:r>
          </a:p>
          <a:p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sz="2700" dirty="0">
                <a:ea typeface="宋体" panose="02010600030101010101" pitchFamily="2" charset="-122"/>
              </a:rPr>
              <a:t>和</a:t>
            </a:r>
            <a:r>
              <a:rPr lang="en-US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(int)</a:t>
            </a:r>
            <a:r>
              <a:rPr lang="en-US" altLang="zh-CN" sz="2700" dirty="0">
                <a:ea typeface="宋体" panose="02010600030101010101" pitchFamily="2" charset="-122"/>
              </a:rPr>
              <a:t> </a:t>
            </a:r>
            <a:r>
              <a:rPr lang="en-US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sz="2700" dirty="0">
                <a:ea typeface="宋体" panose="02010600030101010101" pitchFamily="2" charset="-122"/>
              </a:rPr>
              <a:t>的区别是</a:t>
            </a:r>
            <a:r>
              <a:rPr lang="zh-CN" altLang="en-US" sz="2700" dirty="0">
                <a:ea typeface="宋体" panose="02010600030101010101" pitchFamily="2" charset="-122"/>
              </a:rPr>
              <a:t>：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lang="zh-CN" altLang="zh-CN" sz="2700" dirty="0">
                <a:ea typeface="宋体" panose="02010600030101010101" pitchFamily="2" charset="-122"/>
              </a:rPr>
              <a:t>强制</a:t>
            </a:r>
            <a:r>
              <a:rPr lang="zh-CN" altLang="en-US" sz="2700" dirty="0">
                <a:ea typeface="宋体" panose="02010600030101010101" pitchFamily="2" charset="-122"/>
              </a:rPr>
              <a:t>类型</a:t>
            </a:r>
            <a:r>
              <a:rPr lang="zh-CN" altLang="zh-CN" sz="2700" dirty="0">
                <a:ea typeface="宋体" panose="02010600030101010101" pitchFamily="2" charset="-122"/>
              </a:rPr>
              <a:t>转换过程中</a:t>
            </a:r>
            <a:r>
              <a:rPr lang="en-US" altLang="zh-CN" sz="2700" dirty="0">
                <a:ea typeface="宋体" panose="02010600030101010101" pitchFamily="2" charset="-122"/>
              </a:rPr>
              <a:t>f</a:t>
            </a:r>
            <a:r>
              <a:rPr lang="zh-CN" altLang="zh-CN" sz="2700" dirty="0">
                <a:ea typeface="宋体" panose="02010600030101010101" pitchFamily="2" charset="-122"/>
              </a:rPr>
              <a:t>的小数部分被丢弃。</a:t>
            </a:r>
          </a:p>
          <a:p>
            <a:r>
              <a:rPr lang="zh-CN" altLang="en-US" sz="2700" dirty="0">
                <a:ea typeface="宋体" panose="02010600030101010101" pitchFamily="2" charset="-122"/>
              </a:rPr>
              <a:t>强制类型转换</a:t>
            </a:r>
            <a:r>
              <a:rPr lang="zh-CN" altLang="zh-CN" sz="2700" dirty="0">
                <a:ea typeface="宋体" panose="02010600030101010101" pitchFamily="2" charset="-122"/>
              </a:rPr>
              <a:t>表达式</a:t>
            </a:r>
            <a:r>
              <a:rPr lang="zh-CN" altLang="en-US" sz="2700" dirty="0">
                <a:ea typeface="宋体" panose="02010600030101010101" pitchFamily="2" charset="-122"/>
              </a:rPr>
              <a:t>可以用于显示那些肯定</a:t>
            </a:r>
            <a:r>
              <a:rPr lang="zh-CN" altLang="zh-CN" sz="2700" dirty="0">
                <a:ea typeface="宋体" panose="02010600030101010101" pitchFamily="2" charset="-122"/>
              </a:rPr>
              <a:t>会发生的类型转换：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(int) f; /* f 转换为 int */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D39D-6868-E612-E586-11D550D6A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E3A7-0CA5-D990-DAD9-C2461A788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1CFEAA-FBC8-2D43-BBB0-2528F37E25A2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5D86327-D25E-17E4-528B-C1DE7DB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整数类型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CF268C9-CA47-E96C-9312-61B103D6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348288" algn="r"/>
                <a:tab pos="7543800" algn="r"/>
              </a:tabLst>
            </a:pPr>
            <a:r>
              <a:rPr lang="zh-CN" altLang="zh-CN" dirty="0">
                <a:ea typeface="宋体" panose="02010600030101010101" pitchFamily="2" charset="-122"/>
              </a:rPr>
              <a:t>16 位机上整数类型</a:t>
            </a:r>
            <a:r>
              <a:rPr lang="zh-CN" altLang="en-US" dirty="0">
                <a:ea typeface="宋体" panose="02010600030101010101" pitchFamily="2" charset="-122"/>
              </a:rPr>
              <a:t>通常的取</a:t>
            </a:r>
            <a:r>
              <a:rPr lang="zh-CN" altLang="zh-CN" dirty="0">
                <a:ea typeface="宋体" panose="02010600030101010101" pitchFamily="2" charset="-122"/>
              </a:rPr>
              <a:t>值范围：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类型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           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最小值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最大值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short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–32,768	 32,767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short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0	</a:t>
            </a:r>
            <a:r>
              <a:rPr lang="en-US" altLang="zh-CN" sz="2200" dirty="0">
                <a:ea typeface="宋体" panose="02010600030101010101" pitchFamily="2" charset="-122"/>
              </a:rPr>
              <a:t>65,535</a:t>
            </a:r>
            <a:endParaRPr lang="en-US" altLang="zh-CN" sz="2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–32,768	</a:t>
            </a:r>
            <a:r>
              <a:rPr lang="en-US" altLang="zh-CN" sz="2200" dirty="0">
                <a:ea typeface="宋体" panose="02010600030101010101" pitchFamily="2" charset="-122"/>
              </a:rPr>
              <a:t> 32,767</a:t>
            </a:r>
            <a:endParaRPr lang="en-US" altLang="zh-CN" sz="2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0	</a:t>
            </a:r>
            <a:r>
              <a:rPr lang="en-US" altLang="zh-CN" sz="2200" dirty="0">
                <a:ea typeface="宋体" panose="02010600030101010101" pitchFamily="2" charset="-122"/>
              </a:rPr>
              <a:t> 65,535</a:t>
            </a:r>
            <a:endParaRPr lang="en-US" altLang="zh-CN" sz="2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long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–2,147,483,648	2,147,483,647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4,294,967,295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39A37-F127-6248-916A-7AA077554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FF564-45F0-55C2-54B9-3F0812C7E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457F94-E4F2-CB44-B2F3-4DC064AB7023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4C20647F-8E4E-1FD0-5FFF-96959E11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强制类型转换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ED63016B-7F34-AA8E-F745-AFFC249A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>
                <a:ea typeface="宋体" panose="02010600030101010101" pitchFamily="2" charset="-122"/>
              </a:rPr>
              <a:t>强制转换</a:t>
            </a:r>
            <a:r>
              <a:rPr lang="zh-CN" altLang="zh-CN" sz="2600" dirty="0">
                <a:ea typeface="宋体" panose="02010600030101010101" pitchFamily="2" charset="-122"/>
              </a:rPr>
              <a:t>表达式</a:t>
            </a:r>
            <a:r>
              <a:rPr lang="zh-CN" altLang="en-US" sz="2600" dirty="0">
                <a:ea typeface="宋体" panose="02010600030101010101" pitchFamily="2" charset="-122"/>
              </a:rPr>
              <a:t>可以用来</a:t>
            </a:r>
            <a:r>
              <a:rPr lang="zh-CN" altLang="zh-CN" sz="2600" dirty="0">
                <a:ea typeface="宋体" panose="02010600030101010101" pitchFamily="2" charset="-122"/>
              </a:rPr>
              <a:t>强制编译器</a:t>
            </a:r>
            <a:r>
              <a:rPr lang="zh-CN" altLang="en-US" sz="2600" dirty="0">
                <a:ea typeface="宋体" panose="02010600030101010101" pitchFamily="2" charset="-122"/>
              </a:rPr>
              <a:t>进行</a:t>
            </a:r>
            <a:r>
              <a:rPr lang="zh-CN" altLang="zh-CN" sz="2600" dirty="0">
                <a:ea typeface="宋体" panose="02010600030101010101" pitchFamily="2" charset="-122"/>
              </a:rPr>
              <a:t>转换。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quotient;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dividend, divisor;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quotient = dividend / divisor; 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为了避免除法</a:t>
            </a:r>
            <a:r>
              <a:rPr lang="zh-CN" altLang="en-US" sz="2600" dirty="0">
                <a:ea typeface="宋体" panose="02010600030101010101" pitchFamily="2" charset="-122"/>
              </a:rPr>
              <a:t>的结果丢弃小数部分</a:t>
            </a:r>
            <a:r>
              <a:rPr lang="zh-CN" altLang="zh-CN" sz="2600" dirty="0">
                <a:ea typeface="宋体" panose="02010600030101010101" pitchFamily="2" charset="-122"/>
              </a:rPr>
              <a:t>，需要转换操作数</a:t>
            </a:r>
            <a:r>
              <a:rPr lang="zh-CN" altLang="en-US" sz="2600" dirty="0">
                <a:ea typeface="宋体" panose="02010600030101010101" pitchFamily="2" charset="-122"/>
              </a:rPr>
              <a:t>的类型</a:t>
            </a:r>
            <a:r>
              <a:rPr lang="zh-CN" altLang="zh-CN" sz="26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quotient = (float) dividend / divisor;</a:t>
            </a:r>
          </a:p>
          <a:p>
            <a:r>
              <a:rPr lang="zh-CN" altLang="en-US" sz="2600" dirty="0">
                <a:ea typeface="宋体" panose="02010600030101010101" pitchFamily="2" charset="-122"/>
              </a:rPr>
              <a:t>将被</a:t>
            </a:r>
            <a:r>
              <a:rPr lang="zh-CN" altLang="zh-CN" sz="2600" dirty="0">
                <a:ea typeface="宋体" panose="02010600030101010101" pitchFamily="2" charset="-122"/>
              </a:rPr>
              <a:t>除数转换为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sz="2600" dirty="0">
                <a:ea typeface="宋体" panose="02010600030101010101" pitchFamily="2" charset="-122"/>
              </a:rPr>
              <a:t>会</a:t>
            </a:r>
            <a:r>
              <a:rPr lang="zh-CN" altLang="en-US" sz="2600" dirty="0">
                <a:ea typeface="宋体" panose="02010600030101010101" pitchFamily="2" charset="-122"/>
              </a:rPr>
              <a:t>迫使</a:t>
            </a:r>
            <a:r>
              <a:rPr lang="zh-CN" altLang="zh-CN" sz="2600" dirty="0">
                <a:ea typeface="宋体" panose="02010600030101010101" pitchFamily="2" charset="-122"/>
              </a:rPr>
              <a:t>编译器将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除数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也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转换</a:t>
            </a:r>
            <a:r>
              <a:rPr lang="zh-CN" altLang="zh-CN" sz="2600" dirty="0">
                <a:ea typeface="宋体" panose="02010600030101010101" pitchFamily="2" charset="-122"/>
              </a:rPr>
              <a:t>为</a:t>
            </a:r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6417C-56B5-F819-DECF-2CFEDFD33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40880-FB32-E6E8-A69C-9CB11B3BC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E9201C-C88A-9A47-95E6-6AE86FEE8DE6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1F46BD6D-90B4-69F5-369F-1D4DA455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强制类型转换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F9F3E08C-8B54-BBFE-7B7E-0947F3D7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dirty="0">
                <a:ea typeface="宋体" panose="02010600030101010101" pitchFamily="2" charset="-122"/>
              </a:rPr>
              <a:t> 类型名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视为</a:t>
            </a:r>
            <a:r>
              <a:rPr lang="zh-CN" altLang="zh-CN" dirty="0">
                <a:ea typeface="宋体" panose="02010600030101010101" pitchFamily="2" charset="-122"/>
              </a:rPr>
              <a:t>一元运算符。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一元运算符的优先级高于二元运算符，因此编译器会</a:t>
            </a:r>
            <a:r>
              <a:rPr lang="zh-CN" altLang="en-US" dirty="0">
                <a:ea typeface="宋体" panose="02010600030101010101" pitchFamily="2" charset="-122"/>
              </a:rPr>
              <a:t>将表达式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(float) dividend / divisor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解释为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((float) dividend) / divisor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其他实现相同效果的方法：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quotient = dividend / (float) divisor;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quotient = (float) dividend / (float) divisor;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08144-8AF3-5363-EC09-34335AA809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67F77-3A2E-7384-827C-9DBB7A5BF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4F3C41-71AD-7546-B198-1550D83D96B0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C9B8620E-0757-32DF-B404-17C0F916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强制类型转换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98A4102A-8C43-D0FD-F222-2172ECA6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有时需要强制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转换以避免溢出：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long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j = 1000;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j * j;  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可能发生溢出 */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en-US" dirty="0">
                <a:ea typeface="宋体" panose="02010600030101010101" pitchFamily="2" charset="-122"/>
              </a:rPr>
              <a:t>强制类型转换</a:t>
            </a:r>
            <a:r>
              <a:rPr lang="zh-CN" altLang="zh-CN" dirty="0">
                <a:ea typeface="宋体" panose="02010600030101010101" pitchFamily="2" charset="-122"/>
              </a:rPr>
              <a:t>可以避免这个问题：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(long) j * j;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注意，语句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(long) (j * j); /*** 错误的 ***/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是不对的</a:t>
            </a:r>
            <a:r>
              <a:rPr lang="zh-CN" altLang="zh-CN" dirty="0">
                <a:ea typeface="宋体" panose="02010600030101010101" pitchFamily="2" charset="-122"/>
              </a:rPr>
              <a:t>，因为溢出在</a:t>
            </a:r>
            <a:r>
              <a:rPr lang="zh-CN" altLang="en-US" dirty="0">
                <a:ea typeface="宋体" panose="02010600030101010101" pitchFamily="2" charset="-122"/>
              </a:rPr>
              <a:t>强制类型转换之前</a:t>
            </a:r>
            <a:r>
              <a:rPr lang="zh-CN" altLang="zh-CN" dirty="0">
                <a:ea typeface="宋体" panose="02010600030101010101" pitchFamily="2" charset="-122"/>
              </a:rPr>
              <a:t>已经发生了。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1D9AD-4B29-09DE-2E43-B9BCA406F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68B9A-DAA5-B9C7-3408-9909F9842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F4B52F-0D94-A044-B4C0-2122E8242893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9374D0A5-5D75-42C8-6D8E-75390EDD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类型定义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41B34DAD-7B7A-1F37-2A32-401610B5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zh-CN" altLang="zh-CN" dirty="0">
                <a:ea typeface="宋体" panose="02010600030101010101" pitchFamily="2" charset="-122"/>
              </a:rPr>
              <a:t>指令可用于创建</a:t>
            </a:r>
            <a:r>
              <a:rPr lang="zh-CN" altLang="en-US" dirty="0">
                <a:ea typeface="宋体" panose="02010600030101010101" pitchFamily="2" charset="-122"/>
              </a:rPr>
              <a:t>一个</a:t>
            </a:r>
            <a:r>
              <a:rPr lang="zh-CN" altLang="zh-CN" dirty="0">
                <a:ea typeface="宋体" panose="02010600030101010101" pitchFamily="2" charset="-122"/>
              </a:rPr>
              <a:t>宏</a:t>
            </a:r>
            <a:r>
              <a:rPr lang="zh-CN" altLang="en-US" dirty="0">
                <a:ea typeface="宋体" panose="02010600030101010101" pitchFamily="2" charset="-122"/>
              </a:rPr>
              <a:t>，定义</a:t>
            </a:r>
            <a:r>
              <a:rPr lang="zh-CN" altLang="zh-CN" dirty="0">
                <a:ea typeface="宋体" panose="02010600030101010101" pitchFamily="2" charset="-122"/>
              </a:rPr>
              <a:t>布尔型</a:t>
            </a:r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zh-CN" dirty="0">
                <a:ea typeface="宋体" panose="02010600030101010101" pitchFamily="2" charset="-122"/>
              </a:rPr>
              <a:t> 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BOOL int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更好的方法</a:t>
            </a:r>
            <a:r>
              <a:rPr lang="zh-CN" altLang="en-US" dirty="0">
                <a:ea typeface="宋体" panose="02010600030101010101" pitchFamily="2" charset="-122"/>
              </a:rPr>
              <a:t>是利</a:t>
            </a:r>
            <a:r>
              <a:rPr lang="zh-CN" altLang="zh-CN" dirty="0">
                <a:ea typeface="宋体" panose="02010600030101010101" pitchFamily="2" charset="-122"/>
              </a:rPr>
              <a:t>用类型定义的</a:t>
            </a:r>
            <a:r>
              <a:rPr lang="zh-CN" altLang="en-US" dirty="0">
                <a:ea typeface="宋体" panose="02010600030101010101" pitchFamily="2" charset="-122"/>
              </a:rPr>
              <a:t>特性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int Bool;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现在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可以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ea typeface="宋体" panose="02010600030101010101" pitchFamily="2" charset="-122"/>
              </a:rPr>
              <a:t>内置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类型名</a:t>
            </a:r>
            <a:r>
              <a:rPr lang="zh-CN" altLang="en-US" dirty="0">
                <a:ea typeface="宋体" panose="02010600030101010101" pitchFamily="2" charset="-122"/>
              </a:rPr>
              <a:t>一样</a:t>
            </a:r>
            <a:r>
              <a:rPr lang="zh-CN" altLang="zh-CN" dirty="0">
                <a:ea typeface="宋体" panose="02010600030101010101" pitchFamily="2" charset="-122"/>
              </a:rPr>
              <a:t>使用。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flag;  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与 int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相同；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7655E-1E61-197A-C069-282D6A559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193A9-5D76-E7C5-4827-5677BBFC44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3095FD-E290-D841-A924-05934A1BD7D4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0C992543-A141-95CA-16EF-3544A2C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类型定义的优点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B5362EC-EBA7-1641-DE29-DC1ACEAD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类型定义使程序更易于理解。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如果变量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cash_in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cash_out</a:t>
            </a:r>
            <a:r>
              <a:rPr lang="zh-CN" altLang="zh-CN" dirty="0">
                <a:ea typeface="宋体" panose="02010600030101010101" pitchFamily="2" charset="-122"/>
              </a:rPr>
              <a:t>将用于存储美元</a:t>
            </a:r>
            <a:r>
              <a:rPr lang="zh-CN" altLang="en-US" dirty="0">
                <a:ea typeface="宋体" panose="02010600030101010101" pitchFamily="2" charset="-122"/>
              </a:rPr>
              <a:t>数量</a:t>
            </a:r>
            <a:r>
              <a:rPr lang="zh-CN" altLang="zh-CN" dirty="0">
                <a:ea typeface="宋体" panose="02010600030101010101" pitchFamily="2" charset="-122"/>
              </a:rPr>
              <a:t>，则将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Dollars声明</a:t>
            </a:r>
            <a:r>
              <a:rPr lang="zh-CN" altLang="zh-CN" dirty="0">
                <a:ea typeface="宋体" panose="02010600030101010101" pitchFamily="2" charset="-122"/>
              </a:rPr>
              <a:t>为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float Dollars;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然后写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Dollars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cash_in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cash_out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比</a:t>
            </a:r>
            <a:r>
              <a:rPr lang="zh-CN" altLang="en-US" dirty="0">
                <a:ea typeface="宋体" panose="02010600030101010101" pitchFamily="2" charset="-122"/>
              </a:rPr>
              <a:t>下面的写法更有实际意义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cash_in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cash_out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F517-EEE7-4AA5-5709-611F3C2699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64A3-08D1-0874-E02C-751FE89A8D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9631FA-EDB0-654E-B040-2861D5356710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8D300004-14A4-2428-990C-0385AD23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类型定义的优点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4E496B92-C96C-1DEA-DD63-DBD9E554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类型定义还可以使程序更易于修改。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要将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Dollars重新定义</a:t>
            </a:r>
            <a:r>
              <a:rPr lang="zh-CN" altLang="zh-CN" dirty="0">
                <a:ea typeface="宋体" panose="02010600030101010101" pitchFamily="2" charset="-122"/>
              </a:rPr>
              <a:t>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，只需更改类型定义：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double Dollars;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en-US" dirty="0">
                <a:ea typeface="宋体" panose="02010600030101010101" pitchFamily="2" charset="-122"/>
              </a:rPr>
              <a:t>不使用</a:t>
            </a:r>
            <a:r>
              <a:rPr lang="zh-CN" altLang="zh-CN" dirty="0">
                <a:ea typeface="宋体" panose="02010600030101010101" pitchFamily="2" charset="-122"/>
              </a:rPr>
              <a:t>类型定义，</a:t>
            </a:r>
            <a:r>
              <a:rPr lang="zh-CN" altLang="en-US" dirty="0">
                <a:ea typeface="宋体" panose="02010600030101010101" pitchFamily="2" charset="-122"/>
              </a:rPr>
              <a:t>就</a:t>
            </a:r>
            <a:r>
              <a:rPr lang="zh-CN" altLang="zh-CN" dirty="0">
                <a:ea typeface="宋体" panose="02010600030101010101" pitchFamily="2" charset="-122"/>
              </a:rPr>
              <a:t>需要找到所有存储美元</a:t>
            </a:r>
            <a:r>
              <a:rPr lang="zh-CN" altLang="en-US" dirty="0">
                <a:ea typeface="宋体" panose="02010600030101010101" pitchFamily="2" charset="-122"/>
              </a:rPr>
              <a:t>数量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变量并更改它们的声明。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22AFF-F064-348C-7356-7675BF21B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9A467-F149-8CFC-5713-D10A2493C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EC1BC3-96CB-7941-8558-E0566CA924FA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812CEFD6-F341-B1CA-A2F7-F0722714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类型定义和可移植性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BB4ED2D2-0214-FEF7-AA7E-514046FC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类型定义是编写可移植程序的重要工具。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将程序从一台计算机移动到另一台计算机的问题之一是不同</a:t>
            </a:r>
            <a:r>
              <a:rPr lang="zh-CN" altLang="en-US" dirty="0">
                <a:ea typeface="宋体" panose="02010600030101010101" pitchFamily="2" charset="-122"/>
              </a:rPr>
              <a:t>计算机</a:t>
            </a:r>
            <a:r>
              <a:rPr lang="zh-CN" altLang="zh-CN" dirty="0">
                <a:ea typeface="宋体" panose="02010600030101010101" pitchFamily="2" charset="-122"/>
              </a:rPr>
              <a:t>上</a:t>
            </a:r>
            <a:r>
              <a:rPr lang="zh-CN" altLang="en-US" dirty="0">
                <a:ea typeface="宋体" panose="02010600030101010101" pitchFamily="2" charset="-122"/>
              </a:rPr>
              <a:t>的类型取值范围</a:t>
            </a:r>
            <a:r>
              <a:rPr lang="zh-CN" altLang="zh-CN" dirty="0">
                <a:ea typeface="宋体" panose="02010600030101010101" pitchFamily="2" charset="-122"/>
              </a:rPr>
              <a:t>可能不同。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</a:t>
            </a:r>
            <a:r>
              <a:rPr lang="zh-CN" altLang="zh-CN" dirty="0">
                <a:ea typeface="宋体" panose="02010600030101010101" pitchFamily="2" charset="-122"/>
              </a:rPr>
              <a:t>变量，则赋值</a:t>
            </a:r>
            <a:r>
              <a:rPr lang="zh-CN" altLang="en-US" dirty="0">
                <a:ea typeface="宋体" panose="02010600030101010101" pitchFamily="2" charset="-122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100000;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在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ea typeface="宋体" panose="02010600030101010101" pitchFamily="2" charset="-122"/>
              </a:rPr>
              <a:t> 32 位整数的机器上</a:t>
            </a:r>
            <a:r>
              <a:rPr lang="zh-CN" altLang="en-US" dirty="0">
                <a:ea typeface="宋体" panose="02010600030101010101" pitchFamily="2" charset="-122"/>
              </a:rPr>
              <a:t>没问题</a:t>
            </a:r>
            <a:r>
              <a:rPr lang="zh-CN" altLang="zh-CN" dirty="0">
                <a:ea typeface="宋体" panose="02010600030101010101" pitchFamily="2" charset="-122"/>
              </a:rPr>
              <a:t>，但在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zh-CN" dirty="0">
                <a:ea typeface="宋体" panose="02010600030101010101" pitchFamily="2" charset="-122"/>
              </a:rPr>
              <a:t>位整数的机器上会</a:t>
            </a:r>
            <a:r>
              <a:rPr lang="zh-CN" altLang="en-US" dirty="0">
                <a:ea typeface="宋体" panose="02010600030101010101" pitchFamily="2" charset="-122"/>
              </a:rPr>
              <a:t>出错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DACF7-68DD-EBCE-18F5-2C198A9E3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8210C-1F15-D0D6-2112-D011AB04B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68F22D-3374-7F41-86A3-D9D7F5D8C95E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8634DFB3-F693-1C16-A6CF-D12E65C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类型定义和可移植性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77149A46-19AA-C32A-0BDA-3BCD17F4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为了更大的可移植性，考虑使用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zh-CN" altLang="zh-CN" dirty="0">
                <a:ea typeface="宋体" panose="02010600030101010101" pitchFamily="2" charset="-122"/>
              </a:rPr>
              <a:t>定义新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整数类型名。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假设编写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程序需要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变量</a:t>
            </a:r>
            <a:r>
              <a:rPr lang="zh-CN" altLang="en-US" dirty="0">
                <a:ea typeface="宋体" panose="02010600030101010101" pitchFamily="2" charset="-122"/>
              </a:rPr>
              <a:t>来存储</a:t>
            </a:r>
            <a:r>
              <a:rPr lang="zh-CN" altLang="zh-CN" dirty="0">
                <a:ea typeface="宋体" panose="02010600030101010101" pitchFamily="2" charset="-122"/>
              </a:rPr>
              <a:t>产品数量</a:t>
            </a:r>
            <a:r>
              <a:rPr lang="zh-CN" altLang="en-US" dirty="0">
                <a:ea typeface="宋体" panose="02010600030101010101" pitchFamily="2" charset="-122"/>
              </a:rPr>
              <a:t>，取值</a:t>
            </a:r>
            <a:r>
              <a:rPr lang="zh-CN" altLang="zh-CN" dirty="0">
                <a:ea typeface="宋体" panose="02010600030101010101" pitchFamily="2" charset="-122"/>
              </a:rPr>
              <a:t>范围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zh-CN" altLang="zh-CN" dirty="0">
                <a:ea typeface="宋体" panose="02010600030101010101" pitchFamily="2" charset="-122"/>
              </a:rPr>
              <a:t>0-50,000 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为此可以使用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变量，但我们更愿意使用int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类型的</a:t>
            </a:r>
            <a:r>
              <a:rPr lang="zh-CN" altLang="zh-CN" dirty="0">
                <a:ea typeface="宋体" panose="02010600030101010101" pitchFamily="2" charset="-122"/>
              </a:rPr>
              <a:t>变量，因为算术运算</a:t>
            </a:r>
            <a:r>
              <a:rPr lang="zh-CN" altLang="en-US" dirty="0">
                <a:ea typeface="宋体" panose="02010600030101010101" pitchFamily="2" charset="-122"/>
              </a:rPr>
              <a:t>时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值比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值运算</a:t>
            </a:r>
            <a:r>
              <a:rPr lang="zh-CN" altLang="en-US" dirty="0">
                <a:ea typeface="宋体" panose="02010600030101010101" pitchFamily="2" charset="-122"/>
              </a:rPr>
              <a:t>速度</a:t>
            </a:r>
            <a:r>
              <a:rPr lang="zh-CN" altLang="zh-CN" dirty="0">
                <a:ea typeface="宋体" panose="02010600030101010101" pitchFamily="2" charset="-122"/>
              </a:rPr>
              <a:t>快。此外，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变量占用的空间</a:t>
            </a:r>
            <a:r>
              <a:rPr lang="zh-CN" altLang="en-US" dirty="0">
                <a:ea typeface="宋体" panose="02010600030101010101" pitchFamily="2" charset="-122"/>
              </a:rPr>
              <a:t>较少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05F73-A5DA-A72C-FD76-1EC34BA242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08FD7-5924-FA91-6EED-42E0237F3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FA188F-3EC7-EC41-A320-EF9746D95FA2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AC36E540-641F-5FC6-8D60-0D5BA16D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类型定义和可移植性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42854CB1-2555-DB9A-3CD2-B4EACB0D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我们可以定义自己的“数量”类型，而不使用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int类型来声明数量变量：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int Quantity;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并使用此类型声明变量：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Quantity q;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当</a:t>
            </a:r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ea typeface="宋体" panose="02010600030101010101" pitchFamily="2" charset="-122"/>
              </a:rPr>
              <a:t>程序传输到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ea typeface="宋体" panose="02010600030101010101" pitchFamily="2" charset="-122"/>
              </a:rPr>
              <a:t>较短整数的机器</a:t>
            </a:r>
            <a:r>
              <a:rPr lang="zh-CN" altLang="en-US" dirty="0">
                <a:ea typeface="宋体" panose="02010600030101010101" pitchFamily="2" charset="-122"/>
              </a:rPr>
              <a:t>上</a:t>
            </a:r>
            <a:r>
              <a:rPr lang="zh-CN" altLang="zh-CN" dirty="0">
                <a:ea typeface="宋体" panose="02010600030101010101" pitchFamily="2" charset="-122"/>
              </a:rPr>
              <a:t>时，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zh-CN" altLang="zh-CN" dirty="0">
                <a:ea typeface="宋体" panose="02010600030101010101" pitchFamily="2" charset="-122"/>
              </a:rPr>
              <a:t>更改类型定义：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long Quantity;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请注意，更改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Quantity的定义</a:t>
            </a:r>
            <a:r>
              <a:rPr lang="zh-CN" altLang="zh-CN" dirty="0">
                <a:ea typeface="宋体" panose="02010600030101010101" pitchFamily="2" charset="-122"/>
              </a:rPr>
              <a:t>可能会影响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变量的使用方式。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CF42D-F375-36B2-9F14-C72FE7786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545D-13DB-1168-3E98-A361D58CB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37C694-F012-174D-AF93-6A4197F94ABF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0540AE16-1E4F-B8DF-86B3-6A3DF9C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类型定义和可移植性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6B2BA4AF-C775-6EAC-0DD5-01F94EC2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库本身使用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zh-CN" altLang="zh-CN" dirty="0">
                <a:ea typeface="宋体" panose="02010600030101010101" pitchFamily="2" charset="-122"/>
              </a:rPr>
              <a:t>来为</a:t>
            </a:r>
            <a:r>
              <a:rPr lang="zh-CN" altLang="en-US" dirty="0">
                <a:ea typeface="宋体" panose="02010600030101010101" pitchFamily="2" charset="-122"/>
              </a:rPr>
              <a:t>因</a:t>
            </a:r>
            <a:r>
              <a:rPr lang="zh-CN" altLang="zh-CN" dirty="0">
                <a:ea typeface="宋体" panose="02010600030101010101" pitchFamily="2" charset="-122"/>
              </a:rPr>
              <a:t>C 实现</a:t>
            </a:r>
            <a:r>
              <a:rPr lang="zh-CN" altLang="en-US" dirty="0">
                <a:ea typeface="宋体" panose="02010600030101010101" pitchFamily="2" charset="-122"/>
              </a:rPr>
              <a:t>而异</a:t>
            </a:r>
            <a:r>
              <a:rPr lang="zh-CN" altLang="zh-CN" dirty="0">
                <a:ea typeface="宋体" panose="02010600030101010101" pitchFamily="2" charset="-122"/>
              </a:rPr>
              <a:t>的类型创建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名；这些类型的名称通常以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_t结尾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常见的例子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long 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ptrdiff_t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unsigned long 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wchar_t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 C99 中，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&lt;stdint.h&gt;</a:t>
            </a:r>
            <a:r>
              <a:rPr lang="zh-CN" altLang="zh-CN" dirty="0">
                <a:ea typeface="宋体" panose="02010600030101010101" pitchFamily="2" charset="-122"/>
              </a:rPr>
              <a:t>头使用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zh-CN" altLang="zh-CN" dirty="0">
                <a:ea typeface="宋体" panose="02010600030101010101" pitchFamily="2" charset="-122"/>
              </a:rPr>
              <a:t>定义</a:t>
            </a:r>
            <a:r>
              <a:rPr lang="zh-CN" altLang="en-US" dirty="0">
                <a:ea typeface="宋体" panose="02010600030101010101" pitchFamily="2" charset="-122"/>
              </a:rPr>
              <a:t>占用</a:t>
            </a:r>
            <a:r>
              <a:rPr lang="zh-CN" altLang="zh-CN" dirty="0">
                <a:ea typeface="宋体" panose="02010600030101010101" pitchFamily="2" charset="-122"/>
              </a:rPr>
              <a:t>特定位数的整数类型名。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BCE1D-2179-EF7A-685C-5B87BD4B4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7AA23-6ADC-8F4E-E348-EBDC5A001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F88400-2F3F-6347-91CB-8A78EE2514C1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94A897B-2BD6-DF33-F0AB-AC2ABD7F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整数类型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FD198D8-37BF-CD81-5B12-993C895A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348288" algn="r"/>
                <a:tab pos="7543800" algn="r"/>
              </a:tabLst>
            </a:pPr>
            <a:r>
              <a:rPr lang="zh-CN" altLang="zh-CN" dirty="0">
                <a:ea typeface="宋体" panose="02010600030101010101" pitchFamily="2" charset="-122"/>
              </a:rPr>
              <a:t>32 位机上整数类型</a:t>
            </a:r>
            <a:r>
              <a:rPr lang="zh-CN" altLang="en-US" dirty="0">
                <a:ea typeface="宋体" panose="02010600030101010101" pitchFamily="2" charset="-122"/>
              </a:rPr>
              <a:t>通常的取</a:t>
            </a:r>
            <a:r>
              <a:rPr lang="zh-CN" altLang="zh-CN" dirty="0">
                <a:ea typeface="宋体" panose="02010600030101010101" pitchFamily="2" charset="-122"/>
              </a:rPr>
              <a:t>值范围：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5348288" algn="r"/>
                <a:tab pos="7543800" algn="r"/>
              </a:tabLst>
            </a:pPr>
            <a:endParaRPr lang="en-US" altLang="zh-CN" sz="2400" b="1" i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类型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         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最小值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最大值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short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–32,768	 32,767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short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	0	</a:t>
            </a:r>
            <a:r>
              <a:rPr lang="en-US" altLang="zh-CN" sz="2200" dirty="0">
                <a:ea typeface="宋体" panose="02010600030101010101" pitchFamily="2" charset="-122"/>
              </a:rPr>
              <a:t> 65,535</a:t>
            </a:r>
            <a:endParaRPr lang="en-US" altLang="zh-CN" sz="2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–2,147,483,648	2,147,483,647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0	 4,294,967,295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long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–2,147,483,648	2,147,483,647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unsigned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4,294,967,295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F7428-13BC-28FD-EDD3-92E8294D4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85ECB-90DA-B15A-9F1F-2D2980FCD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2E841F-1EA8-FA40-87C9-016F79D675A2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277214B8-4831-DA6B-4872-09B4CC39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sizeof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运算符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EC4D31FB-5856-62A8-8768-1708E75A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 (</a:t>
            </a:r>
            <a:r>
              <a:rPr lang="zh-CN" altLang="zh-CN" dirty="0">
                <a:highlight>
                  <a:srgbClr val="C0C0C0"/>
                </a:highlight>
                <a:ea typeface="宋体" panose="02010600030101010101" pitchFamily="2" charset="-122"/>
              </a:rPr>
              <a:t>类型名</a:t>
            </a:r>
            <a:r>
              <a:rPr lang="zh-CN" altLang="zh-CN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dirty="0">
              <a:highlight>
                <a:srgbClr val="C0C0C0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上述</a:t>
            </a:r>
            <a:r>
              <a:rPr lang="zh-CN" altLang="zh-CN" dirty="0">
                <a:ea typeface="宋体" panose="02010600030101010101" pitchFamily="2" charset="-122"/>
              </a:rPr>
              <a:t>表达式的值是一个无符号整数，表示存储属于</a:t>
            </a:r>
            <a:r>
              <a:rPr lang="zh-CN" altLang="zh-CN" b="1" dirty="0">
                <a:ea typeface="宋体" panose="02010600030101010101" pitchFamily="2" charset="-122"/>
              </a:rPr>
              <a:t>类型名</a:t>
            </a:r>
            <a:r>
              <a:rPr lang="zh-CN" altLang="zh-CN" dirty="0">
                <a:ea typeface="宋体" panose="02010600030101010101" pitchFamily="2" charset="-122"/>
              </a:rPr>
              <a:t>的值所需的字节数。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sizeof(char)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的值</a:t>
            </a:r>
            <a:r>
              <a:rPr lang="zh-CN" altLang="zh-CN" dirty="0">
                <a:ea typeface="宋体" panose="02010600030101010101" pitchFamily="2" charset="-122"/>
              </a:rPr>
              <a:t>始终为 1，但其他类型的</a:t>
            </a:r>
            <a:r>
              <a:rPr lang="zh-CN" altLang="en-US" dirty="0">
                <a:ea typeface="宋体" panose="02010600030101010101" pitchFamily="2" charset="-122"/>
              </a:rPr>
              <a:t>值</a:t>
            </a:r>
            <a:r>
              <a:rPr lang="zh-CN" altLang="zh-CN" dirty="0">
                <a:ea typeface="宋体" panose="02010600030101010101" pitchFamily="2" charset="-122"/>
              </a:rPr>
              <a:t>可能会有所不同。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 32 位机器上，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sizeof(int)</a:t>
            </a:r>
            <a:r>
              <a:rPr lang="zh-CN" altLang="zh-CN" dirty="0">
                <a:ea typeface="宋体" panose="02010600030101010101" pitchFamily="2" charset="-122"/>
              </a:rPr>
              <a:t>通常为 4。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D6143-D6E4-71A4-C350-64BF74AEF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3865F-79EE-5E90-B9FF-29A780044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234E09-8F2E-EB41-86CA-2901FC54E839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1DECE89F-A324-1E50-3E6A-48B701DB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sizeof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运算符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F26A566E-21AD-A5BE-037D-BC07DCA0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通常</a:t>
            </a:r>
            <a:r>
              <a:rPr lang="zh-CN" altLang="en-US" sz="2600" dirty="0">
                <a:ea typeface="宋体" panose="02010600030101010101" pitchFamily="2" charset="-122"/>
              </a:rPr>
              <a:t>情况下。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  <a:r>
              <a:rPr lang="zh-CN" altLang="zh-CN" sz="2600" dirty="0">
                <a:ea typeface="宋体" panose="02010600030101010101" pitchFamily="2" charset="-122"/>
              </a:rPr>
              <a:t>也可以应用于常量、变量和表达式。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如果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sz="2200" dirty="0">
                <a:ea typeface="宋体" panose="02010600030101010101" pitchFamily="2" charset="-122"/>
              </a:rPr>
              <a:t>和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sz="2200" dirty="0">
                <a:ea typeface="宋体" panose="02010600030101010101" pitchFamily="2" charset="-122"/>
              </a:rPr>
              <a:t>是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</a:t>
            </a:r>
            <a:r>
              <a:rPr lang="zh-CN" altLang="zh-CN" sz="2200" dirty="0">
                <a:ea typeface="宋体" panose="02010600030101010101" pitchFamily="2" charset="-122"/>
              </a:rPr>
              <a:t>变量，则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sizeof(i)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sizeof(i</a:t>
            </a:r>
            <a:r>
              <a:rPr lang="zh-CN" altLang="zh-CN" sz="2200" dirty="0">
                <a:ea typeface="宋体" panose="02010600030101010101" pitchFamily="2" charset="-122"/>
              </a:rPr>
              <a:t>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sz="2200" dirty="0">
                <a:ea typeface="宋体" panose="02010600030101010101" pitchFamily="2" charset="-122"/>
              </a:rPr>
              <a:t>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zh-CN" altLang="zh-CN" sz="2200" dirty="0">
                <a:ea typeface="宋体" panose="02010600030101010101" pitchFamily="2" charset="-122"/>
              </a:rPr>
              <a:t>在 32 位机器上</a:t>
            </a:r>
            <a:r>
              <a:rPr lang="zh-CN" altLang="en-US" sz="2200" dirty="0">
                <a:ea typeface="宋体" panose="02010600030101010101" pitchFamily="2" charset="-122"/>
              </a:rPr>
              <a:t>均</a:t>
            </a:r>
            <a:r>
              <a:rPr lang="zh-CN" altLang="zh-CN" sz="2200" dirty="0">
                <a:ea typeface="宋体" panose="02010600030101010101" pitchFamily="2" charset="-122"/>
              </a:rPr>
              <a:t>为 4。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与应用于类型</a:t>
            </a:r>
            <a:r>
              <a:rPr lang="zh-CN" altLang="en-US" sz="2600" dirty="0">
                <a:ea typeface="宋体" panose="02010600030101010101" pitchFamily="2" charset="-122"/>
              </a:rPr>
              <a:t>时不同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zh-CN" sz="2600" dirty="0">
                <a:ea typeface="宋体" panose="02010600030101010101" pitchFamily="2" charset="-122"/>
              </a:rPr>
              <a:t>应用于表达式时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不需要</a:t>
            </a:r>
            <a:r>
              <a:rPr lang="zh-CN" altLang="zh-CN" sz="2600" dirty="0">
                <a:ea typeface="宋体" panose="02010600030101010101" pitchFamily="2" charset="-122"/>
              </a:rPr>
              <a:t>括号。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我们</a:t>
            </a:r>
            <a:r>
              <a:rPr lang="zh-CN" altLang="en-US" sz="2200" dirty="0">
                <a:ea typeface="宋体" panose="02010600030101010101" pitchFamily="2" charset="-122"/>
              </a:rPr>
              <a:t>可以用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zh-CN" sz="2200" dirty="0">
                <a:ea typeface="宋体" panose="02010600030101010101" pitchFamily="2" charset="-122"/>
              </a:rPr>
              <a:t>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代替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sizeof(i) </a:t>
            </a:r>
            <a:r>
              <a:rPr lang="zh-CN" altLang="zh-CN" sz="22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600" dirty="0">
                <a:ea typeface="宋体" panose="02010600030101010101" pitchFamily="2" charset="-122"/>
              </a:rPr>
              <a:t>如果考虑</a:t>
            </a:r>
            <a:r>
              <a:rPr lang="zh-CN" altLang="zh-CN" sz="2600" dirty="0">
                <a:ea typeface="宋体" panose="02010600030101010101" pitchFamily="2" charset="-122"/>
              </a:rPr>
              <a:t>运算符优先级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zh-CN" altLang="zh-CN" sz="2600" dirty="0">
                <a:ea typeface="宋体" panose="02010600030101010101" pitchFamily="2" charset="-122"/>
              </a:rPr>
              <a:t>可能需要括号。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编译器</a:t>
            </a:r>
            <a:r>
              <a:rPr lang="zh-CN" altLang="en-US" sz="2200" dirty="0">
                <a:ea typeface="宋体" panose="02010600030101010101" pitchFamily="2" charset="-122"/>
              </a:rPr>
              <a:t>会将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sz="2200" dirty="0">
                <a:ea typeface="宋体" panose="02010600030101010101" pitchFamily="2" charset="-122"/>
              </a:rPr>
              <a:t>解释为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sz="2200" dirty="0">
                <a:ea typeface="宋体" panose="02010600030101010101" pitchFamily="2" charset="-122"/>
              </a:rPr>
              <a:t>，因为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作为一元运算符</a:t>
            </a:r>
            <a:r>
              <a:rPr lang="zh-CN" altLang="zh-CN" sz="2200" dirty="0">
                <a:ea typeface="宋体" panose="02010600030101010101" pitchFamily="2" charset="-122"/>
              </a:rPr>
              <a:t>优先</a:t>
            </a:r>
            <a:r>
              <a:rPr lang="zh-CN" altLang="en-US" sz="2200" dirty="0">
                <a:ea typeface="宋体" panose="02010600030101010101" pitchFamily="2" charset="-122"/>
              </a:rPr>
              <a:t>级高</a:t>
            </a:r>
            <a:r>
              <a:rPr lang="zh-CN" altLang="zh-CN" sz="2200" dirty="0">
                <a:ea typeface="宋体" panose="02010600030101010101" pitchFamily="2" charset="-122"/>
              </a:rPr>
              <a:t>于</a:t>
            </a:r>
            <a:r>
              <a:rPr lang="zh-CN" altLang="en-US" sz="2200" dirty="0">
                <a:ea typeface="宋体" panose="02010600030101010101" pitchFamily="2" charset="-122"/>
              </a:rPr>
              <a:t>二元运算符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sz="22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C370A-0A6F-1EF9-2BFD-C34578555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E34F4-6500-A733-E31D-F3B417D36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015B03-1FDF-F340-8A58-7D384869E022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F11BB76E-2453-F493-4AA1-EE562D5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sizeof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运算符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6104AEAB-DD30-D6FB-132A-A1C5ED89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zh-CN" sz="2400" dirty="0">
                <a:ea typeface="宋体" panose="02010600030101010101" pitchFamily="2" charset="-122"/>
              </a:rPr>
              <a:t>值需要小心，因为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zh-CN" sz="2400" dirty="0">
                <a:ea typeface="宋体" panose="02010600030101010101" pitchFamily="2" charset="-122"/>
              </a:rPr>
              <a:t>表达式的类型是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，这是由</a:t>
            </a:r>
            <a:r>
              <a:rPr lang="zh-CN" altLang="zh-CN" sz="2400" dirty="0">
                <a:ea typeface="宋体" panose="02010600030101010101" pitchFamily="2" charset="-122"/>
              </a:rPr>
              <a:t>实现定义的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在 C89 中，最好在</a:t>
            </a:r>
            <a:r>
              <a:rPr lang="zh-CN" altLang="en-US" sz="2400" dirty="0">
                <a:ea typeface="宋体" panose="02010600030101010101" pitchFamily="2" charset="-122"/>
              </a:rPr>
              <a:t>显示</a:t>
            </a:r>
            <a:r>
              <a:rPr lang="zh-CN" altLang="zh-CN" sz="2400" dirty="0">
                <a:ea typeface="宋体" panose="02010600030101010101" pitchFamily="2" charset="-122"/>
              </a:rPr>
              <a:t>之前将表达式的值转换为已知类型：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("Size of int: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(unsigned long)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(int));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C99 中的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sz="2400" dirty="0">
                <a:ea typeface="宋体" panose="02010600030101010101" pitchFamily="2" charset="-122"/>
              </a:rPr>
              <a:t>可以直接显示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size_t值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，方法是在转换说明中的一般整数代码前使用</a:t>
            </a:r>
            <a:r>
              <a:rPr lang="zh-CN" altLang="zh-CN" sz="2400" dirty="0">
                <a:ea typeface="宋体" panose="02010600030101010101" pitchFamily="2" charset="-122"/>
              </a:rPr>
              <a:t>字母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("Size of int: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2E81F-A41A-CCF5-5CCC-CAE20D96B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A1740-4B06-BE2E-5484-B05E4C473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CA2FA8-3FC3-6441-867D-11C3D9B48559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5591</TotalTime>
  <Words>8580</Words>
  <Application>Microsoft Office PowerPoint</Application>
  <PresentationFormat>全屏显示(4:3)</PresentationFormat>
  <Paragraphs>958</Paragraphs>
  <Slides>92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9" baseType="lpstr">
      <vt:lpstr>宋体</vt:lpstr>
      <vt:lpstr>Arial</vt:lpstr>
      <vt:lpstr>Courier New</vt:lpstr>
      <vt:lpstr>Helvetica</vt:lpstr>
      <vt:lpstr>Symbol</vt:lpstr>
      <vt:lpstr>Times New Roman</vt:lpstr>
      <vt:lpstr>tm2</vt:lpstr>
      <vt:lpstr>第七章</vt:lpstr>
      <vt:lpstr>基本类型</vt:lpstr>
      <vt:lpstr>整数类型</vt:lpstr>
      <vt:lpstr>有符号整数和无符号整数</vt:lpstr>
      <vt:lpstr>有符号整数和无符号整数</vt:lpstr>
      <vt:lpstr>整数类型</vt:lpstr>
      <vt:lpstr>整数类型</vt:lpstr>
      <vt:lpstr>整数类型</vt:lpstr>
      <vt:lpstr>整数类型</vt:lpstr>
      <vt:lpstr>整数类型</vt:lpstr>
      <vt:lpstr>C99 中的整数类型</vt:lpstr>
      <vt:lpstr>C99 中的整数类型</vt:lpstr>
      <vt:lpstr>整数常量</vt:lpstr>
      <vt:lpstr>八进制和十六进制数</vt:lpstr>
      <vt:lpstr>整数常量</vt:lpstr>
      <vt:lpstr>整数常量</vt:lpstr>
      <vt:lpstr>整数常量</vt:lpstr>
      <vt:lpstr>C99 中的整数常量</vt:lpstr>
      <vt:lpstr>C99 中的整数常量</vt:lpstr>
      <vt:lpstr>整数溢出</vt:lpstr>
      <vt:lpstr>整数溢出</vt:lpstr>
      <vt:lpstr>读/写整数</vt:lpstr>
      <vt:lpstr>读/写整数</vt:lpstr>
      <vt:lpstr>程序：数列求和（改进版）</vt:lpstr>
      <vt:lpstr>PowerPoint 演示文稿</vt:lpstr>
      <vt:lpstr>浮点类型</vt:lpstr>
      <vt:lpstr>浮点类型</vt:lpstr>
      <vt:lpstr>IEEE 浮点标准</vt:lpstr>
      <vt:lpstr>浮点类型</vt:lpstr>
      <vt:lpstr>浮点类型</vt:lpstr>
      <vt:lpstr>浮点常量</vt:lpstr>
      <vt:lpstr>浮点常量</vt:lpstr>
      <vt:lpstr>读/写浮点数</vt:lpstr>
      <vt:lpstr>字符类型</vt:lpstr>
      <vt:lpstr>字符集</vt:lpstr>
      <vt:lpstr>字符集</vt:lpstr>
      <vt:lpstr>字符操作</vt:lpstr>
      <vt:lpstr>字符操作</vt:lpstr>
      <vt:lpstr>字符操作</vt:lpstr>
      <vt:lpstr>字符操作</vt:lpstr>
      <vt:lpstr>有符号字符和无符号字符</vt:lpstr>
      <vt:lpstr>有符号字符和无符号字符</vt:lpstr>
      <vt:lpstr>算术类型</vt:lpstr>
      <vt:lpstr>算术类型</vt:lpstr>
      <vt:lpstr>转义序列</vt:lpstr>
      <vt:lpstr>转义序列</vt:lpstr>
      <vt:lpstr>转义序列</vt:lpstr>
      <vt:lpstr>转义序列</vt:lpstr>
      <vt:lpstr>转义序列</vt:lpstr>
      <vt:lpstr>字符处理函数</vt:lpstr>
      <vt:lpstr>用scanf和printf读/写字符</vt:lpstr>
      <vt:lpstr>用scanf和printf读/写字符</vt:lpstr>
      <vt:lpstr>用getchar和putchar读/写字符</vt:lpstr>
      <vt:lpstr>用getchar和putchar读/写字符</vt:lpstr>
      <vt:lpstr>用getchar和putchar读/写字符</vt:lpstr>
      <vt:lpstr>用getchar和putchar读/写字符</vt:lpstr>
      <vt:lpstr>用getchar和putchar读/写字符</vt:lpstr>
      <vt:lpstr>用getchar和putchar读/写字符</vt:lpstr>
      <vt:lpstr>程序：确定消息的长度</vt:lpstr>
      <vt:lpstr>PowerPoint 演示文稿</vt:lpstr>
      <vt:lpstr>PowerPoint 演示文稿</vt:lpstr>
      <vt:lpstr>类型转换</vt:lpstr>
      <vt:lpstr>类型转换</vt:lpstr>
      <vt:lpstr>类型转换</vt:lpstr>
      <vt:lpstr>常用算术转换</vt:lpstr>
      <vt:lpstr>常用算术转换</vt:lpstr>
      <vt:lpstr>常用算术转换</vt:lpstr>
      <vt:lpstr>常用算术转换</vt:lpstr>
      <vt:lpstr>常用算术转换</vt:lpstr>
      <vt:lpstr>常用算术转换</vt:lpstr>
      <vt:lpstr>赋值过程中的转换</vt:lpstr>
      <vt:lpstr>赋值过程中的转换</vt:lpstr>
      <vt:lpstr>赋值过程中的转换</vt:lpstr>
      <vt:lpstr>C99 中的隐式转换</vt:lpstr>
      <vt:lpstr>C99 中的隐式转换</vt:lpstr>
      <vt:lpstr>C99 中的隐式转换</vt:lpstr>
      <vt:lpstr>C99 中的隐式转换</vt:lpstr>
      <vt:lpstr>强制类型转换</vt:lpstr>
      <vt:lpstr>强制类型转换</vt:lpstr>
      <vt:lpstr>强制类型转换</vt:lpstr>
      <vt:lpstr>强制类型转换</vt:lpstr>
      <vt:lpstr>强制类型转换</vt:lpstr>
      <vt:lpstr>类型定义</vt:lpstr>
      <vt:lpstr>类型定义的优点</vt:lpstr>
      <vt:lpstr>类型定义的优点</vt:lpstr>
      <vt:lpstr>类型定义和可移植性</vt:lpstr>
      <vt:lpstr>类型定义和可移植性</vt:lpstr>
      <vt:lpstr>类型定义和可移植性</vt:lpstr>
      <vt:lpstr>类型定义和可移植性</vt:lpstr>
      <vt:lpstr>sizeof运算符</vt:lpstr>
      <vt:lpstr>sizeof运算符</vt:lpstr>
      <vt:lpstr>sizeof运算符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lqy</cp:lastModifiedBy>
  <cp:revision>1759</cp:revision>
  <cp:lastPrinted>1999-11-08T20:52:53Z</cp:lastPrinted>
  <dcterms:created xsi:type="dcterms:W3CDTF">1999-08-24T18:39:05Z</dcterms:created>
  <dcterms:modified xsi:type="dcterms:W3CDTF">2022-09-29T03:45:41Z</dcterms:modified>
</cp:coreProperties>
</file>