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58"/>
  </p:notesMasterIdLst>
  <p:sldIdLst>
    <p:sldId id="282" r:id="rId2"/>
    <p:sldId id="348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99" r:id="rId24"/>
    <p:sldId id="369" r:id="rId25"/>
    <p:sldId id="405" r:id="rId26"/>
    <p:sldId id="370" r:id="rId27"/>
    <p:sldId id="407" r:id="rId28"/>
    <p:sldId id="371" r:id="rId29"/>
    <p:sldId id="372" r:id="rId30"/>
    <p:sldId id="406" r:id="rId31"/>
    <p:sldId id="404" r:id="rId32"/>
    <p:sldId id="400" r:id="rId33"/>
    <p:sldId id="373" r:id="rId34"/>
    <p:sldId id="374" r:id="rId35"/>
    <p:sldId id="375" r:id="rId36"/>
    <p:sldId id="376" r:id="rId37"/>
    <p:sldId id="377" r:id="rId38"/>
    <p:sldId id="378" r:id="rId39"/>
    <p:sldId id="379" r:id="rId40"/>
    <p:sldId id="380" r:id="rId41"/>
    <p:sldId id="381" r:id="rId42"/>
    <p:sldId id="382" r:id="rId43"/>
    <p:sldId id="383" r:id="rId44"/>
    <p:sldId id="384" r:id="rId45"/>
    <p:sldId id="401" r:id="rId46"/>
    <p:sldId id="385" r:id="rId47"/>
    <p:sldId id="386" r:id="rId48"/>
    <p:sldId id="387" r:id="rId49"/>
    <p:sldId id="388" r:id="rId50"/>
    <p:sldId id="402" r:id="rId51"/>
    <p:sldId id="389" r:id="rId52"/>
    <p:sldId id="390" r:id="rId53"/>
    <p:sldId id="403" r:id="rId54"/>
    <p:sldId id="391" r:id="rId55"/>
    <p:sldId id="392" r:id="rId56"/>
    <p:sldId id="393" r:id="rId57"/>
  </p:sldIdLst>
  <p:sldSz cx="9144000" cy="6858000" type="screen4x3"/>
  <p:notesSz cx="6996113" cy="92837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79" d="100"/>
          <a:sy n="79" d="100"/>
        </p:scale>
        <p:origin x="108" y="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471C2B9-21CA-9268-1173-573313467FB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E912AB0-4E4B-F7F0-C963-602DBF5D38B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>
            <a:extLst>
              <a:ext uri="{FF2B5EF4-FFF2-40B4-BE49-F238E27FC236}">
                <a16:creationId xmlns:a16="http://schemas.microsoft.com/office/drawing/2014/main" id="{98E06E1A-65A1-687E-8440-4A69F3E37AC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9658FFF1-B76F-8FE1-4DAD-94CCFF1AFB7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/>
              <a:t>单击以编辑主文本样式</a:t>
            </a:r>
          </a:p>
          <a:p>
            <a:pPr lvl="0"/>
            <a:r>
              <a:rPr lang="zh-CN" noProof="0"/>
              <a:t>第二级</a:t>
            </a:r>
          </a:p>
          <a:p>
            <a:pPr lvl="0"/>
            <a:r>
              <a:rPr lang="zh-CN" noProof="0"/>
              <a:t>三级</a:t>
            </a:r>
          </a:p>
          <a:p>
            <a:pPr lvl="0"/>
            <a:r>
              <a:rPr lang="zh-CN" noProof="0"/>
              <a:t>第四级</a:t>
            </a:r>
          </a:p>
          <a:p>
            <a:pPr lvl="0"/>
            <a:r>
              <a:rPr lang="zh-CN" noProof="0"/>
              <a:t>第五级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22CE630D-E2E8-F861-1ABE-ADCF188BD7D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5FFFFB82-4138-1D47-7BF9-13AA0F88E2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F433F00F-1BE3-AB4C-940D-ED4AFFBA7A6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3F00F-1BE3-AB4C-940D-ED4AFFBA7A60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191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3F00F-1BE3-AB4C-940D-ED4AFFBA7A60}" type="slidenum">
              <a:rPr lang="en-US" altLang="zh-CN" smtClean="0"/>
              <a:pPr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301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8D72F-F769-247E-4011-9D6C1BF1F3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2775A-A9D4-840B-97DF-0AF3B22810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DEC458-0101-3E4C-AB19-062A78645426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7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2A3D2-32FD-7BCC-870C-69D395F05D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FF1E-9DED-197B-55FB-0E67C0B38A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1E6C13C-3A12-E740-9EEA-AF35A8A04623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92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CFFF2-68E7-F535-0C0A-98DB1A27AF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D5CF5-284F-C34C-77D7-4C816945FE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6CF8C3-CCED-0643-9A65-90BBDE3D4487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55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52D1D-EA9E-9E9B-61F8-86A1BA98C4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D71B9-39C6-F06D-F55D-D29312C3F0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674D797-63BF-4049-9755-6F21E0EFE5EF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40B07-3C59-D27B-E0AB-81B59A06B1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1909ED-999B-1475-6E59-593E008FD7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20CB29-44A6-1B40-9E1D-903DD0462B9F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632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9FC2C-CE12-C4AB-7C1D-42F774605B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AD1F4-B683-3D46-7719-57B0697D1D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1DC821-BE81-5145-A5CA-CCE0AF55BE77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52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C88377-B044-6461-DBB6-84AD75DA67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2DF95F-AFF9-FE50-DC95-C480DF9D3D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D7B643-A272-B24F-8C33-241D16A98311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15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280CD8-B47B-3586-EE5E-D1AF231BBE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34440-D5FF-CD47-8FAA-FA4BE3DFBA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D498FE-0ADF-2A4B-A353-ABF676EDBD74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0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0CFB5B-6682-E4F5-BDFC-7CFC406691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DC4BD4-E016-3A4A-B122-1C702D8C3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F175C8-8D43-E14C-AF59-463E1A439754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65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01441-0227-EE08-AA9D-069B655EFF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1CE50-2D40-1E47-93D4-949F61F52E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F1A491-3783-4D4F-9EC6-8FA204D0D8A2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82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0AF46-5074-B78B-ADBB-F9AC077FC4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2A4F2-0CAA-C334-811E-21D4F1EAC7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B26284-E9C0-0B44-85BE-2A662B9194ED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50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D1C9DFA-75BB-1EE7-BCCB-C076C4AEC5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单击以编辑主标题样式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A0922DB-6976-A11E-512F-070B7546C9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单击以编辑主文本样式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4139164B-A724-8E19-F23B-AF225F0E346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3627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6A02E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ACC5C0ED-6CE1-E582-2317-5688223925C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75802F1E-41C4-0F45-8DE0-92A24EA74BB1}" type="slidenum">
              <a:rPr lang="en-US" altLang="zh-CN"/>
              <a:pPr/>
              <a:t>‹#›</a:t>
            </a:fld>
            <a:endParaRPr lang="en-US" altLang="zh-CN" sz="1800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BF5908CA-869E-023C-36FD-306FCA7DE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327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zh-CN" sz="1800" i="1" dirty="0">
                <a:solidFill>
                  <a:srgbClr val="C6A02E"/>
                </a:solidFill>
                <a:latin typeface="Arial" charset="0"/>
              </a:rPr>
              <a:t>第 8 章：数组</a:t>
            </a:r>
            <a:endParaRPr lang="en-US" sz="1800" dirty="0">
              <a:solidFill>
                <a:srgbClr val="C6A02E"/>
              </a:solidFill>
            </a:endParaRPr>
          </a:p>
        </p:txBody>
      </p:sp>
      <p:pic>
        <p:nvPicPr>
          <p:cNvPr id="1031" name="Picture 8" descr="cprog2_spine.gif">
            <a:extLst>
              <a:ext uri="{FF2B5EF4-FFF2-40B4-BE49-F238E27FC236}">
                <a16:creationId xmlns:a16="http://schemas.microsoft.com/office/drawing/2014/main" id="{D2D77F9F-2407-6628-ABFF-595F7440ED0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6D7BF-07C6-61B4-F904-572F9FD9C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dirty="0"/>
              <a:t>版权所有 © 2008 WW 诺顿公司。</a:t>
            </a:r>
          </a:p>
          <a:p>
            <a:pPr>
              <a:defRPr/>
            </a:pPr>
            <a:r>
              <a:rPr lang="zh-CN" dirty="0"/>
              <a:t>版权所有。</a:t>
            </a:r>
            <a:endParaRPr lang="en-US" sz="14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F8DA1-F546-B91B-1422-A8668C315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30665DE-BFDD-BB4D-86DE-F5AD70D2181B}" type="slidenum">
              <a:rPr lang="en-US" altLang="zh-CN" sz="1200">
                <a:latin typeface="Arial" panose="020B0604020202020204" pitchFamily="34" charset="0"/>
              </a:rPr>
              <a:pPr/>
              <a:t>1</a:t>
            </a:fld>
            <a:endParaRPr lang="en-US" altLang="zh-CN" sz="1800"/>
          </a:p>
        </p:txBody>
      </p:sp>
      <p:sp>
        <p:nvSpPr>
          <p:cNvPr id="13316" name="Rectangle 2050">
            <a:extLst>
              <a:ext uri="{FF2B5EF4-FFF2-40B4-BE49-F238E27FC236}">
                <a16:creationId xmlns:a16="http://schemas.microsoft.com/office/drawing/2014/main" id="{938DEFC8-3503-1C17-D654-05C00958A4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第 8 章</a:t>
            </a:r>
          </a:p>
        </p:txBody>
      </p:sp>
      <p:sp>
        <p:nvSpPr>
          <p:cNvPr id="13317" name="Rectangle 2051">
            <a:extLst>
              <a:ext uri="{FF2B5EF4-FFF2-40B4-BE49-F238E27FC236}">
                <a16:creationId xmlns:a16="http://schemas.microsoft.com/office/drawing/2014/main" id="{D992DA01-E294-D0CE-5173-10B51F55E5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3581400"/>
            <a:ext cx="7924800" cy="2057400"/>
          </a:xfrm>
        </p:spPr>
        <p:txBody>
          <a:bodyPr/>
          <a:lstStyle/>
          <a:p>
            <a:r>
              <a:rPr lang="zh-CN" altLang="zh-CN" sz="3600" b="1">
                <a:latin typeface="Arial" panose="020B0604020202020204" pitchFamily="34" charset="0"/>
                <a:ea typeface="宋体" panose="02010600030101010101" pitchFamily="2" charset="-122"/>
              </a:rPr>
              <a:t>数组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2478A43E-D4FF-3E95-CF03-5135F7236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数组下标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B313DA4-FFD9-F67C-453E-1A1E85D23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600" dirty="0">
                <a:ea typeface="宋体" panose="02010600030101010101" pitchFamily="2" charset="-122"/>
              </a:rPr>
              <a:t>当数组下标有副作用时要小心：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while (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 N)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a[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 = b[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++];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表达式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a[i]</a:t>
            </a:r>
            <a:r>
              <a:rPr lang="zh-CN" altLang="zh-CN" sz="2600" dirty="0">
                <a:ea typeface="宋体" panose="02010600030101010101" pitchFamily="2" charset="-122"/>
              </a:rPr>
              <a:t> 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zh-CN" altLang="zh-CN" sz="2600" dirty="0">
                <a:ea typeface="宋体" panose="02010600030101010101" pitchFamily="2" charset="-122"/>
              </a:rPr>
              <a:t> 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b[i++]</a:t>
            </a:r>
            <a:r>
              <a:rPr lang="zh-CN" altLang="zh-CN" sz="2600" dirty="0">
                <a:ea typeface="宋体" panose="02010600030101010101" pitchFamily="2" charset="-122"/>
              </a:rPr>
              <a:t>访问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并</a:t>
            </a:r>
            <a:r>
              <a:rPr lang="zh-CN" altLang="zh-CN" sz="2600" dirty="0">
                <a:ea typeface="宋体" panose="02010600030101010101" pitchFamily="2" charset="-122"/>
              </a:rPr>
              <a:t>修改i 的值，</a:t>
            </a:r>
            <a:r>
              <a:rPr lang="zh-CN" altLang="en-US" sz="2600" dirty="0">
                <a:ea typeface="宋体" panose="02010600030101010101" pitchFamily="2" charset="-122"/>
              </a:rPr>
              <a:t>会</a:t>
            </a:r>
            <a:r>
              <a:rPr lang="zh-CN" altLang="zh-CN" sz="2600" dirty="0">
                <a:ea typeface="宋体" panose="02010600030101010101" pitchFamily="2" charset="-122"/>
              </a:rPr>
              <a:t>导致未定义的行为。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可以通过从下标中</a:t>
            </a:r>
            <a:r>
              <a:rPr lang="zh-CN" altLang="en-US" sz="2600" dirty="0">
                <a:ea typeface="宋体" panose="02010600030101010101" pitchFamily="2" charset="-122"/>
              </a:rPr>
              <a:t>移走自增操作</a:t>
            </a:r>
            <a:r>
              <a:rPr lang="zh-CN" altLang="zh-CN" sz="2600" dirty="0">
                <a:ea typeface="宋体" panose="02010600030101010101" pitchFamily="2" charset="-122"/>
              </a:rPr>
              <a:t>来避免该问题：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0; 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 N; 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a[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 = b[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CF129B-4F96-8BB8-6276-DEA1F8EAB6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4919F-B328-4294-BFFF-871E2D118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37F2D8D-0876-D848-9233-B08BBAE6FEAD}" type="slidenum">
              <a:rPr lang="en-US" altLang="zh-CN" sz="1200">
                <a:latin typeface="Arial" panose="020B0604020202020204" pitchFamily="34" charset="0"/>
              </a:rPr>
              <a:pPr/>
              <a:t>10</a:t>
            </a:fld>
            <a:endParaRPr lang="en-US" altLang="zh-CN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7905B98C-D3DA-0259-79B1-C8609A34F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程序：</a:t>
            </a:r>
            <a:r>
              <a:rPr lang="zh-CN" altLang="en-US" dirty="0">
                <a:ea typeface="宋体" panose="02010600030101010101" pitchFamily="2" charset="-122"/>
              </a:rPr>
              <a:t>数列反向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FD3A8AF2-4B8C-0EF7-B273-5150FFFD6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reverse.c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程序</a:t>
            </a:r>
            <a:r>
              <a:rPr lang="zh-CN" altLang="zh-CN" dirty="0">
                <a:ea typeface="宋体" panose="02010600030101010101" pitchFamily="2" charset="-122"/>
              </a:rPr>
              <a:t>提示用户输入一</a:t>
            </a:r>
            <a:r>
              <a:rPr lang="zh-CN" altLang="en-US" dirty="0">
                <a:ea typeface="宋体" panose="02010600030101010101" pitchFamily="2" charset="-122"/>
              </a:rPr>
              <a:t>串</a:t>
            </a:r>
            <a:r>
              <a:rPr lang="zh-CN" altLang="zh-CN" dirty="0">
                <a:ea typeface="宋体" panose="02010600030101010101" pitchFamily="2" charset="-122"/>
              </a:rPr>
              <a:t>数，然后以相反的顺序</a:t>
            </a:r>
            <a:r>
              <a:rPr lang="zh-CN" altLang="en-US" dirty="0">
                <a:ea typeface="宋体" panose="02010600030101010101" pitchFamily="2" charset="-122"/>
              </a:rPr>
              <a:t>输出这些</a:t>
            </a:r>
            <a:r>
              <a:rPr lang="zh-CN" altLang="zh-CN" dirty="0">
                <a:ea typeface="宋体" panose="02010600030101010101" pitchFamily="2" charset="-122"/>
              </a:rPr>
              <a:t>数：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输入 10 个号码： </a:t>
            </a:r>
            <a:r>
              <a:rPr lang="zh-CN" altLang="zh-CN" sz="20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34 82 49 102 7 94 23 11 50 31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逆序：31 50 11 23 94 7 102 49 82 34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程序在读取数字时将它们存储在一个数组中，然后</a:t>
            </a:r>
            <a:r>
              <a:rPr lang="zh-CN" altLang="en-US" dirty="0">
                <a:ea typeface="宋体" panose="02010600030101010101" pitchFamily="2" charset="-122"/>
              </a:rPr>
              <a:t>反向</a:t>
            </a:r>
            <a:r>
              <a:rPr lang="zh-CN" altLang="zh-CN" dirty="0">
                <a:ea typeface="宋体" panose="02010600030101010101" pitchFamily="2" charset="-122"/>
              </a:rPr>
              <a:t>遍历数组，</a:t>
            </a:r>
            <a:r>
              <a:rPr lang="zh-CN" altLang="en-US" dirty="0">
                <a:ea typeface="宋体" panose="02010600030101010101" pitchFamily="2" charset="-122"/>
              </a:rPr>
              <a:t>挨个</a:t>
            </a:r>
            <a:r>
              <a:rPr lang="zh-CN" altLang="zh-CN" dirty="0">
                <a:ea typeface="宋体" panose="02010600030101010101" pitchFamily="2" charset="-122"/>
              </a:rPr>
              <a:t>打印元素。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A8D474-20C2-6AAA-896E-8C9F0006C8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D7592-F5F8-FF12-3011-F7D6A84B62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E86F59-253D-3E4B-9B9E-B1963BED1A13}" type="slidenum">
              <a:rPr lang="en-US" altLang="zh-CN" sz="1200">
                <a:latin typeface="Arial" panose="020B0604020202020204" pitchFamily="34" charset="0"/>
              </a:rPr>
              <a:pPr/>
              <a:t>11</a:t>
            </a:fld>
            <a:endParaRPr lang="en-US" altLang="zh-CN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B432694B-005A-05CF-8A19-1BDE06BDE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reverse.c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zh-CN" altLang="zh-CN" sz="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zh-CN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数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列反向</a:t>
            </a:r>
            <a:r>
              <a:rPr lang="zh-CN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stdio.h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N 10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a[N],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("Enter %d numbers: ", N);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 (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0;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 N;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("%d", &amp;a[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("In reverse order:");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 (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N - 1;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&gt;= 0;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--)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 %d", a[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("\n");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F3AB9-3787-89CC-1BB8-1509F7DBF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B1836-E23E-A45B-897E-7716CE4684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65E3AB2-1794-B741-95F7-6CD1E2E7835E}" type="slidenum">
              <a:rPr lang="en-US" altLang="zh-CN" sz="1200">
                <a:latin typeface="Arial" panose="020B0604020202020204" pitchFamily="34" charset="0"/>
              </a:rPr>
              <a:pPr/>
              <a:t>12</a:t>
            </a:fld>
            <a:endParaRPr lang="en-US" altLang="zh-CN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1907919A-FACD-F858-DCD4-994B92C2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数组初始化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59C8B0FC-BDDE-47CC-7007-19EAA9577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与其他变量一样，数组可以在声明时</a:t>
            </a:r>
            <a:r>
              <a:rPr lang="zh-CN" altLang="en-US" dirty="0">
                <a:ea typeface="宋体" panose="02010600030101010101" pitchFamily="2" charset="-122"/>
              </a:rPr>
              <a:t>获得一个</a:t>
            </a:r>
            <a:r>
              <a:rPr lang="zh-CN" altLang="zh-CN" dirty="0">
                <a:ea typeface="宋体" panose="02010600030101010101" pitchFamily="2" charset="-122"/>
              </a:rPr>
              <a:t>初始值。</a:t>
            </a:r>
          </a:p>
          <a:p>
            <a:r>
              <a:rPr lang="zh-CN" altLang="zh-CN" b="1" dirty="0">
                <a:ea typeface="宋体" panose="02010600030101010101" pitchFamily="2" charset="-122"/>
              </a:rPr>
              <a:t>数组初始</a:t>
            </a:r>
            <a:r>
              <a:rPr lang="zh-CN" altLang="en-US" b="1" dirty="0">
                <a:ea typeface="宋体" panose="02010600030101010101" pitchFamily="2" charset="-122"/>
              </a:rPr>
              <a:t>化式</a:t>
            </a:r>
            <a:r>
              <a:rPr lang="zh-CN" altLang="zh-CN" dirty="0">
                <a:ea typeface="宋体" panose="02010600030101010101" pitchFamily="2" charset="-122"/>
              </a:rPr>
              <a:t>最常见的</a:t>
            </a:r>
            <a:r>
              <a:rPr lang="zh-CN" altLang="en-US" dirty="0">
                <a:ea typeface="宋体" panose="02010600030101010101" pitchFamily="2" charset="-122"/>
              </a:rPr>
              <a:t>格</a:t>
            </a:r>
            <a:r>
              <a:rPr lang="zh-CN" altLang="zh-CN" dirty="0">
                <a:ea typeface="宋体" panose="02010600030101010101" pitchFamily="2" charset="-122"/>
              </a:rPr>
              <a:t>式是用大括号括起来的常量表达式列表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zh-CN" altLang="zh-CN" dirty="0">
                <a:ea typeface="宋体" panose="02010600030101010101" pitchFamily="2" charset="-122"/>
              </a:rPr>
              <a:t>常量表达式</a:t>
            </a:r>
            <a:r>
              <a:rPr lang="zh-CN" altLang="en-US" dirty="0">
                <a:ea typeface="宋体" panose="02010600030101010101" pitchFamily="2" charset="-122"/>
              </a:rPr>
              <a:t>之间</a:t>
            </a:r>
            <a:r>
              <a:rPr lang="zh-CN" altLang="zh-CN" dirty="0">
                <a:ea typeface="宋体" panose="02010600030101010101" pitchFamily="2" charset="-122"/>
              </a:rPr>
              <a:t>用逗号分隔：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a[10] = {1, 2, 3, 4, 5, 6, 7, 8, 9, 10};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4FF601-AE39-7BFA-1A85-4128FE4574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24064-06FE-C8C6-2B27-176A67A904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4E6B13E-3A36-FE4E-ADBE-5EE528E98203}" type="slidenum">
              <a:rPr lang="en-US" altLang="zh-CN" sz="1200">
                <a:latin typeface="Arial" panose="020B0604020202020204" pitchFamily="34" charset="0"/>
              </a:rPr>
              <a:pPr/>
              <a:t>13</a:t>
            </a:fld>
            <a:endParaRPr lang="en-US" altLang="zh-CN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D7E5E467-FEDF-C6B6-8AEB-1DDED68A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数组初始化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B5CE5FC5-F40B-E2A5-20AF-54BD55C41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>
                <a:ea typeface="宋体" panose="02010600030101010101" pitchFamily="2" charset="-122"/>
              </a:rPr>
              <a:t>如果初始</a:t>
            </a:r>
            <a:r>
              <a:rPr lang="zh-CN" altLang="en-US" sz="2400" dirty="0">
                <a:ea typeface="宋体" panose="02010600030101010101" pitchFamily="2" charset="-122"/>
              </a:rPr>
              <a:t>化式</a:t>
            </a:r>
            <a:r>
              <a:rPr lang="zh-CN" altLang="zh-CN" sz="2400" dirty="0">
                <a:ea typeface="宋体" panose="02010600030101010101" pitchFamily="2" charset="-122"/>
              </a:rPr>
              <a:t>比数组短，则</a:t>
            </a:r>
            <a:r>
              <a:rPr lang="zh-CN" altLang="en-US" sz="2400" dirty="0">
                <a:ea typeface="宋体" panose="02010600030101010101" pitchFamily="2" charset="-122"/>
              </a:rPr>
              <a:t>将</a:t>
            </a:r>
            <a:r>
              <a:rPr lang="zh-CN" altLang="zh-CN" sz="2400" dirty="0">
                <a:ea typeface="宋体" panose="02010600030101010101" pitchFamily="2" charset="-122"/>
              </a:rPr>
              <a:t>数组的其余元素赋值</a:t>
            </a:r>
            <a:r>
              <a:rPr lang="zh-CN" altLang="en-US" sz="2400" dirty="0">
                <a:ea typeface="宋体" panose="02010600030101010101" pitchFamily="2" charset="-122"/>
              </a:rPr>
              <a:t>为</a:t>
            </a:r>
            <a:r>
              <a:rPr lang="zh-CN" altLang="zh-CN" sz="2400" dirty="0">
                <a:ea typeface="宋体" panose="02010600030101010101" pitchFamily="2" charset="-122"/>
              </a:rPr>
              <a:t>0：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zh-CN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a[10] = {1, 2, 3, 4, 5, 6};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zh-CN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a 的初始值为 {1,</a:t>
            </a:r>
            <a:r>
              <a:rPr lang="zh-CN" altLang="zh-CN" sz="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2、</a:t>
            </a:r>
            <a:r>
              <a:rPr lang="zh-CN" altLang="zh-CN" sz="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3、</a:t>
            </a:r>
            <a:r>
              <a:rPr lang="zh-CN" altLang="zh-CN" sz="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4、</a:t>
            </a:r>
            <a:r>
              <a:rPr lang="zh-CN" altLang="zh-CN" sz="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5、</a:t>
            </a:r>
            <a:r>
              <a:rPr lang="zh-CN" altLang="zh-CN" sz="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6、</a:t>
            </a:r>
            <a:r>
              <a:rPr lang="zh-CN" altLang="zh-CN" sz="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0,</a:t>
            </a:r>
            <a:r>
              <a:rPr lang="zh-CN" altLang="zh-CN" sz="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0,</a:t>
            </a:r>
            <a:r>
              <a:rPr lang="zh-CN" altLang="zh-CN" sz="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0,</a:t>
            </a:r>
            <a:r>
              <a:rPr lang="zh-CN" altLang="zh-CN" sz="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0} */</a:t>
            </a:r>
          </a:p>
          <a:p>
            <a:r>
              <a:rPr lang="zh-CN" altLang="en-US" sz="2400" dirty="0">
                <a:ea typeface="宋体" panose="02010600030101010101" pitchFamily="2" charset="-122"/>
              </a:rPr>
              <a:t>利用这一特性</a:t>
            </a:r>
            <a:r>
              <a:rPr lang="zh-CN" altLang="zh-CN" sz="2400" dirty="0">
                <a:ea typeface="宋体" panose="02010600030101010101" pitchFamily="2" charset="-122"/>
              </a:rPr>
              <a:t>，可以轻松地将数组初始化为全</a:t>
            </a:r>
            <a:r>
              <a:rPr lang="en-US" altLang="zh-CN" sz="2400" dirty="0">
                <a:ea typeface="宋体" panose="02010600030101010101" pitchFamily="2" charset="-122"/>
              </a:rPr>
              <a:t>0</a:t>
            </a:r>
            <a:r>
              <a:rPr lang="zh-CN" altLang="zh-CN" sz="2400" dirty="0"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zh-CN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a[10] = {0};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zh-CN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a 的初始值为 {0,</a:t>
            </a:r>
            <a:r>
              <a:rPr lang="zh-CN" altLang="zh-CN" sz="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0,</a:t>
            </a:r>
            <a:r>
              <a:rPr lang="zh-CN" altLang="zh-CN" sz="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0,</a:t>
            </a:r>
            <a:r>
              <a:rPr lang="zh-CN" altLang="zh-CN" sz="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0,</a:t>
            </a:r>
            <a:r>
              <a:rPr lang="zh-CN" altLang="zh-CN" sz="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0,</a:t>
            </a:r>
            <a:r>
              <a:rPr lang="zh-CN" altLang="zh-CN" sz="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0,</a:t>
            </a:r>
            <a:r>
              <a:rPr lang="zh-CN" altLang="zh-CN" sz="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0,</a:t>
            </a:r>
            <a:r>
              <a:rPr lang="zh-CN" altLang="zh-CN" sz="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0,</a:t>
            </a:r>
            <a:r>
              <a:rPr lang="zh-CN" altLang="zh-CN" sz="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0,</a:t>
            </a:r>
            <a:r>
              <a:rPr lang="zh-CN" altLang="zh-CN" sz="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0} */</a:t>
            </a:r>
          </a:p>
          <a:p>
            <a:pPr>
              <a:buFontTx/>
              <a:buNone/>
            </a:pPr>
            <a:r>
              <a:rPr lang="zh-CN" altLang="zh-CN" sz="2400" dirty="0">
                <a:ea typeface="宋体" panose="02010600030101010101" pitchFamily="2" charset="-122"/>
              </a:rPr>
              <a:t>大括号内只有一个 0，因为初始化</a:t>
            </a:r>
            <a:r>
              <a:rPr lang="zh-CN" altLang="en-US" sz="2400" dirty="0">
                <a:ea typeface="宋体" panose="02010600030101010101" pitchFamily="2" charset="-122"/>
              </a:rPr>
              <a:t>式</a:t>
            </a:r>
            <a:r>
              <a:rPr lang="zh-CN" altLang="zh-CN" sz="2400" dirty="0">
                <a:ea typeface="宋体" panose="02010600030101010101" pitchFamily="2" charset="-122"/>
              </a:rPr>
              <a:t>完全为空是非法的。</a:t>
            </a:r>
          </a:p>
          <a:p>
            <a:r>
              <a:rPr lang="zh-CN" altLang="zh-CN" sz="2400" dirty="0">
                <a:ea typeface="宋体" panose="02010600030101010101" pitchFamily="2" charset="-122"/>
              </a:rPr>
              <a:t>初始化</a:t>
            </a:r>
            <a:r>
              <a:rPr lang="zh-CN" altLang="en-US" sz="2400" dirty="0">
                <a:ea typeface="宋体" panose="02010600030101010101" pitchFamily="2" charset="-122"/>
              </a:rPr>
              <a:t>式</a:t>
            </a:r>
            <a:r>
              <a:rPr lang="zh-CN" altLang="zh-CN" sz="2400" dirty="0">
                <a:ea typeface="宋体" panose="02010600030101010101" pitchFamily="2" charset="-122"/>
              </a:rPr>
              <a:t>比</a:t>
            </a:r>
            <a:r>
              <a:rPr lang="zh-CN" altLang="en-US" sz="2400" dirty="0">
                <a:ea typeface="宋体" panose="02010600030101010101" pitchFamily="2" charset="-122"/>
              </a:rPr>
              <a:t>要</a:t>
            </a:r>
            <a:r>
              <a:rPr lang="zh-CN" altLang="zh-CN" sz="2400" dirty="0">
                <a:ea typeface="宋体" panose="02010600030101010101" pitchFamily="2" charset="-122"/>
              </a:rPr>
              <a:t>初始化的数组长也是非法的。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D550A-5021-51D7-2110-E309385BEF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08411-C369-C806-CA37-3F03FB5A73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A02DDC3-ADDD-4C40-8E40-2814B66A81E1}" type="slidenum">
              <a:rPr lang="en-US" altLang="zh-CN" sz="1200">
                <a:latin typeface="Arial" panose="020B0604020202020204" pitchFamily="34" charset="0"/>
              </a:rPr>
              <a:pPr/>
              <a:t>14</a:t>
            </a:fld>
            <a:endParaRPr lang="en-US" altLang="zh-CN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AFF2231A-F77A-5DFA-8487-7B8E2EA2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数组初始化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EDD408EF-FDA1-1E86-D56A-2BECAA06F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如果</a:t>
            </a:r>
            <a:r>
              <a:rPr lang="zh-CN" altLang="en-US" dirty="0">
                <a:ea typeface="宋体" panose="02010600030101010101" pitchFamily="2" charset="-122"/>
              </a:rPr>
              <a:t>给定了</a:t>
            </a:r>
            <a:r>
              <a:rPr lang="zh-CN" altLang="zh-CN" dirty="0">
                <a:ea typeface="宋体" panose="02010600030101010101" pitchFamily="2" charset="-122"/>
              </a:rPr>
              <a:t>初始化</a:t>
            </a:r>
            <a:r>
              <a:rPr lang="zh-CN" altLang="en-US" dirty="0">
                <a:ea typeface="宋体" panose="02010600030101010101" pitchFamily="2" charset="-122"/>
              </a:rPr>
              <a:t>式</a:t>
            </a:r>
            <a:r>
              <a:rPr lang="zh-CN" altLang="zh-CN" dirty="0">
                <a:ea typeface="宋体" panose="02010600030101010101" pitchFamily="2" charset="-122"/>
              </a:rPr>
              <a:t>，可以省略数组的长度：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a[] = {1, 2, 3, 4, 5, 6, 7, 8, 9, 10};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编译器</a:t>
            </a:r>
            <a:r>
              <a:rPr lang="zh-CN" altLang="en-US" dirty="0">
                <a:ea typeface="宋体" panose="02010600030101010101" pitchFamily="2" charset="-122"/>
              </a:rPr>
              <a:t>利用</a:t>
            </a:r>
            <a:r>
              <a:rPr lang="zh-CN" altLang="zh-CN" dirty="0">
                <a:ea typeface="宋体" panose="02010600030101010101" pitchFamily="2" charset="-122"/>
              </a:rPr>
              <a:t>初始化</a:t>
            </a:r>
            <a:r>
              <a:rPr lang="zh-CN" altLang="en-US" dirty="0">
                <a:ea typeface="宋体" panose="02010600030101010101" pitchFamily="2" charset="-122"/>
              </a:rPr>
              <a:t>式</a:t>
            </a:r>
            <a:r>
              <a:rPr lang="zh-CN" altLang="zh-CN" dirty="0">
                <a:ea typeface="宋体" panose="02010600030101010101" pitchFamily="2" charset="-122"/>
              </a:rPr>
              <a:t>的长度来确定数组的</a:t>
            </a:r>
            <a:r>
              <a:rPr lang="zh-CN" altLang="en-US" dirty="0">
                <a:ea typeface="宋体" panose="02010600030101010101" pitchFamily="2" charset="-122"/>
              </a:rPr>
              <a:t>大小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31BA8-7689-B763-BB5A-F7334DE849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5E4168-7B10-D184-0668-D8A6884314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1E3E9D3-397D-C846-AFBC-87888C0D7327}" type="slidenum">
              <a:rPr lang="en-US" altLang="zh-CN" sz="1200">
                <a:latin typeface="Arial" panose="020B0604020202020204" pitchFamily="34" charset="0"/>
              </a:rPr>
              <a:pPr/>
              <a:t>15</a:t>
            </a:fld>
            <a:endParaRPr lang="en-US" altLang="zh-CN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068EB0CB-AC33-9EF2-799F-48B5A92A1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指定初始化</a:t>
            </a:r>
            <a:r>
              <a:rPr lang="zh-CN" altLang="en-US" dirty="0">
                <a:ea typeface="宋体" panose="02010600030101010101" pitchFamily="2" charset="-122"/>
              </a:rPr>
              <a:t>式</a:t>
            </a:r>
            <a:r>
              <a:rPr lang="zh-CN" altLang="zh-CN" dirty="0">
                <a:ea typeface="宋体" panose="02010600030101010101" pitchFamily="2" charset="-122"/>
              </a:rPr>
              <a:t> (C99)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7FB253A5-8670-9450-5F78-ABCB21F39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通常情况下，数组中</a:t>
            </a:r>
            <a:r>
              <a:rPr lang="zh-CN" altLang="en-US" dirty="0">
                <a:ea typeface="宋体" panose="02010600030101010101" pitchFamily="2" charset="-122"/>
              </a:rPr>
              <a:t>只有</a:t>
            </a:r>
            <a:r>
              <a:rPr lang="zh-CN" altLang="zh-CN" dirty="0">
                <a:ea typeface="宋体" panose="02010600030101010101" pitchFamily="2" charset="-122"/>
              </a:rPr>
              <a:t>相对较少的元素需要显式初始化；其他元素可以</a:t>
            </a:r>
            <a:r>
              <a:rPr lang="zh-CN" altLang="en-US" dirty="0">
                <a:ea typeface="宋体" panose="02010600030101010101" pitchFamily="2" charset="-122"/>
              </a:rPr>
              <a:t>进行</a:t>
            </a:r>
            <a:r>
              <a:rPr lang="zh-CN" altLang="zh-CN" dirty="0">
                <a:ea typeface="宋体" panose="02010600030101010101" pitchFamily="2" charset="-122"/>
              </a:rPr>
              <a:t>默认</a:t>
            </a:r>
            <a:r>
              <a:rPr lang="zh-CN" altLang="en-US" dirty="0">
                <a:ea typeface="宋体" panose="02010600030101010101" pitchFamily="2" charset="-122"/>
              </a:rPr>
              <a:t>赋</a:t>
            </a:r>
            <a:r>
              <a:rPr lang="zh-CN" altLang="zh-CN" dirty="0">
                <a:ea typeface="宋体" panose="02010600030101010101" pitchFamily="2" charset="-122"/>
              </a:rPr>
              <a:t>值。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一个例子：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a[15] =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{0,</a:t>
            </a:r>
            <a:r>
              <a:rPr lang="en-US" altLang="zh-CN" sz="2300" dirty="0"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0,</a:t>
            </a:r>
            <a:r>
              <a:rPr lang="en-US" altLang="zh-CN" sz="2300" dirty="0"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29,</a:t>
            </a:r>
            <a:r>
              <a:rPr lang="en-US" altLang="zh-CN" sz="2300" dirty="0"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0,</a:t>
            </a:r>
            <a:r>
              <a:rPr lang="en-US" altLang="zh-CN" sz="2300" dirty="0"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0,</a:t>
            </a:r>
            <a:r>
              <a:rPr lang="en-US" altLang="zh-CN" sz="2300" dirty="0"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0,</a:t>
            </a:r>
            <a:r>
              <a:rPr lang="en-US" altLang="zh-CN" sz="2300" dirty="0"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0,</a:t>
            </a:r>
            <a:r>
              <a:rPr lang="en-US" altLang="zh-CN" sz="2300" dirty="0"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0,</a:t>
            </a:r>
            <a:r>
              <a:rPr lang="en-US" altLang="zh-CN" sz="2300" dirty="0"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0,</a:t>
            </a:r>
            <a:r>
              <a:rPr lang="en-US" altLang="zh-CN" sz="2300" dirty="0"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7,</a:t>
            </a:r>
            <a:r>
              <a:rPr lang="en-US" altLang="zh-CN" sz="2300" dirty="0"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0,</a:t>
            </a:r>
            <a:r>
              <a:rPr lang="en-US" altLang="zh-CN" sz="2300" dirty="0"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0,</a:t>
            </a:r>
            <a:r>
              <a:rPr lang="en-US" altLang="zh-CN" sz="2300" dirty="0"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0,</a:t>
            </a:r>
            <a:r>
              <a:rPr lang="en-US" altLang="zh-CN" sz="2300" dirty="0"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0,</a:t>
            </a:r>
            <a:r>
              <a:rPr lang="en-US" altLang="zh-CN" sz="2300" dirty="0"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3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48};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对于大数组，以这种方式初始化既</a:t>
            </a:r>
            <a:r>
              <a:rPr lang="zh-CN" altLang="en-US" dirty="0">
                <a:ea typeface="宋体" panose="02010600030101010101" pitchFamily="2" charset="-122"/>
              </a:rPr>
              <a:t>冗长</a:t>
            </a:r>
            <a:r>
              <a:rPr lang="zh-CN" altLang="zh-CN" dirty="0">
                <a:ea typeface="宋体" panose="02010600030101010101" pitchFamily="2" charset="-122"/>
              </a:rPr>
              <a:t>又容易出错。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B102E-277B-7D18-EF5F-1E51B1A87B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529CD-8A1E-5065-961C-F1D4E8B59C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8EAD917-7207-3F4A-83C3-5ECB0A07169E}" type="slidenum">
              <a:rPr lang="en-US" altLang="zh-CN" sz="1200">
                <a:latin typeface="Arial" panose="020B0604020202020204" pitchFamily="34" charset="0"/>
              </a:rPr>
              <a:pPr/>
              <a:t>16</a:t>
            </a:fld>
            <a:endParaRPr lang="en-US" altLang="zh-CN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CD31E847-3931-2F06-FDAF-737F642C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指定初始化</a:t>
            </a:r>
            <a:r>
              <a:rPr lang="zh-CN" altLang="en-US" dirty="0">
                <a:ea typeface="宋体" panose="02010600030101010101" pitchFamily="2" charset="-122"/>
              </a:rPr>
              <a:t>式 </a:t>
            </a:r>
            <a:r>
              <a:rPr lang="zh-CN" altLang="zh-CN" dirty="0">
                <a:ea typeface="宋体" panose="02010600030101010101" pitchFamily="2" charset="-122"/>
              </a:rPr>
              <a:t>(C99)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2A2EA910-7A2E-8D10-DFD5-28FB059A5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C99 的</a:t>
            </a:r>
            <a:r>
              <a:rPr lang="zh-CN" altLang="zh-CN" b="1" dirty="0">
                <a:ea typeface="宋体" panose="02010600030101010101" pitchFamily="2" charset="-122"/>
              </a:rPr>
              <a:t>指定初始化</a:t>
            </a:r>
            <a:r>
              <a:rPr lang="zh-CN" altLang="en-US" b="1" dirty="0">
                <a:ea typeface="宋体" panose="02010600030101010101" pitchFamily="2" charset="-122"/>
              </a:rPr>
              <a:t>式</a:t>
            </a:r>
            <a:r>
              <a:rPr lang="zh-CN" altLang="zh-CN" dirty="0">
                <a:ea typeface="宋体" panose="02010600030101010101" pitchFamily="2" charset="-122"/>
              </a:rPr>
              <a:t>可以用来解决这个问题。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前面的例</a:t>
            </a:r>
            <a:r>
              <a:rPr lang="zh-CN" altLang="en-US" dirty="0">
                <a:ea typeface="宋体" panose="02010600030101010101" pitchFamily="2" charset="-122"/>
              </a:rPr>
              <a:t>子可以</a:t>
            </a:r>
            <a:r>
              <a:rPr lang="zh-CN" altLang="zh-CN" dirty="0">
                <a:ea typeface="宋体" panose="02010600030101010101" pitchFamily="2" charset="-122"/>
              </a:rPr>
              <a:t>使用指定初始化</a:t>
            </a:r>
            <a:r>
              <a:rPr lang="zh-CN" altLang="en-US" dirty="0">
                <a:ea typeface="宋体" panose="02010600030101010101" pitchFamily="2" charset="-122"/>
              </a:rPr>
              <a:t>式写为</a:t>
            </a:r>
            <a:r>
              <a:rPr lang="zh-CN" altLang="zh-CN" dirty="0"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a[15] = {[2] = 29, [9] = 7, [14] = 48};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括号中的数字称为</a:t>
            </a:r>
            <a:r>
              <a:rPr lang="zh-CN" altLang="zh-CN" b="1" dirty="0">
                <a:ea typeface="宋体" panose="02010600030101010101" pitchFamily="2" charset="-122"/>
              </a:rPr>
              <a:t>指示符。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CEC14-1EC5-8806-3B82-B4EE323B03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BD7C0-BA51-E8B3-8039-878288683D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E413A73-8A90-C449-B39A-D2C6DB38E652}" type="slidenum">
              <a:rPr lang="en-US" altLang="zh-CN" sz="1200">
                <a:latin typeface="Arial" panose="020B0604020202020204" pitchFamily="34" charset="0"/>
              </a:rPr>
              <a:pPr/>
              <a:t>17</a:t>
            </a:fld>
            <a:endParaRPr lang="en-US" altLang="zh-CN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FA6FFF5D-35A2-D4CF-1714-D97C2FF1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指定初始化</a:t>
            </a:r>
            <a:r>
              <a:rPr lang="zh-CN" altLang="en-US" dirty="0">
                <a:ea typeface="宋体" panose="02010600030101010101" pitchFamily="2" charset="-122"/>
              </a:rPr>
              <a:t>式 </a:t>
            </a:r>
            <a:r>
              <a:rPr lang="zh-CN" altLang="zh-CN" dirty="0">
                <a:ea typeface="宋体" panose="02010600030101010101" pitchFamily="2" charset="-122"/>
              </a:rPr>
              <a:t>(C99)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EF601BCE-FE89-B755-A2DF-A32A02D7D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指定初始值</a:t>
            </a:r>
            <a:r>
              <a:rPr lang="zh-CN" altLang="en-US" dirty="0">
                <a:ea typeface="宋体" panose="02010600030101010101" pitchFamily="2" charset="-122"/>
              </a:rPr>
              <a:t>化式可以使赋值</a:t>
            </a:r>
            <a:r>
              <a:rPr lang="zh-CN" altLang="zh-CN" dirty="0">
                <a:ea typeface="宋体" panose="02010600030101010101" pitchFamily="2" charset="-122"/>
              </a:rPr>
              <a:t>更短且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zh-CN" altLang="zh-CN" dirty="0">
                <a:ea typeface="宋体" panose="02010600030101010101" pitchFamily="2" charset="-122"/>
              </a:rPr>
              <a:t>更易读（至少对于某些数组而言）。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此外，</a:t>
            </a:r>
            <a:r>
              <a:rPr lang="zh-CN" altLang="en-US" dirty="0">
                <a:ea typeface="宋体" panose="02010600030101010101" pitchFamily="2" charset="-122"/>
              </a:rPr>
              <a:t>赋值</a:t>
            </a:r>
            <a:r>
              <a:rPr lang="zh-CN" altLang="zh-CN" dirty="0">
                <a:ea typeface="宋体" panose="02010600030101010101" pitchFamily="2" charset="-122"/>
              </a:rPr>
              <a:t>的顺序不再</a:t>
            </a:r>
            <a:r>
              <a:rPr lang="zh-CN" altLang="en-US" dirty="0">
                <a:ea typeface="宋体" panose="02010600030101010101" pitchFamily="2" charset="-122"/>
              </a:rPr>
              <a:t>是一个问题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前面例子的另一种写法：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a[15] = {[14] = 48, [9] = 7, [2] = 29};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1C87E-1949-079C-D8E7-4A679A1E8A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B991C-B808-1206-DA2E-2F7B6B5C76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0DACD6E-0C8A-5D4F-BDB0-DE1FCC3481AE}" type="slidenum">
              <a:rPr lang="en-US" altLang="zh-CN" sz="1200">
                <a:latin typeface="Arial" panose="020B0604020202020204" pitchFamily="34" charset="0"/>
              </a:rPr>
              <a:pPr/>
              <a:t>18</a:t>
            </a:fld>
            <a:endParaRPr lang="en-US" altLang="zh-CN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E5721DE3-6FEC-4E01-EAD2-756AE27C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指定初始化</a:t>
            </a:r>
            <a:r>
              <a:rPr lang="zh-CN" altLang="en-US" dirty="0">
                <a:ea typeface="宋体" panose="02010600030101010101" pitchFamily="2" charset="-122"/>
              </a:rPr>
              <a:t>式 </a:t>
            </a:r>
            <a:r>
              <a:rPr lang="zh-CN" altLang="zh-CN" dirty="0">
                <a:ea typeface="宋体" panose="02010600030101010101" pitchFamily="2" charset="-122"/>
              </a:rPr>
              <a:t>(C99)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8147E4CD-3E33-4998-10CF-0E74DAF39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指示符必须是整</a:t>
            </a:r>
            <a:r>
              <a:rPr lang="zh-CN" altLang="en-US" dirty="0">
                <a:ea typeface="宋体" panose="02010600030101010101" pitchFamily="2" charset="-122"/>
              </a:rPr>
              <a:t>型</a:t>
            </a:r>
            <a:r>
              <a:rPr lang="zh-CN" altLang="zh-CN" dirty="0">
                <a:ea typeface="宋体" panose="02010600030101010101" pitchFamily="2" charset="-122"/>
              </a:rPr>
              <a:t>常量表达式。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如果要初始化的数组的长度为</a:t>
            </a:r>
            <a:r>
              <a:rPr lang="zh-CN" altLang="zh-CN" i="1" dirty="0">
                <a:ea typeface="宋体" panose="02010600030101010101" pitchFamily="2" charset="-122"/>
              </a:rPr>
              <a:t>n </a:t>
            </a:r>
            <a:r>
              <a:rPr lang="zh-CN" altLang="zh-CN" dirty="0">
                <a:ea typeface="宋体" panose="02010600030101010101" pitchFamily="2" charset="-122"/>
              </a:rPr>
              <a:t>，则每个指示符</a:t>
            </a:r>
            <a:r>
              <a:rPr lang="zh-CN" altLang="en-US" dirty="0">
                <a:ea typeface="宋体" panose="02010600030101010101" pitchFamily="2" charset="-122"/>
              </a:rPr>
              <a:t>的值都</a:t>
            </a:r>
            <a:r>
              <a:rPr lang="zh-CN" altLang="zh-CN" dirty="0">
                <a:ea typeface="宋体" panose="02010600030101010101" pitchFamily="2" charset="-122"/>
              </a:rPr>
              <a:t>必须</a:t>
            </a:r>
            <a:r>
              <a:rPr lang="zh-CN" altLang="en-US" dirty="0">
                <a:ea typeface="宋体" panose="02010600030101010101" pitchFamily="2" charset="-122"/>
              </a:rPr>
              <a:t>在</a:t>
            </a:r>
            <a:r>
              <a:rPr lang="zh-CN" altLang="zh-CN" dirty="0">
                <a:ea typeface="宋体" panose="02010600030101010101" pitchFamily="2" charset="-122"/>
              </a:rPr>
              <a:t>0和</a:t>
            </a:r>
            <a:r>
              <a:rPr lang="zh-CN" altLang="zh-CN" i="1" dirty="0">
                <a:ea typeface="宋体" panose="02010600030101010101" pitchFamily="2" charset="-122"/>
              </a:rPr>
              <a:t>n </a:t>
            </a:r>
            <a:r>
              <a:rPr lang="zh-CN" altLang="zh-CN" dirty="0">
                <a:ea typeface="宋体" panose="02010600030101010101" pitchFamily="2" charset="-122"/>
              </a:rPr>
              <a:t>– 1之间。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如果省略数组的长度，则指示符可以是任何非负整数。</a:t>
            </a:r>
          </a:p>
          <a:p>
            <a:pPr lvl="1"/>
            <a:r>
              <a:rPr lang="zh-CN" altLang="zh-CN" dirty="0">
                <a:ea typeface="宋体" panose="02010600030101010101" pitchFamily="2" charset="-122"/>
              </a:rPr>
              <a:t>编译器将从最大的指示符推导出数组的长度。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以下数组将有 24 个元素：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b[]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{[5]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10,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[23]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13,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[11]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36,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[15]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29};</a:t>
            </a:r>
            <a:endParaRPr lang="zh-CN" altLang="zh-CN" sz="20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821CE-A97A-D933-4BDF-76C94A7604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D38D0-DBCD-8C0E-6FFC-1EC7D17839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74BB89A-2F10-1348-A26D-45B81A8CF10A}" type="slidenum">
              <a:rPr lang="en-US" altLang="zh-CN" sz="1200">
                <a:latin typeface="Arial" panose="020B0604020202020204" pitchFamily="34" charset="0"/>
              </a:rPr>
              <a:pPr/>
              <a:t>19</a:t>
            </a:fld>
            <a:endParaRPr lang="en-US" altLang="zh-CN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0C2E0827-41CC-18CD-961D-D6CA4DD02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2000"/>
            <a:ext cx="8382000" cy="685800"/>
          </a:xfrm>
        </p:spPr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标量变量与聚合变量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FB997C79-AB7F-5624-A9FB-27B895EE7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到目前为止，我们</a:t>
            </a:r>
            <a:r>
              <a:rPr lang="zh-CN" altLang="en-US" dirty="0">
                <a:ea typeface="宋体" panose="02010600030101010101" pitchFamily="2" charset="-122"/>
              </a:rPr>
              <a:t>所见的</a:t>
            </a:r>
            <a:r>
              <a:rPr lang="zh-CN" altLang="zh-CN" dirty="0">
                <a:ea typeface="宋体" panose="02010600030101010101" pitchFamily="2" charset="-122"/>
              </a:rPr>
              <a:t>变量</a:t>
            </a:r>
            <a:r>
              <a:rPr lang="zh-CN" altLang="en-US" dirty="0">
                <a:ea typeface="宋体" panose="02010600030101010101" pitchFamily="2" charset="-122"/>
              </a:rPr>
              <a:t>都</a:t>
            </a:r>
            <a:r>
              <a:rPr lang="zh-CN" altLang="zh-CN" dirty="0">
                <a:ea typeface="宋体" panose="02010600030101010101" pitchFamily="2" charset="-122"/>
              </a:rPr>
              <a:t>是</a:t>
            </a:r>
            <a:r>
              <a:rPr lang="zh-CN" altLang="zh-CN" b="1" dirty="0">
                <a:ea typeface="宋体" panose="02010600030101010101" pitchFamily="2" charset="-122"/>
              </a:rPr>
              <a:t>标量：</a:t>
            </a:r>
            <a:r>
              <a:rPr lang="zh-CN" altLang="en-US" b="1" dirty="0">
                <a:ea typeface="宋体" panose="02010600030101010101" pitchFamily="2" charset="-122"/>
              </a:rPr>
              <a:t>具有</a:t>
            </a:r>
            <a:r>
              <a:rPr lang="zh-CN" altLang="zh-CN" dirty="0">
                <a:ea typeface="宋体" panose="02010600030101010101" pitchFamily="2" charset="-122"/>
              </a:rPr>
              <a:t>保存单</a:t>
            </a:r>
            <a:r>
              <a:rPr lang="zh-CN" altLang="en-US" dirty="0">
                <a:ea typeface="宋体" panose="02010600030101010101" pitchFamily="2" charset="-122"/>
              </a:rPr>
              <a:t>一</a:t>
            </a:r>
            <a:r>
              <a:rPr lang="zh-CN" altLang="zh-CN" dirty="0">
                <a:ea typeface="宋体" panose="02010600030101010101" pitchFamily="2" charset="-122"/>
              </a:rPr>
              <a:t>数据项</a:t>
            </a:r>
            <a:r>
              <a:rPr lang="zh-CN" altLang="en-US" dirty="0">
                <a:ea typeface="宋体" panose="02010600030101010101" pitchFamily="2" charset="-122"/>
              </a:rPr>
              <a:t>的能力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C 还支持</a:t>
            </a:r>
            <a:r>
              <a:rPr lang="zh-CN" altLang="zh-CN" b="1" dirty="0">
                <a:ea typeface="宋体" panose="02010600030101010101" pitchFamily="2" charset="-122"/>
              </a:rPr>
              <a:t>聚合</a:t>
            </a:r>
            <a:r>
              <a:rPr lang="zh-CN" altLang="zh-CN" dirty="0">
                <a:ea typeface="宋体" panose="02010600030101010101" pitchFamily="2" charset="-122"/>
              </a:rPr>
              <a:t>变量，它可以存储</a:t>
            </a:r>
            <a:r>
              <a:rPr lang="zh-CN" altLang="en-US" dirty="0">
                <a:ea typeface="宋体" panose="02010600030101010101" pitchFamily="2" charset="-122"/>
              </a:rPr>
              <a:t>一组一组的数</a:t>
            </a:r>
            <a:r>
              <a:rPr lang="zh-CN" altLang="zh-CN" dirty="0">
                <a:ea typeface="宋体" panose="02010600030101010101" pitchFamily="2" charset="-122"/>
              </a:rPr>
              <a:t>值。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C中有两种聚合</a:t>
            </a:r>
            <a:r>
              <a:rPr lang="zh-CN" altLang="en-US" dirty="0">
                <a:ea typeface="宋体" panose="02010600030101010101" pitchFamily="2" charset="-122"/>
              </a:rPr>
              <a:t>类型</a:t>
            </a:r>
            <a:r>
              <a:rPr lang="zh-CN" altLang="zh-CN" dirty="0">
                <a:ea typeface="宋体" panose="02010600030101010101" pitchFamily="2" charset="-122"/>
              </a:rPr>
              <a:t>：</a:t>
            </a:r>
            <a:r>
              <a:rPr lang="zh-CN" altLang="zh-CN" b="1" dirty="0">
                <a:ea typeface="宋体" panose="02010600030101010101" pitchFamily="2" charset="-122"/>
              </a:rPr>
              <a:t>数组</a:t>
            </a:r>
            <a:r>
              <a:rPr lang="zh-CN" altLang="zh-CN" dirty="0">
                <a:ea typeface="宋体" panose="02010600030101010101" pitchFamily="2" charset="-122"/>
              </a:rPr>
              <a:t>和</a:t>
            </a:r>
            <a:r>
              <a:rPr lang="zh-CN" altLang="zh-CN" b="1" dirty="0">
                <a:ea typeface="宋体" panose="02010600030101010101" pitchFamily="2" charset="-122"/>
              </a:rPr>
              <a:t>结构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本章的重点是一维数组，它在 C 语言中的作用比多维数组大得多。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75CF7-05FC-AE26-781F-6BB5BCA421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327CA-CD7D-77BD-906F-88D62D93DC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BEC7CCD-F6DF-604A-8171-97A8DED064C0}" type="slidenum">
              <a:rPr lang="en-US" altLang="zh-CN" sz="1200">
                <a:latin typeface="Arial" panose="020B0604020202020204" pitchFamily="34" charset="0"/>
              </a:rPr>
              <a:pPr/>
              <a:t>2</a:t>
            </a:fld>
            <a:endParaRPr lang="en-US" altLang="zh-CN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ADA8BE1C-59B7-8D47-1A86-51533F207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指定初始化</a:t>
            </a:r>
            <a:r>
              <a:rPr lang="zh-CN" altLang="en-US" dirty="0">
                <a:ea typeface="宋体" panose="02010600030101010101" pitchFamily="2" charset="-122"/>
              </a:rPr>
              <a:t>式 </a:t>
            </a:r>
            <a:r>
              <a:rPr lang="zh-CN" altLang="zh-CN" dirty="0">
                <a:ea typeface="宋体" panose="02010600030101010101" pitchFamily="2" charset="-122"/>
              </a:rPr>
              <a:t>(C99)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1FC38C93-F267-E1C8-6AA9-39B1375CD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初始化</a:t>
            </a:r>
            <a:r>
              <a:rPr lang="zh-CN" altLang="en-US" dirty="0">
                <a:ea typeface="宋体" panose="02010600030101010101" pitchFamily="2" charset="-122"/>
              </a:rPr>
              <a:t>式</a:t>
            </a:r>
            <a:r>
              <a:rPr lang="zh-CN" altLang="zh-CN" dirty="0">
                <a:ea typeface="宋体" panose="02010600030101010101" pitchFamily="2" charset="-122"/>
              </a:rPr>
              <a:t>可以</a:t>
            </a:r>
            <a:r>
              <a:rPr lang="zh-CN" altLang="en-US" dirty="0">
                <a:ea typeface="宋体" panose="02010600030101010101" pitchFamily="2" charset="-122"/>
              </a:rPr>
              <a:t>同时</a:t>
            </a:r>
            <a:r>
              <a:rPr lang="zh-CN" altLang="zh-CN" dirty="0">
                <a:ea typeface="宋体" panose="02010600030101010101" pitchFamily="2" charset="-122"/>
              </a:rPr>
              <a:t>使用</a:t>
            </a:r>
            <a:r>
              <a:rPr lang="zh-CN" altLang="en-US" dirty="0">
                <a:ea typeface="宋体" panose="02010600030101010101" pitchFamily="2" charset="-122"/>
              </a:rPr>
              <a:t>老方法</a:t>
            </a:r>
            <a:r>
              <a:rPr lang="zh-CN" altLang="zh-CN" dirty="0">
                <a:ea typeface="宋体" panose="02010600030101010101" pitchFamily="2" charset="-122"/>
              </a:rPr>
              <a:t>（逐个元素</a:t>
            </a:r>
            <a:r>
              <a:rPr lang="zh-CN" altLang="en-US" dirty="0">
                <a:ea typeface="宋体" panose="02010600030101010101" pitchFamily="2" charset="-122"/>
              </a:rPr>
              <a:t>初始化</a:t>
            </a:r>
            <a:r>
              <a:rPr lang="zh-CN" altLang="zh-CN" dirty="0">
                <a:ea typeface="宋体" panose="02010600030101010101" pitchFamily="2" charset="-122"/>
              </a:rPr>
              <a:t>）和新</a:t>
            </a:r>
            <a:r>
              <a:rPr lang="zh-CN" altLang="en-US" dirty="0">
                <a:ea typeface="宋体" panose="02010600030101010101" pitchFamily="2" charset="-122"/>
              </a:rPr>
              <a:t>方法</a:t>
            </a:r>
            <a:r>
              <a:rPr lang="zh-CN" altLang="zh-CN" dirty="0">
                <a:ea typeface="宋体" panose="02010600030101010101" pitchFamily="2" charset="-122"/>
              </a:rPr>
              <a:t>（指定</a:t>
            </a:r>
            <a:r>
              <a:rPr lang="zh-CN" altLang="en-US" dirty="0">
                <a:ea typeface="宋体" panose="02010600030101010101" pitchFamily="2" charset="-122"/>
              </a:rPr>
              <a:t>初始化式</a:t>
            </a:r>
            <a:r>
              <a:rPr lang="zh-CN" altLang="zh-CN" dirty="0">
                <a:ea typeface="宋体" panose="02010600030101010101" pitchFamily="2" charset="-122"/>
              </a:rPr>
              <a:t>）：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c[10] = {5,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1,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9,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[4]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3,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7,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2,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[8]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6};</a:t>
            </a:r>
            <a:endParaRPr lang="zh-CN" altLang="zh-CN" sz="24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11A75-4286-14A7-0DEE-3B595C69FC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B1048-FB52-BC0F-6F02-CF62E062C7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6F4A339-F891-9946-B885-ED2E7866992C}" type="slidenum">
              <a:rPr lang="en-US" altLang="zh-CN" sz="1200">
                <a:latin typeface="Arial" panose="020B0604020202020204" pitchFamily="34" charset="0"/>
              </a:rPr>
              <a:pPr/>
              <a:t>20</a:t>
            </a:fld>
            <a:endParaRPr lang="en-US" altLang="zh-CN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E396258E-DBC7-472F-6823-FC2D7A0F7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2000"/>
            <a:ext cx="8382000" cy="685800"/>
          </a:xfrm>
        </p:spPr>
        <p:txBody>
          <a:bodyPr/>
          <a:lstStyle/>
          <a:p>
            <a:r>
              <a:rPr lang="zh-CN" altLang="zh-CN" sz="2900" dirty="0">
                <a:ea typeface="宋体" panose="02010600030101010101" pitchFamily="2" charset="-122"/>
              </a:rPr>
              <a:t>程序：检查重复数字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51979852-B8D0-AE57-49DE-C3AF77B49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repdigit.c程序检查数中的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数字</a:t>
            </a:r>
            <a:r>
              <a:rPr lang="zh-CN" altLang="zh-CN" dirty="0">
                <a:ea typeface="宋体" panose="02010600030101010101" pitchFamily="2" charset="-122"/>
              </a:rPr>
              <a:t>是否出现多次。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用户输入数后，程序会</a:t>
            </a:r>
            <a:r>
              <a:rPr lang="zh-CN" altLang="en-US" dirty="0">
                <a:ea typeface="宋体" panose="02010600030101010101" pitchFamily="2" charset="-122"/>
              </a:rPr>
              <a:t>显示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重复数字</a:t>
            </a:r>
            <a:r>
              <a:rPr lang="zh-CN" altLang="zh-CN" dirty="0">
                <a:ea typeface="宋体" panose="02010600030101010101" pitchFamily="2" charset="-122"/>
              </a:rPr>
              <a:t>或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重复数字</a:t>
            </a:r>
            <a:r>
              <a:rPr lang="zh-CN" altLang="zh-CN" dirty="0"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输入号码： </a:t>
            </a:r>
            <a:r>
              <a:rPr lang="zh-CN" altLang="zh-CN" sz="24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28212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重复数字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数字28212有一个重复的数字 2；</a:t>
            </a:r>
            <a:r>
              <a:rPr lang="zh-CN" altLang="en-US" dirty="0">
                <a:ea typeface="宋体" panose="02010600030101010101" pitchFamily="2" charset="-122"/>
              </a:rPr>
              <a:t>而</a:t>
            </a:r>
            <a:r>
              <a:rPr lang="zh-CN" altLang="zh-CN" dirty="0">
                <a:ea typeface="宋体" panose="02010600030101010101" pitchFamily="2" charset="-122"/>
              </a:rPr>
              <a:t>9357这样的数字没有。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1DF08-ED83-ED0E-7752-AA431F6498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8A0DC-EB6B-9314-EF1F-EB62D5525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5D0A29A-3553-294A-A92A-8C44B025E439}" type="slidenum">
              <a:rPr lang="en-US" altLang="zh-CN" sz="1200">
                <a:latin typeface="Arial" panose="020B0604020202020204" pitchFamily="34" charset="0"/>
              </a:rPr>
              <a:pPr/>
              <a:t>21</a:t>
            </a:fld>
            <a:endParaRPr lang="en-US" altLang="zh-CN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494F6537-0517-B5A3-500C-4165BD7A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2000"/>
            <a:ext cx="8382000" cy="685800"/>
          </a:xfrm>
        </p:spPr>
        <p:txBody>
          <a:bodyPr/>
          <a:lstStyle/>
          <a:p>
            <a:r>
              <a:rPr lang="zh-CN" altLang="zh-CN" sz="2900" dirty="0">
                <a:ea typeface="宋体" panose="02010600030101010101" pitchFamily="2" charset="-122"/>
              </a:rPr>
              <a:t>程序：检查重复数字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A4734A0B-22F8-EA47-7D6B-C75BB1A56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500" dirty="0">
                <a:ea typeface="宋体" panose="02010600030101010101" pitchFamily="2" charset="-122"/>
              </a:rPr>
              <a:t>该程序使用一个由 10 个布尔值组成的数组来跟踪数字中出现的数字。</a:t>
            </a:r>
          </a:p>
          <a:p>
            <a:r>
              <a:rPr lang="zh-CN" altLang="zh-CN" sz="2500" dirty="0">
                <a:ea typeface="宋体" panose="02010600030101010101" pitchFamily="2" charset="-122"/>
              </a:rPr>
              <a:t>最初，</a:t>
            </a:r>
            <a:r>
              <a:rPr lang="zh-CN" altLang="zh-CN" sz="25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digit_seen</a:t>
            </a:r>
            <a:r>
              <a:rPr lang="zh-CN" altLang="zh-CN" sz="2500" dirty="0">
                <a:ea typeface="宋体" panose="02010600030101010101" pitchFamily="2" charset="-122"/>
              </a:rPr>
              <a:t>数组的每个元素</a:t>
            </a:r>
            <a:r>
              <a:rPr lang="zh-CN" altLang="en-US" sz="2500" dirty="0">
                <a:ea typeface="宋体" panose="02010600030101010101" pitchFamily="2" charset="-122"/>
              </a:rPr>
              <a:t>为</a:t>
            </a:r>
            <a:r>
              <a:rPr lang="zh-CN" altLang="zh-CN" sz="2500" dirty="0">
                <a:ea typeface="宋体" panose="02010600030101010101" pitchFamily="2" charset="-122"/>
              </a:rPr>
              <a:t>假。</a:t>
            </a:r>
          </a:p>
          <a:p>
            <a:r>
              <a:rPr lang="zh-CN" altLang="zh-CN" sz="2500" dirty="0">
                <a:ea typeface="宋体" panose="02010600030101010101" pitchFamily="2" charset="-122"/>
              </a:rPr>
              <a:t>当给定数</a:t>
            </a:r>
            <a:r>
              <a:rPr lang="zh-CN" altLang="zh-CN" sz="25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zh-CN" altLang="zh-CN" sz="2500" dirty="0">
                <a:ea typeface="宋体" panose="02010600030101010101" pitchFamily="2" charset="-122"/>
              </a:rPr>
              <a:t>时，程序一次一个</a:t>
            </a:r>
            <a:r>
              <a:rPr lang="zh-CN" altLang="en-US" sz="2500" dirty="0">
                <a:ea typeface="宋体" panose="02010600030101010101" pitchFamily="2" charset="-122"/>
              </a:rPr>
              <a:t>地</a:t>
            </a:r>
            <a:r>
              <a:rPr lang="zh-CN" altLang="zh-CN" sz="2500" dirty="0">
                <a:ea typeface="宋体" panose="02010600030101010101" pitchFamily="2" charset="-122"/>
              </a:rPr>
              <a:t>检查</a:t>
            </a:r>
            <a:r>
              <a:rPr lang="zh-CN" altLang="zh-CN" sz="25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zh-CN" altLang="zh-CN" sz="2500" dirty="0">
                <a:ea typeface="宋体" panose="02010600030101010101" pitchFamily="2" charset="-122"/>
              </a:rPr>
              <a:t>的数字，</a:t>
            </a:r>
            <a:r>
              <a:rPr lang="zh-CN" altLang="en-US" sz="2500" dirty="0">
                <a:ea typeface="宋体" panose="02010600030101010101" pitchFamily="2" charset="-122"/>
              </a:rPr>
              <a:t>并把每次的</a:t>
            </a:r>
            <a:r>
              <a:rPr lang="zh-CN" altLang="zh-CN" sz="2500" dirty="0">
                <a:ea typeface="宋体" panose="02010600030101010101" pitchFamily="2" charset="-122"/>
              </a:rPr>
              <a:t>数字存储在</a:t>
            </a:r>
            <a:r>
              <a:rPr lang="zh-CN" altLang="en-US" sz="2500" dirty="0">
                <a:ea typeface="宋体" panose="02010600030101010101" pitchFamily="2" charset="-122"/>
              </a:rPr>
              <a:t>变量</a:t>
            </a:r>
            <a:r>
              <a:rPr lang="zh-CN" altLang="zh-CN" sz="25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digit中</a:t>
            </a:r>
            <a:r>
              <a:rPr lang="zh-CN" altLang="zh-CN" sz="2500" dirty="0">
                <a:ea typeface="宋体" panose="02010600030101010101" pitchFamily="2" charset="-122"/>
              </a:rPr>
              <a:t>。</a:t>
            </a:r>
          </a:p>
          <a:p>
            <a:pPr lvl="1"/>
            <a:r>
              <a:rPr lang="zh-CN" altLang="zh-CN" sz="2100" dirty="0">
                <a:ea typeface="宋体" panose="02010600030101010101" pitchFamily="2" charset="-122"/>
              </a:rPr>
              <a:t>如果</a:t>
            </a:r>
            <a:r>
              <a:rPr lang="zh-CN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digit_seen[digit]</a:t>
            </a:r>
            <a:r>
              <a:rPr lang="zh-CN" altLang="zh-CN" sz="2100" dirty="0">
                <a:ea typeface="宋体" panose="02010600030101010101" pitchFamily="2" charset="-122"/>
              </a:rPr>
              <a:t>为真，则</a:t>
            </a:r>
            <a:r>
              <a:rPr lang="zh-CN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digit在n</a:t>
            </a:r>
            <a:r>
              <a:rPr lang="zh-CN" altLang="zh-CN" sz="2100" dirty="0">
                <a:ea typeface="宋体" panose="02010600030101010101" pitchFamily="2" charset="-122"/>
              </a:rPr>
              <a:t>中至少出现两次。</a:t>
            </a:r>
          </a:p>
          <a:p>
            <a:pPr lvl="1"/>
            <a:r>
              <a:rPr lang="zh-CN" altLang="zh-CN" sz="2100" dirty="0">
                <a:ea typeface="宋体" panose="02010600030101010101" pitchFamily="2" charset="-122"/>
              </a:rPr>
              <a:t>如果</a:t>
            </a:r>
            <a:r>
              <a:rPr lang="zh-CN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digit_seen[digit]</a:t>
            </a:r>
            <a:r>
              <a:rPr lang="zh-CN" altLang="zh-CN" sz="2100" dirty="0">
                <a:ea typeface="宋体" panose="02010600030101010101" pitchFamily="2" charset="-122"/>
              </a:rPr>
              <a:t>为</a:t>
            </a:r>
            <a:r>
              <a:rPr lang="zh-CN" altLang="en-US" sz="2100" dirty="0">
                <a:ea typeface="宋体" panose="02010600030101010101" pitchFamily="2" charset="-122"/>
              </a:rPr>
              <a:t>假</a:t>
            </a:r>
            <a:r>
              <a:rPr lang="zh-CN" altLang="zh-CN" sz="2100" dirty="0">
                <a:ea typeface="宋体" panose="02010600030101010101" pitchFamily="2" charset="-122"/>
              </a:rPr>
              <a:t>，则</a:t>
            </a:r>
            <a:r>
              <a:rPr lang="zh-CN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digit</a:t>
            </a:r>
            <a:r>
              <a:rPr lang="zh-CN" altLang="zh-CN" sz="2100" dirty="0">
                <a:ea typeface="宋体" panose="02010600030101010101" pitchFamily="2" charset="-122"/>
              </a:rPr>
              <a:t>之前没有</a:t>
            </a:r>
            <a:r>
              <a:rPr lang="zh-CN" altLang="en-US" sz="2100" dirty="0">
                <a:ea typeface="宋体" panose="02010600030101010101" pitchFamily="2" charset="-122"/>
              </a:rPr>
              <a:t>出现</a:t>
            </a:r>
            <a:r>
              <a:rPr lang="zh-CN" altLang="zh-CN" sz="2100" dirty="0">
                <a:ea typeface="宋体" panose="02010600030101010101" pitchFamily="2" charset="-122"/>
              </a:rPr>
              <a:t>过，因此程序将</a:t>
            </a:r>
            <a:r>
              <a:rPr lang="zh-CN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digit_seen[digit]设置</a:t>
            </a:r>
            <a:r>
              <a:rPr lang="zh-CN" altLang="zh-CN" sz="2100" dirty="0">
                <a:ea typeface="宋体" panose="02010600030101010101" pitchFamily="2" charset="-122"/>
              </a:rPr>
              <a:t>为</a:t>
            </a:r>
            <a:r>
              <a:rPr lang="zh-CN" altLang="en-US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真</a:t>
            </a:r>
            <a:r>
              <a:rPr lang="zh-CN" altLang="zh-CN" sz="2100" dirty="0">
                <a:ea typeface="宋体" panose="02010600030101010101" pitchFamily="2" charset="-122"/>
              </a:rPr>
              <a:t>并继续运行。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C9B23-3D28-50DD-9E12-04B97E6CE1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7AE63-DACC-69E6-3947-16ABEEAED0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81F0F63-4DC5-6148-9D04-AD477EA99878}" type="slidenum">
              <a:rPr lang="en-US" altLang="zh-CN" sz="1200">
                <a:latin typeface="Arial" panose="020B0604020202020204" pitchFamily="34" charset="0"/>
              </a:rPr>
              <a:pPr/>
              <a:t>22</a:t>
            </a:fld>
            <a:endParaRPr lang="en-US" altLang="zh-CN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D3EA9C97-82B3-2F79-4FD1-50315AEA3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repdigit</a:t>
            </a:r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.c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zh-CN" altLang="zh-CN" sz="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zh-CN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检查数字中是否有重复的数字 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stdbool.h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   /* C99 only */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stdio.h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bool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digit_seen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[10] = {false};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digit;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long n;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("Enter a number: ");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", &amp;n);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while (n &gt; 0) {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digit = n % 10;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if (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digit_seen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[digit])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break;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digit_seen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[digit] = true;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n /= 10;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2ADCE4-3008-C6FD-27B5-38938A3356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EA921-3A57-2F50-E61F-C1F045379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9674C59-F4BB-5D4F-8CF7-F3B0F1F2809B}" type="slidenum">
              <a:rPr lang="en-US" altLang="zh-CN" sz="1200">
                <a:latin typeface="Arial" panose="020B0604020202020204" pitchFamily="34" charset="0"/>
              </a:rPr>
              <a:pPr/>
              <a:t>23</a:t>
            </a:fld>
            <a:endParaRPr lang="en-US" altLang="zh-CN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id="{95B9630C-A1AB-AD14-F597-443B548D9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if (n &gt; 0)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("Repeated digit\n");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else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("No repeated digit\n");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8D5C5-86B6-FC95-E26C-0BECE06189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AC540-1C77-9995-0619-3AF0430F2A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E3A6A1B-E7E6-D74C-ADDB-62FA25CEA48C}" type="slidenum">
              <a:rPr lang="en-US" altLang="zh-CN" sz="1200">
                <a:latin typeface="Arial" panose="020B0604020202020204" pitchFamily="34" charset="0"/>
              </a:rPr>
              <a:pPr/>
              <a:t>24</a:t>
            </a:fld>
            <a:endParaRPr lang="en-US" altLang="zh-CN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0FA2CE52-0755-FDF9-6B38-3562001DE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对</a:t>
            </a:r>
            <a:r>
              <a:rPr lang="zh-CN" altLang="zh-CN" dirty="0">
                <a:ea typeface="宋体" panose="02010600030101010101" pitchFamily="2" charset="-122"/>
              </a:rPr>
              <a:t>数组使用</a:t>
            </a:r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sizeof运算符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032C0A6C-13AA-A7CF-C1A3-FBE442755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zh-CN" altLang="zh-CN" dirty="0">
                <a:ea typeface="宋体" panose="02010600030101010101" pitchFamily="2" charset="-122"/>
              </a:rPr>
              <a:t>运算符可以确定数组的大小（字节</a:t>
            </a:r>
            <a:r>
              <a:rPr lang="zh-CN" altLang="en-US" dirty="0">
                <a:ea typeface="宋体" panose="02010600030101010101" pitchFamily="2" charset="-122"/>
              </a:rPr>
              <a:t>数</a:t>
            </a:r>
            <a:r>
              <a:rPr lang="zh-CN" altLang="zh-CN" dirty="0">
                <a:ea typeface="宋体" panose="02010600030101010101" pitchFamily="2" charset="-122"/>
              </a:rPr>
              <a:t>） 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如果数组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有</a:t>
            </a:r>
            <a:r>
              <a:rPr lang="zh-CN" altLang="zh-CN" dirty="0">
                <a:ea typeface="宋体" panose="02010600030101010101" pitchFamily="2" charset="-122"/>
              </a:rPr>
              <a:t>10 个整数，则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sizeof(a)</a:t>
            </a:r>
            <a:r>
              <a:rPr lang="zh-CN" altLang="zh-CN" dirty="0">
                <a:ea typeface="宋体" panose="02010600030101010101" pitchFamily="2" charset="-122"/>
              </a:rPr>
              <a:t>通常为 40（假</a:t>
            </a:r>
            <a:r>
              <a:rPr lang="zh-CN" altLang="en-US" dirty="0">
                <a:ea typeface="宋体" panose="02010600030101010101" pitchFamily="2" charset="-122"/>
              </a:rPr>
              <a:t>定</a:t>
            </a:r>
            <a:r>
              <a:rPr lang="zh-CN" altLang="zh-CN" dirty="0">
                <a:ea typeface="宋体" panose="02010600030101010101" pitchFamily="2" charset="-122"/>
              </a:rPr>
              <a:t>每个整数</a:t>
            </a:r>
            <a:r>
              <a:rPr lang="zh-CN" altLang="en-US" dirty="0">
                <a:ea typeface="宋体" panose="02010600030101010101" pitchFamily="2" charset="-122"/>
              </a:rPr>
              <a:t>占</a:t>
            </a:r>
            <a:r>
              <a:rPr lang="zh-CN" altLang="zh-CN" dirty="0">
                <a:ea typeface="宋体" panose="02010600030101010101" pitchFamily="2" charset="-122"/>
              </a:rPr>
              <a:t> 4 个字节）。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我们还可以用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zh-CN" altLang="zh-CN" dirty="0">
                <a:ea typeface="宋体" panose="02010600030101010101" pitchFamily="2" charset="-122"/>
              </a:rPr>
              <a:t>来</a:t>
            </a:r>
            <a:r>
              <a:rPr lang="zh-CN" altLang="en-US" dirty="0">
                <a:ea typeface="宋体" panose="02010600030101010101" pitchFamily="2" charset="-122"/>
              </a:rPr>
              <a:t>计算</a:t>
            </a:r>
            <a:r>
              <a:rPr lang="zh-CN" altLang="zh-CN" dirty="0">
                <a:ea typeface="宋体" panose="02010600030101010101" pitchFamily="2" charset="-122"/>
              </a:rPr>
              <a:t>数组元素</a:t>
            </a:r>
            <a:r>
              <a:rPr lang="zh-CN" altLang="en-US" dirty="0">
                <a:ea typeface="宋体" panose="02010600030101010101" pitchFamily="2" charset="-122"/>
              </a:rPr>
              <a:t>（</a:t>
            </a:r>
            <a:r>
              <a:rPr lang="zh-CN" altLang="zh-CN" dirty="0">
                <a:ea typeface="宋体" panose="02010600030101010101" pitchFamily="2" charset="-122"/>
              </a:rPr>
              <a:t>如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a[0]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r>
              <a:rPr lang="zh-CN" altLang="zh-CN" dirty="0">
                <a:ea typeface="宋体" panose="02010600030101010101" pitchFamily="2" charset="-122"/>
              </a:rPr>
              <a:t>的大小。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将数组大小除以元素大小</a:t>
            </a:r>
            <a:r>
              <a:rPr lang="zh-CN" altLang="en-US" dirty="0">
                <a:ea typeface="宋体" panose="02010600030101010101" pitchFamily="2" charset="-122"/>
              </a:rPr>
              <a:t>可以</a:t>
            </a:r>
            <a:r>
              <a:rPr lang="zh-CN" altLang="zh-CN" dirty="0">
                <a:ea typeface="宋体" panose="02010600030101010101" pitchFamily="2" charset="-122"/>
              </a:rPr>
              <a:t>得出数组的长度：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sizeof(a) / sizeof(a[0])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0529F-713C-2128-EF43-AC319A005B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C790E-DDF4-76B2-7B56-CF6B490523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AA089AE-E44D-B747-B1FB-BF2296C12EE3}" type="slidenum">
              <a:rPr lang="en-US" altLang="zh-CN" sz="1200">
                <a:latin typeface="Arial" panose="020B0604020202020204" pitchFamily="34" charset="0"/>
              </a:rPr>
              <a:pPr/>
              <a:t>25</a:t>
            </a:fld>
            <a:endParaRPr lang="en-US" altLang="zh-CN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0236F864-4D9E-3149-3284-2776AB87E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对</a:t>
            </a:r>
            <a:r>
              <a:rPr lang="zh-CN" altLang="zh-CN" dirty="0">
                <a:ea typeface="宋体" panose="02010600030101010101" pitchFamily="2" charset="-122"/>
              </a:rPr>
              <a:t>数组使用</a:t>
            </a:r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sizeof运算符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34C561A9-39F9-00A1-83DA-C33D8C7C2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00600"/>
          </a:xfrm>
        </p:spPr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一些程序员在需要数组长度时使用这个表达式。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数组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zh-CN" altLang="zh-CN" dirty="0">
                <a:ea typeface="宋体" panose="02010600030101010101" pitchFamily="2" charset="-122"/>
              </a:rPr>
              <a:t>清</a:t>
            </a:r>
            <a:r>
              <a:rPr lang="zh-CN" altLang="en-US" dirty="0">
                <a:ea typeface="宋体" panose="02010600030101010101" pitchFamily="2" charset="-122"/>
              </a:rPr>
              <a:t>零操作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的循环</a:t>
            </a:r>
            <a:r>
              <a:rPr lang="zh-CN" altLang="zh-CN" dirty="0"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</a:t>
            </a:r>
            <a:r>
              <a:rPr lang="en-US" altLang="zh-CN" sz="21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0; </a:t>
            </a:r>
            <a:r>
              <a:rPr lang="en-US" altLang="zh-CN" sz="21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 </a:t>
            </a:r>
            <a:r>
              <a:rPr lang="en-US" altLang="zh-CN" sz="21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(a) / </a:t>
            </a:r>
            <a:r>
              <a:rPr lang="en-US" altLang="zh-CN" sz="21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(a[0]); </a:t>
            </a:r>
            <a:r>
              <a:rPr lang="en-US" altLang="zh-CN" sz="21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a[</a:t>
            </a:r>
            <a:r>
              <a:rPr lang="en-US" altLang="zh-CN" sz="21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 = 0;</a:t>
            </a:r>
          </a:p>
          <a:p>
            <a:pPr>
              <a:buFontTx/>
              <a:buNone/>
            </a:pPr>
            <a:r>
              <a:rPr lang="zh-CN" altLang="en-US" dirty="0">
                <a:ea typeface="宋体" panose="02010600030101010101" pitchFamily="2" charset="-122"/>
              </a:rPr>
              <a:t>即使</a:t>
            </a:r>
            <a:r>
              <a:rPr lang="zh-CN" altLang="zh-CN" dirty="0">
                <a:ea typeface="宋体" panose="02010600030101010101" pitchFamily="2" charset="-122"/>
              </a:rPr>
              <a:t>数组长度</a:t>
            </a:r>
            <a:r>
              <a:rPr lang="zh-CN" altLang="en-US" dirty="0">
                <a:ea typeface="宋体" panose="02010600030101010101" pitchFamily="2" charset="-122"/>
              </a:rPr>
              <a:t>在日后需要改变</a:t>
            </a:r>
            <a:r>
              <a:rPr lang="zh-CN" altLang="zh-CN" dirty="0">
                <a:ea typeface="宋体" panose="02010600030101010101" pitchFamily="2" charset="-122"/>
              </a:rPr>
              <a:t>，</a:t>
            </a:r>
            <a:r>
              <a:rPr lang="zh-CN" altLang="en-US" dirty="0">
                <a:ea typeface="宋体" panose="02010600030101010101" pitchFamily="2" charset="-122"/>
              </a:rPr>
              <a:t>也不需要</a:t>
            </a:r>
            <a:r>
              <a:rPr lang="zh-CN" altLang="zh-CN" dirty="0">
                <a:ea typeface="宋体" panose="02010600030101010101" pitchFamily="2" charset="-122"/>
              </a:rPr>
              <a:t>修改循环。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52B50-82E7-D0A4-4E0C-B76BC3F0DE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E59B3-803B-4D27-5D73-799A2624EC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FDC480-8592-F047-9F5A-4D1977C68AF2}" type="slidenum">
              <a:rPr lang="en-US" altLang="zh-CN" sz="1200">
                <a:latin typeface="Arial" panose="020B0604020202020204" pitchFamily="34" charset="0"/>
              </a:rPr>
              <a:pPr/>
              <a:t>26</a:t>
            </a:fld>
            <a:endParaRPr lang="en-US" altLang="zh-CN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CD4C756D-1A8E-E0D6-F6DF-586193CAD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对</a:t>
            </a:r>
            <a:r>
              <a:rPr lang="zh-CN" altLang="zh-CN" dirty="0">
                <a:ea typeface="宋体" panose="02010600030101010101" pitchFamily="2" charset="-122"/>
              </a:rPr>
              <a:t>数组使用</a:t>
            </a:r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sizeof运算符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6525D265-A88D-D207-F409-2E78E17BD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00600"/>
          </a:xfrm>
        </p:spPr>
        <p:txBody>
          <a:bodyPr/>
          <a:lstStyle/>
          <a:p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一些编译器会为表达式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(a)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(a[0])</a:t>
            </a:r>
            <a:r>
              <a:rPr lang="zh-CN" altLang="zh-CN" dirty="0">
                <a:ea typeface="宋体" panose="02010600030101010101" pitchFamily="2" charset="-122"/>
              </a:rPr>
              <a:t>生成警告</a:t>
            </a:r>
            <a:r>
              <a:rPr lang="zh-CN" altLang="en-US" dirty="0">
                <a:ea typeface="宋体" panose="02010600030101010101" pitchFamily="2" charset="-122"/>
              </a:rPr>
              <a:t>信息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变量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类型</a:t>
            </a:r>
            <a:r>
              <a:rPr lang="zh-CN" altLang="zh-CN" dirty="0">
                <a:ea typeface="宋体" panose="02010600030101010101" pitchFamily="2" charset="-122"/>
              </a:rPr>
              <a:t>可能</a:t>
            </a:r>
            <a:r>
              <a:rPr lang="zh-CN" altLang="en-US" dirty="0">
                <a:ea typeface="宋体" panose="02010600030101010101" pitchFamily="2" charset="-122"/>
              </a:rPr>
              <a:t>是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zh-CN" altLang="zh-CN" dirty="0">
                <a:ea typeface="宋体" panose="02010600030101010101" pitchFamily="2" charset="-122"/>
              </a:rPr>
              <a:t>（有符号类型），而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zh-CN" altLang="en-US" dirty="0">
                <a:ea typeface="宋体" panose="02010600030101010101" pitchFamily="2" charset="-122"/>
              </a:rPr>
              <a:t>返回的值类型为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size_t</a:t>
            </a:r>
            <a:r>
              <a:rPr lang="zh-CN" altLang="zh-CN" dirty="0">
                <a:ea typeface="宋体" panose="02010600030101010101" pitchFamily="2" charset="-122"/>
              </a:rPr>
              <a:t>（无符号类型）。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将有符号整数与无符号整数进行比较可能很危险，但在这种情况下是安全的。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DB841-877D-9954-CBDF-F078740956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94122-F967-7AF8-F594-52F06F701D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DCFFA36-CF8E-4348-9419-BAFA9A54FF37}" type="slidenum">
              <a:rPr lang="en-US" altLang="zh-CN" sz="1200">
                <a:latin typeface="Arial" panose="020B0604020202020204" pitchFamily="34" charset="0"/>
              </a:rPr>
              <a:pPr/>
              <a:t>27</a:t>
            </a:fld>
            <a:endParaRPr lang="en-US" altLang="zh-CN"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682DA5A7-EB02-8AFE-DEAA-82368B67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对</a:t>
            </a:r>
            <a:r>
              <a:rPr lang="zh-CN" altLang="zh-CN" dirty="0">
                <a:ea typeface="宋体" panose="02010600030101010101" pitchFamily="2" charset="-122"/>
              </a:rPr>
              <a:t>数组使用</a:t>
            </a:r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sizeof运算符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C23BC90B-9867-2025-E6C7-BD51A7FA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为了避免警告，可以</a:t>
            </a:r>
            <a:r>
              <a:rPr lang="zh-CN" altLang="en-US" dirty="0">
                <a:ea typeface="宋体" panose="02010600030101010101" pitchFamily="2" charset="-122"/>
              </a:rPr>
              <a:t>把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sizeof(a)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sizeof(a[0])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强制</a:t>
            </a:r>
            <a:r>
              <a:rPr lang="zh-CN" altLang="zh-CN" dirty="0">
                <a:ea typeface="宋体" panose="02010600030101010101" pitchFamily="2" charset="-122"/>
              </a:rPr>
              <a:t>转换为有符号整数：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0;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(int)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(a)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(a[0]));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a[</a:t>
            </a:r>
            <a:r>
              <a:rPr lang="en-US" altLang="zh-CN" sz="1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 = 0;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为</a:t>
            </a:r>
            <a:r>
              <a:rPr lang="zh-CN" altLang="en-US" dirty="0">
                <a:ea typeface="宋体" panose="02010600030101010101" pitchFamily="2" charset="-122"/>
              </a:rPr>
              <a:t>数组</a:t>
            </a:r>
            <a:r>
              <a:rPr lang="zh-CN" altLang="zh-CN" dirty="0">
                <a:ea typeface="宋体" panose="02010600030101010101" pitchFamily="2" charset="-122"/>
              </a:rPr>
              <a:t>大小计算定义</a:t>
            </a:r>
            <a:r>
              <a:rPr lang="zh-CN" altLang="en-US" dirty="0">
                <a:ea typeface="宋体" panose="02010600030101010101" pitchFamily="2" charset="-122"/>
              </a:rPr>
              <a:t>一个</a:t>
            </a:r>
            <a:r>
              <a:rPr lang="zh-CN" altLang="zh-CN" dirty="0">
                <a:ea typeface="宋体" panose="02010600030101010101" pitchFamily="2" charset="-122"/>
              </a:rPr>
              <a:t>宏通常很有帮助：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SIZE ((int) (</a:t>
            </a:r>
            <a:r>
              <a:rPr lang="en-US" altLang="zh-CN" sz="1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(a) / </a:t>
            </a:r>
            <a:r>
              <a:rPr lang="en-US" altLang="zh-CN" sz="1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(a[0])))</a:t>
            </a:r>
          </a:p>
          <a:p>
            <a:pPr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</a:t>
            </a:r>
            <a:r>
              <a:rPr lang="en-US" altLang="zh-CN" sz="1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0; </a:t>
            </a:r>
            <a:r>
              <a:rPr lang="en-US" altLang="zh-CN" sz="1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 SIZE; </a:t>
            </a:r>
            <a:r>
              <a:rPr lang="en-US" altLang="zh-CN" sz="1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a[</a:t>
            </a:r>
            <a:r>
              <a:rPr lang="en-US" altLang="zh-CN" sz="1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 = 0;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540EB7-D132-AEBC-4491-E27B93BF8B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7196A-7F08-13B4-BD12-026AE1183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C3C1324-2D9F-CC4F-AAA6-2C7816B014E3}" type="slidenum">
              <a:rPr lang="en-US" altLang="zh-CN" sz="1200">
                <a:latin typeface="Arial" panose="020B0604020202020204" pitchFamily="34" charset="0"/>
              </a:rPr>
              <a:pPr/>
              <a:t>28</a:t>
            </a:fld>
            <a:endParaRPr lang="en-US" altLang="zh-CN"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BFEE333E-87AC-3BA7-ABC1-D76AF297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程序：计算</a:t>
            </a:r>
            <a:r>
              <a:rPr lang="zh-CN" altLang="en-US" dirty="0">
                <a:ea typeface="宋体" panose="02010600030101010101" pitchFamily="2" charset="-122"/>
              </a:rPr>
              <a:t>利息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A206612C-3C6D-C39C-3A33-3E9D64A9F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interest.c</a:t>
            </a:r>
            <a:r>
              <a:rPr lang="zh-CN" altLang="zh-CN" dirty="0">
                <a:ea typeface="宋体" panose="02010600030101010101" pitchFamily="2" charset="-122"/>
              </a:rPr>
              <a:t>程序打印一张表格，显示在几年内以不同利率投资的 100 美元的价值。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用户输入利率和投资的年数。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投资总</a:t>
            </a:r>
            <a:r>
              <a:rPr lang="zh-CN" altLang="zh-CN" dirty="0">
                <a:ea typeface="宋体" panose="02010600030101010101" pitchFamily="2" charset="-122"/>
              </a:rPr>
              <a:t>价值</a:t>
            </a:r>
            <a:r>
              <a:rPr lang="zh-CN" altLang="en-US" dirty="0">
                <a:ea typeface="宋体" panose="02010600030101010101" pitchFamily="2" charset="-122"/>
              </a:rPr>
              <a:t>每年计算一次，表格将显示出在输入</a:t>
            </a:r>
            <a:r>
              <a:rPr lang="zh-CN" altLang="zh-CN" dirty="0">
                <a:ea typeface="宋体" panose="02010600030101010101" pitchFamily="2" charset="-122"/>
              </a:rPr>
              <a:t>利率和</a:t>
            </a:r>
            <a:r>
              <a:rPr lang="zh-CN" altLang="en-US" dirty="0">
                <a:ea typeface="宋体" panose="02010600030101010101" pitchFamily="2" charset="-122"/>
              </a:rPr>
              <a:t>紧随其后的</a:t>
            </a:r>
            <a:r>
              <a:rPr lang="en-US" altLang="zh-CN" dirty="0">
                <a:ea typeface="宋体" panose="02010600030101010101" pitchFamily="2" charset="-122"/>
              </a:rPr>
              <a:t>4</a:t>
            </a:r>
            <a:r>
              <a:rPr lang="zh-CN" altLang="zh-CN" dirty="0">
                <a:ea typeface="宋体" panose="02010600030101010101" pitchFamily="2" charset="-122"/>
              </a:rPr>
              <a:t>个更高利率下</a:t>
            </a:r>
            <a:r>
              <a:rPr lang="zh-CN" altLang="en-US" dirty="0">
                <a:ea typeface="宋体" panose="02010600030101010101" pitchFamily="2" charset="-122"/>
              </a:rPr>
              <a:t>投资的总价值。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498E3-F9E5-75A5-2FF6-DC5DA76F25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dirty="0"/>
              <a:t>版权所有 © 2008 WW 诺顿公司。</a:t>
            </a:r>
          </a:p>
          <a:p>
            <a:pPr>
              <a:defRPr/>
            </a:pPr>
            <a:r>
              <a:rPr lang="zh-CN" dirty="0"/>
              <a:t>版权所有。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0EDD9-9B74-19EE-AAB1-D90D9E3FDB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577F2C3-E7A7-BD48-B6D7-89030F56B56B}" type="slidenum">
              <a:rPr lang="en-US" altLang="zh-CN" sz="1200">
                <a:latin typeface="Arial" panose="020B0604020202020204" pitchFamily="34" charset="0"/>
              </a:rPr>
              <a:pPr/>
              <a:t>29</a:t>
            </a:fld>
            <a:endParaRPr lang="en-US" altLang="zh-CN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9DC4CF04-7AEB-F3B0-6771-DEA17E78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一维数组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20BA55D9-AF5E-40E6-8F54-7BFA76A6A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600" b="1" dirty="0">
                <a:ea typeface="宋体" panose="02010600030101010101" pitchFamily="2" charset="-122"/>
              </a:rPr>
              <a:t>数组</a:t>
            </a:r>
            <a:r>
              <a:rPr lang="zh-CN" altLang="zh-CN" sz="2600" dirty="0">
                <a:ea typeface="宋体" panose="02010600030101010101" pitchFamily="2" charset="-122"/>
              </a:rPr>
              <a:t>是包含多</a:t>
            </a:r>
            <a:r>
              <a:rPr lang="zh-CN" altLang="en-US" sz="2600" dirty="0">
                <a:ea typeface="宋体" panose="02010600030101010101" pitchFamily="2" charset="-122"/>
              </a:rPr>
              <a:t>个</a:t>
            </a:r>
            <a:r>
              <a:rPr lang="zh-CN" altLang="zh-CN" sz="2600" dirty="0">
                <a:ea typeface="宋体" panose="02010600030101010101" pitchFamily="2" charset="-122"/>
              </a:rPr>
              <a:t>数据值的数据结构，</a:t>
            </a:r>
            <a:r>
              <a:rPr lang="zh-CN" altLang="en-US" sz="2600" dirty="0">
                <a:ea typeface="宋体" panose="02010600030101010101" pitchFamily="2" charset="-122"/>
              </a:rPr>
              <a:t>并且每个</a:t>
            </a:r>
            <a:r>
              <a:rPr lang="zh-CN" altLang="zh-CN" sz="2600" dirty="0">
                <a:ea typeface="宋体" panose="02010600030101010101" pitchFamily="2" charset="-122"/>
              </a:rPr>
              <a:t>数据值都具有相同的</a:t>
            </a:r>
            <a:r>
              <a:rPr lang="zh-CN" altLang="en-US" sz="2600" dirty="0">
                <a:ea typeface="宋体" panose="02010600030101010101" pitchFamily="2" charset="-122"/>
              </a:rPr>
              <a:t>数据</a:t>
            </a:r>
            <a:r>
              <a:rPr lang="zh-CN" altLang="zh-CN" sz="2600" dirty="0">
                <a:ea typeface="宋体" panose="02010600030101010101" pitchFamily="2" charset="-122"/>
              </a:rPr>
              <a:t>类型。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这些值（称为</a:t>
            </a:r>
            <a:r>
              <a:rPr lang="zh-CN" altLang="zh-CN" sz="2600" b="1" dirty="0">
                <a:ea typeface="宋体" panose="02010600030101010101" pitchFamily="2" charset="-122"/>
              </a:rPr>
              <a:t>元素）</a:t>
            </a:r>
            <a:r>
              <a:rPr lang="zh-CN" altLang="zh-CN" sz="2600" dirty="0">
                <a:ea typeface="宋体" panose="02010600030101010101" pitchFamily="2" charset="-122"/>
              </a:rPr>
              <a:t>可以</a:t>
            </a:r>
            <a:r>
              <a:rPr lang="zh-CN" altLang="en-US" sz="2600" dirty="0">
                <a:ea typeface="宋体" panose="02010600030101010101" pitchFamily="2" charset="-122"/>
              </a:rPr>
              <a:t>根据</a:t>
            </a:r>
            <a:r>
              <a:rPr lang="zh-CN" altLang="zh-CN" sz="2600" dirty="0">
                <a:ea typeface="宋体" panose="02010600030101010101" pitchFamily="2" charset="-122"/>
              </a:rPr>
              <a:t>它们在数组中的位置选择</a:t>
            </a:r>
            <a:r>
              <a:rPr lang="zh-CN" altLang="en-US" sz="2600" dirty="0">
                <a:ea typeface="宋体" panose="02010600030101010101" pitchFamily="2" charset="-122"/>
              </a:rPr>
              <a:t>出来</a:t>
            </a:r>
            <a:r>
              <a:rPr lang="zh-CN" altLang="zh-CN" sz="2600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最简单的数组只有一维。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一维数组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a的元素</a:t>
            </a:r>
            <a:r>
              <a:rPr lang="zh-CN" altLang="zh-CN" sz="2600" dirty="0">
                <a:ea typeface="宋体" panose="02010600030101010101" pitchFamily="2" charset="-122"/>
              </a:rPr>
              <a:t>一个接一个地排列在单</a:t>
            </a:r>
            <a:r>
              <a:rPr lang="zh-CN" altLang="en-US" sz="2600" dirty="0">
                <a:ea typeface="宋体" panose="02010600030101010101" pitchFamily="2" charset="-122"/>
              </a:rPr>
              <a:t>独一</a:t>
            </a:r>
            <a:r>
              <a:rPr lang="zh-CN" altLang="zh-CN" sz="2600" dirty="0">
                <a:ea typeface="宋体" panose="02010600030101010101" pitchFamily="2" charset="-122"/>
              </a:rPr>
              <a:t>行（或列）中：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0B91F-D8E7-1B6A-06F8-B10FBE5002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67508-3C1B-6C2F-7FFF-CD373E1EEA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DC38505-7EAE-4D46-8C89-18E9AE3004B6}" type="slidenum">
              <a:rPr lang="en-US" altLang="zh-CN" sz="1200">
                <a:latin typeface="Arial" panose="020B0604020202020204" pitchFamily="34" charset="0"/>
              </a:rPr>
              <a:pPr/>
              <a:t>3</a:t>
            </a:fld>
            <a:endParaRPr lang="en-US" altLang="zh-CN" sz="1800"/>
          </a:p>
        </p:txBody>
      </p:sp>
      <p:pic>
        <p:nvPicPr>
          <p:cNvPr id="15366" name="Picture 7" descr="c8-1-1.GIF">
            <a:extLst>
              <a:ext uri="{FF2B5EF4-FFF2-40B4-BE49-F238E27FC236}">
                <a16:creationId xmlns:a16="http://schemas.microsoft.com/office/drawing/2014/main" id="{639F310E-4AD4-01C1-FDE2-7466DD0F7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181600"/>
            <a:ext cx="5551488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A48A9A6F-A423-991F-AD60-842F618E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程序：计算</a:t>
            </a:r>
            <a:r>
              <a:rPr lang="zh-CN" altLang="en-US" dirty="0">
                <a:ea typeface="宋体" panose="02010600030101010101" pitchFamily="2" charset="-122"/>
              </a:rPr>
              <a:t>利息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AF20A4E8-5528-B514-012A-3D79207F6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程序会话</a:t>
            </a:r>
            <a:r>
              <a:rPr lang="zh-CN" altLang="en-US" dirty="0">
                <a:ea typeface="宋体" panose="02010600030101010101" pitchFamily="2" charset="-122"/>
              </a:rPr>
              <a:t>如下</a:t>
            </a:r>
            <a:r>
              <a:rPr lang="zh-CN" altLang="zh-CN" dirty="0"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interest rate: </a:t>
            </a:r>
            <a:r>
              <a:rPr lang="en-US" altLang="zh-CN" sz="22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number of years: </a:t>
            </a:r>
            <a:r>
              <a:rPr lang="en-US" altLang="zh-CN" sz="22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zh-CN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 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Years     6%     7%     8%     9%    10%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1     106.00 107.00 108.00 109.00 110.00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2     112.36 114.49 116.64 118.81 121.00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3     119.10 122.50 125.97 129.50 133.10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4     126.25 131.08 136.05 141.16 146.41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5     133.82 140.26 146.93 153.86 161.05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681DC-F22D-0037-237E-2FC5118ACC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dirty="0"/>
              <a:t>版权所有 © 2008 WW 诺顿公司。</a:t>
            </a:r>
          </a:p>
          <a:p>
            <a:pPr>
              <a:defRPr/>
            </a:pPr>
            <a:r>
              <a:rPr lang="zh-CN" dirty="0"/>
              <a:t>版权所有。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45B01-FC1A-AB5F-2310-F73695F38F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A551641-A685-9444-AE81-7CD79A817B17}" type="slidenum">
              <a:rPr lang="en-US" altLang="zh-CN" sz="1200">
                <a:latin typeface="Arial" panose="020B0604020202020204" pitchFamily="34" charset="0"/>
              </a:rPr>
              <a:pPr/>
              <a:t>30</a:t>
            </a:fld>
            <a:endParaRPr lang="en-US" altLang="zh-CN"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C2FFE1A5-B4C7-F4F5-AA0D-F79AEF14D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程序：计算</a:t>
            </a:r>
            <a:r>
              <a:rPr lang="zh-CN" altLang="en-US" dirty="0">
                <a:ea typeface="宋体" panose="02010600030101010101" pitchFamily="2" charset="-122"/>
              </a:rPr>
              <a:t>利息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EE7F1FF0-C93C-97E3-CA2F-95B513FDD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700" dirty="0">
                <a:ea typeface="宋体" panose="02010600030101010101" pitchFamily="2" charset="-122"/>
              </a:rPr>
              <a:t>第二行数字</a:t>
            </a:r>
            <a:r>
              <a:rPr lang="zh-CN" altLang="en-US" sz="2700" dirty="0">
                <a:ea typeface="宋体" panose="02010600030101010101" pitchFamily="2" charset="-122"/>
              </a:rPr>
              <a:t>的值</a:t>
            </a:r>
            <a:r>
              <a:rPr lang="zh-CN" altLang="zh-CN" sz="2700" dirty="0">
                <a:ea typeface="宋体" panose="02010600030101010101" pitchFamily="2" charset="-122"/>
              </a:rPr>
              <a:t>取决于第一行中的数字，因此将第一行存储在数组中是有意义的。</a:t>
            </a:r>
          </a:p>
          <a:p>
            <a:pPr lvl="1"/>
            <a:r>
              <a:rPr lang="zh-CN" altLang="zh-CN" sz="2300" dirty="0">
                <a:ea typeface="宋体" panose="02010600030101010101" pitchFamily="2" charset="-122"/>
              </a:rPr>
              <a:t>使用数组中的值来计算第二行。</a:t>
            </a:r>
          </a:p>
          <a:p>
            <a:pPr lvl="1"/>
            <a:r>
              <a:rPr lang="zh-CN" altLang="zh-CN" sz="2300" dirty="0">
                <a:ea typeface="宋体" panose="02010600030101010101" pitchFamily="2" charset="-122"/>
              </a:rPr>
              <a:t>对第三行和后面的行重复此过程。</a:t>
            </a:r>
          </a:p>
          <a:p>
            <a:r>
              <a:rPr lang="zh-CN" altLang="zh-CN" sz="2700" dirty="0">
                <a:ea typeface="宋体" panose="02010600030101010101" pitchFamily="2" charset="-122"/>
              </a:rPr>
              <a:t>该程序使用嵌套</a:t>
            </a:r>
            <a:r>
              <a:rPr lang="zh-CN" altLang="zh-CN" sz="2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的for</a:t>
            </a:r>
            <a:r>
              <a:rPr lang="zh-CN" altLang="zh-CN" sz="2700" dirty="0">
                <a:ea typeface="宋体" panose="02010600030101010101" pitchFamily="2" charset="-122"/>
              </a:rPr>
              <a:t>语句。</a:t>
            </a:r>
          </a:p>
          <a:p>
            <a:pPr lvl="1"/>
            <a:r>
              <a:rPr lang="zh-CN" altLang="zh-CN" sz="2300" dirty="0">
                <a:ea typeface="宋体" panose="02010600030101010101" pitchFamily="2" charset="-122"/>
              </a:rPr>
              <a:t>外</a:t>
            </a:r>
            <a:r>
              <a:rPr lang="zh-CN" altLang="en-US" sz="2300" dirty="0">
                <a:ea typeface="宋体" panose="02010600030101010101" pitchFamily="2" charset="-122"/>
              </a:rPr>
              <a:t>层</a:t>
            </a:r>
            <a:r>
              <a:rPr lang="zh-CN" altLang="zh-CN" sz="2300" dirty="0">
                <a:ea typeface="宋体" panose="02010600030101010101" pitchFamily="2" charset="-122"/>
              </a:rPr>
              <a:t>循环从 1 计数到用户</a:t>
            </a:r>
            <a:r>
              <a:rPr lang="zh-CN" altLang="en-US" sz="2300" dirty="0">
                <a:ea typeface="宋体" panose="02010600030101010101" pitchFamily="2" charset="-122"/>
              </a:rPr>
              <a:t>要求</a:t>
            </a:r>
            <a:r>
              <a:rPr lang="zh-CN" altLang="zh-CN" sz="2300" dirty="0">
                <a:ea typeface="宋体" panose="02010600030101010101" pitchFamily="2" charset="-122"/>
              </a:rPr>
              <a:t>的年数。</a:t>
            </a:r>
          </a:p>
          <a:p>
            <a:pPr lvl="1"/>
            <a:r>
              <a:rPr lang="zh-CN" altLang="zh-CN" sz="2300" dirty="0">
                <a:ea typeface="宋体" panose="02010600030101010101" pitchFamily="2" charset="-122"/>
              </a:rPr>
              <a:t>内</a:t>
            </a:r>
            <a:r>
              <a:rPr lang="zh-CN" altLang="en-US" sz="2300" dirty="0">
                <a:ea typeface="宋体" panose="02010600030101010101" pitchFamily="2" charset="-122"/>
              </a:rPr>
              <a:t>层</a:t>
            </a:r>
            <a:r>
              <a:rPr lang="zh-CN" altLang="zh-CN" sz="2300" dirty="0">
                <a:ea typeface="宋体" panose="02010600030101010101" pitchFamily="2" charset="-122"/>
              </a:rPr>
              <a:t>循环将从利率</a:t>
            </a:r>
            <a:r>
              <a:rPr lang="zh-CN" altLang="en-US" sz="2300" dirty="0">
                <a:ea typeface="宋体" panose="02010600030101010101" pitchFamily="2" charset="-122"/>
              </a:rPr>
              <a:t>的</a:t>
            </a:r>
            <a:r>
              <a:rPr lang="zh-CN" altLang="zh-CN" sz="2300" dirty="0">
                <a:ea typeface="宋体" panose="02010600030101010101" pitchFamily="2" charset="-122"/>
              </a:rPr>
              <a:t>最低值</a:t>
            </a:r>
            <a:r>
              <a:rPr lang="zh-CN" altLang="en-US" sz="2300" dirty="0">
                <a:ea typeface="宋体" panose="02010600030101010101" pitchFamily="2" charset="-122"/>
              </a:rPr>
              <a:t>递增</a:t>
            </a:r>
            <a:r>
              <a:rPr lang="zh-CN" altLang="zh-CN" sz="2300" dirty="0">
                <a:ea typeface="宋体" panose="02010600030101010101" pitchFamily="2" charset="-122"/>
              </a:rPr>
              <a:t>到最高值。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9FC79-7A18-2FD2-57AD-44802AD0B1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dirty="0"/>
              <a:t>版权所有 © 2008 WW 诺顿公司。</a:t>
            </a:r>
          </a:p>
          <a:p>
            <a:pPr>
              <a:defRPr/>
            </a:pPr>
            <a:r>
              <a:rPr lang="zh-CN" dirty="0"/>
              <a:t>版权所有。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6FC8A-1CDA-2445-9229-BAB9A2183E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74C13D6-C013-6648-B03C-B2F35B52C7C7}" type="slidenum">
              <a:rPr lang="en-US" altLang="zh-CN" sz="1200">
                <a:latin typeface="Arial" panose="020B0604020202020204" pitchFamily="34" charset="0"/>
              </a:rPr>
              <a:pPr/>
              <a:t>31</a:t>
            </a:fld>
            <a:endParaRPr lang="en-US" altLang="zh-CN"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8C9FEE25-C4C4-316A-3FF4-605B7A44B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interest.c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zh-CN" altLang="zh-CN" sz="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zh-CN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打印复利表 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stdio.h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NUM_RATES ((int) (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(value) /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(value[0])))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INITIAL_BALANCE 100.00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low_rate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num_years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year;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double value[5];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("Enter interest rate: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("%d", &amp;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low_rate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("Enter number of years: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("%d", &amp;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num_years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C63B4-1794-8091-9299-4BDDC8D33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59B66-5A4B-1A00-4025-9F70547AD1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B5AA5EA-090A-9F41-831D-708908C1DF4B}" type="slidenum">
              <a:rPr lang="en-US" altLang="zh-CN" sz="1200">
                <a:latin typeface="Arial" panose="020B0604020202020204" pitchFamily="34" charset="0"/>
              </a:rPr>
              <a:pPr/>
              <a:t>32</a:t>
            </a:fld>
            <a:endParaRPr lang="en-US" altLang="zh-CN"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C6107B89-DA8B-D335-FA58-88C344722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77724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("\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nYears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 (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0;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 NUM_RATES;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("%6d%%",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low_rate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+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value[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 = INITIAL_BALANCE;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("\n");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 (year = 1; year &lt;=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num_years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 year++)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("%3d    ", year);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for (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0;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 NUM_RATES;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value[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 += (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low_rate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+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/ 100.0 * value[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("%7.2f", value[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E9645-BF06-0C99-F8D3-F0823C0122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6EF50-D90D-E17D-DF30-704547C117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F2EBCB4-4B9F-5242-8352-63754DAC4175}" type="slidenum">
              <a:rPr lang="en-US" altLang="zh-CN" sz="1200">
                <a:latin typeface="Arial" panose="020B0604020202020204" pitchFamily="34" charset="0"/>
              </a:rPr>
              <a:pPr/>
              <a:t>33</a:t>
            </a:fld>
            <a:endParaRPr lang="en-US" altLang="zh-CN"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CA96725F-437E-0DC7-E943-DCDA8851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多维数组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124950AB-9030-E60F-1441-AF7AB8D34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>
                <a:ea typeface="宋体" panose="02010600030101010101" pitchFamily="2" charset="-122"/>
              </a:rPr>
              <a:t>数组可以有任意维</a:t>
            </a:r>
            <a:r>
              <a:rPr lang="zh-CN" altLang="en-US" sz="2400" dirty="0">
                <a:ea typeface="宋体" panose="02010600030101010101" pitchFamily="2" charset="-122"/>
              </a:rPr>
              <a:t>数</a:t>
            </a:r>
            <a:r>
              <a:rPr lang="zh-CN" altLang="zh-CN" sz="2400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sz="2400" dirty="0">
                <a:ea typeface="宋体" panose="02010600030101010101" pitchFamily="2" charset="-122"/>
              </a:rPr>
              <a:t>下面的声明创建了一个二维数组（数学术语</a:t>
            </a:r>
            <a:r>
              <a:rPr lang="zh-CN" altLang="en-US" sz="2400" dirty="0">
                <a:ea typeface="宋体" panose="02010600030101010101" pitchFamily="2" charset="-122"/>
              </a:rPr>
              <a:t>称为</a:t>
            </a:r>
            <a:r>
              <a:rPr lang="zh-CN" altLang="zh-CN" sz="2400" dirty="0">
                <a:ea typeface="宋体" panose="02010600030101010101" pitchFamily="2" charset="-122"/>
              </a:rPr>
              <a:t>矩阵）：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m[5][9];</a:t>
            </a:r>
          </a:p>
          <a:p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数组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</a:t>
            </a:r>
            <a:r>
              <a:rPr lang="zh-CN" altLang="zh-CN" sz="2400" dirty="0">
                <a:ea typeface="宋体" panose="02010600030101010101" pitchFamily="2" charset="-122"/>
              </a:rPr>
              <a:t>有 5 行 9 列。行和列</a:t>
            </a:r>
            <a:r>
              <a:rPr lang="zh-CN" altLang="en-US" sz="2400" dirty="0">
                <a:ea typeface="宋体" panose="02010600030101010101" pitchFamily="2" charset="-122"/>
              </a:rPr>
              <a:t>下标</a:t>
            </a:r>
            <a:r>
              <a:rPr lang="zh-CN" altLang="zh-CN" sz="2400" dirty="0">
                <a:ea typeface="宋体" panose="02010600030101010101" pitchFamily="2" charset="-122"/>
              </a:rPr>
              <a:t>都从 0 开始索引：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EFBF8-2826-2C41-EDC0-112CA5EA8D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FEA53-1BD9-286F-B41A-35C08D9FD2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C5DABFE-3780-1F46-9098-89601C04ED3B}" type="slidenum">
              <a:rPr lang="en-US" altLang="zh-CN" sz="1200">
                <a:latin typeface="Arial" panose="020B0604020202020204" pitchFamily="34" charset="0"/>
              </a:rPr>
              <a:pPr/>
              <a:t>34</a:t>
            </a:fld>
            <a:endParaRPr lang="en-US" altLang="zh-CN" sz="1800"/>
          </a:p>
        </p:txBody>
      </p:sp>
      <p:pic>
        <p:nvPicPr>
          <p:cNvPr id="47110" name="Picture 5" descr="c8-2-1.GIF">
            <a:extLst>
              <a:ext uri="{FF2B5EF4-FFF2-40B4-BE49-F238E27FC236}">
                <a16:creationId xmlns:a16="http://schemas.microsoft.com/office/drawing/2014/main" id="{0349216A-8888-091B-751F-D0A8F098F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00" y="4013200"/>
            <a:ext cx="38290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209D1CD3-CF73-724B-8C28-8180C33C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多维数组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46C86312-44EE-3AF2-A883-B8A4B9844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为了访问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zh-CN" altLang="zh-CN" dirty="0">
                <a:ea typeface="宋体" panose="02010600030101010101" pitchFamily="2" charset="-122"/>
              </a:rPr>
              <a:t>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zh-CN" altLang="zh-CN" dirty="0">
                <a:ea typeface="宋体" panose="02010600030101010101" pitchFamily="2" charset="-122"/>
              </a:rPr>
              <a:t>列的元素，</a:t>
            </a:r>
            <a:r>
              <a:rPr lang="zh-CN" altLang="en-US" dirty="0">
                <a:ea typeface="宋体" panose="02010600030101010101" pitchFamily="2" charset="-122"/>
              </a:rPr>
              <a:t>需要</a:t>
            </a:r>
            <a:r>
              <a:rPr lang="zh-CN" altLang="zh-CN" dirty="0">
                <a:ea typeface="宋体" panose="02010600030101010101" pitchFamily="2" charset="-122"/>
              </a:rPr>
              <a:t>写</a:t>
            </a:r>
            <a:r>
              <a:rPr lang="zh-CN" altLang="en-US" dirty="0">
                <a:ea typeface="宋体" panose="02010600030101010101" pitchFamily="2" charset="-122"/>
              </a:rPr>
              <a:t>成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m[i][j]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的形式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表达式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m[i]</a:t>
            </a:r>
            <a:r>
              <a:rPr lang="zh-CN" altLang="zh-CN" dirty="0">
                <a:ea typeface="宋体" panose="02010600030101010101" pitchFamily="2" charset="-122"/>
              </a:rPr>
              <a:t>指定</a:t>
            </a:r>
            <a:r>
              <a:rPr lang="zh-CN" altLang="en-US" dirty="0">
                <a:ea typeface="宋体" panose="02010600030101010101" pitchFamily="2" charset="-122"/>
              </a:rPr>
              <a:t>数组</a:t>
            </a:r>
            <a:r>
              <a:rPr lang="zh-CN" altLang="zh-CN" dirty="0">
                <a:ea typeface="宋体" panose="02010600030101010101" pitchFamily="2" charset="-122"/>
              </a:rPr>
              <a:t>m的第i行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m[i][j]选择</a:t>
            </a:r>
            <a:r>
              <a:rPr lang="zh-CN" altLang="zh-CN" dirty="0">
                <a:ea typeface="宋体" panose="02010600030101010101" pitchFamily="2" charset="-122"/>
              </a:rPr>
              <a:t>该行中的</a:t>
            </a:r>
            <a:r>
              <a:rPr lang="zh-CN" altLang="en-US" dirty="0">
                <a:ea typeface="宋体" panose="02010600030101010101" pitchFamily="2" charset="-122"/>
              </a:rPr>
              <a:t>第</a:t>
            </a:r>
            <a:r>
              <a:rPr lang="en-US" altLang="zh-CN" dirty="0">
                <a:ea typeface="宋体" panose="02010600030101010101" pitchFamily="2" charset="-122"/>
              </a:rPr>
              <a:t>j</a:t>
            </a:r>
            <a:r>
              <a:rPr lang="zh-CN" altLang="en-US" dirty="0">
                <a:ea typeface="宋体" panose="02010600030101010101" pitchFamily="2" charset="-122"/>
              </a:rPr>
              <a:t>个</a:t>
            </a:r>
            <a:r>
              <a:rPr lang="zh-CN" altLang="zh-CN" dirty="0">
                <a:ea typeface="宋体" panose="02010600030101010101" pitchFamily="2" charset="-122"/>
              </a:rPr>
              <a:t>元素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。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不要把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m[i][j]</a:t>
            </a:r>
            <a:r>
              <a:rPr lang="zh-CN" altLang="zh-CN" dirty="0">
                <a:ea typeface="宋体" panose="02010600030101010101" pitchFamily="2" charset="-122"/>
              </a:rPr>
              <a:t>写</a:t>
            </a:r>
            <a:r>
              <a:rPr lang="zh-CN" altLang="en-US" dirty="0">
                <a:ea typeface="宋体" panose="02010600030101010101" pitchFamily="2" charset="-122"/>
              </a:rPr>
              <a:t>成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m[i,j]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这种情况，C 将逗号视为运算符，因此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m[i,j]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等同于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m[j]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18A48-2DC8-93F5-6635-E7B65F04D3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2FCB5-0449-10BB-0664-0187936133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164A4A2-2213-AF4D-8708-CC2D8AB7A935}" type="slidenum">
              <a:rPr lang="en-US" altLang="zh-CN" sz="1200">
                <a:latin typeface="Arial" panose="020B0604020202020204" pitchFamily="34" charset="0"/>
              </a:rPr>
              <a:pPr/>
              <a:t>35</a:t>
            </a:fld>
            <a:endParaRPr lang="en-US" altLang="zh-CN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CA5ED7C3-21DA-444F-C056-FC3265D57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多维数组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4A42E650-9C84-36E8-FE84-D6A92D8E2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虽然</a:t>
            </a:r>
            <a:r>
              <a:rPr lang="zh-CN" altLang="zh-CN" dirty="0">
                <a:ea typeface="宋体" panose="02010600030101010101" pitchFamily="2" charset="-122"/>
              </a:rPr>
              <a:t>我们</a:t>
            </a:r>
            <a:r>
              <a:rPr lang="zh-CN" altLang="en-US" dirty="0">
                <a:ea typeface="宋体" panose="02010600030101010101" pitchFamily="2" charset="-122"/>
              </a:rPr>
              <a:t>以表格形式显示</a:t>
            </a:r>
            <a:r>
              <a:rPr lang="zh-CN" altLang="zh-CN" dirty="0">
                <a:ea typeface="宋体" panose="02010600030101010101" pitchFamily="2" charset="-122"/>
              </a:rPr>
              <a:t>二维数组，但这并不是它们在计算机内存中实际存储的方式。</a:t>
            </a:r>
          </a:p>
          <a:p>
            <a:r>
              <a:rPr lang="zh-CN" altLang="zh-CN" b="1" dirty="0">
                <a:ea typeface="宋体" panose="02010600030101010101" pitchFamily="2" charset="-122"/>
              </a:rPr>
              <a:t>行</a:t>
            </a:r>
            <a:r>
              <a:rPr lang="zh-CN" altLang="en-US" b="1" dirty="0">
                <a:ea typeface="宋体" panose="02010600030101010101" pitchFamily="2" charset="-122"/>
              </a:rPr>
              <a:t>主序</a:t>
            </a:r>
            <a:r>
              <a:rPr lang="zh-CN" altLang="zh-CN" dirty="0">
                <a:ea typeface="宋体" panose="02010600030101010101" pitchFamily="2" charset="-122"/>
              </a:rPr>
              <a:t>存储数组，</a:t>
            </a:r>
            <a:r>
              <a:rPr lang="zh-CN" altLang="en-US" dirty="0">
                <a:ea typeface="宋体" panose="02010600030101010101" pitchFamily="2" charset="-122"/>
              </a:rPr>
              <a:t>从</a:t>
            </a:r>
            <a:r>
              <a:rPr lang="zh-CN" altLang="zh-CN" dirty="0">
                <a:ea typeface="宋体" panose="02010600030101010101" pitchFamily="2" charset="-122"/>
              </a:rPr>
              <a:t>第 0 行</a:t>
            </a:r>
            <a:r>
              <a:rPr lang="zh-CN" altLang="en-US" dirty="0">
                <a:ea typeface="宋体" panose="02010600030101010101" pitchFamily="2" charset="-122"/>
              </a:rPr>
              <a:t>开始</a:t>
            </a:r>
            <a:r>
              <a:rPr lang="zh-CN" altLang="zh-CN" dirty="0">
                <a:ea typeface="宋体" panose="02010600030101010101" pitchFamily="2" charset="-122"/>
              </a:rPr>
              <a:t>，</a:t>
            </a:r>
            <a:r>
              <a:rPr lang="zh-CN" altLang="en-US" dirty="0">
                <a:ea typeface="宋体" panose="02010600030101010101" pitchFamily="2" charset="-122"/>
              </a:rPr>
              <a:t>接着</a:t>
            </a:r>
            <a:r>
              <a:rPr lang="zh-CN" altLang="zh-CN" dirty="0">
                <a:ea typeface="宋体" panose="02010600030101010101" pitchFamily="2" charset="-122"/>
              </a:rPr>
              <a:t>第 1 行，依此类推。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数组</a:t>
            </a:r>
            <a:r>
              <a:rPr lang="en-US" altLang="zh-CN" dirty="0">
                <a:ea typeface="宋体" panose="02010600030101010101" pitchFamily="2" charset="-122"/>
              </a:rPr>
              <a:t>m</a:t>
            </a:r>
            <a:r>
              <a:rPr lang="zh-CN" altLang="zh-CN" dirty="0">
                <a:ea typeface="宋体" panose="02010600030101010101" pitchFamily="2" charset="-122"/>
              </a:rPr>
              <a:t>的存储方式：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BEDD1-FA8C-E9B3-FC1A-0D7499D0EC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1ACCD-4145-78A8-B240-062A1A56C2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2E59FA-BA15-F24D-B619-433EAAD6A59E}" type="slidenum">
              <a:rPr lang="en-US" altLang="zh-CN" sz="1200">
                <a:latin typeface="Arial" panose="020B0604020202020204" pitchFamily="34" charset="0"/>
              </a:rPr>
              <a:pPr/>
              <a:t>36</a:t>
            </a:fld>
            <a:endParaRPr lang="en-US" altLang="zh-CN" sz="1800"/>
          </a:p>
        </p:txBody>
      </p:sp>
      <p:pic>
        <p:nvPicPr>
          <p:cNvPr id="49158" name="Picture 5" descr="c8-2-2.GIF">
            <a:extLst>
              <a:ext uri="{FF2B5EF4-FFF2-40B4-BE49-F238E27FC236}">
                <a16:creationId xmlns:a16="http://schemas.microsoft.com/office/drawing/2014/main" id="{81F54541-327F-057E-6B62-BE56F59F6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4470400"/>
            <a:ext cx="5456238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43DC94E2-0706-E226-0DD9-5CF5BDB99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多维数组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B005CDA5-A839-C0C7-D533-0E4F94490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>
                <a:ea typeface="宋体" panose="02010600030101010101" pitchFamily="2" charset="-122"/>
              </a:rPr>
              <a:t>嵌套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zh-CN" altLang="zh-CN" sz="2400" dirty="0">
                <a:ea typeface="宋体" panose="02010600030101010101" pitchFamily="2" charset="-122"/>
              </a:rPr>
              <a:t>循环非常适合处理多维数组。</a:t>
            </a:r>
          </a:p>
          <a:p>
            <a:r>
              <a:rPr lang="zh-CN" altLang="zh-CN" sz="2400" dirty="0">
                <a:ea typeface="宋体" panose="02010600030101010101" pitchFamily="2" charset="-122"/>
              </a:rPr>
              <a:t>考虑初始化用作单位矩阵的数组</a:t>
            </a:r>
            <a:r>
              <a:rPr lang="zh-CN" altLang="en-US" sz="2400" dirty="0">
                <a:ea typeface="宋体" panose="02010600030101010101" pitchFamily="2" charset="-122"/>
              </a:rPr>
              <a:t>的初始化</a:t>
            </a:r>
            <a:r>
              <a:rPr lang="zh-CN" altLang="zh-CN" sz="2400" dirty="0">
                <a:ea typeface="宋体" panose="02010600030101010101" pitchFamily="2" charset="-122"/>
              </a:rPr>
              <a:t>问题。一对嵌套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的for</a:t>
            </a:r>
            <a:r>
              <a:rPr lang="zh-CN" altLang="zh-CN" sz="2400" dirty="0">
                <a:ea typeface="宋体" panose="02010600030101010101" pitchFamily="2" charset="-122"/>
              </a:rPr>
              <a:t>循环</a:t>
            </a:r>
            <a:r>
              <a:rPr lang="zh-CN" altLang="en-US" sz="2400" dirty="0">
                <a:ea typeface="宋体" panose="02010600030101010101" pitchFamily="2" charset="-122"/>
              </a:rPr>
              <a:t>可以很好地完成这项工作</a:t>
            </a:r>
            <a:r>
              <a:rPr lang="zh-CN" altLang="zh-CN" sz="2400" dirty="0"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70000"/>
              </a:lnSpc>
              <a:spcBef>
                <a:spcPts val="10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N 10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70000"/>
              </a:lnSpc>
              <a:spcBef>
                <a:spcPts val="5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double ident[N][N];</a:t>
            </a:r>
          </a:p>
          <a:p>
            <a:pPr>
              <a:lnSpc>
                <a:spcPct val="70000"/>
              </a:lnSpc>
              <a:spcBef>
                <a:spcPts val="5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row, col;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70000"/>
              </a:lnSpc>
              <a:spcBef>
                <a:spcPts val="5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(row = 0; row &lt; N; row++)</a:t>
            </a:r>
          </a:p>
          <a:p>
            <a:pPr>
              <a:lnSpc>
                <a:spcPct val="70000"/>
              </a:lnSpc>
              <a:spcBef>
                <a:spcPts val="5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for (col = 0; col &lt; N; col++)</a:t>
            </a:r>
          </a:p>
          <a:p>
            <a:pPr>
              <a:lnSpc>
                <a:spcPct val="70000"/>
              </a:lnSpc>
              <a:spcBef>
                <a:spcPts val="5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if (row == col)</a:t>
            </a:r>
          </a:p>
          <a:p>
            <a:pPr>
              <a:lnSpc>
                <a:spcPct val="70000"/>
              </a:lnSpc>
              <a:spcBef>
                <a:spcPts val="5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ident[row][col] = 1.0;</a:t>
            </a:r>
          </a:p>
          <a:p>
            <a:pPr>
              <a:lnSpc>
                <a:spcPct val="70000"/>
              </a:lnSpc>
              <a:spcBef>
                <a:spcPts val="5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else</a:t>
            </a:r>
          </a:p>
          <a:p>
            <a:pPr>
              <a:lnSpc>
                <a:spcPct val="70000"/>
              </a:lnSpc>
              <a:spcBef>
                <a:spcPts val="5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ident[row][col] = 0.0;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7EC25-5802-C719-2040-4B557256E7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dirty="0"/>
              <a:t>版权所有 © 2008 WW 诺顿公司。</a:t>
            </a:r>
          </a:p>
          <a:p>
            <a:pPr>
              <a:defRPr/>
            </a:pPr>
            <a:r>
              <a:rPr lang="zh-CN" dirty="0"/>
              <a:t>版权所有。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AB94C-DE99-2CB3-7432-E72A9C29FA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F360D63-7528-5845-A853-139298260A26}" type="slidenum">
              <a:rPr lang="en-US" altLang="zh-CN" sz="1200">
                <a:latin typeface="Arial" panose="020B0604020202020204" pitchFamily="34" charset="0"/>
              </a:rPr>
              <a:pPr/>
              <a:t>37</a:t>
            </a:fld>
            <a:endParaRPr lang="en-US" altLang="zh-CN"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0048AE5F-8A05-4D4D-3E7B-A3480A90A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多维数组初始化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2F68A2BA-B96A-AF89-7266-0B4FD8D00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通过嵌套一维初始化</a:t>
            </a:r>
            <a:r>
              <a:rPr lang="zh-CN" altLang="en-US" dirty="0">
                <a:ea typeface="宋体" panose="02010600030101010101" pitchFamily="2" charset="-122"/>
              </a:rPr>
              <a:t>式的方法可以产生</a:t>
            </a:r>
            <a:r>
              <a:rPr lang="zh-CN" altLang="zh-CN" dirty="0">
                <a:ea typeface="宋体" panose="02010600030101010101" pitchFamily="2" charset="-122"/>
              </a:rPr>
              <a:t>二维数组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zh-CN" altLang="zh-CN" dirty="0">
                <a:ea typeface="宋体" panose="02010600030101010101" pitchFamily="2" charset="-122"/>
              </a:rPr>
              <a:t>初始化</a:t>
            </a:r>
            <a:r>
              <a:rPr lang="zh-CN" altLang="en-US" dirty="0">
                <a:ea typeface="宋体" panose="02010600030101010101" pitchFamily="2" charset="-122"/>
              </a:rPr>
              <a:t>式</a:t>
            </a:r>
            <a:r>
              <a:rPr lang="zh-CN" altLang="zh-CN" dirty="0"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m[5][9] = {{1, 1, 1, 1, 1, 0, 1, 1, 1},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    {0, 1, 0, 1, 0, 1, 0, 1, 0},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    {0, 1, 0, 1, 1, 0, 0, 1, 0},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    {1, 1, 0, 1, 0, 0, 0, 1, 0},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    {1, 1, 0, 1, 0, 0, 1, 1, 1}};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高维数组的初始化</a:t>
            </a:r>
            <a:r>
              <a:rPr lang="zh-CN" altLang="en-US" dirty="0">
                <a:ea typeface="宋体" panose="02010600030101010101" pitchFamily="2" charset="-122"/>
              </a:rPr>
              <a:t>式</a:t>
            </a:r>
            <a:r>
              <a:rPr lang="zh-CN" altLang="zh-CN" dirty="0">
                <a:ea typeface="宋体" panose="02010600030101010101" pitchFamily="2" charset="-122"/>
              </a:rPr>
              <a:t>以类似的方式构造。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C 提供了多种方法来缩写多维数组的初始</a:t>
            </a:r>
            <a:r>
              <a:rPr lang="zh-CN" altLang="en-US" dirty="0">
                <a:ea typeface="宋体" panose="02010600030101010101" pitchFamily="2" charset="-122"/>
              </a:rPr>
              <a:t>化式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AD930-BE6B-0584-F83F-055AE165DC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AB62F-10C7-0CC9-7E38-D9E1FCE659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230C495-C326-0346-8F18-18B388E8EC45}" type="slidenum">
              <a:rPr lang="en-US" altLang="zh-CN" sz="1200">
                <a:latin typeface="Arial" panose="020B0604020202020204" pitchFamily="34" charset="0"/>
              </a:rPr>
              <a:pPr/>
              <a:t>38</a:t>
            </a:fld>
            <a:endParaRPr lang="en-US" altLang="zh-CN"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2536C553-9C9B-4A74-9D70-9433662C2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多维数组初始化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68DC55B9-E6A5-75DC-7979-690D13AE5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如果初始值</a:t>
            </a:r>
            <a:r>
              <a:rPr lang="zh-CN" altLang="en-US" dirty="0">
                <a:ea typeface="宋体" panose="02010600030101010101" pitchFamily="2" charset="-122"/>
              </a:rPr>
              <a:t>化式没有大到</a:t>
            </a:r>
            <a:r>
              <a:rPr lang="zh-CN" altLang="zh-CN" dirty="0">
                <a:ea typeface="宋体" panose="02010600030101010101" pitchFamily="2" charset="-122"/>
              </a:rPr>
              <a:t>足以填充</a:t>
            </a:r>
            <a:r>
              <a:rPr lang="zh-CN" altLang="en-US" dirty="0">
                <a:ea typeface="宋体" panose="02010600030101010101" pitchFamily="2" charset="-122"/>
              </a:rPr>
              <a:t>整个</a:t>
            </a:r>
            <a:r>
              <a:rPr lang="zh-CN" altLang="zh-CN" dirty="0">
                <a:ea typeface="宋体" panose="02010600030101010101" pitchFamily="2" charset="-122"/>
              </a:rPr>
              <a:t>多维数组，则剩余元素</a:t>
            </a:r>
            <a:r>
              <a:rPr lang="zh-CN" altLang="en-US" dirty="0">
                <a:ea typeface="宋体" panose="02010600030101010101" pitchFamily="2" charset="-122"/>
              </a:rPr>
              <a:t>赋</a:t>
            </a:r>
            <a:r>
              <a:rPr lang="zh-CN" altLang="zh-CN" dirty="0">
                <a:ea typeface="宋体" panose="02010600030101010101" pitchFamily="2" charset="-122"/>
              </a:rPr>
              <a:t>值为 0。</a:t>
            </a:r>
          </a:p>
          <a:p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下面初始化式只填充了数组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</a:t>
            </a:r>
            <a:r>
              <a:rPr lang="zh-CN" altLang="zh-CN" dirty="0">
                <a:ea typeface="宋体" panose="02010600030101010101" pitchFamily="2" charset="-122"/>
              </a:rPr>
              <a:t>的前三行；后两行将</a:t>
            </a:r>
            <a:r>
              <a:rPr lang="zh-CN" altLang="en-US" dirty="0">
                <a:ea typeface="宋体" panose="02010600030101010101" pitchFamily="2" charset="-122"/>
              </a:rPr>
              <a:t>赋值为</a:t>
            </a:r>
            <a:r>
              <a:rPr lang="en-US" altLang="zh-CN" dirty="0">
                <a:ea typeface="宋体" panose="02010600030101010101" pitchFamily="2" charset="-122"/>
              </a:rPr>
              <a:t>0</a:t>
            </a:r>
            <a:r>
              <a:rPr lang="zh-CN" altLang="zh-CN" dirty="0"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m[5][9] = {{1, 1, 1, 1, 1, 0, 1, 1, 1},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    {0, 1, 0, 1, 0, 1, 0, 1, 0},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    {0, 1, 0, 1, 1, 0, 0, 1, 0}};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1B0C9-5078-E9C5-DE6E-5071DA7320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DA7A1-279D-1181-3094-BA45C3CB29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8CFC19B-03CE-C647-94EA-B955F29EE1AE}" type="slidenum">
              <a:rPr lang="en-US" altLang="zh-CN" sz="1200">
                <a:latin typeface="Arial" panose="020B0604020202020204" pitchFamily="34" charset="0"/>
              </a:rPr>
              <a:pPr/>
              <a:t>39</a:t>
            </a:fld>
            <a:endParaRPr lang="en-US" altLang="zh-CN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F7A39328-D25D-B782-8D5D-C8BA75B34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一维数组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8F4422DD-A712-C361-30D1-23CBDAE31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要声明一个数组，必须指定数组元素的类型和</a:t>
            </a:r>
            <a:r>
              <a:rPr lang="zh-CN" altLang="en-US" dirty="0">
                <a:ea typeface="宋体" panose="02010600030101010101" pitchFamily="2" charset="-122"/>
              </a:rPr>
              <a:t>数量</a:t>
            </a:r>
            <a:r>
              <a:rPr lang="zh-CN" altLang="zh-CN" dirty="0"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a[10];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元素可以是任何类型；数组的长度可以是任何（整数）常量表达式。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用宏来定义数组的长度是一种很好的做法：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N 10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a[N];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B077EC-37C7-C43E-DB7B-8E0F3B486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EB384-BF9A-3F16-6859-7E4FE7CE54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1C94731-743C-2C43-A26F-18A5DAA93566}" type="slidenum">
              <a:rPr lang="en-US" altLang="zh-CN" sz="1200">
                <a:latin typeface="Arial" panose="020B0604020202020204" pitchFamily="34" charset="0"/>
              </a:rPr>
              <a:pPr/>
              <a:t>4</a:t>
            </a:fld>
            <a:endParaRPr lang="en-US" altLang="zh-CN"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827A321E-E1AE-A328-C866-B141E7C2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多维数组初始化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B779DC14-4E02-BBDA-FC0B-094A7A964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如果内</a:t>
            </a:r>
            <a:r>
              <a:rPr lang="zh-CN" altLang="en-US" dirty="0">
                <a:ea typeface="宋体" panose="02010600030101010101" pitchFamily="2" charset="-122"/>
              </a:rPr>
              <a:t>层</a:t>
            </a:r>
            <a:r>
              <a:rPr lang="zh-CN" altLang="zh-CN" dirty="0">
                <a:ea typeface="宋体" panose="02010600030101010101" pitchFamily="2" charset="-122"/>
              </a:rPr>
              <a:t>列表的长度不足以填</a:t>
            </a:r>
            <a:r>
              <a:rPr lang="zh-CN" altLang="en-US" dirty="0">
                <a:ea typeface="宋体" panose="02010600030101010101" pitchFamily="2" charset="-122"/>
              </a:rPr>
              <a:t>满数组的</a:t>
            </a:r>
            <a:r>
              <a:rPr lang="zh-CN" altLang="zh-CN" dirty="0">
                <a:ea typeface="宋体" panose="02010600030101010101" pitchFamily="2" charset="-122"/>
              </a:rPr>
              <a:t>一行，则该行中的剩余元素将初始化为 0：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m[5][9] = {{1, 1, 1, 1, 1, 0, 1, 1, 1},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    {0, 1, 0, 1, 0, 1, 0, 1},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    {0, 1, 0, 1, 1, 0, 0, 1},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    {1, 1, 0, 1, 0, 0, 0, 1},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    {1, 1, 0, 1, 0, 0, 1, 1, 1}};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9DA7C-9B58-9ABA-F176-D24F2DD324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990C6-9010-D7D7-FA97-36D657D6AC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48DEEAC-701A-E444-8B4F-62AB8129FA57}" type="slidenum">
              <a:rPr lang="en-US" altLang="zh-CN" sz="1200">
                <a:latin typeface="Arial" panose="020B0604020202020204" pitchFamily="34" charset="0"/>
              </a:rPr>
              <a:pPr/>
              <a:t>40</a:t>
            </a:fld>
            <a:endParaRPr lang="en-US" altLang="zh-CN"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72E04700-4F7E-11ED-1E1D-16F9F328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多维数组初始化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A886EAB8-CDE9-41FB-AB72-FC39CB9C0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甚至可以省略内</a:t>
            </a:r>
            <a:r>
              <a:rPr lang="zh-CN" altLang="en-US" dirty="0">
                <a:ea typeface="宋体" panose="02010600030101010101" pitchFamily="2" charset="-122"/>
              </a:rPr>
              <a:t>层的花</a:t>
            </a:r>
            <a:r>
              <a:rPr lang="zh-CN" altLang="zh-CN" dirty="0">
                <a:ea typeface="宋体" panose="02010600030101010101" pitchFamily="2" charset="-122"/>
              </a:rPr>
              <a:t>括号：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m[5][9] = {1, 1, 1, 1, 1, 0, 1, 1, 1,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    0, 1, 0, 1, 0, 1, 0, 1, 0,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    0, 1, 0, 1, 1, 0, 0, 1, 0,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    1, 1, 0, 1, 0, 0, 0, 1, 0,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    1, 1, 0, 1, 0, 0, 1, 1, 1};</a:t>
            </a:r>
          </a:p>
          <a:p>
            <a:pPr>
              <a:buFontTx/>
              <a:buNone/>
            </a:pPr>
            <a:r>
              <a:rPr lang="zh-CN" altLang="zh-CN" dirty="0">
                <a:ea typeface="宋体" panose="02010600030101010101" pitchFamily="2" charset="-122"/>
              </a:rPr>
              <a:t>一旦编译器</a:t>
            </a:r>
            <a:r>
              <a:rPr lang="zh-CN" altLang="en-US" dirty="0">
                <a:ea typeface="宋体" panose="02010600030101010101" pitchFamily="2" charset="-122"/>
              </a:rPr>
              <a:t>发现数值</a:t>
            </a:r>
            <a:r>
              <a:rPr lang="zh-CN" altLang="zh-CN" dirty="0">
                <a:ea typeface="宋体" panose="02010600030101010101" pitchFamily="2" charset="-122"/>
              </a:rPr>
              <a:t>足</a:t>
            </a:r>
            <a:r>
              <a:rPr lang="zh-CN" altLang="en-US" dirty="0">
                <a:ea typeface="宋体" panose="02010600030101010101" pitchFamily="2" charset="-122"/>
              </a:rPr>
              <a:t>以填满</a:t>
            </a:r>
            <a:r>
              <a:rPr lang="zh-CN" altLang="zh-CN" dirty="0">
                <a:ea typeface="宋体" panose="02010600030101010101" pitchFamily="2" charset="-122"/>
              </a:rPr>
              <a:t>一行，它就会开始填充下一行。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在多维数组中</a:t>
            </a:r>
            <a:r>
              <a:rPr lang="zh-CN" altLang="zh-CN" dirty="0">
                <a:ea typeface="宋体" panose="02010600030101010101" pitchFamily="2" charset="-122"/>
              </a:rPr>
              <a:t>省略内</a:t>
            </a:r>
            <a:r>
              <a:rPr lang="zh-CN" altLang="en-US" dirty="0">
                <a:ea typeface="宋体" panose="02010600030101010101" pitchFamily="2" charset="-122"/>
              </a:rPr>
              <a:t>层的</a:t>
            </a:r>
            <a:r>
              <a:rPr lang="zh-CN" altLang="zh-CN" dirty="0">
                <a:ea typeface="宋体" panose="02010600030101010101" pitchFamily="2" charset="-122"/>
              </a:rPr>
              <a:t>大括号可能是有风险的，因为额外的元素（更糟糕的是缺失的元素）会影响</a:t>
            </a:r>
            <a:r>
              <a:rPr lang="zh-CN" altLang="en-US" dirty="0">
                <a:ea typeface="宋体" panose="02010600030101010101" pitchFamily="2" charset="-122"/>
              </a:rPr>
              <a:t>剩下的</a:t>
            </a:r>
            <a:r>
              <a:rPr lang="zh-CN" altLang="zh-CN" dirty="0">
                <a:ea typeface="宋体" panose="02010600030101010101" pitchFamily="2" charset="-122"/>
              </a:rPr>
              <a:t>初始化</a:t>
            </a:r>
            <a:r>
              <a:rPr lang="zh-CN" altLang="en-US" dirty="0">
                <a:ea typeface="宋体" panose="02010600030101010101" pitchFamily="2" charset="-122"/>
              </a:rPr>
              <a:t>式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71595-F13D-6554-2225-499AFE4993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B58AB-2CC1-F89D-E541-804D94DB6F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195293-A956-0F47-8BC6-B515BED9F892}" type="slidenum">
              <a:rPr lang="en-US" altLang="zh-CN" sz="1200">
                <a:latin typeface="Arial" panose="020B0604020202020204" pitchFamily="34" charset="0"/>
              </a:rPr>
              <a:pPr/>
              <a:t>41</a:t>
            </a:fld>
            <a:endParaRPr lang="en-US" altLang="zh-CN"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4930CEC0-1F84-7373-B5F9-BA2FCA70A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多维数组初始化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35080623-1475-54A5-CC33-2446A2FCB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C99 的指定初始</a:t>
            </a:r>
            <a:r>
              <a:rPr lang="zh-CN" altLang="en-US" dirty="0">
                <a:ea typeface="宋体" panose="02010600030101010101" pitchFamily="2" charset="-122"/>
              </a:rPr>
              <a:t>化式也</a:t>
            </a:r>
            <a:r>
              <a:rPr lang="zh-CN" altLang="zh-CN" dirty="0">
                <a:ea typeface="宋体" panose="02010600030101010101" pitchFamily="2" charset="-122"/>
              </a:rPr>
              <a:t>适用于多维数组。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创建2×2单位矩阵：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double ident[2][2] = {[0][0] = 1.0, [1][1] = 1.0};</a:t>
            </a:r>
          </a:p>
          <a:p>
            <a:pPr>
              <a:buFontTx/>
              <a:buNone/>
            </a:pPr>
            <a:r>
              <a:rPr lang="zh-CN" altLang="zh-CN" dirty="0">
                <a:ea typeface="宋体" panose="02010600030101010101" pitchFamily="2" charset="-122"/>
              </a:rPr>
              <a:t>像</a:t>
            </a:r>
            <a:r>
              <a:rPr lang="zh-CN" altLang="en-US" dirty="0">
                <a:ea typeface="宋体" panose="02010600030101010101" pitchFamily="2" charset="-122"/>
              </a:rPr>
              <a:t>通常</a:t>
            </a:r>
            <a:r>
              <a:rPr lang="zh-CN" altLang="zh-CN" dirty="0">
                <a:ea typeface="宋体" panose="02010600030101010101" pitchFamily="2" charset="-122"/>
              </a:rPr>
              <a:t>一样，所有未指定值的元素</a:t>
            </a:r>
            <a:r>
              <a:rPr lang="zh-CN" altLang="en-US" dirty="0">
                <a:ea typeface="宋体" panose="02010600030101010101" pitchFamily="2" charset="-122"/>
              </a:rPr>
              <a:t>都</a:t>
            </a:r>
            <a:r>
              <a:rPr lang="zh-CN" altLang="zh-CN" dirty="0">
                <a:ea typeface="宋体" panose="02010600030101010101" pitchFamily="2" charset="-122"/>
              </a:rPr>
              <a:t>默认为</a:t>
            </a:r>
            <a:r>
              <a:rPr lang="en-US" altLang="zh-CN" dirty="0">
                <a:ea typeface="宋体" panose="02010600030101010101" pitchFamily="2" charset="-122"/>
              </a:rPr>
              <a:t>0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0D8F8-1A04-6DBD-F0F1-5A7BBD3DCB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DA4FB-B59F-9F3E-409D-060A971317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62BD7BF-B96A-7E44-BBB2-178489D43932}" type="slidenum">
              <a:rPr lang="en-US" altLang="zh-CN" sz="1200">
                <a:latin typeface="Arial" panose="020B0604020202020204" pitchFamily="34" charset="0"/>
              </a:rPr>
              <a:pPr/>
              <a:t>42</a:t>
            </a:fld>
            <a:endParaRPr lang="en-US" altLang="zh-CN"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F963855B-91FC-6DFB-C07C-1CB36750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常量数组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3D2C941F-89B0-C827-3CA0-B94CCCFE8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在</a:t>
            </a:r>
            <a:r>
              <a:rPr lang="zh-CN" altLang="zh-CN" dirty="0">
                <a:ea typeface="宋体" panose="02010600030101010101" pitchFamily="2" charset="-122"/>
              </a:rPr>
              <a:t>声明数组</a:t>
            </a:r>
            <a:r>
              <a:rPr lang="zh-CN" altLang="en-US" dirty="0">
                <a:ea typeface="宋体" panose="02010600030101010101" pitchFamily="2" charset="-122"/>
              </a:rPr>
              <a:t>的最</a:t>
            </a:r>
            <a:r>
              <a:rPr lang="zh-CN" altLang="zh-CN" dirty="0">
                <a:ea typeface="宋体" panose="02010600030101010101" pitchFamily="2" charset="-122"/>
              </a:rPr>
              <a:t>开始</a:t>
            </a:r>
            <a:r>
              <a:rPr lang="zh-CN" altLang="en-US" dirty="0">
                <a:ea typeface="宋体" panose="02010600030101010101" pitchFamily="2" charset="-122"/>
              </a:rPr>
              <a:t>处加上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onst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可以</a:t>
            </a:r>
            <a:r>
              <a:rPr lang="zh-CN" altLang="zh-CN" dirty="0">
                <a:ea typeface="宋体" panose="02010600030101010101" pitchFamily="2" charset="-122"/>
              </a:rPr>
              <a:t>使数组成为“常量” 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const char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hex_chars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[] =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{'0', '1', '2', '3', '4', '5', '6', '7', '8', '9',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'A', 'B', 'C', 'D', 'E', 'F'};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程序不应修改声明为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const的数组。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D6542-D629-31AA-9786-0089D941E3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30453-1937-82EF-154B-9057FD243E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991B518-CE5A-2D45-87D3-AB9E404583B9}" type="slidenum">
              <a:rPr lang="en-US" altLang="zh-CN" sz="1200">
                <a:latin typeface="Arial" panose="020B0604020202020204" pitchFamily="34" charset="0"/>
              </a:rPr>
              <a:pPr/>
              <a:t>43</a:t>
            </a:fld>
            <a:endParaRPr lang="en-US" altLang="zh-CN" sz="1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4789C579-18E6-8532-18FC-4A396909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常量数组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4D319857-0E38-FF8A-1880-1BBA4DA03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将数组声明为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const的优点</a:t>
            </a:r>
            <a:r>
              <a:rPr lang="zh-CN" altLang="zh-CN" dirty="0">
                <a:ea typeface="宋体" panose="02010600030101010101" pitchFamily="2" charset="-122"/>
              </a:rPr>
              <a:t>：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表明</a:t>
            </a:r>
            <a:r>
              <a:rPr lang="zh-CN" altLang="zh-CN" dirty="0">
                <a:ea typeface="宋体" panose="02010600030101010101" pitchFamily="2" charset="-122"/>
              </a:rPr>
              <a:t>程序不会更改数组。</a:t>
            </a:r>
          </a:p>
          <a:p>
            <a:pPr lvl="1"/>
            <a:r>
              <a:rPr lang="zh-CN" altLang="zh-CN" dirty="0">
                <a:ea typeface="宋体" panose="02010600030101010101" pitchFamily="2" charset="-122"/>
              </a:rPr>
              <a:t>帮助编译器捕获错误。</a:t>
            </a:r>
          </a:p>
          <a:p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zh-CN" altLang="zh-CN" dirty="0">
                <a:ea typeface="宋体" panose="02010600030101010101" pitchFamily="2" charset="-122"/>
              </a:rPr>
              <a:t>不仅限于数组，</a:t>
            </a:r>
            <a:r>
              <a:rPr lang="zh-CN" altLang="en-US" dirty="0">
                <a:ea typeface="宋体" panose="02010600030101010101" pitchFamily="2" charset="-122"/>
              </a:rPr>
              <a:t>但</a:t>
            </a:r>
            <a:r>
              <a:rPr lang="zh-CN" altLang="zh-CN" dirty="0">
                <a:ea typeface="宋体" panose="02010600030101010101" pitchFamily="2" charset="-122"/>
              </a:rPr>
              <a:t>它在数组声明中特别有用。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B44905-E557-BC02-8298-9E04F04A13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5C05A-C78A-2861-4255-5B71E283B7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3618636-B4D5-E24D-AF73-3F7DF692CF7A}" type="slidenum">
              <a:rPr lang="en-US" altLang="zh-CN" sz="1200">
                <a:latin typeface="Arial" panose="020B0604020202020204" pitchFamily="34" charset="0"/>
              </a:rPr>
              <a:pPr/>
              <a:t>44</a:t>
            </a:fld>
            <a:endParaRPr lang="en-US" altLang="zh-CN" sz="1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5999BE6A-A9AB-8405-E185-28B84384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程序：发牌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30E3A8AE-D082-8671-BC1B-8F5E2564A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deal.c程序说明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了</a:t>
            </a:r>
            <a:r>
              <a:rPr lang="zh-CN" altLang="zh-CN" dirty="0">
                <a:ea typeface="宋体" panose="02010600030101010101" pitchFamily="2" charset="-122"/>
              </a:rPr>
              <a:t>二维数组和常量数组</a:t>
            </a:r>
            <a:r>
              <a:rPr lang="zh-CN" altLang="en-US" dirty="0">
                <a:ea typeface="宋体" panose="02010600030101010101" pitchFamily="2" charset="-122"/>
              </a:rPr>
              <a:t>的用法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该程序从一副标准的扑克牌中随机处理一手牌。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标准套牌中的每张牌都有花色（梅花、方块、红心或黑桃）和等级（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3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4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5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6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7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8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9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10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J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Q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K</a:t>
            </a:r>
            <a:r>
              <a:rPr lang="zh-CN" altLang="en-US" dirty="0">
                <a:ea typeface="宋体" panose="02010600030101010101" pitchFamily="2" charset="-122"/>
              </a:rPr>
              <a:t>或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zh-CN" altLang="zh-CN" dirty="0">
                <a:ea typeface="宋体" panose="02010600030101010101" pitchFamily="2" charset="-122"/>
              </a:rPr>
              <a:t>）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B11AB-A11B-C640-1D6B-C850347B9D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E74C-7C1E-78B2-48CF-B9FC4FA4B1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62AA50D-485A-2C47-AAD5-D2A4FABD6944}" type="slidenum">
              <a:rPr lang="en-US" altLang="zh-CN" sz="1200">
                <a:latin typeface="Arial" panose="020B0604020202020204" pitchFamily="34" charset="0"/>
              </a:rPr>
              <a:pPr/>
              <a:t>45</a:t>
            </a:fld>
            <a:endParaRPr lang="en-US" altLang="zh-CN" sz="1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DA63B2B9-1DF1-7921-A2F7-E96E131A2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程序：发牌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E5EBE3B6-071D-3C5A-73CF-FCBD9480E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用户将指定手中应该有多少张牌：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输入手牌数量： </a:t>
            </a:r>
            <a:r>
              <a:rPr lang="zh-CN" altLang="zh-CN" sz="24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你的牌： 7c 2s 5d as 2h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需要解决的问题：</a:t>
            </a:r>
          </a:p>
          <a:p>
            <a:pPr lvl="1"/>
            <a:r>
              <a:rPr lang="zh-CN" altLang="zh-CN" dirty="0">
                <a:ea typeface="宋体" panose="02010600030101010101" pitchFamily="2" charset="-122"/>
              </a:rPr>
              <a:t>如何从牌组中随机挑选牌？</a:t>
            </a:r>
          </a:p>
          <a:p>
            <a:pPr lvl="1"/>
            <a:r>
              <a:rPr lang="zh-CN" altLang="zh-CN" dirty="0">
                <a:ea typeface="宋体" panose="02010600030101010101" pitchFamily="2" charset="-122"/>
              </a:rPr>
              <a:t>如何避免两次选择同一张牌？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92030-C448-E1BB-DA98-BA0D064D13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4BEE59-91CF-7B4B-9909-49BC2535F6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F187C6-DF80-E44C-B801-7761438D40E5}" type="slidenum">
              <a:rPr lang="en-US" altLang="zh-CN" sz="1200">
                <a:latin typeface="Arial" panose="020B0604020202020204" pitchFamily="34" charset="0"/>
              </a:rPr>
              <a:pPr/>
              <a:t>46</a:t>
            </a:fld>
            <a:endParaRPr lang="en-US" altLang="zh-CN"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96C6F47B-1636-E2D3-FC84-0E4136F7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程序：发牌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19592F23-C560-AE8F-81E3-B9F4E9AC1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为了随机挑选卡片，</a:t>
            </a:r>
            <a:r>
              <a:rPr lang="zh-CN" altLang="en-US" dirty="0">
                <a:ea typeface="宋体" panose="02010600030101010101" pitchFamily="2" charset="-122"/>
              </a:rPr>
              <a:t>可以采用一些</a:t>
            </a:r>
            <a:r>
              <a:rPr lang="zh-CN" altLang="zh-CN" dirty="0">
                <a:ea typeface="宋体" panose="02010600030101010101" pitchFamily="2" charset="-122"/>
              </a:rPr>
              <a:t> C 库函数：</a:t>
            </a:r>
          </a:p>
          <a:p>
            <a:pPr lvl="1"/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time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函数</a:t>
            </a:r>
            <a:r>
              <a:rPr lang="zh-CN" altLang="zh-CN" dirty="0">
                <a:ea typeface="宋体" panose="02010600030101010101" pitchFamily="2" charset="-122"/>
              </a:rPr>
              <a:t>(来自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&lt;time.h&gt; </a:t>
            </a:r>
            <a:r>
              <a:rPr lang="zh-CN" altLang="zh-CN" dirty="0">
                <a:ea typeface="宋体" panose="02010600030101010101" pitchFamily="2" charset="-122"/>
              </a:rPr>
              <a:t>) – 返回当前时间，</a:t>
            </a:r>
            <a:r>
              <a:rPr lang="zh-CN" altLang="en-US" dirty="0">
                <a:ea typeface="宋体" panose="02010600030101010101" pitchFamily="2" charset="-122"/>
              </a:rPr>
              <a:t>用一个数表示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  <a:p>
            <a:pPr lvl="1"/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srand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函数</a:t>
            </a:r>
            <a:r>
              <a:rPr lang="zh-CN" altLang="zh-CN" dirty="0">
                <a:ea typeface="宋体" panose="02010600030101010101" pitchFamily="2" charset="-122"/>
              </a:rPr>
              <a:t>（来自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&lt;stdlib.h&gt; </a:t>
            </a:r>
            <a:r>
              <a:rPr lang="zh-CN" altLang="zh-CN" dirty="0">
                <a:ea typeface="宋体" panose="02010600030101010101" pitchFamily="2" charset="-122"/>
              </a:rPr>
              <a:t>）——初始化 C 的随机数生成器。</a:t>
            </a:r>
          </a:p>
          <a:p>
            <a:pPr lvl="1"/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rand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函数</a:t>
            </a:r>
            <a:r>
              <a:rPr lang="zh-CN" altLang="zh-CN" dirty="0">
                <a:ea typeface="宋体" panose="02010600030101010101" pitchFamily="2" charset="-122"/>
              </a:rPr>
              <a:t>（来自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&lt;stdlib.h&gt; </a:t>
            </a:r>
            <a:r>
              <a:rPr lang="zh-CN" altLang="zh-CN" dirty="0">
                <a:ea typeface="宋体" panose="02010600030101010101" pitchFamily="2" charset="-122"/>
              </a:rPr>
              <a:t>）——每次调用时都会产生一个</a:t>
            </a:r>
            <a:r>
              <a:rPr lang="zh-CN" altLang="en-US" dirty="0">
                <a:ea typeface="宋体" panose="02010600030101010101" pitchFamily="2" charset="-122"/>
              </a:rPr>
              <a:t>看似</a:t>
            </a:r>
            <a:r>
              <a:rPr lang="zh-CN" altLang="zh-CN" dirty="0">
                <a:ea typeface="宋体" panose="02010600030101010101" pitchFamily="2" charset="-122"/>
              </a:rPr>
              <a:t>随机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zh-CN" altLang="zh-CN" dirty="0">
                <a:ea typeface="宋体" panose="02010600030101010101" pitchFamily="2" charset="-122"/>
              </a:rPr>
              <a:t>数。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通过使用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%运算符，我们可以缩放rand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函数</a:t>
            </a:r>
            <a:r>
              <a:rPr lang="zh-CN" altLang="zh-CN" dirty="0">
                <a:ea typeface="宋体" panose="02010600030101010101" pitchFamily="2" charset="-122"/>
              </a:rPr>
              <a:t>的返回值，使其介于 0 和 3 之间（</a:t>
            </a:r>
            <a:r>
              <a:rPr lang="zh-CN" altLang="en-US" dirty="0">
                <a:ea typeface="宋体" panose="02010600030101010101" pitchFamily="2" charset="-122"/>
              </a:rPr>
              <a:t>表示</a:t>
            </a:r>
            <a:r>
              <a:rPr lang="zh-CN" altLang="zh-CN" dirty="0">
                <a:ea typeface="宋体" panose="02010600030101010101" pitchFamily="2" charset="-122"/>
              </a:rPr>
              <a:t>花色）或介于 0 和 12 之间（</a:t>
            </a:r>
            <a:r>
              <a:rPr lang="zh-CN" altLang="en-US" dirty="0">
                <a:ea typeface="宋体" panose="02010600030101010101" pitchFamily="2" charset="-122"/>
              </a:rPr>
              <a:t>表示</a:t>
            </a:r>
            <a:r>
              <a:rPr lang="zh-CN" altLang="zh-CN" dirty="0">
                <a:ea typeface="宋体" panose="02010600030101010101" pitchFamily="2" charset="-122"/>
              </a:rPr>
              <a:t>等级）。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BDA86-FD51-EC4A-FDBD-7A3B78CB05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78C49-41E7-35EB-122F-D4C7C002DF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AD5AD81-2D12-194A-9BB3-6657E6BA4C7F}" type="slidenum">
              <a:rPr lang="en-US" altLang="zh-CN" sz="1200">
                <a:latin typeface="Arial" panose="020B0604020202020204" pitchFamily="34" charset="0"/>
              </a:rPr>
              <a:pPr/>
              <a:t>47</a:t>
            </a:fld>
            <a:endParaRPr lang="en-US" altLang="zh-CN" sz="1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67D1BBC5-32B3-85B8-A61F-4F90D30C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程序：发牌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9BAE0D8E-6AB2-9F7F-10CE-0878D481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600" dirty="0">
                <a:ea typeface="宋体" panose="02010600030101010101" pitchFamily="2" charset="-122"/>
              </a:rPr>
              <a:t>in_hand数组用于</a:t>
            </a:r>
            <a:r>
              <a:rPr lang="zh-CN" altLang="en-US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记录</a:t>
            </a:r>
            <a:r>
              <a:rPr lang="zh-CN" altLang="zh-CN" sz="2600" dirty="0">
                <a:ea typeface="宋体" panose="02010600030101010101" pitchFamily="2" charset="-122"/>
              </a:rPr>
              <a:t>已经选择</a:t>
            </a:r>
            <a:r>
              <a:rPr lang="zh-CN" altLang="en-US" sz="2600" dirty="0">
                <a:ea typeface="宋体" panose="02010600030101010101" pitchFamily="2" charset="-122"/>
              </a:rPr>
              <a:t>过的牌</a:t>
            </a:r>
            <a:r>
              <a:rPr lang="zh-CN" altLang="zh-CN" sz="2600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数组有4行13列；每个元素对应52 张牌中的一张。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数组的所有元素一开始都</a:t>
            </a:r>
            <a:r>
              <a:rPr lang="zh-CN" altLang="en-US" sz="2600" dirty="0">
                <a:ea typeface="宋体" panose="02010600030101010101" pitchFamily="2" charset="-122"/>
              </a:rPr>
              <a:t>为</a:t>
            </a:r>
            <a:r>
              <a:rPr lang="zh-CN" altLang="zh-CN" sz="2600" dirty="0">
                <a:ea typeface="宋体" panose="02010600030101010101" pitchFamily="2" charset="-122"/>
              </a:rPr>
              <a:t>假。</a:t>
            </a:r>
          </a:p>
          <a:p>
            <a:r>
              <a:rPr lang="zh-CN" altLang="zh-CN" sz="2600" dirty="0">
                <a:ea typeface="宋体" panose="02010600030101010101" pitchFamily="2" charset="-122"/>
              </a:rPr>
              <a:t>每次随机选择一张牌时，检查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in_hand</a:t>
            </a:r>
            <a:r>
              <a:rPr lang="zh-CN" altLang="en-US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中</a:t>
            </a:r>
            <a:r>
              <a:rPr lang="zh-CN" altLang="zh-CN" sz="2600" dirty="0">
                <a:ea typeface="宋体" panose="02010600030101010101" pitchFamily="2" charset="-122"/>
              </a:rPr>
              <a:t>该牌对应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的元素</a:t>
            </a:r>
            <a:r>
              <a:rPr lang="zh-CN" altLang="en-US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为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真还</a:t>
            </a:r>
            <a:r>
              <a:rPr lang="zh-CN" altLang="en-US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为</a:t>
            </a:r>
            <a:r>
              <a:rPr lang="zh-CN" altLang="zh-CN" sz="2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假。</a:t>
            </a:r>
          </a:p>
          <a:p>
            <a:pPr lvl="1"/>
            <a:r>
              <a:rPr lang="zh-CN" altLang="zh-CN" sz="2200" dirty="0">
                <a:ea typeface="宋体" panose="02010600030101010101" pitchFamily="2" charset="-122"/>
              </a:rPr>
              <a:t>如果</a:t>
            </a:r>
            <a:r>
              <a:rPr lang="zh-CN" altLang="en-US" sz="2200" dirty="0">
                <a:ea typeface="宋体" panose="02010600030101010101" pitchFamily="2" charset="-122"/>
              </a:rPr>
              <a:t>为</a:t>
            </a:r>
            <a:r>
              <a:rPr lang="zh-CN" altLang="zh-CN" sz="2200" dirty="0">
                <a:ea typeface="宋体" panose="02010600030101010101" pitchFamily="2" charset="-122"/>
              </a:rPr>
              <a:t>真，</a:t>
            </a:r>
            <a:r>
              <a:rPr lang="zh-CN" altLang="en-US" sz="2200" dirty="0">
                <a:ea typeface="宋体" panose="02010600030101010101" pitchFamily="2" charset="-122"/>
              </a:rPr>
              <a:t>就需要</a:t>
            </a:r>
            <a:r>
              <a:rPr lang="zh-CN" altLang="zh-CN" sz="2200" dirty="0">
                <a:ea typeface="宋体" panose="02010600030101010101" pitchFamily="2" charset="-122"/>
              </a:rPr>
              <a:t>选择另一张牌。</a:t>
            </a:r>
          </a:p>
          <a:p>
            <a:pPr lvl="1"/>
            <a:r>
              <a:rPr lang="zh-CN" altLang="zh-CN" sz="2200" dirty="0">
                <a:ea typeface="宋体" panose="02010600030101010101" pitchFamily="2" charset="-122"/>
              </a:rPr>
              <a:t>如果</a:t>
            </a:r>
            <a:r>
              <a:rPr lang="zh-CN" altLang="en-US" sz="2200" dirty="0">
                <a:ea typeface="宋体" panose="02010600030101010101" pitchFamily="2" charset="-122"/>
              </a:rPr>
              <a:t>为</a:t>
            </a:r>
            <a:r>
              <a:rPr lang="zh-CN" altLang="zh-CN" sz="2200" dirty="0">
                <a:ea typeface="宋体" panose="02010600030101010101" pitchFamily="2" charset="-122"/>
              </a:rPr>
              <a:t>假，</a:t>
            </a:r>
            <a:r>
              <a:rPr lang="zh-CN" altLang="en-US" sz="2200" dirty="0">
                <a:ea typeface="宋体" panose="02010600030101010101" pitchFamily="2" charset="-122"/>
              </a:rPr>
              <a:t>就把</a:t>
            </a:r>
            <a:r>
              <a:rPr lang="en-US" altLang="zh-CN" sz="2200" dirty="0" err="1">
                <a:ea typeface="宋体" panose="02010600030101010101" pitchFamily="2" charset="-122"/>
              </a:rPr>
              <a:t>ture</a:t>
            </a:r>
            <a:r>
              <a:rPr lang="zh-CN" altLang="en-US" sz="2200" dirty="0">
                <a:ea typeface="宋体" panose="02010600030101010101" pitchFamily="2" charset="-122"/>
              </a:rPr>
              <a:t>存储到对应的</a:t>
            </a:r>
            <a:r>
              <a:rPr lang="zh-CN" altLang="zh-CN" sz="2200" dirty="0">
                <a:ea typeface="宋体" panose="02010600030101010101" pitchFamily="2" charset="-122"/>
              </a:rPr>
              <a:t>元素中，以便稍后提醒我们这张</a:t>
            </a:r>
            <a:r>
              <a:rPr lang="zh-CN" altLang="en-US" sz="2200" dirty="0">
                <a:ea typeface="宋体" panose="02010600030101010101" pitchFamily="2" charset="-122"/>
              </a:rPr>
              <a:t>牌</a:t>
            </a:r>
            <a:r>
              <a:rPr lang="zh-CN" altLang="zh-CN" sz="2200" dirty="0">
                <a:ea typeface="宋体" panose="02010600030101010101" pitchFamily="2" charset="-122"/>
              </a:rPr>
              <a:t>已经被选中。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7235F8-B912-1311-6026-BA5310EF83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3D77F-A1C0-0362-CD53-D5A79654D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9AF1167-2F67-B747-9292-2DFB35FA3C58}" type="slidenum">
              <a:rPr lang="en-US" altLang="zh-CN" sz="1200">
                <a:latin typeface="Arial" panose="020B0604020202020204" pitchFamily="34" charset="0"/>
              </a:rPr>
              <a:pPr/>
              <a:t>48</a:t>
            </a:fld>
            <a:endParaRPr lang="en-US" altLang="zh-CN" sz="1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1E2735C3-DC20-B0B4-61C9-6D82DD92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程序：发牌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9157672C-596E-E055-DE2C-2CCD45048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一旦验证了一张卡片是“新”的，</a:t>
            </a:r>
            <a:r>
              <a:rPr lang="zh-CN" altLang="en-US" dirty="0">
                <a:ea typeface="宋体" panose="02010600030101010101" pitchFamily="2" charset="-122"/>
              </a:rPr>
              <a:t>就</a:t>
            </a:r>
            <a:r>
              <a:rPr lang="zh-CN" altLang="zh-CN" dirty="0">
                <a:ea typeface="宋体" panose="02010600030101010101" pitchFamily="2" charset="-122"/>
              </a:rPr>
              <a:t>需要将它的等级和花色转换成字符，然后显示</a:t>
            </a:r>
            <a:r>
              <a:rPr lang="zh-CN" altLang="en-US" dirty="0">
                <a:ea typeface="宋体" panose="02010600030101010101" pitchFamily="2" charset="-122"/>
              </a:rPr>
              <a:t>出来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为了</a:t>
            </a:r>
            <a:r>
              <a:rPr lang="zh-CN" altLang="zh-CN" dirty="0">
                <a:ea typeface="宋体" panose="02010600030101010101" pitchFamily="2" charset="-122"/>
              </a:rPr>
              <a:t>将等级和花色转换为字符形式，</a:t>
            </a:r>
            <a:r>
              <a:rPr lang="zh-CN" altLang="en-US" dirty="0">
                <a:ea typeface="宋体" panose="02010600030101010101" pitchFamily="2" charset="-122"/>
              </a:rPr>
              <a:t>程序</a:t>
            </a:r>
            <a:r>
              <a:rPr lang="zh-CN" altLang="zh-CN" dirty="0">
                <a:ea typeface="宋体" panose="02010600030101010101" pitchFamily="2" charset="-122"/>
              </a:rPr>
              <a:t>设置两个字符数组——一个用于</a:t>
            </a:r>
            <a:r>
              <a:rPr lang="zh-CN" altLang="en-US" dirty="0">
                <a:ea typeface="宋体" panose="02010600030101010101" pitchFamily="2" charset="-122"/>
              </a:rPr>
              <a:t>等级</a:t>
            </a:r>
            <a:r>
              <a:rPr lang="zh-CN" altLang="zh-CN" dirty="0">
                <a:ea typeface="宋体" panose="02010600030101010101" pitchFamily="2" charset="-122"/>
              </a:rPr>
              <a:t>，一个用于花色——然后用等级和花色为数组</a:t>
            </a:r>
            <a:r>
              <a:rPr lang="zh-CN" altLang="en-US" dirty="0">
                <a:ea typeface="宋体" panose="02010600030101010101" pitchFamily="2" charset="-122"/>
              </a:rPr>
              <a:t>取</a:t>
            </a:r>
            <a:r>
              <a:rPr lang="zh-CN" altLang="zh-CN" dirty="0">
                <a:ea typeface="宋体" panose="02010600030101010101" pitchFamily="2" charset="-122"/>
              </a:rPr>
              <a:t>下标。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这些数组在程序执行期间不会改变，因此它们被声明为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D4E7E-BEF1-ECEE-4B0D-A0CD58F04A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55229-85DD-4A57-B503-348ADFAFF5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583E6E5-B20D-F74A-B3FA-C19BBFF3C028}" type="slidenum">
              <a:rPr lang="en-US" altLang="zh-CN" sz="1200">
                <a:latin typeface="Arial" panose="020B0604020202020204" pitchFamily="34" charset="0"/>
              </a:rPr>
              <a:pPr/>
              <a:t>49</a:t>
            </a:fld>
            <a:endParaRPr lang="en-US" altLang="zh-CN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49D37703-2BEE-B65F-C2B9-6397F4012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数组下标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28724722-4F33-24D4-B31A-6BF900BC4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要访问数组元素，</a:t>
            </a:r>
            <a:r>
              <a:rPr lang="zh-CN" altLang="en-US" dirty="0">
                <a:ea typeface="宋体" panose="02010600030101010101" pitchFamily="2" charset="-122"/>
              </a:rPr>
              <a:t>可以</a:t>
            </a:r>
            <a:r>
              <a:rPr lang="zh-CN" altLang="zh-CN" dirty="0">
                <a:ea typeface="宋体" panose="02010600030101010101" pitchFamily="2" charset="-122"/>
              </a:rPr>
              <a:t>在数组名称后</a:t>
            </a:r>
            <a:r>
              <a:rPr lang="zh-CN" altLang="en-US" dirty="0">
                <a:ea typeface="宋体" panose="02010600030101010101" pitchFamily="2" charset="-122"/>
              </a:rPr>
              <a:t>加上一个</a:t>
            </a:r>
            <a:r>
              <a:rPr lang="zh-CN" altLang="zh-CN" dirty="0">
                <a:ea typeface="宋体" panose="02010600030101010101" pitchFamily="2" charset="-122"/>
              </a:rPr>
              <a:t>方括号</a:t>
            </a:r>
            <a:r>
              <a:rPr lang="zh-CN" altLang="en-US" dirty="0">
                <a:ea typeface="宋体" panose="02010600030101010101" pitchFamily="2" charset="-122"/>
              </a:rPr>
              <a:t>括起来的</a:t>
            </a:r>
            <a:r>
              <a:rPr lang="zh-CN" altLang="zh-CN" dirty="0">
                <a:ea typeface="宋体" panose="02010600030101010101" pitchFamily="2" charset="-122"/>
              </a:rPr>
              <a:t>整数值。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这被称为</a:t>
            </a:r>
            <a:r>
              <a:rPr lang="zh-CN" altLang="en-US" dirty="0">
                <a:ea typeface="宋体" panose="02010600030101010101" pitchFamily="2" charset="-122"/>
              </a:rPr>
              <a:t>对数组</a:t>
            </a:r>
            <a:r>
              <a:rPr lang="zh-CN" altLang="en-US" b="1" dirty="0">
                <a:ea typeface="宋体" panose="02010600030101010101" pitchFamily="2" charset="-122"/>
              </a:rPr>
              <a:t>取</a:t>
            </a:r>
            <a:r>
              <a:rPr lang="zh-CN" altLang="zh-CN" b="1" dirty="0">
                <a:ea typeface="宋体" panose="02010600030101010101" pitchFamily="2" charset="-122"/>
              </a:rPr>
              <a:t>下标</a:t>
            </a:r>
            <a:r>
              <a:rPr lang="zh-CN" altLang="zh-CN" dirty="0">
                <a:ea typeface="宋体" panose="02010600030101010101" pitchFamily="2" charset="-122"/>
              </a:rPr>
              <a:t>或</a:t>
            </a:r>
            <a:r>
              <a:rPr lang="zh-CN" altLang="en-US" dirty="0">
                <a:ea typeface="宋体" panose="02010600030101010101" pitchFamily="2" charset="-122"/>
              </a:rPr>
              <a:t>进行</a:t>
            </a:r>
            <a:r>
              <a:rPr lang="zh-CN" altLang="zh-CN" b="1" dirty="0">
                <a:ea typeface="宋体" panose="02010600030101010101" pitchFamily="2" charset="-122"/>
              </a:rPr>
              <a:t>索引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长度为</a:t>
            </a:r>
            <a:r>
              <a:rPr lang="zh-CN" altLang="zh-CN" dirty="0">
                <a:ea typeface="宋体" panose="02010600030101010101" pitchFamily="2" charset="-122"/>
              </a:rPr>
              <a:t>n的数组元素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zh-CN" altLang="zh-CN" dirty="0">
                <a:ea typeface="宋体" panose="02010600030101010101" pitchFamily="2" charset="-122"/>
              </a:rPr>
              <a:t>索引从 0 到n – 1。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如果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zh-CN" altLang="zh-CN" dirty="0">
                <a:ea typeface="宋体" panose="02010600030101010101" pitchFamily="2" charset="-122"/>
              </a:rPr>
              <a:t>是长度为 10 的数组，则其元素</a:t>
            </a:r>
            <a:r>
              <a:rPr lang="zh-CN" altLang="en-US" dirty="0">
                <a:ea typeface="宋体" panose="02010600030101010101" pitchFamily="2" charset="-122"/>
              </a:rPr>
              <a:t>可以依次标记为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a[0]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a[1]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zh-CN" altLang="zh-CN" dirty="0">
                <a:ea typeface="宋体" panose="02010600030101010101" pitchFamily="2" charset="-122"/>
              </a:rPr>
              <a:t>...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a[9]</a:t>
            </a:r>
            <a:r>
              <a:rPr lang="zh-CN" altLang="zh-CN" dirty="0"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86006-B178-7933-7788-A135E327FE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88B31-624C-736B-5F74-5E52882DC9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057CB1-B514-FF46-82D4-FE1BB3A12529}" type="slidenum">
              <a:rPr lang="en-US" altLang="zh-CN" sz="1200">
                <a:latin typeface="Arial" panose="020B0604020202020204" pitchFamily="34" charset="0"/>
              </a:rPr>
              <a:pPr/>
              <a:t>5</a:t>
            </a:fld>
            <a:endParaRPr lang="en-US" altLang="zh-CN" sz="1800"/>
          </a:p>
        </p:txBody>
      </p:sp>
      <p:pic>
        <p:nvPicPr>
          <p:cNvPr id="17414" name="Picture 7" descr="c8-1-2.GIF">
            <a:extLst>
              <a:ext uri="{FF2B5EF4-FFF2-40B4-BE49-F238E27FC236}">
                <a16:creationId xmlns:a16="http://schemas.microsoft.com/office/drawing/2014/main" id="{7F11B06D-AC1A-00D5-CACD-A8AC1DE60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5384800"/>
            <a:ext cx="53117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Content Placeholder 2">
            <a:extLst>
              <a:ext uri="{FF2B5EF4-FFF2-40B4-BE49-F238E27FC236}">
                <a16:creationId xmlns:a16="http://schemas.microsoft.com/office/drawing/2014/main" id="{6417C01B-A364-F71A-AD94-9923EDBB8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deal.c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zh-CN" altLang="zh-CN" sz="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zh-CN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随机发牌 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stdbool.h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   /* C99 only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stdio.h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stdlib.h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time.h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NUM_SUITS 4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NUM_RANKS 13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bool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in_hand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[NUM_SUITS][NUM_RANKS] = {false};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num_cards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rank, suit;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const char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rank_code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[] = {'2','3','4','5','6','7','8',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                '9','t','j','q','k','a'};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const char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suit_code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[] = {'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c','d','h','s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'};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9603D-ADDB-FB5E-FE24-E20EAF2DB8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AAEE2-6918-AAB2-0D76-F8B1869BDD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65E9754-DF5D-B443-A44A-A11EF1C7AC4F}" type="slidenum">
              <a:rPr lang="en-US" altLang="zh-CN" sz="1200">
                <a:latin typeface="Arial" panose="020B0604020202020204" pitchFamily="34" charset="0"/>
              </a:rPr>
              <a:pPr/>
              <a:t>50</a:t>
            </a:fld>
            <a:endParaRPr lang="en-US" altLang="zh-CN" sz="1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Content Placeholder 2">
            <a:extLst>
              <a:ext uri="{FF2B5EF4-FFF2-40B4-BE49-F238E27FC236}">
                <a16:creationId xmlns:a16="http://schemas.microsoft.com/office/drawing/2014/main" id="{2BC8E8C7-C8FA-CA5C-53A7-36B9B8523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srand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((unsigned) time(NULL));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("Enter number of cards in hand: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("%d", &amp;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num_cards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("Your hand:");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while (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num_cards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&gt; 0)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suit = rand() % NUM_SUITS;    /* picks a random suit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rank = rand() % NUM_RANKS;    /* picks a random rank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if (!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in_hand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[suit][rank])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in_hand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[suit][rank] = true;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num_cards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--;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 %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c%c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",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rank_code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[rank],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suit_code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[suit]);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("\n");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B246F-261D-EB37-6A07-680D1AF4F6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274DD-DF05-BB70-EA1E-C63836366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BD5045F-9682-414B-870E-B6A9E1CACAE7}" type="slidenum">
              <a:rPr lang="en-US" altLang="zh-CN" sz="1200">
                <a:latin typeface="Arial" panose="020B0604020202020204" pitchFamily="34" charset="0"/>
              </a:rPr>
              <a:pPr/>
              <a:t>51</a:t>
            </a:fld>
            <a:endParaRPr lang="en-US" altLang="zh-CN" sz="1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FFBAAD8C-F74F-3118-E220-951297152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变长数组 (C99)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4D840256-5431-1B5E-2A45-AC033D7E2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在 C89 中，数组变量的长度必须由常量表达式指定。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然而，在 C99 中，有时</a:t>
            </a:r>
            <a:r>
              <a:rPr lang="zh-CN" altLang="en-US" dirty="0">
                <a:ea typeface="宋体" panose="02010600030101010101" pitchFamily="2" charset="-122"/>
              </a:rPr>
              <a:t>也</a:t>
            </a:r>
            <a:r>
              <a:rPr lang="zh-CN" altLang="zh-CN" dirty="0">
                <a:ea typeface="宋体" panose="02010600030101010101" pitchFamily="2" charset="-122"/>
              </a:rPr>
              <a:t>可以使用非常量表达式。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reverse2.c程序</a:t>
            </a:r>
            <a:r>
              <a:rPr lang="zh-CN" altLang="en-US" dirty="0">
                <a:ea typeface="宋体" panose="02010600030101010101" pitchFamily="2" charset="-122"/>
              </a:rPr>
              <a:t>（</a:t>
            </a:r>
            <a:r>
              <a:rPr lang="zh-CN" altLang="zh-CN" dirty="0">
                <a:ea typeface="宋体" panose="02010600030101010101" pitchFamily="2" charset="-122"/>
              </a:rPr>
              <a:t>reverse.c 的修改</a:t>
            </a:r>
            <a:r>
              <a:rPr lang="zh-CN" altLang="en-US" dirty="0">
                <a:ea typeface="宋体" panose="02010600030101010101" pitchFamily="2" charset="-122"/>
              </a:rPr>
              <a:t>版）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说明了</a:t>
            </a:r>
            <a:r>
              <a:rPr lang="zh-CN" altLang="zh-CN" dirty="0">
                <a:ea typeface="宋体" panose="02010600030101010101" pitchFamily="2" charset="-122"/>
              </a:rPr>
              <a:t>这种</a:t>
            </a:r>
            <a:r>
              <a:rPr lang="zh-CN" altLang="en-US" dirty="0">
                <a:ea typeface="宋体" panose="02010600030101010101" pitchFamily="2" charset="-122"/>
              </a:rPr>
              <a:t>用法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A17C9-E8CB-359F-52E1-B5BE572AD4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1E481-E30D-A039-8CCF-90769989D6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45B435A-16B3-7B47-B440-C8982A969164}" type="slidenum">
              <a:rPr lang="en-US" altLang="zh-CN" sz="1200">
                <a:latin typeface="Arial" panose="020B0604020202020204" pitchFamily="34" charset="0"/>
              </a:rPr>
              <a:pPr/>
              <a:t>52</a:t>
            </a:fld>
            <a:endParaRPr lang="en-US" altLang="zh-CN" sz="18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Content Placeholder 2">
            <a:extLst>
              <a:ext uri="{FF2B5EF4-FFF2-40B4-BE49-F238E27FC236}">
                <a16:creationId xmlns:a16="http://schemas.microsoft.com/office/drawing/2014/main" id="{E38C07A1-9919-2853-EC3E-9316ABDE7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reverse2.c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zh-CN" altLang="zh-CN" sz="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zh-CN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使用变长</a:t>
            </a:r>
            <a:r>
              <a: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数组</a:t>
            </a:r>
            <a:r>
              <a:rPr lang="zh-CN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反转</a:t>
            </a:r>
            <a:r>
              <a: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数列 </a:t>
            </a:r>
            <a:r>
              <a:rPr lang="zh-CN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 仅限 C99 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stdio.h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n;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("How many numbers do you want to reverse?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("%d", &amp;n);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a[n];   /* C99 only - length of array depends on n 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("Enter %d numbers: ", n);</a:t>
            </a:r>
          </a:p>
          <a:p>
            <a:pPr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 (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0;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 n;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++)</a:t>
            </a:r>
          </a:p>
          <a:p>
            <a:pPr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("%d", &amp;a[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]);</a:t>
            </a:r>
            <a:endParaRPr lang="zh-CN" altLang="zh-CN" sz="18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8D932-83D0-0005-68EC-734BF6CC3C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10AC9-D9A4-7901-8078-4DF8A584E4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D1503DF-B9CD-E04B-9D97-CE6A36F9113E}" type="slidenum">
              <a:rPr lang="en-US" altLang="zh-CN" sz="1200">
                <a:latin typeface="Arial" panose="020B0604020202020204" pitchFamily="34" charset="0"/>
              </a:rPr>
              <a:pPr/>
              <a:t>53</a:t>
            </a:fld>
            <a:endParaRPr lang="en-US" altLang="zh-CN" sz="1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Content Placeholder 2">
            <a:extLst>
              <a:ext uri="{FF2B5EF4-FFF2-40B4-BE49-F238E27FC236}">
                <a16:creationId xmlns:a16="http://schemas.microsoft.com/office/drawing/2014/main" id="{14AFC171-AF34-427D-06F6-87CE3396A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("In reverse order:");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 (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n - 1;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&gt;= 0;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--)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 %d", a[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("\n");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B9F01-4BCB-7D5A-F2BD-60AACF54A2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BF018-32CD-66D9-9EF4-FE60DDC49A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598503C-4121-C44E-9BCB-ABD9B7D6DD8D}" type="slidenum">
              <a:rPr lang="en-US" altLang="zh-CN" sz="1200">
                <a:latin typeface="Arial" panose="020B0604020202020204" pitchFamily="34" charset="0"/>
              </a:rPr>
              <a:pPr/>
              <a:t>54</a:t>
            </a:fld>
            <a:endParaRPr lang="en-US" altLang="zh-CN" sz="1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952AD7DB-8741-BDA0-995E-BDFBF2B29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变长数组 (C99)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249E99CC-6604-A949-57FE-642255B5C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reverse2.c</a:t>
            </a:r>
            <a:r>
              <a:rPr lang="zh-CN" altLang="zh-CN" dirty="0">
                <a:ea typeface="宋体" panose="02010600030101010101" pitchFamily="2" charset="-122"/>
              </a:rPr>
              <a:t>程序中的数组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a是</a:t>
            </a:r>
            <a:r>
              <a:rPr lang="zh-CN" altLang="zh-CN" b="1" dirty="0">
                <a:ea typeface="宋体" panose="02010600030101010101" pitchFamily="2" charset="-122"/>
              </a:rPr>
              <a:t>变长数组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变长数组的长度是在程序执行时计算的。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变长数组的主要优点是程序可以准确计算需要多少元素。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如果程序员</a:t>
            </a:r>
            <a:r>
              <a:rPr lang="zh-CN" altLang="en-US" dirty="0">
                <a:ea typeface="宋体" panose="02010600030101010101" pitchFamily="2" charset="-122"/>
              </a:rPr>
              <a:t>来指定长度</a:t>
            </a:r>
            <a:r>
              <a:rPr lang="zh-CN" altLang="zh-CN" dirty="0">
                <a:ea typeface="宋体" panose="02010600030101010101" pitchFamily="2" charset="-122"/>
              </a:rPr>
              <a:t>，数组可能</a:t>
            </a:r>
            <a:r>
              <a:rPr lang="zh-CN" altLang="en-US" dirty="0">
                <a:ea typeface="宋体" panose="02010600030101010101" pitchFamily="2" charset="-122"/>
              </a:rPr>
              <a:t>过</a:t>
            </a:r>
            <a:r>
              <a:rPr lang="zh-CN" altLang="zh-CN" dirty="0">
                <a:ea typeface="宋体" panose="02010600030101010101" pitchFamily="2" charset="-122"/>
              </a:rPr>
              <a:t>长（浪费内存）或</a:t>
            </a:r>
            <a:r>
              <a:rPr lang="zh-CN" altLang="en-US" dirty="0">
                <a:ea typeface="宋体" panose="02010600030101010101" pitchFamily="2" charset="-122"/>
              </a:rPr>
              <a:t>过</a:t>
            </a:r>
            <a:r>
              <a:rPr lang="zh-CN" altLang="zh-CN" dirty="0">
                <a:ea typeface="宋体" panose="02010600030101010101" pitchFamily="2" charset="-122"/>
              </a:rPr>
              <a:t>短（导致程序</a:t>
            </a:r>
            <a:r>
              <a:rPr lang="zh-CN" altLang="en-US" dirty="0">
                <a:ea typeface="宋体" panose="02010600030101010101" pitchFamily="2" charset="-122"/>
              </a:rPr>
              <a:t>出错</a:t>
            </a:r>
            <a:r>
              <a:rPr lang="zh-CN" altLang="zh-CN" dirty="0">
                <a:ea typeface="宋体" panose="02010600030101010101" pitchFamily="2" charset="-122"/>
              </a:rPr>
              <a:t>）。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6579C-BF3D-FF6A-9ECA-9C7081DAAC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56427-F5D8-8DE2-4794-40E3FE21B7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6C2C7C-EC03-FC4E-B4D0-B5C5F6F7A273}" type="slidenum">
              <a:rPr lang="en-US" altLang="zh-CN" sz="1200">
                <a:latin typeface="Arial" panose="020B0604020202020204" pitchFamily="34" charset="0"/>
              </a:rPr>
              <a:pPr/>
              <a:t>55</a:t>
            </a:fld>
            <a:endParaRPr lang="en-US" altLang="zh-CN" sz="18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B11B5FE1-229D-34B8-826E-B02F32A3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变长数组 (C99)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347C2-1F12-F73A-2DED-5C1817B61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 sz="2700" dirty="0"/>
              <a:t>变长数组</a:t>
            </a:r>
            <a:r>
              <a:rPr lang="zh-CN" altLang="en-US" sz="2700" dirty="0"/>
              <a:t>的长度</a:t>
            </a:r>
            <a:r>
              <a:rPr lang="zh-CN" sz="2700" dirty="0"/>
              <a:t>不</a:t>
            </a:r>
            <a:r>
              <a:rPr lang="zh-CN" altLang="en-US" sz="2700" dirty="0"/>
              <a:t>一定要用</a:t>
            </a:r>
            <a:r>
              <a:rPr lang="zh-CN" sz="2700" dirty="0"/>
              <a:t>变量</a:t>
            </a:r>
            <a:r>
              <a:rPr lang="zh-CN" altLang="en-US" sz="2700" dirty="0"/>
              <a:t>来</a:t>
            </a:r>
            <a:r>
              <a:rPr lang="zh-CN" sz="2700" dirty="0"/>
              <a:t>指定。任意表达式</a:t>
            </a:r>
            <a:r>
              <a:rPr lang="zh-CN" altLang="en-US" sz="2700" dirty="0"/>
              <a:t>都可以</a:t>
            </a:r>
            <a:r>
              <a:rPr lang="zh-CN" sz="2700" dirty="0"/>
              <a:t>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  <a:defRPr/>
            </a:pPr>
            <a:r>
              <a:rPr lang="en-US" altLang="zh-CN" sz="2300" dirty="0">
                <a:latin typeface="Courier New" pitchFamily="49" charset="0"/>
                <a:cs typeface="Courier New" pitchFamily="49" charset="0"/>
              </a:rPr>
              <a:t>	int a[3*i+5];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CN" sz="2300" dirty="0">
                <a:latin typeface="Courier New" pitchFamily="49" charset="0"/>
                <a:cs typeface="Courier New" pitchFamily="49" charset="0"/>
              </a:rPr>
              <a:t>	int b[</a:t>
            </a:r>
            <a:r>
              <a:rPr lang="en-US" altLang="zh-CN" sz="2300" dirty="0" err="1">
                <a:latin typeface="Courier New" pitchFamily="49" charset="0"/>
                <a:cs typeface="Courier New" pitchFamily="49" charset="0"/>
              </a:rPr>
              <a:t>j+k</a:t>
            </a:r>
            <a:r>
              <a:rPr lang="en-US" altLang="zh-CN" sz="2300" dirty="0">
                <a:latin typeface="Courier New" pitchFamily="49" charset="0"/>
                <a:cs typeface="Courier New" pitchFamily="49" charset="0"/>
              </a:rPr>
              <a:t>];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defRPr/>
            </a:pPr>
            <a:r>
              <a:rPr lang="zh-CN" sz="2700" dirty="0"/>
              <a:t>与其他数组一样，</a:t>
            </a:r>
            <a:r>
              <a:rPr lang="zh-CN" altLang="zh-CN" sz="2700" dirty="0"/>
              <a:t>变长数组</a:t>
            </a:r>
            <a:r>
              <a:rPr lang="zh-CN" sz="2700" dirty="0"/>
              <a:t>可以是多维的：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  <a:defRPr/>
            </a:pPr>
            <a:r>
              <a:rPr lang="en-US" altLang="zh-CN" sz="2300" dirty="0">
                <a:latin typeface="Courier New" pitchFamily="49" charset="0"/>
                <a:cs typeface="Courier New" pitchFamily="49" charset="0"/>
              </a:rPr>
              <a:t>	int c[m][n];</a:t>
            </a:r>
          </a:p>
          <a:p>
            <a:pPr>
              <a:defRPr/>
            </a:pPr>
            <a:r>
              <a:rPr lang="zh-CN" sz="2700" dirty="0"/>
              <a:t>对</a:t>
            </a:r>
            <a:r>
              <a:rPr lang="zh-CN" altLang="zh-CN" sz="2700" dirty="0"/>
              <a:t>变长数组</a:t>
            </a:r>
            <a:r>
              <a:rPr lang="zh-CN" sz="2700" dirty="0"/>
              <a:t>的限制：</a:t>
            </a:r>
          </a:p>
          <a:p>
            <a:pPr lvl="1">
              <a:defRPr/>
            </a:pPr>
            <a:r>
              <a:rPr lang="zh-CN" altLang="en-US" sz="2300" dirty="0">
                <a:ea typeface="+mn-ea"/>
                <a:cs typeface="+mn-cs"/>
              </a:rPr>
              <a:t>没</a:t>
            </a:r>
            <a:r>
              <a:rPr lang="zh-CN" sz="2300" dirty="0">
                <a:ea typeface="+mn-ea"/>
                <a:cs typeface="+mn-cs"/>
              </a:rPr>
              <a:t>有静态存储</a:t>
            </a:r>
            <a:r>
              <a:rPr lang="zh-CN" altLang="en-US" sz="2300" dirty="0">
                <a:ea typeface="+mn-ea"/>
                <a:cs typeface="+mn-cs"/>
              </a:rPr>
              <a:t>期限</a:t>
            </a:r>
            <a:r>
              <a:rPr lang="zh-CN" sz="2300" dirty="0">
                <a:ea typeface="+mn-ea"/>
                <a:cs typeface="+mn-cs"/>
              </a:rPr>
              <a:t>（在第 18 章中讨论）。</a:t>
            </a:r>
          </a:p>
          <a:p>
            <a:pPr lvl="1">
              <a:defRPr/>
            </a:pPr>
            <a:r>
              <a:rPr lang="zh-CN" altLang="en-US" sz="2300" dirty="0">
                <a:ea typeface="+mn-ea"/>
                <a:cs typeface="+mn-cs"/>
              </a:rPr>
              <a:t>没</a:t>
            </a:r>
            <a:r>
              <a:rPr lang="zh-CN" sz="2300" dirty="0">
                <a:ea typeface="+mn-ea"/>
                <a:cs typeface="+mn-cs"/>
              </a:rPr>
              <a:t>有初始化</a:t>
            </a:r>
            <a:r>
              <a:rPr lang="zh-CN" altLang="en-US" sz="2300" dirty="0">
                <a:ea typeface="+mn-ea"/>
                <a:cs typeface="+mn-cs"/>
              </a:rPr>
              <a:t>式</a:t>
            </a:r>
            <a:r>
              <a:rPr lang="zh-CN" sz="2300" dirty="0">
                <a:ea typeface="+mn-ea"/>
                <a:cs typeface="+mn-cs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EEAB79-D707-5510-A6AE-51B889D8D6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50003-DCB3-38C5-67C6-6E6731EC7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2F237D7-D377-BE44-B811-5709FF82E909}" type="slidenum">
              <a:rPr lang="en-US" altLang="zh-CN" sz="1200">
                <a:latin typeface="Arial" panose="020B0604020202020204" pitchFamily="34" charset="0"/>
              </a:rPr>
              <a:pPr/>
              <a:t>56</a:t>
            </a:fld>
            <a:endParaRPr lang="en-US" altLang="zh-CN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03C50052-2B62-3C77-F27C-4194EAE0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数组下标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5876139A-3143-A6FC-E0FD-FD2B8F5F1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形如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a[i]</a:t>
            </a:r>
            <a:r>
              <a:rPr lang="zh-CN" altLang="zh-CN" dirty="0">
                <a:ea typeface="宋体" panose="02010600030101010101" pitchFamily="2" charset="-122"/>
              </a:rPr>
              <a:t>的表达式是左值，因此可以像普通变量一样使用它们：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a[0] = 1;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("%d\n", a[5]);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++a[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];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通常，如果数组包含T类型的元素，则数组的每个元素都被视为T类型的变量。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3E824-19AB-9AA3-54EC-7B79E5A259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2F632-9E27-C333-F3E8-8CC8B60137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6283F3A-39B4-AD40-8C0B-C11B7BEB370F}" type="slidenum">
              <a:rPr lang="en-US" altLang="zh-CN" sz="1200">
                <a:latin typeface="Arial" panose="020B0604020202020204" pitchFamily="34" charset="0"/>
              </a:rPr>
              <a:pPr/>
              <a:t>6</a:t>
            </a:fld>
            <a:endParaRPr lang="en-US" altLang="zh-CN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9AB0C14D-6398-599E-A9DF-3CDE3A99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数组下标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770780B0-217E-CC68-7BEE-749A5EF4A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077200" cy="4800600"/>
          </a:xfrm>
        </p:spPr>
        <p:txBody>
          <a:bodyPr/>
          <a:lstStyle/>
          <a:p>
            <a:r>
              <a:rPr lang="zh-CN" altLang="zh-CN" sz="2400" dirty="0">
                <a:ea typeface="宋体" panose="02010600030101010101" pitchFamily="2" charset="-122"/>
              </a:rPr>
              <a:t>许多程序包含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zh-CN" altLang="zh-CN" sz="2400" dirty="0">
                <a:ea typeface="宋体" panose="02010600030101010101" pitchFamily="2" charset="-122"/>
              </a:rPr>
              <a:t>循环，对数组中的每个元素执行一些操作。</a:t>
            </a:r>
          </a:p>
          <a:p>
            <a:r>
              <a:rPr lang="zh-CN" altLang="zh-CN" sz="2400" dirty="0">
                <a:ea typeface="宋体" panose="02010600030101010101" pitchFamily="2" charset="-122"/>
              </a:rPr>
              <a:t>对长度为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zh-CN" altLang="zh-CN" sz="2400" dirty="0">
                <a:ea typeface="宋体" panose="02010600030101010101" pitchFamily="2" charset="-122"/>
              </a:rPr>
              <a:t>的数组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a的</a:t>
            </a:r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常见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操作示例</a:t>
            </a:r>
            <a:r>
              <a:rPr lang="zh-CN" altLang="zh-CN" sz="2400" dirty="0"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</a:t>
            </a:r>
            <a:r>
              <a:rPr lang="en-US" altLang="zh-CN" sz="1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0; </a:t>
            </a:r>
            <a:r>
              <a:rPr lang="en-US" altLang="zh-CN" sz="1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 N; </a:t>
            </a:r>
            <a:r>
              <a:rPr lang="en-US" altLang="zh-CN" sz="1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a[</a:t>
            </a:r>
            <a:r>
              <a:rPr lang="en-US" altLang="zh-CN" sz="1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 = 0;             /* clears a */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</a:t>
            </a:r>
            <a:r>
              <a:rPr lang="en-US" altLang="zh-CN" sz="1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0; </a:t>
            </a:r>
            <a:r>
              <a:rPr lang="en-US" altLang="zh-CN" sz="1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 N; </a:t>
            </a:r>
            <a:r>
              <a:rPr lang="en-US" altLang="zh-CN" sz="1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1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("%d", &amp;a[</a:t>
            </a:r>
            <a:r>
              <a:rPr lang="en-US" altLang="zh-CN" sz="1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]);   /* reads data into a */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</a:t>
            </a:r>
            <a:r>
              <a:rPr lang="en-US" altLang="zh-CN" sz="1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0; </a:t>
            </a:r>
            <a:r>
              <a:rPr lang="en-US" altLang="zh-CN" sz="1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 N; </a:t>
            </a:r>
            <a:r>
              <a:rPr lang="en-US" altLang="zh-CN" sz="1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sum += a[</a:t>
            </a:r>
            <a:r>
              <a:rPr lang="en-US" altLang="zh-CN" sz="1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];          /* sums the elements of a 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0BF5C-0AC2-E5CE-E104-38FFD23EF0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B661E-E63A-520C-C27E-2CB18DAC62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F2ED965-8703-874E-955A-13335D6B467C}" type="slidenum">
              <a:rPr lang="en-US" altLang="zh-CN" sz="1200">
                <a:latin typeface="Arial" panose="020B0604020202020204" pitchFamily="34" charset="0"/>
              </a:rPr>
              <a:pPr/>
              <a:t>7</a:t>
            </a:fld>
            <a:endParaRPr lang="en-US" altLang="zh-CN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3A653E4C-40ED-9A0B-FA7C-C5462660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数组下标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80DEFC22-5573-E4C6-216F-91DD2E80D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C不</a:t>
            </a:r>
            <a:r>
              <a:rPr lang="zh-CN" altLang="en-US" dirty="0">
                <a:ea typeface="宋体" panose="02010600030101010101" pitchFamily="2" charset="-122"/>
              </a:rPr>
              <a:t>要求</a:t>
            </a:r>
            <a:r>
              <a:rPr lang="zh-CN" altLang="zh-CN" dirty="0">
                <a:ea typeface="宋体" panose="02010600030101010101" pitchFamily="2" charset="-122"/>
              </a:rPr>
              <a:t>检查下标</a:t>
            </a:r>
            <a:r>
              <a:rPr lang="zh-CN" altLang="en-US" dirty="0">
                <a:ea typeface="宋体" panose="02010600030101010101" pitchFamily="2" charset="-122"/>
              </a:rPr>
              <a:t>的范围</a:t>
            </a:r>
            <a:r>
              <a:rPr lang="zh-CN" altLang="zh-CN" dirty="0">
                <a:ea typeface="宋体" panose="02010600030101010101" pitchFamily="2" charset="-122"/>
              </a:rPr>
              <a:t>；如果下标超出范围，程序</a:t>
            </a:r>
            <a:r>
              <a:rPr lang="zh-CN" altLang="en-US" dirty="0">
                <a:ea typeface="宋体" panose="02010600030101010101" pitchFamily="2" charset="-122"/>
              </a:rPr>
              <a:t>可能执行不可预知</a:t>
            </a:r>
            <a:r>
              <a:rPr lang="zh-CN" altLang="zh-CN" dirty="0">
                <a:ea typeface="宋体" panose="02010600030101010101" pitchFamily="2" charset="-122"/>
              </a:rPr>
              <a:t>的行为。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n个元素的数组的索引是从 0 到n – 1，而不是从1到n 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a[10],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1;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&lt;= 10;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a[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 = 0;</a:t>
            </a: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    </a:t>
            </a:r>
            <a:r>
              <a:rPr lang="zh-CN" altLang="zh-CN" dirty="0">
                <a:ea typeface="宋体" panose="02010600030101010101" pitchFamily="2" charset="-122"/>
              </a:rPr>
              <a:t>对于某些编译器，这种</a:t>
            </a:r>
            <a:r>
              <a:rPr lang="zh-CN" altLang="en-US" dirty="0">
                <a:ea typeface="宋体" panose="02010600030101010101" pitchFamily="2" charset="-122"/>
              </a:rPr>
              <a:t>表面上正确</a:t>
            </a:r>
            <a:r>
              <a:rPr lang="zh-CN" altLang="zh-CN" dirty="0">
                <a:ea typeface="宋体" panose="02010600030101010101" pitchFamily="2" charset="-122"/>
              </a:rPr>
              <a:t>的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zh-CN" altLang="zh-CN" dirty="0">
                <a:ea typeface="宋体" panose="02010600030101010101" pitchFamily="2" charset="-122"/>
              </a:rPr>
              <a:t>语句会导致无限循环。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BC65E-1FA0-38FC-6D56-38C11F79BF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0B1D9-CFB8-2220-1B08-2D86F05EF1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2AEBC5E-41E1-BB4F-8511-199E39157986}" type="slidenum">
              <a:rPr lang="en-US" altLang="zh-CN" sz="1200">
                <a:latin typeface="Arial" panose="020B0604020202020204" pitchFamily="34" charset="0"/>
              </a:rPr>
              <a:pPr/>
              <a:t>8</a:t>
            </a:fld>
            <a:endParaRPr lang="en-US" altLang="zh-CN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64B1E5FD-C391-3687-BE62-BCC51EC9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数组下标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831FF03C-E9C3-1047-2C9E-596CEF7A0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数组下标可以是任何整数表达式：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a[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i+j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*10] = 0;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表达式甚至</a:t>
            </a:r>
            <a:r>
              <a:rPr lang="zh-CN" altLang="en-US" dirty="0">
                <a:ea typeface="宋体" panose="02010600030101010101" pitchFamily="2" charset="-122"/>
              </a:rPr>
              <a:t>可能</a:t>
            </a:r>
            <a:r>
              <a:rPr lang="zh-CN" altLang="zh-CN" dirty="0">
                <a:ea typeface="宋体" panose="02010600030101010101" pitchFamily="2" charset="-122"/>
              </a:rPr>
              <a:t>会产生副作用：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while (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 N)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a[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++] = 0;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D02EA-F90B-FBD4-821E-D126A23C78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91DA62-2EDA-1108-89F0-EE11229383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45CAA12-D098-F741-811C-5C71731A7E7D}" type="slidenum">
              <a:rPr lang="en-US" altLang="zh-CN" sz="1200">
                <a:latin typeface="Arial" panose="020B0604020202020204" pitchFamily="34" charset="0"/>
              </a:rPr>
              <a:pPr/>
              <a:t>9</a:t>
            </a:fld>
            <a:endParaRPr lang="en-US" altLang="zh-CN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\\Serabi\editing\JHorstTM\tm2.ppt</Template>
  <TotalTime>3332</TotalTime>
  <Words>5487</Words>
  <Application>Microsoft Office PowerPoint</Application>
  <PresentationFormat>全屏显示(4:3)</PresentationFormat>
  <Paragraphs>615</Paragraphs>
  <Slides>56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1" baseType="lpstr">
      <vt:lpstr>宋体</vt:lpstr>
      <vt:lpstr>Arial</vt:lpstr>
      <vt:lpstr>Courier New</vt:lpstr>
      <vt:lpstr>Times New Roman</vt:lpstr>
      <vt:lpstr>tm2</vt:lpstr>
      <vt:lpstr>第 8 章</vt:lpstr>
      <vt:lpstr>标量变量与聚合变量</vt:lpstr>
      <vt:lpstr>一维数组</vt:lpstr>
      <vt:lpstr>一维数组</vt:lpstr>
      <vt:lpstr>数组下标</vt:lpstr>
      <vt:lpstr>数组下标</vt:lpstr>
      <vt:lpstr>数组下标</vt:lpstr>
      <vt:lpstr>数组下标</vt:lpstr>
      <vt:lpstr>数组下标</vt:lpstr>
      <vt:lpstr>数组下标</vt:lpstr>
      <vt:lpstr>程序：数列反向</vt:lpstr>
      <vt:lpstr>PowerPoint 演示文稿</vt:lpstr>
      <vt:lpstr>数组初始化</vt:lpstr>
      <vt:lpstr>数组初始化</vt:lpstr>
      <vt:lpstr>数组初始化</vt:lpstr>
      <vt:lpstr>指定初始化式 (C99)</vt:lpstr>
      <vt:lpstr>指定初始化式 (C99)</vt:lpstr>
      <vt:lpstr>指定初始化式 (C99)</vt:lpstr>
      <vt:lpstr>指定初始化式 (C99)</vt:lpstr>
      <vt:lpstr>指定初始化式 (C99)</vt:lpstr>
      <vt:lpstr>程序：检查重复数字</vt:lpstr>
      <vt:lpstr>程序：检查重复数字</vt:lpstr>
      <vt:lpstr>PowerPoint 演示文稿</vt:lpstr>
      <vt:lpstr>PowerPoint 演示文稿</vt:lpstr>
      <vt:lpstr>对数组使用sizeof运算符</vt:lpstr>
      <vt:lpstr>对数组使用sizeof运算符</vt:lpstr>
      <vt:lpstr>对数组使用sizeof运算符</vt:lpstr>
      <vt:lpstr>对数组使用sizeof运算符</vt:lpstr>
      <vt:lpstr>程序：计算利息</vt:lpstr>
      <vt:lpstr>程序：计算利息</vt:lpstr>
      <vt:lpstr>程序：计算利息</vt:lpstr>
      <vt:lpstr>PowerPoint 演示文稿</vt:lpstr>
      <vt:lpstr>PowerPoint 演示文稿</vt:lpstr>
      <vt:lpstr>多维数组</vt:lpstr>
      <vt:lpstr>多维数组</vt:lpstr>
      <vt:lpstr>多维数组</vt:lpstr>
      <vt:lpstr>多维数组</vt:lpstr>
      <vt:lpstr>多维数组初始化</vt:lpstr>
      <vt:lpstr>多维数组初始化</vt:lpstr>
      <vt:lpstr>多维数组初始化</vt:lpstr>
      <vt:lpstr>多维数组初始化</vt:lpstr>
      <vt:lpstr>多维数组初始化</vt:lpstr>
      <vt:lpstr>常量数组</vt:lpstr>
      <vt:lpstr>常量数组</vt:lpstr>
      <vt:lpstr>程序：发牌</vt:lpstr>
      <vt:lpstr>程序：发牌</vt:lpstr>
      <vt:lpstr>程序：发牌</vt:lpstr>
      <vt:lpstr>程序：发牌</vt:lpstr>
      <vt:lpstr>程序：发牌</vt:lpstr>
      <vt:lpstr>PowerPoint 演示文稿</vt:lpstr>
      <vt:lpstr>PowerPoint 演示文稿</vt:lpstr>
      <vt:lpstr>变长数组 (C99)</vt:lpstr>
      <vt:lpstr>PowerPoint 演示文稿</vt:lpstr>
      <vt:lpstr>PowerPoint 演示文稿</vt:lpstr>
      <vt:lpstr>变长数组 (C99)</vt:lpstr>
      <vt:lpstr>变长数组 (C99)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lqy</cp:lastModifiedBy>
  <cp:revision>812</cp:revision>
  <cp:lastPrinted>1999-11-08T20:52:53Z</cp:lastPrinted>
  <dcterms:created xsi:type="dcterms:W3CDTF">1999-08-24T18:39:05Z</dcterms:created>
  <dcterms:modified xsi:type="dcterms:W3CDTF">2022-09-29T06:32:07Z</dcterms:modified>
</cp:coreProperties>
</file>