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00"/>
  </p:notesMasterIdLst>
  <p:sldIdLst>
    <p:sldId id="282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451" r:id="rId11"/>
    <p:sldId id="358" r:id="rId12"/>
    <p:sldId id="360" r:id="rId13"/>
    <p:sldId id="361" r:id="rId14"/>
    <p:sldId id="363" r:id="rId15"/>
    <p:sldId id="364" r:id="rId16"/>
    <p:sldId id="365" r:id="rId17"/>
    <p:sldId id="366" r:id="rId18"/>
    <p:sldId id="462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450" r:id="rId28"/>
    <p:sldId id="375" r:id="rId29"/>
    <p:sldId id="453" r:id="rId30"/>
    <p:sldId id="454" r:id="rId31"/>
    <p:sldId id="466" r:id="rId32"/>
    <p:sldId id="377" r:id="rId33"/>
    <p:sldId id="457" r:id="rId34"/>
    <p:sldId id="378" r:id="rId35"/>
    <p:sldId id="379" r:id="rId36"/>
    <p:sldId id="455" r:id="rId37"/>
    <p:sldId id="380" r:id="rId38"/>
    <p:sldId id="381" r:id="rId39"/>
    <p:sldId id="467" r:id="rId40"/>
    <p:sldId id="468" r:id="rId41"/>
    <p:sldId id="382" r:id="rId42"/>
    <p:sldId id="474" r:id="rId43"/>
    <p:sldId id="383" r:id="rId44"/>
    <p:sldId id="476" r:id="rId45"/>
    <p:sldId id="477" r:id="rId46"/>
    <p:sldId id="384" r:id="rId47"/>
    <p:sldId id="473" r:id="rId48"/>
    <p:sldId id="385" r:id="rId49"/>
    <p:sldId id="386" r:id="rId50"/>
    <p:sldId id="458" r:id="rId51"/>
    <p:sldId id="388" r:id="rId52"/>
    <p:sldId id="389" r:id="rId53"/>
    <p:sldId id="390" r:id="rId54"/>
    <p:sldId id="391" r:id="rId55"/>
    <p:sldId id="459" r:id="rId56"/>
    <p:sldId id="392" r:id="rId57"/>
    <p:sldId id="469" r:id="rId58"/>
    <p:sldId id="393" r:id="rId59"/>
    <p:sldId id="394" r:id="rId60"/>
    <p:sldId id="395" r:id="rId61"/>
    <p:sldId id="470" r:id="rId62"/>
    <p:sldId id="396" r:id="rId63"/>
    <p:sldId id="397" r:id="rId64"/>
    <p:sldId id="398" r:id="rId65"/>
    <p:sldId id="399" r:id="rId66"/>
    <p:sldId id="460" r:id="rId67"/>
    <p:sldId id="400" r:id="rId68"/>
    <p:sldId id="472" r:id="rId69"/>
    <p:sldId id="401" r:id="rId70"/>
    <p:sldId id="471" r:id="rId71"/>
    <p:sldId id="402" r:id="rId72"/>
    <p:sldId id="403" r:id="rId73"/>
    <p:sldId id="404" r:id="rId74"/>
    <p:sldId id="452" r:id="rId75"/>
    <p:sldId id="405" r:id="rId76"/>
    <p:sldId id="406" r:id="rId77"/>
    <p:sldId id="407" r:id="rId78"/>
    <p:sldId id="465" r:id="rId79"/>
    <p:sldId id="409" r:id="rId80"/>
    <p:sldId id="410" r:id="rId81"/>
    <p:sldId id="464" r:id="rId82"/>
    <p:sldId id="411" r:id="rId83"/>
    <p:sldId id="412" r:id="rId84"/>
    <p:sldId id="413" r:id="rId85"/>
    <p:sldId id="414" r:id="rId86"/>
    <p:sldId id="415" r:id="rId87"/>
    <p:sldId id="416" r:id="rId88"/>
    <p:sldId id="463" r:id="rId89"/>
    <p:sldId id="417" r:id="rId90"/>
    <p:sldId id="461" r:id="rId91"/>
    <p:sldId id="418" r:id="rId92"/>
    <p:sldId id="475" r:id="rId93"/>
    <p:sldId id="419" r:id="rId94"/>
    <p:sldId id="420" r:id="rId95"/>
    <p:sldId id="448" r:id="rId96"/>
    <p:sldId id="449" r:id="rId97"/>
    <p:sldId id="421" r:id="rId98"/>
    <p:sldId id="422" r:id="rId99"/>
  </p:sldIdLst>
  <p:sldSz cx="9144000" cy="6858000" type="screen4x3"/>
  <p:notesSz cx="6996113" cy="9283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 autoAdjust="0"/>
    <p:restoredTop sz="94660"/>
  </p:normalViewPr>
  <p:slideViewPr>
    <p:cSldViewPr>
      <p:cViewPr varScale="1">
        <p:scale>
          <a:sx n="80" d="100"/>
          <a:sy n="80" d="100"/>
        </p:scale>
        <p:origin x="114" y="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7A0A005-3CC2-E4FF-40A2-4D893A9C29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2574635-70A5-75BB-FAC7-07566F1807C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E67B8908-77D6-DEFA-FBEA-5E99E88646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A5292B3D-5A89-38B8-7470-78FC6DA82F8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单击以编辑主文本样式</a:t>
            </a:r>
          </a:p>
          <a:p>
            <a:pPr lvl="0"/>
            <a:r>
              <a:rPr lang="zh-CN" noProof="0"/>
              <a:t>第二级</a:t>
            </a:r>
          </a:p>
          <a:p>
            <a:pPr lvl="0"/>
            <a:r>
              <a:rPr lang="zh-CN" noProof="0"/>
              <a:t>三级</a:t>
            </a:r>
          </a:p>
          <a:p>
            <a:pPr lvl="0"/>
            <a:r>
              <a:rPr lang="zh-CN" noProof="0"/>
              <a:t>第四级</a:t>
            </a:r>
          </a:p>
          <a:p>
            <a:pPr lvl="0"/>
            <a:r>
              <a:rPr lang="zh-CN" noProof="0"/>
              <a:t>第五级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B7118084-5F44-E647-9407-2D2557B672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CD25A0B6-74E6-83A4-903E-E30405BD0A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F65222C4-F13C-1948-A6A7-B72D1ACDA0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2AE8C-B0D5-6461-0843-4911602BC5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C712A-0CDE-B73D-7A6C-6CE7E2AAE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1063A3-C06E-F44E-8971-5DCA4E81C440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7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BAAD6-6EE2-ECA2-1AB2-0EEDF131C3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C0AED-3222-DB5F-D89B-4BE3F68C7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B88303-EDA0-E64F-8E78-EF6E6E24E480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D0BF7-F3E5-D8F8-CE0B-08E3AAC59F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1C5BB-D727-024A-1A8E-D41166404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C63076-03FD-8044-AF6B-1FA4E3945E15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0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C2293-F329-19DE-1E7D-90C3BCDE40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778A3-5F4C-6DC3-CB06-5CD435438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576FA4-3FD3-654B-BA63-46203535EE4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9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7A450-5C59-5FE7-D014-B3FE0BAF11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A35D9-3627-BC60-8395-0A1EA29299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8253AC-20C6-4642-BE44-5BF5CDF74816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95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06EF-9527-C227-2CED-CF31BBAC1A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5B58-A773-54E1-F4AB-36E93EA8A2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C576EB-4795-ED4F-9053-44C243210810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4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C5736AB-2AB9-A965-A9FF-AF219B7441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4D6A96-3DE9-1F54-D3EE-FEBC54E42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AFD9B3-387D-E84E-A5D6-FB446035317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0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F37C6-09D7-3E56-4872-6D15117A15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F26CA-A460-3130-FCF4-8BEA2F028F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460224-5951-1B45-A10E-E26ECF4AA8DA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2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94E764-C63B-BF34-3367-39EA49055C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65D4D7-BA28-50F2-2884-106C648D0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52F360-938C-E44D-AB9C-80677D0D48F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8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72082-759B-5DFC-F637-5D0EE5C4BB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3CD5C-C6D8-955A-0758-0F86C7DCA1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DCC7F-B63D-0845-AF0E-BEBA1BF5BEAF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99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6128C-993B-8447-E7D3-691D8C5328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36D90-E879-A48A-98F2-B88ECF10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96ADAB-0431-DF43-A536-6E65E81DB158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2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3756AB2-E5EE-192E-3738-7E7D92EC5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单击以编辑主标题样式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9A964C2-2EB4-3D9A-5EC0-1A59812AE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单击以编辑主文本样式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6BF61BA9-AF24-5289-E446-30077FF326F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C37E7338-4507-8DA3-585B-737DE7DA32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7E571694-C747-5B4D-B0BB-8C5344E82134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10B940FC-66B1-5943-36E1-10737CA77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zh-CN" sz="1800" i="1" dirty="0">
                <a:solidFill>
                  <a:srgbClr val="C6A02E"/>
                </a:solidFill>
                <a:latin typeface="Arial" charset="0"/>
              </a:rPr>
              <a:t>第 9 章：函数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BC5D5F18-A114-E6E0-D935-40DA26D11CC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AD6BA-88D0-8ABD-4F75-B20F0D932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版权所有 © 2008 WW 诺顿公司。</a:t>
            </a:r>
          </a:p>
          <a:p>
            <a:pPr>
              <a:defRPr/>
            </a:pPr>
            <a:r>
              <a:rPr lang="zh-CN" dirty="0"/>
              <a:t>版权所有。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BD244-1470-A618-F8DF-C796064276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BD7887-9826-354F-8559-CCCDB11F701A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F3F5B588-B720-5A98-F082-9625A05339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第 9 章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B889F3FC-A3D2-EB52-5288-2FE06B872D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42BA21E-A002-4717-2334-47D95805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显示</a:t>
            </a:r>
            <a:r>
              <a:rPr lang="zh-CN" altLang="zh-CN" dirty="0">
                <a:ea typeface="宋体" panose="02010600030101010101" pitchFamily="2" charset="-122"/>
              </a:rPr>
              <a:t>倒计时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696E9E08-A8F8-D3CB-8DD2-8C88D0FF9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500" dirty="0">
                <a:ea typeface="宋体" panose="02010600030101010101" pitchFamily="2" charset="-122"/>
              </a:rPr>
              <a:t>为了</a:t>
            </a:r>
            <a:r>
              <a:rPr lang="zh-CN" altLang="en-US" sz="2500" dirty="0">
                <a:ea typeface="宋体" panose="02010600030101010101" pitchFamily="2" charset="-122"/>
              </a:rPr>
              <a:t>指</a:t>
            </a:r>
            <a:r>
              <a:rPr lang="zh-CN" altLang="zh-CN" sz="2500" dirty="0">
                <a:ea typeface="宋体" panose="02010600030101010101" pitchFamily="2" charset="-122"/>
              </a:rPr>
              <a:t>明一个函数没有返回值，</a:t>
            </a:r>
            <a:r>
              <a:rPr lang="zh-CN" altLang="en-US" sz="2500" dirty="0">
                <a:ea typeface="宋体" panose="02010600030101010101" pitchFamily="2" charset="-122"/>
              </a:rPr>
              <a:t>设定</a:t>
            </a:r>
            <a:r>
              <a:rPr lang="zh-CN" altLang="zh-CN" sz="2500" dirty="0">
                <a:ea typeface="宋体" panose="02010600030101010101" pitchFamily="2" charset="-122"/>
              </a:rPr>
              <a:t>它的返回类型是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zh-CN" altLang="zh-CN" sz="2500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print_count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 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 minus %d and counting\n", n);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zh-CN" altLang="zh-CN" sz="2500" dirty="0">
                <a:ea typeface="宋体" panose="02010600030101010101" pitchFamily="2" charset="-122"/>
              </a:rPr>
              <a:t>是</a:t>
            </a:r>
            <a:r>
              <a:rPr lang="zh-CN" altLang="en-US" sz="2500" dirty="0">
                <a:ea typeface="宋体" panose="02010600030101010101" pitchFamily="2" charset="-122"/>
              </a:rPr>
              <a:t>一种</a:t>
            </a:r>
            <a:r>
              <a:rPr lang="zh-CN" altLang="zh-CN" sz="2500" dirty="0">
                <a:ea typeface="宋体" panose="02010600030101010101" pitchFamily="2" charset="-122"/>
              </a:rPr>
              <a:t>没有值的类型。</a:t>
            </a:r>
          </a:p>
          <a:p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print_count</a:t>
            </a:r>
            <a:r>
              <a:rPr lang="zh-CN" altLang="zh-CN" sz="2500" dirty="0">
                <a:ea typeface="宋体" panose="02010600030101010101" pitchFamily="2" charset="-122"/>
              </a:rPr>
              <a:t>的调用必须</a:t>
            </a:r>
            <a:r>
              <a:rPr lang="zh-CN" altLang="en-US" sz="2500" dirty="0">
                <a:ea typeface="宋体" panose="02010600030101010101" pitchFamily="2" charset="-122"/>
              </a:rPr>
              <a:t>自成一个</a:t>
            </a:r>
            <a:r>
              <a:rPr lang="zh-CN" altLang="zh-CN" sz="2500" dirty="0">
                <a:ea typeface="宋体" panose="02010600030101010101" pitchFamily="2" charset="-122"/>
              </a:rPr>
              <a:t>语句：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print_count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countdown.c程序</a:t>
            </a:r>
            <a:r>
              <a:rPr lang="zh-CN" altLang="zh-CN" sz="2500" dirty="0">
                <a:ea typeface="宋体" panose="02010600030101010101" pitchFamily="2" charset="-122"/>
              </a:rPr>
              <a:t>在循环内调用</a:t>
            </a:r>
            <a:r>
              <a:rPr lang="zh-CN" altLang="en-US" sz="2500" dirty="0">
                <a:ea typeface="宋体" panose="02010600030101010101" pitchFamily="2" charset="-122"/>
              </a:rPr>
              <a:t>了</a:t>
            </a:r>
            <a:r>
              <a:rPr lang="zh-CN" altLang="zh-CN" sz="2500" dirty="0">
                <a:ea typeface="宋体" panose="02010600030101010101" pitchFamily="2" charset="-122"/>
              </a:rPr>
              <a:t>10 次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print_count</a:t>
            </a:r>
            <a:r>
              <a:rPr lang="zh-CN" altLang="zh-CN" sz="2500" dirty="0"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dirty="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2907D-17F4-B5B4-EBE9-4D9CAF0785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A08C8-10BB-3404-A3A8-87B0013F4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975EE5-4E3E-2349-BFD2-2475B4EF4488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A8485DF0-0924-9869-0BBD-B2F55F4F5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countdown.c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zh-CN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Prints a countdown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print_count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 n)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 minus %d and counting\n", 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10;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 0; --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print_count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45047-2040-3572-79C1-B8EDFA1EE7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53D30-F430-C2CD-ADB5-165925B4AC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F79DC1-6927-B043-8552-A789C52D0DC3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FBAEF44-C8DF-3A87-645A-CF285F03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显示</a:t>
            </a:r>
            <a:r>
              <a:rPr lang="zh-CN" altLang="zh-CN" dirty="0">
                <a:ea typeface="宋体" panose="02010600030101010101" pitchFamily="2" charset="-122"/>
              </a:rPr>
              <a:t>双关语（</a:t>
            </a:r>
            <a:r>
              <a:rPr lang="zh-CN" altLang="en-US" dirty="0">
                <a:ea typeface="宋体" panose="02010600030101010101" pitchFamily="2" charset="-122"/>
              </a:rPr>
              <a:t>改进版</a:t>
            </a:r>
            <a:r>
              <a:rPr lang="zh-CN" altLang="zh-CN" dirty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30FEEA8B-C26F-A7D4-2BCC-3E55D6F1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>
                <a:ea typeface="宋体" panose="02010600030101010101" pitchFamily="2" charset="-122"/>
              </a:rPr>
              <a:t>当函数没有参数时，</a:t>
            </a:r>
            <a:r>
              <a:rPr lang="zh-CN" altLang="en-US" sz="2400" dirty="0">
                <a:ea typeface="宋体" panose="02010600030101010101" pitchFamily="2" charset="-122"/>
              </a:rPr>
              <a:t>将</a:t>
            </a:r>
            <a:r>
              <a:rPr lang="zh-CN" altLang="zh-CN" sz="2400" dirty="0">
                <a:ea typeface="宋体" panose="02010600030101010101" pitchFamily="2" charset="-122"/>
              </a:rPr>
              <a:t>单词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zh-CN" altLang="zh-CN" sz="2400" dirty="0">
                <a:ea typeface="宋体" panose="02010600030101010101" pitchFamily="2" charset="-122"/>
              </a:rPr>
              <a:t>放在函数名后面的括号中：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print_pun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("To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C,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not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C: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that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the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question.\n");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调用不带</a:t>
            </a:r>
            <a:r>
              <a:rPr lang="zh-CN" altLang="en-US" sz="2400" dirty="0">
                <a:ea typeface="宋体" panose="02010600030101010101" pitchFamily="2" charset="-122"/>
              </a:rPr>
              <a:t>实际</a:t>
            </a:r>
            <a:r>
              <a:rPr lang="zh-CN" altLang="zh-CN" sz="2400" dirty="0">
                <a:ea typeface="宋体" panose="02010600030101010101" pitchFamily="2" charset="-122"/>
              </a:rPr>
              <a:t>参数的函数，</a:t>
            </a:r>
            <a:r>
              <a:rPr lang="zh-CN" altLang="en-US" sz="2400" dirty="0">
                <a:ea typeface="宋体" panose="02010600030101010101" pitchFamily="2" charset="-122"/>
              </a:rPr>
              <a:t>只需要</a:t>
            </a:r>
            <a:r>
              <a:rPr lang="zh-CN" altLang="zh-CN" sz="2400" dirty="0">
                <a:ea typeface="宋体" panose="02010600030101010101" pitchFamily="2" charset="-122"/>
              </a:rPr>
              <a:t>写</a:t>
            </a:r>
            <a:r>
              <a:rPr lang="zh-CN" altLang="en-US" sz="2400" dirty="0">
                <a:ea typeface="宋体" panose="02010600030101010101" pitchFamily="2" charset="-122"/>
              </a:rPr>
              <a:t>出</a:t>
            </a:r>
            <a:r>
              <a:rPr lang="zh-CN" altLang="zh-CN" sz="2400" dirty="0">
                <a:ea typeface="宋体" panose="02010600030101010101" pitchFamily="2" charset="-122"/>
              </a:rPr>
              <a:t>函数名</a:t>
            </a:r>
            <a:r>
              <a:rPr lang="zh-CN" altLang="en-US" sz="2400" dirty="0">
                <a:ea typeface="宋体" panose="02010600030101010101" pitchFamily="2" charset="-122"/>
              </a:rPr>
              <a:t>并且</a:t>
            </a:r>
            <a:r>
              <a:rPr lang="zh-CN" altLang="zh-CN" sz="2400" dirty="0">
                <a:ea typeface="宋体" panose="02010600030101010101" pitchFamily="2" charset="-122"/>
              </a:rPr>
              <a:t>后跟括号：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print_pun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必须</a:t>
            </a:r>
            <a:r>
              <a:rPr lang="zh-CN" altLang="en-US" sz="2400" dirty="0">
                <a:ea typeface="宋体" panose="02010600030101010101" pitchFamily="2" charset="-122"/>
              </a:rPr>
              <a:t>要加上</a:t>
            </a:r>
            <a:r>
              <a:rPr lang="zh-CN" altLang="zh-CN" sz="2400" dirty="0">
                <a:ea typeface="宋体" panose="02010600030101010101" pitchFamily="2" charset="-122"/>
              </a:rPr>
              <a:t>括号。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pun2.c程序测试</a:t>
            </a:r>
            <a:r>
              <a:rPr lang="zh-CN" altLang="en-US" sz="2400" dirty="0">
                <a:ea typeface="宋体" panose="02010600030101010101" pitchFamily="2" charset="-122"/>
              </a:rPr>
              <a:t>了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print_pun函数</a:t>
            </a:r>
            <a:r>
              <a:rPr lang="zh-CN" altLang="zh-CN" sz="2400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D31D3-71D4-F160-34BF-AA962DB9BB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01C4-CBCF-97DE-CBB8-C04018BF6B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05BE82-E9AB-E845-8BE7-5294C2853F21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0F247946-A0C2-E1E5-95F4-5D3D43833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pun2.c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zh-CN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Prints a bad pun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print_pun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("To C, or not to C: that is the question.\n");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print_pun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AFAC4-BD2E-3D40-2A74-3D514F234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51704-F318-18B0-1092-B4DEB90A34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D5A5DA-FF6C-8A44-BCE0-14786D6D018E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10C5719-1998-57E6-C94F-D6441A54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函数定义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EFCCFC90-5E6D-F870-0F46-6689D5B9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函数定义</a:t>
            </a:r>
            <a:r>
              <a:rPr lang="zh-CN" altLang="zh-CN" dirty="0">
                <a:ea typeface="宋体" panose="02010600030101010101" pitchFamily="2" charset="-122"/>
              </a:rPr>
              <a:t>的一般</a:t>
            </a:r>
            <a:r>
              <a:rPr lang="zh-CN" altLang="en-US" dirty="0">
                <a:ea typeface="宋体" panose="02010600030101010101" pitchFamily="2" charset="-122"/>
              </a:rPr>
              <a:t>格</a:t>
            </a:r>
            <a:r>
              <a:rPr lang="zh-CN" altLang="zh-CN" dirty="0">
                <a:ea typeface="宋体" panose="02010600030101010101" pitchFamily="2" charset="-122"/>
              </a:rPr>
              <a:t>式：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返回</a:t>
            </a:r>
            <a:r>
              <a:rPr lang="zh-CN" altLang="en-US" sz="2400" dirty="0">
                <a:ea typeface="宋体" panose="02010600030101010101" pitchFamily="2" charset="-122"/>
              </a:rPr>
              <a:t>类</a:t>
            </a:r>
            <a:r>
              <a:rPr lang="zh-CN" altLang="zh-CN" sz="2400" dirty="0">
                <a:ea typeface="宋体" panose="02010600030101010101" pitchFamily="2" charset="-122"/>
              </a:rPr>
              <a:t>型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400" dirty="0">
                <a:ea typeface="宋体" panose="02010600030101010101" pitchFamily="2" charset="-122"/>
              </a:rPr>
              <a:t>函数名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形式</a:t>
            </a:r>
            <a:r>
              <a:rPr lang="zh-CN" altLang="zh-CN" sz="2400" dirty="0">
                <a:ea typeface="宋体" panose="02010600030101010101" pitchFamily="2" charset="-122"/>
              </a:rPr>
              <a:t>参数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）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zh-CN" altLang="zh-CN" sz="2400" dirty="0">
                <a:ea typeface="宋体" panose="02010600030101010101" pitchFamily="2" charset="-122"/>
              </a:rPr>
              <a:t>声明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语句</a:t>
            </a:r>
            <a:endParaRPr lang="zh-CN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975EE-C31B-9246-2A4F-5CA5F47383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6913E-7193-DE4B-CACE-0D866A188B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AB2A0A-48B0-C742-97C3-FFBDDD379AC3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2ADE0B2-FE12-C9B5-327E-315518F6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函数定义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ECC5-5E4B-66C1-30C7-36D21DB19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函数的</a:t>
            </a:r>
            <a:r>
              <a:rPr lang="zh-CN" altLang="en-US" dirty="0"/>
              <a:t>“</a:t>
            </a:r>
            <a:r>
              <a:rPr lang="zh-CN" dirty="0"/>
              <a:t>返回类型</a:t>
            </a:r>
            <a:r>
              <a:rPr lang="zh-CN" altLang="en-US" dirty="0"/>
              <a:t>”</a:t>
            </a:r>
            <a:r>
              <a:rPr lang="zh-CN" dirty="0"/>
              <a:t>是函数返回值的类型。</a:t>
            </a:r>
          </a:p>
          <a:p>
            <a:pPr>
              <a:defRPr/>
            </a:pPr>
            <a:r>
              <a:rPr lang="zh-CN" dirty="0"/>
              <a:t>管理返回类型的规则：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函数不</a:t>
            </a:r>
            <a:r>
              <a:rPr lang="zh-CN" altLang="en-US" dirty="0">
                <a:ea typeface="+mn-ea"/>
                <a:cs typeface="+mn-cs"/>
              </a:rPr>
              <a:t>能</a:t>
            </a:r>
            <a:r>
              <a:rPr lang="zh-CN" dirty="0">
                <a:ea typeface="+mn-ea"/>
                <a:cs typeface="+mn-cs"/>
              </a:rPr>
              <a:t>返回数组。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指定返回类型为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lang="zh-CN" dirty="0">
                <a:ea typeface="+mn-ea"/>
                <a:cs typeface="+mn-cs"/>
              </a:rPr>
              <a:t>表示该函数</a:t>
            </a:r>
            <a:r>
              <a:rPr lang="zh-CN" altLang="en-US" dirty="0">
                <a:ea typeface="+mn-ea"/>
                <a:cs typeface="+mn-cs"/>
              </a:rPr>
              <a:t>没有</a:t>
            </a:r>
            <a:r>
              <a:rPr lang="zh-CN" dirty="0">
                <a:ea typeface="+mn-ea"/>
                <a:cs typeface="+mn-cs"/>
              </a:rPr>
              <a:t>返回值。</a:t>
            </a:r>
          </a:p>
          <a:p>
            <a:pPr>
              <a:defRPr/>
            </a:pPr>
            <a:r>
              <a:rPr lang="zh-CN" dirty="0"/>
              <a:t>如果在 C89 中省略了返回类型，则假定该函数</a:t>
            </a:r>
            <a:r>
              <a:rPr lang="zh-CN" altLang="en-US" dirty="0"/>
              <a:t>的</a:t>
            </a:r>
            <a:r>
              <a:rPr lang="zh-CN" dirty="0"/>
              <a:t>返回</a:t>
            </a:r>
            <a:r>
              <a:rPr lang="zh-CN" altLang="en-US" dirty="0"/>
              <a:t>值是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zh-CN" altLang="en-US" dirty="0"/>
              <a:t>类型</a:t>
            </a:r>
            <a:r>
              <a:rPr lang="zh-CN" dirty="0"/>
              <a:t>。</a:t>
            </a:r>
          </a:p>
          <a:p>
            <a:pPr>
              <a:defRPr/>
            </a:pPr>
            <a:r>
              <a:rPr lang="zh-CN" dirty="0"/>
              <a:t>在 C99 中，省略返回类型是</a:t>
            </a:r>
            <a:r>
              <a:rPr lang="zh-CN" altLang="en-US" dirty="0"/>
              <a:t>不合</a:t>
            </a:r>
            <a:r>
              <a:rPr lang="zh-CN" dirty="0"/>
              <a:t>法的。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8E8FD-DF62-ED24-7E8A-BEAE652450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FC910-E7DD-B716-E3E9-FB5BB36CB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BB6B6A-0835-3444-A6A1-8C05F4D64E16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CEDCCB4-D673-11A4-8D7E-3A921C0D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函数定义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CA90EB0E-ABE3-62E8-6576-279706A7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一些程序员</a:t>
            </a:r>
            <a:r>
              <a:rPr lang="zh-CN" altLang="en-US" dirty="0">
                <a:ea typeface="宋体" panose="02010600030101010101" pitchFamily="2" charset="-122"/>
              </a:rPr>
              <a:t>习惯把</a:t>
            </a:r>
            <a:r>
              <a:rPr lang="zh-CN" altLang="zh-CN" dirty="0">
                <a:ea typeface="宋体" panose="02010600030101010101" pitchFamily="2" charset="-122"/>
              </a:rPr>
              <a:t>返回类型放在函数名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上</a:t>
            </a:r>
            <a:r>
              <a:rPr lang="zh-CN" altLang="en-US" dirty="0">
                <a:ea typeface="宋体" panose="02010600030101010101" pitchFamily="2" charset="-122"/>
              </a:rPr>
              <a:t>边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double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average(double a, double b)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(a + b) / 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如果返回类型很冗长，比如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类型，那么把</a:t>
            </a:r>
            <a:r>
              <a:rPr lang="zh-CN" altLang="zh-CN" dirty="0">
                <a:ea typeface="宋体" panose="02010600030101010101" pitchFamily="2" charset="-122"/>
              </a:rPr>
              <a:t>返回类型单独放在</a:t>
            </a:r>
            <a:r>
              <a:rPr lang="zh-CN" altLang="en-US" dirty="0">
                <a:ea typeface="宋体" panose="02010600030101010101" pitchFamily="2" charset="-122"/>
              </a:rPr>
              <a:t>一</a:t>
            </a:r>
            <a:r>
              <a:rPr lang="zh-CN" altLang="zh-CN" dirty="0">
                <a:ea typeface="宋体" panose="02010600030101010101" pitchFamily="2" charset="-122"/>
              </a:rPr>
              <a:t>行</a:t>
            </a:r>
            <a:r>
              <a:rPr lang="zh-CN" altLang="en-US" dirty="0">
                <a:ea typeface="宋体" panose="02010600030101010101" pitchFamily="2" charset="-122"/>
              </a:rPr>
              <a:t>是非常</a:t>
            </a:r>
            <a:r>
              <a:rPr lang="zh-CN" altLang="zh-CN" dirty="0">
                <a:ea typeface="宋体" panose="02010600030101010101" pitchFamily="2" charset="-122"/>
              </a:rPr>
              <a:t>有用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6ED8B-697D-F52F-F4E6-81E5775083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ABDCC-B2A9-09D4-6260-F95786D136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590B7D-C323-4646-B359-8003183D3073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F3C2D84-2122-ECF8-1EBC-03352C1D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函数定义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64458B0A-EE45-AAF8-02F9-87EF1AB89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函数名之后是参数列表。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需要在</a:t>
            </a:r>
            <a:r>
              <a:rPr lang="zh-CN" altLang="zh-CN" dirty="0">
                <a:ea typeface="宋体" panose="02010600030101010101" pitchFamily="2" charset="-122"/>
              </a:rPr>
              <a:t>每个</a:t>
            </a:r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前面</a:t>
            </a:r>
            <a:r>
              <a:rPr lang="zh-CN" altLang="en-US" dirty="0">
                <a:ea typeface="宋体" panose="02010600030101010101" pitchFamily="2" charset="-122"/>
              </a:rPr>
              <a:t>说明其</a:t>
            </a:r>
            <a:r>
              <a:rPr lang="zh-CN" altLang="zh-CN" dirty="0">
                <a:ea typeface="宋体" panose="02010600030101010101" pitchFamily="2" charset="-122"/>
              </a:rPr>
              <a:t>类型；</a:t>
            </a:r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参数用逗号分隔。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如果函数没有</a:t>
            </a:r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参数，则应在括号</a:t>
            </a:r>
            <a:r>
              <a:rPr lang="zh-CN" altLang="en-US" dirty="0">
                <a:ea typeface="宋体" panose="02010600030101010101" pitchFamily="2" charset="-122"/>
              </a:rPr>
              <a:t>里加上</a:t>
            </a:r>
            <a:r>
              <a:rPr lang="zh-CN" altLang="zh-CN" dirty="0">
                <a:ea typeface="宋体" panose="02010600030101010101" pitchFamily="2" charset="-122"/>
              </a:rPr>
              <a:t>单词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130A6-705F-12D4-4658-A00270EF65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55A6C-5DB6-A556-8CE3-74FF9FA943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8DB928-F328-B140-A813-F0FA6F633C4E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ADD4FF3-5048-02E8-4419-7C8F4929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函数定义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8FEF5714-1105-2A8A-A6E6-AEC5EFDA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函数体可能包括声明和语句。</a:t>
            </a:r>
          </a:p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</a:t>
            </a:r>
            <a:r>
              <a:rPr lang="zh-CN" altLang="zh-CN" dirty="0">
                <a:ea typeface="宋体" panose="02010600030101010101" pitchFamily="2" charset="-122"/>
              </a:rPr>
              <a:t>函数的另一种版本：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double average(double a, double b)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double sum;       /* declaration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sum = a + b;      /* statement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sum / 2;   /* statement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BDA80-939A-F207-3EAD-2207E12362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7457B-F7B5-77BA-A67B-3C6864F40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6C79E7-19DC-F748-BE6E-03FEE89F849A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5EAD34B-F459-5FDF-1A08-404474A5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函数定义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FD048EA-074C-DC7C-3333-79E541280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函数体</a:t>
            </a:r>
            <a:r>
              <a:rPr lang="zh-CN" altLang="en-US" dirty="0">
                <a:ea typeface="宋体" panose="02010600030101010101" pitchFamily="2" charset="-122"/>
              </a:rPr>
              <a:t>内</a:t>
            </a:r>
            <a:r>
              <a:rPr lang="zh-CN" altLang="zh-CN" dirty="0">
                <a:ea typeface="宋体" panose="02010600030101010101" pitchFamily="2" charset="-122"/>
              </a:rPr>
              <a:t>声明的变量不能被其他函数检查或修改。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在 C89 中，变量声明必须</a:t>
            </a:r>
            <a:r>
              <a:rPr lang="zh-CN" altLang="en-US" dirty="0">
                <a:ea typeface="宋体" panose="02010600030101010101" pitchFamily="2" charset="-122"/>
              </a:rPr>
              <a:t>出现</a:t>
            </a:r>
            <a:r>
              <a:rPr lang="zh-CN" altLang="zh-CN" dirty="0">
                <a:ea typeface="宋体" panose="02010600030101010101" pitchFamily="2" charset="-122"/>
              </a:rPr>
              <a:t>语句之前。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在 C99 中，变量声明和语句可以混合使用，只要</a:t>
            </a:r>
            <a:r>
              <a:rPr lang="zh-CN" altLang="en-US" dirty="0">
                <a:ea typeface="宋体" panose="02010600030101010101" pitchFamily="2" charset="-122"/>
              </a:rPr>
              <a:t>变量在第一次使用之前进行</a:t>
            </a:r>
            <a:r>
              <a:rPr lang="zh-CN" altLang="zh-CN" dirty="0">
                <a:ea typeface="宋体" panose="02010600030101010101" pitchFamily="2" charset="-122"/>
              </a:rPr>
              <a:t>声明即可。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9A1ED-FB4D-37BC-9E19-6C261E39A6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515D3-C7E7-30F5-511C-558D1F9335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B55CF6-E2E0-104A-82D1-79156C9243B7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FA2C163-C646-C63D-3655-CB9623D1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介绍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909FB05-868C-EF73-CEF0-8DA04AAE9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函数是</a:t>
            </a:r>
            <a:r>
              <a:rPr lang="zh-CN" altLang="en-US" dirty="0">
                <a:ea typeface="宋体" panose="02010600030101010101" pitchFamily="2" charset="-122"/>
              </a:rPr>
              <a:t>一连串</a:t>
            </a:r>
            <a:r>
              <a:rPr lang="zh-CN" altLang="zh-CN" dirty="0">
                <a:ea typeface="宋体" panose="02010600030101010101" pitchFamily="2" charset="-122"/>
              </a:rPr>
              <a:t>组合在一起并命名的语句。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每个函数本质上都是一个</a:t>
            </a:r>
            <a:r>
              <a:rPr lang="zh-CN" altLang="en-US" dirty="0">
                <a:ea typeface="宋体" panose="02010600030101010101" pitchFamily="2" charset="-122"/>
              </a:rPr>
              <a:t>自带</a:t>
            </a:r>
            <a:r>
              <a:rPr lang="zh-CN" altLang="zh-CN" dirty="0">
                <a:ea typeface="宋体" panose="02010600030101010101" pitchFamily="2" charset="-122"/>
              </a:rPr>
              <a:t>声明和语句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小程序。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功能优势：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一个程序可以分成更容易理解和修改的小块。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可以避免重复</a:t>
            </a:r>
            <a:r>
              <a:rPr lang="zh-CN" altLang="en-US" dirty="0">
                <a:ea typeface="宋体" panose="02010600030101010101" pitchFamily="2" charset="-122"/>
              </a:rPr>
              <a:t>编写要</a:t>
            </a:r>
            <a:r>
              <a:rPr lang="zh-CN" altLang="zh-CN" dirty="0">
                <a:ea typeface="宋体" panose="02010600030101010101" pitchFamily="2" charset="-122"/>
              </a:rPr>
              <a:t>多次使用的代码。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最初属于</a:t>
            </a:r>
            <a:r>
              <a:rPr lang="zh-CN" altLang="en-US" dirty="0">
                <a:ea typeface="宋体" panose="02010600030101010101" pitchFamily="2" charset="-122"/>
              </a:rPr>
              <a:t>某</a:t>
            </a:r>
            <a:r>
              <a:rPr lang="zh-CN" altLang="zh-CN" dirty="0">
                <a:ea typeface="宋体" panose="02010600030101010101" pitchFamily="2" charset="-122"/>
              </a:rPr>
              <a:t>个程序的功能可以在其他程序中重用。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BE599-CBEB-F1DB-3128-A1B3022CDA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F553C-A040-7DD0-D60B-92297C5577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CBE18B-8185-AD41-A5FB-6B0533576EC7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8B89FCF-7D92-5A38-B268-1A2FE2BD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函数定义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5FDF44BC-BCD1-BCEF-D353-E55B41D4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返回类型为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void的函数</a:t>
            </a:r>
            <a:r>
              <a:rPr lang="zh-CN" altLang="zh-CN" dirty="0">
                <a:ea typeface="宋体" panose="02010600030101010101" pitchFamily="2" charset="-122"/>
              </a:rPr>
              <a:t>（“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zh-CN" altLang="zh-CN" dirty="0">
                <a:ea typeface="宋体" panose="02010600030101010101" pitchFamily="2" charset="-122"/>
              </a:rPr>
              <a:t>函数”）</a:t>
            </a:r>
            <a:r>
              <a:rPr lang="zh-CN" altLang="en-US" dirty="0">
                <a:ea typeface="宋体" panose="02010600030101010101" pitchFamily="2" charset="-122"/>
              </a:rPr>
              <a:t>，其函数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体</a:t>
            </a:r>
            <a:r>
              <a:rPr lang="zh-CN" altLang="zh-CN" dirty="0">
                <a:ea typeface="宋体" panose="02010600030101010101" pitchFamily="2" charset="-122"/>
              </a:rPr>
              <a:t>可以为空：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print_pun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在程序开发过程中，</a:t>
            </a:r>
            <a:r>
              <a:rPr lang="zh-CN" altLang="en-US" dirty="0">
                <a:ea typeface="宋体" panose="02010600030101010101" pitchFamily="2" charset="-122"/>
              </a:rPr>
              <a:t>留下空函数体</a:t>
            </a:r>
            <a:r>
              <a:rPr lang="zh-CN" altLang="zh-CN" dirty="0">
                <a:ea typeface="宋体" panose="02010600030101010101" pitchFamily="2" charset="-122"/>
              </a:rPr>
              <a:t>是有意义的。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5542F-76CA-F14F-719F-B0648FD35C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8E408-92BF-B651-A5E6-2DBA1C564C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D51354-3287-3449-AF24-BAC8859FFCB5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89BF6F4C-BB5B-4866-E6EE-51F32974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函数调用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E95978FF-F3BE-7A71-A33A-D26F266A3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函数调用由函数名和用括号括起来</a:t>
            </a:r>
            <a:r>
              <a:rPr lang="zh-CN" altLang="en-US" dirty="0">
                <a:ea typeface="宋体" panose="02010600030101010101" pitchFamily="2" charset="-122"/>
              </a:rPr>
              <a:t>的实际</a:t>
            </a:r>
            <a:r>
              <a:rPr lang="zh-CN" altLang="zh-CN" dirty="0">
                <a:ea typeface="宋体" panose="02010600030101010101" pitchFamily="2" charset="-122"/>
              </a:rPr>
              <a:t>参数列表组成：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average(x, y)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print_count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print_pun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如果</a:t>
            </a:r>
            <a:r>
              <a:rPr lang="zh-CN" altLang="en-US" dirty="0">
                <a:ea typeface="宋体" panose="02010600030101010101" pitchFamily="2" charset="-122"/>
              </a:rPr>
              <a:t>没有</a:t>
            </a:r>
            <a:r>
              <a:rPr lang="zh-CN" altLang="zh-CN" dirty="0">
                <a:ea typeface="宋体" panose="02010600030101010101" pitchFamily="2" charset="-122"/>
              </a:rPr>
              <a:t>括号，</a:t>
            </a:r>
            <a:r>
              <a:rPr lang="zh-CN" altLang="en-US" dirty="0">
                <a:ea typeface="宋体" panose="02010600030101010101" pitchFamily="2" charset="-122"/>
              </a:rPr>
              <a:t>就无法</a:t>
            </a:r>
            <a:r>
              <a:rPr lang="zh-CN" altLang="zh-CN" dirty="0">
                <a:ea typeface="宋体" panose="02010600030101010101" pitchFamily="2" charset="-122"/>
              </a:rPr>
              <a:t>调用函数：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print_pun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  /*** WRONG ***/</a:t>
            </a:r>
          </a:p>
          <a:p>
            <a:pPr>
              <a:buFontTx/>
              <a:buNone/>
            </a:pPr>
            <a:r>
              <a:rPr lang="zh-CN" altLang="zh-CN" dirty="0">
                <a:ea typeface="宋体" panose="02010600030101010101" pitchFamily="2" charset="-122"/>
              </a:rPr>
              <a:t>该</a:t>
            </a:r>
            <a:r>
              <a:rPr lang="zh-CN" altLang="en-US" dirty="0">
                <a:ea typeface="宋体" panose="02010600030101010101" pitchFamily="2" charset="-122"/>
              </a:rPr>
              <a:t>语句</a:t>
            </a:r>
            <a:r>
              <a:rPr lang="zh-CN" altLang="zh-CN" dirty="0">
                <a:ea typeface="宋体" panose="02010600030101010101" pitchFamily="2" charset="-122"/>
              </a:rPr>
              <a:t>是合法的，但没有任何</a:t>
            </a:r>
            <a:r>
              <a:rPr lang="zh-CN" altLang="en-US" dirty="0">
                <a:ea typeface="宋体" panose="02010600030101010101" pitchFamily="2" charset="-122"/>
              </a:rPr>
              <a:t>作用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2C98-A166-24FF-F944-B06BE5C85A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569AA-AFE8-16E0-80C4-8858623EAB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0BA517-49D4-2448-ADB3-5F85305DDA5D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3FB07BDA-7E7A-B8BA-C39A-4B26FC0C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函数调用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E86E26BC-570B-916E-B7FE-EBBAD4081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zh-CN" altLang="zh-CN" dirty="0">
                <a:ea typeface="宋体" panose="02010600030101010101" pitchFamily="2" charset="-122"/>
              </a:rPr>
              <a:t>函数的调用后</a:t>
            </a:r>
            <a:r>
              <a:rPr lang="zh-CN" altLang="en-US" dirty="0">
                <a:ea typeface="宋体" panose="02010600030101010101" pitchFamily="2" charset="-122"/>
              </a:rPr>
              <a:t>边始终</a:t>
            </a:r>
            <a:r>
              <a:rPr lang="zh-CN" altLang="zh-CN" dirty="0">
                <a:ea typeface="宋体" panose="02010600030101010101" pitchFamily="2" charset="-122"/>
              </a:rPr>
              <a:t>跟</a:t>
            </a:r>
            <a:r>
              <a:rPr lang="zh-CN" altLang="en-US" dirty="0">
                <a:ea typeface="宋体" panose="02010600030101010101" pitchFamily="2" charset="-122"/>
              </a:rPr>
              <a:t>着</a:t>
            </a:r>
            <a:r>
              <a:rPr lang="zh-CN" altLang="zh-CN" dirty="0">
                <a:ea typeface="宋体" panose="02010600030101010101" pitchFamily="2" charset="-122"/>
              </a:rPr>
              <a:t>分号</a:t>
            </a:r>
            <a:r>
              <a:rPr lang="zh-CN" altLang="en-US" dirty="0">
                <a:ea typeface="宋体" panose="02010600030101010101" pitchFamily="2" charset="-122"/>
              </a:rPr>
              <a:t>，使该调用成</a:t>
            </a:r>
            <a:r>
              <a:rPr lang="zh-CN" altLang="zh-CN" dirty="0">
                <a:ea typeface="宋体" panose="02010600030101010101" pitchFamily="2" charset="-122"/>
              </a:rPr>
              <a:t>为语句：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print_count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print_pun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调用非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zh-CN" altLang="zh-CN" dirty="0">
                <a:ea typeface="宋体" panose="02010600030101010101" pitchFamily="2" charset="-122"/>
              </a:rPr>
              <a:t>函数会产生一个值，该值可以存储在变量中</a:t>
            </a:r>
            <a:r>
              <a:rPr lang="zh-CN" altLang="en-US" dirty="0">
                <a:ea typeface="宋体" panose="02010600030101010101" pitchFamily="2" charset="-122"/>
              </a:rPr>
              <a:t>，还可以</a:t>
            </a:r>
            <a:r>
              <a:rPr lang="zh-CN" altLang="zh-CN" dirty="0">
                <a:ea typeface="宋体" panose="02010600030101010101" pitchFamily="2" charset="-122"/>
              </a:rPr>
              <a:t>测试、</a:t>
            </a:r>
            <a:r>
              <a:rPr lang="zh-CN" altLang="en-US" dirty="0">
                <a:ea typeface="宋体" panose="02010600030101010101" pitchFamily="2" charset="-122"/>
              </a:rPr>
              <a:t>显示</a:t>
            </a:r>
            <a:r>
              <a:rPr lang="zh-CN" altLang="zh-CN" dirty="0">
                <a:ea typeface="宋体" panose="02010600030101010101" pitchFamily="2" charset="-122"/>
              </a:rPr>
              <a:t>或用</a:t>
            </a:r>
            <a:r>
              <a:rPr lang="zh-CN" altLang="en-US" dirty="0">
                <a:ea typeface="宋体" panose="02010600030101010101" pitchFamily="2" charset="-122"/>
              </a:rPr>
              <a:t>于其他用途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avg = average(x, y);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(average(x, y) &gt;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("Average is positive\n");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("The average is %g\n",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average(x,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y));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6FEB4-7ABE-B705-81EA-7C06654769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D1F0C-6429-F84C-1ECE-B7DCE50225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16D7BD-74F8-1F43-90F1-5CE463AC4953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062E7EA0-537B-D5E8-A7FE-5E489B68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函数调用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2B0E6810-1458-8070-0F37-6B5865090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如果不需要非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void函数</a:t>
            </a:r>
            <a:r>
              <a:rPr lang="zh-CN" altLang="zh-CN" dirty="0">
                <a:ea typeface="宋体" panose="02010600030101010101" pitchFamily="2" charset="-122"/>
              </a:rPr>
              <a:t>返回的值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zh-CN" dirty="0">
                <a:ea typeface="宋体" panose="02010600030101010101" pitchFamily="2" charset="-122"/>
              </a:rPr>
              <a:t>总是可以</a:t>
            </a:r>
            <a:r>
              <a:rPr lang="zh-CN" altLang="en-US" dirty="0">
                <a:ea typeface="宋体" panose="02010600030101010101" pitchFamily="2" charset="-122"/>
              </a:rPr>
              <a:t>将其</a:t>
            </a:r>
            <a:r>
              <a:rPr lang="zh-CN" altLang="zh-CN" dirty="0">
                <a:ea typeface="宋体" panose="02010600030101010101" pitchFamily="2" charset="-122"/>
              </a:rPr>
              <a:t>丢弃：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average(x, y);  /* discards return value */</a:t>
            </a:r>
          </a:p>
          <a:p>
            <a:pPr>
              <a:buFontTx/>
              <a:buNone/>
            </a:pPr>
            <a:r>
              <a:rPr lang="zh-CN" altLang="zh-CN" dirty="0">
                <a:ea typeface="宋体" panose="02010600030101010101" pitchFamily="2" charset="-122"/>
              </a:rPr>
              <a:t>此调用是表达式语句的示例：计算</a:t>
            </a:r>
            <a:r>
              <a:rPr lang="zh-CN" altLang="en-US" dirty="0">
                <a:ea typeface="宋体" panose="02010600030101010101" pitchFamily="2" charset="-122"/>
              </a:rPr>
              <a:t>出语句的值，</a:t>
            </a:r>
            <a:r>
              <a:rPr lang="zh-CN" altLang="zh-CN" dirty="0">
                <a:ea typeface="宋体" panose="02010600030101010101" pitchFamily="2" charset="-122"/>
              </a:rPr>
              <a:t>但</a:t>
            </a:r>
            <a:r>
              <a:rPr lang="zh-CN" altLang="en-US" dirty="0">
                <a:ea typeface="宋体" panose="02010600030101010101" pitchFamily="2" charset="-122"/>
              </a:rPr>
              <a:t>不保存它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8B0AF-D780-9D37-FE0E-EE7B60C347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EAC90-EC0A-40C2-ABE3-6165C84704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E22F07-75C3-484F-A575-9667AAD051BF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3DB65D27-9BC8-6ABA-7736-3BF8C517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函数调用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875563BC-4F4D-8003-FF55-D8808EB33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丢掉</a:t>
            </a:r>
            <a:r>
              <a:rPr lang="en-US" altLang="zh-CN" dirty="0">
                <a:ea typeface="宋体" panose="02010600030101010101" pitchFamily="2" charset="-122"/>
              </a:rPr>
              <a:t>average</a:t>
            </a:r>
            <a:r>
              <a:rPr lang="zh-CN" altLang="en-US" dirty="0">
                <a:ea typeface="宋体" panose="02010600030101010101" pitchFamily="2" charset="-122"/>
              </a:rPr>
              <a:t>函数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的返回值</a:t>
            </a:r>
            <a:r>
              <a:rPr lang="zh-CN" altLang="zh-CN" dirty="0">
                <a:ea typeface="宋体" panose="02010600030101010101" pitchFamily="2" charset="-122"/>
              </a:rPr>
              <a:t>是奇怪的，但</a:t>
            </a:r>
            <a:r>
              <a:rPr lang="zh-CN" altLang="en-US" dirty="0">
                <a:ea typeface="宋体" panose="02010600030101010101" pitchFamily="2" charset="-122"/>
              </a:rPr>
              <a:t>有些情况下</a:t>
            </a:r>
            <a:r>
              <a:rPr lang="zh-CN" altLang="zh-CN" dirty="0">
                <a:ea typeface="宋体" panose="02010600030101010101" pitchFamily="2" charset="-122"/>
              </a:rPr>
              <a:t>是有意义的。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zh-CN" altLang="zh-CN" dirty="0">
                <a:ea typeface="宋体" panose="02010600030101010101" pitchFamily="2" charset="-122"/>
              </a:rPr>
              <a:t>返回它打印的字符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r>
              <a:rPr lang="zh-CN" altLang="zh-CN" dirty="0">
                <a:ea typeface="宋体" panose="02010600030101010101" pitchFamily="2" charset="-122"/>
              </a:rPr>
              <a:t>数。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在以下调用之后，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num_chars</a:t>
            </a:r>
            <a:r>
              <a:rPr lang="zh-CN" altLang="zh-CN" dirty="0">
                <a:ea typeface="宋体" panose="02010600030101010101" pitchFamily="2" charset="-122"/>
              </a:rPr>
              <a:t>的值为 9：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num_chars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("Hi, Mom!\n");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我们通常会丢弃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zh-CN" altLang="zh-CN" dirty="0">
                <a:ea typeface="宋体" panose="02010600030101010101" pitchFamily="2" charset="-122"/>
              </a:rPr>
              <a:t>的返回值：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("Hi, Mom!\n");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discards return value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4E0A9-02A6-0CBE-5B83-8D0A9B9744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DB57E-2C8B-9597-CD34-40980A121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8C9A38-5EE6-FF46-9593-2AA371379143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289136C0-A6C7-DD9D-186B-31321864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函数调用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A138FA4A-7F05-0517-1905-B97925A9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为了清楚地表明函数的返回值</a:t>
            </a:r>
            <a:r>
              <a:rPr lang="zh-CN" altLang="en-US" dirty="0">
                <a:ea typeface="宋体" panose="02010600030101010101" pitchFamily="2" charset="-122"/>
              </a:rPr>
              <a:t>是被</a:t>
            </a:r>
            <a:r>
              <a:rPr lang="zh-CN" altLang="zh-CN" dirty="0">
                <a:ea typeface="宋体" panose="02010600030101010101" pitchFamily="2" charset="-122"/>
              </a:rPr>
              <a:t>故意丢弃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，C 允许在</a:t>
            </a:r>
            <a:r>
              <a:rPr lang="zh-CN" altLang="en-US" dirty="0">
                <a:ea typeface="宋体" panose="02010600030101010101" pitchFamily="2" charset="-122"/>
              </a:rPr>
              <a:t>函数</a:t>
            </a:r>
            <a:r>
              <a:rPr lang="zh-CN" altLang="zh-CN" dirty="0">
                <a:ea typeface="宋体" panose="02010600030101010101" pitchFamily="2" charset="-122"/>
              </a:rPr>
              <a:t>调用之前</a:t>
            </a:r>
            <a:r>
              <a:rPr lang="zh-CN" altLang="en-US" dirty="0">
                <a:ea typeface="宋体" panose="02010600030101010101" pitchFamily="2" charset="-122"/>
              </a:rPr>
              <a:t>加上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 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(void)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("Hi, Mom!\n");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</a:t>
            </a:r>
            <a:r>
              <a:rPr lang="zh-CN" altLang="zh-CN" dirty="0">
                <a:ea typeface="宋体" panose="02010600030101010101" pitchFamily="2" charset="-122"/>
              </a:rPr>
              <a:t>可以让</a:t>
            </a:r>
            <a:r>
              <a:rPr lang="zh-CN" altLang="en-US" dirty="0">
                <a:ea typeface="宋体" panose="02010600030101010101" pitchFamily="2" charset="-122"/>
              </a:rPr>
              <a:t>别</a:t>
            </a:r>
            <a:r>
              <a:rPr lang="zh-CN" altLang="zh-CN" dirty="0">
                <a:ea typeface="宋体" panose="02010600030101010101" pitchFamily="2" charset="-122"/>
              </a:rPr>
              <a:t>人清楚</a:t>
            </a:r>
            <a:r>
              <a:rPr lang="zh-CN" altLang="en-US" dirty="0">
                <a:ea typeface="宋体" panose="02010600030101010101" pitchFamily="2" charset="-122"/>
              </a:rPr>
              <a:t>编写者是</a:t>
            </a:r>
            <a:r>
              <a:rPr lang="zh-CN" altLang="zh-CN" dirty="0">
                <a:ea typeface="宋体" panose="02010600030101010101" pitchFamily="2" charset="-122"/>
              </a:rPr>
              <a:t>故意丢弃了返回值，而不是忘记了。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27A56-BD55-CF58-4840-88E3887DBD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6D491-BC01-687B-5FCD-87274EB60B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760EFD-3EF0-2B44-B83E-D153A4309998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61C942A3-5941-6A95-3141-F8E71DFD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6858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判定</a:t>
            </a:r>
            <a:r>
              <a:rPr lang="zh-CN" altLang="zh-CN" dirty="0">
                <a:ea typeface="宋体" panose="02010600030101010101" pitchFamily="2" charset="-122"/>
              </a:rPr>
              <a:t>素数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5B312A32-07EC-C6FD-768C-506E4EC1E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prime.c程序测试一个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数字</a:t>
            </a:r>
            <a:r>
              <a:rPr lang="zh-CN" altLang="zh-CN" dirty="0">
                <a:ea typeface="宋体" panose="02010600030101010101" pitchFamily="2" charset="-122"/>
              </a:rPr>
              <a:t>是否为素数：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number: </a:t>
            </a:r>
            <a:r>
              <a:rPr lang="en-US" altLang="zh-CN" sz="2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34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Not prime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该程序使用一个名为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is_prime的函数，</a:t>
            </a:r>
            <a:r>
              <a:rPr lang="zh-CN" altLang="zh-CN" dirty="0">
                <a:ea typeface="宋体" panose="02010600030101010101" pitchFamily="2" charset="-122"/>
              </a:rPr>
              <a:t>如果其参数是质数则返回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true ，否则返回false 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is_prime</a:t>
            </a:r>
            <a:r>
              <a:rPr lang="zh-CN" altLang="zh-CN" dirty="0">
                <a:ea typeface="宋体" panose="02010600030101010101" pitchFamily="2" charset="-122"/>
              </a:rPr>
              <a:t>将其参数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n除以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从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到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zh-CN" altLang="zh-CN" dirty="0">
                <a:ea typeface="宋体" panose="02010600030101010101" pitchFamily="2" charset="-122"/>
              </a:rPr>
              <a:t>的平方根之间的每个数字；</a:t>
            </a:r>
            <a:r>
              <a:rPr lang="zh-CN" altLang="en-US" dirty="0">
                <a:ea typeface="宋体" panose="02010600030101010101" pitchFamily="2" charset="-122"/>
              </a:rPr>
              <a:t>只要有一个</a:t>
            </a:r>
            <a:r>
              <a:rPr lang="zh-CN" altLang="zh-CN" dirty="0">
                <a:ea typeface="宋体" panose="02010600030101010101" pitchFamily="2" charset="-122"/>
              </a:rPr>
              <a:t>余数为 0，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就</a:t>
            </a:r>
            <a:r>
              <a:rPr lang="zh-CN" altLang="zh-CN" dirty="0">
                <a:ea typeface="宋体" panose="02010600030101010101" pitchFamily="2" charset="-122"/>
              </a:rPr>
              <a:t>不是素数。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529C6-DDFC-7C1A-4331-FB187F6CA8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版权所有 © 2008 WW 诺顿公司。</a:t>
            </a:r>
          </a:p>
          <a:p>
            <a:pPr>
              <a:defRPr/>
            </a:pPr>
            <a:r>
              <a:rPr lang="zh-CN" dirty="0"/>
              <a:t>版权所有。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748A2-D8C0-6F41-48A6-BAB4D46AF6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042973-F3C3-8842-AFFF-2C686FB1927E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84F065DE-EAF9-44E5-44FE-12FD10A54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prime.c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zh-CN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判断一个数是否为素数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stdbool.h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   /* C99 only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is_prime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 n)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divisor;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(n &lt;= 1)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return false;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(divisor = 2; divisor * divisor &lt;= n; divisor++)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(n % divisor == 0)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return false;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true;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E202C-3843-0FC6-61F4-61FE224BC3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0CD08-1F8F-B39C-F63A-F0CC2B2B5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BDB875-6EC8-8744-B68D-8E2B60FB40CA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DF8C03A8-1B20-45E1-D7A7-E2E31E327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a number: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is_prime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(n))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("Prime\n");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("Not prime\n");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20E75-6F76-2C97-5375-AB23DA6D13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42AEF-314F-9E09-CDA6-151B9B5F89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4A2AE8-8C2D-9144-AEDB-F73C57D1128D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7D87C51-505E-1561-B00F-A6E38473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函数声明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F253B3AA-8D8A-E4AF-28AE-59321D47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C 不要求函数的定义在其调用之前。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假设我们重新</a:t>
            </a:r>
            <a:r>
              <a:rPr lang="zh-CN" altLang="en-US" dirty="0">
                <a:ea typeface="宋体" panose="02010600030101010101" pitchFamily="2" charset="-122"/>
              </a:rPr>
              <a:t>编排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average.c</a:t>
            </a:r>
            <a:r>
              <a:rPr lang="zh-CN" altLang="zh-CN" dirty="0">
                <a:ea typeface="宋体" panose="02010600030101010101" pitchFamily="2" charset="-122"/>
              </a:rPr>
              <a:t>程序，将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的定义放在main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函数的定义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之后</a:t>
            </a:r>
            <a:r>
              <a:rPr lang="zh-CN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97913-4B5F-08B0-1098-649F39CB95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725D9-82D3-2756-6B9B-56A0E6AB67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E8B1A4-4EED-EC48-9EB9-D26763CEA1C9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B339BF3-03EE-6232-0A6C-EFCA0086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函数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定义和调用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EC1C0A6-B248-490E-5F5C-836B09ED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在</a:t>
            </a:r>
            <a:r>
              <a:rPr lang="zh-CN" altLang="en-US" dirty="0">
                <a:ea typeface="宋体" panose="02010600030101010101" pitchFamily="2" charset="-122"/>
              </a:rPr>
              <a:t>介绍</a:t>
            </a:r>
            <a:r>
              <a:rPr lang="zh-CN" altLang="zh-CN" dirty="0">
                <a:ea typeface="宋体" panose="02010600030101010101" pitchFamily="2" charset="-122"/>
              </a:rPr>
              <a:t>定义函数的规则之前，</a:t>
            </a:r>
            <a:r>
              <a:rPr lang="zh-CN" altLang="en-US" dirty="0">
                <a:ea typeface="宋体" panose="02010600030101010101" pitchFamily="2" charset="-122"/>
              </a:rPr>
              <a:t>先来看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个简单的</a:t>
            </a:r>
            <a:r>
              <a:rPr lang="zh-CN" altLang="zh-CN" dirty="0">
                <a:ea typeface="宋体" panose="02010600030101010101" pitchFamily="2" charset="-122"/>
              </a:rPr>
              <a:t>定义函数的程序。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24625-09C0-9EE8-5630-D8841306C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3D170-9957-050B-621F-986B62D89D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270D88-975D-094E-8810-8CB42A5A0D11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86BD6D29-A87E-FD68-390F-21EC6601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函数声明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DA7C28F8-5DAE-172C-4BDB-4ECE52ED7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double x, y, z;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three numbers: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lf%lf%lf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", &amp;x, &amp;y, &amp;z);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("Average of %g and %g: %g\n", x, y, average(x, y));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("Average of %g and %g: %g\n", y, z, average(y, z));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("Average of %g and %g: %g\n", x, z, average(x, z));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 average(double a, double b)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(a + b) / 2;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E37CB-3286-50E7-93DE-69802050DD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D4099-5D1D-CA99-BE43-05A1942F7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769541-5B74-A440-873C-BF05A2A35E93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49DDD32E-95DF-F3CC-C184-6DED3407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函数声明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CB7AFE1A-8FD6-8001-831F-BAC6D008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当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遇到main中第一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个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函数调用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时</a:t>
            </a:r>
            <a:r>
              <a:rPr lang="zh-CN" altLang="zh-CN" dirty="0">
                <a:ea typeface="宋体" panose="02010600030101010101" pitchFamily="2" charset="-122"/>
              </a:rPr>
              <a:t>，编译器没有关于该函数的信息。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编译器不会产生错误消息，而是假定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</a:t>
            </a:r>
            <a:r>
              <a:rPr lang="zh-CN" altLang="zh-CN" dirty="0">
                <a:ea typeface="宋体" panose="02010600030101010101" pitchFamily="2" charset="-122"/>
              </a:rPr>
              <a:t>返回一个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dirty="0">
                <a:ea typeface="宋体" panose="02010600030101010101" pitchFamily="2" charset="-122"/>
              </a:rPr>
              <a:t>值。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我们说编译器</a:t>
            </a:r>
            <a:r>
              <a:rPr lang="zh-CN" altLang="en-US" dirty="0">
                <a:ea typeface="宋体" panose="02010600030101010101" pitchFamily="2" charset="-122"/>
              </a:rPr>
              <a:t>为该</a:t>
            </a:r>
            <a:r>
              <a:rPr lang="zh-CN" altLang="zh-CN" dirty="0">
                <a:ea typeface="宋体" panose="02010600030101010101" pitchFamily="2" charset="-122"/>
              </a:rPr>
              <a:t>函数</a:t>
            </a:r>
            <a:r>
              <a:rPr lang="zh-CN" altLang="en-US" dirty="0">
                <a:ea typeface="宋体" panose="02010600030101010101" pitchFamily="2" charset="-122"/>
              </a:rPr>
              <a:t>创建了一个</a:t>
            </a:r>
            <a:r>
              <a:rPr lang="zh-CN" altLang="zh-CN" b="1" dirty="0">
                <a:ea typeface="宋体" panose="02010600030101010101" pitchFamily="2" charset="-122"/>
              </a:rPr>
              <a:t>隐式声明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1AB05-9EF8-B97C-6AC1-44D0058A7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9CBD9-7BF1-95E6-3246-0C3A31C363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1472C8-ED2E-AE42-8581-338364A12373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1CDEFC8A-D73C-0743-8CE0-246528D5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函数声明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38F3FA0A-E17B-039B-3D14-21FB0CCA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编译器无法检查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传递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给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的实参个数和实参类</a:t>
            </a:r>
            <a:r>
              <a:rPr lang="zh-CN" altLang="zh-CN" dirty="0">
                <a:ea typeface="宋体" panose="02010600030101010101" pitchFamily="2" charset="-122"/>
              </a:rPr>
              <a:t>型。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它</a:t>
            </a:r>
            <a:r>
              <a:rPr lang="zh-CN" altLang="en-US" dirty="0">
                <a:ea typeface="宋体" panose="02010600030101010101" pitchFamily="2" charset="-122"/>
              </a:rPr>
              <a:t>只能进行</a:t>
            </a:r>
            <a:r>
              <a:rPr lang="zh-CN" altLang="zh-CN" dirty="0">
                <a:ea typeface="宋体" panose="02010600030101010101" pitchFamily="2" charset="-122"/>
              </a:rPr>
              <a:t>默认</a:t>
            </a:r>
            <a:r>
              <a:rPr lang="zh-CN" altLang="en-US" dirty="0">
                <a:ea typeface="宋体" panose="02010600030101010101" pitchFamily="2" charset="-122"/>
              </a:rPr>
              <a:t>的实际</a:t>
            </a:r>
            <a:r>
              <a:rPr lang="zh-CN" altLang="zh-CN" dirty="0">
                <a:ea typeface="宋体" panose="02010600030101010101" pitchFamily="2" charset="-122"/>
              </a:rPr>
              <a:t>参数提升并希望获得最好的结果。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当编译器在程序后面遇到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average的定义时</a:t>
            </a:r>
            <a:r>
              <a:rPr lang="zh-CN" altLang="zh-CN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它会发现</a:t>
            </a:r>
            <a:r>
              <a:rPr lang="zh-CN" altLang="zh-CN" dirty="0">
                <a:ea typeface="宋体" panose="02010600030101010101" pitchFamily="2" charset="-122"/>
              </a:rPr>
              <a:t>函数的返回类型实际上是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zh-CN" altLang="zh-CN" dirty="0">
                <a:ea typeface="宋体" panose="02010600030101010101" pitchFamily="2" charset="-122"/>
              </a:rPr>
              <a:t>而不是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dirty="0">
                <a:ea typeface="宋体" panose="02010600030101010101" pitchFamily="2" charset="-122"/>
              </a:rPr>
              <a:t>，因此我们会</a:t>
            </a:r>
            <a:r>
              <a:rPr lang="zh-CN" altLang="en-US" dirty="0">
                <a:ea typeface="宋体" panose="02010600030101010101" pitchFamily="2" charset="-122"/>
              </a:rPr>
              <a:t>得到</a:t>
            </a:r>
            <a:r>
              <a:rPr lang="zh-CN" altLang="zh-CN" dirty="0">
                <a:ea typeface="宋体" panose="02010600030101010101" pitchFamily="2" charset="-122"/>
              </a:rPr>
              <a:t>一条</a:t>
            </a:r>
            <a:r>
              <a:rPr lang="zh-CN" altLang="en-US" dirty="0">
                <a:ea typeface="宋体" panose="02010600030101010101" pitchFamily="2" charset="-122"/>
              </a:rPr>
              <a:t>出错</a:t>
            </a:r>
            <a:r>
              <a:rPr lang="zh-CN" altLang="zh-CN" dirty="0">
                <a:ea typeface="宋体" panose="02010600030101010101" pitchFamily="2" charset="-122"/>
              </a:rPr>
              <a:t>消息。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A4256-25F3-0BDD-6AB6-9357BE9F7F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FB8F5-B08D-0B35-643A-0B852ED8E7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A97048-BC92-9147-A2E9-295A81D74076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DCE29DF0-3E0D-B4B7-5F65-188930D2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函数声明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24ECAA7A-B674-EDBF-812A-AA52F5EE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避免定义前调用问题的一种方法是使每个函数的定义</a:t>
            </a:r>
            <a:r>
              <a:rPr lang="zh-CN" altLang="en-US" dirty="0">
                <a:ea typeface="宋体" panose="02010600030101010101" pitchFamily="2" charset="-122"/>
              </a:rPr>
              <a:t>都出现</a:t>
            </a:r>
            <a:r>
              <a:rPr lang="zh-CN" altLang="zh-CN" dirty="0">
                <a:ea typeface="宋体" panose="02010600030101010101" pitchFamily="2" charset="-122"/>
              </a:rPr>
              <a:t>在其调用之前。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不幸的是，</a:t>
            </a:r>
            <a:r>
              <a:rPr lang="zh-CN" altLang="en-US" dirty="0">
                <a:ea typeface="宋体" panose="02010600030101010101" pitchFamily="2" charset="-122"/>
              </a:rPr>
              <a:t>有时候无法进行这样的</a:t>
            </a:r>
            <a:r>
              <a:rPr lang="zh-CN" altLang="zh-CN" dirty="0">
                <a:ea typeface="宋体" panose="02010600030101010101" pitchFamily="2" charset="-122"/>
              </a:rPr>
              <a:t>安排。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即使</a:t>
            </a:r>
            <a:r>
              <a:rPr lang="zh-CN" altLang="en-US" dirty="0">
                <a:ea typeface="宋体" panose="02010600030101010101" pitchFamily="2" charset="-122"/>
              </a:rPr>
              <a:t>可以</a:t>
            </a:r>
            <a:r>
              <a:rPr lang="zh-CN" altLang="zh-CN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程序也会因为</a:t>
            </a:r>
            <a:r>
              <a:rPr lang="zh-CN" altLang="zh-CN" dirty="0">
                <a:ea typeface="宋体" panose="02010600030101010101" pitchFamily="2" charset="-122"/>
              </a:rPr>
              <a:t>函数定义的顺序不自然而难</a:t>
            </a:r>
            <a:r>
              <a:rPr lang="zh-CN" altLang="en-US" dirty="0">
                <a:ea typeface="宋体" panose="02010600030101010101" pitchFamily="2" charset="-122"/>
              </a:rPr>
              <a:t>以阅读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34C24-D923-4E17-B5FC-4043494805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98E78-1BBF-B750-4201-EBEE8E99E9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3E5E0-0A3D-8B41-8C68-C9064C684586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1C5439AC-C45E-8CA9-1809-A3564080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函数声明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352ACF89-27F8-95F7-00D2-86BBC71A4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幸运的是，C 提供了一个更好的解决方案：在调用函数之前声明它。</a:t>
            </a:r>
          </a:p>
          <a:p>
            <a:r>
              <a:rPr lang="zh-CN" altLang="zh-CN" sz="2600" b="1" dirty="0">
                <a:ea typeface="宋体" panose="02010600030101010101" pitchFamily="2" charset="-122"/>
              </a:rPr>
              <a:t>函数声明</a:t>
            </a:r>
            <a:r>
              <a:rPr lang="zh-CN" altLang="zh-CN" sz="2600" dirty="0">
                <a:ea typeface="宋体" panose="02010600030101010101" pitchFamily="2" charset="-122"/>
              </a:rPr>
              <a:t>为编译器提供了函数的简要介绍，该函数的完整定义将在</a:t>
            </a:r>
            <a:r>
              <a:rPr lang="zh-CN" altLang="en-US" sz="2600" dirty="0">
                <a:ea typeface="宋体" panose="02010600030101010101" pitchFamily="2" charset="-122"/>
              </a:rPr>
              <a:t>以后给出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函数声明的一般形式：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zh-CN" sz="2200" dirty="0">
                <a:ea typeface="宋体" panose="02010600030101010101" pitchFamily="2" charset="-122"/>
              </a:rPr>
              <a:t>返回</a:t>
            </a:r>
            <a:r>
              <a:rPr lang="zh-CN" altLang="en-US" sz="2200" dirty="0">
                <a:ea typeface="宋体" panose="02010600030101010101" pitchFamily="2" charset="-122"/>
              </a:rPr>
              <a:t>类</a:t>
            </a:r>
            <a:r>
              <a:rPr lang="zh-CN" altLang="zh-CN" sz="2200" dirty="0">
                <a:ea typeface="宋体" panose="02010600030101010101" pitchFamily="2" charset="-122"/>
              </a:rPr>
              <a:t>型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200" dirty="0">
                <a:ea typeface="宋体" panose="02010600030101010101" pitchFamily="2" charset="-122"/>
              </a:rPr>
              <a:t>函数名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</a:t>
            </a:r>
            <a:r>
              <a:rPr lang="zh-CN" altLang="zh-CN" sz="2200" dirty="0">
                <a:ea typeface="宋体" panose="02010600030101010101" pitchFamily="2" charset="-122"/>
              </a:rPr>
              <a:t>参数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）；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函数的声明必须与函数的定义一致。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这是</a:t>
            </a:r>
            <a:r>
              <a:rPr lang="zh-CN" altLang="en-US" sz="2600" dirty="0">
                <a:ea typeface="宋体" panose="02010600030101010101" pitchFamily="2" charset="-122"/>
              </a:rPr>
              <a:t>为</a:t>
            </a:r>
            <a:r>
              <a:rPr lang="en-US" altLang="zh-CN" sz="2600" dirty="0">
                <a:ea typeface="宋体" panose="02010600030101010101" pitchFamily="2" charset="-122"/>
              </a:rPr>
              <a:t>average</a:t>
            </a:r>
            <a:r>
              <a:rPr lang="zh-CN" altLang="en-US" sz="2600" dirty="0">
                <a:ea typeface="宋体" panose="02010600030101010101" pitchFamily="2" charset="-122"/>
              </a:rPr>
              <a:t>函数</a:t>
            </a:r>
            <a:r>
              <a:rPr lang="zh-CN" altLang="zh-CN" sz="2600" dirty="0">
                <a:ea typeface="宋体" panose="02010600030101010101" pitchFamily="2" charset="-122"/>
              </a:rPr>
              <a:t>添加了声明的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average.c程序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B363B-955D-4906-37A4-D2BF0AF134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91F38-5B86-9B58-9DC5-78702FF47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DEACDA-4EBB-1C46-A631-2ADF3CA43CDC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601D0AB2-0A74-7A3D-8FD1-0C5AC551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函数声明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9606F264-E1EA-13B5-0036-2E4D4CEE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 average(double a, double b);   /* DECLARATION */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double x, y, z;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three numbers: 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lf%lf%lf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", &amp;x, &amp;y, &amp;z);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("Average of %g and %g: %g\n", x, y, average(x, y));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("Average of %g and %g: %g\n", y, z, average(y, z));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("Average of %g and %g: %g\n", x, z, average(x, z));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 average(double a, double b)    /* DEFINITION */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(a + b) / 2;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1613-9163-4FAE-9686-24AE220D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9DD4D-E7E8-311A-7E7D-6016E4E013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7F6CAE-6B67-3240-8605-45CC21EDBCE5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3267788E-96F1-ACA9-3A0A-FC0F4E41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函数声明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7169C331-9DB4-77A4-5D04-AF6E8D2AD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我们正在讨论的</a:t>
            </a:r>
            <a:r>
              <a:rPr lang="zh-CN" altLang="en-US" dirty="0">
                <a:ea typeface="宋体" panose="02010600030101010101" pitchFamily="2" charset="-122"/>
              </a:rPr>
              <a:t>这类</a:t>
            </a:r>
            <a:r>
              <a:rPr lang="zh-CN" altLang="zh-CN" dirty="0">
                <a:ea typeface="宋体" panose="02010600030101010101" pitchFamily="2" charset="-122"/>
              </a:rPr>
              <a:t>函数声明称为</a:t>
            </a:r>
            <a:r>
              <a:rPr lang="zh-CN" altLang="zh-CN" b="1" dirty="0">
                <a:ea typeface="宋体" panose="02010600030101010101" pitchFamily="2" charset="-122"/>
              </a:rPr>
              <a:t>函数原型。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C 也有旧式的函数声明，其中括号是空的。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函数原型不必指定函数</a:t>
            </a:r>
            <a:r>
              <a:rPr lang="zh-CN" altLang="en-US" dirty="0">
                <a:ea typeface="宋体" panose="02010600030101010101" pitchFamily="2" charset="-122"/>
              </a:rPr>
              <a:t>形</a:t>
            </a:r>
            <a:r>
              <a:rPr lang="zh-CN" altLang="zh-CN" dirty="0">
                <a:ea typeface="宋体" panose="02010600030101010101" pitchFamily="2" charset="-122"/>
              </a:rPr>
              <a:t>参的</a:t>
            </a:r>
            <a:r>
              <a:rPr lang="zh-CN" altLang="en-US" dirty="0">
                <a:ea typeface="宋体" panose="02010600030101010101" pitchFamily="2" charset="-122"/>
              </a:rPr>
              <a:t>名字</a:t>
            </a:r>
            <a:r>
              <a:rPr lang="zh-CN" altLang="zh-CN" dirty="0">
                <a:ea typeface="宋体" panose="02010600030101010101" pitchFamily="2" charset="-122"/>
              </a:rPr>
              <a:t>，只要</a:t>
            </a:r>
            <a:r>
              <a:rPr lang="zh-CN" altLang="en-US" dirty="0">
                <a:ea typeface="宋体" panose="02010600030101010101" pitchFamily="2" charset="-122"/>
              </a:rPr>
              <a:t>显示</a:t>
            </a:r>
            <a:r>
              <a:rPr lang="zh-CN" altLang="zh-CN" dirty="0">
                <a:ea typeface="宋体" panose="02010600030101010101" pitchFamily="2" charset="-122"/>
              </a:rPr>
              <a:t>它们的类型</a:t>
            </a:r>
            <a:r>
              <a:rPr lang="zh-CN" altLang="en-US" dirty="0">
                <a:ea typeface="宋体" panose="02010600030101010101" pitchFamily="2" charset="-122"/>
              </a:rPr>
              <a:t>即可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double average(double, double);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但</a:t>
            </a:r>
            <a:r>
              <a:rPr lang="zh-CN" altLang="zh-CN" dirty="0">
                <a:ea typeface="宋体" panose="02010600030101010101" pitchFamily="2" charset="-122"/>
              </a:rPr>
              <a:t>最好不要省略</a:t>
            </a:r>
            <a:r>
              <a:rPr lang="zh-CN" altLang="en-US" dirty="0">
                <a:ea typeface="宋体" panose="02010600030101010101" pitchFamily="2" charset="-122"/>
              </a:rPr>
              <a:t>形</a:t>
            </a:r>
            <a:r>
              <a:rPr lang="zh-CN" altLang="zh-CN" dirty="0">
                <a:ea typeface="宋体" panose="02010600030101010101" pitchFamily="2" charset="-122"/>
              </a:rPr>
              <a:t>参的</a:t>
            </a:r>
            <a:r>
              <a:rPr lang="zh-CN" altLang="en-US" dirty="0">
                <a:ea typeface="宋体" panose="02010600030101010101" pitchFamily="2" charset="-122"/>
              </a:rPr>
              <a:t>名字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C6B90-3EDD-83D8-94BF-3E6DA77A8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AA9DB-01C5-B061-C55E-4721553DF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1F54DA-2934-E949-B8B2-9E1779AD742B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B93FEC4B-8912-F753-FFD5-6BAE5664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函数声明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5043D9AF-7060-5BCC-A23C-3223467D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C99 </a:t>
            </a:r>
            <a:r>
              <a:rPr lang="zh-CN" altLang="en-US" dirty="0">
                <a:ea typeface="宋体" panose="02010600030101010101" pitchFamily="2" charset="-122"/>
              </a:rPr>
              <a:t>遵循</a:t>
            </a:r>
            <a:r>
              <a:rPr lang="zh-CN" altLang="zh-CN" dirty="0">
                <a:ea typeface="宋体" panose="02010600030101010101" pitchFamily="2" charset="-122"/>
              </a:rPr>
              <a:t>这样的规则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zh-CN" altLang="zh-CN" dirty="0">
                <a:ea typeface="宋体" panose="02010600030101010101" pitchFamily="2" charset="-122"/>
              </a:rPr>
              <a:t>在</a:t>
            </a:r>
            <a:r>
              <a:rPr lang="zh-CN" altLang="en-US" dirty="0">
                <a:ea typeface="宋体" panose="02010600030101010101" pitchFamily="2" charset="-122"/>
              </a:rPr>
              <a:t>调用一个</a:t>
            </a:r>
            <a:r>
              <a:rPr lang="zh-CN" altLang="zh-CN" dirty="0">
                <a:ea typeface="宋体" panose="02010600030101010101" pitchFamily="2" charset="-122"/>
              </a:rPr>
              <a:t>函数之前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zh-CN" dirty="0">
                <a:ea typeface="宋体" panose="02010600030101010101" pitchFamily="2" charset="-122"/>
              </a:rPr>
              <a:t>必须</a:t>
            </a:r>
            <a:r>
              <a:rPr lang="zh-CN" altLang="en-US" dirty="0">
                <a:ea typeface="宋体" panose="02010600030101010101" pitchFamily="2" charset="-122"/>
              </a:rPr>
              <a:t>先对其进行</a:t>
            </a:r>
            <a:r>
              <a:rPr lang="zh-CN" altLang="zh-CN" dirty="0">
                <a:ea typeface="宋体" panose="02010600030101010101" pitchFamily="2" charset="-122"/>
              </a:rPr>
              <a:t>声明或定义。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调用</a:t>
            </a:r>
            <a:r>
              <a:rPr lang="zh-CN" altLang="en-US" dirty="0">
                <a:ea typeface="宋体" panose="02010600030101010101" pitchFamily="2" charset="-122"/>
              </a:rPr>
              <a:t>函数时，如果此前</a:t>
            </a:r>
            <a:r>
              <a:rPr lang="zh-CN" altLang="zh-CN" dirty="0">
                <a:ea typeface="宋体" panose="02010600030101010101" pitchFamily="2" charset="-122"/>
              </a:rPr>
              <a:t>编译器未</a:t>
            </a:r>
            <a:r>
              <a:rPr lang="zh-CN" altLang="en-US" dirty="0">
                <a:ea typeface="宋体" panose="02010600030101010101" pitchFamily="2" charset="-122"/>
              </a:rPr>
              <a:t>见</a:t>
            </a:r>
            <a:r>
              <a:rPr lang="zh-CN" altLang="zh-CN" dirty="0">
                <a:ea typeface="宋体" panose="02010600030101010101" pitchFamily="2" charset="-122"/>
              </a:rPr>
              <a:t>到</a:t>
            </a:r>
            <a:r>
              <a:rPr lang="zh-CN" altLang="en-US" dirty="0">
                <a:ea typeface="宋体" panose="02010600030101010101" pitchFamily="2" charset="-122"/>
              </a:rPr>
              <a:t>该函数的</a:t>
            </a:r>
            <a:r>
              <a:rPr lang="zh-CN" altLang="zh-CN" dirty="0">
                <a:ea typeface="宋体" panose="02010600030101010101" pitchFamily="2" charset="-122"/>
              </a:rPr>
              <a:t>声明或定义</a:t>
            </a:r>
            <a:r>
              <a:rPr lang="zh-CN" altLang="en-US" dirty="0">
                <a:ea typeface="宋体" panose="02010600030101010101" pitchFamily="2" charset="-122"/>
              </a:rPr>
              <a:t>，会导致出错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CA8AB-A510-B432-2D97-7B99BC13F6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D37D8-7A9C-EBDC-6B5B-B291D2A3FA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54CEF7-0A8F-0447-BE90-A4EA01EC4EF1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63000223-B87F-86A9-7006-2B91E9D1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实际参数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36D2E10B-7D55-248A-37FB-7A616A7D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在 C 中，参数是</a:t>
            </a:r>
            <a:r>
              <a:rPr lang="zh-CN" altLang="en-US" b="1" dirty="0">
                <a:ea typeface="宋体" panose="02010600030101010101" pitchFamily="2" charset="-122"/>
              </a:rPr>
              <a:t>通过</a:t>
            </a:r>
            <a:r>
              <a:rPr lang="zh-CN" altLang="zh-CN" b="1" dirty="0">
                <a:ea typeface="宋体" panose="02010600030101010101" pitchFamily="2" charset="-122"/>
              </a:rPr>
              <a:t>值传递</a:t>
            </a:r>
            <a:r>
              <a:rPr lang="zh-CN" altLang="zh-CN" dirty="0">
                <a:ea typeface="宋体" panose="02010600030101010101" pitchFamily="2" charset="-122"/>
              </a:rPr>
              <a:t>的：调用函数时，计算</a:t>
            </a:r>
            <a:r>
              <a:rPr lang="zh-CN" altLang="en-US" dirty="0">
                <a:ea typeface="宋体" panose="02010600030101010101" pitchFamily="2" charset="-122"/>
              </a:rPr>
              <a:t>出</a:t>
            </a:r>
            <a:r>
              <a:rPr lang="zh-CN" altLang="zh-CN" dirty="0">
                <a:ea typeface="宋体" panose="02010600030101010101" pitchFamily="2" charset="-122"/>
              </a:rPr>
              <a:t>每个</a:t>
            </a:r>
            <a:r>
              <a:rPr lang="zh-CN" altLang="en-US" dirty="0">
                <a:ea typeface="宋体" panose="02010600030101010101" pitchFamily="2" charset="-122"/>
              </a:rPr>
              <a:t>实际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  <a:r>
              <a:rPr lang="zh-CN" altLang="en-US" dirty="0">
                <a:ea typeface="宋体" panose="02010600030101010101" pitchFamily="2" charset="-122"/>
              </a:rPr>
              <a:t>的值</a:t>
            </a:r>
            <a:r>
              <a:rPr lang="zh-CN" altLang="zh-CN" dirty="0">
                <a:ea typeface="宋体" panose="02010600030101010101" pitchFamily="2" charset="-122"/>
              </a:rPr>
              <a:t>，并将其</a:t>
            </a:r>
            <a:r>
              <a:rPr lang="zh-CN" altLang="en-US" dirty="0">
                <a:ea typeface="宋体" panose="02010600030101010101" pitchFamily="2" charset="-122"/>
              </a:rPr>
              <a:t>赋值</a:t>
            </a:r>
            <a:r>
              <a:rPr lang="zh-CN" altLang="zh-CN" dirty="0">
                <a:ea typeface="宋体" panose="02010600030101010101" pitchFamily="2" charset="-122"/>
              </a:rPr>
              <a:t>给相应的</a:t>
            </a:r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参数。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在函数执行</a:t>
            </a:r>
            <a:r>
              <a:rPr lang="zh-CN" altLang="en-US" dirty="0">
                <a:ea typeface="宋体" panose="02010600030101010101" pitchFamily="2" charset="-122"/>
              </a:rPr>
              <a:t>过程中，</a:t>
            </a:r>
            <a:r>
              <a:rPr lang="zh-CN" altLang="zh-CN" dirty="0">
                <a:ea typeface="宋体" panose="02010600030101010101" pitchFamily="2" charset="-122"/>
              </a:rPr>
              <a:t>对</a:t>
            </a:r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参数的</a:t>
            </a:r>
            <a:r>
              <a:rPr lang="zh-CN" altLang="en-US" dirty="0">
                <a:ea typeface="宋体" panose="02010600030101010101" pitchFamily="2" charset="-122"/>
              </a:rPr>
              <a:t>改变</a:t>
            </a:r>
            <a:r>
              <a:rPr lang="zh-CN" altLang="zh-CN" dirty="0">
                <a:ea typeface="宋体" panose="02010600030101010101" pitchFamily="2" charset="-122"/>
              </a:rPr>
              <a:t>不会影响</a:t>
            </a:r>
            <a:r>
              <a:rPr lang="zh-CN" altLang="en-US" dirty="0">
                <a:ea typeface="宋体" panose="02010600030101010101" pitchFamily="2" charset="-122"/>
              </a:rPr>
              <a:t>实际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  <a:r>
              <a:rPr lang="zh-CN" altLang="en-US" dirty="0">
                <a:ea typeface="宋体" panose="02010600030101010101" pitchFamily="2" charset="-122"/>
              </a:rPr>
              <a:t>的值，因为形式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  <a:r>
              <a:rPr lang="zh-CN" altLang="en-US" dirty="0">
                <a:ea typeface="宋体" panose="02010600030101010101" pitchFamily="2" charset="-122"/>
              </a:rPr>
              <a:t>中</a:t>
            </a:r>
            <a:r>
              <a:rPr lang="zh-CN" altLang="zh-CN" dirty="0">
                <a:ea typeface="宋体" panose="02010600030101010101" pitchFamily="2" charset="-122"/>
              </a:rPr>
              <a:t>包含</a:t>
            </a:r>
            <a:r>
              <a:rPr lang="zh-CN" altLang="en-US" dirty="0">
                <a:ea typeface="宋体" panose="02010600030101010101" pitchFamily="2" charset="-122"/>
              </a:rPr>
              <a:t>的是实际</a:t>
            </a:r>
            <a:r>
              <a:rPr lang="zh-CN" altLang="zh-CN" dirty="0">
                <a:ea typeface="宋体" panose="02010600030101010101" pitchFamily="2" charset="-122"/>
              </a:rPr>
              <a:t>参数值的副本。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2BFD8-849D-7899-577D-AEA5599421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15FFF-D6C3-73E0-C29A-860FD125A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19EE2A-9936-8848-B359-E6C5C2474D23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0D8DC062-42F6-25F9-4984-92DA980E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实际参数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5108C4E5-AB9D-2D8B-05E5-E279FD788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参数按值传递的事实既有优点也有缺点。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因为形式参数的修改不会影响到对应的实际参数</a:t>
            </a:r>
            <a:r>
              <a:rPr lang="zh-CN" altLang="zh-CN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所以</a:t>
            </a:r>
            <a:r>
              <a:rPr lang="zh-CN" altLang="zh-CN" dirty="0">
                <a:ea typeface="宋体" panose="02010600030101010101" pitchFamily="2" charset="-122"/>
              </a:rPr>
              <a:t>可以</a:t>
            </a:r>
            <a:r>
              <a:rPr lang="zh-CN" altLang="en-US" dirty="0">
                <a:ea typeface="宋体" panose="02010600030101010101" pitchFamily="2" charset="-122"/>
              </a:rPr>
              <a:t>把形式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  <a:r>
              <a:rPr lang="zh-CN" altLang="en-US" dirty="0">
                <a:ea typeface="宋体" panose="02010600030101010101" pitchFamily="2" charset="-122"/>
              </a:rPr>
              <a:t>作为</a:t>
            </a:r>
            <a:r>
              <a:rPr lang="zh-CN" altLang="zh-CN" dirty="0">
                <a:ea typeface="宋体" panose="02010600030101010101" pitchFamily="2" charset="-122"/>
              </a:rPr>
              <a:t>函数</a:t>
            </a:r>
            <a:r>
              <a:rPr lang="zh-CN" altLang="en-US" dirty="0">
                <a:ea typeface="宋体" panose="02010600030101010101" pitchFamily="2" charset="-122"/>
              </a:rPr>
              <a:t>内</a:t>
            </a:r>
            <a:r>
              <a:rPr lang="zh-CN" altLang="zh-CN" dirty="0">
                <a:ea typeface="宋体" panose="02010600030101010101" pitchFamily="2" charset="-122"/>
              </a:rPr>
              <a:t>的变量</a:t>
            </a:r>
            <a:r>
              <a:rPr lang="zh-CN" altLang="en-US" dirty="0">
                <a:ea typeface="宋体" panose="02010600030101010101" pitchFamily="2" charset="-122"/>
              </a:rPr>
              <a:t>来使用</a:t>
            </a:r>
            <a:r>
              <a:rPr lang="zh-CN" altLang="zh-CN" dirty="0">
                <a:ea typeface="宋体" panose="02010600030101010101" pitchFamily="2" charset="-122"/>
              </a:rPr>
              <a:t>，从而减少真正</a:t>
            </a:r>
            <a:r>
              <a:rPr lang="zh-CN" altLang="en-US" dirty="0">
                <a:ea typeface="宋体" panose="02010600030101010101" pitchFamily="2" charset="-122"/>
              </a:rPr>
              <a:t>需要</a:t>
            </a:r>
            <a:r>
              <a:rPr lang="zh-CN" altLang="zh-CN" dirty="0">
                <a:ea typeface="宋体" panose="02010600030101010101" pitchFamily="2" charset="-122"/>
              </a:rPr>
              <a:t>的变量的数量。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01D8F-2388-337D-D9E3-40096B62A5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F3D83-F905-2A74-D2B7-FFCC0D978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71924D-FBBB-2545-AA2C-4442CF387AF7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81D8172-0CF5-1F77-3BA7-D0C939B9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程序：计算平均值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921B00EE-DE9B-7E48-8C58-3BF0CF7C5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定义</a:t>
            </a:r>
            <a:r>
              <a:rPr lang="zh-CN" altLang="zh-CN" dirty="0">
                <a:ea typeface="宋体" panose="02010600030101010101" pitchFamily="2" charset="-122"/>
              </a:rPr>
              <a:t>一个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average函数</a:t>
            </a:r>
            <a:r>
              <a:rPr lang="zh-CN" altLang="zh-CN" dirty="0">
                <a:ea typeface="宋体" panose="02010600030101010101" pitchFamily="2" charset="-122"/>
              </a:rPr>
              <a:t>，用于计算两个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类型数值</a:t>
            </a:r>
            <a:r>
              <a:rPr lang="zh-CN" altLang="zh-CN" dirty="0">
                <a:ea typeface="宋体" panose="02010600030101010101" pitchFamily="2" charset="-122"/>
              </a:rPr>
              <a:t>的平均值：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double average(double a, double b)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(a + b) / 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开头的单词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zh-CN" altLang="zh-CN" dirty="0">
                <a:ea typeface="宋体" panose="02010600030101010101" pitchFamily="2" charset="-122"/>
              </a:rPr>
              <a:t>是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</a:t>
            </a:r>
            <a:r>
              <a:rPr lang="zh-CN" altLang="zh-CN" b="1" dirty="0">
                <a:ea typeface="宋体" panose="02010600030101010101" pitchFamily="2" charset="-122"/>
              </a:rPr>
              <a:t>返回类型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标识符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 </a:t>
            </a:r>
            <a:r>
              <a:rPr lang="zh-CN" altLang="zh-CN" dirty="0">
                <a:ea typeface="宋体" panose="02010600030101010101" pitchFamily="2" charset="-122"/>
              </a:rPr>
              <a:t>（函数的</a:t>
            </a:r>
            <a:r>
              <a:rPr lang="zh-CN" altLang="en-US" b="1" dirty="0">
                <a:ea typeface="宋体" panose="02010600030101010101" pitchFamily="2" charset="-122"/>
              </a:rPr>
              <a:t>形式</a:t>
            </a:r>
            <a:r>
              <a:rPr lang="zh-CN" altLang="zh-CN" b="1" dirty="0">
                <a:ea typeface="宋体" panose="02010600030101010101" pitchFamily="2" charset="-122"/>
              </a:rPr>
              <a:t>参数</a:t>
            </a:r>
            <a:r>
              <a:rPr lang="zh-CN" altLang="zh-CN" dirty="0">
                <a:ea typeface="宋体" panose="02010600030101010101" pitchFamily="2" charset="-122"/>
              </a:rPr>
              <a:t>）表示调用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</a:t>
            </a:r>
            <a:r>
              <a:rPr lang="zh-CN" altLang="zh-CN" dirty="0">
                <a:ea typeface="宋体" panose="02010600030101010101" pitchFamily="2" charset="-122"/>
              </a:rPr>
              <a:t>时</a:t>
            </a:r>
            <a:r>
              <a:rPr lang="zh-CN" altLang="en-US" dirty="0">
                <a:ea typeface="宋体" panose="02010600030101010101" pitchFamily="2" charset="-122"/>
              </a:rPr>
              <a:t>需要</a:t>
            </a:r>
            <a:r>
              <a:rPr lang="zh-CN" altLang="zh-CN" dirty="0">
                <a:ea typeface="宋体" panose="02010600030101010101" pitchFamily="2" charset="-122"/>
              </a:rPr>
              <a:t>提供的</a:t>
            </a:r>
            <a:r>
              <a:rPr lang="zh-CN" altLang="en-US" dirty="0">
                <a:ea typeface="宋体" panose="02010600030101010101" pitchFamily="2" charset="-122"/>
              </a:rPr>
              <a:t>两个</a:t>
            </a:r>
            <a:r>
              <a:rPr lang="zh-CN" altLang="zh-CN" dirty="0">
                <a:ea typeface="宋体" panose="02010600030101010101" pitchFamily="2" charset="-122"/>
              </a:rPr>
              <a:t>数。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4D7BA-D3B4-ACFB-E33E-760A8DF0EB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版权所有 © 2008 WW 诺顿公司。</a:t>
            </a:r>
          </a:p>
          <a:p>
            <a:pPr>
              <a:defRPr/>
            </a:pPr>
            <a:r>
              <a:rPr lang="zh-CN" dirty="0"/>
              <a:t>版权所有。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68B74-8C95-3ABB-5DFB-3132E1B023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E41B03-A655-8446-8CC2-791E44A8469C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F4C185AD-43BC-9A30-611C-AC7F39C4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实际参数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B0C78135-61DF-CE77-A701-F7263DEB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考虑以下函数，</a:t>
            </a:r>
            <a:r>
              <a:rPr lang="zh-CN" altLang="en-US" dirty="0">
                <a:ea typeface="宋体" panose="02010600030101010101" pitchFamily="2" charset="-122"/>
              </a:rPr>
              <a:t>计算</a:t>
            </a:r>
            <a:r>
              <a:rPr lang="zh-CN" altLang="zh-CN" dirty="0">
                <a:ea typeface="宋体" panose="02010600030101010101" pitchFamily="2" charset="-122"/>
              </a:rPr>
              <a:t>数字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n次</a:t>
            </a:r>
            <a:r>
              <a:rPr lang="zh-CN" altLang="zh-CN" dirty="0">
                <a:ea typeface="宋体" panose="02010600030101010101" pitchFamily="2" charset="-122"/>
              </a:rPr>
              <a:t>幂：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power(int x, int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result = 1;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1;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&lt;= n;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result = result * x;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result;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4FA57-4999-C186-47DF-4A4558B9DB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9219D-9C54-84E7-6845-394E1C629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EBD013-17E4-B64A-BBD6-018025FC39A6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791130CF-CC3C-2770-9C4D-7FCD20C7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实际参数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C710DB84-D04D-BA6B-AC46-B331E61CA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zh-CN" altLang="zh-CN" dirty="0">
                <a:ea typeface="宋体" panose="02010600030101010101" pitchFamily="2" charset="-122"/>
              </a:rPr>
              <a:t>是原始指数的副本，因此该函数可以安全地修改它，从而不再需要</a:t>
            </a:r>
            <a:r>
              <a:rPr lang="zh-CN" altLang="en-US" dirty="0">
                <a:ea typeface="宋体" panose="02010600030101010101" pitchFamily="2" charset="-122"/>
              </a:rPr>
              <a:t>变量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power(int x, int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result = 1;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while (n-- &gt;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result = result * x;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result;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2689B-674A-A390-DA1B-DA6207C93D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7B026-D189-E921-924E-CF193848D6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15A9D8-8684-0941-A1FC-1418EDB1E4CE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C5A93900-0F72-F30C-EB5B-6B3628F9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实际参数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B8228840-FE31-5BDD-51F2-DA1E915DE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zh-CN" altLang="zh-CN" sz="2500" dirty="0">
                <a:ea typeface="宋体" panose="02010600030101010101" pitchFamily="2" charset="-122"/>
              </a:rPr>
              <a:t>C 对参数按值传递的要求使得编写某些类型的函数变得困难。</a:t>
            </a:r>
          </a:p>
          <a:p>
            <a:r>
              <a:rPr lang="zh-CN" altLang="zh-CN" sz="2500" dirty="0">
                <a:ea typeface="宋体" panose="02010600030101010101" pitchFamily="2" charset="-122"/>
              </a:rPr>
              <a:t>假设我们需要一个将</a:t>
            </a:r>
            <a:r>
              <a:rPr lang="en-US" altLang="zh-CN" sz="2500" dirty="0">
                <a:ea typeface="宋体" panose="02010600030101010101" pitchFamily="2" charset="-122"/>
              </a:rPr>
              <a:t>double</a:t>
            </a:r>
            <a:r>
              <a:rPr lang="zh-CN" altLang="en-US" sz="2500" dirty="0">
                <a:ea typeface="宋体" panose="02010600030101010101" pitchFamily="2" charset="-122"/>
              </a:rPr>
              <a:t>型的</a:t>
            </a:r>
            <a:r>
              <a:rPr lang="zh-CN" altLang="zh-CN" sz="2500" dirty="0">
                <a:ea typeface="宋体" panose="02010600030101010101" pitchFamily="2" charset="-122"/>
              </a:rPr>
              <a:t>值分解为整数部分和小数部分的函数。</a:t>
            </a:r>
          </a:p>
          <a:p>
            <a:r>
              <a:rPr lang="zh-CN" altLang="zh-CN" sz="2500" dirty="0">
                <a:ea typeface="宋体" panose="02010600030101010101" pitchFamily="2" charset="-122"/>
              </a:rPr>
              <a:t>由于函数不能返回两个数，可以尝试将</a:t>
            </a:r>
            <a:r>
              <a:rPr lang="zh-CN" altLang="en-US" sz="2500" dirty="0">
                <a:ea typeface="宋体" panose="02010600030101010101" pitchFamily="2" charset="-122"/>
              </a:rPr>
              <a:t>两个</a:t>
            </a:r>
            <a:r>
              <a:rPr lang="zh-CN" altLang="zh-CN" sz="2500" dirty="0">
                <a:ea typeface="宋体" panose="02010600030101010101" pitchFamily="2" charset="-122"/>
              </a:rPr>
              <a:t>变量传递给函数并修改它们：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decompose(double x, long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int_part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double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frac_part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int_part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(long) x;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frac_part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x -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int_part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8810-5CC9-6260-39CF-87C79D73DC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507B5-A0A8-A625-C51A-20C879D5DA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FB09A4-F07B-2141-99DC-826225FD54E3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856D43ED-8E4C-8DC7-C1CA-28D75C4B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实际参数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B63B296C-848E-2697-A4E1-28AD080E2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函数调用：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decompose(3.14159,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d);</a:t>
            </a:r>
          </a:p>
          <a:p>
            <a:r>
              <a:rPr lang="zh-CN" altLang="en-US" dirty="0">
                <a:ea typeface="宋体" panose="02010600030101010101" pitchFamily="2" charset="-122"/>
                <a:cs typeface="Courier New" panose="02070309020205020404" pitchFamily="49" charset="0"/>
              </a:rPr>
              <a:t>可惜</a:t>
            </a:r>
            <a:r>
              <a:rPr lang="zh-CN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的是，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zh-CN" altLang="zh-CN" dirty="0">
                <a:ea typeface="宋体" panose="02010600030101010101" pitchFamily="2" charset="-122"/>
              </a:rPr>
              <a:t>不会</a:t>
            </a:r>
            <a:r>
              <a:rPr lang="zh-CN" altLang="en-US" dirty="0">
                <a:ea typeface="宋体" panose="02010600030101010101" pitchFamily="2" charset="-122"/>
              </a:rPr>
              <a:t>因为赋值给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int_part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frac_part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而受到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影响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第 11 章展示了如何使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decompose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函数奏效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4C0DC-2E86-E42B-AEE5-FACB97830F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91A59-AAB6-B4C6-32CE-C7D08F96DE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AFAFFE-4F43-3D40-9DE1-C0732708A5A2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10215664-5B84-78E2-A535-1E61B9C9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实际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转换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25AEC60D-7AD1-61A7-2CE3-B10A1BE4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C 允许</a:t>
            </a:r>
            <a:r>
              <a:rPr lang="zh-CN" altLang="en-US" dirty="0">
                <a:ea typeface="宋体" panose="02010600030101010101" pitchFamily="2" charset="-122"/>
              </a:rPr>
              <a:t>实际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类型与</a:t>
            </a:r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类型不匹配的函数调用。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实际</a:t>
            </a:r>
            <a:r>
              <a:rPr lang="zh-CN" altLang="zh-CN" dirty="0">
                <a:ea typeface="宋体" panose="02010600030101010101" pitchFamily="2" charset="-122"/>
              </a:rPr>
              <a:t>参数如何转换取决于编译器在调用</a:t>
            </a:r>
            <a:r>
              <a:rPr lang="zh-CN" altLang="en-US" dirty="0">
                <a:ea typeface="宋体" panose="02010600030101010101" pitchFamily="2" charset="-122"/>
              </a:rPr>
              <a:t>函数</a:t>
            </a:r>
            <a:r>
              <a:rPr lang="zh-CN" altLang="zh-CN" dirty="0">
                <a:ea typeface="宋体" panose="02010600030101010101" pitchFamily="2" charset="-122"/>
              </a:rPr>
              <a:t>之前是否已经</a:t>
            </a:r>
            <a:r>
              <a:rPr lang="zh-CN" altLang="en-US" dirty="0">
                <a:ea typeface="宋体" panose="02010600030101010101" pitchFamily="2" charset="-122"/>
              </a:rPr>
              <a:t>遇到</a:t>
            </a:r>
            <a:r>
              <a:rPr lang="zh-CN" altLang="zh-CN" dirty="0">
                <a:ea typeface="宋体" panose="02010600030101010101" pitchFamily="2" charset="-122"/>
              </a:rPr>
              <a:t>函数的原型（或函数的完整定义）。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8EA28-323A-AD54-7D1E-FC60AEB18E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6074B-19CC-17F1-F2DC-3A9CB5509D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31D6AF-612F-084D-8A89-71BCC692D2B9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2EA2A153-0BB7-8C41-24D2-3135F650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实际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转换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8E52217C-DB17-F2DE-26AD-8BFD1A8A9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编译器在调用之前遇到了原型。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每个参数的值都隐式转换为相应</a:t>
            </a:r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参数的类型，就像</a:t>
            </a:r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zh-CN" altLang="zh-CN" dirty="0">
                <a:ea typeface="宋体" panose="02010600030101010101" pitchFamily="2" charset="-122"/>
              </a:rPr>
              <a:t>赋值一样。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示例：如果将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型的实际</a:t>
            </a:r>
            <a:r>
              <a:rPr lang="zh-CN" altLang="zh-CN" dirty="0">
                <a:ea typeface="宋体" panose="02010600030101010101" pitchFamily="2" charset="-122"/>
              </a:rPr>
              <a:t>参数传递给期</a:t>
            </a:r>
            <a:r>
              <a:rPr lang="zh-CN" altLang="en-US" dirty="0">
                <a:ea typeface="宋体" panose="02010600030101010101" pitchFamily="2" charset="-122"/>
              </a:rPr>
              <a:t>望得到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型参数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的函数，则</a:t>
            </a:r>
            <a:r>
              <a:rPr lang="zh-CN" altLang="zh-CN" dirty="0">
                <a:ea typeface="宋体" panose="02010600030101010101" pitchFamily="2" charset="-122"/>
              </a:rPr>
              <a:t>该</a:t>
            </a:r>
            <a:r>
              <a:rPr lang="zh-CN" altLang="en-US" dirty="0">
                <a:ea typeface="宋体" panose="02010600030101010101" pitchFamily="2" charset="-122"/>
              </a:rPr>
              <a:t>实际</a:t>
            </a:r>
            <a:r>
              <a:rPr lang="zh-CN" altLang="zh-CN" dirty="0">
                <a:ea typeface="宋体" panose="02010600030101010101" pitchFamily="2" charset="-122"/>
              </a:rPr>
              <a:t>参数将自动转换为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77EF2-0FF8-370C-054A-DFDFD70671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D859C-AB82-4AA8-743A-96FC6272FD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64501C-4316-F746-AD39-B989AA55C1DA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CE1BC6CD-2354-73B8-7983-BF87B673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实际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转换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BBEA0-E266-0962-5910-C88D5B3D8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b="1" dirty="0"/>
              <a:t>编译器在调用之前没有遇到原型。</a:t>
            </a:r>
          </a:p>
          <a:p>
            <a:pPr>
              <a:defRPr/>
            </a:pPr>
            <a:r>
              <a:rPr lang="zh-CN" dirty="0"/>
              <a:t>编译器执行</a:t>
            </a:r>
            <a:r>
              <a:rPr lang="zh-CN" b="1" dirty="0"/>
              <a:t>默认</a:t>
            </a:r>
            <a:r>
              <a:rPr lang="zh-CN" altLang="en-US" b="1" dirty="0"/>
              <a:t>的实际</a:t>
            </a:r>
            <a:r>
              <a:rPr lang="zh-CN" b="1" dirty="0"/>
              <a:t>参数提升：</a:t>
            </a:r>
          </a:p>
          <a:p>
            <a:pPr lvl="1">
              <a:defRPr/>
            </a:pP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zh-CN" altLang="en-US" dirty="0">
                <a:ea typeface="+mn-ea"/>
                <a:cs typeface="+mn-cs"/>
              </a:rPr>
              <a:t>类型的实际</a:t>
            </a:r>
            <a:r>
              <a:rPr lang="zh-CN" dirty="0">
                <a:ea typeface="+mn-ea"/>
                <a:cs typeface="+mn-cs"/>
              </a:rPr>
              <a:t>参数转换为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doubl</a:t>
            </a:r>
            <a:r>
              <a:rPr lang="en-US" altLang="zh-CN" dirty="0">
                <a:ea typeface="+mn-ea"/>
                <a:cs typeface="+mn-cs"/>
              </a:rPr>
              <a:t>e</a:t>
            </a:r>
            <a:r>
              <a:rPr lang="zh-CN" altLang="en-US" dirty="0">
                <a:ea typeface="+mn-ea"/>
                <a:cs typeface="+mn-cs"/>
              </a:rPr>
              <a:t>类型</a:t>
            </a:r>
            <a:r>
              <a:rPr lang="zh-CN" dirty="0">
                <a:ea typeface="+mn-ea"/>
                <a:cs typeface="+mn-cs"/>
              </a:rPr>
              <a:t>。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执行</a:t>
            </a:r>
            <a:r>
              <a:rPr lang="zh-CN" altLang="en-US" dirty="0">
                <a:ea typeface="+mn-ea"/>
                <a:cs typeface="+mn-cs"/>
              </a:rPr>
              <a:t>整值</a:t>
            </a:r>
            <a:r>
              <a:rPr lang="zh-CN" dirty="0">
                <a:ea typeface="+mn-ea"/>
                <a:cs typeface="+mn-cs"/>
              </a:rPr>
              <a:t>提升，</a:t>
            </a:r>
            <a:r>
              <a:rPr lang="zh-CN" altLang="en-US" dirty="0">
                <a:ea typeface="+mn-ea"/>
                <a:cs typeface="+mn-cs"/>
              </a:rPr>
              <a:t>把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char</a:t>
            </a:r>
            <a:r>
              <a:rPr lang="zh-CN" dirty="0">
                <a:ea typeface="+mn-ea"/>
                <a:cs typeface="+mn-cs"/>
              </a:rPr>
              <a:t>和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short</a:t>
            </a:r>
            <a:r>
              <a:rPr lang="zh-CN" altLang="en-US" dirty="0">
                <a:ea typeface="+mn-ea"/>
                <a:cs typeface="+mn-cs"/>
              </a:rPr>
              <a:t>类型的实际</a:t>
            </a:r>
            <a:r>
              <a:rPr lang="zh-CN" dirty="0">
                <a:ea typeface="+mn-ea"/>
                <a:cs typeface="+mn-cs"/>
              </a:rPr>
              <a:t>参数转换为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zh-CN" altLang="en-US" dirty="0">
                <a:ea typeface="+mn-ea"/>
                <a:cs typeface="+mn-cs"/>
              </a:rPr>
              <a:t>类型</a:t>
            </a:r>
            <a:r>
              <a:rPr lang="zh-CN" dirty="0">
                <a:ea typeface="+mn-ea"/>
                <a:cs typeface="+mn-cs"/>
              </a:rPr>
              <a:t>。（C99 </a:t>
            </a:r>
            <a:r>
              <a:rPr lang="zh-CN" altLang="en-US" dirty="0">
                <a:ea typeface="+mn-ea"/>
                <a:cs typeface="+mn-cs"/>
              </a:rPr>
              <a:t>实现了</a:t>
            </a:r>
            <a:r>
              <a:rPr lang="zh-CN" dirty="0">
                <a:ea typeface="+mn-ea"/>
                <a:cs typeface="+mn-cs"/>
              </a:rPr>
              <a:t>整数提升。）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E14AE-2144-D965-4B7C-697EB5A5EC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704E5-C01C-780D-DA2B-FEEA10C784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80E88F-7BB6-4A49-80EB-E2F43804B306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66FB1E5E-62EF-68CC-A009-DEC39923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实际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转换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676DF11E-6BB4-91EB-ABE0-7A2E84EA4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300" dirty="0">
                <a:ea typeface="宋体" panose="02010600030101010101" pitchFamily="2" charset="-122"/>
              </a:rPr>
              <a:t>依赖默认</a:t>
            </a:r>
            <a:r>
              <a:rPr lang="zh-CN" altLang="en-US" sz="2300" dirty="0">
                <a:ea typeface="宋体" panose="02010600030101010101" pitchFamily="2" charset="-122"/>
              </a:rPr>
              <a:t>的实际</a:t>
            </a:r>
            <a:r>
              <a:rPr lang="zh-CN" altLang="zh-CN" sz="2300" dirty="0">
                <a:ea typeface="宋体" panose="02010600030101010101" pitchFamily="2" charset="-122"/>
              </a:rPr>
              <a:t>参数提升是危险的。</a:t>
            </a:r>
          </a:p>
          <a:p>
            <a:r>
              <a:rPr lang="zh-CN" altLang="zh-CN" sz="2300" dirty="0">
                <a:ea typeface="宋体" panose="02010600030101010101" pitchFamily="2" charset="-122"/>
              </a:rPr>
              <a:t>例子：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&lt;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main(void)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double x = 3.0;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("Square: %d\n", square(x));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0;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square(int n)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n * n;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zh-CN" altLang="zh-CN" sz="2300" dirty="0">
                <a:solidFill>
                  <a:srgbClr val="000000"/>
                </a:solidFill>
                <a:ea typeface="宋体" panose="02010600030101010101" pitchFamily="2" charset="-122"/>
              </a:rPr>
              <a:t>在调用</a:t>
            </a:r>
            <a:r>
              <a:rPr lang="zh-CN" altLang="zh-CN" sz="23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square时</a:t>
            </a:r>
            <a:r>
              <a:rPr lang="zh-CN" altLang="zh-CN" sz="2300" dirty="0">
                <a:solidFill>
                  <a:srgbClr val="000000"/>
                </a:solidFill>
                <a:ea typeface="宋体" panose="02010600030101010101" pitchFamily="2" charset="-122"/>
              </a:rPr>
              <a:t>，编译器不知道它需要一个</a:t>
            </a:r>
            <a:r>
              <a:rPr lang="zh-CN" altLang="zh-CN" sz="23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int类型的参数</a:t>
            </a:r>
            <a:r>
              <a:rPr lang="zh-CN" altLang="zh-CN" sz="23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9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8762C-3D66-6AE3-2B3D-647E2CBD01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05C13-C830-696F-C4A5-23D8AAF1B8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95243D-3B48-9E46-ADEA-E4DAD02B3FB0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9A6AE68F-ADF0-77FF-CE76-CD12141E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实际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转换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190D5059-1C8C-00A8-2942-714A9664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300" dirty="0">
                <a:ea typeface="宋体" panose="02010600030101010101" pitchFamily="2" charset="-122"/>
              </a:rPr>
              <a:t>因此</a:t>
            </a:r>
            <a:r>
              <a:rPr lang="zh-CN" altLang="zh-CN" sz="2300" dirty="0">
                <a:ea typeface="宋体" panose="02010600030101010101" pitchFamily="2" charset="-122"/>
              </a:rPr>
              <a:t>，编译器在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x上执行默认</a:t>
            </a:r>
            <a:r>
              <a:rPr lang="zh-CN" altLang="en-US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的实际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参数提升</a:t>
            </a:r>
            <a:r>
              <a:rPr lang="zh-CN" altLang="zh-CN" sz="2300" dirty="0">
                <a:ea typeface="宋体" panose="02010600030101010101" pitchFamily="2" charset="-122"/>
              </a:rPr>
              <a:t>，但没有任何效果。</a:t>
            </a:r>
          </a:p>
          <a:p>
            <a:r>
              <a:rPr lang="zh-CN" altLang="en-US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函数期望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sz="2300" dirty="0">
                <a:ea typeface="宋体" panose="02010600030101010101" pitchFamily="2" charset="-122"/>
              </a:rPr>
              <a:t>类型的</a:t>
            </a:r>
            <a:r>
              <a:rPr lang="zh-CN" altLang="en-US" sz="2300" dirty="0">
                <a:ea typeface="宋体" panose="02010600030101010101" pitchFamily="2" charset="-122"/>
              </a:rPr>
              <a:t>实际</a:t>
            </a:r>
            <a:r>
              <a:rPr lang="zh-CN" altLang="zh-CN" sz="2300" dirty="0">
                <a:ea typeface="宋体" panose="02010600030101010101" pitchFamily="2" charset="-122"/>
              </a:rPr>
              <a:t>参数，但</a:t>
            </a:r>
            <a:r>
              <a:rPr lang="zh-CN" altLang="en-US" sz="2300" dirty="0">
                <a:ea typeface="宋体" panose="02010600030101010101" pitchFamily="2" charset="-122"/>
              </a:rPr>
              <a:t>却获得了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zh-CN" altLang="en-US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</a:t>
            </a:r>
            <a:r>
              <a:rPr lang="zh-CN" altLang="zh-CN" sz="2300" dirty="0">
                <a:ea typeface="宋体" panose="02010600030101010101" pitchFamily="2" charset="-122"/>
              </a:rPr>
              <a:t>值，所以调用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square</a:t>
            </a:r>
            <a:r>
              <a:rPr lang="zh-CN" altLang="en-US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将产生无效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</a:t>
            </a:r>
            <a:r>
              <a:rPr lang="zh-CN" altLang="en-US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结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果</a:t>
            </a:r>
            <a:r>
              <a:rPr lang="zh-CN" altLang="zh-CN" sz="23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将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square</a:t>
            </a:r>
            <a:r>
              <a:rPr lang="zh-CN" altLang="zh-CN" sz="2300" dirty="0">
                <a:ea typeface="宋体" panose="02010600030101010101" pitchFamily="2" charset="-122"/>
              </a:rPr>
              <a:t>的</a:t>
            </a:r>
            <a:r>
              <a:rPr lang="zh-CN" altLang="en-US" sz="2300" dirty="0">
                <a:ea typeface="宋体" panose="02010600030101010101" pitchFamily="2" charset="-122"/>
              </a:rPr>
              <a:t>实际</a:t>
            </a:r>
            <a:r>
              <a:rPr lang="zh-CN" altLang="zh-CN" sz="2300" dirty="0">
                <a:ea typeface="宋体" panose="02010600030101010101" pitchFamily="2" charset="-122"/>
              </a:rPr>
              <a:t>参数</a:t>
            </a:r>
            <a:r>
              <a:rPr lang="zh-CN" altLang="en-US" sz="2300" dirty="0">
                <a:ea typeface="宋体" panose="02010600030101010101" pitchFamily="2" charset="-122"/>
              </a:rPr>
              <a:t>强制</a:t>
            </a:r>
            <a:r>
              <a:rPr lang="zh-CN" altLang="zh-CN" sz="2300" dirty="0">
                <a:ea typeface="宋体" panose="02010600030101010101" pitchFamily="2" charset="-122"/>
              </a:rPr>
              <a:t>转换为正确的类型</a:t>
            </a:r>
            <a:r>
              <a:rPr lang="zh-CN" altLang="en-US" sz="2300" dirty="0">
                <a:ea typeface="宋体" panose="02010600030101010101" pitchFamily="2" charset="-122"/>
              </a:rPr>
              <a:t>可以</a:t>
            </a:r>
            <a:r>
              <a:rPr lang="zh-CN" altLang="zh-CN" sz="2300" dirty="0">
                <a:ea typeface="宋体" panose="02010600030101010101" pitchFamily="2" charset="-122"/>
              </a:rPr>
              <a:t>解决该问题：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Square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%d\n", square((int) x));</a:t>
            </a:r>
          </a:p>
          <a:p>
            <a:r>
              <a:rPr lang="zh-CN" altLang="zh-CN" sz="2300" dirty="0">
                <a:ea typeface="宋体" panose="02010600030101010101" pitchFamily="2" charset="-122"/>
              </a:rPr>
              <a:t>更好的解决方案是在调用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square</a:t>
            </a:r>
            <a:r>
              <a:rPr lang="zh-CN" altLang="zh-CN" sz="2300" dirty="0">
                <a:ea typeface="宋体" panose="02010600030101010101" pitchFamily="2" charset="-122"/>
              </a:rPr>
              <a:t>之前提供</a:t>
            </a:r>
            <a:r>
              <a:rPr lang="zh-CN" altLang="en-US" sz="2300" dirty="0">
                <a:ea typeface="宋体" panose="02010600030101010101" pitchFamily="2" charset="-122"/>
              </a:rPr>
              <a:t>该函数的</a:t>
            </a:r>
            <a:r>
              <a:rPr lang="zh-CN" altLang="zh-CN" sz="2300" dirty="0">
                <a:ea typeface="宋体" panose="02010600030101010101" pitchFamily="2" charset="-122"/>
              </a:rPr>
              <a:t>原型。</a:t>
            </a:r>
          </a:p>
          <a:p>
            <a:r>
              <a:rPr lang="zh-CN" altLang="zh-CN" sz="2300" dirty="0">
                <a:ea typeface="宋体" panose="02010600030101010101" pitchFamily="2" charset="-122"/>
              </a:rPr>
              <a:t>在 C99 中，在没有提供函数的声明或定义的情况下调用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square</a:t>
            </a:r>
            <a:r>
              <a:rPr lang="zh-CN" altLang="en-US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</a:t>
            </a:r>
            <a:r>
              <a:rPr lang="zh-CN" altLang="zh-CN" sz="2300" dirty="0">
                <a:ea typeface="宋体" panose="02010600030101010101" pitchFamily="2" charset="-122"/>
              </a:rPr>
              <a:t>是错误的。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BC6A6-844D-AE48-A3DA-007A736B55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A03AF-4C25-F5A4-9EBE-9A1D98C636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4CA2CD-5B3F-E54B-BD18-3B4C89820278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FEA5C9CE-9F3C-4E59-CB53-B3349396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数组</a:t>
            </a:r>
            <a:r>
              <a:rPr lang="zh-CN" altLang="en-US" dirty="0">
                <a:ea typeface="宋体" panose="02010600030101010101" pitchFamily="2" charset="-122"/>
              </a:rPr>
              <a:t>型实际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05F0AB5A-1524-B10C-3F96-DD229175A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700" dirty="0">
                <a:ea typeface="宋体" panose="02010600030101010101" pitchFamily="2" charset="-122"/>
              </a:rPr>
              <a:t>当函数参数是一维数组时，可以不指定数组的长度：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f(int a[]) /* 没有指定长度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zh-CN" altLang="zh-CN" sz="2700" dirty="0">
                <a:ea typeface="宋体" panose="02010600030101010101" pitchFamily="2" charset="-122"/>
              </a:rPr>
              <a:t>C 没有为函数提供任何简单的方法来确定传递给它的数组的长度。</a:t>
            </a:r>
          </a:p>
          <a:p>
            <a:r>
              <a:rPr lang="zh-CN" altLang="zh-CN" sz="2700" dirty="0">
                <a:ea typeface="宋体" panose="02010600030101010101" pitchFamily="2" charset="-122"/>
              </a:rPr>
              <a:t>我们必须提供长度（如果函数需要它）作为</a:t>
            </a:r>
            <a:r>
              <a:rPr lang="zh-CN" altLang="en-US" sz="2700" dirty="0">
                <a:ea typeface="宋体" panose="02010600030101010101" pitchFamily="2" charset="-122"/>
              </a:rPr>
              <a:t>额外的</a:t>
            </a:r>
            <a:r>
              <a:rPr lang="zh-CN" altLang="zh-CN" sz="2700" dirty="0">
                <a:ea typeface="宋体" panose="02010600030101010101" pitchFamily="2" charset="-122"/>
              </a:rPr>
              <a:t>参数。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8546E-17A6-4308-1AE3-CFC68F443F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111DB-9E88-14CB-FBDA-DF09F4FA4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0BDFC3-A7B9-4345-821D-EED3A87C8A2D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FBF4A3B-945D-B40B-EBF1-8D20DAFB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程序：计算平均值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06A73EAD-B2E9-8F24-6BEE-EFA5A687D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每个函数都有一个大括号括起来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执行部分，称为</a:t>
            </a:r>
            <a:r>
              <a:rPr lang="zh-CN" altLang="en-US" b="1" dirty="0">
                <a:ea typeface="宋体" panose="02010600030101010101" pitchFamily="2" charset="-122"/>
              </a:rPr>
              <a:t>函数体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</a:t>
            </a:r>
            <a:r>
              <a:rPr lang="zh-CN" altLang="zh-CN" dirty="0">
                <a:ea typeface="宋体" panose="02010600030101010101" pitchFamily="2" charset="-122"/>
              </a:rPr>
              <a:t>的</a:t>
            </a:r>
            <a:r>
              <a:rPr lang="zh-CN" altLang="en-US" dirty="0">
                <a:ea typeface="宋体" panose="02010600030101010101" pitchFamily="2" charset="-122"/>
              </a:rPr>
              <a:t>函数</a:t>
            </a:r>
            <a:r>
              <a:rPr lang="zh-CN" altLang="zh-CN" dirty="0">
                <a:ea typeface="宋体" panose="02010600030101010101" pitchFamily="2" charset="-122"/>
              </a:rPr>
              <a:t>体由一</a:t>
            </a:r>
            <a:r>
              <a:rPr lang="zh-CN" altLang="en-US" dirty="0">
                <a:ea typeface="宋体" panose="02010600030101010101" pitchFamily="2" charset="-122"/>
              </a:rPr>
              <a:t>条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  <a:r>
              <a:rPr lang="zh-CN" altLang="en-US" dirty="0">
                <a:ea typeface="宋体" panose="02010600030101010101" pitchFamily="2" charset="-122"/>
              </a:rPr>
              <a:t>构</a:t>
            </a:r>
            <a:r>
              <a:rPr lang="zh-CN" altLang="zh-CN" dirty="0">
                <a:ea typeface="宋体" panose="02010600030101010101" pitchFamily="2" charset="-122"/>
              </a:rPr>
              <a:t>成。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执行这</a:t>
            </a:r>
            <a:r>
              <a:rPr lang="zh-CN" altLang="en-US" dirty="0">
                <a:ea typeface="宋体" panose="02010600030101010101" pitchFamily="2" charset="-122"/>
              </a:rPr>
              <a:t>条</a:t>
            </a:r>
            <a:r>
              <a:rPr lang="zh-CN" altLang="zh-CN" dirty="0">
                <a:ea typeface="宋体" panose="02010600030101010101" pitchFamily="2" charset="-122"/>
              </a:rPr>
              <a:t>语句会</a:t>
            </a:r>
            <a:r>
              <a:rPr lang="zh-CN" altLang="en-US" dirty="0">
                <a:ea typeface="宋体" panose="02010600030101010101" pitchFamily="2" charset="-122"/>
              </a:rPr>
              <a:t>使</a:t>
            </a:r>
            <a:r>
              <a:rPr lang="zh-CN" altLang="zh-CN" dirty="0">
                <a:ea typeface="宋体" panose="02010600030101010101" pitchFamily="2" charset="-122"/>
              </a:rPr>
              <a:t>函数“返回”到调用</a:t>
            </a:r>
            <a:r>
              <a:rPr lang="zh-CN" altLang="en-US" dirty="0">
                <a:ea typeface="宋体" panose="02010600030101010101" pitchFamily="2" charset="-122"/>
              </a:rPr>
              <a:t>它</a:t>
            </a:r>
            <a:r>
              <a:rPr lang="zh-CN" altLang="zh-CN" dirty="0">
                <a:ea typeface="宋体" panose="02010600030101010101" pitchFamily="2" charset="-122"/>
              </a:rPr>
              <a:t>的地方；</a:t>
            </a:r>
            <a:r>
              <a:rPr lang="zh-CN" altLang="en-US" dirty="0"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zh-CN" dirty="0">
                <a:ea typeface="宋体" panose="02010600030101010101" pitchFamily="2" charset="-122"/>
              </a:rPr>
              <a:t>的值将</a:t>
            </a:r>
            <a:r>
              <a:rPr lang="zh-CN" altLang="en-US" dirty="0">
                <a:ea typeface="宋体" panose="02010600030101010101" pitchFamily="2" charset="-122"/>
              </a:rPr>
              <a:t>作为</a:t>
            </a:r>
            <a:r>
              <a:rPr lang="zh-CN" altLang="zh-CN" dirty="0">
                <a:ea typeface="宋体" panose="02010600030101010101" pitchFamily="2" charset="-122"/>
              </a:rPr>
              <a:t>函数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返回值。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403A5-BF4C-031D-3BDB-2704E69A1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E5EEF-DCB8-38CE-4DF4-AF719ADD4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AEF3A0-4441-474B-82C9-256ACC40340E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4212BD07-4F06-0C41-87B2-BF84532E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数组</a:t>
            </a:r>
            <a:r>
              <a:rPr lang="zh-CN" altLang="en-US" dirty="0">
                <a:ea typeface="宋体" panose="02010600030101010101" pitchFamily="2" charset="-122"/>
              </a:rPr>
              <a:t>型实际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9CEE71FC-8475-54B5-C8D1-20A784E6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例子：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 a[], int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sum = 0;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 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n; 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sum += a[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sum;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由于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需要知道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数组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a的长度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，我们必须将它作为第二个参数提供。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23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49FAF-59E4-75FE-6C3D-A4DBB5DB6F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7B607-C647-554B-635F-88513BDC85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98C5F4-B5BC-054B-9674-EEA9B9133154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BF754DFB-9744-BA5B-D6B3-71D30123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数组</a:t>
            </a:r>
            <a:r>
              <a:rPr lang="zh-CN" altLang="en-US" dirty="0">
                <a:ea typeface="宋体" panose="02010600030101010101" pitchFamily="2" charset="-122"/>
              </a:rPr>
              <a:t>型实际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1CBCBFCD-FBCC-D44E-E4DD-DE6F271F8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zh-CN" altLang="zh-CN" dirty="0">
                <a:ea typeface="宋体" panose="02010600030101010101" pitchFamily="2" charset="-122"/>
              </a:rPr>
              <a:t>的原型具有以下</a:t>
            </a:r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sum_array(int a[], int n);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通常情况下</a:t>
            </a:r>
            <a:r>
              <a:rPr lang="zh-CN" altLang="zh-CN" dirty="0">
                <a:ea typeface="宋体" panose="02010600030101010101" pitchFamily="2" charset="-122"/>
              </a:rPr>
              <a:t>，如果愿意，可以省略参数名称：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sum_array(int [], int);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D77E5-76AC-09AD-C78C-E8AE20B313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C128E-5B48-FF06-DFC9-8204A43C4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362EDB-76F1-BD47-AA56-70F1CBD90214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0A918778-5172-F611-0859-3E3BDCFB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数组</a:t>
            </a:r>
            <a:r>
              <a:rPr lang="zh-CN" altLang="en-US" dirty="0">
                <a:ea typeface="宋体" panose="02010600030101010101" pitchFamily="2" charset="-122"/>
              </a:rPr>
              <a:t>型实际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4961EBD9-EEE6-7295-2AEA-6120D5126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>
                <a:ea typeface="宋体" panose="02010600030101010101" pitchFamily="2" charset="-122"/>
              </a:rPr>
              <a:t>当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zh-CN" altLang="zh-CN" sz="2400" dirty="0">
                <a:ea typeface="宋体" panose="02010600030101010101" pitchFamily="2" charset="-122"/>
              </a:rPr>
              <a:t>被调用时，第一个参数是数组的名字，第二个是它的长度：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LEN 100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main(void)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b[LEN], total;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total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(b, LEN);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注意，在将数组名称传递给函数时，</a:t>
            </a:r>
            <a:r>
              <a:rPr lang="zh-CN" altLang="en-US" sz="2400" dirty="0">
                <a:ea typeface="宋体" panose="02010600030101010101" pitchFamily="2" charset="-122"/>
              </a:rPr>
              <a:t>不要</a:t>
            </a:r>
            <a:r>
              <a:rPr lang="zh-CN" altLang="zh-CN" sz="2400" dirty="0">
                <a:ea typeface="宋体" panose="02010600030101010101" pitchFamily="2" charset="-122"/>
              </a:rPr>
              <a:t>在数组名称后放置方括号：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total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(b[], LEN);   /*** WRONG ***/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A3B91-CBB0-3C75-18B2-389A9CD1D5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D890A-EE07-1896-4B73-D1B94ED7C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83D1F2-D019-3746-A473-21CA998BA744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10F46C01-608A-87FB-CFE6-1E6AD43C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数组</a:t>
            </a:r>
            <a:r>
              <a:rPr lang="zh-CN" altLang="en-US" dirty="0">
                <a:ea typeface="宋体" panose="02010600030101010101" pitchFamily="2" charset="-122"/>
              </a:rPr>
              <a:t>型实际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474552D8-D62E-D844-13E9-1282C6012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函数无法检查传</a:t>
            </a:r>
            <a:r>
              <a:rPr lang="zh-CN" altLang="en-US" dirty="0">
                <a:ea typeface="宋体" panose="02010600030101010101" pitchFamily="2" charset="-122"/>
              </a:rPr>
              <a:t>入</a:t>
            </a:r>
            <a:r>
              <a:rPr lang="zh-CN" altLang="zh-CN" dirty="0">
                <a:ea typeface="宋体" panose="02010600030101010101" pitchFamily="2" charset="-122"/>
              </a:rPr>
              <a:t>的数组长度</a:t>
            </a:r>
            <a:r>
              <a:rPr lang="zh-CN" altLang="en-US" dirty="0">
                <a:ea typeface="宋体" panose="02010600030101010101" pitchFamily="2" charset="-122"/>
              </a:rPr>
              <a:t>的正确性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我们可以利用这一</a:t>
            </a:r>
            <a:r>
              <a:rPr lang="zh-CN" altLang="en-US" dirty="0">
                <a:ea typeface="宋体" panose="02010600030101010101" pitchFamily="2" charset="-122"/>
              </a:rPr>
              <a:t>点来</a:t>
            </a:r>
            <a:r>
              <a:rPr lang="zh-CN" altLang="zh-CN" dirty="0">
                <a:ea typeface="宋体" panose="02010600030101010101" pitchFamily="2" charset="-122"/>
              </a:rPr>
              <a:t>告诉函数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zh-CN" dirty="0">
                <a:ea typeface="宋体" panose="02010600030101010101" pitchFamily="2" charset="-122"/>
              </a:rPr>
              <a:t>数组</a:t>
            </a:r>
            <a:r>
              <a:rPr lang="zh-CN" altLang="en-US" dirty="0">
                <a:ea typeface="宋体" panose="02010600030101010101" pitchFamily="2" charset="-122"/>
              </a:rPr>
              <a:t>的长度比</a:t>
            </a:r>
            <a:r>
              <a:rPr lang="zh-CN" altLang="zh-CN" dirty="0">
                <a:ea typeface="宋体" panose="02010600030101010101" pitchFamily="2" charset="-122"/>
              </a:rPr>
              <a:t>实际</a:t>
            </a:r>
            <a:r>
              <a:rPr lang="zh-CN" altLang="en-US" dirty="0">
                <a:ea typeface="宋体" panose="02010600030101010101" pitchFamily="2" charset="-122"/>
              </a:rPr>
              <a:t>情况小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假设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zh-CN" dirty="0">
                <a:ea typeface="宋体" panose="02010600030101010101" pitchFamily="2" charset="-122"/>
              </a:rPr>
              <a:t>数组</a:t>
            </a:r>
            <a:r>
              <a:rPr lang="zh-CN" altLang="en-US" dirty="0">
                <a:ea typeface="宋体" panose="02010600030101010101" pitchFamily="2" charset="-122"/>
              </a:rPr>
              <a:t>有</a:t>
            </a:r>
            <a:r>
              <a:rPr lang="en-US" altLang="zh-CN" dirty="0">
                <a:ea typeface="宋体" panose="02010600030101010101" pitchFamily="2" charset="-122"/>
              </a:rPr>
              <a:t>100</a:t>
            </a:r>
            <a:r>
              <a:rPr lang="zh-CN" altLang="en-US" dirty="0">
                <a:ea typeface="宋体" panose="02010600030101010101" pitchFamily="2" charset="-122"/>
              </a:rPr>
              <a:t>个元素，但是实际仅</a:t>
            </a:r>
            <a:r>
              <a:rPr lang="zh-CN" altLang="zh-CN" dirty="0">
                <a:ea typeface="宋体" panose="02010600030101010101" pitchFamily="2" charset="-122"/>
              </a:rPr>
              <a:t>存储了 50 个数。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对</a:t>
            </a:r>
            <a:r>
              <a:rPr lang="zh-CN" altLang="zh-CN" dirty="0">
                <a:ea typeface="宋体" panose="02010600030101010101" pitchFamily="2" charset="-122"/>
              </a:rPr>
              <a:t>前 50 个元素</a:t>
            </a:r>
            <a:r>
              <a:rPr lang="zh-CN" altLang="en-US" dirty="0">
                <a:ea typeface="宋体" panose="02010600030101010101" pitchFamily="2" charset="-122"/>
              </a:rPr>
              <a:t>进行求和：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total =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(b, 50);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C3E09-255D-E509-1A07-C2BF1BEC64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A58E4-D6FA-3F9C-85A1-63FBEBAAF0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96BD45-5F79-5D4C-B430-DE271EFC08BD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213E70E5-181C-2CCB-17CC-334AD296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数组</a:t>
            </a:r>
            <a:r>
              <a:rPr lang="zh-CN" altLang="en-US" dirty="0">
                <a:ea typeface="宋体" panose="02010600030101010101" pitchFamily="2" charset="-122"/>
              </a:rPr>
              <a:t>型实际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8F08A9EF-44DD-A0A5-4140-C6A57B40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注意不要告诉函数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zh-CN" dirty="0">
                <a:ea typeface="宋体" panose="02010600030101010101" pitchFamily="2" charset="-122"/>
              </a:rPr>
              <a:t>数组</a:t>
            </a:r>
            <a:r>
              <a:rPr lang="zh-CN" altLang="en-US" dirty="0">
                <a:ea typeface="宋体" panose="02010600030101010101" pitchFamily="2" charset="-122"/>
              </a:rPr>
              <a:t>型实际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  <a:r>
              <a:rPr lang="zh-CN" altLang="en-US" dirty="0">
                <a:ea typeface="宋体" panose="02010600030101010101" pitchFamily="2" charset="-122"/>
              </a:rPr>
              <a:t>比</a:t>
            </a:r>
            <a:r>
              <a:rPr lang="zh-CN" altLang="zh-CN" dirty="0">
                <a:ea typeface="宋体" panose="02010600030101010101" pitchFamily="2" charset="-122"/>
              </a:rPr>
              <a:t>实际</a:t>
            </a:r>
            <a:r>
              <a:rPr lang="zh-CN" altLang="en-US" dirty="0">
                <a:ea typeface="宋体" panose="02010600030101010101" pitchFamily="2" charset="-122"/>
              </a:rPr>
              <a:t>情况大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total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(b,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150);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WRONG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***/</a:t>
            </a:r>
          </a:p>
          <a:p>
            <a:pPr>
              <a:buFontTx/>
              <a:buNone/>
            </a:pP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</a:t>
            </a:r>
            <a:r>
              <a:rPr lang="zh-CN" altLang="zh-CN" dirty="0">
                <a:ea typeface="宋体" panose="02010600030101010101" pitchFamily="2" charset="-122"/>
              </a:rPr>
              <a:t>将超出数组的末尾，导致未定义的行为。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BFC6E-3010-C6D9-9B23-3402D872B6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B7687-AC73-F9B4-56AD-9709737DA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02F0EC-0296-5941-9C94-188033897C83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A20D3724-9719-41F7-C4B2-A05ECD40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数组</a:t>
            </a:r>
            <a:r>
              <a:rPr lang="zh-CN" altLang="en-US" dirty="0">
                <a:ea typeface="宋体" panose="02010600030101010101" pitchFamily="2" charset="-122"/>
              </a:rPr>
              <a:t>型实际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FF068695-47A3-356A-18D5-6F9FE7FCE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函数</a:t>
            </a:r>
            <a:r>
              <a:rPr lang="zh-CN" altLang="en-US" dirty="0">
                <a:ea typeface="宋体" panose="02010600030101010101" pitchFamily="2" charset="-122"/>
              </a:rPr>
              <a:t>可以</a:t>
            </a:r>
            <a:r>
              <a:rPr lang="zh-CN" altLang="zh-CN" dirty="0">
                <a:ea typeface="宋体" panose="02010600030101010101" pitchFamily="2" charset="-122"/>
              </a:rPr>
              <a:t>更改数组</a:t>
            </a:r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参数的元素，更改会反映在相应的</a:t>
            </a:r>
            <a:r>
              <a:rPr lang="zh-CN" altLang="en-US" dirty="0">
                <a:ea typeface="宋体" panose="02010600030101010101" pitchFamily="2" charset="-122"/>
              </a:rPr>
              <a:t>实际</a:t>
            </a:r>
            <a:r>
              <a:rPr lang="zh-CN" altLang="zh-CN" dirty="0">
                <a:ea typeface="宋体" panose="02010600030101010101" pitchFamily="2" charset="-122"/>
              </a:rPr>
              <a:t>参数中。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通过</a:t>
            </a:r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zh-CN" altLang="zh-CN" dirty="0">
                <a:ea typeface="宋体" panose="02010600030101010101" pitchFamily="2" charset="-122"/>
              </a:rPr>
              <a:t>每个</a:t>
            </a:r>
            <a:r>
              <a:rPr lang="zh-CN" altLang="en-US" dirty="0">
                <a:ea typeface="宋体" panose="02010600030101010101" pitchFamily="2" charset="-122"/>
              </a:rPr>
              <a:t>数组</a:t>
            </a:r>
            <a:r>
              <a:rPr lang="zh-CN" altLang="zh-CN" dirty="0">
                <a:ea typeface="宋体" panose="02010600030101010101" pitchFamily="2" charset="-122"/>
              </a:rPr>
              <a:t>元素中</a:t>
            </a:r>
            <a:r>
              <a:rPr lang="zh-CN" altLang="en-US" dirty="0">
                <a:ea typeface="宋体" panose="02010600030101010101" pitchFamily="2" charset="-122"/>
              </a:rPr>
              <a:t>存储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zh-CN" dirty="0">
                <a:ea typeface="宋体" panose="02010600030101010101" pitchFamily="2" charset="-122"/>
              </a:rPr>
              <a:t>来修改数组的函数：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store_zeros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 a[], int n)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n;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a[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= 0;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3CAD-9CC5-C2FF-D94F-3A267BD79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38838-0A10-46DA-B608-DEA804A2AF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3D772C-F3A2-3A43-8633-00CF61D9461C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7FFB8135-DA4A-59D1-0EE5-D0B11CDA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数组</a:t>
            </a:r>
            <a:r>
              <a:rPr lang="zh-CN" altLang="en-US" dirty="0">
                <a:ea typeface="宋体" panose="02010600030101010101" pitchFamily="2" charset="-122"/>
              </a:rPr>
              <a:t>型实际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2551CA99-9571-D284-8305-4BED9A8D9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调用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store_zeros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store_zeros(b, 100);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修改数组</a:t>
            </a:r>
            <a:r>
              <a:rPr lang="zh-CN" altLang="en-US" dirty="0">
                <a:ea typeface="宋体" panose="02010600030101010101" pitchFamily="2" charset="-122"/>
              </a:rPr>
              <a:t>型实际</a:t>
            </a:r>
            <a:r>
              <a:rPr lang="zh-CN" altLang="zh-CN" dirty="0">
                <a:ea typeface="宋体" panose="02010600030101010101" pitchFamily="2" charset="-122"/>
              </a:rPr>
              <a:t>参数元素的能力似乎与 C 按值传递参数相矛盾。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第 12 章解释了为什么实际上没有矛盾。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843A8-9F85-9AC2-99D8-B4EA6EBE6B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B8D08-5165-A510-9AF8-87072C81F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C64666-491E-3248-AE32-8DDA3DFC1277}" type="slidenum">
              <a:rPr lang="en-US" altLang="zh-CN" sz="1200">
                <a:latin typeface="Arial" panose="020B0604020202020204" pitchFamily="34" charset="0"/>
              </a:rPr>
              <a:pPr/>
              <a:t>56</a:t>
            </a:fld>
            <a:endParaRPr lang="en-US" altLang="zh-CN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653464FC-2C5A-8906-888C-9BC530E7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数组</a:t>
            </a:r>
            <a:r>
              <a:rPr lang="zh-CN" altLang="en-US" dirty="0">
                <a:ea typeface="宋体" panose="02010600030101010101" pitchFamily="2" charset="-122"/>
              </a:rPr>
              <a:t>型实际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B2741D77-B8F5-FC67-E17A-6D15E19B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r>
              <a:rPr lang="zh-CN" altLang="zh-CN" sz="2400" dirty="0">
                <a:ea typeface="宋体" panose="02010600030101010101" pitchFamily="2" charset="-122"/>
              </a:rPr>
              <a:t>如果</a:t>
            </a:r>
            <a:r>
              <a:rPr lang="zh-CN" altLang="en-US" sz="2400" dirty="0">
                <a:ea typeface="宋体" panose="02010600030101010101" pitchFamily="2" charset="-122"/>
              </a:rPr>
              <a:t>形式</a:t>
            </a:r>
            <a:r>
              <a:rPr lang="zh-CN" altLang="zh-CN" sz="2400" dirty="0">
                <a:ea typeface="宋体" panose="02010600030101010101" pitchFamily="2" charset="-122"/>
              </a:rPr>
              <a:t>参数是多维数组，</a:t>
            </a:r>
            <a:r>
              <a:rPr lang="zh-CN" altLang="en-US" sz="2400" dirty="0">
                <a:ea typeface="宋体" panose="02010600030101010101" pitchFamily="2" charset="-122"/>
              </a:rPr>
              <a:t>声明参数时</a:t>
            </a:r>
            <a:r>
              <a:rPr lang="zh-CN" altLang="zh-CN" sz="2400" dirty="0">
                <a:ea typeface="宋体" panose="02010600030101010101" pitchFamily="2" charset="-122"/>
              </a:rPr>
              <a:t>只</a:t>
            </a:r>
            <a:r>
              <a:rPr lang="zh-CN" altLang="en-US" sz="2400" dirty="0">
                <a:ea typeface="宋体" panose="02010600030101010101" pitchFamily="2" charset="-122"/>
              </a:rPr>
              <a:t>能</a:t>
            </a:r>
            <a:r>
              <a:rPr lang="zh-CN" altLang="zh-CN" sz="2400" dirty="0">
                <a:ea typeface="宋体" panose="02010600030101010101" pitchFamily="2" charset="-122"/>
              </a:rPr>
              <a:t>省略第一维的长度。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如果修改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zh-CN" altLang="zh-CN" sz="2400" dirty="0">
                <a:ea typeface="宋体" panose="02010600030101010101" pitchFamily="2" charset="-122"/>
              </a:rPr>
              <a:t>使得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zh-CN" sz="2400" dirty="0">
                <a:ea typeface="宋体" panose="02010600030101010101" pitchFamily="2" charset="-122"/>
              </a:rPr>
              <a:t>是一个二维数组，</a:t>
            </a:r>
            <a:r>
              <a:rPr lang="zh-CN" altLang="en-US" sz="2400" dirty="0">
                <a:ea typeface="宋体" panose="02010600030101010101" pitchFamily="2" charset="-122"/>
              </a:rPr>
              <a:t>就</a:t>
            </a:r>
            <a:r>
              <a:rPr lang="zh-CN" altLang="zh-CN" sz="2400" dirty="0">
                <a:ea typeface="宋体" panose="02010600030101010101" pitchFamily="2" charset="-122"/>
              </a:rPr>
              <a:t>必须指定 a 中的列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</a:t>
            </a:r>
            <a:r>
              <a:rPr lang="zh-CN" altLang="zh-CN" sz="2400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LEN 10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sum_two_dimensional_array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a[][LEN],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j, sum = 0;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for (j = 0; j &lt; LEN;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j++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sum += a[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][j];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sum;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82266-3DEE-7BB0-044E-A4C55F7F58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F17C2-DEEF-0675-AA65-215D816493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E31D85-C8B2-954A-9519-4BF7D1906650}" type="slidenum">
              <a:rPr lang="en-US" altLang="zh-CN" sz="1200">
                <a:latin typeface="Arial" panose="020B0604020202020204" pitchFamily="34" charset="0"/>
              </a:rPr>
              <a:pPr/>
              <a:t>57</a:t>
            </a:fld>
            <a:endParaRPr lang="en-US" altLang="zh-CN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2D9573AC-3CF7-AE1B-27E9-E6979BA1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数组</a:t>
            </a:r>
            <a:r>
              <a:rPr lang="zh-CN" altLang="en-US" dirty="0">
                <a:ea typeface="宋体" panose="02010600030101010101" pitchFamily="2" charset="-122"/>
              </a:rPr>
              <a:t>型实际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5E42BAC7-B73D-5430-8637-CD1A87EA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无法传递具有任意列数的多维数组</a:t>
            </a:r>
            <a:r>
              <a:rPr lang="zh-CN" altLang="en-US" dirty="0">
                <a:ea typeface="宋体" panose="02010600030101010101" pitchFamily="2" charset="-122"/>
              </a:rPr>
              <a:t>是很讨厌的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我们通常可以通过使用指针数组来解决这个难题。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C99 的变长数组</a:t>
            </a:r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参数提供了一个更好的解决方案。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1EA80-C3C4-724D-0E6D-6F98BE22A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19CD0-1839-B1D5-1300-49B5B360FB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A13428-0D39-9B4B-9649-12DB1ABE7AFC}" type="slidenum">
              <a:rPr lang="en-US" altLang="zh-CN" sz="1200">
                <a:latin typeface="Arial" panose="020B0604020202020204" pitchFamily="34" charset="0"/>
              </a:rPr>
              <a:pPr/>
              <a:t>58</a:t>
            </a:fld>
            <a:endParaRPr lang="en-US" altLang="zh-CN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211F3382-9DA0-9806-14D8-20A9B3DB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变长数组</a:t>
            </a:r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参数 (C99)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A0F277F0-B957-BE9F-9A50-A30CA719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C99 允许使用可变长度数组作为参数。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考虑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zh-CN" altLang="zh-CN" sz="2600" dirty="0">
                <a:ea typeface="宋体" panose="02010600030101010101" pitchFamily="2" charset="-122"/>
              </a:rPr>
              <a:t>函数：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 a[], int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buFontTx/>
              <a:buNone/>
            </a:pPr>
            <a:r>
              <a:rPr lang="zh-CN" altLang="en-US" sz="2600" dirty="0">
                <a:ea typeface="宋体" panose="02010600030101010101" pitchFamily="2" charset="-122"/>
              </a:rPr>
              <a:t>这样的定义使得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zh-CN" altLang="zh-CN" sz="2600" dirty="0">
                <a:ea typeface="宋体" panose="02010600030101010101" pitchFamily="2" charset="-122"/>
              </a:rPr>
              <a:t>和数组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a的长度之间没有直接联系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尽管函数体将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zh-CN" altLang="zh-CN" sz="2600" dirty="0">
                <a:ea typeface="宋体" panose="02010600030101010101" pitchFamily="2" charset="-122"/>
              </a:rPr>
              <a:t>视为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zh-CN" sz="2600" dirty="0">
                <a:ea typeface="宋体" panose="02010600030101010101" pitchFamily="2" charset="-122"/>
              </a:rPr>
              <a:t>的长度，但数组的实际长度可能大于或小于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A7E51-13A8-E11A-2C87-212C464C6C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45818-61E9-6837-BC30-D9CEC3780E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142720-9922-7C46-8E36-2DAB168A395F}" type="slidenum">
              <a:rPr lang="en-US" altLang="zh-CN" sz="1200">
                <a:latin typeface="Arial" panose="020B0604020202020204" pitchFamily="34" charset="0"/>
              </a:rPr>
              <a:pPr/>
              <a:t>59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43FFBF4-AF60-F384-47CE-C27D1BC9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程序：计算平均值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DCAEF36C-EE46-3AEF-CC6E-2DF2B85E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函数调用</a:t>
            </a:r>
            <a:r>
              <a:rPr lang="zh-CN" altLang="en-US" dirty="0">
                <a:ea typeface="宋体" panose="02010600030101010101" pitchFamily="2" charset="-122"/>
              </a:rPr>
              <a:t>需要</a:t>
            </a:r>
            <a:r>
              <a:rPr lang="zh-CN" altLang="zh-CN" dirty="0">
                <a:ea typeface="宋体" panose="02010600030101010101" pitchFamily="2" charset="-122"/>
              </a:rPr>
              <a:t>函数名和</a:t>
            </a:r>
            <a:r>
              <a:rPr lang="zh-CN" altLang="en-US" dirty="0">
                <a:ea typeface="宋体" panose="02010600030101010101" pitchFamily="2" charset="-122"/>
              </a:rPr>
              <a:t>实际参数列表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average(x,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y)</a:t>
            </a:r>
            <a:r>
              <a:rPr lang="zh-CN" altLang="zh-CN" dirty="0">
                <a:ea typeface="宋体" panose="02010600030101010101" pitchFamily="2" charset="-122"/>
              </a:rPr>
              <a:t>是</a:t>
            </a:r>
            <a:r>
              <a:rPr lang="zh-CN" altLang="en-US" dirty="0">
                <a:ea typeface="宋体" panose="02010600030101010101" pitchFamily="2" charset="-122"/>
              </a:rPr>
              <a:t>对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</a:t>
            </a:r>
            <a:r>
              <a:rPr lang="zh-CN" altLang="zh-CN" dirty="0">
                <a:ea typeface="宋体" panose="02010600030101010101" pitchFamily="2" charset="-122"/>
              </a:rPr>
              <a:t>函数的调用。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实际</a:t>
            </a:r>
            <a:r>
              <a:rPr lang="zh-CN" altLang="zh-CN" dirty="0">
                <a:ea typeface="宋体" panose="02010600030101010101" pitchFamily="2" charset="-122"/>
              </a:rPr>
              <a:t>参数用于向函数提供信息。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调用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average(x,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y)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的效果是</a:t>
            </a:r>
            <a:r>
              <a:rPr lang="zh-CN" altLang="en-US" dirty="0">
                <a:ea typeface="宋体" panose="02010600030101010101" pitchFamily="2" charset="-122"/>
              </a:rPr>
              <a:t>把变量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y的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值</a:t>
            </a:r>
            <a:r>
              <a:rPr lang="zh-CN" altLang="zh-CN" dirty="0">
                <a:ea typeface="宋体" panose="02010600030101010101" pitchFamily="2" charset="-122"/>
              </a:rPr>
              <a:t>复制</a:t>
            </a:r>
            <a:r>
              <a:rPr lang="zh-CN" altLang="en-US" dirty="0">
                <a:ea typeface="宋体" panose="02010600030101010101" pitchFamily="2" charset="-122"/>
              </a:rPr>
              <a:t>给形式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实际</a:t>
            </a:r>
            <a:r>
              <a:rPr lang="zh-CN" altLang="zh-CN" dirty="0">
                <a:ea typeface="宋体" panose="02010600030101010101" pitchFamily="2" charset="-122"/>
              </a:rPr>
              <a:t>参数不一定是变量；任何</a:t>
            </a:r>
            <a:r>
              <a:rPr lang="zh-CN" altLang="en-US" dirty="0">
                <a:ea typeface="宋体" panose="02010600030101010101" pitchFamily="2" charset="-122"/>
              </a:rPr>
              <a:t>正确</a:t>
            </a:r>
            <a:r>
              <a:rPr lang="zh-CN" altLang="zh-CN" dirty="0">
                <a:ea typeface="宋体" panose="02010600030101010101" pitchFamily="2" charset="-122"/>
              </a:rPr>
              <a:t>类型的表达式都可以。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average(5.1,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8.9)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average(x/2,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y/3)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都</a:t>
            </a:r>
            <a:r>
              <a:rPr lang="zh-CN" altLang="zh-CN" dirty="0">
                <a:ea typeface="宋体" panose="02010600030101010101" pitchFamily="2" charset="-122"/>
              </a:rPr>
              <a:t>是合法的</a:t>
            </a:r>
            <a:r>
              <a:rPr lang="zh-CN" altLang="en-US" dirty="0">
                <a:ea typeface="宋体" panose="02010600030101010101" pitchFamily="2" charset="-122"/>
              </a:rPr>
              <a:t>函数调用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7E739-BF96-DF76-BF4A-BDC0CADA7E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36FCF-5F19-0C5E-2C87-F7DF62C70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87141A-FCF2-334D-8BC0-EABA6613C560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483B84DC-BFF4-8276-CF55-F9DBC337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变长数组</a:t>
            </a:r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参数 (C99)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44108794-821A-6E35-BBE0-8DDF9D0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700" dirty="0">
                <a:ea typeface="宋体" panose="02010600030101010101" pitchFamily="2" charset="-122"/>
              </a:rPr>
              <a:t>如果</a:t>
            </a:r>
            <a:r>
              <a:rPr lang="zh-CN" altLang="zh-CN" sz="2700" dirty="0">
                <a:ea typeface="宋体" panose="02010600030101010101" pitchFamily="2" charset="-122"/>
              </a:rPr>
              <a:t>使用变长数组</a:t>
            </a:r>
            <a:r>
              <a:rPr lang="zh-CN" altLang="en-US" sz="2700" dirty="0">
                <a:ea typeface="宋体" panose="02010600030101010101" pitchFamily="2" charset="-122"/>
              </a:rPr>
              <a:t>形式</a:t>
            </a:r>
            <a:r>
              <a:rPr lang="zh-CN" altLang="zh-CN" sz="2700" dirty="0">
                <a:ea typeface="宋体" panose="02010600030101010101" pitchFamily="2" charset="-122"/>
              </a:rPr>
              <a:t>参数，我们可以明确声明</a:t>
            </a:r>
            <a:r>
              <a:rPr lang="zh-CN" altLang="en-US" sz="2700" dirty="0">
                <a:ea typeface="宋体" panose="02010600030101010101" pitchFamily="2" charset="-122"/>
              </a:rPr>
              <a:t>数组</a:t>
            </a:r>
            <a:r>
              <a:rPr lang="zh-CN" altLang="zh-CN" sz="2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zh-CN" sz="2700" dirty="0">
                <a:ea typeface="宋体" panose="02010600030101010101" pitchFamily="2" charset="-122"/>
              </a:rPr>
              <a:t>的长度为</a:t>
            </a:r>
            <a:r>
              <a:rPr lang="zh-CN" altLang="zh-CN" sz="2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zh-CN" altLang="zh-CN" sz="2700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 n, int a[n])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zh-CN" altLang="zh-CN" sz="2700" dirty="0">
                <a:ea typeface="宋体" panose="02010600030101010101" pitchFamily="2" charset="-122"/>
              </a:rPr>
              <a:t>第一个参数 (</a:t>
            </a:r>
            <a:r>
              <a:rPr lang="zh-CN" altLang="zh-CN" sz="2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zh-CN" altLang="zh-CN" sz="2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的值指定第二个参数(a)</a:t>
            </a:r>
            <a:r>
              <a:rPr lang="zh-CN" altLang="zh-CN" sz="2700" dirty="0">
                <a:ea typeface="宋体" panose="02010600030101010101" pitchFamily="2" charset="-122"/>
              </a:rPr>
              <a:t>的长度。</a:t>
            </a:r>
          </a:p>
          <a:p>
            <a:r>
              <a:rPr lang="zh-CN" altLang="zh-CN" sz="2700" dirty="0">
                <a:ea typeface="宋体" panose="02010600030101010101" pitchFamily="2" charset="-122"/>
              </a:rPr>
              <a:t>注意</a:t>
            </a:r>
            <a:r>
              <a:rPr lang="zh-CN" altLang="en-US" sz="2700" dirty="0">
                <a:ea typeface="宋体" panose="02010600030101010101" pitchFamily="2" charset="-122"/>
              </a:rPr>
              <a:t>这里交换了</a:t>
            </a:r>
            <a:r>
              <a:rPr lang="zh-CN" altLang="zh-CN" sz="2700" dirty="0">
                <a:ea typeface="宋体" panose="02010600030101010101" pitchFamily="2" charset="-122"/>
              </a:rPr>
              <a:t>参数的顺序；使用变长数组</a:t>
            </a:r>
            <a:r>
              <a:rPr lang="zh-CN" altLang="en-US" sz="2700" dirty="0">
                <a:ea typeface="宋体" panose="02010600030101010101" pitchFamily="2" charset="-122"/>
              </a:rPr>
              <a:t>形式</a:t>
            </a:r>
            <a:r>
              <a:rPr lang="zh-CN" altLang="zh-CN" sz="2700" dirty="0">
                <a:ea typeface="宋体" panose="02010600030101010101" pitchFamily="2" charset="-122"/>
              </a:rPr>
              <a:t>参数时，顺序很重要。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E4A22-A9AA-5117-A217-1C3A70EA2E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47FDC-EFB7-39A7-7373-91B4BAAD9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693A77-84FC-F24E-8531-8E0692AC2F1B}" type="slidenum">
              <a:rPr lang="en-US" altLang="zh-CN" sz="1200">
                <a:latin typeface="Arial" panose="020B0604020202020204" pitchFamily="34" charset="0"/>
              </a:rPr>
              <a:pPr/>
              <a:t>60</a:t>
            </a:fld>
            <a:endParaRPr lang="en-US" altLang="zh-CN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61BD3152-6B1B-5314-53BF-31BD71E2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变长数组</a:t>
            </a:r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参数 (C99)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60C54771-E221-7334-F17D-9366E1FB6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新版本的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原型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有好几种写法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一种</a:t>
            </a:r>
            <a:r>
              <a:rPr lang="zh-CN" altLang="en-US" dirty="0">
                <a:ea typeface="宋体" panose="02010600030101010101" pitchFamily="2" charset="-122"/>
              </a:rPr>
              <a:t>写法</a:t>
            </a:r>
            <a:r>
              <a:rPr lang="zh-CN" altLang="zh-CN" dirty="0">
                <a:ea typeface="宋体" panose="02010600030101010101" pitchFamily="2" charset="-122"/>
              </a:rPr>
              <a:t>是让它看起来与函数定义一样：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n,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a[n]);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Version 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另一种写法是用是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取代</a:t>
            </a:r>
            <a:r>
              <a:rPr lang="zh-CN" altLang="zh-CN" dirty="0">
                <a:ea typeface="宋体" panose="02010600030101010101" pitchFamily="2" charset="-122"/>
              </a:rPr>
              <a:t>数组长度：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n,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a[*]);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Version 2a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DEEE1-2DBD-253E-010C-DFEA4DEF66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0BD83-B98A-440D-5CAE-D49EEF07F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716382-3B04-FA48-8D6F-45296094EDA1}" type="slidenum">
              <a:rPr lang="en-US" altLang="zh-CN" sz="1200">
                <a:latin typeface="Arial" panose="020B0604020202020204" pitchFamily="34" charset="0"/>
              </a:rPr>
              <a:pPr/>
              <a:t>61</a:t>
            </a:fld>
            <a:endParaRPr lang="en-US" altLang="zh-CN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72B6D7D0-9B67-41C6-73D1-2E1D1FF8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变长数组</a:t>
            </a:r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参数 (C99)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D82B1EAE-26AD-8F76-37A9-63CB39C27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zh-CN" altLang="zh-CN" dirty="0">
                <a:ea typeface="宋体" panose="02010600030101010101" pitchFamily="2" charset="-122"/>
              </a:rPr>
              <a:t>符号的原因是参数名称在函数声明中是可选的。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如果省略第一个参数的名称，</a:t>
            </a:r>
            <a:r>
              <a:rPr lang="zh-CN" altLang="en-US" dirty="0">
                <a:ea typeface="宋体" panose="02010600030101010101" pitchFamily="2" charset="-122"/>
              </a:rPr>
              <a:t>就</a:t>
            </a:r>
            <a:r>
              <a:rPr lang="zh-CN" altLang="zh-CN" dirty="0">
                <a:ea typeface="宋体" panose="02010600030101010101" pitchFamily="2" charset="-122"/>
              </a:rPr>
              <a:t>无法指定数组的长度为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zh-CN" altLang="zh-CN" dirty="0">
                <a:ea typeface="宋体" panose="02010600030101010101" pitchFamily="2" charset="-122"/>
              </a:rPr>
              <a:t>，但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zh-CN" altLang="zh-CN" dirty="0">
                <a:ea typeface="宋体" panose="02010600030101010101" pitchFamily="2" charset="-122"/>
              </a:rPr>
              <a:t>提供了一个线索</a:t>
            </a:r>
            <a:r>
              <a:rPr lang="en-US" altLang="zh-CN" dirty="0">
                <a:ea typeface="宋体" panose="02010600030101010101" pitchFamily="2" charset="-122"/>
              </a:rPr>
              <a:t>——</a:t>
            </a:r>
            <a:r>
              <a:rPr lang="zh-CN" altLang="zh-CN" dirty="0">
                <a:ea typeface="宋体" panose="02010600030101010101" pitchFamily="2" charset="-122"/>
              </a:rPr>
              <a:t>数组的长度与</a:t>
            </a:r>
            <a:r>
              <a:rPr lang="zh-CN" altLang="en-US" dirty="0">
                <a:ea typeface="宋体" panose="02010600030101010101" pitchFamily="2" charset="-122"/>
              </a:rPr>
              <a:t>形参</a:t>
            </a:r>
            <a:r>
              <a:rPr lang="zh-CN" altLang="zh-CN" dirty="0">
                <a:ea typeface="宋体" panose="02010600030101010101" pitchFamily="2" charset="-122"/>
              </a:rPr>
              <a:t>列表中较早出现的参数有关：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(int,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[*]);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Version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2b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71B2A-93BE-BECF-5E40-B32B381AAE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27D88-B10C-1F63-2B9B-4BE605898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E85EEE-E1AF-C740-AFAF-C13C16A0DFAA}" type="slidenum">
              <a:rPr lang="en-US" altLang="zh-CN" sz="1200">
                <a:latin typeface="Arial" panose="020B0604020202020204" pitchFamily="34" charset="0"/>
              </a:rPr>
              <a:pPr/>
              <a:t>62</a:t>
            </a:fld>
            <a:endParaRPr lang="en-US" altLang="zh-CN"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66AEDF31-5E0D-045C-879A-2CB0AE3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变长数组</a:t>
            </a:r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参数 (C99)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9C9D6042-B288-134D-7A4C-CFCC6457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将括号留空也是合法的，就像我们通常在声明数组参数时所做的那样：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 n, int a[]);  /* Version 3a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(int, int []);     /* Version 3b */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但是</a:t>
            </a:r>
            <a:r>
              <a:rPr lang="zh-CN" altLang="zh-CN" dirty="0">
                <a:ea typeface="宋体" panose="02010600030101010101" pitchFamily="2" charset="-122"/>
              </a:rPr>
              <a:t>将括号留空不是一个好的选择，因为它</a:t>
            </a:r>
            <a:r>
              <a:rPr lang="zh-CN" altLang="en-US" dirty="0">
                <a:ea typeface="宋体" panose="02010600030101010101" pitchFamily="2" charset="-122"/>
              </a:rPr>
              <a:t>没有说明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a之间的关系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BA064-61C6-8B3A-B211-6C1D6BDC64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18C14-5428-F5C3-0FC5-6004F4B7C4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6B64F5-7EF2-4949-9AB3-B7D0DB158559}" type="slidenum">
              <a:rPr lang="en-US" altLang="zh-CN" sz="1200">
                <a:latin typeface="Arial" panose="020B0604020202020204" pitchFamily="34" charset="0"/>
              </a:rPr>
              <a:pPr/>
              <a:t>63</a:t>
            </a:fld>
            <a:endParaRPr lang="en-US" altLang="zh-CN" sz="1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74A92048-FEF7-B2FB-1DAF-E18786FC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变长数组</a:t>
            </a:r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参数 (C99)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1AB6F9FC-9F38-E216-BD42-DB8DBBBC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zh-CN" altLang="zh-CN" sz="2400" dirty="0">
                <a:ea typeface="宋体" panose="02010600030101010101" pitchFamily="2" charset="-122"/>
              </a:rPr>
              <a:t>一般来说，变长数组</a:t>
            </a:r>
            <a:r>
              <a:rPr lang="zh-CN" altLang="en-US" sz="2400" dirty="0">
                <a:ea typeface="宋体" panose="02010600030101010101" pitchFamily="2" charset="-122"/>
              </a:rPr>
              <a:t>形式</a:t>
            </a:r>
            <a:r>
              <a:rPr lang="zh-CN" altLang="zh-CN" sz="2400" dirty="0">
                <a:ea typeface="宋体" panose="02010600030101010101" pitchFamily="2" charset="-122"/>
              </a:rPr>
              <a:t>参数的长度可以是任意表达式。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连接两个数组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zh-CN" sz="2400" dirty="0">
                <a:ea typeface="宋体" panose="02010600030101010101" pitchFamily="2" charset="-122"/>
              </a:rPr>
              <a:t>和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zh-CN" sz="2400" dirty="0">
                <a:ea typeface="宋体" panose="02010600030101010101" pitchFamily="2" charset="-122"/>
              </a:rPr>
              <a:t>，将结果存储到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数组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中的函数</a:t>
            </a:r>
            <a:r>
              <a:rPr lang="zh-CN" altLang="zh-CN" sz="2400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concatenate(int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m,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n,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a[m],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b[n],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int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c[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m+n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用于指定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c长度的表达式</a:t>
            </a:r>
            <a:r>
              <a:rPr lang="zh-CN" altLang="zh-CN" sz="2400" dirty="0">
                <a:ea typeface="宋体" panose="02010600030101010101" pitchFamily="2" charset="-122"/>
              </a:rPr>
              <a:t>涉及另外两个参数，但通常它可以</a:t>
            </a:r>
            <a:r>
              <a:rPr lang="zh-CN" altLang="en-US" sz="2400" dirty="0">
                <a:ea typeface="宋体" panose="02010600030101010101" pitchFamily="2" charset="-122"/>
              </a:rPr>
              <a:t>使用</a:t>
            </a:r>
            <a:r>
              <a:rPr lang="zh-CN" altLang="zh-CN" sz="2400" dirty="0">
                <a:ea typeface="宋体" panose="02010600030101010101" pitchFamily="2" charset="-122"/>
              </a:rPr>
              <a:t>函数外部的变量，甚至可以调用其他函数。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B2F45-BEF3-8076-E083-2A202C6972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66497-E741-5920-D029-CF9EBBCCB8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8F8FC9-6B8A-7646-9C57-56C3141CD8E8}" type="slidenum">
              <a:rPr lang="en-US" altLang="zh-CN" sz="1200">
                <a:latin typeface="Arial" panose="020B0604020202020204" pitchFamily="34" charset="0"/>
              </a:rPr>
              <a:pPr/>
              <a:t>64</a:t>
            </a:fld>
            <a:endParaRPr lang="en-US" altLang="zh-CN"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2421F87C-0AFB-59D2-28A6-AEBBD1A8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变长数组</a:t>
            </a:r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参数 (C99)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4B349106-F188-0C3A-BFD1-FD51DFA60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一维变长数组</a:t>
            </a:r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参数的用处有限。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它们通过说明数组参数的长度来使函数声明或定义更具描述性。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但是不会执行额外的错误检查；数组参数仍然可能太长或太短。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F244A-CA42-0E27-8E5E-DD547D23B9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A7D86-5BC4-4A28-0A15-BCED5F45D8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159B7E-B57A-0C4D-93DF-FC771973EAC3}" type="slidenum">
              <a:rPr lang="en-US" altLang="zh-CN" sz="1200">
                <a:latin typeface="Arial" panose="020B0604020202020204" pitchFamily="34" charset="0"/>
              </a:rPr>
              <a:pPr/>
              <a:t>65</a:t>
            </a:fld>
            <a:endParaRPr lang="en-US" altLang="zh-CN"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7378F18A-535C-30CC-DF61-7F325FBC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变长数组</a:t>
            </a:r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参数 (C99)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9DBB9D94-8E8A-9ACE-9CAC-32EAE278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zh-CN" altLang="zh-CN" sz="2400" dirty="0">
                <a:ea typeface="宋体" panose="02010600030101010101" pitchFamily="2" charset="-122"/>
              </a:rPr>
              <a:t>变长数组参数对于多维数组最有用。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通过使用变长数组</a:t>
            </a:r>
            <a:r>
              <a:rPr lang="zh-CN" altLang="en-US" sz="2400" dirty="0">
                <a:ea typeface="宋体" panose="02010600030101010101" pitchFamily="2" charset="-122"/>
              </a:rPr>
              <a:t>形式</a:t>
            </a:r>
            <a:r>
              <a:rPr lang="zh-CN" altLang="zh-CN" sz="2400" dirty="0">
                <a:ea typeface="宋体" panose="02010600030101010101" pitchFamily="2" charset="-122"/>
              </a:rPr>
              <a:t>参数，我们可以将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sum_two_dimensional_array</a:t>
            </a:r>
            <a:r>
              <a:rPr lang="zh-CN" altLang="zh-CN" sz="2400" dirty="0">
                <a:ea typeface="宋体" panose="02010600030101010101" pitchFamily="2" charset="-122"/>
              </a:rPr>
              <a:t>函数推广到任意列</a:t>
            </a:r>
            <a:r>
              <a:rPr lang="zh-CN" altLang="en-US" sz="2400" dirty="0">
                <a:ea typeface="宋体" panose="02010600030101010101" pitchFamily="2" charset="-122"/>
              </a:rPr>
              <a:t>数的情况</a:t>
            </a:r>
            <a:r>
              <a:rPr lang="zh-CN" altLang="zh-CN" sz="2400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sum_two_dimensional_array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n,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m,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a[n][m])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j, sum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n;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for (j = 0; j &lt; m;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j++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sum += a[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][j];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sum;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07BAB-B8E0-A613-24A9-0F224A1B95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FA06F-1E58-CED1-A6EC-AE989C19F1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AC2A9B-216E-7244-9CE8-EA9434F571E1}" type="slidenum">
              <a:rPr lang="en-US" altLang="zh-CN" sz="1200">
                <a:latin typeface="Arial" panose="020B0604020202020204" pitchFamily="34" charset="0"/>
              </a:rPr>
              <a:pPr/>
              <a:t>66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ABACB2D6-0CA9-8F73-B7FA-9A30EF2A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变长数组</a:t>
            </a:r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参数 (C99)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0062A7A5-E846-F5C4-F894-312CE9C2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800600"/>
          </a:xfrm>
        </p:spPr>
        <p:txBody>
          <a:bodyPr/>
          <a:lstStyle/>
          <a:p>
            <a:r>
              <a:rPr lang="zh-CN" altLang="zh-CN" sz="2400" dirty="0">
                <a:ea typeface="宋体" panose="02010600030101010101" pitchFamily="2" charset="-122"/>
              </a:rPr>
              <a:t>此</a:t>
            </a:r>
            <a:r>
              <a:rPr lang="zh-CN" altLang="en-US" sz="2400" dirty="0">
                <a:ea typeface="宋体" panose="02010600030101010101" pitchFamily="2" charset="-122"/>
              </a:rPr>
              <a:t>函数</a:t>
            </a:r>
            <a:r>
              <a:rPr lang="zh-CN" altLang="zh-CN" sz="2400" dirty="0">
                <a:ea typeface="宋体" panose="02010600030101010101" pitchFamily="2" charset="-122"/>
              </a:rPr>
              <a:t>的原型</a:t>
            </a:r>
            <a:r>
              <a:rPr lang="zh-CN" altLang="en-US" sz="2400" dirty="0">
                <a:ea typeface="宋体" panose="02010600030101010101" pitchFamily="2" charset="-122"/>
              </a:rPr>
              <a:t>可以是</a:t>
            </a:r>
            <a:r>
              <a:rPr lang="zh-CN" altLang="zh-CN" sz="2400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sum_two_dimensional_array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n,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m,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a[n][m]);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sum_two_dimensional_array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n,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m,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a[*][*]);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sum_two_dimensional_array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n,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m,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a[][m]);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sum_two_dimensional_array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n,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m,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a[][*]);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28075-5F8F-E78E-5269-48345D7A38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FC1AA-126A-C17D-58CC-2EF1DA053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8E7B44-0B7B-A347-92E6-C92D869AEEE3}" type="slidenum">
              <a:rPr lang="en-US" altLang="zh-CN" sz="1200">
                <a:latin typeface="Arial" panose="020B0604020202020204" pitchFamily="34" charset="0"/>
              </a:rPr>
              <a:pPr/>
              <a:t>67</a:t>
            </a:fld>
            <a:endParaRPr lang="en-US" altLang="zh-CN" sz="18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5314E8CF-6683-6FA9-0E95-4213C4B7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在数组参数声明中使用</a:t>
            </a:r>
            <a:r>
              <a:rPr lang="en-US" altLang="zh-CN" dirty="0">
                <a:ea typeface="宋体" panose="02010600030101010101" pitchFamily="2" charset="-122"/>
              </a:rPr>
              <a:t>static</a:t>
            </a:r>
            <a:r>
              <a:rPr lang="zh-CN" altLang="zh-CN" dirty="0">
                <a:ea typeface="宋体" panose="02010600030101010101" pitchFamily="2" charset="-122"/>
              </a:rPr>
              <a:t>(C99)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073AF6FD-468D-A98D-0C96-C966B6B3E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C99 允许在声明数组参数时使用关键字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 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zh-CN" altLang="zh-CN" dirty="0">
                <a:ea typeface="宋体" panose="02010600030101010101" pitchFamily="2" charset="-122"/>
              </a:rPr>
              <a:t>来表示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a的长度</a:t>
            </a:r>
            <a:r>
              <a:rPr lang="zh-CN" altLang="zh-CN" dirty="0">
                <a:ea typeface="宋体" panose="02010600030101010101" pitchFamily="2" charset="-122"/>
              </a:rPr>
              <a:t>至少保证为 3：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 a[static 3], int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CC02D-0F52-8491-AC3B-46513B9E0B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A76BE-5C40-70E5-3B66-FA929B3B8C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533CF7-DEE2-7A43-BB71-62EC5D3A0025}" type="slidenum">
              <a:rPr lang="en-US" altLang="zh-CN" sz="1200">
                <a:latin typeface="Arial" panose="020B0604020202020204" pitchFamily="34" charset="0"/>
              </a:rPr>
              <a:pPr/>
              <a:t>68</a:t>
            </a:fld>
            <a:endParaRPr lang="en-US" altLang="zh-CN"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7BA2C986-766A-9BDA-B3FF-05EB4702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在数组参数声明中使用</a:t>
            </a:r>
            <a:r>
              <a:rPr lang="en-US" altLang="zh-CN" dirty="0">
                <a:ea typeface="宋体" panose="02010600030101010101" pitchFamily="2" charset="-122"/>
              </a:rPr>
              <a:t>static</a:t>
            </a:r>
            <a:r>
              <a:rPr lang="zh-CN" altLang="zh-CN" dirty="0">
                <a:ea typeface="宋体" panose="02010600030101010101" pitchFamily="2" charset="-122"/>
              </a:rPr>
              <a:t>(C99)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97019779-585E-7792-72DC-8892DE832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zh-CN" altLang="zh-CN" dirty="0">
                <a:ea typeface="宋体" panose="02010600030101010101" pitchFamily="2" charset="-122"/>
              </a:rPr>
              <a:t>对程序行为没有影响。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zh-CN" altLang="zh-CN" dirty="0">
                <a:ea typeface="宋体" panose="02010600030101010101" pitchFamily="2" charset="-122"/>
              </a:rPr>
              <a:t>的存在只是一个“提示”，它可能允许 C 编译器生成更快的指令来访问数组。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如果数组参数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zh-CN" altLang="zh-CN" dirty="0">
                <a:ea typeface="宋体" panose="02010600030101010101" pitchFamily="2" charset="-122"/>
              </a:rPr>
              <a:t>多维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，则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zh-CN" altLang="en-US" dirty="0">
                <a:ea typeface="宋体" panose="02010600030101010101" pitchFamily="2" charset="-122"/>
              </a:rPr>
              <a:t>仅可用于第一维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4D021-071D-9F09-C29A-ACBAD76DE4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E1438-99EC-CE97-C323-E1DD3A821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0B7C24-381B-3C40-BA88-450CD04C5674}" type="slidenum">
              <a:rPr lang="en-US" altLang="zh-CN" sz="1200">
                <a:latin typeface="Arial" panose="020B0604020202020204" pitchFamily="34" charset="0"/>
              </a:rPr>
              <a:pPr/>
              <a:t>69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A0E383D-6B1F-6193-48D3-9ABD85A3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程序：计算平均值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55401F21-6A44-3919-7299-53A94F14E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我们</a:t>
            </a:r>
            <a:r>
              <a:rPr lang="zh-CN" altLang="en-US" dirty="0">
                <a:ea typeface="宋体" panose="02010600030101010101" pitchFamily="2" charset="-122"/>
              </a:rPr>
              <a:t>把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函数的调用</a:t>
            </a:r>
            <a:r>
              <a:rPr lang="zh-CN" altLang="en-US" dirty="0">
                <a:ea typeface="宋体" panose="02010600030101010101" pitchFamily="2" charset="-122"/>
              </a:rPr>
              <a:t>放</a:t>
            </a:r>
            <a:r>
              <a:rPr lang="zh-CN" altLang="zh-CN" dirty="0">
                <a:ea typeface="宋体" panose="02010600030101010101" pitchFamily="2" charset="-122"/>
              </a:rPr>
              <a:t>在需要使用</a:t>
            </a:r>
            <a:r>
              <a:rPr lang="zh-CN" altLang="en-US" dirty="0">
                <a:ea typeface="宋体" panose="02010600030101010101" pitchFamily="2" charset="-122"/>
              </a:rPr>
              <a:t>其</a:t>
            </a:r>
            <a:r>
              <a:rPr lang="zh-CN" altLang="zh-CN" dirty="0">
                <a:ea typeface="宋体" panose="02010600030101010101" pitchFamily="2" charset="-122"/>
              </a:rPr>
              <a:t>返回值的地方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</a:p>
          <a:p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计算并显示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lang="zh-CN" altLang="zh-CN" dirty="0">
                <a:ea typeface="宋体" panose="02010600030101010101" pitchFamily="2" charset="-122"/>
              </a:rPr>
              <a:t>平均值的语句：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("Average: %g\n", average(x, y));</a:t>
            </a:r>
          </a:p>
          <a:p>
            <a:pPr>
              <a:buFontTx/>
              <a:buNone/>
            </a:pPr>
            <a:r>
              <a:rPr lang="zh-CN" altLang="zh-CN" dirty="0">
                <a:ea typeface="宋体" panose="02010600030101010101" pitchFamily="2" charset="-122"/>
              </a:rPr>
              <a:t>不保存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</a:t>
            </a:r>
            <a:r>
              <a:rPr lang="zh-CN" altLang="zh-CN" dirty="0">
                <a:ea typeface="宋体" panose="02010600030101010101" pitchFamily="2" charset="-122"/>
              </a:rPr>
              <a:t>的返回值；程序</a:t>
            </a:r>
            <a:r>
              <a:rPr lang="zh-CN" altLang="en-US" dirty="0">
                <a:ea typeface="宋体" panose="02010600030101010101" pitchFamily="2" charset="-122"/>
              </a:rPr>
              <a:t>显示这个值</a:t>
            </a:r>
            <a:r>
              <a:rPr lang="zh-CN" altLang="zh-CN" dirty="0">
                <a:ea typeface="宋体" panose="02010600030101010101" pitchFamily="2" charset="-122"/>
              </a:rPr>
              <a:t>然后丢弃它。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如果需要</a:t>
            </a:r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zh-CN" altLang="zh-CN" dirty="0">
                <a:ea typeface="宋体" panose="02010600030101010101" pitchFamily="2" charset="-122"/>
              </a:rPr>
              <a:t>稍后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程序中</a:t>
            </a:r>
            <a:r>
              <a:rPr lang="zh-CN" altLang="en-US" dirty="0">
                <a:ea typeface="宋体" panose="02010600030101010101" pitchFamily="2" charset="-122"/>
              </a:rPr>
              <a:t>用到</a:t>
            </a:r>
            <a:r>
              <a:rPr lang="zh-CN" altLang="zh-CN" dirty="0">
                <a:ea typeface="宋体" panose="02010600030101010101" pitchFamily="2" charset="-122"/>
              </a:rPr>
              <a:t>返回值，可以</a:t>
            </a:r>
            <a:r>
              <a:rPr lang="zh-CN" altLang="en-US" dirty="0">
                <a:ea typeface="宋体" panose="02010600030101010101" pitchFamily="2" charset="-122"/>
              </a:rPr>
              <a:t>把这个返回值赋值给</a:t>
            </a:r>
            <a:r>
              <a:rPr lang="zh-CN" altLang="zh-CN" dirty="0">
                <a:ea typeface="宋体" panose="02010600030101010101" pitchFamily="2" charset="-122"/>
              </a:rPr>
              <a:t>变量：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avg = average(x, y);</a:t>
            </a:r>
            <a:r>
              <a:rPr lang="en-US" altLang="zh-CN" sz="2400" dirty="0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9580D-A688-CA34-0804-824FD33C78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C5DC5-3C59-2A62-35A8-204A7ECE4B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400FCB-8006-E645-924F-117422B2D3C6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939FE57C-C301-B321-8443-A14B5BCC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复合</a:t>
            </a:r>
            <a:r>
              <a:rPr lang="zh-CN" altLang="en-US" dirty="0">
                <a:ea typeface="宋体" panose="02010600030101010101" pitchFamily="2" charset="-122"/>
              </a:rPr>
              <a:t>字面量</a:t>
            </a:r>
            <a:r>
              <a:rPr lang="zh-CN" altLang="zh-CN" dirty="0">
                <a:ea typeface="宋体" panose="02010600030101010101" pitchFamily="2" charset="-122"/>
              </a:rPr>
              <a:t> (C99)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5F1F3FCC-6B10-7E05-6751-E05B7BE87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让我们回到原来的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zh-CN" altLang="zh-CN" sz="2600" dirty="0">
                <a:ea typeface="宋体" panose="02010600030101010101" pitchFamily="2" charset="-122"/>
              </a:rPr>
              <a:t>函数。</a:t>
            </a:r>
          </a:p>
          <a:p>
            <a:r>
              <a:rPr lang="zh-CN" altLang="en-US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调用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zh-CN" altLang="zh-CN" sz="2600" dirty="0">
                <a:ea typeface="宋体" panose="02010600030101010101" pitchFamily="2" charset="-122"/>
              </a:rPr>
              <a:t>时，第一个参数通常是数组的名称。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例子：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b[] = {3, 0, 3, 4, 1};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total =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(b, 5);</a:t>
            </a:r>
          </a:p>
          <a:p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zh-CN" sz="2600" dirty="0">
                <a:ea typeface="宋体" panose="02010600030101010101" pitchFamily="2" charset="-122"/>
              </a:rPr>
              <a:t>必须声明为变量，</a:t>
            </a:r>
            <a:r>
              <a:rPr lang="zh-CN" altLang="en-US" sz="2600" dirty="0">
                <a:ea typeface="宋体" panose="02010600030101010101" pitchFamily="2" charset="-122"/>
              </a:rPr>
              <a:t>并</a:t>
            </a:r>
            <a:r>
              <a:rPr lang="zh-CN" altLang="zh-CN" sz="2600" dirty="0">
                <a:ea typeface="宋体" panose="02010600030101010101" pitchFamily="2" charset="-122"/>
              </a:rPr>
              <a:t>在调用前初始化。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如果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zh-CN" sz="2600" dirty="0">
                <a:ea typeface="宋体" panose="02010600030101010101" pitchFamily="2" charset="-122"/>
              </a:rPr>
              <a:t>不</a:t>
            </a:r>
            <a:r>
              <a:rPr lang="zh-CN" altLang="en-US" sz="2600" dirty="0">
                <a:ea typeface="宋体" panose="02010600030101010101" pitchFamily="2" charset="-122"/>
              </a:rPr>
              <a:t>作</a:t>
            </a:r>
            <a:r>
              <a:rPr lang="zh-CN" altLang="zh-CN" sz="2600" dirty="0">
                <a:ea typeface="宋体" panose="02010600030101010101" pitchFamily="2" charset="-122"/>
              </a:rPr>
              <a:t>他</a:t>
            </a:r>
            <a:r>
              <a:rPr lang="zh-CN" altLang="en-US" sz="2600" dirty="0">
                <a:ea typeface="宋体" panose="02010600030101010101" pitchFamily="2" charset="-122"/>
              </a:rPr>
              <a:t>用</a:t>
            </a:r>
            <a:r>
              <a:rPr lang="zh-CN" altLang="zh-CN" sz="2600" dirty="0">
                <a:ea typeface="宋体" panose="02010600030101010101" pitchFamily="2" charset="-122"/>
              </a:rPr>
              <a:t>，则仅出于调用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sum_array的目的创建它可能</a:t>
            </a:r>
            <a:r>
              <a:rPr lang="zh-CN" altLang="en-US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有点浪费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E06C1-A68B-09A1-3E63-F0EA80704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3EEBD-B1FC-6F6D-AA4D-58E0F8BF73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8E66B9-E999-D742-91CD-C6AF58DCCF0F}" type="slidenum">
              <a:rPr lang="en-US" altLang="zh-CN" sz="1200">
                <a:latin typeface="Arial" panose="020B0604020202020204" pitchFamily="34" charset="0"/>
              </a:rPr>
              <a:pPr/>
              <a:t>70</a:t>
            </a:fld>
            <a:endParaRPr lang="en-US" altLang="zh-CN" sz="1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4F83AAF5-FDEA-9ECF-3AFA-D20B8B1D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复合</a:t>
            </a:r>
            <a:r>
              <a:rPr lang="zh-CN" altLang="en-US" dirty="0">
                <a:ea typeface="宋体" panose="02010600030101010101" pitchFamily="2" charset="-122"/>
              </a:rPr>
              <a:t>字面量</a:t>
            </a:r>
            <a:r>
              <a:rPr lang="zh-CN" altLang="zh-CN" dirty="0">
                <a:ea typeface="宋体" panose="02010600030101010101" pitchFamily="2" charset="-122"/>
              </a:rPr>
              <a:t> (C99)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2CF5D122-418A-B535-0F52-D338273C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81925" cy="4800600"/>
          </a:xfrm>
        </p:spPr>
        <p:txBody>
          <a:bodyPr/>
          <a:lstStyle/>
          <a:p>
            <a:r>
              <a:rPr lang="zh-CN" altLang="zh-CN" sz="2400" dirty="0">
                <a:ea typeface="宋体" panose="02010600030101010101" pitchFamily="2" charset="-122"/>
              </a:rPr>
              <a:t>C99 中，可以使用</a:t>
            </a:r>
            <a:r>
              <a:rPr lang="zh-CN" altLang="zh-CN" sz="2400" b="1" dirty="0">
                <a:ea typeface="宋体" panose="02010600030101010101" pitchFamily="2" charset="-122"/>
              </a:rPr>
              <a:t>复合</a:t>
            </a:r>
            <a:r>
              <a:rPr lang="zh-CN" altLang="en-US" sz="2400" b="1" dirty="0">
                <a:ea typeface="宋体" panose="02010600030101010101" pitchFamily="2" charset="-122"/>
              </a:rPr>
              <a:t>字面量</a:t>
            </a:r>
            <a:r>
              <a:rPr lang="zh-CN" altLang="zh-CN" sz="2400" dirty="0">
                <a:ea typeface="宋体" panose="02010600030101010101" pitchFamily="2" charset="-122"/>
              </a:rPr>
              <a:t>来避免</a:t>
            </a:r>
            <a:r>
              <a:rPr lang="zh-CN" altLang="en-US" sz="2400" dirty="0">
                <a:ea typeface="宋体" panose="02010600030101010101" pitchFamily="2" charset="-122"/>
              </a:rPr>
              <a:t>该问题</a:t>
            </a:r>
            <a:r>
              <a:rPr lang="zh-CN" altLang="zh-CN" sz="2400" dirty="0">
                <a:ea typeface="宋体" panose="02010600030101010101" pitchFamily="2" charset="-122"/>
              </a:rPr>
              <a:t>：它</a:t>
            </a:r>
            <a:r>
              <a:rPr lang="zh-CN" altLang="en-US" sz="2400" dirty="0">
                <a:ea typeface="宋体" panose="02010600030101010101" pitchFamily="2" charset="-122"/>
              </a:rPr>
              <a:t>是</a:t>
            </a:r>
            <a:r>
              <a:rPr lang="zh-CN" altLang="zh-CN" sz="2400" dirty="0">
                <a:ea typeface="宋体" panose="02010600030101010101" pitchFamily="2" charset="-122"/>
              </a:rPr>
              <a:t>通过指定</a:t>
            </a:r>
            <a:r>
              <a:rPr lang="zh-CN" altLang="en-US" sz="2400" dirty="0">
                <a:ea typeface="宋体" panose="02010600030101010101" pitchFamily="2" charset="-122"/>
              </a:rPr>
              <a:t>其</a:t>
            </a:r>
            <a:r>
              <a:rPr lang="zh-CN" altLang="zh-CN" sz="2400" dirty="0">
                <a:ea typeface="宋体" panose="02010600030101010101" pitchFamily="2" charset="-122"/>
              </a:rPr>
              <a:t>包含的元素</a:t>
            </a:r>
            <a:r>
              <a:rPr lang="zh-CN" altLang="en-US" sz="2400" dirty="0">
                <a:ea typeface="宋体" panose="02010600030101010101" pitchFamily="2" charset="-122"/>
              </a:rPr>
              <a:t>而</a:t>
            </a:r>
            <a:r>
              <a:rPr lang="zh-CN" altLang="zh-CN" sz="2400" dirty="0">
                <a:ea typeface="宋体" panose="02010600030101010101" pitchFamily="2" charset="-122"/>
              </a:rPr>
              <a:t>创建</a:t>
            </a:r>
            <a:r>
              <a:rPr lang="zh-CN" altLang="en-US" sz="2400" dirty="0">
                <a:ea typeface="宋体" panose="02010600030101010101" pitchFamily="2" charset="-122"/>
              </a:rPr>
              <a:t>的没有名字</a:t>
            </a:r>
            <a:r>
              <a:rPr lang="zh-CN" altLang="zh-CN" sz="2400" dirty="0">
                <a:ea typeface="宋体" panose="02010600030101010101" pitchFamily="2" charset="-122"/>
              </a:rPr>
              <a:t>的数组。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使用</a:t>
            </a:r>
            <a:r>
              <a:rPr lang="zh-CN" altLang="zh-CN" sz="2400" b="1" dirty="0">
                <a:ea typeface="宋体" panose="02010600030101010101" pitchFamily="2" charset="-122"/>
              </a:rPr>
              <a:t>复合</a:t>
            </a:r>
            <a:r>
              <a:rPr lang="zh-CN" altLang="en-US" sz="2400" b="1" dirty="0">
                <a:ea typeface="宋体" panose="02010600030101010101" pitchFamily="2" charset="-122"/>
              </a:rPr>
              <a:t>字面量</a:t>
            </a:r>
            <a:r>
              <a:rPr lang="zh-CN" altLang="zh-CN" sz="2400" dirty="0">
                <a:ea typeface="宋体" panose="02010600030101010101" pitchFamily="2" charset="-122"/>
              </a:rPr>
              <a:t>作为第一个参数的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sum_array调用：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total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1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</a:t>
            </a: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[]){3,</a:t>
            </a: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3,</a:t>
            </a: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4,</a:t>
            </a: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1}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5);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我们没有指定数组的长度，它由</a:t>
            </a:r>
            <a:r>
              <a:rPr lang="zh-CN" altLang="en-US" sz="2400" dirty="0">
                <a:ea typeface="宋体" panose="02010600030101010101" pitchFamily="2" charset="-122"/>
              </a:rPr>
              <a:t>复合</a:t>
            </a:r>
            <a:r>
              <a:rPr lang="zh-CN" altLang="zh-CN" sz="2400" dirty="0">
                <a:ea typeface="宋体" panose="02010600030101010101" pitchFamily="2" charset="-122"/>
              </a:rPr>
              <a:t>字面量中的元素数量决定。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也</a:t>
            </a:r>
            <a:r>
              <a:rPr lang="zh-CN" altLang="zh-CN" sz="2400" dirty="0">
                <a:ea typeface="宋体" panose="02010600030101010101" pitchFamily="2" charset="-122"/>
              </a:rPr>
              <a:t>可以明确指定长度：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zh-CN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 [4]){1, 9, 2, 1}</a:t>
            </a:r>
          </a:p>
          <a:p>
            <a:pPr>
              <a:buFontTx/>
              <a:buNone/>
            </a:pP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等价</a:t>
            </a:r>
            <a:r>
              <a:rPr lang="zh-CN" altLang="zh-CN" sz="2400" dirty="0">
                <a:ea typeface="宋体" panose="02010600030101010101" pitchFamily="2" charset="-122"/>
              </a:rPr>
              <a:t>于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zh-CN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 []){1, 9, 2, 1}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A12E1-CA0C-FB7A-CC91-4388C29637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06235-00A3-E3CC-291D-04ED11D77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211982-A786-0140-BBD8-D6590332A4B1}" type="slidenum">
              <a:rPr lang="en-US" altLang="zh-CN" sz="1200">
                <a:latin typeface="Arial" panose="020B0604020202020204" pitchFamily="34" charset="0"/>
              </a:rPr>
              <a:pPr/>
              <a:t>71</a:t>
            </a:fld>
            <a:endParaRPr lang="en-US" altLang="zh-CN" sz="1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233F3FA9-5CA5-1603-8858-A979E8B4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复合</a:t>
            </a:r>
            <a:r>
              <a:rPr lang="zh-CN" altLang="en-US" dirty="0">
                <a:ea typeface="宋体" panose="02010600030101010101" pitchFamily="2" charset="-122"/>
              </a:rPr>
              <a:t>字面量</a:t>
            </a:r>
            <a:r>
              <a:rPr lang="zh-CN" altLang="zh-CN" dirty="0">
                <a:ea typeface="宋体" panose="02010600030101010101" pitchFamily="2" charset="-122"/>
              </a:rPr>
              <a:t> (C99)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1C81ED9F-256F-98B9-B2CA-C52E5C96E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复合</a:t>
            </a:r>
            <a:r>
              <a:rPr lang="zh-CN" altLang="en-US" sz="2600" dirty="0">
                <a:ea typeface="宋体" panose="02010600030101010101" pitchFamily="2" charset="-122"/>
              </a:rPr>
              <a:t>字面量</a:t>
            </a:r>
            <a:r>
              <a:rPr lang="zh-CN" altLang="zh-CN" sz="2600" dirty="0">
                <a:ea typeface="宋体" panose="02010600030101010101" pitchFamily="2" charset="-122"/>
              </a:rPr>
              <a:t>类似于应用于初始化</a:t>
            </a:r>
            <a:r>
              <a:rPr lang="zh-CN" altLang="en-US" sz="2600" dirty="0">
                <a:ea typeface="宋体" panose="02010600030101010101" pitchFamily="2" charset="-122"/>
              </a:rPr>
              <a:t>式</a:t>
            </a:r>
            <a:r>
              <a:rPr lang="zh-CN" altLang="zh-CN" sz="2600" dirty="0">
                <a:ea typeface="宋体" panose="02010600030101010101" pitchFamily="2" charset="-122"/>
              </a:rPr>
              <a:t>的强制转换。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事实上，复合</a:t>
            </a:r>
            <a:r>
              <a:rPr lang="zh-CN" altLang="en-US" sz="2600" dirty="0">
                <a:ea typeface="宋体" panose="02010600030101010101" pitchFamily="2" charset="-122"/>
              </a:rPr>
              <a:t>字面量</a:t>
            </a:r>
            <a:r>
              <a:rPr lang="zh-CN" altLang="zh-CN" sz="2600" dirty="0">
                <a:ea typeface="宋体" panose="02010600030101010101" pitchFamily="2" charset="-122"/>
              </a:rPr>
              <a:t>和初始化</a:t>
            </a:r>
            <a:r>
              <a:rPr lang="zh-CN" altLang="en-US" sz="2600" dirty="0">
                <a:ea typeface="宋体" panose="02010600030101010101" pitchFamily="2" charset="-122"/>
              </a:rPr>
              <a:t>式</a:t>
            </a:r>
            <a:r>
              <a:rPr lang="zh-CN" altLang="zh-CN" sz="2600" dirty="0">
                <a:ea typeface="宋体" panose="02010600030101010101" pitchFamily="2" charset="-122"/>
              </a:rPr>
              <a:t>遵循相同的规则。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复合</a:t>
            </a:r>
            <a:r>
              <a:rPr lang="zh-CN" altLang="en-US" sz="2600" dirty="0">
                <a:ea typeface="宋体" panose="02010600030101010101" pitchFamily="2" charset="-122"/>
              </a:rPr>
              <a:t>字面量</a:t>
            </a:r>
            <a:r>
              <a:rPr lang="zh-CN" altLang="zh-CN" sz="2600" dirty="0">
                <a:ea typeface="宋体" panose="02010600030101010101" pitchFamily="2" charset="-122"/>
              </a:rPr>
              <a:t>可</a:t>
            </a:r>
            <a:r>
              <a:rPr lang="zh-CN" altLang="en-US" sz="2600" dirty="0">
                <a:ea typeface="宋体" panose="02010600030101010101" pitchFamily="2" charset="-122"/>
              </a:rPr>
              <a:t>以</a:t>
            </a:r>
            <a:r>
              <a:rPr lang="zh-CN" altLang="zh-CN" sz="2600" dirty="0">
                <a:ea typeface="宋体" panose="02010600030101010101" pitchFamily="2" charset="-122"/>
              </a:rPr>
              <a:t>包含指示符，就像指定初始化</a:t>
            </a:r>
            <a:r>
              <a:rPr lang="zh-CN" altLang="en-US" sz="2600" dirty="0">
                <a:ea typeface="宋体" panose="02010600030101010101" pitchFamily="2" charset="-122"/>
              </a:rPr>
              <a:t>式</a:t>
            </a:r>
            <a:r>
              <a:rPr lang="zh-CN" altLang="zh-CN" sz="2600" dirty="0">
                <a:ea typeface="宋体" panose="02010600030101010101" pitchFamily="2" charset="-122"/>
              </a:rPr>
              <a:t>一样，</a:t>
            </a:r>
            <a:r>
              <a:rPr lang="zh-CN" altLang="en-US" sz="2600" dirty="0">
                <a:ea typeface="宋体" panose="02010600030101010101" pitchFamily="2" charset="-122"/>
              </a:rPr>
              <a:t>可以不</a:t>
            </a:r>
            <a:r>
              <a:rPr lang="zh-CN" altLang="zh-CN" sz="2600" dirty="0">
                <a:ea typeface="宋体" panose="02010600030101010101" pitchFamily="2" charset="-122"/>
              </a:rPr>
              <a:t>提供完全</a:t>
            </a:r>
            <a:r>
              <a:rPr lang="zh-CN" altLang="en-US" sz="2600" dirty="0">
                <a:ea typeface="宋体" panose="02010600030101010101" pitchFamily="2" charset="-122"/>
              </a:rPr>
              <a:t>的</a:t>
            </a:r>
            <a:r>
              <a:rPr lang="zh-CN" altLang="zh-CN" sz="2600" dirty="0">
                <a:ea typeface="宋体" panose="02010600030101010101" pitchFamily="2" charset="-122"/>
              </a:rPr>
              <a:t>初始化（未初始化的元素默认为零）。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例如，</a:t>
            </a:r>
            <a:r>
              <a:rPr lang="zh-CN" altLang="en-US" sz="2600" dirty="0">
                <a:ea typeface="宋体" panose="02010600030101010101" pitchFamily="2" charset="-122"/>
              </a:rPr>
              <a:t>复合字面量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</a:t>
            </a:r>
            <a:r>
              <a:rPr lang="zh-CN" altLang="zh-CN" sz="2600" dirty="0">
                <a:ea typeface="宋体" panose="02010600030101010101" pitchFamily="2" charset="-122"/>
              </a:rPr>
              <a:t> 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[10]){8,</a:t>
            </a:r>
            <a:r>
              <a:rPr lang="zh-CN" altLang="zh-CN" sz="2600" dirty="0">
                <a:ea typeface="宋体" panose="02010600030101010101" pitchFamily="2" charset="-122"/>
              </a:rPr>
              <a:t> 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6}</a:t>
            </a:r>
            <a:r>
              <a:rPr lang="zh-CN" altLang="zh-CN" sz="2600" dirty="0">
                <a:ea typeface="宋体" panose="02010600030101010101" pitchFamily="2" charset="-122"/>
              </a:rPr>
              <a:t>有10个元素；前两个的值为 8 和 6，其余元素的值为 0。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CEFB7-2EE7-07C3-47B7-EECCCD0D05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EBE88-373A-C58E-9588-7F780379F8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EDA079-91CD-0546-AC6F-799D3B03F989}" type="slidenum">
              <a:rPr lang="en-US" altLang="zh-CN" sz="1200">
                <a:latin typeface="Arial" panose="020B0604020202020204" pitchFamily="34" charset="0"/>
              </a:rPr>
              <a:pPr/>
              <a:t>72</a:t>
            </a:fld>
            <a:endParaRPr lang="en-US" altLang="zh-CN" sz="18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B4A1D85C-02A7-A0F3-216B-97F7DBDE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复合</a:t>
            </a:r>
            <a:r>
              <a:rPr lang="zh-CN" altLang="en-US" dirty="0">
                <a:ea typeface="宋体" panose="02010600030101010101" pitchFamily="2" charset="-122"/>
              </a:rPr>
              <a:t>字面量</a:t>
            </a:r>
            <a:r>
              <a:rPr lang="zh-CN" altLang="zh-CN" dirty="0">
                <a:ea typeface="宋体" panose="02010600030101010101" pitchFamily="2" charset="-122"/>
              </a:rPr>
              <a:t> (C99)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489E17B8-29FF-746A-B06A-D154D0E4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在函数内部创建的复合</a:t>
            </a:r>
            <a:r>
              <a:rPr lang="zh-CN" altLang="en-US" dirty="0">
                <a:ea typeface="宋体" panose="02010600030101010101" pitchFamily="2" charset="-122"/>
              </a:rPr>
              <a:t>字面量</a:t>
            </a:r>
            <a:r>
              <a:rPr lang="zh-CN" altLang="zh-CN" dirty="0">
                <a:ea typeface="宋体" panose="02010600030101010101" pitchFamily="2" charset="-122"/>
              </a:rPr>
              <a:t>可</a:t>
            </a:r>
            <a:r>
              <a:rPr lang="zh-CN" altLang="en-US" dirty="0">
                <a:ea typeface="宋体" panose="02010600030101010101" pitchFamily="2" charset="-122"/>
              </a:rPr>
              <a:t>以</a:t>
            </a:r>
            <a:r>
              <a:rPr lang="zh-CN" altLang="zh-CN" dirty="0">
                <a:ea typeface="宋体" panose="02010600030101010101" pitchFamily="2" charset="-122"/>
              </a:rPr>
              <a:t>包含任意表达式，不</a:t>
            </a:r>
            <a:r>
              <a:rPr lang="zh-CN" altLang="en-US" dirty="0">
                <a:ea typeface="宋体" panose="02010600030101010101" pitchFamily="2" charset="-122"/>
              </a:rPr>
              <a:t>限于</a:t>
            </a:r>
            <a:r>
              <a:rPr lang="zh-CN" altLang="zh-CN" dirty="0">
                <a:ea typeface="宋体" panose="02010600030101010101" pitchFamily="2" charset="-122"/>
              </a:rPr>
              <a:t>常量：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total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sum_array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((int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[]){2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j,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k},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3);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复合</a:t>
            </a:r>
            <a:r>
              <a:rPr lang="zh-CN" altLang="en-US" dirty="0">
                <a:ea typeface="宋体" panose="02010600030101010101" pitchFamily="2" charset="-122"/>
              </a:rPr>
              <a:t>字面量</a:t>
            </a:r>
            <a:r>
              <a:rPr lang="zh-CN" altLang="zh-CN" dirty="0">
                <a:ea typeface="宋体" panose="02010600030101010101" pitchFamily="2" charset="-122"/>
              </a:rPr>
              <a:t>是左值，因此可以更改其元素的值。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在类型</a:t>
            </a:r>
            <a:r>
              <a:rPr lang="zh-CN" altLang="en-US" dirty="0">
                <a:ea typeface="宋体" panose="02010600030101010101" pitchFamily="2" charset="-122"/>
              </a:rPr>
              <a:t>前加上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可以</a:t>
            </a:r>
            <a:r>
              <a:rPr lang="zh-CN" altLang="zh-CN" dirty="0">
                <a:ea typeface="宋体" panose="02010600030101010101" pitchFamily="2" charset="-122"/>
              </a:rPr>
              <a:t>将复合</a:t>
            </a:r>
            <a:r>
              <a:rPr lang="zh-CN" altLang="en-US" dirty="0">
                <a:ea typeface="宋体" panose="02010600030101010101" pitchFamily="2" charset="-122"/>
              </a:rPr>
              <a:t>字面量</a:t>
            </a:r>
            <a:r>
              <a:rPr lang="zh-CN" altLang="zh-CN" dirty="0">
                <a:ea typeface="宋体" panose="02010600030101010101" pitchFamily="2" charset="-122"/>
              </a:rPr>
              <a:t>设为“只读”：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(const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[]){5,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4}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84C44-BC0B-3194-3547-856B98F19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63B0A-6955-03C7-EA14-24036BBEAC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5CA8CB-D838-8647-9D02-BCC9B2DE7A48}" type="slidenum">
              <a:rPr lang="en-US" altLang="zh-CN" sz="1200">
                <a:latin typeface="Arial" panose="020B0604020202020204" pitchFamily="34" charset="0"/>
              </a:rPr>
              <a:pPr/>
              <a:t>73</a:t>
            </a:fld>
            <a:endParaRPr lang="en-US" altLang="zh-CN" sz="18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6FCE8302-1E6F-D481-8B90-2E327E2F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语句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B62ECA2A-1A64-3100-1313-6C54AE046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非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函数必须使用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zh-CN" altLang="zh-CN" dirty="0">
                <a:ea typeface="宋体" panose="02010600030101010101" pitchFamily="2" charset="-122"/>
              </a:rPr>
              <a:t>语句来指定它将返回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值。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return语句</a:t>
            </a:r>
            <a:r>
              <a:rPr lang="zh-CN" altLang="zh-CN" dirty="0">
                <a:ea typeface="宋体" panose="02010600030101010101" pitchFamily="2" charset="-122"/>
              </a:rPr>
              <a:t>的</a:t>
            </a:r>
            <a:r>
              <a:rPr lang="zh-CN" altLang="en-US" dirty="0">
                <a:ea typeface="宋体" panose="02010600030101010101" pitchFamily="2" charset="-122"/>
              </a:rPr>
              <a:t>格式：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</a:t>
            </a:r>
            <a:r>
              <a:rPr lang="zh-CN" altLang="zh-CN" sz="2400" dirty="0">
                <a:ea typeface="宋体" panose="02010600030101010101" pitchFamily="2" charset="-122"/>
              </a:rPr>
              <a:t>表达式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；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表达式通常只是常量或变量：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status;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但也可能是</a:t>
            </a:r>
            <a:r>
              <a:rPr lang="zh-CN" altLang="zh-CN" dirty="0">
                <a:ea typeface="宋体" panose="02010600030101010101" pitchFamily="2" charset="-122"/>
              </a:rPr>
              <a:t>更复杂的表达式：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n &gt;= 0 ? n : 0;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65C0E-E35C-2E55-24ED-47D4A49778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6598F-6947-B790-2ADB-6A2F25C508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37A092-A32C-9D47-9011-D518D59079E0}" type="slidenum">
              <a:rPr lang="en-US" altLang="zh-CN" sz="1200">
                <a:latin typeface="Arial" panose="020B0604020202020204" pitchFamily="34" charset="0"/>
              </a:rPr>
              <a:pPr/>
              <a:t>74</a:t>
            </a:fld>
            <a:endParaRPr lang="en-US" altLang="zh-CN" sz="18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56277086-A81F-89BD-2CB4-6533D731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语句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3EFD4A54-6826-AF24-E62E-953915175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如果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zh-CN" altLang="zh-CN" dirty="0">
                <a:ea typeface="宋体" panose="02010600030101010101" pitchFamily="2" charset="-122"/>
              </a:rPr>
              <a:t>语句中表达式的类型与函数的返回类型不匹配，则表达式将</a:t>
            </a:r>
            <a:r>
              <a:rPr lang="zh-CN" altLang="en-US" dirty="0">
                <a:ea typeface="宋体" panose="02010600030101010101" pitchFamily="2" charset="-122"/>
              </a:rPr>
              <a:t>被</a:t>
            </a:r>
            <a:r>
              <a:rPr lang="zh-CN" altLang="zh-CN" dirty="0">
                <a:ea typeface="宋体" panose="02010600030101010101" pitchFamily="2" charset="-122"/>
              </a:rPr>
              <a:t>隐式转换为返回类型。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如果</a:t>
            </a:r>
            <a:r>
              <a:rPr lang="zh-CN" altLang="en-US" dirty="0">
                <a:ea typeface="宋体" panose="02010600030101010101" pitchFamily="2" charset="-122"/>
              </a:rPr>
              <a:t>声明</a:t>
            </a:r>
            <a:r>
              <a:rPr lang="zh-CN" altLang="zh-CN" dirty="0">
                <a:ea typeface="宋体" panose="02010600030101010101" pitchFamily="2" charset="-122"/>
              </a:rPr>
              <a:t>函数返回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型值</a:t>
            </a:r>
            <a:r>
              <a:rPr lang="zh-CN" altLang="zh-CN" dirty="0">
                <a:ea typeface="宋体" panose="02010600030101010101" pitchFamily="2" charset="-122"/>
              </a:rPr>
              <a:t>，但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zh-CN" altLang="zh-CN" dirty="0">
                <a:ea typeface="宋体" panose="02010600030101010101" pitchFamily="2" charset="-122"/>
              </a:rPr>
              <a:t>语句包含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</a:t>
            </a:r>
            <a:r>
              <a:rPr lang="zh-CN" altLang="zh-CN" dirty="0">
                <a:ea typeface="宋体" panose="02010600030101010101" pitchFamily="2" charset="-122"/>
              </a:rPr>
              <a:t>表达式，则表达式的值将</a:t>
            </a:r>
            <a:r>
              <a:rPr lang="zh-CN" altLang="en-US" dirty="0">
                <a:ea typeface="宋体" panose="02010600030101010101" pitchFamily="2" charset="-122"/>
              </a:rPr>
              <a:t>被</a:t>
            </a:r>
            <a:r>
              <a:rPr lang="zh-CN" altLang="zh-CN" dirty="0">
                <a:ea typeface="宋体" panose="02010600030101010101" pitchFamily="2" charset="-122"/>
              </a:rPr>
              <a:t>转换为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9374-64BF-CB64-BD9C-FC3E16C1E4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74604-3353-64F0-1139-661079C23E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157AE3-3F72-7045-9C10-A6C90F3AC066}" type="slidenum">
              <a:rPr lang="en-US" altLang="zh-CN" sz="1200">
                <a:latin typeface="Arial" panose="020B0604020202020204" pitchFamily="34" charset="0"/>
              </a:rPr>
              <a:pPr/>
              <a:t>75</a:t>
            </a:fld>
            <a:endParaRPr lang="en-US" altLang="zh-CN" sz="18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D7216B2B-B7BD-0839-2430-FB860E09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语句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9F4139BB-4952-81E8-E7ED-18D99AE0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</a:t>
            </a:r>
            <a:r>
              <a:rPr lang="zh-CN" altLang="zh-CN" dirty="0">
                <a:ea typeface="宋体" panose="02010600030101010101" pitchFamily="2" charset="-122"/>
              </a:rPr>
              <a:t>没有给出表达式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zh-CN" altLang="zh-CN" dirty="0">
                <a:ea typeface="宋体" panose="02010600030101010101" pitchFamily="2" charset="-122"/>
              </a:rPr>
              <a:t>语句可</a:t>
            </a:r>
            <a:r>
              <a:rPr lang="zh-CN" altLang="en-US" dirty="0">
                <a:ea typeface="宋体" panose="02010600030101010101" pitchFamily="2" charset="-122"/>
              </a:rPr>
              <a:t>以</a:t>
            </a:r>
            <a:r>
              <a:rPr lang="zh-CN" altLang="zh-CN" dirty="0">
                <a:ea typeface="宋体" panose="02010600030101010101" pitchFamily="2" charset="-122"/>
              </a:rPr>
              <a:t>出现在返回类型为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void的函数中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return;  /*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function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例子：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print_int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return;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87AE3-5418-34DD-F801-E58B8DD525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D0AA3-B9F2-5BBF-E1A1-31455F52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106686-BE37-764B-9FB6-0028E514E0EF}" type="slidenum">
              <a:rPr lang="en-US" altLang="zh-CN" sz="1200">
                <a:latin typeface="Arial" panose="020B0604020202020204" pitchFamily="34" charset="0"/>
              </a:rPr>
              <a:pPr/>
              <a:t>76</a:t>
            </a:fld>
            <a:endParaRPr lang="en-US" altLang="zh-CN" sz="1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65E827A1-D07B-D54C-CDF6-41B05F8B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语句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91139" name="Content Placeholder 2">
            <a:extLst>
              <a:ext uri="{FF2B5EF4-FFF2-40B4-BE49-F238E27FC236}">
                <a16:creationId xmlns:a16="http://schemas.microsoft.com/office/drawing/2014/main" id="{0AFFBADB-88FA-B63E-EF44-4BC621D25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return语句可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以</a:t>
            </a:r>
            <a:r>
              <a:rPr lang="zh-CN" altLang="zh-CN" dirty="0">
                <a:ea typeface="宋体" panose="02010600030101010101" pitchFamily="2" charset="-122"/>
              </a:rPr>
              <a:t>出现在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zh-CN" altLang="zh-CN" dirty="0">
                <a:ea typeface="宋体" panose="02010600030101010101" pitchFamily="2" charset="-122"/>
              </a:rPr>
              <a:t>函数的末尾：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print_pun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("To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C,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C: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that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question.\n");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return;   /* OK, but not needed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eturn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不是必需</a:t>
            </a:r>
            <a:r>
              <a:rPr lang="zh-CN" altLang="zh-CN" dirty="0">
                <a:ea typeface="宋体" panose="02010600030101010101" pitchFamily="2" charset="-122"/>
              </a:rPr>
              <a:t>的。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如果非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zh-CN" altLang="zh-CN" dirty="0">
                <a:ea typeface="宋体" panose="02010600030101010101" pitchFamily="2" charset="-122"/>
              </a:rPr>
              <a:t>函数未能执行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zh-CN" altLang="zh-CN" dirty="0">
                <a:ea typeface="宋体" panose="02010600030101010101" pitchFamily="2" charset="-122"/>
              </a:rPr>
              <a:t>语句，则如果程序尝试使用函数的返回值，</a:t>
            </a:r>
            <a:r>
              <a:rPr lang="zh-CN" altLang="en-US" dirty="0">
                <a:ea typeface="宋体" panose="02010600030101010101" pitchFamily="2" charset="-122"/>
              </a:rPr>
              <a:t>其</a:t>
            </a:r>
            <a:r>
              <a:rPr lang="zh-CN" altLang="zh-CN" dirty="0">
                <a:ea typeface="宋体" panose="02010600030101010101" pitchFamily="2" charset="-122"/>
              </a:rPr>
              <a:t>行为是未定义的。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5FEC6-1878-C314-9B36-D57F6B7F23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DD0EE-CF09-9CF3-7B4B-017ADDF406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FFEE10-37B9-3B43-B1EB-40F74F786F76}" type="slidenum">
              <a:rPr lang="en-US" altLang="zh-CN" sz="1200">
                <a:latin typeface="Arial" panose="020B0604020202020204" pitchFamily="34" charset="0"/>
              </a:rPr>
              <a:pPr/>
              <a:t>77</a:t>
            </a:fld>
            <a:endParaRPr lang="en-US" altLang="zh-CN" sz="18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B52EFD19-2B72-3D75-115D-D06673DA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程序终止</a:t>
            </a:r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7D25F98A-EA6B-95EB-8F07-0A9A2CEA1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通常，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main的返回类型</a:t>
            </a:r>
            <a:r>
              <a:rPr lang="zh-CN" altLang="zh-CN" dirty="0">
                <a:ea typeface="宋体" panose="02010600030101010101" pitchFamily="2" charset="-122"/>
              </a:rPr>
              <a:t>是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main(void)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以往</a:t>
            </a:r>
            <a:r>
              <a:rPr lang="zh-CN" altLang="zh-CN" dirty="0">
                <a:ea typeface="宋体" panose="02010600030101010101" pitchFamily="2" charset="-122"/>
              </a:rPr>
              <a:t>的 C 程序经常省略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zh-CN" altLang="zh-CN" dirty="0">
                <a:ea typeface="宋体" panose="02010600030101010101" pitchFamily="2" charset="-122"/>
              </a:rPr>
              <a:t>的返回类型，</a:t>
            </a:r>
            <a:r>
              <a:rPr lang="zh-CN" altLang="en-US" dirty="0">
                <a:ea typeface="宋体" panose="02010600030101010101" pitchFamily="2" charset="-122"/>
              </a:rPr>
              <a:t>其实是</a:t>
            </a:r>
            <a:r>
              <a:rPr lang="zh-CN" altLang="zh-CN" dirty="0">
                <a:ea typeface="宋体" panose="02010600030101010101" pitchFamily="2" charset="-122"/>
              </a:rPr>
              <a:t>利用</a:t>
            </a:r>
            <a:r>
              <a:rPr lang="zh-CN" altLang="en-US" dirty="0">
                <a:ea typeface="宋体" panose="02010600030101010101" pitchFamily="2" charset="-122"/>
              </a:rPr>
              <a:t>返回类型</a:t>
            </a:r>
            <a:r>
              <a:rPr lang="zh-CN" altLang="zh-CN" dirty="0">
                <a:ea typeface="宋体" panose="02010600030101010101" pitchFamily="2" charset="-122"/>
              </a:rPr>
              <a:t>默认为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int的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传统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main()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E87FF-489E-9950-F28C-BB04B3448C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1B933-84C8-14AD-A6A4-4579CF301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D33820-1EAF-E84A-8748-77CDDD7D2B8B}" type="slidenum">
              <a:rPr lang="en-US" altLang="zh-CN" sz="1200">
                <a:latin typeface="Arial" panose="020B0604020202020204" pitchFamily="34" charset="0"/>
              </a:rPr>
              <a:pPr/>
              <a:t>78</a:t>
            </a:fld>
            <a:endParaRPr lang="en-US" altLang="zh-CN" sz="18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1AFAF52D-6478-41FB-2596-B290862F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程序终止</a:t>
            </a:r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90C00602-7149-CCB0-D032-3012DFF02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省略函数的返回类型在 C99 中是不合法的，因此最好</a:t>
            </a:r>
            <a:r>
              <a:rPr lang="zh-CN" altLang="en-US" dirty="0">
                <a:ea typeface="宋体" panose="02010600030101010101" pitchFamily="2" charset="-122"/>
              </a:rPr>
              <a:t>不要这么做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main的参数列表中</a:t>
            </a:r>
            <a:r>
              <a:rPr lang="zh-CN" altLang="zh-CN" dirty="0">
                <a:ea typeface="宋体" panose="02010600030101010101" pitchFamily="2" charset="-122"/>
              </a:rPr>
              <a:t>省略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void这个词</a:t>
            </a:r>
            <a:r>
              <a:rPr lang="zh-CN" altLang="zh-CN" dirty="0">
                <a:ea typeface="宋体" panose="02010600030101010101" pitchFamily="2" charset="-122"/>
              </a:rPr>
              <a:t>是合法的，但是最好包含它。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DAD9A-D169-AA07-8ED2-76F5C132AC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5854A-BF3C-BEE5-B9EA-CFF6987168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DAE416-C1C6-6B47-847F-D2AB68EE0FCD}" type="slidenum">
              <a:rPr lang="en-US" altLang="zh-CN" sz="1200">
                <a:latin typeface="Arial" panose="020B0604020202020204" pitchFamily="34" charset="0"/>
              </a:rPr>
              <a:pPr/>
              <a:t>79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00A5D0A-61FF-AED2-1D4F-17373201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程序：计算平均值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BDD1B288-8753-51D0-1E7B-70CC92F7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average.c</a:t>
            </a:r>
            <a:r>
              <a:rPr lang="zh-CN" altLang="zh-CN" dirty="0">
                <a:ea typeface="宋体" panose="02010600030101010101" pitchFamily="2" charset="-122"/>
              </a:rPr>
              <a:t>程序读取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zh-CN" dirty="0">
                <a:ea typeface="宋体" panose="02010600030101010101" pitchFamily="2" charset="-122"/>
              </a:rPr>
              <a:t>个数并使用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average函数计算它们</a:t>
            </a:r>
            <a:r>
              <a:rPr lang="zh-CN" altLang="zh-CN" dirty="0">
                <a:ea typeface="宋体" panose="02010600030101010101" pitchFamily="2" charset="-122"/>
              </a:rPr>
              <a:t>的平均值，</a:t>
            </a:r>
            <a:r>
              <a:rPr lang="zh-CN" altLang="en-US" dirty="0">
                <a:ea typeface="宋体" panose="02010600030101010101" pitchFamily="2" charset="-122"/>
              </a:rPr>
              <a:t>每</a:t>
            </a:r>
            <a:r>
              <a:rPr lang="zh-CN" altLang="zh-CN" dirty="0">
                <a:ea typeface="宋体" panose="02010600030101010101" pitchFamily="2" charset="-122"/>
              </a:rPr>
              <a:t>次</a:t>
            </a:r>
            <a:r>
              <a:rPr lang="zh-CN" altLang="en-US" dirty="0">
                <a:ea typeface="宋体" panose="02010600030101010101" pitchFamily="2" charset="-122"/>
              </a:rPr>
              <a:t>计算</a:t>
            </a:r>
            <a:r>
              <a:rPr lang="zh-CN" altLang="zh-CN" dirty="0">
                <a:ea typeface="宋体" panose="02010600030101010101" pitchFamily="2" charset="-122"/>
              </a:rPr>
              <a:t>一对</a:t>
            </a:r>
            <a:r>
              <a:rPr lang="zh-CN" altLang="en-US" dirty="0">
                <a:ea typeface="宋体" panose="02010600030101010101" pitchFamily="2" charset="-122"/>
              </a:rPr>
              <a:t>数的平均值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three numbers: </a:t>
            </a:r>
            <a:r>
              <a:rPr lang="en-US" altLang="zh-CN" sz="2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3.5 9.6 10.2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Average of 3.5 and 9.6: 6.55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Average of 9.6 and 10.2: 9.9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Average of 3.5 and 10.2: 6.85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BB487-3C14-1918-0734-B0AE5EA2FA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013EB-83ED-AADE-7CD8-894809D500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1721CD-5957-4946-8C2C-ABF77F5E4F4F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CB6F5B18-10D0-AF49-44F0-F0832751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程序终止</a:t>
            </a:r>
          </a:p>
        </p:txBody>
      </p:sp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71F5EF13-F636-AA80-864C-A1D1B8D3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zh-CN" altLang="zh-CN" dirty="0">
                <a:ea typeface="宋体" panose="02010600030101010101" pitchFamily="2" charset="-122"/>
              </a:rPr>
              <a:t>返回的值是一个状态码，</a:t>
            </a:r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zh-CN" altLang="zh-CN" dirty="0">
                <a:ea typeface="宋体" panose="02010600030101010101" pitchFamily="2" charset="-122"/>
              </a:rPr>
              <a:t>程序终止时</a:t>
            </a:r>
            <a:r>
              <a:rPr lang="zh-CN" altLang="en-US" dirty="0">
                <a:ea typeface="宋体" panose="02010600030101010101" pitchFamily="2" charset="-122"/>
              </a:rPr>
              <a:t>可以检测状态码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如果程序正常终止，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main应该返回0。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为了指示异常终止，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zh-CN" altLang="zh-CN" dirty="0">
                <a:ea typeface="宋体" panose="02010600030101010101" pitchFamily="2" charset="-122"/>
              </a:rPr>
              <a:t>应该返回一个非 0 的值。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确保每个 C 程序都返回一个状态码是一种很好的做法。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AF036-44B3-168F-7023-6467A8EA96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B1AA5-D969-79BB-D680-C93D60B259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799C48-BD3D-F442-836E-B4B92D3A7D06}" type="slidenum">
              <a:rPr lang="en-US" altLang="zh-CN" sz="1200">
                <a:latin typeface="Arial" panose="020B0604020202020204" pitchFamily="34" charset="0"/>
              </a:rPr>
              <a:pPr/>
              <a:t>80</a:t>
            </a:fld>
            <a:endParaRPr lang="en-US" altLang="zh-CN" sz="18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ED54E3FB-8292-B270-3EF9-34B9D765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exit</a:t>
            </a:r>
            <a:r>
              <a:rPr lang="zh-CN" altLang="zh-CN" dirty="0">
                <a:ea typeface="宋体" panose="02010600030101010101" pitchFamily="2" charset="-122"/>
              </a:rPr>
              <a:t>函数</a:t>
            </a:r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DC6B9EA2-92D9-CC8E-3906-C6CB9AB03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main中</a:t>
            </a:r>
            <a:r>
              <a:rPr lang="zh-CN" altLang="zh-CN" dirty="0">
                <a:ea typeface="宋体" panose="02010600030101010101" pitchFamily="2" charset="-122"/>
              </a:rPr>
              <a:t>执行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zh-CN" altLang="zh-CN" dirty="0">
                <a:ea typeface="宋体" panose="02010600030101010101" pitchFamily="2" charset="-122"/>
              </a:rPr>
              <a:t>语句是终止程序的一种方法。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另一个是调用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exit</a:t>
            </a:r>
            <a:r>
              <a:rPr lang="zh-CN" altLang="zh-CN" dirty="0">
                <a:ea typeface="宋体" panose="02010600030101010101" pitchFamily="2" charset="-122"/>
              </a:rPr>
              <a:t>函数，它属于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&lt;stdlib.h&gt;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头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传递给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exit的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实际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参数与main的返回值</a:t>
            </a:r>
            <a:r>
              <a:rPr lang="zh-CN" altLang="zh-CN" dirty="0">
                <a:ea typeface="宋体" panose="02010600030101010101" pitchFamily="2" charset="-122"/>
              </a:rPr>
              <a:t>具有相同的含义：两者都表示程序在终止时的状态。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为了表示正常终止，传递 0：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exit(0);   /* normal termination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494DA-DC2D-2033-BF4B-AFF8652FE1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3BDD2-7E4F-54AD-16DA-EB6C0A70C5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58B5EF-9294-6744-9C5B-C337B1E4CE9E}" type="slidenum">
              <a:rPr lang="en-US" altLang="zh-CN" sz="1200">
                <a:latin typeface="Arial" panose="020B0604020202020204" pitchFamily="34" charset="0"/>
              </a:rPr>
              <a:pPr/>
              <a:t>81</a:t>
            </a:fld>
            <a:endParaRPr lang="en-US" altLang="zh-CN" sz="18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209E8266-9E8B-CAD7-5943-2BAB3604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exit</a:t>
            </a:r>
            <a:r>
              <a:rPr lang="zh-CN" altLang="zh-CN" dirty="0">
                <a:ea typeface="宋体" panose="02010600030101010101" pitchFamily="2" charset="-122"/>
              </a:rPr>
              <a:t>函数</a:t>
            </a:r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2526C8D9-6C76-A8F3-CF5B-70AD16EAC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由于 0 有点</a:t>
            </a:r>
            <a:r>
              <a:rPr lang="zh-CN" altLang="en-US" sz="2600" dirty="0">
                <a:ea typeface="宋体" panose="02010600030101010101" pitchFamily="2" charset="-122"/>
              </a:rPr>
              <a:t>模糊</a:t>
            </a:r>
            <a:r>
              <a:rPr lang="zh-CN" altLang="zh-CN" sz="2600" dirty="0">
                <a:ea typeface="宋体" panose="02010600030101010101" pitchFamily="2" charset="-122"/>
              </a:rPr>
              <a:t>，所以 C 允许</a:t>
            </a:r>
            <a:r>
              <a:rPr lang="zh-CN" altLang="en-US" sz="2600" dirty="0">
                <a:ea typeface="宋体" panose="02010600030101010101" pitchFamily="2" charset="-122"/>
              </a:rPr>
              <a:t>用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EXIT_SUCCESS</a:t>
            </a:r>
            <a:r>
              <a:rPr lang="zh-CN" altLang="zh-CN" sz="2600" dirty="0">
                <a:ea typeface="宋体" panose="02010600030101010101" pitchFamily="2" charset="-122"/>
              </a:rPr>
              <a:t>来代替（效果一样）：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exit(EXIT_SUCCESS);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传递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EXIT_FAILURE</a:t>
            </a:r>
            <a:r>
              <a:rPr lang="zh-CN" altLang="zh-CN" sz="2600" dirty="0">
                <a:ea typeface="宋体" panose="02010600030101010101" pitchFamily="2" charset="-122"/>
              </a:rPr>
              <a:t>表示异常终止：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exit(EXIT_FAILURE);</a:t>
            </a:r>
          </a:p>
          <a:p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EXIT_SUCCESS</a:t>
            </a:r>
            <a:r>
              <a:rPr lang="zh-CN" altLang="zh-CN" sz="2600" dirty="0">
                <a:ea typeface="宋体" panose="02010600030101010101" pitchFamily="2" charset="-122"/>
              </a:rPr>
              <a:t>和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EXIT_FAILURE是</a:t>
            </a:r>
            <a:r>
              <a:rPr lang="zh-CN" altLang="zh-CN" sz="2600" dirty="0">
                <a:ea typeface="宋体" panose="02010600030101010101" pitchFamily="2" charset="-122"/>
              </a:rPr>
              <a:t>定义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在&lt;stdlib.h&gt;</a:t>
            </a:r>
            <a:r>
              <a:rPr lang="zh-CN" altLang="zh-CN" sz="2600" dirty="0">
                <a:ea typeface="宋体" panose="02010600030101010101" pitchFamily="2" charset="-122"/>
              </a:rPr>
              <a:t>中的宏。</a:t>
            </a:r>
          </a:p>
          <a:p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EXIT_SUCCESS</a:t>
            </a:r>
            <a:r>
              <a:rPr lang="zh-CN" altLang="zh-CN" sz="2600" dirty="0">
                <a:ea typeface="宋体" panose="02010600030101010101" pitchFamily="2" charset="-122"/>
              </a:rPr>
              <a:t>和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EXIT_FAILURE</a:t>
            </a:r>
            <a:r>
              <a:rPr lang="zh-CN" altLang="zh-CN" sz="2600" dirty="0">
                <a:ea typeface="宋体" panose="02010600030101010101" pitchFamily="2" charset="-122"/>
              </a:rPr>
              <a:t>的值是</a:t>
            </a:r>
            <a:r>
              <a:rPr lang="zh-CN" altLang="en-US" sz="2600" dirty="0">
                <a:ea typeface="宋体" panose="02010600030101010101" pitchFamily="2" charset="-122"/>
              </a:rPr>
              <a:t>由</a:t>
            </a:r>
            <a:r>
              <a:rPr lang="zh-CN" altLang="zh-CN" sz="2600" dirty="0">
                <a:ea typeface="宋体" panose="02010600030101010101" pitchFamily="2" charset="-122"/>
              </a:rPr>
              <a:t>实现定义的；</a:t>
            </a:r>
            <a:r>
              <a:rPr lang="zh-CN" altLang="en-US" sz="2600" dirty="0">
                <a:ea typeface="宋体" panose="02010600030101010101" pitchFamily="2" charset="-122"/>
              </a:rPr>
              <a:t>通常</a:t>
            </a:r>
            <a:r>
              <a:rPr lang="zh-CN" altLang="zh-CN" sz="2600" dirty="0">
                <a:ea typeface="宋体" panose="02010600030101010101" pitchFamily="2" charset="-122"/>
              </a:rPr>
              <a:t>分别为 0 和 1。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763EF-EC2C-43C1-262C-A84FF96111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B123B-8C3C-3C96-95CC-BD2C77F1E2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EB0D73-E0FB-824C-8E0D-1DFC5B546609}" type="slidenum">
              <a:rPr lang="en-US" altLang="zh-CN" sz="1200">
                <a:latin typeface="Arial" panose="020B0604020202020204" pitchFamily="34" charset="0"/>
              </a:rPr>
              <a:pPr/>
              <a:t>82</a:t>
            </a:fld>
            <a:endParaRPr lang="en-US" altLang="zh-CN" sz="18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58FA5E2E-D5FF-6ADF-5410-487788CC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exit</a:t>
            </a:r>
            <a:r>
              <a:rPr lang="zh-CN" altLang="zh-CN" dirty="0">
                <a:ea typeface="宋体" panose="02010600030101010101" pitchFamily="2" charset="-122"/>
              </a:rPr>
              <a:t>函数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F6AC5EC0-F4DC-676A-659E-13CA2ED0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中的</a:t>
            </a:r>
            <a:r>
              <a:rPr lang="zh-CN" altLang="en-US" dirty="0">
                <a:ea typeface="宋体" panose="02010600030101010101" pitchFamily="2" charset="-122"/>
              </a:rPr>
              <a:t>语句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</a:t>
            </a:r>
            <a:r>
              <a:rPr lang="zh-CN" altLang="zh-CN" sz="2400" dirty="0">
                <a:ea typeface="宋体" panose="02010600030101010101" pitchFamily="2" charset="-122"/>
              </a:rPr>
              <a:t>表达式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；</a:t>
            </a:r>
          </a:p>
          <a:p>
            <a:pPr>
              <a:buFontTx/>
              <a:buNone/>
            </a:pP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等价于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exit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</a:t>
            </a:r>
            <a:r>
              <a:rPr lang="zh-CN" altLang="zh-CN" sz="2400" dirty="0">
                <a:ea typeface="宋体" panose="02010600030101010101" pitchFamily="2" charset="-122"/>
              </a:rPr>
              <a:t>表达式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）；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exit</a:t>
            </a:r>
            <a:r>
              <a:rPr lang="zh-CN" altLang="zh-CN" dirty="0">
                <a:ea typeface="宋体" panose="02010600030101010101" pitchFamily="2" charset="-122"/>
              </a:rPr>
              <a:t>的区别在于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zh-CN" altLang="zh-CN" dirty="0">
                <a:ea typeface="宋体" panose="02010600030101010101" pitchFamily="2" charset="-122"/>
              </a:rPr>
              <a:t>无论哪个函数调用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exit</a:t>
            </a:r>
            <a:r>
              <a:rPr lang="zh-CN" altLang="zh-CN" dirty="0">
                <a:ea typeface="宋体" panose="02010600030101010101" pitchFamily="2" charset="-122"/>
              </a:rPr>
              <a:t>都会导致程序终止</a:t>
            </a:r>
            <a:r>
              <a:rPr lang="zh-CN" altLang="en-US" dirty="0">
                <a:ea typeface="宋体" panose="02010600030101010101" pitchFamily="2" charset="-122"/>
              </a:rPr>
              <a:t>，而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return语句仅</a:t>
            </a:r>
            <a:r>
              <a:rPr lang="zh-CN" altLang="en-US" dirty="0">
                <a:ea typeface="宋体" panose="02010600030101010101" pitchFamily="2" charset="-122"/>
              </a:rPr>
              <a:t>当由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zh-CN" altLang="zh-CN" dirty="0">
                <a:ea typeface="宋体" panose="02010600030101010101" pitchFamily="2" charset="-122"/>
              </a:rPr>
              <a:t>函数</a:t>
            </a:r>
            <a:r>
              <a:rPr lang="zh-CN" altLang="en-US" dirty="0">
                <a:ea typeface="宋体" panose="02010600030101010101" pitchFamily="2" charset="-122"/>
              </a:rPr>
              <a:t>调用</a:t>
            </a:r>
            <a:r>
              <a:rPr lang="zh-CN" altLang="zh-CN" dirty="0">
                <a:ea typeface="宋体" panose="02010600030101010101" pitchFamily="2" charset="-122"/>
              </a:rPr>
              <a:t>时才会导致程序终止。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7A615-2817-D6A1-AB4A-8B355B26EC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7E00C-900D-EEDA-5AF3-C006ECAF73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6C6424-4BE5-8143-A6B9-38BDC38C4E77}" type="slidenum">
              <a:rPr lang="en-US" altLang="zh-CN" sz="1200">
                <a:latin typeface="Arial" panose="020B0604020202020204" pitchFamily="34" charset="0"/>
              </a:rPr>
              <a:pPr/>
              <a:t>83</a:t>
            </a:fld>
            <a:endParaRPr lang="en-US" altLang="zh-CN" sz="18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EC4A24BC-B1D0-02B0-17C4-AA29BA96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递归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527E5F2A-A897-C456-92F6-62691E16A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如果函数调用自身，则它是</a:t>
            </a:r>
            <a:r>
              <a:rPr lang="zh-CN" altLang="zh-CN" b="1" dirty="0">
                <a:ea typeface="宋体" panose="02010600030101010101" pitchFamily="2" charset="-122"/>
              </a:rPr>
              <a:t>递归的。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以下函数</a:t>
            </a:r>
            <a:r>
              <a:rPr lang="zh-CN" altLang="en-US" dirty="0">
                <a:ea typeface="宋体" panose="02010600030101010101" pitchFamily="2" charset="-122"/>
              </a:rPr>
              <a:t>利</a:t>
            </a:r>
            <a:r>
              <a:rPr lang="zh-CN" altLang="zh-CN" dirty="0">
                <a:ea typeface="宋体" panose="02010600030101010101" pitchFamily="2" charset="-122"/>
              </a:rPr>
              <a:t>用公式n! = n × ( n – 1)!递归地计算n！: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fact(int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(n &lt;= 1)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return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return n * fact(n - 1);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E30C7-3045-73C8-FDFE-00FA876AE3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F16E1-2A16-1E62-23EF-F99D706AD6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9FDC89-6800-5A4D-9969-4A9828BDB89D}" type="slidenum">
              <a:rPr lang="en-US" altLang="zh-CN" sz="1200">
                <a:latin typeface="Arial" panose="020B0604020202020204" pitchFamily="34" charset="0"/>
              </a:rPr>
              <a:pPr/>
              <a:t>84</a:t>
            </a:fld>
            <a:endParaRPr lang="en-US" altLang="zh-CN" sz="18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E83AFE-E892-60D5-4C18-BAF174811F89}"/>
              </a:ext>
            </a:extLst>
          </p:cNvPr>
          <p:cNvSpPr/>
          <p:nvPr/>
        </p:nvSpPr>
        <p:spPr bwMode="auto">
          <a:xfrm>
            <a:off x="762000" y="3009900"/>
            <a:ext cx="7772400" cy="297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9ADF5779-C82A-F70B-800C-F8CE0037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要了解递归是如何工作的，让我们跟踪语句的执行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fact(3);</a:t>
            </a:r>
          </a:p>
          <a:p>
            <a:endParaRPr lang="en-US" altLang="zh-CN" sz="1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fact(3)</a:t>
            </a:r>
            <a:r>
              <a:rPr lang="en-US" altLang="zh-CN" sz="2200" dirty="0">
                <a:ea typeface="宋体" panose="02010600030101010101" pitchFamily="2" charset="-122"/>
              </a:rPr>
              <a:t> finds that 3 is not less than or equal to 1, so it calls</a:t>
            </a:r>
          </a:p>
          <a:p>
            <a:pPr>
              <a:buFontTx/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	 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fact(2)</a:t>
            </a:r>
            <a:r>
              <a:rPr lang="en-US" altLang="zh-CN" sz="2200" dirty="0">
                <a:ea typeface="宋体" panose="02010600030101010101" pitchFamily="2" charset="-122"/>
              </a:rPr>
              <a:t>, which finds that 2 is not less than or equal to 1, so</a:t>
            </a:r>
            <a:br>
              <a:rPr lang="en-US" altLang="zh-CN" sz="2200" dirty="0">
                <a:ea typeface="宋体" panose="02010600030101010101" pitchFamily="2" charset="-122"/>
              </a:rPr>
            </a:br>
            <a:r>
              <a:rPr lang="en-US" altLang="zh-CN" sz="2200" dirty="0">
                <a:ea typeface="宋体" panose="02010600030101010101" pitchFamily="2" charset="-122"/>
              </a:rPr>
              <a:t>	it calls</a:t>
            </a:r>
          </a:p>
          <a:p>
            <a:pPr>
              <a:buFontTx/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	   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fact(1)</a:t>
            </a:r>
            <a:r>
              <a:rPr lang="en-US" altLang="zh-CN" sz="2200" dirty="0">
                <a:ea typeface="宋体" panose="02010600030101010101" pitchFamily="2" charset="-122"/>
              </a:rPr>
              <a:t>, which finds that 1 is less than or equal to 1, so it</a:t>
            </a:r>
            <a:br>
              <a:rPr lang="en-US" altLang="zh-CN" sz="2200" dirty="0">
                <a:ea typeface="宋体" panose="02010600030101010101" pitchFamily="2" charset="-122"/>
              </a:rPr>
            </a:br>
            <a:r>
              <a:rPr lang="en-US" altLang="zh-CN" sz="2200" dirty="0">
                <a:ea typeface="宋体" panose="02010600030101010101" pitchFamily="2" charset="-122"/>
              </a:rPr>
              <a:t>	returns 1, causing</a:t>
            </a:r>
          </a:p>
          <a:p>
            <a:pPr>
              <a:buFontTx/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	 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fact(2)</a:t>
            </a:r>
            <a:r>
              <a:rPr lang="en-US" altLang="zh-CN" sz="2200" dirty="0">
                <a:ea typeface="宋体" panose="02010600030101010101" pitchFamily="2" charset="-122"/>
              </a:rPr>
              <a:t> to return 2 × 1 = 2, causing</a:t>
            </a:r>
          </a:p>
          <a:p>
            <a:pPr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fact(3)</a:t>
            </a:r>
            <a:r>
              <a:rPr lang="en-US" altLang="zh-CN" sz="2200" dirty="0">
                <a:ea typeface="宋体" panose="02010600030101010101" pitchFamily="2" charset="-122"/>
              </a:rPr>
              <a:t> to return 3 × 2 = 6.</a:t>
            </a:r>
          </a:p>
        </p:txBody>
      </p:sp>
      <p:sp>
        <p:nvSpPr>
          <p:cNvPr id="99332" name="Title 1">
            <a:extLst>
              <a:ext uri="{FF2B5EF4-FFF2-40B4-BE49-F238E27FC236}">
                <a16:creationId xmlns:a16="http://schemas.microsoft.com/office/drawing/2014/main" id="{BC3F9890-0969-02A2-21B3-447BE863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递归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DDD5B-91F6-480C-0771-FA9596A30C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3F5BD-1787-D586-24B5-0537A0D78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8914EA-27FA-E147-92B8-4155D2AD192D}" type="slidenum">
              <a:rPr lang="en-US" altLang="zh-CN" sz="1200">
                <a:latin typeface="Arial" panose="020B0604020202020204" pitchFamily="34" charset="0"/>
              </a:rPr>
              <a:pPr/>
              <a:t>85</a:t>
            </a:fld>
            <a:endParaRPr lang="en-US" altLang="zh-CN" sz="18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08B117DA-99F0-3359-CF34-A0BE073E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递归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DCAF92AF-C817-0D43-5D13-7374316A6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以下递归函数使用公式</a:t>
            </a:r>
            <a:r>
              <a:rPr lang="zh-CN" altLang="zh-CN" i="1" dirty="0">
                <a:ea typeface="宋体" panose="02010600030101010101" pitchFamily="2" charset="-122"/>
              </a:rPr>
              <a:t>x </a:t>
            </a:r>
            <a:r>
              <a:rPr lang="zh-CN" altLang="zh-CN" i="1" baseline="30000" dirty="0">
                <a:ea typeface="宋体" panose="02010600030101010101" pitchFamily="2" charset="-122"/>
              </a:rPr>
              <a:t>n </a:t>
            </a:r>
            <a:r>
              <a:rPr lang="zh-CN" altLang="zh-CN" dirty="0">
                <a:ea typeface="宋体" panose="02010600030101010101" pitchFamily="2" charset="-122"/>
              </a:rPr>
              <a:t>= </a:t>
            </a:r>
            <a:r>
              <a:rPr lang="zh-CN" altLang="zh-CN" i="1" dirty="0">
                <a:ea typeface="宋体" panose="02010600030101010101" pitchFamily="2" charset="-122"/>
              </a:rPr>
              <a:t>x </a:t>
            </a:r>
            <a:r>
              <a:rPr lang="zh-CN" altLang="zh-CN" dirty="0">
                <a:ea typeface="宋体" panose="02010600030101010101" pitchFamily="2" charset="-122"/>
              </a:rPr>
              <a:t>× </a:t>
            </a:r>
            <a:r>
              <a:rPr lang="zh-CN" altLang="zh-CN" i="1" dirty="0">
                <a:ea typeface="宋体" panose="02010600030101010101" pitchFamily="2" charset="-122"/>
              </a:rPr>
              <a:t>x </a:t>
            </a:r>
            <a:r>
              <a:rPr lang="zh-CN" altLang="zh-CN" i="1" baseline="30000" dirty="0">
                <a:ea typeface="宋体" panose="02010600030101010101" pitchFamily="2" charset="-122"/>
              </a:rPr>
              <a:t>n </a:t>
            </a:r>
            <a:r>
              <a:rPr lang="zh-CN" altLang="zh-CN" baseline="30000" dirty="0">
                <a:ea typeface="宋体" panose="02010600030101010101" pitchFamily="2" charset="-122"/>
              </a:rPr>
              <a:t>–1</a:t>
            </a:r>
            <a:r>
              <a:rPr lang="zh-CN" altLang="zh-CN" dirty="0">
                <a:ea typeface="宋体" panose="02010600030101010101" pitchFamily="2" charset="-122"/>
              </a:rPr>
              <a:t>计算</a:t>
            </a:r>
            <a:r>
              <a:rPr lang="zh-CN" altLang="zh-CN" i="1" dirty="0">
                <a:ea typeface="宋体" panose="02010600030101010101" pitchFamily="2" charset="-122"/>
              </a:rPr>
              <a:t>x </a:t>
            </a:r>
            <a:r>
              <a:rPr lang="zh-CN" altLang="zh-CN" i="1" baseline="30000" dirty="0">
                <a:ea typeface="宋体" panose="02010600030101010101" pitchFamily="2" charset="-122"/>
              </a:rPr>
              <a:t>n 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power(int x, int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(n ==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return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return x * power(x, n - 1);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A577D-6355-9C3C-FE99-8A9F337C56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11407-EEB2-F359-2D7B-F79ABB5F14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8D1760-002F-7B42-AF24-F7AE81070904}" type="slidenum">
              <a:rPr lang="en-US" altLang="zh-CN" sz="1200">
                <a:latin typeface="Arial" panose="020B0604020202020204" pitchFamily="34" charset="0"/>
              </a:rPr>
              <a:pPr/>
              <a:t>86</a:t>
            </a:fld>
            <a:endParaRPr lang="en-US" altLang="zh-CN" sz="18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9F6B97F1-F7EA-D8FC-D310-EF92C8FD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递归</a:t>
            </a: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C5E1F3B0-5526-71CC-81C6-0F95E6A00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把</a:t>
            </a:r>
            <a:r>
              <a:rPr lang="zh-CN" altLang="zh-CN" dirty="0">
                <a:ea typeface="宋体" panose="02010600030101010101" pitchFamily="2" charset="-122"/>
              </a:rPr>
              <a:t>条件表达式</a:t>
            </a:r>
            <a:r>
              <a:rPr lang="zh-CN" altLang="en-US" dirty="0">
                <a:ea typeface="宋体" panose="02010600030101010101" pitchFamily="2" charset="-122"/>
              </a:rPr>
              <a:t>放入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zh-CN" altLang="zh-CN" dirty="0">
                <a:ea typeface="宋体" panose="02010600030101010101" pitchFamily="2" charset="-122"/>
              </a:rPr>
              <a:t>语句中可以</a:t>
            </a:r>
            <a:r>
              <a:rPr lang="zh-CN" altLang="en-US" dirty="0">
                <a:ea typeface="宋体" panose="02010600030101010101" pitchFamily="2" charset="-122"/>
              </a:rPr>
              <a:t>精简</a:t>
            </a:r>
            <a:r>
              <a:rPr lang="en-US" altLang="zh-CN" dirty="0">
                <a:ea typeface="宋体" panose="02010600030101010101" pitchFamily="2" charset="-122"/>
              </a:rPr>
              <a:t>power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power(int x, int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?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power(x,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fact和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power都会</a:t>
            </a:r>
            <a:r>
              <a:rPr lang="zh-CN" altLang="zh-CN" dirty="0">
                <a:ea typeface="宋体" panose="02010600030101010101" pitchFamily="2" charset="-122"/>
              </a:rPr>
              <a:t>在调用时小心地测试“终止条件”。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所有递归函数都需要某种终止条件以防止无限递归。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7E7C9-6DAF-A27C-0909-D0BD07D1C8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E8327-8185-11EF-EFC4-C6BA02CE52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21D839-1CDE-D647-AA90-154389AF2A95}" type="slidenum">
              <a:rPr lang="en-US" altLang="zh-CN" sz="1200">
                <a:latin typeface="Arial" panose="020B0604020202020204" pitchFamily="34" charset="0"/>
              </a:rPr>
              <a:pPr/>
              <a:t>87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81917077-D22B-091E-E616-E599D679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快速排序算法</a:t>
            </a:r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8CB830FF-805D-3EED-AE0D-D77BD30F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递归对于需要函数调用自身两次或多次的复杂算法最有帮助。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递归</a:t>
            </a:r>
            <a:r>
              <a:rPr lang="zh-CN" altLang="en-US" dirty="0">
                <a:ea typeface="宋体" panose="02010600030101010101" pitchFamily="2" charset="-122"/>
              </a:rPr>
              <a:t>经常作为</a:t>
            </a:r>
            <a:r>
              <a:rPr lang="zh-CN" altLang="zh-CN" b="1" dirty="0">
                <a:ea typeface="宋体" panose="02010600030101010101" pitchFamily="2" charset="-122"/>
              </a:rPr>
              <a:t>分治法</a:t>
            </a:r>
            <a:r>
              <a:rPr lang="zh-CN" altLang="zh-CN" dirty="0">
                <a:ea typeface="宋体" panose="02010600030101010101" pitchFamily="2" charset="-122"/>
              </a:rPr>
              <a:t>的</a:t>
            </a:r>
            <a:r>
              <a:rPr lang="zh-CN" altLang="en-US" dirty="0">
                <a:ea typeface="宋体" panose="02010600030101010101" pitchFamily="2" charset="-122"/>
              </a:rPr>
              <a:t>的结果自然地出现。分治法把</a:t>
            </a:r>
            <a:r>
              <a:rPr lang="zh-CN" altLang="zh-CN" dirty="0">
                <a:ea typeface="宋体" panose="02010600030101010101" pitchFamily="2" charset="-122"/>
              </a:rPr>
              <a:t>一个大问题</a:t>
            </a:r>
            <a:r>
              <a:rPr lang="zh-CN" altLang="en-US" dirty="0">
                <a:ea typeface="宋体" panose="02010600030101010101" pitchFamily="2" charset="-122"/>
              </a:rPr>
              <a:t>划分成多个较小的问题</a:t>
            </a:r>
            <a:r>
              <a:rPr lang="zh-CN" altLang="zh-CN" dirty="0">
                <a:ea typeface="宋体" panose="02010600030101010101" pitchFamily="2" charset="-122"/>
              </a:rPr>
              <a:t>，然后</a:t>
            </a:r>
            <a:r>
              <a:rPr lang="zh-CN" altLang="en-US" dirty="0">
                <a:ea typeface="宋体" panose="02010600030101010101" pitchFamily="2" charset="-122"/>
              </a:rPr>
              <a:t>采用</a:t>
            </a:r>
            <a:r>
              <a:rPr lang="zh-CN" altLang="zh-CN" dirty="0">
                <a:ea typeface="宋体" panose="02010600030101010101" pitchFamily="2" charset="-122"/>
              </a:rPr>
              <a:t>相同的算法</a:t>
            </a:r>
            <a:r>
              <a:rPr lang="zh-CN" altLang="en-US" dirty="0">
                <a:ea typeface="宋体" panose="02010600030101010101" pitchFamily="2" charset="-122"/>
              </a:rPr>
              <a:t>分别解决这些小问题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48E49-8A76-309F-7D7D-374CE1E7E5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9C64E-CFD1-88E3-3B52-D2317C84AD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C721F8-7082-C84C-BEAF-7FE871CC5096}" type="slidenum">
              <a:rPr lang="en-US" altLang="zh-CN" sz="1200">
                <a:latin typeface="Arial" panose="020B0604020202020204" pitchFamily="34" charset="0"/>
              </a:rPr>
              <a:pPr/>
              <a:t>88</a:t>
            </a:fld>
            <a:endParaRPr lang="en-US" altLang="zh-CN" sz="18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0DF286-C0C8-6D71-5170-F5CF0DA77BC1}"/>
              </a:ext>
            </a:extLst>
          </p:cNvPr>
          <p:cNvSpPr/>
          <p:nvPr/>
        </p:nvSpPr>
        <p:spPr bwMode="auto">
          <a:xfrm>
            <a:off x="1117600" y="3416300"/>
            <a:ext cx="7251700" cy="281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27" name="Content Placeholder 2">
            <a:extLst>
              <a:ext uri="{FF2B5EF4-FFF2-40B4-BE49-F238E27FC236}">
                <a16:creationId xmlns:a16="http://schemas.microsoft.com/office/drawing/2014/main" id="{CA065ED9-A350-892E-24E0-06B284753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快速排序</a:t>
            </a:r>
            <a:r>
              <a:rPr lang="zh-CN" altLang="zh-CN" dirty="0">
                <a:ea typeface="宋体" panose="02010600030101010101" pitchFamily="2" charset="-122"/>
              </a:rPr>
              <a:t>算法中</a:t>
            </a:r>
            <a:r>
              <a:rPr lang="zh-CN" altLang="en-US" dirty="0">
                <a:ea typeface="宋体" panose="02010600030101010101" pitchFamily="2" charset="-122"/>
              </a:rPr>
              <a:t>是分治法</a:t>
            </a:r>
            <a:r>
              <a:rPr lang="zh-CN" altLang="zh-CN" dirty="0">
                <a:ea typeface="宋体" panose="02010600030101010101" pitchFamily="2" charset="-122"/>
              </a:rPr>
              <a:t>的经典例子。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假设要排序的数组的</a:t>
            </a:r>
            <a:r>
              <a:rPr lang="zh-CN" altLang="en-US" dirty="0">
                <a:ea typeface="宋体" panose="02010600030101010101" pitchFamily="2" charset="-122"/>
              </a:rPr>
              <a:t>下标</a:t>
            </a:r>
            <a:r>
              <a:rPr lang="zh-CN" altLang="zh-CN" dirty="0">
                <a:ea typeface="宋体" panose="02010600030101010101" pitchFamily="2" charset="-122"/>
              </a:rPr>
              <a:t>从1到n。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algn="ctr">
              <a:spcBef>
                <a:spcPts val="800"/>
              </a:spcBef>
              <a:buFontTx/>
              <a:buNone/>
            </a:pPr>
            <a:r>
              <a:rPr lang="zh-CN" altLang="zh-CN" sz="2400" b="1" dirty="0">
                <a:ea typeface="宋体" panose="02010600030101010101" pitchFamily="2" charset="-122"/>
              </a:rPr>
              <a:t>快速排序算法</a:t>
            </a:r>
          </a:p>
          <a:p>
            <a:pPr lvl="1">
              <a:buFontTx/>
              <a:buNone/>
            </a:pPr>
            <a:r>
              <a:rPr lang="zh-CN" altLang="zh-CN" sz="2300" dirty="0">
                <a:ea typeface="宋体" panose="02010600030101010101" pitchFamily="2" charset="-122"/>
              </a:rPr>
              <a:t>1. 选择一个数组元素e （“分</a:t>
            </a:r>
            <a:r>
              <a:rPr lang="zh-CN" altLang="en-US" sz="2300" dirty="0">
                <a:ea typeface="宋体" panose="02010600030101010101" pitchFamily="2" charset="-122"/>
              </a:rPr>
              <a:t>割</a:t>
            </a:r>
            <a:r>
              <a:rPr lang="zh-CN" altLang="zh-CN" sz="2300" dirty="0">
                <a:ea typeface="宋体" panose="02010600030101010101" pitchFamily="2" charset="-122"/>
              </a:rPr>
              <a:t>元素”），然后重新排列数组，使元素 1，...， i – 1 </a:t>
            </a:r>
            <a:r>
              <a:rPr lang="zh-CN" altLang="en-US" sz="2300" dirty="0">
                <a:ea typeface="宋体" panose="02010600030101010101" pitchFamily="2" charset="-122"/>
              </a:rPr>
              <a:t>都</a:t>
            </a:r>
            <a:r>
              <a:rPr lang="zh-CN" altLang="zh-CN" sz="2300" dirty="0">
                <a:ea typeface="宋体" panose="02010600030101010101" pitchFamily="2" charset="-122"/>
              </a:rPr>
              <a:t>小于或等于e ，元素i包含 e，</a:t>
            </a:r>
            <a:r>
              <a:rPr lang="zh-CN" altLang="en-US" sz="2300" dirty="0">
                <a:ea typeface="宋体" panose="02010600030101010101" pitchFamily="2" charset="-122"/>
              </a:rPr>
              <a:t>而</a:t>
            </a:r>
            <a:r>
              <a:rPr lang="zh-CN" altLang="zh-CN" sz="2300" dirty="0">
                <a:ea typeface="宋体" panose="02010600030101010101" pitchFamily="2" charset="-122"/>
              </a:rPr>
              <a:t>元素i + 1，...， n</a:t>
            </a:r>
            <a:r>
              <a:rPr lang="zh-CN" altLang="en-US" sz="2300" dirty="0">
                <a:ea typeface="宋体" panose="02010600030101010101" pitchFamily="2" charset="-122"/>
              </a:rPr>
              <a:t>都</a:t>
            </a:r>
            <a:r>
              <a:rPr lang="zh-CN" altLang="zh-CN" sz="2300" dirty="0">
                <a:ea typeface="宋体" panose="02010600030101010101" pitchFamily="2" charset="-122"/>
              </a:rPr>
              <a:t>大于或等于e 。</a:t>
            </a:r>
          </a:p>
          <a:p>
            <a:pPr lvl="1">
              <a:buFontTx/>
              <a:buNone/>
            </a:pPr>
            <a:r>
              <a:rPr lang="en-US" altLang="zh-CN" sz="2300" dirty="0">
                <a:ea typeface="宋体" panose="02010600030101010101" pitchFamily="2" charset="-122"/>
              </a:rPr>
              <a:t>2. </a:t>
            </a:r>
            <a:r>
              <a:rPr lang="zh-CN" altLang="en-US" sz="2300" dirty="0">
                <a:ea typeface="宋体" panose="02010600030101010101" pitchFamily="2" charset="-122"/>
              </a:rPr>
              <a:t>通过递归地采用快速排序方法</a:t>
            </a:r>
            <a:r>
              <a:rPr lang="zh-CN" altLang="zh-CN" sz="2300" dirty="0">
                <a:ea typeface="宋体" panose="02010600030101010101" pitchFamily="2" charset="-122"/>
              </a:rPr>
              <a:t>对元素 1, ..., i – 1 进行排序。</a:t>
            </a:r>
          </a:p>
          <a:p>
            <a:pPr lvl="1">
              <a:buFontTx/>
              <a:buNone/>
            </a:pPr>
            <a:r>
              <a:rPr lang="en-US" altLang="zh-CN" sz="2300" dirty="0">
                <a:ea typeface="宋体" panose="02010600030101010101" pitchFamily="2" charset="-122"/>
              </a:rPr>
              <a:t>3. </a:t>
            </a:r>
            <a:r>
              <a:rPr lang="zh-CN" altLang="en-US" sz="2300" dirty="0">
                <a:ea typeface="宋体" panose="02010600030101010101" pitchFamily="2" charset="-122"/>
              </a:rPr>
              <a:t>通过递归地采用快速排序方法</a:t>
            </a:r>
            <a:r>
              <a:rPr lang="zh-CN" altLang="zh-CN" sz="2300" dirty="0">
                <a:ea typeface="宋体" panose="02010600030101010101" pitchFamily="2" charset="-122"/>
              </a:rPr>
              <a:t>对元素i + 1, ..., n进行排序。</a:t>
            </a:r>
            <a:r>
              <a:rPr lang="zh-CN" altLang="zh-CN" dirty="0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103428" name="Title 1">
            <a:extLst>
              <a:ext uri="{FF2B5EF4-FFF2-40B4-BE49-F238E27FC236}">
                <a16:creationId xmlns:a16="http://schemas.microsoft.com/office/drawing/2014/main" id="{1782B79E-4066-AB02-4904-F132CD7D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快速排序算法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75F14-335D-5BFD-DC38-EEBE532455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EBDB0-EAA3-BE90-362B-80124F301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E48DAA-8AED-644A-99F4-751AB8AE1153}" type="slidenum">
              <a:rPr lang="en-US" altLang="zh-CN" sz="1200">
                <a:latin typeface="Arial" panose="020B0604020202020204" pitchFamily="34" charset="0"/>
              </a:rPr>
              <a:pPr/>
              <a:t>89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80B2001E-1218-8B70-6549-89A58D2A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average.c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zh-CN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Computes pairwise averages of three numbers 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 average(double a, double b)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(a + b) / 2;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double x, y, z;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three numbers: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lf%lf%lf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", &amp;x, &amp;y, &amp;z);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("Average of %g and %g: %g\n", x, y, average(x, y));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("Average of %g and %g: %g\n", y, z, average(y, z));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("Average of %g and %g: %g\n", x, z, average(x, z));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F6B49-C441-1155-284C-8CD1FA1B25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F9017-A112-B20C-C37F-CF3AC359C9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EBC2BD-9022-CF43-9EA3-B9358685C15A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FF1CB6E8-C8EC-5D34-EB8B-5E87653F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快速排序算法</a:t>
            </a:r>
          </a:p>
        </p:txBody>
      </p:sp>
      <p:sp>
        <p:nvSpPr>
          <p:cNvPr id="104451" name="Content Placeholder 2">
            <a:extLst>
              <a:ext uri="{FF2B5EF4-FFF2-40B4-BE49-F238E27FC236}">
                <a16:creationId xmlns:a16="http://schemas.microsoft.com/office/drawing/2014/main" id="{DB7B5436-A920-CCC7-F257-16802A1D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快速排序算法的第 1 步显然很关键。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有多种方法可以</a:t>
            </a:r>
            <a:r>
              <a:rPr lang="zh-CN" altLang="en-US" dirty="0">
                <a:ea typeface="宋体" panose="02010600030101010101" pitchFamily="2" charset="-122"/>
              </a:rPr>
              <a:t>分割</a:t>
            </a:r>
            <a:r>
              <a:rPr lang="zh-CN" altLang="zh-CN" dirty="0">
                <a:ea typeface="宋体" panose="02010600030101010101" pitchFamily="2" charset="-122"/>
              </a:rPr>
              <a:t>数组。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下面</a:t>
            </a:r>
            <a:r>
              <a:rPr lang="zh-CN" altLang="zh-CN" dirty="0">
                <a:ea typeface="宋体" panose="02010600030101010101" pitchFamily="2" charset="-122"/>
              </a:rPr>
              <a:t>使用一种易于理解但不是特别</a:t>
            </a:r>
            <a:r>
              <a:rPr lang="zh-CN" altLang="en-US" dirty="0">
                <a:ea typeface="宋体" panose="02010600030101010101" pitchFamily="2" charset="-122"/>
              </a:rPr>
              <a:t>高效</a:t>
            </a:r>
            <a:r>
              <a:rPr lang="zh-CN" altLang="zh-CN" dirty="0">
                <a:ea typeface="宋体" panose="02010600030101010101" pitchFamily="2" charset="-122"/>
              </a:rPr>
              <a:t>的</a:t>
            </a:r>
            <a:r>
              <a:rPr lang="zh-CN" altLang="en-US" dirty="0">
                <a:ea typeface="宋体" panose="02010600030101010101" pitchFamily="2" charset="-122"/>
              </a:rPr>
              <a:t>方法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该算法依赖于两个名为low和high的“标记” ，它们跟踪数组中的位置。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5B61-DCC0-8906-6111-3A271AD57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3DF31-6B64-7B6D-11C0-E0C57C1710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52FA75-6865-BA4B-A17E-CEDC375DFD73}" type="slidenum">
              <a:rPr lang="en-US" altLang="zh-CN" sz="1200">
                <a:latin typeface="Arial" panose="020B0604020202020204" pitchFamily="34" charset="0"/>
              </a:rPr>
              <a:pPr/>
              <a:t>90</a:t>
            </a:fld>
            <a:endParaRPr lang="en-US" altLang="zh-CN" sz="18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3C711030-8665-06AB-5B5C-C6D4082B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快速排序算法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62D774BA-BC36-BAB8-B8EA-D2904302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64500" cy="4800600"/>
          </a:xfrm>
        </p:spPr>
        <p:txBody>
          <a:bodyPr/>
          <a:lstStyle/>
          <a:p>
            <a:r>
              <a:rPr lang="zh-CN" altLang="zh-CN" sz="2300" dirty="0">
                <a:ea typeface="宋体" panose="02010600030101010101" pitchFamily="2" charset="-122"/>
              </a:rPr>
              <a:t>最初，</a:t>
            </a:r>
            <a:r>
              <a:rPr lang="en-US" altLang="zh-CN" sz="2300" dirty="0">
                <a:ea typeface="宋体" panose="02010600030101010101" pitchFamily="2" charset="-122"/>
              </a:rPr>
              <a:t>low</a:t>
            </a:r>
            <a:r>
              <a:rPr lang="zh-CN" altLang="zh-CN" sz="2300" dirty="0">
                <a:ea typeface="宋体" panose="02010600030101010101" pitchFamily="2" charset="-122"/>
              </a:rPr>
              <a:t>指向第一个元素；</a:t>
            </a:r>
            <a:r>
              <a:rPr lang="en-US" altLang="zh-CN" sz="2300" dirty="0">
                <a:ea typeface="宋体" panose="02010600030101010101" pitchFamily="2" charset="-122"/>
              </a:rPr>
              <a:t>high</a:t>
            </a:r>
            <a:r>
              <a:rPr lang="zh-CN" altLang="en-US" sz="2300" dirty="0">
                <a:ea typeface="宋体" panose="02010600030101010101" pitchFamily="2" charset="-122"/>
              </a:rPr>
              <a:t>指向末尾元素</a:t>
            </a:r>
            <a:r>
              <a:rPr lang="zh-CN" altLang="zh-CN" sz="23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300" dirty="0">
                <a:ea typeface="宋体" panose="02010600030101010101" pitchFamily="2" charset="-122"/>
              </a:rPr>
              <a:t>首先</a:t>
            </a:r>
            <a:r>
              <a:rPr lang="zh-CN" altLang="zh-CN" sz="2300" dirty="0">
                <a:ea typeface="宋体" panose="02010600030101010101" pitchFamily="2" charset="-122"/>
              </a:rPr>
              <a:t>将第一个元素（分</a:t>
            </a:r>
            <a:r>
              <a:rPr lang="zh-CN" altLang="en-US" sz="2300" dirty="0">
                <a:ea typeface="宋体" panose="02010600030101010101" pitchFamily="2" charset="-122"/>
              </a:rPr>
              <a:t>割</a:t>
            </a:r>
            <a:r>
              <a:rPr lang="zh-CN" altLang="zh-CN" sz="2300" dirty="0">
                <a:ea typeface="宋体" panose="02010600030101010101" pitchFamily="2" charset="-122"/>
              </a:rPr>
              <a:t>元素）复制到一个临时位置，在数组中留下一个“</a:t>
            </a:r>
            <a:r>
              <a:rPr lang="zh-CN" altLang="en-US" sz="2300" dirty="0">
                <a:ea typeface="宋体" panose="02010600030101010101" pitchFamily="2" charset="-122"/>
              </a:rPr>
              <a:t>空位</a:t>
            </a:r>
            <a:r>
              <a:rPr lang="zh-CN" altLang="zh-CN" sz="2300" dirty="0">
                <a:ea typeface="宋体" panose="02010600030101010101" pitchFamily="2" charset="-122"/>
              </a:rPr>
              <a:t>”。</a:t>
            </a:r>
          </a:p>
          <a:p>
            <a:r>
              <a:rPr lang="zh-CN" altLang="zh-CN" sz="2300" dirty="0">
                <a:ea typeface="宋体" panose="02010600030101010101" pitchFamily="2" charset="-122"/>
              </a:rPr>
              <a:t>接下来，从右到左</a:t>
            </a:r>
            <a:r>
              <a:rPr lang="zh-CN" altLang="en-US" sz="2300" dirty="0">
                <a:ea typeface="宋体" panose="02010600030101010101" pitchFamily="2" charset="-122"/>
              </a:rPr>
              <a:t>移动</a:t>
            </a:r>
            <a:r>
              <a:rPr lang="en-US" altLang="zh-CN" sz="2300" dirty="0">
                <a:ea typeface="宋体" panose="02010600030101010101" pitchFamily="2" charset="-122"/>
              </a:rPr>
              <a:t>high</a:t>
            </a:r>
            <a:r>
              <a:rPr lang="zh-CN" altLang="en-US" sz="2300" dirty="0">
                <a:ea typeface="宋体" panose="02010600030101010101" pitchFamily="2" charset="-122"/>
              </a:rPr>
              <a:t>，</a:t>
            </a:r>
            <a:r>
              <a:rPr lang="zh-CN" altLang="zh-CN" sz="2300" dirty="0">
                <a:ea typeface="宋体" panose="02010600030101010101" pitchFamily="2" charset="-122"/>
              </a:rPr>
              <a:t>直到它指向一个小于分</a:t>
            </a:r>
            <a:r>
              <a:rPr lang="zh-CN" altLang="en-US" sz="2300" dirty="0">
                <a:ea typeface="宋体" panose="02010600030101010101" pitchFamily="2" charset="-122"/>
              </a:rPr>
              <a:t>割</a:t>
            </a:r>
            <a:r>
              <a:rPr lang="zh-CN" altLang="zh-CN" sz="2300" dirty="0">
                <a:ea typeface="宋体" panose="02010600030101010101" pitchFamily="2" charset="-122"/>
              </a:rPr>
              <a:t>元素的元素。</a:t>
            </a:r>
          </a:p>
          <a:p>
            <a:r>
              <a:rPr lang="zh-CN" altLang="zh-CN" sz="2300" dirty="0">
                <a:ea typeface="宋体" panose="02010600030101010101" pitchFamily="2" charset="-122"/>
              </a:rPr>
              <a:t>然后</a:t>
            </a:r>
            <a:r>
              <a:rPr lang="zh-CN" altLang="en-US" sz="2300" dirty="0">
                <a:ea typeface="宋体" panose="02010600030101010101" pitchFamily="2" charset="-122"/>
              </a:rPr>
              <a:t>把这个元素</a:t>
            </a:r>
            <a:r>
              <a:rPr lang="zh-CN" altLang="zh-CN" sz="2300" dirty="0">
                <a:ea typeface="宋体" panose="02010600030101010101" pitchFamily="2" charset="-122"/>
              </a:rPr>
              <a:t>复制</a:t>
            </a:r>
            <a:r>
              <a:rPr lang="zh-CN" altLang="en-US" sz="2300" dirty="0">
                <a:ea typeface="宋体" panose="02010600030101010101" pitchFamily="2" charset="-122"/>
              </a:rPr>
              <a:t>给</a:t>
            </a:r>
            <a:r>
              <a:rPr lang="zh-CN" altLang="zh-CN" sz="2300" dirty="0">
                <a:ea typeface="宋体" panose="02010600030101010101" pitchFamily="2" charset="-122"/>
              </a:rPr>
              <a:t>low指向的</a:t>
            </a:r>
            <a:r>
              <a:rPr lang="zh-CN" altLang="en-US" sz="2300" dirty="0">
                <a:ea typeface="宋体" panose="02010600030101010101" pitchFamily="2" charset="-122"/>
              </a:rPr>
              <a:t>空位</a:t>
            </a:r>
            <a:r>
              <a:rPr lang="zh-CN" altLang="zh-CN" sz="2300" dirty="0">
                <a:ea typeface="宋体" panose="02010600030101010101" pitchFamily="2" charset="-122"/>
              </a:rPr>
              <a:t>，这会</a:t>
            </a:r>
            <a:r>
              <a:rPr lang="zh-CN" altLang="en-US" sz="2300" dirty="0">
                <a:ea typeface="宋体" panose="02010600030101010101" pitchFamily="2" charset="-122"/>
              </a:rPr>
              <a:t>产生</a:t>
            </a:r>
            <a:r>
              <a:rPr lang="zh-CN" altLang="zh-CN" sz="2300" dirty="0">
                <a:ea typeface="宋体" panose="02010600030101010101" pitchFamily="2" charset="-122"/>
              </a:rPr>
              <a:t>一个新</a:t>
            </a:r>
            <a:r>
              <a:rPr lang="zh-CN" altLang="en-US" sz="2300" dirty="0">
                <a:ea typeface="宋体" panose="02010600030101010101" pitchFamily="2" charset="-122"/>
              </a:rPr>
              <a:t>空位</a:t>
            </a:r>
            <a:r>
              <a:rPr lang="zh-CN" altLang="zh-CN" sz="2300" dirty="0">
                <a:ea typeface="宋体" panose="02010600030101010101" pitchFamily="2" charset="-122"/>
              </a:rPr>
              <a:t>（由high指向）。</a:t>
            </a:r>
          </a:p>
          <a:p>
            <a:r>
              <a:rPr lang="zh-CN" altLang="zh-CN" sz="2300" dirty="0">
                <a:ea typeface="宋体" panose="02010600030101010101" pitchFamily="2" charset="-122"/>
              </a:rPr>
              <a:t>现在从左到右移动</a:t>
            </a:r>
            <a:r>
              <a:rPr lang="en-US" altLang="zh-CN" sz="2300" dirty="0">
                <a:ea typeface="宋体" panose="02010600030101010101" pitchFamily="2" charset="-122"/>
              </a:rPr>
              <a:t>low</a:t>
            </a:r>
            <a:r>
              <a:rPr lang="zh-CN" altLang="zh-CN" sz="2300" dirty="0">
                <a:ea typeface="宋体" panose="02010600030101010101" pitchFamily="2" charset="-122"/>
              </a:rPr>
              <a:t>，寻找比分</a:t>
            </a:r>
            <a:r>
              <a:rPr lang="zh-CN" altLang="en-US" sz="2300" dirty="0">
                <a:ea typeface="宋体" panose="02010600030101010101" pitchFamily="2" charset="-122"/>
              </a:rPr>
              <a:t>割</a:t>
            </a:r>
            <a:r>
              <a:rPr lang="zh-CN" altLang="zh-CN" sz="2300" dirty="0">
                <a:ea typeface="宋体" panose="02010600030101010101" pitchFamily="2" charset="-122"/>
              </a:rPr>
              <a:t>元素大的元素。当找到时，将它复制到high指向的</a:t>
            </a:r>
            <a:r>
              <a:rPr lang="zh-CN" altLang="en-US" sz="2300" dirty="0">
                <a:ea typeface="宋体" panose="02010600030101010101" pitchFamily="2" charset="-122"/>
              </a:rPr>
              <a:t>空位。</a:t>
            </a:r>
            <a:endParaRPr lang="zh-CN" altLang="zh-CN" sz="2300" dirty="0">
              <a:ea typeface="宋体" panose="02010600030101010101" pitchFamily="2" charset="-122"/>
            </a:endParaRPr>
          </a:p>
          <a:p>
            <a:r>
              <a:rPr lang="zh-CN" altLang="zh-CN" sz="2300" dirty="0">
                <a:ea typeface="宋体" panose="02010600030101010101" pitchFamily="2" charset="-122"/>
              </a:rPr>
              <a:t>重复该过程，直到</a:t>
            </a:r>
            <a:r>
              <a:rPr lang="en-US" altLang="zh-CN" sz="2300" dirty="0">
                <a:ea typeface="宋体" panose="02010600030101010101" pitchFamily="2" charset="-122"/>
              </a:rPr>
              <a:t>low</a:t>
            </a:r>
            <a:r>
              <a:rPr lang="zh-CN" altLang="zh-CN" sz="2300" dirty="0">
                <a:ea typeface="宋体" panose="02010600030101010101" pitchFamily="2" charset="-122"/>
              </a:rPr>
              <a:t>和</a:t>
            </a:r>
            <a:r>
              <a:rPr lang="en-US" altLang="zh-CN" sz="2300" dirty="0">
                <a:ea typeface="宋体" panose="02010600030101010101" pitchFamily="2" charset="-122"/>
              </a:rPr>
              <a:t>high</a:t>
            </a:r>
            <a:r>
              <a:rPr lang="zh-CN" altLang="zh-CN" sz="2300" dirty="0">
                <a:ea typeface="宋体" panose="02010600030101010101" pitchFamily="2" charset="-122"/>
              </a:rPr>
              <a:t>在一个</a:t>
            </a:r>
            <a:r>
              <a:rPr lang="zh-CN" altLang="en-US" sz="2300" dirty="0">
                <a:ea typeface="宋体" panose="02010600030101010101" pitchFamily="2" charset="-122"/>
              </a:rPr>
              <a:t>空位</a:t>
            </a:r>
            <a:r>
              <a:rPr lang="zh-CN" altLang="zh-CN" sz="2300" dirty="0">
                <a:ea typeface="宋体" panose="02010600030101010101" pitchFamily="2" charset="-122"/>
              </a:rPr>
              <a:t>处相遇。</a:t>
            </a:r>
          </a:p>
          <a:p>
            <a:r>
              <a:rPr lang="zh-CN" altLang="zh-CN" sz="2300" dirty="0">
                <a:ea typeface="宋体" panose="02010600030101010101" pitchFamily="2" charset="-122"/>
              </a:rPr>
              <a:t>最后，将分</a:t>
            </a:r>
            <a:r>
              <a:rPr lang="zh-CN" altLang="en-US" sz="2300" dirty="0">
                <a:ea typeface="宋体" panose="02010600030101010101" pitchFamily="2" charset="-122"/>
              </a:rPr>
              <a:t>割</a:t>
            </a:r>
            <a:r>
              <a:rPr lang="zh-CN" altLang="zh-CN" sz="2300" dirty="0">
                <a:ea typeface="宋体" panose="02010600030101010101" pitchFamily="2" charset="-122"/>
              </a:rPr>
              <a:t>元素复制</a:t>
            </a:r>
            <a:r>
              <a:rPr lang="zh-CN" altLang="en-US" sz="2300" dirty="0">
                <a:ea typeface="宋体" panose="02010600030101010101" pitchFamily="2" charset="-122"/>
              </a:rPr>
              <a:t>给空位</a:t>
            </a:r>
            <a:r>
              <a:rPr lang="zh-CN" altLang="zh-CN" sz="2300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8F6D8-7EC7-380D-97FC-80C40516B5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DFD2A-7F93-9408-009E-D2BED8BE7A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3AEE80-6AE8-F247-B92F-D458D043E28C}" type="slidenum">
              <a:rPr lang="en-US" altLang="zh-CN" sz="1200">
                <a:latin typeface="Arial" panose="020B0604020202020204" pitchFamily="34" charset="0"/>
              </a:rPr>
              <a:pPr/>
              <a:t>91</a:t>
            </a:fld>
            <a:endParaRPr lang="en-US" altLang="zh-CN" sz="18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7D642713-C460-8B69-D2EF-1B9EBF3F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快速排序算法</a:t>
            </a:r>
          </a:p>
        </p:txBody>
      </p:sp>
      <p:sp>
        <p:nvSpPr>
          <p:cNvPr id="106499" name="Content Placeholder 2">
            <a:extLst>
              <a:ext uri="{FF2B5EF4-FFF2-40B4-BE49-F238E27FC236}">
                <a16:creationId xmlns:a16="http://schemas.microsoft.com/office/drawing/2014/main" id="{51E8E824-09E5-9040-3503-06D0CF7E3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对数组进行</a:t>
            </a:r>
            <a:r>
              <a:rPr lang="zh-CN" altLang="en-US" dirty="0">
                <a:ea typeface="宋体" panose="02010600030101010101" pitchFamily="2" charset="-122"/>
              </a:rPr>
              <a:t>快速排序</a:t>
            </a:r>
            <a:r>
              <a:rPr lang="zh-CN" altLang="zh-CN" dirty="0">
                <a:ea typeface="宋体" panose="02010600030101010101" pitchFamily="2" charset="-122"/>
              </a:rPr>
              <a:t>的示例：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9ADB1-7EF1-4908-A8AF-D337932B3A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版权所有 © 2008 WW 诺顿公司。</a:t>
            </a:r>
          </a:p>
          <a:p>
            <a:pPr>
              <a:defRPr/>
            </a:pPr>
            <a:r>
              <a:rPr lang="zh-CN" dirty="0"/>
              <a:t>版权所有。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AA245-23D0-2753-5412-3CD984F52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D11EB2-65A0-8C44-AE74-B13CC5F165E0}" type="slidenum">
              <a:rPr lang="en-US" altLang="zh-CN" sz="1200">
                <a:latin typeface="Arial" panose="020B0604020202020204" pitchFamily="34" charset="0"/>
              </a:rPr>
              <a:pPr/>
              <a:t>92</a:t>
            </a:fld>
            <a:endParaRPr lang="en-US" altLang="zh-CN" sz="1800"/>
          </a:p>
        </p:txBody>
      </p:sp>
      <p:pic>
        <p:nvPicPr>
          <p:cNvPr id="106502" name="Picture 2">
            <a:extLst>
              <a:ext uri="{FF2B5EF4-FFF2-40B4-BE49-F238E27FC236}">
                <a16:creationId xmlns:a16="http://schemas.microsoft.com/office/drawing/2014/main" id="{0172DDC7-E75B-286C-2641-4D146839A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2239963"/>
            <a:ext cx="2655887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6503" name="Picture 3">
            <a:extLst>
              <a:ext uri="{FF2B5EF4-FFF2-40B4-BE49-F238E27FC236}">
                <a16:creationId xmlns:a16="http://schemas.microsoft.com/office/drawing/2014/main" id="{940267BE-25D1-61F2-5FAE-573A2997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2266950"/>
            <a:ext cx="26860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6504" name="Picture 2">
            <a:extLst>
              <a:ext uri="{FF2B5EF4-FFF2-40B4-BE49-F238E27FC236}">
                <a16:creationId xmlns:a16="http://schemas.microsoft.com/office/drawing/2014/main" id="{CB0EFB84-E911-3C7D-E9D8-466C52AAA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39963"/>
            <a:ext cx="2813050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106505" name="Straight Arrow Connector 9">
            <a:extLst>
              <a:ext uri="{FF2B5EF4-FFF2-40B4-BE49-F238E27FC236}">
                <a16:creationId xmlns:a16="http://schemas.microsoft.com/office/drawing/2014/main" id="{443C3780-8E11-CD1C-35F9-C3302DFA7BA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067594" y="4025106"/>
            <a:ext cx="457200" cy="1588"/>
          </a:xfrm>
          <a:prstGeom prst="straightConnector1">
            <a:avLst/>
          </a:prstGeom>
          <a:noFill/>
          <a:ln w="12700" algn="ctr">
            <a:solidFill>
              <a:srgbClr val="B82F25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06" name="Straight Arrow Connector 10">
            <a:extLst>
              <a:ext uri="{FF2B5EF4-FFF2-40B4-BE49-F238E27FC236}">
                <a16:creationId xmlns:a16="http://schemas.microsoft.com/office/drawing/2014/main" id="{0EDC49EB-606C-1BCF-81F4-37AE1D65C27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067594" y="2971006"/>
            <a:ext cx="457200" cy="1588"/>
          </a:xfrm>
          <a:prstGeom prst="straightConnector1">
            <a:avLst/>
          </a:prstGeom>
          <a:noFill/>
          <a:ln w="12700" algn="ctr">
            <a:solidFill>
              <a:srgbClr val="B82F25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07" name="Straight Arrow Connector 11">
            <a:extLst>
              <a:ext uri="{FF2B5EF4-FFF2-40B4-BE49-F238E27FC236}">
                <a16:creationId xmlns:a16="http://schemas.microsoft.com/office/drawing/2014/main" id="{069D5253-5EC6-8BAB-5E64-2267FCA912C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496594" y="3009106"/>
            <a:ext cx="457200" cy="1588"/>
          </a:xfrm>
          <a:prstGeom prst="straightConnector1">
            <a:avLst/>
          </a:prstGeom>
          <a:noFill/>
          <a:ln w="12700" algn="ctr">
            <a:solidFill>
              <a:srgbClr val="B82F25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08" name="Straight Arrow Connector 12">
            <a:extLst>
              <a:ext uri="{FF2B5EF4-FFF2-40B4-BE49-F238E27FC236}">
                <a16:creationId xmlns:a16="http://schemas.microsoft.com/office/drawing/2014/main" id="{7D3ED5D3-85D7-602E-C207-E6419916D38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496594" y="4012406"/>
            <a:ext cx="457200" cy="1588"/>
          </a:xfrm>
          <a:prstGeom prst="straightConnector1">
            <a:avLst/>
          </a:prstGeom>
          <a:noFill/>
          <a:ln w="12700" algn="ctr">
            <a:solidFill>
              <a:srgbClr val="B82F25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09" name="Straight Arrow Connector 13">
            <a:extLst>
              <a:ext uri="{FF2B5EF4-FFF2-40B4-BE49-F238E27FC236}">
                <a16:creationId xmlns:a16="http://schemas.microsoft.com/office/drawing/2014/main" id="{4DE9F2E9-7402-D0A7-F7EE-0A2B00B97CE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934994" y="3009106"/>
            <a:ext cx="457200" cy="1588"/>
          </a:xfrm>
          <a:prstGeom prst="straightConnector1">
            <a:avLst/>
          </a:prstGeom>
          <a:noFill/>
          <a:ln w="12700" algn="ctr">
            <a:solidFill>
              <a:srgbClr val="B82F25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10" name="Straight Arrow Connector 14">
            <a:extLst>
              <a:ext uri="{FF2B5EF4-FFF2-40B4-BE49-F238E27FC236}">
                <a16:creationId xmlns:a16="http://schemas.microsoft.com/office/drawing/2014/main" id="{3F86DC27-6C8D-BB35-5BE2-89AB30AAF84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934994" y="4037806"/>
            <a:ext cx="457200" cy="1588"/>
          </a:xfrm>
          <a:prstGeom prst="straightConnector1">
            <a:avLst/>
          </a:prstGeom>
          <a:noFill/>
          <a:ln w="12700" algn="ctr">
            <a:solidFill>
              <a:srgbClr val="B82F25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11" name="Straight Arrow Connector 16">
            <a:extLst>
              <a:ext uri="{FF2B5EF4-FFF2-40B4-BE49-F238E27FC236}">
                <a16:creationId xmlns:a16="http://schemas.microsoft.com/office/drawing/2014/main" id="{0FB88BED-2FA8-2785-599E-22119876CA7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146300" y="3238500"/>
            <a:ext cx="1447800" cy="609600"/>
          </a:xfrm>
          <a:prstGeom prst="straightConnector1">
            <a:avLst/>
          </a:prstGeom>
          <a:noFill/>
          <a:ln w="12700" algn="ctr">
            <a:solidFill>
              <a:srgbClr val="B82F25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12" name="Straight Arrow Connector 19">
            <a:extLst>
              <a:ext uri="{FF2B5EF4-FFF2-40B4-BE49-F238E27FC236}">
                <a16:creationId xmlns:a16="http://schemas.microsoft.com/office/drawing/2014/main" id="{9AA8F1D5-79B6-526D-38EB-C82BBCBD1CE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245100" y="3200400"/>
            <a:ext cx="1447800" cy="609600"/>
          </a:xfrm>
          <a:prstGeom prst="straightConnector1">
            <a:avLst/>
          </a:prstGeom>
          <a:noFill/>
          <a:ln w="12700" algn="ctr">
            <a:solidFill>
              <a:srgbClr val="B82F25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344691B9-F7C2-906F-C6B8-B9CE182E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快速排序算法</a:t>
            </a:r>
          </a:p>
        </p:txBody>
      </p:sp>
      <p:sp>
        <p:nvSpPr>
          <p:cNvPr id="107523" name="Content Placeholder 2">
            <a:extLst>
              <a:ext uri="{FF2B5EF4-FFF2-40B4-BE49-F238E27FC236}">
                <a16:creationId xmlns:a16="http://schemas.microsoft.com/office/drawing/2014/main" id="{C2D59391-CA24-056A-4DE1-6F5B1B9B6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由最终图可知，分</a:t>
            </a:r>
            <a:r>
              <a:rPr lang="zh-CN" altLang="en-US" dirty="0">
                <a:ea typeface="宋体" panose="02010600030101010101" pitchFamily="2" charset="-122"/>
              </a:rPr>
              <a:t>割</a:t>
            </a:r>
            <a:r>
              <a:rPr lang="zh-CN" altLang="zh-CN" dirty="0">
                <a:ea typeface="宋体" panose="02010600030101010101" pitchFamily="2" charset="-122"/>
              </a:rPr>
              <a:t>元素左边的所有元素都小于等于12，右边的所有元素都大于等于12。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既然</a:t>
            </a:r>
            <a:r>
              <a:rPr lang="zh-CN" altLang="zh-CN" dirty="0">
                <a:ea typeface="宋体" panose="02010600030101010101" pitchFamily="2" charset="-122"/>
              </a:rPr>
              <a:t>数组已经被分</a:t>
            </a:r>
            <a:r>
              <a:rPr lang="zh-CN" altLang="en-US" dirty="0">
                <a:ea typeface="宋体" panose="02010600030101010101" pitchFamily="2" charset="-122"/>
              </a:rPr>
              <a:t>割</a:t>
            </a:r>
            <a:r>
              <a:rPr lang="zh-CN" altLang="zh-CN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那么</a:t>
            </a:r>
            <a:r>
              <a:rPr lang="zh-CN" altLang="zh-CN" dirty="0">
                <a:ea typeface="宋体" panose="02010600030101010101" pitchFamily="2" charset="-122"/>
              </a:rPr>
              <a:t>可以使用</a:t>
            </a:r>
            <a:r>
              <a:rPr lang="zh-CN" altLang="en-US" dirty="0">
                <a:ea typeface="宋体" panose="02010600030101010101" pitchFamily="2" charset="-122"/>
              </a:rPr>
              <a:t>快速排序法</a:t>
            </a:r>
            <a:r>
              <a:rPr lang="zh-CN" altLang="zh-CN" dirty="0">
                <a:ea typeface="宋体" panose="02010600030101010101" pitchFamily="2" charset="-122"/>
              </a:rPr>
              <a:t>递归地对数组的前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zh-CN" dirty="0">
                <a:ea typeface="宋体" panose="02010600030101010101" pitchFamily="2" charset="-122"/>
              </a:rPr>
              <a:t>个元素（10、3、6 和 7）和后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zh-CN" dirty="0">
                <a:ea typeface="宋体" panose="02010600030101010101" pitchFamily="2" charset="-122"/>
              </a:rPr>
              <a:t>个元素（15 和 18）进行排序</a:t>
            </a:r>
            <a:r>
              <a:rPr lang="zh-CN" altLang="en-US" dirty="0">
                <a:ea typeface="宋体" panose="02010600030101010101" pitchFamily="2" charset="-122"/>
              </a:rPr>
              <a:t>了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AC423-02BD-2E6A-D378-C7696E4A53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20442-D273-66EF-25B9-ABC83B44AD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F9843E-2AC3-EC4B-9A7A-E5206F411F56}" type="slidenum">
              <a:rPr lang="en-US" altLang="zh-CN" sz="1200">
                <a:latin typeface="Arial" panose="020B0604020202020204" pitchFamily="34" charset="0"/>
              </a:rPr>
              <a:pPr/>
              <a:t>93</a:t>
            </a:fld>
            <a:endParaRPr lang="en-US" altLang="zh-CN" sz="18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E271893E-64AA-DA8D-3414-0B4EAE49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程序：快速排序</a:t>
            </a:r>
          </a:p>
        </p:txBody>
      </p:sp>
      <p:sp>
        <p:nvSpPr>
          <p:cNvPr id="108547" name="Content Placeholder 2">
            <a:extLst>
              <a:ext uri="{FF2B5EF4-FFF2-40B4-BE49-F238E27FC236}">
                <a16:creationId xmlns:a16="http://schemas.microsoft.com/office/drawing/2014/main" id="{2C518108-F6C2-E0A3-991B-DB6B025A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zh-CN" altLang="zh-CN" sz="2400" dirty="0">
                <a:ea typeface="宋体" panose="02010600030101010101" pitchFamily="2" charset="-122"/>
              </a:rPr>
              <a:t>开发一个名为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quicksort的递归函数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zh-CN" altLang="zh-CN" sz="2400" dirty="0">
                <a:ea typeface="宋体" panose="02010600030101010101" pitchFamily="2" charset="-122"/>
              </a:rPr>
              <a:t>它使用快速排序算法对整数数组进行排序。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qsort.c程序将 10 个数字读入一个数组，调用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quicksort对数组进行排序</a:t>
            </a:r>
            <a:r>
              <a:rPr lang="zh-CN" altLang="zh-CN" sz="2400" dirty="0">
                <a:ea typeface="宋体" panose="02010600030101010101" pitchFamily="2" charset="-122"/>
              </a:rPr>
              <a:t>，然后打印数组中的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zh-CN" altLang="zh-CN" sz="2400" dirty="0">
                <a:ea typeface="宋体" panose="02010600030101010101" pitchFamily="2" charset="-122"/>
              </a:rPr>
              <a:t>元素：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numbers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be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sorted: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</a:t>
            </a:r>
            <a:r>
              <a:rPr lang="en-US" altLang="zh-CN" sz="1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47</a:t>
            </a:r>
            <a:r>
              <a:rPr lang="en-US" altLang="zh-CN" sz="1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82</a:t>
            </a:r>
            <a:r>
              <a:rPr lang="en-US" altLang="zh-CN" sz="1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66</a:t>
            </a:r>
            <a:r>
              <a:rPr lang="en-US" altLang="zh-CN" sz="1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</a:t>
            </a:r>
            <a:r>
              <a:rPr lang="en-US" altLang="zh-CN" sz="1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25</a:t>
            </a:r>
            <a:r>
              <a:rPr lang="en-US" altLang="zh-CN" sz="1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sorted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order: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25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47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51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66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82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对数组进行分</a:t>
            </a:r>
            <a:r>
              <a:rPr lang="zh-CN" altLang="en-US" sz="2400" dirty="0">
                <a:ea typeface="宋体" panose="02010600030101010101" pitchFamily="2" charset="-122"/>
              </a:rPr>
              <a:t>割</a:t>
            </a:r>
            <a:r>
              <a:rPr lang="zh-CN" altLang="zh-CN" sz="2400" dirty="0">
                <a:ea typeface="宋体" panose="02010600030101010101" pitchFamily="2" charset="-122"/>
              </a:rPr>
              <a:t>的代码位于一个名为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split的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独立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函数中</a:t>
            </a:r>
            <a:r>
              <a:rPr lang="zh-CN" altLang="zh-CN" sz="2400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950A3-14D4-3515-F487-9EC318E780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84E72-D54F-54CE-B4AF-CCDB8557D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1DBC12-9261-A948-B9BC-C8032A257EDF}" type="slidenum">
              <a:rPr lang="en-US" altLang="zh-CN" sz="1200">
                <a:latin typeface="Arial" panose="020B0604020202020204" pitchFamily="34" charset="0"/>
              </a:rPr>
              <a:pPr/>
              <a:t>94</a:t>
            </a:fld>
            <a:endParaRPr lang="en-US" altLang="zh-CN" sz="18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Content Placeholder 2">
            <a:extLst>
              <a:ext uri="{FF2B5EF4-FFF2-40B4-BE49-F238E27FC236}">
                <a16:creationId xmlns:a16="http://schemas.microsoft.com/office/drawing/2014/main" id="{5964520F-BEC2-60C5-A622-7A37565F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qsort.c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zh-CN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zh-CN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使用快速排序算法对整数数组进行排序 */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zh-CN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 10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quicksort(int a[], int low, int high);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split(int a[], int low, int high);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a[N],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%d numbers to be sorted: ", N);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 &amp;a[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quicksort(a, 0, N - 1);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("In sorted order: 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 ", a[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("\n");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36F1F-EA8A-ACBF-29B5-3E041005C1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08D08-E583-CD1C-CF1C-E26674BA5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31E635-DD2B-A54E-8F4F-7DDC12ABDB2F}" type="slidenum">
              <a:rPr lang="en-US" altLang="zh-CN" sz="1200">
                <a:latin typeface="Arial" panose="020B0604020202020204" pitchFamily="34" charset="0"/>
              </a:rPr>
              <a:pPr/>
              <a:t>95</a:t>
            </a:fld>
            <a:endParaRPr lang="en-US" altLang="zh-CN" sz="18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Content Placeholder 2">
            <a:extLst>
              <a:ext uri="{FF2B5EF4-FFF2-40B4-BE49-F238E27FC236}">
                <a16:creationId xmlns:a16="http://schemas.microsoft.com/office/drawing/2014/main" id="{929F6253-5EFA-976A-9859-20231C17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quicksort(int a[], int low, int high)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middle;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(low &gt;= high) return;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middle = split(a, low, high);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quicksort(a, low, middle - 1);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quicksort(a, middle + 1, high);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CB8C9-C82D-162D-07CC-1A5A7E7E77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1FFB2-D1E4-D8B3-FC01-1DC9B1147B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1CC04D-F183-A44B-A6C9-E24257C16C7C}" type="slidenum">
              <a:rPr lang="en-US" altLang="zh-CN" sz="1200">
                <a:latin typeface="Arial" panose="020B0604020202020204" pitchFamily="34" charset="0"/>
              </a:rPr>
              <a:pPr/>
              <a:t>96</a:t>
            </a:fld>
            <a:endParaRPr lang="en-US" altLang="zh-CN" sz="18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Content Placeholder 2">
            <a:extLst>
              <a:ext uri="{FF2B5EF4-FFF2-40B4-BE49-F238E27FC236}">
                <a16:creationId xmlns:a16="http://schemas.microsoft.com/office/drawing/2014/main" id="{6F94342A-0217-471F-6829-2552CDA9C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split(int a[], int low, int high)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part_element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a[low];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(;;)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while (low &lt; high &amp;&amp;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part_element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&lt;= a[high])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high--;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(low &gt;= high)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a[low++] = a[high];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while (low &lt; high &amp;&amp; a[low] &lt;=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part_element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low++;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(low &gt;= high)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a[high--] = a[low];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a[high] =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part_element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high;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BC518-8734-A364-4453-D8F111DC12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E49B5-61BD-D43A-C9E8-BBA09F1CB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A176FE-94F2-E248-9BE8-FE9A0C09118E}" type="slidenum">
              <a:rPr lang="en-US" altLang="zh-CN" sz="1200">
                <a:latin typeface="Arial" panose="020B0604020202020204" pitchFamily="34" charset="0"/>
              </a:rPr>
              <a:pPr/>
              <a:t>97</a:t>
            </a:fld>
            <a:endParaRPr lang="en-US" altLang="zh-CN" sz="18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9985C710-5290-07AB-20C8-265E816F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程序：快速排序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0EA06-C9AE-3577-B7D0-19C857CF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提高程序性能的方法：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改进分</a:t>
            </a:r>
            <a:r>
              <a:rPr lang="zh-CN" altLang="en-US" dirty="0">
                <a:ea typeface="+mn-ea"/>
                <a:cs typeface="+mn-cs"/>
              </a:rPr>
              <a:t>割</a:t>
            </a:r>
            <a:r>
              <a:rPr lang="zh-CN" dirty="0">
                <a:ea typeface="+mn-ea"/>
                <a:cs typeface="+mn-cs"/>
              </a:rPr>
              <a:t>算法。</a:t>
            </a:r>
          </a:p>
          <a:p>
            <a:pPr lvl="1">
              <a:defRPr/>
            </a:pPr>
            <a:r>
              <a:rPr lang="zh-CN" altLang="en-US" dirty="0">
                <a:ea typeface="+mn-ea"/>
                <a:cs typeface="+mn-cs"/>
              </a:rPr>
              <a:t>采用</a:t>
            </a:r>
            <a:r>
              <a:rPr lang="zh-CN" dirty="0">
                <a:ea typeface="+mn-ea"/>
                <a:cs typeface="+mn-cs"/>
              </a:rPr>
              <a:t>不同的方法对小数组进行排序。</a:t>
            </a:r>
          </a:p>
          <a:p>
            <a:pPr lvl="1">
              <a:defRPr/>
            </a:pPr>
            <a:r>
              <a:rPr lang="zh-CN" altLang="en-US" dirty="0">
                <a:ea typeface="+mn-ea"/>
                <a:cs typeface="+mn-cs"/>
              </a:rPr>
              <a:t>使用</a:t>
            </a:r>
            <a:r>
              <a:rPr lang="zh-CN" altLang="zh-CN" dirty="0">
                <a:ea typeface="+mn-ea"/>
                <a:cs typeface="+mn-cs"/>
              </a:rPr>
              <a:t>非递归的</a:t>
            </a:r>
            <a:r>
              <a:rPr lang="zh-CN" altLang="en-US" dirty="0">
                <a:ea typeface="+mn-ea"/>
                <a:cs typeface="+mn-cs"/>
              </a:rPr>
              <a:t>快速排序。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ACB2C-84A2-547B-DAC2-2EA59BE300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0FEC5-26CC-F2D1-12AD-0DF94EA97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970807-ABBC-8F45-A27C-357F4FA2AE0F}" type="slidenum">
              <a:rPr lang="en-US" altLang="zh-CN" sz="1200">
                <a:latin typeface="Arial" panose="020B0604020202020204" pitchFamily="34" charset="0"/>
              </a:rPr>
              <a:pPr/>
              <a:t>98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4041</TotalTime>
  <Words>8420</Words>
  <Application>Microsoft Office PowerPoint</Application>
  <PresentationFormat>全屏显示(4:3)</PresentationFormat>
  <Paragraphs>1069</Paragraphs>
  <Slides>98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03" baseType="lpstr">
      <vt:lpstr>宋体</vt:lpstr>
      <vt:lpstr>Arial</vt:lpstr>
      <vt:lpstr>Courier New</vt:lpstr>
      <vt:lpstr>Times New Roman</vt:lpstr>
      <vt:lpstr>tm2</vt:lpstr>
      <vt:lpstr>第 9 章</vt:lpstr>
      <vt:lpstr>介绍</vt:lpstr>
      <vt:lpstr>函数的定义和调用</vt:lpstr>
      <vt:lpstr>程序：计算平均值</vt:lpstr>
      <vt:lpstr>程序：计算平均值</vt:lpstr>
      <vt:lpstr>程序：计算平均值</vt:lpstr>
      <vt:lpstr>程序：计算平均值</vt:lpstr>
      <vt:lpstr>程序：计算平均值</vt:lpstr>
      <vt:lpstr>PowerPoint 演示文稿</vt:lpstr>
      <vt:lpstr>程序：显示倒计时</vt:lpstr>
      <vt:lpstr>PowerPoint 演示文稿</vt:lpstr>
      <vt:lpstr>程序：显示双关语（改进版）</vt:lpstr>
      <vt:lpstr>PowerPoint 演示文稿</vt:lpstr>
      <vt:lpstr>函数定义</vt:lpstr>
      <vt:lpstr>函数定义</vt:lpstr>
      <vt:lpstr>函数定义</vt:lpstr>
      <vt:lpstr>函数定义</vt:lpstr>
      <vt:lpstr>函数定义</vt:lpstr>
      <vt:lpstr>函数定义</vt:lpstr>
      <vt:lpstr>函数定义</vt:lpstr>
      <vt:lpstr>函数调用</vt:lpstr>
      <vt:lpstr>函数调用</vt:lpstr>
      <vt:lpstr>函数调用</vt:lpstr>
      <vt:lpstr>函数调用</vt:lpstr>
      <vt:lpstr>函数调用</vt:lpstr>
      <vt:lpstr>程序：判定素数</vt:lpstr>
      <vt:lpstr>PowerPoint 演示文稿</vt:lpstr>
      <vt:lpstr>PowerPoint 演示文稿</vt:lpstr>
      <vt:lpstr>函数声明</vt:lpstr>
      <vt:lpstr>函数声明</vt:lpstr>
      <vt:lpstr>函数声明</vt:lpstr>
      <vt:lpstr>函数声明</vt:lpstr>
      <vt:lpstr>函数声明</vt:lpstr>
      <vt:lpstr>函数声明</vt:lpstr>
      <vt:lpstr>函数声明</vt:lpstr>
      <vt:lpstr>函数声明</vt:lpstr>
      <vt:lpstr>函数声明</vt:lpstr>
      <vt:lpstr>实际参数</vt:lpstr>
      <vt:lpstr>实际参数</vt:lpstr>
      <vt:lpstr>实际参数</vt:lpstr>
      <vt:lpstr>实际参数</vt:lpstr>
      <vt:lpstr>实际参数</vt:lpstr>
      <vt:lpstr>实际参数</vt:lpstr>
      <vt:lpstr>实际参数的转换</vt:lpstr>
      <vt:lpstr>实际参数的转换</vt:lpstr>
      <vt:lpstr>实际参数的转换</vt:lpstr>
      <vt:lpstr>实际参数的转换</vt:lpstr>
      <vt:lpstr>实际参数的转换</vt:lpstr>
      <vt:lpstr>数组型实际参数</vt:lpstr>
      <vt:lpstr>数组型实际参数</vt:lpstr>
      <vt:lpstr>数组型实际参数</vt:lpstr>
      <vt:lpstr>数组型实际参数</vt:lpstr>
      <vt:lpstr>数组型实际参数</vt:lpstr>
      <vt:lpstr>数组型实际参数</vt:lpstr>
      <vt:lpstr>数组型实际参数</vt:lpstr>
      <vt:lpstr>数组型实际参数</vt:lpstr>
      <vt:lpstr>数组型实际参数</vt:lpstr>
      <vt:lpstr>数组型实际参数</vt:lpstr>
      <vt:lpstr>变长数组形式参数 (C99)</vt:lpstr>
      <vt:lpstr>变长数组形式参数 (C99)</vt:lpstr>
      <vt:lpstr>变长数组形式参数 (C99)</vt:lpstr>
      <vt:lpstr>变长数组形式参数 (C99)</vt:lpstr>
      <vt:lpstr>变长数组形式参数 (C99)</vt:lpstr>
      <vt:lpstr>变长数组形式参数 (C99)</vt:lpstr>
      <vt:lpstr>变长数组形式参数 (C99)</vt:lpstr>
      <vt:lpstr>变长数组形式参数 (C99)</vt:lpstr>
      <vt:lpstr>变长数组形式参数 (C99)</vt:lpstr>
      <vt:lpstr>在数组参数声明中使用static(C99)</vt:lpstr>
      <vt:lpstr>在数组参数声明中使用static(C99)</vt:lpstr>
      <vt:lpstr>复合字面量 (C99)</vt:lpstr>
      <vt:lpstr>复合字面量 (C99)</vt:lpstr>
      <vt:lpstr>复合字面量 (C99)</vt:lpstr>
      <vt:lpstr>复合字面量 (C99)</vt:lpstr>
      <vt:lpstr>return语句</vt:lpstr>
      <vt:lpstr>return语句</vt:lpstr>
      <vt:lpstr>return语句</vt:lpstr>
      <vt:lpstr>return语句</vt:lpstr>
      <vt:lpstr>程序终止</vt:lpstr>
      <vt:lpstr>程序终止</vt:lpstr>
      <vt:lpstr>程序终止</vt:lpstr>
      <vt:lpstr>exit函数</vt:lpstr>
      <vt:lpstr>exit函数</vt:lpstr>
      <vt:lpstr>exit函数</vt:lpstr>
      <vt:lpstr>递归</vt:lpstr>
      <vt:lpstr>递归</vt:lpstr>
      <vt:lpstr>递归</vt:lpstr>
      <vt:lpstr>递归</vt:lpstr>
      <vt:lpstr>快速排序算法</vt:lpstr>
      <vt:lpstr>快速排序算法</vt:lpstr>
      <vt:lpstr>快速排序算法</vt:lpstr>
      <vt:lpstr>快速排序算法</vt:lpstr>
      <vt:lpstr>快速排序算法</vt:lpstr>
      <vt:lpstr>快速排序算法</vt:lpstr>
      <vt:lpstr>程序：快速排序</vt:lpstr>
      <vt:lpstr>PowerPoint 演示文稿</vt:lpstr>
      <vt:lpstr>PowerPoint 演示文稿</vt:lpstr>
      <vt:lpstr>PowerPoint 演示文稿</vt:lpstr>
      <vt:lpstr>程序：快速排序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lqy</cp:lastModifiedBy>
  <cp:revision>1069</cp:revision>
  <cp:lastPrinted>1999-11-08T20:52:53Z</cp:lastPrinted>
  <dcterms:created xsi:type="dcterms:W3CDTF">1999-08-24T18:39:05Z</dcterms:created>
  <dcterms:modified xsi:type="dcterms:W3CDTF">2022-10-02T07:27:46Z</dcterms:modified>
</cp:coreProperties>
</file>