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3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405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406" r:id="rId21"/>
    <p:sldId id="365" r:id="rId22"/>
    <p:sldId id="366" r:id="rId23"/>
    <p:sldId id="367" r:id="rId24"/>
    <p:sldId id="369" r:id="rId25"/>
    <p:sldId id="407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8" r:id="rId34"/>
    <p:sldId id="379" r:id="rId35"/>
    <p:sldId id="412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413" r:id="rId47"/>
    <p:sldId id="391" r:id="rId48"/>
    <p:sldId id="408" r:id="rId49"/>
    <p:sldId id="392" r:id="rId50"/>
    <p:sldId id="393" r:id="rId51"/>
    <p:sldId id="394" r:id="rId52"/>
    <p:sldId id="395" r:id="rId53"/>
    <p:sldId id="396" r:id="rId54"/>
    <p:sldId id="409" r:id="rId55"/>
    <p:sldId id="397" r:id="rId56"/>
    <p:sldId id="398" r:id="rId57"/>
    <p:sldId id="410" r:id="rId58"/>
    <p:sldId id="399" r:id="rId59"/>
    <p:sldId id="411" r:id="rId60"/>
    <p:sldId id="400" r:id="rId61"/>
    <p:sldId id="401" r:id="rId62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56B6D3-BF59-70B4-8008-76E284009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97072A2-6443-2D24-86CE-308F7BD707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2F1AB9D-FB19-F084-4ED3-CEEE645C6DD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D360AD7-1D47-EBD8-193B-272D511352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2D479EE-95CC-7A29-1B5C-06730F493E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7D49F194-1E53-3573-4E85-B39BD50F0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3166356-25A1-4E42-B9C2-34827BCF76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66356-25A1-4E42-B9C2-34827BCF766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74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3A6C-B24F-AF14-DD90-5EF0DA0927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AFBE-DC16-EC7E-1B9C-1F319B628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08CB8-1849-1146-A95E-9E3B7C2A047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08E5-A437-3097-1195-286DDD47F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1F711-640F-B7E0-003E-BC70E9C8B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E2316E-445E-F14F-9568-A7DEC73E725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C2743-936E-FC79-41E6-1A6BF025A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2B41-31BF-6B79-B0BF-755DEF4E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01CA4-20DB-774E-B00B-2D86F12CE50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8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F7149-F92C-9CD7-A0A3-D615A41842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97F4-FE52-B4E3-4553-D8396C8700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F92E73-8E85-5B4E-A520-DC4B89792C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B3EC2-9669-17E7-07DC-2D905308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E963D-AADC-5210-2BEC-33159417C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E9723E-79A7-B842-92D0-BBD57DC913C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EEE-E8FF-0B94-5188-6EBB5F912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0ED-30F4-F16E-8583-C9AF5BB3A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450EF-DB24-9546-BEE3-C856D77AEF9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1F01BC-7D72-25F3-D3D6-AA3EACE6E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88527-F9C8-D001-545B-C4BA31673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5B3291-C851-A24F-BA65-BD965933D7E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87FED-EA06-8593-20B5-77A4F7C20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7A232-63D5-5A89-2C4D-A1790D9FA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6C9AE8-53F1-5D47-9519-E779D7436E9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CE59A3-1318-CD44-8CC1-AA0BEC7AF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6392F-2319-4BBC-1F31-6FC8070A2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21087-C314-3C4D-9652-74DEA769CDD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58AB-3443-1778-68B5-D4F4146DD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4ED2-B9AD-B855-4757-1448E2B80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EF860-1716-6042-88A1-5BED83BEA72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8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60D5-BF7E-426E-8725-E0083EBEA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C2E4-0D40-016A-82B9-7254935EB9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78388B-02A4-6342-B4DA-4B867FCE0A5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3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68B878-C952-5523-1711-7E421F072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B51AF1-9A90-0CB0-F1C6-0977A141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A00B877-17E3-B4A2-DCFF-E1F4C95A47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F3DEF1E-AABC-B54D-D263-2EA2F8592F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BB6DD6E-5D64-5F4E-B17C-E207CC5FA930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6A46462-BF0D-73B1-B469-B37B41CB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10 章：项目组织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FB749CBE-8C08-4762-CFE1-6F4A81A4E9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1AE5-4A35-83FF-C344-2965CF5B9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23BE8-28C3-1127-0E3C-7E12FEE439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3DDAF3-6B35-4847-A977-8364C0E523DD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1FD28C7D-4C66-8A12-7465-7C3CDC2AC7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 10 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615F4CCF-9AD8-2E63-BA09-A47CFC74B2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程序结构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A020627-69C3-8739-4165-9DF9A680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示例：用外部变量实现栈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548FFF2-7033-D898-D111-4E426362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 C 中实现栈的一种方法是将</a:t>
            </a:r>
            <a:r>
              <a:rPr lang="zh-CN" altLang="en-US" dirty="0">
                <a:ea typeface="宋体" panose="02010600030101010101" pitchFamily="2" charset="-122"/>
              </a:rPr>
              <a:t>元素</a:t>
            </a:r>
            <a:r>
              <a:rPr lang="zh-CN" altLang="zh-CN" dirty="0">
                <a:ea typeface="宋体" panose="02010600030101010101" pitchFamily="2" charset="-122"/>
              </a:rPr>
              <a:t>存储在数组中，我们将其称为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zh-CN" altLang="zh-CN" dirty="0">
                <a:ea typeface="宋体" panose="02010600030101010101" pitchFamily="2" charset="-122"/>
              </a:rPr>
              <a:t>名为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top的</a:t>
            </a:r>
            <a:r>
              <a:rPr lang="zh-CN" altLang="zh-CN" dirty="0">
                <a:ea typeface="宋体" panose="02010600030101010101" pitchFamily="2" charset="-122"/>
              </a:rPr>
              <a:t>一个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型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变量</a:t>
            </a:r>
            <a:r>
              <a:rPr lang="zh-CN" altLang="zh-CN" dirty="0">
                <a:ea typeface="宋体" panose="02010600030101010101" pitchFamily="2" charset="-122"/>
              </a:rPr>
              <a:t>标记栈顶的位置。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当栈为空时，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zh-CN" altLang="zh-CN" dirty="0">
                <a:ea typeface="宋体" panose="02010600030101010101" pitchFamily="2" charset="-122"/>
              </a:rPr>
              <a:t>的值为 0。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压入</a:t>
            </a:r>
            <a:r>
              <a:rPr lang="zh-CN" altLang="zh-CN" dirty="0">
                <a:ea typeface="宋体" panose="02010600030101010101" pitchFamily="2" charset="-122"/>
              </a:rPr>
              <a:t>一个</a:t>
            </a:r>
            <a:r>
              <a:rPr lang="zh-CN" altLang="en-US" dirty="0">
                <a:ea typeface="宋体" panose="02010600030101010101" pitchFamily="2" charset="-122"/>
              </a:rPr>
              <a:t>数据项</a:t>
            </a:r>
            <a:r>
              <a:rPr lang="zh-CN" altLang="zh-CN" dirty="0">
                <a:ea typeface="宋体" panose="02010600030101010101" pitchFamily="2" charset="-122"/>
              </a:rPr>
              <a:t>：将其存储在由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zh-CN" altLang="zh-CN" dirty="0">
                <a:ea typeface="宋体" panose="02010600030101010101" pitchFamily="2" charset="-122"/>
              </a:rPr>
              <a:t>指示的位置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zh-CN" altLang="zh-CN" dirty="0">
                <a:ea typeface="宋体" panose="02010600030101010101" pitchFamily="2" charset="-122"/>
              </a:rPr>
              <a:t>，然后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 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弹出一个</a:t>
            </a:r>
            <a:r>
              <a:rPr lang="zh-CN" altLang="en-US" dirty="0">
                <a:ea typeface="宋体" panose="02010600030101010101" pitchFamily="2" charset="-122"/>
              </a:rPr>
              <a:t>数据项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 </a:t>
            </a:r>
            <a:r>
              <a:rPr lang="zh-CN" altLang="zh-CN" dirty="0">
                <a:ea typeface="宋体" panose="02010600030101010101" pitchFamily="2" charset="-122"/>
              </a:rPr>
              <a:t>，然后将其作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contents的索引</a:t>
            </a:r>
            <a:r>
              <a:rPr lang="zh-CN" altLang="en-US" dirty="0">
                <a:ea typeface="宋体" panose="02010600030101010101" pitchFamily="2" charset="-122"/>
              </a:rPr>
              <a:t>取回</a:t>
            </a:r>
            <a:r>
              <a:rPr lang="zh-CN" altLang="zh-CN" dirty="0">
                <a:ea typeface="宋体" panose="02010600030101010101" pitchFamily="2" charset="-122"/>
              </a:rPr>
              <a:t>弹出</a:t>
            </a:r>
            <a:r>
              <a:rPr lang="zh-CN" altLang="en-US" dirty="0">
                <a:ea typeface="宋体" panose="02010600030101010101" pitchFamily="2" charset="-122"/>
              </a:rPr>
              <a:t>的数据项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07767-E324-F0B9-49B3-420D73A68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10E1-2DE8-C674-ABC7-9728A21E5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42BC63-B5D2-7241-B7BB-A0CCDFC09AA7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1ED860A-CB13-FC35-B531-B96D636E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示例：用外部变量实现栈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3BE0219-B1CE-D38E-8D54-309EFDD6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以下程序片段声明了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并</a:t>
            </a:r>
            <a:r>
              <a:rPr lang="zh-CN" altLang="zh-CN" dirty="0">
                <a:ea typeface="宋体" panose="02010600030101010101" pitchFamily="2" charset="-122"/>
              </a:rPr>
              <a:t>提供了一组表示栈操作的函数。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所有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zh-CN" dirty="0">
                <a:ea typeface="宋体" panose="02010600030101010101" pitchFamily="2" charset="-122"/>
              </a:rPr>
              <a:t>个函数都需要访问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zh-CN" altLang="zh-CN" dirty="0">
                <a:ea typeface="宋体" panose="02010600030101010101" pitchFamily="2" charset="-122"/>
              </a:rPr>
              <a:t>变量，</a:t>
            </a:r>
            <a:r>
              <a:rPr lang="zh-CN" altLang="en-US" dirty="0">
                <a:ea typeface="宋体" panose="02010600030101010101" pitchFamily="2" charset="-122"/>
              </a:rPr>
              <a:t>其中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个函数</a:t>
            </a:r>
            <a:r>
              <a:rPr lang="zh-CN" altLang="en-US" dirty="0">
                <a:ea typeface="宋体" panose="02010600030101010101" pitchFamily="2" charset="-122"/>
              </a:rPr>
              <a:t>还</a:t>
            </a:r>
            <a:r>
              <a:rPr lang="zh-CN" altLang="zh-CN" dirty="0">
                <a:ea typeface="宋体" panose="02010600030101010101" pitchFamily="2" charset="-122"/>
              </a:rPr>
              <a:t>需要访问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所以把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设为</a:t>
            </a:r>
            <a:r>
              <a:rPr lang="zh-CN" altLang="zh-CN" dirty="0">
                <a:ea typeface="宋体" panose="02010600030101010101" pitchFamily="2" charset="-122"/>
              </a:rPr>
              <a:t>外部</a:t>
            </a:r>
            <a:r>
              <a:rPr lang="zh-CN" altLang="en-US" dirty="0">
                <a:ea typeface="宋体" panose="02010600030101010101" pitchFamily="2" charset="-122"/>
              </a:rPr>
              <a:t>变量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4288-88F5-CDEA-2199-A06523B68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161D-84AF-FA55-521B-2E640491E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E9E97-AB04-754E-B834-DEA7CA1DE756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826C026-915F-8959-D219-A4AD1E4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示例：用外部变量实现栈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FAAFC2D-66AC-6498-C68C-2CE44F6C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stdbool.h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STACK_SIZE 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/* external variables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contents[STACK_SIZE];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top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make_empty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top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is_empty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top ==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3F17-0F6B-1BBA-C1CC-F953800D7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9C28-8509-2D97-64DA-0A4B0B6D2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E4E6F0-D9AA-EB44-886C-EFAB50932D78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8670F80-A542-345C-0B06-5F0DB8EE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示例：用外部变量实现栈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DBB412E-E148-5850-D5B7-222B8226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is_full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top == STACK_SIZE;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push(int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is_full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stack_overflow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contents[top++]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pop(void)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is_empty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stack_underflow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contents[--top];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B6CA-5CE9-A2BA-E580-949FEE0DD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9A5CD-174A-98DA-9E11-6E3E29FBA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4A58E9-CEE9-404A-B78F-8E44CC6CE592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928BC2E-0C3F-06B0-B069-E615DA5B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外部变量的</a:t>
            </a:r>
            <a:r>
              <a:rPr lang="zh-CN" altLang="en-US" dirty="0">
                <a:ea typeface="宋体" panose="02010600030101010101" pitchFamily="2" charset="-122"/>
              </a:rPr>
              <a:t>利与弊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C332-6272-CCBF-39C1-B66ECAEF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2500" dirty="0"/>
              <a:t>当</a:t>
            </a:r>
            <a:r>
              <a:rPr lang="zh-CN" altLang="en-US" sz="2500" dirty="0"/>
              <a:t>多个</a:t>
            </a:r>
            <a:r>
              <a:rPr lang="zh-CN" sz="2500" dirty="0"/>
              <a:t>函数必须共享一个变量或</a:t>
            </a:r>
            <a:r>
              <a:rPr lang="zh-CN" altLang="en-US" sz="2500" dirty="0"/>
              <a:t>少数</a:t>
            </a:r>
            <a:r>
              <a:rPr lang="zh-CN" sz="2500" dirty="0"/>
              <a:t>几个函数共享大量变量时，外部变量很方便。</a:t>
            </a:r>
          </a:p>
          <a:p>
            <a:pPr>
              <a:defRPr/>
            </a:pPr>
            <a:r>
              <a:rPr lang="zh-CN" sz="2500" dirty="0"/>
              <a:t>在大多数情况下，函数通过参数而不是通过共享变量进行通信会更好：</a:t>
            </a:r>
          </a:p>
          <a:p>
            <a:pPr lvl="1">
              <a:defRPr/>
            </a:pPr>
            <a:r>
              <a:rPr lang="zh-CN" sz="2100" dirty="0">
                <a:ea typeface="+mn-ea"/>
                <a:cs typeface="+mn-cs"/>
              </a:rPr>
              <a:t>在程序维护期间</a:t>
            </a:r>
            <a:r>
              <a:rPr lang="zh-CN" altLang="en-US" sz="2100" dirty="0">
                <a:ea typeface="+mn-ea"/>
                <a:cs typeface="+mn-cs"/>
              </a:rPr>
              <a:t>，如果改变</a:t>
            </a:r>
            <a:r>
              <a:rPr lang="zh-CN" sz="2100" dirty="0">
                <a:ea typeface="+mn-ea"/>
                <a:cs typeface="+mn-cs"/>
              </a:rPr>
              <a:t>外部变量（</a:t>
            </a:r>
            <a:r>
              <a:rPr lang="zh-CN" altLang="en-US" sz="2100" dirty="0">
                <a:ea typeface="+mn-ea"/>
                <a:cs typeface="+mn-cs"/>
              </a:rPr>
              <a:t>比如改变它的</a:t>
            </a:r>
            <a:r>
              <a:rPr lang="zh-CN" sz="2100" dirty="0">
                <a:ea typeface="+mn-ea"/>
                <a:cs typeface="+mn-cs"/>
              </a:rPr>
              <a:t>类型），</a:t>
            </a:r>
            <a:r>
              <a:rPr lang="zh-CN" altLang="en-US" sz="2100" dirty="0">
                <a:ea typeface="+mn-ea"/>
                <a:cs typeface="+mn-cs"/>
              </a:rPr>
              <a:t>就</a:t>
            </a:r>
            <a:r>
              <a:rPr lang="zh-CN" sz="2100" dirty="0">
                <a:ea typeface="+mn-ea"/>
                <a:cs typeface="+mn-cs"/>
              </a:rPr>
              <a:t>将需要检查同一文件中的每个函数，以</a:t>
            </a:r>
            <a:r>
              <a:rPr lang="zh-CN" altLang="en-US" sz="2100" dirty="0">
                <a:ea typeface="+mn-ea"/>
                <a:cs typeface="+mn-cs"/>
              </a:rPr>
              <a:t>确认该变化如何对函数产生</a:t>
            </a:r>
            <a:r>
              <a:rPr lang="zh-CN" sz="2100" dirty="0">
                <a:ea typeface="+mn-ea"/>
                <a:cs typeface="+mn-cs"/>
              </a:rPr>
              <a:t>影响。</a:t>
            </a:r>
          </a:p>
          <a:p>
            <a:pPr lvl="1">
              <a:defRPr/>
            </a:pPr>
            <a:r>
              <a:rPr lang="zh-CN" sz="2100" dirty="0">
                <a:ea typeface="+mn-ea"/>
                <a:cs typeface="+mn-cs"/>
              </a:rPr>
              <a:t>如果外部变量</a:t>
            </a:r>
            <a:r>
              <a:rPr lang="zh-CN" altLang="en-US" sz="2100" dirty="0">
                <a:ea typeface="+mn-ea"/>
                <a:cs typeface="+mn-cs"/>
              </a:rPr>
              <a:t>被赋</a:t>
            </a:r>
            <a:r>
              <a:rPr lang="zh-CN" sz="2100" dirty="0">
                <a:ea typeface="+mn-ea"/>
                <a:cs typeface="+mn-cs"/>
              </a:rPr>
              <a:t>了</a:t>
            </a:r>
            <a:r>
              <a:rPr lang="zh-CN" altLang="en-US" sz="2100" dirty="0">
                <a:ea typeface="+mn-ea"/>
                <a:cs typeface="+mn-cs"/>
              </a:rPr>
              <a:t>错误</a:t>
            </a:r>
            <a:r>
              <a:rPr lang="zh-CN" sz="2100" dirty="0">
                <a:ea typeface="+mn-ea"/>
                <a:cs typeface="+mn-cs"/>
              </a:rPr>
              <a:t>的值，则可能难以</a:t>
            </a:r>
            <a:r>
              <a:rPr lang="zh-CN" altLang="en-US" sz="2100" dirty="0">
                <a:ea typeface="+mn-ea"/>
                <a:cs typeface="+mn-cs"/>
              </a:rPr>
              <a:t>确定出错的</a:t>
            </a:r>
            <a:r>
              <a:rPr lang="zh-CN" sz="2100" dirty="0">
                <a:ea typeface="+mn-ea"/>
                <a:cs typeface="+mn-cs"/>
              </a:rPr>
              <a:t>函数。</a:t>
            </a:r>
          </a:p>
          <a:p>
            <a:pPr lvl="1">
              <a:defRPr/>
            </a:pPr>
            <a:r>
              <a:rPr lang="zh-CN" sz="2100" dirty="0">
                <a:ea typeface="+mn-ea"/>
                <a:cs typeface="+mn-cs"/>
              </a:rPr>
              <a:t>依赖外部变量的函数很难在其他程序中</a:t>
            </a:r>
            <a:r>
              <a:rPr lang="zh-CN" altLang="en-US" sz="2100" dirty="0">
                <a:ea typeface="+mn-ea"/>
                <a:cs typeface="+mn-cs"/>
              </a:rPr>
              <a:t>复</a:t>
            </a:r>
            <a:r>
              <a:rPr lang="zh-CN" sz="2100" dirty="0">
                <a:ea typeface="+mn-ea"/>
                <a:cs typeface="+mn-cs"/>
              </a:rPr>
              <a:t>用。</a:t>
            </a: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CEED0-3885-93C0-D6AF-08D6F49EF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32B81-FB3E-A894-F0DD-42BF51F68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8FD483-DD4A-9048-BC50-F0A9377B7BD0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19F389A-6DAC-7250-11AC-B1052E7B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外部变量的</a:t>
            </a:r>
            <a:r>
              <a:rPr lang="zh-CN" altLang="en-US" dirty="0">
                <a:ea typeface="宋体" panose="02010600030101010101" pitchFamily="2" charset="-122"/>
              </a:rPr>
              <a:t>利与弊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C214216-273B-8CB2-6283-62FDDA7C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不要在不同的函数中为不同的目的使用相同的外部变量。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假设几个函数需要一个名为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i的变量</a:t>
            </a:r>
            <a:r>
              <a:rPr lang="zh-CN" altLang="zh-CN" dirty="0">
                <a:ea typeface="宋体" panose="02010600030101010101" pitchFamily="2" charset="-122"/>
              </a:rPr>
              <a:t>来控制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一些程序员</a:t>
            </a:r>
            <a:r>
              <a:rPr lang="zh-CN" altLang="zh-CN" dirty="0">
                <a:ea typeface="宋体" panose="02010600030101010101" pitchFamily="2" charset="-122"/>
              </a:rPr>
              <a:t>不是在使用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的每个函数中声明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它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，而是</a:t>
            </a:r>
            <a:r>
              <a:rPr lang="zh-CN" altLang="zh-CN" dirty="0">
                <a:ea typeface="宋体" panose="02010600030101010101" pitchFamily="2" charset="-122"/>
              </a:rPr>
              <a:t>在程序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顶部只声明一次。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这种做法具有误导性；稍后阅读该程序的人可能会认为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zh-CN" altLang="en-US" dirty="0">
                <a:ea typeface="宋体" panose="02010600030101010101" pitchFamily="2" charset="-122"/>
              </a:rPr>
              <a:t>彼此关联</a:t>
            </a:r>
            <a:r>
              <a:rPr lang="zh-CN" altLang="zh-CN" dirty="0">
                <a:ea typeface="宋体" panose="02010600030101010101" pitchFamily="2" charset="-122"/>
              </a:rPr>
              <a:t>，而实际上并非如此。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849F9-741D-2110-4924-6077A3DAC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4866-6242-F899-C7D0-DD48CEDC6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A47A56-F287-B64C-B762-9A7F787434A1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E4F2B53-AF7E-66D3-1287-2645EF52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外部变量的</a:t>
            </a:r>
            <a:r>
              <a:rPr lang="zh-CN" altLang="en-US" dirty="0">
                <a:ea typeface="宋体" panose="02010600030101010101" pitchFamily="2" charset="-122"/>
              </a:rPr>
              <a:t>利与弊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133D2FD-9B4A-6112-A51F-F5944879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确保外部变量的名称有意义。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局部变量并不总是需要有意义的名称：通常很难为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循环中的控制变量想出一个比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i更好的名称。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5CB08-199E-0534-4CE4-ABDB4C853C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A3820-8BCB-5977-AAC6-179F49AC3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90D187-1CD3-9848-8160-131FA63A7EE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677B7FD-0983-4E86-D979-6269C9EA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外部变量的</a:t>
            </a:r>
            <a:r>
              <a:rPr lang="zh-CN" altLang="en-US" dirty="0">
                <a:ea typeface="宋体" panose="02010600030101010101" pitchFamily="2" charset="-122"/>
              </a:rPr>
              <a:t>利与弊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1828775-3E01-6018-925C-C11F3EE4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zh-CN" altLang="en-US" sz="2200" dirty="0">
                <a:ea typeface="宋体" panose="02010600030101010101" pitchFamily="2" charset="-122"/>
              </a:rPr>
              <a:t>把应该是局部变量的变量声明</a:t>
            </a:r>
            <a:r>
              <a:rPr lang="zh-CN" altLang="zh-CN" sz="2200" dirty="0">
                <a:ea typeface="宋体" panose="02010600030101010101" pitchFamily="2" charset="-122"/>
              </a:rPr>
              <a:t>为外部</a:t>
            </a:r>
            <a:r>
              <a:rPr lang="zh-CN" altLang="en-US" sz="2200" dirty="0">
                <a:ea typeface="宋体" panose="02010600030101010101" pitchFamily="2" charset="-122"/>
              </a:rPr>
              <a:t>变量</a:t>
            </a:r>
            <a:r>
              <a:rPr lang="zh-CN" altLang="zh-CN" sz="2200" dirty="0">
                <a:ea typeface="宋体" panose="02010600030101010101" pitchFamily="2" charset="-122"/>
              </a:rPr>
              <a:t>可能会导致一些令人</a:t>
            </a:r>
            <a:r>
              <a:rPr lang="zh-CN" altLang="en-US" sz="2200" dirty="0">
                <a:ea typeface="宋体" panose="02010600030101010101" pitchFamily="2" charset="-122"/>
              </a:rPr>
              <a:t>厌烦</a:t>
            </a:r>
            <a:r>
              <a:rPr lang="zh-CN" altLang="zh-CN" sz="2200" dirty="0">
                <a:ea typeface="宋体" panose="02010600030101010101" pitchFamily="2" charset="-122"/>
              </a:rPr>
              <a:t>的错误。</a:t>
            </a:r>
          </a:p>
          <a:p>
            <a:r>
              <a:rPr lang="zh-CN" altLang="zh-CN" sz="2200" dirty="0">
                <a:ea typeface="宋体" panose="02010600030101010101" pitchFamily="2" charset="-122"/>
              </a:rPr>
              <a:t>应该显示 10×10 星号排列的代码：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print_one_row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10;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("*");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print_all_rows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10;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print_one_row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r>
              <a:rPr lang="en-US" altLang="zh-CN" sz="1800" dirty="0">
                <a:ea typeface="宋体" panose="02010600030101010101" pitchFamily="2" charset="-122"/>
              </a:rPr>
              <a:t> </a:t>
            </a:r>
          </a:p>
          <a:p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print_all_rows</a:t>
            </a:r>
            <a:r>
              <a:rPr lang="zh-CN" altLang="zh-CN" sz="2200" dirty="0">
                <a:ea typeface="宋体" panose="02010600030101010101" pitchFamily="2" charset="-122"/>
              </a:rPr>
              <a:t>不是打印 10 行，而是只打印</a:t>
            </a:r>
            <a:r>
              <a:rPr lang="en-US" altLang="zh-CN" sz="2200" dirty="0"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ea typeface="宋体" panose="02010600030101010101" pitchFamily="2" charset="-122"/>
              </a:rPr>
              <a:t>行</a:t>
            </a:r>
            <a:r>
              <a:rPr lang="zh-CN" altLang="zh-CN" sz="22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4AEF3-9936-D823-46CF-995328C2D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BB6BE-4BB4-DFAF-B858-B7AB7C03C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ED85EF-FDDE-E44F-BA1B-687A338E9BA2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FF0FA81-797D-0FB3-52D5-BF58B506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程序：猜数字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F8809F8-2CAF-68A3-9074-5B12690B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guess.c程序生成一个介于 1 和 100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之间</a:t>
            </a:r>
            <a:r>
              <a:rPr lang="zh-CN" altLang="zh-CN" sz="2600" dirty="0">
                <a:ea typeface="宋体" panose="02010600030101010101" pitchFamily="2" charset="-122"/>
              </a:rPr>
              <a:t>的随机数，用户尝试</a:t>
            </a:r>
            <a:r>
              <a:rPr lang="zh-CN" altLang="en-US" sz="2600" dirty="0">
                <a:ea typeface="宋体" panose="02010600030101010101" pitchFamily="2" charset="-122"/>
              </a:rPr>
              <a:t>用尽可能少</a:t>
            </a:r>
            <a:r>
              <a:rPr lang="zh-CN" altLang="zh-CN" sz="2600" dirty="0">
                <a:ea typeface="宋体" panose="02010600030101010101" pitchFamily="2" charset="-122"/>
              </a:rPr>
              <a:t>的次数</a:t>
            </a:r>
            <a:r>
              <a:rPr lang="zh-CN" altLang="en-US" sz="2600" dirty="0">
                <a:ea typeface="宋体" panose="02010600030101010101" pitchFamily="2" charset="-122"/>
              </a:rPr>
              <a:t>猜出这个数</a:t>
            </a:r>
            <a:r>
              <a:rPr lang="zh-CN" altLang="zh-CN" sz="26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Guess the secret number between 1 and 100.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new number has been chosen.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55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low;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65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60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58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You won in 4 guesses!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0B938-06CC-70A1-A20B-57A6C01BD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CFCD-C824-AAEB-8140-5F6614EBB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8BFFAD-2BE8-894D-862C-A3369A7690EE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1762C80-1C05-7DF9-1199-B18F5B6B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程序：猜数字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35E0E9-FF24-D5C3-6A41-7DE04756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Play again? (Y/N)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new number has been chosen.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78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You won in 2 guesses!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Play again? (Y/N) </a:t>
            </a:r>
            <a:r>
              <a:rPr lang="en-US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程序要执行的任务：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初始化随机数生成器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选择一个</a:t>
            </a:r>
            <a:r>
              <a:rPr lang="zh-CN" altLang="en-US" sz="2200" dirty="0">
                <a:ea typeface="宋体" panose="02010600030101010101" pitchFamily="2" charset="-122"/>
              </a:rPr>
              <a:t>神秘数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与用户</a:t>
            </a:r>
            <a:r>
              <a:rPr lang="zh-CN" altLang="en-US" sz="2200" dirty="0">
                <a:ea typeface="宋体" panose="02010600030101010101" pitchFamily="2" charset="-122"/>
              </a:rPr>
              <a:t>交互</a:t>
            </a:r>
            <a:r>
              <a:rPr lang="zh-CN" altLang="zh-CN" sz="2200" dirty="0">
                <a:ea typeface="宋体" panose="02010600030101010101" pitchFamily="2" charset="-122"/>
              </a:rPr>
              <a:t>直到选</a:t>
            </a:r>
            <a:r>
              <a:rPr lang="zh-CN" altLang="en-US" sz="2200" dirty="0">
                <a:ea typeface="宋体" panose="02010600030101010101" pitchFamily="2" charset="-122"/>
              </a:rPr>
              <a:t>出</a:t>
            </a:r>
            <a:r>
              <a:rPr lang="zh-CN" altLang="zh-CN" sz="2200" dirty="0">
                <a:ea typeface="宋体" panose="02010600030101010101" pitchFamily="2" charset="-122"/>
              </a:rPr>
              <a:t>正确</a:t>
            </a:r>
            <a:r>
              <a:rPr lang="zh-CN" altLang="en-US" sz="2200" dirty="0">
                <a:ea typeface="宋体" panose="02010600030101010101" pitchFamily="2" charset="-122"/>
              </a:rPr>
              <a:t>数</a:t>
            </a:r>
            <a:endParaRPr lang="zh-CN" altLang="zh-CN" sz="2200" dirty="0">
              <a:ea typeface="宋体" panose="02010600030101010101" pitchFamily="2" charset="-122"/>
            </a:endParaRPr>
          </a:p>
          <a:p>
            <a:r>
              <a:rPr lang="zh-CN" altLang="zh-CN" sz="2600" dirty="0">
                <a:ea typeface="宋体" panose="02010600030101010101" pitchFamily="2" charset="-122"/>
              </a:rPr>
              <a:t>每个任务都可以由一个独</a:t>
            </a:r>
            <a:r>
              <a:rPr lang="zh-CN" altLang="en-US" sz="2600" dirty="0">
                <a:ea typeface="宋体" panose="02010600030101010101" pitchFamily="2" charset="-122"/>
              </a:rPr>
              <a:t>立</a:t>
            </a:r>
            <a:r>
              <a:rPr lang="zh-CN" altLang="zh-CN" sz="2600" dirty="0">
                <a:ea typeface="宋体" panose="02010600030101010101" pitchFamily="2" charset="-122"/>
              </a:rPr>
              <a:t>的函数处理。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518F5-135C-48E7-3F24-E1D47059B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E9B4E-EDF9-F4D6-ECBF-02A835BA9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68A9B5-2B84-1E40-8A35-3DF2648C59DC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97C4D59-CF93-A6A5-E193-4FDF10C1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局部变量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F4879EE-C259-10D5-3EE2-5FEE2BDD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在函数体中声明的变量被称为函数的</a:t>
            </a:r>
            <a:r>
              <a:rPr lang="zh-CN" altLang="zh-CN" b="1" dirty="0">
                <a:ea typeface="宋体" panose="02010600030101010101" pitchFamily="2" charset="-122"/>
              </a:rPr>
              <a:t>局部变量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sum_digits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sum = 0;   /*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(n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sum += n %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 /= 10;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C83B6-0E02-4EC9-2164-F0788B10D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B5DDC-9C95-E1DD-EBFD-7AF538FC9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DFE18-1110-A742-8E48-6676F11EC77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7983170-12DF-28C3-B298-232B49F3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让用户猜一个隐藏的数字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stdlib.h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time.h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MAX_NUMBER 100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external variable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choose_new_secret_number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7D3F-E30E-4C15-1D58-8F39C65CB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869D-6BFB-5C55-D906-D6A6D087A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7D427A-405E-044E-940C-69236A2754F0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CFDB15AE-5BB5-ABEE-1E90-54555FD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command;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("Guess the secret number between 1 and %d.\n\n",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MAX_NUMBER);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choose_new_secret_number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 new number has been chosen.\n");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("Play again? (Y/N)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 %c", &amp;command);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while (command == 'y' || command == 'Y');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8C09B-1AC8-76FA-AB62-B3990EB4E6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258D-A1F1-B124-8E16-2F9365F8E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5D4206-287C-2A4F-B4B3-BFB67FBD65D6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C34C241-F8FE-D991-2269-D9FAC121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Initializes the random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number generator using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the time of day.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((unsigned) time(NULL));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choose_new_secret_number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Randomly selects a number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between 1 and MAX_NUMBER and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stores it in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choose_new_secret_number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rand() % MAX_NUMBER + 1;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CA998-C6F7-4911-2F35-3103ECF25B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CCB4D-4BBA-2766-9897-9687411A4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CA8571-5C83-7448-A126-B93B8839D93C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82C7FB03-EC8E-F7A1-C0DD-416766FB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Repeatedly reads user guesses and tells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user whether each guess is too low,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too high, or correct. When the guess is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correct, prints the total number of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guesses and returns.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guess,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guess: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&amp;guess);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(guess ==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("You won in %d guesses!\n\n",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 else if (guess &lt;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("Too low; try again.\n");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("Too high; try again.\n");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7A28-897C-12C3-289E-0BCBDFF28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B305A-B343-985F-ACF0-7EE2A6368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60DDCA-FD30-E64E-999A-0614ABFB00F8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611C031-FE97-EFBF-DA14-FC112C90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程序：猜数字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ACBFDA7-E062-95DE-AB6A-9ABABA5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虽然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  <a:r>
              <a:rPr lang="zh-CN" altLang="zh-CN" dirty="0">
                <a:ea typeface="宋体" panose="02010600030101010101" pitchFamily="2" charset="-122"/>
              </a:rPr>
              <a:t>工作正常，但它依赖于外部变量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choose_new_secret_number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稍作改动</a:t>
            </a:r>
            <a:r>
              <a:rPr lang="zh-CN" altLang="zh-CN" dirty="0">
                <a:ea typeface="宋体" panose="02010600030101010101" pitchFamily="2" charset="-122"/>
              </a:rPr>
              <a:t>，可以将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zh-CN" altLang="zh-CN" dirty="0">
                <a:ea typeface="宋体" panose="02010600030101010101" pitchFamily="2" charset="-122"/>
              </a:rPr>
              <a:t>移到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zh-CN" altLang="zh-CN" dirty="0">
                <a:ea typeface="宋体" panose="02010600030101010101" pitchFamily="2" charset="-122"/>
              </a:rPr>
              <a:t>函数中。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接下来是新版本的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  <a:r>
              <a:rPr lang="zh-CN" altLang="zh-CN" dirty="0">
                <a:ea typeface="宋体" panose="02010600030101010101" pitchFamily="2" charset="-122"/>
              </a:rPr>
              <a:t>，更改</a:t>
            </a:r>
            <a:r>
              <a:rPr lang="zh-CN" altLang="en-US" dirty="0">
                <a:ea typeface="宋体" panose="02010600030101010101" pitchFamily="2" charset="-122"/>
              </a:rPr>
              <a:t>的部分</a:t>
            </a:r>
            <a:r>
              <a:rPr lang="zh-CN" altLang="zh-CN" b="1" dirty="0">
                <a:ea typeface="宋体" panose="02010600030101010101" pitchFamily="2" charset="-122"/>
              </a:rPr>
              <a:t>粗体</a:t>
            </a:r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1F01C-66A7-F083-963E-AE6B93E11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98523-A262-7107-0833-B6C38A7B9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4A5FE7-274E-924A-9CDD-7016FC41E28F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C062190-A136-1A91-8432-F7EBCB3F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guess2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让用户猜一个隐藏的数字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stdlib.h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time.h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MAX_NUMBER 100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6AC90-AB85-DBA6-A0BA-B71A724D2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FBF75-AECC-62F4-5038-0FC024E3B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C6574C-E626-6D44-AB30-B557D3C097EE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DC5EF81C-854B-E385-77EB-3F6F8494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command;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("Guess the secret number between 1 and %d.\n\n",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MAX_NUMBER);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new_secret_number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("A new number has been chosen.\n");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("Play again? (Y/N)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 %c", &amp;command);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while (command == 'y' || command == 'Y');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E036-9091-2268-B553-681D099B7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D8A0-F5CA-1706-BB10-259AC6A3C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18D16A-15B9-9F4A-89BA-4215461EDF00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DF037C32-BE38-7BC0-5FE4-E0F64FD1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Initializes the random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number generator using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the time of day.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initialize_number_generator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((unsigned) time(NULL));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new_secret_number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Returns a randomly chosen 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between 1 and MAX_NUMBER.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rand() % MAX_NUMBER + 1;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1D194-E23B-1DC2-4E24-B9029ABB9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C11B6-61F1-63D8-93AE-84C0F8D26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089B31-FF19-B04B-8BEB-3B2D8AE4EF2F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7FA5766-AB2F-7F71-1B3E-AA626496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Repeatedly reads user guesses and tells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user whether each guess is too low,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too high, or correct. When the guess is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correct, prints the total number of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guesses and returns.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guess,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guess: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&amp;guess);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(guess ==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("You won in %d guesses!\n\n",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 else if (guess &lt;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("Too low; try again.\n");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("Too high; try again.\n");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D1EF1-5CAA-B961-A57F-EDF31C5BA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264F-F1FD-973A-2E00-03DB3B5D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03DA09-EC67-854A-8BA0-355F529DA3D7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CCDD387-FD91-89C7-FE7A-46A3A3D2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0338C98-DEFE-DD91-BF5C-6B000E13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 5.2 节中，我们遇到了以下形式的复合语句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多条</a:t>
            </a:r>
            <a:r>
              <a:rPr lang="zh-CN" altLang="zh-CN" sz="2400" dirty="0">
                <a:ea typeface="宋体" panose="02010600030101010101" pitchFamily="2" charset="-122"/>
              </a:rPr>
              <a:t>语句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允许包含声明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复合语句：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程序块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    </a:t>
            </a:r>
            <a:r>
              <a:rPr lang="zh-CN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zh-CN" alt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多条</a:t>
            </a:r>
            <a:r>
              <a:rPr lang="zh-CN" altLang="zh-CN" sz="2400" dirty="0">
                <a:highlight>
                  <a:srgbClr val="C0C0C0"/>
                </a:highlight>
                <a:ea typeface="宋体" panose="02010600030101010101" pitchFamily="2" charset="-122"/>
              </a:rPr>
              <a:t>声明</a:t>
            </a:r>
            <a:r>
              <a:rPr lang="zh-CN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多条语句</a:t>
            </a:r>
            <a:r>
              <a:rPr lang="zh-CN" altLang="zh-CN" sz="2400" dirty="0">
                <a:highlight>
                  <a:srgbClr val="C0C0C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这种复合语句称为</a:t>
            </a:r>
            <a:r>
              <a:rPr lang="zh-CN" altLang="en-US" b="1" dirty="0">
                <a:ea typeface="宋体" panose="02010600030101010101" pitchFamily="2" charset="-122"/>
              </a:rPr>
              <a:t>程序</a:t>
            </a:r>
            <a:r>
              <a:rPr lang="zh-CN" altLang="zh-CN" b="1" dirty="0">
                <a:ea typeface="宋体" panose="02010600030101010101" pitchFamily="2" charset="-122"/>
              </a:rPr>
              <a:t>块。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A72E-D015-6C54-8042-23D100E44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D3416-6A0C-EA31-42EA-B8B84AE99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88E846-834C-884A-B0B2-3C100A5FD06C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8FB8E8C-8578-434D-AD50-E17D8B20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局部变量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DB6B-E7B7-083C-0C6E-71D9A362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局部变量的默认</a:t>
            </a:r>
            <a:r>
              <a:rPr lang="zh-CN" altLang="en-US" dirty="0"/>
              <a:t>性质</a:t>
            </a:r>
            <a:r>
              <a:rPr lang="zh-CN" dirty="0"/>
              <a:t>：</a:t>
            </a:r>
          </a:p>
          <a:p>
            <a:pPr lvl="1">
              <a:defRPr/>
            </a:pPr>
            <a:r>
              <a:rPr lang="zh-CN" b="1" dirty="0">
                <a:ea typeface="+mn-ea"/>
                <a:cs typeface="+mn-cs"/>
              </a:rPr>
              <a:t>自动存储期限。</a:t>
            </a:r>
            <a:r>
              <a:rPr lang="zh-CN" dirty="0">
                <a:ea typeface="+mn-ea"/>
                <a:cs typeface="+mn-cs"/>
              </a:rPr>
              <a:t>存储</a:t>
            </a:r>
            <a:r>
              <a:rPr lang="zh-CN" altLang="en-US" dirty="0">
                <a:ea typeface="+mn-ea"/>
                <a:cs typeface="+mn-cs"/>
              </a:rPr>
              <a:t>单元</a:t>
            </a:r>
            <a:r>
              <a:rPr lang="zh-CN" dirty="0">
                <a:ea typeface="+mn-ea"/>
                <a:cs typeface="+mn-cs"/>
              </a:rPr>
              <a:t>在调用</a:t>
            </a:r>
            <a:r>
              <a:rPr lang="zh-CN" altLang="en-US" dirty="0">
                <a:ea typeface="+mn-ea"/>
                <a:cs typeface="+mn-cs"/>
              </a:rPr>
              <a:t>该变量的</a:t>
            </a:r>
            <a:r>
              <a:rPr lang="zh-CN" dirty="0">
                <a:ea typeface="+mn-ea"/>
                <a:cs typeface="+mn-cs"/>
              </a:rPr>
              <a:t>函数时“自动”分配，并在函数返回时释放。</a:t>
            </a:r>
          </a:p>
          <a:p>
            <a:pPr lvl="1">
              <a:defRPr/>
            </a:pPr>
            <a:r>
              <a:rPr lang="zh-CN" b="1" dirty="0">
                <a:ea typeface="+mn-ea"/>
                <a:cs typeface="+mn-cs"/>
              </a:rPr>
              <a:t>块</a:t>
            </a:r>
            <a:r>
              <a:rPr lang="zh-CN" altLang="en-US" b="1" dirty="0">
                <a:ea typeface="+mn-ea"/>
                <a:cs typeface="+mn-cs"/>
              </a:rPr>
              <a:t>作用域</a:t>
            </a:r>
            <a:r>
              <a:rPr lang="zh-CN" b="1" dirty="0">
                <a:ea typeface="+mn-ea"/>
                <a:cs typeface="+mn-cs"/>
              </a:rPr>
              <a:t>。</a:t>
            </a:r>
            <a:r>
              <a:rPr lang="zh-CN" dirty="0">
                <a:ea typeface="+mn-ea"/>
                <a:cs typeface="+mn-cs"/>
              </a:rPr>
              <a:t>从</a:t>
            </a:r>
            <a:r>
              <a:rPr lang="zh-CN" altLang="zh-CN" dirty="0">
                <a:ea typeface="+mn-ea"/>
                <a:cs typeface="+mn-cs"/>
              </a:rPr>
              <a:t>局部变量</a:t>
            </a:r>
            <a:r>
              <a:rPr lang="zh-CN" dirty="0">
                <a:ea typeface="+mn-ea"/>
                <a:cs typeface="+mn-cs"/>
              </a:rPr>
              <a:t>声明</a:t>
            </a:r>
            <a:r>
              <a:rPr lang="zh-CN" altLang="en-US" dirty="0">
                <a:ea typeface="+mn-ea"/>
                <a:cs typeface="+mn-cs"/>
              </a:rPr>
              <a:t>的</a:t>
            </a:r>
            <a:r>
              <a:rPr lang="zh-CN" dirty="0">
                <a:ea typeface="+mn-ea"/>
                <a:cs typeface="+mn-cs"/>
              </a:rPr>
              <a:t>点到</a:t>
            </a:r>
            <a:r>
              <a:rPr lang="zh-CN" altLang="en-US" dirty="0">
                <a:ea typeface="+mn-ea"/>
                <a:cs typeface="+mn-cs"/>
              </a:rPr>
              <a:t>所在</a:t>
            </a:r>
            <a:r>
              <a:rPr lang="zh-CN" dirty="0">
                <a:ea typeface="+mn-ea"/>
                <a:cs typeface="+mn-cs"/>
              </a:rPr>
              <a:t>函数体的末尾</a:t>
            </a:r>
            <a:r>
              <a:rPr lang="zh-CN" altLang="en-US" dirty="0">
                <a:ea typeface="+mn-ea"/>
                <a:cs typeface="+mn-cs"/>
              </a:rPr>
              <a:t>是可见的</a:t>
            </a:r>
            <a:r>
              <a:rPr lang="zh-CN" dirty="0">
                <a:ea typeface="+mn-ea"/>
                <a:cs typeface="+mn-cs"/>
              </a:rPr>
              <a:t>。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C878E-8735-66A8-1FB4-35DF9D8D0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4E3FC-D1DD-E29F-1731-5E762A92B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9B4726-EDC6-BB4E-A0A8-366A38763958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5DDBFAE-C421-4877-6BA2-043DBD54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992FA62-5A93-E30D-E320-CDB7BD47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块示例：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j)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swap values of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and j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temp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j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3969-E245-CCC9-1817-97E0AA92E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64EA7-CC9F-4437-25BC-9EF2B776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07FAC8-117D-EA43-87EB-B27610ED88D5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516D3D2-17BB-CB43-F1E1-8DA47E60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6FFE348-F76C-CB28-6E45-07753F05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默认情况下，声明在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块中的变量的存储</a:t>
            </a:r>
            <a:r>
              <a:rPr lang="zh-CN" altLang="en-US" dirty="0">
                <a:ea typeface="宋体" panose="02010600030101010101" pitchFamily="2" charset="-122"/>
              </a:rPr>
              <a:t>期限</a:t>
            </a:r>
            <a:r>
              <a:rPr lang="zh-CN" altLang="zh-CN" dirty="0">
                <a:ea typeface="宋体" panose="02010600030101010101" pitchFamily="2" charset="-122"/>
              </a:rPr>
              <a:t>是自动的：进入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块时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zh-CN" altLang="zh-CN" dirty="0">
                <a:ea typeface="宋体" panose="02010600030101010101" pitchFamily="2" charset="-122"/>
              </a:rPr>
              <a:t>变量分配存储</a:t>
            </a:r>
            <a:r>
              <a:rPr lang="zh-CN" altLang="en-US" dirty="0">
                <a:ea typeface="宋体" panose="02010600030101010101" pitchFamily="2" charset="-122"/>
              </a:rPr>
              <a:t>单元</a:t>
            </a:r>
            <a:r>
              <a:rPr lang="zh-CN" altLang="zh-CN" dirty="0">
                <a:ea typeface="宋体" panose="02010600030101010101" pitchFamily="2" charset="-122"/>
              </a:rPr>
              <a:t>，退出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块时释放。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该变量具有块</a:t>
            </a:r>
            <a:r>
              <a:rPr lang="zh-CN" altLang="en-US" dirty="0">
                <a:ea typeface="宋体" panose="02010600030101010101" pitchFamily="2" charset="-122"/>
              </a:rPr>
              <a:t>作用域</a:t>
            </a:r>
            <a:r>
              <a:rPr lang="zh-CN" altLang="zh-CN" dirty="0">
                <a:ea typeface="宋体" panose="02010600030101010101" pitchFamily="2" charset="-122"/>
              </a:rPr>
              <a:t>；不能在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块外引用。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属于一个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块的变量可以声明为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静态</a:t>
            </a:r>
            <a:r>
              <a:rPr lang="zh-CN" altLang="zh-CN" dirty="0">
                <a:ea typeface="宋体" panose="02010600030101010101" pitchFamily="2" charset="-122"/>
              </a:rPr>
              <a:t>的，以赋予它静态存储</a:t>
            </a:r>
            <a:r>
              <a:rPr lang="zh-CN" altLang="en-US" dirty="0">
                <a:ea typeface="宋体" panose="02010600030101010101" pitchFamily="2" charset="-122"/>
              </a:rPr>
              <a:t>期限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E4D4-4115-B97B-1C5A-3EB13912F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66611-BE84-915F-AE88-BCEAC3494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B7BC45-70D7-2147-9CD2-1B83B166CCD7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6305694-1B7C-E622-6975-10456A0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7ABE76B-0808-5D7D-A7F5-EE82B66E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函数体是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当需要临时使用变量时，函数体内</a:t>
            </a:r>
            <a:r>
              <a:rPr lang="zh-CN" altLang="en-US" dirty="0">
                <a:ea typeface="宋体" panose="02010600030101010101" pitchFamily="2" charset="-122"/>
              </a:rPr>
              <a:t>的程序块</a:t>
            </a:r>
            <a:r>
              <a:rPr lang="zh-CN" altLang="zh-CN" dirty="0">
                <a:ea typeface="宋体" panose="02010600030101010101" pitchFamily="2" charset="-122"/>
              </a:rPr>
              <a:t>也很有用。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块中声明临时变量的</a:t>
            </a:r>
            <a:r>
              <a:rPr lang="zh-CN" altLang="en-US" dirty="0">
                <a:ea typeface="宋体" panose="02010600030101010101" pitchFamily="2" charset="-122"/>
              </a:rPr>
              <a:t>好吃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避免在函数体</a:t>
            </a:r>
            <a:r>
              <a:rPr lang="zh-CN" altLang="en-US" dirty="0">
                <a:ea typeface="宋体" panose="02010600030101010101" pitchFamily="2" charset="-122"/>
              </a:rPr>
              <a:t>起始位置的声明与只是临时</a:t>
            </a:r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变量</a:t>
            </a:r>
            <a:r>
              <a:rPr lang="zh-CN" altLang="en-US" dirty="0">
                <a:ea typeface="宋体" panose="02010600030101010101" pitchFamily="2" charset="-122"/>
              </a:rPr>
              <a:t>相混淆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减少</a:t>
            </a:r>
            <a:r>
              <a:rPr lang="zh-CN" altLang="en-US" dirty="0">
                <a:ea typeface="宋体" panose="02010600030101010101" pitchFamily="2" charset="-122"/>
              </a:rPr>
              <a:t>名字</a:t>
            </a:r>
            <a:r>
              <a:rPr lang="zh-CN" altLang="zh-CN" dirty="0">
                <a:ea typeface="宋体" panose="02010600030101010101" pitchFamily="2" charset="-122"/>
              </a:rPr>
              <a:t>冲突。</a:t>
            </a:r>
          </a:p>
          <a:p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C99 允许在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程序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块的任何位置声明变量。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A2E48-318D-3927-79FF-C6EEF4E59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2ADD-0A28-825E-128D-04B556A31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37A30D-381D-434C-A175-3CC09A6668D3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E56C5A6-774F-A5A6-3D6E-5EA7840E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作用域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6BF0873-F153-B9E9-5A3C-C07F8127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在 C 程序中，同一个标识符可能有几种不同的含义。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C 的</a:t>
            </a:r>
            <a:r>
              <a:rPr lang="zh-CN" altLang="en-US" sz="2600" dirty="0">
                <a:ea typeface="宋体" panose="02010600030101010101" pitchFamily="2" charset="-122"/>
              </a:rPr>
              <a:t>作用域</a:t>
            </a:r>
            <a:r>
              <a:rPr lang="zh-CN" altLang="zh-CN" sz="2600" dirty="0">
                <a:ea typeface="宋体" panose="02010600030101010101" pitchFamily="2" charset="-122"/>
              </a:rPr>
              <a:t>规则使程序员（和编译器）能够确定</a:t>
            </a:r>
            <a:r>
              <a:rPr lang="zh-CN" altLang="en-US" sz="2600" dirty="0">
                <a:ea typeface="宋体" panose="02010600030101010101" pitchFamily="2" charset="-122"/>
              </a:rPr>
              <a:t>与</a:t>
            </a:r>
            <a:r>
              <a:rPr lang="zh-CN" altLang="zh-CN" sz="2600" dirty="0">
                <a:ea typeface="宋体" panose="02010600030101010101" pitchFamily="2" charset="-122"/>
              </a:rPr>
              <a:t>程序中给定点</a:t>
            </a:r>
            <a:r>
              <a:rPr lang="zh-CN" altLang="en-US" sz="2600" dirty="0">
                <a:ea typeface="宋体" panose="02010600030101010101" pitchFamily="2" charset="-122"/>
              </a:rPr>
              <a:t>相关的是哪种</a:t>
            </a:r>
            <a:r>
              <a:rPr lang="zh-CN" altLang="zh-CN" sz="2600" dirty="0">
                <a:ea typeface="宋体" panose="02010600030101010101" pitchFamily="2" charset="-122"/>
              </a:rPr>
              <a:t>含义。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最重要的作用域规则：当</a:t>
            </a:r>
            <a:r>
              <a:rPr lang="zh-CN" altLang="en-US" sz="2600" dirty="0">
                <a:ea typeface="宋体" panose="02010600030101010101" pitchFamily="2" charset="-122"/>
              </a:rPr>
              <a:t>程序</a:t>
            </a:r>
            <a:r>
              <a:rPr lang="zh-CN" altLang="zh-CN" sz="2600" dirty="0">
                <a:ea typeface="宋体" panose="02010600030101010101" pitchFamily="2" charset="-122"/>
              </a:rPr>
              <a:t>块内的声明命名一个已经可见的标识符时，新的声明会</a:t>
            </a:r>
            <a:r>
              <a:rPr lang="zh-CN" altLang="en-US" sz="2600" dirty="0">
                <a:ea typeface="宋体" panose="02010600030101010101" pitchFamily="2" charset="-122"/>
              </a:rPr>
              <a:t>临时</a:t>
            </a:r>
            <a:r>
              <a:rPr lang="zh-CN" altLang="zh-CN" sz="2600" dirty="0">
                <a:ea typeface="宋体" panose="02010600030101010101" pitchFamily="2" charset="-122"/>
              </a:rPr>
              <a:t>“隐藏”旧的声明，标识符</a:t>
            </a:r>
            <a:r>
              <a:rPr lang="zh-CN" altLang="en-US" sz="2600" dirty="0">
                <a:ea typeface="宋体" panose="02010600030101010101" pitchFamily="2" charset="-122"/>
              </a:rPr>
              <a:t>获得了</a:t>
            </a:r>
            <a:r>
              <a:rPr lang="zh-CN" altLang="zh-CN" sz="2600" dirty="0">
                <a:ea typeface="宋体" panose="02010600030101010101" pitchFamily="2" charset="-122"/>
              </a:rPr>
              <a:t>新的含义。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在</a:t>
            </a:r>
            <a:r>
              <a:rPr lang="zh-CN" altLang="en-US" sz="2600" dirty="0">
                <a:ea typeface="宋体" panose="02010600030101010101" pitchFamily="2" charset="-122"/>
              </a:rPr>
              <a:t>程序</a:t>
            </a:r>
            <a:r>
              <a:rPr lang="zh-CN" altLang="zh-CN" sz="2600" dirty="0">
                <a:ea typeface="宋体" panose="02010600030101010101" pitchFamily="2" charset="-122"/>
              </a:rPr>
              <a:t>块的末尾，标识符恢复了它的旧含义。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0710B-2B6A-D900-75EA-0A54F5640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06988-415D-4D5B-9929-2C712467D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DA6428-E171-1A43-89B8-1AE7A3FF91A2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49F3C1C-B36F-D3ED-9DAC-CC2806BC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作用域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565BFD89-A61B-044A-2039-E4EB8062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在下一张幻灯片的示例中，标识符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有四种不同的含义：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在声明 1 中，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是一个具有静态存储</a:t>
            </a:r>
            <a:r>
              <a:rPr lang="zh-CN" altLang="en-US" dirty="0">
                <a:ea typeface="宋体" panose="02010600030101010101" pitchFamily="2" charset="-122"/>
              </a:rPr>
              <a:t>期限</a:t>
            </a:r>
            <a:r>
              <a:rPr lang="zh-CN" altLang="zh-CN" dirty="0">
                <a:ea typeface="宋体" panose="02010600030101010101" pitchFamily="2" charset="-122"/>
              </a:rPr>
              <a:t>和文件</a:t>
            </a:r>
            <a:r>
              <a:rPr lang="zh-CN" altLang="en-US" dirty="0">
                <a:ea typeface="宋体" panose="02010600030101010101" pitchFamily="2" charset="-122"/>
              </a:rPr>
              <a:t>作用域</a:t>
            </a:r>
            <a:r>
              <a:rPr lang="zh-CN" altLang="zh-CN" dirty="0">
                <a:ea typeface="宋体" panose="02010600030101010101" pitchFamily="2" charset="-122"/>
              </a:rPr>
              <a:t>的变量。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在声明 2 中，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是具有块</a:t>
            </a:r>
            <a:r>
              <a:rPr lang="zh-CN" altLang="en-US" dirty="0">
                <a:ea typeface="宋体" panose="02010600030101010101" pitchFamily="2" charset="-122"/>
              </a:rPr>
              <a:t>作用域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在声明 3 中，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是具有块</a:t>
            </a:r>
            <a:r>
              <a:rPr lang="zh-CN" altLang="en-US" dirty="0">
                <a:ea typeface="宋体" panose="02010600030101010101" pitchFamily="2" charset="-122"/>
              </a:rPr>
              <a:t>作用域</a:t>
            </a:r>
            <a:r>
              <a:rPr lang="zh-CN" altLang="zh-CN" dirty="0">
                <a:ea typeface="宋体" panose="02010600030101010101" pitchFamily="2" charset="-122"/>
              </a:rPr>
              <a:t>的自动变量。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在声明 4 中，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也是具有块</a:t>
            </a:r>
            <a:r>
              <a:rPr lang="zh-CN" altLang="en-US" dirty="0">
                <a:ea typeface="宋体" panose="02010600030101010101" pitchFamily="2" charset="-122"/>
              </a:rPr>
              <a:t>作用域的</a:t>
            </a:r>
            <a:r>
              <a:rPr lang="zh-CN" altLang="zh-CN" dirty="0">
                <a:ea typeface="宋体" panose="02010600030101010101" pitchFamily="2" charset="-122"/>
              </a:rPr>
              <a:t>自动</a:t>
            </a:r>
            <a:r>
              <a:rPr lang="zh-CN" altLang="en-US" dirty="0">
                <a:ea typeface="宋体" panose="02010600030101010101" pitchFamily="2" charset="-122"/>
              </a:rPr>
              <a:t>变量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每次使用时确定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i的含义（用箭头表示）。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38723-AB09-C328-84F3-5907A46BA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9F72-4C77-DEA6-6A87-528916F14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5D01DB-9241-BE4F-B7A2-E400209C58A3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28685-43D8-4F33-CFA7-910A2A69AA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06C1-4220-8B66-2969-BA9EB1614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065D15-13F7-F148-A336-0F3CF5EF8FDC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E0B00060-F6EF-FE2E-FA66-580AD9A0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711200"/>
            <a:ext cx="47148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446C7EF-5F54-A3F1-E09A-1D0F1B06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构建</a:t>
            </a:r>
            <a:r>
              <a:rPr lang="zh-CN" altLang="zh-CN" dirty="0">
                <a:ea typeface="宋体" panose="02010600030101010101" pitchFamily="2" charset="-122"/>
              </a:rPr>
              <a:t>C程序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0B0C-3503-9A3C-3498-A0A7773E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C程序的主要元素：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zh-CN" dirty="0">
                <a:ea typeface="+mn-ea"/>
                <a:cs typeface="+mn-cs"/>
              </a:rPr>
              <a:t>和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>
              <a:rPr lang="zh-CN" dirty="0">
                <a:ea typeface="+mn-ea"/>
                <a:cs typeface="+mn-cs"/>
              </a:rPr>
              <a:t>等预处理指令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类型定义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外部变量的声明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函数原型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函数定义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BD54-9701-94C1-C6FF-41500D529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A1105-AFDB-B8E0-6F61-F6A4BDC5E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5A5AE7-0F9F-2B4C-8CB9-5F54328745F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D505124-7B6F-4467-4079-CC2EF2D8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构建</a:t>
            </a:r>
            <a:r>
              <a:rPr lang="zh-CN" altLang="zh-CN" dirty="0">
                <a:ea typeface="宋体" panose="02010600030101010101" pitchFamily="2" charset="-122"/>
              </a:rPr>
              <a:t>C程序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A0F973F-F6E3-302E-528E-66F46A4F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仅对这些项目的顺序施加了一些规则：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预处理指令直到它出现的行才会生效。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类型名定义</a:t>
            </a:r>
            <a:r>
              <a:rPr lang="zh-CN" altLang="en-US" dirty="0">
                <a:ea typeface="宋体" panose="02010600030101010101" pitchFamily="2" charset="-122"/>
              </a:rPr>
              <a:t>后才</a:t>
            </a:r>
            <a:r>
              <a:rPr lang="zh-CN" altLang="zh-CN" dirty="0">
                <a:ea typeface="宋体" panose="02010600030101010101" pitchFamily="2" charset="-122"/>
              </a:rPr>
              <a:t>能使用。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变量声明</a:t>
            </a:r>
            <a:r>
              <a:rPr lang="zh-CN" altLang="en-US" dirty="0">
                <a:ea typeface="宋体" panose="02010600030101010101" pitchFamily="2" charset="-122"/>
              </a:rPr>
              <a:t>后才</a:t>
            </a:r>
            <a:r>
              <a:rPr lang="zh-CN" altLang="zh-CN" dirty="0">
                <a:ea typeface="宋体" panose="02010600030101010101" pitchFamily="2" charset="-122"/>
              </a:rPr>
              <a:t>能使用。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最好</a:t>
            </a:r>
            <a:r>
              <a:rPr lang="zh-CN" altLang="zh-CN" dirty="0">
                <a:ea typeface="宋体" panose="02010600030101010101" pitchFamily="2" charset="-122"/>
              </a:rPr>
              <a:t>在第一次调用之前定义或声明每个函数。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C99 对此提出了要求。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EA88-9941-9C44-FCE5-45BF01B2EA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146D-2763-AA36-62DB-9BD69893B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DB6E93-7A7F-174A-B64E-8B8F2B224219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127ABBF-B26F-C735-7E04-CC3D8B99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构建</a:t>
            </a:r>
            <a:r>
              <a:rPr lang="zh-CN" altLang="zh-CN" dirty="0">
                <a:ea typeface="宋体" panose="02010600030101010101" pitchFamily="2" charset="-122"/>
              </a:rPr>
              <a:t>C程序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F007-9151-68E7-9868-849D11D7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为了</a:t>
            </a:r>
            <a:r>
              <a:rPr lang="zh-CN" altLang="zh-CN" dirty="0"/>
              <a:t>遵守这些规则</a:t>
            </a:r>
            <a:r>
              <a:rPr lang="zh-CN" altLang="en-US" dirty="0"/>
              <a:t>，</a:t>
            </a:r>
            <a:r>
              <a:rPr lang="zh-CN" dirty="0"/>
              <a:t>有几种</a:t>
            </a:r>
            <a:r>
              <a:rPr lang="zh-CN" altLang="en-US" dirty="0"/>
              <a:t>构建</a:t>
            </a:r>
            <a:r>
              <a:rPr lang="zh-CN" altLang="zh-CN" dirty="0"/>
              <a:t>程序</a:t>
            </a:r>
            <a:r>
              <a:rPr lang="zh-CN" altLang="en-US" dirty="0"/>
              <a:t>的</a:t>
            </a:r>
            <a:r>
              <a:rPr lang="zh-CN" dirty="0"/>
              <a:t>方法。</a:t>
            </a:r>
          </a:p>
          <a:p>
            <a:pPr>
              <a:defRPr/>
            </a:pPr>
            <a:r>
              <a:rPr lang="zh-CN" dirty="0"/>
              <a:t>一种可能的顺序：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zh-CN" dirty="0">
                <a:ea typeface="+mn-ea"/>
                <a:cs typeface="+mn-cs"/>
              </a:rPr>
              <a:t>指令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>
              <a:rPr lang="zh-CN" dirty="0">
                <a:ea typeface="+mn-ea"/>
                <a:cs typeface="+mn-cs"/>
              </a:rPr>
              <a:t>指令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类型定义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外部变量的声明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  <a:r>
              <a:rPr lang="zh-CN" dirty="0">
                <a:ea typeface="+mn-ea"/>
                <a:cs typeface="+mn-cs"/>
              </a:rPr>
              <a:t>以外的函数原型</a:t>
            </a:r>
          </a:p>
          <a:p>
            <a:pPr lvl="1">
              <a:defRPr/>
            </a:pPr>
            <a:r>
              <a:rPr lang="en-US" altLang="zh-CN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  <a:r>
              <a:rPr lang="zh-CN" altLang="en-US" dirty="0">
                <a:ea typeface="+mn-ea"/>
                <a:cs typeface="+mn-cs"/>
              </a:rPr>
              <a:t>函数</a:t>
            </a:r>
            <a:r>
              <a:rPr lang="zh-CN" dirty="0">
                <a:ea typeface="+mn-ea"/>
                <a:cs typeface="+mn-cs"/>
              </a:rPr>
              <a:t>的定义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其他</a:t>
            </a:r>
            <a:r>
              <a:rPr lang="zh-CN" altLang="en-US" dirty="0">
                <a:ea typeface="+mn-ea"/>
                <a:cs typeface="+mn-cs"/>
              </a:rPr>
              <a:t>函数</a:t>
            </a:r>
            <a:r>
              <a:rPr lang="zh-CN" dirty="0">
                <a:ea typeface="+mn-ea"/>
                <a:cs typeface="+mn-cs"/>
              </a:rPr>
              <a:t>的定义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385AA-0702-CB63-4A1A-2BCDA5210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701F8-B54A-9EB4-750B-EE944B030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CAD3C9-2EA6-7F45-8AF9-163742A5DF3D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8B9664D-547F-CA31-D762-559B1D0E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构建</a:t>
            </a:r>
            <a:r>
              <a:rPr lang="zh-CN" altLang="zh-CN" dirty="0">
                <a:ea typeface="宋体" panose="02010600030101010101" pitchFamily="2" charset="-122"/>
              </a:rPr>
              <a:t>C程序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72161A4D-1D06-9A0E-BE0A-CAA84889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在每个函数定义之前有一个</a:t>
            </a:r>
            <a:r>
              <a:rPr lang="zh-CN" altLang="en-US" dirty="0">
                <a:ea typeface="宋体" panose="02010600030101010101" pitchFamily="2" charset="-122"/>
              </a:rPr>
              <a:t>盒型</a:t>
            </a:r>
            <a:r>
              <a:rPr lang="zh-CN" altLang="zh-CN" dirty="0">
                <a:ea typeface="宋体" panose="02010600030101010101" pitchFamily="2" charset="-122"/>
              </a:rPr>
              <a:t>注释是个好主意。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要包含在</a:t>
            </a:r>
            <a:r>
              <a:rPr lang="zh-CN" altLang="en-US" dirty="0">
                <a:ea typeface="宋体" panose="02010600030101010101" pitchFamily="2" charset="-122"/>
              </a:rPr>
              <a:t>注释</a:t>
            </a:r>
            <a:r>
              <a:rPr lang="zh-CN" altLang="zh-CN" dirty="0">
                <a:ea typeface="宋体" panose="02010600030101010101" pitchFamily="2" charset="-122"/>
              </a:rPr>
              <a:t>中的信息：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函数名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函数的目的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每个</a:t>
            </a:r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参数的含义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返回值说明（如果有）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副作用说明（如修改外部变量）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C008-A3EE-17D4-CE9A-870590220E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CBDAA-5EB9-D89D-31CC-DE29B5C3B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55018B-7891-2F4D-B88D-478442ED0309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17B1AEC-EEF1-0B54-08CC-26624163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局部变量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414F95B-2477-78A5-71B2-A7F10828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由于 C99 不要求变量声明出现在函数的开头，局部变量的作用域可能非常小：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7DB49-B9F3-60E9-3923-8F6C12009F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3705-2E6A-9F04-E4F6-A931C4DDB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D56B3F-A5F2-0D47-9588-81D62BF13AD5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73FC390-11AF-8939-0DE8-58BB02A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048000"/>
            <a:ext cx="31877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83EB0DE-2318-E9FE-FC72-AFADDB25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2E6EF4A-F19E-4741-23CD-F59721C4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poker.c程序将对一手牌进行分类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手中的每张牌都有花色和等级。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花色：梅花、方块、红心、黑桃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等级：</a:t>
            </a:r>
            <a:r>
              <a:rPr lang="en-US" altLang="zh-CN" sz="2200" dirty="0"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4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5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6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7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8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9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10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Q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K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ea typeface="宋体" panose="02010600030101010101" pitchFamily="2" charset="-122"/>
              </a:rPr>
              <a:t>A</a:t>
            </a:r>
            <a:endParaRPr lang="zh-CN" altLang="zh-CN" sz="2200" dirty="0">
              <a:ea typeface="宋体" panose="02010600030101010101" pitchFamily="2" charset="-122"/>
            </a:endParaRPr>
          </a:p>
          <a:p>
            <a:r>
              <a:rPr lang="zh-CN" altLang="zh-CN" sz="2600" dirty="0">
                <a:ea typeface="宋体" panose="02010600030101010101" pitchFamily="2" charset="-122"/>
              </a:rPr>
              <a:t>不允许</a:t>
            </a:r>
            <a:r>
              <a:rPr lang="zh-CN" altLang="en-US" sz="2600" dirty="0">
                <a:ea typeface="宋体" panose="02010600030101010101" pitchFamily="2" charset="-122"/>
              </a:rPr>
              <a:t>使用王牌</a:t>
            </a:r>
            <a:r>
              <a:rPr lang="zh-CN" altLang="zh-CN" sz="2600" dirty="0">
                <a:ea typeface="宋体" panose="02010600030101010101" pitchFamily="2" charset="-122"/>
              </a:rPr>
              <a:t>，</a:t>
            </a:r>
            <a:r>
              <a:rPr lang="zh-CN" altLang="en-US" sz="2600" dirty="0">
                <a:ea typeface="宋体" panose="02010600030101010101" pitchFamily="2" charset="-122"/>
              </a:rPr>
              <a:t>假设</a:t>
            </a:r>
            <a:r>
              <a:rPr lang="zh-CN" altLang="zh-CN" sz="2600" dirty="0">
                <a:ea typeface="宋体" panose="02010600030101010101" pitchFamily="2" charset="-122"/>
              </a:rPr>
              <a:t>A </a:t>
            </a:r>
            <a:r>
              <a:rPr lang="zh-CN" altLang="en-US" sz="2600" dirty="0">
                <a:ea typeface="宋体" panose="02010600030101010101" pitchFamily="2" charset="-122"/>
              </a:rPr>
              <a:t>是最</a:t>
            </a:r>
            <a:r>
              <a:rPr lang="zh-CN" altLang="zh-CN" sz="2600" dirty="0">
                <a:ea typeface="宋体" panose="02010600030101010101" pitchFamily="2" charset="-122"/>
              </a:rPr>
              <a:t>高</a:t>
            </a:r>
            <a:r>
              <a:rPr lang="zh-CN" altLang="en-US" sz="2600" dirty="0">
                <a:ea typeface="宋体" panose="02010600030101010101" pitchFamily="2" charset="-122"/>
              </a:rPr>
              <a:t>等级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程序在读取五张牌后，将使用下一张幻灯片上的类别对牌进行分类。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如果一手牌属于两个或更多类别，程序将选择最好的一个。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3ED8-FCFE-AD7C-B8A2-94990F7C3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B780-21CF-E1E8-B42E-F96784420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BAA17C-5FA5-A545-9111-6BF22925A627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9F262C0-9620-8967-2E2C-4A867A7E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71E2-FD7C-E243-C57D-CE8C59DF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sz="2600" dirty="0"/>
              <a:t>类别（</a:t>
            </a:r>
            <a:r>
              <a:rPr lang="zh-CN" altLang="zh-CN" sz="2600" dirty="0"/>
              <a:t>列出</a:t>
            </a:r>
            <a:r>
              <a:rPr lang="zh-CN" altLang="en-US" sz="2600" dirty="0"/>
              <a:t>的顺序</a:t>
            </a:r>
            <a:r>
              <a:rPr lang="zh-CN" sz="2600" dirty="0"/>
              <a:t>从最好到最差）：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同花顺（</a:t>
            </a:r>
            <a:r>
              <a:rPr lang="zh-CN" altLang="en-US" sz="2200" dirty="0">
                <a:ea typeface="+mn-ea"/>
                <a:cs typeface="+mn-cs"/>
              </a:rPr>
              <a:t>顺序相连且</a:t>
            </a:r>
            <a:r>
              <a:rPr lang="zh-CN" sz="2200" dirty="0">
                <a:ea typeface="+mn-ea"/>
                <a:cs typeface="+mn-cs"/>
              </a:rPr>
              <a:t>同花</a:t>
            </a:r>
            <a:r>
              <a:rPr lang="zh-CN" altLang="en-US" sz="2200" dirty="0">
                <a:ea typeface="+mn-ea"/>
                <a:cs typeface="+mn-cs"/>
              </a:rPr>
              <a:t>色</a:t>
            </a:r>
            <a:r>
              <a:rPr lang="zh-CN" sz="2200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四张（</a:t>
            </a:r>
            <a:r>
              <a:rPr lang="en-US" altLang="zh-CN" sz="2200" dirty="0">
                <a:ea typeface="+mn-ea"/>
                <a:cs typeface="+mn-cs"/>
              </a:rPr>
              <a:t>4</a:t>
            </a:r>
            <a:r>
              <a:rPr lang="zh-CN" sz="2200" dirty="0">
                <a:ea typeface="+mn-ea"/>
                <a:cs typeface="+mn-cs"/>
              </a:rPr>
              <a:t>张</a:t>
            </a:r>
            <a:r>
              <a:rPr lang="zh-CN" altLang="zh-CN" sz="2200" dirty="0">
                <a:ea typeface="+mn-ea"/>
                <a:cs typeface="+mn-cs"/>
              </a:rPr>
              <a:t>牌</a:t>
            </a:r>
            <a:r>
              <a:rPr lang="zh-CN" sz="2200" dirty="0">
                <a:ea typeface="+mn-ea"/>
                <a:cs typeface="+mn-cs"/>
              </a:rPr>
              <a:t>等级</a:t>
            </a:r>
            <a:r>
              <a:rPr lang="zh-CN" altLang="zh-CN" sz="2200" dirty="0">
                <a:ea typeface="+mn-ea"/>
                <a:cs typeface="+mn-cs"/>
              </a:rPr>
              <a:t>相同</a:t>
            </a:r>
            <a:r>
              <a:rPr lang="zh-CN" sz="2200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altLang="en-US" sz="2200" dirty="0">
                <a:ea typeface="+mn-ea"/>
                <a:cs typeface="+mn-cs"/>
              </a:rPr>
              <a:t>葫芦</a:t>
            </a:r>
            <a:r>
              <a:rPr lang="zh-CN" sz="2200" dirty="0">
                <a:ea typeface="+mn-ea"/>
                <a:cs typeface="+mn-cs"/>
              </a:rPr>
              <a:t>（</a:t>
            </a:r>
            <a:r>
              <a:rPr lang="en-US" altLang="zh-CN" sz="2200" dirty="0">
                <a:ea typeface="+mn-ea"/>
                <a:cs typeface="+mn-cs"/>
              </a:rPr>
              <a:t>3</a:t>
            </a:r>
            <a:r>
              <a:rPr lang="zh-CN" altLang="en-US" sz="2200" dirty="0">
                <a:ea typeface="+mn-ea"/>
                <a:cs typeface="+mn-cs"/>
              </a:rPr>
              <a:t>张牌是同样的花色，另外</a:t>
            </a:r>
            <a:r>
              <a:rPr lang="en-US" altLang="zh-CN" sz="2200" dirty="0">
                <a:ea typeface="+mn-ea"/>
                <a:cs typeface="+mn-cs"/>
              </a:rPr>
              <a:t>2</a:t>
            </a:r>
            <a:r>
              <a:rPr lang="zh-CN" altLang="en-US" sz="2200" dirty="0">
                <a:ea typeface="+mn-ea"/>
                <a:cs typeface="+mn-cs"/>
              </a:rPr>
              <a:t>张牌是同样的花色</a:t>
            </a:r>
            <a:r>
              <a:rPr lang="zh-CN" sz="2200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同花（</a:t>
            </a:r>
            <a:r>
              <a:rPr lang="en-US" altLang="zh-CN" sz="2200" dirty="0">
                <a:ea typeface="+mn-ea"/>
                <a:cs typeface="+mn-cs"/>
              </a:rPr>
              <a:t>5</a:t>
            </a:r>
            <a:r>
              <a:rPr lang="zh-CN" sz="2200" dirty="0">
                <a:ea typeface="+mn-ea"/>
                <a:cs typeface="+mn-cs"/>
              </a:rPr>
              <a:t>张</a:t>
            </a:r>
            <a:r>
              <a:rPr lang="zh-CN" altLang="zh-CN" sz="2200" dirty="0">
                <a:ea typeface="+mn-ea"/>
                <a:cs typeface="+mn-cs"/>
              </a:rPr>
              <a:t>牌</a:t>
            </a:r>
            <a:r>
              <a:rPr lang="zh-CN" sz="2200" dirty="0">
                <a:ea typeface="+mn-ea"/>
                <a:cs typeface="+mn-cs"/>
              </a:rPr>
              <a:t>同花色）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顺子（</a:t>
            </a:r>
            <a:r>
              <a:rPr lang="en-US" altLang="zh-CN" sz="2200" dirty="0">
                <a:ea typeface="+mn-ea"/>
                <a:cs typeface="+mn-cs"/>
              </a:rPr>
              <a:t>5</a:t>
            </a:r>
            <a:r>
              <a:rPr lang="zh-CN" altLang="zh-CN" sz="2200" dirty="0">
                <a:ea typeface="+mn-ea"/>
                <a:cs typeface="+mn-cs"/>
              </a:rPr>
              <a:t>张牌</a:t>
            </a:r>
            <a:r>
              <a:rPr lang="zh-CN" altLang="en-US" sz="2200" dirty="0">
                <a:ea typeface="+mn-ea"/>
                <a:cs typeface="+mn-cs"/>
              </a:rPr>
              <a:t>的等级顺序相连</a:t>
            </a:r>
            <a:r>
              <a:rPr lang="zh-CN" sz="2200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三</a:t>
            </a:r>
            <a:r>
              <a:rPr lang="zh-CN" altLang="en-US" sz="2200" dirty="0">
                <a:ea typeface="+mn-ea"/>
                <a:cs typeface="+mn-cs"/>
              </a:rPr>
              <a:t>张</a:t>
            </a:r>
            <a:r>
              <a:rPr lang="zh-CN" sz="2200" dirty="0">
                <a:ea typeface="+mn-ea"/>
                <a:cs typeface="+mn-cs"/>
              </a:rPr>
              <a:t>（</a:t>
            </a:r>
            <a:r>
              <a:rPr lang="en-US" altLang="zh-CN" sz="2200" dirty="0">
                <a:ea typeface="+mn-ea"/>
                <a:cs typeface="+mn-cs"/>
              </a:rPr>
              <a:t>3</a:t>
            </a:r>
            <a:r>
              <a:rPr lang="zh-CN" altLang="en-US" sz="2200" dirty="0">
                <a:ea typeface="+mn-ea"/>
                <a:cs typeface="+mn-cs"/>
              </a:rPr>
              <a:t>张牌的</a:t>
            </a:r>
            <a:r>
              <a:rPr lang="zh-CN" sz="2200" dirty="0">
                <a:ea typeface="+mn-ea"/>
                <a:cs typeface="+mn-cs"/>
              </a:rPr>
              <a:t>等级</a:t>
            </a:r>
            <a:r>
              <a:rPr lang="zh-CN" altLang="zh-CN" sz="2200" dirty="0">
                <a:ea typeface="+mn-ea"/>
                <a:cs typeface="+mn-cs"/>
              </a:rPr>
              <a:t>相同</a:t>
            </a:r>
            <a:r>
              <a:rPr lang="zh-CN" sz="2200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两对</a:t>
            </a:r>
          </a:p>
          <a:p>
            <a:pPr lvl="1">
              <a:defRPr/>
            </a:pPr>
            <a:r>
              <a:rPr lang="zh-CN" altLang="en-US" sz="2200" dirty="0">
                <a:ea typeface="+mn-ea"/>
                <a:cs typeface="+mn-cs"/>
              </a:rPr>
              <a:t>一</a:t>
            </a:r>
            <a:r>
              <a:rPr lang="zh-CN" sz="2200" dirty="0">
                <a:ea typeface="+mn-ea"/>
                <a:cs typeface="+mn-cs"/>
              </a:rPr>
              <a:t>对（</a:t>
            </a:r>
            <a:r>
              <a:rPr lang="en-US" altLang="zh-CN" sz="2200" dirty="0">
                <a:ea typeface="+mn-ea"/>
                <a:cs typeface="+mn-cs"/>
              </a:rPr>
              <a:t> 2</a:t>
            </a:r>
            <a:r>
              <a:rPr lang="zh-CN" altLang="en-US" sz="2200" dirty="0">
                <a:ea typeface="+mn-ea"/>
                <a:cs typeface="+mn-cs"/>
              </a:rPr>
              <a:t>张牌的</a:t>
            </a:r>
            <a:r>
              <a:rPr lang="zh-CN" altLang="zh-CN" sz="2200" dirty="0">
                <a:ea typeface="+mn-ea"/>
                <a:cs typeface="+mn-cs"/>
              </a:rPr>
              <a:t>等级相同</a:t>
            </a:r>
            <a:r>
              <a:rPr lang="zh-CN" sz="2200" dirty="0">
                <a:ea typeface="+mn-ea"/>
                <a:cs typeface="+mn-cs"/>
              </a:rPr>
              <a:t>）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高牌（任何其他</a:t>
            </a:r>
            <a:r>
              <a:rPr lang="zh-CN" altLang="en-US" sz="2200" dirty="0">
                <a:ea typeface="+mn-ea"/>
                <a:cs typeface="+mn-cs"/>
              </a:rPr>
              <a:t>情况的牌</a:t>
            </a:r>
            <a:r>
              <a:rPr lang="zh-CN" sz="2200" dirty="0">
                <a:ea typeface="+mn-ea"/>
                <a:cs typeface="+mn-cs"/>
              </a:rPr>
              <a:t>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91D1B-30B1-5D78-D24D-6E0D1703AD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3AFC-5188-7CF8-CCAD-FA324661D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A03B6C-C1F7-4547-ADD1-D413A0DD529F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30E8F2F-976E-6B6C-C6B7-D414441E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388458D-A3E4-7931-9381-4F7B0E41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>
                <a:ea typeface="宋体" panose="02010600030101010101" pitchFamily="2" charset="-122"/>
              </a:rPr>
              <a:t>为了便于</a:t>
            </a:r>
            <a:r>
              <a:rPr lang="zh-CN" altLang="zh-CN" sz="2600" dirty="0">
                <a:ea typeface="宋体" panose="02010600030101010101" pitchFamily="2" charset="-122"/>
              </a:rPr>
              <a:t>输入，等级和花色</a:t>
            </a:r>
            <a:r>
              <a:rPr lang="zh-CN" altLang="en-US" sz="2600" dirty="0">
                <a:ea typeface="宋体" panose="02010600030101010101" pitchFamily="2" charset="-122"/>
              </a:rPr>
              <a:t>简化为</a:t>
            </a:r>
            <a:r>
              <a:rPr lang="zh-CN" altLang="zh-CN" sz="2600" dirty="0">
                <a:ea typeface="宋体" panose="02010600030101010101" pitchFamily="2" charset="-122"/>
              </a:rPr>
              <a:t>单个字母：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sz="2200" dirty="0">
                <a:ea typeface="宋体" panose="02010600030101010101" pitchFamily="2" charset="-122"/>
                <a:cs typeface="Courier New" panose="02070309020205020404" pitchFamily="49" charset="0"/>
              </a:rPr>
              <a:t>等级</a:t>
            </a:r>
            <a:r>
              <a:rPr lang="en-US" altLang="zh-CN" sz="2200" dirty="0">
                <a:ea typeface="宋体" panose="02010600030101010101" pitchFamily="2" charset="-122"/>
                <a:cs typeface="Courier New" panose="02070309020205020404" pitchFamily="49" charset="0"/>
              </a:rPr>
              <a:t>: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3 4 5 6 7 8 9 t j q k a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花色</a:t>
            </a:r>
            <a:r>
              <a:rPr lang="en-US" altLang="zh-CN" sz="2200" dirty="0">
                <a:ea typeface="宋体" panose="02010600030101010101" pitchFamily="2" charset="-122"/>
                <a:cs typeface="Courier New" panose="02070309020205020404" pitchFamily="49" charset="0"/>
              </a:rPr>
              <a:t>: 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 d h s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如果用户输入非法</a:t>
            </a:r>
            <a:r>
              <a:rPr lang="zh-CN" altLang="en-US" sz="2600" dirty="0">
                <a:ea typeface="宋体" panose="02010600030101010101" pitchFamily="2" charset="-122"/>
              </a:rPr>
              <a:t>牌</a:t>
            </a:r>
            <a:r>
              <a:rPr lang="zh-CN" altLang="zh-CN" sz="2600" dirty="0">
                <a:ea typeface="宋体" panose="02010600030101010101" pitchFamily="2" charset="-122"/>
              </a:rPr>
              <a:t>或尝试输入同一张</a:t>
            </a:r>
            <a:r>
              <a:rPr lang="zh-CN" altLang="en-US" sz="2600" dirty="0">
                <a:ea typeface="宋体" panose="02010600030101010101" pitchFamily="2" charset="-122"/>
              </a:rPr>
              <a:t>牌</a:t>
            </a:r>
            <a:r>
              <a:rPr lang="zh-CN" altLang="zh-CN" sz="2600" dirty="0">
                <a:ea typeface="宋体" panose="02010600030101010101" pitchFamily="2" charset="-122"/>
              </a:rPr>
              <a:t>两次时要采取的措施：</a:t>
            </a: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忽略此牌</a:t>
            </a:r>
            <a:endParaRPr lang="zh-CN" altLang="zh-CN" sz="2200" dirty="0"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产生</a:t>
            </a:r>
            <a:r>
              <a:rPr lang="zh-CN" altLang="zh-CN" sz="2200" dirty="0">
                <a:ea typeface="宋体" panose="02010600030101010101" pitchFamily="2" charset="-122"/>
              </a:rPr>
              <a:t>错误消息</a:t>
            </a: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要求输入</a:t>
            </a:r>
            <a:r>
              <a:rPr lang="zh-CN" altLang="zh-CN" sz="2200" dirty="0">
                <a:ea typeface="宋体" panose="02010600030101010101" pitchFamily="2" charset="-122"/>
              </a:rPr>
              <a:t>另一张</a:t>
            </a:r>
            <a:r>
              <a:rPr lang="zh-CN" altLang="en-US" sz="2200" dirty="0">
                <a:ea typeface="宋体" panose="02010600030101010101" pitchFamily="2" charset="-122"/>
              </a:rPr>
              <a:t>牌</a:t>
            </a:r>
            <a:endParaRPr lang="zh-CN" altLang="zh-CN" sz="2200" dirty="0">
              <a:ea typeface="宋体" panose="02010600030101010101" pitchFamily="2" charset="-122"/>
            </a:endParaRPr>
          </a:p>
          <a:p>
            <a:r>
              <a:rPr lang="zh-CN" altLang="zh-CN" sz="2600" dirty="0">
                <a:ea typeface="宋体" panose="02010600030101010101" pitchFamily="2" charset="-122"/>
              </a:rPr>
              <a:t>输入数字 0 将导致程序终止。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AB912-A9E3-F16E-4710-1D045DFAC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B5DE3-F1E7-83FA-97B8-C7CD3B03B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B86299-6B24-8743-8B6F-609CC8553104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58EB534-58EA-4EF5-F59C-37F0B805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FB079CD-2973-0728-25BB-2C8F8D6F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该程序的示例会话：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Straight flush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D9CD-0E91-C627-E7E0-617B552D25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BB46-3F07-BE53-D455-9A8AA9D85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3E2F1-D8BB-3544-B938-6A3336579CC3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4E96E47-C5D0-FDB7-65F5-C81E1A7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686BD7BD-7466-63FC-3366-C73B70C2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Duplicate card; ignored.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33F5D-44FE-8CB1-E45F-E88DAEC21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DD71D-4AB9-C35B-D9BA-E0CC58D21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91D1EF-1749-FF49-9174-03E051969C25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01867D15-44B5-A6DA-815A-D8EB4710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18F550A-50B1-CBE6-4765-3AF4014F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Bad card; ignored.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ts</a:t>
            </a:r>
            <a:endParaRPr lang="en-US" altLang="zh-CN" sz="2400" u="sng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High card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C0EE-15CA-A9A9-A817-66907DCFE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B5F2-DAD8-57A8-3EE2-93F4FC11E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D05A3-034D-E94A-81B2-ADD328B7A246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58AFC43-2F04-40BB-EA8E-F601FB6E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B240-0EBB-ED6C-25B1-9E8A05C2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该程序具有三个任务：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读</a:t>
            </a:r>
            <a:r>
              <a:rPr lang="zh-CN" altLang="en-US" dirty="0">
                <a:ea typeface="+mn-ea"/>
                <a:cs typeface="+mn-cs"/>
              </a:rPr>
              <a:t>入</a:t>
            </a:r>
            <a:r>
              <a:rPr lang="zh-CN" dirty="0">
                <a:ea typeface="+mn-ea"/>
                <a:cs typeface="+mn-cs"/>
              </a:rPr>
              <a:t>一手</a:t>
            </a:r>
            <a:r>
              <a:rPr lang="en-US" altLang="zh-CN" dirty="0">
                <a:ea typeface="+mn-ea"/>
                <a:cs typeface="+mn-cs"/>
              </a:rPr>
              <a:t>5</a:t>
            </a:r>
            <a:r>
              <a:rPr lang="zh-CN" dirty="0">
                <a:ea typeface="+mn-ea"/>
                <a:cs typeface="+mn-cs"/>
              </a:rPr>
              <a:t>张牌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分析手牌的对子、顺子等</a:t>
            </a:r>
            <a:r>
              <a:rPr lang="zh-CN" altLang="en-US" dirty="0">
                <a:ea typeface="+mn-ea"/>
                <a:cs typeface="+mn-cs"/>
              </a:rPr>
              <a:t>情况</a:t>
            </a:r>
            <a:endParaRPr lang="zh-CN" dirty="0">
              <a:ea typeface="+mn-ea"/>
              <a:cs typeface="+mn-cs"/>
            </a:endParaRP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打印</a:t>
            </a:r>
            <a:r>
              <a:rPr lang="zh-CN" altLang="en-US" dirty="0">
                <a:ea typeface="+mn-ea"/>
                <a:cs typeface="+mn-cs"/>
              </a:rPr>
              <a:t>一手牌</a:t>
            </a:r>
            <a:r>
              <a:rPr lang="zh-CN" dirty="0">
                <a:ea typeface="+mn-ea"/>
                <a:cs typeface="+mn-cs"/>
              </a:rPr>
              <a:t>的分类</a:t>
            </a:r>
          </a:p>
          <a:p>
            <a:pPr>
              <a:defRPr/>
            </a:pPr>
            <a:r>
              <a:rPr lang="zh-CN" dirty="0"/>
              <a:t>函数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read_cards </a:t>
            </a:r>
            <a:r>
              <a:rPr lang="zh-CN" dirty="0"/>
              <a:t>、 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analyze_hand</a:t>
            </a:r>
            <a:r>
              <a:rPr lang="zh-CN" dirty="0"/>
              <a:t>和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print_result</a:t>
            </a:r>
            <a:r>
              <a:rPr lang="zh-CN" dirty="0"/>
              <a:t>将</a:t>
            </a:r>
            <a:r>
              <a:rPr lang="zh-CN" altLang="en-US" dirty="0"/>
              <a:t>完成</a:t>
            </a:r>
            <a:r>
              <a:rPr lang="zh-CN" dirty="0"/>
              <a:t>这些任务。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dirty="0">
                <a:latin typeface="Courier New" pitchFamily="49" charset="0"/>
                <a:cs typeface="Courier New" pitchFamily="49" charset="0"/>
              </a:rPr>
              <a:t>ain</a:t>
            </a:r>
            <a:r>
              <a:rPr lang="zh-CN" altLang="en-US" dirty="0"/>
              <a:t>只负责</a:t>
            </a:r>
            <a:r>
              <a:rPr lang="zh-CN" dirty="0"/>
              <a:t>在无限循环中调用这些函数。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E8745-6C7A-F8A7-FE2D-491EC67A9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2E36A-9720-D08F-90D4-587AFBC44C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85C59F-9CBB-E449-A80D-E0CA8B7FDBA3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7A267CDA-4629-C42E-A945-4BE4324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FA8F6B53-8027-7D4C-631D-47108C1E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这些函数需要共享大量信息，因此我们将让它们通过外部变量进行通信。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zh-CN" altLang="zh-CN" dirty="0">
                <a:ea typeface="宋体" panose="02010600030101010101" pitchFamily="2" charset="-122"/>
              </a:rPr>
              <a:t>会将</a:t>
            </a:r>
            <a:r>
              <a:rPr lang="zh-CN" altLang="en-US" dirty="0">
                <a:ea typeface="宋体" panose="02010600030101010101" pitchFamily="2" charset="-122"/>
              </a:rPr>
              <a:t>一手牌</a:t>
            </a:r>
            <a:r>
              <a:rPr lang="zh-CN" altLang="zh-CN" dirty="0">
                <a:ea typeface="宋体" panose="02010600030101010101" pitchFamily="2" charset="-122"/>
              </a:rPr>
              <a:t>的信息存储到几个外部变量中。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zh-CN" altLang="zh-CN" dirty="0">
                <a:ea typeface="宋体" panose="02010600030101010101" pitchFamily="2" charset="-122"/>
              </a:rPr>
              <a:t>将检查这些变量，将</a:t>
            </a:r>
            <a:r>
              <a:rPr lang="zh-CN" altLang="en-US" dirty="0">
                <a:ea typeface="宋体" panose="02010600030101010101" pitchFamily="2" charset="-122"/>
              </a:rPr>
              <a:t>结果分类</a:t>
            </a:r>
            <a:r>
              <a:rPr lang="zh-CN" altLang="zh-CN" dirty="0">
                <a:ea typeface="宋体" panose="02010600030101010101" pitchFamily="2" charset="-122"/>
              </a:rPr>
              <a:t>存储到其他外部变量中，以供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 使用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DBB5-4689-10FC-EFFF-501F8FE68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75CB2-FFC4-D5F3-F244-7C12A8056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25E7F4-1DAC-6849-8408-8C0A3F40A39D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9FC76CF-A051-9006-E5DE-849D5204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D2C4E65A-84EF-7994-A1E8-825FF17E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程序轮廓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#include directives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#define directives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declarations of external variables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DE9B9-2B79-F00C-8D1B-A22AB8400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1965-DB60-4FB6-191E-BBBE54825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560DEA-C24D-C347-93C3-813A59C58142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423209B-ED55-A99D-C21F-A0D6047B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8C9F319-1F3B-E6CE-E68C-178E6E73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main: Calls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and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repeatedly.                          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 Reads the cards into external variables;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checks for bad cards and duplicate cards.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F95E4-72B1-559B-FCC4-F97EA3922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9486B-B83D-DC1D-48D7-04E275996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7F9888-0E3E-AC44-8870-FEC060E94DF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50FE4C-FB38-A2EF-A5F6-E37FAC05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静态局部变量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04F1E88-04B2-EA0A-6E78-04C091D4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500" dirty="0">
                <a:ea typeface="宋体" panose="02010600030101010101" pitchFamily="2" charset="-122"/>
              </a:rPr>
              <a:t>包含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zh-CN" altLang="en-US" sz="2500" dirty="0">
                <a:ea typeface="宋体" panose="02010600030101010101" pitchFamily="2" charset="-122"/>
              </a:rPr>
              <a:t>可以使变量</a:t>
            </a:r>
            <a:r>
              <a:rPr lang="zh-CN" altLang="zh-CN" sz="2500" dirty="0">
                <a:ea typeface="宋体" panose="02010600030101010101" pitchFamily="2" charset="-122"/>
              </a:rPr>
              <a:t>具有</a:t>
            </a:r>
            <a:r>
              <a:rPr lang="zh-CN" altLang="zh-CN" sz="2500" b="1" dirty="0">
                <a:ea typeface="宋体" panose="02010600030101010101" pitchFamily="2" charset="-122"/>
              </a:rPr>
              <a:t>静态存储</a:t>
            </a:r>
            <a:r>
              <a:rPr lang="zh-CN" altLang="en-US" sz="2500" b="1" dirty="0">
                <a:ea typeface="宋体" panose="02010600030101010101" pitchFamily="2" charset="-122"/>
              </a:rPr>
              <a:t>期限</a:t>
            </a:r>
            <a:r>
              <a:rPr lang="zh-CN" altLang="zh-CN" sz="25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具有静态存储</a:t>
            </a:r>
            <a:r>
              <a:rPr lang="zh-CN" altLang="en-US" sz="2500" dirty="0">
                <a:ea typeface="宋体" panose="02010600030101010101" pitchFamily="2" charset="-122"/>
              </a:rPr>
              <a:t>期限</a:t>
            </a:r>
            <a:r>
              <a:rPr lang="zh-CN" altLang="zh-CN" sz="2500" dirty="0">
                <a:ea typeface="宋体" panose="02010600030101010101" pitchFamily="2" charset="-122"/>
              </a:rPr>
              <a:t>的变量</a:t>
            </a:r>
            <a:r>
              <a:rPr lang="zh-CN" altLang="en-US" sz="2500" dirty="0">
                <a:ea typeface="宋体" panose="02010600030101010101" pitchFamily="2" charset="-122"/>
              </a:rPr>
              <a:t>拥有</a:t>
            </a:r>
            <a:r>
              <a:rPr lang="zh-CN" altLang="zh-CN" sz="2500" dirty="0">
                <a:ea typeface="宋体" panose="02010600030101010101" pitchFamily="2" charset="-122"/>
              </a:rPr>
              <a:t>永久</a:t>
            </a:r>
            <a:r>
              <a:rPr lang="zh-CN" altLang="en-US" sz="2500" dirty="0">
                <a:ea typeface="宋体" panose="02010600030101010101" pitchFamily="2" charset="-122"/>
              </a:rPr>
              <a:t>的</a:t>
            </a:r>
            <a:r>
              <a:rPr lang="zh-CN" altLang="zh-CN" sz="2500" dirty="0">
                <a:ea typeface="宋体" panose="02010600030101010101" pitchFamily="2" charset="-122"/>
              </a:rPr>
              <a:t>存储</a:t>
            </a:r>
            <a:r>
              <a:rPr lang="zh-CN" altLang="en-US" sz="2500" dirty="0">
                <a:ea typeface="宋体" panose="02010600030101010101" pitchFamily="2" charset="-122"/>
              </a:rPr>
              <a:t>单元</a:t>
            </a:r>
            <a:r>
              <a:rPr lang="zh-CN" altLang="zh-CN" sz="2500" dirty="0">
                <a:ea typeface="宋体" panose="02010600030101010101" pitchFamily="2" charset="-122"/>
              </a:rPr>
              <a:t>，因此在整个程序执行过程中</a:t>
            </a:r>
            <a:r>
              <a:rPr lang="zh-CN" altLang="en-US" sz="2500" dirty="0">
                <a:ea typeface="宋体" panose="02010600030101010101" pitchFamily="2" charset="-122"/>
              </a:rPr>
              <a:t>都会保留变量的值</a:t>
            </a:r>
            <a:r>
              <a:rPr lang="zh-CN" altLang="zh-CN" sz="25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static int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/* static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静态局部变量</a:t>
            </a:r>
            <a:r>
              <a:rPr lang="zh-CN" altLang="en-US" sz="2500" dirty="0">
                <a:ea typeface="宋体" panose="02010600030101010101" pitchFamily="2" charset="-122"/>
              </a:rPr>
              <a:t>始终</a:t>
            </a:r>
            <a:r>
              <a:rPr lang="zh-CN" altLang="zh-CN" sz="2500" dirty="0">
                <a:ea typeface="宋体" panose="02010600030101010101" pitchFamily="2" charset="-122"/>
              </a:rPr>
              <a:t>有块作用域，</a:t>
            </a:r>
            <a:r>
              <a:rPr lang="zh-CN" altLang="en-US" sz="2500" dirty="0">
                <a:ea typeface="宋体" panose="02010600030101010101" pitchFamily="2" charset="-122"/>
              </a:rPr>
              <a:t>所以</a:t>
            </a:r>
            <a:r>
              <a:rPr lang="zh-CN" altLang="zh-CN" sz="2500" dirty="0">
                <a:ea typeface="宋体" panose="02010600030101010101" pitchFamily="2" charset="-122"/>
              </a:rPr>
              <a:t>它对其他函数不可见。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13368-2419-C101-F165-B36D781DE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94571-B656-51BF-1391-9F4A1EC43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495032-4DC9-8340-9484-BA12701468C1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A01C07A-49F1-62D0-AC89-2515B22D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BDD32D9-8466-7BE4-1DCF-B4A8CC63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Determines whether the hand contains a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straight, a flush, four-of-a-kind,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and/or three-of-a-kind; determines the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number of pairs; stores the results into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external variables.          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Notifies the user of the result, using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external variables set by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      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dirty="0">
                <a:ea typeface="宋体" panose="02010600030101010101" pitchFamily="2" charset="-122"/>
              </a:rPr>
              <a:t> 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4CDF1-E51F-98D9-79F6-035A4CF471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4926-7D3C-2F9B-9830-4A5A83421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1A8B94-4669-3343-91E8-A2659DE02E13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52C590A-48ED-C10F-92CA-B83D02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BD9E82A5-223C-7C1D-4A68-DFD106DD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我们应该如何表示</a:t>
            </a:r>
            <a:r>
              <a:rPr lang="zh-CN" altLang="en-US" sz="2600" dirty="0">
                <a:ea typeface="宋体" panose="02010600030101010101" pitchFamily="2" charset="-122"/>
              </a:rPr>
              <a:t>一</a:t>
            </a:r>
            <a:r>
              <a:rPr lang="zh-CN" altLang="zh-CN" sz="2600" dirty="0">
                <a:ea typeface="宋体" panose="02010600030101010101" pitchFamily="2" charset="-122"/>
              </a:rPr>
              <a:t>手牌？</a:t>
            </a:r>
          </a:p>
          <a:p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zh-CN" altLang="zh-CN" sz="2600" dirty="0">
                <a:ea typeface="宋体" panose="02010600030101010101" pitchFamily="2" charset="-122"/>
              </a:rPr>
              <a:t>需要知道每个等级和每个花色</a:t>
            </a:r>
            <a:r>
              <a:rPr lang="zh-CN" altLang="en-US" sz="2600" dirty="0">
                <a:ea typeface="宋体" panose="02010600030101010101" pitchFamily="2" charset="-122"/>
              </a:rPr>
              <a:t>的</a:t>
            </a:r>
            <a:r>
              <a:rPr lang="zh-CN" altLang="zh-CN" sz="2600" dirty="0">
                <a:ea typeface="宋体" panose="02010600030101010101" pitchFamily="2" charset="-122"/>
              </a:rPr>
              <a:t>牌</a:t>
            </a:r>
            <a:r>
              <a:rPr lang="zh-CN" altLang="en-US" sz="2600" dirty="0">
                <a:ea typeface="宋体" panose="02010600030101010101" pitchFamily="2" charset="-122"/>
              </a:rPr>
              <a:t>的数量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600" dirty="0">
                <a:ea typeface="宋体" panose="02010600030101010101" pitchFamily="2" charset="-122"/>
              </a:rPr>
              <a:t>建议</a:t>
            </a:r>
            <a:r>
              <a:rPr lang="zh-CN" altLang="zh-CN" sz="2600" dirty="0">
                <a:ea typeface="宋体" panose="02010600030101010101" pitchFamily="2" charset="-122"/>
              </a:rPr>
              <a:t>使用两个数组，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zh-CN" altLang="zh-CN" sz="2600" dirty="0">
                <a:ea typeface="宋体" panose="02010600030101010101" pitchFamily="2" charset="-122"/>
              </a:rPr>
              <a:t>和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num_in_rank[r]</a:t>
            </a:r>
            <a:r>
              <a:rPr lang="zh-CN" altLang="zh-CN" sz="2200" dirty="0">
                <a:ea typeface="宋体" panose="02010600030101010101" pitchFamily="2" charset="-122"/>
              </a:rPr>
              <a:t>是等级为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r的</a:t>
            </a:r>
            <a:r>
              <a:rPr lang="zh-CN" altLang="en-US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牌的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数量</a:t>
            </a:r>
            <a:r>
              <a:rPr lang="zh-CN" altLang="zh-CN" sz="2200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num_in_suit[s]</a:t>
            </a:r>
            <a:r>
              <a:rPr lang="zh-CN" altLang="zh-CN" sz="2200" dirty="0">
                <a:ea typeface="宋体" panose="02010600030101010101" pitchFamily="2" charset="-122"/>
              </a:rPr>
              <a:t>是花色为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s的牌的数量</a:t>
            </a:r>
            <a:r>
              <a:rPr lang="zh-CN" altLang="zh-CN" sz="22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我们将</a:t>
            </a:r>
            <a:r>
              <a:rPr lang="zh-CN" altLang="en-US" sz="2600" dirty="0">
                <a:ea typeface="宋体" panose="02010600030101010101" pitchFamily="2" charset="-122"/>
              </a:rPr>
              <a:t>等级</a:t>
            </a:r>
            <a:r>
              <a:rPr lang="zh-CN" altLang="zh-CN" sz="2600" dirty="0">
                <a:ea typeface="宋体" panose="02010600030101010101" pitchFamily="2" charset="-122"/>
              </a:rPr>
              <a:t>编码为 0 到 12 之间的数字。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花色</a:t>
            </a:r>
            <a:r>
              <a:rPr lang="zh-CN" altLang="en-US" sz="2600" dirty="0">
                <a:ea typeface="宋体" panose="02010600030101010101" pitchFamily="2" charset="-122"/>
              </a:rPr>
              <a:t>编码为</a:t>
            </a:r>
            <a:r>
              <a:rPr lang="zh-CN" altLang="zh-CN" sz="2600" dirty="0">
                <a:ea typeface="宋体" panose="02010600030101010101" pitchFamily="2" charset="-122"/>
              </a:rPr>
              <a:t> 0 到 3 之间的数字。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3CE52-D553-427F-54B1-867173625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F61A-3B15-DF3E-1497-9DBAF1C2C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7AC89D-B575-2348-9137-9C13D071603F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DF08F44-9975-9442-A507-7AB3DBF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B4679051-2A11-7485-14F9-83D8BC2A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我们还需要第三个数组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</a:t>
            </a:r>
            <a:r>
              <a:rPr lang="zh-CN" altLang="zh-CN" dirty="0">
                <a:ea typeface="宋体" panose="02010600030101010101" pitchFamily="2" charset="-122"/>
              </a:rPr>
              <a:t>，以便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zh-CN" altLang="zh-CN" dirty="0">
                <a:ea typeface="宋体" panose="02010600030101010101" pitchFamily="2" charset="-122"/>
              </a:rPr>
              <a:t>可以检测到重复的</a:t>
            </a:r>
            <a:r>
              <a:rPr lang="zh-CN" altLang="en-US" dirty="0">
                <a:ea typeface="宋体" panose="02010600030101010101" pitchFamily="2" charset="-122"/>
              </a:rPr>
              <a:t>牌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每次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zh-CN" altLang="zh-CN" dirty="0">
                <a:ea typeface="宋体" panose="02010600030101010101" pitchFamily="2" charset="-122"/>
              </a:rPr>
              <a:t>读取</a:t>
            </a:r>
            <a:r>
              <a:rPr lang="zh-CN" altLang="en-US" dirty="0">
                <a:ea typeface="宋体" panose="02010600030101010101" pitchFamily="2" charset="-122"/>
              </a:rPr>
              <a:t>等级</a:t>
            </a:r>
            <a:r>
              <a:rPr lang="zh-CN" altLang="zh-CN" dirty="0">
                <a:ea typeface="宋体" panose="02010600030101010101" pitchFamily="2" charset="-122"/>
              </a:rPr>
              <a:t>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zh-CN" altLang="zh-CN" dirty="0">
                <a:ea typeface="宋体" panose="02010600030101010101" pitchFamily="2" charset="-122"/>
              </a:rPr>
              <a:t>且花色为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s的牌时</a:t>
            </a:r>
            <a:r>
              <a:rPr lang="zh-CN" altLang="zh-CN" dirty="0">
                <a:ea typeface="宋体" panose="02010600030101010101" pitchFamily="2" charset="-122"/>
              </a:rPr>
              <a:t>，它都会检查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card_exists[r][s]的值是否</a:t>
            </a:r>
            <a:r>
              <a:rPr lang="zh-CN" altLang="zh-CN" dirty="0">
                <a:ea typeface="宋体" panose="02010600030101010101" pitchFamily="2" charset="-122"/>
              </a:rPr>
              <a:t>为真。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如果是，则该</a:t>
            </a:r>
            <a:r>
              <a:rPr lang="zh-CN" altLang="en-US" dirty="0">
                <a:ea typeface="宋体" panose="02010600030101010101" pitchFamily="2" charset="-122"/>
              </a:rPr>
              <a:t>牌</a:t>
            </a:r>
            <a:r>
              <a:rPr lang="zh-CN" altLang="zh-CN" dirty="0">
                <a:ea typeface="宋体" panose="02010600030101010101" pitchFamily="2" charset="-122"/>
              </a:rPr>
              <a:t>先前已输入。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如果不是，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zh-CN" altLang="zh-CN" dirty="0">
                <a:ea typeface="宋体" panose="02010600030101010101" pitchFamily="2" charset="-122"/>
              </a:rPr>
              <a:t>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true分配</a:t>
            </a:r>
            <a:r>
              <a:rPr lang="zh-CN" altLang="zh-CN" dirty="0">
                <a:ea typeface="宋体" panose="02010600030101010101" pitchFamily="2" charset="-122"/>
              </a:rPr>
              <a:t>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card_exists[r][s]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6B51-DB2B-7BB7-20E2-62B25D9AF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3C4C7-6D6D-7F51-11BD-942D3B091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58A8ED-8E80-9848-B84F-20AE7F0AEAF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2DB4495F-B88D-E5CF-CCDB-8AA31133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给一手牌分类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BE55D5E-99CC-4706-DDB6-E0AC1F0B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read_cards函数和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zh-CN" altLang="zh-CN" dirty="0">
                <a:ea typeface="宋体" panose="02010600030101010101" pitchFamily="2" charset="-122"/>
              </a:rPr>
              <a:t>函数都需要访问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num_in_suit数组</a:t>
            </a:r>
            <a:r>
              <a:rPr lang="zh-CN" altLang="zh-CN" dirty="0">
                <a:ea typeface="宋体" panose="02010600030101010101" pitchFamily="2" charset="-122"/>
              </a:rPr>
              <a:t>，因此</a:t>
            </a:r>
            <a:r>
              <a:rPr lang="zh-CN" altLang="en-US" dirty="0">
                <a:ea typeface="宋体" panose="02010600030101010101" pitchFamily="2" charset="-122"/>
              </a:rPr>
              <a:t>这两个数组必须</a:t>
            </a:r>
            <a:r>
              <a:rPr lang="zh-CN" altLang="zh-CN" dirty="0">
                <a:ea typeface="宋体" panose="02010600030101010101" pitchFamily="2" charset="-122"/>
              </a:rPr>
              <a:t>是外部变量。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card_exists数组仅由 read_cards 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，因此</a:t>
            </a:r>
            <a:r>
              <a:rPr lang="zh-CN" altLang="zh-CN" dirty="0">
                <a:ea typeface="宋体" panose="02010600030101010101" pitchFamily="2" charset="-122"/>
              </a:rPr>
              <a:t>它可以是该函数的</a:t>
            </a:r>
            <a:r>
              <a:rPr lang="zh-CN" altLang="en-US" dirty="0">
                <a:ea typeface="宋体" panose="02010600030101010101" pitchFamily="2" charset="-122"/>
              </a:rPr>
              <a:t>局部变量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通常，仅在必要时才应将变量设置为外部变量。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7D1C4-37C6-84F4-8120-5963B9CE9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2F1CA-E736-184A-F2D2-55169D6E1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7253EC-3FB2-D34B-9F71-FEC81701EE38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4FF847E-880F-2740-C112-316546A8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poker.c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Classifies a poker hand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stdbool.h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stdlib.h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NUM_RANKS 13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NUM_SUITS 4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NUM_CARDS 5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external variables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[NUM_RANKS];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[NUM_SUITS];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straight, flush, four, three;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pairs;   /* can be 0, 1, or 2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43B93-BD0B-1CDD-6EAE-75DFF31AE8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9F64-983D-5167-3A9F-93AAEDE21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0DEBA3-0CB1-6540-A2CB-0C2040852DAB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09448FAA-EF64-AF95-92F3-3BCD25C5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main: Calls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and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repeatedly.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12A3-6368-AEF0-0A11-78BF0BF09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399B-E933-2547-D296-F4360A16D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8C8299-4DE3-C046-85F1-EE7AAF5BE449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F467A1CA-E4E2-BD08-E12D-F534FAF2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Reads the cards into the external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variables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checks for bad cards and duplicate cards.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bool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[NUM_RANKS][NUM_SUITS];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rank_ch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suit_ch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rank, suit;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bool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bad_card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cards_read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(rank = 0; rank &lt; NUM_RANKS; rank++)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(suit = 0; suit &lt; NUM_SUITS; suit++)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[rank][suit] = false;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(suit = 0; suit &lt; NUM_SUITS; suit++)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[suit]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C1507-B411-0B69-EFEC-219435FFE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B3CF8-6AB8-C926-28CA-6B9D6E668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F13CB6-179F-A94F-B2E6-88744BE506D5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CF1FD6A3-1BA3-DBB9-BCD7-C30B7D48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while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cards_read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NUM_CARDS)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bad_card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false;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 card: 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rank_ch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rank_ch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'0':           exit(EXIT_SUCCESS);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'2':           rank = 0;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'3':           rank = 1;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'4':           rank = 2;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'5':           rank = 3;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'6':           rank = 4;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'7':           rank = 5;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'8':           rank = 6;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'9':           rank = 7;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't': case 'T': rank = 8;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'j': case 'J': rank = 9;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'q': case 'Q': rank = 10;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'k': case 'K': rank = 11;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'a': case 'A': rank = 12;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    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bad_card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true;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F0C64-FAE2-06A6-C971-233777C64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17E8F-85AB-FC89-28E6-BB259B191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B77E6-5A0A-894C-AF9F-5AB9E46457AC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5E8F3D50-4655-D127-1077-51FE8D60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suit_ch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suit_ch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'c': case 'C': suit = 0;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'd': case 'D': suit = 1;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'h': case 'H': suit = 2;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's': case 'S': suit = 3;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    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bad_card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true;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 ((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 != '\n')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' ')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bad_card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true;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bad_card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("Bad card; ignored.\n");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[rank][suit])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("Duplicate card; ignored.\n");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[suit]++;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[rank][suit] = true;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cards_read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CE713-2768-F4CE-C944-21E8C6429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3F834-42C1-D589-D020-E9F2F6D79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18039C-C5FE-F94B-8E3B-F33292F51CE1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67CEE071-CD49-C34D-AA75-E5255E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Determines whether the hand contains a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straight, a flush, four-of-a-kind,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and/or three-of-a-kind; determines the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number of pairs; stores the results into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external variables straight, flush,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four, three, and pairs.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num_consec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rank, suit;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straight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flush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four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three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pairs = 0;</a:t>
            </a:r>
            <a:r>
              <a:rPr lang="en-US" altLang="zh-CN" sz="1800" dirty="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C9A97-A8A3-78F9-3A9C-D4B57C2F9B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A40C-FDD5-0E7E-73CE-52F077DE8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A7E34-E066-4644-8942-DC4CF1BF15D9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C8AF1D4-5F5C-149C-B1D3-14CCE40E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36AED99-E67D-EEA2-6C25-58109D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形式</a:t>
            </a:r>
            <a:r>
              <a:rPr lang="zh-CN" altLang="zh-CN" dirty="0">
                <a:ea typeface="宋体" panose="02010600030101010101" pitchFamily="2" charset="-122"/>
              </a:rPr>
              <a:t>参数具有与局部变量</a:t>
            </a:r>
            <a:r>
              <a:rPr lang="zh-CN" altLang="en-US" dirty="0">
                <a:ea typeface="宋体" panose="02010600030101010101" pitchFamily="2" charset="-122"/>
              </a:rPr>
              <a:t>一样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性质</a:t>
            </a:r>
            <a:r>
              <a:rPr lang="zh-CN" altLang="zh-CN" dirty="0">
                <a:ea typeface="宋体" panose="02010600030101010101" pitchFamily="2" charset="-122"/>
              </a:rPr>
              <a:t>——自动存储</a:t>
            </a:r>
            <a:r>
              <a:rPr lang="zh-CN" altLang="en-US" dirty="0">
                <a:ea typeface="宋体" panose="02010600030101010101" pitchFamily="2" charset="-122"/>
              </a:rPr>
              <a:t>期限</a:t>
            </a:r>
            <a:r>
              <a:rPr lang="zh-CN" altLang="zh-CN" dirty="0">
                <a:ea typeface="宋体" panose="02010600030101010101" pitchFamily="2" charset="-122"/>
              </a:rPr>
              <a:t>和块</a:t>
            </a:r>
            <a:r>
              <a:rPr lang="zh-CN" altLang="en-US" dirty="0">
                <a:ea typeface="宋体" panose="02010600030101010101" pitchFamily="2" charset="-122"/>
              </a:rPr>
              <a:t>作用域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</a:t>
            </a:r>
            <a:r>
              <a:rPr lang="zh-CN" altLang="en-US" dirty="0">
                <a:ea typeface="宋体" panose="02010600030101010101" pitchFamily="2" charset="-122"/>
              </a:rPr>
              <a:t>每次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  <a:r>
              <a:rPr lang="zh-CN" altLang="en-US" dirty="0">
                <a:ea typeface="宋体" panose="02010600030101010101" pitchFamily="2" charset="-122"/>
              </a:rPr>
              <a:t>调用</a:t>
            </a:r>
            <a:r>
              <a:rPr lang="zh-CN" altLang="zh-CN" dirty="0">
                <a:ea typeface="宋体" panose="02010600030101010101" pitchFamily="2" charset="-122"/>
              </a:rPr>
              <a:t>时</a:t>
            </a:r>
            <a:r>
              <a:rPr lang="zh-CN" altLang="en-US" dirty="0">
                <a:ea typeface="宋体" panose="02010600030101010101" pitchFamily="2" charset="-122"/>
              </a:rPr>
              <a:t>对形式参数</a:t>
            </a:r>
            <a:r>
              <a:rPr lang="zh-CN" altLang="zh-CN" dirty="0">
                <a:ea typeface="宋体" panose="02010600030101010101" pitchFamily="2" charset="-122"/>
              </a:rPr>
              <a:t>自动初始化（通过分配相应</a:t>
            </a:r>
            <a:r>
              <a:rPr lang="zh-CN" altLang="en-US" dirty="0">
                <a:ea typeface="宋体" panose="02010600030101010101" pitchFamily="2" charset="-122"/>
              </a:rPr>
              <a:t>实际</a:t>
            </a:r>
            <a:r>
              <a:rPr lang="zh-CN" altLang="zh-CN" dirty="0">
                <a:ea typeface="宋体" panose="02010600030101010101" pitchFamily="2" charset="-122"/>
              </a:rPr>
              <a:t>参数的值）。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1275-9D85-CF6B-F89A-4E21E4F44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3AB5-DF2D-3585-91E9-62970A85A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401839-72B4-5445-BCBF-74947E07C65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872DEED-9B9A-D782-9438-B352C09F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/* check for flush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(suit = 0; suit &lt; NUM_SUITS; suit++)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[suit] == NUM_CARDS)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flush = true;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/* check for straight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rank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 == 0) rank++;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 rank &lt; NUM_RANKS &amp;&amp;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 &gt; 0; rank++)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num_consec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num_consec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NUM_CARDS)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straight =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/* check for 4-of-a-kind, 3-of-a-kind, and pairs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(rank = 0; rank &lt; NUM_RANKS; rank++)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 == 4) four =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 == 3) three =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 == 2) pairs++;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zh-CN" altLang="zh-CN" sz="1000" dirty="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5B5C6-2F93-8D4C-C8FA-72A5D7661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BAF9-DBB1-A020-1BA4-B6EB62282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73A83A-1CBE-F840-99D4-C42193189657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3056AA8B-C1B1-0609-BCE2-A5E1E923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Prints the classification of the hand,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based on the values of the external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variables straight, flush, four, three,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and pairs.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(straight &amp;&amp; flush)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("Straight flush");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(four) 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("Four of a kind");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(three &amp;&amp;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pairs == 1)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("Full house");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(flush)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("Flush");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(straight)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("Straight");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(three)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("Three of a kind");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(pairs == 2)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("Two pairs");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(pairs == 1)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("Pair");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            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("High card");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88560-E145-7341-8691-21D835317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F522-E94E-5D01-C61C-245DEB56E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6580CA-13E7-6149-9E97-2BD22D089F34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76D2965-812F-27FC-2AFA-BE871B24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外部变量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507EEE2-538B-E7F4-E690-A9AFDF7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传递参数是将信息传递给函数的一种方式。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函数还可以通过</a:t>
            </a:r>
            <a:r>
              <a:rPr lang="zh-CN" altLang="zh-CN" b="1" dirty="0">
                <a:ea typeface="宋体" panose="02010600030101010101" pitchFamily="2" charset="-122"/>
              </a:rPr>
              <a:t>外部变量</a:t>
            </a:r>
            <a:r>
              <a:rPr lang="zh-CN" altLang="zh-CN" dirty="0">
                <a:ea typeface="宋体" panose="02010600030101010101" pitchFamily="2" charset="-122"/>
              </a:rPr>
              <a:t>进行通信——在任何函数体之外声明的变量。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外部变量有时也称为</a:t>
            </a:r>
            <a:r>
              <a:rPr lang="zh-CN" altLang="zh-CN" b="1" dirty="0">
                <a:ea typeface="宋体" panose="02010600030101010101" pitchFamily="2" charset="-122"/>
              </a:rPr>
              <a:t>全局变量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7AC4C-DD06-207E-E935-7FD489FFA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7F5E7-68EF-2F42-E5F0-A10A20FCD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AF0CA8-A0EB-1641-840D-A1B68EE6AEF7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8F8A8C-E03D-6EED-E0C2-5B8FE721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外部变量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A224-57CF-E07D-B822-26DB67DC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外部变量的</a:t>
            </a:r>
            <a:r>
              <a:rPr lang="zh-CN" altLang="en-US" dirty="0"/>
              <a:t>性质</a:t>
            </a:r>
            <a:r>
              <a:rPr lang="zh-CN" dirty="0"/>
              <a:t>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静态存储</a:t>
            </a:r>
            <a:r>
              <a:rPr lang="zh-CN" altLang="en-US" dirty="0">
                <a:ea typeface="+mn-ea"/>
                <a:cs typeface="+mn-cs"/>
              </a:rPr>
              <a:t>期限</a:t>
            </a:r>
            <a:endParaRPr lang="zh-CN" dirty="0">
              <a:ea typeface="+mn-ea"/>
              <a:cs typeface="+mn-cs"/>
            </a:endParaRP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文件</a:t>
            </a:r>
            <a:r>
              <a:rPr lang="zh-CN" altLang="en-US" dirty="0">
                <a:ea typeface="+mn-ea"/>
                <a:cs typeface="+mn-cs"/>
              </a:rPr>
              <a:t>作用域</a:t>
            </a:r>
            <a:endParaRPr lang="zh-CN" dirty="0">
              <a:ea typeface="+mn-ea"/>
              <a:cs typeface="+mn-cs"/>
            </a:endParaRPr>
          </a:p>
          <a:p>
            <a:pPr>
              <a:defRPr/>
            </a:pPr>
            <a:r>
              <a:rPr lang="zh-CN" dirty="0"/>
              <a:t>具有</a:t>
            </a:r>
            <a:r>
              <a:rPr lang="zh-CN" altLang="en-US" b="1" dirty="0"/>
              <a:t>文件作用域</a:t>
            </a:r>
            <a:r>
              <a:rPr lang="zh-CN" dirty="0"/>
              <a:t>意味着外部变量从其声明点到</a:t>
            </a:r>
            <a:r>
              <a:rPr lang="zh-CN" altLang="en-US" dirty="0"/>
              <a:t>所在</a:t>
            </a:r>
            <a:r>
              <a:rPr lang="zh-CN" dirty="0"/>
              <a:t>文件的末尾都是可见的。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AAD9-78CB-1901-953E-222B3B166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92D7E-907D-4E8B-6F5A-1FDBBAB62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ACE0A6-81F5-8244-B581-1EAEADC2D434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CB949C-D25D-45B1-D72B-D9CA757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示例：用外部变量实现栈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BC6EC0C-3CBC-A0C4-892F-4E4D236F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为了说明如何使用外部变量，让我们看一下称为</a:t>
            </a:r>
            <a:r>
              <a:rPr lang="zh-CN" altLang="zh-CN" b="1" dirty="0">
                <a:ea typeface="宋体" panose="02010600030101010101" pitchFamily="2" charset="-122"/>
              </a:rPr>
              <a:t>栈</a:t>
            </a:r>
            <a:r>
              <a:rPr lang="zh-CN" altLang="zh-CN" dirty="0">
                <a:ea typeface="宋体" panose="02010600030101010101" pitchFamily="2" charset="-122"/>
              </a:rPr>
              <a:t>的数据结构。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栈和数组一样，可以存储相同类型的多个数据项。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栈操作是</a:t>
            </a:r>
            <a:r>
              <a:rPr lang="zh-CN" altLang="en-US" dirty="0">
                <a:ea typeface="宋体" panose="02010600030101010101" pitchFamily="2" charset="-122"/>
              </a:rPr>
              <a:t>受限制</a:t>
            </a:r>
            <a:r>
              <a:rPr lang="zh-CN" altLang="zh-CN" dirty="0">
                <a:ea typeface="宋体" panose="02010600030101010101" pitchFamily="2" charset="-122"/>
              </a:rPr>
              <a:t>的：</a:t>
            </a:r>
          </a:p>
          <a:p>
            <a:pPr lvl="1"/>
            <a:r>
              <a:rPr lang="zh-CN" altLang="en-US" b="1" dirty="0">
                <a:ea typeface="宋体" panose="02010600030101010101" pitchFamily="2" charset="-122"/>
              </a:rPr>
              <a:t>压入</a:t>
            </a:r>
            <a:r>
              <a:rPr lang="zh-CN" altLang="en-US" dirty="0">
                <a:ea typeface="宋体" panose="02010600030101010101" pitchFamily="2" charset="-122"/>
              </a:rPr>
              <a:t>数据项</a:t>
            </a:r>
            <a:r>
              <a:rPr lang="zh-CN" altLang="zh-CN" dirty="0">
                <a:ea typeface="宋体" panose="02010600030101010101" pitchFamily="2" charset="-122"/>
              </a:rPr>
              <a:t>（将</a:t>
            </a:r>
            <a:r>
              <a:rPr lang="zh-CN" altLang="en-US" dirty="0">
                <a:ea typeface="宋体" panose="02010600030101010101" pitchFamily="2" charset="-122"/>
              </a:rPr>
              <a:t>它</a:t>
            </a:r>
            <a:r>
              <a:rPr lang="zh-CN" altLang="zh-CN" dirty="0">
                <a:ea typeface="宋体" panose="02010600030101010101" pitchFamily="2" charset="-122"/>
              </a:rPr>
              <a:t>添加到一端——“栈顶”）</a:t>
            </a:r>
          </a:p>
          <a:p>
            <a:pPr lvl="1"/>
            <a:r>
              <a:rPr lang="zh-CN" altLang="zh-CN" b="1" dirty="0">
                <a:ea typeface="宋体" panose="02010600030101010101" pitchFamily="2" charset="-122"/>
              </a:rPr>
              <a:t>弹出</a:t>
            </a:r>
            <a:r>
              <a:rPr lang="zh-CN" altLang="en-US" dirty="0">
                <a:ea typeface="宋体" panose="02010600030101010101" pitchFamily="2" charset="-122"/>
              </a:rPr>
              <a:t>数据项</a:t>
            </a:r>
            <a:r>
              <a:rPr lang="zh-CN" altLang="zh-CN" dirty="0">
                <a:ea typeface="宋体" panose="02010600030101010101" pitchFamily="2" charset="-122"/>
              </a:rPr>
              <a:t>（从同一端</a:t>
            </a:r>
            <a:r>
              <a:rPr lang="zh-CN" altLang="en-US" dirty="0">
                <a:ea typeface="宋体" panose="02010600030101010101" pitchFamily="2" charset="-122"/>
              </a:rPr>
              <a:t>移走</a:t>
            </a:r>
            <a:r>
              <a:rPr lang="zh-CN" altLang="zh-CN" dirty="0">
                <a:ea typeface="宋体" panose="02010600030101010101" pitchFamily="2" charset="-122"/>
              </a:rPr>
              <a:t>它）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禁止</a:t>
            </a:r>
            <a:r>
              <a:rPr lang="zh-CN" altLang="en-US" dirty="0">
                <a:ea typeface="宋体" panose="02010600030101010101" pitchFamily="2" charset="-122"/>
              </a:rPr>
              <a:t>测试</a:t>
            </a:r>
            <a:r>
              <a:rPr lang="zh-CN" altLang="zh-CN" dirty="0">
                <a:ea typeface="宋体" panose="02010600030101010101" pitchFamily="2" charset="-122"/>
              </a:rPr>
              <a:t>或修改不在栈顶的</a:t>
            </a:r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zh-CN" dirty="0">
                <a:ea typeface="宋体" panose="02010600030101010101" pitchFamily="2" charset="-122"/>
              </a:rPr>
              <a:t>项。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DFF6-301E-9C32-4369-48C7D9BA2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557EE-826B-D303-4281-2775B5672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81258B-0C3C-4149-BF3F-654BB2A76373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2599</TotalTime>
  <Words>5957</Words>
  <Application>Microsoft Office PowerPoint</Application>
  <PresentationFormat>全屏显示(4:3)</PresentationFormat>
  <Paragraphs>871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Arial</vt:lpstr>
      <vt:lpstr>Courier New</vt:lpstr>
      <vt:lpstr>Times New Roman</vt:lpstr>
      <vt:lpstr>tm2</vt:lpstr>
      <vt:lpstr>第 10 章</vt:lpstr>
      <vt:lpstr>局部变量</vt:lpstr>
      <vt:lpstr>局部变量</vt:lpstr>
      <vt:lpstr>局部变量</vt:lpstr>
      <vt:lpstr>静态局部变量</vt:lpstr>
      <vt:lpstr>形式参数</vt:lpstr>
      <vt:lpstr>外部变量</vt:lpstr>
      <vt:lpstr>外部变量</vt:lpstr>
      <vt:lpstr>示例：用外部变量实现栈</vt:lpstr>
      <vt:lpstr>示例：用外部变量实现栈</vt:lpstr>
      <vt:lpstr>示例：用外部变量实现栈</vt:lpstr>
      <vt:lpstr>示例：用外部变量实现栈</vt:lpstr>
      <vt:lpstr>示例：用外部变量实现栈</vt:lpstr>
      <vt:lpstr>外部变量的利与弊</vt:lpstr>
      <vt:lpstr>外部变量的利与弊</vt:lpstr>
      <vt:lpstr>外部变量的利与弊</vt:lpstr>
      <vt:lpstr>外部变量的利与弊</vt:lpstr>
      <vt:lpstr>程序：猜数字</vt:lpstr>
      <vt:lpstr>程序：猜数字</vt:lpstr>
      <vt:lpstr>PowerPoint 演示文稿</vt:lpstr>
      <vt:lpstr>PowerPoint 演示文稿</vt:lpstr>
      <vt:lpstr>PowerPoint 演示文稿</vt:lpstr>
      <vt:lpstr>PowerPoint 演示文稿</vt:lpstr>
      <vt:lpstr>程序：猜数字</vt:lpstr>
      <vt:lpstr>PowerPoint 演示文稿</vt:lpstr>
      <vt:lpstr>PowerPoint 演示文稿</vt:lpstr>
      <vt:lpstr>PowerPoint 演示文稿</vt:lpstr>
      <vt:lpstr>PowerPoint 演示文稿</vt:lpstr>
      <vt:lpstr>程序块</vt:lpstr>
      <vt:lpstr>程序块</vt:lpstr>
      <vt:lpstr>程序块</vt:lpstr>
      <vt:lpstr>程序块</vt:lpstr>
      <vt:lpstr>作用域</vt:lpstr>
      <vt:lpstr>作用域</vt:lpstr>
      <vt:lpstr>PowerPoint 演示文稿</vt:lpstr>
      <vt:lpstr>构建C程序</vt:lpstr>
      <vt:lpstr>构建C程序</vt:lpstr>
      <vt:lpstr>构建C程序</vt:lpstr>
      <vt:lpstr>构建C程序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程序：给一手牌分类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李 清扬</cp:lastModifiedBy>
  <cp:revision>763</cp:revision>
  <cp:lastPrinted>1999-11-08T20:52:53Z</cp:lastPrinted>
  <dcterms:created xsi:type="dcterms:W3CDTF">1999-08-24T18:39:05Z</dcterms:created>
  <dcterms:modified xsi:type="dcterms:W3CDTF">2022-10-15T09:13:34Z</dcterms:modified>
</cp:coreProperties>
</file>