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55"/>
  </p:notesMasterIdLst>
  <p:sldIdLst>
    <p:sldId id="282" r:id="rId2"/>
    <p:sldId id="348" r:id="rId3"/>
    <p:sldId id="349" r:id="rId4"/>
    <p:sldId id="350" r:id="rId5"/>
    <p:sldId id="351" r:id="rId6"/>
    <p:sldId id="408" r:id="rId7"/>
    <p:sldId id="352" r:id="rId8"/>
    <p:sldId id="353" r:id="rId9"/>
    <p:sldId id="409" r:id="rId10"/>
    <p:sldId id="354" r:id="rId11"/>
    <p:sldId id="355" r:id="rId12"/>
    <p:sldId id="356" r:id="rId13"/>
    <p:sldId id="357" r:id="rId14"/>
    <p:sldId id="358" r:id="rId15"/>
    <p:sldId id="359" r:id="rId16"/>
    <p:sldId id="360" r:id="rId17"/>
    <p:sldId id="361" r:id="rId18"/>
    <p:sldId id="362" r:id="rId19"/>
    <p:sldId id="411" r:id="rId20"/>
    <p:sldId id="363" r:id="rId21"/>
    <p:sldId id="410" r:id="rId22"/>
    <p:sldId id="364" r:id="rId23"/>
    <p:sldId id="407" r:id="rId24"/>
    <p:sldId id="365" r:id="rId25"/>
    <p:sldId id="366" r:id="rId26"/>
    <p:sldId id="367" r:id="rId27"/>
    <p:sldId id="369" r:id="rId28"/>
    <p:sldId id="414" r:id="rId29"/>
    <p:sldId id="415" r:id="rId30"/>
    <p:sldId id="370" r:id="rId31"/>
    <p:sldId id="416" r:id="rId32"/>
    <p:sldId id="371" r:id="rId33"/>
    <p:sldId id="417" r:id="rId34"/>
    <p:sldId id="372" r:id="rId35"/>
    <p:sldId id="373" r:id="rId36"/>
    <p:sldId id="374" r:id="rId37"/>
    <p:sldId id="375" r:id="rId38"/>
    <p:sldId id="376" r:id="rId39"/>
    <p:sldId id="418" r:id="rId40"/>
    <p:sldId id="378" r:id="rId41"/>
    <p:sldId id="419" r:id="rId42"/>
    <p:sldId id="379" r:id="rId43"/>
    <p:sldId id="420" r:id="rId44"/>
    <p:sldId id="380" r:id="rId45"/>
    <p:sldId id="381" r:id="rId46"/>
    <p:sldId id="382" r:id="rId47"/>
    <p:sldId id="383" r:id="rId48"/>
    <p:sldId id="384" r:id="rId49"/>
    <p:sldId id="385" r:id="rId50"/>
    <p:sldId id="413" r:id="rId51"/>
    <p:sldId id="386" r:id="rId52"/>
    <p:sldId id="412" r:id="rId53"/>
    <p:sldId id="387" r:id="rId54"/>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79970B-6F6F-449A-F781-4A6DE1AC9597}"/>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882C4514-249E-6E38-9E22-18245E97E033}"/>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67588" name="Rectangle 4">
            <a:extLst>
              <a:ext uri="{FF2B5EF4-FFF2-40B4-BE49-F238E27FC236}">
                <a16:creationId xmlns:a16="http://schemas.microsoft.com/office/drawing/2014/main" id="{64F02E68-56CA-2BFE-37EE-F42C385C60E7}"/>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22A73A19-DD66-1B9B-B08B-1832E977CEB4}"/>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F41B8799-D879-BDF1-2177-712233229AFB}"/>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A10F21C6-ED7F-89ED-1936-27ECDE24560D}"/>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142AE211-8FF8-2142-8B29-8660CF0BBCC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DE4B7CA7-53E0-C4F0-8695-CEF254125CE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5AEB29F-8D6A-6416-42D5-7FE167CB3F92}"/>
              </a:ext>
            </a:extLst>
          </p:cNvPr>
          <p:cNvSpPr>
            <a:spLocks noGrp="1"/>
          </p:cNvSpPr>
          <p:nvPr>
            <p:ph type="sldNum" sz="quarter" idx="11"/>
          </p:nvPr>
        </p:nvSpPr>
        <p:spPr/>
        <p:txBody>
          <a:bodyPr/>
          <a:lstStyle>
            <a:lvl1pPr>
              <a:defRPr/>
            </a:lvl1pPr>
          </a:lstStyle>
          <a:p>
            <a:fld id="{88A2A121-7969-634F-8866-39D711FB7CB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03722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AD81D10-FAAC-244C-FD19-EC55073DDD78}"/>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AD155E7-1085-7B99-8F30-D60791639BE7}"/>
              </a:ext>
            </a:extLst>
          </p:cNvPr>
          <p:cNvSpPr>
            <a:spLocks noGrp="1"/>
          </p:cNvSpPr>
          <p:nvPr>
            <p:ph type="sldNum" sz="quarter" idx="11"/>
          </p:nvPr>
        </p:nvSpPr>
        <p:spPr/>
        <p:txBody>
          <a:bodyPr/>
          <a:lstStyle>
            <a:lvl1pPr>
              <a:defRPr/>
            </a:lvl1pPr>
          </a:lstStyle>
          <a:p>
            <a:fld id="{89157427-53D6-A445-84FB-F5D71F2B5F6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1351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F9F0E06-E148-1405-ECDB-42C2CBE6863A}"/>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FC35DA0-A634-D962-82E8-260FB233441E}"/>
              </a:ext>
            </a:extLst>
          </p:cNvPr>
          <p:cNvSpPr>
            <a:spLocks noGrp="1"/>
          </p:cNvSpPr>
          <p:nvPr>
            <p:ph type="sldNum" sz="quarter" idx="11"/>
          </p:nvPr>
        </p:nvSpPr>
        <p:spPr/>
        <p:txBody>
          <a:bodyPr/>
          <a:lstStyle>
            <a:lvl1pPr>
              <a:defRPr/>
            </a:lvl1pPr>
          </a:lstStyle>
          <a:p>
            <a:fld id="{5211B136-171E-A74D-9200-E067CE0D373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99996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EAAD97-4D67-8055-0959-D08CD2B5488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04C5949-5FF9-F7B1-9108-11A373A70AB4}"/>
              </a:ext>
            </a:extLst>
          </p:cNvPr>
          <p:cNvSpPr>
            <a:spLocks noGrp="1"/>
          </p:cNvSpPr>
          <p:nvPr>
            <p:ph type="sldNum" sz="quarter" idx="11"/>
          </p:nvPr>
        </p:nvSpPr>
        <p:spPr/>
        <p:txBody>
          <a:bodyPr/>
          <a:lstStyle>
            <a:lvl1pPr>
              <a:defRPr/>
            </a:lvl1pPr>
          </a:lstStyle>
          <a:p>
            <a:fld id="{2F21BCB4-A5AE-3A4A-8EB7-F279061C8A6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9449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D019C4F-FA31-A6CF-E7B0-9ABFEA32FAC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435B9A8-016F-DA4A-5470-C6CD3F9C1212}"/>
              </a:ext>
            </a:extLst>
          </p:cNvPr>
          <p:cNvSpPr>
            <a:spLocks noGrp="1"/>
          </p:cNvSpPr>
          <p:nvPr>
            <p:ph type="sldNum" sz="quarter" idx="11"/>
          </p:nvPr>
        </p:nvSpPr>
        <p:spPr/>
        <p:txBody>
          <a:bodyPr/>
          <a:lstStyle>
            <a:lvl1pPr>
              <a:defRPr/>
            </a:lvl1pPr>
          </a:lstStyle>
          <a:p>
            <a:fld id="{B7762297-B9E2-FE4A-BF34-8CF28B674F5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1799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5A51EB-21AB-9CC1-FCA7-D61269C6C23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46866FED-0698-001D-56B6-AC8D24A6DD25}"/>
              </a:ext>
            </a:extLst>
          </p:cNvPr>
          <p:cNvSpPr>
            <a:spLocks noGrp="1"/>
          </p:cNvSpPr>
          <p:nvPr>
            <p:ph type="sldNum" sz="quarter" idx="11"/>
          </p:nvPr>
        </p:nvSpPr>
        <p:spPr/>
        <p:txBody>
          <a:bodyPr/>
          <a:lstStyle>
            <a:lvl1pPr>
              <a:defRPr/>
            </a:lvl1pPr>
          </a:lstStyle>
          <a:p>
            <a:fld id="{40364BBC-9CC7-7743-9D6A-34AFC27A7BC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8163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86A146DF-6727-5A1C-584C-DAC867947F0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658A4327-D634-540D-2D3F-631916798551}"/>
              </a:ext>
            </a:extLst>
          </p:cNvPr>
          <p:cNvSpPr>
            <a:spLocks noGrp="1"/>
          </p:cNvSpPr>
          <p:nvPr>
            <p:ph type="sldNum" sz="quarter" idx="11"/>
          </p:nvPr>
        </p:nvSpPr>
        <p:spPr/>
        <p:txBody>
          <a:bodyPr/>
          <a:lstStyle>
            <a:lvl1pPr>
              <a:defRPr/>
            </a:lvl1pPr>
          </a:lstStyle>
          <a:p>
            <a:fld id="{9CD519C9-70DF-5549-B42B-397BAB7AA4A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0700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741E60EC-C063-E42B-C6C4-77AFACB9E3F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87805154-D53E-9D3A-8BFD-6AF4B507300D}"/>
              </a:ext>
            </a:extLst>
          </p:cNvPr>
          <p:cNvSpPr>
            <a:spLocks noGrp="1"/>
          </p:cNvSpPr>
          <p:nvPr>
            <p:ph type="sldNum" sz="quarter" idx="11"/>
          </p:nvPr>
        </p:nvSpPr>
        <p:spPr/>
        <p:txBody>
          <a:bodyPr/>
          <a:lstStyle>
            <a:lvl1pPr>
              <a:defRPr/>
            </a:lvl1pPr>
          </a:lstStyle>
          <a:p>
            <a:fld id="{C72E308A-D2F7-1F45-999A-ECB7E6E66A0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3690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3ABA0D-AE22-8780-DB58-AEF55FCFF27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65FA9B91-1FC3-8B36-264D-56AE05BBDA81}"/>
              </a:ext>
            </a:extLst>
          </p:cNvPr>
          <p:cNvSpPr>
            <a:spLocks noGrp="1"/>
          </p:cNvSpPr>
          <p:nvPr>
            <p:ph type="sldNum" sz="quarter" idx="11"/>
          </p:nvPr>
        </p:nvSpPr>
        <p:spPr/>
        <p:txBody>
          <a:bodyPr/>
          <a:lstStyle>
            <a:lvl1pPr>
              <a:defRPr/>
            </a:lvl1pPr>
          </a:lstStyle>
          <a:p>
            <a:fld id="{269F7C39-CDFD-9947-8459-113D35255F0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2300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13006A08-8BD5-40CB-9ECD-DD290692BAA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D3CD98B2-F76A-0A04-91FE-444F3D78262E}"/>
              </a:ext>
            </a:extLst>
          </p:cNvPr>
          <p:cNvSpPr>
            <a:spLocks noGrp="1"/>
          </p:cNvSpPr>
          <p:nvPr>
            <p:ph type="sldNum" sz="quarter" idx="11"/>
          </p:nvPr>
        </p:nvSpPr>
        <p:spPr/>
        <p:txBody>
          <a:bodyPr/>
          <a:lstStyle>
            <a:lvl1pPr>
              <a:defRPr/>
            </a:lvl1pPr>
          </a:lstStyle>
          <a:p>
            <a:fld id="{51A4E08F-3BC2-4649-A59A-9D129505A33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9076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3CBCE818-8658-5F20-EAA8-B6F26998B30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0E183387-6A5E-9226-F951-5DD61513D722}"/>
              </a:ext>
            </a:extLst>
          </p:cNvPr>
          <p:cNvSpPr>
            <a:spLocks noGrp="1"/>
          </p:cNvSpPr>
          <p:nvPr>
            <p:ph type="sldNum" sz="quarter" idx="11"/>
          </p:nvPr>
        </p:nvSpPr>
        <p:spPr/>
        <p:txBody>
          <a:bodyPr/>
          <a:lstStyle>
            <a:lvl1pPr>
              <a:defRPr/>
            </a:lvl1pPr>
          </a:lstStyle>
          <a:p>
            <a:fld id="{C695C128-7B9D-9F4C-8307-798E6EA4542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3803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CD052F-17F0-EBA6-F1EB-9330E6046C69}"/>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B090E67B-DE92-5DD9-5C14-B8437EAEDD4F}"/>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EB8E5E4F-3F7B-93A4-E97A-F345EC313711}"/>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8EDD0B31-689F-2613-F25F-E31046C10AF1}"/>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769E2545-5E1E-9D45-89EA-7F95E3D63794}" type="slidenum">
              <a:rPr lang="en-US" altLang="zh-CN"/>
              <a:pPr/>
              <a:t>‹#›</a:t>
            </a:fld>
            <a:endParaRPr lang="en-US" altLang="zh-CN" sz="1800"/>
          </a:p>
        </p:txBody>
      </p:sp>
      <p:sp>
        <p:nvSpPr>
          <p:cNvPr id="14343" name="Rectangle 7">
            <a:extLst>
              <a:ext uri="{FF2B5EF4-FFF2-40B4-BE49-F238E27FC236}">
                <a16:creationId xmlns:a16="http://schemas.microsoft.com/office/drawing/2014/main" id="{16D2A301-71D4-C946-E53F-5941E34BDCDC}"/>
              </a:ext>
            </a:extLst>
          </p:cNvPr>
          <p:cNvSpPr>
            <a:spLocks noChangeArrowheads="1"/>
          </p:cNvSpPr>
          <p:nvPr/>
        </p:nvSpPr>
        <p:spPr bwMode="auto">
          <a:xfrm>
            <a:off x="685800" y="228600"/>
            <a:ext cx="35052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12 章：指针和数组</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4BDC227C-1EF5-7D10-1D4B-5AB41C6D2E8E}"/>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8287BD-13C4-C606-6271-FE33DF30142D}"/>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FBBAF5E0-AEEF-9BC2-977A-C35BD76630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821F01-1496-7345-84D8-71A7C9E707FE}"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6E2F4F77-819C-DF41-4B0E-C52C1A2C5D4D}"/>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第十二章</a:t>
            </a:r>
          </a:p>
        </p:txBody>
      </p:sp>
      <p:sp>
        <p:nvSpPr>
          <p:cNvPr id="13317" name="Rectangle 2051">
            <a:extLst>
              <a:ext uri="{FF2B5EF4-FFF2-40B4-BE49-F238E27FC236}">
                <a16:creationId xmlns:a16="http://schemas.microsoft.com/office/drawing/2014/main" id="{32AA21E5-C2AD-6007-F70F-0ED075FC4538}"/>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指针和数组</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A432F6-F946-A1EC-9880-278F2541D94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从另一个指针中减去一个指针</a:t>
            </a:r>
          </a:p>
        </p:txBody>
      </p:sp>
      <p:sp>
        <p:nvSpPr>
          <p:cNvPr id="22531" name="Content Placeholder 2">
            <a:extLst>
              <a:ext uri="{FF2B5EF4-FFF2-40B4-BE49-F238E27FC236}">
                <a16:creationId xmlns:a16="http://schemas.microsoft.com/office/drawing/2014/main" id="{750837C4-2007-2747-B641-03933F88F1AC}"/>
              </a:ext>
            </a:extLst>
          </p:cNvPr>
          <p:cNvSpPr>
            <a:spLocks noGrp="1"/>
          </p:cNvSpPr>
          <p:nvPr>
            <p:ph idx="1"/>
          </p:nvPr>
        </p:nvSpPr>
        <p:spPr/>
        <p:txBody>
          <a:bodyPr/>
          <a:lstStyle/>
          <a:p>
            <a:r xmlns:a="http://schemas.openxmlformats.org/drawingml/2006/main">
              <a:rPr lang="zh-CN" altLang="zh-CN">
                <a:ea typeface="宋体" panose="02010600030101010101" pitchFamily="2" charset="-122"/>
              </a:rPr>
              <a:t>导致未定义行为的操作：</a:t>
            </a:r>
          </a:p>
          <a:p>
            <a:pPr xmlns:a="http://schemas.openxmlformats.org/drawingml/2006/main" lvl="1"/>
            <a:r xmlns:a="http://schemas.openxmlformats.org/drawingml/2006/main">
              <a:rPr lang="zh-CN" altLang="zh-CN">
                <a:ea typeface="宋体" panose="02010600030101010101" pitchFamily="2" charset="-122"/>
              </a:rPr>
              <a:t>对不指向数组元素的指针执行算术运算</a:t>
            </a:r>
          </a:p>
          <a:p>
            <a:pPr xmlns:a="http://schemas.openxmlformats.org/drawingml/2006/main" lvl="1"/>
            <a:r xmlns:a="http://schemas.openxmlformats.org/drawingml/2006/main">
              <a:rPr lang="zh-CN" altLang="zh-CN">
                <a:ea typeface="宋体" panose="02010600030101010101" pitchFamily="2" charset="-122"/>
              </a:rPr>
              <a:t>减去指针，除非两者都指向同一数组的元素</a:t>
            </a:r>
          </a:p>
        </p:txBody>
      </p:sp>
      <p:sp>
        <p:nvSpPr>
          <p:cNvPr id="4" name="Footer Placeholder 3">
            <a:extLst>
              <a:ext uri="{FF2B5EF4-FFF2-40B4-BE49-F238E27FC236}">
                <a16:creationId xmlns:a16="http://schemas.microsoft.com/office/drawing/2014/main" id="{ED4B22D9-4ECE-0BC5-2E83-4DF1CC185C2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8E599F-4B14-C27F-5FBF-36C35076B2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7687D5-9D5A-B340-A396-A5A983E2A6A4}"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F2F0888-26F0-A78D-29D6-AB1BB737D88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比较指针</a:t>
            </a:r>
          </a:p>
        </p:txBody>
      </p:sp>
      <p:sp>
        <p:nvSpPr>
          <p:cNvPr id="23555" name="Content Placeholder 2">
            <a:extLst>
              <a:ext uri="{FF2B5EF4-FFF2-40B4-BE49-F238E27FC236}">
                <a16:creationId xmlns:a16="http://schemas.microsoft.com/office/drawing/2014/main" id="{46F1A191-20C1-7FCA-097F-A69930EBF02B}"/>
              </a:ext>
            </a:extLst>
          </p:cNvPr>
          <p:cNvSpPr>
            <a:spLocks noGrp="1"/>
          </p:cNvSpPr>
          <p:nvPr>
            <p:ph idx="1"/>
          </p:nvPr>
        </p:nvSpPr>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&gt;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&gt;= </a:t>
            </a:r>
            <a:r xmlns:a="http://schemas.openxmlformats.org/drawingml/2006/main">
              <a:rPr lang="zh-CN" altLang="zh-CN" sz="2600">
                <a:ea typeface="宋体" panose="02010600030101010101" pitchFamily="2" charset="-122"/>
              </a:rPr>
              <a:t>）和相等运算符（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a:ea typeface="宋体" panose="02010600030101010101" pitchFamily="2" charset="-122"/>
              </a:rPr>
              <a:t>来比较指针</a:t>
            </a:r>
            <a:r xmlns:a="http://schemas.openxmlformats.org/drawingml/2006/main">
              <a:rPr lang="zh-CN" altLang="zh-CN" sz="2600">
                <a:ea typeface="宋体" panose="02010600030101010101" pitchFamily="2" charset="-122"/>
              </a:rPr>
              <a:t>。</a:t>
            </a:r>
          </a:p>
          <a:p>
            <a:pPr xmlns:a="http://schemas.openxmlformats.org/drawingml/2006/main" lvl="1"/>
            <a:r xmlns:a="http://schemas.openxmlformats.org/drawingml/2006/main">
              <a:rPr lang="zh-CN" altLang="zh-CN" sz="2200">
                <a:ea typeface="宋体" panose="02010600030101010101" pitchFamily="2" charset="-122"/>
              </a:rPr>
              <a:t>使用关系运算符仅对指向同一数组元素的指针有意义。</a:t>
            </a:r>
          </a:p>
          <a:p>
            <a:r xmlns:a="http://schemas.openxmlformats.org/drawingml/2006/main">
              <a:rPr lang="zh-CN" altLang="zh-CN" sz="2600">
                <a:ea typeface="宋体" panose="02010600030101010101" pitchFamily="2" charset="-122"/>
              </a:rPr>
              <a:t>比较的结果取决于数组中两个元素的相对位置。</a:t>
            </a:r>
          </a:p>
          <a:p>
            <a:r xmlns:a="http://schemas.openxmlformats.org/drawingml/2006/main">
              <a:rPr lang="zh-CN" altLang="zh-CN" sz="2600">
                <a:ea typeface="宋体" panose="02010600030101010101" pitchFamily="2" charset="-122"/>
              </a:rPr>
              <a:t>任务完成后</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 = &amp;a[5];</a:t>
            </a:r>
          </a:p>
          <a:p>
            <a:pPr xmlns:a="http://schemas.openxmlformats.org/drawingml/2006/main">
              <a:lnSpc>
                <a:spcPct val="80000"/>
              </a:lnSpc>
              <a:spcBef>
                <a:spcPts val="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q = &amp;a[1];</a:t>
            </a:r>
          </a:p>
          <a:p>
            <a:pPr xmlns:a="http://schemas.openxmlformats.org/drawingml/2006/main">
              <a:buFontTx/>
              <a:buNone/>
            </a:p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的值</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sz="2600">
                <a:ea typeface="宋体" panose="02010600030101010101" pitchFamily="2" charset="-122"/>
              </a:rPr>
              <a:t>为 0 且</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p的值</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&gt;=</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sz="2600">
                <a:ea typeface="宋体" panose="02010600030101010101" pitchFamily="2" charset="-122"/>
              </a:rPr>
              <a:t>为 1。</a:t>
            </a:r>
          </a:p>
        </p:txBody>
      </p:sp>
      <p:sp>
        <p:nvSpPr>
          <p:cNvPr id="4" name="Footer Placeholder 3">
            <a:extLst>
              <a:ext uri="{FF2B5EF4-FFF2-40B4-BE49-F238E27FC236}">
                <a16:creationId xmlns:a16="http://schemas.microsoft.com/office/drawing/2014/main" id="{93C331DB-A3FC-5502-6A18-95E0EBAE13A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BC9EA1A-BC1D-2671-AA5F-4161FEEEFBE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CE1D15-9BB3-024E-9A18-7ED4A8831655}"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02533A-04BA-B70A-2883-C9CEF80C4B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指向复合文字的指针 (C99)</a:t>
            </a:r>
          </a:p>
        </p:txBody>
      </p:sp>
      <p:sp>
        <p:nvSpPr>
          <p:cNvPr id="24579" name="Content Placeholder 2">
            <a:extLst>
              <a:ext uri="{FF2B5EF4-FFF2-40B4-BE49-F238E27FC236}">
                <a16:creationId xmlns:a16="http://schemas.microsoft.com/office/drawing/2014/main" id="{A44B78A4-C1AA-CB5E-E5F8-092D51CD65A4}"/>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指针指向由复合文字创建的数组中的元素是合法的：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*p = (int []){3, 0, 3, 4, 1};</a:t>
            </a:r>
          </a:p>
          <a:p>
            <a:r xmlns:a="http://schemas.openxmlformats.org/drawingml/2006/main">
              <a:rPr lang="zh-CN" altLang="zh-CN">
                <a:ea typeface="宋体" panose="02010600030101010101" pitchFamily="2" charset="-122"/>
              </a:rPr>
              <a:t>使用复合文字可以省去我们先声明一个数组变量然后让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指向该数组的第一个元素的麻烦：</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 = {3, 0, 3, 4, 1};</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*p = &amp;a[0];</a:t>
            </a:r>
          </a:p>
        </p:txBody>
      </p:sp>
      <p:sp>
        <p:nvSpPr>
          <p:cNvPr id="4" name="Footer Placeholder 3">
            <a:extLst>
              <a:ext uri="{FF2B5EF4-FFF2-40B4-BE49-F238E27FC236}">
                <a16:creationId xmlns:a16="http://schemas.microsoft.com/office/drawing/2014/main" id="{9646186C-2560-D0C4-B1BE-FF6E49B4B47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89751AE-5745-81D3-4222-B0F7FD9619E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213FDE-6D45-D14A-8C66-1BD6318C7308}"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A5C216E-78CA-7587-C70A-12EB993640C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使用指针进行数组处理</a:t>
            </a:r>
          </a:p>
        </p:txBody>
      </p:sp>
      <p:sp>
        <p:nvSpPr>
          <p:cNvPr id="25603" name="Content Placeholder 2">
            <a:extLst>
              <a:ext uri="{FF2B5EF4-FFF2-40B4-BE49-F238E27FC236}">
                <a16:creationId xmlns:a16="http://schemas.microsoft.com/office/drawing/2014/main" id="{1AB76F0F-0235-C55A-F823-3AB743F20015}"/>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指针算法允许我们通过重复递增指针变量来访问数组的元素。</a:t>
            </a:r>
          </a:p>
          <a:p>
            <a:r xmlns:a="http://schemas.openxmlformats.org/drawingml/2006/main">
              <a:rPr lang="zh-CN" altLang="zh-CN">
                <a:ea typeface="宋体" panose="02010600030101010101" pitchFamily="2" charset="-122"/>
              </a:rPr>
              <a:t>对数组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a的元素求和的循环</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 N 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a[N], 总和,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&amp;a[0]; p &lt; &amp;a[N];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a:t>
            </a:r>
          </a:p>
        </p:txBody>
      </p:sp>
      <p:sp>
        <p:nvSpPr>
          <p:cNvPr id="4" name="Footer Placeholder 3">
            <a:extLst>
              <a:ext uri="{FF2B5EF4-FFF2-40B4-BE49-F238E27FC236}">
                <a16:creationId xmlns:a16="http://schemas.microsoft.com/office/drawing/2014/main" id="{50D58CCE-F7B0-A361-D65E-B90F141BCA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203E161-0C55-4702-381E-52F1DAD1CBB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96952C-69C2-2E4B-AF83-474154DD121E}"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080CDD4-2640-7EB0-A5BA-34ADA08CD01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使用指针进行数组处理</a:t>
            </a:r>
          </a:p>
        </p:txBody>
      </p:sp>
      <p:sp>
        <p:nvSpPr>
          <p:cNvPr id="26627" name="Content Placeholder 2">
            <a:extLst>
              <a:ext uri="{FF2B5EF4-FFF2-40B4-BE49-F238E27FC236}">
                <a16:creationId xmlns:a16="http://schemas.microsoft.com/office/drawing/2014/main" id="{B0D7D3F2-35D3-6416-0B92-E06C5E11152E}"/>
              </a:ext>
            </a:extLst>
          </p:cNvPr>
          <p:cNvSpPr>
            <a:spLocks noGrp="1"/>
          </p:cNvSpPr>
          <p:nvPr>
            <p:ph idx="1"/>
          </p:nvPr>
        </p:nvSpPr>
        <p:spPr/>
        <p:txBody>
          <a:bodyPr/>
          <a:lstStyle/>
          <a:p>
            <a:pPr xmlns:a="http://schemas.openxmlformats.org/drawingml/2006/main">
              <a:buFontTx/>
              <a:buNone/>
            </a:pPr>
            <a:r xmlns:a="http://schemas.openxmlformats.org/drawingml/2006/main">
              <a:rPr lang="zh-CN" altLang="zh-CN" sz="2400">
                <a:ea typeface="宋体" panose="02010600030101010101" pitchFamily="2" charset="-122"/>
              </a:rPr>
              <a:t>在第一次迭代结束时：</a:t>
            </a:r>
          </a:p>
          <a:p>
            <a:pPr>
              <a:buFontTx/>
              <a:buNone/>
            </a:pPr>
            <a:endParaRPr lang="en-US" altLang="zh-CN" sz="2200">
              <a:ea typeface="宋体" panose="02010600030101010101" pitchFamily="2" charset="-122"/>
            </a:endParaRPr>
          </a:p>
          <a:p>
            <a:pPr>
              <a:buFontTx/>
              <a:buNone/>
            </a:pPr>
            <a:endParaRPr lang="en-US" altLang="zh-CN" sz="2200">
              <a:ea typeface="宋体" panose="02010600030101010101" pitchFamily="2" charset="-122"/>
            </a:endParaRPr>
          </a:p>
          <a:p>
            <a:pPr xmlns:a="http://schemas.openxmlformats.org/drawingml/2006/main">
              <a:buFontTx/>
              <a:buNone/>
            </a:pPr>
            <a:r xmlns:a="http://schemas.openxmlformats.org/drawingml/2006/main">
              <a:rPr lang="zh-CN" altLang="zh-CN" sz="2200">
                <a:ea typeface="宋体" panose="02010600030101010101" pitchFamily="2" charset="-122"/>
              </a:rPr>
              <a:t>  </a:t>
            </a:r>
          </a:p>
          <a:p>
            <a:pPr xmlns:a="http://schemas.openxmlformats.org/drawingml/2006/main">
              <a:buFontTx/>
              <a:buNone/>
            </a:pPr>
            <a:r xmlns:a="http://schemas.openxmlformats.org/drawingml/2006/main">
              <a:rPr lang="zh-CN" altLang="zh-CN" sz="2400">
                <a:ea typeface="宋体" panose="02010600030101010101" pitchFamily="2" charset="-122"/>
              </a:rPr>
              <a:t>在第二次迭代结束时：</a:t>
            </a:r>
          </a:p>
          <a:p>
            <a:pPr>
              <a:buFontTx/>
              <a:buNone/>
            </a:pPr>
            <a:endParaRPr lang="en-US" altLang="zh-CN" sz="2200">
              <a:ea typeface="宋体" panose="02010600030101010101" pitchFamily="2" charset="-122"/>
            </a:endParaRPr>
          </a:p>
          <a:p>
            <a:pPr>
              <a:buFontTx/>
              <a:buNone/>
            </a:pPr>
            <a:endParaRPr lang="en-US" altLang="zh-CN" sz="2200">
              <a:ea typeface="宋体" panose="02010600030101010101" pitchFamily="2" charset="-122"/>
            </a:endParaRPr>
          </a:p>
          <a:p>
            <a:pPr xmlns:a="http://schemas.openxmlformats.org/drawingml/2006/main">
              <a:buFontTx/>
              <a:buNone/>
            </a:pPr>
            <a:r xmlns:a="http://schemas.openxmlformats.org/drawingml/2006/main">
              <a:rPr lang="zh-CN" altLang="zh-CN" sz="2200">
                <a:ea typeface="宋体" panose="02010600030101010101" pitchFamily="2" charset="-122"/>
              </a:rPr>
              <a:t>  </a:t>
            </a:r>
          </a:p>
          <a:p>
            <a:pPr xmlns:a="http://schemas.openxmlformats.org/drawingml/2006/main">
              <a:buFontTx/>
              <a:buNone/>
            </a:pPr>
            <a:r xmlns:a="http://schemas.openxmlformats.org/drawingml/2006/main">
              <a:rPr lang="zh-CN" altLang="zh-CN" sz="2400">
                <a:ea typeface="宋体" panose="02010600030101010101" pitchFamily="2" charset="-122"/>
              </a:rPr>
              <a:t>在第三次迭代结束时：</a:t>
            </a:r>
          </a:p>
        </p:txBody>
      </p:sp>
      <p:sp>
        <p:nvSpPr>
          <p:cNvPr id="4" name="Footer Placeholder 3">
            <a:extLst>
              <a:ext uri="{FF2B5EF4-FFF2-40B4-BE49-F238E27FC236}">
                <a16:creationId xmlns:a16="http://schemas.microsoft.com/office/drawing/2014/main" id="{B42F41AE-6C78-62CA-B327-975BF5A90F47}"/>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B82D13E6-D898-A7BE-A515-470FB66AE24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335596-9707-D749-B964-F5DBC579C1CB}" type="slidenum">
              <a:rPr lang="en-US" altLang="zh-CN" sz="1200">
                <a:latin typeface="Arial" panose="020B0604020202020204" pitchFamily="34" charset="0"/>
              </a:rPr>
              <a:pPr/>
              <a:t>14</a:t>
            </a:fld>
            <a:endParaRPr lang="en-US" altLang="zh-CN" sz="1800"/>
          </a:p>
        </p:txBody>
      </p:sp>
      <p:pic>
        <p:nvPicPr>
          <p:cNvPr id="26630" name="Picture 6">
            <a:extLst>
              <a:ext uri="{FF2B5EF4-FFF2-40B4-BE49-F238E27FC236}">
                <a16:creationId xmlns:a16="http://schemas.microsoft.com/office/drawing/2014/main" id="{C4447EE2-A736-D18B-1BAB-04EC13ED3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657350"/>
            <a:ext cx="3032125"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B393110-27F9-F4AE-4004-193565FEA3D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使用指针进行数组处理</a:t>
            </a:r>
          </a:p>
        </p:txBody>
      </p:sp>
      <p:sp>
        <p:nvSpPr>
          <p:cNvPr id="27651" name="Content Placeholder 2">
            <a:extLst>
              <a:ext uri="{FF2B5EF4-FFF2-40B4-BE49-F238E27FC236}">
                <a16:creationId xmlns:a16="http://schemas.microsoft.com/office/drawing/2014/main" id="{15DA31E3-3456-0F18-D20A-98535954ACC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for语句</a:t>
            </a:r>
            <a:r xmlns:a="http://schemas.openxmlformats.org/drawingml/2006/main">
              <a:rPr lang="zh-CN" altLang="zh-CN">
                <a:ea typeface="宋体" panose="02010600030101010101" pitchFamily="2" charset="-122"/>
              </a:rPr>
              <a:t>中</a:t>
            </a:r>
            <a:r xmlns:a="http://schemas.openxmlformats.org/drawingml/2006/main">
              <a:rPr lang="zh-CN" altLang="zh-CN">
                <a:ea typeface="宋体" panose="02010600030101010101" pitchFamily="2" charset="-122"/>
              </a:rPr>
              <a:t>的条件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a:ea typeface="宋体" panose="02010600030101010101" pitchFamily="2" charset="-122"/>
              </a:rPr>
              <a:t>&lt;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&amp;a[N]</a:t>
            </a:r>
            <a:r xmlns:a="http://schemas.openxmlformats.org/drawingml/2006/main">
              <a:rPr lang="zh-CN" altLang="zh-CN">
                <a:ea typeface="宋体" panose="02010600030101010101" pitchFamily="2" charset="-122"/>
              </a:rPr>
              <a:t>值得特别提及。</a:t>
            </a:r>
          </a:p>
          <a:p>
            <a:r xmlns:a="http://schemas.openxmlformats.org/drawingml/2006/main">
              <a:rPr lang="zh-CN" altLang="zh-CN">
                <a:ea typeface="宋体" panose="02010600030101010101" pitchFamily="2" charset="-122"/>
              </a:rPr>
              <a:t>将地址运算符应用于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a[N]是合法的</a:t>
            </a:r>
            <a:r xmlns:a="http://schemas.openxmlformats.org/drawingml/2006/main">
              <a:rPr lang="zh-CN" altLang="zh-CN">
                <a:ea typeface="宋体" panose="02010600030101010101" pitchFamily="2" charset="-122"/>
              </a:rPr>
              <a:t>，即使此元素不存在。</a:t>
            </a:r>
          </a:p>
          <a:p>
            <a:r xmlns:a="http://schemas.openxmlformats.org/drawingml/2006/main">
              <a:rPr lang="zh-CN" altLang="zh-CN">
                <a:ea typeface="宋体" panose="02010600030101010101" pitchFamily="2" charset="-122"/>
              </a:rPr>
              <a:t>指针算法可以节省执行时间。</a:t>
            </a:r>
          </a:p>
          <a:p>
            <a:r xmlns:a="http://schemas.openxmlformats.org/drawingml/2006/main">
              <a:rPr lang="zh-CN" altLang="zh-CN">
                <a:ea typeface="宋体" panose="02010600030101010101" pitchFamily="2" charset="-122"/>
              </a:rPr>
              <a:t>然而，一些 C 编译器为依赖下标的循环生成更好的代码。</a:t>
            </a:r>
          </a:p>
        </p:txBody>
      </p:sp>
      <p:sp>
        <p:nvSpPr>
          <p:cNvPr id="4" name="Footer Placeholder 3">
            <a:extLst>
              <a:ext uri="{FF2B5EF4-FFF2-40B4-BE49-F238E27FC236}">
                <a16:creationId xmlns:a16="http://schemas.microsoft.com/office/drawing/2014/main" id="{2BC96427-F9FE-01B1-5735-6CFC04B7FA0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DC08435-A3D3-87C1-9D06-8BD9831708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3BAD20-94B7-7245-81BA-B8FCE8DE78DA}"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AA7256C-CC01-B4BA-7DC0-D198EA0C682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结合</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28675" name="Content Placeholder 2">
            <a:extLst>
              <a:ext uri="{FF2B5EF4-FFF2-40B4-BE49-F238E27FC236}">
                <a16:creationId xmlns:a16="http://schemas.microsoft.com/office/drawing/2014/main" id="{1CAB2E04-91B5-E025-6D7E-FDA99DE826E4}"/>
              </a:ext>
            </a:extLst>
          </p:cNvPr>
          <p:cNvSpPr>
            <a:spLocks noGrp="1"/>
          </p:cNvSpPr>
          <p:nvPr>
            <p:ph idx="1"/>
          </p:nvPr>
        </p:nvSpPr>
        <p:spPr/>
        <p:txBody>
          <a:bodyPr/>
          <a:lstStyle/>
          <a:p>
            <a:r xmlns:a="http://schemas.openxmlformats.org/drawingml/2006/main">
              <a:rPr lang="zh-CN" altLang="zh-CN">
                <a:ea typeface="宋体" panose="02010600030101010101" pitchFamily="2" charset="-122"/>
              </a:rPr>
              <a:t>C 程序员经常结合使用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（间接）和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a:p>
            <a:r xmlns:a="http://schemas.openxmlformats.org/drawingml/2006/main">
              <a:rPr lang="zh-CN" altLang="zh-CN">
                <a:ea typeface="宋体" panose="02010600030101010101" pitchFamily="2" charset="-122"/>
              </a:rPr>
              <a:t>修改数组元素然后前进到下一个元素的语句：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a[i++] = j;</a:t>
            </a:r>
          </a:p>
          <a:p>
            <a:r xmlns:a="http://schemas.openxmlformats.org/drawingml/2006/main">
              <a:rPr lang="zh-CN" altLang="zh-CN">
                <a:ea typeface="宋体" panose="02010600030101010101" pitchFamily="2" charset="-122"/>
              </a:rPr>
              <a:t>对应的指针版本：</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j;</a:t>
            </a:r>
          </a:p>
          <a:p>
            <a:r xmlns:a="http://schemas.openxmlformats.org/drawingml/2006/main">
              <a:rPr lang="zh-CN" altLang="zh-CN">
                <a:ea typeface="宋体" panose="02010600030101010101" pitchFamily="2" charset="-122"/>
              </a:rPr>
              <a:t>因为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++的后缀版本</a:t>
            </a:r>
            <a:r xmlns:a="http://schemas.openxmlformats.org/drawingml/2006/main">
              <a:rPr lang="zh-CN" altLang="zh-CN">
                <a:ea typeface="宋体" panose="02010600030101010101" pitchFamily="2" charset="-122"/>
              </a:rPr>
              <a:t>优先于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，所以编译器将其视为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j;</a:t>
            </a:r>
          </a:p>
        </p:txBody>
      </p:sp>
      <p:sp>
        <p:nvSpPr>
          <p:cNvPr id="4" name="Footer Placeholder 3">
            <a:extLst>
              <a:ext uri="{FF2B5EF4-FFF2-40B4-BE49-F238E27FC236}">
                <a16:creationId xmlns:a16="http://schemas.microsoft.com/office/drawing/2014/main" id="{9E638661-9C9E-EE85-C91B-43458F7F840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55234AE-FF0F-E727-957F-F2AFAEAAE9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948535-11D8-B543-9721-A975E0DA90FF}"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0EADEAE-62CD-13F4-8A0F-7D905427B10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结合</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29699" name="Content Placeholder 2">
            <a:extLst>
              <a:ext uri="{FF2B5EF4-FFF2-40B4-BE49-F238E27FC236}">
                <a16:creationId xmlns:a16="http://schemas.microsoft.com/office/drawing/2014/main" id="{0B9F1BE3-AB5D-A9EA-5BFB-21DC4FE6CE64}"/>
              </a:ext>
            </a:extLst>
          </p:cNvPr>
          <p:cNvSpPr>
            <a:spLocks noGrp="1"/>
          </p:cNvSpPr>
          <p:nvPr>
            <p:ph idx="1"/>
          </p:nvPr>
        </p:nvSpPr>
        <p:spPr/>
        <p:txBody>
          <a:bodyPr/>
          <a:lstStyle/>
          <a:p>
            <a:pPr xmlns:a="http://schemas.openxmlformats.org/drawingml/2006/main">
              <a:tabLst>
                <a:tab pos="1371600" algn="ctr"/>
                <a:tab pos="2559050" algn="l"/>
                <a:tab pos="5029200" algn="ctr"/>
              </a:tabLst>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的可能组合</a:t>
            </a:r>
            <a:r xmlns:a="http://schemas.openxmlformats.org/drawingml/2006/main">
              <a:rPr lang="zh-CN" altLang="zh-CN">
                <a:ea typeface="宋体" panose="02010600030101010101" pitchFamily="2" charset="-122"/>
              </a:rPr>
              <a:t>：</a:t>
            </a:r>
          </a:p>
          <a:p>
            <a:pPr xmlns:a="http://schemas.openxmlformats.org/drawingml/2006/main">
              <a:spcBef>
                <a:spcPts val="600"/>
              </a:spcBef>
              <a:buFontTx/>
              <a:buNone/>
              <a:tabLst>
                <a:tab pos="1371600" algn="ctr"/>
                <a:tab pos="2559050" algn="l"/>
                <a:tab pos="50292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i="1">
                <a:ea typeface="宋体" panose="02010600030101010101" pitchFamily="2" charset="-122"/>
              </a:rPr>
              <a:t>表达</a:t>
            </a:r>
            <a:r xmlns:a="http://schemas.openxmlformats.org/drawingml/2006/main">
              <a:rPr lang="zh-CN" altLang="zh-CN" sz="2200">
                <a:ea typeface="宋体" panose="02010600030101010101" pitchFamily="2" charset="-122"/>
              </a:rPr>
              <a:t>  </a:t>
            </a:r>
            <a:r xmlns:a="http://schemas.openxmlformats.org/drawingml/2006/main">
              <a:rPr lang="zh-CN" altLang="zh-CN" sz="2200" i="1">
                <a:ea typeface="宋体" panose="02010600030101010101" pitchFamily="2" charset="-122"/>
              </a:rPr>
              <a:t>意义</a:t>
            </a:r>
          </a:p>
          <a:p>
            <a:pPr xmlns:a="http://schemas.openxmlformats.org/drawingml/2006/main">
              <a:spcBef>
                <a:spcPts val="600"/>
              </a:spcBef>
              <a:buFontTx/>
              <a:buNone/>
              <a:tabLst>
                <a:tab pos="1371600" algn="ctr"/>
                <a:tab pos="2559050" algn="l"/>
                <a:tab pos="50292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或</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表达式的值是</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在递增之前；</a:t>
            </a:r>
          </a:p>
          <a:p>
            <a:pPr xmlns:a="http://schemas.openxmlformats.org/drawingml/2006/main">
              <a:spcBef>
                <a:spcPct val="0"/>
              </a:spcBef>
              <a:buFontTx/>
              <a:buNone/>
              <a:tabLst>
                <a:tab pos="1371600" algn="ctr"/>
                <a:tab pos="2559050" algn="l"/>
                <a:tab pos="5029200" algn="ctr"/>
              </a:tabLst>
            </a:pPr>
            <a:r xmlns:a="http://schemas.openxmlformats.org/drawingml/2006/main">
              <a:rPr lang="zh-CN" altLang="zh-CN" sz="2200">
                <a:ea typeface="宋体" panose="02010600030101010101" pitchFamily="2" charset="-122"/>
              </a:rPr>
              <a:t>稍后</a:t>
            </a:r>
            <a:r xmlns:a="http://schemas.openxmlformats.org/drawingml/2006/main">
              <a:rPr lang="zh-CN" altLang="zh-CN" sz="2200">
                <a:ea typeface="宋体" panose="02010600030101010101" pitchFamily="2" charset="-122"/>
              </a:rPr>
              <a:t>增加</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p>
          <a:p>
            <a:pPr xmlns:a="http://schemas.openxmlformats.org/drawingml/2006/main">
              <a:spcBef>
                <a:spcPts val="600"/>
              </a:spcBef>
              <a:buFontTx/>
              <a:buNone/>
              <a:tabLst>
                <a:tab pos="1371600" algn="ctr"/>
                <a:tab pos="2559050" algn="l"/>
                <a:tab pos="50292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表达式的值为</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在递增之前；</a:t>
            </a:r>
          </a:p>
          <a:p>
            <a:pPr xmlns:a="http://schemas.openxmlformats.org/drawingml/2006/main">
              <a:spcBef>
                <a:spcPct val="0"/>
              </a:spcBef>
              <a:buFontTx/>
              <a:buNone/>
              <a:tabLst>
                <a:tab pos="1371600" algn="ctr"/>
                <a:tab pos="2559050" algn="l"/>
                <a:tab pos="5029200" algn="ctr"/>
              </a:tabLst>
            </a:pPr>
            <a:r xmlns:a="http://schemas.openxmlformats.org/drawingml/2006/main">
              <a:rPr lang="zh-CN" altLang="zh-CN" sz="2200">
                <a:ea typeface="宋体" panose="02010600030101010101" pitchFamily="2" charset="-122"/>
              </a:rPr>
              <a:t>稍后</a:t>
            </a:r>
            <a:r xmlns:a="http://schemas.openxmlformats.org/drawingml/2006/main">
              <a:rPr lang="zh-CN" altLang="zh-CN" sz="2200">
                <a:ea typeface="宋体" panose="02010600030101010101" pitchFamily="2" charset="-122"/>
              </a:rPr>
              <a:t>增加</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p>
          <a:p>
            <a:pPr xmlns:a="http://schemas.openxmlformats.org/drawingml/2006/main">
              <a:spcBef>
                <a:spcPts val="600"/>
              </a:spcBef>
              <a:buFontTx/>
              <a:buNone/>
              <a:tabLst>
                <a:tab pos="1371600" algn="ctr"/>
                <a:tab pos="2559050" algn="l"/>
                <a:tab pos="50292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或</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*(++p)先</a:t>
            </a:r>
            <a:r xmlns:a="http://schemas.openxmlformats.org/drawingml/2006/main">
              <a:rPr lang="zh-CN" altLang="zh-CN" sz="2200">
                <a:ea typeface="宋体" panose="02010600030101010101" pitchFamily="2" charset="-122"/>
              </a:rPr>
              <a:t>递增</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sz="2200">
                <a:ea typeface="宋体" panose="02010600030101010101" pitchFamily="2" charset="-122"/>
              </a:rPr>
              <a:t>；</a:t>
            </a:r>
          </a:p>
          <a:p>
            <a:pPr xmlns:a="http://schemas.openxmlformats.org/drawingml/2006/main">
              <a:spcBef>
                <a:spcPct val="0"/>
              </a:spcBef>
              <a:buFontTx/>
              <a:buNone/>
              <a:tabLst>
                <a:tab pos="1371600" algn="ctr"/>
                <a:tab pos="2559050" algn="l"/>
                <a:tab pos="5029200" algn="ctr"/>
              </a:tabLst>
            </a:pPr>
            <a:r xmlns:a="http://schemas.openxmlformats.org/drawingml/2006/main">
              <a:rPr lang="zh-CN" altLang="zh-CN" sz="2200">
                <a:ea typeface="宋体" panose="02010600030101010101" pitchFamily="2" charset="-122"/>
              </a:rPr>
              <a:t>表达式的值为</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后递增</a:t>
            </a:r>
          </a:p>
          <a:p>
            <a:pPr xmlns:a="http://schemas.openxmlformats.org/drawingml/2006/main">
              <a:spcBef>
                <a:spcPts val="600"/>
              </a:spcBef>
              <a:buFontTx/>
              <a:buNone/>
              <a:tabLst>
                <a:tab pos="1371600" algn="ctr"/>
                <a:tab pos="2559050" algn="l"/>
                <a:tab pos="50292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或</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++(*p)先</a:t>
            </a:r>
            <a:r xmlns:a="http://schemas.openxmlformats.org/drawingml/2006/main">
              <a:rPr lang="zh-CN" altLang="zh-CN" sz="2200">
                <a:ea typeface="宋体" panose="02010600030101010101" pitchFamily="2" charset="-122"/>
              </a:rPr>
              <a:t>递增</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sz="2200">
                <a:ea typeface="宋体" panose="02010600030101010101" pitchFamily="2" charset="-122"/>
              </a:rPr>
              <a:t>；</a:t>
            </a:r>
          </a:p>
          <a:p>
            <a:pPr xmlns:a="http://schemas.openxmlformats.org/drawingml/2006/main">
              <a:spcBef>
                <a:spcPct val="0"/>
              </a:spcBef>
              <a:buFontTx/>
              <a:buNone/>
              <a:tabLst>
                <a:tab pos="1371600" algn="ctr"/>
                <a:tab pos="2559050" algn="l"/>
                <a:tab pos="5029200" algn="ctr"/>
              </a:tabLst>
            </a:pPr>
            <a:r xmlns:a="http://schemas.openxmlformats.org/drawingml/2006/main">
              <a:rPr lang="zh-CN" altLang="zh-CN" sz="2200">
                <a:ea typeface="宋体" panose="02010600030101010101" pitchFamily="2" charset="-122"/>
              </a:rPr>
              <a:t>表达式的值为</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200">
                <a:ea typeface="宋体" panose="02010600030101010101" pitchFamily="2" charset="-122"/>
              </a:rPr>
              <a:t>后递增</a:t>
            </a:r>
          </a:p>
          <a:p>
            <a:pPr xmlns:a="http://schemas.openxmlformats.org/drawingml/2006/main">
              <a:buFontTx/>
              <a:buNone/>
              <a:tabLst>
                <a:tab pos="1371600" algn="ctr"/>
                <a:tab pos="2559050" algn="l"/>
                <a:tab pos="5029200" algn="ctr"/>
              </a:tabLst>
            </a:pP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2B12A4A1-1C11-3E00-709D-8F7BB8103F1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0149E39-3282-19B7-5072-34E47FDCD87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E140A4-F43F-014B-929A-D144416EBC95}"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1810B2B-5AA7-5C0D-BA81-86BD2EEBB35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结合</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30723" name="Content Placeholder 2">
            <a:extLst>
              <a:ext uri="{FF2B5EF4-FFF2-40B4-BE49-F238E27FC236}">
                <a16:creationId xmlns:a16="http://schemas.microsoft.com/office/drawing/2014/main" id="{415C0E9D-F6C6-E5AC-10A8-BCBC37402F1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最常见的组合</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a:ea typeface="宋体" panose="02010600030101010101" pitchFamily="2" charset="-122"/>
              </a:rPr>
              <a:t>，它在循环中很方便。</a:t>
            </a:r>
          </a:p>
          <a:p>
            <a:r xmlns:a="http://schemas.openxmlformats.org/drawingml/2006/main">
              <a:rPr lang="zh-CN" altLang="zh-CN">
                <a:ea typeface="宋体" panose="02010600030101010101" pitchFamily="2" charset="-122"/>
              </a:rPr>
              <a:t>而不是写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&amp;a[0]; p &lt; &amp;a[N];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a:t>
            </a:r>
          </a:p>
          <a:p>
            <a:pPr xmlns:a="http://schemas.openxmlformats.org/drawingml/2006/main">
              <a:buFontTx/>
              <a:buNone/>
            </a:pPr>
            <a:r xmlns:a="http://schemas.openxmlformats.org/drawingml/2006/main">
              <a:rPr lang="zh-CN" altLang="zh-CN">
                <a:ea typeface="宋体" panose="02010600030101010101" pitchFamily="2" charset="-122"/>
              </a:rPr>
              <a:t>对数组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a的元素求和</a:t>
            </a:r>
            <a:r xmlns:a="http://schemas.openxmlformats.org/drawingml/2006/main">
              <a:rPr lang="zh-CN" altLang="zh-CN">
                <a:ea typeface="宋体" panose="02010600030101010101" pitchFamily="2" charset="-122"/>
              </a:rPr>
              <a:t>，我们可以写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&amp;a[0];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 (p &lt; &amp;a[N])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a:t>
            </a:r>
          </a:p>
        </p:txBody>
      </p:sp>
      <p:sp>
        <p:nvSpPr>
          <p:cNvPr id="4" name="Footer Placeholder 3">
            <a:extLst>
              <a:ext uri="{FF2B5EF4-FFF2-40B4-BE49-F238E27FC236}">
                <a16:creationId xmlns:a16="http://schemas.microsoft.com/office/drawing/2014/main" id="{628B2C58-1869-1F1D-F3E6-A78E0D536DA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CE6E94D-10AB-C5ED-A14E-68ECDE3F317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AB4D81-23D1-0043-A6A6-57BAC0235E1A}"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D20933A-0D58-C0FD-C301-2C7A2DA831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结合</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31747" name="Content Placeholder 2">
            <a:extLst>
              <a:ext uri="{FF2B5EF4-FFF2-40B4-BE49-F238E27FC236}">
                <a16:creationId xmlns:a16="http://schemas.microsoft.com/office/drawing/2014/main" id="{6BAEC1FA-1ECF-2512-C9AC-9AC65E694FFF}"/>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--运算符</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混合方式与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++相同</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对于结合了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--的应用程序</a:t>
            </a:r>
            <a:r xmlns:a="http://schemas.openxmlformats.org/drawingml/2006/main">
              <a:rPr lang="zh-CN" altLang="zh-CN">
                <a:ea typeface="宋体" panose="02010600030101010101" pitchFamily="2" charset="-122"/>
              </a:rPr>
              <a:t>，让我们回到第 10 章的堆栈示例。</a:t>
            </a:r>
          </a:p>
          <a:p>
            <a:r xmlns:a="http://schemas.openxmlformats.org/drawingml/2006/main">
              <a:rPr lang="zh-CN" altLang="zh-CN">
                <a:ea typeface="宋体" panose="02010600030101010101" pitchFamily="2" charset="-122"/>
              </a:rPr>
              <a:t>堆栈的原始版本依赖于一个名为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top的整数变量</a:t>
            </a:r>
            <a:r xmlns:a="http://schemas.openxmlformats.org/drawingml/2006/main">
              <a:rPr lang="zh-CN" altLang="zh-CN">
                <a:ea typeface="宋体" panose="02010600030101010101" pitchFamily="2" charset="-122"/>
              </a:rPr>
              <a:t>来跟踪内容数组中的“堆栈顶部”位置。</a:t>
            </a:r>
          </a:p>
          <a:p>
            <a:r xmlns:a="http://schemas.openxmlformats.org/drawingml/2006/main">
              <a:rPr lang="zh-CN" altLang="zh-CN">
                <a:ea typeface="宋体" panose="02010600030101010101" pitchFamily="2" charset="-122"/>
              </a:rPr>
              <a:t>让我们将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top替换</a:t>
            </a:r>
            <a:r xmlns:a="http://schemas.openxmlformats.org/drawingml/2006/main">
              <a:rPr lang="zh-CN" altLang="zh-CN">
                <a:ea typeface="宋体" panose="02010600030101010101" pitchFamily="2" charset="-122"/>
              </a:rPr>
              <a:t>为最初指向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内容</a:t>
            </a:r>
            <a:r xmlns:a="http://schemas.openxmlformats.org/drawingml/2006/main">
              <a:rPr lang="zh-CN" altLang="zh-CN">
                <a:ea typeface="宋体" panose="02010600030101010101" pitchFamily="2" charset="-122"/>
              </a:rPr>
              <a:t>数组的元素 0 的指针变量：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*top_ptr = &amp;contents[0];</a:t>
            </a: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D765FF01-363A-256D-398C-D6CCB48E708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9FDB2C-2159-3137-FDB0-43D2C659C06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AD2A51-0400-F049-A6D9-752E34EAE206}"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39A52A1-A2EF-A88A-045F-B62BF7DD8FF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4339" name="Content Placeholder 2">
            <a:extLst>
              <a:ext uri="{FF2B5EF4-FFF2-40B4-BE49-F238E27FC236}">
                <a16:creationId xmlns:a16="http://schemas.microsoft.com/office/drawing/2014/main" id="{CF3309E8-3AEC-4E26-DAB5-D82503804614}"/>
              </a:ext>
            </a:extLst>
          </p:cNvPr>
          <p:cNvSpPr>
            <a:spLocks noGrp="1"/>
          </p:cNvSpPr>
          <p:nvPr>
            <p:ph idx="1"/>
          </p:nvPr>
        </p:nvSpPr>
        <p:spPr/>
        <p:txBody>
          <a:bodyPr/>
          <a:lstStyle/>
          <a:p>
            <a:r xmlns:a="http://schemas.openxmlformats.org/drawingml/2006/main">
              <a:rPr lang="zh-CN" altLang="zh-CN">
                <a:ea typeface="宋体" panose="02010600030101010101" pitchFamily="2" charset="-122"/>
              </a:rPr>
              <a:t>C 允许我们对指向数组元素的指针执行算术运算——加法和减法。</a:t>
            </a:r>
          </a:p>
          <a:p>
            <a:r xmlns:a="http://schemas.openxmlformats.org/drawingml/2006/main">
              <a:rPr lang="zh-CN" altLang="zh-CN">
                <a:ea typeface="宋体" panose="02010600030101010101" pitchFamily="2" charset="-122"/>
              </a:rPr>
              <a:t>这导致了另一种处理数组的方法，其中指针代替了数组下标。</a:t>
            </a:r>
          </a:p>
          <a:p>
            <a:r xmlns:a="http://schemas.openxmlformats.org/drawingml/2006/main">
              <a:rPr lang="zh-CN" altLang="zh-CN">
                <a:ea typeface="宋体" panose="02010600030101010101" pitchFamily="2" charset="-122"/>
              </a:rPr>
              <a:t>C中的指针和数组之间的关系是密切的。</a:t>
            </a:r>
          </a:p>
          <a:p>
            <a:r xmlns:a="http://schemas.openxmlformats.org/drawingml/2006/main">
              <a:rPr lang="zh-CN" altLang="zh-CN">
                <a:ea typeface="宋体" panose="02010600030101010101" pitchFamily="2" charset="-122"/>
              </a:rPr>
              <a:t>理解这种关系对于掌握 C 至关重要。</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08DD3E32-F86F-1DFE-68E1-A86788CB7C7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7A235D4-63D1-010A-A1ED-1BE4E2A4FA4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3AC728-67BA-264E-899E-3E25B12E7516}"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D4A0F5B-B6C7-6350-B922-BAC5B8D7061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结合</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运算符</a:t>
            </a:r>
          </a:p>
        </p:txBody>
      </p:sp>
      <p:sp>
        <p:nvSpPr>
          <p:cNvPr id="32771" name="Content Placeholder 2">
            <a:extLst>
              <a:ext uri="{FF2B5EF4-FFF2-40B4-BE49-F238E27FC236}">
                <a16:creationId xmlns:a16="http://schemas.microsoft.com/office/drawing/2014/main" id="{9C728CF7-9276-564B-61C4-B93895D1F1AF}"/>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新的</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推送</a:t>
            </a:r>
            <a:r xmlns:a="http://schemas.openxmlformats.org/drawingml/2006/main">
              <a:rPr lang="zh-CN" altLang="zh-CN" sz="2400">
                <a:ea typeface="宋体" panose="02010600030101010101" pitchFamily="2" charset="-122"/>
              </a:rPr>
              <a:t>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弹出</a:t>
            </a:r>
            <a:r xmlns:a="http://schemas.openxmlformats.org/drawingml/2006/main">
              <a:rPr lang="zh-CN" altLang="zh-CN" sz="2400">
                <a:ea typeface="宋体" panose="02010600030101010101" pitchFamily="2" charset="-122"/>
              </a:rPr>
              <a:t>功能：</a:t>
            </a:r>
          </a:p>
          <a:p>
            <a:pPr xmlns:a="http://schemas.openxmlformats.org/drawingml/2006/main">
              <a:lnSpc>
                <a:spcPct val="80000"/>
              </a:lnSpc>
              <a:spcBef>
                <a:spcPts val="8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无效推（int i）</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如果（is_full（））</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堆栈溢出（）;</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*top_ptr++ = i;</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国际流行音乐（无效）</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如果（is_empty（））</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stack_underflow();</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4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返回 *--top_ptr;</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53E194D3-AD41-5C70-2494-8E43E2985D5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1C37DC3-EDEC-BC62-27BB-B97A85FA8FA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BBC22C-6C88-4C48-9DB6-532696C5D089}"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9718A73-D48A-5A31-6C8B-8089B8C3B96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使用数组名称作为指针</a:t>
            </a:r>
          </a:p>
        </p:txBody>
      </p:sp>
      <p:sp>
        <p:nvSpPr>
          <p:cNvPr id="33795" name="Content Placeholder 2">
            <a:extLst>
              <a:ext uri="{FF2B5EF4-FFF2-40B4-BE49-F238E27FC236}">
                <a16:creationId xmlns:a16="http://schemas.microsoft.com/office/drawing/2014/main" id="{60F421CA-7786-53EF-6278-7F87BFBC35DC}"/>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指针算法是数组和指针相关的一种方式。</a:t>
            </a:r>
          </a:p>
          <a:p>
            <a:r xmlns:a="http://schemas.openxmlformats.org/drawingml/2006/main">
              <a:rPr lang="zh-CN" altLang="zh-CN">
                <a:ea typeface="宋体" panose="02010600030101010101" pitchFamily="2" charset="-122"/>
              </a:rPr>
              <a:t>另一个关键关系：</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i="1">
                <a:ea typeface="宋体" panose="02010600030101010101" pitchFamily="2" charset="-122"/>
              </a:rPr>
              <a:t>数组的名称可以用作指向数组中第一个元素的指针。</a:t>
            </a:r>
          </a:p>
          <a:p>
            <a:r xmlns:a="http://schemas.openxmlformats.org/drawingml/2006/main">
              <a:rPr lang="zh-CN" altLang="zh-CN">
                <a:ea typeface="宋体" panose="02010600030101010101" pitchFamily="2" charset="-122"/>
              </a:rPr>
              <a:t>这种关系简化了指针算术并使数组和指针更加通用。</a:t>
            </a:r>
          </a:p>
        </p:txBody>
      </p:sp>
      <p:sp>
        <p:nvSpPr>
          <p:cNvPr id="4" name="Footer Placeholder 3">
            <a:extLst>
              <a:ext uri="{FF2B5EF4-FFF2-40B4-BE49-F238E27FC236}">
                <a16:creationId xmlns:a16="http://schemas.microsoft.com/office/drawing/2014/main" id="{59C138D4-02CB-5783-80C2-36A939E0D0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9447ED-E8CF-8BAF-2305-E4DCD9090B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4BA6E7-F54E-6A46-ACA2-0B9CB10C60F4}"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E299048-52F0-BE95-5ADE-8CD857BDF2A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使用数组名称作为指针</a:t>
            </a:r>
          </a:p>
        </p:txBody>
      </p:sp>
      <p:sp>
        <p:nvSpPr>
          <p:cNvPr id="34819" name="Content Placeholder 2">
            <a:extLst>
              <a:ext uri="{FF2B5EF4-FFF2-40B4-BE49-F238E27FC236}">
                <a16:creationId xmlns:a16="http://schemas.microsoft.com/office/drawing/2014/main" id="{249A16DA-90D5-844E-EC38-C0BBF3B2B023}"/>
              </a:ext>
            </a:extLst>
          </p:cNvPr>
          <p:cNvSpPr>
            <a:spLocks noGrp="1"/>
          </p:cNvSpPr>
          <p:nvPr>
            <p:ph idx="1"/>
          </p:nvPr>
        </p:nvSpPr>
        <p:spPr/>
        <p:txBody>
          <a:bodyPr/>
          <a:lstStyle/>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声明如下：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诠释一个[10]；</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作为指针的示例：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 7; /* 将 7 存储在 a[0]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*(a+1) = 12; /* 将 12 存储在 a[1] */</a:t>
            </a:r>
          </a:p>
          <a:p>
            <a:r xmlns:a="http://schemas.openxmlformats.org/drawingml/2006/main">
              <a:rPr lang="zh-CN" altLang="zh-CN">
                <a:ea typeface="宋体" panose="02010600030101010101" pitchFamily="2" charset="-122"/>
              </a:rPr>
              <a:t>一般来说，</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&amp;a[i]相同</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两者都表示指向 a 的元素</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a:ea typeface="宋体" panose="02010600030101010101" pitchFamily="2" charset="-122"/>
              </a:rPr>
              <a:t>指针</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此外，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*(a+i)</a:t>
            </a:r>
            <a:r xmlns:a="http://schemas.openxmlformats.org/drawingml/2006/main">
              <a:rPr lang="zh-CN" altLang="zh-CN">
                <a:ea typeface="宋体" panose="02010600030101010101" pitchFamily="2" charset="-122"/>
              </a:rPr>
              <a:t>等价于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a[i]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两者都代表元素</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本身。</a:t>
            </a:r>
          </a:p>
        </p:txBody>
      </p:sp>
      <p:sp>
        <p:nvSpPr>
          <p:cNvPr id="4" name="Footer Placeholder 3">
            <a:extLst>
              <a:ext uri="{FF2B5EF4-FFF2-40B4-BE49-F238E27FC236}">
                <a16:creationId xmlns:a16="http://schemas.microsoft.com/office/drawing/2014/main" id="{748545B3-0B0C-D278-FC07-7A6D09A4F8C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D8FB68-25F2-D69F-8AF5-990CB057C6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4FA1BF-FF45-7D42-B3BB-F2A92DA52CB7}"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D8C9665-91DF-738F-E567-D7F561E6529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使用数组名称作为指针</a:t>
            </a:r>
          </a:p>
        </p:txBody>
      </p:sp>
      <p:sp>
        <p:nvSpPr>
          <p:cNvPr id="35843" name="Content Placeholder 2">
            <a:extLst>
              <a:ext uri="{FF2B5EF4-FFF2-40B4-BE49-F238E27FC236}">
                <a16:creationId xmlns:a16="http://schemas.microsoft.com/office/drawing/2014/main" id="{E1E20C17-084D-47E3-6A60-2D4FAD5CF892}"/>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数组名称可以用作指针这一事实使得编写遍历数组的循环变得更加容易。</a:t>
            </a:r>
          </a:p>
          <a:p>
            <a:r xmlns:a="http://schemas.openxmlformats.org/drawingml/2006/main">
              <a:rPr lang="zh-CN" altLang="zh-CN">
                <a:ea typeface="宋体" panose="02010600030101010101" pitchFamily="2" charset="-122"/>
              </a:rPr>
              <a:t>原始循环：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&amp;a[0]; p &lt; &amp;a[N];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a:t>
            </a:r>
          </a:p>
          <a:p>
            <a:r xmlns:a="http://schemas.openxmlformats.org/drawingml/2006/main">
              <a:rPr lang="zh-CN" altLang="zh-CN">
                <a:ea typeface="宋体" panose="02010600030101010101" pitchFamily="2" charset="-122"/>
              </a:rPr>
              <a:t>简化版：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 p &lt; a + N;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a:t>
            </a:r>
          </a:p>
        </p:txBody>
      </p:sp>
      <p:sp>
        <p:nvSpPr>
          <p:cNvPr id="4" name="Footer Placeholder 3">
            <a:extLst>
              <a:ext uri="{FF2B5EF4-FFF2-40B4-BE49-F238E27FC236}">
                <a16:creationId xmlns:a16="http://schemas.microsoft.com/office/drawing/2014/main" id="{204618FD-C122-8A9D-2B8A-62439EB85C8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AF593E8-F5A7-B9E8-8019-176B66FA008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622477-4970-4A49-94E1-02882BCD8720}"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957B8CF-B317-A40C-E8D7-DC8AB187161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使用数组名称作为指针</a:t>
            </a:r>
          </a:p>
        </p:txBody>
      </p:sp>
      <p:sp>
        <p:nvSpPr>
          <p:cNvPr id="36867" name="Content Placeholder 2">
            <a:extLst>
              <a:ext uri="{FF2B5EF4-FFF2-40B4-BE49-F238E27FC236}">
                <a16:creationId xmlns:a16="http://schemas.microsoft.com/office/drawing/2014/main" id="{05F4B1F5-30E7-FEF7-68E4-5F03FA244282}"/>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尽管数组名可以用作指针，但不能为其分配新值。</a:t>
            </a:r>
          </a:p>
          <a:p>
            <a:r xmlns:a="http://schemas.openxmlformats.org/drawingml/2006/main">
              <a:rPr lang="zh-CN" altLang="zh-CN">
                <a:ea typeface="宋体" panose="02010600030101010101" pitchFamily="2" charset="-122"/>
              </a:rPr>
              <a:t>试图让它指向其他地方是一个错误：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 (*a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一个++； /*** 错误的 ***/</a:t>
            </a:r>
          </a:p>
          <a:p>
            <a:r xmlns:a="http://schemas.openxmlformats.org/drawingml/2006/main">
              <a:rPr lang="zh-CN" altLang="zh-CN">
                <a:ea typeface="宋体" panose="02010600030101010101" pitchFamily="2" charset="-122"/>
              </a:rPr>
              <a:t>这不是很大的损失；我们总是可以将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a复制</a:t>
            </a:r>
            <a:r xmlns:a="http://schemas.openxmlformats.org/drawingml/2006/main">
              <a:rPr lang="zh-CN" altLang="zh-CN">
                <a:ea typeface="宋体" panose="02010600030101010101" pitchFamily="2" charset="-122"/>
              </a:rPr>
              <a:t>到指针变量中，然后更改指针变量：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一个；</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 (*p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a:t>
            </a:r>
          </a:p>
        </p:txBody>
      </p:sp>
      <p:sp>
        <p:nvSpPr>
          <p:cNvPr id="4" name="Footer Placeholder 3">
            <a:extLst>
              <a:ext uri="{FF2B5EF4-FFF2-40B4-BE49-F238E27FC236}">
                <a16:creationId xmlns:a16="http://schemas.microsoft.com/office/drawing/2014/main" id="{B48D5DFD-811C-70AB-E44A-63933474E7A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87269DE-E190-96BD-B72C-EEEAB790AA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889A52-791C-D04B-B337-BC1BF76045E1}"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9D49596-9519-D2B6-40FD-8E5E951983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程序：反转一系列</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数字（重访）</a:t>
            </a:r>
          </a:p>
        </p:txBody>
      </p:sp>
      <p:sp>
        <p:nvSpPr>
          <p:cNvPr id="37891" name="Content Placeholder 2">
            <a:extLst>
              <a:ext uri="{FF2B5EF4-FFF2-40B4-BE49-F238E27FC236}">
                <a16:creationId xmlns:a16="http://schemas.microsoft.com/office/drawing/2014/main" id="{30AE2EBD-A4EC-BEEA-360A-7CD4EE4DB024}"/>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reverse.c</a:t>
            </a:r>
            <a:r xmlns:a="http://schemas.openxmlformats.org/drawingml/2006/main">
              <a:rPr lang="zh-CN" altLang="zh-CN">
                <a:ea typeface="宋体" panose="02010600030101010101" pitchFamily="2" charset="-122"/>
              </a:rPr>
              <a:t>程序读取 10 个数字，然后以相反的顺序写入这些数字。</a:t>
            </a:r>
          </a:p>
          <a:p>
            <a:r xmlns:a="http://schemas.openxmlformats.org/drawingml/2006/main">
              <a:rPr lang="zh-CN" altLang="zh-CN">
                <a:ea typeface="宋体" panose="02010600030101010101" pitchFamily="2" charset="-122"/>
              </a:rPr>
              <a:t>原始程序将数字存储在一个数组中，下标用于访问数组的元素。</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reverse3.c</a:t>
            </a:r>
            <a:r xmlns:a="http://schemas.openxmlformats.org/drawingml/2006/main">
              <a:rPr lang="zh-CN" altLang="zh-CN">
                <a:ea typeface="宋体" panose="02010600030101010101" pitchFamily="2" charset="-122"/>
              </a:rPr>
              <a:t>是一个新版本的程序，其中下标已被指针算法取代。</a:t>
            </a:r>
          </a:p>
        </p:txBody>
      </p:sp>
      <p:sp>
        <p:nvSpPr>
          <p:cNvPr id="4" name="Footer Placeholder 3">
            <a:extLst>
              <a:ext uri="{FF2B5EF4-FFF2-40B4-BE49-F238E27FC236}">
                <a16:creationId xmlns:a16="http://schemas.microsoft.com/office/drawing/2014/main" id="{A9F09D53-7181-A524-5DF4-3574428CC3E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517AAB7-6CB6-D274-869F-AFB8A9F4A8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6ACD12-4CA4-2342-9485-F1ACE984C13B}"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931679B2-9C58-7CC0-5496-22A1AFCC91F0}"/>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反向3.c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反转一系列数字（指针版本） */</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#定义 N 10</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 [N], *p;</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printf("请输入 %d 个数字：", N);</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(p = a; p &lt; a + N; p++)</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 p);</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printf("逆序：");</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(p = a + N - 1; p &gt;= a; p--)</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printf("%d", *p);</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printf("\n");</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15C1242F-BBDE-8601-D904-CB96A5A47E8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BC4DD6-A03A-942C-AAEC-5BF30AC309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0BF028-89B6-6C44-A656-8BCABF2160C4}"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3538493-8896-20EC-B248-6F22A2A9FFC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39939" name="Content Placeholder 2">
            <a:extLst>
              <a:ext uri="{FF2B5EF4-FFF2-40B4-BE49-F238E27FC236}">
                <a16:creationId xmlns:a16="http://schemas.microsoft.com/office/drawing/2014/main" id="{F7A50B8C-1447-A56B-E4AC-AC2FAB07A128}"/>
              </a:ext>
            </a:extLst>
          </p:cNvPr>
          <p:cNvSpPr>
            <a:spLocks noGrp="1"/>
          </p:cNvSpPr>
          <p:nvPr>
            <p:ph idx="1"/>
          </p:nvPr>
        </p:nvSpPr>
        <p:spPr/>
        <p:txBody>
          <a:bodyPr/>
          <a:lstStyle/>
          <a:p>
            <a:r xmlns:a="http://schemas.openxmlformats.org/drawingml/2006/main">
              <a:rPr lang="zh-CN" altLang="zh-CN" sz="2200">
                <a:ea typeface="宋体" panose="02010600030101010101" pitchFamily="2" charset="-122"/>
              </a:rPr>
              <a:t>传递给函数时，数组名称被视为指针。</a:t>
            </a:r>
          </a:p>
          <a:p>
            <a:r xmlns:a="http://schemas.openxmlformats.org/drawingml/2006/main">
              <a:rPr lang="zh-CN" altLang="zh-CN" sz="2200">
                <a:ea typeface="宋体" panose="02010600030101010101" pitchFamily="2" charset="-122"/>
              </a:rPr>
              <a:t>例子：</a:t>
            </a:r>
          </a:p>
          <a:p>
            <a:pPr xmlns:a="http://schemas.openxmlformats.org/drawingml/2006/main">
              <a:lnSpc>
                <a:spcPct val="80000"/>
              </a:lnSpc>
              <a:spcBef>
                <a:spcPts val="8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find_largest(int a[], int 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 i，最大值；</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最大值 = a[0];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1; i &lt; n;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(a[i] &gt; 最大值)</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最大值 = a[i];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返回最大值；</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200">
                <a:ea typeface="宋体" panose="02010600030101010101" pitchFamily="2" charset="-122"/>
              </a:rPr>
              <a:t>调用</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find_largest </a:t>
            </a:r>
            <a:r xmlns:a="http://schemas.openxmlformats.org/drawingml/2006/main">
              <a:rPr lang="zh-CN" altLang="zh-CN" sz="2200">
                <a:ea typeface="宋体" panose="02010600030101010101" pitchFamily="2" charset="-122"/>
              </a:rPr>
              <a:t>：</a:t>
            </a:r>
          </a:p>
          <a:p>
            <a:pPr xmlns:a="http://schemas.openxmlformats.org/drawingml/2006/main">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最大 = find_largest(b, N);</a:t>
            </a:r>
          </a:p>
          <a:p>
            <a:pPr xmlns:a="http://schemas.openxmlformats.org/drawingml/2006/main">
              <a:buFontTx/>
              <a:buNone/>
            </a:pPr>
            <a:r xmlns:a="http://schemas.openxmlformats.org/drawingml/2006/main">
              <a:rPr lang="zh-CN" altLang="zh-CN" sz="2200">
                <a:ea typeface="宋体" panose="02010600030101010101" pitchFamily="2" charset="-122"/>
              </a:rPr>
              <a:t>此调用导致将指向</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b的第一个元素的指针</a:t>
            </a:r>
            <a:r xmlns:a="http://schemas.openxmlformats.org/drawingml/2006/main">
              <a:rPr lang="zh-CN" altLang="zh-CN" sz="2200">
                <a:ea typeface="宋体" panose="02010600030101010101" pitchFamily="2" charset="-122"/>
              </a:rPr>
              <a:t>分配给</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200">
                <a:ea typeface="宋体" panose="02010600030101010101" pitchFamily="2" charset="-122"/>
              </a:rPr>
              <a:t>；数组本身不会被复制。</a:t>
            </a:r>
          </a:p>
        </p:txBody>
      </p:sp>
      <p:sp>
        <p:nvSpPr>
          <p:cNvPr id="4" name="Footer Placeholder 3">
            <a:extLst>
              <a:ext uri="{FF2B5EF4-FFF2-40B4-BE49-F238E27FC236}">
                <a16:creationId xmlns:a16="http://schemas.microsoft.com/office/drawing/2014/main" id="{1382260C-21FB-748F-15EF-B4557DDE675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80408A3-4A0A-7E89-1F50-709DB88C80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F48D93-2C5C-AE41-A15A-56B7C2B50F9A}"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209DB92-8CE7-9ADC-87D0-06284BB08A2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0963" name="Content Placeholder 2">
            <a:extLst>
              <a:ext uri="{FF2B5EF4-FFF2-40B4-BE49-F238E27FC236}">
                <a16:creationId xmlns:a16="http://schemas.microsoft.com/office/drawing/2014/main" id="{AAA85FAB-7BC9-779A-F43D-E51086A6FA1D}"/>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数组参数被视为指针这一事实具有一些重要的后果。</a:t>
            </a:r>
          </a:p>
          <a:p>
            <a:r xmlns:a="http://schemas.openxmlformats.org/drawingml/2006/main">
              <a:rPr lang="zh-CN" altLang="zh-CN" i="1">
                <a:ea typeface="宋体" panose="02010600030101010101" pitchFamily="2" charset="-122"/>
              </a:rPr>
              <a:t>后果一：</a:t>
            </a:r>
            <a:r xmlns:a="http://schemas.openxmlformats.org/drawingml/2006/main">
              <a:rPr lang="zh-CN" altLang="zh-CN">
                <a:ea typeface="宋体" panose="02010600030101010101" pitchFamily="2" charset="-122"/>
              </a:rPr>
              <a:t>普通变量传给函数时，其值被复制；对相应参数的任何更改都不会影响变量。</a:t>
            </a:r>
          </a:p>
          <a:p>
            <a:r xmlns:a="http://schemas.openxmlformats.org/drawingml/2006/main">
              <a:rPr lang="zh-CN" altLang="zh-CN">
                <a:ea typeface="宋体" panose="02010600030101010101" pitchFamily="2" charset="-122"/>
              </a:rPr>
              <a:t>相反，用作参数的数组不受更改保护。</a:t>
            </a:r>
          </a:p>
        </p:txBody>
      </p:sp>
      <p:sp>
        <p:nvSpPr>
          <p:cNvPr id="4" name="Footer Placeholder 3">
            <a:extLst>
              <a:ext uri="{FF2B5EF4-FFF2-40B4-BE49-F238E27FC236}">
                <a16:creationId xmlns:a16="http://schemas.microsoft.com/office/drawing/2014/main" id="{D2D09D62-B73F-47EF-2A5F-9F873705017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11A50E9-15D8-1CC0-473F-6F254F3D40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02D5D1-0751-294B-A37D-A02E1BFA884D}"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AD5E972-FC4F-4E8A-93A7-4652E816DDC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1987" name="Content Placeholder 2">
            <a:extLst>
              <a:ext uri="{FF2B5EF4-FFF2-40B4-BE49-F238E27FC236}">
                <a16:creationId xmlns:a16="http://schemas.microsoft.com/office/drawing/2014/main" id="{15677628-957F-67C1-9144-93B125AF258E}"/>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例如，以下函数通过将零存储到其每个元素中来修改数组：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void store_zeros(int a[], int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a[i] = 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830A217-F796-8673-0999-FBDEA0A289D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327F0FC-BEDD-8521-8D09-81AEC933EDD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68FEC9-25EE-6B4D-91E3-EE8FED1BBBC1}"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FF7BA06-D6BD-8B78-06BC-2EA784C4B9B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指针算术</a:t>
            </a:r>
          </a:p>
        </p:txBody>
      </p:sp>
      <p:sp>
        <p:nvSpPr>
          <p:cNvPr id="15363" name="Content Placeholder 2">
            <a:extLst>
              <a:ext uri="{FF2B5EF4-FFF2-40B4-BE49-F238E27FC236}">
                <a16:creationId xmlns:a16="http://schemas.microsoft.com/office/drawing/2014/main" id="{6CFF0FC0-F66F-4199-AA0E-6E8D01A1C9FA}"/>
              </a:ext>
            </a:extLst>
          </p:cNvPr>
          <p:cNvSpPr>
            <a:spLocks noGrp="1"/>
          </p:cNvSpPr>
          <p:nvPr>
            <p:ph idx="1"/>
          </p:nvPr>
        </p:nvSpPr>
        <p:spPr/>
        <p:txBody>
          <a:bodyPr/>
          <a:lstStyle/>
          <a:p>
            <a:r xmlns:a="http://schemas.openxmlformats.org/drawingml/2006/main">
              <a:rPr lang="zh-CN" altLang="zh-CN">
                <a:ea typeface="宋体" panose="02010600030101010101" pitchFamily="2" charset="-122"/>
              </a:rPr>
              <a:t>第 11 章展示了指针可以指向数组元素：</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[10],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&amp;a[0];</a:t>
            </a:r>
          </a:p>
          <a:p>
            <a:r xmlns:a="http://schemas.openxmlformats.org/drawingml/2006/main">
              <a:rPr lang="zh-CN" altLang="zh-CN">
                <a:ea typeface="宋体" panose="02010600030101010101" pitchFamily="2" charset="-122"/>
              </a:rPr>
              <a:t>图形表示：</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84A91B9-7C4B-BF92-3C2D-BB54A680554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489427-7BCF-3615-E39A-5FD704AB407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DBF7F3-E69B-6742-9EC5-6249E1BC3440}" type="slidenum">
              <a:rPr lang="en-US" altLang="zh-CN" sz="1200">
                <a:latin typeface="Arial" panose="020B0604020202020204" pitchFamily="34" charset="0"/>
              </a:rPr>
              <a:pPr/>
              <a:t>3</a:t>
            </a:fld>
            <a:endParaRPr lang="en-US" altLang="zh-CN" sz="1800"/>
          </a:p>
        </p:txBody>
      </p:sp>
      <p:pic>
        <p:nvPicPr>
          <p:cNvPr id="15366" name="Picture 6">
            <a:extLst>
              <a:ext uri="{FF2B5EF4-FFF2-40B4-BE49-F238E27FC236}">
                <a16:creationId xmlns:a16="http://schemas.microsoft.com/office/drawing/2014/main" id="{5BD12E29-651B-7643-2C44-A0287BC63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3870325"/>
            <a:ext cx="45196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8CB57C6-C861-3963-1256-C4C0692283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3011" name="Content Placeholder 2">
            <a:extLst>
              <a:ext uri="{FF2B5EF4-FFF2-40B4-BE49-F238E27FC236}">
                <a16:creationId xmlns:a16="http://schemas.microsoft.com/office/drawing/2014/main" id="{6ED7D0B4-F532-9F22-25A9-DA7621F3B29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为了表明一个数组参数不会被改变，我们可以在它的声明中包含单词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find_largest(const int a[], int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如果存在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 </a:t>
            </a:r>
            <a:r xmlns:a="http://schemas.openxmlformats.org/drawingml/2006/main">
              <a:rPr lang="zh-CN" altLang="zh-CN">
                <a:ea typeface="宋体" panose="02010600030101010101" pitchFamily="2" charset="-122"/>
              </a:rPr>
              <a:t>，编译器将检查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find_largest</a:t>
            </a:r>
            <a:r xmlns:a="http://schemas.openxmlformats.org/drawingml/2006/main">
              <a:rPr lang="zh-CN" altLang="zh-CN">
                <a:ea typeface="宋体" panose="02010600030101010101" pitchFamily="2" charset="-122"/>
              </a:rPr>
              <a:t>的主体中是否没有对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a元素的赋值</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C38E5BA4-EF36-933F-8B14-4DB9B592544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4CC4654-858F-C10D-980B-1D19DF2A4D3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9402F4-8C39-FE42-907F-0CB803701DC4}"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16BF4C0-7887-3602-44D4-458629B32F7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4035" name="Content Placeholder 2">
            <a:extLst>
              <a:ext uri="{FF2B5EF4-FFF2-40B4-BE49-F238E27FC236}">
                <a16:creationId xmlns:a16="http://schemas.microsoft.com/office/drawing/2014/main" id="{FB6A08E4-295B-5605-A467-2A43E3A59497}"/>
              </a:ext>
            </a:extLst>
          </p:cNvPr>
          <p:cNvSpPr>
            <a:spLocks noGrp="1"/>
          </p:cNvSpPr>
          <p:nvPr>
            <p:ph idx="1"/>
          </p:nvPr>
        </p:nvSpPr>
        <p:spPr/>
        <p:txBody>
          <a:bodyPr/>
          <a:lstStyle/>
          <a:p>
            <a:r xmlns:a="http://schemas.openxmlformats.org/drawingml/2006/main">
              <a:rPr lang="zh-CN" altLang="zh-CN" i="1">
                <a:ea typeface="宋体" panose="02010600030101010101" pitchFamily="2" charset="-122"/>
              </a:rPr>
              <a:t>结果 2：</a:t>
            </a:r>
            <a:r xmlns:a="http://schemas.openxmlformats.org/drawingml/2006/main">
              <a:rPr lang="zh-CN" altLang="zh-CN">
                <a:ea typeface="宋体" panose="02010600030101010101" pitchFamily="2" charset="-122"/>
              </a:rPr>
              <a:t>将数组传递给函数所需的时间不取决于数组的大小。</a:t>
            </a:r>
          </a:p>
          <a:p>
            <a:r xmlns:a="http://schemas.openxmlformats.org/drawingml/2006/main">
              <a:rPr lang="zh-CN" altLang="zh-CN">
                <a:ea typeface="宋体" panose="02010600030101010101" pitchFamily="2" charset="-122"/>
              </a:rPr>
              <a:t>传递一个大数组没有任何惩罚，因为没有制作数组的副本。</a:t>
            </a:r>
          </a:p>
        </p:txBody>
      </p:sp>
      <p:sp>
        <p:nvSpPr>
          <p:cNvPr id="4" name="Footer Placeholder 3">
            <a:extLst>
              <a:ext uri="{FF2B5EF4-FFF2-40B4-BE49-F238E27FC236}">
                <a16:creationId xmlns:a16="http://schemas.microsoft.com/office/drawing/2014/main" id="{9B3AC9DA-577F-8132-C30F-16541851605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3938727-8F58-4AD0-98F8-69883E98474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A4AFBA-99A8-E844-8D62-2EDA2CE70E0C}"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CF364535-B117-589E-545E-ED5B865ADD7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5059" name="Content Placeholder 2">
            <a:extLst>
              <a:ext uri="{FF2B5EF4-FFF2-40B4-BE49-F238E27FC236}">
                <a16:creationId xmlns:a16="http://schemas.microsoft.com/office/drawing/2014/main" id="{D76D3304-0BDD-8357-850B-10D6699F3135}"/>
              </a:ext>
            </a:extLst>
          </p:cNvPr>
          <p:cNvSpPr>
            <a:spLocks noGrp="1"/>
          </p:cNvSpPr>
          <p:nvPr>
            <p:ph idx="1"/>
          </p:nvPr>
        </p:nvSpPr>
        <p:spPr/>
        <p:txBody>
          <a:bodyPr/>
          <a:lstStyle/>
          <a:p>
            <a:r xmlns:a="http://schemas.openxmlformats.org/drawingml/2006/main">
              <a:rPr lang="zh-CN" altLang="zh-CN" i="1">
                <a:ea typeface="宋体" panose="02010600030101010101" pitchFamily="2" charset="-122"/>
              </a:rPr>
              <a:t>结果 3：</a:t>
            </a:r>
            <a:r xmlns:a="http://schemas.openxmlformats.org/drawingml/2006/main">
              <a:rPr lang="zh-CN" altLang="zh-CN">
                <a:ea typeface="宋体" panose="02010600030101010101" pitchFamily="2" charset="-122"/>
              </a:rPr>
              <a:t>如果需要，可以将数组参数声明为指针。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find_largest</a:t>
            </a:r>
            <a:r xmlns:a="http://schemas.openxmlformats.org/drawingml/2006/main">
              <a:rPr lang="zh-CN" altLang="zh-CN">
                <a:ea typeface="宋体" panose="02010600030101010101" pitchFamily="2" charset="-122"/>
              </a:rPr>
              <a:t>可以定义如下：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find_largest(int *a, int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声明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为</a:t>
            </a:r>
            <a:r xmlns:a="http://schemas.openxmlformats.org/drawingml/2006/main">
              <a:rPr lang="zh-CN" altLang="zh-CN">
                <a:ea typeface="宋体" panose="02010600030101010101" pitchFamily="2" charset="-122"/>
              </a:rPr>
              <a:t>指针，相当于将其声明为数组；编译器将声明视为相同。</a:t>
            </a:r>
          </a:p>
        </p:txBody>
      </p:sp>
      <p:sp>
        <p:nvSpPr>
          <p:cNvPr id="4" name="Footer Placeholder 3">
            <a:extLst>
              <a:ext uri="{FF2B5EF4-FFF2-40B4-BE49-F238E27FC236}">
                <a16:creationId xmlns:a16="http://schemas.microsoft.com/office/drawing/2014/main" id="{BF877870-86B0-68C9-BD3E-1C989CADB7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6E0A0E-6C1D-5471-A0EF-2D2A2D552AC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FF7A8E-D0AE-5248-ADD9-A18C0271AF8D}"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D19A1C4-709E-B40F-DA68-2C630EBFA1B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6083" name="Content Placeholder 2">
            <a:extLst>
              <a:ext uri="{FF2B5EF4-FFF2-40B4-BE49-F238E27FC236}">
                <a16:creationId xmlns:a16="http://schemas.microsoft.com/office/drawing/2014/main" id="{EBFC6BA3-F99D-53E7-FB44-D31F52B5FA01}"/>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尽管将</a:t>
            </a:r>
            <a:r xmlns:a="http://schemas.openxmlformats.org/drawingml/2006/main">
              <a:rPr lang="zh-CN" altLang="zh-CN" i="1">
                <a:ea typeface="宋体" panose="02010600030101010101" pitchFamily="2" charset="-122"/>
              </a:rPr>
              <a:t>参数声明</a:t>
            </a:r>
            <a:r xmlns:a="http://schemas.openxmlformats.org/drawingml/2006/main">
              <a:rPr lang="zh-CN" altLang="zh-CN">
                <a:ea typeface="宋体" panose="02010600030101010101" pitchFamily="2" charset="-122"/>
              </a:rPr>
              <a:t>为数组与将其声明为指针相同，但对于</a:t>
            </a:r>
            <a:r xmlns:a="http://schemas.openxmlformats.org/drawingml/2006/main">
              <a:rPr lang="zh-CN" altLang="zh-CN" i="1">
                <a:ea typeface="宋体" panose="02010600030101010101" pitchFamily="2" charset="-122"/>
              </a:rPr>
              <a:t>变量而言并非如此</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以下声明使编译器为 10 个整数留出空间：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诠释一个[10]；</a:t>
            </a:r>
          </a:p>
          <a:p>
            <a:r xmlns:a="http://schemas.openxmlformats.org/drawingml/2006/main">
              <a:rPr lang="zh-CN" altLang="zh-CN">
                <a:ea typeface="宋体" panose="02010600030101010101" pitchFamily="2" charset="-122"/>
              </a:rPr>
              <a:t>以下声明使编译器为指针变量分配空间：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a:t>
            </a:r>
          </a:p>
        </p:txBody>
      </p:sp>
      <p:sp>
        <p:nvSpPr>
          <p:cNvPr id="4" name="Footer Placeholder 3">
            <a:extLst>
              <a:ext uri="{FF2B5EF4-FFF2-40B4-BE49-F238E27FC236}">
                <a16:creationId xmlns:a16="http://schemas.microsoft.com/office/drawing/2014/main" id="{22E82766-B2A3-9401-E524-0C6103629A0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F6384C-422E-C5EF-214E-3AD9DD0D31B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56A81B-7DEC-964D-A83D-8FE8FB0015AF}"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54A2F7E-F9E3-A87E-B29E-46F870BAB75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7107" name="Content Placeholder 2">
            <a:extLst>
              <a:ext uri="{FF2B5EF4-FFF2-40B4-BE49-F238E27FC236}">
                <a16:creationId xmlns:a16="http://schemas.microsoft.com/office/drawing/2014/main" id="{8C2C615D-F7FA-E848-D1A5-88DBF2D04851}"/>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在后一种情况下，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不是数组；试图将其用作数组可能会导致灾难性的后果。</a:t>
            </a:r>
          </a:p>
          <a:p>
            <a:r xmlns:a="http://schemas.openxmlformats.org/drawingml/2006/main">
              <a:rPr lang="zh-CN" altLang="zh-CN">
                <a:ea typeface="宋体" panose="02010600030101010101" pitchFamily="2" charset="-122"/>
              </a:rPr>
              <a:t>例如，赋值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 0; /*** 错误的 ***/</a:t>
            </a:r>
          </a:p>
          <a:p>
            <a:pPr xmlns:a="http://schemas.openxmlformats.org/drawingml/2006/main">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指向的</a:t>
            </a:r>
            <a:r xmlns:a="http://schemas.openxmlformats.org/drawingml/2006/main">
              <a:rPr lang="zh-CN" altLang="zh-CN">
                <a:ea typeface="宋体" panose="02010600030101010101" pitchFamily="2" charset="-122"/>
              </a:rPr>
              <a:t>地方存储 0 。</a:t>
            </a:r>
          </a:p>
          <a:p>
            <a:r xmlns:a="http://schemas.openxmlformats.org/drawingml/2006/main">
              <a:rPr lang="zh-CN" altLang="zh-CN">
                <a:ea typeface="宋体" panose="02010600030101010101" pitchFamily="2" charset="-122"/>
              </a:rPr>
              <a:t>因为我们不知道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指向哪里，所以对程序的影响是不确定的。</a:t>
            </a:r>
          </a:p>
        </p:txBody>
      </p:sp>
      <p:sp>
        <p:nvSpPr>
          <p:cNvPr id="4" name="Footer Placeholder 3">
            <a:extLst>
              <a:ext uri="{FF2B5EF4-FFF2-40B4-BE49-F238E27FC236}">
                <a16:creationId xmlns:a16="http://schemas.microsoft.com/office/drawing/2014/main" id="{54C87F4C-292C-C18C-245A-25D7C1DFD5B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F4EECD6-3257-9A23-AF25-F84A8452B9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123E63-C3BD-3149-B38C-7C5A84074D7D}"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6691CC5-C639-FD71-B27E-0BF7D469438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数组参数（重新访问）</a:t>
            </a:r>
          </a:p>
        </p:txBody>
      </p:sp>
      <p:sp>
        <p:nvSpPr>
          <p:cNvPr id="48131" name="Content Placeholder 2">
            <a:extLst>
              <a:ext uri="{FF2B5EF4-FFF2-40B4-BE49-F238E27FC236}">
                <a16:creationId xmlns:a16="http://schemas.microsoft.com/office/drawing/2014/main" id="{EFF62DFB-D538-6841-7BE1-9ADCF3B9EF7D}"/>
              </a:ext>
            </a:extLst>
          </p:cNvPr>
          <p:cNvSpPr>
            <a:spLocks noGrp="1"/>
          </p:cNvSpPr>
          <p:nvPr>
            <p:ph idx="1"/>
          </p:nvPr>
        </p:nvSpPr>
        <p:spPr/>
        <p:txBody>
          <a:bodyPr/>
          <a:lstStyle/>
          <a:p>
            <a:r xmlns:a="http://schemas.openxmlformats.org/drawingml/2006/main">
              <a:rPr lang="zh-CN" altLang="zh-CN" i="1">
                <a:ea typeface="宋体" panose="02010600030101010101" pitchFamily="2" charset="-122"/>
              </a:rPr>
              <a:t>结果 4：</a:t>
            </a:r>
            <a:r xmlns:a="http://schemas.openxmlformats.org/drawingml/2006/main">
              <a:rPr lang="zh-CN" altLang="zh-CN">
                <a:ea typeface="宋体" panose="02010600030101010101" pitchFamily="2" charset="-122"/>
              </a:rPr>
              <a:t>带有数组参数的函数可以传递一个数组“切片”——一系列连续元素。</a:t>
            </a:r>
          </a:p>
          <a:p>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find_largest应用于</a:t>
            </a:r>
            <a:r xmlns:a="http://schemas.openxmlformats.org/drawingml/2006/main">
              <a:rPr lang="zh-CN" altLang="zh-CN">
                <a:ea typeface="宋体" panose="02010600030101010101" pitchFamily="2" charset="-122"/>
              </a:rPr>
              <a:t>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b的元素 5 到 14 的示例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最大 = find_largest(&amp;b[5], 10);</a:t>
            </a:r>
          </a:p>
        </p:txBody>
      </p:sp>
      <p:sp>
        <p:nvSpPr>
          <p:cNvPr id="4" name="Footer Placeholder 3">
            <a:extLst>
              <a:ext uri="{FF2B5EF4-FFF2-40B4-BE49-F238E27FC236}">
                <a16:creationId xmlns:a16="http://schemas.microsoft.com/office/drawing/2014/main" id="{337AA8CA-A4FD-3C92-85CE-3380587B664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95E461B-B8DD-B5E4-0D0B-7E3145500E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20A7C-F7D4-7744-B7BD-986E3E94BB85}"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BE08849-2585-5DD3-0BFA-FBF7A6D5F5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使用指针作为数组名</a:t>
            </a:r>
          </a:p>
        </p:txBody>
      </p:sp>
      <p:sp>
        <p:nvSpPr>
          <p:cNvPr id="49155" name="Content Placeholder 2">
            <a:extLst>
              <a:ext uri="{FF2B5EF4-FFF2-40B4-BE49-F238E27FC236}">
                <a16:creationId xmlns:a16="http://schemas.microsoft.com/office/drawing/2014/main" id="{083E780A-CDE4-031E-886A-762074D4F40B}"/>
              </a:ext>
            </a:extLst>
          </p:cNvPr>
          <p:cNvSpPr>
            <a:spLocks noGrp="1"/>
          </p:cNvSpPr>
          <p:nvPr>
            <p:ph idx="1"/>
          </p:nvPr>
        </p:nvSpPr>
        <p:spPr/>
        <p:txBody>
          <a:bodyPr/>
          <a:lstStyle/>
          <a:p>
            <a:r xmlns:a="http://schemas.openxmlformats.org/drawingml/2006/main">
              <a:rPr lang="zh-CN" altLang="zh-CN">
                <a:ea typeface="宋体" panose="02010600030101010101" pitchFamily="2" charset="-122"/>
              </a:rPr>
              <a:t>C 允许我们给指针下标，就好像它是一个数组名一样：</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 N 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a[N], i, sum = 0, *p = a;</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总和 += p[i];</a:t>
            </a:r>
          </a:p>
          <a:p>
            <a:pPr xmlns:a="http://schemas.openxmlformats.org/drawingml/2006/main">
              <a:buFontTx/>
              <a:buNone/>
            </a:pPr>
            <a:r xmlns:a="http://schemas.openxmlformats.org/drawingml/2006/main">
              <a:rPr lang="zh-CN" altLang="zh-CN">
                <a:ea typeface="宋体" panose="02010600030101010101" pitchFamily="2" charset="-122"/>
              </a:rPr>
              <a:t>编译器将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p[i]</a:t>
            </a:r>
            <a:r xmlns:a="http://schemas.openxmlformats.org/drawingml/2006/main">
              <a:rPr lang="zh-CN" altLang="zh-CN">
                <a:ea typeface="宋体" panose="02010600030101010101" pitchFamily="2" charset="-122"/>
              </a:rPr>
              <a:t>视为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*(p+i)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C1530B10-3028-0952-8F94-37ED5601B80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896C85-2026-EC19-A380-7196F3AE08E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ABB2A4-8D66-334A-88CD-5E32FC26461F}"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D46F989-C9FE-676A-17F9-24EF17591C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指针和多维数组</a:t>
            </a:r>
          </a:p>
        </p:txBody>
      </p:sp>
      <p:sp>
        <p:nvSpPr>
          <p:cNvPr id="50179" name="Content Placeholder 2">
            <a:extLst>
              <a:ext uri="{FF2B5EF4-FFF2-40B4-BE49-F238E27FC236}">
                <a16:creationId xmlns:a16="http://schemas.microsoft.com/office/drawing/2014/main" id="{B0F381DD-CD83-0615-5688-DD2E80ECFDCC}"/>
              </a:ext>
            </a:extLst>
          </p:cNvPr>
          <p:cNvSpPr>
            <a:spLocks noGrp="1"/>
          </p:cNvSpPr>
          <p:nvPr>
            <p:ph idx="1"/>
          </p:nvPr>
        </p:nvSpPr>
        <p:spPr/>
        <p:txBody>
          <a:bodyPr/>
          <a:lstStyle/>
          <a:p>
            <a:r xmlns:a="http://schemas.openxmlformats.org/drawingml/2006/main">
              <a:rPr lang="zh-CN" altLang="zh-CN">
                <a:ea typeface="宋体" panose="02010600030101010101" pitchFamily="2" charset="-122"/>
              </a:rPr>
              <a:t>正如指针可以指向一维数组的元素一样，它们也可以指向多维数组的元素。</a:t>
            </a:r>
          </a:p>
          <a:p>
            <a:r xmlns:a="http://schemas.openxmlformats.org/drawingml/2006/main">
              <a:rPr lang="zh-CN" altLang="zh-CN">
                <a:ea typeface="宋体" panose="02010600030101010101" pitchFamily="2" charset="-122"/>
              </a:rPr>
              <a:t>本节探讨使用指针处理多维数组元素的常用技术。</a:t>
            </a:r>
          </a:p>
        </p:txBody>
      </p:sp>
      <p:sp>
        <p:nvSpPr>
          <p:cNvPr id="4" name="Footer Placeholder 3">
            <a:extLst>
              <a:ext uri="{FF2B5EF4-FFF2-40B4-BE49-F238E27FC236}">
                <a16:creationId xmlns:a16="http://schemas.microsoft.com/office/drawing/2014/main" id="{D8D1CAB6-3D22-7F48-92F6-E374514750F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43486C-EDB0-E00C-3033-9D2C97FC00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B569B6-18F7-9141-A9FF-06F43440E12A}"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D318700-5C50-2A96-D417-187C25C8C21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多维数组</a:t>
            </a:r>
            <a:r xmlns:a="http://schemas.openxmlformats.org/drawingml/2006/main">
              <a:rPr lang="zh-CN" altLang="zh-CN">
                <a:ea typeface="宋体" panose="02010600030101010101" pitchFamily="2" charset="-122"/>
              </a:rPr>
              <a:t>的元素</a:t>
            </a:r>
            <a:br xmlns:a="http://schemas.openxmlformats.org/drawingml/2006/main">
              <a:rPr lang="en-US" altLang="zh-CN">
                <a:ea typeface="宋体" panose="02010600030101010101" pitchFamily="2" charset="-122"/>
              </a:rPr>
            </a:br>
          </a:p>
        </p:txBody>
      </p:sp>
      <p:sp>
        <p:nvSpPr>
          <p:cNvPr id="51203" name="Content Placeholder 2">
            <a:extLst>
              <a:ext uri="{FF2B5EF4-FFF2-40B4-BE49-F238E27FC236}">
                <a16:creationId xmlns:a16="http://schemas.microsoft.com/office/drawing/2014/main" id="{76C0FBFA-CF6A-CFD9-7169-2315566B2C69}"/>
              </a:ext>
            </a:extLst>
          </p:cNvPr>
          <p:cNvSpPr>
            <a:spLocks noGrp="1"/>
          </p:cNvSpPr>
          <p:nvPr>
            <p:ph idx="1"/>
          </p:nvPr>
        </p:nvSpPr>
        <p:spPr>
          <a:xfrm>
            <a:off x="685800" y="1600200"/>
            <a:ext cx="7772400" cy="4724400"/>
          </a:xfrm>
        </p:spPr>
        <p:txBody>
          <a:bodyPr/>
          <a:lstStyle/>
          <a:p>
            <a:r xmlns:a="http://schemas.openxmlformats.org/drawingml/2006/main">
              <a:rPr lang="zh-CN" altLang="zh-CN" sz="2600">
                <a:ea typeface="宋体" panose="02010600030101010101" pitchFamily="2" charset="-122"/>
              </a:rPr>
              <a:t>第 8 章展示了 C 以行优先顺序存储二维数组。</a:t>
            </a:r>
          </a:p>
          <a:p>
            <a:r xmlns:a="http://schemas.openxmlformats.org/drawingml/2006/main">
              <a:rPr lang="zh-CN" altLang="zh-CN" sz="2600" i="1">
                <a:ea typeface="宋体" panose="02010600030101010101" pitchFamily="2" charset="-122"/>
              </a:rPr>
              <a:t>r</a:t>
            </a:r>
            <a:r xmlns:a="http://schemas.openxmlformats.org/drawingml/2006/main">
              <a:rPr lang="zh-CN" altLang="zh-CN" sz="2600">
                <a:ea typeface="宋体" panose="02010600030101010101" pitchFamily="2" charset="-122"/>
              </a:rPr>
              <a:t>行</a:t>
            </a:r>
            <a:r xmlns:a="http://schemas.openxmlformats.org/drawingml/2006/main">
              <a:rPr lang="zh-CN" altLang="zh-CN" sz="2600">
                <a:ea typeface="宋体" panose="02010600030101010101" pitchFamily="2" charset="-122"/>
              </a:rPr>
              <a:t>的数组的布局：</a:t>
            </a: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buFontTx/>
              <a:buNone/>
            </a:pPr>
            <a:r xmlns:a="http://schemas.openxmlformats.org/drawingml/2006/main">
              <a:rPr lang="zh-CN" altLang="zh-CN">
                <a:ea typeface="宋体" panose="02010600030101010101" pitchFamily="2" charset="-122"/>
              </a:rPr>
              <a:t>  </a:t>
            </a:r>
          </a:p>
          <a:p>
            <a:r xmlns:a="http://schemas.openxmlformats.org/drawingml/2006/main">
              <a:rPr lang="zh-CN" altLang="zh-CN" sz="2600">
                <a:ea typeface="宋体" panose="02010600030101010101" pitchFamily="2" charset="-122"/>
              </a:rPr>
              <a:t>如果</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600">
                <a:ea typeface="宋体" panose="02010600030101010101" pitchFamily="2" charset="-122"/>
              </a:rPr>
              <a:t>最初指向第 0 行第 0 列的元素，我们可以通过</a:t>
            </a:r>
            <a:r xmlns:a="http://schemas.openxmlformats.org/drawingml/2006/main">
              <a:rPr lang="zh-CN" altLang="zh-CN" sz="2600">
                <a:ea typeface="宋体" panose="02010600030101010101" pitchFamily="2" charset="-122"/>
              </a:rPr>
              <a:t>重复递增</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p来访问数组中的每个元素。</a:t>
            </a:r>
          </a:p>
        </p:txBody>
      </p:sp>
      <p:sp>
        <p:nvSpPr>
          <p:cNvPr id="4" name="Footer Placeholder 3">
            <a:extLst>
              <a:ext uri="{FF2B5EF4-FFF2-40B4-BE49-F238E27FC236}">
                <a16:creationId xmlns:a16="http://schemas.microsoft.com/office/drawing/2014/main" id="{1616A5DF-5B25-797F-1E5D-10D1EAD5D85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B9D028A-3B2E-CF83-5216-57161176948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A75579-FE52-3441-9ABE-AA95B3030862}" type="slidenum">
              <a:rPr lang="en-US" altLang="zh-CN" sz="1200">
                <a:latin typeface="Arial" panose="020B0604020202020204" pitchFamily="34" charset="0"/>
              </a:rPr>
              <a:pPr/>
              <a:t>38</a:t>
            </a:fld>
            <a:endParaRPr lang="en-US" altLang="zh-CN" sz="1800"/>
          </a:p>
        </p:txBody>
      </p:sp>
      <p:pic>
        <p:nvPicPr>
          <p:cNvPr id="51206" name="Picture 6">
            <a:extLst>
              <a:ext uri="{FF2B5EF4-FFF2-40B4-BE49-F238E27FC236}">
                <a16:creationId xmlns:a16="http://schemas.microsoft.com/office/drawing/2014/main" id="{234D1339-892A-5267-3C98-20DE340F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2984500"/>
            <a:ext cx="53752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3E3C4BD-13A6-9E80-EC28-95E6DCCBF9D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多维数组</a:t>
            </a:r>
            <a:r xmlns:a="http://schemas.openxmlformats.org/drawingml/2006/main">
              <a:rPr lang="zh-CN" altLang="zh-CN">
                <a:ea typeface="宋体" panose="02010600030101010101" pitchFamily="2" charset="-122"/>
              </a:rPr>
              <a:t>的元素</a:t>
            </a:r>
            <a:br xmlns:a="http://schemas.openxmlformats.org/drawingml/2006/main">
              <a:rPr lang="en-US" altLang="zh-CN">
                <a:ea typeface="宋体" panose="02010600030101010101" pitchFamily="2" charset="-122"/>
              </a:rPr>
            </a:br>
          </a:p>
        </p:txBody>
      </p:sp>
      <p:sp>
        <p:nvSpPr>
          <p:cNvPr id="52227" name="Content Placeholder 2">
            <a:extLst>
              <a:ext uri="{FF2B5EF4-FFF2-40B4-BE49-F238E27FC236}">
                <a16:creationId xmlns:a16="http://schemas.microsoft.com/office/drawing/2014/main" id="{4853B5A6-CB54-9911-1C51-B674BB4A259C}"/>
              </a:ext>
            </a:extLst>
          </p:cNvPr>
          <p:cNvSpPr>
            <a:spLocks noGrp="1"/>
          </p:cNvSpPr>
          <p:nvPr>
            <p:ph idx="1"/>
          </p:nvPr>
        </p:nvSpPr>
        <p:spPr>
          <a:xfrm>
            <a:off x="685800" y="1600200"/>
            <a:ext cx="7924800" cy="4724400"/>
          </a:xfrm>
        </p:spPr>
        <p:txBody>
          <a:bodyPr/>
          <a:lstStyle/>
          <a:p>
            <a:r xmlns:a="http://schemas.openxmlformats.org/drawingml/2006/main">
              <a:rPr lang="zh-CN" altLang="zh-CN" sz="2200">
                <a:ea typeface="宋体" panose="02010600030101010101" pitchFamily="2" charset="-122"/>
              </a:rPr>
              <a:t>考虑将以下数组的所有元素初始化为零的问题：</a:t>
            </a:r>
          </a:p>
          <a:p>
            <a:pPr xmlns:a="http://schemas.openxmlformats.org/drawingml/2006/main">
              <a:lnSpc>
                <a:spcPct val="80000"/>
              </a:lnSpc>
              <a:spcBef>
                <a:spcPts val="8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a[NUM_ROWS][NUM_COLS];</a:t>
            </a:r>
          </a:p>
          <a:p>
            <a:pPr xmlns:a="http://schemas.openxmlformats.org/drawingml/2006/main">
              <a:spcBef>
                <a:spcPts val="800"/>
              </a:spcBef>
            </a:pPr>
            <a:r xmlns:a="http://schemas.openxmlformats.org/drawingml/2006/main">
              <a:rPr lang="zh-CN" altLang="zh-CN" sz="2200">
                <a:ea typeface="宋体" panose="02010600030101010101" pitchFamily="2" charset="-122"/>
              </a:rPr>
              <a:t>显而易见的技术是使用嵌套</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的 for</a:t>
            </a:r>
            <a:r xmlns:a="http://schemas.openxmlformats.org/drawingml/2006/main">
              <a:rPr lang="zh-CN" altLang="zh-CN" sz="2200">
                <a:ea typeface="宋体" panose="02010600030101010101" pitchFamily="2" charset="-122"/>
              </a:rPr>
              <a:t>循环：</a:t>
            </a:r>
          </a:p>
          <a:p>
            <a:pPr xmlns:a="http://schemas.openxmlformats.org/drawingml/2006/main">
              <a:lnSpc>
                <a:spcPct val="80000"/>
              </a:lnSpc>
              <a:spcBef>
                <a:spcPts val="8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整数行，列；</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(row = 0; row &lt; NUM_ROWS; row++)</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for (col = 0; col &lt; NUM_COLS; col++)</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一个[行][列] = 0；</a:t>
            </a:r>
          </a:p>
          <a:p>
            <a:pPr xmlns:a="http://schemas.openxmlformats.org/drawingml/2006/main">
              <a:spcBef>
                <a:spcPts val="800"/>
              </a:spcBef>
            </a:pPr>
            <a:r xmlns:a="http://schemas.openxmlformats.org/drawingml/2006/main">
              <a:rPr lang="zh-CN" altLang="zh-CN" sz="2200">
                <a:ea typeface="宋体" panose="02010600030101010101" pitchFamily="2" charset="-122"/>
              </a:rPr>
              <a:t>如果我们将</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200">
                <a:ea typeface="宋体" panose="02010600030101010101" pitchFamily="2" charset="-122"/>
              </a:rPr>
              <a:t>视为整数的一维数组，则一个循环就足够了：</a:t>
            </a:r>
          </a:p>
          <a:p>
            <a:pPr xmlns:a="http://schemas.openxmlformats.org/drawingml/2006/main">
              <a:lnSpc>
                <a:spcPct val="80000"/>
              </a:lnSpc>
              <a:spcBef>
                <a:spcPts val="8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 p;</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为了</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&amp;a[0][0];</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&lt;=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&amp;a[NUM_ROWS-1][NUM_COLS-1];</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0;</a:t>
            </a:r>
          </a:p>
          <a:p>
            <a:pPr>
              <a:lnSpc>
                <a:spcPct val="80000"/>
              </a:lnSpc>
              <a:spcBef>
                <a:spcPts val="600"/>
              </a:spcBef>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479E38C8-5E41-F287-518B-E6D837A1686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94CE2E3-02CC-43AB-B3BA-B615AE845D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61FF63-A647-BA47-9585-6B7423288F0C}"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1477F75-1966-0893-9AF3-EFE888A9CF8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指针算术</a:t>
            </a:r>
          </a:p>
        </p:txBody>
      </p:sp>
      <p:sp>
        <p:nvSpPr>
          <p:cNvPr id="16387" name="Content Placeholder 2">
            <a:extLst>
              <a:ext uri="{FF2B5EF4-FFF2-40B4-BE49-F238E27FC236}">
                <a16:creationId xmlns:a16="http://schemas.microsoft.com/office/drawing/2014/main" id="{CE3F89EF-1F52-EA2B-6F8D-9D6BCD5E618E}"/>
              </a:ext>
            </a:extLst>
          </p:cNvPr>
          <p:cNvSpPr>
            <a:spLocks noGrp="1"/>
          </p:cNvSpPr>
          <p:nvPr>
            <p:ph idx="1"/>
          </p:nvPr>
        </p:nvSpPr>
        <p:spPr/>
        <p:txBody>
          <a:bodyPr/>
          <a:lstStyle/>
          <a:p>
            <a:r xmlns:a="http://schemas.openxmlformats.org/drawingml/2006/main">
              <a:rPr lang="zh-CN" altLang="zh-CN">
                <a:ea typeface="宋体" panose="02010600030101010101" pitchFamily="2" charset="-122"/>
              </a:rPr>
              <a:t>我们现在可以</a:t>
            </a:r>
            <a:r xmlns:a="http://schemas.openxmlformats.org/drawingml/2006/main">
              <a:rPr lang="zh-CN" altLang="zh-CN">
                <a:ea typeface="宋体" panose="02010600030101010101" pitchFamily="2" charset="-122"/>
              </a:rPr>
              <a:t>通过</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p访问</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a[0] </a:t>
            </a:r>
            <a:r xmlns:a="http://schemas.openxmlformats.org/drawingml/2006/main">
              <a:rPr lang="zh-CN" altLang="zh-CN">
                <a:ea typeface="宋体" panose="02010600030101010101" pitchFamily="2" charset="-122"/>
              </a:rPr>
              <a:t>；例如，我们可以</a:t>
            </a:r>
            <a:r xmlns:a="http://schemas.openxmlformats.org/drawingml/2006/main">
              <a:rPr lang="zh-CN" altLang="zh-CN">
                <a:ea typeface="宋体" panose="02010600030101010101" pitchFamily="2" charset="-122"/>
              </a:rPr>
              <a:t>通过编写将值 5 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a[0]中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5;</a:t>
            </a:r>
          </a:p>
          <a:p>
            <a:r xmlns:a="http://schemas.openxmlformats.org/drawingml/2006/main">
              <a:rPr lang="zh-CN" altLang="zh-CN">
                <a:ea typeface="宋体" panose="02010600030101010101" pitchFamily="2" charset="-122"/>
              </a:rPr>
              <a:t>更新的图片：</a:t>
            </a:r>
          </a:p>
        </p:txBody>
      </p:sp>
      <p:sp>
        <p:nvSpPr>
          <p:cNvPr id="4" name="Footer Placeholder 3">
            <a:extLst>
              <a:ext uri="{FF2B5EF4-FFF2-40B4-BE49-F238E27FC236}">
                <a16:creationId xmlns:a16="http://schemas.microsoft.com/office/drawing/2014/main" id="{FD19087A-9E95-16B6-D88A-8C50B276868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714747-0046-756A-FB33-F8749AADB4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AEC8DF-2E45-884D-8445-B104A44944BD}" type="slidenum">
              <a:rPr lang="en-US" altLang="zh-CN" sz="1200">
                <a:latin typeface="Arial" panose="020B0604020202020204" pitchFamily="34" charset="0"/>
              </a:rPr>
              <a:pPr/>
              <a:t>4</a:t>
            </a:fld>
            <a:endParaRPr lang="en-US" altLang="zh-CN" sz="1800"/>
          </a:p>
        </p:txBody>
      </p:sp>
      <p:pic>
        <p:nvPicPr>
          <p:cNvPr id="16390" name="Picture 6">
            <a:extLst>
              <a:ext uri="{FF2B5EF4-FFF2-40B4-BE49-F238E27FC236}">
                <a16:creationId xmlns:a16="http://schemas.microsoft.com/office/drawing/2014/main" id="{888BE712-85DA-A33C-284B-2B4885207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3559175"/>
            <a:ext cx="453231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BA5319C2-09DF-B9DF-D04B-B25C6DDD731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多维数组</a:t>
            </a:r>
            <a:r xmlns:a="http://schemas.openxmlformats.org/drawingml/2006/main">
              <a:rPr lang="zh-CN" altLang="zh-CN">
                <a:ea typeface="宋体" panose="02010600030101010101" pitchFamily="2" charset="-122"/>
              </a:rPr>
              <a:t>的元素</a:t>
            </a:r>
            <a:br xmlns:a="http://schemas.openxmlformats.org/drawingml/2006/main">
              <a:rPr lang="en-US" altLang="zh-CN">
                <a:ea typeface="宋体" panose="02010600030101010101" pitchFamily="2" charset="-122"/>
              </a:rPr>
            </a:br>
          </a:p>
        </p:txBody>
      </p:sp>
      <p:sp>
        <p:nvSpPr>
          <p:cNvPr id="53251" name="Content Placeholder 2">
            <a:extLst>
              <a:ext uri="{FF2B5EF4-FFF2-40B4-BE49-F238E27FC236}">
                <a16:creationId xmlns:a16="http://schemas.microsoft.com/office/drawing/2014/main" id="{1A6D317A-6E15-4C4E-86E9-5903E3E2537D}"/>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尽管将二维数组视为一维可能看起来像是作弊，但它适用于大多数 C 编译器。</a:t>
            </a:r>
          </a:p>
          <a:p>
            <a:r xmlns:a="http://schemas.openxmlformats.org/drawingml/2006/main">
              <a:rPr lang="zh-CN" altLang="zh-CN">
                <a:ea typeface="宋体" panose="02010600030101010101" pitchFamily="2" charset="-122"/>
              </a:rPr>
              <a:t>像这样的技术肯定会损害程序的可读性，但是——至少对于一些较旧的编译器——会产生补偿性的效率提升。</a:t>
            </a:r>
          </a:p>
          <a:p>
            <a:r xmlns:a="http://schemas.openxmlformats.org/drawingml/2006/main">
              <a:rPr lang="zh-CN" altLang="zh-CN">
                <a:ea typeface="宋体" panose="02010600030101010101" pitchFamily="2" charset="-122"/>
              </a:rPr>
              <a:t>但是，对于许多现代编译器，速度优势通常很少或没有。</a:t>
            </a:r>
          </a:p>
        </p:txBody>
      </p:sp>
      <p:sp>
        <p:nvSpPr>
          <p:cNvPr id="4" name="Footer Placeholder 3">
            <a:extLst>
              <a:ext uri="{FF2B5EF4-FFF2-40B4-BE49-F238E27FC236}">
                <a16:creationId xmlns:a16="http://schemas.microsoft.com/office/drawing/2014/main" id="{893556F3-CEAD-FBD6-A128-19AE6A6C11B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DF5A141-6D18-C523-45CA-69F9AA9CB3D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50EE52-C9E1-8442-B190-1C32FA6EFA71}"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00C681E-ABF7-3E89-84A7-8DE8A312033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处理</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多维数组的行</a:t>
            </a:r>
          </a:p>
        </p:txBody>
      </p:sp>
      <p:sp>
        <p:nvSpPr>
          <p:cNvPr id="54275" name="Content Placeholder 2">
            <a:extLst>
              <a:ext uri="{FF2B5EF4-FFF2-40B4-BE49-F238E27FC236}">
                <a16:creationId xmlns:a16="http://schemas.microsoft.com/office/drawing/2014/main" id="{3E939C4F-4DEB-C223-732C-B6FE02BBE9A0}"/>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指针变量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也可用于处理</a:t>
            </a:r>
            <a:r xmlns:a="http://schemas.openxmlformats.org/drawingml/2006/main">
              <a:rPr lang="zh-CN" altLang="zh-CN">
                <a:ea typeface="宋体" panose="02010600030101010101" pitchFamily="2" charset="-122"/>
              </a:rPr>
              <a:t>二维数组的</a:t>
            </a:r>
            <a:r xmlns:a="http://schemas.openxmlformats.org/drawingml/2006/main">
              <a:rPr lang="zh-CN" altLang="zh-CN" i="1">
                <a:ea typeface="宋体" panose="02010600030101010101" pitchFamily="2" charset="-122"/>
              </a:rPr>
              <a:t>一行中的元素。</a:t>
            </a:r>
          </a:p>
          <a:p>
            <a:r xmlns:a="http://schemas.openxmlformats.org/drawingml/2006/main">
              <a:rPr lang="zh-CN" altLang="zh-CN">
                <a:ea typeface="宋体" panose="02010600030101010101" pitchFamily="2" charset="-122"/>
              </a:rPr>
              <a:t>为了访问第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i行的元素</a:t>
            </a:r>
            <a:r xmlns:a="http://schemas.openxmlformats.org/drawingml/2006/main">
              <a:rPr lang="zh-CN" altLang="zh-CN">
                <a:ea typeface="宋体" panose="02010600030101010101" pitchFamily="2" charset="-122"/>
              </a:rPr>
              <a:t>，我们将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p初始化</a:t>
            </a:r>
            <a:r xmlns:a="http://schemas.openxmlformats.org/drawingml/2006/main">
              <a:rPr lang="zh-CN" altLang="zh-CN">
                <a:ea typeface="宋体" panose="02010600030101010101" pitchFamily="2" charset="-122"/>
              </a:rPr>
              <a:t>为指向</a:t>
            </a:r>
            <a:r xmlns:a="http://schemas.openxmlformats.org/drawingml/2006/main">
              <a:rPr lang="zh-CN" altLang="zh-CN">
                <a:ea typeface="宋体" panose="02010600030101010101" pitchFamily="2" charset="-122"/>
              </a:rPr>
              <a:t>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a中第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i行的元素 0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&amp;a[i][0];</a:t>
            </a:r>
          </a:p>
          <a:p>
            <a:pPr xmlns:a="http://schemas.openxmlformats.org/drawingml/2006/main">
              <a:buFontTx/>
              <a:buNone/>
            </a:pPr>
            <a:r xmlns:a="http://schemas.openxmlformats.org/drawingml/2006/main">
              <a:rPr lang="zh-CN" altLang="zh-CN">
                <a:ea typeface="宋体" panose="02010600030101010101" pitchFamily="2" charset="-122"/>
              </a:rPr>
              <a:t>或者我们可以简单地写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a[i];</a:t>
            </a:r>
          </a:p>
        </p:txBody>
      </p:sp>
      <p:sp>
        <p:nvSpPr>
          <p:cNvPr id="4" name="Footer Placeholder 3">
            <a:extLst>
              <a:ext uri="{FF2B5EF4-FFF2-40B4-BE49-F238E27FC236}">
                <a16:creationId xmlns:a16="http://schemas.microsoft.com/office/drawing/2014/main" id="{B7C82E57-8C74-7ABF-E4D4-2FAB29874C3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5580773-3B4D-176E-8667-CFCB91DCB41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FF71B8-E7DC-DF44-A30E-97BCAFADBECD}"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FED9391-880E-2981-A875-83E8BEEF4C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处理</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多维数组的行</a:t>
            </a:r>
          </a:p>
        </p:txBody>
      </p:sp>
      <p:sp>
        <p:nvSpPr>
          <p:cNvPr id="55299" name="Content Placeholder 2">
            <a:extLst>
              <a:ext uri="{FF2B5EF4-FFF2-40B4-BE49-F238E27FC236}">
                <a16:creationId xmlns:a16="http://schemas.microsoft.com/office/drawing/2014/main" id="{9D8E8270-1A4E-92B6-A8A3-2B5F4589A987}"/>
              </a:ext>
            </a:extLst>
          </p:cNvPr>
          <p:cNvSpPr>
            <a:spLocks noGrp="1"/>
          </p:cNvSpPr>
          <p:nvPr>
            <p:ph idx="1"/>
          </p:nvPr>
        </p:nvSpPr>
        <p:spPr>
          <a:xfrm>
            <a:off x="685800" y="1600200"/>
            <a:ext cx="7848600" cy="4724400"/>
          </a:xfrm>
        </p:spPr>
        <p:txBody>
          <a:bodyPr/>
          <a:lstStyle/>
          <a:p>
            <a:r xmlns:a="http://schemas.openxmlformats.org/drawingml/2006/main">
              <a:rPr lang="zh-CN" altLang="zh-CN" sz="2700">
                <a:ea typeface="宋体" panose="02010600030101010101" pitchFamily="2" charset="-122"/>
              </a:rPr>
              <a:t>对于任何二维数组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700">
                <a:ea typeface="宋体" panose="02010600030101010101" pitchFamily="2" charset="-122"/>
              </a:rPr>
              <a:t>，表达式</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a:t>
            </a:r>
            <a:r xmlns:a="http://schemas.openxmlformats.org/drawingml/2006/main">
              <a:rPr lang="zh-CN" altLang="zh-CN" sz="2700">
                <a:ea typeface="宋体" panose="02010600030101010101" pitchFamily="2" charset="-122"/>
              </a:rPr>
              <a:t>是指向第</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i行第一个元素的指针</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要了解这为何有效，请回想一下</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a:t>
            </a:r>
            <a:r xmlns:a="http://schemas.openxmlformats.org/drawingml/2006/main">
              <a:rPr lang="zh-CN" altLang="zh-CN" sz="2700">
                <a:ea typeface="宋体" panose="02010600030101010101" pitchFamily="2" charset="-122"/>
              </a:rPr>
              <a:t>等价于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一）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因此，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&amp;a[i][0]</a:t>
            </a:r>
            <a:r xmlns:a="http://schemas.openxmlformats.org/drawingml/2006/main">
              <a:rPr lang="zh-CN" altLang="zh-CN" sz="2700">
                <a:ea typeface="宋体" panose="02010600030101010101" pitchFamily="2" charset="-122"/>
              </a:rPr>
              <a:t>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&amp;(*(a[i]</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0)) </a:t>
            </a:r>
            <a:r xmlns:a="http://schemas.openxmlformats.org/drawingml/2006/main">
              <a:rPr lang="zh-CN" altLang="zh-CN" sz="2700">
                <a:ea typeface="宋体" panose="02010600030101010101" pitchFamily="2" charset="-122"/>
              </a:rPr>
              <a:t>，相当于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&amp;*a[i]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这与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a[i]相同</a:t>
            </a:r>
            <a:r xmlns:a="http://schemas.openxmlformats.org/drawingml/2006/main">
              <a:rPr lang="zh-CN" altLang="zh-CN" sz="2700">
                <a:ea typeface="宋体" panose="02010600030101010101" pitchFamily="2" charset="-122"/>
              </a:rPr>
              <a:t>，因为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&amp;</a:t>
            </a:r>
            <a:r xmlns:a="http://schemas.openxmlformats.org/drawingml/2006/main">
              <a:rPr lang="zh-CN" altLang="zh-CN" sz="2700">
                <a:ea typeface="宋体" panose="02010600030101010101" pitchFamily="2" charset="-122"/>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700">
                <a:ea typeface="宋体" panose="02010600030101010101" pitchFamily="2" charset="-122"/>
              </a:rPr>
              <a:t>运算符取消。</a:t>
            </a:r>
          </a:p>
        </p:txBody>
      </p:sp>
      <p:sp>
        <p:nvSpPr>
          <p:cNvPr id="4" name="Footer Placeholder 3">
            <a:extLst>
              <a:ext uri="{FF2B5EF4-FFF2-40B4-BE49-F238E27FC236}">
                <a16:creationId xmlns:a16="http://schemas.microsoft.com/office/drawing/2014/main" id="{5B365086-0685-2592-BEDC-8983A7D152E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320D036-CEFB-B33A-37BA-0EC431BC658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A0451C-F6D5-584E-A065-4009AC290B72}"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B677389-7283-8ABA-460C-CD5DE3722F4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处理</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多维数组的行</a:t>
            </a:r>
          </a:p>
        </p:txBody>
      </p:sp>
      <p:sp>
        <p:nvSpPr>
          <p:cNvPr id="56323" name="Content Placeholder 2">
            <a:extLst>
              <a:ext uri="{FF2B5EF4-FFF2-40B4-BE49-F238E27FC236}">
                <a16:creationId xmlns:a16="http://schemas.microsoft.com/office/drawing/2014/main" id="{A1DBC000-BC9E-BDA6-7C48-54847D92F357}"/>
              </a:ext>
            </a:extLst>
          </p:cNvPr>
          <p:cNvSpPr>
            <a:spLocks noGrp="1"/>
          </p:cNvSpPr>
          <p:nvPr>
            <p:ph idx="1"/>
          </p:nvPr>
        </p:nvSpPr>
        <p:spPr>
          <a:xfrm>
            <a:off x="685800" y="1600200"/>
            <a:ext cx="7772400" cy="4724400"/>
          </a:xfrm>
        </p:spPr>
        <p:txBody>
          <a:bodyPr/>
          <a:lstStyle/>
          <a:p>
            <a:r xmlns:a="http://schemas.openxmlformats.org/drawingml/2006/main">
              <a:rPr lang="zh-CN" altLang="zh-CN" sz="2700">
                <a:ea typeface="宋体" panose="02010600030101010101" pitchFamily="2" charset="-122"/>
              </a:rPr>
              <a:t>清除</a:t>
            </a:r>
            <a:r xmlns:a="http://schemas.openxmlformats.org/drawingml/2006/main">
              <a:rPr lang="zh-CN" altLang="zh-CN" sz="2700">
                <a:ea typeface="宋体" panose="02010600030101010101" pitchFamily="2" charset="-122"/>
              </a:rPr>
              <a:t>数组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a的第</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i行的循环</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a[NUM_ROWS][NUM_COLS], *p, i;</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对于 (p = a[i]; p &lt; a[i] + NUM_COLS; p++)</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 = 0;</a:t>
            </a:r>
          </a:p>
          <a:p>
            <a:r xmlns:a="http://schemas.openxmlformats.org/drawingml/2006/main">
              <a:rPr lang="zh-CN" altLang="zh-CN" sz="2700">
                <a:ea typeface="宋体" panose="02010600030101010101" pitchFamily="2" charset="-122"/>
              </a:rPr>
              <a:t>由于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a:t>
            </a:r>
            <a:r xmlns:a="http://schemas.openxmlformats.org/drawingml/2006/main">
              <a:rPr lang="zh-CN" altLang="zh-CN" sz="2700">
                <a:ea typeface="宋体" panose="02010600030101010101" pitchFamily="2" charset="-122"/>
              </a:rPr>
              <a:t>是指向</a:t>
            </a:r>
            <a:r xmlns:a="http://schemas.openxmlformats.org/drawingml/2006/main">
              <a:rPr lang="zh-CN" altLang="zh-CN" sz="2700">
                <a:ea typeface="宋体" panose="02010600030101010101" pitchFamily="2" charset="-122"/>
              </a:rPr>
              <a:t>数组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a的第</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i行的指针</a:t>
            </a:r>
            <a:r xmlns:a="http://schemas.openxmlformats.org/drawingml/2006/main">
              <a:rPr lang="zh-CN" altLang="zh-CN" sz="2700">
                <a:ea typeface="宋体" panose="02010600030101010101" pitchFamily="2" charset="-122"/>
              </a:rPr>
              <a:t>，我们可以将</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a[i]传递</a:t>
            </a:r>
            <a:r xmlns:a="http://schemas.openxmlformats.org/drawingml/2006/main">
              <a:rPr lang="zh-CN" altLang="zh-CN" sz="2700">
                <a:ea typeface="宋体" panose="02010600030101010101" pitchFamily="2" charset="-122"/>
              </a:rPr>
              <a:t>给期望一维数组作为其参数的函数。</a:t>
            </a:r>
          </a:p>
          <a:p>
            <a:r xmlns:a="http://schemas.openxmlformats.org/drawingml/2006/main">
              <a:rPr lang="zh-CN" altLang="zh-CN" sz="2700">
                <a:ea typeface="宋体" panose="02010600030101010101" pitchFamily="2" charset="-122"/>
              </a:rPr>
              <a:t>换句话说，设计用于处理一维数组的函数也可以处理属于二维数组的行。</a:t>
            </a:r>
          </a:p>
        </p:txBody>
      </p:sp>
      <p:sp>
        <p:nvSpPr>
          <p:cNvPr id="4" name="Footer Placeholder 3">
            <a:extLst>
              <a:ext uri="{FF2B5EF4-FFF2-40B4-BE49-F238E27FC236}">
                <a16:creationId xmlns:a16="http://schemas.microsoft.com/office/drawing/2014/main" id="{F0993669-1CB4-DAB3-2ED5-25296CB4057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E54067B-5E01-D2F7-CE58-7C8147C9AD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118BFE-F69B-4B4F-913A-A51581CF0F0A}"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B2BD29C-FBC3-7DB3-EE0C-63A79CFDBC6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处理</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多维数组的行</a:t>
            </a:r>
          </a:p>
        </p:txBody>
      </p:sp>
      <p:sp>
        <p:nvSpPr>
          <p:cNvPr id="57347" name="Content Placeholder 2">
            <a:extLst>
              <a:ext uri="{FF2B5EF4-FFF2-40B4-BE49-F238E27FC236}">
                <a16:creationId xmlns:a16="http://schemas.microsoft.com/office/drawing/2014/main" id="{DD6A94F3-8267-EA46-F0BC-766E74754B56}"/>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考虑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find_largest </a:t>
            </a:r>
            <a:r xmlns:a="http://schemas.openxmlformats.org/drawingml/2006/main">
              <a:rPr lang="zh-CN" altLang="zh-CN">
                <a:ea typeface="宋体" panose="02010600030101010101" pitchFamily="2" charset="-122"/>
              </a:rPr>
              <a:t>，它最初设计用于查找一维数组的最大元素。</a:t>
            </a:r>
          </a:p>
          <a:p>
            <a:r xmlns:a="http://schemas.openxmlformats.org/drawingml/2006/main">
              <a:rPr lang="zh-CN" altLang="zh-CN">
                <a:ea typeface="宋体" panose="02010600030101010101" pitchFamily="2" charset="-122"/>
              </a:rPr>
              <a:t>我们可以很容易地使用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find_largest来确定</a:t>
            </a:r>
            <a:r xmlns:a="http://schemas.openxmlformats.org/drawingml/2006/main">
              <a:rPr lang="zh-CN" altLang="zh-CN">
                <a:ea typeface="宋体" panose="02010600030101010101" pitchFamily="2" charset="-122"/>
              </a:rPr>
              <a:t>二维数组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a的第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行中的最大元素</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最大 = find_largest(a[i], NUM_COLS);</a:t>
            </a:r>
          </a:p>
        </p:txBody>
      </p:sp>
      <p:sp>
        <p:nvSpPr>
          <p:cNvPr id="4" name="Footer Placeholder 3">
            <a:extLst>
              <a:ext uri="{FF2B5EF4-FFF2-40B4-BE49-F238E27FC236}">
                <a16:creationId xmlns:a16="http://schemas.microsoft.com/office/drawing/2014/main" id="{B1A8093B-0EB5-4F66-219A-C0BD2CE2FD0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F45E34A-48A5-369F-725C-1C77D08E932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2B5B4E-F2EC-1045-855A-71C113860A84}"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0361697-A865-02AD-04BA-6218335585E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处理</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多维数组的列</a:t>
            </a:r>
          </a:p>
        </p:txBody>
      </p:sp>
      <p:sp>
        <p:nvSpPr>
          <p:cNvPr id="58371" name="Content Placeholder 2">
            <a:extLst>
              <a:ext uri="{FF2B5EF4-FFF2-40B4-BE49-F238E27FC236}">
                <a16:creationId xmlns:a16="http://schemas.microsoft.com/office/drawing/2014/main" id="{C21D31E3-79EF-6E27-57F2-67DFFF4244A4}"/>
              </a:ext>
            </a:extLst>
          </p:cNvPr>
          <p:cNvSpPr>
            <a:spLocks noGrp="1"/>
          </p:cNvSpPr>
          <p:nvPr>
            <p:ph idx="1"/>
          </p:nvPr>
        </p:nvSpPr>
        <p:spPr>
          <a:xfrm>
            <a:off x="685800" y="1600200"/>
            <a:ext cx="8001000" cy="4724400"/>
          </a:xfrm>
        </p:spPr>
        <p:txBody>
          <a:bodyPr/>
          <a:lstStyle/>
          <a:p>
            <a:r xmlns:a="http://schemas.openxmlformats.org/drawingml/2006/main">
              <a:rPr lang="zh-CN" altLang="zh-CN">
                <a:ea typeface="宋体" panose="02010600030101010101" pitchFamily="2" charset="-122"/>
              </a:rPr>
              <a:t>二维数组的</a:t>
            </a:r>
            <a:r xmlns:a="http://schemas.openxmlformats.org/drawingml/2006/main">
              <a:rPr lang="zh-CN" altLang="zh-CN" i="1">
                <a:ea typeface="宋体" panose="02010600030101010101" pitchFamily="2" charset="-122"/>
              </a:rPr>
              <a:t>列中</a:t>
            </a:r>
            <a:r xmlns:a="http://schemas.openxmlformats.org/drawingml/2006/main">
              <a:rPr lang="zh-CN" altLang="zh-CN">
                <a:ea typeface="宋体" panose="02010600030101010101" pitchFamily="2" charset="-122"/>
              </a:rPr>
              <a:t>的元素并不容易，因为数组是按行而不是按列存储的。</a:t>
            </a:r>
          </a:p>
          <a:p>
            <a:r xmlns:a="http://schemas.openxmlformats.org/drawingml/2006/main">
              <a:rPr lang="zh-CN" altLang="zh-CN">
                <a:ea typeface="宋体" panose="02010600030101010101" pitchFamily="2" charset="-122"/>
              </a:rPr>
              <a:t>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 的</a:t>
            </a:r>
            <a:r xmlns:a="http://schemas.openxmlformats.org/drawingml/2006/main">
              <a:rPr lang="zh-CN" altLang="zh-CN">
                <a:ea typeface="宋体" panose="02010600030101010101" pitchFamily="2" charset="-122"/>
              </a:rPr>
              <a:t>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i的循环</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a[NUM_ROWS][NUM_COLS]，</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(*p)[NUM_COLS],</a:t>
            </a:r>
            <a:r xmlns:a="http://schemas.openxmlformats.org/drawingml/2006/main">
              <a:rPr lang="zh-CN" altLang="zh-CN" sz="1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一世;</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对于 (p = &amp;a[0]; p &lt; &amp;a[NUM_ROWS]; p++)</a:t>
            </a:r>
          </a:p>
          <a:p>
            <a:pPr xmlns:a="http://schemas.openxmlformats.org/drawingml/2006/main">
              <a:lnSpc>
                <a:spcPct val="80000"/>
              </a:lnSpc>
              <a:spcBef>
                <a:spcPts val="6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(*p)[i] = 0;</a:t>
            </a:r>
          </a:p>
        </p:txBody>
      </p:sp>
      <p:sp>
        <p:nvSpPr>
          <p:cNvPr id="4" name="Footer Placeholder 3">
            <a:extLst>
              <a:ext uri="{FF2B5EF4-FFF2-40B4-BE49-F238E27FC236}">
                <a16:creationId xmlns:a16="http://schemas.microsoft.com/office/drawing/2014/main" id="{6623F80F-F31C-6010-9198-1D42FD540C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CD893D-E33A-398C-7D47-42086910E40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30827-1C36-7646-918D-F436ECEB951E}"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32B6CB06-CC55-393E-AE88-DFCFD63D05B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多维数组的名称作为指针</a:t>
            </a:r>
          </a:p>
        </p:txBody>
      </p:sp>
      <p:sp>
        <p:nvSpPr>
          <p:cNvPr id="59395" name="Content Placeholder 2">
            <a:extLst>
              <a:ext uri="{FF2B5EF4-FFF2-40B4-BE49-F238E27FC236}">
                <a16:creationId xmlns:a16="http://schemas.microsoft.com/office/drawing/2014/main" id="{2B87BFE4-83B8-9501-B217-295C7B280ADD}"/>
              </a:ext>
            </a:extLst>
          </p:cNvPr>
          <p:cNvSpPr>
            <a:spLocks noGrp="1"/>
          </p:cNvSpPr>
          <p:nvPr>
            <p:ph idx="1"/>
          </p:nvPr>
        </p:nvSpPr>
        <p:spPr>
          <a:xfrm>
            <a:off x="685800" y="1600200"/>
            <a:ext cx="7924800" cy="4724400"/>
          </a:xfrm>
        </p:spPr>
        <p:txBody>
          <a:bodyPr/>
          <a:lstStyle/>
          <a:p>
            <a:r xmlns:a="http://schemas.openxmlformats.org/drawingml/2006/main">
              <a:rPr lang="zh-CN" altLang="zh-CN" sz="2400" i="1">
                <a:ea typeface="宋体" panose="02010600030101010101" pitchFamily="2" charset="-122"/>
              </a:rPr>
              <a:t>任何数组</a:t>
            </a:r>
            <a:r xmlns:a="http://schemas.openxmlformats.org/drawingml/2006/main">
              <a:rPr lang="zh-CN" altLang="zh-CN" sz="2400">
                <a:ea typeface="宋体" panose="02010600030101010101" pitchFamily="2" charset="-122"/>
              </a:rPr>
              <a:t>的名称</a:t>
            </a:r>
            <a:r xmlns:a="http://schemas.openxmlformats.org/drawingml/2006/main">
              <a:rPr lang="zh-CN" altLang="zh-CN" sz="2400">
                <a:ea typeface="宋体" panose="02010600030101010101" pitchFamily="2" charset="-122"/>
              </a:rPr>
              <a:t>都可以用作指针，不管它有多少维，但需要注意。</a:t>
            </a:r>
          </a:p>
          <a:p>
            <a:r xmlns:a="http://schemas.openxmlformats.org/drawingml/2006/main">
              <a:rPr lang="zh-CN" altLang="zh-CN" sz="2400">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a[NUM_ROWS][NUM_COLS];</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400">
                <a:ea typeface="宋体" panose="02010600030101010101" pitchFamily="2" charset="-122"/>
              </a:rPr>
              <a:t>不是</a:t>
            </a:r>
            <a:r xmlns:a="http://schemas.openxmlformats.org/drawingml/2006/main">
              <a:rPr lang="zh-CN" altLang="zh-CN" sz="2400">
                <a:ea typeface="宋体" panose="02010600030101010101" pitchFamily="2" charset="-122"/>
              </a:rPr>
              <a:t>指向a[ </a:t>
            </a:r>
            <a:r xmlns:a="http://schemas.openxmlformats.org/drawingml/2006/main">
              <a:rPr lang="zh-CN" altLang="zh-CN" sz="2400" i="1">
                <a:ea typeface="宋体" panose="02010600030101010101" pitchFamily="2" charset="-122"/>
              </a:rPr>
              <a:t>0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][0]的指针</a:t>
            </a:r>
            <a:r xmlns:a="http://schemas.openxmlformats.org/drawingml/2006/main">
              <a:rPr lang="zh-CN" altLang="zh-CN" sz="2400">
                <a:ea typeface="宋体" panose="02010600030101010101" pitchFamily="2" charset="-122"/>
              </a:rPr>
              <a:t>；相反，它是指向</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a[0]的指针</a:t>
            </a:r>
            <a:r xmlns:a="http://schemas.openxmlformats.org/drawingml/2006/main">
              <a:rPr lang="zh-CN" altLang="zh-CN" sz="2400">
                <a:ea typeface="宋体" panose="02010600030101010101" pitchFamily="2" charset="-122"/>
              </a:rPr>
              <a:t>。</a:t>
            </a:r>
          </a:p>
          <a:p>
            <a:r xmlns:a="http://schemas.openxmlformats.org/drawingml/2006/main">
              <a:rPr lang="zh-CN" altLang="zh-CN" sz="2400">
                <a:ea typeface="宋体" panose="02010600030101010101" pitchFamily="2" charset="-122"/>
              </a:rPr>
              <a:t>C 将</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400">
                <a:ea typeface="宋体" panose="02010600030101010101" pitchFamily="2" charset="-122"/>
              </a:rPr>
              <a:t>视为一维数组，其元素是一维数组。</a:t>
            </a:r>
          </a:p>
          <a:p>
            <a:r xmlns:a="http://schemas.openxmlformats.org/drawingml/2006/main">
              <a:rPr lang="zh-CN" altLang="zh-CN" sz="2400">
                <a:ea typeface="宋体" panose="02010600030101010101" pitchFamily="2" charset="-122"/>
              </a:rPr>
              <a:t>当用作指针时，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的</a:t>
            </a:r>
            <a:r xmlns:a="http://schemas.openxmlformats.org/drawingml/2006/main">
              <a:rPr lang="zh-CN" altLang="zh-CN" sz="2400">
                <a:ea typeface="宋体" panose="02010600030101010101" pitchFamily="2" charset="-122"/>
              </a:rPr>
              <a:t>类型为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(*)[NUM_COLS] </a:t>
            </a:r>
            <a:r xmlns:a="http://schemas.openxmlformats.org/drawingml/2006/main">
              <a:rPr lang="zh-CN" altLang="zh-CN" sz="2400">
                <a:ea typeface="宋体" panose="02010600030101010101" pitchFamily="2" charset="-122"/>
              </a:rPr>
              <a:t>（指向长度为</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NUM_COLS的整数数组的指针</a:t>
            </a:r>
            <a:r xmlns:a="http://schemas.openxmlformats.org/drawingml/2006/main">
              <a:rPr lang="zh-CN" altLang="zh-CN" sz="2400">
                <a:ea typeface="宋体" panose="02010600030101010101" pitchFamily="2" charset="-122"/>
              </a:rPr>
              <a:t>）。</a:t>
            </a:r>
          </a:p>
        </p:txBody>
      </p:sp>
      <p:sp>
        <p:nvSpPr>
          <p:cNvPr id="4" name="Footer Placeholder 3">
            <a:extLst>
              <a:ext uri="{FF2B5EF4-FFF2-40B4-BE49-F238E27FC236}">
                <a16:creationId xmlns:a16="http://schemas.microsoft.com/office/drawing/2014/main" id="{B6205E8E-6C36-DAD2-BCEE-2778E574D5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5176D3-400C-0BD7-2592-EA4CE52778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C5E6F0-8E7E-3A48-9BC5-0D90F052D19A}"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FA86397-DA9C-1632-BDC5-D7F142B7E76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多维数组的名称作为指针</a:t>
            </a:r>
          </a:p>
        </p:txBody>
      </p:sp>
      <p:sp>
        <p:nvSpPr>
          <p:cNvPr id="60419" name="Content Placeholder 2">
            <a:extLst>
              <a:ext uri="{FF2B5EF4-FFF2-40B4-BE49-F238E27FC236}">
                <a16:creationId xmlns:a16="http://schemas.microsoft.com/office/drawing/2014/main" id="{D2794FB6-3F06-FCE5-56D3-0333A7E6DFC5}"/>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a[0]</a:t>
            </a:r>
            <a:r xmlns:a="http://schemas.openxmlformats.org/drawingml/2006/main">
              <a:rPr lang="zh-CN" altLang="zh-CN">
                <a:ea typeface="宋体" panose="02010600030101010101" pitchFamily="2" charset="-122"/>
              </a:rPr>
              <a:t>对于简化处理二维数组元素的循环很有用。</a:t>
            </a:r>
          </a:p>
          <a:p>
            <a:r xmlns:a="http://schemas.openxmlformats.org/drawingml/2006/main">
              <a:rPr lang="zh-CN" altLang="zh-CN">
                <a:ea typeface="宋体" panose="02010600030101010101" pitchFamily="2" charset="-122"/>
              </a:rPr>
              <a:t>而不是写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&amp;a[0]; p &lt; &amp;a[NUM_ROWS];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(*p)[i] = 0;</a:t>
            </a:r>
          </a:p>
          <a:p>
            <a:pPr xmlns:a="http://schemas.openxmlformats.org/drawingml/2006/main">
              <a:buFontTx/>
              <a:buNone/>
            </a:pPr>
            <a:r xmlns:a="http://schemas.openxmlformats.org/drawingml/2006/main">
              <a:rPr lang="zh-CN" altLang="zh-CN">
                <a:ea typeface="宋体" panose="02010600030101010101" pitchFamily="2" charset="-122"/>
              </a:rPr>
              <a:t>要清除</a:t>
            </a:r>
            <a:r xmlns:a="http://schemas.openxmlformats.org/drawingml/2006/main">
              <a:rPr lang="zh-CN" altLang="zh-CN">
                <a:ea typeface="宋体" panose="02010600030101010101" pitchFamily="2" charset="-122"/>
              </a:rPr>
              <a:t>数组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a的第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i列</a:t>
            </a:r>
            <a:r xmlns:a="http://schemas.openxmlformats.org/drawingml/2006/main">
              <a:rPr lang="zh-CN" altLang="zh-CN">
                <a:ea typeface="宋体" panose="02010600030101010101" pitchFamily="2" charset="-122"/>
              </a:rPr>
              <a:t>，我们可以写</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 p &lt; a + NUM_ROWS;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(*p)[i] = 0;</a:t>
            </a:r>
          </a:p>
        </p:txBody>
      </p:sp>
      <p:sp>
        <p:nvSpPr>
          <p:cNvPr id="4" name="Footer Placeholder 3">
            <a:extLst>
              <a:ext uri="{FF2B5EF4-FFF2-40B4-BE49-F238E27FC236}">
                <a16:creationId xmlns:a16="http://schemas.microsoft.com/office/drawing/2014/main" id="{08E9C5B2-E8D5-162D-9F6B-99DAF5DEB4E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A27E72E-AD7E-8EC5-932A-7B5FFBFE88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8C02ED-17C1-2141-9554-259E34E33901}"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AEB6307-477F-FD4E-79C6-12DCBF3B97F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使用</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多维数组的名称作为指针</a:t>
            </a:r>
          </a:p>
        </p:txBody>
      </p:sp>
      <p:sp>
        <p:nvSpPr>
          <p:cNvPr id="61443" name="Content Placeholder 2">
            <a:extLst>
              <a:ext uri="{FF2B5EF4-FFF2-40B4-BE49-F238E27FC236}">
                <a16:creationId xmlns:a16="http://schemas.microsoft.com/office/drawing/2014/main" id="{E32788C0-CBCC-CE23-6F77-98172132C9EE}"/>
              </a:ext>
            </a:extLst>
          </p:cNvPr>
          <p:cNvSpPr>
            <a:spLocks noGrp="1"/>
          </p:cNvSpPr>
          <p:nvPr>
            <p:ph idx="1"/>
          </p:nvPr>
        </p:nvSpPr>
        <p:spPr>
          <a:xfrm>
            <a:off x="685800" y="1600200"/>
            <a:ext cx="7924800" cy="4724400"/>
          </a:xfrm>
        </p:spPr>
        <p:txBody>
          <a:bodyPr/>
          <a:lstStyle/>
          <a:p>
            <a:r xmlns:a="http://schemas.openxmlformats.org/drawingml/2006/main">
              <a:rPr lang="zh-CN" altLang="zh-CN" sz="2300">
                <a:ea typeface="宋体" panose="02010600030101010101" pitchFamily="2" charset="-122"/>
              </a:rPr>
              <a:t>我们可以“欺骗”一个函数，使其认为多维数组实际上是一维的。</a:t>
            </a:r>
          </a:p>
          <a:p>
            <a:r xmlns:a="http://schemas.openxmlformats.org/drawingml/2006/main">
              <a:rPr lang="zh-CN" altLang="zh-CN" sz="2300">
                <a:ea typeface="宋体" panose="02010600030101010101" pitchFamily="2" charset="-122"/>
              </a:rPr>
              <a:t>第一次尝试使用</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find_largest来查找</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300">
                <a:ea typeface="宋体" panose="02010600030101010101" pitchFamily="2" charset="-122"/>
              </a:rPr>
              <a:t>中的最大元素</a:t>
            </a:r>
            <a:r xmlns:a="http://schemas.openxmlformats.org/drawingml/2006/main">
              <a:rPr lang="zh-CN" altLang="zh-CN" sz="2300">
                <a:ea typeface="宋体" panose="02010600030101010101" pitchFamily="2" charset="-122"/>
              </a:rPr>
              <a:t>：</a:t>
            </a:r>
          </a:p>
          <a:p>
            <a:pPr xmlns:a="http://schemas.openxmlformats.org/drawingml/2006/main">
              <a:lnSpc>
                <a:spcPct val="80000"/>
              </a:lnSpc>
              <a:spcBef>
                <a:spcPts val="8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最大 = find_largest(a, NUM_ROWS * NUM_COLS);</a:t>
            </a:r>
          </a:p>
          <a:p>
            <a:pPr xmlns:a="http://schemas.openxmlformats.org/drawingml/2006/main">
              <a:lnSpc>
                <a:spcPct val="80000"/>
              </a:lnSpc>
              <a:spcBef>
                <a:spcPts val="4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错误的 */</a:t>
            </a:r>
          </a:p>
          <a:p>
            <a:pPr xmlns:a="http://schemas.openxmlformats.org/drawingml/2006/main">
              <a:buFontTx/>
              <a:buNone/>
            </a:pPr>
            <a:r xmlns:a="http://schemas.openxmlformats.org/drawingml/2006/main">
              <a:rPr lang="zh-CN" altLang="zh-CN" sz="2300">
                <a:ea typeface="宋体" panose="02010600030101010101" pitchFamily="2" charset="-122"/>
              </a:rPr>
              <a:t>这是一个错误，因为 a 的</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类型</a:t>
            </a:r>
            <a:r xmlns:a="http://schemas.openxmlformats.org/drawingml/2006/main">
              <a:rPr lang="zh-CN" altLang="zh-CN" sz="2300">
                <a:ea typeface="宋体" panose="02010600030101010101" pitchFamily="2" charset="-122"/>
              </a:rPr>
              <a:t>是</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(*)[NUM_COLS]</a:t>
            </a:r>
            <a:r xmlns:a="http://schemas.openxmlformats.org/drawingml/2006/main">
              <a:rPr lang="zh-CN" altLang="zh-CN" sz="2300">
                <a:ea typeface="宋体" panose="02010600030101010101" pitchFamily="2" charset="-122"/>
              </a:rPr>
              <a:t>但</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find_largest需要一个</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300">
                <a:ea typeface="宋体" panose="02010600030101010101" pitchFamily="2" charset="-122"/>
              </a:rPr>
              <a:t>类型的参数</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ea typeface="宋体" panose="02010600030101010101" pitchFamily="2" charset="-122"/>
              </a:rPr>
              <a:t>.</a:t>
            </a:r>
          </a:p>
          <a:p>
            <a:r xmlns:a="http://schemas.openxmlformats.org/drawingml/2006/main">
              <a:rPr lang="zh-CN" altLang="zh-CN" sz="2300">
                <a:ea typeface="宋体" panose="02010600030101010101" pitchFamily="2" charset="-122"/>
              </a:rPr>
              <a:t>正确的调用：</a:t>
            </a:r>
          </a:p>
          <a:p>
            <a:pPr xmlns:a="http://schemas.openxmlformats.org/drawingml/2006/main">
              <a:lnSpc>
                <a:spcPct val="80000"/>
              </a:lnSpc>
              <a:spcBef>
                <a:spcPts val="8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最大 = find_largest(a[0], NUM_ROWS * NUM_COLS);</a:t>
            </a:r>
          </a:p>
          <a:p>
            <a:pPr xmlns:a="http://schemas.openxmlformats.org/drawingml/2006/main">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a[0]</a:t>
            </a:r>
            <a:r xmlns:a="http://schemas.openxmlformats.org/drawingml/2006/main">
              <a:rPr lang="zh-CN" altLang="zh-CN" sz="2300">
                <a:ea typeface="宋体" panose="02010600030101010101" pitchFamily="2" charset="-122"/>
              </a:rPr>
              <a:t>指向第 0 行中的元素 0，它的类型为</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ea typeface="宋体" panose="02010600030101010101" pitchFamily="2" charset="-122"/>
              </a:rPr>
              <a:t>（编译器转换后）。</a:t>
            </a:r>
          </a:p>
        </p:txBody>
      </p:sp>
      <p:sp>
        <p:nvSpPr>
          <p:cNvPr id="4" name="Footer Placeholder 3">
            <a:extLst>
              <a:ext uri="{FF2B5EF4-FFF2-40B4-BE49-F238E27FC236}">
                <a16:creationId xmlns:a16="http://schemas.microsoft.com/office/drawing/2014/main" id="{7F8D55FB-ADB8-DA17-C32F-937D357B1B3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C441B18-1085-97C7-660D-34A929A2C3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363DDD-7927-0449-874E-42DDCFD9AA83}"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5AD0D3B6-7C91-F69C-8BCD-67F7FD856C82}"/>
              </a:ext>
            </a:extLst>
          </p:cNvPr>
          <p:cNvSpPr>
            <a:spLocks noGrp="1"/>
          </p:cNvSpPr>
          <p:nvPr>
            <p:ph type="title"/>
          </p:nvPr>
        </p:nvSpPr>
        <p:spPr>
          <a:xfrm>
            <a:off x="533400" y="762000"/>
            <a:ext cx="8077200" cy="685800"/>
          </a:xfrm>
        </p:spPr>
        <p:txBody>
          <a:bodyPr/>
          <a:lstStyle/>
          <a:p>
            <a:r xmlns:a="http://schemas.openxmlformats.org/drawingml/2006/main">
              <a:rPr lang="zh-CN" altLang="zh-CN">
                <a:ea typeface="宋体" panose="02010600030101010101" pitchFamily="2" charset="-122"/>
              </a:rPr>
              <a:t>指针和可变长度数组 (C99)</a:t>
            </a:r>
          </a:p>
        </p:txBody>
      </p:sp>
      <p:sp>
        <p:nvSpPr>
          <p:cNvPr id="62467" name="Content Placeholder 2">
            <a:extLst>
              <a:ext uri="{FF2B5EF4-FFF2-40B4-BE49-F238E27FC236}">
                <a16:creationId xmlns:a16="http://schemas.microsoft.com/office/drawing/2014/main" id="{17227DD8-7855-FFBA-FDAF-5F6BF4A28CAD}"/>
              </a:ext>
            </a:extLst>
          </p:cNvPr>
          <p:cNvSpPr>
            <a:spLocks noGrp="1"/>
          </p:cNvSpPr>
          <p:nvPr>
            <p:ph idx="1"/>
          </p:nvPr>
        </p:nvSpPr>
        <p:spPr/>
        <p:txBody>
          <a:bodyPr/>
          <a:lstStyle/>
          <a:p>
            <a:r xmlns:a="http://schemas.openxmlformats.org/drawingml/2006/main">
              <a:rPr lang="zh-CN" altLang="zh-CN">
                <a:ea typeface="宋体" panose="02010600030101010101" pitchFamily="2" charset="-122"/>
              </a:rPr>
              <a:t>允许指针指向可变长度数组 (VLA) 的元素。</a:t>
            </a:r>
          </a:p>
          <a:p>
            <a:r xmlns:a="http://schemas.openxmlformats.org/drawingml/2006/main">
              <a:rPr lang="zh-CN" altLang="zh-CN">
                <a:ea typeface="宋体" panose="02010600030101010101" pitchFamily="2" charset="-122"/>
              </a:rPr>
              <a:t>一个普通的指针变量将用于指向一维 VLA 的元素：</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f(int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[n],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一个；</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F676EB5-64C5-8E8D-C63B-B9A337CAEC2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283331C-1D03-5944-59AD-828BA82A1B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3C8543-6951-B54C-B5C4-A2A6EB657272}"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536B58F-7B77-7CCF-6D9D-831EF83306B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指针算术</a:t>
            </a:r>
          </a:p>
        </p:txBody>
      </p:sp>
      <p:sp>
        <p:nvSpPr>
          <p:cNvPr id="3" name="Content Placeholder 2">
            <a:extLst>
              <a:ext uri="{FF2B5EF4-FFF2-40B4-BE49-F238E27FC236}">
                <a16:creationId xmlns:a16="http://schemas.microsoft.com/office/drawing/2014/main" id="{F5D16263-69E4-37BD-CB17-880161A43DF4}"/>
              </a:ext>
            </a:extLst>
          </p:cNvPr>
          <p:cNvSpPr>
            <a:spLocks noGrp="1"/>
          </p:cNvSpPr>
          <p:nvPr>
            <p:ph idx="1"/>
          </p:nvPr>
        </p:nvSpPr>
        <p:spPr/>
        <p:txBody>
          <a:bodyPr/>
          <a:lstStyle/>
          <a:p>
            <a:pPr xmlns:a="http://schemas.openxmlformats.org/drawingml/2006/main">
              <a:defRPr/>
            </a:pPr>
            <a:r xmlns:a="http://schemas.openxmlformats.org/drawingml/2006/main">
              <a:rPr lang="zh-CN" dirty="0"/>
              <a:t>如果</a:t>
            </a:r>
            <a:r xmlns:a="http://schemas.openxmlformats.org/drawingml/2006/main">
              <a:rPr lang="zh-CN" dirty="0">
                <a:latin typeface="Courier New" pitchFamily="49" charset="0"/>
                <a:cs typeface="Courier New" pitchFamily="49" charset="0"/>
              </a:rPr>
              <a:t>p</a:t>
            </a:r>
            <a:r xmlns:a="http://schemas.openxmlformats.org/drawingml/2006/main">
              <a:rPr lang="zh-CN" dirty="0"/>
              <a:t>指向数组</a:t>
            </a:r>
            <a:r xmlns:a="http://schemas.openxmlformats.org/drawingml/2006/main">
              <a:rPr lang="zh-CN" dirty="0">
                <a:latin typeface="Courier New" pitchFamily="49" charset="0"/>
                <a:cs typeface="Courier New" pitchFamily="49" charset="0"/>
              </a:rPr>
              <a:t>a的</a:t>
            </a:r>
            <a:r xmlns:a="http://schemas.openxmlformats.org/drawingml/2006/main">
              <a:rPr lang="zh-CN" dirty="0">
                <a:latin typeface="Courier New" pitchFamily="49" charset="0"/>
                <a:cs typeface="Courier New" pitchFamily="49" charset="0"/>
              </a:rPr>
              <a:t>一个元素，</a:t>
            </a:r>
            <a:r xmlns:a="http://schemas.openxmlformats.org/drawingml/2006/main">
              <a:rPr lang="zh-CN" dirty="0"/>
              <a:t>则可以通过对</a:t>
            </a:r>
            <a:r xmlns:a="http://schemas.openxmlformats.org/drawingml/2006/main">
              <a:rPr lang="zh-CN" dirty="0">
                <a:latin typeface="Courier New" pitchFamily="49" charset="0"/>
                <a:cs typeface="Courier New" pitchFamily="49" charset="0"/>
              </a:rPr>
              <a:t>p执行</a:t>
            </a:r>
            <a:r xmlns:a="http://schemas.openxmlformats.org/drawingml/2006/main">
              <a:rPr lang="zh-CN" b="1" i="1" dirty="0"/>
              <a:t>指针运算</a:t>
            </a:r>
            <a:r xmlns:a="http://schemas.openxmlformats.org/drawingml/2006/main">
              <a:rPr lang="zh-CN" dirty="0"/>
              <a:t>（或</a:t>
            </a:r>
            <a:r xmlns:a="http://schemas.openxmlformats.org/drawingml/2006/main">
              <a:rPr lang="zh-CN" b="1" i="1" dirty="0"/>
              <a:t>地址运算</a:t>
            </a:r>
            <a:r xmlns:a="http://schemas.openxmlformats.org/drawingml/2006/main">
              <a:rPr lang="zh-CN" dirty="0"/>
              <a:t>）来访问 a</a:t>
            </a:r>
            <a:r xmlns:a="http://schemas.openxmlformats.org/drawingml/2006/main">
              <a:rPr lang="zh-CN" dirty="0"/>
              <a:t>的其他元素</a:t>
            </a:r>
            <a:r xmlns:a="http://schemas.openxmlformats.org/drawingml/2006/main">
              <a:rPr lang="zh-CN" dirty="0"/>
              <a:t>。</a:t>
            </a:r>
          </a:p>
          <a:p>
            <a:pPr xmlns:a="http://schemas.openxmlformats.org/drawingml/2006/main">
              <a:defRPr/>
            </a:pPr>
            <a:r xmlns:a="http://schemas.openxmlformats.org/drawingml/2006/main">
              <a:rPr lang="zh-CN" dirty="0"/>
              <a:t>C 支持三种（并且只有三种）指针运算形式：</a:t>
            </a:r>
          </a:p>
          <a:p>
            <a:pPr xmlns:a="http://schemas.openxmlformats.org/drawingml/2006/main" lvl="1">
              <a:defRPr/>
            </a:pPr>
            <a:r xmlns:a="http://schemas.openxmlformats.org/drawingml/2006/main">
              <a:rPr lang="zh-CN" dirty="0">
                <a:ea typeface="+mn-ea"/>
                <a:cs typeface="+mn-cs"/>
              </a:rPr>
              <a:t>将整数添加到指针</a:t>
            </a:r>
          </a:p>
          <a:p>
            <a:pPr xmlns:a="http://schemas.openxmlformats.org/drawingml/2006/main" lvl="1">
              <a:defRPr/>
            </a:pPr>
            <a:r xmlns:a="http://schemas.openxmlformats.org/drawingml/2006/main">
              <a:rPr lang="zh-CN" dirty="0">
                <a:ea typeface="+mn-ea"/>
                <a:cs typeface="+mn-cs"/>
              </a:rPr>
              <a:t>从指针中减去整数</a:t>
            </a:r>
          </a:p>
          <a:p>
            <a:pPr xmlns:a="http://schemas.openxmlformats.org/drawingml/2006/main" lvl="1">
              <a:defRPr/>
            </a:pPr>
            <a:r xmlns:a="http://schemas.openxmlformats.org/drawingml/2006/main">
              <a:rPr lang="zh-CN" dirty="0">
                <a:ea typeface="+mn-ea"/>
                <a:cs typeface="+mn-cs"/>
              </a:rPr>
              <a:t>从另一个指针中减去一个指针</a:t>
            </a:r>
          </a:p>
        </p:txBody>
      </p:sp>
      <p:sp>
        <p:nvSpPr>
          <p:cNvPr id="4" name="Footer Placeholder 3">
            <a:extLst>
              <a:ext uri="{FF2B5EF4-FFF2-40B4-BE49-F238E27FC236}">
                <a16:creationId xmlns:a16="http://schemas.microsoft.com/office/drawing/2014/main" id="{AA9C5040-8D39-03D0-A4DA-C988E5FDA1D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48E6295-34CB-77E7-BEAD-FA53CFFB4A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397D26-3510-9A40-89AE-D6621A442055}"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F394D63-F526-0D27-7D6D-A8168A0A4CDB}"/>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指针和可变长度数组 (C99)</a:t>
            </a:r>
          </a:p>
        </p:txBody>
      </p:sp>
      <p:sp>
        <p:nvSpPr>
          <p:cNvPr id="63491" name="Content Placeholder 2">
            <a:extLst>
              <a:ext uri="{FF2B5EF4-FFF2-40B4-BE49-F238E27FC236}">
                <a16:creationId xmlns:a16="http://schemas.microsoft.com/office/drawing/2014/main" id="{CC4B2164-A2A8-65B4-26FE-457EE1A50164}"/>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当 VLA 有多个维度时，指针的类型取决于除第一个维度之外的每个维度的长度。</a:t>
            </a:r>
          </a:p>
          <a:p>
            <a:r xmlns:a="http://schemas.openxmlformats.org/drawingml/2006/main">
              <a:rPr lang="zh-CN" altLang="zh-CN" sz="2700">
                <a:ea typeface="宋体" panose="02010600030101010101" pitchFamily="2" charset="-122"/>
              </a:rPr>
              <a:t>二维示例：</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无效 f(int m, int n)</a:t>
            </a:r>
          </a:p>
          <a:p>
            <a:pPr xmlns:a="http://schemas.openxmlformats.org/drawingml/2006/main">
              <a:lnSpc>
                <a:spcPct val="80000"/>
              </a:lnSpc>
              <a:spcBef>
                <a:spcPts val="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int a[m][n], (*p)[n];</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 = 一个；</a:t>
            </a:r>
          </a:p>
          <a:p>
            <a:pPr xmlns:a="http://schemas.openxmlformats.org/drawingml/2006/main">
              <a:lnSpc>
                <a:spcPct val="80000"/>
              </a:lnSpc>
              <a:spcBef>
                <a:spcPts val="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buFontTx/>
              <a:buNone/>
            </a:pPr>
            <a:r xmlns:a="http://schemas.openxmlformats.org/drawingml/2006/main">
              <a:rPr lang="zh-CN" altLang="zh-CN" sz="2700">
                <a:ea typeface="宋体" panose="02010600030101010101" pitchFamily="2" charset="-122"/>
              </a:rPr>
              <a:t>由于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p的类型</a:t>
            </a:r>
            <a:r xmlns:a="http://schemas.openxmlformats.org/drawingml/2006/main">
              <a:rPr lang="zh-CN" altLang="zh-CN" sz="2700">
                <a:ea typeface="宋体" panose="02010600030101010101" pitchFamily="2" charset="-122"/>
              </a:rPr>
              <a:t>取决于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700">
                <a:ea typeface="宋体" panose="02010600030101010101" pitchFamily="2" charset="-122"/>
              </a:rPr>
              <a:t>，它不是常数，因此</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700">
                <a:ea typeface="宋体" panose="02010600030101010101" pitchFamily="2" charset="-122"/>
              </a:rPr>
              <a:t>被称为具有</a:t>
            </a:r>
            <a:r xmlns:a="http://schemas.openxmlformats.org/drawingml/2006/main">
              <a:rPr lang="zh-CN" altLang="zh-CN" sz="2700" b="1" i="1">
                <a:ea typeface="宋体" panose="02010600030101010101" pitchFamily="2" charset="-122"/>
              </a:rPr>
              <a:t>可变修改的类型。</a:t>
            </a:r>
            <a:endParaRPr xmlns:a="http://schemas.openxmlformats.org/drawingml/2006/main" lang="en-US" altLang="zh-CN" sz="2700">
              <a:ea typeface="宋体" panose="02010600030101010101" pitchFamily="2" charset="-122"/>
            </a:endParaRPr>
          </a:p>
        </p:txBody>
      </p:sp>
      <p:sp>
        <p:nvSpPr>
          <p:cNvPr id="4" name="Footer Placeholder 3">
            <a:extLst>
              <a:ext uri="{FF2B5EF4-FFF2-40B4-BE49-F238E27FC236}">
                <a16:creationId xmlns:a16="http://schemas.microsoft.com/office/drawing/2014/main" id="{F22F3FFE-52F2-5369-99CD-8E65397A13D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C5C0ACF-AB02-8CD7-E14C-BEA9FDA33D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290BDE-3490-0C4E-9340-E07A52078391}"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E1F9C09-2E18-ECFC-681C-0FA23ADA18B3}"/>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指针和可变长度数组 (C99)</a:t>
            </a:r>
          </a:p>
        </p:txBody>
      </p:sp>
      <p:sp>
        <p:nvSpPr>
          <p:cNvPr id="64515" name="Content Placeholder 2">
            <a:extLst>
              <a:ext uri="{FF2B5EF4-FFF2-40B4-BE49-F238E27FC236}">
                <a16:creationId xmlns:a16="http://schemas.microsoft.com/office/drawing/2014/main" id="{12139417-B896-4703-1FBA-3FDAC4F7BF21}"/>
              </a:ext>
            </a:extLst>
          </p:cNvPr>
          <p:cNvSpPr>
            <a:spLocks noGrp="1"/>
          </p:cNvSpPr>
          <p:nvPr>
            <p:ph idx="1"/>
          </p:nvPr>
        </p:nvSpPr>
        <p:spPr/>
        <p:txBody>
          <a:bodyPr/>
          <a:lstStyle/>
          <a:p>
            <a:r xmlns:a="http://schemas.openxmlformats.org/drawingml/2006/main">
              <a:rPr lang="zh-CN" altLang="zh-CN">
                <a:ea typeface="宋体" panose="02010600030101010101" pitchFamily="2" charset="-122"/>
              </a:rPr>
              <a:t>赋值的有效性，例如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a:ea typeface="宋体" panose="02010600030101010101" pitchFamily="2" charset="-122"/>
              </a:rPr>
              <a:t>不能总是由编译器确定。</a:t>
            </a:r>
          </a:p>
          <a:p>
            <a:r xmlns:a="http://schemas.openxmlformats.org/drawingml/2006/main">
              <a:rPr lang="zh-CN" altLang="zh-CN">
                <a:ea typeface="宋体" panose="02010600030101010101" pitchFamily="2" charset="-122"/>
              </a:rPr>
              <a:t>以下代码将编译，但仅当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相等时才正确：</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a[m][n], (*p)[m];</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一个；</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t>
            </a:r>
            <a:r xmlns:a="http://schemas.openxmlformats.org/drawingml/2006/main">
              <a:rPr lang="zh-CN" altLang="zh-CN">
                <a:ea typeface="宋体" panose="02010600030101010101" pitchFamily="2" charset="-122"/>
              </a:rPr>
              <a:t>不等于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，任何后续使用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将导致未定义的行为。</a:t>
            </a:r>
          </a:p>
        </p:txBody>
      </p:sp>
      <p:sp>
        <p:nvSpPr>
          <p:cNvPr id="4" name="Footer Placeholder 3">
            <a:extLst>
              <a:ext uri="{FF2B5EF4-FFF2-40B4-BE49-F238E27FC236}">
                <a16:creationId xmlns:a16="http://schemas.microsoft.com/office/drawing/2014/main" id="{D27D1749-7003-64FE-B278-DE25E46752E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9BD112D-ED03-638C-19EB-3E969300D4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3DCD80-A0A0-7748-9CCE-F5DC63D06C79}"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6EC08011-F0DF-CFA6-6539-B016C796A990}"/>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指针和可变长度数组 (C99)</a:t>
            </a:r>
          </a:p>
        </p:txBody>
      </p:sp>
      <p:sp>
        <p:nvSpPr>
          <p:cNvPr id="65539" name="Content Placeholder 2">
            <a:extLst>
              <a:ext uri="{FF2B5EF4-FFF2-40B4-BE49-F238E27FC236}">
                <a16:creationId xmlns:a16="http://schemas.microsoft.com/office/drawing/2014/main" id="{ECB5C254-A395-FB4A-F5F7-7717C8D4A0A3}"/>
              </a:ext>
            </a:extLst>
          </p:cNvPr>
          <p:cNvSpPr>
            <a:spLocks noGrp="1"/>
          </p:cNvSpPr>
          <p:nvPr>
            <p:ph idx="1"/>
          </p:nvPr>
        </p:nvSpPr>
        <p:spPr/>
        <p:txBody>
          <a:bodyPr/>
          <a:lstStyle/>
          <a:p>
            <a:r xmlns:a="http://schemas.openxmlformats.org/drawingml/2006/main">
              <a:rPr lang="zh-CN" altLang="zh-CN">
                <a:ea typeface="宋体" panose="02010600030101010101" pitchFamily="2" charset="-122"/>
              </a:rPr>
              <a:t>可变修改类型受到某些限制。</a:t>
            </a:r>
          </a:p>
          <a:p>
            <a:r xmlns:a="http://schemas.openxmlformats.org/drawingml/2006/main">
              <a:rPr lang="zh-CN" altLang="zh-CN">
                <a:ea typeface="宋体" panose="02010600030101010101" pitchFamily="2" charset="-122"/>
              </a:rPr>
              <a:t>最重要的限制：可变修改类型的声明必须在函数体内或函数原型中。</a:t>
            </a:r>
          </a:p>
        </p:txBody>
      </p:sp>
      <p:sp>
        <p:nvSpPr>
          <p:cNvPr id="4" name="Footer Placeholder 3">
            <a:extLst>
              <a:ext uri="{FF2B5EF4-FFF2-40B4-BE49-F238E27FC236}">
                <a16:creationId xmlns:a16="http://schemas.microsoft.com/office/drawing/2014/main" id="{FF7EDAFE-A10F-1EE7-7DC7-09C5F27C171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16D55A-9E5F-A8C6-11CF-5A6DFCFAC2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2DDEE4-1649-114A-8F3F-3BE5EBCD0561}"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3CF5EBB-2E10-0903-18B3-134FC9018F8A}"/>
              </a:ext>
            </a:extLst>
          </p:cNvPr>
          <p:cNvSpPr>
            <a:spLocks noGrp="1"/>
          </p:cNvSpPr>
          <p:nvPr>
            <p:ph type="title"/>
          </p:nvPr>
        </p:nvSpPr>
        <p:spPr>
          <a:xfrm>
            <a:off x="609600" y="762000"/>
            <a:ext cx="7924800" cy="685800"/>
          </a:xfrm>
        </p:spPr>
        <p:txBody>
          <a:bodyPr/>
          <a:lstStyle/>
          <a:p>
            <a:r xmlns:a="http://schemas.openxmlformats.org/drawingml/2006/main">
              <a:rPr lang="zh-CN" altLang="zh-CN">
                <a:ea typeface="宋体" panose="02010600030101010101" pitchFamily="2" charset="-122"/>
              </a:rPr>
              <a:t>指针和可变长度数组 (C99)</a:t>
            </a:r>
          </a:p>
        </p:txBody>
      </p:sp>
      <p:sp>
        <p:nvSpPr>
          <p:cNvPr id="66563" name="Content Placeholder 2">
            <a:extLst>
              <a:ext uri="{FF2B5EF4-FFF2-40B4-BE49-F238E27FC236}">
                <a16:creationId xmlns:a16="http://schemas.microsoft.com/office/drawing/2014/main" id="{AF1A5B8D-8E98-A86F-3B16-C72D06A142FB}"/>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指针算法适用于 VLA。</a:t>
            </a:r>
          </a:p>
          <a:p>
            <a:r xmlns:a="http://schemas.openxmlformats.org/drawingml/2006/main">
              <a:rPr lang="zh-CN" altLang="zh-CN">
                <a:ea typeface="宋体" panose="02010600030101010101" pitchFamily="2" charset="-122"/>
              </a:rPr>
              <a:t>二维 VLA：</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[m][n]；</a:t>
            </a:r>
          </a:p>
          <a:p>
            <a:r xmlns:a="http://schemas.openxmlformats.org/drawingml/2006/main">
              <a:rPr lang="zh-CN" altLang="zh-CN">
                <a:ea typeface="宋体" panose="02010600030101010101" pitchFamily="2" charset="-122"/>
              </a:rPr>
              <a:t>能够指向 a 行的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指针</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(*p)[n];</a:t>
            </a:r>
          </a:p>
          <a:p>
            <a:r xmlns:a="http://schemas.openxmlformats.org/drawingml/2006/main">
              <a:rPr lang="zh-CN" altLang="zh-CN">
                <a:ea typeface="宋体" panose="02010600030101010101" pitchFamily="2" charset="-122"/>
              </a:rPr>
              <a:t>清除a 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的循环</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对于 (p = a; p &lt; a + m; 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(*p)[i] = 0;</a:t>
            </a:r>
          </a:p>
        </p:txBody>
      </p:sp>
      <p:sp>
        <p:nvSpPr>
          <p:cNvPr id="4" name="Footer Placeholder 3">
            <a:extLst>
              <a:ext uri="{FF2B5EF4-FFF2-40B4-BE49-F238E27FC236}">
                <a16:creationId xmlns:a16="http://schemas.microsoft.com/office/drawing/2014/main" id="{CEDA3130-FBF0-8D71-FDBF-FE1D3EF6BA9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66899A2-8B92-4E1C-A859-A7F214E4C3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1FC3DD-992A-0A42-B32E-41A81106F3CD}"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A59747B-FB44-6890-D15D-117614372F9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将整数添加到指针</a:t>
            </a:r>
          </a:p>
        </p:txBody>
      </p:sp>
      <p:sp>
        <p:nvSpPr>
          <p:cNvPr id="18435" name="Content Placeholder 2">
            <a:extLst>
              <a:ext uri="{FF2B5EF4-FFF2-40B4-BE49-F238E27FC236}">
                <a16:creationId xmlns:a16="http://schemas.microsoft.com/office/drawing/2014/main" id="{5F17803E-9957-0996-D31B-1F2EA4E0DDD3}"/>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将整数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j添加</a:t>
            </a:r>
            <a:r xmlns:a="http://schemas.openxmlformats.org/drawingml/2006/main">
              <a:rPr lang="zh-CN" altLang="zh-CN">
                <a:ea typeface="宋体" panose="02010600030101010101" pitchFamily="2" charset="-122"/>
              </a:rPr>
              <a:t>到指针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会产生一个指向元素</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j的指针，该元素位于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p指向的元素</a:t>
            </a:r>
            <a:r xmlns:a="http://schemas.openxmlformats.org/drawingml/2006/main">
              <a:rPr lang="zh-CN" altLang="zh-CN">
                <a:ea typeface="宋体" panose="02010600030101010101" pitchFamily="2" charset="-122"/>
              </a:rPr>
              <a:t>之后</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更准确地说，如果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指向数组元素</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a[i] </a:t>
            </a:r>
            <a:r xmlns:a="http://schemas.openxmlformats.org/drawingml/2006/main">
              <a:rPr lang="zh-CN" altLang="zh-CN">
                <a:ea typeface="宋体" panose="02010600030101010101" pitchFamily="2" charset="-122"/>
              </a:rPr>
              <a:t>，那么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a:ea typeface="宋体" panose="02010600030101010101" pitchFamily="2" charset="-122"/>
              </a:rPr>
              <a:t>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a[i+j]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假设以下声明有效：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a[10], *p, *q, i;</a:t>
            </a:r>
          </a:p>
        </p:txBody>
      </p:sp>
      <p:sp>
        <p:nvSpPr>
          <p:cNvPr id="4" name="Footer Placeholder 3">
            <a:extLst>
              <a:ext uri="{FF2B5EF4-FFF2-40B4-BE49-F238E27FC236}">
                <a16:creationId xmlns:a16="http://schemas.microsoft.com/office/drawing/2014/main" id="{2328B8C9-4CA2-A7E5-B69C-AF287EEDAC0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907081-54D7-7E3C-30D1-94D3C6A05BA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C56B38-136D-5742-B466-A798A2C1BD95}"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5179D23-D549-AD75-7B42-5EC79CE827C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将整数添加到指针</a:t>
            </a:r>
          </a:p>
        </p:txBody>
      </p:sp>
      <p:sp>
        <p:nvSpPr>
          <p:cNvPr id="19459" name="Content Placeholder 2">
            <a:extLst>
              <a:ext uri="{FF2B5EF4-FFF2-40B4-BE49-F238E27FC236}">
                <a16:creationId xmlns:a16="http://schemas.microsoft.com/office/drawing/2014/main" id="{66AD1597-8A91-87EA-DA95-73C1BDDBAF14}"/>
              </a:ext>
            </a:extLst>
          </p:cNvPr>
          <p:cNvSpPr>
            <a:spLocks noGrp="1"/>
          </p:cNvSpPr>
          <p:nvPr>
            <p:ph idx="1"/>
          </p:nvPr>
        </p:nvSpPr>
        <p:spPr/>
        <p:txBody>
          <a:bodyPr/>
          <a:lstStyle/>
          <a:p>
            <a:r xmlns:a="http://schemas.openxmlformats.org/drawingml/2006/main">
              <a:rPr lang="zh-CN" altLang="zh-CN">
                <a:ea typeface="宋体" panose="02010600030101010101" pitchFamily="2" charset="-122"/>
              </a:rPr>
              <a:t>指针加法示例：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&amp;a[2];</a:t>
            </a:r>
          </a:p>
          <a:p>
            <a:pPr>
              <a:buFontTx/>
              <a:buNone/>
            </a:pPr>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p + 3；</a:t>
            </a:r>
          </a:p>
          <a:p>
            <a:pPr>
              <a:buFontTx/>
              <a:buNone/>
            </a:pPr>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6;</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80BBA30-E477-3D17-7112-333B910748E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FCAC906-D4E7-D185-CED5-9D4AABC1889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5A3467-B5BD-DC40-917A-70D7FC5EDF70}" type="slidenum">
              <a:rPr lang="en-US" altLang="zh-CN" sz="1200">
                <a:latin typeface="Arial" panose="020B0604020202020204" pitchFamily="34" charset="0"/>
              </a:rPr>
              <a:pPr/>
              <a:t>7</a:t>
            </a:fld>
            <a:endParaRPr lang="en-US" altLang="zh-CN" sz="1800"/>
          </a:p>
        </p:txBody>
      </p:sp>
      <p:pic>
        <p:nvPicPr>
          <p:cNvPr id="19462" name="Picture 8">
            <a:extLst>
              <a:ext uri="{FF2B5EF4-FFF2-40B4-BE49-F238E27FC236}">
                <a16:creationId xmlns:a16="http://schemas.microsoft.com/office/drawing/2014/main" id="{C337D7C4-3A2E-BD8B-00AB-097E3C0B9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33600"/>
            <a:ext cx="34861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F17EF65-59AD-2138-C17A-778E0157FA3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从指针中减去整数</a:t>
            </a:r>
          </a:p>
        </p:txBody>
      </p:sp>
      <p:sp>
        <p:nvSpPr>
          <p:cNvPr id="20483" name="Content Placeholder 2">
            <a:extLst>
              <a:ext uri="{FF2B5EF4-FFF2-40B4-BE49-F238E27FC236}">
                <a16:creationId xmlns:a16="http://schemas.microsoft.com/office/drawing/2014/main" id="{F473DDC6-B10A-0497-601C-86459C710B03}"/>
              </a:ext>
            </a:extLst>
          </p:cNvPr>
          <p:cNvSpPr>
            <a:spLocks noGrp="1"/>
          </p:cNvSpPr>
          <p:nvPr>
            <p:ph idx="1"/>
          </p:nvPr>
        </p:nvSpPr>
        <p:spPr/>
        <p:txBody>
          <a:bodyPr/>
          <a:lstStyle/>
          <a:p>
            <a:r xmlns:a="http://schemas.openxmlformats.org/drawingml/2006/main">
              <a:rPr lang="zh-CN" altLang="zh-CN" sz="2700">
                <a:ea typeface="宋体" panose="02010600030101010101" pitchFamily="2" charset="-122"/>
              </a:rPr>
              <a:t>如果</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700">
                <a:ea typeface="宋体" panose="02010600030101010101" pitchFamily="2" charset="-122"/>
              </a:rPr>
              <a:t>指向</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 </a:t>
            </a:r>
            <a:r xmlns:a="http://schemas.openxmlformats.org/drawingml/2006/main">
              <a:rPr lang="zh-CN" altLang="zh-CN" sz="2700">
                <a:ea typeface="宋体" panose="02010600030101010101" pitchFamily="2" charset="-122"/>
              </a:rPr>
              <a:t>，那么</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2700">
                <a:ea typeface="宋体" panose="02010600030101010101" pitchFamily="2" charset="-122"/>
              </a:rPr>
              <a:t>指向</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a[ij]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&amp;a[8];</a:t>
            </a:r>
          </a:p>
          <a:p>
            <a:pPr>
              <a:buFontTx/>
              <a:buNone/>
            </a:pPr>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q = p - 3；</a:t>
            </a:r>
          </a:p>
          <a:p>
            <a:pPr>
              <a:buFontTx/>
              <a:buNone/>
            </a:pPr>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 -= 6;</a:t>
            </a:r>
            <a:endParaRPr xmlns:a="http://schemas.openxmlformats.org/drawingml/2006/main" lang="en-US" altLang="zh-CN" sz="2400">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3F0CD7CE-33C3-3C2D-73E8-84A4EADC6FD8}"/>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B97150FF-2B5E-84F1-E65F-ECA6F3F217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CAE897-D0D3-354E-8740-E152D4F16902}" type="slidenum">
              <a:rPr lang="en-US" altLang="zh-CN" sz="1200">
                <a:latin typeface="Arial" panose="020B0604020202020204" pitchFamily="34" charset="0"/>
              </a:rPr>
              <a:pPr/>
              <a:t>8</a:t>
            </a:fld>
            <a:endParaRPr lang="en-US" altLang="zh-CN" sz="1800"/>
          </a:p>
        </p:txBody>
      </p:sp>
      <p:pic>
        <p:nvPicPr>
          <p:cNvPr id="20486" name="Picture 6">
            <a:extLst>
              <a:ext uri="{FF2B5EF4-FFF2-40B4-BE49-F238E27FC236}">
                <a16:creationId xmlns:a16="http://schemas.microsoft.com/office/drawing/2014/main" id="{49106E5C-AE4D-DDCB-723F-EFBB7749C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52663"/>
            <a:ext cx="3414713"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2BEDD74-1C56-6493-7180-698A498B7A5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从另一个指针中减去一个指针</a:t>
            </a:r>
          </a:p>
        </p:txBody>
      </p:sp>
      <p:sp>
        <p:nvSpPr>
          <p:cNvPr id="21507" name="Content Placeholder 2">
            <a:extLst>
              <a:ext uri="{FF2B5EF4-FFF2-40B4-BE49-F238E27FC236}">
                <a16:creationId xmlns:a16="http://schemas.microsoft.com/office/drawing/2014/main" id="{B7C8C8A1-C61D-9290-1DA7-2C88C06510AB}"/>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当一个指针从另一个指针中减去时，结果是指针之间的距离（以数组元素测量）。</a:t>
            </a:r>
          </a:p>
          <a:p>
            <a:r xmlns:a="http://schemas.openxmlformats.org/drawingml/2006/main">
              <a:rPr lang="zh-CN" altLang="zh-CN" sz="2500">
                <a:ea typeface="宋体" panose="02010600030101010101" pitchFamily="2" charset="-122"/>
              </a:rPr>
              <a:t>如果</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500">
                <a:ea typeface="宋体" panose="02010600030101010101" pitchFamily="2" charset="-122"/>
              </a:rPr>
              <a:t>指向</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a[i]</a:t>
            </a:r>
            <a:r xmlns:a="http://schemas.openxmlformats.org/drawingml/2006/main">
              <a:rPr lang="zh-CN" altLang="zh-CN" sz="2500">
                <a:ea typeface="宋体" panose="02010600030101010101" pitchFamily="2" charset="-122"/>
              </a:rPr>
              <a:t>并且</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sz="2500">
                <a:ea typeface="宋体" panose="02010600030101010101" pitchFamily="2" charset="-122"/>
              </a:rPr>
              <a:t>指向</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a[j] </a:t>
            </a:r>
            <a:r xmlns:a="http://schemas.openxmlformats.org/drawingml/2006/main">
              <a:rPr lang="zh-CN" altLang="zh-CN" sz="2500">
                <a:ea typeface="宋体" panose="02010600030101010101" pitchFamily="2" charset="-122"/>
              </a:rPr>
              <a:t>，那么</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q</a:t>
            </a:r>
            <a:r xmlns:a="http://schemas.openxmlformats.org/drawingml/2006/main">
              <a:rPr lang="zh-CN" altLang="zh-CN" sz="2500">
                <a:ea typeface="宋体" panose="02010600030101010101" pitchFamily="2" charset="-122"/>
              </a:rPr>
              <a:t>等于</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Ĵ </a:t>
            </a:r>
            <a:r xmlns:a="http://schemas.openxmlformats.org/drawingml/2006/main">
              <a:rPr lang="zh-CN" altLang="zh-CN" sz="2500">
                <a:ea typeface="宋体" panose="02010600030101010101" pitchFamily="2" charset="-122"/>
              </a:rPr>
              <a:t>。</a:t>
            </a:r>
          </a:p>
          <a:p>
            <a:r xmlns:a="http://schemas.openxmlformats.org/drawingml/2006/main">
              <a:rPr lang="zh-CN" altLang="zh-CN" sz="2500">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 = &amp;a[5];</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q = &amp;a[1];</a:t>
            </a:r>
          </a:p>
          <a:p>
            <a:pPr>
              <a:buFontTx/>
              <a:buNone/>
            </a:pPr>
            <a:endParaRPr lang="en-US" altLang="zh-CN" sz="2100">
              <a:ea typeface="宋体" panose="02010600030101010101" pitchFamily="2" charset="-122"/>
            </a:endParaRPr>
          </a:p>
          <a:p>
            <a:pPr xmlns:a="http://schemas.openxmlformats.org/drawingml/2006/main">
              <a:buFontTx/>
              <a:buNone/>
            </a:pPr>
            <a:r xmlns:a="http://schemas.openxmlformats.org/drawingml/2006/main">
              <a:rPr lang="zh-CN" altLang="zh-CN" sz="2100">
                <a:ea typeface="宋体" panose="02010600030101010101" pitchFamily="2" charset="-122"/>
              </a:rPr>
              <a:t>  </a:t>
            </a:r>
          </a:p>
          <a:p>
            <a:pPr xmlns:a="http://schemas.openxmlformats.org/drawingml/2006/main">
              <a:lnSpc>
                <a:spcPct val="80000"/>
              </a:lnSpc>
              <a:spcBef>
                <a:spcPts val="12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我 = p - q; /* 我是 4 */</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我 = q - p; /* 我是-4 */</a:t>
            </a:r>
          </a:p>
        </p:txBody>
      </p:sp>
      <p:sp>
        <p:nvSpPr>
          <p:cNvPr id="4" name="Footer Placeholder 3">
            <a:extLst>
              <a:ext uri="{FF2B5EF4-FFF2-40B4-BE49-F238E27FC236}">
                <a16:creationId xmlns:a16="http://schemas.microsoft.com/office/drawing/2014/main" id="{E9C26C43-9E79-E348-97E1-61B56DE5C04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5833445-A3FD-5E4F-22C1-1D030DF8641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5F2D75-5DC0-D44F-B77E-4E65BE141C52}" type="slidenum">
              <a:rPr lang="en-US" altLang="zh-CN" sz="1200">
                <a:latin typeface="Arial" panose="020B0604020202020204" pitchFamily="34" charset="0"/>
              </a:rPr>
              <a:pPr/>
              <a:t>9</a:t>
            </a:fld>
            <a:endParaRPr lang="en-US" altLang="zh-CN" sz="1800"/>
          </a:p>
        </p:txBody>
      </p:sp>
      <p:pic>
        <p:nvPicPr>
          <p:cNvPr id="21510" name="Picture 6">
            <a:extLst>
              <a:ext uri="{FF2B5EF4-FFF2-40B4-BE49-F238E27FC236}">
                <a16:creationId xmlns:a16="http://schemas.microsoft.com/office/drawing/2014/main" id="{C522844C-C192-D9D3-A78A-5BAB4467B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114800"/>
            <a:ext cx="41148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2834</TotalTime>
  <Words>4970</Words>
  <Application>Microsoft Macintosh PowerPoint</Application>
  <PresentationFormat>全屏显示(4:3)</PresentationFormat>
  <Paragraphs>565</Paragraphs>
  <Slides>53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53</vt:i4>
      </vt:variant>
    </vt:vector>
  </HeadingPairs>
  <TitlesOfParts>
    <vt:vector size="57" baseType="lpstr">
      <vt:lpstr>Times New Roman</vt:lpstr>
      <vt:lpstr>Arial</vt:lpstr>
      <vt:lpstr>Courier New</vt:lpstr>
      <vt:lpstr>tm2</vt:lpstr>
      <vt:lpstr>Chapter 12</vt:lpstr>
      <vt:lpstr>Introduction</vt:lpstr>
      <vt:lpstr>Pointer Arithmetic</vt:lpstr>
      <vt:lpstr>Pointer Arithmetic</vt:lpstr>
      <vt:lpstr>Pointer Arithmetic</vt:lpstr>
      <vt:lpstr>Adding an Integer to a Pointer</vt:lpstr>
      <vt:lpstr>Adding an Integer to a Pointer</vt:lpstr>
      <vt:lpstr>Subtracting an Integer from a Pointer</vt:lpstr>
      <vt:lpstr>Subtracting One Pointer from Another</vt:lpstr>
      <vt:lpstr>Subtracting One Pointer from Another</vt:lpstr>
      <vt:lpstr>Comparing Pointers</vt:lpstr>
      <vt:lpstr>Pointers to Compound Literals (C99)</vt:lpstr>
      <vt:lpstr>Using Pointers for Array Processing</vt:lpstr>
      <vt:lpstr>Using Pointers for Array Processing</vt:lpstr>
      <vt:lpstr>Using Pointers for Array Processing</vt:lpstr>
      <vt:lpstr>Combining the * and ++ Operators</vt:lpstr>
      <vt:lpstr>Combining the * and ++ Operators</vt:lpstr>
      <vt:lpstr>Combining the * and ++ Operators</vt:lpstr>
      <vt:lpstr>Combining the * and ++ Operators</vt:lpstr>
      <vt:lpstr>Combining the * and ++ Operators</vt:lpstr>
      <vt:lpstr>Using an Array Name as a Pointer</vt:lpstr>
      <vt:lpstr>Using an Array Name as a Pointer</vt:lpstr>
      <vt:lpstr>Using an Array Name as a Pointer</vt:lpstr>
      <vt:lpstr>Using an Array Name as a Pointer</vt:lpstr>
      <vt:lpstr>Program: Reversing a Series of Numbers (Revisited)</vt:lpstr>
      <vt:lpstr>PowerPoint 演示文稿</vt:lpstr>
      <vt:lpstr>Array Arguments (Revisited)</vt:lpstr>
      <vt:lpstr>Array Arguments (Revisited)</vt:lpstr>
      <vt:lpstr>Array Arguments (Revisited)</vt:lpstr>
      <vt:lpstr>Array Arguments (Revisited)</vt:lpstr>
      <vt:lpstr>Array Arguments (Revisited)</vt:lpstr>
      <vt:lpstr>Array Arguments (Revisited)</vt:lpstr>
      <vt:lpstr>Array Arguments (Revisited)</vt:lpstr>
      <vt:lpstr>Array Arguments (Revisited)</vt:lpstr>
      <vt:lpstr>Array Arguments (Revisited)</vt:lpstr>
      <vt:lpstr>Using a Pointer as an Array Name</vt:lpstr>
      <vt:lpstr>Pointers and Multidimensional Arrays</vt:lpstr>
      <vt:lpstr>Processing the Elements of a Multidimensional Array</vt:lpstr>
      <vt:lpstr>Processing the Elements of a Multidimensional Array</vt:lpstr>
      <vt:lpstr>Processing the Elements of a Multidimensional Array</vt:lpstr>
      <vt:lpstr>Processing the Rows of a Multidimensional Array</vt:lpstr>
      <vt:lpstr>Processing the Rows of a Multidimensional Array</vt:lpstr>
      <vt:lpstr>Processing the Rows of a Multidimensional Array</vt:lpstr>
      <vt:lpstr>Processing the Rows of a Multidimensional Array</vt:lpstr>
      <vt:lpstr>Processing the Columns of a Multidimensional Array</vt:lpstr>
      <vt:lpstr>Using the Name of a Multidimensional Array as a Pointer</vt:lpstr>
      <vt:lpstr>Using the Name of a Multidimensional Array as a Pointer</vt:lpstr>
      <vt:lpstr>Using the Name of a Multidimensional Array as a Pointer</vt:lpstr>
      <vt:lpstr>Pointers and Variable-Length Arrays (C99)</vt:lpstr>
      <vt:lpstr>Pointers and Variable-Length Arrays (C99)</vt:lpstr>
      <vt:lpstr>Pointers and Variable-Length Arrays (C99)</vt:lpstr>
      <vt:lpstr>Pointers and Variable-Length Arrays (C99)</vt:lpstr>
      <vt:lpstr>Pointers and Variable-Length Arrays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792</cp:revision>
  <cp:lastPrinted>1999-11-08T20:52:53Z</cp:lastPrinted>
  <dcterms:created xsi:type="dcterms:W3CDTF">1999-08-24T18:39:05Z</dcterms:created>
  <dcterms:modified xsi:type="dcterms:W3CDTF">2022-09-26T10:52:18Z</dcterms:modified>
</cp:coreProperties>
</file>