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102"/>
  </p:notesMasterIdLst>
  <p:sldIdLst>
    <p:sldId id="282" r:id="rId2"/>
    <p:sldId id="348" r:id="rId3"/>
    <p:sldId id="34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456" r:id="rId14"/>
    <p:sldId id="361" r:id="rId15"/>
    <p:sldId id="448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460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55" r:id="rId58"/>
    <p:sldId id="402" r:id="rId59"/>
    <p:sldId id="403" r:id="rId60"/>
    <p:sldId id="404" r:id="rId61"/>
    <p:sldId id="457" r:id="rId62"/>
    <p:sldId id="405" r:id="rId63"/>
    <p:sldId id="459" r:id="rId64"/>
    <p:sldId id="406" r:id="rId65"/>
    <p:sldId id="407" r:id="rId66"/>
    <p:sldId id="408" r:id="rId67"/>
    <p:sldId id="451" r:id="rId68"/>
    <p:sldId id="452" r:id="rId69"/>
    <p:sldId id="409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49" r:id="rId79"/>
    <p:sldId id="419" r:id="rId80"/>
    <p:sldId id="420" r:id="rId81"/>
    <p:sldId id="421" r:id="rId82"/>
    <p:sldId id="454" r:id="rId83"/>
    <p:sldId id="422" r:id="rId84"/>
    <p:sldId id="423" r:id="rId85"/>
    <p:sldId id="458" r:id="rId86"/>
    <p:sldId id="424" r:id="rId87"/>
    <p:sldId id="425" r:id="rId88"/>
    <p:sldId id="426" r:id="rId89"/>
    <p:sldId id="427" r:id="rId90"/>
    <p:sldId id="428" r:id="rId91"/>
    <p:sldId id="429" r:id="rId92"/>
    <p:sldId id="430" r:id="rId93"/>
    <p:sldId id="453" r:id="rId94"/>
    <p:sldId id="431" r:id="rId95"/>
    <p:sldId id="432" r:id="rId96"/>
    <p:sldId id="433" r:id="rId97"/>
    <p:sldId id="434" r:id="rId98"/>
    <p:sldId id="435" r:id="rId99"/>
    <p:sldId id="450" r:id="rId100"/>
    <p:sldId id="436" r:id="rId101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27" d="100"/>
          <a:sy n="127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2855171-E2E8-8F75-DD47-881EA68DC4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7A346EA-E54E-95AC-AC2F-45D65F92C4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5C918BF5-F7D9-585C-6C34-8B029594DED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D7EF68-4D7D-8F3E-3796-4094009031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noProof="0"/>
              <a:t>单击以编辑主文本样式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第二级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三级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第四级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59989CE-055B-01C5-9A8B-FAF544234A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F0D28EF-CF32-E9A0-7960-81403B32D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54CC477-37C1-0645-84F1-173EC526C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42E9E-9A20-98CD-2F91-FBC40B7056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98D50-598D-2C06-47C0-B2AA9703D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22CCB9-ECE6-224E-BC67-75693A378FA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6D72F-7926-193C-AEDD-10ECF60F4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D4047-B24E-5B21-6DFA-531B5D270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1CB9A-E037-3245-BD0D-70D020BE6A7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57518-E6C7-7892-AFB2-6B8DCAD9F7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A3D57-3F6E-90E9-F18E-951C2FF4F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646BFB-0803-0543-A8AD-5DF5C483CA8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9DBAB-3CAB-5A85-EE35-B59F84498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A9CB8-0DC0-8E89-E7DC-7F32E973A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A9A24-C222-2440-B4D1-E799B1950B2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77F70-3C6C-45C6-2966-1BC5E2B393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9D6EF-FF2C-8CD4-1E42-4EAEF5700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2CC45-EE99-344C-9C6E-2F7A4A0FCA1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0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19C4-EC2C-924E-6701-48F3F0A88A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CCAA-2F67-F8B7-6A24-5EA8FDFFF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C7C0B-3538-B646-8722-61D9310851A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9706B7-4A61-DB71-43BE-23EBC702B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79A007-1DA5-694E-CDAA-860D15C7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EA5AD8-A163-A742-806F-4F004550035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9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87F50-A1CF-9A72-1AE7-9E2CE766D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C36D3-BFC9-D1B1-A0F3-38AD89C0CE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601AC5-AD7C-6C47-911D-15B8125E059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C372B-1FC2-2F62-4F7A-1EA15748D0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AD60F-8CC1-A45D-A923-94C2EA23DC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AB1A0A-2DF7-BE4A-A447-C68AA5F8086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C6E9-D59A-4EB1-FF03-BB525EF81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5384-516D-9F54-0BBD-7E8CA25E5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3F7818-980D-3649-9CA6-EF2F381B360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5873-9E88-F8A8-9F58-FD3E37FBF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7934-872E-93FE-0B1D-718A384A9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B8E752-FF91-AD40-BFA3-4ABD71F8828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0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066FC1-5164-B3AE-BA88-2E6256906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502988-67B2-6764-61DC-82CF8FDCC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单击以编辑主文本样式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/>
              <a:t>第二级</a:t>
            </a:r>
          </a:p>
          <a:p>
            <a:pPr xmlns:a="http://schemas.openxmlformats.org/drawingml/2006/main" lvl="2"/>
            <a:r xmlns:a="http://schemas.openxmlformats.org/drawingml/2006/main">
              <a:rPr lang="zh-CN" altLang="zh-CN"/>
              <a:t>三级</a:t>
            </a:r>
          </a:p>
          <a:p>
            <a:pPr xmlns:a="http://schemas.openxmlformats.org/drawingml/2006/main" lvl="3"/>
            <a:r xmlns:a="http://schemas.openxmlformats.org/drawingml/2006/main">
              <a:rPr lang="zh-CN" altLang="zh-CN"/>
              <a:t>第四级</a:t>
            </a:r>
          </a:p>
          <a:p>
            <a:pPr xmlns:a="http://schemas.openxmlformats.org/drawingml/2006/main" lvl="4"/>
            <a:r xmlns:a="http://schemas.openxmlformats.org/drawingml/2006/main"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EB7F680-E5FB-48E0-1366-C0B07876E3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4F31D2FD-3985-AFE2-C713-26B4645819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6D599D3-A9D1-3648-800E-C81AAE778B31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687B5C3-EB7A-57C6-15EF-1358D71B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sz="1800" i="1" dirty="0">
                <a:solidFill>
                  <a:srgbClr val="C6A02E"/>
                </a:solidFill>
                <a:latin typeface="Arial" charset="0"/>
              </a:rPr>
              <a:t>第 13 章：字符串</a:t>
            </a:r>
            <a:endParaRPr xmlns:a="http://schemas.openxmlformats.org/drawingml/2006/main"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ABA20243-B827-3C0A-DCEA-A404BE4D98D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90AB8-0EA3-4404-B0D2-C922B4F824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2155E-22B8-3951-6FD3-D84F819E1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72A43F-6242-7647-8AAB-23194EC7FA37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760AB0B5-68C3-474C-02BC-537A56B4CB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第十三章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C623C8E2-02FA-549C-9396-5F5BB28F81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 xmlns:a="http://schemas.openxmlformats.org/drawingml/2006/main"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字符串</a:t>
            </a:r>
            <a:endParaRPr xmlns:a="http://schemas.openxmlformats.org/drawingml/2006/main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26CAD5E-928B-0677-E127-B8D4D5E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对字符串文字的操作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AFE2BBC-2B8A-46DF-AF25-D80194C6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字符串文字可以下标：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ch;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 = "abc"[1];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的新值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将是字母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 0 到 15 之间的数字转换为等效的十六进制数字的函数：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digit_to_hex_char(int digit)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返回“0123456789ABCDEF”[数字]；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AF956-253A-5C1B-B555-980F987F3D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9C6BE-0CB7-911C-FED6-CF3982F98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770856-2690-CA4D-AB84-1AEA63981C0D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>
            <a:extLst>
              <a:ext uri="{FF2B5EF4-FFF2-40B4-BE49-F238E27FC236}">
                <a16:creationId xmlns:a16="http://schemas.microsoft.com/office/drawing/2014/main" id="{07D09226-3514-EA09-18D8-C13B69FC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1; i &lt; argc; i++)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(j = 0; j &lt; NUM_PLANETS; j++)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(strcmp(argv[i], 行星[j]) == 0)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printf("%s 是行星 %d\n", argv[i], j + 1);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如果（j == NUM_PLANETS）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printf("%s 不是行星\n", argv[i]);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10762-2091-F7A5-BD01-401809BC58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581AB-E9BB-488F-1677-C0BC87DC62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D9E7EA-0BEB-8042-9C6A-10B48B7988C1}" type="slidenum">
              <a:rPr lang="en-US" altLang="zh-CN" sz="1200">
                <a:latin typeface="Arial" panose="020B0604020202020204" pitchFamily="34" charset="0"/>
              </a:rPr>
              <a:pPr/>
              <a:t>100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C4E19C2-5DD0-F6FD-3310-A97AFFA5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对字符串文字的操作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8551310-4CE2-8F61-892C-8B564FA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尝试修改字符串文字会导致未定义的行为：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*p = "abc";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= 'd'; /*** 错误的 ***/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尝试更改字符串文字的程序可能会崩溃或行为异常。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5E97D-D2FD-F754-0038-432625517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2D0C5-D765-1171-2B9F-23702AF29B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83558F-414A-D940-B9AC-CEF29638AD4B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A3ABCD7-64BE-5143-BBDA-0E8F7301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字符串文字与字符常量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1E423A2-49CF-1DD5-7AFF-9684E05B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包含单个字符的字符串文字与字符常量不同。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“a”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指针表示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'a'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整数表示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的合法调用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非法调用：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printf('\n'); /*** 错误的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FCB7-AD67-48FB-AC73-CA6C71508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80C5C-32F4-B794-0177-BDACA96BC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CE5F9B-1004-374F-817B-43E80FDF4E58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E6A0A1B-E840-B2A8-EBA6-A65E5D7E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字符串变量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061B39E-620F-59C1-6F03-F6F9EFC6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任何一维字符数组都可以用来存储字符串。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字符串必须以空字符结尾。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这种方法的难点：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很难判断一个字符数组是否被用作字符串。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字符串处理函数必须小心处理空字符。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查找字符串的长度需要搜索空字符。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B2839-F95F-3989-3BE9-4DFEB29A3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D2603-86C1-B1BD-6CC8-D8E928CD1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730936-8F1F-1549-BAC4-44E710E6723F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AFAF5D0-15BC-A49B-159E-AA808DAC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字符串变量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2BD669C-2C02-58E0-8950-806B6024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如果字符串变量需要保存 80 个字符，则必须将其声明为长度 81：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STR_LEN 80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str[STR_LEN+1];</a:t>
            </a:r>
            <a:endParaRPr xmlns:a="http://schemas.openxmlformats.org/drawingml/2006/main" lang="en-US" altLang="zh-CN" sz="2400">
              <a:ea typeface="宋体" panose="02010600030101010101" pitchFamily="2" charset="-122"/>
            </a:endParaRP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 1 加到所需的长度可以为字符串末尾的空字符留出空间。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定义一个代表 80 的宏，然后分别加 1 是一种常见的做法。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85B22-5EF3-195C-5AFF-E22322DD01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43AB-7313-0F5C-B57E-80F7D6B6F1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E1A603-A403-9E49-8243-FC59CD3139BF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62C6454-05AC-CAC2-2B6F-B227B46D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字符串变量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C62842C-9872-6AE5-F206-72ABDAD9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声明字符串变量时，请务必为空字符留出空间。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不这样做可能会在程序执行时导致不可预知的结果。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字符串的实际长度取决于终止空字符的位置。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STR_LEN + 1 个字符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可以保存长度在 0 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STR_LEN之间的字符串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C017C-0E60-1CAB-38B9-1EA9F141F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F198C-945B-A823-9670-0E086A246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3D73BC-0C7E-6C48-B8CB-D4B46105A8D2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2DCC2AE-685E-5FF0-C79C-DC0C247D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初始化字符串变量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433C60F-0C7C-C4BB-D781-E4C16694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字符串变量可以在声明的同时初始化：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date1[8] = "6 月 14 日";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编译器将自动添加一个空字符，以便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可以用作字符串：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 </a:t>
            </a:r>
          </a:p>
          <a:p>
            <a:pPr xmlns:a="http://schemas.openxmlformats.org/drawingml/2006/main">
              <a:lnSpc>
                <a:spcPts val="1800"/>
              </a:lnSpc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 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“六月</a:t>
            </a:r>
            <a:r xmlns:a="http://schemas.openxmlformats.org/drawingml/2006/main">
              <a:rPr lang="zh-CN" altLang="zh-CN"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14"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在此上下文中不是字符串文字。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相反，C 将其视为数组初始值设定项的缩写。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2FE1-4CAB-CF84-33CD-D31C8D85D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A84A9-C36D-6E60-3751-950347623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8FA45A-A433-F743-9F5A-D4D7401155C1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3ED03C72-605C-5C14-571F-12EAE1FA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968750"/>
            <a:ext cx="50419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3DDDDB6-BA2A-2401-7F84-3A69B009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初始化字符串变量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1964149-2B32-279E-A33F-0F2BA8F5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如果初始化程序太短而无法填充字符串变量，编译器会添加额外的空字符：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date2[9] = "6 月 14 日";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的外观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A8127-E1F2-6C53-6EA2-AF113397A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A0608-E130-163E-EABC-0138BC516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166711-45DE-AD47-BB6C-2FA4E8151575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461E6E0C-3693-653F-A9D8-C1540D64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56000"/>
            <a:ext cx="55514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617915E-4F1A-BB99-1C47-6A5B76DF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初始化字符串变量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28CDEBB-5F12-D5F0-9B12-E65CB5A6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字符串变量的初始值设定项不能长于变量，但长度可以相同：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date3[7] = "6 月 14 日";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空字符没有空间，因此编译器不会尝试存储空字符：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743A0-A8BD-EF9E-6104-EF7E8D69C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ED3AD-8689-87AA-3256-D62BD2D4D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C73FBF-DE2D-A24C-85EE-5BC78F884F51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EE7AD950-B721-5E96-49D0-6D2CEE3F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43350"/>
            <a:ext cx="45259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F3CB4F0-CAF3-B4EC-C3DE-9BC37A15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初始化字符串变量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1439334-8007-0C20-8B3D-FCD7EC84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字符串变量的声明可能会省略它的长度，在这种情况下编译器会计算它：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date4[] = "6 月 14 日";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date4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留出八个字符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，足以存储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“June 14”中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的字符加上一个空字符。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如果初始化程序很长，则省略字符串变量的长度特别有用，因为手动计算长度容易出错。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079C5-A05F-1051-A53A-DC9B479F97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0CD36-2968-88D7-4DF1-B482EAB5F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EA847D-DFD3-E94F-98D6-5D56102A653D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A388D0F-673D-19D4-5975-1E579BB2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3BCCD4B-F308-F35D-C0EA-824C426A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本章涵盖字符串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常量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（或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文字，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因为它们在 C 标准中被称为）和字符串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变量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字符串是字符数组，其中特殊字符（空字符）标记结束。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库提供了一组用于处理字符串的函数。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B4AD5-02E1-3AA1-4926-512BC508C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5E5BC-73ED-4B94-B4D0-8A2F962C5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D17B30-51B5-D047-822A-9C17C599D11F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223DFEA-3E58-926B-D628-3797489D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字符数组与字符指针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5A74D1C-6479-13E9-B63B-B2D0D14E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宣言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date[] = "6 月 14 日";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为一个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数组，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长相相似的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*date = "6 月 14 日";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指针。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由于数组和指针之间的密切关系，任何一个版本都可以用作字符串。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7901E-315F-E649-E260-B8F12BD4EB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507D5-39A7-5546-1E5A-79639403A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94C5CC-1A50-294B-A8C1-9B0683594304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0214272-FBB1-3229-B5DB-8CE4469A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字符数组与字符指针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13E9E11-BF8B-2547-4DD3-7C7520A0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之间存在显着差异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在数组版本中，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可以修改存储在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日期中的字符。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在指针版本中，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指向不应修改的字符串文字。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在数组版本中，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是一个数组名称。在指针版本中，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是一个可以指向其他字符串的变量。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F3DB-E960-7F90-A6CE-A33FE0D8F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5F74F-0C46-09D9-2063-1B19619B7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27BE19-D53E-1542-8BFC-D8AE03781292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E9E640F-445C-9123-E493-72CB8AB0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字符数组与字符指针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5EC1B68-1B9A-F3D7-43B6-E33837D0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宣言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*p;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不为字符串分配空间。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在我们可以将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用作字符串之前，它必须指向一个字符数组。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一种可能性是使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指向一个字符串变量：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str[STR_LEN+1],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str;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另一种可能性是使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指向动态分配的字符串。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65172-DFA7-3D7A-4FC0-23882EC334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58BEA-AC1B-605F-DD8D-7453B197C3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6B608-BB3D-CD49-B8E9-4E6F48AE7F2A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BFC2CC5-4315-080C-9D2B-2D5481A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字符数组与字符指针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443F5FD-59B7-630D-A8F6-8D5D049F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使用未初始化的指针变量作为字符串是一个严重的错误。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尝试构建字符串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"abc"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p[0] = 'a'; /*** 错误的 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p[1] = 'b'; /*** 错误的 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p[2] = 'c'; /*** 错误的 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p[3] = '\0'; /*** 错误的 ***/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尚未初始化，这会导致未定义的行为。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9B139-CAF5-0E88-BC99-7BEA2D69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D715-C494-15E1-31E7-48689847B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1CC7E6-A5C2-5C43-9349-D853B36BE258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9776E4E-F020-FBC4-8B79-4BD258AF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读写字符串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AC035BE-44D7-9971-8711-F5FFA134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puts编写字符串很容易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读取字符串有点困难，因为输入可能比存储它的字符串变量长。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要一步读取字符串，我们可以使用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作为替代方案，我们可以一次读取一个字符的字符串。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F839E-410D-C3DB-D4AB-DFB0B9AB65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E2CD5-2C33-4986-1CF9-3D48552C7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B2F807-5062-BC4E-A073-C324AD680A80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DDFB1E4-3460-CB65-2B27-4AA206C3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编写字符串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4583034-4818-69AB-69DA-2BE4C9A3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转换规范允许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写入一个字符串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str[] = "我们玩得开心吗？";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printf("%s\n", str);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输出将是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我们刚才玩的高兴吗？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将字符串中的字符一一写入，直到遇到空字符。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71712-6720-78F1-4F2A-C3ACC1DC75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F8626-2593-DE09-741D-D8396957C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E5ACC8-90C8-B941-B240-87627EE4A25A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BAC3CD0-4D2C-EA61-EC27-90461E68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编写字符串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089C549C-C2FD-842F-5088-A94126BA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要打印字符串的一部分，请使用转换规范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%。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言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_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是要显示的字符数。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该声明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printf("%.6s\n", str);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将打印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我们是不是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F0B60-072E-05F3-FA2B-3E2E7B59D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22C5-F24A-261F-DC05-6CB760E04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4AAA09-72EB-4A4D-AB8F-7A2DC30FD79E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514B94E-D474-D3A6-E6B6-24B2B66B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编写字符串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07519FB-6972-F5E9-D49C-E0DFB39D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m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s转换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将在大小为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m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的字段中显示一个字符串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如果字符串少于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m个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字符，它将在字段内右对齐。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m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前面放一个减号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m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值可以组合使用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m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形式的转换规范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 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p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使字符串的前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个字符显示在大小为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m的字段中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E9AA4-6F2E-CA83-7A2F-5BD5F7B80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C794-4B92-2792-797E-FC6C9D6E1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AA28F1-66C5-514E-8473-FD3F75C44C02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3CED7A0-7949-023E-0F1E-100A7809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编写字符串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AE956A7-3296-CAB8-8178-B5162C49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不是唯一可以编写字符串的函数。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库还提供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放（str）；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写完一个字符串后，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总是写一个额外的换行符。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D3EF-F86C-0E39-D27F-3D8026718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5404B-2710-7A7F-F278-D771D5CFA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A56272-E9AD-B34B-8456-BA295FDE2365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F751E9D-6FB1-0806-4246-3EF8984F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读取字符串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7E0F4182-9152-61E3-709E-02754C03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转换规范允许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字符串读入字符数组：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scanf("%s", str);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被视为指针，因此无需将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&amp;运算符放在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前面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，它会跳过空白，然后读取字符并将它们存储在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，直到遇到空白字符。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总是在字符串的末尾存储一个空字符。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385F7-2FDA-DFF4-152E-738E8C1084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9D21E-CD25-0890-08D3-EEA6A4439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49CDD8-3E40-574E-99B4-8A1C35231C56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360A1AE-26EE-1DC9-A565-5651841C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字符串文字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3E933E1-7EEF-DF56-4CB1-93D7DF9F6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一个</a:t>
            </a:r>
            <a:r xmlns:a="http://schemas.openxmlformats.org/drawingml/2006/main">
              <a:rPr lang="zh-CN" altLang="zh-CN" sz="2200" b="1" i="1">
                <a:ea typeface="宋体" panose="02010600030101010101" pitchFamily="2" charset="-122"/>
              </a:rPr>
              <a:t>字符串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200" b="1" i="1">
                <a:ea typeface="宋体" panose="02010600030101010101" pitchFamily="2" charset="-122"/>
              </a:rPr>
              <a:t>文字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是用双引号括起来的一系列字符：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8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“当你走到一个岔路口，就走吧。”</a:t>
            </a:r>
          </a:p>
          <a:p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字符串文字可能包含转义序列。</a:t>
            </a:r>
          </a:p>
          <a:p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字符转义经常出现在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格式字符串中。</a:t>
            </a:r>
          </a:p>
          <a:p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例如，字符串中的每个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字符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8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"糖果\n花花公子\n但是酒\n更快。\n --Ogden Nash\n"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使光标前进到下一行：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8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糖果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花花公子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但是酒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更快。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——奥格登·纳什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02AB4-F549-9A49-7DCA-BDDCB2005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041F-E756-F707-BE6D-E79D23710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5D4220-09C7-1646-BD8B-82DA1871BA89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7CB9134-5A43-5CC5-3CC8-FEECA75C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读取字符串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0CED8C4-B7E9-BAB8-B435-182CE367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通常不会读取整行输入。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换行符会导致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停止读取，但空格或制表符也会。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要读取整行输入，我们可以使用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获取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的属性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在开始读取输入之前不跳过空格。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  <a:cs typeface="Courier New" panose="02070309020205020404" pitchFamily="49" charset="0"/>
              </a:rPr>
              <a:t>读取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直到找到换行符。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丢弃换行符而不是存储它；空字符取而代之。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12343-883D-2344-5526-D7151C064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8E5C7-3B43-299F-EC1C-E03808395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8BD7E-7EED-EF4F-B2A5-B615F5266CF0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A45A62D-099A-4C5D-D40D-FA881472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读取字符串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6F7D39B-D9CA-A137-7B29-28AEED34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考虑以下程序片段：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字符句子[SENT_LEN+1];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printf("请输入一句话：\n");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scanf("%s", 句子);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假设在提示之后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输入一句话：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用户进入该行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至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C，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或者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不是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至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C：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那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问题。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“To”存储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句中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2784B-A5A8-2AEB-36C8-08A693BBF7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7602-D2B2-2BCE-80B3-0B5880F4B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3CB5F3-A629-7045-86D1-EAA4A55F5231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B88590D-6E04-20B3-7BC7-AA9BFB07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读取字符串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1A5324FC-C9B1-CC7E-9AFB-FDD1B5CA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假设我们将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scanf替换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得到（句子）；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当用户输入与之前相同的输入时，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将存储字符串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至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C，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或者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不是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至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C：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那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问题。”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句子中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F7817-66D2-C87C-82D2-24CED093D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4EC87-F93D-486F-D777-8CA58EDB4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D636CD-ECF8-FC42-8E44-6C821E64C7B0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E807A60-5631-A900-9E1F-041D21B1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读取字符串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36F68454-8433-FF30-2F58-F7DFE51F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当他们将字符读入数组时，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get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无法检测到它何时已满。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因此，它们可能会存储超出数组末尾的字符，从而导致未定义的行为。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而不是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可以使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scanf更安全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是一个整数，表示要存储的最大字符数。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获取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本质上是不安全的；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是一个更好的选择。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9C403-DD28-69FB-A9BF-5330500F4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A23FB-0E74-D796-EB53-B6176D4A7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E5B42A-6661-EE45-94F6-E5B927E1FD88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6C3FDF8-C566-0783-3AFE-E8D86A30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逐个字符读取字符串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A6DC991-C770-0EE2-E430-BB50AE23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5425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程序员经常编写自己的输入函数。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需要考虑的问题：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该函数是否应该在开始存储字符串之前跳过空格？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什么字符导致函数停止读取：换行符、任何空白字符或其他字符？这个字符是存储在字符串中还是被丢弃？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如果输入字符串太长而无法存储，该函数应该做什么：丢弃多余的字符或将它们留给下一次输入操作？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E5ABC-4C33-3DA6-3480-D1F6BCB6E3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D55DB-85A7-E459-82EB-952B7C522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AC7C5A-1579-614A-8FDE-EA0677F2D6EA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5AD2385-4C18-1814-6D6E-34E907F1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逐个字符读取字符串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54023ADF-13EF-316F-DDC4-024B2CF3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假设我们需要一个函数（1）不跳过空白字符，（2）在第一个换行符处停止读取（未存储在字符串中），以及（3）丢弃多余的字符。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函数原型：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n);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如果输入行包含超过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个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字符，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将丢弃额外的字符。</a:t>
            </a:r>
          </a:p>
          <a:p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将返回它存储在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str中的字符数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ABF6-5AD5-7CB5-D1B4-216281508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A3F77-E59B-5A71-BED4-3C497C641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3250D-DABD-4F46-AC17-6B11773F273F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0311C5C-7818-D9D0-8AEA-EADDC857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逐个字符读取字符串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5E2CD59-40D3-55BB-D2B8-0F582170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主要由一个循环组成，该循环调用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来读取一个字符，然后将该字符存储在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中，前提是还有空间：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整数通道，我 = 0；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((ch = getchar()) != '\n')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(i &lt; n)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str[i++] = 通道；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str[i] = '\0'; /* 终止字符串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返回我； /* 存储的字符数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具有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类型而不是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类型，因为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返回一个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值。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FDF1-88FE-10DB-FC5E-61833BE4E6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9884F-DF37-1996-3C0B-6F796FA2E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969218-36C6-FE4A-96B2-EDA7733E0EAC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B67690E-43D8-FE58-D0A9-ACD0A9AD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逐个字符读取字符串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A14A79E-D6C4-CC1C-1C49-E2F7907C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在返回之前，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在字符串末尾放置一个空字符。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标准函数（例如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gets）会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自动在输入字符串的末尾放置一个空字符。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如果我们正在编写自己的输入函数，我们必须承担这个责任。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3B72A-4516-F5D2-B062-63A692BD0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FAFAC-FD3A-4486-6404-F0544E6C59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A42EB9-CDB4-394D-8998-3A43AC49A5EE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337311D-1C5F-883E-2A00-EB97687A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访问字符串中的字符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3B3A5AD-C5B0-DA92-08B1-028D3776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由于字符串存储为数组，我们可以使用下标来访问字符串中的字符。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要处理字符串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s中的每个字符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，我们可以设置一个循环来增加计数器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并通过表达式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s[i]选择字符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BC351-731B-13D0-9B9B-6DBA1CD20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F5B-646E-8F0E-CE96-E5B492D09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B04BF2-162B-6E4B-91EE-C689119101F4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3B3F9DB-2102-345B-3046-39BD8991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访问字符串中的字符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88DD2AC-3187-6C6D-46FC-ADEF6636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计算字符串中空格数的函数：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count_spaces(const char s[])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整数计数 = 0，我；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s[i] != '\0';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(s[i] == ' ')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计数++；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返回计数；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7303C-30FE-C553-7E12-47388FD97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C251-E769-FE19-CD27-B5D04C43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65AE00-660E-7C4D-BED9-64DE486B5046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C750881-39DE-F369-C115-CA497CC1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继续字符串文字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9BE1DD-298E-0C49-6987-03764BCC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反斜杠字符 (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) 可用于将字符串文字从一行继续到下一行：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printf("当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你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来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至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叉子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路，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拿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它。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——瑜伽士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贝拉");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字符可用于将程序的两行或多行连接成一行。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99F56-4166-6CD9-B624-1E4638F6FA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503C-F21C-0EAF-FDBB-DEFBA18D3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8143EE-6D83-B542-9B72-F122BBD8F2BE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6CD2D3B-0C1F-044A-9CEB-03403E7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访问字符串中的字符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4B9F5A6-F51E-AE46-71CA-E7C88149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使用指针算法而不是数组下标的版本：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count_spaces(const char *s)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整数计数 = 0；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(; *s != '\0'; s++)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(*s == ' ')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计数++；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返回计数；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F6A48-8D7D-7FC6-663E-BF8A7C889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26783-8DA8-39F9-0FBC-ACF8BDB50F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D8CCB8-2026-8A42-ADC6-4168109B2D66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A2983A7-9E31-36F2-4841-0D08AD25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访问字符串中的字符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D15A266-B911-51AE-D33A-4C7109BF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count_spaces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提出的问题：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使用数组操作还是指针操作来访问字符串中的字符更好吗？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我们可以使用其中一个或两个。传统上，C 程序员倾向于使用指针操作。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字符串参数应该声明为数组还是指针？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两者没有区别。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参数的形式（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s[]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 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）是否影响可以作为参数提供的内容？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3933-147B-A7E0-421C-6F1B1C035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B2EF-6386-AFB4-5AAC-64A30179A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322F46-30CD-BE46-B0CF-0F7F07967DFD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077ED7F-E905-EADB-196B-9A00E0DC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 C 字符串库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D012E24-0F77-AA4E-A892-CADB4DAB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一些编程语言提供了可以复制字符串、比较字符串、连接字符串、选择子字符串等的运算符。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相比之下，C 的运算符在处理字符串时基本上没有用处。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字符串在 C 中被视为数组，因此它们的限制方式与数组相同。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特别是，它们不能使用运算符进行复制或比较。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ED6B-4B06-51ED-AC50-5B6327153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FF3CD-AD15-3276-F70D-D0FA3CC02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26FA7F-F178-034E-A764-C437052B606A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24B1A3F-2BED-1A12-00EE-75A72A7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 C 字符串库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5ED99907-ACDE-0572-EF0A-8443AEA2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直接尝试复制或比较字符串将失败。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无法使用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=运算符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将字符串复制到字符数组中：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str1[10]，str2[10]；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  <a:endParaRPr xmlns:a="http://schemas.openxmlformats.org/drawingml/2006/main"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 = "abc"; /*** 错误的 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 = str1; /*** 错误的 ***/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使用数组名作为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=的左操作数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是非法的。</a:t>
            </a:r>
          </a:p>
          <a:p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2600" i="1">
                <a:ea typeface="宋体" panose="02010600030101010101" pitchFamily="2" charset="-122"/>
              </a:rPr>
              <a:t>初始化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字符数组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是合法的：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str1[10] = "abc";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在这种情况下，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不是赋值运算符。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051EA-D9D7-FD05-55A8-B5047170D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4AFD-6654-B933-7C32-796E8F3ED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177A63-D460-6F46-A680-2896685A5D2A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682202A-B5A8-029A-C255-20EDBD33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 C 字符串库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BE0A7F8-093D-2157-9D40-4DB244BD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尝试使用关系或相等运算符比较字符串是合法的，但不会产生所需的结果：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(str1 == str2) … /*** 错误 ***/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该语句将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作为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指针进行比较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有不同的地址，表达式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的值必须为 0。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6554-F057-5495-2A7D-8B691C74AC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5456E-5568-E332-4062-50BA1E147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B339FC-AF02-F145-8493-FC5FD71B4A52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0E03AAB-C68C-99A2-27D3-015D8D59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 C 字符串库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B1D4732-5753-19F0-79F9-1F4421BA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库提供了一组丰富的函数来对字符串执行操作。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需要字符串操作的程序应包含以下行：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&lt;string.h&gt;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在后续示例中，假设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是用作字符串的字符数组。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5DF17-B14E-B526-783D-86D56CF44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91375-FDBC-F016-4CED-5E4EE3869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B6B2D8-D85F-0F4F-ABE7-01EFC0972DDE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9A9AFFC-F84C-8407-7DE0-16C18773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字符串复制）函数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0B13B43-5588-D3DB-48DD-EBE8B26C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的原型：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*strcpy(char *s1, const char *s2);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strcpy将字符串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到字符串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中。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准确地说，我们应该说“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指向的字符串复制到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指向的数组中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”。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返回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（指向目标字符串的指针）。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38EA9-E57A-D931-1F27-AF12848BEC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F3749-B852-9EA0-D34C-49EA35BAC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045B07-C95F-494E-ACDE-C0CDAAA37680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BE028FC6-0222-79DD-AAB2-4A7D42DC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字符串复制）函数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370A34FC-5D07-47E8-EF49-2A5C56E5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中存储字符串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“abcd”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strcpy调用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strcpy（str2，“abcd”）；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str2 现在包含 "abcd" */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的内容复制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str1的调用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strcpy（str1，str2）；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str1 现在包含 "abcd"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17127-8844-230B-38D7-97D788E9E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05034-E18E-A417-4C2B-AFA658032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9CEFF8-C532-D841-98B2-D063658F9D58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AA53A4E-2468-603B-6952-B20CB112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字符串复制）函数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C1A8D759-2292-E7BA-7CF6-BB881363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在调用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strcpy(str1,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str2)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无法检查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字符串是否适合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 指向的数组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如果不是，则会发生未定义的行为。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6C6DE-34F8-0D49-C8C5-58D3956E9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25F3D-AC25-F98F-E352-2DD02608F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92DE1A-472D-EC44-9F76-11BE51CEDB50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EF9EAEE7-4F74-F9F2-DF2D-930866E5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字符串复制）函数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5C89146-9EDB-0B06-692E-2AC04CAB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调用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函数是一种更安全但速度较慢的复制字符串的方法。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有第三个参数，它限制将被复制的字符数。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调用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strncpy（str1，str2，sizeof（str1））；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D60D-6990-7703-9181-FA169891B4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9711A-EEC4-B9DE-AA9B-286BA8B50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144D12-00B9-384F-80B1-5A819294D8F6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597C82-2F2B-9D0C-72AB-D7BD989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继续字符串文字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4E3D846-3776-FD13-5600-4BA4721D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有一种更好的方法来处理长字符串文字。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当两个或多个字符串文字相邻时，编译器会将它们连接成一个字符串。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此规则允许我们将字符串文字拆分为两行或多行：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printf("当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你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来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至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叉子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路，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拿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它。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“--Yogi Berra”）；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95FF-8C3C-C7AE-B85E-76EF7378C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4C767-47B1-5751-1CFB-3FE9F1B75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82820E-D099-7D4D-8E5C-469846BFADD6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82257F8-7D20-9FCE-B738-4A9624F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字符串复制）函数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BB5C1F8-649C-78B5-28D9-36C69FF5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str2的长度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大于或等于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数组的大小，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将使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不带终止空字符。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strncpy的更安全方法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strncpy(str1, str2, sizeof(str1) - 1);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str1[sizeof(str1)-1] = '\0';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第二条语句保证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始终以空值结尾。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E5C64-00CF-3F80-DB57-C25E4252D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635A6-D407-2E02-D3F7-A49172C60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5A21A5-EB51-294D-A269-04C71D20418B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BBB2B61E-1A40-8A43-BD2F-D88C1549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字符串长度）函数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62F501E8-51D7-46F4-72E2-4B3CCA67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的原型：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 strlen(const char *s);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名称，表示 C 的无符号整数类型之一。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E0DA-A326-AEC1-A4D7-0934E5EDA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5511-09B3-C4B8-B67A-3A551EE43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518D2D-E037-5449-BBDB-3CCA025E5C15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9C4B1F7F-D44F-2380-69AE-7CBBB4DF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字符串长度）函数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3EFC1B7F-E660-9386-C982-BB36DC99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strlen返回字符串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的长度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，不包括空字符。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例子：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国际化;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连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strlen("abc");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连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连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strlen("");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连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strcpy(str1,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“ABC”）；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连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strlen(str1);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连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现在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EA0A-52A9-35BE-D34F-F496DC70C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315A4-29EA-7DDD-6BF3-598BAEA54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D513BC-7D03-2247-98FC-5EB9A057159E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984442AB-D92C-D9CE-71CB-6DA4DC97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字符串连接）函数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D6A06477-C5F7-6012-619A-0D49A395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37500" cy="4800600"/>
          </a:xfrm>
        </p:spPr>
        <p:txBody>
          <a:bodyPr/>
          <a:lstStyle/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函数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的原型：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*strcat(char *s1, const char *s2);</a:t>
            </a:r>
          </a:p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strcat将字符串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的内容附加到字符串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的末尾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它返回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 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（指向结果字符串的指针）。</a:t>
            </a:r>
          </a:p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示例：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strcpy（str1，“abc”）；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strcat(str1, "def");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str1 现在包含 "abcdef"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strcpy（str1，“abc”）；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strcpy(str2, "def");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strcat（str1，str2）；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str1 现在包含 "abcdef"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E42DA-107D-A4E3-43B9-B3C317EDB1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08CE1-C5AF-274C-48BB-E42FF151F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38DBB3-B9DD-374D-92CF-FECEE1EFC980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9FC3C3BE-EB67-2AAB-54C3-34BB8570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字符串连接）函数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CF295572-3F86-B187-9450-26F96901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strcpy一样，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返回的值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通常会被丢弃。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以下示例显示了如何使用返回值：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strcpy（str1，“abc”）；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strcpy(str2, "def");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strcat（str1，strcat（str2，“ghi”））；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str1 现在包含“abcdefghi”；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 包含“defghi”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C5A62-E997-206D-2D15-3D795B71B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A6000-E6B0-7184-7D59-233290A95D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8D1121-9C57-AA43-BA54-16617CED020E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63305FA0-30B9-3F4B-B13C-29C99C6E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字符串连接）函数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5F882059-46D9-72BC-AFF9-7C4056AE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strcat(str1,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如果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数组的长度不足以容纳 str2 中的字符，则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会导致未定义的行为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例子：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str1[6] = "abc";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strcat(str1, "def"); /*** 错误的 ***/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被限制为六个字符，导致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写入超出数组末尾。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27505-E2F6-98D9-50BF-28C7ADA8E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7C16-540A-67A5-BAB4-4501CB6DD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E6F15E-64F3-E842-B850-C6430466A76B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84A10A54-BA1F-C700-DE38-2047081E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字符串连接）函数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F5AC2E1D-95C4-3B1C-962A-6628780C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函数是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的一个更安全但速度较慢的版本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strncpy一样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，它有第三个参数来限制它将复制的字符数。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调用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strncat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strncat(str1,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str2,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大小（str1）</a:t>
            </a:r>
            <a:r xmlns:a="http://schemas.openxmlformats.org/drawingml/2006/main">
              <a:rPr lang="zh-CN" altLang="zh-CN" sz="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strlen(str1)</a:t>
            </a:r>
            <a:r xmlns:a="http://schemas.openxmlformats.org/drawingml/2006/main">
              <a:rPr lang="zh-CN" altLang="zh-CN" sz="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1);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将以空字符终止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，该空字符不包含在第三个参数中。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CA6AD-B450-B4EE-C757-CB6EE7544C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C3E3-7DBD-88BD-0459-AF076EC62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49833C-C7E8-6541-AA83-971AD1C0F173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9C4B37F-CA31-F0AA-6751-29DD26B9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 （字符串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比较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）函数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7128DA8-3A27-E0EC-8392-53086FF8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的原型：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strcmp(const char *s1, const char *s2);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比较字符串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，返回一个小于、等于或大于 0 的值，具体取决于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是小于、等于还是大于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1958E-78A7-75C9-0402-1A9BDE7FE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311EE-03CF-51CC-B85B-3731E260B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E4375-A531-7245-8667-EFEED91E9846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D234F08-2266-E3E2-5011-8F9AC606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 （字符串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比较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）函数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99FB8F8C-4267-2E0F-6C63-C9602B5B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测试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是否小于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(strcmp(str1,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str2)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STR2?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测试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是否小于或等于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(strcmp(str1,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str2)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STR2?</a:t>
            </a:r>
            <a:r xmlns:a="http://schemas.openxmlformats.org/drawingml/2006/main">
              <a:rPr lang="zh-CN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通过选择适当的运算符（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&gt;=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 ），我们可以测试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之间的任何可能关系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63A68-B9F2-0B11-859D-8A7955BF1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AAFB4-CA9C-0F2D-7E96-1346A7C7C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2226AD-3A7C-C244-B6ED-2D5B2D78C8A4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36B0E12F-8CA7-A2F2-EF6F-FB4FFBE0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 （字符串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比较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）函数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DF60DAFE-2176-1919-22C3-CCD8A9C7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认为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小于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的前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i个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匹配，但 s1 的 (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+1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)st 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小于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s2的 ( 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i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+1)st 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的所有字符都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匹配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比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78FCC-D109-F0B9-8761-E761412A7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9D8C8-75C6-16B6-53F9-F182539D4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725966-98EB-FB44-8D17-D1EBC66DF9CD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F0EADE-EB49-8F9B-980E-FA03BB47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如何存储字符串文字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1B85AFD-942B-86EA-BFDF-D6C208FB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 C 编译器在程序中遇到长度为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n的字符串文字时，它会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为该字符串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留出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+ 1 个字节的内存。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这个内存将包含字符串中的字符，加上一个额外的字符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——null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——标记字符串的结尾。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空字符是位全为零的字节，因此它由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\0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转义序列表示。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62D-F17E-C3C2-D116-F5BE577855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8BBFF-C7B8-49C1-120E-810554BF4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4125F-070D-6140-83BC-E580C52A4DA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7977B97B-9211-0B60-D031-74C87306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 （字符串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比较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）函数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F45FDD46-4542-0289-9426-6B6615B6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在比较两个字符串时，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查看字符串中字符的数字代码。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一些底层字符集的知识有助于预测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会做什么。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ASCII 的重要属性：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A–Z、a–z 和 0–9 具有连续代码。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所有大写字母都小于所有小写字母。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数字小于字母。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空格小于所有打印字符。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5183B-1406-CF86-DB67-88AAFFFA7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53A4-AC67-8074-BCDA-CFD452A68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74ABEC-AB6F-C94E-AB18-DF23D8301DB8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32B55708-D7F5-2D8D-0638-C987B239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程序：打印一个月的提醒清单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D6A22614-D9F8-4B75-3675-E5F097C1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提醒.c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程序打印一个月的每日提醒列表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用户将输入一系列提醒，每个提醒都以一个月中的某一天为前缀。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当用户输入 0 而不是有效日期时，程序将打印所有输入的提醒列表，按天排序。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下一张幻灯片显示了该程序的会话。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AD2C1-E943-5AFE-7C33-D1D1593A16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FF827-0370-ADC8-DDD1-98C917B88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0AE56E-5842-1A41-8058-DD07D066DA25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D39A8CED-579F-A1A4-F80F-605A2C24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程序：打印一个月的提醒清单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C9100719-8EDA-7422-CDD7-1161A5BC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输入日期和提醒： </a:t>
            </a:r>
            <a:r xmlns:a="http://schemas.openxmlformats.org/drawingml/2006/main">
              <a:rPr lang="zh-CN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苏珊的生日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输入日期和提醒： </a:t>
            </a:r>
            <a:r xmlns:a="http://schemas.openxmlformats.org/drawingml/2006/main">
              <a:rPr lang="zh-CN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6:00 - 与 Marge 和 Russ 共进晚餐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输入日期和提醒： </a:t>
            </a:r>
            <a:r xmlns:a="http://schemas.openxmlformats.org/drawingml/2006/main">
              <a:rPr lang="zh-CN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电影 - “唐人街”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输入日期和提醒： </a:t>
            </a:r>
            <a:r xmlns:a="http://schemas.openxmlformats.org/drawingml/2006/main">
              <a:rPr lang="zh-CN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10:30 - 牙科预约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输入日期和提醒： </a:t>
            </a:r>
            <a:r xmlns:a="http://schemas.openxmlformats.org/drawingml/2006/main">
              <a:rPr lang="zh-CN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电影 - “Dazed and Confused”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输入日期和提醒： </a:t>
            </a:r>
            <a:r xmlns:a="http://schemas.openxmlformats.org/drawingml/2006/main">
              <a:rPr lang="zh-CN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周六课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输入日期和提醒： </a:t>
            </a:r>
            <a:r xmlns:a="http://schemas.openxmlformats.org/drawingml/2006/main">
              <a:rPr lang="zh-CN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星期六上课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输入日期和提醒： </a:t>
            </a:r>
            <a:r xmlns:a="http://schemas.openxmlformats.org/drawingml/2006/main">
              <a:rPr lang="zh-CN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日提醒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周六班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6:00 - 与 Marge 和 Russ 共进晚餐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10:30 - 牙科预约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周六班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电影 - “茫然和困惑”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苏珊的生日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电影 - 《唐人街》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43D9A-2A3D-23C9-60D0-D3AE2C7F6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577A-C4B5-59CE-A081-65E53BA52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42A662-31EB-1545-AD34-865D1DC91C58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1B25DC85-29A4-66C4-C7C1-3214E3AF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程序：打印一个月的提醒清单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F73A071-663D-38FB-E2B3-68AF657B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总体策略：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阅读一系列每日提醒组合。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按顺序存储它们（按天排序）。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显示它们。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将用于读取日期。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将用于阅读提醒。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B81DA-6241-54FE-9CFB-96C0B5FE60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0C0A6-5FCE-1D96-2E8F-53E2F6615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3C2438-7B4E-CA40-A5B4-B8B5816363F0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B36830A-3408-5175-47AA-0B9E421E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程序：打印一个月的提醒清单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665EE442-8A84-618C-B357-D0CAB653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字符串将存储在一个二维字符数组中。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数组的每一行都包含一个字符串。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程序读取一天后采取的行动及其相关提醒：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搜索数组以确定日期所属的位置，使用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进行比较。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将该点以下的所有字符串向下移动一个位置。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将日期复制到数组中并调用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将提醒附加到日期。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377BA-682C-771F-F5F7-DEBBE312F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FD1D0-AD6B-483C-4C1B-2B21D9F71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1C4D30-3D56-9D47-8607-AC9003610953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28FAE28-CC6B-400A-9908-50E4DDDE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程序：打印一个月的提醒清单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299A6F90-E358-9E9D-18CB-8B9116F6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一个复杂的问题：如何在两个字符的字段中右对齐日期。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解决方案：使用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将日期读入整数变量，然后调用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将日期转换回字符串形式。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类似于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，不同之处在于它将输出写入字符串。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通话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sprintf(day_str, "%2d", day);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写入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day_str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525C0-3DC8-C542-564B-0C2BCE5399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6492-96A2-3149-247F-A77C563E7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407FA-AC60-0544-A664-A0693D4A8CFE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C1FD126-5AD5-7E99-B94F-579A1FFB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 xmlns:a="http://schemas.openxmlformats.org/drawingml/2006/main">
              <a:rPr lang="zh-CN" altLang="zh-CN" sz="3000">
                <a:ea typeface="宋体" panose="02010600030101010101" pitchFamily="2" charset="-122"/>
              </a:rPr>
              <a:t>程序：打印一个月的提醒清单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81457F96-D87B-E24B-2372-903DD73D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以下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scanf调用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可确保用户输入的数字不超过两位：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scanf("%2d", &amp;day);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AEFE-9FFA-A83E-2404-50557AC1FF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C4677-DA75-E350-A84B-D4C1CC338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F87FE-670B-7447-A857-6B7C49AFD1D8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A2D2D7E5-2C84-4C55-D05D-99127AEA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提醒.c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打印一个月的提醒列表 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&lt;string.h&gt;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MAX_REMIND 50 /* 最大提醒次数 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MSG_LEN 60 /* 提醒消息的最大长度 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字符提醒[MAX_REMIND][MSG_LEN+3]；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day_str[3]，msg_str[MSG_LEN+1]；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day, i, j, num_remind = 0;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为了 （;;） 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如果（num_remind == MAX_REMIND）{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printf("-- 没有剩余空间--\n");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休息;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B5A9-222F-B8BC-24AD-082A214726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D8ECE-1DD7-1A1B-25BE-AEE4ED73F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7B8DA2-7FD5-CF48-B275-A92D5B9A6A24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81057C49-239B-D08D-BE7B-16638359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printf("输入日期和提醒：");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scanf("%2d", &amp;day);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如果（天 == 0）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休息;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sprintf(day_str, "%2d", day);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读行（msg_str，MSG_LEN）；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num_remind; i++)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(strcmp(day_str, 提醒 [i]) &lt; 0)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休息;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(j = num_remind; j &gt; i; j--)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strcpy（提醒[j]，提醒[j-1]）；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strcpy(提醒[i], day_str);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strcat(提醒[i], msg_str);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数字提醒++；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printf("\n每日提醒\n");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num_remind; i++)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 %s\n", 提醒[i]);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33DD3-1C69-D7A4-49C7-92BD6A373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17985-27D1-BEE7-1A9D-C87DFE1BF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D82019-373F-764D-B4C8-8F1F42170079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F68D2308-C0A0-04DA-8CCF-DAA25529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整数通道，我 = 0；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((ch = getchar()) != '\n')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(i &lt; n)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str[i++] = 通道；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str[i] = '\0';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返回我；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F7B5D-28E6-AB15-8E0E-68C4EE679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D88EB-0C0F-91D4-25F5-A478D8020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4CF077-B417-0542-A396-882182A371C7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AFD1AB9-83E9-DE99-10E5-382FDD7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如何存储字符串文字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35D41BF-14F2-65EE-DCDF-4289AC10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字符串文字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“abc”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存储为四个字符的数组：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""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存储为单个空字符：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C7F2-DFAD-D51B-4618-0349563ED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100C-9262-A363-B19B-FD14F82A5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55AA5F-5AA2-C34A-9E7A-B78B0D6AB9A2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7D39D594-6D4F-3BBF-9C64-BD35AEC9B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3" y="2484438"/>
            <a:ext cx="2306637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A88690E5-1BBC-F43B-3D03-BD621E0C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76700"/>
            <a:ext cx="66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2716D1E3-DB33-3576-B281-FC742F6C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字符串习语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7BAE004A-201A-6684-8866-108AE263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操作字符串的函数是惯用语的丰富来源。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来探索一些最著名的习语。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E4D51-C975-1E14-EE7B-03628DC30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BA0C2-8DDC-FFA9-3E68-B361D5051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323B3A-5363-5E4C-8681-62B9D4381F1C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CA6D37CE-1439-7750-096D-E58C2400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搜索字符串的结尾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F6102594-EDBA-65DF-0C6B-F5A1BBCC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版本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，使用变量来跟踪字符串的长度：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 strlen(const char *s)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尺寸_t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(n = 0; *s != '\0'; s++)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C0B88-09D7-C98E-F939-61DF03849D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A8AC9-0CAC-D9A4-BB17-038B0278B6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A661D5-8F0E-7A4E-A2BD-38A70562F63A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4BBF3EC3-2FD2-C189-8A2D-B9A5A2A9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搜索字符串的结尾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BD16BAB6-2C92-7195-C343-49BD57BD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的初始化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移到它的声明中：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 strlen(const char *s)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尺寸_t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(; *s != '\0'; s++)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3C263-0C42-491E-F703-985C82E05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86C7-56CF-7149-5CA7-E8E5AFC7F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8BFF5A-BEB5-394E-8A87-6A251C469493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577CEE91-E5F9-05D6-2350-57224B49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搜索字符串的结尾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FF0B9A17-A3ED-2D03-5056-29E6487D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条件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'\0'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与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*s相同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，这又与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*s相同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使用这些观察的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版本：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 strlen(const char *s)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尺寸_t n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(; *s; s++)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A06B7-ADE3-7014-F9DB-4CF3688E34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C0F7E-C45F-361D-E8E2-489A0BC5B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E9C719-D27C-834E-867B-0183467B28EB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8E4D41E6-2943-5362-2778-6185AA96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搜索字符串的结尾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C46824A0-A83B-3BF3-6EC4-CCC4D538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下一个版本增加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在同一个表达式中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测试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 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 strlen(const char *s)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尺寸_t n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(; *s++;)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20490-4842-CCB6-EDA9-44FFF3D4AE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4885B-CB35-6E16-2E64-EA1725263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FA92C0-1954-674D-9DE4-1BCA8253EC7A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4E7D4495-484E-C3E7-32FE-051B5D3D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搜索字符串的结尾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C5FBB9BE-083A-AABF-EBB5-FF6026C9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while语句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替换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for语句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会给出以下版本的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 strlen(const char *s)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尺寸_t n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(*s++)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D68F7-1AEF-420C-D332-9FBE8DE645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9256-18E9-494C-A6BD-3907315B9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2B9B86-C8B8-1F41-90F9-1B04681EE063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C0221F11-B5BE-2105-C6B9-FFA2771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搜索字符串的结尾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032938AE-39DD-60E9-A0F2-819184E4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尽管我们已经对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进行了相当多的压缩，但很可能我们还没有提高它的速度。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运行速度更快的版本，至少在某些编译器中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 strlen(const char *s)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常量字符 *p = s;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(*s)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s - p;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0B1C5-04D0-1BA5-8631-1931BEBCBD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318BF-3E35-FAF0-C27D-58C6B605F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FE62D8-22E7-9344-ADCF-94614681AA11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09B46CF-8C3A-4050-04EB-5183B4EA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搜索字符串的结尾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EC10548D-2AB0-2609-13A4-D6E7558F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“在字符串末尾搜索空字符”的成语：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 (*s) while (*s++)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s++; 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第一个版本让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指向空字符。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第二个版本更简洁，但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指向刚刚超过空字符。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D1D2-BEE5-95CC-0D90-46D476725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5AA60-01E8-3DDC-99BF-7A57E7109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C3E2EC-FD4C-C241-BAEE-258E80DA918D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1AAB5EDF-3256-7452-F112-59BE8D8A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203360AA-D95C-CB90-CD5C-B7D3A6AF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复制字符串是另一种常见的操作。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为了介绍 C 的“字符串复制”习语，我们将开发两个版本的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的第一个版本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（下一张幻灯片）使用两步算法：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末尾的空字符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并让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指向它。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将字符从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s2一个一个复制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指向的位置。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A6D9-793D-B597-0CF4-ABDCD1137C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9FDEA-1ED5-C7F3-9A10-6D6B1FCEE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788539-E52A-8B45-83DB-D1660902ECA5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F2C45A11-7DBD-9271-829B-80EF17E2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7CFB54CB-0945-E4E2-1BFE-1E4B132D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*strcat(char *s1, const char *s2)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*p = s1;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(*p != '\0')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(*s2 != '\0')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= *s2;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= '\0';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s1;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A13D0-E289-D78D-1ACC-CF731D788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17B7-01BA-21E5-6560-F4822F1A4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D9DB1-6BDA-A64B-BAF0-4FC3F2CE1156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48A7E8C-CDDB-0BDF-6C0C-69BF265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如何存储字符串文字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FDA74B3-9EF9-2A92-A38E-9FACC0EF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由于字符串文字存储为数组，因此编译器将其视为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char类型的指针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.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都需要一个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作为他们的第一个论点。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下面的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printf调用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传递了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“abc”的地址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（一个指向字母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在内存中存储位置的指针）：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printf("abc");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7B40B-1E28-6878-57C0-C38DCDD6E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9B8C5-1AFA-2484-3D68-8EF769D66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DA903-1326-C242-999E-960907F1F4B9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45DDCDEE-811B-539E-B039-2D70C043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B7BDCD18-75BA-6FAF-7C85-C8F53320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最初指向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字符串中的第一个字符：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C2579-E185-0E9F-6421-A3CFF603B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8B007-D845-1D0E-FE4D-786878A5B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FB07AA-9AB4-4C48-BDF6-0A0429A948EC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  <p:pic>
        <p:nvPicPr>
          <p:cNvPr id="94214" name="Picture 6">
            <a:extLst>
              <a:ext uri="{FF2B5EF4-FFF2-40B4-BE49-F238E27FC236}">
                <a16:creationId xmlns:a16="http://schemas.microsoft.com/office/drawing/2014/main" id="{BAA6D97E-E3CA-3E6D-3FA8-9CC01D74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595563"/>
            <a:ext cx="5022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C3400577-2185-7460-C23F-3CC7B5F9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769B2148-4AE5-E7D6-B745-813F29AD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第一个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语句定位</a:t>
            </a:r>
            <a:r xmlns:a="http://schemas.openxmlformats.org/drawingml/2006/main">
              <a:rPr lang="zh-CN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 xmlns:a="http://schemas.openxmlformats.org/drawingml/2006/main">
              <a:rPr lang="zh-CN" altLang="zh-CN">
                <a:solidFill>
                  <a:srgbClr val="000000"/>
                </a:solidFill>
                <a:ea typeface="宋体" panose="02010600030101010101" pitchFamily="2" charset="-122"/>
              </a:rPr>
              <a:t>末尾的空字符</a:t>
            </a:r>
            <a:r xmlns:a="http://schemas.openxmlformats.org/drawingml/2006/main">
              <a:rPr lang="zh-CN" altLang="zh-CN">
                <a:solidFill>
                  <a:srgbClr val="000000"/>
                </a:solidFill>
                <a:ea typeface="宋体" panose="02010600030101010101" pitchFamily="2" charset="-122"/>
              </a:rPr>
              <a:t>并让</a:t>
            </a:r>
            <a:r xmlns:a="http://schemas.openxmlformats.org/drawingml/2006/main">
              <a:rPr lang="zh-CN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solidFill>
                  <a:srgbClr val="000000"/>
                </a:solidFill>
                <a:ea typeface="宋体" panose="02010600030101010101" pitchFamily="2" charset="-122"/>
              </a:rPr>
              <a:t>指向它：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E535D-75F6-44F3-C244-94022A720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63A09-9514-8AEA-66D0-26EB7AE33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59491D-BBF6-D946-B50E-96062C775015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  <p:pic>
        <p:nvPicPr>
          <p:cNvPr id="95238" name="Picture 6">
            <a:extLst>
              <a:ext uri="{FF2B5EF4-FFF2-40B4-BE49-F238E27FC236}">
                <a16:creationId xmlns:a16="http://schemas.microsoft.com/office/drawing/2014/main" id="{025B0275-0A69-197E-7386-2C7E9EA3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576513"/>
            <a:ext cx="4249738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310CD230-6845-ACC3-F102-31276738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5F4CF853-7663-8DD4-3B0C-14213801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第二个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语句重复将一个字符从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指向的位置复制到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指向的位置，然后递增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最初指向字符串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"def"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第一次循环迭代后的字符串：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8BBD-6727-7819-10FD-64848A9EE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303A6-A207-EE69-D74F-8D1C6F554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8EA66B-3465-4D48-BFDE-7C78A0305B19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  <p:pic>
        <p:nvPicPr>
          <p:cNvPr id="96262" name="Picture 6">
            <a:extLst>
              <a:ext uri="{FF2B5EF4-FFF2-40B4-BE49-F238E27FC236}">
                <a16:creationId xmlns:a16="http://schemas.microsoft.com/office/drawing/2014/main" id="{D82F19A9-2678-BD73-7244-D31693AC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454525"/>
            <a:ext cx="66643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2C33632B-5823-7CA2-685C-C5A92CCB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54FE525F-C01B-A992-C165-3DB1B78E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指向空字符时，循环终止：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指向的位置放置一个空字符后，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返回。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18FF-8191-8CDE-BA7C-D2A0CAECE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7F3A-4DB1-D50D-4072-01290F159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3E0ECC-EF20-2A44-ACE2-E15FF6F2BBB4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  <p:pic>
        <p:nvPicPr>
          <p:cNvPr id="97286" name="Picture 7">
            <a:extLst>
              <a:ext uri="{FF2B5EF4-FFF2-40B4-BE49-F238E27FC236}">
                <a16:creationId xmlns:a16="http://schemas.microsoft.com/office/drawing/2014/main" id="{9AEADEA9-0871-4DBC-D97F-755F0BA8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582863"/>
            <a:ext cx="6688137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5BEA55B7-513A-6216-CA49-A87493FB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F082ED9E-E2D9-DE81-A9C0-FFD4CAD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的精简版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*strcat(char *s1, const char *s2)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*p = s1;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(*p)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(*p++ = *s2++)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s1;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AC0E8-4B97-42D5-C198-180B5AFE74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C0A29-8760-3E8B-FD6C-432A48AD3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1B226-0776-6E49-8979-F43A62449B9F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EB984C34-6E61-423B-AE99-09531640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1DBF6939-7CD0-3142-9A3C-692530CA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流线型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函数的核心是“字符串复制”习语：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(*p++ = *s2++)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忽略两个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运算符，括号内的表达式是一个赋值：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= *s2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赋值后，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递增。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重复计算此表达式会将字符从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指向的位置复制到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指向的位置。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771FA-E7E5-CBB3-D475-1B111E6DC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4F394-01D1-F00D-BCB7-DC1E513B6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C4305B-5B22-E74A-9F09-4D0CB6C0031B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36049CAD-9DD6-7960-21B0-2714DB74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复制字符串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05F981C6-87E5-D0D5-AFF2-08F764F7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但是是什么导致循环终止？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while语句测试由赋值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*p复制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*s2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除空字符外的所有字符都测试为真。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后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循环终止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，因此将复制空字符。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DF49-79C2-0985-2E19-4A04302057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21162-EF9A-5CEF-E7D0-626080D0E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48FB95-00C2-2F43-A612-6102C03BB173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3BC01E4E-EB7A-D0DF-C425-A826BAEF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字符串数组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20BB4BFD-24FE-B04E-3291-0D7B9D95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存储字符串数组的方法不止一种。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一种选择是使用二维字符数组，每行一个字符串：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行星[][8]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{“汞”，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“金星”，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“地球”，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 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“火星”，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“木星”，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“土星”，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 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“天王星”，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“海王星”，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“冥王星”};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数组中的行数可以省略，但我们必须指定列数。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FEED8-C932-5D0A-9FA3-E12B16A46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3230D-79FD-B965-490C-244131FE1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60DCFE-0B87-7948-B441-4736007A2A7F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7F554472-9AF1-B926-C5BC-417EA94E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字符串数组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6ABB2ABB-91AF-DB9D-A4CD-C889B3DB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不幸的是，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行星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数组包含相当多的浪费空间（额外的空字符）：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C931B-7970-72E8-2141-509EF111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996C7-FC7A-F6FA-BD00-378F8F8097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B15AB8-F642-0646-8B31-663E3DB9A275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  <p:pic>
        <p:nvPicPr>
          <p:cNvPr id="102406" name="Picture 6">
            <a:extLst>
              <a:ext uri="{FF2B5EF4-FFF2-40B4-BE49-F238E27FC236}">
                <a16:creationId xmlns:a16="http://schemas.microsoft.com/office/drawing/2014/main" id="{B278198C-6464-993E-63FB-F9C8AE027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2547938"/>
            <a:ext cx="3297237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9F775FA9-B177-AD50-7189-1C672DD7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字符串数组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9447036A-2AC7-DAD6-7889-55BC20F2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大多数字符串集合将混合长字符串和短字符串。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我们需要的是一个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参差不齐的数组，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它的行可以有不同的长度。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指向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字符串的指针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的数组来模拟 C 中的不规则数组：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*行星[]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{“汞”，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“金星”，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“地球”，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“火星”，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“木星”，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“土星”，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“天王星”，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“海王星”，</a:t>
            </a: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“冥王星”};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B856E-E7F8-7C03-586B-9959022BDF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BA896-A3CB-9A58-2E53-625083C78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38C0EF-CA6D-E443-BD9C-1A2F4492858B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004BC78-09AD-A539-866C-A4247820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对字符串文字的操作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CD4A7A3-D4CE-B340-2612-F87EAEAA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的任何地方使用字符串文字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"abc";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该赋值使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指向字符串的第一个字符。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6A82C-D7A2-34E9-AF8E-ABB0C69A1B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0FE81-EB3C-00F2-0D49-1DBE2A255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4E7D6F-2177-D84D-97CB-0C83893EADA6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6626DDCF-7384-E930-ED32-F7337144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字符串数组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9AB0273E-7CEB-EAA0-E957-0A83FB44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这个微小的变化对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行星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的存储方式产生了巨大的影响：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1715-A74F-B1A9-6F9C-22A627ABB2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5C428-64F0-54B2-B977-038483BA0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A38153-5929-9D4D-87E6-1C98AA3D4338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  <p:pic>
        <p:nvPicPr>
          <p:cNvPr id="104454" name="Picture 6">
            <a:extLst>
              <a:ext uri="{FF2B5EF4-FFF2-40B4-BE49-F238E27FC236}">
                <a16:creationId xmlns:a16="http://schemas.microsoft.com/office/drawing/2014/main" id="{E4FCFD58-7700-C236-3478-89FBF7D1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530475"/>
            <a:ext cx="34798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81C299F7-C263-198B-44B2-6BB5E0DD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字符串数组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4199EDB5-2A88-8A10-7A08-E9D0187C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要访问行星名称之一，我们需要做的就是为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行星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数组下标。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访问行星名称中的字符与访问二维数组元素的方式相同。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行星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数组中搜索以字母 M 开头的字符串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的循环：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9;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如果（行星[i][0] == 'M'）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printf("%s 以 M\n 开头", planets[i]);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2C1CB-3933-33B5-94AB-36742B26E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70044-699D-9A2C-7FEC-E2FA670E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4E0162-3635-D54E-BD8A-8EBB63C75AF7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63E0BDA0-A3E1-F7B6-525A-E2922268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命令行参数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1E4FE601-20DD-7293-0CFA-724F92C8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当我们运行一个程序时，我们经常需要向它提供信息。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这可能包括修改程序行为的文件名或开关。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UNIX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命令的示例：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 -l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 -l 提醒.c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85761-F79A-8364-1EE0-D0ADA77DFC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B529-0CC6-BA9C-13F3-1001DF9BD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68E44F-2173-CB46-841D-49943B7E65FF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F6363D39-A9F6-0F0E-FBCF-E8CE6319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命令行参数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1AB1E2A5-6FF6-B97D-B986-D2F411F0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所有程序都可以使用命令行信息，而不仅仅是操作系统命令。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要访问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命令行参数</a:t>
            </a:r>
            <a:r xmlns:a="http://schemas.openxmlformats.org/drawingml/2006/main">
              <a:rPr lang="zh-CN" altLang="zh-CN" b="1">
                <a:ea typeface="宋体" panose="02010600030101010101" pitchFamily="2" charset="-122"/>
              </a:rPr>
              <a:t>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必须有两个参数：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*argv[])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 xmlns:a="http://schemas.openxmlformats.org/drawingml/2006/main">
              <a:rPr lang="zh-CN" altLang="zh-CN">
                <a:solidFill>
                  <a:srgbClr val="000000"/>
                </a:solidFill>
                <a:ea typeface="宋体" panose="02010600030101010101" pitchFamily="2" charset="-122"/>
              </a:rPr>
              <a:t>命令行参数</a:t>
            </a:r>
            <a:r xmlns:a="http://schemas.openxmlformats.org/drawingml/2006/main">
              <a:rPr lang="zh-CN" altLang="zh-CN">
                <a:solidFill>
                  <a:srgbClr val="000000"/>
                </a:solidFill>
                <a:ea typeface="宋体" panose="02010600030101010101" pitchFamily="2" charset="-122"/>
              </a:rPr>
              <a:t>在 C 标准中称为</a:t>
            </a:r>
            <a:r xmlns:a="http://schemas.openxmlformats.org/drawingml/2006/main">
              <a:rPr lang="zh-CN" altLang="zh-CN" b="1" i="1">
                <a:solidFill>
                  <a:srgbClr val="000000"/>
                </a:solidFill>
                <a:ea typeface="宋体" panose="02010600030101010101" pitchFamily="2" charset="-122"/>
              </a:rPr>
              <a:t>程序参数。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00791-66DE-4CC5-8C2F-4C27C0D77A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DEC20-DF00-45C1-AB05-CF87E9A08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0D553F-52A3-E54D-A37F-46396B812A01}" type="slidenum">
              <a:rPr lang="en-US" altLang="zh-CN" sz="1200">
                <a:latin typeface="Arial" panose="020B0604020202020204" pitchFamily="34" charset="0"/>
              </a:rPr>
              <a:pPr/>
              <a:t>93</a:t>
            </a:fld>
            <a:endParaRPr lang="en-US" altLang="zh-CN"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634C290C-C962-FDA1-0E4D-11F508FE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命令行参数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3440C1D3-048C-4B56-2AA8-B851E9FB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spcBef>
                <a:spcPts val="500"/>
              </a:spcBef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（“参数计数”）是命令行参数的数量。</a:t>
            </a:r>
          </a:p>
          <a:p>
            <a:pPr xmlns:a="http://schemas.openxmlformats.org/drawingml/2006/main">
              <a:spcBef>
                <a:spcPts val="500"/>
              </a:spcBef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（“参数向量”）是指向命令行参数的指针数组（存储为字符串）。</a:t>
            </a:r>
          </a:p>
          <a:p>
            <a:pPr xmlns:a="http://schemas.openxmlformats.org/drawingml/2006/main">
              <a:spcBef>
                <a:spcPts val="500"/>
              </a:spcBef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argv[0]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指向程序的名称，而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argv[1]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argv[argc-1]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指向剩余的命令行参数。</a:t>
            </a:r>
          </a:p>
          <a:p>
            <a:pPr xmlns:a="http://schemas.openxmlformats.org/drawingml/2006/main">
              <a:spcBef>
                <a:spcPts val="500"/>
              </a:spcBef>
            </a:pP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argv[argc]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总是一个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空指针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——一个不指向任何东西的特殊指针。</a:t>
            </a:r>
          </a:p>
          <a:p>
            <a:pPr xmlns:a="http://schemas.openxmlformats.org/drawingml/2006/main" lvl="1">
              <a:spcBef>
                <a:spcPts val="400"/>
              </a:spcBef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表示一个空指针。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63D52-AD38-36EF-DDD8-25978044D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EB507-3220-1F66-D66F-0D1135C5A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12768B-D343-FD44-89BB-4246E77C9B7E}" type="slidenum">
              <a:rPr lang="en-US" altLang="zh-CN" sz="1200">
                <a:latin typeface="Arial" panose="020B0604020202020204" pitchFamily="34" charset="0"/>
              </a:rPr>
              <a:pPr/>
              <a:t>94</a:t>
            </a:fld>
            <a:endParaRPr lang="en-US" altLang="zh-CN"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0655D04C-6F20-A8E0-48AB-D9B27BD6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命令行参数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F8FAD6A2-0379-4CC5-2157-C06C5C3E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如果用户输入命令行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 -l 提醒.c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  <a:cs typeface="Courier New" panose="02070309020205020404" pitchFamily="49" charset="0"/>
              </a:rPr>
              <a:t>那么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将为 3，而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将具有以下外观：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571AB-F4C6-E221-348C-4A7C974E6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8E58-026B-43FB-4D90-4A347A202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066DAE-3155-794B-998B-F4FD1AD294B9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800"/>
          </a:p>
        </p:txBody>
      </p:sp>
      <p:pic>
        <p:nvPicPr>
          <p:cNvPr id="109574" name="Picture 6">
            <a:extLst>
              <a:ext uri="{FF2B5EF4-FFF2-40B4-BE49-F238E27FC236}">
                <a16:creationId xmlns:a16="http://schemas.microsoft.com/office/drawing/2014/main" id="{4F0B00FE-28FB-8521-F7BB-C5F3BBC0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3524250"/>
            <a:ext cx="548163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6EF537F0-B2DB-4242-6464-3BEED93C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命令行参数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AA8C4ABB-F35F-4677-198B-0FE2CC14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是一个指针数组，因此访问命令行参数很容易。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通常，需要命令行参数的程序会设置一个循环，依次检查每个参数。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编写这样一个循环的一种方法是使用一个整数变量作为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数组的索引：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诠释我;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1; i &lt; argc;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printf("%s\n", argv[i]);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4148A-B780-0A7E-5C24-782000AB2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D1B64-1751-0B3A-2911-E4B614133D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38C96D-B753-9149-95B0-A2C529A614AB}" type="slidenum">
              <a:rPr lang="en-US" altLang="zh-CN" sz="1200">
                <a:latin typeface="Arial" panose="020B0604020202020204" pitchFamily="34" charset="0"/>
              </a:rPr>
              <a:pPr/>
              <a:t>96</a:t>
            </a:fld>
            <a:endParaRPr lang="en-US" altLang="zh-CN" sz="1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B45D917C-D60C-BFED-8419-CE368E51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命令行参数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2126A7EA-D928-E14E-4B7D-CCF64819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另一种技术是设置指向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argv[1]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的指针，然后重复递增指针：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**p;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(p = &amp;argv[1]; *p != NULL; p++)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printf("%s\n", *p);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9FAB4-5B16-3250-5741-BC91F8D13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79ED9-C20A-84BC-F102-CDE747C73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B9ACBE-A96D-B447-9FC4-8105583234C2}" type="slidenum">
              <a:rPr lang="en-US" altLang="zh-CN" sz="1200">
                <a:latin typeface="Arial" panose="020B0604020202020204" pitchFamily="34" charset="0"/>
              </a:rPr>
              <a:pPr/>
              <a:t>97</a:t>
            </a:fld>
            <a:endParaRPr lang="en-US" altLang="zh-CN"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55FEA1C5-8A90-434B-60EF-DD192AE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程序：检查行星名称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57329A2C-2983-B224-7E06-7D2678A5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Planet.c程序说明</a:t>
            </a:r>
            <a:r xmlns:a="http://schemas.openxmlformats.org/drawingml/2006/main">
              <a:rPr lang="zh-CN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了</a:t>
            </a:r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如何访问命令行参数。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该程序旨在检查一系列字符串，以查看哪些是行星的名称。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字符串放在命令行上：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行星 木星 金星 地球 弗雷德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该程序将指示每个字符串是否是行星名称，如果是，则显示行星的编号：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木星是行星 5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金星不是行星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地球是行星 3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弗雷德不是星球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B464C-9DF3-0B23-173C-CD3F542655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2DC8B-DC51-31ED-CE8C-41D865889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98777B-A5F0-1F4B-B6A1-CC4B2CE948AC}" type="slidenum">
              <a:rPr lang="en-US" altLang="zh-CN" sz="1200">
                <a:latin typeface="Arial" panose="020B0604020202020204" pitchFamily="34" charset="0"/>
              </a:rPr>
              <a:pPr/>
              <a:t>98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>
            <a:extLst>
              <a:ext uri="{FF2B5EF4-FFF2-40B4-BE49-F238E27FC236}">
                <a16:creationId xmlns:a16="http://schemas.microsoft.com/office/drawing/2014/main" id="{3CD2D2C1-819A-D19A-383D-5FD64B4A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行星.c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检查行星名称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&lt;string.h&gt;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NUM_PLANETS 9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*argv[])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*planets[] = {"水星", "金星", "地球",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“火星”、“木星”、“土星”、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“天王星”、“海王星”、“冥王星”}；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i, j;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9E120-D425-6667-8FFC-928D3C160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C8672-3980-5C9B-E088-ECA04350E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DD8F60-B49C-6E40-A266-E7820E8A0AA4}" type="slidenum">
              <a:rPr lang="en-US" altLang="zh-CN" sz="1200">
                <a:latin typeface="Arial" panose="020B0604020202020204" pitchFamily="34" charset="0"/>
              </a:rPr>
              <a:pPr/>
              <a:t>99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5140</TotalTime>
  <Words>8658</Words>
  <Application>Microsoft Macintosh PowerPoint</Application>
  <PresentationFormat>全屏显示(4:3)</PresentationFormat>
  <Paragraphs>1039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4" baseType="lpstr">
      <vt:lpstr>Times New Roman</vt:lpstr>
      <vt:lpstr>Arial</vt:lpstr>
      <vt:lpstr>Courier New</vt:lpstr>
      <vt:lpstr>tm2</vt:lpstr>
      <vt:lpstr>Chapter 13</vt:lpstr>
      <vt:lpstr>Introduction</vt:lpstr>
      <vt:lpstr>String Literals</vt:lpstr>
      <vt:lpstr>Continuing a String Literal</vt:lpstr>
      <vt:lpstr>Continuing a String Literal</vt:lpstr>
      <vt:lpstr>How String Literals Are Stored</vt:lpstr>
      <vt:lpstr>How String Literals Are Stored</vt:lpstr>
      <vt:lpstr>How String Literals Are Stored</vt:lpstr>
      <vt:lpstr>Operations on String Literals</vt:lpstr>
      <vt:lpstr>Operations on String Literals</vt:lpstr>
      <vt:lpstr>Operations on String Literals</vt:lpstr>
      <vt:lpstr>String Literals versus Character Constants</vt:lpstr>
      <vt:lpstr>String Variables</vt:lpstr>
      <vt:lpstr>String Variables</vt:lpstr>
      <vt:lpstr>String Variables</vt:lpstr>
      <vt:lpstr>Initializing a String Variable</vt:lpstr>
      <vt:lpstr>Initializing a String Variable</vt:lpstr>
      <vt:lpstr>Initializing a String Variable</vt:lpstr>
      <vt:lpstr>Initializing a String Variable</vt:lpstr>
      <vt:lpstr>Character Arrays versus Character Pointers</vt:lpstr>
      <vt:lpstr>Character Arrays versus Character Pointers</vt:lpstr>
      <vt:lpstr>Character Arrays versus Character Pointers</vt:lpstr>
      <vt:lpstr>Character Arrays versus Character Pointers</vt:lpstr>
      <vt:lpstr>Reading and Writing Strings</vt:lpstr>
      <vt:lpstr>Writing Strings Using printf and puts</vt:lpstr>
      <vt:lpstr>Writing Strings Using printf and puts</vt:lpstr>
      <vt:lpstr>Writing Strings Using printf and puts</vt:lpstr>
      <vt:lpstr>Writing Strings Using printf and puts</vt:lpstr>
      <vt:lpstr>Reading Strings Using scanf and gets</vt:lpstr>
      <vt:lpstr>Reading Strings Using scanf and gets</vt:lpstr>
      <vt:lpstr>Reading Strings Using scanf and gets</vt:lpstr>
      <vt:lpstr>Reading Strings Using scanf and gets</vt:lpstr>
      <vt:lpstr>Reading Strings Using scanf and gets</vt:lpstr>
      <vt:lpstr>Reading Strings Character by Character</vt:lpstr>
      <vt:lpstr>Reading Strings Character by Character</vt:lpstr>
      <vt:lpstr>Reading Strings Character by Character</vt:lpstr>
      <vt:lpstr>Reading Strings Character by Character</vt:lpstr>
      <vt:lpstr>Accessing the Characters in a String</vt:lpstr>
      <vt:lpstr>Accessing the Characters in a String</vt:lpstr>
      <vt:lpstr>Accessing the Characters in a String</vt:lpstr>
      <vt:lpstr>Accessing the Characters in a String</vt:lpstr>
      <vt:lpstr>Using the C String Library</vt:lpstr>
      <vt:lpstr>Using the C String Library</vt:lpstr>
      <vt:lpstr>Using the C String Library</vt:lpstr>
      <vt:lpstr>Using the C String Library</vt:lpstr>
      <vt:lpstr>The strcpy (String Copy) Function</vt:lpstr>
      <vt:lpstr>The strcpy (String Copy) Function</vt:lpstr>
      <vt:lpstr>The strcpy (String Copy) Function</vt:lpstr>
      <vt:lpstr>The strcpy (String Copy) Function</vt:lpstr>
      <vt:lpstr>The strcpy (String Copy) Function</vt:lpstr>
      <vt:lpstr>The strlen (String Length) Function</vt:lpstr>
      <vt:lpstr>The strlen (String Length) Function</vt:lpstr>
      <vt:lpstr>The strcat (String Concatenation) Function</vt:lpstr>
      <vt:lpstr>The strcat (String Concatenation) Function</vt:lpstr>
      <vt:lpstr>The strcat (String Concatenation) Function</vt:lpstr>
      <vt:lpstr>The strcat (String Concatenation) Function</vt:lpstr>
      <vt:lpstr>The strcmp (String Comparison) Function</vt:lpstr>
      <vt:lpstr>The strcmp (String Comparison) Function</vt:lpstr>
      <vt:lpstr>The strcmp (String Comparison) Function</vt:lpstr>
      <vt:lpstr>The strcmp (String Comparison) Function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PowerPoint 演示文稿</vt:lpstr>
      <vt:lpstr>PowerPoint 演示文稿</vt:lpstr>
      <vt:lpstr>PowerPoint 演示文稿</vt:lpstr>
      <vt:lpstr>String Idioms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Arrays of Strings</vt:lpstr>
      <vt:lpstr>Arrays of Strings</vt:lpstr>
      <vt:lpstr>Arrays of Strings</vt:lpstr>
      <vt:lpstr>Arrays of Strings</vt:lpstr>
      <vt:lpstr>Arrays of Strings</vt:lpstr>
      <vt:lpstr>Command-Line Arguments</vt:lpstr>
      <vt:lpstr>Command-Line Arguments</vt:lpstr>
      <vt:lpstr>Command-Line Arguments</vt:lpstr>
      <vt:lpstr>Command-Line Arguments</vt:lpstr>
      <vt:lpstr>Command-Line Arguments</vt:lpstr>
      <vt:lpstr>Command-Line Arguments</vt:lpstr>
      <vt:lpstr>Program: Checking Planet Names</vt:lpstr>
      <vt:lpstr>PowerPoint 演示文稿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1022</cp:revision>
  <cp:lastPrinted>1999-11-08T20:52:53Z</cp:lastPrinted>
  <dcterms:created xsi:type="dcterms:W3CDTF">1999-08-24T18:39:05Z</dcterms:created>
  <dcterms:modified xsi:type="dcterms:W3CDTF">2022-09-26T10:52:10Z</dcterms:modified>
</cp:coreProperties>
</file>