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98"/>
  </p:notesMasterIdLst>
  <p:sldIdLst>
    <p:sldId id="282" r:id="rId2"/>
    <p:sldId id="349" r:id="rId3"/>
    <p:sldId id="455" r:id="rId4"/>
    <p:sldId id="456" r:id="rId5"/>
    <p:sldId id="350" r:id="rId6"/>
    <p:sldId id="459" r:id="rId7"/>
    <p:sldId id="351" r:id="rId8"/>
    <p:sldId id="352" r:id="rId9"/>
    <p:sldId id="353" r:id="rId10"/>
    <p:sldId id="354" r:id="rId11"/>
    <p:sldId id="356" r:id="rId12"/>
    <p:sldId id="357" r:id="rId13"/>
    <p:sldId id="358" r:id="rId14"/>
    <p:sldId id="359" r:id="rId15"/>
    <p:sldId id="360" r:id="rId16"/>
    <p:sldId id="449" r:id="rId17"/>
    <p:sldId id="361" r:id="rId18"/>
    <p:sldId id="362" r:id="rId19"/>
    <p:sldId id="363" r:id="rId20"/>
    <p:sldId id="364" r:id="rId21"/>
    <p:sldId id="365" r:id="rId22"/>
    <p:sldId id="366" r:id="rId23"/>
    <p:sldId id="367" r:id="rId24"/>
    <p:sldId id="369" r:id="rId25"/>
    <p:sldId id="371" r:id="rId26"/>
    <p:sldId id="372" r:id="rId27"/>
    <p:sldId id="373" r:id="rId28"/>
    <p:sldId id="374" r:id="rId29"/>
    <p:sldId id="453" r:id="rId30"/>
    <p:sldId id="375" r:id="rId31"/>
    <p:sldId id="454" r:id="rId32"/>
    <p:sldId id="376" r:id="rId33"/>
    <p:sldId id="377" r:id="rId34"/>
    <p:sldId id="378" r:id="rId35"/>
    <p:sldId id="379" r:id="rId36"/>
    <p:sldId id="380" r:id="rId37"/>
    <p:sldId id="451" r:id="rId38"/>
    <p:sldId id="381" r:id="rId39"/>
    <p:sldId id="450" r:id="rId40"/>
    <p:sldId id="382" r:id="rId41"/>
    <p:sldId id="447" r:id="rId42"/>
    <p:sldId id="383" r:id="rId43"/>
    <p:sldId id="384" r:id="rId44"/>
    <p:sldId id="460" r:id="rId45"/>
    <p:sldId id="385" r:id="rId46"/>
    <p:sldId id="386" r:id="rId47"/>
    <p:sldId id="387" r:id="rId48"/>
    <p:sldId id="446" r:id="rId49"/>
    <p:sldId id="388" r:id="rId50"/>
    <p:sldId id="390" r:id="rId51"/>
    <p:sldId id="391" r:id="rId52"/>
    <p:sldId id="445" r:id="rId53"/>
    <p:sldId id="392" r:id="rId54"/>
    <p:sldId id="393" r:id="rId55"/>
    <p:sldId id="394" r:id="rId56"/>
    <p:sldId id="434" r:id="rId57"/>
    <p:sldId id="435" r:id="rId58"/>
    <p:sldId id="395" r:id="rId59"/>
    <p:sldId id="436" r:id="rId60"/>
    <p:sldId id="439" r:id="rId61"/>
    <p:sldId id="396" r:id="rId62"/>
    <p:sldId id="397" r:id="rId63"/>
    <p:sldId id="437" r:id="rId64"/>
    <p:sldId id="440" r:id="rId65"/>
    <p:sldId id="398" r:id="rId66"/>
    <p:sldId id="438" r:id="rId67"/>
    <p:sldId id="441" r:id="rId68"/>
    <p:sldId id="442" r:id="rId69"/>
    <p:sldId id="400" r:id="rId70"/>
    <p:sldId id="458" r:id="rId71"/>
    <p:sldId id="457" r:id="rId72"/>
    <p:sldId id="402" r:id="rId73"/>
    <p:sldId id="403" r:id="rId74"/>
    <p:sldId id="404" r:id="rId75"/>
    <p:sldId id="405" r:id="rId76"/>
    <p:sldId id="406" r:id="rId77"/>
    <p:sldId id="409" r:id="rId78"/>
    <p:sldId id="410" r:id="rId79"/>
    <p:sldId id="411" r:id="rId80"/>
    <p:sldId id="448" r:id="rId81"/>
    <p:sldId id="412" r:id="rId82"/>
    <p:sldId id="413" r:id="rId83"/>
    <p:sldId id="414" r:id="rId84"/>
    <p:sldId id="415" r:id="rId85"/>
    <p:sldId id="416" r:id="rId86"/>
    <p:sldId id="417" r:id="rId87"/>
    <p:sldId id="418" r:id="rId88"/>
    <p:sldId id="419" r:id="rId89"/>
    <p:sldId id="420" r:id="rId90"/>
    <p:sldId id="421" r:id="rId91"/>
    <p:sldId id="422" r:id="rId92"/>
    <p:sldId id="444" r:id="rId93"/>
    <p:sldId id="423" r:id="rId94"/>
    <p:sldId id="424" r:id="rId95"/>
    <p:sldId id="425" r:id="rId96"/>
    <p:sldId id="426" r:id="rId97"/>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41112FD-FB00-3CD0-369F-7E68E69AB823}"/>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A576AC3A-53EB-9732-90B4-861C353BA2A2}"/>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11620" name="Rectangle 4">
            <a:extLst>
              <a:ext uri="{FF2B5EF4-FFF2-40B4-BE49-F238E27FC236}">
                <a16:creationId xmlns:a16="http://schemas.microsoft.com/office/drawing/2014/main" id="{837486F0-4054-8353-BF5D-ABD8A7D980FB}"/>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E1831916-C27D-EC79-6C43-639EEB347DDF}"/>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5FBA78E0-578B-984D-843B-53E147462E9E}"/>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14A99CB1-50BC-EA1B-F026-15855DD79654}"/>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5D881BEF-D6C8-AC45-B359-F6278B9A13E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260BBC09-9B2D-6EF6-206E-0321F11D711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C423F3B-CE37-FDB9-14CA-21D9BA724C66}"/>
              </a:ext>
            </a:extLst>
          </p:cNvPr>
          <p:cNvSpPr>
            <a:spLocks noGrp="1"/>
          </p:cNvSpPr>
          <p:nvPr>
            <p:ph type="sldNum" sz="quarter" idx="11"/>
          </p:nvPr>
        </p:nvSpPr>
        <p:spPr/>
        <p:txBody>
          <a:bodyPr/>
          <a:lstStyle>
            <a:lvl1pPr>
              <a:defRPr/>
            </a:lvl1pPr>
          </a:lstStyle>
          <a:p>
            <a:fld id="{7F4BD027-1ED9-4D41-B024-0A35377BDA3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581450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F2618A2-9C10-6C98-B550-0B961A13834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65DBB3A-A197-CB6A-E044-CF5FC95AA0D0}"/>
              </a:ext>
            </a:extLst>
          </p:cNvPr>
          <p:cNvSpPr>
            <a:spLocks noGrp="1"/>
          </p:cNvSpPr>
          <p:nvPr>
            <p:ph type="sldNum" sz="quarter" idx="11"/>
          </p:nvPr>
        </p:nvSpPr>
        <p:spPr/>
        <p:txBody>
          <a:bodyPr/>
          <a:lstStyle>
            <a:lvl1pPr>
              <a:defRPr/>
            </a:lvl1pPr>
          </a:lstStyle>
          <a:p>
            <a:fld id="{CD786E7C-2F21-7743-A52E-1DA167FD645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7510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8CD721D-FFFE-6274-63BC-C916B950690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84DEC87-DE95-C574-8E77-E40C0A7DC606}"/>
              </a:ext>
            </a:extLst>
          </p:cNvPr>
          <p:cNvSpPr>
            <a:spLocks noGrp="1"/>
          </p:cNvSpPr>
          <p:nvPr>
            <p:ph type="sldNum" sz="quarter" idx="11"/>
          </p:nvPr>
        </p:nvSpPr>
        <p:spPr/>
        <p:txBody>
          <a:bodyPr/>
          <a:lstStyle>
            <a:lvl1pPr>
              <a:defRPr/>
            </a:lvl1pPr>
          </a:lstStyle>
          <a:p>
            <a:fld id="{B57176F5-5FC0-204C-842C-C2994CB6783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85214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A69FDC1-6410-5117-6E6D-B0859BA0358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E3EC7A4-122F-7CFA-AD14-83509ECB5501}"/>
              </a:ext>
            </a:extLst>
          </p:cNvPr>
          <p:cNvSpPr>
            <a:spLocks noGrp="1"/>
          </p:cNvSpPr>
          <p:nvPr>
            <p:ph type="sldNum" sz="quarter" idx="11"/>
          </p:nvPr>
        </p:nvSpPr>
        <p:spPr/>
        <p:txBody>
          <a:bodyPr/>
          <a:lstStyle>
            <a:lvl1pPr>
              <a:defRPr/>
            </a:lvl1pPr>
          </a:lstStyle>
          <a:p>
            <a:fld id="{9129053F-D087-C443-A108-7E1CA0489C1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0801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D0D0E123-E466-00EF-5CAB-F2B3D458776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C640849-5265-6A3D-0191-7EE665DA17AF}"/>
              </a:ext>
            </a:extLst>
          </p:cNvPr>
          <p:cNvSpPr>
            <a:spLocks noGrp="1"/>
          </p:cNvSpPr>
          <p:nvPr>
            <p:ph type="sldNum" sz="quarter" idx="11"/>
          </p:nvPr>
        </p:nvSpPr>
        <p:spPr/>
        <p:txBody>
          <a:bodyPr/>
          <a:lstStyle>
            <a:lvl1pPr>
              <a:defRPr/>
            </a:lvl1pPr>
          </a:lstStyle>
          <a:p>
            <a:fld id="{BFFDBF41-0C8A-174B-8861-62DDAC6D0B2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09185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AB352B1-2763-67C6-0F52-B1D0FB6A122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7F93384E-C84F-A5D5-B534-75F93A2DD7C5}"/>
              </a:ext>
            </a:extLst>
          </p:cNvPr>
          <p:cNvSpPr>
            <a:spLocks noGrp="1"/>
          </p:cNvSpPr>
          <p:nvPr>
            <p:ph type="sldNum" sz="quarter" idx="11"/>
          </p:nvPr>
        </p:nvSpPr>
        <p:spPr/>
        <p:txBody>
          <a:bodyPr/>
          <a:lstStyle>
            <a:lvl1pPr>
              <a:defRPr/>
            </a:lvl1pPr>
          </a:lstStyle>
          <a:p>
            <a:fld id="{6A85FCC9-73C4-CC48-A797-67D5F5D71D1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93865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82BE090F-DA0C-AA34-42E7-425ABE863D1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10AE038F-4295-075B-BF29-092718C93CD1}"/>
              </a:ext>
            </a:extLst>
          </p:cNvPr>
          <p:cNvSpPr>
            <a:spLocks noGrp="1"/>
          </p:cNvSpPr>
          <p:nvPr>
            <p:ph type="sldNum" sz="quarter" idx="11"/>
          </p:nvPr>
        </p:nvSpPr>
        <p:spPr/>
        <p:txBody>
          <a:bodyPr/>
          <a:lstStyle>
            <a:lvl1pPr>
              <a:defRPr/>
            </a:lvl1pPr>
          </a:lstStyle>
          <a:p>
            <a:fld id="{B22D7E1E-4D4D-0341-A8EA-CF0B5BE4940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54248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1BAB5E4-E645-56BB-0B5F-E177444AA5B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6F3EB393-3467-438D-2BDB-3142A75A4394}"/>
              </a:ext>
            </a:extLst>
          </p:cNvPr>
          <p:cNvSpPr>
            <a:spLocks noGrp="1"/>
          </p:cNvSpPr>
          <p:nvPr>
            <p:ph type="sldNum" sz="quarter" idx="11"/>
          </p:nvPr>
        </p:nvSpPr>
        <p:spPr/>
        <p:txBody>
          <a:bodyPr/>
          <a:lstStyle>
            <a:lvl1pPr>
              <a:defRPr/>
            </a:lvl1pPr>
          </a:lstStyle>
          <a:p>
            <a:fld id="{A194A261-64AC-DA4D-93B7-1910275D214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44699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C6C700-DF46-3870-453E-3BA0B24D1B6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C36AE06E-0345-ACC4-BEA3-AD7CE43D200A}"/>
              </a:ext>
            </a:extLst>
          </p:cNvPr>
          <p:cNvSpPr>
            <a:spLocks noGrp="1"/>
          </p:cNvSpPr>
          <p:nvPr>
            <p:ph type="sldNum" sz="quarter" idx="11"/>
          </p:nvPr>
        </p:nvSpPr>
        <p:spPr/>
        <p:txBody>
          <a:bodyPr/>
          <a:lstStyle>
            <a:lvl1pPr>
              <a:defRPr/>
            </a:lvl1pPr>
          </a:lstStyle>
          <a:p>
            <a:fld id="{1E1C5F91-F586-A540-8182-A2C10024FA7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1051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C550F622-1CBD-0AAB-EC64-EA6C527E029E}"/>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5A6D7315-E84D-E212-397A-B17FEB85A35C}"/>
              </a:ext>
            </a:extLst>
          </p:cNvPr>
          <p:cNvSpPr>
            <a:spLocks noGrp="1"/>
          </p:cNvSpPr>
          <p:nvPr>
            <p:ph type="sldNum" sz="quarter" idx="11"/>
          </p:nvPr>
        </p:nvSpPr>
        <p:spPr/>
        <p:txBody>
          <a:bodyPr/>
          <a:lstStyle>
            <a:lvl1pPr>
              <a:defRPr/>
            </a:lvl1pPr>
          </a:lstStyle>
          <a:p>
            <a:fld id="{8D67E835-716E-D742-B921-741F16D98C9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41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8C8A02F6-7C6D-98BA-0EAB-F60414E6D13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5AAFE814-778A-7D8A-B04F-B33394FC7826}"/>
              </a:ext>
            </a:extLst>
          </p:cNvPr>
          <p:cNvSpPr>
            <a:spLocks noGrp="1"/>
          </p:cNvSpPr>
          <p:nvPr>
            <p:ph type="sldNum" sz="quarter" idx="11"/>
          </p:nvPr>
        </p:nvSpPr>
        <p:spPr/>
        <p:txBody>
          <a:bodyPr/>
          <a:lstStyle>
            <a:lvl1pPr>
              <a:defRPr/>
            </a:lvl1pPr>
          </a:lstStyle>
          <a:p>
            <a:fld id="{18114BE1-1499-B549-AA6E-073CCC17E40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0777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FC31AC-77A4-FFC5-E5FE-833033BA860E}"/>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C4C5A141-166B-F287-A193-8A2780E89271}"/>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F641C7A8-E406-A071-2D10-FD3B3DEEBEDF}"/>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C9CF9194-CCE8-F191-C036-F7E4787949DC}"/>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1D05D3AF-2802-ED48-9A8A-ABA0308A42B1}" type="slidenum">
              <a:rPr lang="en-US" altLang="zh-CN"/>
              <a:pPr/>
              <a:t>‹#›</a:t>
            </a:fld>
            <a:endParaRPr lang="en-US" altLang="zh-CN" sz="1800"/>
          </a:p>
        </p:txBody>
      </p:sp>
      <p:sp>
        <p:nvSpPr>
          <p:cNvPr id="14343" name="Rectangle 7">
            <a:extLst>
              <a:ext uri="{FF2B5EF4-FFF2-40B4-BE49-F238E27FC236}">
                <a16:creationId xmlns:a16="http://schemas.microsoft.com/office/drawing/2014/main" id="{22E36236-F21D-90AD-8E36-170ABA32E7D0}"/>
              </a:ext>
            </a:extLst>
          </p:cNvPr>
          <p:cNvSpPr>
            <a:spLocks noChangeArrowheads="1"/>
          </p:cNvSpPr>
          <p:nvPr/>
        </p:nvSpPr>
        <p:spPr bwMode="auto">
          <a:xfrm>
            <a:off x="685800" y="228600"/>
            <a:ext cx="39624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15 章：编写大型程序</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42655D2C-1C01-1066-3262-FB321CC7B57F}"/>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FAE768-B08A-A2CF-A781-18D5F9360231}"/>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E1D285B1-D0B0-62BD-751C-ADF3D0FC00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40DA61-BBDD-1A46-9462-6238A597C3CB}"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3CEF0447-E1B5-C8F2-2057-88A3FA4D4FD6}"/>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第15章</a:t>
            </a:r>
          </a:p>
        </p:txBody>
      </p:sp>
      <p:sp>
        <p:nvSpPr>
          <p:cNvPr id="13317" name="Rectangle 2051">
            <a:extLst>
              <a:ext uri="{FF2B5EF4-FFF2-40B4-BE49-F238E27FC236}">
                <a16:creationId xmlns:a16="http://schemas.microsoft.com/office/drawing/2014/main" id="{9673E294-BAAB-6649-8CB5-38EC8B65870D}"/>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编写大型程序</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FE9698E-6157-E66D-D70D-1D950831DC3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头文件</a:t>
            </a:r>
          </a:p>
        </p:txBody>
      </p:sp>
      <p:sp>
        <p:nvSpPr>
          <p:cNvPr id="22531" name="Content Placeholder 2">
            <a:extLst>
              <a:ext uri="{FF2B5EF4-FFF2-40B4-BE49-F238E27FC236}">
                <a16:creationId xmlns:a16="http://schemas.microsoft.com/office/drawing/2014/main" id="{15638EC5-3EAC-B699-DDC8-3FAD9D0B031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指令告诉预处理器插入指定文件的内容</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可以将要在多个源文件之间共享的信息放入这样的文件中。</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然后可用于将文件的内容带入每个源文件。</a:t>
            </a:r>
          </a:p>
          <a:p>
            <a:r xmlns:a="http://schemas.openxmlformats.org/drawingml/2006/main">
              <a:rPr lang="zh-CN" altLang="zh-CN">
                <a:ea typeface="宋体" panose="02010600030101010101" pitchFamily="2" charset="-122"/>
              </a:rPr>
              <a:t>以这种方式包含的文件称为</a:t>
            </a:r>
            <a:r xmlns:a="http://schemas.openxmlformats.org/drawingml/2006/main">
              <a:rPr lang="zh-CN" altLang="zh-CN" b="1" i="1">
                <a:ea typeface="宋体" panose="02010600030101010101" pitchFamily="2" charset="-122"/>
              </a:rPr>
              <a:t>头文件</a:t>
            </a:r>
            <a:r xmlns:a="http://schemas.openxmlformats.org/drawingml/2006/main">
              <a:rPr lang="zh-CN" altLang="zh-CN">
                <a:ea typeface="宋体" panose="02010600030101010101" pitchFamily="2" charset="-122"/>
              </a:rPr>
              <a:t>（或有时</a:t>
            </a:r>
            <a:r xmlns:a="http://schemas.openxmlformats.org/drawingml/2006/main">
              <a:rPr lang="zh-CN" altLang="zh-CN" b="1" i="1">
                <a:ea typeface="宋体" panose="02010600030101010101" pitchFamily="2" charset="-122"/>
              </a:rPr>
              <a:t>包含文件</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按照惯例，头文件的扩展名为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.h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F3A00F8D-2386-22EF-F442-A3A039CCB0E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BB4356F-4862-9EB3-AC60-B4E43594692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1B3394-D3D3-134E-A0B6-E097E9CE9788}"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3AC2A28-D079-A821-6F01-87597C88553F}"/>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23555" name="Content Placeholder 2">
            <a:extLst>
              <a:ext uri="{FF2B5EF4-FFF2-40B4-BE49-F238E27FC236}">
                <a16:creationId xmlns:a16="http://schemas.microsoft.com/office/drawing/2014/main" id="{CCEC9DA3-4B04-DD75-E287-F87C40ACD2F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指令有两种主要形式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第一个用于属于 C 自己的库的头文件：</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&lt;</a:t>
            </a:r>
            <a:r xmlns:a="http://schemas.openxmlformats.org/drawingml/2006/main">
              <a:rPr lang="zh-CN" altLang="zh-CN" sz="2400" i="1">
                <a:ea typeface="宋体" panose="02010600030101010101" pitchFamily="2" charset="-122"/>
              </a:rPr>
              <a:t>文件名</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&gt;</a:t>
            </a:r>
          </a:p>
          <a:p>
            <a:r xmlns:a="http://schemas.openxmlformats.org/drawingml/2006/main">
              <a:rPr lang="zh-CN" altLang="zh-CN">
                <a:ea typeface="宋体" panose="02010600030101010101" pitchFamily="2" charset="-122"/>
              </a:rPr>
              <a:t>第二个用于所有其他头文件：</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a:t>
            </a:r>
            <a:r xmlns:a="http://schemas.openxmlformats.org/drawingml/2006/main">
              <a:rPr lang="zh-CN" altLang="zh-CN" sz="2400" i="1">
                <a:ea typeface="宋体" panose="02010600030101010101" pitchFamily="2" charset="-122"/>
              </a:rPr>
              <a:t>文件名</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solidFill>
                  <a:srgbClr val="000000"/>
                </a:solidFill>
                <a:ea typeface="宋体" panose="02010600030101010101" pitchFamily="2" charset="-122"/>
              </a:rPr>
              <a:t>两者的区别在于编译器如何定位头文件。</a:t>
            </a:r>
          </a:p>
        </p:txBody>
      </p:sp>
      <p:sp>
        <p:nvSpPr>
          <p:cNvPr id="4" name="Footer Placeholder 3">
            <a:extLst>
              <a:ext uri="{FF2B5EF4-FFF2-40B4-BE49-F238E27FC236}">
                <a16:creationId xmlns:a16="http://schemas.microsoft.com/office/drawing/2014/main" id="{11CEDFAF-9AEB-8A8D-4914-A3A5A0D650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E495D69-EAE2-FDFE-813B-F3C139E3E0F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530AC7-BA65-324E-A48E-83925EBE8E8D}"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9C86323-46B9-089D-84EA-A120CCFB8733}"/>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24579" name="Content Placeholder 2">
            <a:extLst>
              <a:ext uri="{FF2B5EF4-FFF2-40B4-BE49-F238E27FC236}">
                <a16:creationId xmlns:a16="http://schemas.microsoft.com/office/drawing/2014/main" id="{1E70636E-D04F-8BBA-3C53-7AA40A6B6964}"/>
              </a:ext>
            </a:extLst>
          </p:cNvPr>
          <p:cNvSpPr>
            <a:spLocks noGrp="1"/>
          </p:cNvSpPr>
          <p:nvPr>
            <p:ph idx="1"/>
          </p:nvPr>
        </p:nvSpPr>
        <p:spPr/>
        <p:txBody>
          <a:bodyPr/>
          <a:lstStyle/>
          <a:p>
            <a:r xmlns:a="http://schemas.openxmlformats.org/drawingml/2006/main">
              <a:rPr lang="zh-CN" altLang="zh-CN">
                <a:ea typeface="宋体" panose="02010600030101010101" pitchFamily="2" charset="-122"/>
              </a:rPr>
              <a:t>定位头文件的典型规则：</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＃包括</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 </a:t>
            </a:r>
            <a:r xmlns:a="http://schemas.openxmlformats.org/drawingml/2006/main">
              <a:rPr lang="zh-CN" altLang="zh-CN" i="1">
                <a:ea typeface="宋体" panose="02010600030101010101" pitchFamily="2" charset="-122"/>
              </a:rPr>
              <a:t>filename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&gt; </a:t>
            </a:r>
            <a:r xmlns:a="http://schemas.openxmlformats.org/drawingml/2006/main">
              <a:rPr lang="zh-CN" altLang="zh-CN">
                <a:ea typeface="宋体" panose="02010600030101010101" pitchFamily="2" charset="-122"/>
              </a:rPr>
              <a:t>：搜索系统头文件所在的目录（或多个目录）。</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＃包括</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i="1">
                <a:ea typeface="宋体" panose="02010600030101010101" pitchFamily="2" charset="-122"/>
              </a:rPr>
              <a:t>filename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：搜索当前目录，然后搜索系统头文件所在的目录（或多个目录）。</a:t>
            </a:r>
          </a:p>
          <a:p>
            <a:r xmlns:a="http://schemas.openxmlformats.org/drawingml/2006/main">
              <a:rPr lang="zh-CN" altLang="zh-CN">
                <a:ea typeface="宋体" panose="02010600030101010101" pitchFamily="2" charset="-122"/>
              </a:rPr>
              <a:t>通常可以通过命令行选项（例如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 </a:t>
            </a:r>
            <a:r xmlns:a="http://schemas.openxmlformats.org/drawingml/2006/main">
              <a:rPr lang="zh-CN" altLang="zh-CN" i="1">
                <a:ea typeface="宋体" panose="02010600030101010101" pitchFamily="2" charset="-122"/>
                <a:cs typeface="Courier New" panose="02070309020205020404" pitchFamily="49" charset="0"/>
              </a:rPr>
              <a:t>path ）来更改要搜索头文件的位置</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B6D40DE6-E894-5ACB-BEFF-5FEA6D41007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D459DC5-3D7C-7FDC-3DB0-A7332327F4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1C1FC2-28E6-B84F-8FB5-D7573023F6C8}"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F2DD948-FCF9-9A56-C11E-1DF0D79D3C5E}"/>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25603" name="Content Placeholder 2">
            <a:extLst>
              <a:ext uri="{FF2B5EF4-FFF2-40B4-BE49-F238E27FC236}">
                <a16:creationId xmlns:a16="http://schemas.microsoft.com/office/drawing/2014/main" id="{9B9E77EB-D9FE-70CD-9A34-E1F71405B076}"/>
              </a:ext>
            </a:extLst>
          </p:cNvPr>
          <p:cNvSpPr>
            <a:spLocks noGrp="1"/>
          </p:cNvSpPr>
          <p:nvPr>
            <p:ph idx="1"/>
          </p:nvPr>
        </p:nvSpPr>
        <p:spPr/>
        <p:txBody>
          <a:bodyPr/>
          <a:lstStyle/>
          <a:p>
            <a:r xmlns:a="http://schemas.openxmlformats.org/drawingml/2006/main">
              <a:rPr lang="zh-CN" altLang="zh-CN">
                <a:ea typeface="宋体" panose="02010600030101010101" pitchFamily="2" charset="-122"/>
              </a:rPr>
              <a:t>包含您编写的头文件时不要使用括号：</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&lt;myheader.h&gt; /*** 错误 ***/</a:t>
            </a:r>
          </a:p>
          <a:p>
            <a:r xmlns:a="http://schemas.openxmlformats.org/drawingml/2006/main">
              <a:rPr lang="zh-CN" altLang="zh-CN">
                <a:ea typeface="宋体" panose="02010600030101010101" pitchFamily="2" charset="-122"/>
              </a:rPr>
              <a:t>预处理器可能会查找</a:t>
            </a:r>
            <a:r xmlns:a="http://schemas.openxmlformats.org/drawingml/2006/main">
              <a:rPr lang="zh-CN" altLang="zh-CN">
                <a:ea typeface="宋体" panose="02010600030101010101" pitchFamily="2" charset="-122"/>
              </a:rPr>
              <a:t>保存系统头文件的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myheader.h 。</a:t>
            </a:r>
          </a:p>
        </p:txBody>
      </p:sp>
      <p:sp>
        <p:nvSpPr>
          <p:cNvPr id="4" name="Footer Placeholder 3">
            <a:extLst>
              <a:ext uri="{FF2B5EF4-FFF2-40B4-BE49-F238E27FC236}">
                <a16:creationId xmlns:a16="http://schemas.microsoft.com/office/drawing/2014/main" id="{503EDE6C-511F-945D-8B2C-5B8528CF2B2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8B9B5B1-00CC-F643-5860-69BA59BCF93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C37DF1-50DB-C74E-9F35-030BDB2EBA57}"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E9C5372-2133-1BDE-A50B-5F46E47259C3}"/>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26627" name="Content Placeholder 2">
            <a:extLst>
              <a:ext uri="{FF2B5EF4-FFF2-40B4-BE49-F238E27FC236}">
                <a16:creationId xmlns:a16="http://schemas.microsoft.com/office/drawing/2014/main" id="{6473EBA8-8E9D-CCA5-8D3A-94F695B40539}"/>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#include指令</a:t>
            </a:r>
            <a:r xmlns:a="http://schemas.openxmlformats.org/drawingml/2006/main">
              <a:rPr lang="zh-CN" altLang="zh-CN">
                <a:ea typeface="宋体" panose="02010600030101010101" pitchFamily="2" charset="-122"/>
              </a:rPr>
              <a:t>中的文件名</a:t>
            </a:r>
            <a:r xmlns:a="http://schemas.openxmlformats.org/drawingml/2006/main">
              <a:rPr lang="zh-CN" altLang="zh-CN">
                <a:ea typeface="宋体" panose="02010600030101010101" pitchFamily="2" charset="-122"/>
              </a:rPr>
              <a:t>可能包含有助于定位文件的信息，例如目录路径或驱动器说明符：</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"c:\cprogs\utils.h"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窗口路径 */</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"/cprogs/utils.h"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UNIX 路径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#include指令</a:t>
            </a:r>
            <a:r xmlns:a="http://schemas.openxmlformats.org/drawingml/2006/main">
              <a:rPr lang="zh-CN" altLang="zh-CN">
                <a:ea typeface="宋体" panose="02010600030101010101" pitchFamily="2" charset="-122"/>
              </a:rPr>
              <a:t>中的引号</a:t>
            </a:r>
            <a:r xmlns:a="http://schemas.openxmlformats.org/drawingml/2006/main">
              <a:rPr lang="zh-CN" altLang="zh-CN">
                <a:ea typeface="宋体" panose="02010600030101010101" pitchFamily="2" charset="-122"/>
              </a:rPr>
              <a:t>使文件名看起来像字符串文字，但预处理器不会那样对待它们。</a:t>
            </a:r>
          </a:p>
        </p:txBody>
      </p:sp>
      <p:sp>
        <p:nvSpPr>
          <p:cNvPr id="4" name="Footer Placeholder 3">
            <a:extLst>
              <a:ext uri="{FF2B5EF4-FFF2-40B4-BE49-F238E27FC236}">
                <a16:creationId xmlns:a16="http://schemas.microsoft.com/office/drawing/2014/main" id="{B0B9F39F-B57D-2E3E-F1E4-9AE029F7C34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EBA70F3-124E-1854-935B-A1A5CE59CD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AEFCF5-E6B8-E04A-ADA5-F794D76FE98A}"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7933F8F-EEBF-A46E-BCC0-1DBCBBAB40C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27651" name="Content Placeholder 2">
            <a:extLst>
              <a:ext uri="{FF2B5EF4-FFF2-40B4-BE49-F238E27FC236}">
                <a16:creationId xmlns:a16="http://schemas.microsoft.com/office/drawing/2014/main" id="{2AD35829-744C-64AA-11DE-5DA14C9EC237}"/>
              </a:ext>
            </a:extLst>
          </p:cNvPr>
          <p:cNvSpPr>
            <a:spLocks noGrp="1"/>
          </p:cNvSpPr>
          <p:nvPr>
            <p:ph idx="1"/>
          </p:nvPr>
        </p:nvSpPr>
        <p:spPr/>
        <p:txBody>
          <a:bodyPr/>
          <a:lstStyle/>
          <a:p>
            <a:r xmlns:a="http://schemas.openxmlformats.org/drawingml/2006/main">
              <a:rPr lang="zh-CN" altLang="zh-CN">
                <a:ea typeface="宋体" panose="02010600030101010101" pitchFamily="2" charset="-122"/>
              </a:rPr>
              <a:t>通常最好不要在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指令中包含路径或驱动器信息。</a:t>
            </a:r>
          </a:p>
          <a:p>
            <a:r xmlns:a="http://schemas.openxmlformats.org/drawingml/2006/main">
              <a:rPr lang="zh-CN" altLang="zh-CN">
                <a:ea typeface="宋体" panose="02010600030101010101" pitchFamily="2" charset="-122"/>
              </a:rPr>
              <a:t>Windows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指令的不良示例：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"d:utils.h"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"\cprogs\include\utils.h"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"d:\cprogs\include\utils.h"</a:t>
            </a:r>
          </a:p>
          <a:p>
            <a:r xmlns:a="http://schemas.openxmlformats.org/drawingml/2006/main">
              <a:rPr lang="zh-CN" altLang="zh-CN">
                <a:ea typeface="宋体" panose="02010600030101010101" pitchFamily="2" charset="-122"/>
              </a:rPr>
              <a:t>更好的版本：</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“utils.h”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"..\include\utils.h"</a:t>
            </a:r>
          </a:p>
        </p:txBody>
      </p:sp>
      <p:sp>
        <p:nvSpPr>
          <p:cNvPr id="4" name="Footer Placeholder 3">
            <a:extLst>
              <a:ext uri="{FF2B5EF4-FFF2-40B4-BE49-F238E27FC236}">
                <a16:creationId xmlns:a16="http://schemas.microsoft.com/office/drawing/2014/main" id="{B23C6494-D574-7AD8-7892-CA27ACAD39D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5300F6C-DD11-4C81-8C03-5FB9D8A29A6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29E79B-AFF2-7149-8F84-11354E5F7A7C}"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03667DA-A5C8-5251-4FCC-375AF3C4C372}"/>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28675" name="Content Placeholder 2">
            <a:extLst>
              <a:ext uri="{FF2B5EF4-FFF2-40B4-BE49-F238E27FC236}">
                <a16:creationId xmlns:a16="http://schemas.microsoft.com/office/drawing/2014/main" id="{267AA346-1449-DCD8-CD60-B09F60BFE6BF}"/>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指令有第三种形式</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sz="2400" i="1">
                <a:ea typeface="宋体" panose="02010600030101010101" pitchFamily="2" charset="-122"/>
              </a:rPr>
              <a:t>令牌</a:t>
            </a:r>
          </a:p>
          <a:p>
            <a:pPr xmlns:a="http://schemas.openxmlformats.org/drawingml/2006/main">
              <a:buFontTx/>
              <a:buNone/>
            </a:pP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标记</a:t>
            </a:r>
            <a:r xmlns:a="http://schemas.openxmlformats.org/drawingml/2006/main">
              <a:rPr lang="zh-CN" altLang="zh-CN">
                <a:ea typeface="宋体" panose="02010600030101010101" pitchFamily="2" charset="-122"/>
              </a:rPr>
              <a:t>是任何预处理标记序列。</a:t>
            </a:r>
          </a:p>
          <a:p>
            <a:r xmlns:a="http://schemas.openxmlformats.org/drawingml/2006/main">
              <a:rPr lang="zh-CN" altLang="zh-CN">
                <a:ea typeface="宋体" panose="02010600030101010101" pitchFamily="2" charset="-122"/>
              </a:rPr>
              <a:t>预处理器将扫描令牌并替换它找到的任何宏。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的其他形式之一</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第三种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#include的优点</a:t>
            </a:r>
            <a:r xmlns:a="http://schemas.openxmlformats.org/drawingml/2006/main">
              <a:rPr lang="zh-CN" altLang="zh-CN">
                <a:ea typeface="宋体" panose="02010600030101010101" pitchFamily="2" charset="-122"/>
              </a:rPr>
              <a:t>是文件名可以由宏定义，而不是“硬编码”到指令本身中。</a:t>
            </a:r>
          </a:p>
        </p:txBody>
      </p:sp>
      <p:sp>
        <p:nvSpPr>
          <p:cNvPr id="4" name="Footer Placeholder 3">
            <a:extLst>
              <a:ext uri="{FF2B5EF4-FFF2-40B4-BE49-F238E27FC236}">
                <a16:creationId xmlns:a16="http://schemas.microsoft.com/office/drawing/2014/main" id="{30A25503-D3D6-8C98-41DF-97356388AF4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3516CC9-D736-BC3D-E944-5F5177817A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070893-A67B-D048-A455-B8884B616ADA}"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ED07C18-B527-7DD8-A806-4A708F161E79}"/>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a:t>
            </a:r>
            <a:r xmlns:a="http://schemas.openxmlformats.org/drawingml/2006/main">
              <a:rPr lang="zh-CN" altLang="zh-CN">
                <a:ea typeface="宋体" panose="02010600030101010101" pitchFamily="2" charset="-122"/>
              </a:rPr>
              <a:t>_</a:t>
            </a:r>
          </a:p>
        </p:txBody>
      </p:sp>
      <p:sp>
        <p:nvSpPr>
          <p:cNvPr id="29699" name="Content Placeholder 2">
            <a:extLst>
              <a:ext uri="{FF2B5EF4-FFF2-40B4-BE49-F238E27FC236}">
                <a16:creationId xmlns:a16="http://schemas.microsoft.com/office/drawing/2014/main" id="{FADC3D22-8ACF-80E7-2B18-5D3B4ABEAA19}"/>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#如果定义（IA32）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CPU_FILE "ia32.h"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#elif 定义（IA64）</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CPU_FILE "ia64.h"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#elif 定义（AMD64）</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CPU_FILE "amd64.h"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 CPU_FILE</a:t>
            </a:r>
          </a:p>
        </p:txBody>
      </p:sp>
      <p:sp>
        <p:nvSpPr>
          <p:cNvPr id="4" name="Footer Placeholder 3">
            <a:extLst>
              <a:ext uri="{FF2B5EF4-FFF2-40B4-BE49-F238E27FC236}">
                <a16:creationId xmlns:a16="http://schemas.microsoft.com/office/drawing/2014/main" id="{E6FABE41-357A-CF5E-1879-BF67356C815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8FA7DDA-566A-67BE-79F2-433299593C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6D4AA5-8704-6941-B790-C4DCED8FE99F}"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83BB620-63CA-9BE3-B016-642A564E762D}"/>
              </a:ext>
            </a:extLst>
          </p:cNvPr>
          <p:cNvSpPr>
            <a:spLocks noGrp="1"/>
          </p:cNvSpPr>
          <p:nvPr>
            <p:ph type="title"/>
          </p:nvPr>
        </p:nvSpPr>
        <p:spPr>
          <a:xfrm>
            <a:off x="457200" y="762000"/>
            <a:ext cx="8229600" cy="685800"/>
          </a:xfrm>
        </p:spPr>
        <p:txBody>
          <a:bodyPr/>
          <a:lstStyle/>
          <a:p>
            <a:r xmlns:a="http://schemas.openxmlformats.org/drawingml/2006/main">
              <a:rPr lang="zh-CN" altLang="zh-CN" sz="3000">
                <a:ea typeface="宋体" panose="02010600030101010101" pitchFamily="2" charset="-122"/>
              </a:rPr>
              <a:t>共享宏定义和类型定义</a:t>
            </a:r>
          </a:p>
        </p:txBody>
      </p:sp>
      <p:sp>
        <p:nvSpPr>
          <p:cNvPr id="30723" name="Content Placeholder 2">
            <a:extLst>
              <a:ext uri="{FF2B5EF4-FFF2-40B4-BE49-F238E27FC236}">
                <a16:creationId xmlns:a16="http://schemas.microsoft.com/office/drawing/2014/main" id="{1DBB4FAA-79BF-6B26-DF69-9CF1AEC8CEED}"/>
              </a:ext>
            </a:extLst>
          </p:cNvPr>
          <p:cNvSpPr>
            <a:spLocks noGrp="1"/>
          </p:cNvSpPr>
          <p:nvPr>
            <p:ph idx="1"/>
          </p:nvPr>
        </p:nvSpPr>
        <p:spPr/>
        <p:txBody>
          <a:bodyPr/>
          <a:lstStyle/>
          <a:p>
            <a:r xmlns:a="http://schemas.openxmlformats.org/drawingml/2006/main">
              <a:rPr lang="zh-CN" altLang="zh-CN">
                <a:ea typeface="宋体" panose="02010600030101010101" pitchFamily="2" charset="-122"/>
              </a:rPr>
              <a:t>大多数大型程序包含需要由多个源文件共享的宏定义和类型定义。</a:t>
            </a:r>
          </a:p>
          <a:p>
            <a:r xmlns:a="http://schemas.openxmlformats.org/drawingml/2006/main">
              <a:rPr lang="zh-CN" altLang="zh-CN">
                <a:ea typeface="宋体" panose="02010600030101010101" pitchFamily="2" charset="-122"/>
              </a:rPr>
              <a:t>这些定义应该进入头文件。</a:t>
            </a:r>
          </a:p>
        </p:txBody>
      </p:sp>
      <p:sp>
        <p:nvSpPr>
          <p:cNvPr id="4" name="Footer Placeholder 3">
            <a:extLst>
              <a:ext uri="{FF2B5EF4-FFF2-40B4-BE49-F238E27FC236}">
                <a16:creationId xmlns:a16="http://schemas.microsoft.com/office/drawing/2014/main" id="{BBBEE153-D0D7-9218-DF52-DC2AAC1F51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C1DAA8A-3375-954A-4B38-C9CAD773340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C45E5E-1DC9-6B4D-9BAF-5C2435C5FEBB}"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3E23631-8FAF-5DCF-1A17-3AFA05D4434A}"/>
              </a:ext>
            </a:extLst>
          </p:cNvPr>
          <p:cNvSpPr>
            <a:spLocks noGrp="1"/>
          </p:cNvSpPr>
          <p:nvPr>
            <p:ph type="title"/>
          </p:nvPr>
        </p:nvSpPr>
        <p:spPr>
          <a:xfrm>
            <a:off x="457200" y="762000"/>
            <a:ext cx="8229600" cy="685800"/>
          </a:xfrm>
        </p:spPr>
        <p:txBody>
          <a:bodyPr/>
          <a:lstStyle/>
          <a:p>
            <a:r xmlns:a="http://schemas.openxmlformats.org/drawingml/2006/main">
              <a:rPr lang="zh-CN" altLang="zh-CN" sz="3000">
                <a:ea typeface="宋体" panose="02010600030101010101" pitchFamily="2" charset="-122"/>
              </a:rPr>
              <a:t>共享宏定义和类型定义</a:t>
            </a:r>
          </a:p>
        </p:txBody>
      </p:sp>
      <p:sp>
        <p:nvSpPr>
          <p:cNvPr id="31747" name="Content Placeholder 2">
            <a:extLst>
              <a:ext uri="{FF2B5EF4-FFF2-40B4-BE49-F238E27FC236}">
                <a16:creationId xmlns:a16="http://schemas.microsoft.com/office/drawing/2014/main" id="{F0D0965B-D053-A981-B729-73FFBFD42F3F}"/>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假设一个程序使用名为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TRUE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FALSE的宏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它们的定义可以放在一个名称类似于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boolean.h的头文件中</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BOOL 整数</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真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假 0</a:t>
            </a:r>
          </a:p>
          <a:p>
            <a:r xmlns:a="http://schemas.openxmlformats.org/drawingml/2006/main">
              <a:rPr lang="zh-CN" altLang="zh-CN">
                <a:ea typeface="宋体" panose="02010600030101010101" pitchFamily="2" charset="-122"/>
              </a:rPr>
              <a:t>任何需要这些宏的源文件将只包含该行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#include“布尔.h”</a:t>
            </a:r>
          </a:p>
        </p:txBody>
      </p:sp>
      <p:sp>
        <p:nvSpPr>
          <p:cNvPr id="4" name="Footer Placeholder 3">
            <a:extLst>
              <a:ext uri="{FF2B5EF4-FFF2-40B4-BE49-F238E27FC236}">
                <a16:creationId xmlns:a16="http://schemas.microsoft.com/office/drawing/2014/main" id="{5A705A4D-9C3C-AB48-3670-702F963924A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A8D1030-665A-ECF2-78CE-DC498BCEEA3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CB6959-1D67-1643-9B5E-AD5DE6A54548}"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198F587-A4EA-8AD5-8882-9000F256595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源文件</a:t>
            </a:r>
          </a:p>
        </p:txBody>
      </p:sp>
      <p:sp>
        <p:nvSpPr>
          <p:cNvPr id="14339" name="Content Placeholder 2">
            <a:extLst>
              <a:ext uri="{FF2B5EF4-FFF2-40B4-BE49-F238E27FC236}">
                <a16:creationId xmlns:a16="http://schemas.microsoft.com/office/drawing/2014/main" id="{9AE76DF1-E093-0987-BA45-B93E22497A53}"/>
              </a:ext>
            </a:extLst>
          </p:cNvPr>
          <p:cNvSpPr>
            <a:spLocks noGrp="1"/>
          </p:cNvSpPr>
          <p:nvPr>
            <p:ph idx="1"/>
          </p:nvPr>
        </p:nvSpPr>
        <p:spPr/>
        <p:txBody>
          <a:bodyPr/>
          <a:lstStyle/>
          <a:p>
            <a:r xmlns:a="http://schemas.openxmlformats.org/drawingml/2006/main">
              <a:rPr lang="zh-CN" altLang="zh-CN">
                <a:ea typeface="宋体" panose="02010600030101010101" pitchFamily="2" charset="-122"/>
              </a:rPr>
              <a:t>AC 程序可以在任意数量的</a:t>
            </a:r>
            <a:r xmlns:a="http://schemas.openxmlformats.org/drawingml/2006/main">
              <a:rPr lang="zh-CN" altLang="zh-CN" b="1" i="1">
                <a:ea typeface="宋体" panose="02010600030101010101" pitchFamily="2" charset="-122"/>
              </a:rPr>
              <a:t>源文件中划分。</a:t>
            </a:r>
          </a:p>
          <a:p>
            <a:r xmlns:a="http://schemas.openxmlformats.org/drawingml/2006/main">
              <a:rPr lang="zh-CN" altLang="zh-CN">
                <a:ea typeface="宋体" panose="02010600030101010101" pitchFamily="2" charset="-122"/>
              </a:rPr>
              <a:t>按照惯例，源文件的扩展名是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每个源文件都包含程序的一部分，主要是函数和变量的定义。</a:t>
            </a:r>
          </a:p>
          <a:p>
            <a:r xmlns:a="http://schemas.openxmlformats.org/drawingml/2006/main">
              <a:rPr lang="zh-CN" altLang="zh-CN">
                <a:ea typeface="宋体" panose="02010600030101010101" pitchFamily="2" charset="-122"/>
              </a:rPr>
              <a:t>一个源文件必须包含一个名为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main的函数</a:t>
            </a:r>
            <a:r xmlns:a="http://schemas.openxmlformats.org/drawingml/2006/main">
              <a:rPr lang="zh-CN" altLang="zh-CN">
                <a:ea typeface="宋体" panose="02010600030101010101" pitchFamily="2" charset="-122"/>
              </a:rPr>
              <a:t>，它是程序的起点。</a:t>
            </a:r>
          </a:p>
        </p:txBody>
      </p:sp>
      <p:sp>
        <p:nvSpPr>
          <p:cNvPr id="4" name="Footer Placeholder 3">
            <a:extLst>
              <a:ext uri="{FF2B5EF4-FFF2-40B4-BE49-F238E27FC236}">
                <a16:creationId xmlns:a16="http://schemas.microsoft.com/office/drawing/2014/main" id="{E88E2167-8555-BF7A-5E5B-7D40FB4AAE4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22727DA-0399-6B6D-ADDC-E95A9B3A2B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AB18AC-0876-294C-87A7-98E027F2A11F}"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80BF05D-8DC5-274A-CB94-AC6155840B3D}"/>
              </a:ext>
            </a:extLst>
          </p:cNvPr>
          <p:cNvSpPr>
            <a:spLocks noGrp="1"/>
          </p:cNvSpPr>
          <p:nvPr>
            <p:ph type="title"/>
          </p:nvPr>
        </p:nvSpPr>
        <p:spPr>
          <a:xfrm>
            <a:off x="457200" y="762000"/>
            <a:ext cx="8229600" cy="685800"/>
          </a:xfrm>
        </p:spPr>
        <p:txBody>
          <a:bodyPr/>
          <a:lstStyle/>
          <a:p>
            <a:r xmlns:a="http://schemas.openxmlformats.org/drawingml/2006/main">
              <a:rPr lang="zh-CN" altLang="zh-CN" sz="3000">
                <a:ea typeface="宋体" panose="02010600030101010101" pitchFamily="2" charset="-122"/>
              </a:rPr>
              <a:t>共享宏定义和类型定义</a:t>
            </a:r>
          </a:p>
        </p:txBody>
      </p:sp>
      <p:sp>
        <p:nvSpPr>
          <p:cNvPr id="32771" name="Content Placeholder 2">
            <a:extLst>
              <a:ext uri="{FF2B5EF4-FFF2-40B4-BE49-F238E27FC236}">
                <a16:creationId xmlns:a16="http://schemas.microsoft.com/office/drawing/2014/main" id="{1248DA05-4AE2-899E-17DC-81236A1A802D}"/>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一个包含两个文件的程序</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boolean.h </a:t>
            </a:r>
            <a:r xmlns:a="http://schemas.openxmlformats.org/drawingml/2006/main">
              <a:rPr lang="zh-CN" altLang="zh-CN" sz="2700">
                <a:ea typeface="宋体" panose="02010600030101010101" pitchFamily="2" charset="-122"/>
              </a:rPr>
              <a:t>：</a:t>
            </a:r>
          </a:p>
        </p:txBody>
      </p:sp>
      <p:sp>
        <p:nvSpPr>
          <p:cNvPr id="4" name="Footer Placeholder 3">
            <a:extLst>
              <a:ext uri="{FF2B5EF4-FFF2-40B4-BE49-F238E27FC236}">
                <a16:creationId xmlns:a16="http://schemas.microsoft.com/office/drawing/2014/main" id="{224630EA-BA29-9029-99EA-BECCFBC4B98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C823BE8-6703-E86E-CAF3-12997606DFE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0205B6-021F-104B-9E02-7CA0EBDCEC24}" type="slidenum">
              <a:rPr lang="en-US" altLang="zh-CN" sz="1200">
                <a:latin typeface="Arial" panose="020B0604020202020204" pitchFamily="34" charset="0"/>
              </a:rPr>
              <a:pPr/>
              <a:t>20</a:t>
            </a:fld>
            <a:endParaRPr lang="en-US" altLang="zh-CN" sz="1800"/>
          </a:p>
        </p:txBody>
      </p:sp>
      <p:pic>
        <p:nvPicPr>
          <p:cNvPr id="32774" name="Picture 6">
            <a:extLst>
              <a:ext uri="{FF2B5EF4-FFF2-40B4-BE49-F238E27FC236}">
                <a16:creationId xmlns:a16="http://schemas.microsoft.com/office/drawing/2014/main" id="{303AD5F0-1CF6-C1D5-0644-AEF32F9F5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25" y="2044700"/>
            <a:ext cx="7243763"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27E7203-5357-873E-09C7-0FD4A8E971FD}"/>
              </a:ext>
            </a:extLst>
          </p:cNvPr>
          <p:cNvSpPr>
            <a:spLocks noGrp="1"/>
          </p:cNvSpPr>
          <p:nvPr>
            <p:ph type="title"/>
          </p:nvPr>
        </p:nvSpPr>
        <p:spPr>
          <a:xfrm>
            <a:off x="457200" y="762000"/>
            <a:ext cx="8229600" cy="685800"/>
          </a:xfrm>
        </p:spPr>
        <p:txBody>
          <a:bodyPr/>
          <a:lstStyle/>
          <a:p>
            <a:r xmlns:a="http://schemas.openxmlformats.org/drawingml/2006/main">
              <a:rPr lang="zh-CN" altLang="zh-CN" sz="3000">
                <a:ea typeface="宋体" panose="02010600030101010101" pitchFamily="2" charset="-122"/>
              </a:rPr>
              <a:t>共享宏定义和类型定义</a:t>
            </a:r>
          </a:p>
        </p:txBody>
      </p:sp>
      <p:sp>
        <p:nvSpPr>
          <p:cNvPr id="33795" name="Content Placeholder 2">
            <a:extLst>
              <a:ext uri="{FF2B5EF4-FFF2-40B4-BE49-F238E27FC236}">
                <a16:creationId xmlns:a16="http://schemas.microsoft.com/office/drawing/2014/main" id="{FB4ED5AD-6CA7-F7AB-3CED-7C9802D41C7F}"/>
              </a:ext>
            </a:extLst>
          </p:cNvPr>
          <p:cNvSpPr>
            <a:spLocks noGrp="1"/>
          </p:cNvSpPr>
          <p:nvPr>
            <p:ph idx="1"/>
          </p:nvPr>
        </p:nvSpPr>
        <p:spPr/>
        <p:txBody>
          <a:bodyPr/>
          <a:lstStyle/>
          <a:p>
            <a:r xmlns:a="http://schemas.openxmlformats.org/drawingml/2006/main">
              <a:rPr lang="zh-CN" altLang="zh-CN">
                <a:ea typeface="宋体" panose="02010600030101010101" pitchFamily="2" charset="-122"/>
              </a:rPr>
              <a:t>类型定义在头文件中也很常见。</a:t>
            </a:r>
          </a:p>
          <a:p>
            <a:r xmlns:a="http://schemas.openxmlformats.org/drawingml/2006/main">
              <a:rPr lang="zh-CN" altLang="zh-CN">
                <a:ea typeface="宋体" panose="02010600030101010101" pitchFamily="2" charset="-122"/>
              </a:rPr>
              <a:t>例如</a:t>
            </a:r>
            <a:r xmlns:a="http://schemas.openxmlformats.org/drawingml/2006/main">
              <a:rPr lang="zh-CN" altLang="zh-CN">
                <a:ea typeface="宋体" panose="02010600030101010101" pitchFamily="2" charset="-122"/>
              </a:rPr>
              <a:t>，我们可以使用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a:ea typeface="宋体" panose="02010600030101010101" pitchFamily="2" charset="-122"/>
              </a:rPr>
              <a:t>来创建一个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a:t>
            </a:r>
            <a:r xmlns:a="http://schemas.openxmlformats.org/drawingml/2006/main">
              <a:rPr lang="zh-CN" altLang="zh-CN">
                <a:ea typeface="宋体" panose="02010600030101010101" pitchFamily="2" charset="-122"/>
              </a:rPr>
              <a:t>类型，而不是定义一个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BOOL宏。</a:t>
            </a:r>
          </a:p>
          <a:p>
            <a:r xmlns:a="http://schemas.openxmlformats.org/drawingml/2006/main">
              <a:rPr lang="zh-CN" altLang="zh-CN">
                <a:ea typeface="宋体" panose="02010600030101010101" pitchFamily="2" charset="-122"/>
              </a:rPr>
              <a:t>如果我们这样做，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boolean.h</a:t>
            </a:r>
            <a:r xmlns:a="http://schemas.openxmlformats.org/drawingml/2006/main">
              <a:rPr lang="zh-CN" altLang="zh-CN">
                <a:ea typeface="宋体" panose="02010600030101010101" pitchFamily="2" charset="-122"/>
              </a:rPr>
              <a:t>文件将具有以下外观：</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真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假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typedef int 布尔值；</a:t>
            </a:r>
          </a:p>
        </p:txBody>
      </p:sp>
      <p:sp>
        <p:nvSpPr>
          <p:cNvPr id="4" name="Footer Placeholder 3">
            <a:extLst>
              <a:ext uri="{FF2B5EF4-FFF2-40B4-BE49-F238E27FC236}">
                <a16:creationId xmlns:a16="http://schemas.microsoft.com/office/drawing/2014/main" id="{C39807DC-DFB5-56E8-ECFE-117D07BB3E3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3F34022-3B2C-3BB6-3FAB-A88F7D3CEAD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9C8E69-0DDA-EC4A-B317-08BCDF4248F5}"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587A3B5-54DD-D0DF-6884-8FCA42447AFB}"/>
              </a:ext>
            </a:extLst>
          </p:cNvPr>
          <p:cNvSpPr>
            <a:spLocks noGrp="1"/>
          </p:cNvSpPr>
          <p:nvPr>
            <p:ph type="title"/>
          </p:nvPr>
        </p:nvSpPr>
        <p:spPr>
          <a:xfrm>
            <a:off x="457200" y="762000"/>
            <a:ext cx="8229600" cy="685800"/>
          </a:xfrm>
        </p:spPr>
        <p:txBody>
          <a:bodyPr/>
          <a:lstStyle/>
          <a:p>
            <a:r xmlns:a="http://schemas.openxmlformats.org/drawingml/2006/main">
              <a:rPr lang="zh-CN" altLang="zh-CN" sz="3000">
                <a:ea typeface="宋体" panose="02010600030101010101" pitchFamily="2" charset="-122"/>
              </a:rPr>
              <a:t>共享宏定义和类型定义</a:t>
            </a:r>
          </a:p>
        </p:txBody>
      </p:sp>
      <p:sp>
        <p:nvSpPr>
          <p:cNvPr id="34819" name="Content Placeholder 2">
            <a:extLst>
              <a:ext uri="{FF2B5EF4-FFF2-40B4-BE49-F238E27FC236}">
                <a16:creationId xmlns:a16="http://schemas.microsoft.com/office/drawing/2014/main" id="{7ACF0BC2-3C45-7237-5AE2-3663645A1501}"/>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将宏和类型的定义放在头文件中的优点：</a:t>
            </a:r>
          </a:p>
          <a:p>
            <a:pPr xmlns:a="http://schemas.openxmlformats.org/drawingml/2006/main" lvl="1"/>
            <a:r xmlns:a="http://schemas.openxmlformats.org/drawingml/2006/main">
              <a:rPr lang="zh-CN" altLang="zh-CN">
                <a:ea typeface="宋体" panose="02010600030101010101" pitchFamily="2" charset="-122"/>
              </a:rPr>
              <a:t>节省时间。我们不必将定义复制到需要它们的源文件中。</a:t>
            </a:r>
          </a:p>
          <a:p>
            <a:pPr xmlns:a="http://schemas.openxmlformats.org/drawingml/2006/main" lvl="1"/>
            <a:r xmlns:a="http://schemas.openxmlformats.org/drawingml/2006/main">
              <a:rPr lang="zh-CN" altLang="zh-CN">
                <a:ea typeface="宋体" panose="02010600030101010101" pitchFamily="2" charset="-122"/>
              </a:rPr>
              <a:t>使程序更容易修改。更改宏或类型的定义需要编辑单个头文件。</a:t>
            </a:r>
          </a:p>
          <a:p>
            <a:pPr xmlns:a="http://schemas.openxmlformats.org/drawingml/2006/main" lvl="1"/>
            <a:r xmlns:a="http://schemas.openxmlformats.org/drawingml/2006/main">
              <a:rPr lang="zh-CN" altLang="zh-CN">
                <a:ea typeface="宋体" panose="02010600030101010101" pitchFamily="2" charset="-122"/>
              </a:rPr>
              <a:t>避免由包含相同宏或类型的不同定义的源文件引起的不一致。</a:t>
            </a:r>
          </a:p>
        </p:txBody>
      </p:sp>
      <p:sp>
        <p:nvSpPr>
          <p:cNvPr id="4" name="Footer Placeholder 3">
            <a:extLst>
              <a:ext uri="{FF2B5EF4-FFF2-40B4-BE49-F238E27FC236}">
                <a16:creationId xmlns:a16="http://schemas.microsoft.com/office/drawing/2014/main" id="{6046AC22-EADA-E9D4-F99F-9B072E9A4D0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D91866C-3B8A-FA2D-D168-1CD6A5E213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6C262A-AA65-F748-A4E6-DC800A3112B8}"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57D5506-4BAC-4A24-357C-7B785E47F72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共享函数原型</a:t>
            </a:r>
          </a:p>
        </p:txBody>
      </p:sp>
      <p:sp>
        <p:nvSpPr>
          <p:cNvPr id="35843" name="Content Placeholder 2">
            <a:extLst>
              <a:ext uri="{FF2B5EF4-FFF2-40B4-BE49-F238E27FC236}">
                <a16:creationId xmlns:a16="http://schemas.microsoft.com/office/drawing/2014/main" id="{CB6DA85C-84D8-7F66-0070-BD8AF9DF40E5}"/>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假设源文件包含对另一个文件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a:ea typeface="宋体" panose="02010600030101010101" pitchFamily="2" charset="-122"/>
              </a:rPr>
              <a:t>中定义的函数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f的调用</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没有先声明的情况下</a:t>
            </a:r>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f是有风险的。</a:t>
            </a:r>
          </a:p>
          <a:p>
            <a:pPr xmlns:a="http://schemas.openxmlformats.org/drawingml/2006/main" lvl="1"/>
            <a:r xmlns:a="http://schemas.openxmlformats.org/drawingml/2006/main">
              <a:rPr lang="zh-CN" altLang="zh-CN">
                <a:ea typeface="宋体" panose="02010600030101010101" pitchFamily="2" charset="-122"/>
              </a:rPr>
              <a:t>编译器假定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a:ea typeface="宋体" panose="02010600030101010101" pitchFamily="2" charset="-122"/>
              </a:rPr>
              <a:t>的返回类型是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它还假设参数的数量与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f调用中的参数数量相匹配</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参数本身由默认参数提升自动转换。</a:t>
            </a:r>
          </a:p>
        </p:txBody>
      </p:sp>
      <p:sp>
        <p:nvSpPr>
          <p:cNvPr id="4" name="Footer Placeholder 3">
            <a:extLst>
              <a:ext uri="{FF2B5EF4-FFF2-40B4-BE49-F238E27FC236}">
                <a16:creationId xmlns:a16="http://schemas.microsoft.com/office/drawing/2014/main" id="{549D7E22-BFAF-481E-A23D-FAF00F47CAF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A96A2BF-2393-1332-1D99-810E47F1A3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410A3B-DDA2-9049-AE82-C01B627B5671}"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C19B2B9-B432-F408-9815-619A807E53A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共享函数原型</a:t>
            </a:r>
          </a:p>
        </p:txBody>
      </p:sp>
      <p:sp>
        <p:nvSpPr>
          <p:cNvPr id="36867" name="Content Placeholder 2">
            <a:extLst>
              <a:ext uri="{FF2B5EF4-FFF2-40B4-BE49-F238E27FC236}">
                <a16:creationId xmlns:a16="http://schemas.microsoft.com/office/drawing/2014/main" id="{D6EDA976-7CB0-C862-3615-3063A2EFA83E}"/>
              </a:ext>
            </a:extLst>
          </p:cNvPr>
          <p:cNvSpPr>
            <a:spLocks noGrp="1"/>
          </p:cNvSpPr>
          <p:nvPr>
            <p:ph idx="1"/>
          </p:nvPr>
        </p:nvSpPr>
        <p:spPr/>
        <p:txBody>
          <a:bodyPr/>
          <a:lstStyle/>
          <a:p>
            <a:r xmlns:a="http://schemas.openxmlformats.org/drawingml/2006/main">
              <a:rPr lang="zh-CN" altLang="zh-CN">
                <a:ea typeface="宋体" panose="02010600030101010101" pitchFamily="2" charset="-122"/>
              </a:rPr>
              <a:t>声明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a:ea typeface="宋体" panose="02010600030101010101" pitchFamily="2" charset="-122"/>
              </a:rPr>
              <a:t>可以解决问题，但会造成维护噩梦。</a:t>
            </a:r>
          </a:p>
          <a:p>
            <a:r xmlns:a="http://schemas.openxmlformats.org/drawingml/2006/main">
              <a:rPr lang="zh-CN" altLang="zh-CN">
                <a:ea typeface="宋体" panose="02010600030101010101" pitchFamily="2" charset="-122"/>
              </a:rPr>
              <a:t>更好的解决方案是将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a:ea typeface="宋体" panose="02010600030101010101" pitchFamily="2" charset="-122"/>
              </a:rPr>
              <a:t>的原型放在头文件（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foo.h ）中，然后将头文件包含在所有调用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a:ea typeface="宋体" panose="02010600030101010101" pitchFamily="2" charset="-122"/>
              </a:rPr>
              <a:t>的地方</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我们还需要</a:t>
            </a:r>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foo.c中包含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foo.h </a:t>
            </a:r>
            <a:r xmlns:a="http://schemas.openxmlformats.org/drawingml/2006/main">
              <a:rPr lang="zh-CN" altLang="zh-CN">
                <a:ea typeface="宋体" panose="02010600030101010101" pitchFamily="2" charset="-122"/>
              </a:rPr>
              <a:t>，使编译器能够检查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foo.h中</a:t>
            </a:r>
            <a:r xmlns:a="http://schemas.openxmlformats.org/drawingml/2006/main">
              <a:rPr lang="zh-CN" altLang="zh-CN">
                <a:ea typeface="宋体" panose="02010600030101010101" pitchFamily="2" charset="-122"/>
              </a:rPr>
              <a:t>的原型是否与它在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a:ea typeface="宋体" panose="02010600030101010101" pitchFamily="2" charset="-122"/>
              </a:rPr>
              <a:t>中的定义相匹配</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DE8A72F2-26F4-D5E9-92E9-A665F8CE81B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B81B501-28E3-2698-5A94-CCAC6AF5119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518F2E-A935-414B-B8DA-F142A4962763}"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8CF65FA-9CC9-0FAA-A77A-8FF0DF22AFF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共享函数原型</a:t>
            </a:r>
          </a:p>
        </p:txBody>
      </p:sp>
      <p:sp>
        <p:nvSpPr>
          <p:cNvPr id="37891" name="Content Placeholder 2">
            <a:extLst>
              <a:ext uri="{FF2B5EF4-FFF2-40B4-BE49-F238E27FC236}">
                <a16:creationId xmlns:a16="http://schemas.microsoft.com/office/drawing/2014/main" id="{010D5427-7E2D-369C-CC76-2DBA5572313F}"/>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a:ea typeface="宋体" panose="02010600030101010101" pitchFamily="2" charset="-122"/>
              </a:rPr>
              <a:t>包含其他函数，则大多数应在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foo.h中声明</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但是，仅在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foo.c中使用的函数</a:t>
            </a:r>
            <a:r xmlns:a="http://schemas.openxmlformats.org/drawingml/2006/main">
              <a:rPr lang="zh-CN" altLang="zh-CN">
                <a:ea typeface="宋体" panose="02010600030101010101" pitchFamily="2" charset="-122"/>
              </a:rPr>
              <a:t>不应在头文件中声明；这样做会产生误导。</a:t>
            </a:r>
          </a:p>
        </p:txBody>
      </p:sp>
      <p:sp>
        <p:nvSpPr>
          <p:cNvPr id="4" name="Footer Placeholder 3">
            <a:extLst>
              <a:ext uri="{FF2B5EF4-FFF2-40B4-BE49-F238E27FC236}">
                <a16:creationId xmlns:a16="http://schemas.microsoft.com/office/drawing/2014/main" id="{91AAB759-F215-1846-E249-957B8FB218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B32965C-94B3-79F7-9E0C-ECE0A9B78E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DE1430-A6A3-0A4F-BDBF-3C4AFD073BF7}"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98AC82C0-7CD4-1C14-AE54-2B97333A19A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共享函数原型</a:t>
            </a:r>
          </a:p>
        </p:txBody>
      </p:sp>
      <p:sp>
        <p:nvSpPr>
          <p:cNvPr id="38915" name="Content Placeholder 2">
            <a:extLst>
              <a:ext uri="{FF2B5EF4-FFF2-40B4-BE49-F238E27FC236}">
                <a16:creationId xmlns:a16="http://schemas.microsoft.com/office/drawing/2014/main" id="{C847E6DC-8ADD-0F9F-9A94-1EDACC340E37}"/>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RPN 计算器示例可用于说明头文件中函数原型的使用。</a:t>
            </a:r>
          </a:p>
          <a:p>
            <a:r xmlns:a="http://schemas.openxmlformats.org/drawingml/2006/main">
              <a:rPr lang="zh-CN" altLang="zh-CN" sz="2600">
                <a:ea typeface="宋体" panose="02010600030101010101" pitchFamily="2" charset="-122"/>
              </a:rPr>
              <a:t>stack.c</a:t>
            </a:r>
            <a:r xmlns:a="http://schemas.openxmlformats.org/drawingml/2006/main">
              <a:rPr lang="zh-CN" altLang="zh-CN" sz="2600">
                <a:ea typeface="宋体" panose="02010600030101010101" pitchFamily="2" charset="-122"/>
              </a:rPr>
              <a:t>文件将包含</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make_empty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is_empty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is_full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push</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pop</a:t>
            </a:r>
            <a:r xmlns:a="http://schemas.openxmlformats.org/drawingml/2006/main">
              <a:rPr lang="zh-CN" altLang="zh-CN" sz="2600">
                <a:ea typeface="宋体" panose="02010600030101010101" pitchFamily="2" charset="-122"/>
              </a:rPr>
              <a:t>函数的</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定义。</a:t>
            </a:r>
          </a:p>
          <a:p>
            <a:r xmlns:a="http://schemas.openxmlformats.org/drawingml/2006/main">
              <a:rPr lang="zh-CN" altLang="zh-CN" sz="2600">
                <a:ea typeface="宋体" panose="02010600030101010101" pitchFamily="2" charset="-122"/>
              </a:rPr>
              <a:t>这些函数的原型应该放在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sz="2600">
                <a:ea typeface="宋体" panose="02010600030101010101" pitchFamily="2" charset="-122"/>
              </a:rPr>
              <a:t>头文件中：</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无效make_empty（无效）；</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is_empty(void);</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is_full(void);</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无效推（int i）；</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诠释弹出（无效）；</a:t>
            </a:r>
          </a:p>
        </p:txBody>
      </p:sp>
      <p:sp>
        <p:nvSpPr>
          <p:cNvPr id="4" name="Footer Placeholder 3">
            <a:extLst>
              <a:ext uri="{FF2B5EF4-FFF2-40B4-BE49-F238E27FC236}">
                <a16:creationId xmlns:a16="http://schemas.microsoft.com/office/drawing/2014/main" id="{B26F6A1C-DDA8-1BC4-3863-929D1864B2F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458EA0B-FF02-E4E4-4AE7-1E0279F5F7F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AC655B-4F38-FA42-8C77-B12F23B6A005}"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7E02C37-F91F-0B96-5623-1D0DDA2F96C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共享函数原型</a:t>
            </a:r>
          </a:p>
        </p:txBody>
      </p:sp>
      <p:sp>
        <p:nvSpPr>
          <p:cNvPr id="39939" name="Content Placeholder 2">
            <a:extLst>
              <a:ext uri="{FF2B5EF4-FFF2-40B4-BE49-F238E27FC236}">
                <a16:creationId xmlns:a16="http://schemas.microsoft.com/office/drawing/2014/main" id="{6A150DE4-B92F-9ED2-03CE-05E65126A4B5}"/>
              </a:ext>
            </a:extLst>
          </p:cNvPr>
          <p:cNvSpPr>
            <a:spLocks noGrp="1"/>
          </p:cNvSpPr>
          <p:nvPr>
            <p:ph idx="1"/>
          </p:nvPr>
        </p:nvSpPr>
        <p:spPr/>
        <p:txBody>
          <a:bodyPr/>
          <a:lstStyle/>
          <a:p>
            <a:r xmlns:a="http://schemas.openxmlformats.org/drawingml/2006/main">
              <a:rPr lang="zh-CN" altLang="zh-CN">
                <a:ea typeface="宋体" panose="02010600030101010101" pitchFamily="2" charset="-122"/>
              </a:rPr>
              <a:t>我们将在 calc.c 中包含</a:t>
            </a:r>
            <a:r xmlns:a="http://schemas.openxmlformats.org/drawingml/2006/main">
              <a:rPr lang="zh-CN" altLang="zh-CN">
                <a:ea typeface="宋体" panose="02010600030101010101" pitchFamily="2" charset="-122"/>
              </a:rPr>
              <a:t>stack.h</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允许</a:t>
            </a:r>
            <a:r xmlns:a="http://schemas.openxmlformats.org/drawingml/2006/main">
              <a:rPr lang="zh-CN" altLang="zh-CN">
                <a:ea typeface="宋体" panose="02010600030101010101" pitchFamily="2" charset="-122"/>
              </a:rPr>
              <a:t>编译器检查出现在后一个文件中的堆栈函数的任何调用。</a:t>
            </a:r>
          </a:p>
          <a:p>
            <a:r xmlns:a="http://schemas.openxmlformats.org/drawingml/2006/main">
              <a:rPr lang="zh-CN" altLang="zh-CN">
                <a:ea typeface="宋体" panose="02010600030101010101" pitchFamily="2" charset="-122"/>
              </a:rPr>
              <a:t>我们还将</a:t>
            </a:r>
            <a:r xmlns:a="http://schemas.openxmlformats.org/drawingml/2006/main">
              <a:rPr lang="zh-CN" altLang="zh-CN">
                <a:ea typeface="宋体" panose="02010600030101010101" pitchFamily="2" charset="-122"/>
              </a:rPr>
              <a:t>在 stack.c 中</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stack.h ，</a:t>
            </a:r>
            <a:r xmlns:a="http://schemas.openxmlformats.org/drawingml/2006/main">
              <a:rPr lang="zh-CN" altLang="zh-CN">
                <a:ea typeface="宋体" panose="02010600030101010101" pitchFamily="2" charset="-122"/>
              </a:rPr>
              <a:t>以便编译器可以验证 stack.h 中的原型是否与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stack.c</a:t>
            </a:r>
            <a:r xmlns:a="http://schemas.openxmlformats.org/drawingml/2006/main">
              <a:rPr lang="zh-CN" altLang="zh-CN">
                <a:ea typeface="宋体" panose="02010600030101010101" pitchFamily="2" charset="-122"/>
              </a:rPr>
              <a:t>中的定义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匹配</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D874B88-E2E5-590C-1017-E2FF26897B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7582EBB-9316-0249-1784-F189362023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D39F9F-6793-B049-BA2F-87E273F0F558}"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EA9A858-6885-1313-91EB-3CE994C8865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共享函数原型</a:t>
            </a:r>
          </a:p>
        </p:txBody>
      </p:sp>
      <p:sp>
        <p:nvSpPr>
          <p:cNvPr id="4" name="Footer Placeholder 3">
            <a:extLst>
              <a:ext uri="{FF2B5EF4-FFF2-40B4-BE49-F238E27FC236}">
                <a16:creationId xmlns:a16="http://schemas.microsoft.com/office/drawing/2014/main" id="{89ABD173-CD93-4D13-019E-68A04E1C8EE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08C980F-D99E-397F-5A22-8C38738708C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04D36D-1BC6-CE41-B891-39BC421409B5}" type="slidenum">
              <a:rPr lang="en-US" altLang="zh-CN" sz="1200">
                <a:latin typeface="Arial" panose="020B0604020202020204" pitchFamily="34" charset="0"/>
              </a:rPr>
              <a:pPr/>
              <a:t>28</a:t>
            </a:fld>
            <a:endParaRPr lang="en-US" altLang="zh-CN" sz="1800"/>
          </a:p>
        </p:txBody>
      </p:sp>
      <p:pic>
        <p:nvPicPr>
          <p:cNvPr id="40965" name="Picture 7">
            <a:extLst>
              <a:ext uri="{FF2B5EF4-FFF2-40B4-BE49-F238E27FC236}">
                <a16:creationId xmlns:a16="http://schemas.microsoft.com/office/drawing/2014/main" id="{D65B08B8-DF69-63E3-E951-501E83632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1422400"/>
            <a:ext cx="4562475"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3EBF5D9-2A25-C5D0-AF30-9407D9CE28E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共享变量声明</a:t>
            </a:r>
          </a:p>
        </p:txBody>
      </p:sp>
      <p:sp>
        <p:nvSpPr>
          <p:cNvPr id="41987" name="Content Placeholder 2">
            <a:extLst>
              <a:ext uri="{FF2B5EF4-FFF2-40B4-BE49-F238E27FC236}">
                <a16:creationId xmlns:a16="http://schemas.microsoft.com/office/drawing/2014/main" id="{3030DC28-224B-A89A-512D-A05EA4DD9A4C}"/>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为了在文件之间共享一个函数，我们将其</a:t>
            </a:r>
            <a:r xmlns:a="http://schemas.openxmlformats.org/drawingml/2006/main">
              <a:rPr lang="zh-CN" altLang="zh-CN" i="1">
                <a:ea typeface="宋体" panose="02010600030101010101" pitchFamily="2" charset="-122"/>
              </a:rPr>
              <a:t>定义</a:t>
            </a:r>
            <a:r xmlns:a="http://schemas.openxmlformats.org/drawingml/2006/main">
              <a:rPr lang="zh-CN" altLang="zh-CN">
                <a:ea typeface="宋体" panose="02010600030101010101" pitchFamily="2" charset="-122"/>
              </a:rPr>
              <a:t>放在一个源文件中，然后将</a:t>
            </a:r>
            <a:r xmlns:a="http://schemas.openxmlformats.org/drawingml/2006/main">
              <a:rPr lang="zh-CN" altLang="zh-CN" i="1">
                <a:ea typeface="宋体" panose="02010600030101010101" pitchFamily="2" charset="-122"/>
              </a:rPr>
              <a:t>声明</a:t>
            </a:r>
            <a:r xmlns:a="http://schemas.openxmlformats.org/drawingml/2006/main">
              <a:rPr lang="zh-CN" altLang="zh-CN">
                <a:ea typeface="宋体" panose="02010600030101010101" pitchFamily="2" charset="-122"/>
              </a:rPr>
              <a:t>放在需要调用该函数的其他文件中。</a:t>
            </a:r>
          </a:p>
          <a:p>
            <a:r xmlns:a="http://schemas.openxmlformats.org/drawingml/2006/main">
              <a:rPr lang="zh-CN" altLang="zh-CN">
                <a:ea typeface="宋体" panose="02010600030101010101" pitchFamily="2" charset="-122"/>
              </a:rPr>
              <a:t>共享外部变量的方式大致相同。</a:t>
            </a:r>
          </a:p>
        </p:txBody>
      </p:sp>
      <p:sp>
        <p:nvSpPr>
          <p:cNvPr id="4" name="Footer Placeholder 3">
            <a:extLst>
              <a:ext uri="{FF2B5EF4-FFF2-40B4-BE49-F238E27FC236}">
                <a16:creationId xmlns:a16="http://schemas.microsoft.com/office/drawing/2014/main" id="{9687B0B5-C61B-4439-574E-FACD37FA248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72186ED-B430-07BA-D05E-2A6A33FAA7D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94CC12-ADC8-A447-81F9-75400CB344F5}"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AE38960-A612-1C73-72FD-2AA46CACBA6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源文件</a:t>
            </a:r>
          </a:p>
        </p:txBody>
      </p:sp>
      <p:sp>
        <p:nvSpPr>
          <p:cNvPr id="15363" name="Content Placeholder 2">
            <a:extLst>
              <a:ext uri="{FF2B5EF4-FFF2-40B4-BE49-F238E27FC236}">
                <a16:creationId xmlns:a16="http://schemas.microsoft.com/office/drawing/2014/main" id="{FE25BA4F-1581-3F41-048E-879FC13176B6}"/>
              </a:ext>
            </a:extLst>
          </p:cNvPr>
          <p:cNvSpPr>
            <a:spLocks noGrp="1"/>
          </p:cNvSpPr>
          <p:nvPr>
            <p:ph idx="1"/>
          </p:nvPr>
        </p:nvSpPr>
        <p:spPr/>
        <p:txBody>
          <a:bodyPr/>
          <a:lstStyle/>
          <a:p>
            <a:r xmlns:a="http://schemas.openxmlformats.org/drawingml/2006/main">
              <a:rPr lang="zh-CN" altLang="zh-CN">
                <a:ea typeface="宋体" panose="02010600030101010101" pitchFamily="2" charset="-122"/>
              </a:rPr>
              <a:t>考虑编写一个简单的计算器程序的问题。</a:t>
            </a:r>
          </a:p>
          <a:p>
            <a:r xmlns:a="http://schemas.openxmlformats.org/drawingml/2006/main">
              <a:rPr lang="zh-CN" altLang="zh-CN">
                <a:ea typeface="宋体" panose="02010600030101010101" pitchFamily="2" charset="-122"/>
              </a:rPr>
              <a:t>该程序将评估以逆波兰表示法 (RPN) 输入的整数表达式，其中运算符跟随操作数。</a:t>
            </a:r>
          </a:p>
          <a:p>
            <a:r xmlns:a="http://schemas.openxmlformats.org/drawingml/2006/main">
              <a:rPr lang="zh-CN" altLang="zh-CN">
                <a:ea typeface="宋体" panose="02010600030101010101" pitchFamily="2" charset="-122"/>
              </a:rPr>
              <a:t>如果用户输入一个表达式，例如</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30 5 - 7 *</a:t>
            </a:r>
          </a:p>
          <a:p>
            <a:pPr xmlns:a="http://schemas.openxmlformats.org/drawingml/2006/main">
              <a:buFontTx/>
              <a:buNone/>
            </a:pPr>
            <a:r xmlns:a="http://schemas.openxmlformats.org/drawingml/2006/main">
              <a:rPr lang="zh-CN" altLang="zh-CN">
                <a:ea typeface="宋体" panose="02010600030101010101" pitchFamily="2" charset="-122"/>
              </a:rPr>
              <a:t>程序应打印其值（在本例中为 175）。</a:t>
            </a:r>
          </a:p>
        </p:txBody>
      </p:sp>
      <p:sp>
        <p:nvSpPr>
          <p:cNvPr id="4" name="Footer Placeholder 3">
            <a:extLst>
              <a:ext uri="{FF2B5EF4-FFF2-40B4-BE49-F238E27FC236}">
                <a16:creationId xmlns:a16="http://schemas.microsoft.com/office/drawing/2014/main" id="{72D1EDFF-10DB-1714-9A1E-CCD630B9602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ACB2CAB-2A92-61AA-A21E-7B7DB58F39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C6FA32-69CC-204E-8419-B0C7BCC6FDAB}"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399FC9D-5C40-E2BE-5735-9D33E080A2C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共享变量声明</a:t>
            </a:r>
          </a:p>
        </p:txBody>
      </p:sp>
      <p:sp>
        <p:nvSpPr>
          <p:cNvPr id="43011" name="Content Placeholder 2">
            <a:extLst>
              <a:ext uri="{FF2B5EF4-FFF2-40B4-BE49-F238E27FC236}">
                <a16:creationId xmlns:a16="http://schemas.microsoft.com/office/drawing/2014/main" id="{88C9ED56-2921-0B00-F985-9FB859F41A67}"/>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一个同时声明和定义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i的示例</a:t>
            </a:r>
            <a:r xmlns:a="http://schemas.openxmlformats.org/drawingml/2006/main">
              <a:rPr lang="zh-CN" altLang="zh-CN">
                <a:ea typeface="宋体" panose="02010600030101010101" pitchFamily="2" charset="-122"/>
              </a:rPr>
              <a:t>（导致编译器留出空间）：</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r xmlns:a="http://schemas.openxmlformats.org/drawingml/2006/main">
              <a:rPr lang="zh-CN" altLang="zh-CN">
                <a:ea typeface="宋体" panose="02010600030101010101" pitchFamily="2" charset="-122"/>
              </a:rPr>
              <a:t>关键字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用于声明一个变量而不定义它：</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外部国际我；</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通知编译器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在程序的其他地方定义，因此无需为其分配空间。</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2EB69AC-6A53-65DD-2233-ACB7CFF3D57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3C73FD7-74F0-D64D-E2EA-817EB68102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7C1D05-270F-AC46-B206-E491B40AEE23}"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8F290D2-9135-A584-CDFF-C83926B3094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共享变量声明</a:t>
            </a:r>
          </a:p>
        </p:txBody>
      </p:sp>
      <p:sp>
        <p:nvSpPr>
          <p:cNvPr id="44035" name="Content Placeholder 2">
            <a:extLst>
              <a:ext uri="{FF2B5EF4-FFF2-40B4-BE49-F238E27FC236}">
                <a16:creationId xmlns:a16="http://schemas.microsoft.com/office/drawing/2014/main" id="{5BABB9F6-6D34-F148-270E-39EB510ABB57}"/>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当我们在数组的声明中使用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时，我们可以省略数组的长度：</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 int a[];</a:t>
            </a:r>
          </a:p>
          <a:p>
            <a:r xmlns:a="http://schemas.openxmlformats.org/drawingml/2006/main">
              <a:rPr lang="zh-CN" altLang="zh-CN">
                <a:ea typeface="宋体" panose="02010600030101010101" pitchFamily="2" charset="-122"/>
              </a:rPr>
              <a:t>由于此时编译器没有为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a分配空间</a:t>
            </a:r>
            <a:r xmlns:a="http://schemas.openxmlformats.org/drawingml/2006/main">
              <a:rPr lang="zh-CN" altLang="zh-CN">
                <a:ea typeface="宋体" panose="02010600030101010101" pitchFamily="2" charset="-122"/>
              </a:rPr>
              <a:t>，所以它不需要知道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的长度。</a:t>
            </a:r>
          </a:p>
        </p:txBody>
      </p:sp>
      <p:sp>
        <p:nvSpPr>
          <p:cNvPr id="4" name="Footer Placeholder 3">
            <a:extLst>
              <a:ext uri="{FF2B5EF4-FFF2-40B4-BE49-F238E27FC236}">
                <a16:creationId xmlns:a16="http://schemas.microsoft.com/office/drawing/2014/main" id="{B2F4C173-C5B5-EB7E-7791-827A5215125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AAECFA3-9A87-87B5-E6C4-F70041F12C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2F2EB5-DA0C-A946-915F-A20398CA5F28}"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CB737F3-9833-846C-3B3F-B85F0111207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共享变量声明</a:t>
            </a:r>
          </a:p>
        </p:txBody>
      </p:sp>
      <p:sp>
        <p:nvSpPr>
          <p:cNvPr id="45059" name="Content Placeholder 2">
            <a:extLst>
              <a:ext uri="{FF2B5EF4-FFF2-40B4-BE49-F238E27FC236}">
                <a16:creationId xmlns:a16="http://schemas.microsoft.com/office/drawing/2014/main" id="{A605B484-2F52-D01B-557C-AB35B1C320C0}"/>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在多个源文件之间</a:t>
            </a:r>
            <a:r xmlns:a="http://schemas.openxmlformats.org/drawingml/2006/main">
              <a:rPr lang="zh-CN" altLang="zh-CN">
                <a:ea typeface="宋体" panose="02010600030101010101" pitchFamily="2" charset="-122"/>
              </a:rPr>
              <a:t>共享变量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 ，我们首先将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i的定义</a:t>
            </a:r>
            <a:r xmlns:a="http://schemas.openxmlformats.org/drawingml/2006/main">
              <a:rPr lang="zh-CN" altLang="zh-CN">
                <a:ea typeface="宋体" panose="02010600030101010101" pitchFamily="2" charset="-122"/>
              </a:rPr>
              <a:t>放在一个文件中：</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a:ea typeface="宋体" panose="02010600030101010101" pitchFamily="2" charset="-122"/>
              </a:rPr>
              <a:t>需要被初始化，初始化器会放在这里。</a:t>
            </a:r>
          </a:p>
          <a:p>
            <a:r xmlns:a="http://schemas.openxmlformats.org/drawingml/2006/main">
              <a:rPr lang="zh-CN" altLang="zh-CN">
                <a:ea typeface="宋体" panose="02010600030101010101" pitchFamily="2" charset="-122"/>
              </a:rPr>
              <a:t>其他文件将包含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i的声明</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外部国际我；</a:t>
            </a:r>
          </a:p>
          <a:p>
            <a:r xmlns:a="http://schemas.openxmlformats.org/drawingml/2006/main">
              <a:rPr lang="zh-CN" altLang="zh-CN">
                <a:ea typeface="宋体" panose="02010600030101010101" pitchFamily="2" charset="-122"/>
              </a:rPr>
              <a:t>通过在每个文件中声明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 </a:t>
            </a:r>
            <a:r xmlns:a="http://schemas.openxmlformats.org/drawingml/2006/main">
              <a:rPr lang="zh-CN" altLang="zh-CN">
                <a:ea typeface="宋体" panose="02010600030101010101" pitchFamily="2" charset="-122"/>
              </a:rPr>
              <a:t>，就可以在这些文件中访问和/或修改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CAB08843-4734-6736-6101-9F6E1EBD839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8FB6AD-F9F0-49DA-B498-DC9F1F2976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905389-53DF-1048-8600-8B23532C7CC3}"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40A53DA-4761-3E7E-3ABC-1C7D5FCC79C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共享变量声明</a:t>
            </a:r>
          </a:p>
        </p:txBody>
      </p:sp>
      <p:sp>
        <p:nvSpPr>
          <p:cNvPr id="46083" name="Content Placeholder 2">
            <a:extLst>
              <a:ext uri="{FF2B5EF4-FFF2-40B4-BE49-F238E27FC236}">
                <a16:creationId xmlns:a16="http://schemas.microsoft.com/office/drawing/2014/main" id="{B0F91104-6AB8-2485-CC69-CC7D5378BE5D}"/>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当同一变量的声明出现在不同的文件中时，编译器无法检查声明是否与变量的定义匹配。</a:t>
            </a:r>
          </a:p>
          <a:p>
            <a:r xmlns:a="http://schemas.openxmlformats.org/drawingml/2006/main">
              <a:rPr lang="zh-CN" altLang="zh-CN">
                <a:ea typeface="宋体" panose="02010600030101010101" pitchFamily="2" charset="-122"/>
              </a:rPr>
              <a:t>例如，一个文件可能包含定义</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buFontTx/>
              <a:buNone/>
            </a:pPr>
            <a:r xmlns:a="http://schemas.openxmlformats.org/drawingml/2006/main">
              <a:rPr lang="zh-CN" altLang="zh-CN">
                <a:ea typeface="宋体" panose="02010600030101010101" pitchFamily="2" charset="-122"/>
              </a:rPr>
              <a:t>而另一个文件包含声明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外部长我；</a:t>
            </a:r>
          </a:p>
          <a:p>
            <a:r xmlns:a="http://schemas.openxmlformats.org/drawingml/2006/main">
              <a:rPr lang="zh-CN" altLang="zh-CN">
                <a:ea typeface="宋体" panose="02010600030101010101" pitchFamily="2" charset="-122"/>
              </a:rPr>
              <a:t>这种错误会导致程序的行为不可预测。</a:t>
            </a:r>
          </a:p>
        </p:txBody>
      </p:sp>
      <p:sp>
        <p:nvSpPr>
          <p:cNvPr id="4" name="Footer Placeholder 3">
            <a:extLst>
              <a:ext uri="{FF2B5EF4-FFF2-40B4-BE49-F238E27FC236}">
                <a16:creationId xmlns:a16="http://schemas.microsoft.com/office/drawing/2014/main" id="{A903933B-9963-4826-3322-ADC2A0B3E9B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FEF8F77-9170-35B8-C1C5-4E7CF937B37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947C3B-69D8-4742-894E-F872CDAB03B0}"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649BE4B-48B0-B111-F2C3-9F3FE0759A8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共享变量声明</a:t>
            </a:r>
          </a:p>
        </p:txBody>
      </p:sp>
      <p:sp>
        <p:nvSpPr>
          <p:cNvPr id="47107" name="Content Placeholder 2">
            <a:extLst>
              <a:ext uri="{FF2B5EF4-FFF2-40B4-BE49-F238E27FC236}">
                <a16:creationId xmlns:a16="http://schemas.microsoft.com/office/drawing/2014/main" id="{95E5A892-4913-BBBA-9359-101CC22BCA81}"/>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为了避免不一致，共享变量的声明通常放在头文件中。</a:t>
            </a:r>
          </a:p>
          <a:p>
            <a:r xmlns:a="http://schemas.openxmlformats.org/drawingml/2006/main">
              <a:rPr lang="zh-CN" altLang="zh-CN">
                <a:ea typeface="宋体" panose="02010600030101010101" pitchFamily="2" charset="-122"/>
              </a:rPr>
              <a:t>然后，需要访问特定变量的源文件可以包含适当的头文件。</a:t>
            </a:r>
          </a:p>
          <a:p>
            <a:r xmlns:a="http://schemas.openxmlformats.org/drawingml/2006/main">
              <a:rPr lang="zh-CN" altLang="zh-CN">
                <a:ea typeface="宋体" panose="02010600030101010101" pitchFamily="2" charset="-122"/>
              </a:rPr>
              <a:t>此外，每个包含变量声明的头文件都包含在包含变量定义的源文件中，使编译器能够检查两者是否匹配。</a:t>
            </a:r>
          </a:p>
        </p:txBody>
      </p:sp>
      <p:sp>
        <p:nvSpPr>
          <p:cNvPr id="4" name="Footer Placeholder 3">
            <a:extLst>
              <a:ext uri="{FF2B5EF4-FFF2-40B4-BE49-F238E27FC236}">
                <a16:creationId xmlns:a16="http://schemas.microsoft.com/office/drawing/2014/main" id="{C8A75B16-FA60-C403-A76C-4A3721A2BDA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9DAA30-8C1E-97C4-CC14-2CF0286F884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C373E3-C488-5C4B-B55A-56D85D20DEF3}"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CC2442CE-8E1F-7FCA-81CD-2B157C294D1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嵌套包含</a:t>
            </a:r>
          </a:p>
        </p:txBody>
      </p:sp>
      <p:sp>
        <p:nvSpPr>
          <p:cNvPr id="48131" name="Content Placeholder 2">
            <a:extLst>
              <a:ext uri="{FF2B5EF4-FFF2-40B4-BE49-F238E27FC236}">
                <a16:creationId xmlns:a16="http://schemas.microsoft.com/office/drawing/2014/main" id="{EB981F7F-26BA-7302-2C75-FE044A243C5B}"/>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头文件可能包含</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sz="2700">
                <a:ea typeface="宋体" panose="02010600030101010101" pitchFamily="2" charset="-122"/>
              </a:rPr>
              <a:t>指令。</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sz="2700">
                <a:ea typeface="宋体" panose="02010600030101010101" pitchFamily="2" charset="-122"/>
              </a:rPr>
              <a:t>包含以下原型：</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is_empty(void);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is_full(void);</a:t>
            </a:r>
          </a:p>
          <a:p>
            <a:r xmlns:a="http://schemas.openxmlformats.org/drawingml/2006/main">
              <a:rPr lang="zh-CN" altLang="zh-CN" sz="2700">
                <a:ea typeface="宋体" panose="02010600030101010101" pitchFamily="2" charset="-122"/>
              </a:rPr>
              <a:t>由于这些函数只返回 0 或 1，因此最好将它们的返回类型声明为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Bool </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布尔 is_empty(void);</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布尔 is_full(void);</a:t>
            </a:r>
          </a:p>
          <a:p>
            <a:r xmlns:a="http://schemas.openxmlformats.org/drawingml/2006/main">
              <a:rPr lang="zh-CN" altLang="zh-CN" sz="2700">
                <a:ea typeface="宋体" panose="02010600030101010101" pitchFamily="2" charset="-122"/>
              </a:rPr>
              <a:t>我们需要在 stack.h 中包含</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boolean.h</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文件</a:t>
            </a:r>
            <a:r xmlns:a="http://schemas.openxmlformats.org/drawingml/2006/main">
              <a:rPr lang="zh-CN" altLang="zh-CN" sz="2700">
                <a:ea typeface="宋体" panose="02010600030101010101" pitchFamily="2" charset="-122"/>
              </a:rPr>
              <a:t>，以便在编译</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sz="2700">
                <a:ea typeface="宋体" panose="02010600030101010101" pitchFamily="2" charset="-122"/>
              </a:rPr>
              <a:t>时可以使用</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Bool</a:t>
            </a:r>
            <a:r xmlns:a="http://schemas.openxmlformats.org/drawingml/2006/main">
              <a:rPr lang="zh-CN" altLang="zh-CN" sz="2700">
                <a:ea typeface="宋体" panose="02010600030101010101" pitchFamily="2" charset="-122"/>
              </a:rPr>
              <a:t>的定义</a:t>
            </a:r>
            <a:r xmlns:a="http://schemas.openxmlformats.org/drawingml/2006/main">
              <a:rPr lang="zh-CN" altLang="zh-CN" sz="2700">
                <a:ea typeface="宋体" panose="02010600030101010101" pitchFamily="2" charset="-122"/>
              </a:rPr>
              <a:t>。</a:t>
            </a:r>
          </a:p>
        </p:txBody>
      </p:sp>
      <p:sp>
        <p:nvSpPr>
          <p:cNvPr id="4" name="Footer Placeholder 3">
            <a:extLst>
              <a:ext uri="{FF2B5EF4-FFF2-40B4-BE49-F238E27FC236}">
                <a16:creationId xmlns:a16="http://schemas.microsoft.com/office/drawing/2014/main" id="{97851ADB-EC89-84E2-E343-08CD3961047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9DE5BFB-9199-62DA-A15E-CF9F5333862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3987FA-9771-DF40-9B0E-59D2ED4FA6E5}"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2A1D1F10-578C-B229-A778-DADFB7540A9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嵌套包含</a:t>
            </a:r>
          </a:p>
        </p:txBody>
      </p:sp>
      <p:sp>
        <p:nvSpPr>
          <p:cNvPr id="49155" name="Content Placeholder 2">
            <a:extLst>
              <a:ext uri="{FF2B5EF4-FFF2-40B4-BE49-F238E27FC236}">
                <a16:creationId xmlns:a16="http://schemas.microsoft.com/office/drawing/2014/main" id="{4855CA16-78E8-2A5E-793B-B5A3138A30E9}"/>
              </a:ext>
            </a:extLst>
          </p:cNvPr>
          <p:cNvSpPr>
            <a:spLocks noGrp="1"/>
          </p:cNvSpPr>
          <p:nvPr>
            <p:ph idx="1"/>
          </p:nvPr>
        </p:nvSpPr>
        <p:spPr/>
        <p:txBody>
          <a:bodyPr/>
          <a:lstStyle/>
          <a:p>
            <a:r xmlns:a="http://schemas.openxmlformats.org/drawingml/2006/main">
              <a:rPr lang="zh-CN" altLang="zh-CN">
                <a:ea typeface="宋体" panose="02010600030101010101" pitchFamily="2" charset="-122"/>
              </a:rPr>
              <a:t>传统上，C 程序员避免嵌套包含。</a:t>
            </a:r>
          </a:p>
          <a:p>
            <a:r xmlns:a="http://schemas.openxmlformats.org/drawingml/2006/main">
              <a:rPr lang="zh-CN" altLang="zh-CN">
                <a:ea typeface="宋体" panose="02010600030101010101" pitchFamily="2" charset="-122"/>
              </a:rPr>
              <a:t>然而，对嵌套包含的偏见已经在很大程度上消失了，部分原因是嵌套包含是 C++ 中的常见做法。</a:t>
            </a:r>
          </a:p>
        </p:txBody>
      </p:sp>
      <p:sp>
        <p:nvSpPr>
          <p:cNvPr id="4" name="Footer Placeholder 3">
            <a:extLst>
              <a:ext uri="{FF2B5EF4-FFF2-40B4-BE49-F238E27FC236}">
                <a16:creationId xmlns:a16="http://schemas.microsoft.com/office/drawing/2014/main" id="{0C1EDDB9-479C-15D2-D35F-B73E0A839D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1E57DAE-EEB2-BA26-316F-C2750311DE8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26CA4E-BE24-2847-BA41-C8BD9C13F81B}"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1923CF2-FFEA-3BE1-C6D7-C0AD53DF077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保护头文件</a:t>
            </a:r>
          </a:p>
        </p:txBody>
      </p:sp>
      <p:sp>
        <p:nvSpPr>
          <p:cNvPr id="50179" name="Content Placeholder 2">
            <a:extLst>
              <a:ext uri="{FF2B5EF4-FFF2-40B4-BE49-F238E27FC236}">
                <a16:creationId xmlns:a16="http://schemas.microsoft.com/office/drawing/2014/main" id="{B8221599-04DD-B04D-8229-D4410FAEAE13}"/>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如果一个源文件两次包含相同的头文件，可能会导致编译错误。</a:t>
            </a:r>
          </a:p>
          <a:p>
            <a:r xmlns:a="http://schemas.openxmlformats.org/drawingml/2006/main">
              <a:rPr lang="zh-CN" altLang="zh-CN">
                <a:ea typeface="宋体" panose="02010600030101010101" pitchFamily="2" charset="-122"/>
              </a:rPr>
              <a:t>当头文件包含其他头文件时，此问题很常见。</a:t>
            </a:r>
          </a:p>
          <a:p>
            <a:r xmlns:a="http://schemas.openxmlformats.org/drawingml/2006/main">
              <a:rPr lang="zh-CN" altLang="zh-CN">
                <a:ea typeface="宋体" panose="02010600030101010101" pitchFamily="2" charset="-122"/>
              </a:rPr>
              <a:t>假设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file1.h</a:t>
            </a:r>
            <a:r xmlns:a="http://schemas.openxmlformats.org/drawingml/2006/main">
              <a:rPr lang="zh-CN" altLang="zh-CN">
                <a:ea typeface="宋体" panose="02010600030101010101" pitchFamily="2" charset="-122"/>
              </a:rPr>
              <a:t>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file3.h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file2.h</a:t>
            </a:r>
            <a:r xmlns:a="http://schemas.openxmlformats.org/drawingml/2006/main">
              <a:rPr lang="zh-CN" altLang="zh-CN">
                <a:ea typeface="宋体" panose="02010600030101010101" pitchFamily="2" charset="-122"/>
              </a:rPr>
              <a:t>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file3.h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prog.c</a:t>
            </a:r>
            <a:r xmlns:a="http://schemas.openxmlformats.org/drawingml/2006/main">
              <a:rPr lang="zh-CN" altLang="zh-CN">
                <a:ea typeface="宋体" panose="02010600030101010101" pitchFamily="2" charset="-122"/>
              </a:rPr>
              <a:t>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file1.h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file2.h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1929505B-4716-7926-E5E0-0BE81C3CBDA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860E989-F472-410B-45BA-67946B6E5C5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AB9AD7-D777-9A40-BFC8-33D8948269E6}"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D938E4E-E426-A17B-FCF9-268FF8FC7FD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保护头文件</a:t>
            </a:r>
          </a:p>
        </p:txBody>
      </p:sp>
      <p:sp>
        <p:nvSpPr>
          <p:cNvPr id="51203" name="Content Placeholder 2">
            <a:extLst>
              <a:ext uri="{FF2B5EF4-FFF2-40B4-BE49-F238E27FC236}">
                <a16:creationId xmlns:a16="http://schemas.microsoft.com/office/drawing/2014/main" id="{4C778447-B4D6-0984-D37F-CC09A1D8B865}"/>
              </a:ext>
            </a:extLst>
          </p:cNvPr>
          <p:cNvSpPr>
            <a:spLocks noGrp="1"/>
          </p:cNvSpPr>
          <p:nvPr>
            <p:ph idx="1"/>
          </p:nvPr>
        </p:nvSpPr>
        <p:spPr/>
        <p:txBody>
          <a:bodyPr/>
          <a:lstStyle/>
          <a:p>
            <a:pPr>
              <a:buFontTx/>
              <a:buNone/>
            </a:pPr>
            <a:endParaRPr lang="en-US" altLang="zh-CN" sz="2400">
              <a:ea typeface="宋体" panose="02010600030101010101" pitchFamily="2" charset="-122"/>
            </a:endParaRPr>
          </a:p>
          <a:p>
            <a:pPr>
              <a:buFontTx/>
              <a:buNone/>
            </a:pPr>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200">
              <a:ea typeface="宋体" panose="02010600030101010101" pitchFamily="2" charset="-122"/>
            </a:endParaRPr>
          </a:p>
          <a:p>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prog.c</a:t>
            </a:r>
            <a:r xmlns:a="http://schemas.openxmlformats.org/drawingml/2006/main">
              <a:rPr lang="zh-CN" altLang="zh-CN" sz="2200">
                <a:ea typeface="宋体" panose="02010600030101010101" pitchFamily="2" charset="-122"/>
              </a:rPr>
              <a:t>时</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file3.h</a:t>
            </a:r>
            <a:r xmlns:a="http://schemas.openxmlformats.org/drawingml/2006/main">
              <a:rPr lang="zh-CN" altLang="zh-CN" sz="2200">
                <a:ea typeface="宋体" panose="02010600030101010101" pitchFamily="2" charset="-122"/>
              </a:rPr>
              <a:t>将被编译两次。</a:t>
            </a:r>
          </a:p>
        </p:txBody>
      </p:sp>
      <p:sp>
        <p:nvSpPr>
          <p:cNvPr id="4" name="Footer Placeholder 3">
            <a:extLst>
              <a:ext uri="{FF2B5EF4-FFF2-40B4-BE49-F238E27FC236}">
                <a16:creationId xmlns:a16="http://schemas.microsoft.com/office/drawing/2014/main" id="{D76CEAD2-BE01-31F5-ED95-C6BAD7C5839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2271978-E60F-FB65-241E-62A51F4B6DC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F57E3A-C2F1-EE49-9319-E1AD4C4D78B7}" type="slidenum">
              <a:rPr lang="en-US" altLang="zh-CN" sz="1200">
                <a:latin typeface="Arial" panose="020B0604020202020204" pitchFamily="34" charset="0"/>
              </a:rPr>
              <a:pPr/>
              <a:t>38</a:t>
            </a:fld>
            <a:endParaRPr lang="en-US" altLang="zh-CN" sz="1800"/>
          </a:p>
        </p:txBody>
      </p:sp>
      <p:pic>
        <p:nvPicPr>
          <p:cNvPr id="51206" name="Picture 6">
            <a:extLst>
              <a:ext uri="{FF2B5EF4-FFF2-40B4-BE49-F238E27FC236}">
                <a16:creationId xmlns:a16="http://schemas.microsoft.com/office/drawing/2014/main" id="{5AD6E23D-FA78-866F-5D1A-F8C224D5B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92238"/>
            <a:ext cx="59880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4BE01CE-0F90-0964-C531-37D9E0A4DF3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保护头文件</a:t>
            </a:r>
          </a:p>
        </p:txBody>
      </p:sp>
      <p:sp>
        <p:nvSpPr>
          <p:cNvPr id="52227" name="Content Placeholder 2">
            <a:extLst>
              <a:ext uri="{FF2B5EF4-FFF2-40B4-BE49-F238E27FC236}">
                <a16:creationId xmlns:a16="http://schemas.microsoft.com/office/drawing/2014/main" id="{EB3A9715-D974-C092-3782-E19303CD9108}"/>
              </a:ext>
            </a:extLst>
          </p:cNvPr>
          <p:cNvSpPr>
            <a:spLocks noGrp="1"/>
          </p:cNvSpPr>
          <p:nvPr>
            <p:ph idx="1"/>
          </p:nvPr>
        </p:nvSpPr>
        <p:spPr/>
        <p:txBody>
          <a:bodyPr/>
          <a:lstStyle/>
          <a:p>
            <a:r xmlns:a="http://schemas.openxmlformats.org/drawingml/2006/main">
              <a:rPr lang="zh-CN" altLang="zh-CN">
                <a:ea typeface="宋体" panose="02010600030101010101" pitchFamily="2" charset="-122"/>
              </a:rPr>
              <a:t>两次包含相同的头文件并不总是会导致编译错误。</a:t>
            </a:r>
          </a:p>
          <a:p>
            <a:r xmlns:a="http://schemas.openxmlformats.org/drawingml/2006/main">
              <a:rPr lang="zh-CN" altLang="zh-CN">
                <a:ea typeface="宋体" panose="02010600030101010101" pitchFamily="2" charset="-122"/>
              </a:rPr>
              <a:t>如果文件只包含宏定义、函数原型和/或变量声明，则不会有任何困难。</a:t>
            </a:r>
          </a:p>
          <a:p>
            <a:r xmlns:a="http://schemas.openxmlformats.org/drawingml/2006/main">
              <a:rPr lang="zh-CN" altLang="zh-CN">
                <a:ea typeface="宋体" panose="02010600030101010101" pitchFamily="2" charset="-122"/>
              </a:rPr>
              <a:t>但是，如果文件包含类型定义，我们将收到编译错误。</a:t>
            </a:r>
          </a:p>
        </p:txBody>
      </p:sp>
      <p:sp>
        <p:nvSpPr>
          <p:cNvPr id="4" name="Footer Placeholder 3">
            <a:extLst>
              <a:ext uri="{FF2B5EF4-FFF2-40B4-BE49-F238E27FC236}">
                <a16:creationId xmlns:a16="http://schemas.microsoft.com/office/drawing/2014/main" id="{6ABF1BE3-D9AB-1E1F-F4D1-0E571117FB8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D46273-B04F-2ED8-DD64-46B3FC23A0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B140CB-84AD-4F40-9845-0BA98530F6EA}"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44C0CCF-3786-6DE5-A7B6-8DD927ECC9A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源文件</a:t>
            </a:r>
          </a:p>
        </p:txBody>
      </p:sp>
      <p:sp>
        <p:nvSpPr>
          <p:cNvPr id="16387" name="Content Placeholder 2">
            <a:extLst>
              <a:ext uri="{FF2B5EF4-FFF2-40B4-BE49-F238E27FC236}">
                <a16:creationId xmlns:a16="http://schemas.microsoft.com/office/drawing/2014/main" id="{BE696E6A-4EC8-C003-3235-C9C0E97408AE}"/>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程序将一个一个地读取操作数和运算符，使用堆栈来跟踪中间结果。</a:t>
            </a:r>
          </a:p>
          <a:p>
            <a:pPr xmlns:a="http://schemas.openxmlformats.org/drawingml/2006/main" lvl="1"/>
            <a:r xmlns:a="http://schemas.openxmlformats.org/drawingml/2006/main">
              <a:rPr lang="zh-CN" altLang="zh-CN">
                <a:ea typeface="宋体" panose="02010600030101010101" pitchFamily="2" charset="-122"/>
              </a:rPr>
              <a:t>如果程序读取一个数字，它会将这个数字压入堆栈。</a:t>
            </a:r>
          </a:p>
          <a:p>
            <a:pPr xmlns:a="http://schemas.openxmlformats.org/drawingml/2006/main" lvl="1"/>
            <a:r xmlns:a="http://schemas.openxmlformats.org/drawingml/2006/main">
              <a:rPr lang="zh-CN" altLang="zh-CN">
                <a:ea typeface="宋体" panose="02010600030101010101" pitchFamily="2" charset="-122"/>
              </a:rPr>
              <a:t>如果程序读取一个运算符，它会从堆栈中弹出两个数字，执行操作，然后将结果压回堆栈。</a:t>
            </a:r>
          </a:p>
          <a:p>
            <a:r xmlns:a="http://schemas.openxmlformats.org/drawingml/2006/main">
              <a:rPr lang="zh-CN" altLang="zh-CN">
                <a:ea typeface="宋体" panose="02010600030101010101" pitchFamily="2" charset="-122"/>
              </a:rPr>
              <a:t>当程序到达用户输入的末尾时，表达式的值将在堆栈上。</a:t>
            </a:r>
          </a:p>
        </p:txBody>
      </p:sp>
      <p:sp>
        <p:nvSpPr>
          <p:cNvPr id="4" name="Footer Placeholder 3">
            <a:extLst>
              <a:ext uri="{FF2B5EF4-FFF2-40B4-BE49-F238E27FC236}">
                <a16:creationId xmlns:a16="http://schemas.microsoft.com/office/drawing/2014/main" id="{B5F771A1-E7DC-E698-6E7C-23AAAEAEDD8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AA647BA-5EC9-1D83-A9A9-C631FE78E9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06AD3A-F81E-5C4A-880E-5C5161949CC5}"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F085FFE-B122-D89C-E946-A56914AC904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保护头文件</a:t>
            </a:r>
          </a:p>
        </p:txBody>
      </p:sp>
      <p:sp>
        <p:nvSpPr>
          <p:cNvPr id="53251" name="Content Placeholder 2">
            <a:extLst>
              <a:ext uri="{FF2B5EF4-FFF2-40B4-BE49-F238E27FC236}">
                <a16:creationId xmlns:a16="http://schemas.microsoft.com/office/drawing/2014/main" id="{D36408A2-49F3-6F08-1437-2D6572BE00D5}"/>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为了安全起见，保护所有头文件不被多次包含可能是个好主意。</a:t>
            </a:r>
          </a:p>
          <a:p>
            <a:r xmlns:a="http://schemas.openxmlformats.org/drawingml/2006/main">
              <a:rPr lang="zh-CN" altLang="zh-CN">
                <a:ea typeface="宋体" panose="02010600030101010101" pitchFamily="2" charset="-122"/>
              </a:rPr>
              <a:t>这样，我们可以稍后将类型定义添加到文件中，而不会有忘记保护文件的风险。</a:t>
            </a:r>
          </a:p>
          <a:p>
            <a:r xmlns:a="http://schemas.openxmlformats.org/drawingml/2006/main">
              <a:rPr lang="zh-CN" altLang="zh-CN">
                <a:ea typeface="宋体" panose="02010600030101010101" pitchFamily="2" charset="-122"/>
              </a:rPr>
              <a:t>此外，通过避免不必要地重新编译相同的头文件，我们可能会在程序开发过程中节省一些时间。</a:t>
            </a:r>
          </a:p>
        </p:txBody>
      </p:sp>
      <p:sp>
        <p:nvSpPr>
          <p:cNvPr id="4" name="Footer Placeholder 3">
            <a:extLst>
              <a:ext uri="{FF2B5EF4-FFF2-40B4-BE49-F238E27FC236}">
                <a16:creationId xmlns:a16="http://schemas.microsoft.com/office/drawing/2014/main" id="{236ECECB-26FC-2107-9429-40DC9444223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CD6325F-608B-6473-4DF8-2D1B7CC734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30EBF3-641E-CD49-A416-C9883939F1AA}"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3C756D3-59F0-47CB-0043-3C17328ECF1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保护头文件</a:t>
            </a:r>
          </a:p>
        </p:txBody>
      </p:sp>
      <p:sp>
        <p:nvSpPr>
          <p:cNvPr id="54275" name="Content Placeholder 2">
            <a:extLst>
              <a:ext uri="{FF2B5EF4-FFF2-40B4-BE49-F238E27FC236}">
                <a16:creationId xmlns:a16="http://schemas.microsoft.com/office/drawing/2014/main" id="{9FBB8180-CAD9-1C68-EA61-D8CC9C7A1A91}"/>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为了保护头文件，我们将文件的内容包含在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#ifndef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#endif</a:t>
            </a:r>
            <a:r xmlns:a="http://schemas.openxmlformats.org/drawingml/2006/main">
              <a:rPr lang="zh-CN" altLang="zh-CN">
                <a:ea typeface="宋体" panose="02010600030101010101" pitchFamily="2" charset="-122"/>
              </a:rPr>
              <a:t>对中。</a:t>
            </a:r>
          </a:p>
          <a:p>
            <a:r xmlns:a="http://schemas.openxmlformats.org/drawingml/2006/main">
              <a:rPr lang="zh-CN" altLang="zh-CN">
                <a:ea typeface="宋体" panose="02010600030101010101" pitchFamily="2" charset="-122"/>
              </a:rPr>
              <a:t>如何保护</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boolean.h</a:t>
            </a:r>
            <a:r xmlns:a="http://schemas.openxmlformats.org/drawingml/2006/main">
              <a:rPr lang="zh-CN" altLang="zh-CN">
                <a:ea typeface="宋体" panose="02010600030101010101" pitchFamily="2" charset="-122"/>
              </a:rPr>
              <a:t>文件：</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#ifndef BOOLEAN_H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BOOLEAN_H</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真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假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typedef int 布尔值；</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F00587EA-0EF9-5C09-606F-BD914CC63E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3896934-C9E1-0081-D73D-591E16C578A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54CE05-6384-D64D-AE91-43F79C198C1C}"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B6FE054A-6AAE-7EF2-28F1-1440AAD995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保护头文件</a:t>
            </a:r>
          </a:p>
        </p:txBody>
      </p:sp>
      <p:sp>
        <p:nvSpPr>
          <p:cNvPr id="55299" name="Content Placeholder 2">
            <a:extLst>
              <a:ext uri="{FF2B5EF4-FFF2-40B4-BE49-F238E27FC236}">
                <a16:creationId xmlns:a16="http://schemas.microsoft.com/office/drawing/2014/main" id="{6959DCF0-D053-F341-A1A3-2B80DBEE5F3B}"/>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使宏的名称类似于头文件的名称是避免与其他宏冲突的好方法。</a:t>
            </a:r>
          </a:p>
          <a:p>
            <a:r xmlns:a="http://schemas.openxmlformats.org/drawingml/2006/main">
              <a:rPr lang="zh-CN" altLang="zh-CN">
                <a:ea typeface="宋体" panose="02010600030101010101" pitchFamily="2" charset="-122"/>
              </a:rPr>
              <a:t>由于我们不能命名宏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BOOLEAN.H </a:t>
            </a:r>
            <a:r xmlns:a="http://schemas.openxmlformats.org/drawingml/2006/main">
              <a:rPr lang="zh-CN" altLang="zh-CN">
                <a:ea typeface="宋体" panose="02010600030101010101" pitchFamily="2" charset="-122"/>
              </a:rPr>
              <a:t>，所以像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BOOLEAN_H这样的名称</a:t>
            </a:r>
            <a:r xmlns:a="http://schemas.openxmlformats.org/drawingml/2006/main">
              <a:rPr lang="zh-CN" altLang="zh-CN">
                <a:ea typeface="宋体" panose="02010600030101010101" pitchFamily="2" charset="-122"/>
              </a:rPr>
              <a:t>是一个不错的选择。</a:t>
            </a:r>
          </a:p>
        </p:txBody>
      </p:sp>
      <p:sp>
        <p:nvSpPr>
          <p:cNvPr id="4" name="Footer Placeholder 3">
            <a:extLst>
              <a:ext uri="{FF2B5EF4-FFF2-40B4-BE49-F238E27FC236}">
                <a16:creationId xmlns:a16="http://schemas.microsoft.com/office/drawing/2014/main" id="{6D68079E-98E1-6C9E-8979-DA45FAF765F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415ADDC-8247-674A-1E19-EAAEB774647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724766-0D15-4848-8F9B-E239D45FB2C6}"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E195EBC4-F090-A2E1-9E6B-D1794C23E83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头文件中的指令</a:t>
            </a:r>
          </a:p>
        </p:txBody>
      </p:sp>
      <p:sp>
        <p:nvSpPr>
          <p:cNvPr id="56323" name="Content Placeholder 2">
            <a:extLst>
              <a:ext uri="{FF2B5EF4-FFF2-40B4-BE49-F238E27FC236}">
                <a16:creationId xmlns:a16="http://schemas.microsoft.com/office/drawing/2014/main" id="{FD3A2ABA-101B-0F99-72FF-A482D75CEAD8}"/>
              </a:ext>
            </a:extLst>
          </p:cNvPr>
          <p:cNvSpPr>
            <a:spLocks noGrp="1"/>
          </p:cNvSpPr>
          <p:nvPr>
            <p:ph idx="1"/>
          </p:nvPr>
        </p:nvSpPr>
        <p:spPr>
          <a:xfrm>
            <a:off x="685800" y="1524000"/>
            <a:ext cx="78486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#error</a:t>
            </a:r>
            <a:r xmlns:a="http://schemas.openxmlformats.org/drawingml/2006/main">
              <a:rPr lang="zh-CN" altLang="zh-CN">
                <a:ea typeface="宋体" panose="02010600030101010101" pitchFamily="2" charset="-122"/>
              </a:rPr>
              <a:t>指令通常放在头文件中，以检查不应包含头文件的条件。</a:t>
            </a:r>
          </a:p>
          <a:p>
            <a:r xmlns:a="http://schemas.openxmlformats.org/drawingml/2006/main">
              <a:rPr lang="zh-CN" altLang="zh-CN">
                <a:ea typeface="宋体" panose="02010600030101010101" pitchFamily="2" charset="-122"/>
              </a:rPr>
              <a:t>假设头文件使用了在原始 C89 标准之前不存在的功能。</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__STDC__</a:t>
            </a:r>
            <a:r xmlns:a="http://schemas.openxmlformats.org/drawingml/2006/main">
              <a:rPr lang="zh-CN" altLang="zh-CN">
                <a:ea typeface="宋体" panose="02010600030101010101" pitchFamily="2" charset="-122"/>
              </a:rPr>
              <a:t>宏</a:t>
            </a:r>
            <a:r xmlns:a="http://schemas.openxmlformats.org/drawingml/2006/main">
              <a:rPr lang="zh-CN" altLang="zh-CN">
                <a:ea typeface="宋体" panose="02010600030101010101" pitchFamily="2" charset="-122"/>
              </a:rPr>
              <a:t>是否存在的</a:t>
            </a:r>
            <a:r xmlns:a="http://schemas.openxmlformats.org/drawingml/2006/main">
              <a:rPr lang="zh-CN" altLang="zh-CN">
                <a:ea typeface="宋体" panose="02010600030101010101" pitchFamily="2" charset="-122"/>
              </a:rPr>
              <a:t>#ifndef</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指令：</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#ifndef __STDC__</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＃错误</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这个</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标题</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需要</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标准</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编译器</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14087FA4-82DB-DD03-64AE-4B1C36EAE03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C035834-4625-5F5B-B7DC-0E477215710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B0F8EC-1D41-0047-942B-E40483A74127}"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A9619F8A-82F0-5D7C-A6F7-2045932FC1A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将程序划分为文件</a:t>
            </a:r>
          </a:p>
        </p:txBody>
      </p:sp>
      <p:sp>
        <p:nvSpPr>
          <p:cNvPr id="57347" name="Content Placeholder 2">
            <a:extLst>
              <a:ext uri="{FF2B5EF4-FFF2-40B4-BE49-F238E27FC236}">
                <a16:creationId xmlns:a16="http://schemas.microsoft.com/office/drawing/2014/main" id="{42F3E5AD-5591-0F73-9F18-5866DA88ABB9}"/>
              </a:ext>
            </a:extLst>
          </p:cNvPr>
          <p:cNvSpPr>
            <a:spLocks noGrp="1"/>
          </p:cNvSpPr>
          <p:nvPr>
            <p:ph idx="1"/>
          </p:nvPr>
        </p:nvSpPr>
        <p:spPr/>
        <p:txBody>
          <a:bodyPr/>
          <a:lstStyle/>
          <a:p>
            <a:r xmlns:a="http://schemas.openxmlformats.org/drawingml/2006/main">
              <a:rPr lang="zh-CN" altLang="zh-CN">
                <a:ea typeface="宋体" panose="02010600030101010101" pitchFamily="2" charset="-122"/>
              </a:rPr>
              <a:t>设计程序涉及确定它将需要哪些功能并将这些功能安排到逻辑相关的组中。</a:t>
            </a:r>
          </a:p>
          <a:p>
            <a:r xmlns:a="http://schemas.openxmlformats.org/drawingml/2006/main">
              <a:rPr lang="zh-CN" altLang="zh-CN">
                <a:ea typeface="宋体" panose="02010600030101010101" pitchFamily="2" charset="-122"/>
              </a:rPr>
              <a:t>一旦设计了程序，就有一种简单的技术可以将其分成文件。</a:t>
            </a:r>
          </a:p>
        </p:txBody>
      </p:sp>
      <p:sp>
        <p:nvSpPr>
          <p:cNvPr id="4" name="Footer Placeholder 3">
            <a:extLst>
              <a:ext uri="{FF2B5EF4-FFF2-40B4-BE49-F238E27FC236}">
                <a16:creationId xmlns:a16="http://schemas.microsoft.com/office/drawing/2014/main" id="{05C9EBC8-2FF4-9D9F-026A-FB3E8390F6D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A1C06B0-3B8A-DACF-B80A-0663344531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EB73-62EF-1342-9077-B754F4308A9D}"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3F68DBD1-9E3B-409E-8D35-C0F8C3270D6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将程序划分为文件</a:t>
            </a:r>
          </a:p>
        </p:txBody>
      </p:sp>
      <p:sp>
        <p:nvSpPr>
          <p:cNvPr id="58371" name="Content Placeholder 2">
            <a:extLst>
              <a:ext uri="{FF2B5EF4-FFF2-40B4-BE49-F238E27FC236}">
                <a16:creationId xmlns:a16="http://schemas.microsoft.com/office/drawing/2014/main" id="{800CDCF1-524D-8EDD-CECA-FEC9AEBCBCC7}"/>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每组函数都将进入一个单独的源文件（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foo.c </a:t>
            </a:r>
            <a:r xmlns:a="http://schemas.openxmlformats.org/drawingml/2006/main">
              <a:rPr lang="zh-CN" altLang="zh-CN" sz="2400">
                <a:ea typeface="宋体" panose="02010600030101010101" pitchFamily="2" charset="-122"/>
              </a:rPr>
              <a:t>）。</a:t>
            </a:r>
          </a:p>
          <a:p>
            <a:r xmlns:a="http://schemas.openxmlformats.org/drawingml/2006/main">
              <a:rPr lang="zh-CN" altLang="zh-CN" sz="2400">
                <a:ea typeface="宋体" panose="02010600030101010101" pitchFamily="2" charset="-122"/>
              </a:rPr>
              <a:t>每个源文件都有一个匹配的头文件（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foo.h </a:t>
            </a:r>
            <a:r xmlns:a="http://schemas.openxmlformats.org/drawingml/2006/main">
              <a:rPr lang="zh-CN" altLang="zh-CN" sz="2400">
                <a:ea typeface="宋体" panose="02010600030101010101" pitchFamily="2" charset="-122"/>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foo.h将包含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a:ea typeface="宋体" panose="02010600030101010101" pitchFamily="2" charset="-122"/>
              </a:rPr>
              <a:t>中定义的函数的原型</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仅在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foo.c中使用的函数</a:t>
            </a:r>
            <a:r xmlns:a="http://schemas.openxmlformats.org/drawingml/2006/main">
              <a:rPr lang="zh-CN" altLang="zh-CN">
                <a:ea typeface="宋体" panose="02010600030101010101" pitchFamily="2" charset="-122"/>
              </a:rPr>
              <a:t>不应在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foo.h中声明</a:t>
            </a:r>
            <a:r xmlns:a="http://schemas.openxmlformats.org/drawingml/2006/main">
              <a:rPr lang="zh-CN" altLang="zh-CN">
                <a:ea typeface="宋体" panose="02010600030101010101" pitchFamily="2" charset="-122"/>
              </a:rPr>
              <a:t>。</a:t>
            </a:r>
          </a:p>
          <a:p>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foo.h</a:t>
            </a:r>
            <a:r xmlns:a="http://schemas.openxmlformats.org/drawingml/2006/main">
              <a:rPr lang="zh-CN" altLang="zh-CN" sz="2400">
                <a:ea typeface="宋体" panose="02010600030101010101" pitchFamily="2" charset="-122"/>
              </a:rPr>
              <a:t>将包含在需要调用</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foo.c中定义的函数的每个源文件中</a:t>
            </a:r>
            <a:r xmlns:a="http://schemas.openxmlformats.org/drawingml/2006/main">
              <a:rPr lang="zh-CN" altLang="zh-CN" sz="2400">
                <a:ea typeface="宋体" panose="02010600030101010101" pitchFamily="2" charset="-122"/>
              </a:rPr>
              <a:t>。</a:t>
            </a:r>
          </a:p>
          <a:p>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foo.h</a:t>
            </a:r>
            <a:r xmlns:a="http://schemas.openxmlformats.org/drawingml/2006/main">
              <a:rPr lang="zh-CN" altLang="zh-CN" sz="2400">
                <a:ea typeface="宋体" panose="02010600030101010101" pitchFamily="2" charset="-122"/>
              </a:rPr>
              <a:t>也将包含在</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foo.c中</a:t>
            </a:r>
            <a:r xmlns:a="http://schemas.openxmlformats.org/drawingml/2006/main">
              <a:rPr lang="zh-CN" altLang="zh-CN" sz="2400">
                <a:ea typeface="宋体" panose="02010600030101010101" pitchFamily="2" charset="-122"/>
              </a:rPr>
              <a:t>，因此编译器可以检查</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foo.h中的原型是否与</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sz="2400">
                <a:ea typeface="宋体" panose="02010600030101010101" pitchFamily="2" charset="-122"/>
              </a:rPr>
              <a:t>中的定义匹配</a:t>
            </a:r>
            <a:r xmlns:a="http://schemas.openxmlformats.org/drawingml/2006/main">
              <a:rPr lang="zh-CN" altLang="zh-CN" sz="2400">
                <a:ea typeface="宋体" panose="02010600030101010101" pitchFamily="2" charset="-122"/>
              </a:rPr>
              <a:t>。</a:t>
            </a:r>
          </a:p>
        </p:txBody>
      </p:sp>
      <p:sp>
        <p:nvSpPr>
          <p:cNvPr id="4" name="Footer Placeholder 3">
            <a:extLst>
              <a:ext uri="{FF2B5EF4-FFF2-40B4-BE49-F238E27FC236}">
                <a16:creationId xmlns:a16="http://schemas.microsoft.com/office/drawing/2014/main" id="{D259514A-09F1-2223-4DCB-768457B67AD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0806C2-333D-0C7E-D551-1FD1C863DA1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D08933-1BFB-8F45-A0FF-B400AA05E514}"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3BC6DF8-542B-E96E-7F57-5E14559685A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将程序划分为文件</a:t>
            </a:r>
          </a:p>
        </p:txBody>
      </p:sp>
      <p:sp>
        <p:nvSpPr>
          <p:cNvPr id="59395" name="Content Placeholder 2">
            <a:extLst>
              <a:ext uri="{FF2B5EF4-FFF2-40B4-BE49-F238E27FC236}">
                <a16:creationId xmlns:a16="http://schemas.microsoft.com/office/drawing/2014/main" id="{530DABEB-017A-8858-A124-89026A0B451D}"/>
              </a:ext>
            </a:extLst>
          </p:cNvPr>
          <p:cNvSpPr>
            <a:spLocks noGrp="1"/>
          </p:cNvSpPr>
          <p:nvPr>
            <p:ph idx="1"/>
          </p:nvPr>
        </p:nvSpPr>
        <p:spPr/>
        <p:txBody>
          <a:bodyPr/>
          <a:lstStyle/>
          <a:p>
            <a:r xmlns:a="http://schemas.openxmlformats.org/drawingml/2006/main">
              <a:rPr lang="zh-CN" altLang="zh-CN">
                <a:ea typeface="宋体" panose="02010600030101010101" pitchFamily="2" charset="-122"/>
              </a:rPr>
              <a:t>主函数将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放入</a:t>
            </a:r>
            <a:r xmlns:a="http://schemas.openxmlformats.org/drawingml/2006/main">
              <a:rPr lang="zh-CN" altLang="zh-CN">
                <a:ea typeface="宋体" panose="02010600030101010101" pitchFamily="2" charset="-122"/>
              </a:rPr>
              <a:t>一个名称与程序名称匹配的文件中。</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相同的文件中可能还有其他函数</a:t>
            </a:r>
            <a:r xmlns:a="http://schemas.openxmlformats.org/drawingml/2006/main">
              <a:rPr lang="zh-CN" altLang="zh-CN">
                <a:ea typeface="宋体" panose="02010600030101010101" pitchFamily="2" charset="-122"/>
              </a:rPr>
              <a:t>，只要它们不是从程序中的其他文件中调用的。</a:t>
            </a:r>
          </a:p>
        </p:txBody>
      </p:sp>
      <p:sp>
        <p:nvSpPr>
          <p:cNvPr id="4" name="Footer Placeholder 3">
            <a:extLst>
              <a:ext uri="{FF2B5EF4-FFF2-40B4-BE49-F238E27FC236}">
                <a16:creationId xmlns:a16="http://schemas.microsoft.com/office/drawing/2014/main" id="{0F4C1B1C-072C-999A-2463-2AF470FF8F9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E3445D3-808F-8142-16CC-60E88F12FDB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E69FF3-4D8C-314D-B3A4-BCF0CD7099B1}"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B958620-9317-7093-8CFB-9B5950E5898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54275" name="Content Placeholder 2">
            <a:extLst>
              <a:ext uri="{FF2B5EF4-FFF2-40B4-BE49-F238E27FC236}">
                <a16:creationId xmlns:a16="http://schemas.microsoft.com/office/drawing/2014/main" id="{F40CEB9C-A2FC-D8F2-41DE-5A943526C1EE}"/>
              </a:ext>
            </a:extLst>
          </p:cNvPr>
          <p:cNvSpPr>
            <a:spLocks noGrp="1"/>
          </p:cNvSpPr>
          <p:nvPr>
            <p:ph idx="1"/>
          </p:nvPr>
        </p:nvSpPr>
        <p:spPr/>
        <p:txBody>
          <a:bodyPr/>
          <a:lstStyle/>
          <a:p>
            <a:pPr xmlns:a="http://schemas.openxmlformats.org/drawingml/2006/main">
              <a:defRPr/>
            </a:pPr>
            <a:r xmlns:a="http://schemas.openxmlformats.org/drawingml/2006/main">
              <a:rPr lang="zh-CN" dirty="0"/>
              <a:t>让我们将此技术应用到一个名为</a:t>
            </a:r>
            <a:r xmlns:a="http://schemas.openxmlformats.org/drawingml/2006/main">
              <a:rPr lang="zh-CN" dirty="0">
                <a:latin typeface="Courier New" pitchFamily="49" charset="0"/>
                <a:cs typeface="Courier New" pitchFamily="49" charset="0"/>
              </a:rPr>
              <a:t>justify的小型文本格式化程序</a:t>
            </a:r>
            <a:r xmlns:a="http://schemas.openxmlformats.org/drawingml/2006/main">
              <a:rPr lang="zh-CN" dirty="0"/>
              <a:t>。</a:t>
            </a:r>
          </a:p>
          <a:p>
            <a:pPr xmlns:a="http://schemas.openxmlformats.org/drawingml/2006/main">
              <a:defRPr/>
            </a:pPr>
            <a:r xmlns:a="http://schemas.openxmlformats.org/drawingml/2006/main">
              <a:rPr lang="zh-CN" dirty="0"/>
              <a:t>假设名为</a:t>
            </a:r>
            <a:r xmlns:a="http://schemas.openxmlformats.org/drawingml/2006/main">
              <a:rPr lang="zh-CN" dirty="0">
                <a:latin typeface="Courier New" pitchFamily="49" charset="0"/>
                <a:cs typeface="Courier New" pitchFamily="49" charset="0"/>
              </a:rPr>
              <a:t>quote的文件</a:t>
            </a:r>
            <a:r xmlns:a="http://schemas.openxmlformats.org/drawingml/2006/main">
              <a:rPr lang="zh-CN" dirty="0"/>
              <a:t>包含以下示例输入：</a:t>
            </a:r>
          </a:p>
          <a:p>
            <a:pPr xmlns:a="http://schemas.openxmlformats.org/drawingml/2006/main">
              <a:lnSpc>
                <a:spcPct val="80000"/>
              </a:lnSpc>
              <a:spcBef>
                <a:spcPts val="900"/>
              </a:spcBef>
              <a:buFontTx/>
              <a:buNone/>
              <a:defRPr/>
            </a:pPr>
            <a:r xmlns:a="http://schemas.openxmlformats.org/drawingml/2006/main">
              <a:rPr lang="zh-CN" sz="1800" spc="-100" dirty="0">
                <a:latin typeface="Courier New" pitchFamily="49" charset="0"/>
                <a:cs typeface="Courier New" pitchFamily="49" charset="0"/>
              </a:rPr>
              <a:t>C是古怪的，有缺陷的，并且</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巨大的成功。虽然历史上的意外</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肯定有帮助，它显然满足了需求</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  </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对于一种高效的系统实现语言</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足以取代汇编语言，</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但足够抽象和流利地描述</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各种各样的算法和交互</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的环境。</a:t>
            </a:r>
          </a:p>
          <a:p>
            <a:pPr xmlns:a="http://schemas.openxmlformats.org/drawingml/2006/main">
              <a:lnSpc>
                <a:spcPct val="80000"/>
              </a:lnSpc>
              <a:spcBef>
                <a:spcPts val="500"/>
              </a:spcBef>
              <a:buFontTx/>
              <a:buNone/>
              <a:defRPr/>
            </a:pPr>
            <a:r xmlns:a="http://schemas.openxmlformats.org/drawingml/2006/main">
              <a:rPr lang="zh-CN" sz="1800" spc="-100" dirty="0">
                <a:latin typeface="Courier New" pitchFamily="49" charset="0"/>
                <a:cs typeface="Courier New" pitchFamily="49" charset="0"/>
              </a:rPr>
              <a:t>——丹尼斯·M·里奇</a:t>
            </a:r>
          </a:p>
        </p:txBody>
      </p:sp>
      <p:sp>
        <p:nvSpPr>
          <p:cNvPr id="4" name="Footer Placeholder 3">
            <a:extLst>
              <a:ext uri="{FF2B5EF4-FFF2-40B4-BE49-F238E27FC236}">
                <a16:creationId xmlns:a16="http://schemas.microsoft.com/office/drawing/2014/main" id="{DC8E91D3-6723-E781-EEF8-D1A20A88CC2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552096-1A72-E9D2-A0E6-587AD7D0EE6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4ACE2B-8F83-6848-8D6F-1666EBA38DC6}"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F5E65D9E-9681-A71E-FBA2-AEDF1278576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1443" name="Content Placeholder 2">
            <a:extLst>
              <a:ext uri="{FF2B5EF4-FFF2-40B4-BE49-F238E27FC236}">
                <a16:creationId xmlns:a16="http://schemas.microsoft.com/office/drawing/2014/main" id="{43DC4C27-CD3D-FA10-DB98-05DA6A01C70F}"/>
              </a:ext>
            </a:extLst>
          </p:cNvPr>
          <p:cNvSpPr>
            <a:spLocks noGrp="1"/>
          </p:cNvSpPr>
          <p:nvPr>
            <p:ph idx="1"/>
          </p:nvPr>
        </p:nvSpPr>
        <p:spPr/>
        <p:txBody>
          <a:bodyPr/>
          <a:lstStyle/>
          <a:p>
            <a:r xmlns:a="http://schemas.openxmlformats.org/drawingml/2006/main">
              <a:rPr lang="zh-CN" altLang="zh-CN">
                <a:ea typeface="宋体" panose="02010600030101010101" pitchFamily="2" charset="-122"/>
              </a:rPr>
              <a:t>要从 UNIX 或 Windows 提示符运行程序，我们将输入命令</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证明 &lt;quote</a:t>
            </a:r>
          </a:p>
          <a:p>
            <a:r xmlns:a="http://schemas.openxmlformats.org/drawingml/2006/main">
              <a:rPr lang="zh-CN" altLang="zh-CN">
                <a:ea typeface="宋体" panose="02010600030101010101" pitchFamily="2" charset="-122"/>
              </a:rPr>
              <a:t>&lt;</a:t>
            </a:r>
            <a:r xmlns:a="http://schemas.openxmlformats.org/drawingml/2006/main">
              <a:rPr lang="zh-CN" altLang="zh-CN">
                <a:ea typeface="宋体" panose="02010600030101010101" pitchFamily="2" charset="-122"/>
              </a:rPr>
              <a:t>符号通知操作系统 justify 将从文件引用中读取，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不是</a:t>
            </a:r>
            <a:r xmlns:a="http://schemas.openxmlformats.org/drawingml/2006/main">
              <a:rPr lang="zh-CN" altLang="zh-CN">
                <a:ea typeface="宋体" panose="02010600030101010101" pitchFamily="2" charset="-122"/>
              </a:rPr>
              <a:t>接受来自键盘的输入。</a:t>
            </a:r>
          </a:p>
          <a:p>
            <a:r xmlns:a="http://schemas.openxmlformats.org/drawingml/2006/main">
              <a:rPr lang="zh-CN" altLang="zh-CN">
                <a:ea typeface="宋体" panose="02010600030101010101" pitchFamily="2" charset="-122"/>
              </a:rPr>
              <a:t>UNIX、Windows 和其他操作系统支持的此功能称为</a:t>
            </a:r>
            <a:r xmlns:a="http://schemas.openxmlformats.org/drawingml/2006/main">
              <a:rPr lang="zh-CN" altLang="zh-CN" b="1" i="1">
                <a:ea typeface="宋体" panose="02010600030101010101" pitchFamily="2" charset="-122"/>
              </a:rPr>
              <a:t>输入重定向。</a:t>
            </a:r>
          </a:p>
        </p:txBody>
      </p:sp>
      <p:sp>
        <p:nvSpPr>
          <p:cNvPr id="4" name="Footer Placeholder 3">
            <a:extLst>
              <a:ext uri="{FF2B5EF4-FFF2-40B4-BE49-F238E27FC236}">
                <a16:creationId xmlns:a16="http://schemas.microsoft.com/office/drawing/2014/main" id="{77AD07DA-12DB-F13B-62B2-2C578384997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33DD4F8-C60B-4F19-2C65-C3C0F389F9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C5487D-ADDC-1742-8D6F-2A837877BAFB}"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3162EC49-0CBD-4161-0795-7E4F0C2BB7D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2467" name="Content Placeholder 2">
            <a:extLst>
              <a:ext uri="{FF2B5EF4-FFF2-40B4-BE49-F238E27FC236}">
                <a16:creationId xmlns:a16="http://schemas.microsoft.com/office/drawing/2014/main" id="{3F4AFCD1-AC5E-DB5B-9C27-1655E8181F22}"/>
              </a:ext>
            </a:extLst>
          </p:cNvPr>
          <p:cNvSpPr>
            <a:spLocks noGrp="1"/>
          </p:cNvSpPr>
          <p:nvPr>
            <p:ph idx="1"/>
          </p:nvPr>
        </p:nvSpPr>
        <p:spPr>
          <a:xfrm>
            <a:off x="685800" y="1524000"/>
            <a:ext cx="8077200" cy="4800600"/>
          </a:xfrm>
        </p:spPr>
        <p:txBody>
          <a:bodyPr/>
          <a:lstStyle/>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justify</a:t>
            </a:r>
            <a:r xmlns:a="http://schemas.openxmlformats.org/drawingml/2006/main">
              <a:rPr lang="zh-CN" altLang="zh-CN" sz="2600">
                <a:ea typeface="宋体" panose="02010600030101010101" pitchFamily="2" charset="-122"/>
              </a:rPr>
              <a:t>的输出</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9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C是古怪的，有缺陷的，并且取得了巨大的成功。虽然</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历史的偶然性肯定有所帮助，它显然满足了</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需要一种足够高效的系统实现语言</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取代汇编语言，但足够抽象和</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流利地描述广泛的算法和交互</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各种环境。 ——丹尼斯·M·里奇</a:t>
            </a:r>
          </a:p>
          <a:p>
            <a:pPr xmlns:a="http://schemas.openxmlformats.org/drawingml/2006/main">
              <a:spcBef>
                <a:spcPts val="675"/>
              </a:spcBef>
            </a:pP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justify</a:t>
            </a:r>
            <a:r xmlns:a="http://schemas.openxmlformats.org/drawingml/2006/main">
              <a:rPr lang="zh-CN" altLang="zh-CN" sz="2600">
                <a:ea typeface="宋体" panose="02010600030101010101" pitchFamily="2" charset="-122"/>
              </a:rPr>
              <a:t>的输出</a:t>
            </a:r>
            <a:r xmlns:a="http://schemas.openxmlformats.org/drawingml/2006/main">
              <a:rPr lang="zh-CN" altLang="zh-CN" sz="2600">
                <a:ea typeface="宋体" panose="02010600030101010101" pitchFamily="2" charset="-122"/>
              </a:rPr>
              <a:t>通常会出现在屏幕上，但我们可以使用</a:t>
            </a:r>
            <a:r xmlns:a="http://schemas.openxmlformats.org/drawingml/2006/main">
              <a:rPr lang="zh-CN" altLang="zh-CN" sz="2600" b="1" i="1">
                <a:ea typeface="宋体" panose="02010600030101010101" pitchFamily="2" charset="-122"/>
              </a:rPr>
              <a:t>输出重定向将其保存在文件中：</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证明 &lt;quote &gt;newquote</a:t>
            </a:r>
            <a:endParaRPr xmlns:a="http://schemas.openxmlformats.org/drawingml/2006/main" lang="en-US" altLang="zh-CN" sz="2200">
              <a:ea typeface="宋体" panose="02010600030101010101" pitchFamily="2" charset="-122"/>
            </a:endParaRPr>
          </a:p>
          <a:p>
            <a:pPr>
              <a:lnSpc>
                <a:spcPct val="80000"/>
              </a:lnSpc>
              <a:spcBef>
                <a:spcPts val="500"/>
              </a:spcBef>
            </a:pPr>
            <a:endParaRPr lang="en-US" altLang="zh-CN">
              <a:latin typeface="Courier New" panose="02070309020205020404" pitchFamily="49" charset="0"/>
              <a:ea typeface="宋体" panose="02010600030101010101" pitchFamily="2" charset="-122"/>
              <a:cs typeface="Courier New" panose="02070309020205020404" pitchFamily="49" charset="0"/>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0A3B866-C373-F561-F192-0732D298F2D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AFDBCB3-BE8A-58F2-729B-06FCAADEDA8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5B9774-7279-E44C-A1CB-8638CADB0E64}"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F66ED0A-6E52-0CBD-F686-42BBDD51272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源文件</a:t>
            </a:r>
          </a:p>
        </p:txBody>
      </p:sp>
      <p:sp>
        <p:nvSpPr>
          <p:cNvPr id="17411" name="Content Placeholder 2">
            <a:extLst>
              <a:ext uri="{FF2B5EF4-FFF2-40B4-BE49-F238E27FC236}">
                <a16:creationId xmlns:a16="http://schemas.microsoft.com/office/drawing/2014/main" id="{A7827506-82F4-70D4-02C2-AC42E78C7B59}"/>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如何表达</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30</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5</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7</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600">
                <a:ea typeface="宋体" panose="02010600030101010101" pitchFamily="2" charset="-122"/>
              </a:rPr>
              <a:t>: 将被评估：</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将 30 压入堆栈。</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将 5 压入堆栈。</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从堆栈中弹出前两个数字，从 30 中减去 5，得到 25，然后将结果推回堆栈。</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将 7 压入堆栈。</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从堆栈中弹出前两个数字，将它们相乘，然后将结果推回堆栈。</a:t>
            </a:r>
          </a:p>
          <a:p>
            <a:r xmlns:a="http://schemas.openxmlformats.org/drawingml/2006/main">
              <a:rPr lang="zh-CN" altLang="zh-CN" sz="2600">
                <a:ea typeface="宋体" panose="02010600030101010101" pitchFamily="2" charset="-122"/>
              </a:rPr>
              <a:t>堆栈现在将包含 175，即表达式的值。</a:t>
            </a:r>
          </a:p>
        </p:txBody>
      </p:sp>
      <p:sp>
        <p:nvSpPr>
          <p:cNvPr id="4" name="Footer Placeholder 3">
            <a:extLst>
              <a:ext uri="{FF2B5EF4-FFF2-40B4-BE49-F238E27FC236}">
                <a16:creationId xmlns:a16="http://schemas.microsoft.com/office/drawing/2014/main" id="{9AF66F22-DE10-DA6A-3615-2DCCE7FCC39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2B09EA8-2055-A485-167A-BAE468B4537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621CAA-B7AD-384B-9C92-BDACCB89B9EE}"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D9AB4787-6CEF-C5AC-4484-19A7C8CF1E8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3491" name="Content Placeholder 2">
            <a:extLst>
              <a:ext uri="{FF2B5EF4-FFF2-40B4-BE49-F238E27FC236}">
                <a16:creationId xmlns:a16="http://schemas.microsoft.com/office/drawing/2014/main" id="{5871CD23-C0F7-C17D-7323-19648A9EF28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a:t>
            </a:r>
            <a:r xmlns:a="http://schemas.openxmlformats.org/drawingml/2006/main">
              <a:rPr lang="zh-CN" altLang="zh-CN">
                <a:ea typeface="宋体" panose="02010600030101010101" pitchFamily="2" charset="-122"/>
              </a:rPr>
              <a:t>将删除多余的空格和空行以及填充和对齐行。</a:t>
            </a:r>
          </a:p>
          <a:p>
            <a:pPr xmlns:a="http://schemas.openxmlformats.org/drawingml/2006/main" lvl="1"/>
            <a:r xmlns:a="http://schemas.openxmlformats.org/drawingml/2006/main">
              <a:rPr lang="zh-CN" altLang="zh-CN">
                <a:ea typeface="宋体" panose="02010600030101010101" pitchFamily="2" charset="-122"/>
              </a:rPr>
              <a:t>“填充”一行意味着添加单词，直到再添加一个单词会导致该行溢出。</a:t>
            </a:r>
          </a:p>
          <a:p>
            <a:pPr xmlns:a="http://schemas.openxmlformats.org/drawingml/2006/main" lvl="1"/>
            <a:r xmlns:a="http://schemas.openxmlformats.org/drawingml/2006/main">
              <a:rPr lang="zh-CN" altLang="zh-CN">
                <a:ea typeface="宋体" panose="02010600030101010101" pitchFamily="2" charset="-122"/>
              </a:rPr>
              <a:t>“对齐”一行意味着在单词之间添加额外的空格，以便每行具有完全相同的长度（60 个字符）。</a:t>
            </a:r>
          </a:p>
          <a:p>
            <a:r xmlns:a="http://schemas.openxmlformats.org/drawingml/2006/main">
              <a:rPr lang="zh-CN" altLang="zh-CN">
                <a:ea typeface="宋体" panose="02010600030101010101" pitchFamily="2" charset="-122"/>
              </a:rPr>
              <a:t>必须进行对齐，以使一行中单词之间的间距相等（或几乎相等）。</a:t>
            </a:r>
          </a:p>
          <a:p>
            <a:r xmlns:a="http://schemas.openxmlformats.org/drawingml/2006/main">
              <a:rPr lang="zh-CN" altLang="zh-CN">
                <a:ea typeface="宋体" panose="02010600030101010101" pitchFamily="2" charset="-122"/>
              </a:rPr>
              <a:t>输出的最后一行是不合理的。</a:t>
            </a:r>
          </a:p>
        </p:txBody>
      </p:sp>
      <p:sp>
        <p:nvSpPr>
          <p:cNvPr id="4" name="Footer Placeholder 3">
            <a:extLst>
              <a:ext uri="{FF2B5EF4-FFF2-40B4-BE49-F238E27FC236}">
                <a16:creationId xmlns:a16="http://schemas.microsoft.com/office/drawing/2014/main" id="{0DAB7A6B-1C12-D79B-BE82-3720B02A70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74E4B0A-C458-86C8-82DE-1C5C841EF40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EB1F90-AE79-3C48-82E3-349A9F4D25AE}"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30C139B-12E0-90BD-E161-B0FC46E1B0A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4515" name="Content Placeholder 2">
            <a:extLst>
              <a:ext uri="{FF2B5EF4-FFF2-40B4-BE49-F238E27FC236}">
                <a16:creationId xmlns:a16="http://schemas.microsoft.com/office/drawing/2014/main" id="{069A47CB-6106-79BA-6660-F08CA3C5D8CD}"/>
              </a:ext>
            </a:extLst>
          </p:cNvPr>
          <p:cNvSpPr>
            <a:spLocks noGrp="1"/>
          </p:cNvSpPr>
          <p:nvPr>
            <p:ph idx="1"/>
          </p:nvPr>
        </p:nvSpPr>
        <p:spPr/>
        <p:txBody>
          <a:bodyPr/>
          <a:lstStyle/>
          <a:p>
            <a:r xmlns:a="http://schemas.openxmlformats.org/drawingml/2006/main">
              <a:rPr lang="zh-CN" altLang="zh-CN">
                <a:ea typeface="宋体" panose="02010600030101010101" pitchFamily="2" charset="-122"/>
              </a:rPr>
              <a:t>我们假设单词长度不超过 20 个字符，包括任何相邻的标点符号。</a:t>
            </a:r>
          </a:p>
          <a:p>
            <a:r xmlns:a="http://schemas.openxmlformats.org/drawingml/2006/main">
              <a:rPr lang="zh-CN" altLang="zh-CN">
                <a:ea typeface="宋体" panose="02010600030101010101" pitchFamily="2" charset="-122"/>
              </a:rPr>
              <a:t>如果程序遇到更长的单词，它必须忽略前 20 个之后的所有字符，用一个星号替换它们。</a:t>
            </a:r>
          </a:p>
          <a:p>
            <a:r xmlns:a="http://schemas.openxmlformats.org/drawingml/2006/main">
              <a:rPr lang="zh-CN" altLang="zh-CN">
                <a:ea typeface="宋体" panose="02010600030101010101" pitchFamily="2" charset="-122"/>
              </a:rPr>
              <a:t>例如，这个词</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反建制主义</a:t>
            </a:r>
          </a:p>
          <a:p>
            <a:pPr xmlns:a="http://schemas.openxmlformats.org/drawingml/2006/main">
              <a:buFontTx/>
              <a:buNone/>
            </a:pPr>
            <a:r xmlns:a="http://schemas.openxmlformats.org/drawingml/2006/main">
              <a:rPr lang="zh-CN" altLang="zh-CN">
                <a:ea typeface="宋体" panose="02010600030101010101" pitchFamily="2" charset="-122"/>
              </a:rPr>
              <a:t>将打印为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反解散*</a:t>
            </a:r>
          </a:p>
        </p:txBody>
      </p:sp>
      <p:sp>
        <p:nvSpPr>
          <p:cNvPr id="4" name="Footer Placeholder 3">
            <a:extLst>
              <a:ext uri="{FF2B5EF4-FFF2-40B4-BE49-F238E27FC236}">
                <a16:creationId xmlns:a16="http://schemas.microsoft.com/office/drawing/2014/main" id="{F034A928-A445-B305-28A0-F327049CF5B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C0771DD-A0E5-D9E1-849D-78253D54036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920713-CB74-AB49-8B4E-865B660BB5B8}"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C35CC8A-05DD-82BC-0312-683676DB4E8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5539" name="Content Placeholder 2">
            <a:extLst>
              <a:ext uri="{FF2B5EF4-FFF2-40B4-BE49-F238E27FC236}">
                <a16:creationId xmlns:a16="http://schemas.microsoft.com/office/drawing/2014/main" id="{C3201554-E5F3-D880-E12A-0AAA657FF204}"/>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程序无法在阅读时一个一个地写字。</a:t>
            </a:r>
          </a:p>
          <a:p>
            <a:r xmlns:a="http://schemas.openxmlformats.org/drawingml/2006/main">
              <a:rPr lang="zh-CN" altLang="zh-CN">
                <a:ea typeface="宋体" panose="02010600030101010101" pitchFamily="2" charset="-122"/>
              </a:rPr>
              <a:t>相反，它必须将它们存储在“行缓冲区”中，直到有足够的空间来填充一行。</a:t>
            </a:r>
          </a:p>
        </p:txBody>
      </p:sp>
      <p:sp>
        <p:nvSpPr>
          <p:cNvPr id="4" name="Footer Placeholder 3">
            <a:extLst>
              <a:ext uri="{FF2B5EF4-FFF2-40B4-BE49-F238E27FC236}">
                <a16:creationId xmlns:a16="http://schemas.microsoft.com/office/drawing/2014/main" id="{A3B48847-B126-A932-CDE4-7C3C06EEDA3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03F6612-10C5-FBF1-DA65-49B8888A4CC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316DCF-F32B-8941-83C9-EF812FD29172}"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32714C9F-2C28-405B-872D-1ABF13B27E5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6563" name="Content Placeholder 2">
            <a:extLst>
              <a:ext uri="{FF2B5EF4-FFF2-40B4-BE49-F238E27FC236}">
                <a16:creationId xmlns:a16="http://schemas.microsoft.com/office/drawing/2014/main" id="{39848632-1E59-D584-D008-2049BBA78A06}"/>
              </a:ext>
            </a:extLst>
          </p:cNvPr>
          <p:cNvSpPr>
            <a:spLocks noGrp="1"/>
          </p:cNvSpPr>
          <p:nvPr>
            <p:ph idx="1"/>
          </p:nvPr>
        </p:nvSpPr>
        <p:spPr/>
        <p:txBody>
          <a:bodyPr/>
          <a:lstStyle/>
          <a:p>
            <a:r xmlns:a="http://schemas.openxmlformats.org/drawingml/2006/main">
              <a:rPr lang="zh-CN" altLang="zh-CN">
                <a:ea typeface="宋体" panose="02010600030101010101" pitchFamily="2" charset="-122"/>
              </a:rPr>
              <a:t>该程序的核心将是一个循环：</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读单词</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a:t>
            </a:r>
            <a:r xmlns:a="http://schemas.openxmlformats.org/drawingml/2006/main">
              <a:rPr lang="zh-CN" altLang="zh-CN" sz="2400" i="1">
                <a:ea typeface="宋体" panose="02010600030101010101" pitchFamily="2" charset="-122"/>
              </a:rPr>
              <a:t>看不懂字</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无正当理由写入行缓冲区的内容</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终止程序</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a:t>
            </a:r>
            <a:r xmlns:a="http://schemas.openxmlformats.org/drawingml/2006/main">
              <a:rPr lang="zh-CN" altLang="zh-CN" sz="2400" i="1">
                <a:ea typeface="宋体" panose="02010600030101010101" pitchFamily="2" charset="-122"/>
              </a:rPr>
              <a:t>字不适合行缓冲区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写入行缓冲区的内容并说明理由</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清除行缓冲区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i="1">
                <a:ea typeface="宋体" panose="02010600030101010101" pitchFamily="2" charset="-122"/>
              </a:rPr>
              <a:t>将单词添加到行缓冲区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F1BE6F8-039C-466A-8458-2771EF33657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3C216B6-B3B5-BBB0-FF70-EA7A4EA4D2A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8297F6-A6EF-854E-8D63-CB1E1A919BA1}"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DDACCC11-7DA9-AFFD-CEEB-D51B123CF2C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7587" name="Content Placeholder 2">
            <a:extLst>
              <a:ext uri="{FF2B5EF4-FFF2-40B4-BE49-F238E27FC236}">
                <a16:creationId xmlns:a16="http://schemas.microsoft.com/office/drawing/2014/main" id="{DF8378A8-B745-A27B-8AD6-D408EDE248DD}"/>
              </a:ext>
            </a:extLst>
          </p:cNvPr>
          <p:cNvSpPr>
            <a:spLocks noGrp="1"/>
          </p:cNvSpPr>
          <p:nvPr>
            <p:ph idx="1"/>
          </p:nvPr>
        </p:nvSpPr>
        <p:spPr/>
        <p:txBody>
          <a:bodyPr/>
          <a:lstStyle/>
          <a:p>
            <a:r xmlns:a="http://schemas.openxmlformats.org/drawingml/2006/main">
              <a:rPr lang="zh-CN" altLang="zh-CN">
                <a:ea typeface="宋体" panose="02010600030101010101" pitchFamily="2" charset="-122"/>
              </a:rPr>
              <a:t>该程序将分为三个源文件：</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word.c </a:t>
            </a:r>
            <a:r xmlns:a="http://schemas.openxmlformats.org/drawingml/2006/main">
              <a:rPr lang="zh-CN" altLang="zh-CN">
                <a:ea typeface="宋体" panose="02010600030101010101" pitchFamily="2" charset="-122"/>
              </a:rPr>
              <a:t>: 与单词相关的函数</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line.c </a:t>
            </a:r>
            <a:r xmlns:a="http://schemas.openxmlformats.org/drawingml/2006/main">
              <a:rPr lang="zh-CN" altLang="zh-CN">
                <a:ea typeface="宋体" panose="02010600030101010101" pitchFamily="2" charset="-122"/>
              </a:rPr>
              <a:t>：与行缓冲区相关的函数</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justify.c </a:t>
            </a:r>
            <a:r xmlns:a="http://schemas.openxmlformats.org/drawingml/2006/main">
              <a:rPr lang="zh-CN" altLang="zh-CN">
                <a:ea typeface="宋体" panose="02010600030101010101" pitchFamily="2" charset="-122"/>
              </a:rPr>
              <a:t>：包含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主要</a:t>
            </a:r>
            <a:r xmlns:a="http://schemas.openxmlformats.org/drawingml/2006/main">
              <a:rPr lang="zh-CN" altLang="zh-CN">
                <a:ea typeface="宋体" panose="02010600030101010101" pitchFamily="2" charset="-122"/>
              </a:rPr>
              <a:t>功能</a:t>
            </a:r>
          </a:p>
          <a:p>
            <a:r xmlns:a="http://schemas.openxmlformats.org/drawingml/2006/main">
              <a:rPr lang="zh-CN" altLang="zh-CN">
                <a:ea typeface="宋体" panose="02010600030101010101" pitchFamily="2" charset="-122"/>
              </a:rPr>
              <a:t>我们还需要两个头文件：</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word.h </a:t>
            </a:r>
            <a:r xmlns:a="http://schemas.openxmlformats.org/drawingml/2006/main">
              <a:rPr lang="zh-CN" altLang="zh-CN">
                <a:ea typeface="宋体" panose="02010600030101010101" pitchFamily="2" charset="-122"/>
              </a:rPr>
              <a:t>: word.c 中函数的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原型</a:t>
            </a:r>
            <a:endParaRPr xmlns:a="http://schemas.openxmlformats.org/drawingml/2006/main" lang="en-US" altLang="zh-CN">
              <a:ea typeface="宋体" panose="02010600030101010101" pitchFamily="2" charset="-122"/>
            </a:endParaRP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line.h </a:t>
            </a:r>
            <a:r xmlns:a="http://schemas.openxmlformats.org/drawingml/2006/main">
              <a:rPr lang="zh-CN" altLang="zh-CN">
                <a:ea typeface="宋体" panose="02010600030101010101" pitchFamily="2" charset="-122"/>
              </a:rPr>
              <a:t>: line.c 中函数的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原型</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word.h</a:t>
            </a:r>
            <a:r xmlns:a="http://schemas.openxmlformats.org/drawingml/2006/main">
              <a:rPr lang="zh-CN" altLang="zh-CN">
                <a:ea typeface="宋体" panose="02010600030101010101" pitchFamily="2" charset="-122"/>
              </a:rPr>
              <a:t>将包含读取单词的函数的原型。</a:t>
            </a:r>
          </a:p>
        </p:txBody>
      </p:sp>
      <p:sp>
        <p:nvSpPr>
          <p:cNvPr id="4" name="Footer Placeholder 3">
            <a:extLst>
              <a:ext uri="{FF2B5EF4-FFF2-40B4-BE49-F238E27FC236}">
                <a16:creationId xmlns:a16="http://schemas.microsoft.com/office/drawing/2014/main" id="{8AF255AA-4169-C9CD-2F2A-9BE43A6CE1B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0D0B2DC-E133-03F4-E6E0-E7B3E99BD89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35BED5-020C-BC43-BA10-2B1C7C6BE3FC}"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AD473F80-90A5-00A4-93B4-44743106C11C}"/>
              </a:ext>
            </a:extLst>
          </p:cNvPr>
          <p:cNvSpPr>
            <a:spLocks noGrp="1"/>
          </p:cNvSpPr>
          <p:nvPr>
            <p:ph idx="1"/>
          </p:nvPr>
        </p:nvSpPr>
        <p:spPr>
          <a:xfrm>
            <a:off x="381000" y="762000"/>
            <a:ext cx="83820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单词.h</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#ifndef WORD_H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WORD_H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read_word：从输入中读取下一个单词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将其存储在 word 中。如果没有，则使单词为空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由于文件结尾，可以读取单词。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如果单词长度超过则截断单词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长。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read_word(char *word, int 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7672C336-CD67-276D-849F-91BF9B49D6C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ECFCBC6-B9C6-F734-4C4B-D313216BFD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0AC32A-B159-CB45-8E81-49144AF0106B}"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6083675D-02E6-B127-7A7D-A7284934BBD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69635" name="Content Placeholder 2">
            <a:extLst>
              <a:ext uri="{FF2B5EF4-FFF2-40B4-BE49-F238E27FC236}">
                <a16:creationId xmlns:a16="http://schemas.microsoft.com/office/drawing/2014/main" id="{8C1F4A9E-655E-27B6-0D44-DEF391C68A6D}"/>
              </a:ext>
            </a:extLst>
          </p:cNvPr>
          <p:cNvSpPr>
            <a:spLocks noGrp="1"/>
          </p:cNvSpPr>
          <p:nvPr>
            <p:ph idx="1"/>
          </p:nvPr>
        </p:nvSpPr>
        <p:spPr/>
        <p:txBody>
          <a:bodyPr/>
          <a:lstStyle/>
          <a:p>
            <a:r xmlns:a="http://schemas.openxmlformats.org/drawingml/2006/main">
              <a:rPr lang="zh-CN" altLang="zh-CN">
                <a:ea typeface="宋体" panose="02010600030101010101" pitchFamily="2" charset="-122"/>
              </a:rPr>
              <a:t>主循环的轮廓揭示了对执行以下操作的函数的需求：</a:t>
            </a:r>
          </a:p>
          <a:p>
            <a:pPr xmlns:a="http://schemas.openxmlformats.org/drawingml/2006/main" lvl="1"/>
            <a:r xmlns:a="http://schemas.openxmlformats.org/drawingml/2006/main">
              <a:rPr lang="zh-CN" altLang="zh-CN">
                <a:ea typeface="宋体" panose="02010600030101010101" pitchFamily="2" charset="-122"/>
              </a:rPr>
              <a:t>无正当理由写入行缓冲区的内容</a:t>
            </a:r>
          </a:p>
          <a:p>
            <a:pPr xmlns:a="http://schemas.openxmlformats.org/drawingml/2006/main" lvl="1"/>
            <a:r xmlns:a="http://schemas.openxmlformats.org/drawingml/2006/main">
              <a:rPr lang="zh-CN" altLang="zh-CN">
                <a:ea typeface="宋体" panose="02010600030101010101" pitchFamily="2" charset="-122"/>
              </a:rPr>
              <a:t>确定行缓冲区中剩余的字符数</a:t>
            </a:r>
          </a:p>
          <a:p>
            <a:pPr xmlns:a="http://schemas.openxmlformats.org/drawingml/2006/main" lvl="1"/>
            <a:r xmlns:a="http://schemas.openxmlformats.org/drawingml/2006/main">
              <a:rPr lang="zh-CN" altLang="zh-CN">
                <a:ea typeface="宋体" panose="02010600030101010101" pitchFamily="2" charset="-122"/>
              </a:rPr>
              <a:t>写入行缓冲区的内容并对齐</a:t>
            </a:r>
          </a:p>
          <a:p>
            <a:pPr xmlns:a="http://schemas.openxmlformats.org/drawingml/2006/main" lvl="1"/>
            <a:r xmlns:a="http://schemas.openxmlformats.org/drawingml/2006/main">
              <a:rPr lang="zh-CN" altLang="zh-CN">
                <a:ea typeface="宋体" panose="02010600030101010101" pitchFamily="2" charset="-122"/>
              </a:rPr>
              <a:t>清除行缓冲区</a:t>
            </a:r>
          </a:p>
          <a:p>
            <a:pPr xmlns:a="http://schemas.openxmlformats.org/drawingml/2006/main" lvl="1"/>
            <a:r xmlns:a="http://schemas.openxmlformats.org/drawingml/2006/main">
              <a:rPr lang="zh-CN" altLang="zh-CN">
                <a:ea typeface="宋体" panose="02010600030101010101" pitchFamily="2" charset="-122"/>
              </a:rPr>
              <a:t>将单词添加到行缓冲区</a:t>
            </a:r>
          </a:p>
          <a:p>
            <a:r xmlns:a="http://schemas.openxmlformats.org/drawingml/2006/main">
              <a:rPr lang="zh-CN" altLang="zh-CN">
                <a:ea typeface="宋体" panose="02010600030101010101" pitchFamily="2" charset="-122"/>
              </a:rPr>
              <a:t>我们将调用这些函数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flush_line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space_remaining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write_line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clear_line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add_word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1E4C0DA0-444E-A20F-9458-AE78D8C5579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32B053-FA0E-B986-FE98-93A96225CEC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F8710B-0AC8-6E48-AEF7-B95E4CD67683}"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E1A5D152-EFA7-E017-EF03-206FAC5A0329}"/>
              </a:ext>
            </a:extLst>
          </p:cNvPr>
          <p:cNvSpPr>
            <a:spLocks noGrp="1"/>
          </p:cNvSpPr>
          <p:nvPr>
            <p:ph idx="1"/>
          </p:nvPr>
        </p:nvSpPr>
        <p:spPr>
          <a:xfrm>
            <a:off x="381000" y="762000"/>
            <a:ext cx="83820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线.h</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#ifndef LINE_H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LINE_H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clear_line：清除当前行。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无效清除线（无效）；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add_word：将单词添加到当前行的末尾。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如果这不是该行的第一个单词，*</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在单词前加一个空格。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add_word(const char *word);</a:t>
            </a:r>
          </a:p>
        </p:txBody>
      </p:sp>
      <p:sp>
        <p:nvSpPr>
          <p:cNvPr id="4" name="Footer Placeholder 3">
            <a:extLst>
              <a:ext uri="{FF2B5EF4-FFF2-40B4-BE49-F238E27FC236}">
                <a16:creationId xmlns:a16="http://schemas.microsoft.com/office/drawing/2014/main" id="{FE5D6564-D7D0-5937-D286-EA949160BEC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35CDA7B-6796-82A9-34E0-9CC41112A8D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95D0DC-4328-2B43-BD2F-9A40FBF1A009}"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F0FD7077-78BC-7BDA-F97C-12223AF64BA7}"/>
              </a:ext>
            </a:extLst>
          </p:cNvPr>
          <p:cNvSpPr>
            <a:spLocks noGrp="1"/>
          </p:cNvSpPr>
          <p:nvPr>
            <p:ph idx="1"/>
          </p:nvPr>
        </p:nvSpPr>
        <p:spPr>
          <a:xfrm>
            <a:off x="381000" y="762000"/>
            <a:ext cx="83820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space_remaining：返回剩余字符数*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在当前行。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space_remaining（无效）；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write_line：用*写入当前行</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理由。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无效写行（无效）；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flush_line: 不写当前行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理由。如果该行为空，是否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没有什么。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无效冲洗线（无效）；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512C8A1A-3D93-DDB1-7497-96727C64118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AD06B03-8869-A958-697B-82546B10BC7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487FD2-3018-2648-BFA1-D15AE7984E43}"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3460967-7988-1D18-CEA0-F93B3E63CE8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72707" name="Content Placeholder 2">
            <a:extLst>
              <a:ext uri="{FF2B5EF4-FFF2-40B4-BE49-F238E27FC236}">
                <a16:creationId xmlns:a16="http://schemas.microsoft.com/office/drawing/2014/main" id="{A2C8AB19-4905-A05F-4779-6AD8C7CEA33C}"/>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在编写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line.c</a:t>
            </a:r>
            <a:r xmlns:a="http://schemas.openxmlformats.org/drawingml/2006/main">
              <a:rPr lang="zh-CN" altLang="zh-CN">
                <a:ea typeface="宋体" panose="02010600030101010101" pitchFamily="2" charset="-122"/>
              </a:rPr>
              <a:t>文件之前，我们可以使用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line.h中声明的函数</a:t>
            </a:r>
            <a:r xmlns:a="http://schemas.openxmlformats.org/drawingml/2006/main">
              <a:rPr lang="zh-CN" altLang="zh-CN">
                <a:ea typeface="宋体" panose="02010600030101010101" pitchFamily="2" charset="-122"/>
              </a:rPr>
              <a:t>来编写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主程序 justify.c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编写此文件主要是将原始循环设计翻译成 C 语言。</a:t>
            </a:r>
          </a:p>
        </p:txBody>
      </p:sp>
      <p:sp>
        <p:nvSpPr>
          <p:cNvPr id="4" name="Footer Placeholder 3">
            <a:extLst>
              <a:ext uri="{FF2B5EF4-FFF2-40B4-BE49-F238E27FC236}">
                <a16:creationId xmlns:a16="http://schemas.microsoft.com/office/drawing/2014/main" id="{528682D0-771D-05C1-1246-95208E93CFD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3DC9683-324F-0A1E-240F-D6083AE3272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443F4-51E5-4543-B4D4-9A7B8CD03A53}"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DEBC24B-B443-9160-2C08-744A9F8105E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源文件</a:t>
            </a:r>
          </a:p>
        </p:txBody>
      </p:sp>
      <p:sp>
        <p:nvSpPr>
          <p:cNvPr id="18435" name="Content Placeholder 2">
            <a:extLst>
              <a:ext uri="{FF2B5EF4-FFF2-40B4-BE49-F238E27FC236}">
                <a16:creationId xmlns:a16="http://schemas.microsoft.com/office/drawing/2014/main" id="{653F74B9-4AFE-21DF-5740-1A4B966D9DF3}"/>
              </a:ext>
            </a:extLst>
          </p:cNvPr>
          <p:cNvSpPr>
            <a:spLocks noGrp="1"/>
          </p:cNvSpPr>
          <p:nvPr>
            <p:ph idx="1"/>
          </p:nvPr>
        </p:nvSpPr>
        <p:spPr/>
        <p:txBody>
          <a:bodyPr/>
          <a:lstStyle/>
          <a:p>
            <a:r xmlns:a="http://schemas.openxmlformats.org/drawingml/2006/main">
              <a:rPr lang="zh-CN" altLang="zh-CN">
                <a:ea typeface="宋体" panose="02010600030101010101" pitchFamily="2" charset="-122"/>
              </a:rPr>
              <a:t>该程序的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函数将包含一个执行以下操作的循环：</a:t>
            </a:r>
          </a:p>
          <a:p>
            <a:pPr xmlns:a="http://schemas.openxmlformats.org/drawingml/2006/main" lvl="1"/>
            <a:r xmlns:a="http://schemas.openxmlformats.org/drawingml/2006/main">
              <a:rPr lang="zh-CN" altLang="zh-CN">
                <a:ea typeface="宋体" panose="02010600030101010101" pitchFamily="2" charset="-122"/>
              </a:rPr>
              <a:t>读取“令牌”（数字或运算符）。</a:t>
            </a:r>
          </a:p>
          <a:p>
            <a:pPr xmlns:a="http://schemas.openxmlformats.org/drawingml/2006/main" lvl="1"/>
            <a:r xmlns:a="http://schemas.openxmlformats.org/drawingml/2006/main">
              <a:rPr lang="zh-CN" altLang="zh-CN">
                <a:ea typeface="宋体" panose="02010600030101010101" pitchFamily="2" charset="-122"/>
              </a:rPr>
              <a:t>如果令牌是数字，则将其压入堆栈。</a:t>
            </a:r>
          </a:p>
          <a:p>
            <a:pPr xmlns:a="http://schemas.openxmlformats.org/drawingml/2006/main" lvl="1"/>
            <a:r xmlns:a="http://schemas.openxmlformats.org/drawingml/2006/main">
              <a:rPr lang="zh-CN" altLang="zh-CN">
                <a:ea typeface="宋体" panose="02010600030101010101" pitchFamily="2" charset="-122"/>
              </a:rPr>
              <a:t>如果令牌是运算符，则从堆栈中弹出其操作数，执行操作，然后将结果推回堆栈。</a:t>
            </a:r>
          </a:p>
          <a:p>
            <a:r xmlns:a="http://schemas.openxmlformats.org/drawingml/2006/main">
              <a:rPr lang="zh-CN" altLang="zh-CN">
                <a:ea typeface="宋体" panose="02010600030101010101" pitchFamily="2" charset="-122"/>
              </a:rPr>
              <a:t>在将这样的程序划分为文件时，将相关的函数和变量放在同一个文件中是有意义的。</a:t>
            </a:r>
          </a:p>
        </p:txBody>
      </p:sp>
      <p:sp>
        <p:nvSpPr>
          <p:cNvPr id="4" name="Footer Placeholder 3">
            <a:extLst>
              <a:ext uri="{FF2B5EF4-FFF2-40B4-BE49-F238E27FC236}">
                <a16:creationId xmlns:a16="http://schemas.microsoft.com/office/drawing/2014/main" id="{5DBBC030-7F3E-7025-7CCC-7A03A0F5913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428CE8F-7196-7491-0C76-8778D74D97D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5B0EA7-B248-AE49-896D-DD49ED1D3DE4}"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2A3C888D-C933-CFF4-6F81-7D8796A93736}"/>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证明.c</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格式化文本文件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&lt;string.h&gt;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"line.h"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"word.h"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MAX_WORD_LEN 20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字符字[MAX_WORD_LEN+2];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word_len;</a:t>
            </a:r>
          </a:p>
        </p:txBody>
      </p:sp>
      <p:sp>
        <p:nvSpPr>
          <p:cNvPr id="4" name="Footer Placeholder 3">
            <a:extLst>
              <a:ext uri="{FF2B5EF4-FFF2-40B4-BE49-F238E27FC236}">
                <a16:creationId xmlns:a16="http://schemas.microsoft.com/office/drawing/2014/main" id="{2EAD3CB9-461D-1DC4-2A4D-5B8BBE778D9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95BB40-AE44-EE30-DBA9-4400A9A65C5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60A232-76A0-3B4C-987C-0F4A76311D78}"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29545989-44FC-C954-938B-685ABEAEA1C9}"/>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清除线（）；</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读字（字，MAX_WORD_LEN+1）；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word_len = strlen(word);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如果（word_len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冲洗线（）；</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如果（word_len &gt; MAX_WORD_LEN）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字[MAX_WORD_LEN]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(word_len + 1 &gt; space_remaining())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写线（）；</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清除线（）；</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添加字（字）；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F7D3FC54-6396-662D-D3F8-908DB65B7A0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9245801-3A3D-A615-4796-6E3B14A333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B61E78-B994-4549-8611-E07DF313FF71}"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AC805DA-E2FF-65C9-F1FB-271855D3212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75779" name="Content Placeholder 2">
            <a:extLst>
              <a:ext uri="{FF2B5EF4-FFF2-40B4-BE49-F238E27FC236}">
                <a16:creationId xmlns:a16="http://schemas.microsoft.com/office/drawing/2014/main" id="{D059812A-E3E6-56C2-6DF3-933C5E104282}"/>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使用一种技巧来处理超过 20 个字符的单词。</a:t>
            </a:r>
          </a:p>
          <a:p>
            <a:r xmlns:a="http://schemas.openxmlformats.org/drawingml/2006/main">
              <a:rPr lang="zh-CN" altLang="zh-CN">
                <a:ea typeface="宋体" panose="02010600030101010101" pitchFamily="2" charset="-122"/>
              </a:rPr>
              <a:t>当它调用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read_word</a:t>
            </a:r>
            <a:r xmlns:a="http://schemas.openxmlformats.org/drawingml/2006/main">
              <a:rPr lang="zh-CN" altLang="zh-CN">
                <a:ea typeface="宋体" panose="02010600030101010101" pitchFamily="2" charset="-122"/>
              </a:rPr>
              <a:t>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告诉它截断任何超过 21 个字符的单词。</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read_word</a:t>
            </a:r>
            <a:r xmlns:a="http://schemas.openxmlformats.org/drawingml/2006/main">
              <a:rPr lang="zh-CN" altLang="zh-CN">
                <a:ea typeface="宋体" panose="02010600030101010101" pitchFamily="2" charset="-122"/>
              </a:rPr>
              <a:t>返回后， </a:t>
            </a:r>
            <a:r xmlns:a="http://schemas.openxmlformats.org/drawingml/2006/main">
              <a:rPr lang="zh-CN" altLang="zh-CN">
                <a:ea typeface="宋体" panose="02010600030101010101" pitchFamily="2" charset="-122"/>
              </a:rPr>
              <a:t>main</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检查</a:t>
            </a:r>
            <a:r xmlns:a="http://schemas.openxmlformats.org/drawingml/2006/main">
              <a:rPr lang="zh-CN" altLang="zh-CN">
                <a:ea typeface="宋体" panose="02010600030101010101" pitchFamily="2" charset="-122"/>
              </a:rPr>
              <a:t>word 是否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包含</a:t>
            </a:r>
            <a:r xmlns:a="http://schemas.openxmlformats.org/drawingml/2006/main">
              <a:rPr lang="zh-CN" altLang="zh-CN">
                <a:ea typeface="宋体" panose="02010600030101010101" pitchFamily="2" charset="-122"/>
              </a:rPr>
              <a:t>超过 20 个字符的字符串。</a:t>
            </a:r>
          </a:p>
          <a:p>
            <a:r xmlns:a="http://schemas.openxmlformats.org/drawingml/2006/main">
              <a:rPr lang="zh-CN" altLang="zh-CN">
                <a:ea typeface="宋体" panose="02010600030101010101" pitchFamily="2" charset="-122"/>
              </a:rPr>
              <a:t>如果是这样，这个词必须至少有 21 个字符长（截断之前），所以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用星号替换它的第 21 个字符。</a:t>
            </a:r>
          </a:p>
        </p:txBody>
      </p:sp>
      <p:sp>
        <p:nvSpPr>
          <p:cNvPr id="4" name="Footer Placeholder 3">
            <a:extLst>
              <a:ext uri="{FF2B5EF4-FFF2-40B4-BE49-F238E27FC236}">
                <a16:creationId xmlns:a16="http://schemas.microsoft.com/office/drawing/2014/main" id="{5AC238C8-0720-1B78-A770-71510D7CD73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4BE3F2C-6FE2-1525-3498-01AD1CEC55F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C25D47-F42E-1547-A15E-3A37C8AA2146}"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13CD217E-AF3B-C881-E118-147BB065F7F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76803" name="Content Placeholder 2">
            <a:extLst>
              <a:ext uri="{FF2B5EF4-FFF2-40B4-BE49-F238E27FC236}">
                <a16:creationId xmlns:a16="http://schemas.microsoft.com/office/drawing/2014/main" id="{C74636B4-C8D4-5975-3DFB-3654943366B0}"/>
              </a:ext>
            </a:extLst>
          </p:cNvPr>
          <p:cNvSpPr>
            <a:spLocks noGrp="1"/>
          </p:cNvSpPr>
          <p:nvPr>
            <p:ph idx="1"/>
          </p:nvPr>
        </p:nvSpPr>
        <p:spPr/>
        <p:txBody>
          <a:bodyPr/>
          <a:lstStyle/>
          <a:p>
            <a:r xmlns:a="http://schemas.openxmlformats.org/drawingml/2006/main">
              <a:rPr lang="zh-CN" altLang="zh-CN">
                <a:ea typeface="宋体" panose="02010600030101010101" pitchFamily="2" charset="-122"/>
              </a:rPr>
              <a:t>word.h</a:t>
            </a:r>
            <a:r xmlns:a="http://schemas.openxmlformats.org/drawingml/2006/main">
              <a:rPr lang="zh-CN" altLang="zh-CN">
                <a:ea typeface="宋体" panose="02010600030101010101" pitchFamily="2" charset="-122"/>
              </a:rPr>
              <a:t>头文件只有一个函数的原型，</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即</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read_word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read_char ， read_word</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更</a:t>
            </a:r>
            <a:r xmlns:a="http://schemas.openxmlformats.org/drawingml/2006/main">
              <a:rPr lang="zh-CN" altLang="zh-CN">
                <a:ea typeface="宋体" panose="02010600030101010101" pitchFamily="2" charset="-122"/>
              </a:rPr>
              <a:t>容易编写</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read_char</a:t>
            </a:r>
            <a:r xmlns:a="http://schemas.openxmlformats.org/drawingml/2006/main">
              <a:rPr lang="zh-CN" altLang="zh-CN">
                <a:ea typeface="宋体" panose="02010600030101010101" pitchFamily="2" charset="-122"/>
              </a:rPr>
              <a:t>的工作是读取单个字符，如果是换行符或制表符，则将其转换为空格。</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使用 read_word</a:t>
            </a:r>
            <a:r xmlns:a="http://schemas.openxmlformats.org/drawingml/2006/main">
              <a:rPr lang="zh-CN" altLang="zh-CN">
                <a:ea typeface="宋体" panose="02010600030101010101" pitchFamily="2" charset="-122"/>
              </a:rPr>
              <a:t>调用</a:t>
            </a:r>
            <a:r xmlns:a="http://schemas.openxmlformats.org/drawingml/2006/main">
              <a:rPr lang="zh-CN" altLang="zh-CN">
                <a:ea typeface="宋体" panose="02010600030101010101" pitchFamily="2" charset="-122"/>
              </a:rPr>
              <a:t>read_char</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而</a:t>
            </a:r>
            <a:r xmlns:a="http://schemas.openxmlformats.org/drawingml/2006/main">
              <a:rPr lang="zh-CN" altLang="zh-CN">
                <a:ea typeface="宋体" panose="02010600030101010101" pitchFamily="2" charset="-122"/>
              </a:rPr>
              <a:t>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a:t>
            </a:r>
            <a:r xmlns:a="http://schemas.openxmlformats.org/drawingml/2006/main">
              <a:rPr lang="zh-CN" altLang="zh-CN">
                <a:ea typeface="宋体" panose="02010600030101010101" pitchFamily="2" charset="-122"/>
              </a:rPr>
              <a:t>解决了将换行符和制表符视为空格的问题。</a:t>
            </a:r>
          </a:p>
        </p:txBody>
      </p:sp>
      <p:sp>
        <p:nvSpPr>
          <p:cNvPr id="4" name="Footer Placeholder 3">
            <a:extLst>
              <a:ext uri="{FF2B5EF4-FFF2-40B4-BE49-F238E27FC236}">
                <a16:creationId xmlns:a16="http://schemas.microsoft.com/office/drawing/2014/main" id="{A04F5614-7E9D-FC80-2FBB-C7CAB2BD952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FEAB0C4-A08B-D793-E684-E27BE344E96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0C54F4-A734-D142-BFB7-6D98D677F596}"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a:extLst>
              <a:ext uri="{FF2B5EF4-FFF2-40B4-BE49-F238E27FC236}">
                <a16:creationId xmlns:a16="http://schemas.microsoft.com/office/drawing/2014/main" id="{AF2B4A14-B0B8-58EE-FEEE-E6C7FB1F4D66}"/>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单词.c</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"word.h"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read_char(void)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ch = getchar();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(ch == '\n' || ch == '\t')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ch;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8ACE8897-FE8C-8867-86FD-EECB12461BC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6A0942E-EA93-D050-3644-5CB7BDCB47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3B8277-2286-F247-808C-9B534A75B764}"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a:extLst>
              <a:ext uri="{FF2B5EF4-FFF2-40B4-BE49-F238E27FC236}">
                <a16:creationId xmlns:a16="http://schemas.microsoft.com/office/drawing/2014/main" id="{94E9878E-E3AC-8D11-1B36-5AF0EC4DF50E}"/>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read_word(char *word, int 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整数通道，位置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((ch = read_char()) == '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(ch != ' ' &amp;&amp; ch != EOF)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(pos &lt; 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单词[pos++] = ch;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ch = read_char();</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字[位置]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F8B30142-8E03-3D26-07B2-A50B16DE4A0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84AE01-2C7B-B57C-34ED-8297768EFA5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56F485-EEA3-5649-B290-CACA000AF0D4}"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FD09FC7B-CA50-5924-32D3-2914E8C452D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程序：文本格式</a:t>
            </a:r>
          </a:p>
        </p:txBody>
      </p:sp>
      <p:sp>
        <p:nvSpPr>
          <p:cNvPr id="79875" name="Content Placeholder 2">
            <a:extLst>
              <a:ext uri="{FF2B5EF4-FFF2-40B4-BE49-F238E27FC236}">
                <a16:creationId xmlns:a16="http://schemas.microsoft.com/office/drawing/2014/main" id="{B0B71739-375E-3408-A3EA-6A926C74206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line.c提供了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line.h</a:t>
            </a:r>
            <a:r xmlns:a="http://schemas.openxmlformats.org/drawingml/2006/main">
              <a:rPr lang="zh-CN" altLang="zh-CN">
                <a:ea typeface="宋体" panose="02010600030101010101" pitchFamily="2" charset="-122"/>
              </a:rPr>
              <a:t>中声明的函数的定义</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line.c</a:t>
            </a:r>
            <a:r xmlns:a="http://schemas.openxmlformats.org/drawingml/2006/main">
              <a:rPr lang="zh-CN" altLang="zh-CN">
                <a:ea typeface="宋体" panose="02010600030101010101" pitchFamily="2" charset="-122"/>
              </a:rPr>
              <a:t>还需要变量来跟踪行缓冲区的状态：</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 </a:t>
            </a:r>
            <a:r xmlns:a="http://schemas.openxmlformats.org/drawingml/2006/main">
              <a:rPr lang="zh-CN" altLang="zh-CN">
                <a:ea typeface="宋体" panose="02010600030101010101" pitchFamily="2" charset="-122"/>
              </a:rPr>
              <a:t>: 当前行中的字符</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line_len </a:t>
            </a:r>
            <a:r xmlns:a="http://schemas.openxmlformats.org/drawingml/2006/main">
              <a:rPr lang="zh-CN" altLang="zh-CN">
                <a:ea typeface="宋体" panose="02010600030101010101" pitchFamily="2" charset="-122"/>
              </a:rPr>
              <a:t>: 当前行的字符数</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num_words </a:t>
            </a:r>
            <a:r xmlns:a="http://schemas.openxmlformats.org/drawingml/2006/main">
              <a:rPr lang="zh-CN" altLang="zh-CN">
                <a:ea typeface="宋体" panose="02010600030101010101" pitchFamily="2" charset="-122"/>
              </a:rPr>
              <a:t>: 当前行的单词数</a:t>
            </a:r>
          </a:p>
        </p:txBody>
      </p:sp>
      <p:sp>
        <p:nvSpPr>
          <p:cNvPr id="4" name="Footer Placeholder 3">
            <a:extLst>
              <a:ext uri="{FF2B5EF4-FFF2-40B4-BE49-F238E27FC236}">
                <a16:creationId xmlns:a16="http://schemas.microsoft.com/office/drawing/2014/main" id="{32245096-36C0-ADBB-B09C-B67F559DAC7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97F9FA9-AFC2-E21B-ED30-3329042C02F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2B9F02-F3E6-7F40-B1C5-610A688E4591}"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a:extLst>
              <a:ext uri="{FF2B5EF4-FFF2-40B4-BE49-F238E27FC236}">
                <a16:creationId xmlns:a16="http://schemas.microsoft.com/office/drawing/2014/main" id="{DD9F5A92-57BF-C566-4DFE-403E22D0BD05}"/>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线.c</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&lt;string.h&gt;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"line.h"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MAX_LINE_LEN 60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字符线[MAX_LINE_LEN+1]；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line_len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num_words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无效清除线（无效）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行[0]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line_len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num_words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15F8E1C-1A54-2E59-1E9E-0456CFA1354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2C52FA0-31E4-31D4-C50F-A4270E3451C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D7245D-E066-074A-B42D-EA95560168A5}"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a:extLst>
              <a:ext uri="{FF2B5EF4-FFF2-40B4-BE49-F238E27FC236}">
                <a16:creationId xmlns:a16="http://schemas.microsoft.com/office/drawing/2014/main" id="{CF01ABC8-6996-44C6-5851-FB5BAB24B091}"/>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add_word(const char *word)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(num_words &gt; 0)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线[line_len]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行[line_len+1]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line_len++;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strcat（行，字）；</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line_len += strlen(word);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num_words++;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space_remaining（无效）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MAX_LINE_LEN - line_len；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83491ED-B72B-A577-DE4E-A551C80A2CC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43287D5-8CA1-6907-7144-61D1F14B449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65F96A-3E6A-3244-B14F-ACF0140552CA}"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a:extLst>
              <a:ext uri="{FF2B5EF4-FFF2-40B4-BE49-F238E27FC236}">
                <a16:creationId xmlns:a16="http://schemas.microsoft.com/office/drawing/2014/main" id="{0DCE3129-7EA9-82C0-43AA-BF361A31AB8A}"/>
              </a:ext>
            </a:extLst>
          </p:cNvPr>
          <p:cNvSpPr>
            <a:spLocks noGrp="1"/>
          </p:cNvSpPr>
          <p:nvPr>
            <p:ph idx="1"/>
          </p:nvPr>
        </p:nvSpPr>
        <p:spPr>
          <a:xfrm>
            <a:off x="685800" y="762000"/>
            <a:ext cx="7848600" cy="5562600"/>
          </a:xfrm>
        </p:spPr>
        <p:txBody>
          <a:bodyPr/>
          <a:lstStyle/>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无效写行（无效）</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extra_spaces，spaces_to_insert，我，j；</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extra_spaces = MAX_LINE_LEN - line_len；</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0; i &lt; line_len; i++) {</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(line[i] != ' ')</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putchar(行[i]);</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别的 {</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space_to_insert = extra_spaces / (num_words - 1);</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(j = 1; j &lt;= 空间_to_insert + 1; j++)</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putchar('');</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extra_spaces -= 空间_to_insert；</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num_words--;</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putchar('\n');</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无效冲洗线（无效）</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(line_len &gt; 0)</a:t>
            </a:r>
          </a:p>
          <a:p>
            <a:pPr xmlns:a="http://schemas.openxmlformats.org/drawingml/2006/main">
              <a:lnSpc>
                <a:spcPct val="80000"/>
              </a:lnSpc>
              <a:spcBef>
                <a:spcPts val="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放（线）；</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B4C011C-0B3E-0902-08D3-31290BE3754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83EAD76-C98C-00D7-3DB5-CF3747F768B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AA28D3-D193-FA45-9663-36D97166E3BC}"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B2EDF32-4C03-5050-EDD8-99CCE735D91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源文件</a:t>
            </a:r>
          </a:p>
        </p:txBody>
      </p:sp>
      <p:sp>
        <p:nvSpPr>
          <p:cNvPr id="19459" name="Content Placeholder 2">
            <a:extLst>
              <a:ext uri="{FF2B5EF4-FFF2-40B4-BE49-F238E27FC236}">
                <a16:creationId xmlns:a16="http://schemas.microsoft.com/office/drawing/2014/main" id="{C9B14F7D-F008-964E-E737-08540604E0DD}"/>
              </a:ext>
            </a:extLst>
          </p:cNvPr>
          <p:cNvSpPr>
            <a:spLocks noGrp="1"/>
          </p:cNvSpPr>
          <p:nvPr>
            <p:ph idx="1"/>
          </p:nvPr>
        </p:nvSpPr>
        <p:spPr/>
        <p:txBody>
          <a:bodyPr/>
          <a:lstStyle/>
          <a:p>
            <a:r xmlns:a="http://schemas.openxmlformats.org/drawingml/2006/main">
              <a:rPr lang="zh-CN" altLang="zh-CN">
                <a:ea typeface="宋体" panose="02010600030101010101" pitchFamily="2" charset="-122"/>
              </a:rPr>
              <a:t>读取令牌的函数可以</a:t>
            </a:r>
            <a:r xmlns:a="http://schemas.openxmlformats.org/drawingml/2006/main">
              <a:rPr lang="zh-CN" altLang="zh-CN">
                <a:ea typeface="宋体" panose="02010600030101010101" pitchFamily="2" charset="-122"/>
              </a:rPr>
              <a:t>与任何与令牌有关的函数一起放入一个源文件（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例如 token.c ）。</a:t>
            </a:r>
          </a:p>
          <a:p>
            <a:r xmlns:a="http://schemas.openxmlformats.org/drawingml/2006/main">
              <a:rPr lang="zh-CN" altLang="zh-CN">
                <a:ea typeface="宋体" panose="02010600030101010101" pitchFamily="2" charset="-122"/>
              </a:rPr>
              <a:t>与堆栈相关的函数，如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push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pop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make_empty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is_empty</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is_full</a:t>
            </a:r>
            <a:r xmlns:a="http://schemas.openxmlformats.org/drawingml/2006/main">
              <a:rPr lang="zh-CN" altLang="zh-CN">
                <a:ea typeface="宋体" panose="02010600030101010101" pitchFamily="2" charset="-122"/>
              </a:rPr>
              <a:t>可以进入不同的文件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stack.c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代表堆栈的变量也将进入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stack.c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主要功能</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进入另一个文件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calc.c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7C4C9A7C-76D3-8D44-77D0-6C44BAF0F4D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AC22C28-37BA-3CDA-F900-1D63E08319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536DF0-1818-6441-B717-18B584337CDE}"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542DE531-F1C7-DF00-4C31-C5CFD99FA8A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构建多文件程序</a:t>
            </a:r>
          </a:p>
        </p:txBody>
      </p:sp>
      <p:sp>
        <p:nvSpPr>
          <p:cNvPr id="83971" name="Content Placeholder 2">
            <a:extLst>
              <a:ext uri="{FF2B5EF4-FFF2-40B4-BE49-F238E27FC236}">
                <a16:creationId xmlns:a16="http://schemas.microsoft.com/office/drawing/2014/main" id="{46873EB7-79A9-8247-7AAF-6EF282986C8E}"/>
              </a:ext>
            </a:extLst>
          </p:cNvPr>
          <p:cNvSpPr>
            <a:spLocks noGrp="1"/>
          </p:cNvSpPr>
          <p:nvPr>
            <p:ph idx="1"/>
          </p:nvPr>
        </p:nvSpPr>
        <p:spPr/>
        <p:txBody>
          <a:bodyPr/>
          <a:lstStyle/>
          <a:p>
            <a:r xmlns:a="http://schemas.openxmlformats.org/drawingml/2006/main">
              <a:rPr lang="zh-CN" altLang="zh-CN">
                <a:ea typeface="宋体" panose="02010600030101010101" pitchFamily="2" charset="-122"/>
              </a:rPr>
              <a:t>构建大型程序需要与构建小型程序相同的基本步骤：</a:t>
            </a:r>
          </a:p>
          <a:p>
            <a:pPr xmlns:a="http://schemas.openxmlformats.org/drawingml/2006/main" lvl="1"/>
            <a:r xmlns:a="http://schemas.openxmlformats.org/drawingml/2006/main">
              <a:rPr lang="zh-CN" altLang="zh-CN">
                <a:ea typeface="宋体" panose="02010600030101010101" pitchFamily="2" charset="-122"/>
              </a:rPr>
              <a:t>编译</a:t>
            </a:r>
          </a:p>
          <a:p>
            <a:pPr xmlns:a="http://schemas.openxmlformats.org/drawingml/2006/main" lvl="1"/>
            <a:r xmlns:a="http://schemas.openxmlformats.org/drawingml/2006/main">
              <a:rPr lang="zh-CN" altLang="zh-CN">
                <a:ea typeface="宋体" panose="02010600030101010101" pitchFamily="2" charset="-122"/>
              </a:rPr>
              <a:t>链接</a:t>
            </a:r>
          </a:p>
        </p:txBody>
      </p:sp>
      <p:sp>
        <p:nvSpPr>
          <p:cNvPr id="4" name="Footer Placeholder 3">
            <a:extLst>
              <a:ext uri="{FF2B5EF4-FFF2-40B4-BE49-F238E27FC236}">
                <a16:creationId xmlns:a16="http://schemas.microsoft.com/office/drawing/2014/main" id="{99FE69B4-5D21-AFA6-EEE1-719A45492AB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10C6C2D-3FC0-0737-B355-E6D089435EE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89E7CB-4B18-2A41-B20B-91B76DC450F2}"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25922C2-62F0-0BDC-021C-9CF7AC8F20E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构建多文件程序</a:t>
            </a:r>
          </a:p>
        </p:txBody>
      </p:sp>
      <p:sp>
        <p:nvSpPr>
          <p:cNvPr id="84995" name="Content Placeholder 2">
            <a:extLst>
              <a:ext uri="{FF2B5EF4-FFF2-40B4-BE49-F238E27FC236}">
                <a16:creationId xmlns:a16="http://schemas.microsoft.com/office/drawing/2014/main" id="{6DDBE090-3E38-183A-5670-F582B9990F3B}"/>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程序中的每个源文件都必须单独编译。</a:t>
            </a:r>
          </a:p>
          <a:p>
            <a:r xmlns:a="http://schemas.openxmlformats.org/drawingml/2006/main">
              <a:rPr lang="zh-CN" altLang="zh-CN">
                <a:ea typeface="宋体" panose="02010600030101010101" pitchFamily="2" charset="-122"/>
              </a:rPr>
              <a:t>头文件不需要编译。</a:t>
            </a:r>
          </a:p>
          <a:p>
            <a:r xmlns:a="http://schemas.openxmlformats.org/drawingml/2006/main">
              <a:rPr lang="zh-CN" altLang="zh-CN">
                <a:ea typeface="宋体" panose="02010600030101010101" pitchFamily="2" charset="-122"/>
              </a:rPr>
              <a:t>每当编译包含它的源文件时，都会自动编译头文件的内容。</a:t>
            </a:r>
          </a:p>
          <a:p>
            <a:r xmlns:a="http://schemas.openxmlformats.org/drawingml/2006/main">
              <a:rPr lang="zh-CN" altLang="zh-CN">
                <a:ea typeface="宋体" panose="02010600030101010101" pitchFamily="2" charset="-122"/>
              </a:rPr>
              <a:t>对于每个源文件，编译器都会生成一个包含目标代码的文件。</a:t>
            </a:r>
          </a:p>
          <a:p>
            <a:r xmlns:a="http://schemas.openxmlformats.org/drawingml/2006/main">
              <a:rPr lang="zh-CN" altLang="zh-CN">
                <a:ea typeface="宋体" panose="02010600030101010101" pitchFamily="2" charset="-122"/>
              </a:rPr>
              <a:t>这些文件（称为</a:t>
            </a:r>
            <a:r xmlns:a="http://schemas.openxmlformats.org/drawingml/2006/main">
              <a:rPr lang="zh-CN" altLang="zh-CN" b="1" i="1">
                <a:ea typeface="宋体" panose="02010600030101010101" pitchFamily="2" charset="-122"/>
              </a:rPr>
              <a:t>目标文件</a:t>
            </a:r>
            <a:r xmlns:a="http://schemas.openxmlformats.org/drawingml/2006/main">
              <a:rPr lang="zh-CN" altLang="zh-CN">
                <a:ea typeface="宋体" panose="02010600030101010101" pitchFamily="2" charset="-122"/>
              </a:rPr>
              <a:t>）在 UNIX中</a:t>
            </a:r>
            <a:r xmlns:a="http://schemas.openxmlformats.org/drawingml/2006/main">
              <a:rPr lang="zh-CN" altLang="zh-CN">
                <a:ea typeface="宋体" panose="02010600030101010101" pitchFamily="2" charset="-122"/>
              </a:rPr>
              <a:t>具有扩展名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.o ，在 Windows 中具有扩展名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.obj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D39A2FC3-2383-E587-E332-6F363C8CD47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F15990-B9BF-5FC9-36BA-D3059915F07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A7CD55-6C33-3C4C-A737-C319ABE1DF62}"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51B97DA4-D316-9C0C-9256-F3950D9A0E7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构建多文件程序</a:t>
            </a:r>
          </a:p>
        </p:txBody>
      </p:sp>
      <p:sp>
        <p:nvSpPr>
          <p:cNvPr id="86019" name="Content Placeholder 2">
            <a:extLst>
              <a:ext uri="{FF2B5EF4-FFF2-40B4-BE49-F238E27FC236}">
                <a16:creationId xmlns:a16="http://schemas.microsoft.com/office/drawing/2014/main" id="{9A8CF3CB-71A8-B42B-103F-ABF3DFB4D4AE}"/>
              </a:ext>
            </a:extLst>
          </p:cNvPr>
          <p:cNvSpPr>
            <a:spLocks noGrp="1"/>
          </p:cNvSpPr>
          <p:nvPr>
            <p:ph idx="1"/>
          </p:nvPr>
        </p:nvSpPr>
        <p:spPr/>
        <p:txBody>
          <a:bodyPr/>
          <a:lstStyle/>
          <a:p>
            <a:r xmlns:a="http://schemas.openxmlformats.org/drawingml/2006/main">
              <a:rPr lang="zh-CN" altLang="zh-CN">
                <a:ea typeface="宋体" panose="02010600030101010101" pitchFamily="2" charset="-122"/>
              </a:rPr>
              <a:t>链接器将上一步中创建的目标文件与库函数的代码结合起来，生成一个可执行文件。</a:t>
            </a:r>
          </a:p>
          <a:p>
            <a:r xmlns:a="http://schemas.openxmlformats.org/drawingml/2006/main">
              <a:rPr lang="zh-CN" altLang="zh-CN">
                <a:ea typeface="宋体" panose="02010600030101010101" pitchFamily="2" charset="-122"/>
              </a:rPr>
              <a:t>除其他职责外，链接器还负责解析编译器留下的外部引用。</a:t>
            </a:r>
          </a:p>
          <a:p>
            <a:r xmlns:a="http://schemas.openxmlformats.org/drawingml/2006/main">
              <a:rPr lang="zh-CN" altLang="zh-CN">
                <a:ea typeface="宋体" panose="02010600030101010101" pitchFamily="2" charset="-122"/>
              </a:rPr>
              <a:t>当一个文件中的函数调用另一个文件中定义的函数或访问另一个文件中定义的变量时，就会发生外部引用。</a:t>
            </a:r>
          </a:p>
        </p:txBody>
      </p:sp>
      <p:sp>
        <p:nvSpPr>
          <p:cNvPr id="4" name="Footer Placeholder 3">
            <a:extLst>
              <a:ext uri="{FF2B5EF4-FFF2-40B4-BE49-F238E27FC236}">
                <a16:creationId xmlns:a16="http://schemas.microsoft.com/office/drawing/2014/main" id="{CA4ED0E0-8CA1-1015-B7B1-0B66F2F8DAE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DEAC359-9D84-F843-0691-267B6E9F26C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E415FD-5863-4844-B221-4F6835A9269F}"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7870C25A-8E4B-EC9E-972F-0605C1D4AC0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构建多文件程序</a:t>
            </a:r>
          </a:p>
        </p:txBody>
      </p:sp>
      <p:sp>
        <p:nvSpPr>
          <p:cNvPr id="87043" name="Content Placeholder 2">
            <a:extLst>
              <a:ext uri="{FF2B5EF4-FFF2-40B4-BE49-F238E27FC236}">
                <a16:creationId xmlns:a16="http://schemas.microsoft.com/office/drawing/2014/main" id="{9F9C13F5-4791-D551-A8AE-C96037BD86CF}"/>
              </a:ext>
            </a:extLst>
          </p:cNvPr>
          <p:cNvSpPr>
            <a:spLocks noGrp="1"/>
          </p:cNvSpPr>
          <p:nvPr>
            <p:ph idx="1"/>
          </p:nvPr>
        </p:nvSpPr>
        <p:spPr/>
        <p:txBody>
          <a:bodyPr/>
          <a:lstStyle/>
          <a:p>
            <a:r xmlns:a="http://schemas.openxmlformats.org/drawingml/2006/main">
              <a:rPr lang="zh-CN" altLang="zh-CN">
                <a:ea typeface="宋体" panose="02010600030101010101" pitchFamily="2" charset="-122"/>
              </a:rPr>
              <a:t>大多数编译器允许我们一步构建程序。</a:t>
            </a:r>
          </a:p>
          <a:p>
            <a:r xmlns:a="http://schemas.openxmlformats.org/drawingml/2006/main">
              <a:rPr lang="zh-CN" altLang="zh-CN">
                <a:ea typeface="宋体" panose="02010600030101010101" pitchFamily="2" charset="-122"/>
              </a:rPr>
              <a:t>构建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justify的 GCC 命令</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gcc -o justify justify.c line.c word.c</a:t>
            </a:r>
          </a:p>
          <a:p>
            <a:r xmlns:a="http://schemas.openxmlformats.org/drawingml/2006/main">
              <a:rPr lang="zh-CN" altLang="zh-CN">
                <a:ea typeface="宋体" panose="02010600030101010101" pitchFamily="2" charset="-122"/>
              </a:rPr>
              <a:t>这三个源文件首先被编译成目标代码。</a:t>
            </a:r>
          </a:p>
          <a:p>
            <a:r xmlns:a="http://schemas.openxmlformats.org/drawingml/2006/main">
              <a:rPr lang="zh-CN" altLang="zh-CN">
                <a:ea typeface="宋体" panose="02010600030101010101" pitchFamily="2" charset="-122"/>
              </a:rPr>
              <a:t>然后目标文件自动传递给链接器，链接器将它们组合成一个文件。</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-o</a:t>
            </a:r>
            <a:r xmlns:a="http://schemas.openxmlformats.org/drawingml/2006/main">
              <a:rPr lang="zh-CN" altLang="zh-CN">
                <a:ea typeface="宋体" panose="02010600030101010101" pitchFamily="2" charset="-122"/>
              </a:rPr>
              <a:t>选项指定我们希望将可执行文件命名</a:t>
            </a:r>
            <a:r xmlns:a="http://schemas.openxmlformats.org/drawingml/2006/main">
              <a:rPr lang="zh-CN" altLang="zh-CN">
                <a:ea typeface="宋体" panose="02010600030101010101" pitchFamily="2" charset="-122"/>
              </a:rPr>
              <a:t>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304E90E9-7407-9639-B5BD-8973AE3DBE6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650140D-FBA6-3240-FF93-13CE1F71AA8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C9EB4F-10E6-0C4C-9F87-B5939329B639}"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B982115-B8B1-9736-F124-8F5BA17BE9C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88067" name="Content Placeholder 2">
            <a:extLst>
              <a:ext uri="{FF2B5EF4-FFF2-40B4-BE49-F238E27FC236}">
                <a16:creationId xmlns:a16="http://schemas.microsoft.com/office/drawing/2014/main" id="{6F675ACD-07F8-C290-61D7-1244A8CB932A}"/>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为了更容易构建大型程序，UNIX 起源了</a:t>
            </a:r>
            <a:r xmlns:a="http://schemas.openxmlformats.org/drawingml/2006/main">
              <a:rPr lang="zh-CN" altLang="zh-CN" b="1" i="1">
                <a:ea typeface="宋体" panose="02010600030101010101" pitchFamily="2" charset="-122"/>
              </a:rPr>
              <a:t>makefile 的概念。</a:t>
            </a:r>
            <a:r xmlns:a="http://schemas.openxmlformats.org/drawingml/2006/main">
              <a:rPr lang="zh-CN" altLang="zh-CN">
                <a:ea typeface="宋体" panose="02010600030101010101" pitchFamily="2" charset="-122"/>
              </a:rPr>
              <a:t> </a:t>
            </a:r>
          </a:p>
          <a:p>
            <a:r xmlns:a="http://schemas.openxmlformats.org/drawingml/2006/main">
              <a:rPr lang="zh-CN" altLang="zh-CN">
                <a:ea typeface="宋体" panose="02010600030101010101" pitchFamily="2" charset="-122"/>
              </a:rPr>
              <a:t>makefile 不仅列出了作为程序一部分的文件，而且还描述了文件之间的</a:t>
            </a:r>
            <a:r xmlns:a="http://schemas.openxmlformats.org/drawingml/2006/main">
              <a:rPr lang="zh-CN" altLang="zh-CN" b="1" i="1">
                <a:ea typeface="宋体" panose="02010600030101010101" pitchFamily="2" charset="-122"/>
              </a:rPr>
              <a:t>依赖</a:t>
            </a:r>
            <a:r xmlns:a="http://schemas.openxmlformats.org/drawingml/2006/main">
              <a:rPr lang="zh-CN" altLang="zh-CN">
                <a:ea typeface="宋体" panose="02010600030101010101" pitchFamily="2" charset="-122"/>
              </a:rPr>
              <a:t>关系。</a:t>
            </a:r>
          </a:p>
          <a:p>
            <a:r xmlns:a="http://schemas.openxmlformats.org/drawingml/2006/main">
              <a:rPr lang="zh-CN" altLang="zh-CN">
                <a:ea typeface="宋体" panose="02010600030101010101" pitchFamily="2" charset="-122"/>
              </a:rPr>
              <a:t>假设文件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a:ea typeface="宋体" panose="02010600030101010101" pitchFamily="2" charset="-122"/>
              </a:rPr>
              <a:t>包含文件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bar.h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我们说</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 </a:t>
            </a:r>
            <a:r xmlns:a="http://schemas.openxmlformats.org/drawingml/2006/main">
              <a:rPr lang="zh-CN" altLang="zh-CN">
                <a:ea typeface="宋体" panose="02010600030101010101" pitchFamily="2" charset="-122"/>
              </a:rPr>
              <a:t>“依赖”于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bar.h </a:t>
            </a:r>
            <a:r xmlns:a="http://schemas.openxmlformats.org/drawingml/2006/main">
              <a:rPr lang="zh-CN" altLang="zh-CN">
                <a:ea typeface="宋体" panose="02010600030101010101" pitchFamily="2" charset="-122"/>
              </a:rPr>
              <a:t>，因为对 bar.h 的更改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将</a:t>
            </a:r>
            <a:r xmlns:a="http://schemas.openxmlformats.org/drawingml/2006/main">
              <a:rPr lang="zh-CN" altLang="zh-CN">
                <a:ea typeface="宋体" panose="02010600030101010101" pitchFamily="2" charset="-122"/>
              </a:rPr>
              <a:t>需要我们重新编译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A419A7AC-12B3-0179-DD90-984E4AE64F33}"/>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9DD95865-0233-3FDF-945D-79FC0311581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BFBEA8-CFC1-544D-B83F-BC13275A74D6}"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379A9803-2B69-BA58-A4DA-88FD03612D4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89091" name="Content Placeholder 2">
            <a:extLst>
              <a:ext uri="{FF2B5EF4-FFF2-40B4-BE49-F238E27FC236}">
                <a16:creationId xmlns:a16="http://schemas.microsoft.com/office/drawing/2014/main" id="{A3C99FE7-3E87-1BE1-E1E0-905FFD0BC506}"/>
              </a:ext>
            </a:extLst>
          </p:cNvPr>
          <p:cNvSpPr>
            <a:spLocks noGrp="1"/>
          </p:cNvSpPr>
          <p:nvPr>
            <p:ph idx="1"/>
          </p:nvPr>
        </p:nvSpPr>
        <p:spPr>
          <a:xfrm>
            <a:off x="685800" y="1524000"/>
            <a:ext cx="80010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a:t>
            </a:r>
            <a:r xmlns:a="http://schemas.openxmlformats.org/drawingml/2006/main">
              <a:rPr lang="zh-CN" altLang="zh-CN">
                <a:ea typeface="宋体" panose="02010600030101010101" pitchFamily="2" charset="-122"/>
              </a:rPr>
              <a:t>程序</a:t>
            </a:r>
            <a:r xmlns:a="http://schemas.openxmlformats.org/drawingml/2006/main">
              <a:rPr lang="zh-CN" altLang="zh-CN">
                <a:ea typeface="宋体" panose="02010600030101010101" pitchFamily="2" charset="-122"/>
              </a:rPr>
              <a:t>的 UNIX 生成文件：</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justify: justify.o word.o line.o</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gcc -o justify justify.o word.o line.o</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justify.o: justify.c word.h line.h</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gcc -c justify.c</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word.o: word.c word.h</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gcc -c word.c</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line.o：line.c line.h</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gcc -c line.c</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CF28F63-ECE0-FFDB-199C-13662136F6D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6D4BEAC-E7D0-6231-F7F7-4E553AD4264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FBF4EC-17B7-4E42-82C6-7126C80F2419}"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E927DFD4-C580-30D5-F8D7-96C02F92541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90115" name="Content Placeholder 2">
            <a:extLst>
              <a:ext uri="{FF2B5EF4-FFF2-40B4-BE49-F238E27FC236}">
                <a16:creationId xmlns:a16="http://schemas.microsoft.com/office/drawing/2014/main" id="{C31E57BB-E041-2F9D-28CF-A786DCC8AEC9}"/>
              </a:ext>
            </a:extLst>
          </p:cNvPr>
          <p:cNvSpPr>
            <a:spLocks noGrp="1"/>
          </p:cNvSpPr>
          <p:nvPr>
            <p:ph idx="1"/>
          </p:nvPr>
        </p:nvSpPr>
        <p:spPr/>
        <p:txBody>
          <a:bodyPr/>
          <a:lstStyle/>
          <a:p>
            <a:r xmlns:a="http://schemas.openxmlformats.org/drawingml/2006/main">
              <a:rPr lang="zh-CN" altLang="zh-CN">
                <a:ea typeface="宋体" panose="02010600030101010101" pitchFamily="2" charset="-122"/>
              </a:rPr>
              <a:t>有四组线路；每个组被称为</a:t>
            </a:r>
            <a:r xmlns:a="http://schemas.openxmlformats.org/drawingml/2006/main">
              <a:rPr lang="zh-CN" altLang="zh-CN" b="1" i="1">
                <a:ea typeface="宋体" panose="02010600030101010101" pitchFamily="2" charset="-122"/>
              </a:rPr>
              <a:t>规则。</a:t>
            </a:r>
          </a:p>
          <a:p>
            <a:r xmlns:a="http://schemas.openxmlformats.org/drawingml/2006/main">
              <a:rPr lang="zh-CN" altLang="zh-CN">
                <a:ea typeface="宋体" panose="02010600030101010101" pitchFamily="2" charset="-122"/>
              </a:rPr>
              <a:t>每个规则的第一行给出一个</a:t>
            </a:r>
            <a:r xmlns:a="http://schemas.openxmlformats.org/drawingml/2006/main">
              <a:rPr lang="zh-CN" altLang="zh-CN" b="1" i="1">
                <a:ea typeface="宋体" panose="02010600030101010101" pitchFamily="2" charset="-122"/>
              </a:rPr>
              <a:t>目标</a:t>
            </a:r>
            <a:r xmlns:a="http://schemas.openxmlformats.org/drawingml/2006/main">
              <a:rPr lang="zh-CN" altLang="zh-CN">
                <a:ea typeface="宋体" panose="02010600030101010101" pitchFamily="2" charset="-122"/>
              </a:rPr>
              <a:t>文件，然后是它所依赖的文件。</a:t>
            </a:r>
          </a:p>
          <a:p>
            <a:r xmlns:a="http://schemas.openxmlformats.org/drawingml/2006/main">
              <a:rPr lang="zh-CN" altLang="zh-CN">
                <a:ea typeface="宋体" panose="02010600030101010101" pitchFamily="2" charset="-122"/>
              </a:rPr>
              <a:t>第二行是</a:t>
            </a:r>
            <a:r xmlns:a="http://schemas.openxmlformats.org/drawingml/2006/main">
              <a:rPr lang="zh-CN" altLang="zh-CN">
                <a:ea typeface="宋体" panose="02010600030101010101" pitchFamily="2" charset="-122"/>
              </a:rPr>
              <a:t>如果由于对其依赖文件之一的更改而需要重建目标时要执行的</a:t>
            </a:r>
            <a:r xmlns:a="http://schemas.openxmlformats.org/drawingml/2006/main">
              <a:rPr lang="zh-CN" altLang="zh-CN" b="1" i="1">
                <a:ea typeface="宋体" panose="02010600030101010101" pitchFamily="2" charset="-122"/>
              </a:rPr>
              <a:t>命令。</a:t>
            </a:r>
          </a:p>
        </p:txBody>
      </p:sp>
      <p:sp>
        <p:nvSpPr>
          <p:cNvPr id="4" name="Footer Placeholder 3">
            <a:extLst>
              <a:ext uri="{FF2B5EF4-FFF2-40B4-BE49-F238E27FC236}">
                <a16:creationId xmlns:a16="http://schemas.microsoft.com/office/drawing/2014/main" id="{929F78F4-C5CE-BF75-5DB4-7733E3DE193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F5217F8-A20B-05C9-DF78-83969F35EA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635408-AE4E-C743-A64E-3DD1EDC71AA4}"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0BFE7695-1D97-CEA3-5E11-4359484B639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91139" name="Content Placeholder 2">
            <a:extLst>
              <a:ext uri="{FF2B5EF4-FFF2-40B4-BE49-F238E27FC236}">
                <a16:creationId xmlns:a16="http://schemas.microsoft.com/office/drawing/2014/main" id="{70BD37D0-22BE-AB6E-E440-B75F817F2391}"/>
              </a:ext>
            </a:extLst>
          </p:cNvPr>
          <p:cNvSpPr>
            <a:spLocks noGrp="1"/>
          </p:cNvSpPr>
          <p:nvPr>
            <p:ph idx="1"/>
          </p:nvPr>
        </p:nvSpPr>
        <p:spPr>
          <a:xfrm>
            <a:off x="685800" y="1524000"/>
            <a:ext cx="7848600" cy="4800600"/>
          </a:xfrm>
        </p:spPr>
        <p:txBody>
          <a:bodyPr/>
          <a:lstStyle/>
          <a:p>
            <a:r xmlns:a="http://schemas.openxmlformats.org/drawingml/2006/main">
              <a:rPr lang="zh-CN" altLang="zh-CN" sz="2700">
                <a:ea typeface="宋体" panose="02010600030101010101" pitchFamily="2" charset="-122"/>
              </a:rPr>
              <a:t>在第一条规则中，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justify </a:t>
            </a:r>
            <a:r xmlns:a="http://schemas.openxmlformats.org/drawingml/2006/main">
              <a:rPr lang="zh-CN" altLang="zh-CN" sz="2700">
                <a:ea typeface="宋体" panose="02010600030101010101" pitchFamily="2" charset="-122"/>
              </a:rPr>
              <a:t>（可执行文件）是目标：</a:t>
            </a:r>
          </a:p>
          <a:p>
            <a:pPr xmlns:a="http://schemas.openxmlformats.org/drawingml/2006/main">
              <a:lnSpc>
                <a:spcPct val="80000"/>
              </a:lnSpc>
              <a:spcBef>
                <a:spcPts val="11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justify: justify.o word.o line.o</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海合会</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-o</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证明合法</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证明.o</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单词.o</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线.o</a:t>
            </a:r>
          </a:p>
          <a:p>
            <a:r xmlns:a="http://schemas.openxmlformats.org/drawingml/2006/main">
              <a:rPr lang="zh-CN" altLang="zh-CN" sz="2700">
                <a:ea typeface="宋体" panose="02010600030101010101" pitchFamily="2" charset="-122"/>
              </a:rPr>
              <a:t>第一行声明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justify</a:t>
            </a:r>
            <a:r xmlns:a="http://schemas.openxmlformats.org/drawingml/2006/main">
              <a:rPr lang="zh-CN" altLang="zh-CN" sz="2700">
                <a:ea typeface="宋体" panose="02010600030101010101" pitchFamily="2" charset="-122"/>
              </a:rPr>
              <a:t>取决于文件</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justify.o </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word.o</a:t>
            </a:r>
            <a:r xmlns:a="http://schemas.openxmlformats.org/drawingml/2006/main">
              <a:rPr lang="zh-CN" altLang="zh-CN" sz="2700">
                <a:ea typeface="宋体" panose="02010600030101010101" pitchFamily="2" charset="-122"/>
              </a:rPr>
              <a:t>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line.o </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如果自上次构建程序以来这些文件中的任何一个发生了更改，则</a:t>
            </a:r>
            <a:r xmlns:a="http://schemas.openxmlformats.org/drawingml/2006/main">
              <a:rPr lang="zh-CN" altLang="zh-CN" sz="2700">
                <a:ea typeface="宋体" panose="02010600030101010101" pitchFamily="2" charset="-122"/>
              </a:rPr>
              <a:t>需要重新构建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justify 。</a:t>
            </a:r>
          </a:p>
          <a:p>
            <a:r xmlns:a="http://schemas.openxmlformats.org/drawingml/2006/main">
              <a:rPr lang="zh-CN" altLang="zh-CN" sz="2700">
                <a:ea typeface="宋体" panose="02010600030101010101" pitchFamily="2" charset="-122"/>
              </a:rPr>
              <a:t>下一行的命令显示了如何进行重建。</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F7C64F6-52C0-16AC-F2DD-F61025CB0A8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77276FA-5B30-7D9B-EA44-AC2A096B5FD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12FFF1-FEBB-A04D-897F-54962B132D59}"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84629241-2239-38CD-6A93-E6A9D66EA80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92163" name="Content Placeholder 2">
            <a:extLst>
              <a:ext uri="{FF2B5EF4-FFF2-40B4-BE49-F238E27FC236}">
                <a16:creationId xmlns:a16="http://schemas.microsoft.com/office/drawing/2014/main" id="{0E58F84E-2DCD-A5F6-AA9D-267EAD223260}"/>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在第二条规则中，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justify.o</a:t>
            </a:r>
            <a:r xmlns:a="http://schemas.openxmlformats.org/drawingml/2006/main">
              <a:rPr lang="zh-CN" altLang="zh-CN">
                <a:ea typeface="宋体" panose="02010600030101010101" pitchFamily="2" charset="-122"/>
              </a:rPr>
              <a:t>是目标：</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justify.o: justify.c word.h line.h</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gcc -c justify.c</a:t>
            </a:r>
          </a:p>
          <a:p>
            <a:r xmlns:a="http://schemas.openxmlformats.org/drawingml/2006/main">
              <a:rPr lang="zh-CN" altLang="zh-CN">
                <a:ea typeface="宋体" panose="02010600030101010101" pitchFamily="2" charset="-122"/>
              </a:rPr>
              <a:t>第一行表示如果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justify.c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word.h</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line.h</a:t>
            </a:r>
            <a:r xmlns:a="http://schemas.openxmlformats.org/drawingml/2006/main">
              <a:rPr lang="zh-CN" altLang="zh-CN">
                <a:ea typeface="宋体" panose="02010600030101010101" pitchFamily="2" charset="-122"/>
              </a:rPr>
              <a:t>发生更改，则需要重新构建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justify.o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下一行显示如何更新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justify.o </a:t>
            </a:r>
            <a:r xmlns:a="http://schemas.openxmlformats.org/drawingml/2006/main">
              <a:rPr lang="zh-CN" altLang="zh-CN">
                <a:ea typeface="宋体" panose="02010600030101010101" pitchFamily="2" charset="-122"/>
              </a:rPr>
              <a:t>（通过重新编译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justify.c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a:ea typeface="宋体" panose="02010600030101010101" pitchFamily="2" charset="-122"/>
              </a:rPr>
              <a:t>选项告诉编译器编译</a:t>
            </a:r>
            <a:r xmlns:a="http://schemas.openxmlformats.org/drawingml/2006/main">
              <a:rPr lang="zh-CN" altLang="zh-CN">
                <a:ea typeface="宋体" panose="02010600030101010101" pitchFamily="2" charset="-122"/>
              </a:rPr>
              <a:t>justify.c</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但</a:t>
            </a:r>
            <a:r xmlns:a="http://schemas.openxmlformats.org/drawingml/2006/main">
              <a:rPr lang="zh-CN" altLang="zh-CN">
                <a:ea typeface="宋体" panose="02010600030101010101" pitchFamily="2" charset="-122"/>
              </a:rPr>
              <a:t>不尝试链接它。</a:t>
            </a:r>
          </a:p>
        </p:txBody>
      </p:sp>
      <p:sp>
        <p:nvSpPr>
          <p:cNvPr id="4" name="Footer Placeholder 3">
            <a:extLst>
              <a:ext uri="{FF2B5EF4-FFF2-40B4-BE49-F238E27FC236}">
                <a16:creationId xmlns:a16="http://schemas.microsoft.com/office/drawing/2014/main" id="{6081EE79-42DA-8359-C8D4-16E1DE21A63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456B4E5-877B-D0CE-38BD-6C694E6E415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6D1A02-6AE2-7249-9129-A64033E2539E}"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7DF8BC77-96D2-CD8B-713C-11C192817C0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93187" name="Content Placeholder 2">
            <a:extLst>
              <a:ext uri="{FF2B5EF4-FFF2-40B4-BE49-F238E27FC236}">
                <a16:creationId xmlns:a16="http://schemas.microsoft.com/office/drawing/2014/main" id="{C4BB92EF-ACCA-716E-1399-3D6274C327CD}"/>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一旦我们为程序创建了 makefile，我们就可以使用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a:t>
            </a:r>
            <a:r xmlns:a="http://schemas.openxmlformats.org/drawingml/2006/main">
              <a:rPr lang="zh-CN" altLang="zh-CN">
                <a:ea typeface="宋体" panose="02010600030101010101" pitchFamily="2" charset="-122"/>
              </a:rPr>
              <a:t>实用程序来构建（或重建）程序。</a:t>
            </a:r>
          </a:p>
          <a:p>
            <a:r xmlns:a="http://schemas.openxmlformats.org/drawingml/2006/main">
              <a:rPr lang="zh-CN" altLang="zh-CN">
                <a:ea typeface="宋体" panose="02010600030101010101" pitchFamily="2" charset="-122"/>
              </a:rPr>
              <a:t>通过检查与程序中每个文件关联的时间和日期，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a:t>
            </a:r>
            <a:r xmlns:a="http://schemas.openxmlformats.org/drawingml/2006/main">
              <a:rPr lang="zh-CN" altLang="zh-CN">
                <a:ea typeface="宋体" panose="02010600030101010101" pitchFamily="2" charset="-122"/>
              </a:rPr>
              <a:t>可以确定哪些文件已过期。</a:t>
            </a:r>
          </a:p>
          <a:p>
            <a:r xmlns:a="http://schemas.openxmlformats.org/drawingml/2006/main">
              <a:rPr lang="zh-CN" altLang="zh-CN">
                <a:ea typeface="宋体" panose="02010600030101010101" pitchFamily="2" charset="-122"/>
              </a:rPr>
              <a:t>然后它调用重建程序所需的命令。</a:t>
            </a:r>
          </a:p>
        </p:txBody>
      </p:sp>
      <p:sp>
        <p:nvSpPr>
          <p:cNvPr id="4" name="Footer Placeholder 3">
            <a:extLst>
              <a:ext uri="{FF2B5EF4-FFF2-40B4-BE49-F238E27FC236}">
                <a16:creationId xmlns:a16="http://schemas.microsoft.com/office/drawing/2014/main" id="{02155C78-43CF-A7A5-6C2C-414D656AC5F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15BBDC4-82E0-4117-0FD2-E792801BA7C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CF2B6-00D4-2743-8AFF-77EE98F6EC74}"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B9E19D9-CC29-4D4B-FC1E-89C67661D8A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源文件</a:t>
            </a:r>
          </a:p>
        </p:txBody>
      </p:sp>
      <p:sp>
        <p:nvSpPr>
          <p:cNvPr id="20483" name="Content Placeholder 2">
            <a:extLst>
              <a:ext uri="{FF2B5EF4-FFF2-40B4-BE49-F238E27FC236}">
                <a16:creationId xmlns:a16="http://schemas.microsoft.com/office/drawing/2014/main" id="{A0569EA6-8EDA-09D1-985F-CB15C0ED2A37}"/>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将程序拆分为多个源文件具有显着优势：</a:t>
            </a:r>
          </a:p>
          <a:p>
            <a:pPr xmlns:a="http://schemas.openxmlformats.org/drawingml/2006/main" lvl="1"/>
            <a:r xmlns:a="http://schemas.openxmlformats.org/drawingml/2006/main">
              <a:rPr lang="zh-CN" altLang="zh-CN">
                <a:ea typeface="宋体" panose="02010600030101010101" pitchFamily="2" charset="-122"/>
              </a:rPr>
              <a:t>将相关函数和变量分组到一个文件中有助于阐明程序的结构。</a:t>
            </a:r>
          </a:p>
          <a:p>
            <a:pPr xmlns:a="http://schemas.openxmlformats.org/drawingml/2006/main" lvl="1"/>
            <a:r xmlns:a="http://schemas.openxmlformats.org/drawingml/2006/main">
              <a:rPr lang="zh-CN" altLang="zh-CN">
                <a:ea typeface="宋体" panose="02010600030101010101" pitchFamily="2" charset="-122"/>
              </a:rPr>
              <a:t>每个源文件都可以单独编译，节省时间。</a:t>
            </a:r>
          </a:p>
          <a:p>
            <a:pPr xmlns:a="http://schemas.openxmlformats.org/drawingml/2006/main" lvl="1"/>
            <a:r xmlns:a="http://schemas.openxmlformats.org/drawingml/2006/main">
              <a:rPr lang="zh-CN" altLang="zh-CN">
                <a:ea typeface="宋体" panose="02010600030101010101" pitchFamily="2" charset="-122"/>
              </a:rPr>
              <a:t>分组在单独的源文件中时，函数更容易在其他程序中重用。</a:t>
            </a:r>
          </a:p>
        </p:txBody>
      </p:sp>
      <p:sp>
        <p:nvSpPr>
          <p:cNvPr id="4" name="Footer Placeholder 3">
            <a:extLst>
              <a:ext uri="{FF2B5EF4-FFF2-40B4-BE49-F238E27FC236}">
                <a16:creationId xmlns:a16="http://schemas.microsoft.com/office/drawing/2014/main" id="{205A60E6-E60A-FB93-C394-822B6D1A83C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6329A7C-5794-21F0-2870-3F95DA4844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0BC517-5197-3642-B280-A4504AACC5BD}"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F71AD465-450E-A5C1-E4BE-13FCD9E33FE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94211" name="Content Placeholder 2">
            <a:extLst>
              <a:ext uri="{FF2B5EF4-FFF2-40B4-BE49-F238E27FC236}">
                <a16:creationId xmlns:a16="http://schemas.microsoft.com/office/drawing/2014/main" id="{A5A764F2-5688-CFE8-EBC3-C957364AEA81}"/>
              </a:ext>
            </a:extLst>
          </p:cNvPr>
          <p:cNvSpPr>
            <a:spLocks noGrp="1"/>
          </p:cNvSpPr>
          <p:nvPr>
            <p:ph idx="1"/>
          </p:nvPr>
        </p:nvSpPr>
        <p:spPr/>
        <p:txBody>
          <a:bodyPr/>
          <a:lstStyle/>
          <a:p>
            <a:r xmlns:a="http://schemas.openxmlformats.org/drawingml/2006/main">
              <a:rPr lang="zh-CN" altLang="zh-CN">
                <a:ea typeface="宋体" panose="02010600030101010101" pitchFamily="2" charset="-122"/>
              </a:rPr>
              <a:t>makefile 中的每个命令前面都必须有一个制表符，而不是一系列空格。</a:t>
            </a:r>
          </a:p>
          <a:p>
            <a:r xmlns:a="http://schemas.openxmlformats.org/drawingml/2006/main">
              <a:rPr lang="zh-CN" altLang="zh-CN">
                <a:ea typeface="宋体" panose="02010600030101010101" pitchFamily="2" charset="-122"/>
              </a:rPr>
              <a:t>makefile 通常存储在名为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Makefile </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makefile </a:t>
            </a:r>
            <a:r xmlns:a="http://schemas.openxmlformats.org/drawingml/2006/main">
              <a:rPr lang="zh-CN" altLang="zh-CN">
                <a:ea typeface="宋体" panose="02010600030101010101" pitchFamily="2" charset="-122"/>
              </a:rPr>
              <a:t>）的文件中。</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a:t>
            </a:r>
            <a:r xmlns:a="http://schemas.openxmlformats.org/drawingml/2006/main">
              <a:rPr lang="zh-CN" altLang="zh-CN">
                <a:ea typeface="宋体" panose="02010600030101010101" pitchFamily="2" charset="-122"/>
              </a:rPr>
              <a:t>实用程序时，它会自动检查当前目录中是否存在具有这些名称之一的文件。</a:t>
            </a:r>
          </a:p>
        </p:txBody>
      </p:sp>
      <p:sp>
        <p:nvSpPr>
          <p:cNvPr id="4" name="Footer Placeholder 3">
            <a:extLst>
              <a:ext uri="{FF2B5EF4-FFF2-40B4-BE49-F238E27FC236}">
                <a16:creationId xmlns:a16="http://schemas.microsoft.com/office/drawing/2014/main" id="{9779ECA7-1EB3-C805-75C5-E6BDED0E9BC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4D43C8B-411C-A2AA-F327-3F1451BF894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8EEE36-D968-A544-B20D-5BC909CEDD88}"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25096B14-EA85-A2C3-2119-98EBC7F9530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95235" name="Content Placeholder 2">
            <a:extLst>
              <a:ext uri="{FF2B5EF4-FFF2-40B4-BE49-F238E27FC236}">
                <a16:creationId xmlns:a16="http://schemas.microsoft.com/office/drawing/2014/main" id="{5DEB1155-4731-B68B-CCD7-318C89156A6F}"/>
              </a:ext>
            </a:extLst>
          </p:cNvPr>
          <p:cNvSpPr>
            <a:spLocks noGrp="1"/>
          </p:cNvSpPr>
          <p:nvPr>
            <p:ph idx="1"/>
          </p:nvPr>
        </p:nvSpPr>
        <p:spPr/>
        <p:txBody>
          <a:bodyPr/>
          <a:lstStyle/>
          <a:p>
            <a:r xmlns:a="http://schemas.openxmlformats.org/drawingml/2006/main">
              <a:rPr lang="zh-CN" altLang="zh-CN">
                <a:ea typeface="宋体" panose="02010600030101010101" pitchFamily="2" charset="-122"/>
              </a:rPr>
              <a:t>要调用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 </a:t>
            </a:r>
            <a:r xmlns:a="http://schemas.openxmlformats.org/drawingml/2006/main">
              <a:rPr lang="zh-CN" altLang="zh-CN">
                <a:ea typeface="宋体" panose="02010600030101010101" pitchFamily="2" charset="-122"/>
              </a:rPr>
              <a:t>，请使用命令</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制作</a:t>
            </a:r>
            <a:r xmlns:a="http://schemas.openxmlformats.org/drawingml/2006/main">
              <a:rPr lang="zh-CN" altLang="zh-CN" sz="2400">
                <a:ea typeface="宋体" panose="02010600030101010101" pitchFamily="2" charset="-122"/>
              </a:rPr>
              <a:t> </a:t>
            </a:r>
            <a:r xmlns:a="http://schemas.openxmlformats.org/drawingml/2006/main">
              <a:rPr lang="zh-CN" altLang="zh-CN" sz="2400" i="1">
                <a:ea typeface="宋体" panose="02010600030101010101" pitchFamily="2" charset="-122"/>
              </a:rPr>
              <a:t>目标</a:t>
            </a:r>
          </a:p>
          <a:p>
            <a:pPr xmlns:a="http://schemas.openxmlformats.org/drawingml/2006/main">
              <a:buFontTx/>
              <a:buNone/>
            </a:pPr>
            <a:r xmlns:a="http://schemas.openxmlformats.org/drawingml/2006/main">
              <a:rPr lang="zh-CN" altLang="zh-CN">
                <a:ea typeface="宋体" panose="02010600030101010101" pitchFamily="2" charset="-122"/>
              </a:rPr>
              <a:t>其中</a:t>
            </a:r>
            <a:r xmlns:a="http://schemas.openxmlformats.org/drawingml/2006/main">
              <a:rPr lang="zh-CN" altLang="zh-CN" i="1">
                <a:ea typeface="宋体" panose="02010600030101010101" pitchFamily="2" charset="-122"/>
              </a:rPr>
              <a:t>target</a:t>
            </a:r>
            <a:r xmlns:a="http://schemas.openxmlformats.org/drawingml/2006/main">
              <a:rPr lang="zh-CN" altLang="zh-CN">
                <a:ea typeface="宋体" panose="02010600030101010101" pitchFamily="2" charset="-122"/>
              </a:rPr>
              <a:t>是 makefile 中列出的目标之一。</a:t>
            </a:r>
          </a:p>
          <a:p>
            <a:r xmlns:a="http://schemas.openxmlformats.org/drawingml/2006/main">
              <a:rPr lang="zh-CN" altLang="zh-CN">
                <a:ea typeface="宋体" panose="02010600030101010101" pitchFamily="2" charset="-122"/>
              </a:rPr>
              <a:t>如果调用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make时没有指定目标</a:t>
            </a:r>
            <a:r xmlns:a="http://schemas.openxmlformats.org/drawingml/2006/main">
              <a:rPr lang="zh-CN" altLang="zh-CN">
                <a:ea typeface="宋体" panose="02010600030101010101" pitchFamily="2" charset="-122"/>
              </a:rPr>
              <a:t>，它将构建第一个规则的目标。</a:t>
            </a:r>
          </a:p>
          <a:p>
            <a:r xmlns:a="http://schemas.openxmlformats.org/drawingml/2006/main">
              <a:rPr lang="zh-CN" altLang="zh-CN">
                <a:ea typeface="宋体" panose="02010600030101010101" pitchFamily="2" charset="-122"/>
              </a:rPr>
              <a:t>除了第一条规则的这个特殊属性之外，makefile 中规则的顺序是任意的。</a:t>
            </a:r>
          </a:p>
        </p:txBody>
      </p:sp>
      <p:sp>
        <p:nvSpPr>
          <p:cNvPr id="4" name="Footer Placeholder 3">
            <a:extLst>
              <a:ext uri="{FF2B5EF4-FFF2-40B4-BE49-F238E27FC236}">
                <a16:creationId xmlns:a16="http://schemas.microsoft.com/office/drawing/2014/main" id="{3B7F800A-54FD-C9BD-774E-D97A95F12B2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4889CD6-1E14-BD73-59A5-CE9CD45691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96779F-23E4-2E44-91E2-4275F52B6AF6}"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A2C01AE-5A5E-5BC2-6F33-E91AE552E4B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生成文件</a:t>
            </a:r>
          </a:p>
        </p:txBody>
      </p:sp>
      <p:sp>
        <p:nvSpPr>
          <p:cNvPr id="96259" name="Content Placeholder 2">
            <a:extLst>
              <a:ext uri="{FF2B5EF4-FFF2-40B4-BE49-F238E27FC236}">
                <a16:creationId xmlns:a16="http://schemas.microsoft.com/office/drawing/2014/main" id="{0C95F57E-07E1-A9E1-E571-ED5788D14E54}"/>
              </a:ext>
            </a:extLst>
          </p:cNvPr>
          <p:cNvSpPr>
            <a:spLocks noGrp="1"/>
          </p:cNvSpPr>
          <p:nvPr>
            <p:ph idx="1"/>
          </p:nvPr>
        </p:nvSpPr>
        <p:spPr/>
        <p:txBody>
          <a:bodyPr/>
          <a:lstStyle/>
          <a:p>
            <a:r xmlns:a="http://schemas.openxmlformats.org/drawingml/2006/main">
              <a:rPr lang="zh-CN" altLang="zh-CN">
                <a:ea typeface="宋体" panose="02010600030101010101" pitchFamily="2" charset="-122"/>
              </a:rPr>
              <a:t>真正的 makefile 并不总是很容易理解。</a:t>
            </a:r>
          </a:p>
          <a:p>
            <a:r xmlns:a="http://schemas.openxmlformats.org/drawingml/2006/main">
              <a:rPr lang="zh-CN" altLang="zh-CN">
                <a:ea typeface="宋体" panose="02010600030101010101" pitchFamily="2" charset="-122"/>
              </a:rPr>
              <a:t>有许多技术可以减少 makefile 中的冗余量并使它们更容易修改。</a:t>
            </a:r>
          </a:p>
          <a:p>
            <a:r xmlns:a="http://schemas.openxmlformats.org/drawingml/2006/main">
              <a:rPr lang="zh-CN" altLang="zh-CN">
                <a:ea typeface="宋体" panose="02010600030101010101" pitchFamily="2" charset="-122"/>
              </a:rPr>
              <a:t>这些技术大大降低了 makefile 的可读性。</a:t>
            </a:r>
          </a:p>
          <a:p>
            <a:r xmlns:a="http://schemas.openxmlformats.org/drawingml/2006/main">
              <a:rPr lang="zh-CN" altLang="zh-CN">
                <a:ea typeface="宋体" panose="02010600030101010101" pitchFamily="2" charset="-122"/>
              </a:rPr>
              <a:t>makefile 的替代品包括一些集成开发环境支持的“项目文件”。</a:t>
            </a:r>
          </a:p>
        </p:txBody>
      </p:sp>
      <p:sp>
        <p:nvSpPr>
          <p:cNvPr id="4" name="Footer Placeholder 3">
            <a:extLst>
              <a:ext uri="{FF2B5EF4-FFF2-40B4-BE49-F238E27FC236}">
                <a16:creationId xmlns:a16="http://schemas.microsoft.com/office/drawing/2014/main" id="{90EBF9CF-33A9-0A8B-CD9C-4409640EF8D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7BCF67B-0A88-FCF6-193E-524309523D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2409C6-B168-6949-8ACF-F1205ACFD542}"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264E62E2-2EE1-A2F1-7FC3-ABD01C3EA04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链接过程中的错误</a:t>
            </a:r>
          </a:p>
        </p:txBody>
      </p:sp>
      <p:sp>
        <p:nvSpPr>
          <p:cNvPr id="97283" name="Content Placeholder 2">
            <a:extLst>
              <a:ext uri="{FF2B5EF4-FFF2-40B4-BE49-F238E27FC236}">
                <a16:creationId xmlns:a16="http://schemas.microsoft.com/office/drawing/2014/main" id="{D2643818-CEF6-B447-6AE2-FFD7C2B8B9DF}"/>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一些编译时检测不到的错误会在链接时发现。</a:t>
            </a:r>
          </a:p>
          <a:p>
            <a:r xmlns:a="http://schemas.openxmlformats.org/drawingml/2006/main">
              <a:rPr lang="zh-CN" altLang="zh-CN">
                <a:ea typeface="宋体" panose="02010600030101010101" pitchFamily="2" charset="-122"/>
              </a:rPr>
              <a:t>如果程序中缺少函数或变量的定义，链接器将无法解析对其的外部引用</a:t>
            </a:r>
          </a:p>
          <a:p>
            <a:r xmlns:a="http://schemas.openxmlformats.org/drawingml/2006/main">
              <a:rPr lang="zh-CN" altLang="zh-CN">
                <a:ea typeface="宋体" panose="02010600030101010101" pitchFamily="2" charset="-122"/>
              </a:rPr>
              <a:t>结果是诸如</a:t>
            </a:r>
            <a:r xmlns:a="http://schemas.openxmlformats.org/drawingml/2006/main">
              <a:rPr lang="zh-CN" altLang="zh-CN" i="1">
                <a:ea typeface="宋体" panose="02010600030101010101" pitchFamily="2" charset="-122"/>
              </a:rPr>
              <a:t>“未定义符号”</a:t>
            </a:r>
            <a:r xmlns:a="http://schemas.openxmlformats.org/drawingml/2006/main">
              <a:rPr lang="zh-CN" altLang="zh-CN">
                <a:ea typeface="宋体" panose="02010600030101010101" pitchFamily="2" charset="-122"/>
              </a:rPr>
              <a:t>或</a:t>
            </a:r>
            <a:r xmlns:a="http://schemas.openxmlformats.org/drawingml/2006/main">
              <a:rPr lang="zh-CN" altLang="zh-CN" i="1">
                <a:ea typeface="宋体" panose="02010600030101010101" pitchFamily="2" charset="-122"/>
              </a:rPr>
              <a:t>“未定义引用”之类的消息。</a:t>
            </a:r>
          </a:p>
        </p:txBody>
      </p:sp>
      <p:sp>
        <p:nvSpPr>
          <p:cNvPr id="4" name="Footer Placeholder 3">
            <a:extLst>
              <a:ext uri="{FF2B5EF4-FFF2-40B4-BE49-F238E27FC236}">
                <a16:creationId xmlns:a16="http://schemas.microsoft.com/office/drawing/2014/main" id="{C5B398D9-8959-6A34-C0DE-428C01C648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E5944C1-D840-CF0B-45DD-3809CB864FF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B128BD-521E-2A4C-97C3-29EFFF76F935}"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EF786B27-1599-8C34-A0D9-8A41A6C64A0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链接过程中的错误</a:t>
            </a:r>
          </a:p>
        </p:txBody>
      </p:sp>
      <p:sp>
        <p:nvSpPr>
          <p:cNvPr id="98307" name="Content Placeholder 2">
            <a:extLst>
              <a:ext uri="{FF2B5EF4-FFF2-40B4-BE49-F238E27FC236}">
                <a16:creationId xmlns:a16="http://schemas.microsoft.com/office/drawing/2014/main" id="{BF5FCCAC-A99F-D3D2-C78C-EAB7A08EB5B6}"/>
              </a:ext>
            </a:extLst>
          </p:cNvPr>
          <p:cNvSpPr>
            <a:spLocks noGrp="1"/>
          </p:cNvSpPr>
          <p:nvPr>
            <p:ph idx="1"/>
          </p:nvPr>
        </p:nvSpPr>
        <p:spPr/>
        <p:txBody>
          <a:bodyPr/>
          <a:lstStyle/>
          <a:p>
            <a:r xmlns:a="http://schemas.openxmlformats.org/drawingml/2006/main">
              <a:rPr lang="zh-CN" altLang="zh-CN">
                <a:ea typeface="宋体" panose="02010600030101010101" pitchFamily="2" charset="-122"/>
              </a:rPr>
              <a:t>链接过程中常见的错误原因：</a:t>
            </a:r>
          </a:p>
          <a:p>
            <a:pPr xmlns:a="http://schemas.openxmlformats.org/drawingml/2006/main" lvl="1"/>
            <a:r xmlns:a="http://schemas.openxmlformats.org/drawingml/2006/main">
              <a:rPr lang="zh-CN" altLang="zh-CN" b="1" i="1">
                <a:ea typeface="宋体" panose="02010600030101010101" pitchFamily="2" charset="-122"/>
              </a:rPr>
              <a:t>拼写错误。</a:t>
            </a:r>
            <a:r xmlns:a="http://schemas.openxmlformats.org/drawingml/2006/main">
              <a:rPr lang="zh-CN" altLang="zh-CN">
                <a:ea typeface="宋体" panose="02010600030101010101" pitchFamily="2" charset="-122"/>
              </a:rPr>
              <a:t>如果变量或函数的名称拼写错误，链接器将报告它丢失。</a:t>
            </a:r>
          </a:p>
          <a:p>
            <a:pPr xmlns:a="http://schemas.openxmlformats.org/drawingml/2006/main" lvl="1"/>
            <a:r xmlns:a="http://schemas.openxmlformats.org/drawingml/2006/main">
              <a:rPr lang="zh-CN" altLang="zh-CN" b="1" i="1">
                <a:ea typeface="宋体" panose="02010600030101010101" pitchFamily="2" charset="-122"/>
              </a:rPr>
              <a:t>缺少文件。</a:t>
            </a:r>
            <a:r xmlns:a="http://schemas.openxmlformats.org/drawingml/2006/main">
              <a:rPr lang="zh-CN" altLang="zh-CN">
                <a:ea typeface="宋体" panose="02010600030101010101" pitchFamily="2" charset="-122"/>
              </a:rPr>
              <a:t>如果链接器找不到文件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foo.c中的函数</a:t>
            </a:r>
            <a:r xmlns:a="http://schemas.openxmlformats.org/drawingml/2006/main">
              <a:rPr lang="zh-CN" altLang="zh-CN">
                <a:ea typeface="宋体" panose="02010600030101010101" pitchFamily="2" charset="-122"/>
              </a:rPr>
              <a:t>，它可能不知道该文件。</a:t>
            </a:r>
          </a:p>
          <a:p>
            <a:pPr xmlns:a="http://schemas.openxmlformats.org/drawingml/2006/main" lvl="1"/>
            <a:r xmlns:a="http://schemas.openxmlformats.org/drawingml/2006/main">
              <a:rPr lang="zh-CN" altLang="zh-CN" b="1" i="1">
                <a:ea typeface="宋体" panose="02010600030101010101" pitchFamily="2" charset="-122"/>
              </a:rPr>
              <a:t>缺少库。</a:t>
            </a:r>
            <a:r xmlns:a="http://schemas.openxmlformats.org/drawingml/2006/main">
              <a:rPr lang="zh-CN" altLang="zh-CN">
                <a:ea typeface="宋体" panose="02010600030101010101" pitchFamily="2" charset="-122"/>
              </a:rPr>
              <a:t>链接器可能无法找到程序中使用的所有库函数。</a:t>
            </a:r>
          </a:p>
          <a:p>
            <a:r xmlns:a="http://schemas.openxmlformats.org/drawingml/2006/main">
              <a:rPr lang="zh-CN" altLang="zh-CN">
                <a:ea typeface="宋体" panose="02010600030101010101" pitchFamily="2" charset="-122"/>
              </a:rPr>
              <a:t>在 UNIX 中，当链接使用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&lt;math.h&gt;</a:t>
            </a:r>
            <a:r xmlns:a="http://schemas.openxmlformats.org/drawingml/2006/main">
              <a:rPr lang="zh-CN" altLang="zh-CN">
                <a:ea typeface="宋体" panose="02010600030101010101" pitchFamily="2" charset="-122"/>
              </a:rPr>
              <a:t>的程序时，可能需要指定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-lm选项</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043A2FE4-7BBF-F385-6F9E-36D6F4E9FD1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F602E85-A6AA-363B-16B4-9022788E789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A3296B-DB16-6042-9654-794920115B6F}"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9DCAD8BC-0FAA-C385-EE23-1DA2735B0AB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99331" name="Content Placeholder 2">
            <a:extLst>
              <a:ext uri="{FF2B5EF4-FFF2-40B4-BE49-F238E27FC236}">
                <a16:creationId xmlns:a16="http://schemas.microsoft.com/office/drawing/2014/main" id="{A089AFBB-3A35-490C-0230-3B0043CC1673}"/>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在一个程序的开发过程中，我们很少需要编译它的所有文件。</a:t>
            </a:r>
          </a:p>
          <a:p>
            <a:r xmlns:a="http://schemas.openxmlformats.org/drawingml/2006/main">
              <a:rPr lang="zh-CN" altLang="zh-CN">
                <a:ea typeface="宋体" panose="02010600030101010101" pitchFamily="2" charset="-122"/>
              </a:rPr>
              <a:t>为了节省时间，重建过程应该只重新编译那些可能受最新更改影响的文件。</a:t>
            </a:r>
          </a:p>
          <a:p>
            <a:r xmlns:a="http://schemas.openxmlformats.org/drawingml/2006/main">
              <a:rPr lang="zh-CN" altLang="zh-CN">
                <a:ea typeface="宋体" panose="02010600030101010101" pitchFamily="2" charset="-122"/>
              </a:rPr>
              <a:t>假设已经为每个源文件设计了一个程序的头文件。</a:t>
            </a:r>
          </a:p>
          <a:p>
            <a:r xmlns:a="http://schemas.openxmlformats.org/drawingml/2006/main">
              <a:rPr lang="zh-CN" altLang="zh-CN">
                <a:ea typeface="宋体" panose="02010600030101010101" pitchFamily="2" charset="-122"/>
              </a:rPr>
              <a:t>要查看更改后需要重新编译多少文件，我们需要考虑两种可能性。</a:t>
            </a:r>
          </a:p>
        </p:txBody>
      </p:sp>
      <p:sp>
        <p:nvSpPr>
          <p:cNvPr id="4" name="Footer Placeholder 3">
            <a:extLst>
              <a:ext uri="{FF2B5EF4-FFF2-40B4-BE49-F238E27FC236}">
                <a16:creationId xmlns:a16="http://schemas.microsoft.com/office/drawing/2014/main" id="{3CE07401-ACFB-3DB4-5AC2-F8F84B619C6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602C501-16AA-923C-A322-9C843B18D5D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E0ADC6-EC5F-E04F-9AE2-096847B61058}"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F3A3BBE9-5401-AF25-E05D-87CA4F27DD9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0355" name="Content Placeholder 2">
            <a:extLst>
              <a:ext uri="{FF2B5EF4-FFF2-40B4-BE49-F238E27FC236}">
                <a16:creationId xmlns:a16="http://schemas.microsoft.com/office/drawing/2014/main" id="{B8C4034D-0774-69E9-A9F7-739D682833BC}"/>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如果更改影响单个源文件，则只需重新编译该文件。</a:t>
            </a:r>
          </a:p>
          <a:p>
            <a:r xmlns:a="http://schemas.openxmlformats.org/drawingml/2006/main">
              <a:rPr lang="zh-CN" altLang="zh-CN" sz="2600">
                <a:ea typeface="宋体" panose="02010600030101010101" pitchFamily="2" charset="-122"/>
              </a:rPr>
              <a:t>假设我们决定在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word.c中压缩</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read_char</a:t>
            </a:r>
            <a:r xmlns:a="http://schemas.openxmlformats.org/drawingml/2006/main">
              <a:rPr lang="zh-CN" altLang="zh-CN" sz="2600">
                <a:ea typeface="宋体" panose="02010600030101010101" pitchFamily="2" charset="-122"/>
              </a:rPr>
              <a:t>函数</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 read_char(void)</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 ch = getchar();</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返回</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（通道</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ch ==</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'\t')</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ch;</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ea typeface="宋体" panose="02010600030101010101" pitchFamily="2" charset="-122"/>
              </a:rPr>
              <a:t>这个修改不影响</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word.h </a:t>
            </a:r>
            <a:r xmlns:a="http://schemas.openxmlformats.org/drawingml/2006/main">
              <a:rPr lang="zh-CN" altLang="zh-CN" sz="2600">
                <a:ea typeface="宋体" panose="02010600030101010101" pitchFamily="2" charset="-122"/>
              </a:rPr>
              <a:t>，所以我们只需要重新编译</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word.c</a:t>
            </a:r>
            <a:r xmlns:a="http://schemas.openxmlformats.org/drawingml/2006/main">
              <a:rPr lang="zh-CN" altLang="zh-CN" sz="2600">
                <a:ea typeface="宋体" panose="02010600030101010101" pitchFamily="2" charset="-122"/>
              </a:rPr>
              <a:t>并重新链接程序。</a:t>
            </a:r>
          </a:p>
        </p:txBody>
      </p:sp>
      <p:sp>
        <p:nvSpPr>
          <p:cNvPr id="4" name="Footer Placeholder 3">
            <a:extLst>
              <a:ext uri="{FF2B5EF4-FFF2-40B4-BE49-F238E27FC236}">
                <a16:creationId xmlns:a16="http://schemas.microsoft.com/office/drawing/2014/main" id="{AA6A1F7B-085B-8A96-6E9B-A9B39021A77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719A3F0-EB1A-70D7-7FDD-7DDA3B6EB50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F724AB-A876-FE4F-858C-582E5E74E086}"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234491E3-F41E-3AA4-CADE-13A33395951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1379" name="Content Placeholder 2">
            <a:extLst>
              <a:ext uri="{FF2B5EF4-FFF2-40B4-BE49-F238E27FC236}">
                <a16:creationId xmlns:a16="http://schemas.microsoft.com/office/drawing/2014/main" id="{4171900F-35EE-6096-2213-B36BCCE980E0}"/>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第二种可能性是更改会影响头文件。</a:t>
            </a:r>
          </a:p>
          <a:p>
            <a:r xmlns:a="http://schemas.openxmlformats.org/drawingml/2006/main">
              <a:rPr lang="zh-CN" altLang="zh-CN">
                <a:ea typeface="宋体" panose="02010600030101010101" pitchFamily="2" charset="-122"/>
              </a:rPr>
              <a:t>在这种情况下，我们应该重新编译所有包含头文件的文件，因为它们可能会受到更改的影响。</a:t>
            </a:r>
          </a:p>
        </p:txBody>
      </p:sp>
      <p:sp>
        <p:nvSpPr>
          <p:cNvPr id="4" name="Footer Placeholder 3">
            <a:extLst>
              <a:ext uri="{FF2B5EF4-FFF2-40B4-BE49-F238E27FC236}">
                <a16:creationId xmlns:a16="http://schemas.microsoft.com/office/drawing/2014/main" id="{65BACEFD-7892-1F3D-A3BB-1332B62A53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E67C9A6-ECF8-5520-1FA1-A8E96EFB6AA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9F5E9B-59DB-9947-9B7B-69ACD50DCADA}"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5774DAAF-185A-A31E-BF53-E98B70FF804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2403" name="Content Placeholder 2">
            <a:extLst>
              <a:ext uri="{FF2B5EF4-FFF2-40B4-BE49-F238E27FC236}">
                <a16:creationId xmlns:a16="http://schemas.microsoft.com/office/drawing/2014/main" id="{D075DEC3-021C-4099-52D7-DECDEA794591}"/>
              </a:ext>
            </a:extLst>
          </p:cNvPr>
          <p:cNvSpPr>
            <a:spLocks noGrp="1"/>
          </p:cNvSpPr>
          <p:nvPr>
            <p:ph idx="1"/>
          </p:nvPr>
        </p:nvSpPr>
        <p:spPr>
          <a:xfrm>
            <a:off x="685800" y="1524000"/>
            <a:ext cx="8001000" cy="4800600"/>
          </a:xfrm>
        </p:spPr>
        <p:txBody>
          <a:bodyPr/>
          <a:lstStyle/>
          <a:p>
            <a:r xmlns:a="http://schemas.openxmlformats.org/drawingml/2006/main">
              <a:rPr lang="zh-CN" altLang="zh-CN" sz="2600">
                <a:ea typeface="宋体" panose="02010600030101010101" pitchFamily="2" charset="-122"/>
              </a:rPr>
              <a:t>假设我们修改</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read_word</a:t>
            </a:r>
            <a:r xmlns:a="http://schemas.openxmlformats.org/drawingml/2006/main">
              <a:rPr lang="zh-CN" altLang="zh-CN" sz="2600">
                <a:ea typeface="宋体" panose="02010600030101010101" pitchFamily="2" charset="-122"/>
              </a:rPr>
              <a:t>以便它返回它读取的单词的长度。</a:t>
            </a:r>
          </a:p>
          <a:p>
            <a:r xmlns:a="http://schemas.openxmlformats.org/drawingml/2006/main">
              <a:rPr lang="zh-CN" altLang="zh-CN" sz="2600">
                <a:ea typeface="宋体" panose="02010600030101010101" pitchFamily="2" charset="-122"/>
              </a:rPr>
              <a:t>首先，我们改变</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word.h</a:t>
            </a:r>
            <a:r xmlns:a="http://schemas.openxmlformats.org/drawingml/2006/main">
              <a:rPr lang="zh-CN" altLang="zh-CN" sz="2600">
                <a:ea typeface="宋体" panose="02010600030101010101" pitchFamily="2" charset="-122"/>
              </a:rPr>
              <a:t>中</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read_word的原型</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read_word：从输入中读取下一个单词 *</a:t>
            </a:r>
          </a:p>
          <a:p>
            <a:pPr xmlns:a="http://schemas.openxmlformats.org/drawingml/2006/main">
              <a:lnSpc>
                <a:spcPct val="80000"/>
              </a:lnSpc>
              <a:spcBef>
                <a:spcPts val="6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将其存储在 word 中。如果没有，则使单词为空 *</a:t>
            </a:r>
          </a:p>
          <a:p>
            <a:pPr xmlns:a="http://schemas.openxmlformats.org/drawingml/2006/main">
              <a:lnSpc>
                <a:spcPct val="80000"/>
              </a:lnSpc>
              <a:spcBef>
                <a:spcPts val="6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由于文件结尾，可以读取单词。 *</a:t>
            </a:r>
          </a:p>
          <a:p>
            <a:pPr xmlns:a="http://schemas.openxmlformats.org/drawingml/2006/main">
              <a:lnSpc>
                <a:spcPct val="80000"/>
              </a:lnSpc>
              <a:spcBef>
                <a:spcPts val="6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如果单词长度超过则截断单词 *</a:t>
            </a:r>
          </a:p>
          <a:p>
            <a:pPr xmlns:a="http://schemas.openxmlformats.org/drawingml/2006/main">
              <a:lnSpc>
                <a:spcPct val="80000"/>
              </a:lnSpc>
              <a:spcBef>
                <a:spcPts val="6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长。</a:t>
            </a:r>
            <a:r xmlns:a="http://schemas.openxmlformats.org/drawingml/2006/main">
              <a:rPr lang="zh-CN" altLang="zh-CN" sz="1700" b="1">
                <a:latin typeface="Courier New" panose="02070309020205020404" pitchFamily="49" charset="0"/>
                <a:ea typeface="宋体" panose="02010600030101010101" pitchFamily="2" charset="-122"/>
                <a:cs typeface="Courier New" panose="02070309020205020404" pitchFamily="49" charset="0"/>
              </a:rPr>
              <a:t>返回字符数</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700" b="1">
                <a:latin typeface="Courier New" panose="02070309020205020404" pitchFamily="49" charset="0"/>
                <a:ea typeface="宋体" panose="02010600030101010101" pitchFamily="2" charset="-122"/>
                <a:cs typeface="Courier New" panose="02070309020205020404" pitchFamily="49" charset="0"/>
              </a:rPr>
              <a:t>已存储。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1700" b="1">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read_word(char *word, int len);</a:t>
            </a:r>
          </a:p>
        </p:txBody>
      </p:sp>
      <p:sp>
        <p:nvSpPr>
          <p:cNvPr id="4" name="Footer Placeholder 3">
            <a:extLst>
              <a:ext uri="{FF2B5EF4-FFF2-40B4-BE49-F238E27FC236}">
                <a16:creationId xmlns:a16="http://schemas.microsoft.com/office/drawing/2014/main" id="{7BE2EA10-EE4B-F5E7-B7AD-99EC38BC2F1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0857AFA-6750-70A9-BBD8-CA66CA2B02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194456-5EA7-134C-AC19-9217F61A5737}"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27C67145-6C18-6EA3-87B6-034A801F31B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3427" name="Content Placeholder 2">
            <a:extLst>
              <a:ext uri="{FF2B5EF4-FFF2-40B4-BE49-F238E27FC236}">
                <a16:creationId xmlns:a16="http://schemas.microsoft.com/office/drawing/2014/main" id="{E1255B3D-82B4-1A55-7389-A6002D304001}"/>
              </a:ext>
            </a:extLst>
          </p:cNvPr>
          <p:cNvSpPr>
            <a:spLocks noGrp="1"/>
          </p:cNvSpPr>
          <p:nvPr>
            <p:ph idx="1"/>
          </p:nvPr>
        </p:nvSpPr>
        <p:spPr>
          <a:xfrm>
            <a:off x="685800" y="1524000"/>
            <a:ext cx="8077200" cy="4800600"/>
          </a:xfrm>
        </p:spPr>
        <p:txBody>
          <a:bodyPr/>
          <a:lstStyle/>
          <a:p>
            <a:r xmlns:a="http://schemas.openxmlformats.org/drawingml/2006/main">
              <a:rPr lang="zh-CN" altLang="zh-CN" sz="2600">
                <a:ea typeface="宋体" panose="02010600030101010101" pitchFamily="2" charset="-122"/>
              </a:rPr>
              <a:t>接下来，我们更改</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read_word的定义</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read_word(char *word, int len)</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整数通道，位置 = 0；</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而 ((ch = read_char()) == ' ')</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而 (ch != ' ' &amp;&amp; ch != EOF) {</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如果 (pos &lt; len)</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单词[pos++] = ch;</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ch = read_char();</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字[位置] = '\0';</a:t>
            </a:r>
          </a:p>
          <a:p>
            <a:pPr xmlns:a="http://schemas.openxmlformats.org/drawingml/2006/main">
              <a:lnSpc>
                <a:spcPct val="80000"/>
              </a:lnSpc>
              <a:spcBef>
                <a:spcPts val="500"/>
              </a:spcBef>
              <a:buFontTx/>
              <a:buNone/>
            </a:pP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返回位置；</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DF6CDBE8-D9F2-8737-281F-FD221190BA2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EB3D1E4-306D-C1C6-9E19-FE83A1F99BA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44B1CA-CA6A-6C45-90C2-0B01D5A559E8}"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0395BBD-1E51-06B8-BEB0-416729BF789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头文件</a:t>
            </a:r>
          </a:p>
        </p:txBody>
      </p:sp>
      <p:sp>
        <p:nvSpPr>
          <p:cNvPr id="21507" name="Content Placeholder 2">
            <a:extLst>
              <a:ext uri="{FF2B5EF4-FFF2-40B4-BE49-F238E27FC236}">
                <a16:creationId xmlns:a16="http://schemas.microsoft.com/office/drawing/2014/main" id="{135C4CC2-228F-E800-41FD-78E629861406}"/>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当一个程序被分成几个源文件时出现的问题：</a:t>
            </a:r>
          </a:p>
          <a:p>
            <a:pPr xmlns:a="http://schemas.openxmlformats.org/drawingml/2006/main" lvl="1"/>
            <a:r xmlns:a="http://schemas.openxmlformats.org/drawingml/2006/main">
              <a:rPr lang="zh-CN" altLang="zh-CN">
                <a:ea typeface="宋体" panose="02010600030101010101" pitchFamily="2" charset="-122"/>
              </a:rPr>
              <a:t>一个文件中的函数如何调用另一个文件中定义的函数？</a:t>
            </a:r>
          </a:p>
          <a:p>
            <a:pPr xmlns:a="http://schemas.openxmlformats.org/drawingml/2006/main" lvl="1"/>
            <a:r xmlns:a="http://schemas.openxmlformats.org/drawingml/2006/main">
              <a:rPr lang="zh-CN" altLang="zh-CN">
                <a:ea typeface="宋体" panose="02010600030101010101" pitchFamily="2" charset="-122"/>
              </a:rPr>
              <a:t>函数如何访问另一个文件中的外部变量？</a:t>
            </a:r>
          </a:p>
          <a:p>
            <a:pPr xmlns:a="http://schemas.openxmlformats.org/drawingml/2006/main" lvl="1"/>
            <a:r xmlns:a="http://schemas.openxmlformats.org/drawingml/2006/main">
              <a:rPr lang="zh-CN" altLang="zh-CN">
                <a:ea typeface="宋体" panose="02010600030101010101" pitchFamily="2" charset="-122"/>
              </a:rPr>
              <a:t>两个文件如何共享相同的宏定义或类型定义？</a:t>
            </a:r>
          </a:p>
          <a:p>
            <a:r xmlns:a="http://schemas.openxmlformats.org/drawingml/2006/main">
              <a:rPr lang="zh-CN" altLang="zh-CN">
                <a:ea typeface="宋体" panose="02010600030101010101" pitchFamily="2" charset="-122"/>
              </a:rPr>
              <a:t>答案在于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#include</a:t>
            </a:r>
            <a:r xmlns:a="http://schemas.openxmlformats.org/drawingml/2006/main">
              <a:rPr lang="zh-CN" altLang="zh-CN">
                <a:ea typeface="宋体" panose="02010600030101010101" pitchFamily="2" charset="-122"/>
              </a:rPr>
              <a:t>指令，它可以在任意数量的源文件之间共享信息。</a:t>
            </a:r>
          </a:p>
        </p:txBody>
      </p:sp>
      <p:sp>
        <p:nvSpPr>
          <p:cNvPr id="4" name="Footer Placeholder 3">
            <a:extLst>
              <a:ext uri="{FF2B5EF4-FFF2-40B4-BE49-F238E27FC236}">
                <a16:creationId xmlns:a16="http://schemas.microsoft.com/office/drawing/2014/main" id="{9F66C454-ABA3-A8D3-1A9B-6E19BD5F2CE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6F52E14-7FCB-FABC-608E-15676E196E0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69993D-55A8-574D-8E5D-7A194382C943}"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666603DD-42A8-7FC5-4039-A927745499C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4451" name="Content Placeholder 2">
            <a:extLst>
              <a:ext uri="{FF2B5EF4-FFF2-40B4-BE49-F238E27FC236}">
                <a16:creationId xmlns:a16="http://schemas.microsoft.com/office/drawing/2014/main" id="{D7077781-6ED2-9B19-3194-0EC46F2CB1C7}"/>
              </a:ext>
            </a:extLst>
          </p:cNvPr>
          <p:cNvSpPr>
            <a:spLocks noGrp="1"/>
          </p:cNvSpPr>
          <p:nvPr>
            <p:ph idx="1"/>
          </p:nvPr>
        </p:nvSpPr>
        <p:spPr>
          <a:xfrm>
            <a:off x="685800" y="1524000"/>
            <a:ext cx="8001000" cy="4800600"/>
          </a:xfrm>
        </p:spPr>
        <p:txBody>
          <a:bodyPr/>
          <a:lstStyle/>
          <a:p>
            <a:r xmlns:a="http://schemas.openxmlformats.org/drawingml/2006/main">
              <a:rPr lang="zh-CN" altLang="zh-CN" sz="2600">
                <a:ea typeface="宋体" panose="02010600030101010101" pitchFamily="2" charset="-122"/>
              </a:rPr>
              <a:t>最后，我们</a:t>
            </a:r>
            <a:r xmlns:a="http://schemas.openxmlformats.org/drawingml/2006/main">
              <a:rPr lang="zh-CN" altLang="zh-CN" sz="2600">
                <a:ea typeface="宋体" panose="02010600030101010101" pitchFamily="2" charset="-122"/>
              </a:rPr>
              <a:t>通过删除</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&lt;string.h&gt;的包含</a:t>
            </a:r>
            <a:r xmlns:a="http://schemas.openxmlformats.org/drawingml/2006/main">
              <a:rPr lang="zh-CN" altLang="zh-CN" sz="2600">
                <a:ea typeface="宋体" panose="02010600030101010101" pitchFamily="2" charset="-122"/>
              </a:rPr>
              <a:t>并更改</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main来修改</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justify.c </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字符字[MAX_WORD_LEN+2];</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 word_len;</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清除线（）；</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为了 （;;） {</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word_len</a:t>
            </a:r>
            <a:r xmlns:a="http://schemas.openxmlformats.org/drawingml/2006/main">
              <a:rPr lang="zh-CN" altLang="zh-CN" sz="1600"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读字（字，</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MAX_WORD_LEN+1);</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Helvetica" pitchFamily="2"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202855A-D420-D0F4-0731-584FDA08F32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5B931EC-920C-D86F-4BFB-018BA14953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D04DF6-75BA-8A40-87EA-1B72E59821C5}"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D5D4A6F7-F6B5-3BAE-E719-A20998FC98B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5475" name="Content Placeholder 2">
            <a:extLst>
              <a:ext uri="{FF2B5EF4-FFF2-40B4-BE49-F238E27FC236}">
                <a16:creationId xmlns:a16="http://schemas.microsoft.com/office/drawing/2014/main" id="{4CBB3BD4-671F-0AB0-8225-12888A8B1255}"/>
              </a:ext>
            </a:extLst>
          </p:cNvPr>
          <p:cNvSpPr>
            <a:spLocks noGrp="1"/>
          </p:cNvSpPr>
          <p:nvPr>
            <p:ph idx="1"/>
          </p:nvPr>
        </p:nvSpPr>
        <p:spPr/>
        <p:txBody>
          <a:bodyPr/>
          <a:lstStyle/>
          <a:p>
            <a:r xmlns:a="http://schemas.openxmlformats.org/drawingml/2006/main">
              <a:rPr lang="zh-CN" altLang="zh-CN">
                <a:ea typeface="宋体" panose="02010600030101010101" pitchFamily="2" charset="-122"/>
              </a:rPr>
              <a:t>完成这些更改后，我们将</a:t>
            </a:r>
            <a:r xmlns:a="http://schemas.openxmlformats.org/drawingml/2006/main">
              <a:rPr lang="zh-CN" altLang="zh-CN">
                <a:ea typeface="宋体" panose="02010600030101010101" pitchFamily="2" charset="-122"/>
              </a:rPr>
              <a:t>通过重新编译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justify.c</a:t>
            </a:r>
            <a:r xmlns:a="http://schemas.openxmlformats.org/drawingml/2006/main">
              <a:rPr lang="zh-CN" altLang="zh-CN">
                <a:ea typeface="宋体" panose="02010600030101010101" pitchFamily="2" charset="-122"/>
              </a:rPr>
              <a:t>然后重新链接来重建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 。</a:t>
            </a:r>
          </a:p>
          <a:p>
            <a:r xmlns:a="http://schemas.openxmlformats.org/drawingml/2006/main">
              <a:rPr lang="zh-CN" altLang="zh-CN">
                <a:ea typeface="宋体" panose="02010600030101010101" pitchFamily="2" charset="-122"/>
              </a:rPr>
              <a:t>重建程序的 GCC 命令：</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gcc -o justify justify.c word.c line.o</a:t>
            </a:r>
            <a:endParaRPr xmlns:a="http://schemas.openxmlformats.org/drawingml/2006/main"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799288D-846A-D926-E1A9-CF64438EE2E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829682A-8462-DD54-601C-64290EBD4AF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85CF12-38AB-4A43-9BA5-259174C3A68F}"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A559C633-F192-4453-6A69-C7D8A0648A2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6499" name="Content Placeholder 2">
            <a:extLst>
              <a:ext uri="{FF2B5EF4-FFF2-40B4-BE49-F238E27FC236}">
                <a16:creationId xmlns:a16="http://schemas.microsoft.com/office/drawing/2014/main" id="{525B7D07-54B5-BE13-3083-45762C242080}"/>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 makefile 的优点之一是重建是自动处理的。</a:t>
            </a:r>
          </a:p>
          <a:p>
            <a:r xmlns:a="http://schemas.openxmlformats.org/drawingml/2006/main">
              <a:rPr lang="zh-CN" altLang="zh-CN">
                <a:ea typeface="宋体" panose="02010600030101010101" pitchFamily="2" charset="-122"/>
              </a:rPr>
              <a:t>通过检查每个文件的日期，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a:t>
            </a:r>
            <a:r xmlns:a="http://schemas.openxmlformats.org/drawingml/2006/main">
              <a:rPr lang="zh-CN" altLang="zh-CN">
                <a:ea typeface="宋体" panose="02010600030101010101" pitchFamily="2" charset="-122"/>
              </a:rPr>
              <a:t>可以确定自上次构建程序以来哪些文件已更改。</a:t>
            </a:r>
          </a:p>
          <a:p>
            <a:r xmlns:a="http://schemas.openxmlformats.org/drawingml/2006/main">
              <a:rPr lang="zh-CN" altLang="zh-CN">
                <a:ea typeface="宋体" panose="02010600030101010101" pitchFamily="2" charset="-122"/>
              </a:rPr>
              <a:t>然后，它直接或间接地重新编译这些文件以及依赖它们的所有文件。</a:t>
            </a:r>
          </a:p>
        </p:txBody>
      </p:sp>
      <p:sp>
        <p:nvSpPr>
          <p:cNvPr id="4" name="Footer Placeholder 3">
            <a:extLst>
              <a:ext uri="{FF2B5EF4-FFF2-40B4-BE49-F238E27FC236}">
                <a16:creationId xmlns:a16="http://schemas.microsoft.com/office/drawing/2014/main" id="{9D35D2B1-0B42-F965-8D33-A30A4D3EDED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FFF3E14-2D4C-F814-4373-4947376020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879F11-7E10-D942-B908-CE0921BB520F}" type="slidenum">
              <a:rPr lang="en-US" altLang="zh-CN" sz="1200">
                <a:latin typeface="Arial" panose="020B0604020202020204" pitchFamily="34" charset="0"/>
              </a:rPr>
              <a:pPr/>
              <a:t>92</a:t>
            </a:fld>
            <a:endParaRPr lang="en-US" altLang="zh-CN"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2CB2E7DB-D4DC-11AE-F7BA-6355565E3C8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重建程序</a:t>
            </a:r>
          </a:p>
        </p:txBody>
      </p:sp>
      <p:sp>
        <p:nvSpPr>
          <p:cNvPr id="107523" name="Content Placeholder 2">
            <a:extLst>
              <a:ext uri="{FF2B5EF4-FFF2-40B4-BE49-F238E27FC236}">
                <a16:creationId xmlns:a16="http://schemas.microsoft.com/office/drawing/2014/main" id="{5F534331-6E48-CFC3-08E4-95E0ABA1B394}"/>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假设我们对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word.h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justify.c进行了指示的更改</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当重新构建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a:t>
            </a:r>
            <a:r xmlns:a="http://schemas.openxmlformats.org/drawingml/2006/main">
              <a:rPr lang="zh-CN" altLang="zh-CN">
                <a:ea typeface="宋体" panose="02010600030101010101" pitchFamily="2" charset="-122"/>
              </a:rPr>
              <a:t>程序时，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a:t>
            </a:r>
            <a:r xmlns:a="http://schemas.openxmlformats.org/drawingml/2006/main">
              <a:rPr lang="zh-CN" altLang="zh-CN">
                <a:ea typeface="宋体" panose="02010600030101010101" pitchFamily="2" charset="-122"/>
              </a:rPr>
              <a:t>将执行以下操作：</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通过编译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justify.c</a:t>
            </a:r>
            <a:r xmlns:a="http://schemas.openxmlformats.org/drawingml/2006/main">
              <a:rPr lang="zh-CN" altLang="zh-CN">
                <a:ea typeface="宋体" panose="02010600030101010101" pitchFamily="2" charset="-122"/>
              </a:rPr>
              <a:t>构建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justify.o </a:t>
            </a:r>
            <a:r xmlns:a="http://schemas.openxmlformats.org/drawingml/2006/main">
              <a:rPr lang="zh-CN" altLang="zh-CN">
                <a:ea typeface="宋体" panose="02010600030101010101" pitchFamily="2" charset="-122"/>
              </a:rPr>
              <a:t>（因为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word.h</a:t>
            </a:r>
            <a:r xmlns:a="http://schemas.openxmlformats.org/drawingml/2006/main">
              <a:rPr lang="zh-CN" altLang="zh-CN">
                <a:ea typeface="宋体" panose="02010600030101010101" pitchFamily="2" charset="-122"/>
              </a:rPr>
              <a:t>已更改）。</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通过编译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word.c</a:t>
            </a:r>
            <a:r xmlns:a="http://schemas.openxmlformats.org/drawingml/2006/main">
              <a:rPr lang="zh-CN" altLang="zh-CN">
                <a:ea typeface="宋体" panose="02010600030101010101" pitchFamily="2" charset="-122"/>
              </a:rPr>
              <a:t>构建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word.o </a:t>
            </a:r>
            <a:r xmlns:a="http://schemas.openxmlformats.org/drawingml/2006/main">
              <a:rPr lang="zh-CN" altLang="zh-CN">
                <a:ea typeface="宋体" panose="02010600030101010101" pitchFamily="2" charset="-122"/>
              </a:rPr>
              <a:t>（因为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word.h</a:t>
            </a:r>
            <a:r xmlns:a="http://schemas.openxmlformats.org/drawingml/2006/main">
              <a:rPr lang="zh-CN" altLang="zh-CN">
                <a:ea typeface="宋体" panose="02010600030101010101" pitchFamily="2" charset="-122"/>
              </a:rPr>
              <a:t>已更改）。</a:t>
            </a:r>
          </a:p>
          <a:p>
            <a:pPr xmlns:a="http://schemas.openxmlformats.org/drawingml/2006/main" marL="914400" lvl="1" indent="-514350">
              <a:buFontTx/>
              <a:buAutoNum type="arabicPeriod"/>
            </a:pPr>
            <a:r xmlns:a="http://schemas.openxmlformats.org/drawingml/2006/main">
              <a:rPr lang="zh-CN" altLang="zh-CN">
                <a:ea typeface="宋体" panose="02010600030101010101" pitchFamily="2" charset="-122"/>
              </a:rPr>
              <a:t>通过链接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justify.o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word.o</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line.o来</a:t>
            </a:r>
            <a:r xmlns:a="http://schemas.openxmlformats.org/drawingml/2006/main">
              <a:rPr lang="zh-CN" altLang="zh-CN">
                <a:ea typeface="宋体" panose="02010600030101010101" pitchFamily="2" charset="-122"/>
              </a:rPr>
              <a:t>构建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 </a:t>
            </a:r>
            <a:r xmlns:a="http://schemas.openxmlformats.org/drawingml/2006/main">
              <a:rPr lang="zh-CN" altLang="zh-CN">
                <a:ea typeface="宋体" panose="02010600030101010101" pitchFamily="2" charset="-122"/>
              </a:rPr>
              <a:t>（因为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justify.o</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word.o</a:t>
            </a:r>
            <a:r xmlns:a="http://schemas.openxmlformats.org/drawingml/2006/main">
              <a:rPr lang="zh-CN" altLang="zh-CN">
                <a:ea typeface="宋体" panose="02010600030101010101" pitchFamily="2" charset="-122"/>
              </a:rPr>
              <a:t>已更改）。</a:t>
            </a:r>
          </a:p>
        </p:txBody>
      </p:sp>
      <p:sp>
        <p:nvSpPr>
          <p:cNvPr id="4" name="Footer Placeholder 3">
            <a:extLst>
              <a:ext uri="{FF2B5EF4-FFF2-40B4-BE49-F238E27FC236}">
                <a16:creationId xmlns:a16="http://schemas.microsoft.com/office/drawing/2014/main" id="{855B6BA8-A677-E09F-9907-2D2F488DFF9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BC1A4A0-703B-8B85-BA6A-903532493CB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F28DC-5A52-EA45-9AF6-B1D1C3203ABA}" type="slidenum">
              <a:rPr lang="en-US" altLang="zh-CN" sz="1200">
                <a:latin typeface="Arial" panose="020B0604020202020204" pitchFamily="34" charset="0"/>
              </a:rPr>
              <a:pPr/>
              <a:t>93</a:t>
            </a:fld>
            <a:endParaRPr lang="en-US" altLang="zh-CN"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C329E0B4-927E-843B-709F-E832A2639C7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在程序外定义宏</a:t>
            </a:r>
          </a:p>
        </p:txBody>
      </p:sp>
      <p:sp>
        <p:nvSpPr>
          <p:cNvPr id="108547" name="Content Placeholder 2">
            <a:extLst>
              <a:ext uri="{FF2B5EF4-FFF2-40B4-BE49-F238E27FC236}">
                <a16:creationId xmlns:a16="http://schemas.microsoft.com/office/drawing/2014/main" id="{D21CB6D0-2EF8-6B58-EA9C-4B883062F88D}"/>
              </a:ext>
            </a:extLst>
          </p:cNvPr>
          <p:cNvSpPr>
            <a:spLocks noGrp="1"/>
          </p:cNvSpPr>
          <p:nvPr>
            <p:ph idx="1"/>
          </p:nvPr>
        </p:nvSpPr>
        <p:spPr/>
        <p:txBody>
          <a:bodyPr/>
          <a:lstStyle/>
          <a:p>
            <a:r xmlns:a="http://schemas.openxmlformats.org/drawingml/2006/main">
              <a:rPr lang="zh-CN" altLang="zh-CN">
                <a:ea typeface="宋体" panose="02010600030101010101" pitchFamily="2" charset="-122"/>
              </a:rPr>
              <a:t>C 编译器通常提供一些在编译程序时指定宏值的方法。</a:t>
            </a:r>
          </a:p>
          <a:p>
            <a:r xmlns:a="http://schemas.openxmlformats.org/drawingml/2006/main">
              <a:rPr lang="zh-CN" altLang="zh-CN">
                <a:ea typeface="宋体" panose="02010600030101010101" pitchFamily="2" charset="-122"/>
              </a:rPr>
              <a:t>此功能可以轻松更改宏的值，而无需编辑任何程序文件。</a:t>
            </a:r>
          </a:p>
          <a:p>
            <a:r xmlns:a="http://schemas.openxmlformats.org/drawingml/2006/main">
              <a:rPr lang="zh-CN" altLang="zh-CN">
                <a:ea typeface="宋体" panose="02010600030101010101" pitchFamily="2" charset="-122"/>
              </a:rPr>
              <a:t>当使用 makefile 自动构建程序时，它尤其有价值。</a:t>
            </a:r>
          </a:p>
        </p:txBody>
      </p:sp>
      <p:sp>
        <p:nvSpPr>
          <p:cNvPr id="4" name="Footer Placeholder 3">
            <a:extLst>
              <a:ext uri="{FF2B5EF4-FFF2-40B4-BE49-F238E27FC236}">
                <a16:creationId xmlns:a16="http://schemas.microsoft.com/office/drawing/2014/main" id="{23CE0367-A7CE-08D2-52E1-AB1D7BC335E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1AD96A7-1EE9-CEB7-DED8-8678053952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90D57C-1610-0546-8F58-78925DDF7405}" type="slidenum">
              <a:rPr lang="en-US" altLang="zh-CN" sz="1200">
                <a:latin typeface="Arial" panose="020B0604020202020204" pitchFamily="34" charset="0"/>
              </a:rPr>
              <a:pPr/>
              <a:t>94</a:t>
            </a:fld>
            <a:endParaRPr lang="en-US"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C6F3DE64-5658-8F63-1897-BBF134CC1D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在程序外定义宏</a:t>
            </a:r>
          </a:p>
        </p:txBody>
      </p:sp>
      <p:sp>
        <p:nvSpPr>
          <p:cNvPr id="109571" name="Content Placeholder 2">
            <a:extLst>
              <a:ext uri="{FF2B5EF4-FFF2-40B4-BE49-F238E27FC236}">
                <a16:creationId xmlns:a16="http://schemas.microsoft.com/office/drawing/2014/main" id="{FEC4E17B-C7FE-186F-8483-22B49ADE9606}"/>
              </a:ext>
            </a:extLst>
          </p:cNvPr>
          <p:cNvSpPr>
            <a:spLocks noGrp="1"/>
          </p:cNvSpPr>
          <p:nvPr>
            <p:ph idx="1"/>
          </p:nvPr>
        </p:nvSpPr>
        <p:spPr/>
        <p:txBody>
          <a:bodyPr/>
          <a:lstStyle/>
          <a:p>
            <a:r xmlns:a="http://schemas.openxmlformats.org/drawingml/2006/main">
              <a:rPr lang="zh-CN" altLang="zh-CN">
                <a:ea typeface="宋体" panose="02010600030101010101" pitchFamily="2" charset="-122"/>
              </a:rPr>
              <a:t>大多数编译器（包括 GCC）都支持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a:ea typeface="宋体" panose="02010600030101010101" pitchFamily="2" charset="-122"/>
              </a:rPr>
              <a:t>选项，它允许在命令行上指定宏的值：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gcc -DDEBUG=1 foo.c</a:t>
            </a:r>
          </a:p>
          <a:p>
            <a:r xmlns:a="http://schemas.openxmlformats.org/drawingml/2006/main">
              <a:rPr lang="zh-CN" altLang="zh-CN">
                <a:ea typeface="宋体" panose="02010600030101010101" pitchFamily="2" charset="-122"/>
              </a:rPr>
              <a:t>在此示例中，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DEBUG宏</a:t>
            </a:r>
            <a:r xmlns:a="http://schemas.openxmlformats.org/drawingml/2006/main">
              <a:rPr lang="zh-CN" altLang="zh-CN">
                <a:ea typeface="宋体" panose="02010600030101010101" pitchFamily="2" charset="-122"/>
              </a:rPr>
              <a:t>在程序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foo.c</a:t>
            </a:r>
            <a:r xmlns:a="http://schemas.openxmlformats.org/drawingml/2006/main">
              <a:rPr lang="zh-CN" altLang="zh-CN">
                <a:ea typeface="宋体" panose="02010600030101010101" pitchFamily="2" charset="-122"/>
              </a:rPr>
              <a:t>中定义为值为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1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a:ea typeface="宋体" panose="02010600030101010101" pitchFamily="2" charset="-122"/>
              </a:rPr>
              <a:t>选项命名宏而不指定其值，则该值被视为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1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3076906D-EE0C-D1D6-C0B0-30D50DEA41E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3467C8E-10F2-9A6A-C885-061086B6BA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0DDBD3-3316-EF4B-A670-FD6B65A3A785}" type="slidenum">
              <a:rPr lang="en-US" altLang="zh-CN" sz="1200">
                <a:latin typeface="Arial" panose="020B0604020202020204" pitchFamily="34" charset="0"/>
              </a:rPr>
              <a:pPr/>
              <a:t>95</a:t>
            </a:fld>
            <a:endParaRPr lang="en-US" altLang="zh-CN"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C53E4CC3-134E-6D61-12C6-C8A77DA2FC2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在程序外定义宏</a:t>
            </a:r>
          </a:p>
        </p:txBody>
      </p:sp>
      <p:sp>
        <p:nvSpPr>
          <p:cNvPr id="110595" name="Content Placeholder 2">
            <a:extLst>
              <a:ext uri="{FF2B5EF4-FFF2-40B4-BE49-F238E27FC236}">
                <a16:creationId xmlns:a16="http://schemas.microsoft.com/office/drawing/2014/main" id="{32EBCF4A-E77C-E100-0A9F-CA9B7B7E0462}"/>
              </a:ext>
            </a:extLst>
          </p:cNvPr>
          <p:cNvSpPr>
            <a:spLocks noGrp="1"/>
          </p:cNvSpPr>
          <p:nvPr>
            <p:ph idx="1"/>
          </p:nvPr>
        </p:nvSpPr>
        <p:spPr/>
        <p:txBody>
          <a:bodyPr/>
          <a:lstStyle/>
          <a:p>
            <a:r xmlns:a="http://schemas.openxmlformats.org/drawingml/2006/main">
              <a:rPr lang="zh-CN" altLang="zh-CN">
                <a:ea typeface="宋体" panose="02010600030101010101" pitchFamily="2" charset="-122"/>
              </a:rPr>
              <a:t>许多编译器还支持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a:t>
            </a:r>
            <a:r xmlns:a="http://schemas.openxmlformats.org/drawingml/2006/main">
              <a:rPr lang="zh-CN" altLang="zh-CN">
                <a:ea typeface="宋体" panose="02010600030101010101" pitchFamily="2" charset="-122"/>
              </a:rPr>
              <a:t>选项，它可以像使用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#undef一样“取消定义”宏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我们可以使用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a:t>
            </a:r>
            <a:r xmlns:a="http://schemas.openxmlformats.org/drawingml/2006/main">
              <a:rPr lang="zh-CN" altLang="zh-CN">
                <a:ea typeface="宋体" panose="02010600030101010101" pitchFamily="2" charset="-122"/>
              </a:rPr>
              <a:t>来取消定义一个预定义的宏或之前在命令行中使用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-D定义的宏</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17173522-7A7C-5556-8783-395036DC9CC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C7073B6-015B-B509-1314-DB8788C5AE7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83F24B-DC26-4548-9970-D5C4EC085DE5}" type="slidenum">
              <a:rPr lang="en-US" altLang="zh-CN" sz="1200">
                <a:latin typeface="Arial" panose="020B0604020202020204" pitchFamily="34" charset="0"/>
              </a:rPr>
              <a:pPr/>
              <a:t>96</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3344</TotalTime>
  <Words>8498</Words>
  <Application>Microsoft Macintosh PowerPoint</Application>
  <PresentationFormat>全屏显示(4:3)</PresentationFormat>
  <Paragraphs>976</Paragraphs>
  <Slides>96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96</vt:i4>
      </vt:variant>
    </vt:vector>
  </HeadingPairs>
  <TitlesOfParts>
    <vt:vector size="101" baseType="lpstr">
      <vt:lpstr>Times New Roman</vt:lpstr>
      <vt:lpstr>Arial</vt:lpstr>
      <vt:lpstr>Courier New</vt:lpstr>
      <vt:lpstr>Helvetica</vt:lpstr>
      <vt:lpstr>tm2</vt:lpstr>
      <vt:lpstr>Chapter 15</vt:lpstr>
      <vt:lpstr>Source Files</vt:lpstr>
      <vt:lpstr>Source Files</vt:lpstr>
      <vt:lpstr>Source Files</vt:lpstr>
      <vt:lpstr>Source Files</vt:lpstr>
      <vt:lpstr>Source Files</vt:lpstr>
      <vt:lpstr>Source Files</vt:lpstr>
      <vt:lpstr>Source Files</vt:lpstr>
      <vt:lpstr>Header Files</vt:lpstr>
      <vt:lpstr>Header Files</vt:lpstr>
      <vt:lpstr>The #include Directive</vt:lpstr>
      <vt:lpstr>The #include Directive</vt:lpstr>
      <vt:lpstr>The #include Directive</vt:lpstr>
      <vt:lpstr>The #include Directive</vt:lpstr>
      <vt:lpstr>The #include Directive</vt:lpstr>
      <vt:lpstr>The #include Directive</vt:lpstr>
      <vt:lpstr>The #include Directive</vt:lpstr>
      <vt:lpstr>Sharing Macro Definitions and Type Definitions</vt:lpstr>
      <vt:lpstr>Sharing Macro Definitions and Type Definitions</vt:lpstr>
      <vt:lpstr>Sharing Macro Definitions and Type Definitions</vt:lpstr>
      <vt:lpstr>Sharing Macro Definitions and Type Definitions</vt:lpstr>
      <vt:lpstr>Sharing Macro Definitions and Type Definitions</vt:lpstr>
      <vt:lpstr>Sharing Function Prototypes</vt:lpstr>
      <vt:lpstr>Sharing Function Prototypes</vt:lpstr>
      <vt:lpstr>Sharing Function Prototypes</vt:lpstr>
      <vt:lpstr>Sharing Function Prototypes</vt:lpstr>
      <vt:lpstr>Sharing Function Prototypes</vt:lpstr>
      <vt:lpstr>Sharing Function Prototypes</vt:lpstr>
      <vt:lpstr>Sharing Variable Declarations</vt:lpstr>
      <vt:lpstr>Sharing Variable Declarations</vt:lpstr>
      <vt:lpstr>Sharing Variable Declarations</vt:lpstr>
      <vt:lpstr>Sharing Variable Declarations</vt:lpstr>
      <vt:lpstr>Sharing Variable Declarations</vt:lpstr>
      <vt:lpstr>Sharing Variable Declarations</vt:lpstr>
      <vt:lpstr>Nested Includes</vt:lpstr>
      <vt:lpstr>Nested Includes</vt:lpstr>
      <vt:lpstr>Protecting Header Files</vt:lpstr>
      <vt:lpstr>Protecting Header Files</vt:lpstr>
      <vt:lpstr>Protecting Header Files</vt:lpstr>
      <vt:lpstr>Protecting Header Files</vt:lpstr>
      <vt:lpstr>Protecting Header Files</vt:lpstr>
      <vt:lpstr>Protecting Header Files</vt:lpstr>
      <vt:lpstr>#error Directives in Header Files</vt:lpstr>
      <vt:lpstr>Dividing a Program into Files</vt:lpstr>
      <vt:lpstr>Dividing a Program into Files</vt:lpstr>
      <vt:lpstr>Dividing a Program into Files</vt:lpstr>
      <vt:lpstr>Program: Text Formatting</vt:lpstr>
      <vt:lpstr>Program: Text Formatting</vt:lpstr>
      <vt:lpstr>Program: Text Formatting</vt:lpstr>
      <vt:lpstr>Program: Text Formatting</vt:lpstr>
      <vt:lpstr>Program: Text Formatting</vt:lpstr>
      <vt:lpstr>Program: Text Formatting</vt:lpstr>
      <vt:lpstr>Program: Text Formatting</vt:lpstr>
      <vt:lpstr>Program: Text Formatting</vt:lpstr>
      <vt:lpstr>PowerPoint 演示文稿</vt:lpstr>
      <vt:lpstr>Program: Text Formatting</vt:lpstr>
      <vt:lpstr>PowerPoint 演示文稿</vt:lpstr>
      <vt:lpstr>PowerPoint 演示文稿</vt:lpstr>
      <vt:lpstr>Program: Text Formatting</vt:lpstr>
      <vt:lpstr>PowerPoint 演示文稿</vt:lpstr>
      <vt:lpstr>PowerPoint 演示文稿</vt:lpstr>
      <vt:lpstr>Program: Text Formatting</vt:lpstr>
      <vt:lpstr>Program: Text Formatting</vt:lpstr>
      <vt:lpstr>PowerPoint 演示文稿</vt:lpstr>
      <vt:lpstr>PowerPoint 演示文稿</vt:lpstr>
      <vt:lpstr>Program: Text Formatting</vt:lpstr>
      <vt:lpstr>PowerPoint 演示文稿</vt:lpstr>
      <vt:lpstr>PowerPoint 演示文稿</vt:lpstr>
      <vt:lpstr>PowerPoint 演示文稿</vt:lpstr>
      <vt:lpstr>Building a Multiple-File Program</vt:lpstr>
      <vt:lpstr>Building a Multiple-File Program</vt:lpstr>
      <vt:lpstr>Building a Multiple-File Program</vt:lpstr>
      <vt:lpstr>Building a Multiple-File Program</vt:lpstr>
      <vt:lpstr>Makefiles</vt:lpstr>
      <vt:lpstr>Makefiles</vt:lpstr>
      <vt:lpstr>Makefiles</vt:lpstr>
      <vt:lpstr>Makefiles</vt:lpstr>
      <vt:lpstr>Makefiles</vt:lpstr>
      <vt:lpstr>Makefiles</vt:lpstr>
      <vt:lpstr>Makefiles</vt:lpstr>
      <vt:lpstr>Makefiles</vt:lpstr>
      <vt:lpstr>Makefiles</vt:lpstr>
      <vt:lpstr>Errors During Linking</vt:lpstr>
      <vt:lpstr>Errors During Linking</vt:lpstr>
      <vt:lpstr>Rebuilding a Program</vt:lpstr>
      <vt:lpstr>Rebuilding a Program</vt:lpstr>
      <vt:lpstr>Rebuilding a Program</vt:lpstr>
      <vt:lpstr>Rebuilding a Program</vt:lpstr>
      <vt:lpstr>Rebuilding a Program</vt:lpstr>
      <vt:lpstr>Rebuilding a Program</vt:lpstr>
      <vt:lpstr>Rebuilding a Program</vt:lpstr>
      <vt:lpstr>Rebuilding a Program</vt:lpstr>
      <vt:lpstr>Rebuilding a Program</vt:lpstr>
      <vt:lpstr>Defining Macros Outside a Program</vt:lpstr>
      <vt:lpstr>Defining Macros Outside a Program</vt:lpstr>
      <vt:lpstr>Defining Macros Outside a Program</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827</cp:revision>
  <cp:lastPrinted>1999-11-08T20:52:53Z</cp:lastPrinted>
  <dcterms:created xsi:type="dcterms:W3CDTF">1999-08-24T18:39:05Z</dcterms:created>
  <dcterms:modified xsi:type="dcterms:W3CDTF">2022-09-26T10:51:59Z</dcterms:modified>
</cp:coreProperties>
</file>