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p:sldMasterIdLst>
    <p:sldMasterId id="2147483650" r:id="rId1"/>
  </p:sldMasterIdLst>
  <p:notesMasterIdLst>
    <p:notesMasterId r:id="rId104"/>
  </p:notesMasterIdLst>
  <p:sldIdLst>
    <p:sldId id="282" r:id="rId2"/>
    <p:sldId id="349" r:id="rId3"/>
    <p:sldId id="350" r:id="rId4"/>
    <p:sldId id="351" r:id="rId5"/>
    <p:sldId id="352" r:id="rId6"/>
    <p:sldId id="460" r:id="rId7"/>
    <p:sldId id="353" r:id="rId8"/>
    <p:sldId id="354" r:id="rId9"/>
    <p:sldId id="355" r:id="rId10"/>
    <p:sldId id="356" r:id="rId11"/>
    <p:sldId id="357" r:id="rId12"/>
    <p:sldId id="358" r:id="rId13"/>
    <p:sldId id="359" r:id="rId14"/>
    <p:sldId id="360" r:id="rId15"/>
    <p:sldId id="361" r:id="rId16"/>
    <p:sldId id="362" r:id="rId17"/>
    <p:sldId id="363" r:id="rId18"/>
    <p:sldId id="364" r:id="rId19"/>
    <p:sldId id="366" r:id="rId20"/>
    <p:sldId id="369" r:id="rId21"/>
    <p:sldId id="371" r:id="rId22"/>
    <p:sldId id="373" r:id="rId23"/>
    <p:sldId id="374" r:id="rId24"/>
    <p:sldId id="375" r:id="rId25"/>
    <p:sldId id="377" r:id="rId26"/>
    <p:sldId id="378" r:id="rId27"/>
    <p:sldId id="379" r:id="rId28"/>
    <p:sldId id="380" r:id="rId29"/>
    <p:sldId id="381" r:id="rId30"/>
    <p:sldId id="382" r:id="rId31"/>
    <p:sldId id="383" r:id="rId32"/>
    <p:sldId id="384" r:id="rId33"/>
    <p:sldId id="386" r:id="rId34"/>
    <p:sldId id="387" r:id="rId35"/>
    <p:sldId id="388" r:id="rId36"/>
    <p:sldId id="389" r:id="rId37"/>
    <p:sldId id="390" r:id="rId38"/>
    <p:sldId id="391" r:id="rId39"/>
    <p:sldId id="392" r:id="rId40"/>
    <p:sldId id="395" r:id="rId41"/>
    <p:sldId id="396" r:id="rId42"/>
    <p:sldId id="397" r:id="rId43"/>
    <p:sldId id="398" r:id="rId44"/>
    <p:sldId id="399" r:id="rId45"/>
    <p:sldId id="400" r:id="rId46"/>
    <p:sldId id="467" r:id="rId47"/>
    <p:sldId id="401" r:id="rId48"/>
    <p:sldId id="468" r:id="rId49"/>
    <p:sldId id="402" r:id="rId50"/>
    <p:sldId id="403" r:id="rId51"/>
    <p:sldId id="404" r:id="rId52"/>
    <p:sldId id="406" r:id="rId53"/>
    <p:sldId id="465" r:id="rId54"/>
    <p:sldId id="454" r:id="rId55"/>
    <p:sldId id="455" r:id="rId56"/>
    <p:sldId id="466" r:id="rId57"/>
    <p:sldId id="456" r:id="rId58"/>
    <p:sldId id="457" r:id="rId59"/>
    <p:sldId id="458" r:id="rId60"/>
    <p:sldId id="453" r:id="rId61"/>
    <p:sldId id="471" r:id="rId62"/>
    <p:sldId id="409" r:id="rId63"/>
    <p:sldId id="411" r:id="rId64"/>
    <p:sldId id="412" r:id="rId65"/>
    <p:sldId id="414" r:id="rId66"/>
    <p:sldId id="415" r:id="rId67"/>
    <p:sldId id="416" r:id="rId68"/>
    <p:sldId id="463" r:id="rId69"/>
    <p:sldId id="419" r:id="rId70"/>
    <p:sldId id="420" r:id="rId71"/>
    <p:sldId id="421" r:id="rId72"/>
    <p:sldId id="422" r:id="rId73"/>
    <p:sldId id="423" r:id="rId74"/>
    <p:sldId id="424" r:id="rId75"/>
    <p:sldId id="469" r:id="rId76"/>
    <p:sldId id="425" r:id="rId77"/>
    <p:sldId id="426" r:id="rId78"/>
    <p:sldId id="427" r:id="rId79"/>
    <p:sldId id="428" r:id="rId80"/>
    <p:sldId id="429" r:id="rId81"/>
    <p:sldId id="430" r:id="rId82"/>
    <p:sldId id="431" r:id="rId83"/>
    <p:sldId id="432" r:id="rId84"/>
    <p:sldId id="433" r:id="rId85"/>
    <p:sldId id="434" r:id="rId86"/>
    <p:sldId id="435" r:id="rId87"/>
    <p:sldId id="464" r:id="rId88"/>
    <p:sldId id="437" r:id="rId89"/>
    <p:sldId id="461" r:id="rId90"/>
    <p:sldId id="438" r:id="rId91"/>
    <p:sldId id="462" r:id="rId92"/>
    <p:sldId id="439" r:id="rId93"/>
    <p:sldId id="440" r:id="rId94"/>
    <p:sldId id="441" r:id="rId95"/>
    <p:sldId id="442" r:id="rId96"/>
    <p:sldId id="449" r:id="rId97"/>
    <p:sldId id="450" r:id="rId98"/>
    <p:sldId id="443" r:id="rId99"/>
    <p:sldId id="444" r:id="rId100"/>
    <p:sldId id="451" r:id="rId101"/>
    <p:sldId id="452" r:id="rId102"/>
    <p:sldId id="445" r:id="rId103"/>
  </p:sldIdLst>
  <p:sldSz cx="9144000" cy="6858000" type="screen4x3"/>
  <p:notesSz cx="6996113" cy="9283700"/>
  <p:defaultTextStyle>
    <a:defPPr>
      <a:defRPr lang="zh-C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3">
          <p15:clr>
            <a:srgbClr val="A4A3A4"/>
          </p15:clr>
        </p15:guide>
        <p15:guide id="2" pos="22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119" d="100"/>
          <a:sy n="119" d="100"/>
        </p:scale>
        <p:origin x="1888"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46"/>
    </p:cViewPr>
  </p:sorterViewPr>
  <p:notesViewPr>
    <p:cSldViewPr>
      <p:cViewPr varScale="1">
        <p:scale>
          <a:sx n="40" d="100"/>
          <a:sy n="40" d="100"/>
        </p:scale>
        <p:origin x="-1488" y="-96"/>
      </p:cViewPr>
      <p:guideLst>
        <p:guide orient="horz" pos="2923"/>
        <p:guide pos="2203"/>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AD63FDF-64FC-C6A9-F4A4-E6695028A750}"/>
              </a:ext>
            </a:extLst>
          </p:cNvPr>
          <p:cNvSpPr>
            <a:spLocks noGrp="1" noChangeArrowheads="1"/>
          </p:cNvSpPr>
          <p:nvPr>
            <p:ph type="hdr" sz="quarter"/>
          </p:nvPr>
        </p:nvSpPr>
        <p:spPr bwMode="auto">
          <a:xfrm>
            <a:off x="0"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defTabSz="930275">
              <a:defRPr sz="1200"/>
            </a:lvl1pPr>
          </a:lstStyle>
          <a:p>
            <a:pPr>
              <a:defRPr/>
            </a:pPr>
            <a:endParaRPr lang="en-US"/>
          </a:p>
        </p:txBody>
      </p:sp>
      <p:sp>
        <p:nvSpPr>
          <p:cNvPr id="12291" name="Rectangle 3">
            <a:extLst>
              <a:ext uri="{FF2B5EF4-FFF2-40B4-BE49-F238E27FC236}">
                <a16:creationId xmlns:a16="http://schemas.microsoft.com/office/drawing/2014/main" id="{019DF353-7CFD-B11A-461F-6BCAE2CDDC3A}"/>
              </a:ext>
            </a:extLst>
          </p:cNvPr>
          <p:cNvSpPr>
            <a:spLocks noGrp="1" noChangeArrowheads="1"/>
          </p:cNvSpPr>
          <p:nvPr>
            <p:ph type="dt" idx="1"/>
          </p:nvPr>
        </p:nvSpPr>
        <p:spPr bwMode="auto">
          <a:xfrm>
            <a:off x="3963988"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algn="r" defTabSz="930275">
              <a:defRPr sz="1200"/>
            </a:lvl1pPr>
          </a:lstStyle>
          <a:p>
            <a:pPr>
              <a:defRPr/>
            </a:pPr>
            <a:endParaRPr lang="en-US"/>
          </a:p>
        </p:txBody>
      </p:sp>
      <p:sp>
        <p:nvSpPr>
          <p:cNvPr id="117764" name="Rectangle 4">
            <a:extLst>
              <a:ext uri="{FF2B5EF4-FFF2-40B4-BE49-F238E27FC236}">
                <a16:creationId xmlns:a16="http://schemas.microsoft.com/office/drawing/2014/main" id="{E1447678-A784-230D-C133-28F6D86D8F71}"/>
              </a:ext>
            </a:extLst>
          </p:cNvPr>
          <p:cNvSpPr>
            <a:spLocks noChangeArrowheads="1" noTextEdit="1"/>
          </p:cNvSpPr>
          <p:nvPr>
            <p:ph type="sldImg" idx="2"/>
          </p:nvPr>
        </p:nvSpPr>
        <p:spPr bwMode="auto">
          <a:xfrm>
            <a:off x="1179513" y="696913"/>
            <a:ext cx="4640262"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a:extLst>
              <a:ext uri="{FF2B5EF4-FFF2-40B4-BE49-F238E27FC236}">
                <a16:creationId xmlns:a16="http://schemas.microsoft.com/office/drawing/2014/main" id="{9C0B1ACA-34EC-A7D9-80F2-E2D4EE90E94E}"/>
              </a:ext>
            </a:extLst>
          </p:cNvPr>
          <p:cNvSpPr>
            <a:spLocks noGrp="1" noChangeArrowheads="1"/>
          </p:cNvSpPr>
          <p:nvPr>
            <p:ph type="body" sz="quarter" idx="3"/>
          </p:nvPr>
        </p:nvSpPr>
        <p:spPr bwMode="auto">
          <a:xfrm>
            <a:off x="933450" y="4408488"/>
            <a:ext cx="5129213" cy="417830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p>
            <a:pPr xmlns:a="http://schemas.openxmlformats.org/drawingml/2006/main" lvl="0"/>
            <a:r xmlns:a="http://schemas.openxmlformats.org/drawingml/2006/main">
              <a:rPr lang="zh-CN" noProof="0"/>
              <a:t>单击以编辑主文本样式</a:t>
            </a:r>
          </a:p>
          <a:p>
            <a:pPr xmlns:a="http://schemas.openxmlformats.org/drawingml/2006/main" lvl="0"/>
            <a:r xmlns:a="http://schemas.openxmlformats.org/drawingml/2006/main">
              <a:rPr lang="zh-CN" noProof="0"/>
              <a:t>第二级</a:t>
            </a:r>
          </a:p>
          <a:p>
            <a:pPr xmlns:a="http://schemas.openxmlformats.org/drawingml/2006/main" lvl="0"/>
            <a:r xmlns:a="http://schemas.openxmlformats.org/drawingml/2006/main">
              <a:rPr lang="zh-CN" noProof="0"/>
              <a:t>三级</a:t>
            </a:r>
          </a:p>
          <a:p>
            <a:pPr xmlns:a="http://schemas.openxmlformats.org/drawingml/2006/main" lvl="0"/>
            <a:r xmlns:a="http://schemas.openxmlformats.org/drawingml/2006/main">
              <a:rPr lang="zh-CN" noProof="0"/>
              <a:t>第四级</a:t>
            </a:r>
          </a:p>
          <a:p>
            <a:pPr xmlns:a="http://schemas.openxmlformats.org/drawingml/2006/main" lvl="0"/>
            <a:r xmlns:a="http://schemas.openxmlformats.org/drawingml/2006/main">
              <a:rPr lang="zh-CN" noProof="0"/>
              <a:t>第五级</a:t>
            </a:r>
          </a:p>
        </p:txBody>
      </p:sp>
      <p:sp>
        <p:nvSpPr>
          <p:cNvPr id="12294" name="Rectangle 6">
            <a:extLst>
              <a:ext uri="{FF2B5EF4-FFF2-40B4-BE49-F238E27FC236}">
                <a16:creationId xmlns:a16="http://schemas.microsoft.com/office/drawing/2014/main" id="{5FAB9C68-D3DD-6330-4767-F8149EBDE991}"/>
              </a:ext>
            </a:extLst>
          </p:cNvPr>
          <p:cNvSpPr>
            <a:spLocks noGrp="1" noChangeArrowheads="1"/>
          </p:cNvSpPr>
          <p:nvPr>
            <p:ph type="ftr" sz="quarter" idx="4"/>
          </p:nvPr>
        </p:nvSpPr>
        <p:spPr bwMode="auto">
          <a:xfrm>
            <a:off x="0"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defTabSz="930275">
              <a:defRPr sz="1200"/>
            </a:lvl1pPr>
          </a:lstStyle>
          <a:p>
            <a:pPr>
              <a:defRPr/>
            </a:pPr>
            <a:endParaRPr lang="en-US"/>
          </a:p>
        </p:txBody>
      </p:sp>
      <p:sp>
        <p:nvSpPr>
          <p:cNvPr id="12295" name="Rectangle 7">
            <a:extLst>
              <a:ext uri="{FF2B5EF4-FFF2-40B4-BE49-F238E27FC236}">
                <a16:creationId xmlns:a16="http://schemas.microsoft.com/office/drawing/2014/main" id="{65A1AD11-2300-8C39-5622-093ADBEA26D1}"/>
              </a:ext>
            </a:extLst>
          </p:cNvPr>
          <p:cNvSpPr>
            <a:spLocks noGrp="1" noChangeArrowheads="1"/>
          </p:cNvSpPr>
          <p:nvPr>
            <p:ph type="sldNum" sz="quarter" idx="5"/>
          </p:nvPr>
        </p:nvSpPr>
        <p:spPr bwMode="auto">
          <a:xfrm>
            <a:off x="3963988"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algn="r" defTabSz="930275">
              <a:defRPr sz="1200"/>
            </a:lvl1pPr>
          </a:lstStyle>
          <a:p>
            <a:fld id="{3791E71E-48D6-9D4D-AB55-C347078C2F68}"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a:extLst>
              <a:ext uri="{FF2B5EF4-FFF2-40B4-BE49-F238E27FC236}">
                <a16:creationId xmlns:a16="http://schemas.microsoft.com/office/drawing/2014/main" id="{BEBD07C1-4D68-1AF7-A049-E468B8470EC0}"/>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F6F64A9A-5E2D-6DF0-093F-ADA990272799}"/>
              </a:ext>
            </a:extLst>
          </p:cNvPr>
          <p:cNvSpPr>
            <a:spLocks noGrp="1"/>
          </p:cNvSpPr>
          <p:nvPr>
            <p:ph type="sldNum" sz="quarter" idx="11"/>
          </p:nvPr>
        </p:nvSpPr>
        <p:spPr/>
        <p:txBody>
          <a:bodyPr/>
          <a:lstStyle>
            <a:lvl1pPr>
              <a:defRPr/>
            </a:lvl1pPr>
          </a:lstStyle>
          <a:p>
            <a:fld id="{A7985311-0066-1742-8C98-8CF7E94D1465}"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4051714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849117C-85DA-3D37-3E58-AC66505D1B8F}"/>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BE5E9177-05BE-114F-7676-9D15DE2557B4}"/>
              </a:ext>
            </a:extLst>
          </p:cNvPr>
          <p:cNvSpPr>
            <a:spLocks noGrp="1"/>
          </p:cNvSpPr>
          <p:nvPr>
            <p:ph type="sldNum" sz="quarter" idx="11"/>
          </p:nvPr>
        </p:nvSpPr>
        <p:spPr/>
        <p:txBody>
          <a:bodyPr/>
          <a:lstStyle>
            <a:lvl1pPr>
              <a:defRPr/>
            </a:lvl1pPr>
          </a:lstStyle>
          <a:p>
            <a:fld id="{6EAEDBAB-E0F4-3C47-B5F5-474312825874}"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717493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762000"/>
            <a:ext cx="1943100"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762000"/>
            <a:ext cx="56769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C57D2D4C-712A-999F-627B-34B8329348B3}"/>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31CF4534-4FBD-E1C1-FE78-D9FC2F90334D}"/>
              </a:ext>
            </a:extLst>
          </p:cNvPr>
          <p:cNvSpPr>
            <a:spLocks noGrp="1"/>
          </p:cNvSpPr>
          <p:nvPr>
            <p:ph type="sldNum" sz="quarter" idx="11"/>
          </p:nvPr>
        </p:nvSpPr>
        <p:spPr/>
        <p:txBody>
          <a:bodyPr/>
          <a:lstStyle>
            <a:lvl1pPr>
              <a:defRPr/>
            </a:lvl1pPr>
          </a:lstStyle>
          <a:p>
            <a:fld id="{D6580787-AA3B-A744-A320-68DD0BE1EF84}"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209412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95F8BE8-E509-87FA-DCAD-411F65E5151D}"/>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A34E17E3-B8AB-A6AF-B153-27CE0AECD878}"/>
              </a:ext>
            </a:extLst>
          </p:cNvPr>
          <p:cNvSpPr>
            <a:spLocks noGrp="1"/>
          </p:cNvSpPr>
          <p:nvPr>
            <p:ph type="sldNum" sz="quarter" idx="11"/>
          </p:nvPr>
        </p:nvSpPr>
        <p:spPr/>
        <p:txBody>
          <a:bodyPr/>
          <a:lstStyle>
            <a:lvl1pPr>
              <a:defRPr/>
            </a:lvl1pPr>
          </a:lstStyle>
          <a:p>
            <a:fld id="{0E92ABC7-76AE-5641-8380-C10BF8CF8671}"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137935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a:extLst>
              <a:ext uri="{FF2B5EF4-FFF2-40B4-BE49-F238E27FC236}">
                <a16:creationId xmlns:a16="http://schemas.microsoft.com/office/drawing/2014/main" id="{18E704EF-6D2A-3C62-E51D-E296AFB5EFEC}"/>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D1B643C0-D557-0E34-7D69-E96C5FDA1ABA}"/>
              </a:ext>
            </a:extLst>
          </p:cNvPr>
          <p:cNvSpPr>
            <a:spLocks noGrp="1"/>
          </p:cNvSpPr>
          <p:nvPr>
            <p:ph type="sldNum" sz="quarter" idx="11"/>
          </p:nvPr>
        </p:nvSpPr>
        <p:spPr/>
        <p:txBody>
          <a:bodyPr/>
          <a:lstStyle>
            <a:lvl1pPr>
              <a:defRPr/>
            </a:lvl1pPr>
          </a:lstStyle>
          <a:p>
            <a:fld id="{16836576-CADA-9441-85CE-E6FB507F4149}"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960348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86D95EB2-2942-3030-A15F-9C06A8B17F0F}"/>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a:extLst>
              <a:ext uri="{FF2B5EF4-FFF2-40B4-BE49-F238E27FC236}">
                <a16:creationId xmlns:a16="http://schemas.microsoft.com/office/drawing/2014/main" id="{8C957F0C-5EB2-AED4-B0EE-703E58C8978B}"/>
              </a:ext>
            </a:extLst>
          </p:cNvPr>
          <p:cNvSpPr>
            <a:spLocks noGrp="1"/>
          </p:cNvSpPr>
          <p:nvPr>
            <p:ph type="sldNum" sz="quarter" idx="11"/>
          </p:nvPr>
        </p:nvSpPr>
        <p:spPr/>
        <p:txBody>
          <a:bodyPr/>
          <a:lstStyle>
            <a:lvl1pPr>
              <a:defRPr/>
            </a:lvl1pPr>
          </a:lstStyle>
          <a:p>
            <a:fld id="{9EFCF23D-F3A9-3D44-80B2-31733837417E}"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4089148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1E98F149-70C1-4F5D-BA16-B9BD7AE489C4}"/>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8" name="Slide Number Placeholder 7">
            <a:extLst>
              <a:ext uri="{FF2B5EF4-FFF2-40B4-BE49-F238E27FC236}">
                <a16:creationId xmlns:a16="http://schemas.microsoft.com/office/drawing/2014/main" id="{BE385540-AF66-317A-71A8-BEE1CFD6B392}"/>
              </a:ext>
            </a:extLst>
          </p:cNvPr>
          <p:cNvSpPr>
            <a:spLocks noGrp="1"/>
          </p:cNvSpPr>
          <p:nvPr>
            <p:ph type="sldNum" sz="quarter" idx="11"/>
          </p:nvPr>
        </p:nvSpPr>
        <p:spPr/>
        <p:txBody>
          <a:bodyPr/>
          <a:lstStyle>
            <a:lvl1pPr>
              <a:defRPr/>
            </a:lvl1pPr>
          </a:lstStyle>
          <a:p>
            <a:fld id="{E0FADA49-D4B2-2542-8FEE-2DF5E10555B1}"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014895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6D4425F2-4A58-A82D-830B-A5F17561A22D}"/>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4" name="Slide Number Placeholder 3">
            <a:extLst>
              <a:ext uri="{FF2B5EF4-FFF2-40B4-BE49-F238E27FC236}">
                <a16:creationId xmlns:a16="http://schemas.microsoft.com/office/drawing/2014/main" id="{D19206C3-7846-007F-CD3C-6AD208635E65}"/>
              </a:ext>
            </a:extLst>
          </p:cNvPr>
          <p:cNvSpPr>
            <a:spLocks noGrp="1"/>
          </p:cNvSpPr>
          <p:nvPr>
            <p:ph type="sldNum" sz="quarter" idx="11"/>
          </p:nvPr>
        </p:nvSpPr>
        <p:spPr/>
        <p:txBody>
          <a:bodyPr/>
          <a:lstStyle>
            <a:lvl1pPr>
              <a:defRPr/>
            </a:lvl1pPr>
          </a:lstStyle>
          <a:p>
            <a:fld id="{C729DD29-9F01-3C4E-901D-7F06E45C849C}"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502604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B10404-07FC-9DBF-FF23-943C09B20E6E}"/>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3" name="Slide Number Placeholder 2">
            <a:extLst>
              <a:ext uri="{FF2B5EF4-FFF2-40B4-BE49-F238E27FC236}">
                <a16:creationId xmlns:a16="http://schemas.microsoft.com/office/drawing/2014/main" id="{13102972-816B-4B94-FF4C-11AE0FE9D5E9}"/>
              </a:ext>
            </a:extLst>
          </p:cNvPr>
          <p:cNvSpPr>
            <a:spLocks noGrp="1"/>
          </p:cNvSpPr>
          <p:nvPr>
            <p:ph type="sldNum" sz="quarter" idx="11"/>
          </p:nvPr>
        </p:nvSpPr>
        <p:spPr/>
        <p:txBody>
          <a:bodyPr/>
          <a:lstStyle>
            <a:lvl1pPr>
              <a:defRPr/>
            </a:lvl1pPr>
          </a:lstStyle>
          <a:p>
            <a:fld id="{FA642C1B-BB5C-2E41-8275-B1F42AFCCA22}"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444627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a:extLst>
              <a:ext uri="{FF2B5EF4-FFF2-40B4-BE49-F238E27FC236}">
                <a16:creationId xmlns:a16="http://schemas.microsoft.com/office/drawing/2014/main" id="{04EEA847-AFC2-CF61-B44B-0FEEAF52A7F0}"/>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a:extLst>
              <a:ext uri="{FF2B5EF4-FFF2-40B4-BE49-F238E27FC236}">
                <a16:creationId xmlns:a16="http://schemas.microsoft.com/office/drawing/2014/main" id="{D7918A01-6617-3160-1FD0-3054D95559A4}"/>
              </a:ext>
            </a:extLst>
          </p:cNvPr>
          <p:cNvSpPr>
            <a:spLocks noGrp="1"/>
          </p:cNvSpPr>
          <p:nvPr>
            <p:ph type="sldNum" sz="quarter" idx="11"/>
          </p:nvPr>
        </p:nvSpPr>
        <p:spPr/>
        <p:txBody>
          <a:bodyPr/>
          <a:lstStyle>
            <a:lvl1pPr>
              <a:defRPr/>
            </a:lvl1pPr>
          </a:lstStyle>
          <a:p>
            <a:fld id="{230B1AF8-042F-D44C-819D-F1B9FFFEA304}"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760214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a:extLst>
              <a:ext uri="{FF2B5EF4-FFF2-40B4-BE49-F238E27FC236}">
                <a16:creationId xmlns:a16="http://schemas.microsoft.com/office/drawing/2014/main" id="{273E697D-842D-930B-1068-9B8715D5DC22}"/>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a:extLst>
              <a:ext uri="{FF2B5EF4-FFF2-40B4-BE49-F238E27FC236}">
                <a16:creationId xmlns:a16="http://schemas.microsoft.com/office/drawing/2014/main" id="{6802369F-AB75-DB49-1A6B-58604F4E6C24}"/>
              </a:ext>
            </a:extLst>
          </p:cNvPr>
          <p:cNvSpPr>
            <a:spLocks noGrp="1"/>
          </p:cNvSpPr>
          <p:nvPr>
            <p:ph type="sldNum" sz="quarter" idx="11"/>
          </p:nvPr>
        </p:nvSpPr>
        <p:spPr/>
        <p:txBody>
          <a:bodyPr/>
          <a:lstStyle>
            <a:lvl1pPr>
              <a:defRPr/>
            </a:lvl1pPr>
          </a:lstStyle>
          <a:p>
            <a:fld id="{7EDF7FFF-24C8-D64B-82DF-EC4BEC8E9CCF}"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298581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FAE5BCD-66E2-66FB-A2CE-79F8C631857D}"/>
              </a:ext>
            </a:extLst>
          </p:cNvPr>
          <p:cNvSpPr>
            <a:spLocks noGrp="1" noChangeArrowheads="1"/>
          </p:cNvSpPr>
          <p:nvPr>
            <p:ph type="title"/>
          </p:nvPr>
        </p:nvSpPr>
        <p:spPr bwMode="auto">
          <a:xfrm>
            <a:off x="685800" y="7620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xmlns:a="http://schemas.openxmlformats.org/drawingml/2006/main" lvl="0"/>
            <a:r xmlns:a="http://schemas.openxmlformats.org/drawingml/2006/main">
              <a:rPr lang="zh-CN" altLang="zh-CN"/>
              <a:t>单击以编辑主标题样式</a:t>
            </a:r>
          </a:p>
        </p:txBody>
      </p:sp>
      <p:sp>
        <p:nvSpPr>
          <p:cNvPr id="1027" name="Rectangle 3">
            <a:extLst>
              <a:ext uri="{FF2B5EF4-FFF2-40B4-BE49-F238E27FC236}">
                <a16:creationId xmlns:a16="http://schemas.microsoft.com/office/drawing/2014/main" id="{0C9A60A4-6007-486B-7F44-2EC957B57C06}"/>
              </a:ext>
            </a:extLst>
          </p:cNvPr>
          <p:cNvSpPr>
            <a:spLocks noGrp="1" noChangeArrowheads="1"/>
          </p:cNvSpPr>
          <p:nvPr>
            <p:ph type="body" idx="1"/>
          </p:nvPr>
        </p:nvSpPr>
        <p:spPr bwMode="auto">
          <a:xfrm>
            <a:off x="685800" y="15240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xmlns:a="http://schemas.openxmlformats.org/drawingml/2006/main" lvl="0"/>
            <a:r xmlns:a="http://schemas.openxmlformats.org/drawingml/2006/main">
              <a:rPr lang="zh-CN" altLang="zh-CN"/>
              <a:t>单击以编辑主文本样式</a:t>
            </a:r>
          </a:p>
          <a:p>
            <a:pPr xmlns:a="http://schemas.openxmlformats.org/drawingml/2006/main" lvl="1"/>
            <a:r xmlns:a="http://schemas.openxmlformats.org/drawingml/2006/main">
              <a:rPr lang="zh-CN" altLang="zh-CN"/>
              <a:t>第二级</a:t>
            </a:r>
          </a:p>
          <a:p>
            <a:pPr xmlns:a="http://schemas.openxmlformats.org/drawingml/2006/main" lvl="2"/>
            <a:r xmlns:a="http://schemas.openxmlformats.org/drawingml/2006/main">
              <a:rPr lang="zh-CN" altLang="zh-CN"/>
              <a:t>三级</a:t>
            </a:r>
          </a:p>
          <a:p>
            <a:pPr xmlns:a="http://schemas.openxmlformats.org/drawingml/2006/main" lvl="3"/>
            <a:r xmlns:a="http://schemas.openxmlformats.org/drawingml/2006/main">
              <a:rPr lang="zh-CN" altLang="zh-CN"/>
              <a:t>第四级</a:t>
            </a:r>
          </a:p>
          <a:p>
            <a:pPr xmlns:a="http://schemas.openxmlformats.org/drawingml/2006/main" lvl="4"/>
            <a:r xmlns:a="http://schemas.openxmlformats.org/drawingml/2006/main">
              <a:rPr lang="zh-CN" altLang="zh-CN"/>
              <a:t>第五级</a:t>
            </a:r>
          </a:p>
        </p:txBody>
      </p:sp>
      <p:sp>
        <p:nvSpPr>
          <p:cNvPr id="14341" name="Rectangle 5">
            <a:extLst>
              <a:ext uri="{FF2B5EF4-FFF2-40B4-BE49-F238E27FC236}">
                <a16:creationId xmlns:a16="http://schemas.microsoft.com/office/drawing/2014/main" id="{7C9977BD-4ED1-BED4-CB0D-9D3EED3F46D3}"/>
              </a:ext>
            </a:extLst>
          </p:cNvPr>
          <p:cNvSpPr>
            <a:spLocks noGrp="1" noChangeArrowheads="1"/>
          </p:cNvSpPr>
          <p:nvPr>
            <p:ph type="ftr" sz="quarter" idx="3"/>
          </p:nvPr>
        </p:nvSpPr>
        <p:spPr bwMode="auto">
          <a:xfrm>
            <a:off x="5334000" y="6362700"/>
            <a:ext cx="3124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200">
                <a:solidFill>
                  <a:srgbClr val="C6A02E"/>
                </a:solidFill>
                <a:latin typeface="+mj-lt"/>
              </a:defRPr>
            </a:lvl1p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p>
        </p:txBody>
      </p:sp>
      <p:sp>
        <p:nvSpPr>
          <p:cNvPr id="14342" name="Rectangle 6">
            <a:extLst>
              <a:ext uri="{FF2B5EF4-FFF2-40B4-BE49-F238E27FC236}">
                <a16:creationId xmlns:a16="http://schemas.microsoft.com/office/drawing/2014/main" id="{9664419A-F2E8-BA75-377D-2C20F21DAEDA}"/>
              </a:ext>
            </a:extLst>
          </p:cNvPr>
          <p:cNvSpPr>
            <a:spLocks noGrp="1" noChangeArrowheads="1"/>
          </p:cNvSpPr>
          <p:nvPr>
            <p:ph type="sldNum" sz="quarter" idx="4"/>
          </p:nvPr>
        </p:nvSpPr>
        <p:spPr bwMode="auto">
          <a:xfrm>
            <a:off x="4191000" y="6400800"/>
            <a:ext cx="685800" cy="3048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200">
                <a:latin typeface="Arial" panose="020B0604020202020204" pitchFamily="34" charset="0"/>
                <a:ea typeface="宋体" panose="02010600030101010101" pitchFamily="2" charset="-122"/>
              </a:defRPr>
            </a:lvl1pPr>
          </a:lstStyle>
          <a:p>
            <a:fld id="{43D6065E-13F1-424F-8BBD-18405CB9D6AB}" type="slidenum">
              <a:rPr lang="en-US" altLang="zh-CN"/>
              <a:pPr/>
              <a:t>‹#›</a:t>
            </a:fld>
            <a:endParaRPr lang="en-US" altLang="zh-CN" sz="1800"/>
          </a:p>
        </p:txBody>
      </p:sp>
      <p:sp>
        <p:nvSpPr>
          <p:cNvPr id="14343" name="Rectangle 7">
            <a:extLst>
              <a:ext uri="{FF2B5EF4-FFF2-40B4-BE49-F238E27FC236}">
                <a16:creationId xmlns:a16="http://schemas.microsoft.com/office/drawing/2014/main" id="{780C4AE0-F0D2-D162-19E9-627923628ADC}"/>
              </a:ext>
            </a:extLst>
          </p:cNvPr>
          <p:cNvSpPr>
            <a:spLocks noChangeArrowheads="1"/>
          </p:cNvSpPr>
          <p:nvPr/>
        </p:nvSpPr>
        <p:spPr bwMode="auto">
          <a:xfrm>
            <a:off x="685800" y="228600"/>
            <a:ext cx="5334000" cy="369888"/>
          </a:xfrm>
          <a:prstGeom prst="rect">
            <a:avLst/>
          </a:prstGeom>
          <a:noFill/>
          <a:ln w="9525">
            <a:noFill/>
            <a:miter lim="800000"/>
            <a:headEnd/>
            <a:tailEnd/>
          </a:ln>
          <a:effectLst/>
        </p:spPr>
        <p:txBody>
          <a:bodyPr lIns="92075" tIns="46038" rIns="92075" bIns="46038">
            <a:spAutoFit/>
          </a:bodyPr>
          <a:lstStyle/>
          <a:p>
            <a:pPr xmlns:a="http://schemas.openxmlformats.org/drawingml/2006/main">
              <a:defRPr/>
            </a:pPr>
            <a:r xmlns:a="http://schemas.openxmlformats.org/drawingml/2006/main">
              <a:rPr lang="zh-CN" sz="1800" i="1" dirty="0">
                <a:solidFill>
                  <a:srgbClr val="C6A02E"/>
                </a:solidFill>
                <a:latin typeface="Arial" charset="0"/>
              </a:rPr>
              <a:t>第 16 章：结构、联合和枚举</a:t>
            </a:r>
          </a:p>
        </p:txBody>
      </p:sp>
      <p:pic>
        <p:nvPicPr>
          <p:cNvPr id="1031" name="Picture 8" descr="cprog2_spine.gif">
            <a:extLst>
              <a:ext uri="{FF2B5EF4-FFF2-40B4-BE49-F238E27FC236}">
                <a16:creationId xmlns:a16="http://schemas.microsoft.com/office/drawing/2014/main" id="{3600AB88-C401-6F10-3620-746F155CD391}"/>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85800" y="6350000"/>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hf hdr="0" dt="0"/>
  <p:txStyles>
    <p:titleStyle>
      <a:lvl1pPr algn="ctr" rtl="0" eaLnBrk="0" fontAlgn="base" hangingPunct="0">
        <a:spcBef>
          <a:spcPct val="0"/>
        </a:spcBef>
        <a:spcAft>
          <a:spcPct val="0"/>
        </a:spcAft>
        <a:defRPr sz="3200">
          <a:solidFill>
            <a:srgbClr val="B82F25"/>
          </a:solidFill>
          <a:latin typeface="+mj-lt"/>
          <a:ea typeface="+mj-ea"/>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085850" indent="-228600" algn="l" rtl="0" eaLnBrk="0" fontAlgn="base" hangingPunct="0">
        <a:spcBef>
          <a:spcPct val="20000"/>
        </a:spcBef>
        <a:spcAft>
          <a:spcPct val="0"/>
        </a:spcAft>
        <a:buChar char="•"/>
        <a:defRPr sz="2000">
          <a:solidFill>
            <a:schemeClr val="tx1"/>
          </a:solidFill>
          <a:latin typeface="+mn-lt"/>
        </a:defRPr>
      </a:lvl3pPr>
      <a:lvl4pPr marL="1428750" indent="-228600" algn="l" rtl="0" eaLnBrk="0" fontAlgn="base" hangingPunct="0">
        <a:spcBef>
          <a:spcPct val="20000"/>
        </a:spcBef>
        <a:spcAft>
          <a:spcPct val="0"/>
        </a:spcAft>
        <a:buChar char="–"/>
        <a:defRPr sz="2000">
          <a:solidFill>
            <a:schemeClr val="tx1"/>
          </a:solidFill>
          <a:latin typeface="+mn-lt"/>
        </a:defRPr>
      </a:lvl4pPr>
      <a:lvl5pPr marL="1771650" indent="-228600" algn="l" rtl="0" eaLnBrk="0" fontAlgn="base" hangingPunct="0">
        <a:spcBef>
          <a:spcPct val="20000"/>
        </a:spcBef>
        <a:spcAft>
          <a:spcPct val="0"/>
        </a:spcAft>
        <a:buChar char="•"/>
        <a:defRPr sz="1600">
          <a:solidFill>
            <a:schemeClr val="tx1"/>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DD139FC-A764-22CE-2A58-BE3FB8F97CAD}"/>
              </a:ext>
            </a:extLst>
          </p:cNvPr>
          <p:cNvSpPr>
            <a:spLocks noGrp="1"/>
          </p:cNvSpPr>
          <p:nvPr>
            <p:ph type="ftr" sz="quarter" idx="10"/>
          </p:nvPr>
        </p:nvSpPr>
        <p:spPr/>
        <p:txBody>
          <a:bodyPr/>
          <a:lstStyle/>
          <a:p>
            <a:pPr xmlns:a="http://schemas.openxmlformats.org/drawingml/2006/main">
              <a:defRPr/>
            </a:pPr>
            <a:r xmlns:a="http://schemas.openxmlformats.org/drawingml/2006/main">
              <a:rPr lang="zh-CN" dirty="0"/>
              <a:t>版权所有 © 2008 WW 诺顿公司。</a:t>
            </a:r>
          </a:p>
          <a:p>
            <a:pPr xmlns:a="http://schemas.openxmlformats.org/drawingml/2006/main">
              <a:defRPr/>
            </a:pPr>
            <a:r xmlns:a="http://schemas.openxmlformats.org/drawingml/2006/main">
              <a:rPr lang="zh-CN" dirty="0"/>
              <a:t>版权所有。</a:t>
            </a:r>
            <a:endParaRPr xmlns:a="http://schemas.openxmlformats.org/drawingml/2006/main" lang="en-US" sz="1400" dirty="0">
              <a:solidFill>
                <a:schemeClr val="tx1"/>
              </a:solidFill>
              <a:latin typeface="Times New Roman" pitchFamily="18" charset="0"/>
            </a:endParaRPr>
          </a:p>
        </p:txBody>
      </p:sp>
      <p:sp>
        <p:nvSpPr>
          <p:cNvPr id="5" name="Slide Number Placeholder 4">
            <a:extLst>
              <a:ext uri="{FF2B5EF4-FFF2-40B4-BE49-F238E27FC236}">
                <a16:creationId xmlns:a16="http://schemas.microsoft.com/office/drawing/2014/main" id="{B24BDC32-A771-BB0D-999C-3D588F55008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8AB8885-5A37-2740-B473-0952605D1970}" type="slidenum">
              <a:rPr lang="en-US" altLang="zh-CN" sz="1200">
                <a:latin typeface="Arial" panose="020B0604020202020204" pitchFamily="34" charset="0"/>
              </a:rPr>
              <a:pPr/>
              <a:t>1</a:t>
            </a:fld>
            <a:endParaRPr lang="en-US" altLang="zh-CN" sz="1800"/>
          </a:p>
        </p:txBody>
      </p:sp>
      <p:sp>
        <p:nvSpPr>
          <p:cNvPr id="13316" name="Rectangle 2050">
            <a:extLst>
              <a:ext uri="{FF2B5EF4-FFF2-40B4-BE49-F238E27FC236}">
                <a16:creationId xmlns:a16="http://schemas.microsoft.com/office/drawing/2014/main" id="{77C8DB54-FDE9-2C64-D4D7-3EE3D576719A}"/>
              </a:ext>
            </a:extLst>
          </p:cNvPr>
          <p:cNvSpPr>
            <a:spLocks noGrp="1" noChangeArrowheads="1"/>
          </p:cNvSpPr>
          <p:nvPr>
            <p:ph type="ctrTitle"/>
          </p:nvPr>
        </p:nvSpPr>
        <p:spPr>
          <a:xfrm>
            <a:off x="685800" y="2286000"/>
            <a:ext cx="7772400" cy="1143000"/>
          </a:xfrm>
        </p:spPr>
        <p:txBody>
          <a:bodyPr/>
          <a:lstStyle/>
          <a:p>
            <a:r xmlns:a="http://schemas.openxmlformats.org/drawingml/2006/main">
              <a:rPr lang="zh-CN" altLang="zh-CN">
                <a:ea typeface="宋体" panose="02010600030101010101" pitchFamily="2" charset="-122"/>
              </a:rPr>
              <a:t>第十六章</a:t>
            </a:r>
          </a:p>
        </p:txBody>
      </p:sp>
      <p:sp>
        <p:nvSpPr>
          <p:cNvPr id="13317" name="Rectangle 2051">
            <a:extLst>
              <a:ext uri="{FF2B5EF4-FFF2-40B4-BE49-F238E27FC236}">
                <a16:creationId xmlns:a16="http://schemas.microsoft.com/office/drawing/2014/main" id="{2399F1B4-D719-25A1-FDF2-55D346A851C1}"/>
              </a:ext>
            </a:extLst>
          </p:cNvPr>
          <p:cNvSpPr>
            <a:spLocks noGrp="1" noChangeArrowheads="1"/>
          </p:cNvSpPr>
          <p:nvPr>
            <p:ph type="subTitle" idx="1"/>
          </p:nvPr>
        </p:nvSpPr>
        <p:spPr>
          <a:xfrm>
            <a:off x="609600" y="3581400"/>
            <a:ext cx="7924800" cy="2057400"/>
          </a:xfrm>
        </p:spPr>
        <p:txBody>
          <a:bodyPr/>
          <a:lstStyle/>
          <a:p>
            <a:r xmlns:a="http://schemas.openxmlformats.org/drawingml/2006/main">
              <a:rPr lang="zh-CN" altLang="zh-CN" sz="3600" b="1">
                <a:latin typeface="Arial" panose="020B0604020202020204" pitchFamily="34" charset="0"/>
                <a:ea typeface="宋体" panose="02010600030101010101" pitchFamily="2" charset="-122"/>
              </a:rPr>
              <a:t>结构、联合</a:t>
            </a:r>
            <a:br xmlns:a="http://schemas.openxmlformats.org/drawingml/2006/main">
              <a:rPr lang="en-US" altLang="zh-CN" sz="3600" b="1">
                <a:latin typeface="Arial" panose="020B0604020202020204" pitchFamily="34" charset="0"/>
                <a:ea typeface="宋体" panose="02010600030101010101" pitchFamily="2" charset="-122"/>
              </a:rPr>
            </a:br>
            <a:r xmlns:a="http://schemas.openxmlformats.org/drawingml/2006/main">
              <a:rPr lang="zh-CN" altLang="zh-CN" sz="3600" b="1">
                <a:latin typeface="Arial" panose="020B0604020202020204" pitchFamily="34" charset="0"/>
                <a:ea typeface="宋体" panose="02010600030101010101" pitchFamily="2" charset="-122"/>
              </a:rPr>
              <a:t>和枚举</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10877CE4-EDC1-FCD5-E555-BE7C3CC7327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指定初始化器 (C99)</a:t>
            </a:r>
          </a:p>
        </p:txBody>
      </p:sp>
      <p:sp>
        <p:nvSpPr>
          <p:cNvPr id="22531" name="Content Placeholder 2">
            <a:extLst>
              <a:ext uri="{FF2B5EF4-FFF2-40B4-BE49-F238E27FC236}">
                <a16:creationId xmlns:a16="http://schemas.microsoft.com/office/drawing/2014/main" id="{FB50C6CF-F720-B419-B789-DC1393633019}"/>
              </a:ext>
            </a:extLst>
          </p:cNvPr>
          <p:cNvSpPr>
            <a:spLocks noGrp="1"/>
          </p:cNvSpPr>
          <p:nvPr>
            <p:ph idx="1"/>
          </p:nvPr>
        </p:nvSpPr>
        <p:spPr>
          <a:xfrm>
            <a:off x="685800" y="1524000"/>
            <a:ext cx="7848600" cy="4800600"/>
          </a:xfrm>
        </p:spPr>
        <p:txBody>
          <a:bodyPr/>
          <a:lstStyle/>
          <a:p>
            <a:r xmlns:a="http://schemas.openxmlformats.org/drawingml/2006/main">
              <a:rPr lang="zh-CN" altLang="zh-CN" sz="2600">
                <a:ea typeface="宋体" panose="02010600030101010101" pitchFamily="2" charset="-122"/>
              </a:rPr>
              <a:t>C99 的指定初始化器可以与结构一起使用。</a:t>
            </a:r>
          </a:p>
          <a:p>
            <a:r xmlns:a="http://schemas.openxmlformats.org/drawingml/2006/main">
              <a:rPr lang="zh-CN" altLang="zh-CN" sz="2600">
                <a:ea typeface="宋体" panose="02010600030101010101" pitchFamily="2" charset="-122"/>
              </a:rPr>
              <a:t>前面示例中显示的</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part1</a:t>
            </a:r>
            <a:r xmlns:a="http://schemas.openxmlformats.org/drawingml/2006/main">
              <a:rPr lang="zh-CN" altLang="zh-CN" sz="2600">
                <a:ea typeface="宋体" panose="02010600030101010101" pitchFamily="2" charset="-122"/>
              </a:rPr>
              <a:t>的初始化程序：</a:t>
            </a:r>
          </a:p>
          <a:p>
            <a:pPr xmlns:a="http://schemas.openxmlformats.org/drawingml/2006/main">
              <a:lnSpc>
                <a:spcPct val="80000"/>
              </a:lnSpc>
              <a:spcBef>
                <a:spcPts val="10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{528,</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“磁盘</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驾驶”，</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10}</a:t>
            </a:r>
          </a:p>
          <a:p>
            <a:r xmlns:a="http://schemas.openxmlformats.org/drawingml/2006/main">
              <a:rPr lang="zh-CN" altLang="zh-CN" sz="2600">
                <a:ea typeface="宋体" panose="02010600030101010101" pitchFamily="2" charset="-122"/>
              </a:rPr>
              <a:t>在指定的初始化程序中，每个值都将由它初始化的成员的名称标记：</a:t>
            </a:r>
          </a:p>
          <a:p>
            <a:pPr xmlns:a="http://schemas.openxmlformats.org/drawingml/2006/main">
              <a:lnSpc>
                <a:spcPct val="80000"/>
              </a:lnSpc>
              <a:spcBef>
                <a:spcPts val="10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{。数字</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528,</a:t>
            </a:r>
            <a:r xmlns:a="http://schemas.openxmlformats.org/drawingml/2006/main">
              <a:rPr lang="zh-CN" altLang="zh-CN" sz="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。姓名</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“磁盘</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驾驶”，</a:t>
            </a:r>
            <a:r xmlns:a="http://schemas.openxmlformats.org/drawingml/2006/main">
              <a:rPr lang="zh-CN" altLang="zh-CN" sz="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。手上</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10}</a:t>
            </a:r>
          </a:p>
          <a:p>
            <a:r xmlns:a="http://schemas.openxmlformats.org/drawingml/2006/main">
              <a:rPr lang="zh-CN" altLang="zh-CN" sz="2600">
                <a:ea typeface="宋体" panose="02010600030101010101" pitchFamily="2" charset="-122"/>
              </a:rPr>
              <a:t>句号和成员名称的组合称为</a:t>
            </a:r>
            <a:r xmlns:a="http://schemas.openxmlformats.org/drawingml/2006/main">
              <a:rPr lang="zh-CN" altLang="zh-CN" sz="2600" b="1" i="1">
                <a:ea typeface="宋体" panose="02010600030101010101" pitchFamily="2" charset="-122"/>
              </a:rPr>
              <a:t>指示符。</a:t>
            </a:r>
          </a:p>
        </p:txBody>
      </p:sp>
      <p:sp>
        <p:nvSpPr>
          <p:cNvPr id="4" name="Footer Placeholder 3">
            <a:extLst>
              <a:ext uri="{FF2B5EF4-FFF2-40B4-BE49-F238E27FC236}">
                <a16:creationId xmlns:a16="http://schemas.microsoft.com/office/drawing/2014/main" id="{788A3B37-ED11-6B19-F9D9-31940E89D12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D2CA338-732D-E3D0-AF73-F3FA4C70734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F4C6A7C-E647-0F45-B256-33FAC58909F7}" type="slidenum">
              <a:rPr lang="en-US" altLang="zh-CN" sz="1200">
                <a:latin typeface="Arial" panose="020B0604020202020204" pitchFamily="34" charset="0"/>
              </a:rPr>
              <a:pPr/>
              <a:t>10</a:t>
            </a:fld>
            <a:endParaRPr lang="en-US" altLang="zh-CN" sz="180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a:extLst>
              <a:ext uri="{FF2B5EF4-FFF2-40B4-BE49-F238E27FC236}">
                <a16:creationId xmlns:a16="http://schemas.microsoft.com/office/drawing/2014/main" id="{643887F1-26F7-EE8E-CFBB-819196E90414}"/>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枚举为整数</a:t>
            </a:r>
          </a:p>
        </p:txBody>
      </p:sp>
      <p:sp>
        <p:nvSpPr>
          <p:cNvPr id="114691" name="Content Placeholder 2">
            <a:extLst>
              <a:ext uri="{FF2B5EF4-FFF2-40B4-BE49-F238E27FC236}">
                <a16:creationId xmlns:a16="http://schemas.microsoft.com/office/drawing/2014/main" id="{F4B1FCC1-E76B-E9B3-0358-F1D1CDCE6A8D}"/>
              </a:ext>
            </a:extLst>
          </p:cNvPr>
          <p:cNvSpPr>
            <a:spLocks noGrp="1"/>
          </p:cNvSpPr>
          <p:nvPr>
            <p:ph idx="1"/>
          </p:nvPr>
        </p:nvSpPr>
        <p:spPr/>
        <p:txBody>
          <a:bodyPr/>
          <a:lstStyle/>
          <a:p>
            <a:r xmlns:a="http://schemas.openxmlformats.org/drawingml/2006/main">
              <a:rPr lang="zh-CN" altLang="zh-CN">
                <a:ea typeface="宋体" panose="02010600030101010101" pitchFamily="2" charset="-122"/>
              </a:rPr>
              <a:t>尽管能够将枚举值用作整数很方便，但将整数用作枚举值是危险的。</a:t>
            </a:r>
          </a:p>
          <a:p>
            <a:r xmlns:a="http://schemas.openxmlformats.org/drawingml/2006/main">
              <a:rPr lang="zh-CN" altLang="zh-CN">
                <a:ea typeface="宋体" panose="02010600030101010101" pitchFamily="2" charset="-122"/>
              </a:rPr>
              <a:t>例如，我们可能不小心将数字 4（它不对应任何花色）存储到</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a:t>
            </a:r>
            <a:r xmlns:a="http://schemas.openxmlformats.org/drawingml/2006/main">
              <a:rPr lang="zh-CN" altLang="zh-CN">
                <a:ea typeface="宋体" panose="02010600030101010101" pitchFamily="2" charset="-122"/>
              </a:rPr>
              <a:t>中。</a:t>
            </a:r>
          </a:p>
        </p:txBody>
      </p:sp>
      <p:sp>
        <p:nvSpPr>
          <p:cNvPr id="4" name="Footer Placeholder 3">
            <a:extLst>
              <a:ext uri="{FF2B5EF4-FFF2-40B4-BE49-F238E27FC236}">
                <a16:creationId xmlns:a16="http://schemas.microsoft.com/office/drawing/2014/main" id="{C9702E21-23A7-E8FA-21C4-2563E507D3F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5ED6F20-84C8-F92C-C2C8-AFE17F870EB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F36366-F39B-4F4E-9E7A-E0C07A43E589}" type="slidenum">
              <a:rPr lang="en-US" altLang="zh-CN" sz="1200">
                <a:latin typeface="Arial" panose="020B0604020202020204" pitchFamily="34" charset="0"/>
              </a:rPr>
              <a:pPr/>
              <a:t>100</a:t>
            </a:fld>
            <a:endParaRPr lang="en-US" altLang="zh-CN" sz="180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a:extLst>
              <a:ext uri="{FF2B5EF4-FFF2-40B4-BE49-F238E27FC236}">
                <a16:creationId xmlns:a16="http://schemas.microsoft.com/office/drawing/2014/main" id="{F646AE1E-460D-ED6B-9376-AEDA2CB46487}"/>
              </a:ext>
            </a:extLst>
          </p:cNvPr>
          <p:cNvSpPr>
            <a:spLocks noGrp="1"/>
          </p:cNvSpPr>
          <p:nvPr>
            <p:ph type="title"/>
          </p:nvPr>
        </p:nvSpPr>
        <p:spPr>
          <a:xfrm>
            <a:off x="533400" y="762000"/>
            <a:ext cx="8077200" cy="685800"/>
          </a:xfrm>
        </p:spPr>
        <p:txBody>
          <a:bodyPr/>
          <a:lstStyle/>
          <a:p>
            <a:r xmlns:a="http://schemas.openxmlformats.org/drawingml/2006/main">
              <a:rPr lang="zh-CN" altLang="zh-CN">
                <a:ea typeface="宋体" panose="02010600030101010101" pitchFamily="2" charset="-122"/>
              </a:rPr>
              <a:t>使用枚举声明“标签字段”</a:t>
            </a:r>
          </a:p>
        </p:txBody>
      </p:sp>
      <p:sp>
        <p:nvSpPr>
          <p:cNvPr id="115715" name="Content Placeholder 2">
            <a:extLst>
              <a:ext uri="{FF2B5EF4-FFF2-40B4-BE49-F238E27FC236}">
                <a16:creationId xmlns:a16="http://schemas.microsoft.com/office/drawing/2014/main" id="{F90EDEDD-B3FA-6B76-4C32-6DA8D0980E62}"/>
              </a:ext>
            </a:extLst>
          </p:cNvPr>
          <p:cNvSpPr>
            <a:spLocks noGrp="1"/>
          </p:cNvSpPr>
          <p:nvPr>
            <p:ph idx="1"/>
          </p:nvPr>
        </p:nvSpPr>
        <p:spPr/>
        <p:txBody>
          <a:bodyPr/>
          <a:lstStyle/>
          <a:p>
            <a:r xmlns:a="http://schemas.openxmlformats.org/drawingml/2006/main">
              <a:rPr lang="zh-CN" altLang="zh-CN">
                <a:ea typeface="宋体" panose="02010600030101010101" pitchFamily="2" charset="-122"/>
              </a:rPr>
              <a:t>枚举非常适合确定联合的哪个成员是最后一个被赋值的成员。</a:t>
            </a:r>
          </a:p>
          <a:p>
            <a:r xmlns:a="http://schemas.openxmlformats.org/drawingml/2006/main">
              <a:rPr lang="zh-CN" altLang="zh-CN">
                <a:ea typeface="宋体" panose="02010600030101010101" pitchFamily="2" charset="-122"/>
              </a:rPr>
              <a:t>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Number</a:t>
            </a:r>
            <a:r xmlns:a="http://schemas.openxmlformats.org/drawingml/2006/main">
              <a:rPr lang="zh-CN" altLang="zh-CN">
                <a:ea typeface="宋体" panose="02010600030101010101" pitchFamily="2" charset="-122"/>
              </a:rPr>
              <a:t>结构中，我们可以将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kind</a:t>
            </a:r>
            <a:r xmlns:a="http://schemas.openxmlformats.org/drawingml/2006/main">
              <a:rPr lang="zh-CN" altLang="zh-CN">
                <a:ea typeface="宋体" panose="02010600030101010101" pitchFamily="2" charset="-122"/>
              </a:rPr>
              <a:t>成员设为枚举而不是</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int </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1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类型定义结构{</a:t>
            </a:r>
          </a:p>
          <a:p>
            <a:pPr xmlns:a="http://schemas.openxmlformats.org/drawingml/2006/main">
              <a:lnSpc>
                <a:spcPct val="8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枚举 {INT_KIND, DOUBLE_KIND} 种类；</a:t>
            </a:r>
          </a:p>
          <a:p>
            <a:pPr xmlns:a="http://schemas.openxmlformats.org/drawingml/2006/main">
              <a:lnSpc>
                <a:spcPct val="8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联合{</a:t>
            </a:r>
          </a:p>
          <a:p>
            <a:pPr xmlns:a="http://schemas.openxmlformats.org/drawingml/2006/main">
              <a:lnSpc>
                <a:spcPct val="8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诠释我;</a:t>
            </a:r>
          </a:p>
          <a:p>
            <a:pPr xmlns:a="http://schemas.openxmlformats.org/drawingml/2006/main">
              <a:lnSpc>
                <a:spcPct val="8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双 d;</a:t>
            </a:r>
          </a:p>
          <a:p>
            <a:pPr xmlns:a="http://schemas.openxmlformats.org/drawingml/2006/main">
              <a:lnSpc>
                <a:spcPct val="8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你;</a:t>
            </a:r>
          </a:p>
          <a:p>
            <a:pPr xmlns:a="http://schemas.openxmlformats.org/drawingml/2006/main">
              <a:lnSpc>
                <a:spcPct val="8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数字;</a:t>
            </a:r>
          </a:p>
        </p:txBody>
      </p:sp>
      <p:sp>
        <p:nvSpPr>
          <p:cNvPr id="4" name="Footer Placeholder 3">
            <a:extLst>
              <a:ext uri="{FF2B5EF4-FFF2-40B4-BE49-F238E27FC236}">
                <a16:creationId xmlns:a16="http://schemas.microsoft.com/office/drawing/2014/main" id="{5B2518AE-29A9-F9DB-B1F8-9C803EAFA3E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E60E19E-8187-9CE5-45E7-0281A5073A6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BAEF807-7B07-694D-B610-F869D1D6263C}" type="slidenum">
              <a:rPr lang="en-US" altLang="zh-CN" sz="1200">
                <a:latin typeface="Arial" panose="020B0604020202020204" pitchFamily="34" charset="0"/>
              </a:rPr>
              <a:pPr/>
              <a:t>101</a:t>
            </a:fld>
            <a:endParaRPr lang="en-US" altLang="zh-CN" sz="18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a:extLst>
              <a:ext uri="{FF2B5EF4-FFF2-40B4-BE49-F238E27FC236}">
                <a16:creationId xmlns:a16="http://schemas.microsoft.com/office/drawing/2014/main" id="{D9A85EE9-C075-ACE7-033B-438C4D36B11B}"/>
              </a:ext>
            </a:extLst>
          </p:cNvPr>
          <p:cNvSpPr>
            <a:spLocks noGrp="1"/>
          </p:cNvSpPr>
          <p:nvPr>
            <p:ph type="title"/>
          </p:nvPr>
        </p:nvSpPr>
        <p:spPr>
          <a:xfrm>
            <a:off x="533400" y="762000"/>
            <a:ext cx="8077200" cy="685800"/>
          </a:xfrm>
        </p:spPr>
        <p:txBody>
          <a:bodyPr/>
          <a:lstStyle/>
          <a:p>
            <a:r xmlns:a="http://schemas.openxmlformats.org/drawingml/2006/main">
              <a:rPr lang="zh-CN" altLang="zh-CN">
                <a:ea typeface="宋体" panose="02010600030101010101" pitchFamily="2" charset="-122"/>
              </a:rPr>
              <a:t>使用枚举声明“标签字段”</a:t>
            </a:r>
          </a:p>
        </p:txBody>
      </p:sp>
      <p:sp>
        <p:nvSpPr>
          <p:cNvPr id="116739" name="Content Placeholder 2">
            <a:extLst>
              <a:ext uri="{FF2B5EF4-FFF2-40B4-BE49-F238E27FC236}">
                <a16:creationId xmlns:a16="http://schemas.microsoft.com/office/drawing/2014/main" id="{62EDA6D7-C481-0029-CD04-F884364EF2AF}"/>
              </a:ext>
            </a:extLst>
          </p:cNvPr>
          <p:cNvSpPr>
            <a:spLocks noGrp="1"/>
          </p:cNvSpPr>
          <p:nvPr>
            <p:ph idx="1"/>
          </p:nvPr>
        </p:nvSpPr>
        <p:spPr/>
        <p:txBody>
          <a:bodyPr/>
          <a:lstStyle/>
          <a:p>
            <a:r xmlns:a="http://schemas.openxmlformats.org/drawingml/2006/main">
              <a:rPr lang="zh-CN" altLang="zh-CN">
                <a:ea typeface="宋体" panose="02010600030101010101" pitchFamily="2" charset="-122"/>
              </a:rPr>
              <a:t>新结构的使用方式与旧结构完全相同。</a:t>
            </a:r>
          </a:p>
          <a:p>
            <a:r xmlns:a="http://schemas.openxmlformats.org/drawingml/2006/main">
              <a:rPr lang="zh-CN" altLang="zh-CN">
                <a:ea typeface="宋体" panose="02010600030101010101" pitchFamily="2" charset="-122"/>
              </a:rPr>
              <a:t>新结构的优点：</a:t>
            </a:r>
          </a:p>
          <a:p>
            <a:pPr xmlns:a="http://schemas.openxmlformats.org/drawingml/2006/main" lvl="1"/>
            <a:r xmlns:a="http://schemas.openxmlformats.org/drawingml/2006/main">
              <a:rPr lang="zh-CN" altLang="zh-CN">
                <a:ea typeface="宋体" panose="02010600030101010101" pitchFamily="2" charset="-122"/>
              </a:rPr>
              <a:t>取消</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INT_KIND</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DOUBLE_KIND</a:t>
            </a:r>
            <a:r xmlns:a="http://schemas.openxmlformats.org/drawingml/2006/main">
              <a:rPr lang="zh-CN" altLang="zh-CN">
                <a:ea typeface="宋体" panose="02010600030101010101" pitchFamily="2" charset="-122"/>
              </a:rPr>
              <a:t>宏</a:t>
            </a:r>
          </a:p>
          <a:p>
            <a:pPr xmlns:a="http://schemas.openxmlformats.org/drawingml/2006/main" lvl="1"/>
            <a:r xmlns:a="http://schemas.openxmlformats.org/drawingml/2006/main">
              <a:rPr lang="zh-CN" altLang="zh-CN">
                <a:ea typeface="宋体" panose="02010600030101010101" pitchFamily="2" charset="-122"/>
              </a:rPr>
              <a:t>很明显</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kind</a:t>
            </a:r>
            <a:r xmlns:a="http://schemas.openxmlformats.org/drawingml/2006/main">
              <a:rPr lang="zh-CN" altLang="zh-CN">
                <a:ea typeface="宋体" panose="02010600030101010101" pitchFamily="2" charset="-122"/>
              </a:rPr>
              <a:t>只有两个可能的值：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INT_KIND</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DOUBLE_KIND</a:t>
            </a:r>
            <a:endParaRPr xmlns:a="http://schemas.openxmlformats.org/drawingml/2006/main"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41EA9756-8BDB-153E-948E-3954D8C1028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FA6A9D9-E57B-81C4-D92D-4C7304ECBF0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3BDB872-545B-504A-BE2D-C1DB08793BF3}" type="slidenum">
              <a:rPr lang="en-US" altLang="zh-CN" sz="1200">
                <a:latin typeface="Arial" panose="020B0604020202020204" pitchFamily="34" charset="0"/>
              </a:rPr>
              <a:pPr/>
              <a:t>102</a:t>
            </a:fld>
            <a:endParaRPr lang="en-US" altLang="zh-CN"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EA647FF5-96BD-CB41-30D3-C1AF3FABB4C7}"/>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指定初始化器 (C99)</a:t>
            </a:r>
          </a:p>
        </p:txBody>
      </p:sp>
      <p:sp>
        <p:nvSpPr>
          <p:cNvPr id="23555" name="Content Placeholder 2">
            <a:extLst>
              <a:ext uri="{FF2B5EF4-FFF2-40B4-BE49-F238E27FC236}">
                <a16:creationId xmlns:a16="http://schemas.microsoft.com/office/drawing/2014/main" id="{160CC6AD-7B8F-7D4E-409F-B9526CD764C3}"/>
              </a:ext>
            </a:extLst>
          </p:cNvPr>
          <p:cNvSpPr>
            <a:spLocks noGrp="1"/>
          </p:cNvSpPr>
          <p:nvPr>
            <p:ph idx="1"/>
          </p:nvPr>
        </p:nvSpPr>
        <p:spPr/>
        <p:txBody>
          <a:bodyPr/>
          <a:lstStyle/>
          <a:p>
            <a:r xmlns:a="http://schemas.openxmlformats.org/drawingml/2006/main">
              <a:rPr lang="zh-CN" altLang="zh-CN">
                <a:ea typeface="宋体" panose="02010600030101010101" pitchFamily="2" charset="-122"/>
              </a:rPr>
              <a:t>指定的初始化器更容易阅读和检查正确性。</a:t>
            </a:r>
          </a:p>
          <a:p>
            <a:r xmlns:a="http://schemas.openxmlformats.org/drawingml/2006/main">
              <a:rPr lang="zh-CN" altLang="zh-CN">
                <a:ea typeface="宋体" panose="02010600030101010101" pitchFamily="2" charset="-122"/>
              </a:rPr>
              <a:t>此外，指定初始值设定项中的值不必按照成员在结构中列出的顺序排列。</a:t>
            </a:r>
          </a:p>
          <a:p>
            <a:pPr xmlns:a="http://schemas.openxmlformats.org/drawingml/2006/main" lvl="1"/>
            <a:r xmlns:a="http://schemas.openxmlformats.org/drawingml/2006/main">
              <a:rPr lang="zh-CN" altLang="zh-CN">
                <a:ea typeface="宋体" panose="02010600030101010101" pitchFamily="2" charset="-122"/>
              </a:rPr>
              <a:t>程序员不必记住最初声明成员的顺序。</a:t>
            </a:r>
          </a:p>
          <a:p>
            <a:pPr xmlns:a="http://schemas.openxmlformats.org/drawingml/2006/main" lvl="1"/>
            <a:r xmlns:a="http://schemas.openxmlformats.org/drawingml/2006/main">
              <a:rPr lang="zh-CN" altLang="zh-CN">
                <a:ea typeface="宋体" panose="02010600030101010101" pitchFamily="2" charset="-122"/>
              </a:rPr>
              <a:t>将来可以更改成员的顺序，而不会影响指定的初始值设定项。</a:t>
            </a:r>
          </a:p>
        </p:txBody>
      </p:sp>
      <p:sp>
        <p:nvSpPr>
          <p:cNvPr id="4" name="Footer Placeholder 3">
            <a:extLst>
              <a:ext uri="{FF2B5EF4-FFF2-40B4-BE49-F238E27FC236}">
                <a16:creationId xmlns:a16="http://schemas.microsoft.com/office/drawing/2014/main" id="{740ED45E-5545-6A88-A598-3BEBAD427F9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C3686CB-2587-2E57-409E-AEA07681658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882306C-1C78-6A42-8D0D-25F3A7D3D056}" type="slidenum">
              <a:rPr lang="en-US" altLang="zh-CN" sz="1200">
                <a:latin typeface="Arial" panose="020B0604020202020204" pitchFamily="34" charset="0"/>
              </a:rPr>
              <a:pPr/>
              <a:t>11</a:t>
            </a:fld>
            <a:endParaRPr lang="en-US" altLang="zh-CN"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19F7F805-F853-1050-53E3-92B0DA79E58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指定初始化器 (C99)</a:t>
            </a:r>
          </a:p>
        </p:txBody>
      </p:sp>
      <p:sp>
        <p:nvSpPr>
          <p:cNvPr id="24579" name="Content Placeholder 2">
            <a:extLst>
              <a:ext uri="{FF2B5EF4-FFF2-40B4-BE49-F238E27FC236}">
                <a16:creationId xmlns:a16="http://schemas.microsoft.com/office/drawing/2014/main" id="{AD81B8D6-A10F-8340-21DC-5C06107C0220}"/>
              </a:ext>
            </a:extLst>
          </p:cNvPr>
          <p:cNvSpPr>
            <a:spLocks noGrp="1"/>
          </p:cNvSpPr>
          <p:nvPr>
            <p:ph idx="1"/>
          </p:nvPr>
        </p:nvSpPr>
        <p:spPr/>
        <p:txBody>
          <a:bodyPr/>
          <a:lstStyle/>
          <a:p>
            <a:r xmlns:a="http://schemas.openxmlformats.org/drawingml/2006/main">
              <a:rPr lang="zh-CN" altLang="zh-CN">
                <a:ea typeface="宋体" panose="02010600030101010101" pitchFamily="2" charset="-122"/>
              </a:rPr>
              <a:t>并非指定初始化程序中列出的所有值都需要以指定符作为前缀。</a:t>
            </a:r>
          </a:p>
          <a:p>
            <a:r xmlns:a="http://schemas.openxmlformats.org/drawingml/2006/main">
              <a:rPr lang="zh-CN" altLang="zh-CN">
                <a:ea typeface="宋体" panose="02010600030101010101" pitchFamily="2" charset="-122"/>
              </a:rPr>
              <a:t>例子：</a:t>
            </a:r>
          </a:p>
          <a:p>
            <a:pPr xmlns:a="http://schemas.openxmlformats.org/drawingml/2006/main">
              <a:lnSpc>
                <a:spcPct val="80000"/>
              </a:lnSpc>
              <a:spcBef>
                <a:spcPts val="12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{。数字</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528,</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“磁盘</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驾驶”，</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。手上</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10}</a:t>
            </a:r>
          </a:p>
          <a:p>
            <a:pPr xmlns:a="http://schemas.openxmlformats.org/drawingml/2006/main">
              <a:buFontTx/>
              <a:buNone/>
            </a:pPr>
            <a:r xmlns:a="http://schemas.openxmlformats.org/drawingml/2006/main">
              <a:rPr lang="zh-CN" altLang="zh-CN">
                <a:ea typeface="宋体" panose="02010600030101010101" pitchFamily="2" charset="-122"/>
                <a:cs typeface="Courier New" panose="02070309020205020404" pitchFamily="49" charset="0"/>
              </a:rPr>
              <a:t> </a:t>
            </a:r>
            <a:r xmlns:a="http://schemas.openxmlformats.org/drawingml/2006/main">
              <a:rPr lang="zh-CN" altLang="zh-CN">
                <a:ea typeface="宋体" panose="02010600030101010101" pitchFamily="2" charset="-122"/>
              </a:rPr>
              <a:t>编译器假定</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“磁盘</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drive"</a:t>
            </a:r>
            <a:r xmlns:a="http://schemas.openxmlformats.org/drawingml/2006/main">
              <a:rPr lang="zh-CN" altLang="zh-CN">
                <a:ea typeface="宋体" panose="02010600030101010101" pitchFamily="2" charset="-122"/>
              </a:rPr>
              <a:t>初始化结构中</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数字后面的成员</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初始化程序未能考虑的任何成员都设置为零。</a:t>
            </a:r>
          </a:p>
        </p:txBody>
      </p:sp>
      <p:sp>
        <p:nvSpPr>
          <p:cNvPr id="4" name="Footer Placeholder 3">
            <a:extLst>
              <a:ext uri="{FF2B5EF4-FFF2-40B4-BE49-F238E27FC236}">
                <a16:creationId xmlns:a16="http://schemas.microsoft.com/office/drawing/2014/main" id="{163CE199-B78A-8805-3B24-BC74DB18491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195516F-BDF1-1410-4B2E-FAD768ABE27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92C49A-7F86-F848-8A03-9E8893C63D7B}" type="slidenum">
              <a:rPr lang="en-US" altLang="zh-CN" sz="1200">
                <a:latin typeface="Arial" panose="020B0604020202020204" pitchFamily="34" charset="0"/>
              </a:rPr>
              <a:pPr/>
              <a:t>12</a:t>
            </a:fld>
            <a:endParaRPr lang="en-US" altLang="zh-CN"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28F0C302-5EB8-A816-0B22-6DE545A6E769}"/>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结构操作</a:t>
            </a:r>
          </a:p>
        </p:txBody>
      </p:sp>
      <p:sp>
        <p:nvSpPr>
          <p:cNvPr id="25603" name="Content Placeholder 2">
            <a:extLst>
              <a:ext uri="{FF2B5EF4-FFF2-40B4-BE49-F238E27FC236}">
                <a16:creationId xmlns:a16="http://schemas.microsoft.com/office/drawing/2014/main" id="{0743A373-C6FA-0469-6850-A6459D53369C}"/>
              </a:ext>
            </a:extLst>
          </p:cNvPr>
          <p:cNvSpPr>
            <a:spLocks noGrp="1"/>
          </p:cNvSpPr>
          <p:nvPr>
            <p:ph idx="1"/>
          </p:nvPr>
        </p:nvSpPr>
        <p:spPr>
          <a:xfrm>
            <a:off x="685800" y="1524000"/>
            <a:ext cx="7848600" cy="4800600"/>
          </a:xfrm>
        </p:spPr>
        <p:txBody>
          <a:bodyPr/>
          <a:lstStyle/>
          <a:p>
            <a:r xmlns:a="http://schemas.openxmlformats.org/drawingml/2006/main">
              <a:rPr lang="zh-CN" altLang="zh-CN">
                <a:ea typeface="宋体" panose="02010600030101010101" pitchFamily="2" charset="-122"/>
              </a:rPr>
              <a:t>要访问结构中的成员，我们首先编写结构的名称，然后是句点，然后是成员的名称。</a:t>
            </a:r>
          </a:p>
          <a:p>
            <a:r xmlns:a="http://schemas.openxmlformats.org/drawingml/2006/main">
              <a:rPr lang="zh-CN" altLang="zh-CN">
                <a:ea typeface="宋体" panose="02010600030101010101" pitchFamily="2" charset="-122"/>
              </a:rPr>
              <a:t>显示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part1</a:t>
            </a:r>
            <a:r xmlns:a="http://schemas.openxmlformats.org/drawingml/2006/main">
              <a:rPr lang="zh-CN" altLang="zh-CN">
                <a:ea typeface="宋体" panose="02010600030101010101" pitchFamily="2" charset="-122"/>
              </a:rPr>
              <a:t>成员值的语句：</a:t>
            </a:r>
          </a:p>
          <a:p>
            <a:pPr xmlns:a="http://schemas.openxmlformats.org/drawingml/2006/main">
              <a:lnSpc>
                <a:spcPct val="80000"/>
              </a:lnSpc>
              <a:spcBef>
                <a:spcPts val="12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printf("部分</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数字：</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%d\n",</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部分1.编号）；</a:t>
            </a:r>
          </a:p>
          <a:p>
            <a:pPr xmlns:a="http://schemas.openxmlformats.org/drawingml/2006/main">
              <a:lnSpc>
                <a:spcPct val="80000"/>
              </a:lnSpc>
              <a:spcBef>
                <a:spcPts val="6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printf("部分</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姓名：</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%s\n",</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part1.name);</a:t>
            </a:r>
          </a:p>
          <a:p>
            <a:pPr xmlns:a="http://schemas.openxmlformats.org/drawingml/2006/main">
              <a:lnSpc>
                <a:spcPct val="80000"/>
              </a:lnSpc>
              <a:spcBef>
                <a:spcPts val="6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printf("数量</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上</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手：</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%d\n",</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part1.on_hand);</a:t>
            </a:r>
          </a:p>
        </p:txBody>
      </p:sp>
      <p:sp>
        <p:nvSpPr>
          <p:cNvPr id="4" name="Footer Placeholder 3">
            <a:extLst>
              <a:ext uri="{FF2B5EF4-FFF2-40B4-BE49-F238E27FC236}">
                <a16:creationId xmlns:a16="http://schemas.microsoft.com/office/drawing/2014/main" id="{1F49F7E4-9C48-4295-2F3B-9511D8B95585}"/>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62997E9-D565-D136-4AD8-FC7785EAA22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5308A25-300D-224D-B9D7-A6375D1AB873}" type="slidenum">
              <a:rPr lang="en-US" altLang="zh-CN" sz="1200">
                <a:latin typeface="Arial" panose="020B0604020202020204" pitchFamily="34" charset="0"/>
              </a:rPr>
              <a:pPr/>
              <a:t>13</a:t>
            </a:fld>
            <a:endParaRPr lang="en-US" altLang="zh-CN"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93535026-90C4-3FA6-1FC1-1E7DAD3D3F56}"/>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结构操作</a:t>
            </a:r>
          </a:p>
        </p:txBody>
      </p:sp>
      <p:sp>
        <p:nvSpPr>
          <p:cNvPr id="26627" name="Content Placeholder 2">
            <a:extLst>
              <a:ext uri="{FF2B5EF4-FFF2-40B4-BE49-F238E27FC236}">
                <a16:creationId xmlns:a16="http://schemas.microsoft.com/office/drawing/2014/main" id="{0363977A-CA9A-B804-8A3C-9CE4B2573A3A}"/>
              </a:ext>
            </a:extLst>
          </p:cNvPr>
          <p:cNvSpPr>
            <a:spLocks noGrp="1"/>
          </p:cNvSpPr>
          <p:nvPr>
            <p:ph idx="1"/>
          </p:nvPr>
        </p:nvSpPr>
        <p:spPr/>
        <p:txBody>
          <a:bodyPr/>
          <a:lstStyle/>
          <a:p>
            <a:r xmlns:a="http://schemas.openxmlformats.org/drawingml/2006/main">
              <a:rPr lang="zh-CN" altLang="zh-CN">
                <a:ea typeface="宋体" panose="02010600030101010101" pitchFamily="2" charset="-122"/>
              </a:rPr>
              <a:t>结构的成员是左值。</a:t>
            </a:r>
          </a:p>
          <a:p>
            <a:r xmlns:a="http://schemas.openxmlformats.org/drawingml/2006/main">
              <a:rPr lang="zh-CN" altLang="zh-CN">
                <a:ea typeface="宋体" panose="02010600030101010101" pitchFamily="2" charset="-122"/>
              </a:rPr>
              <a:t>它们可以出现在赋值的左侧，也可以作为递增或递减表达式中的操作数出现：</a:t>
            </a:r>
          </a:p>
          <a:p>
            <a:pPr xmlns:a="http://schemas.openxmlformats.org/drawingml/2006/main">
              <a:lnSpc>
                <a:spcPct val="80000"/>
              </a:lnSpc>
              <a:spcBef>
                <a:spcPts val="12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part1.number = 258;</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更改 part1 的部件号 */</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part1.on_hand++;</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增加 part1 手头的数量 */</a:t>
            </a:r>
          </a:p>
        </p:txBody>
      </p:sp>
      <p:sp>
        <p:nvSpPr>
          <p:cNvPr id="4" name="Footer Placeholder 3">
            <a:extLst>
              <a:ext uri="{FF2B5EF4-FFF2-40B4-BE49-F238E27FC236}">
                <a16:creationId xmlns:a16="http://schemas.microsoft.com/office/drawing/2014/main" id="{216D59E1-AB4C-058D-78CB-A933584D916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530E2BB-1416-9255-E7C4-5DA8C175AF7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89C7E05-8CE3-7B40-9162-22F2C002B464}" type="slidenum">
              <a:rPr lang="en-US" altLang="zh-CN" sz="1200">
                <a:latin typeface="Arial" panose="020B0604020202020204" pitchFamily="34" charset="0"/>
              </a:rPr>
              <a:pPr/>
              <a:t>14</a:t>
            </a:fld>
            <a:endParaRPr lang="en-US" altLang="zh-CN"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7F7A7BCC-245A-7F80-D1C8-EC898FF2F8A4}"/>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结构操作</a:t>
            </a:r>
          </a:p>
        </p:txBody>
      </p:sp>
      <p:sp>
        <p:nvSpPr>
          <p:cNvPr id="27651" name="Content Placeholder 2">
            <a:extLst>
              <a:ext uri="{FF2B5EF4-FFF2-40B4-BE49-F238E27FC236}">
                <a16:creationId xmlns:a16="http://schemas.microsoft.com/office/drawing/2014/main" id="{724B4FA9-BF29-71DB-39EB-52565C2BCC70}"/>
              </a:ext>
            </a:extLst>
          </p:cNvPr>
          <p:cNvSpPr>
            <a:spLocks noGrp="1"/>
          </p:cNvSpPr>
          <p:nvPr>
            <p:ph idx="1"/>
          </p:nvPr>
        </p:nvSpPr>
        <p:spPr/>
        <p:txBody>
          <a:bodyPr/>
          <a:lstStyle/>
          <a:p>
            <a:r xmlns:a="http://schemas.openxmlformats.org/drawingml/2006/main">
              <a:rPr lang="zh-CN" altLang="zh-CN">
                <a:ea typeface="宋体" panose="02010600030101010101" pitchFamily="2" charset="-122"/>
              </a:rPr>
              <a:t>用于访问结构成员的句点实际上是一个 C 运算符。</a:t>
            </a:r>
          </a:p>
          <a:p>
            <a:r xmlns:a="http://schemas.openxmlformats.org/drawingml/2006/main">
              <a:rPr lang="zh-CN" altLang="zh-CN">
                <a:ea typeface="宋体" panose="02010600030101010101" pitchFamily="2" charset="-122"/>
              </a:rPr>
              <a:t>它优先于几乎所有其他运算符。</a:t>
            </a:r>
          </a:p>
          <a:p>
            <a:r xmlns:a="http://schemas.openxmlformats.org/drawingml/2006/main">
              <a:rPr lang="zh-CN" altLang="zh-CN">
                <a:ea typeface="宋体" panose="02010600030101010101" pitchFamily="2" charset="-122"/>
              </a:rPr>
              <a:t>例子：</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scanf("%d", &amp;part1.on_hand);</a:t>
            </a:r>
          </a:p>
          <a:p>
            <a:pPr xmlns:a="http://schemas.openxmlformats.org/drawingml/2006/main">
              <a:buFontTx/>
              <a:buNone/>
            </a:pP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a:ea typeface="宋体" panose="02010600030101010101" pitchFamily="2" charset="-122"/>
              </a:rPr>
              <a:t>_</a:t>
            </a:r>
            <a:r xmlns:a="http://schemas.openxmlformats.org/drawingml/2006/main">
              <a:rPr lang="zh-CN" altLang="zh-CN">
                <a:ea typeface="宋体" panose="02010600030101010101" pitchFamily="2" charset="-122"/>
              </a:rPr>
              <a:t>运算符优先于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&amp;</a:t>
            </a:r>
            <a:r xmlns:a="http://schemas.openxmlformats.org/drawingml/2006/main">
              <a:rPr lang="zh-CN" altLang="zh-CN">
                <a:ea typeface="宋体" panose="02010600030101010101" pitchFamily="2" charset="-122"/>
              </a:rPr>
              <a:t>运算符，因此</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&amp;</a:t>
            </a:r>
            <a:r xmlns:a="http://schemas.openxmlformats.org/drawingml/2006/main">
              <a:rPr lang="zh-CN" altLang="zh-CN">
                <a:ea typeface="宋体" panose="02010600030101010101" pitchFamily="2" charset="-122"/>
              </a:rPr>
              <a:t>计算</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part1.on_hand的地址</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E5EFED52-DE72-693F-E028-CC1B1076E5E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9844653C-830A-AB38-1EE9-433CC113A69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47C9AE6-C181-764C-A05F-F99F6029DF92}" type="slidenum">
              <a:rPr lang="en-US" altLang="zh-CN" sz="1200">
                <a:latin typeface="Arial" panose="020B0604020202020204" pitchFamily="34" charset="0"/>
              </a:rPr>
              <a:pPr/>
              <a:t>15</a:t>
            </a:fld>
            <a:endParaRPr lang="en-US" altLang="zh-CN"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D2D85CF9-FEBE-906A-2C08-51287E8C52D5}"/>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结构操作</a:t>
            </a:r>
          </a:p>
        </p:txBody>
      </p:sp>
      <p:sp>
        <p:nvSpPr>
          <p:cNvPr id="28675" name="Content Placeholder 2">
            <a:extLst>
              <a:ext uri="{FF2B5EF4-FFF2-40B4-BE49-F238E27FC236}">
                <a16:creationId xmlns:a16="http://schemas.microsoft.com/office/drawing/2014/main" id="{02D0FDA9-2C26-CADE-317A-CAD661FB95AC}"/>
              </a:ext>
            </a:extLst>
          </p:cNvPr>
          <p:cNvSpPr>
            <a:spLocks noGrp="1"/>
          </p:cNvSpPr>
          <p:nvPr>
            <p:ph idx="1"/>
          </p:nvPr>
        </p:nvSpPr>
        <p:spPr/>
        <p:txBody>
          <a:bodyPr/>
          <a:lstStyle/>
          <a:p>
            <a:r xmlns:a="http://schemas.openxmlformats.org/drawingml/2006/main">
              <a:rPr lang="zh-CN" altLang="zh-CN">
                <a:ea typeface="宋体" panose="02010600030101010101" pitchFamily="2" charset="-122"/>
              </a:rPr>
              <a:t>另一个主要的结构操作是赋值：</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第 2 部分 = 第 1 部分；</a:t>
            </a:r>
          </a:p>
          <a:p>
            <a:r xmlns:a="http://schemas.openxmlformats.org/drawingml/2006/main">
              <a:rPr lang="zh-CN" altLang="zh-CN">
                <a:ea typeface="宋体" panose="02010600030101010101" pitchFamily="2" charset="-122"/>
              </a:rPr>
              <a:t>该语句的效果是将 part1.number 复制</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到</a:t>
            </a:r>
            <a:r xmlns:a="http://schemas.openxmlformats.org/drawingml/2006/main">
              <a:rPr lang="zh-CN" altLang="zh-CN">
                <a:ea typeface="宋体" panose="02010600030101010101" pitchFamily="2" charset="-122"/>
              </a:rPr>
              <a:t>part2.number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part1.name复制</a:t>
            </a:r>
            <a:r xmlns:a="http://schemas.openxmlformats.org/drawingml/2006/main">
              <a:rPr lang="zh-CN" altLang="zh-CN">
                <a:ea typeface="宋体" panose="02010600030101010101" pitchFamily="2" charset="-122"/>
              </a:rPr>
              <a:t>到</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part2.name ，</a:t>
            </a:r>
            <a:r xmlns:a="http://schemas.openxmlformats.org/drawingml/2006/main">
              <a:rPr lang="zh-CN" altLang="zh-CN">
                <a:ea typeface="宋体" panose="02010600030101010101" pitchFamily="2" charset="-122"/>
              </a:rPr>
              <a:t>依此类推。</a:t>
            </a:r>
          </a:p>
        </p:txBody>
      </p:sp>
      <p:sp>
        <p:nvSpPr>
          <p:cNvPr id="4" name="Footer Placeholder 3">
            <a:extLst>
              <a:ext uri="{FF2B5EF4-FFF2-40B4-BE49-F238E27FC236}">
                <a16:creationId xmlns:a16="http://schemas.microsoft.com/office/drawing/2014/main" id="{5CB99FCD-3BC4-BE18-9AAC-1DD0D04A3EB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7849046-D4C0-67F4-13AA-5582103D911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0F4A890-8A38-D54B-9A92-401379697E2D}" type="slidenum">
              <a:rPr lang="en-US" altLang="zh-CN" sz="1200">
                <a:latin typeface="Arial" panose="020B0604020202020204" pitchFamily="34" charset="0"/>
              </a:rPr>
              <a:pPr/>
              <a:t>16</a:t>
            </a:fld>
            <a:endParaRPr lang="en-US" altLang="zh-CN"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41EA5558-0364-078A-F963-3DDFF7607AC6}"/>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结构操作</a:t>
            </a:r>
          </a:p>
        </p:txBody>
      </p:sp>
      <p:sp>
        <p:nvSpPr>
          <p:cNvPr id="29699" name="Content Placeholder 2">
            <a:extLst>
              <a:ext uri="{FF2B5EF4-FFF2-40B4-BE49-F238E27FC236}">
                <a16:creationId xmlns:a16="http://schemas.microsoft.com/office/drawing/2014/main" id="{CB4A4CFE-5C78-586E-77F6-CAC53381DC39}"/>
              </a:ext>
            </a:extLst>
          </p:cNvPr>
          <p:cNvSpPr>
            <a:spLocks noGrp="1"/>
          </p:cNvSpPr>
          <p:nvPr>
            <p:ph idx="1"/>
          </p:nvPr>
        </p:nvSpPr>
        <p:spPr/>
        <p:txBody>
          <a:bodyPr/>
          <a:lstStyle/>
          <a:p>
            <a:r xmlns:a="http://schemas.openxmlformats.org/drawingml/2006/main">
              <a:rPr lang="zh-CN" altLang="zh-CN">
                <a:ea typeface="宋体" panose="02010600030101010101" pitchFamily="2" charset="-122"/>
              </a:rPr>
              <a:t>无法使用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运算符复制数组，但在复制封闭结构时会复制嵌入在结构中的数组。</a:t>
            </a:r>
          </a:p>
          <a:p>
            <a:r xmlns:a="http://schemas.openxmlformats.org/drawingml/2006/main">
              <a:rPr lang="zh-CN" altLang="zh-CN">
                <a:ea typeface="宋体" panose="02010600030101010101" pitchFamily="2" charset="-122"/>
              </a:rPr>
              <a:t>一些程序员通过创建“虚拟”结构来封装稍后将复制的数组来利用此属性：</a:t>
            </a:r>
          </a:p>
          <a:p>
            <a:pPr xmlns:a="http://schemas.openxmlformats.org/drawingml/2006/main">
              <a:lnSpc>
                <a:spcPct val="80000"/>
              </a:lnSpc>
              <a:spcBef>
                <a:spcPts val="12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结构 { int a[10]; } a1, a2;</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a1 = a2;</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合法的，</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自从</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a1</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和</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a2</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是</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结构</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A819ED1B-EA8D-A34F-568A-6052C6BD7D0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967277A-F516-EB3E-6DF3-CDD84129B45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A206A4B-5A32-B34F-90ED-7A381F1A8A5B}" type="slidenum">
              <a:rPr lang="en-US" altLang="zh-CN" sz="1200">
                <a:latin typeface="Arial" panose="020B0604020202020204" pitchFamily="34" charset="0"/>
              </a:rPr>
              <a:pPr/>
              <a:t>17</a:t>
            </a:fld>
            <a:endParaRPr lang="en-US" altLang="zh-CN"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E6F70449-F6AD-20D1-F37A-EA841451A1C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结构操作</a:t>
            </a:r>
          </a:p>
        </p:txBody>
      </p:sp>
      <p:sp>
        <p:nvSpPr>
          <p:cNvPr id="30723" name="Content Placeholder 2">
            <a:extLst>
              <a:ext uri="{FF2B5EF4-FFF2-40B4-BE49-F238E27FC236}">
                <a16:creationId xmlns:a16="http://schemas.microsoft.com/office/drawing/2014/main" id="{54F316BC-DD9A-BA46-E623-9A692A470B96}"/>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运算符只能用于</a:t>
            </a:r>
            <a:r xmlns:a="http://schemas.openxmlformats.org/drawingml/2006/main">
              <a:rPr lang="zh-CN" altLang="zh-CN" b="1" i="1">
                <a:ea typeface="宋体" panose="02010600030101010101" pitchFamily="2" charset="-122"/>
              </a:rPr>
              <a:t>兼容</a:t>
            </a:r>
            <a:r xmlns:a="http://schemas.openxmlformats.org/drawingml/2006/main">
              <a:rPr lang="zh-CN" altLang="zh-CN">
                <a:ea typeface="宋体" panose="02010600030101010101" pitchFamily="2" charset="-122"/>
              </a:rPr>
              <a:t>类型</a:t>
            </a:r>
            <a:r xmlns:a="http://schemas.openxmlformats.org/drawingml/2006/main">
              <a:rPr lang="zh-CN" altLang="zh-CN">
                <a:ea typeface="宋体" panose="02010600030101010101" pitchFamily="2" charset="-122"/>
              </a:rPr>
              <a:t>的结构。</a:t>
            </a:r>
          </a:p>
          <a:p>
            <a:r xmlns:a="http://schemas.openxmlformats.org/drawingml/2006/main">
              <a:rPr lang="zh-CN" altLang="zh-CN">
                <a:ea typeface="宋体" panose="02010600030101010101" pitchFamily="2" charset="-122"/>
              </a:rPr>
              <a:t>同时声明的两个结构（如</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part1</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part2</a:t>
            </a:r>
            <a:r xmlns:a="http://schemas.openxmlformats.org/drawingml/2006/main">
              <a:rPr lang="zh-CN" altLang="zh-CN">
                <a:ea typeface="宋体" panose="02010600030101010101" pitchFamily="2" charset="-122"/>
              </a:rPr>
              <a:t>一样）是兼容的。</a:t>
            </a:r>
          </a:p>
          <a:p>
            <a:r xmlns:a="http://schemas.openxmlformats.org/drawingml/2006/main">
              <a:rPr lang="zh-CN" altLang="zh-CN">
                <a:ea typeface="宋体" panose="02010600030101010101" pitchFamily="2" charset="-122"/>
              </a:rPr>
              <a:t>使用相同“结构标记”或相同类型名称声明的结构也是兼容的。</a:t>
            </a:r>
          </a:p>
          <a:p>
            <a:r xmlns:a="http://schemas.openxmlformats.org/drawingml/2006/main">
              <a:rPr lang="zh-CN" altLang="zh-CN">
                <a:ea typeface="宋体" panose="02010600030101010101" pitchFamily="2" charset="-122"/>
              </a:rPr>
              <a:t>除了赋值之外，C 不提供对整个结构的操作。</a:t>
            </a:r>
          </a:p>
          <a:p>
            <a:r xmlns:a="http://schemas.openxmlformats.org/drawingml/2006/main">
              <a:rPr lang="zh-CN" altLang="zh-CN">
                <a:ea typeface="宋体" panose="02010600030101010101" pitchFamily="2" charset="-122"/>
              </a:rPr>
              <a:t>特别是，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运算符不能与结构一起使用。</a:t>
            </a:r>
          </a:p>
        </p:txBody>
      </p:sp>
      <p:sp>
        <p:nvSpPr>
          <p:cNvPr id="4" name="Footer Placeholder 3">
            <a:extLst>
              <a:ext uri="{FF2B5EF4-FFF2-40B4-BE49-F238E27FC236}">
                <a16:creationId xmlns:a16="http://schemas.microsoft.com/office/drawing/2014/main" id="{B7C066D8-755F-A1E5-12A4-F699CAC13F6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F3B11F6-AB3B-C578-C876-B27D5E7236B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2C01113-65BF-5741-87B0-7AE16DF51342}" type="slidenum">
              <a:rPr lang="en-US" altLang="zh-CN" sz="1200">
                <a:latin typeface="Arial" panose="020B0604020202020204" pitchFamily="34" charset="0"/>
              </a:rPr>
              <a:pPr/>
              <a:t>18</a:t>
            </a:fld>
            <a:endParaRPr lang="en-US" altLang="zh-CN"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3B1D85BE-B501-7C16-D56F-DB233670878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结构类型</a:t>
            </a:r>
          </a:p>
        </p:txBody>
      </p:sp>
      <p:sp>
        <p:nvSpPr>
          <p:cNvPr id="31747" name="Content Placeholder 2">
            <a:extLst>
              <a:ext uri="{FF2B5EF4-FFF2-40B4-BE49-F238E27FC236}">
                <a16:creationId xmlns:a16="http://schemas.microsoft.com/office/drawing/2014/main" id="{A645D90C-28A2-A904-0BA3-0AB41D5D459D}"/>
              </a:ext>
            </a:extLst>
          </p:cNvPr>
          <p:cNvSpPr>
            <a:spLocks noGrp="1"/>
          </p:cNvSpPr>
          <p:nvPr>
            <p:ph idx="1"/>
          </p:nvPr>
        </p:nvSpPr>
        <p:spPr/>
        <p:txBody>
          <a:bodyPr/>
          <a:lstStyle/>
          <a:p>
            <a:r xmlns:a="http://schemas.openxmlformats.org/drawingml/2006/main">
              <a:rPr lang="zh-CN" altLang="zh-CN">
                <a:ea typeface="宋体" panose="02010600030101010101" pitchFamily="2" charset="-122"/>
              </a:rPr>
              <a:t>假设一个程序需要声明几个具有相同成员的结构变量。</a:t>
            </a:r>
          </a:p>
          <a:p>
            <a:r xmlns:a="http://schemas.openxmlformats.org/drawingml/2006/main">
              <a:rPr lang="zh-CN" altLang="zh-CN">
                <a:ea typeface="宋体" panose="02010600030101010101" pitchFamily="2" charset="-122"/>
              </a:rPr>
              <a:t>我们需要一个代表一种结构</a:t>
            </a:r>
            <a:r xmlns:a="http://schemas.openxmlformats.org/drawingml/2006/main">
              <a:rPr lang="zh-CN" altLang="zh-CN" i="1">
                <a:ea typeface="宋体" panose="02010600030101010101" pitchFamily="2" charset="-122"/>
              </a:rPr>
              <a:t>类型</a:t>
            </a:r>
            <a:r xmlns:a="http://schemas.openxmlformats.org/drawingml/2006/main">
              <a:rPr lang="zh-CN" altLang="zh-CN">
                <a:ea typeface="宋体" panose="02010600030101010101" pitchFamily="2" charset="-122"/>
              </a:rPr>
              <a:t>的名称，而不是一个特定的结构</a:t>
            </a:r>
            <a:r xmlns:a="http://schemas.openxmlformats.org/drawingml/2006/main">
              <a:rPr lang="zh-CN" altLang="zh-CN" i="1">
                <a:ea typeface="宋体" panose="02010600030101010101" pitchFamily="2" charset="-122"/>
              </a:rPr>
              <a:t>变量</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命名结构的方法：</a:t>
            </a:r>
          </a:p>
          <a:p>
            <a:pPr xmlns:a="http://schemas.openxmlformats.org/drawingml/2006/main" lvl="1"/>
            <a:r xmlns:a="http://schemas.openxmlformats.org/drawingml/2006/main">
              <a:rPr lang="zh-CN" altLang="zh-CN">
                <a:ea typeface="宋体" panose="02010600030101010101" pitchFamily="2" charset="-122"/>
              </a:rPr>
              <a:t>声明一个“结构标签”</a:t>
            </a:r>
          </a:p>
          <a:p>
            <a:pPr xmlns:a="http://schemas.openxmlformats.org/drawingml/2006/main" lvl="1"/>
            <a:r xmlns:a="http://schemas.openxmlformats.org/drawingml/2006/main">
              <a:rPr lang="zh-CN" altLang="zh-CN">
                <a:ea typeface="宋体" panose="02010600030101010101" pitchFamily="2" charset="-122"/>
              </a:rPr>
              <a:t>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typedef</a:t>
            </a:r>
            <a:r xmlns:a="http://schemas.openxmlformats.org/drawingml/2006/main">
              <a:rPr lang="zh-CN" altLang="zh-CN">
                <a:ea typeface="宋体" panose="02010600030101010101" pitchFamily="2" charset="-122"/>
              </a:rPr>
              <a:t>定义类型名称</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7CA6ED6C-5915-8F27-E86C-3F778C4724D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FFC6D7F-E28A-6788-6FC3-86AF83F3121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05CF812-84E7-FF49-9028-8DCA5F0D17AD}" type="slidenum">
              <a:rPr lang="en-US" altLang="zh-CN" sz="1200">
                <a:latin typeface="Arial" panose="020B0604020202020204" pitchFamily="34" charset="0"/>
              </a:rPr>
              <a:pPr/>
              <a:t>19</a:t>
            </a:fld>
            <a:endParaRPr lang="en-US" altLang="zh-CN"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00446A4-A476-9CC9-1A9D-7A93CA6B6154}"/>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结构变量</a:t>
            </a:r>
          </a:p>
        </p:txBody>
      </p:sp>
      <p:sp>
        <p:nvSpPr>
          <p:cNvPr id="14339" name="Content Placeholder 2">
            <a:extLst>
              <a:ext uri="{FF2B5EF4-FFF2-40B4-BE49-F238E27FC236}">
                <a16:creationId xmlns:a16="http://schemas.microsoft.com/office/drawing/2014/main" id="{E2D66179-7894-4E53-1799-A110EEAAF8F2}"/>
              </a:ext>
            </a:extLst>
          </p:cNvPr>
          <p:cNvSpPr>
            <a:spLocks noGrp="1"/>
          </p:cNvSpPr>
          <p:nvPr>
            <p:ph idx="1"/>
          </p:nvPr>
        </p:nvSpPr>
        <p:spPr/>
        <p:txBody>
          <a:bodyPr/>
          <a:lstStyle/>
          <a:p>
            <a:r xmlns:a="http://schemas.openxmlformats.org/drawingml/2006/main">
              <a:rPr lang="zh-CN" altLang="zh-CN" b="1" i="1">
                <a:ea typeface="宋体" panose="02010600030101010101" pitchFamily="2" charset="-122"/>
              </a:rPr>
              <a:t>结构</a:t>
            </a:r>
            <a:r xmlns:a="http://schemas.openxmlformats.org/drawingml/2006/main">
              <a:rPr lang="zh-CN" altLang="zh-CN">
                <a:ea typeface="宋体" panose="02010600030101010101" pitchFamily="2" charset="-122"/>
              </a:rPr>
              <a:t>的属性</a:t>
            </a:r>
            <a:r xmlns:a="http://schemas.openxmlformats.org/drawingml/2006/main">
              <a:rPr lang="zh-CN" altLang="zh-CN">
                <a:ea typeface="宋体" panose="02010600030101010101" pitchFamily="2" charset="-122"/>
              </a:rPr>
              <a:t>不同于数组的属性。</a:t>
            </a:r>
          </a:p>
          <a:p>
            <a:pPr xmlns:a="http://schemas.openxmlformats.org/drawingml/2006/main" lvl="1"/>
            <a:r xmlns:a="http://schemas.openxmlformats.org/drawingml/2006/main">
              <a:rPr lang="zh-CN" altLang="zh-CN">
                <a:ea typeface="宋体" panose="02010600030101010101" pitchFamily="2" charset="-122"/>
              </a:rPr>
              <a:t>结构的元素（其</a:t>
            </a:r>
            <a:r xmlns:a="http://schemas.openxmlformats.org/drawingml/2006/main">
              <a:rPr lang="zh-CN" altLang="zh-CN" b="1" i="1">
                <a:ea typeface="宋体" panose="02010600030101010101" pitchFamily="2" charset="-122"/>
              </a:rPr>
              <a:t>成员</a:t>
            </a:r>
            <a:r xmlns:a="http://schemas.openxmlformats.org/drawingml/2006/main">
              <a:rPr lang="zh-CN" altLang="zh-CN">
                <a:ea typeface="宋体" panose="02010600030101010101" pitchFamily="2" charset="-122"/>
              </a:rPr>
              <a:t>）不需要具有相同的类型。</a:t>
            </a:r>
          </a:p>
          <a:p>
            <a:pPr xmlns:a="http://schemas.openxmlformats.org/drawingml/2006/main" lvl="1"/>
            <a:r xmlns:a="http://schemas.openxmlformats.org/drawingml/2006/main">
              <a:rPr lang="zh-CN" altLang="zh-CN">
                <a:ea typeface="宋体" panose="02010600030101010101" pitchFamily="2" charset="-122"/>
              </a:rPr>
              <a:t>结构的成员有名字；为了选择一个特定的成员，我们指定它的名字，而不是它的位置。</a:t>
            </a:r>
          </a:p>
          <a:p>
            <a:r xmlns:a="http://schemas.openxmlformats.org/drawingml/2006/main">
              <a:rPr lang="zh-CN" altLang="zh-CN">
                <a:ea typeface="宋体" panose="02010600030101010101" pitchFamily="2" charset="-122"/>
              </a:rPr>
              <a:t>在某些语言中，结构称为</a:t>
            </a:r>
            <a:r xmlns:a="http://schemas.openxmlformats.org/drawingml/2006/main">
              <a:rPr lang="zh-CN" altLang="zh-CN" b="1" i="1">
                <a:ea typeface="宋体" panose="02010600030101010101" pitchFamily="2" charset="-122"/>
              </a:rPr>
              <a:t>记录，</a:t>
            </a:r>
            <a:r xmlns:a="http://schemas.openxmlformats.org/drawingml/2006/main">
              <a:rPr lang="zh-CN" altLang="zh-CN">
                <a:ea typeface="宋体" panose="02010600030101010101" pitchFamily="2" charset="-122"/>
              </a:rPr>
              <a:t>成员称为</a:t>
            </a:r>
            <a:r xmlns:a="http://schemas.openxmlformats.org/drawingml/2006/main">
              <a:rPr lang="zh-CN" altLang="zh-CN" b="1" i="1">
                <a:ea typeface="宋体" panose="02010600030101010101" pitchFamily="2" charset="-122"/>
              </a:rPr>
              <a:t>字段。</a:t>
            </a:r>
          </a:p>
        </p:txBody>
      </p:sp>
      <p:sp>
        <p:nvSpPr>
          <p:cNvPr id="4" name="Footer Placeholder 3">
            <a:extLst>
              <a:ext uri="{FF2B5EF4-FFF2-40B4-BE49-F238E27FC236}">
                <a16:creationId xmlns:a16="http://schemas.microsoft.com/office/drawing/2014/main" id="{5C3F4A14-484C-A149-C5F1-EAFE27B765D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F49E6C7-5370-8113-EF4C-5970B272A44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657EFBF-EAAC-F549-8260-6904841CAC02}" type="slidenum">
              <a:rPr lang="en-US" altLang="zh-CN" sz="1200">
                <a:latin typeface="Arial" panose="020B0604020202020204" pitchFamily="34" charset="0"/>
              </a:rPr>
              <a:pPr/>
              <a:t>2</a:t>
            </a:fld>
            <a:endParaRPr lang="en-US" altLang="zh-CN"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7C2CBAE7-5397-1BA6-0F2E-DB4436E383F9}"/>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声明结构标签</a:t>
            </a:r>
          </a:p>
        </p:txBody>
      </p:sp>
      <p:sp>
        <p:nvSpPr>
          <p:cNvPr id="32771" name="Content Placeholder 2">
            <a:extLst>
              <a:ext uri="{FF2B5EF4-FFF2-40B4-BE49-F238E27FC236}">
                <a16:creationId xmlns:a16="http://schemas.microsoft.com/office/drawing/2014/main" id="{E43C621C-9F3C-37BD-0AC7-13859CA11DE3}"/>
              </a:ext>
            </a:extLst>
          </p:cNvPr>
          <p:cNvSpPr>
            <a:spLocks noGrp="1"/>
          </p:cNvSpPr>
          <p:nvPr>
            <p:ph idx="1"/>
          </p:nvPr>
        </p:nvSpPr>
        <p:spPr/>
        <p:txBody>
          <a:bodyPr/>
          <a:lstStyle/>
          <a:p>
            <a:r xmlns:a="http://schemas.openxmlformats.org/drawingml/2006/main">
              <a:rPr lang="zh-CN" altLang="zh-CN" b="1" i="1">
                <a:ea typeface="宋体" panose="02010600030101010101" pitchFamily="2" charset="-122"/>
              </a:rPr>
              <a:t>结构标记</a:t>
            </a:r>
            <a:r xmlns:a="http://schemas.openxmlformats.org/drawingml/2006/main">
              <a:rPr lang="zh-CN" altLang="zh-CN">
                <a:ea typeface="宋体" panose="02010600030101010101" pitchFamily="2" charset="-122"/>
              </a:rPr>
              <a:t>是用于标识特定类型结构的名称</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名为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part的结构标记的声明</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结构部分{</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整数；</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字符名称[NAME_LEN+1]；</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int on_hand;</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a:ea typeface="宋体" panose="02010600030101010101" pitchFamily="2" charset="-122"/>
              </a:rPr>
              <a:t>请注意，分号必须跟在右大括号后面。</a:t>
            </a:r>
          </a:p>
        </p:txBody>
      </p:sp>
      <p:sp>
        <p:nvSpPr>
          <p:cNvPr id="4" name="Footer Placeholder 3">
            <a:extLst>
              <a:ext uri="{FF2B5EF4-FFF2-40B4-BE49-F238E27FC236}">
                <a16:creationId xmlns:a16="http://schemas.microsoft.com/office/drawing/2014/main" id="{221AD55B-0192-9841-1F16-BB5AB96D615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F3FB12A-EA99-B604-1133-8F22C513780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B11AC04-8DE0-4C4F-94D6-DA8B94403567}" type="slidenum">
              <a:rPr lang="en-US" altLang="zh-CN" sz="1200">
                <a:latin typeface="Arial" panose="020B0604020202020204" pitchFamily="34" charset="0"/>
              </a:rPr>
              <a:pPr/>
              <a:t>20</a:t>
            </a:fld>
            <a:endParaRPr lang="en-US" altLang="zh-CN"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3385D342-6898-2617-57A1-2A507C037D39}"/>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声明结构标签</a:t>
            </a:r>
          </a:p>
        </p:txBody>
      </p:sp>
      <p:sp>
        <p:nvSpPr>
          <p:cNvPr id="33795" name="Content Placeholder 2">
            <a:extLst>
              <a:ext uri="{FF2B5EF4-FFF2-40B4-BE49-F238E27FC236}">
                <a16:creationId xmlns:a16="http://schemas.microsoft.com/office/drawing/2014/main" id="{B124ED69-E237-7E69-9446-E7401BAF1385}"/>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part标签</a:t>
            </a:r>
            <a:r xmlns:a="http://schemas.openxmlformats.org/drawingml/2006/main">
              <a:rPr lang="zh-CN" altLang="zh-CN">
                <a:ea typeface="宋体" panose="02010600030101010101" pitchFamily="2" charset="-122"/>
              </a:rPr>
              <a:t>可</a:t>
            </a:r>
            <a:r xmlns:a="http://schemas.openxmlformats.org/drawingml/2006/main">
              <a:rPr lang="zh-CN" altLang="zh-CN">
                <a:ea typeface="宋体" panose="02010600030101010101" pitchFamily="2" charset="-122"/>
              </a:rPr>
              <a:t>用于声明变量：</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结构部分第 1 部分，第 2 部分；</a:t>
            </a:r>
          </a:p>
          <a:p>
            <a:r xmlns:a="http://schemas.openxmlformats.org/drawingml/2006/main">
              <a:rPr lang="zh-CN" altLang="zh-CN">
                <a:ea typeface="宋体" panose="02010600030101010101" pitchFamily="2" charset="-122"/>
              </a:rPr>
              <a:t>我们不能</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去掉 struct这个词</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第 1 部分，第 2 部分； /*** 错误的 ***/</a:t>
            </a:r>
          </a:p>
          <a:p>
            <a:pPr xmlns:a="http://schemas.openxmlformats.org/drawingml/2006/main">
              <a:buFontTx/>
              <a:buNone/>
            </a:pP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part</a:t>
            </a:r>
            <a:r xmlns:a="http://schemas.openxmlformats.org/drawingml/2006/main">
              <a:rPr lang="zh-CN" altLang="zh-CN">
                <a:ea typeface="宋体" panose="02010600030101010101" pitchFamily="2" charset="-122"/>
              </a:rPr>
              <a:t>不是类型名称；没有</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struct</a:t>
            </a:r>
            <a:r xmlns:a="http://schemas.openxmlformats.org/drawingml/2006/main">
              <a:rPr lang="zh-CN" altLang="zh-CN">
                <a:ea typeface="宋体" panose="02010600030101010101" pitchFamily="2" charset="-122"/>
              </a:rPr>
              <a:t>这个词</a:t>
            </a:r>
            <a:r xmlns:a="http://schemas.openxmlformats.org/drawingml/2006/main">
              <a:rPr lang="zh-CN" altLang="zh-CN">
                <a:ea typeface="宋体" panose="02010600030101010101" pitchFamily="2" charset="-122"/>
              </a:rPr>
              <a:t>，它是没有意义的。</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struct</a:t>
            </a:r>
            <a:r xmlns:a="http://schemas.openxmlformats.org/drawingml/2006/main">
              <a:rPr lang="zh-CN" altLang="zh-CN">
                <a:ea typeface="宋体" panose="02010600030101010101" pitchFamily="2" charset="-122"/>
              </a:rPr>
              <a:t>一词，否则无法识别结构标记</a:t>
            </a:r>
            <a:r xmlns:a="http://schemas.openxmlformats.org/drawingml/2006/main">
              <a:rPr lang="zh-CN" altLang="zh-CN">
                <a:ea typeface="宋体" panose="02010600030101010101" pitchFamily="2" charset="-122"/>
              </a:rPr>
              <a:t>，因此它们不会与程序中使用的其他名称冲突。</a:t>
            </a:r>
          </a:p>
        </p:txBody>
      </p:sp>
      <p:sp>
        <p:nvSpPr>
          <p:cNvPr id="4" name="Footer Placeholder 3">
            <a:extLst>
              <a:ext uri="{FF2B5EF4-FFF2-40B4-BE49-F238E27FC236}">
                <a16:creationId xmlns:a16="http://schemas.microsoft.com/office/drawing/2014/main" id="{437AA717-8515-1439-B772-404B08D1AD9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FC22D42-2DF2-C8E1-25D2-A173C5D52C8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C8B233E-2891-C14E-A766-C28256F659C8}" type="slidenum">
              <a:rPr lang="en-US" altLang="zh-CN" sz="1200">
                <a:latin typeface="Arial" panose="020B0604020202020204" pitchFamily="34" charset="0"/>
              </a:rPr>
              <a:pPr/>
              <a:t>21</a:t>
            </a:fld>
            <a:endParaRPr lang="en-US" altLang="zh-CN"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869E8C3A-26AD-999B-8243-8EF616C0FD64}"/>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声明结构标签</a:t>
            </a:r>
          </a:p>
        </p:txBody>
      </p:sp>
      <p:sp>
        <p:nvSpPr>
          <p:cNvPr id="34819" name="Content Placeholder 2">
            <a:extLst>
              <a:ext uri="{FF2B5EF4-FFF2-40B4-BE49-F238E27FC236}">
                <a16:creationId xmlns:a16="http://schemas.microsoft.com/office/drawing/2014/main" id="{85963E19-7A6E-C01D-2F55-DDCC0FC8D6E3}"/>
              </a:ext>
            </a:extLst>
          </p:cNvPr>
          <p:cNvSpPr>
            <a:spLocks noGrp="1"/>
          </p:cNvSpPr>
          <p:nvPr>
            <p:ph idx="1"/>
          </p:nvPr>
        </p:nvSpPr>
        <p:spPr/>
        <p:txBody>
          <a:bodyPr/>
          <a:lstStyle/>
          <a:p>
            <a:r xmlns:a="http://schemas.openxmlformats.org/drawingml/2006/main">
              <a:rPr lang="zh-CN" altLang="zh-CN">
                <a:ea typeface="宋体" panose="02010600030101010101" pitchFamily="2" charset="-122"/>
              </a:rPr>
              <a:t>结构</a:t>
            </a:r>
            <a:r xmlns:a="http://schemas.openxmlformats.org/drawingml/2006/main">
              <a:rPr lang="zh-CN" altLang="zh-CN" i="1">
                <a:ea typeface="宋体" panose="02010600030101010101" pitchFamily="2" charset="-122"/>
              </a:rPr>
              <a:t>标记</a:t>
            </a:r>
            <a:r xmlns:a="http://schemas.openxmlformats.org/drawingml/2006/main">
              <a:rPr lang="zh-CN" altLang="zh-CN">
                <a:ea typeface="宋体" panose="02010600030101010101" pitchFamily="2" charset="-122"/>
              </a:rPr>
              <a:t>的声明可以与结构</a:t>
            </a:r>
            <a:r xmlns:a="http://schemas.openxmlformats.org/drawingml/2006/main">
              <a:rPr lang="zh-CN" altLang="zh-CN" i="1">
                <a:ea typeface="宋体" panose="02010600030101010101" pitchFamily="2" charset="-122"/>
              </a:rPr>
              <a:t>变量的声明相结合：</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结构部分{</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整数；</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字符名称[NAME_LEN+1]；</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int on_hand;</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第 1 部分，第 2 部分；</a:t>
            </a:r>
          </a:p>
        </p:txBody>
      </p:sp>
      <p:sp>
        <p:nvSpPr>
          <p:cNvPr id="4" name="Footer Placeholder 3">
            <a:extLst>
              <a:ext uri="{FF2B5EF4-FFF2-40B4-BE49-F238E27FC236}">
                <a16:creationId xmlns:a16="http://schemas.microsoft.com/office/drawing/2014/main" id="{DD02C304-2231-2682-ADF0-09B6F28F4E0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92873C90-16FF-DEFA-A866-5B1FA26E86C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5882C11-87FC-4C4C-970B-2788D4EC4AF3}" type="slidenum">
              <a:rPr lang="en-US" altLang="zh-CN" sz="1200">
                <a:latin typeface="Arial" panose="020B0604020202020204" pitchFamily="34" charset="0"/>
              </a:rPr>
              <a:pPr/>
              <a:t>22</a:t>
            </a:fld>
            <a:endParaRPr lang="en-US" altLang="zh-CN"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416760F0-8361-C3DC-0D56-31093E7F908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声明结构标签</a:t>
            </a:r>
          </a:p>
        </p:txBody>
      </p:sp>
      <p:sp>
        <p:nvSpPr>
          <p:cNvPr id="35843" name="Content Placeholder 2">
            <a:extLst>
              <a:ext uri="{FF2B5EF4-FFF2-40B4-BE49-F238E27FC236}">
                <a16:creationId xmlns:a16="http://schemas.microsoft.com/office/drawing/2014/main" id="{9AA0F882-24D2-B592-770C-95ADE3693DA9}"/>
              </a:ext>
            </a:extLst>
          </p:cNvPr>
          <p:cNvSpPr>
            <a:spLocks noGrp="1"/>
          </p:cNvSpPr>
          <p:nvPr>
            <p:ph idx="1"/>
          </p:nvPr>
        </p:nvSpPr>
        <p:spPr>
          <a:xfrm>
            <a:off x="685800" y="1524000"/>
            <a:ext cx="7848600" cy="4800600"/>
          </a:xfrm>
        </p:spPr>
        <p:txBody>
          <a:bodyPr/>
          <a:lstStyle/>
          <a:p>
            <a:r xmlns:a="http://schemas.openxmlformats.org/drawingml/2006/main">
              <a:rPr lang="zh-CN" altLang="zh-CN">
                <a:ea typeface="宋体" panose="02010600030101010101" pitchFamily="2" charset="-122"/>
              </a:rPr>
              <a:t>所有声明为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struct类型的结构</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部分</a:t>
            </a:r>
            <a:r xmlns:a="http://schemas.openxmlformats.org/drawingml/2006/main">
              <a:rPr lang="zh-CN" altLang="zh-CN">
                <a:ea typeface="宋体" panose="02010600030101010101" pitchFamily="2" charset="-122"/>
              </a:rPr>
              <a:t>相互兼容：</a:t>
            </a:r>
          </a:p>
          <a:p>
            <a:pPr xmlns:a="http://schemas.openxmlformats.org/drawingml/2006/main">
              <a:lnSpc>
                <a:spcPct val="80000"/>
              </a:lnSpc>
              <a:spcBef>
                <a:spcPts val="12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结构</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部分</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第1部分</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{528,</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“磁盘</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驾驶”，</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10};</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结构</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部分</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第2部分;</a:t>
            </a:r>
          </a:p>
          <a:p>
            <a:pPr>
              <a:lnSpc>
                <a:spcPct val="80000"/>
              </a:lnSpc>
              <a:spcBef>
                <a:spcPct val="0"/>
              </a:spcBef>
              <a:buFontTx/>
              <a:buNone/>
            </a:pPr>
            <a:endParaRPr lang="en-US" altLang="zh-CN" sz="22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第2部分</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第1部分;</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合法的;</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两个都</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部分</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有</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这</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相同的</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类型</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14D1E988-F377-8509-8829-C07AEBD9869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66B0D87-14D7-C4B6-F0F4-120188701E4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0C5809E-8BB9-8C40-8E78-F195F5BA19CA}" type="slidenum">
              <a:rPr lang="en-US" altLang="zh-CN" sz="1200">
                <a:latin typeface="Arial" panose="020B0604020202020204" pitchFamily="34" charset="0"/>
              </a:rPr>
              <a:pPr/>
              <a:t>23</a:t>
            </a:fld>
            <a:endParaRPr lang="en-US" altLang="zh-CN"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405B07BE-840D-C74E-EAF5-68D9002768D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定义结构类型</a:t>
            </a:r>
          </a:p>
        </p:txBody>
      </p:sp>
      <p:sp>
        <p:nvSpPr>
          <p:cNvPr id="36867" name="Content Placeholder 2">
            <a:extLst>
              <a:ext uri="{FF2B5EF4-FFF2-40B4-BE49-F238E27FC236}">
                <a16:creationId xmlns:a16="http://schemas.microsoft.com/office/drawing/2014/main" id="{7907419E-5493-02F2-38C1-2E83F5074C7A}"/>
              </a:ext>
            </a:extLst>
          </p:cNvPr>
          <p:cNvSpPr>
            <a:spLocks noGrp="1"/>
          </p:cNvSpPr>
          <p:nvPr>
            <p:ph idx="1"/>
          </p:nvPr>
        </p:nvSpPr>
        <p:spPr/>
        <p:txBody>
          <a:bodyPr/>
          <a:lstStyle/>
          <a:p>
            <a:r xmlns:a="http://schemas.openxmlformats.org/drawingml/2006/main">
              <a:rPr lang="zh-CN" altLang="zh-CN">
                <a:ea typeface="宋体" panose="02010600030101010101" pitchFamily="2" charset="-122"/>
              </a:rPr>
              <a:t>作为声明结构标记的替代方法，我们可以使用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typedef</a:t>
            </a:r>
            <a:r xmlns:a="http://schemas.openxmlformats.org/drawingml/2006/main">
              <a:rPr lang="zh-CN" altLang="zh-CN">
                <a:ea typeface="宋体" panose="02010600030101010101" pitchFamily="2" charset="-122"/>
              </a:rPr>
              <a:t>来定义真正的类型名称。</a:t>
            </a:r>
          </a:p>
          <a:p>
            <a:r xmlns:a="http://schemas.openxmlformats.org/drawingml/2006/main">
              <a:rPr lang="zh-CN" altLang="zh-CN">
                <a:ea typeface="宋体" panose="02010600030101010101" pitchFamily="2" charset="-122"/>
              </a:rPr>
              <a:t>一个名为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Part的类型的定义</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类型定义结构{</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整数；</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字符名称[NAME_LEN+1]；</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int on_hand;</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部分;</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Part</a:t>
            </a:r>
            <a:r xmlns:a="http://schemas.openxmlformats.org/drawingml/2006/main">
              <a:rPr lang="zh-CN" altLang="zh-CN">
                <a:ea typeface="宋体" panose="02010600030101010101" pitchFamily="2" charset="-122"/>
              </a:rPr>
              <a:t>的使用方式与内置类型相同：</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第 1 部分，第 2 部分；</a:t>
            </a:r>
          </a:p>
          <a:p>
            <a:pPr>
              <a:buFontTx/>
              <a:buNone/>
            </a:pPr>
            <a:endParaRPr lang="en-US" altLang="zh-CN">
              <a:solidFill>
                <a:srgbClr val="000000"/>
              </a:solidFill>
              <a:ea typeface="宋体" panose="02010600030101010101" pitchFamily="2" charset="-122"/>
            </a:endParaRPr>
          </a:p>
          <a:p>
            <a:pPr>
              <a:lnSpc>
                <a:spcPct val="80000"/>
              </a:lnSpc>
              <a:spcBef>
                <a:spcPts val="600"/>
              </a:spcBef>
              <a:buFontTx/>
              <a:buNone/>
            </a:pPr>
            <a:endParaRPr lang="en-US" altLang="zh-CN" sz="2400">
              <a:latin typeface="Courier New" panose="02070309020205020404" pitchFamily="49" charset="0"/>
              <a:ea typeface="宋体" panose="02010600030101010101" pitchFamily="2" charset="-122"/>
              <a:cs typeface="Courier New" panose="02070309020205020404" pitchFamily="49" charset="0"/>
            </a:endParaRPr>
          </a:p>
        </p:txBody>
      </p:sp>
      <p:sp>
        <p:nvSpPr>
          <p:cNvPr id="4" name="Footer Placeholder 3">
            <a:extLst>
              <a:ext uri="{FF2B5EF4-FFF2-40B4-BE49-F238E27FC236}">
                <a16:creationId xmlns:a16="http://schemas.microsoft.com/office/drawing/2014/main" id="{A1552EE8-5FF1-B7C4-83F5-FE2996A8BC1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1B6C8EC-2FF3-7398-F990-A7234512DAE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9DFB0ED-C2B2-9F44-B4D6-10FAB3BB7927}" type="slidenum">
              <a:rPr lang="en-US" altLang="zh-CN" sz="1200">
                <a:latin typeface="Arial" panose="020B0604020202020204" pitchFamily="34" charset="0"/>
              </a:rPr>
              <a:pPr/>
              <a:t>24</a:t>
            </a:fld>
            <a:endParaRPr lang="en-US" altLang="zh-CN"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02799AFF-D466-08B3-FC39-C96987747DD1}"/>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定义结构类型</a:t>
            </a:r>
          </a:p>
        </p:txBody>
      </p:sp>
      <p:sp>
        <p:nvSpPr>
          <p:cNvPr id="37891" name="Content Placeholder 2">
            <a:extLst>
              <a:ext uri="{FF2B5EF4-FFF2-40B4-BE49-F238E27FC236}">
                <a16:creationId xmlns:a16="http://schemas.microsoft.com/office/drawing/2014/main" id="{DA66A5E3-84F3-A896-90CF-3F2C584D4654}"/>
              </a:ext>
            </a:extLst>
          </p:cNvPr>
          <p:cNvSpPr>
            <a:spLocks noGrp="1"/>
          </p:cNvSpPr>
          <p:nvPr>
            <p:ph idx="1"/>
          </p:nvPr>
        </p:nvSpPr>
        <p:spPr/>
        <p:txBody>
          <a:bodyPr/>
          <a:lstStyle/>
          <a:p>
            <a:r xmlns:a="http://schemas.openxmlformats.org/drawingml/2006/main">
              <a:rPr lang="zh-CN" altLang="zh-CN">
                <a:ea typeface="宋体" panose="02010600030101010101" pitchFamily="2" charset="-122"/>
              </a:rPr>
              <a:t>当需要命名结构时，我们通常可以选择声明结构标记或使用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typedef </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但是，当要在链表中使用结构时，必须声明结构标记（第 17 章）。</a:t>
            </a:r>
          </a:p>
        </p:txBody>
      </p:sp>
      <p:sp>
        <p:nvSpPr>
          <p:cNvPr id="4" name="Footer Placeholder 3">
            <a:extLst>
              <a:ext uri="{FF2B5EF4-FFF2-40B4-BE49-F238E27FC236}">
                <a16:creationId xmlns:a16="http://schemas.microsoft.com/office/drawing/2014/main" id="{F1F34EFE-0C09-D79C-AF0D-9DAB257F3A7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F46882C-82BE-8541-8CAA-AEE20262A95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E6A438D-BDC7-9E4C-956F-FD214D6108C7}" type="slidenum">
              <a:rPr lang="en-US" altLang="zh-CN" sz="1200">
                <a:latin typeface="Arial" panose="020B0604020202020204" pitchFamily="34" charset="0"/>
              </a:rPr>
              <a:pPr/>
              <a:t>25</a:t>
            </a:fld>
            <a:endParaRPr lang="en-US" altLang="zh-CN"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2873211F-FB8F-940D-F8C4-21979CDD3D3F}"/>
              </a:ext>
            </a:extLst>
          </p:cNvPr>
          <p:cNvSpPr>
            <a:spLocks noGrp="1"/>
          </p:cNvSpPr>
          <p:nvPr>
            <p:ph type="title"/>
          </p:nvPr>
        </p:nvSpPr>
        <p:spPr>
          <a:xfrm>
            <a:off x="381000" y="762000"/>
            <a:ext cx="8382000" cy="685800"/>
          </a:xfrm>
        </p:spPr>
        <p:txBody>
          <a:bodyPr/>
          <a:lstStyle/>
          <a:p>
            <a:r xmlns:a="http://schemas.openxmlformats.org/drawingml/2006/main">
              <a:rPr lang="zh-CN" altLang="zh-CN">
                <a:ea typeface="宋体" panose="02010600030101010101" pitchFamily="2" charset="-122"/>
              </a:rPr>
              <a:t>作为参数和返回值的结构</a:t>
            </a:r>
          </a:p>
        </p:txBody>
      </p:sp>
      <p:sp>
        <p:nvSpPr>
          <p:cNvPr id="38915" name="Content Placeholder 2">
            <a:extLst>
              <a:ext uri="{FF2B5EF4-FFF2-40B4-BE49-F238E27FC236}">
                <a16:creationId xmlns:a16="http://schemas.microsoft.com/office/drawing/2014/main" id="{DBAC04CC-F1F9-305A-51C5-4D57FD9D658B}"/>
              </a:ext>
            </a:extLst>
          </p:cNvPr>
          <p:cNvSpPr>
            <a:spLocks noGrp="1"/>
          </p:cNvSpPr>
          <p:nvPr>
            <p:ph idx="1"/>
          </p:nvPr>
        </p:nvSpPr>
        <p:spPr>
          <a:xfrm>
            <a:off x="685800" y="1524000"/>
            <a:ext cx="7848600" cy="4800600"/>
          </a:xfrm>
        </p:spPr>
        <p:txBody>
          <a:bodyPr/>
          <a:lstStyle/>
          <a:p>
            <a:r xmlns:a="http://schemas.openxmlformats.org/drawingml/2006/main">
              <a:rPr lang="zh-CN" altLang="zh-CN">
                <a:ea typeface="宋体" panose="02010600030101010101" pitchFamily="2" charset="-122"/>
              </a:rPr>
              <a:t>函数可以有结构作为参数和返回值。</a:t>
            </a:r>
          </a:p>
          <a:p>
            <a:r xmlns:a="http://schemas.openxmlformats.org/drawingml/2006/main">
              <a:rPr lang="zh-CN" altLang="zh-CN">
                <a:ea typeface="宋体" panose="02010600030101010101" pitchFamily="2" charset="-122"/>
              </a:rPr>
              <a:t>带有结构参数的函数：</a:t>
            </a:r>
          </a:p>
          <a:p>
            <a:pPr xmlns:a="http://schemas.openxmlformats.org/drawingml/2006/main">
              <a:lnSpc>
                <a:spcPct val="80000"/>
              </a:lnSpc>
              <a:spcBef>
                <a:spcPts val="12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无效打印部分（结构部分 p）</a:t>
            </a:r>
          </a:p>
          <a:p>
            <a:pPr xmlns:a="http://schemas.openxmlformats.org/drawingml/2006/main">
              <a:lnSpc>
                <a:spcPct val="80000"/>
              </a:lnSpc>
              <a:spcBef>
                <a:spcPts val="6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printf("零件编号：%d\n", p.number);</a:t>
            </a:r>
          </a:p>
          <a:p>
            <a:pPr xmlns:a="http://schemas.openxmlformats.org/drawingml/2006/main">
              <a:lnSpc>
                <a:spcPct val="80000"/>
              </a:lnSpc>
              <a:spcBef>
                <a:spcPts val="6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printf("零件名称：%s\n", p.name);</a:t>
            </a:r>
          </a:p>
          <a:p>
            <a:pPr xmlns:a="http://schemas.openxmlformats.org/drawingml/2006/main">
              <a:lnSpc>
                <a:spcPct val="80000"/>
              </a:lnSpc>
              <a:spcBef>
                <a:spcPts val="6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printf("手头数量：%d\n",</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p.on_hand);</a:t>
            </a:r>
          </a:p>
          <a:p>
            <a:pPr xmlns:a="http://schemas.openxmlformats.org/drawingml/2006/main">
              <a:lnSpc>
                <a:spcPct val="80000"/>
              </a:lnSpc>
              <a:spcBef>
                <a:spcPts val="6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a:ea typeface="宋体" panose="02010600030101010101" pitchFamily="2" charset="-122"/>
              </a:rPr>
              <a:t>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print_part </a:t>
            </a:r>
            <a:r xmlns:a="http://schemas.openxmlformats.org/drawingml/2006/main">
              <a:rPr lang="zh-CN" altLang="zh-CN">
                <a:ea typeface="宋体" panose="02010600030101010101" pitchFamily="2" charset="-122"/>
              </a:rPr>
              <a:t>：</a:t>
            </a:r>
          </a:p>
          <a:p>
            <a:pPr xmlns:a="http://schemas.openxmlformats.org/drawingml/2006/main">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print_part(part1);</a:t>
            </a:r>
          </a:p>
        </p:txBody>
      </p:sp>
      <p:sp>
        <p:nvSpPr>
          <p:cNvPr id="4" name="Footer Placeholder 3">
            <a:extLst>
              <a:ext uri="{FF2B5EF4-FFF2-40B4-BE49-F238E27FC236}">
                <a16:creationId xmlns:a16="http://schemas.microsoft.com/office/drawing/2014/main" id="{7D706046-EB4C-7D55-30C5-02242947087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DE0221C-9FC5-1BD9-68DD-9E9DA5CFF3C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7C1D8E1-F1A8-734E-A0A4-F1061C3D59C9}" type="slidenum">
              <a:rPr lang="en-US" altLang="zh-CN" sz="1200">
                <a:latin typeface="Arial" panose="020B0604020202020204" pitchFamily="34" charset="0"/>
              </a:rPr>
              <a:pPr/>
              <a:t>26</a:t>
            </a:fld>
            <a:endParaRPr lang="en-US" altLang="zh-CN"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6B8341C9-4977-486E-A9CB-9F62E8341810}"/>
              </a:ext>
            </a:extLst>
          </p:cNvPr>
          <p:cNvSpPr>
            <a:spLocks noGrp="1"/>
          </p:cNvSpPr>
          <p:nvPr>
            <p:ph type="title"/>
          </p:nvPr>
        </p:nvSpPr>
        <p:spPr>
          <a:xfrm>
            <a:off x="457200" y="762000"/>
            <a:ext cx="8229600" cy="685800"/>
          </a:xfrm>
        </p:spPr>
        <p:txBody>
          <a:bodyPr/>
          <a:lstStyle/>
          <a:p>
            <a:r xmlns:a="http://schemas.openxmlformats.org/drawingml/2006/main">
              <a:rPr lang="zh-CN" altLang="zh-CN">
                <a:ea typeface="宋体" panose="02010600030101010101" pitchFamily="2" charset="-122"/>
              </a:rPr>
              <a:t>作为参数和返回值的结构</a:t>
            </a:r>
          </a:p>
        </p:txBody>
      </p:sp>
      <p:sp>
        <p:nvSpPr>
          <p:cNvPr id="39939" name="Content Placeholder 2">
            <a:extLst>
              <a:ext uri="{FF2B5EF4-FFF2-40B4-BE49-F238E27FC236}">
                <a16:creationId xmlns:a16="http://schemas.microsoft.com/office/drawing/2014/main" id="{FD7B4699-6C1D-7DC6-0240-5ED6077E4CE1}"/>
              </a:ext>
            </a:extLst>
          </p:cNvPr>
          <p:cNvSpPr>
            <a:spLocks noGrp="1"/>
          </p:cNvSpPr>
          <p:nvPr>
            <p:ph idx="1"/>
          </p:nvPr>
        </p:nvSpPr>
        <p:spPr>
          <a:xfrm>
            <a:off x="685800" y="1524000"/>
            <a:ext cx="8001000" cy="4800600"/>
          </a:xfrm>
        </p:spPr>
        <p:txBody>
          <a:bodyPr/>
          <a:lstStyle/>
          <a:p>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部分</a:t>
            </a:r>
            <a:r xmlns:a="http://schemas.openxmlformats.org/drawingml/2006/main">
              <a:rPr lang="zh-CN" altLang="zh-CN" sz="2600">
                <a:ea typeface="宋体" panose="02010600030101010101" pitchFamily="2" charset="-122"/>
              </a:rPr>
              <a:t>结构</a:t>
            </a:r>
            <a:r xmlns:a="http://schemas.openxmlformats.org/drawingml/2006/main">
              <a:rPr lang="zh-CN" altLang="zh-CN" sz="2600">
                <a:ea typeface="宋体" panose="02010600030101010101" pitchFamily="2" charset="-122"/>
              </a:rPr>
              <a:t>的函数：</a:t>
            </a:r>
          </a:p>
          <a:p>
            <a:pPr xmlns:a="http://schemas.openxmlformats.org/drawingml/2006/main">
              <a:lnSpc>
                <a:spcPct val="80000"/>
              </a:lnSpc>
              <a:spcBef>
                <a:spcPts val="10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结构部分 build_part(int number,</a:t>
            </a:r>
          </a:p>
          <a:p>
            <a:pPr xmlns:a="http://schemas.openxmlformats.org/drawingml/2006/main">
              <a:lnSpc>
                <a:spcPct val="8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const char *名称，</a:t>
            </a:r>
          </a:p>
          <a:p>
            <a:pPr xmlns:a="http://schemas.openxmlformats.org/drawingml/2006/main">
              <a:lnSpc>
                <a:spcPct val="8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int on_hand)</a:t>
            </a:r>
          </a:p>
          <a:p>
            <a:pPr xmlns:a="http://schemas.openxmlformats.org/drawingml/2006/main">
              <a:lnSpc>
                <a:spcPct val="60000"/>
              </a:lnSpc>
              <a:spcBef>
                <a:spcPct val="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结构部分 p;</a:t>
            </a:r>
          </a:p>
          <a:p>
            <a:pPr xmlns:a="http://schemas.openxmlformats.org/drawingml/2006/main">
              <a:lnSpc>
                <a:spcPct val="60000"/>
              </a:lnSpc>
              <a:spcBef>
                <a:spcPct val="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p.number = 数字；</a:t>
            </a:r>
          </a:p>
          <a:p>
            <a:pPr xmlns:a="http://schemas.openxmlformats.org/drawingml/2006/main">
              <a:lnSpc>
                <a:spcPct val="8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strcpy(p.name, name);</a:t>
            </a:r>
          </a:p>
          <a:p>
            <a:pPr xmlns:a="http://schemas.openxmlformats.org/drawingml/2006/main">
              <a:lnSpc>
                <a:spcPct val="8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p.on_hand = on_hand;</a:t>
            </a:r>
          </a:p>
          <a:p>
            <a:pPr xmlns:a="http://schemas.openxmlformats.org/drawingml/2006/main">
              <a:lnSpc>
                <a:spcPct val="8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返回 p;</a:t>
            </a:r>
          </a:p>
          <a:p>
            <a:pPr xmlns:a="http://schemas.openxmlformats.org/drawingml/2006/main">
              <a:lnSpc>
                <a:spcPct val="60000"/>
              </a:lnSpc>
              <a:spcBef>
                <a:spcPct val="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sz="2600">
                <a:ea typeface="宋体" panose="02010600030101010101" pitchFamily="2" charset="-122"/>
              </a:rPr>
              <a:t>调用</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build_part </a:t>
            </a:r>
            <a:r xmlns:a="http://schemas.openxmlformats.org/drawingml/2006/main">
              <a:rPr lang="zh-CN" altLang="zh-CN" sz="2600">
                <a:ea typeface="宋体" panose="02010600030101010101" pitchFamily="2" charset="-122"/>
              </a:rPr>
              <a:t>：</a:t>
            </a:r>
          </a:p>
          <a:p>
            <a:pPr xmlns:a="http://schemas.openxmlformats.org/drawingml/2006/main">
              <a:lnSpc>
                <a:spcPct val="80000"/>
              </a:lnSpc>
              <a:spcBef>
                <a:spcPts val="10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part1 = build_part(528, "磁盘驱动器", 10);</a:t>
            </a:r>
          </a:p>
        </p:txBody>
      </p:sp>
      <p:sp>
        <p:nvSpPr>
          <p:cNvPr id="4" name="Footer Placeholder 3">
            <a:extLst>
              <a:ext uri="{FF2B5EF4-FFF2-40B4-BE49-F238E27FC236}">
                <a16:creationId xmlns:a16="http://schemas.microsoft.com/office/drawing/2014/main" id="{FF32BE85-123B-7BCA-CAB6-8C745178716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921AA64E-D953-012F-8A6D-EE0CCDFCB4C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5F6DF59-118C-0847-8CB1-83EBD774ED59}" type="slidenum">
              <a:rPr lang="en-US" altLang="zh-CN" sz="1200">
                <a:latin typeface="Arial" panose="020B0604020202020204" pitchFamily="34" charset="0"/>
              </a:rPr>
              <a:pPr/>
              <a:t>27</a:t>
            </a:fld>
            <a:endParaRPr lang="en-US" altLang="zh-CN"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7647A885-4766-2751-A77E-745CB5C90E40}"/>
              </a:ext>
            </a:extLst>
          </p:cNvPr>
          <p:cNvSpPr>
            <a:spLocks noGrp="1"/>
          </p:cNvSpPr>
          <p:nvPr>
            <p:ph type="title"/>
          </p:nvPr>
        </p:nvSpPr>
        <p:spPr>
          <a:xfrm>
            <a:off x="457200" y="762000"/>
            <a:ext cx="8229600" cy="685800"/>
          </a:xfrm>
        </p:spPr>
        <p:txBody>
          <a:bodyPr/>
          <a:lstStyle/>
          <a:p>
            <a:r xmlns:a="http://schemas.openxmlformats.org/drawingml/2006/main">
              <a:rPr lang="zh-CN" altLang="zh-CN">
                <a:ea typeface="宋体" panose="02010600030101010101" pitchFamily="2" charset="-122"/>
              </a:rPr>
              <a:t>作为参数和返回值的结构</a:t>
            </a:r>
          </a:p>
        </p:txBody>
      </p:sp>
      <p:sp>
        <p:nvSpPr>
          <p:cNvPr id="40963" name="Content Placeholder 2">
            <a:extLst>
              <a:ext uri="{FF2B5EF4-FFF2-40B4-BE49-F238E27FC236}">
                <a16:creationId xmlns:a16="http://schemas.microsoft.com/office/drawing/2014/main" id="{D0860D20-9D01-B3B9-84E3-3F17BA9CE10F}"/>
              </a:ext>
            </a:extLst>
          </p:cNvPr>
          <p:cNvSpPr>
            <a:spLocks noGrp="1"/>
          </p:cNvSpPr>
          <p:nvPr>
            <p:ph idx="1"/>
          </p:nvPr>
        </p:nvSpPr>
        <p:spPr/>
        <p:txBody>
          <a:bodyPr/>
          <a:lstStyle/>
          <a:p>
            <a:r xmlns:a="http://schemas.openxmlformats.org/drawingml/2006/main">
              <a:rPr lang="zh-CN" altLang="zh-CN">
                <a:ea typeface="宋体" panose="02010600030101010101" pitchFamily="2" charset="-122"/>
              </a:rPr>
              <a:t>将结构传递给函数和从函数返回结构都需要复制结构中的所有成员。</a:t>
            </a:r>
          </a:p>
          <a:p>
            <a:r xmlns:a="http://schemas.openxmlformats.org/drawingml/2006/main">
              <a:rPr lang="zh-CN" altLang="zh-CN">
                <a:ea typeface="宋体" panose="02010600030101010101" pitchFamily="2" charset="-122"/>
              </a:rPr>
              <a:t>为了避免这种开销，有时建议传递一个指向结构的指针或返回一个指向结构的指针。</a:t>
            </a:r>
          </a:p>
          <a:p>
            <a:r xmlns:a="http://schemas.openxmlformats.org/drawingml/2006/main">
              <a:rPr lang="zh-CN" altLang="zh-CN">
                <a:ea typeface="宋体" panose="02010600030101010101" pitchFamily="2" charset="-122"/>
              </a:rPr>
              <a:t>第 17 章给出了以结构指针作为参数和/或返回结构指针的函数示例。</a:t>
            </a:r>
          </a:p>
        </p:txBody>
      </p:sp>
      <p:sp>
        <p:nvSpPr>
          <p:cNvPr id="4" name="Footer Placeholder 3">
            <a:extLst>
              <a:ext uri="{FF2B5EF4-FFF2-40B4-BE49-F238E27FC236}">
                <a16:creationId xmlns:a16="http://schemas.microsoft.com/office/drawing/2014/main" id="{A5EF96D5-C266-B85E-FDF4-9241CB78E56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4513132-81E7-5E16-1FE5-95E7009F8AD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CD344CC-1010-014E-90E7-8D7762190C26}" type="slidenum">
              <a:rPr lang="en-US" altLang="zh-CN" sz="1200">
                <a:latin typeface="Arial" panose="020B0604020202020204" pitchFamily="34" charset="0"/>
              </a:rPr>
              <a:pPr/>
              <a:t>28</a:t>
            </a:fld>
            <a:endParaRPr lang="en-US" altLang="zh-CN"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11C21B9E-B64B-A6E4-8FE4-770501E7E315}"/>
              </a:ext>
            </a:extLst>
          </p:cNvPr>
          <p:cNvSpPr>
            <a:spLocks noGrp="1"/>
          </p:cNvSpPr>
          <p:nvPr>
            <p:ph type="title"/>
          </p:nvPr>
        </p:nvSpPr>
        <p:spPr>
          <a:xfrm>
            <a:off x="457200" y="762000"/>
            <a:ext cx="8229600" cy="685800"/>
          </a:xfrm>
        </p:spPr>
        <p:txBody>
          <a:bodyPr/>
          <a:lstStyle/>
          <a:p>
            <a:r xmlns:a="http://schemas.openxmlformats.org/drawingml/2006/main">
              <a:rPr lang="zh-CN" altLang="zh-CN">
                <a:ea typeface="宋体" panose="02010600030101010101" pitchFamily="2" charset="-122"/>
              </a:rPr>
              <a:t>作为参数和返回值的结构</a:t>
            </a:r>
          </a:p>
        </p:txBody>
      </p:sp>
      <p:sp>
        <p:nvSpPr>
          <p:cNvPr id="41987" name="Content Placeholder 2">
            <a:extLst>
              <a:ext uri="{FF2B5EF4-FFF2-40B4-BE49-F238E27FC236}">
                <a16:creationId xmlns:a16="http://schemas.microsoft.com/office/drawing/2014/main" id="{26C460F5-6F30-8CF0-481F-174B85742D58}"/>
              </a:ext>
            </a:extLst>
          </p:cNvPr>
          <p:cNvSpPr>
            <a:spLocks noGrp="1"/>
          </p:cNvSpPr>
          <p:nvPr>
            <p:ph idx="1"/>
          </p:nvPr>
        </p:nvSpPr>
        <p:spPr/>
        <p:txBody>
          <a:bodyPr/>
          <a:lstStyle/>
          <a:p>
            <a:r xmlns:a="http://schemas.openxmlformats.org/drawingml/2006/main">
              <a:rPr lang="zh-CN" altLang="zh-CN" sz="2700">
                <a:ea typeface="宋体" panose="02010600030101010101" pitchFamily="2" charset="-122"/>
              </a:rPr>
              <a:t>避免复制结构还有其他原因。</a:t>
            </a:r>
          </a:p>
          <a:p>
            <a:r xmlns:a="http://schemas.openxmlformats.org/drawingml/2006/main">
              <a:rPr lang="zh-CN" altLang="zh-CN" sz="2700">
                <a:ea typeface="宋体" panose="02010600030101010101" pitchFamily="2" charset="-122"/>
              </a:rPr>
              <a:t>例如， </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&lt;stdio.h&gt;</a:t>
            </a:r>
            <a:r xmlns:a="http://schemas.openxmlformats.org/drawingml/2006/main">
              <a:rPr lang="zh-CN" altLang="zh-CN" sz="2700">
                <a:ea typeface="宋体" panose="02010600030101010101" pitchFamily="2" charset="-122"/>
              </a:rPr>
              <a:t>头文件定义了一个名为</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FILE的类型</a:t>
            </a:r>
            <a:r xmlns:a="http://schemas.openxmlformats.org/drawingml/2006/main">
              <a:rPr lang="zh-CN" altLang="zh-CN" sz="2700">
                <a:ea typeface="宋体" panose="02010600030101010101" pitchFamily="2" charset="-122"/>
              </a:rPr>
              <a:t>，它通常是一个结构。</a:t>
            </a:r>
          </a:p>
          <a:p>
            <a:r xmlns:a="http://schemas.openxmlformats.org/drawingml/2006/main">
              <a:rPr lang="zh-CN" altLang="zh-CN" sz="2700">
                <a:ea typeface="宋体" panose="02010600030101010101" pitchFamily="2" charset="-122"/>
              </a:rPr>
              <a:t>每个</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FILE</a:t>
            </a:r>
            <a:r xmlns:a="http://schemas.openxmlformats.org/drawingml/2006/main">
              <a:rPr lang="zh-CN" altLang="zh-CN" sz="2700">
                <a:ea typeface="宋体" panose="02010600030101010101" pitchFamily="2" charset="-122"/>
              </a:rPr>
              <a:t>结构都存储有关打开文件状态的信息，因此在程序中必须是唯一的。</a:t>
            </a:r>
          </a:p>
          <a:p>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&lt;stdio.h&gt;中打开文件的</a:t>
            </a:r>
            <a:r xmlns:a="http://schemas.openxmlformats.org/drawingml/2006/main">
              <a:rPr lang="zh-CN" altLang="zh-CN" sz="2700">
                <a:ea typeface="宋体" panose="02010600030101010101" pitchFamily="2" charset="-122"/>
              </a:rPr>
              <a:t>每个函数都</a:t>
            </a:r>
            <a:r xmlns:a="http://schemas.openxmlformats.org/drawingml/2006/main">
              <a:rPr lang="zh-CN" altLang="zh-CN" sz="2700">
                <a:ea typeface="宋体" panose="02010600030101010101" pitchFamily="2" charset="-122"/>
              </a:rPr>
              <a:t>返回一个指向</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FILE</a:t>
            </a:r>
            <a:r xmlns:a="http://schemas.openxmlformats.org/drawingml/2006/main">
              <a:rPr lang="zh-CN" altLang="zh-CN" sz="2700">
                <a:ea typeface="宋体" panose="02010600030101010101" pitchFamily="2" charset="-122"/>
              </a:rPr>
              <a:t>结构的指针。</a:t>
            </a:r>
          </a:p>
          <a:p>
            <a:r xmlns:a="http://schemas.openxmlformats.org/drawingml/2006/main">
              <a:rPr lang="zh-CN" altLang="zh-CN" sz="2700">
                <a:ea typeface="宋体" panose="02010600030101010101" pitchFamily="2" charset="-122"/>
              </a:rPr>
              <a:t>每个对打开文件执行操作的函数都需要一个</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FILE</a:t>
            </a:r>
            <a:r xmlns:a="http://schemas.openxmlformats.org/drawingml/2006/main">
              <a:rPr lang="zh-CN" altLang="zh-CN" sz="2700">
                <a:ea typeface="宋体" panose="02010600030101010101" pitchFamily="2" charset="-122"/>
              </a:rPr>
              <a:t>指针作为参数。</a:t>
            </a:r>
          </a:p>
        </p:txBody>
      </p:sp>
      <p:sp>
        <p:nvSpPr>
          <p:cNvPr id="4" name="Footer Placeholder 3">
            <a:extLst>
              <a:ext uri="{FF2B5EF4-FFF2-40B4-BE49-F238E27FC236}">
                <a16:creationId xmlns:a16="http://schemas.microsoft.com/office/drawing/2014/main" id="{C523010C-E10E-8392-C438-96E7064F310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DFB9F62-DF98-8843-874B-06A2C3ECF79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D44DC11-2501-1F4B-BA63-226762B38A91}" type="slidenum">
              <a:rPr lang="en-US" altLang="zh-CN" sz="1200">
                <a:latin typeface="Arial" panose="020B0604020202020204" pitchFamily="34" charset="0"/>
              </a:rPr>
              <a:pPr/>
              <a:t>29</a:t>
            </a:fld>
            <a:endParaRPr lang="en-US" altLang="zh-CN"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6A3276AD-3BC4-6E9E-41B0-B30D72FAF196}"/>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声明结构变量</a:t>
            </a:r>
          </a:p>
        </p:txBody>
      </p:sp>
      <p:sp>
        <p:nvSpPr>
          <p:cNvPr id="15363" name="Content Placeholder 2">
            <a:extLst>
              <a:ext uri="{FF2B5EF4-FFF2-40B4-BE49-F238E27FC236}">
                <a16:creationId xmlns:a16="http://schemas.microsoft.com/office/drawing/2014/main" id="{EED22F85-E34D-F6FD-05FE-88F04851A82F}"/>
              </a:ext>
            </a:extLst>
          </p:cNvPr>
          <p:cNvSpPr>
            <a:spLocks noGrp="1"/>
          </p:cNvSpPr>
          <p:nvPr>
            <p:ph idx="1"/>
          </p:nvPr>
        </p:nvSpPr>
        <p:spPr/>
        <p:txBody>
          <a:bodyPr/>
          <a:lstStyle/>
          <a:p>
            <a:r xmlns:a="http://schemas.openxmlformats.org/drawingml/2006/main">
              <a:rPr lang="zh-CN" altLang="zh-CN">
                <a:ea typeface="宋体" panose="02010600030101010101" pitchFamily="2" charset="-122"/>
              </a:rPr>
              <a:t>结构是存储相关数据项集合的逻辑选择。</a:t>
            </a:r>
          </a:p>
          <a:p>
            <a:r xmlns:a="http://schemas.openxmlformats.org/drawingml/2006/main">
              <a:rPr lang="zh-CN" altLang="zh-CN">
                <a:ea typeface="宋体" panose="02010600030101010101" pitchFamily="2" charset="-122"/>
              </a:rPr>
              <a:t>两个结构变量的声明，用于存储有关仓库中零件的信息：</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结构{</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整数；</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字符名称[NAME_LEN+1]；</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int on_hand;</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第 1 部分，第 2 部分；</a:t>
            </a:r>
          </a:p>
        </p:txBody>
      </p:sp>
      <p:sp>
        <p:nvSpPr>
          <p:cNvPr id="4" name="Footer Placeholder 3">
            <a:extLst>
              <a:ext uri="{FF2B5EF4-FFF2-40B4-BE49-F238E27FC236}">
                <a16:creationId xmlns:a16="http://schemas.microsoft.com/office/drawing/2014/main" id="{032EB3CB-D2A4-F872-A2FE-42BA94F01C5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3F103EF-B726-DF88-4C4E-9672130DC3A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2686E0B-E134-4844-A468-21FC69D38D57}" type="slidenum">
              <a:rPr lang="en-US" altLang="zh-CN" sz="1200">
                <a:latin typeface="Arial" panose="020B0604020202020204" pitchFamily="34" charset="0"/>
              </a:rPr>
              <a:pPr/>
              <a:t>3</a:t>
            </a:fld>
            <a:endParaRPr lang="en-US" altLang="zh-CN"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51C5C56A-EBE9-0FED-4086-276620253DD4}"/>
              </a:ext>
            </a:extLst>
          </p:cNvPr>
          <p:cNvSpPr>
            <a:spLocks noGrp="1"/>
          </p:cNvSpPr>
          <p:nvPr>
            <p:ph type="title"/>
          </p:nvPr>
        </p:nvSpPr>
        <p:spPr>
          <a:xfrm>
            <a:off x="457200" y="762000"/>
            <a:ext cx="8229600" cy="685800"/>
          </a:xfrm>
        </p:spPr>
        <p:txBody>
          <a:bodyPr/>
          <a:lstStyle/>
          <a:p>
            <a:r xmlns:a="http://schemas.openxmlformats.org/drawingml/2006/main">
              <a:rPr lang="zh-CN" altLang="zh-CN">
                <a:ea typeface="宋体" panose="02010600030101010101" pitchFamily="2" charset="-122"/>
              </a:rPr>
              <a:t>作为参数和返回值的结构</a:t>
            </a:r>
          </a:p>
        </p:txBody>
      </p:sp>
      <p:sp>
        <p:nvSpPr>
          <p:cNvPr id="43011" name="Content Placeholder 2">
            <a:extLst>
              <a:ext uri="{FF2B5EF4-FFF2-40B4-BE49-F238E27FC236}">
                <a16:creationId xmlns:a16="http://schemas.microsoft.com/office/drawing/2014/main" id="{58BBB08C-D922-8865-906D-93277648F632}"/>
              </a:ext>
            </a:extLst>
          </p:cNvPr>
          <p:cNvSpPr>
            <a:spLocks noGrp="1"/>
          </p:cNvSpPr>
          <p:nvPr>
            <p:ph idx="1"/>
          </p:nvPr>
        </p:nvSpPr>
        <p:spPr/>
        <p:txBody>
          <a:bodyPr/>
          <a:lstStyle/>
          <a:p>
            <a:r xmlns:a="http://schemas.openxmlformats.org/drawingml/2006/main">
              <a:rPr lang="zh-CN" altLang="zh-CN">
                <a:ea typeface="宋体" panose="02010600030101010101" pitchFamily="2" charset="-122"/>
              </a:rPr>
              <a:t>在函数中，结构变量的初始化器可以是另一个结构：</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无效 f（结构部分第 1 部分）</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结构部分 part2 = part1;</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a:ea typeface="宋体" panose="02010600030101010101" pitchFamily="2" charset="-122"/>
              </a:rPr>
              <a:t>正在初始化的结构必须具有自动存储持续时间。</a:t>
            </a:r>
          </a:p>
        </p:txBody>
      </p:sp>
      <p:sp>
        <p:nvSpPr>
          <p:cNvPr id="4" name="Footer Placeholder 3">
            <a:extLst>
              <a:ext uri="{FF2B5EF4-FFF2-40B4-BE49-F238E27FC236}">
                <a16:creationId xmlns:a16="http://schemas.microsoft.com/office/drawing/2014/main" id="{08EA5EC5-6FBB-F2DC-7F94-F087917757F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349A7F3-F6A5-894A-2F7A-23DF7469188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0955013-53B6-574D-8F3F-D2EBC99780CE}" type="slidenum">
              <a:rPr lang="en-US" altLang="zh-CN" sz="1200">
                <a:latin typeface="Arial" panose="020B0604020202020204" pitchFamily="34" charset="0"/>
              </a:rPr>
              <a:pPr/>
              <a:t>30</a:t>
            </a:fld>
            <a:endParaRPr lang="en-US" altLang="zh-CN"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A349EF1A-3D7E-8CDE-5CA1-EEED1047C98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复合文字 (C99)</a:t>
            </a:r>
          </a:p>
        </p:txBody>
      </p:sp>
      <p:sp>
        <p:nvSpPr>
          <p:cNvPr id="44035" name="Content Placeholder 2">
            <a:extLst>
              <a:ext uri="{FF2B5EF4-FFF2-40B4-BE49-F238E27FC236}">
                <a16:creationId xmlns:a16="http://schemas.microsoft.com/office/drawing/2014/main" id="{D3A3B854-3F6E-6B60-F223-3260BD402295}"/>
              </a:ext>
            </a:extLst>
          </p:cNvPr>
          <p:cNvSpPr>
            <a:spLocks noGrp="1"/>
          </p:cNvSpPr>
          <p:nvPr>
            <p:ph idx="1"/>
          </p:nvPr>
        </p:nvSpPr>
        <p:spPr/>
        <p:txBody>
          <a:bodyPr/>
          <a:lstStyle/>
          <a:p>
            <a:r xmlns:a="http://schemas.openxmlformats.org/drawingml/2006/main">
              <a:rPr lang="zh-CN" altLang="zh-CN">
                <a:ea typeface="宋体" panose="02010600030101010101" pitchFamily="2" charset="-122"/>
              </a:rPr>
              <a:t>第 9 章介绍了称为</a:t>
            </a:r>
            <a:r xmlns:a="http://schemas.openxmlformats.org/drawingml/2006/main">
              <a:rPr lang="zh-CN" altLang="zh-CN" b="1" i="1">
                <a:ea typeface="宋体" panose="02010600030101010101" pitchFamily="2" charset="-122"/>
              </a:rPr>
              <a:t>复合字面量的 C99 特性。</a:t>
            </a:r>
          </a:p>
          <a:p>
            <a:r xmlns:a="http://schemas.openxmlformats.org/drawingml/2006/main">
              <a:rPr lang="zh-CN" altLang="zh-CN">
                <a:ea typeface="宋体" panose="02010600030101010101" pitchFamily="2" charset="-122"/>
              </a:rPr>
              <a:t>复合文字可用于“即时”创建结构，而无需先将其存储在变量中。</a:t>
            </a:r>
          </a:p>
          <a:p>
            <a:r xmlns:a="http://schemas.openxmlformats.org/drawingml/2006/main">
              <a:rPr lang="zh-CN" altLang="zh-CN">
                <a:ea typeface="宋体" panose="02010600030101010101" pitchFamily="2" charset="-122"/>
              </a:rPr>
              <a:t>生成的结构可以作为参数传递、由函数返回或分配给变量。</a:t>
            </a:r>
          </a:p>
        </p:txBody>
      </p:sp>
      <p:sp>
        <p:nvSpPr>
          <p:cNvPr id="4" name="Footer Placeholder 3">
            <a:extLst>
              <a:ext uri="{FF2B5EF4-FFF2-40B4-BE49-F238E27FC236}">
                <a16:creationId xmlns:a16="http://schemas.microsoft.com/office/drawing/2014/main" id="{0640FB2D-9855-E2A8-D9B2-05A3ADAECB7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A4916E2-9BE8-D879-68AE-D815B5CED14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A54CF26-9140-FF4E-B6AD-0D506E0E3AA0}" type="slidenum">
              <a:rPr lang="en-US" altLang="zh-CN" sz="1200">
                <a:latin typeface="Arial" panose="020B0604020202020204" pitchFamily="34" charset="0"/>
              </a:rPr>
              <a:pPr/>
              <a:t>31</a:t>
            </a:fld>
            <a:endParaRPr lang="en-US" altLang="zh-CN"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F509D246-E16D-E47C-4E85-DA4E854B67B1}"/>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复合文字 (C99)</a:t>
            </a:r>
          </a:p>
        </p:txBody>
      </p:sp>
      <p:sp>
        <p:nvSpPr>
          <p:cNvPr id="45059" name="Content Placeholder 2">
            <a:extLst>
              <a:ext uri="{FF2B5EF4-FFF2-40B4-BE49-F238E27FC236}">
                <a16:creationId xmlns:a16="http://schemas.microsoft.com/office/drawing/2014/main" id="{34246C29-DDFF-D338-2355-D6BA923ABD25}"/>
              </a:ext>
            </a:extLst>
          </p:cNvPr>
          <p:cNvSpPr>
            <a:spLocks noGrp="1"/>
          </p:cNvSpPr>
          <p:nvPr>
            <p:ph idx="1"/>
          </p:nvPr>
        </p:nvSpPr>
        <p:spPr>
          <a:xfrm>
            <a:off x="685800" y="1524000"/>
            <a:ext cx="7924800" cy="4800600"/>
          </a:xfrm>
        </p:spPr>
        <p:txBody>
          <a:bodyPr/>
          <a:lstStyle/>
          <a:p>
            <a:r xmlns:a="http://schemas.openxmlformats.org/drawingml/2006/main">
              <a:rPr lang="zh-CN" altLang="zh-CN" sz="2600">
                <a:ea typeface="宋体" panose="02010600030101010101" pitchFamily="2" charset="-122"/>
              </a:rPr>
              <a:t>复合文字可用于创建</a:t>
            </a:r>
            <a:br xmlns:a="http://schemas.openxmlformats.org/drawingml/2006/main">
              <a:rPr lang="en-US" altLang="zh-CN" sz="2600">
                <a:ea typeface="宋体" panose="02010600030101010101" pitchFamily="2" charset="-122"/>
              </a:rPr>
            </a:br>
            <a:r xmlns:a="http://schemas.openxmlformats.org/drawingml/2006/main">
              <a:rPr lang="zh-CN" altLang="zh-CN" sz="2600">
                <a:ea typeface="宋体" panose="02010600030101010101" pitchFamily="2" charset="-122"/>
              </a:rPr>
              <a:t>将传递给函数的结构：</a:t>
            </a:r>
          </a:p>
          <a:p>
            <a:pPr xmlns:a="http://schemas.openxmlformats.org/drawingml/2006/main">
              <a:lnSpc>
                <a:spcPct val="80000"/>
              </a:lnSpc>
              <a:spcBef>
                <a:spcPts val="12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print_part( </a:t>
            </a:r>
            <a:r xmlns:a="http://schemas.openxmlformats.org/drawingml/2006/main">
              <a:rPr lang="zh-CN" altLang="zh-CN" sz="2000" b="1">
                <a:latin typeface="Courier New" panose="02070309020205020404" pitchFamily="49" charset="0"/>
                <a:ea typeface="宋体" panose="02010600030101010101" pitchFamily="2" charset="-122"/>
                <a:cs typeface="Courier New" panose="02070309020205020404" pitchFamily="49" charset="0"/>
              </a:rPr>
              <a:t>(结构</a:t>
            </a:r>
            <a:r xmlns:a="http://schemas.openxmlformats.org/drawingml/2006/main">
              <a:rPr lang="zh-CN" altLang="zh-CN" sz="1200" b="1">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b="1">
                <a:latin typeface="Courier New" panose="02070309020205020404" pitchFamily="49" charset="0"/>
                <a:ea typeface="宋体" panose="02010600030101010101" pitchFamily="2" charset="-122"/>
                <a:cs typeface="Courier New" panose="02070309020205020404" pitchFamily="49" charset="0"/>
              </a:rPr>
              <a:t>部分）</a:t>
            </a:r>
            <a:r xmlns:a="http://schemas.openxmlformats.org/drawingml/2006/main">
              <a:rPr lang="zh-CN" altLang="zh-CN" sz="1200" b="1">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b="1">
                <a:latin typeface="Courier New" panose="02070309020205020404" pitchFamily="49" charset="0"/>
                <a:ea typeface="宋体" panose="02010600030101010101" pitchFamily="2" charset="-122"/>
                <a:cs typeface="Courier New" panose="02070309020205020404" pitchFamily="49" charset="0"/>
              </a:rPr>
              <a:t>{528,</a:t>
            </a:r>
            <a:r xmlns:a="http://schemas.openxmlformats.org/drawingml/2006/main">
              <a:rPr lang="zh-CN" altLang="zh-CN" sz="1200" b="1">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b="1">
                <a:latin typeface="Courier New" panose="02070309020205020404" pitchFamily="49" charset="0"/>
                <a:ea typeface="宋体" panose="02010600030101010101" pitchFamily="2" charset="-122"/>
                <a:cs typeface="Courier New" panose="02070309020205020404" pitchFamily="49" charset="0"/>
              </a:rPr>
              <a:t>“磁盘</a:t>
            </a:r>
            <a:r xmlns:a="http://schemas.openxmlformats.org/drawingml/2006/main">
              <a:rPr lang="zh-CN" altLang="zh-CN" sz="1200" b="1">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b="1">
                <a:latin typeface="Courier New" panose="02070309020205020404" pitchFamily="49" charset="0"/>
                <a:ea typeface="宋体" panose="02010600030101010101" pitchFamily="2" charset="-122"/>
                <a:cs typeface="Courier New" panose="02070309020205020404" pitchFamily="49" charset="0"/>
              </a:rPr>
              <a:t>驾驶”，</a:t>
            </a:r>
            <a:r xmlns:a="http://schemas.openxmlformats.org/drawingml/2006/main">
              <a:rPr lang="zh-CN" altLang="zh-CN" sz="1200" b="1">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b="1">
                <a:latin typeface="Courier New" panose="02070309020205020404" pitchFamily="49" charset="0"/>
                <a:ea typeface="宋体" panose="02010600030101010101" pitchFamily="2" charset="-122"/>
                <a:cs typeface="Courier New" panose="02070309020205020404" pitchFamily="49" charset="0"/>
              </a:rPr>
              <a:t>10}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buFontTx/>
              <a:buNone/>
            </a:pPr>
            <a:r xmlns:a="http://schemas.openxmlformats.org/drawingml/2006/main">
              <a:rPr lang="zh-CN" altLang="zh-CN" sz="2600">
                <a:ea typeface="宋体" panose="02010600030101010101" pitchFamily="2" charset="-122"/>
              </a:rPr>
              <a:t>复合文字以</a:t>
            </a:r>
            <a:r xmlns:a="http://schemas.openxmlformats.org/drawingml/2006/main">
              <a:rPr lang="zh-CN" altLang="zh-CN" sz="2600" b="1">
                <a:ea typeface="宋体" panose="02010600030101010101" pitchFamily="2" charset="-122"/>
              </a:rPr>
              <a:t>粗体显示</a:t>
            </a:r>
            <a:r xmlns:a="http://schemas.openxmlformats.org/drawingml/2006/main">
              <a:rPr lang="zh-CN" altLang="zh-CN" sz="2600">
                <a:ea typeface="宋体" panose="02010600030101010101" pitchFamily="2" charset="-122"/>
              </a:rPr>
              <a:t>。</a:t>
            </a:r>
          </a:p>
          <a:p>
            <a:r xmlns:a="http://schemas.openxmlformats.org/drawingml/2006/main">
              <a:rPr lang="zh-CN" altLang="zh-CN" sz="2600">
                <a:ea typeface="宋体" panose="02010600030101010101" pitchFamily="2" charset="-122"/>
              </a:rPr>
              <a:t>复合文字也可以分配给变量：</a:t>
            </a:r>
          </a:p>
          <a:p>
            <a:pPr xmlns:a="http://schemas.openxmlformats.org/drawingml/2006/main">
              <a:lnSpc>
                <a:spcPct val="80000"/>
              </a:lnSpc>
              <a:spcBef>
                <a:spcPts val="12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part1 = (struct part) {528, "磁盘驱动器", 10};</a:t>
            </a:r>
          </a:p>
          <a:p>
            <a:r xmlns:a="http://schemas.openxmlformats.org/drawingml/2006/main">
              <a:rPr lang="zh-CN" altLang="zh-CN" sz="2600">
                <a:ea typeface="宋体" panose="02010600030101010101" pitchFamily="2" charset="-122"/>
              </a:rPr>
              <a:t>复合文字由括号中的类型名称和括号中的一组值组成。</a:t>
            </a:r>
          </a:p>
          <a:p>
            <a:r xmlns:a="http://schemas.openxmlformats.org/drawingml/2006/main">
              <a:rPr lang="zh-CN" altLang="zh-CN" sz="2600">
                <a:ea typeface="宋体" panose="02010600030101010101" pitchFamily="2" charset="-122"/>
              </a:rPr>
              <a:t>当复合字面量表示结构时，类型名称可以是结构标记，前面带有单词</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struct</a:t>
            </a:r>
            <a:r xmlns:a="http://schemas.openxmlformats.org/drawingml/2006/main">
              <a:rPr lang="zh-CN" altLang="zh-CN" sz="2600">
                <a:ea typeface="宋体" panose="02010600030101010101" pitchFamily="2" charset="-122"/>
              </a:rPr>
              <a:t>或</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typedef</a:t>
            </a:r>
            <a:r xmlns:a="http://schemas.openxmlformats.org/drawingml/2006/main">
              <a:rPr lang="zh-CN" altLang="zh-CN" sz="2600">
                <a:ea typeface="宋体" panose="02010600030101010101" pitchFamily="2" charset="-122"/>
              </a:rPr>
              <a:t>名称。</a:t>
            </a:r>
            <a:endParaRPr xmlns:a="http://schemas.openxmlformats.org/drawingml/2006/main" lang="en-US" altLang="zh-CN" sz="2600">
              <a:solidFill>
                <a:srgbClr val="000000"/>
              </a:solidFill>
              <a:ea typeface="宋体" panose="02010600030101010101" pitchFamily="2" charset="-122"/>
            </a:endParaRPr>
          </a:p>
          <a:p>
            <a:pPr>
              <a:lnSpc>
                <a:spcPct val="80000"/>
              </a:lnSpc>
              <a:spcBef>
                <a:spcPts val="1200"/>
              </a:spcBef>
              <a:buFontTx/>
              <a:buNone/>
            </a:pPr>
            <a:endParaRPr lang="en-US" altLang="zh-CN" sz="2000">
              <a:latin typeface="Courier New" panose="02070309020205020404" pitchFamily="49" charset="0"/>
              <a:ea typeface="宋体" panose="02010600030101010101" pitchFamily="2" charset="-122"/>
              <a:cs typeface="Courier New" panose="02070309020205020404" pitchFamily="49" charset="0"/>
            </a:endParaRPr>
          </a:p>
        </p:txBody>
      </p:sp>
      <p:sp>
        <p:nvSpPr>
          <p:cNvPr id="4" name="Footer Placeholder 3">
            <a:extLst>
              <a:ext uri="{FF2B5EF4-FFF2-40B4-BE49-F238E27FC236}">
                <a16:creationId xmlns:a16="http://schemas.microsoft.com/office/drawing/2014/main" id="{A2C2ACFA-0DB5-A82A-4C0C-C32B4994683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4613A31-E557-7833-4074-02A7A15EE92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CC0088A-C81D-654A-95B3-87FA40F4583C}" type="slidenum">
              <a:rPr lang="en-US" altLang="zh-CN" sz="1200">
                <a:latin typeface="Arial" panose="020B0604020202020204" pitchFamily="34" charset="0"/>
              </a:rPr>
              <a:pPr/>
              <a:t>32</a:t>
            </a:fld>
            <a:endParaRPr lang="en-US" altLang="zh-CN"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10A136B1-F9D3-23A4-722F-1F223BA24930}"/>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复合文字 (C99)</a:t>
            </a:r>
          </a:p>
        </p:txBody>
      </p:sp>
      <p:sp>
        <p:nvSpPr>
          <p:cNvPr id="46083" name="Content Placeholder 2">
            <a:extLst>
              <a:ext uri="{FF2B5EF4-FFF2-40B4-BE49-F238E27FC236}">
                <a16:creationId xmlns:a16="http://schemas.microsoft.com/office/drawing/2014/main" id="{8729641F-1EDD-65FE-BE07-4957F62F7B67}"/>
              </a:ext>
            </a:extLst>
          </p:cNvPr>
          <p:cNvSpPr>
            <a:spLocks noGrp="1"/>
          </p:cNvSpPr>
          <p:nvPr>
            <p:ph idx="1"/>
          </p:nvPr>
        </p:nvSpPr>
        <p:spPr>
          <a:xfrm>
            <a:off x="685800" y="1524000"/>
            <a:ext cx="7924800" cy="4800600"/>
          </a:xfrm>
        </p:spPr>
        <p:txBody>
          <a:bodyPr/>
          <a:lstStyle/>
          <a:p>
            <a:r xmlns:a="http://schemas.openxmlformats.org/drawingml/2006/main">
              <a:rPr lang="zh-CN" altLang="zh-CN">
                <a:ea typeface="宋体" panose="02010600030101010101" pitchFamily="2" charset="-122"/>
              </a:rPr>
              <a:t>复合文字可以包含指示符，就像指定的初始值设定项一样：</a:t>
            </a:r>
          </a:p>
          <a:p>
            <a:pPr xmlns:a="http://schemas.openxmlformats.org/drawingml/2006/main">
              <a:lnSpc>
                <a:spcPct val="80000"/>
              </a:lnSpc>
              <a:spcBef>
                <a:spcPts val="12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print_part((结构部分)</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{。手上</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10,</a:t>
            </a:r>
          </a:p>
          <a:p>
            <a:pPr xmlns:a="http://schemas.openxmlformats.org/drawingml/2006/main">
              <a:lnSpc>
                <a:spcPct val="80000"/>
              </a:lnSpc>
              <a:spcBef>
                <a:spcPts val="6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。姓名</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“磁盘驱动器”，</a:t>
            </a:r>
          </a:p>
          <a:p>
            <a:pPr xmlns:a="http://schemas.openxmlformats.org/drawingml/2006/main">
              <a:lnSpc>
                <a:spcPct val="80000"/>
              </a:lnSpc>
              <a:spcBef>
                <a:spcPts val="6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。数字</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第528章）；</a:t>
            </a:r>
          </a:p>
          <a:p>
            <a:r xmlns:a="http://schemas.openxmlformats.org/drawingml/2006/main">
              <a:rPr lang="zh-CN" altLang="zh-CN">
                <a:ea typeface="宋体" panose="02010600030101010101" pitchFamily="2" charset="-122"/>
              </a:rPr>
              <a:t>复合文字可能无法提供完全初始化，在这种情况下，任何未初始化的成员默认为零。</a:t>
            </a:r>
          </a:p>
        </p:txBody>
      </p:sp>
      <p:sp>
        <p:nvSpPr>
          <p:cNvPr id="4" name="Footer Placeholder 3">
            <a:extLst>
              <a:ext uri="{FF2B5EF4-FFF2-40B4-BE49-F238E27FC236}">
                <a16:creationId xmlns:a16="http://schemas.microsoft.com/office/drawing/2014/main" id="{14360FA4-AE69-3294-00AF-EC32127C292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C364FE1-1191-298A-501F-5E2F8D989BA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792EB56-0417-E24A-9678-905850B91DEB}" type="slidenum">
              <a:rPr lang="en-US" altLang="zh-CN" sz="1200">
                <a:latin typeface="Arial" panose="020B0604020202020204" pitchFamily="34" charset="0"/>
              </a:rPr>
              <a:pPr/>
              <a:t>33</a:t>
            </a:fld>
            <a:endParaRPr lang="en-US" altLang="zh-CN"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6341A6D6-4BDC-BE72-AF5D-D243FFDCE6B9}"/>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嵌套数组和结构</a:t>
            </a:r>
          </a:p>
        </p:txBody>
      </p:sp>
      <p:sp>
        <p:nvSpPr>
          <p:cNvPr id="47107" name="Content Placeholder 2">
            <a:extLst>
              <a:ext uri="{FF2B5EF4-FFF2-40B4-BE49-F238E27FC236}">
                <a16:creationId xmlns:a16="http://schemas.microsoft.com/office/drawing/2014/main" id="{E74E6E27-4615-5DA3-93E1-450E57163742}"/>
              </a:ext>
            </a:extLst>
          </p:cNvPr>
          <p:cNvSpPr>
            <a:spLocks noGrp="1"/>
          </p:cNvSpPr>
          <p:nvPr>
            <p:ph idx="1"/>
          </p:nvPr>
        </p:nvSpPr>
        <p:spPr/>
        <p:txBody>
          <a:bodyPr/>
          <a:lstStyle/>
          <a:p>
            <a:r xmlns:a="http://schemas.openxmlformats.org/drawingml/2006/main">
              <a:rPr lang="zh-CN" altLang="zh-CN">
                <a:ea typeface="宋体" panose="02010600030101010101" pitchFamily="2" charset="-122"/>
              </a:rPr>
              <a:t>结构和数组可以无限制地组合。</a:t>
            </a:r>
          </a:p>
          <a:p>
            <a:r xmlns:a="http://schemas.openxmlformats.org/drawingml/2006/main">
              <a:rPr lang="zh-CN" altLang="zh-CN">
                <a:ea typeface="宋体" panose="02010600030101010101" pitchFamily="2" charset="-122"/>
              </a:rPr>
              <a:t>数组可以有结构体作为元素，结构体可以包含数组和结构体作为成员。</a:t>
            </a:r>
          </a:p>
        </p:txBody>
      </p:sp>
      <p:sp>
        <p:nvSpPr>
          <p:cNvPr id="4" name="Footer Placeholder 3">
            <a:extLst>
              <a:ext uri="{FF2B5EF4-FFF2-40B4-BE49-F238E27FC236}">
                <a16:creationId xmlns:a16="http://schemas.microsoft.com/office/drawing/2014/main" id="{2DBD86A2-F1AD-791C-D93B-A25AD07F4D7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B7141312-2308-93F9-8396-704BE97D87A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4ACFB58-38F7-F640-8C3A-C319F158266B}" type="slidenum">
              <a:rPr lang="en-US" altLang="zh-CN" sz="1200">
                <a:latin typeface="Arial" panose="020B0604020202020204" pitchFamily="34" charset="0"/>
              </a:rPr>
              <a:pPr/>
              <a:t>34</a:t>
            </a:fld>
            <a:endParaRPr lang="en-US" altLang="zh-CN" sz="1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70A0F1DD-4773-A530-693C-C535B92A9F31}"/>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嵌套结构</a:t>
            </a:r>
          </a:p>
        </p:txBody>
      </p:sp>
      <p:sp>
        <p:nvSpPr>
          <p:cNvPr id="48131" name="Content Placeholder 2">
            <a:extLst>
              <a:ext uri="{FF2B5EF4-FFF2-40B4-BE49-F238E27FC236}">
                <a16:creationId xmlns:a16="http://schemas.microsoft.com/office/drawing/2014/main" id="{29164197-6EF2-50DF-776D-4421FB55B60B}"/>
              </a:ext>
            </a:extLst>
          </p:cNvPr>
          <p:cNvSpPr>
            <a:spLocks noGrp="1"/>
          </p:cNvSpPr>
          <p:nvPr>
            <p:ph idx="1"/>
          </p:nvPr>
        </p:nvSpPr>
        <p:spPr/>
        <p:txBody>
          <a:bodyPr/>
          <a:lstStyle/>
          <a:p>
            <a:r xmlns:a="http://schemas.openxmlformats.org/drawingml/2006/main">
              <a:rPr lang="zh-CN" altLang="zh-CN">
                <a:ea typeface="宋体" panose="02010600030101010101" pitchFamily="2" charset="-122"/>
              </a:rPr>
              <a:t>将一个结构嵌套在另一个结构中通常很有用。</a:t>
            </a:r>
          </a:p>
          <a:p>
            <a:r xmlns:a="http://schemas.openxmlformats.org/drawingml/2006/main">
              <a:rPr lang="zh-CN" altLang="zh-CN">
                <a:ea typeface="宋体" panose="02010600030101010101" pitchFamily="2" charset="-122"/>
              </a:rPr>
              <a:t>假设</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person_name</a:t>
            </a:r>
            <a:r xmlns:a="http://schemas.openxmlformats.org/drawingml/2006/main">
              <a:rPr lang="zh-CN" altLang="zh-CN">
                <a:ea typeface="宋体" panose="02010600030101010101" pitchFamily="2" charset="-122"/>
              </a:rPr>
              <a:t>是以下结构：</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结构人名{</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字符优先[FIRST_NAME_LEN+1];</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char middle_initial;</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字符最后[LAST_NAME_LEN+1]；</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4AEF3257-12A4-4EB0-A383-571029DFB3D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050C55B-D415-6A88-CFB8-DF5A9DB85AF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AF7F68-8C9C-E04B-9B67-B3453BF76757}" type="slidenum">
              <a:rPr lang="en-US" altLang="zh-CN" sz="1200">
                <a:latin typeface="Arial" panose="020B0604020202020204" pitchFamily="34" charset="0"/>
              </a:rPr>
              <a:pPr/>
              <a:t>35</a:t>
            </a:fld>
            <a:endParaRPr lang="en-US" altLang="zh-CN" sz="1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5E17A3FE-4108-5E16-7E49-57BA28F65B5E}"/>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嵌套结构</a:t>
            </a:r>
          </a:p>
        </p:txBody>
      </p:sp>
      <p:sp>
        <p:nvSpPr>
          <p:cNvPr id="49155" name="Content Placeholder 2">
            <a:extLst>
              <a:ext uri="{FF2B5EF4-FFF2-40B4-BE49-F238E27FC236}">
                <a16:creationId xmlns:a16="http://schemas.microsoft.com/office/drawing/2014/main" id="{C147183A-C785-9A7C-217B-9D0D2A83A87A}"/>
              </a:ext>
            </a:extLst>
          </p:cNvPr>
          <p:cNvSpPr>
            <a:spLocks noGrp="1"/>
          </p:cNvSpPr>
          <p:nvPr>
            <p:ph idx="1"/>
          </p:nvPr>
        </p:nvSpPr>
        <p:spPr/>
        <p:txBody>
          <a:bodyPr/>
          <a:lstStyle/>
          <a:p>
            <a:r xmlns:a="http://schemas.openxmlformats.org/drawingml/2006/main">
              <a:rPr lang="zh-CN" altLang="zh-CN">
                <a:ea typeface="宋体" panose="02010600030101010101" pitchFamily="2" charset="-122"/>
              </a:rPr>
              <a:t>我们可以使用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person_name</a:t>
            </a:r>
            <a:r xmlns:a="http://schemas.openxmlformats.org/drawingml/2006/main">
              <a:rPr lang="zh-CN" altLang="zh-CN">
                <a:ea typeface="宋体" panose="02010600030101010101" pitchFamily="2" charset="-122"/>
              </a:rPr>
              <a:t>作为更大结构的一部分：</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结构学生{</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结构人名姓名；</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int id，年龄；</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字符性;</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学生 1，学生 2；</a:t>
            </a:r>
          </a:p>
          <a:p>
            <a:r xmlns:a="http://schemas.openxmlformats.org/drawingml/2006/main">
              <a:rPr lang="zh-CN" altLang="zh-CN">
                <a:ea typeface="宋体" panose="02010600030101010101" pitchFamily="2" charset="-122"/>
              </a:rPr>
              <a:t>访问</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student1</a:t>
            </a:r>
            <a:r xmlns:a="http://schemas.openxmlformats.org/drawingml/2006/main">
              <a:rPr lang="zh-CN" altLang="zh-CN">
                <a:ea typeface="宋体" panose="02010600030101010101" pitchFamily="2" charset="-122"/>
              </a:rPr>
              <a:t>的名字、中间名首字母或姓氏需要两次应用 .操作员：</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strcpy(student1.name.first, “弗雷德”);</a:t>
            </a:r>
          </a:p>
        </p:txBody>
      </p:sp>
      <p:sp>
        <p:nvSpPr>
          <p:cNvPr id="4" name="Footer Placeholder 3">
            <a:extLst>
              <a:ext uri="{FF2B5EF4-FFF2-40B4-BE49-F238E27FC236}">
                <a16:creationId xmlns:a16="http://schemas.microsoft.com/office/drawing/2014/main" id="{8EAFDCB0-A328-5E3F-211C-E59252C1A8D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9CD5B56-C27C-D03D-2F4A-BE374B42878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3CA9F9E-2284-B44A-9241-84510E78F54D}" type="slidenum">
              <a:rPr lang="en-US" altLang="zh-CN" sz="1200">
                <a:latin typeface="Arial" panose="020B0604020202020204" pitchFamily="34" charset="0"/>
              </a:rPr>
              <a:pPr/>
              <a:t>36</a:t>
            </a:fld>
            <a:endParaRPr lang="en-US" altLang="zh-CN" sz="1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24C0E80E-93CB-82AA-FEC8-D74C34D51DD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嵌套结构</a:t>
            </a:r>
          </a:p>
        </p:txBody>
      </p:sp>
      <p:sp>
        <p:nvSpPr>
          <p:cNvPr id="50179" name="Content Placeholder 2">
            <a:extLst>
              <a:ext uri="{FF2B5EF4-FFF2-40B4-BE49-F238E27FC236}">
                <a16:creationId xmlns:a16="http://schemas.microsoft.com/office/drawing/2014/main" id="{AA74B033-E8ED-D229-31CB-6C9F4A553533}"/>
              </a:ext>
            </a:extLst>
          </p:cNvPr>
          <p:cNvSpPr>
            <a:spLocks noGrp="1"/>
          </p:cNvSpPr>
          <p:nvPr>
            <p:ph idx="1"/>
          </p:nvPr>
        </p:nvSpPr>
        <p:spPr/>
        <p:txBody>
          <a:bodyPr/>
          <a:lstStyle/>
          <a:p>
            <a:r xmlns:a="http://schemas.openxmlformats.org/drawingml/2006/main">
              <a:rPr lang="zh-CN" altLang="zh-CN" sz="2600">
                <a:ea typeface="宋体" panose="02010600030101010101" pitchFamily="2" charset="-122"/>
              </a:rPr>
              <a:t>将</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名称</a:t>
            </a:r>
            <a:r xmlns:a="http://schemas.openxmlformats.org/drawingml/2006/main">
              <a:rPr lang="zh-CN" altLang="zh-CN" sz="2600">
                <a:ea typeface="宋体" panose="02010600030101010101" pitchFamily="2" charset="-122"/>
              </a:rPr>
              <a:t>作为结构可以更容易地将名称视为数据单元。</a:t>
            </a:r>
          </a:p>
          <a:p>
            <a:r xmlns:a="http://schemas.openxmlformats.org/drawingml/2006/main">
              <a:rPr lang="zh-CN" altLang="zh-CN" sz="2600">
                <a:ea typeface="宋体" panose="02010600030101010101" pitchFamily="2" charset="-122"/>
              </a:rPr>
              <a:t>显示名称的函数可以传递一个</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person_name</a:t>
            </a:r>
            <a:r xmlns:a="http://schemas.openxmlformats.org/drawingml/2006/main">
              <a:rPr lang="zh-CN" altLang="zh-CN" sz="2600">
                <a:ea typeface="宋体" panose="02010600030101010101" pitchFamily="2" charset="-122"/>
              </a:rPr>
              <a:t>参数而不是三个参数：</a:t>
            </a:r>
          </a:p>
          <a:p>
            <a:pPr xmlns:a="http://schemas.openxmlformats.org/drawingml/2006/main">
              <a:lnSpc>
                <a:spcPct val="80000"/>
              </a:lnSpc>
              <a:spcBef>
                <a:spcPts val="12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显示名称（学生 1. 姓名）；</a:t>
            </a:r>
          </a:p>
          <a:p>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person_name</a:t>
            </a:r>
            <a:r xmlns:a="http://schemas.openxmlformats.org/drawingml/2006/main">
              <a:rPr lang="zh-CN" altLang="zh-CN" sz="2600">
                <a:ea typeface="宋体" panose="02010600030101010101" pitchFamily="2" charset="-122"/>
              </a:rPr>
              <a:t>结构中</a:t>
            </a:r>
            <a:r xmlns:a="http://schemas.openxmlformats.org/drawingml/2006/main">
              <a:rPr lang="zh-CN" altLang="zh-CN" sz="2600">
                <a:ea typeface="宋体" panose="02010600030101010101" pitchFamily="2" charset="-122"/>
              </a:rPr>
              <a:t>的信息复制到student 结构的</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name</a:t>
            </a:r>
            <a:r xmlns:a="http://schemas.openxmlformats.org/drawingml/2006/main">
              <a:rPr lang="zh-CN" altLang="zh-CN" sz="2600">
                <a:ea typeface="宋体" panose="02010600030101010101" pitchFamily="2" charset="-122"/>
              </a:rPr>
              <a:t>成员将需要一项作业，而不是三项：</a:t>
            </a:r>
          </a:p>
          <a:p>
            <a:pPr xmlns:a="http://schemas.openxmlformats.org/drawingml/2006/main">
              <a:lnSpc>
                <a:spcPct val="80000"/>
              </a:lnSpc>
              <a:spcBef>
                <a:spcPts val="12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结构人名新名；</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student1.name = new_name;</a:t>
            </a:r>
          </a:p>
        </p:txBody>
      </p:sp>
      <p:sp>
        <p:nvSpPr>
          <p:cNvPr id="4" name="Footer Placeholder 3">
            <a:extLst>
              <a:ext uri="{FF2B5EF4-FFF2-40B4-BE49-F238E27FC236}">
                <a16:creationId xmlns:a16="http://schemas.microsoft.com/office/drawing/2014/main" id="{E4DAC607-CEC8-B2E3-70F6-DBDEDA96C34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EC449B2-F04A-0CE2-CA22-89E7D2D8081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FBF7B46-9DB3-AE4E-8D82-9D15144AA258}" type="slidenum">
              <a:rPr lang="en-US" altLang="zh-CN" sz="1200">
                <a:latin typeface="Arial" panose="020B0604020202020204" pitchFamily="34" charset="0"/>
              </a:rPr>
              <a:pPr/>
              <a:t>37</a:t>
            </a:fld>
            <a:endParaRPr lang="en-US" altLang="zh-CN" sz="1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0AA38941-4430-A5AB-4974-FE38B7DCC9D9}"/>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结构数组</a:t>
            </a:r>
          </a:p>
        </p:txBody>
      </p:sp>
      <p:sp>
        <p:nvSpPr>
          <p:cNvPr id="51203" name="Content Placeholder 2">
            <a:extLst>
              <a:ext uri="{FF2B5EF4-FFF2-40B4-BE49-F238E27FC236}">
                <a16:creationId xmlns:a16="http://schemas.microsoft.com/office/drawing/2014/main" id="{529A4220-ECC5-8886-9A12-EF9C599ED0DA}"/>
              </a:ext>
            </a:extLst>
          </p:cNvPr>
          <p:cNvSpPr>
            <a:spLocks noGrp="1"/>
          </p:cNvSpPr>
          <p:nvPr>
            <p:ph idx="1"/>
          </p:nvPr>
        </p:nvSpPr>
        <p:spPr/>
        <p:txBody>
          <a:bodyPr/>
          <a:lstStyle/>
          <a:p>
            <a:r xmlns:a="http://schemas.openxmlformats.org/drawingml/2006/main">
              <a:rPr lang="zh-CN" altLang="zh-CN">
                <a:ea typeface="宋体" panose="02010600030101010101" pitchFamily="2" charset="-122"/>
              </a:rPr>
              <a:t>数组和结构的最常见组合之一是其元素是结构的数组。</a:t>
            </a:r>
          </a:p>
          <a:p>
            <a:r xmlns:a="http://schemas.openxmlformats.org/drawingml/2006/main">
              <a:rPr lang="zh-CN" altLang="zh-CN">
                <a:ea typeface="宋体" panose="02010600030101010101" pitchFamily="2" charset="-122"/>
              </a:rPr>
              <a:t>这种数组可以作为一个简单的数据库。</a:t>
            </a:r>
          </a:p>
          <a:p>
            <a:r xmlns:a="http://schemas.openxmlformats.org/drawingml/2006/main">
              <a:rPr lang="zh-CN" altLang="zh-CN">
                <a:ea typeface="宋体" panose="02010600030101010101" pitchFamily="2" charset="-122"/>
              </a:rPr>
              <a:t>能够存储有关 100 个零件的信息的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零件结构</a:t>
            </a:r>
            <a:r xmlns:a="http://schemas.openxmlformats.org/drawingml/2006/main">
              <a:rPr lang="zh-CN" altLang="zh-CN">
                <a:ea typeface="宋体" panose="02010600030101010101" pitchFamily="2" charset="-122"/>
              </a:rPr>
              <a:t>数组：</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结构零件库存[100]；</a:t>
            </a:r>
          </a:p>
        </p:txBody>
      </p:sp>
      <p:sp>
        <p:nvSpPr>
          <p:cNvPr id="4" name="Footer Placeholder 3">
            <a:extLst>
              <a:ext uri="{FF2B5EF4-FFF2-40B4-BE49-F238E27FC236}">
                <a16:creationId xmlns:a16="http://schemas.microsoft.com/office/drawing/2014/main" id="{0FC43DCF-E9E8-957B-58D0-0864A8D7426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6F1A6A0-1FD5-834E-8F6A-469FBBBDF5B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C1EAEED-D5A7-BC43-A708-E1F7C4C385D1}" type="slidenum">
              <a:rPr lang="en-US" altLang="zh-CN" sz="1200">
                <a:latin typeface="Arial" panose="020B0604020202020204" pitchFamily="34" charset="0"/>
              </a:rPr>
              <a:pPr/>
              <a:t>38</a:t>
            </a:fld>
            <a:endParaRPr lang="en-US" altLang="zh-CN" sz="1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A4412A2F-365A-2EAA-EA69-8FE6CD196966}"/>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结构数组</a:t>
            </a:r>
          </a:p>
        </p:txBody>
      </p:sp>
      <p:sp>
        <p:nvSpPr>
          <p:cNvPr id="52227" name="Content Placeholder 2">
            <a:extLst>
              <a:ext uri="{FF2B5EF4-FFF2-40B4-BE49-F238E27FC236}">
                <a16:creationId xmlns:a16="http://schemas.microsoft.com/office/drawing/2014/main" id="{94607193-7B61-9A23-BD9E-9A251483B55A}"/>
              </a:ext>
            </a:extLst>
          </p:cNvPr>
          <p:cNvSpPr>
            <a:spLocks noGrp="1"/>
          </p:cNvSpPr>
          <p:nvPr>
            <p:ph idx="1"/>
          </p:nvPr>
        </p:nvSpPr>
        <p:spPr/>
        <p:txBody>
          <a:bodyPr/>
          <a:lstStyle/>
          <a:p>
            <a:r xmlns:a="http://schemas.openxmlformats.org/drawingml/2006/main">
              <a:rPr lang="zh-CN" altLang="zh-CN" sz="2700">
                <a:ea typeface="宋体" panose="02010600030101010101" pitchFamily="2" charset="-122"/>
              </a:rPr>
              <a:t>通过使用下标来访问数组中的一部分：</a:t>
            </a:r>
          </a:p>
          <a:p>
            <a:pPr xmlns:a="http://schemas.openxmlformats.org/drawingml/2006/main">
              <a:lnSpc>
                <a:spcPct val="80000"/>
              </a:lnSpc>
              <a:spcBef>
                <a:spcPts val="10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print_part(库存[i]);</a:t>
            </a:r>
            <a:endParaRPr xmlns:a="http://schemas.openxmlformats.org/drawingml/2006/main" lang="en-US" altLang="zh-CN" sz="2300">
              <a:solidFill>
                <a:srgbClr val="000000"/>
              </a:solidFill>
              <a:ea typeface="宋体" panose="02010600030101010101" pitchFamily="2" charset="-122"/>
            </a:endParaRPr>
          </a:p>
          <a:p>
            <a:r xmlns:a="http://schemas.openxmlformats.org/drawingml/2006/main">
              <a:rPr lang="zh-CN" altLang="zh-CN" sz="2700">
                <a:ea typeface="宋体" panose="02010600030101010101" pitchFamily="2" charset="-122"/>
              </a:rPr>
              <a:t>访问</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部件</a:t>
            </a:r>
            <a:r xmlns:a="http://schemas.openxmlformats.org/drawingml/2006/main">
              <a:rPr lang="zh-CN" altLang="zh-CN" sz="2700">
                <a:ea typeface="宋体" panose="02010600030101010101" pitchFamily="2" charset="-122"/>
              </a:rPr>
              <a:t>结构中的成员需要结合使用下标和成员选择：</a:t>
            </a:r>
          </a:p>
          <a:p>
            <a:pPr xmlns:a="http://schemas.openxmlformats.org/drawingml/2006/main">
              <a:lnSpc>
                <a:spcPct val="80000"/>
              </a:lnSpc>
              <a:spcBef>
                <a:spcPts val="10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库存[i].number = 883;</a:t>
            </a:r>
          </a:p>
          <a:p>
            <a:r xmlns:a="http://schemas.openxmlformats.org/drawingml/2006/main">
              <a:rPr lang="zh-CN" altLang="zh-CN" sz="2700">
                <a:ea typeface="宋体" panose="02010600030101010101" pitchFamily="2" charset="-122"/>
              </a:rPr>
              <a:t>访问零件名称中的单个字符需要下标，然后是选择，然后是下标：</a:t>
            </a:r>
          </a:p>
          <a:p>
            <a:pPr xmlns:a="http://schemas.openxmlformats.org/drawingml/2006/main">
              <a:lnSpc>
                <a:spcPct val="80000"/>
              </a:lnSpc>
              <a:spcBef>
                <a:spcPts val="10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库存[i].name[0] = '\0';</a:t>
            </a:r>
            <a:endParaRPr xmlns:a="http://schemas.openxmlformats.org/drawingml/2006/main" lang="en-US" altLang="zh-CN" sz="2300">
              <a:solidFill>
                <a:srgbClr val="000000"/>
              </a:solidFill>
              <a:ea typeface="宋体" panose="02010600030101010101" pitchFamily="2" charset="-122"/>
            </a:endParaRPr>
          </a:p>
          <a:p>
            <a:endParaRPr lang="en-US" altLang="zh-CN">
              <a:solidFill>
                <a:srgbClr val="000000"/>
              </a:solidFill>
              <a:ea typeface="宋体" panose="02010600030101010101" pitchFamily="2" charset="-122"/>
            </a:endParaRPr>
          </a:p>
          <a:p>
            <a:pPr>
              <a:lnSpc>
                <a:spcPct val="80000"/>
              </a:lnSpc>
              <a:spcBef>
                <a:spcPts val="1200"/>
              </a:spcBef>
              <a:buFontTx/>
              <a:buNone/>
            </a:pPr>
            <a:endParaRPr lang="en-US" altLang="zh-CN">
              <a:solidFill>
                <a:srgbClr val="000000"/>
              </a:solidFill>
              <a:ea typeface="宋体" panose="02010600030101010101" pitchFamily="2" charset="-122"/>
            </a:endParaRPr>
          </a:p>
          <a:p>
            <a:endParaRPr lang="en-US" altLang="zh-CN">
              <a:solidFill>
                <a:srgbClr val="000000"/>
              </a:solidFill>
              <a:ea typeface="宋体" panose="02010600030101010101" pitchFamily="2" charset="-122"/>
            </a:endParaRPr>
          </a:p>
          <a:p>
            <a:pPr>
              <a:lnSpc>
                <a:spcPct val="80000"/>
              </a:lnSpc>
              <a:spcBef>
                <a:spcPts val="1200"/>
              </a:spcBef>
              <a:buFontTx/>
              <a:buNone/>
            </a:pPr>
            <a:endParaRPr lang="en-US" altLang="zh-CN" sz="2400">
              <a:latin typeface="Courier New" panose="02070309020205020404" pitchFamily="49" charset="0"/>
              <a:ea typeface="宋体" panose="02010600030101010101" pitchFamily="2" charset="-122"/>
              <a:cs typeface="Courier New" panose="02070309020205020404" pitchFamily="49" charset="0"/>
            </a:endParaRPr>
          </a:p>
        </p:txBody>
      </p:sp>
      <p:sp>
        <p:nvSpPr>
          <p:cNvPr id="4" name="Footer Placeholder 3">
            <a:extLst>
              <a:ext uri="{FF2B5EF4-FFF2-40B4-BE49-F238E27FC236}">
                <a16:creationId xmlns:a16="http://schemas.microsoft.com/office/drawing/2014/main" id="{B83B307D-0E46-9347-D60D-2869600DED6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97C34196-DC25-1197-543D-452F4577089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5FE8FC7-A8FC-8147-A977-84EF3EF482EB}" type="slidenum">
              <a:rPr lang="en-US" altLang="zh-CN" sz="1200">
                <a:latin typeface="Arial" panose="020B0604020202020204" pitchFamily="34" charset="0"/>
              </a:rPr>
              <a:pPr/>
              <a:t>39</a:t>
            </a:fld>
            <a:endParaRPr lang="en-US" altLang="zh-CN"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BB5C62B7-7275-5242-ED20-D388C84FAC19}"/>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声明结构变量</a:t>
            </a:r>
          </a:p>
        </p:txBody>
      </p:sp>
      <p:sp>
        <p:nvSpPr>
          <p:cNvPr id="16387" name="Content Placeholder 2">
            <a:extLst>
              <a:ext uri="{FF2B5EF4-FFF2-40B4-BE49-F238E27FC236}">
                <a16:creationId xmlns:a16="http://schemas.microsoft.com/office/drawing/2014/main" id="{F6EB9D52-2CEB-27D6-23BF-710AB1703CEF}"/>
              </a:ext>
            </a:extLst>
          </p:cNvPr>
          <p:cNvSpPr>
            <a:spLocks noGrp="1"/>
          </p:cNvSpPr>
          <p:nvPr>
            <p:ph idx="1"/>
          </p:nvPr>
        </p:nvSpPr>
        <p:spPr>
          <a:xfrm>
            <a:off x="685800" y="1524000"/>
            <a:ext cx="5334000" cy="4800600"/>
          </a:xfrm>
        </p:spPr>
        <p:txBody>
          <a:bodyPr/>
          <a:lstStyle/>
          <a:p>
            <a:r xmlns:a="http://schemas.openxmlformats.org/drawingml/2006/main">
              <a:rPr lang="zh-CN" altLang="zh-CN">
                <a:ea typeface="宋体" panose="02010600030101010101" pitchFamily="2" charset="-122"/>
              </a:rPr>
              <a:t>结构的成员按照声明的顺序存储在内存中。</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part1</a:t>
            </a:r>
            <a:endParaRPr xmlns:a="http://schemas.openxmlformats.org/drawingml/2006/main" lang="en-US" altLang="zh-CN">
              <a:ea typeface="宋体" panose="02010600030101010101" pitchFamily="2" charset="-122"/>
            </a:endParaRPr>
            <a:r xmlns:a="http://schemas.openxmlformats.org/drawingml/2006/main">
              <a:rPr lang="zh-CN" altLang="zh-CN">
                <a:ea typeface="宋体" panose="02010600030101010101" pitchFamily="2" charset="-122"/>
              </a:rPr>
              <a:t>的外观</a:t>
            </a:r>
          </a:p>
          <a:p>
            <a:r xmlns:a="http://schemas.openxmlformats.org/drawingml/2006/main">
              <a:rPr lang="zh-CN" altLang="zh-CN">
                <a:ea typeface="宋体" panose="02010600030101010101" pitchFamily="2" charset="-122"/>
              </a:rPr>
              <a:t>假设：</a:t>
            </a:r>
          </a:p>
          <a:p>
            <a:pPr xmlns:a="http://schemas.openxmlformats.org/drawingml/2006/main" lvl="1">
              <a:lnSpc>
                <a:spcPts val="2875"/>
              </a:lnSpc>
            </a:pP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第 1</a:t>
            </a:r>
            <a:r xmlns:a="http://schemas.openxmlformats.org/drawingml/2006/main">
              <a:rPr lang="zh-CN" altLang="zh-CN">
                <a:ea typeface="宋体" panose="02010600030101010101" pitchFamily="2" charset="-122"/>
              </a:rPr>
              <a:t>部分位于地址 2000。</a:t>
            </a:r>
          </a:p>
          <a:p>
            <a:pPr xmlns:a="http://schemas.openxmlformats.org/drawingml/2006/main" lvl="1">
              <a:lnSpc>
                <a:spcPts val="2875"/>
              </a:lnSpc>
            </a:pPr>
            <a:r xmlns:a="http://schemas.openxmlformats.org/drawingml/2006/main">
              <a:rPr lang="zh-CN" altLang="zh-CN">
                <a:ea typeface="宋体" panose="02010600030101010101" pitchFamily="2" charset="-122"/>
              </a:rPr>
              <a:t>整数占用四个字节。</a:t>
            </a:r>
          </a:p>
          <a:p>
            <a:pPr xmlns:a="http://schemas.openxmlformats.org/drawingml/2006/main" lvl="1">
              <a:lnSpc>
                <a:spcPts val="2875"/>
              </a:lnSpc>
            </a:pP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NAME_LEN</a:t>
            </a:r>
            <a:r xmlns:a="http://schemas.openxmlformats.org/drawingml/2006/main">
              <a:rPr lang="zh-CN" altLang="zh-CN">
                <a:ea typeface="宋体" panose="02010600030101010101" pitchFamily="2" charset="-122"/>
              </a:rPr>
              <a:t>的值为 25。</a:t>
            </a:r>
          </a:p>
          <a:p>
            <a:pPr xmlns:a="http://schemas.openxmlformats.org/drawingml/2006/main" lvl="1">
              <a:lnSpc>
                <a:spcPts val="2875"/>
              </a:lnSpc>
            </a:pPr>
            <a:r xmlns:a="http://schemas.openxmlformats.org/drawingml/2006/main">
              <a:rPr lang="zh-CN" altLang="zh-CN">
                <a:ea typeface="宋体" panose="02010600030101010101" pitchFamily="2" charset="-122"/>
              </a:rPr>
              <a:t>成员之间没有隔阂。</a:t>
            </a:r>
          </a:p>
        </p:txBody>
      </p:sp>
      <p:sp>
        <p:nvSpPr>
          <p:cNvPr id="4" name="Footer Placeholder 3">
            <a:extLst>
              <a:ext uri="{FF2B5EF4-FFF2-40B4-BE49-F238E27FC236}">
                <a16:creationId xmlns:a16="http://schemas.microsoft.com/office/drawing/2014/main" id="{77F2CC10-3098-9B6B-2314-997C7E8DBE3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7CBCA17-899C-0A0D-B3B2-214274E7AF3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4BFC782-4C72-0E4C-B274-59D7B77BAEB0}" type="slidenum">
              <a:rPr lang="en-US" altLang="zh-CN" sz="1200">
                <a:latin typeface="Arial" panose="020B0604020202020204" pitchFamily="34" charset="0"/>
              </a:rPr>
              <a:pPr/>
              <a:t>4</a:t>
            </a:fld>
            <a:endParaRPr lang="en-US" altLang="zh-CN" sz="1800"/>
          </a:p>
        </p:txBody>
      </p:sp>
      <p:pic>
        <p:nvPicPr>
          <p:cNvPr id="16390" name="Picture 6">
            <a:extLst>
              <a:ext uri="{FF2B5EF4-FFF2-40B4-BE49-F238E27FC236}">
                <a16:creationId xmlns:a16="http://schemas.microsoft.com/office/drawing/2014/main" id="{9F2CECC8-8FBB-6F06-2732-470CD12C35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09725"/>
            <a:ext cx="235267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cxnSp>
        <p:nvCxnSpPr>
          <p:cNvPr id="16391" name="Straight Arrow Connector 7">
            <a:extLst>
              <a:ext uri="{FF2B5EF4-FFF2-40B4-BE49-F238E27FC236}">
                <a16:creationId xmlns:a16="http://schemas.microsoft.com/office/drawing/2014/main" id="{3BEFD631-45ED-12F0-F07A-6B00DFEE79EF}"/>
              </a:ext>
            </a:extLst>
          </p:cNvPr>
          <p:cNvCxnSpPr>
            <a:cxnSpLocks noChangeShapeType="1"/>
          </p:cNvCxnSpPr>
          <p:nvPr/>
        </p:nvCxnSpPr>
        <p:spPr bwMode="auto">
          <a:xfrm>
            <a:off x="4419600" y="3162300"/>
            <a:ext cx="1219200" cy="1588"/>
          </a:xfrm>
          <a:prstGeom prst="straightConnector1">
            <a:avLst/>
          </a:prstGeom>
          <a:noFill/>
          <a:ln w="19050" algn="ctr">
            <a:solidFill>
              <a:schemeClr val="tx1"/>
            </a:solidFill>
            <a:round/>
            <a:headEnd type="none" w="sm" len="sm"/>
            <a:tailEnd type="arrow" w="med" len="med"/>
          </a:ln>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48E82EE4-6B14-2C6D-4B6E-7F07A94BEC11}"/>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初始化结构数组</a:t>
            </a:r>
          </a:p>
        </p:txBody>
      </p:sp>
      <p:sp>
        <p:nvSpPr>
          <p:cNvPr id="53251" name="Content Placeholder 2">
            <a:extLst>
              <a:ext uri="{FF2B5EF4-FFF2-40B4-BE49-F238E27FC236}">
                <a16:creationId xmlns:a16="http://schemas.microsoft.com/office/drawing/2014/main" id="{C5DC2F05-6FCA-AA2A-DBAF-120C1977079C}"/>
              </a:ext>
            </a:extLst>
          </p:cNvPr>
          <p:cNvSpPr>
            <a:spLocks noGrp="1"/>
          </p:cNvSpPr>
          <p:nvPr>
            <p:ph idx="1"/>
          </p:nvPr>
        </p:nvSpPr>
        <p:spPr/>
        <p:txBody>
          <a:bodyPr/>
          <a:lstStyle/>
          <a:p>
            <a:r xmlns:a="http://schemas.openxmlformats.org/drawingml/2006/main">
              <a:rPr lang="zh-CN" altLang="zh-CN">
                <a:ea typeface="宋体" panose="02010600030101010101" pitchFamily="2" charset="-122"/>
              </a:rPr>
              <a:t>初始化结构数组的方式与初始化多维数组的方式大致相同。</a:t>
            </a:r>
          </a:p>
          <a:p>
            <a:r xmlns:a="http://schemas.openxmlformats.org/drawingml/2006/main">
              <a:rPr lang="zh-CN" altLang="zh-CN">
                <a:ea typeface="宋体" panose="02010600030101010101" pitchFamily="2" charset="-122"/>
              </a:rPr>
              <a:t>每个结构都有自己的大括号括起来的初始化器；数组初始值设定项将另一组大括号包裹在结构初始值设定项周围。</a:t>
            </a:r>
          </a:p>
        </p:txBody>
      </p:sp>
      <p:sp>
        <p:nvSpPr>
          <p:cNvPr id="4" name="Footer Placeholder 3">
            <a:extLst>
              <a:ext uri="{FF2B5EF4-FFF2-40B4-BE49-F238E27FC236}">
                <a16:creationId xmlns:a16="http://schemas.microsoft.com/office/drawing/2014/main" id="{23880F3A-CDEE-26F4-94C7-AF1ED8A9B3D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0F1DD02-FA43-F21E-F4E6-E417A1F18AA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D108D4E-9580-3A4D-8A33-93596E4D2959}" type="slidenum">
              <a:rPr lang="en-US" altLang="zh-CN" sz="1200">
                <a:latin typeface="Arial" panose="020B0604020202020204" pitchFamily="34" charset="0"/>
              </a:rPr>
              <a:pPr/>
              <a:t>40</a:t>
            </a:fld>
            <a:endParaRPr lang="en-US" altLang="zh-CN" sz="1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99393A8E-BA01-9AD9-0D7A-2B5B86A1B61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初始化结构数组</a:t>
            </a:r>
          </a:p>
        </p:txBody>
      </p:sp>
      <p:sp>
        <p:nvSpPr>
          <p:cNvPr id="54275" name="Content Placeholder 2">
            <a:extLst>
              <a:ext uri="{FF2B5EF4-FFF2-40B4-BE49-F238E27FC236}">
                <a16:creationId xmlns:a16="http://schemas.microsoft.com/office/drawing/2014/main" id="{43C75D5D-493A-B1FB-7EE9-DCFAB830A39F}"/>
              </a:ext>
            </a:extLst>
          </p:cNvPr>
          <p:cNvSpPr>
            <a:spLocks noGrp="1"/>
          </p:cNvSpPr>
          <p:nvPr>
            <p:ph idx="1"/>
          </p:nvPr>
        </p:nvSpPr>
        <p:spPr/>
        <p:txBody>
          <a:bodyPr/>
          <a:lstStyle/>
          <a:p>
            <a:r xmlns:a="http://schemas.openxmlformats.org/drawingml/2006/main">
              <a:rPr lang="zh-CN" altLang="zh-CN">
                <a:ea typeface="宋体" panose="02010600030101010101" pitchFamily="2" charset="-122"/>
              </a:rPr>
              <a:t>初始化结构数组的一个原因是它包含在程序执行期间不会改变的信息。</a:t>
            </a:r>
          </a:p>
          <a:p>
            <a:r xmlns:a="http://schemas.openxmlformats.org/drawingml/2006/main">
              <a:rPr lang="zh-CN" altLang="zh-CN">
                <a:ea typeface="宋体" panose="02010600030101010101" pitchFamily="2" charset="-122"/>
              </a:rPr>
              <a:t>示例：包含拨打国际电话时使用的国家/地区代码的数组。</a:t>
            </a:r>
          </a:p>
          <a:p>
            <a:r xmlns:a="http://schemas.openxmlformats.org/drawingml/2006/main">
              <a:rPr lang="zh-CN" altLang="zh-CN">
                <a:ea typeface="宋体" panose="02010600030101010101" pitchFamily="2" charset="-122"/>
              </a:rPr>
              <a:t>数组的元素将是存储国家名称及其代码的结构：</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结构拨号代码{</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字符 *国家；</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整数代码；</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25EE24A7-375D-FE13-0968-D79324AD3D0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8521C28-4A96-760D-C5CD-EA51A4DB62E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7A3EDCD-0972-4B4D-8CBA-FDF0F7E56078}" type="slidenum">
              <a:rPr lang="en-US" altLang="zh-CN" sz="1200">
                <a:latin typeface="Arial" panose="020B0604020202020204" pitchFamily="34" charset="0"/>
              </a:rPr>
              <a:pPr/>
              <a:t>41</a:t>
            </a:fld>
            <a:endParaRPr lang="en-US" altLang="zh-CN" sz="1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A8F95C5F-ED21-1070-ABB5-828D51C8E8A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初始化结构数组</a:t>
            </a:r>
          </a:p>
        </p:txBody>
      </p:sp>
      <p:sp>
        <p:nvSpPr>
          <p:cNvPr id="55299" name="Content Placeholder 2">
            <a:extLst>
              <a:ext uri="{FF2B5EF4-FFF2-40B4-BE49-F238E27FC236}">
                <a16:creationId xmlns:a16="http://schemas.microsoft.com/office/drawing/2014/main" id="{3F4F1412-0C45-163D-EB4B-F853053CF54C}"/>
              </a:ext>
            </a:extLst>
          </p:cNvPr>
          <p:cNvSpPr>
            <a:spLocks noGrp="1"/>
          </p:cNvSpPr>
          <p:nvPr>
            <p:ph idx="1"/>
          </p:nvPr>
        </p:nvSpPr>
        <p:spPr>
          <a:xfrm>
            <a:off x="457200" y="1524000"/>
            <a:ext cx="8305800" cy="4800600"/>
          </a:xfrm>
        </p:spPr>
        <p:txBody>
          <a:bodyPr/>
          <a:lstStyle/>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const struct dialing_code country_codes[] =</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{{“阿根廷”, 54}, {“孟加拉国”, 880},</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{“巴西”，55}，{“缅甸（缅甸）”，95}，</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{“中国”, 86}, {“哥伦比亚”, 57},</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{“刚果民主共和国”，243}，{“埃及”，20}，</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{“埃塞俄比亚”，251}，{“法国”，33}，</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{“德国”，49}，{“印度”，91}，</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{“印度尼西亚”，62}，{“伊朗”，98}，</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{“意大利”, 39}, {“日本”, 81},</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{“墨西哥”，52}，{“尼日利亚”，234}，</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{“巴基斯坦”，92}，{“菲律宾”，63}，</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{“波兰”，48}，{“俄罗斯”，7}，</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{“南非”, 27}, {“韩国”, 82},</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{“西班牙”，34}，{“苏丹”，249}，</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{"泰国", 66}, {"土耳其", 90},</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{“乌克兰”，380}，{“英国”，44}，</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{“美国”，1}，{“越南”，84}}；</a:t>
            </a:r>
          </a:p>
          <a:p>
            <a:r xmlns:a="http://schemas.openxmlformats.org/drawingml/2006/main">
              <a:rPr lang="zh-CN" altLang="zh-CN" sz="2200">
                <a:ea typeface="宋体" panose="02010600030101010101" pitchFamily="2" charset="-122"/>
              </a:rPr>
              <a:t>每个结构值周围的内大括号是可选的。</a:t>
            </a:r>
          </a:p>
        </p:txBody>
      </p:sp>
      <p:sp>
        <p:nvSpPr>
          <p:cNvPr id="4" name="Footer Placeholder 3">
            <a:extLst>
              <a:ext uri="{FF2B5EF4-FFF2-40B4-BE49-F238E27FC236}">
                <a16:creationId xmlns:a16="http://schemas.microsoft.com/office/drawing/2014/main" id="{511A2119-664D-663F-6BBB-363115F0705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A820A89-889E-2722-186D-FBF5F37A929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BF8028C-F691-ED4E-8945-9A20D8A9D5C0}" type="slidenum">
              <a:rPr lang="en-US" altLang="zh-CN" sz="1200">
                <a:latin typeface="Arial" panose="020B0604020202020204" pitchFamily="34" charset="0"/>
              </a:rPr>
              <a:pPr/>
              <a:t>42</a:t>
            </a:fld>
            <a:endParaRPr lang="en-US" altLang="zh-CN" sz="1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93634091-4C3E-0CE3-88E3-743671F7D4A7}"/>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初始化结构数组</a:t>
            </a:r>
          </a:p>
        </p:txBody>
      </p:sp>
      <p:sp>
        <p:nvSpPr>
          <p:cNvPr id="56323" name="Content Placeholder 2">
            <a:extLst>
              <a:ext uri="{FF2B5EF4-FFF2-40B4-BE49-F238E27FC236}">
                <a16:creationId xmlns:a16="http://schemas.microsoft.com/office/drawing/2014/main" id="{FECF71AF-CF1B-964F-3973-60C05318070B}"/>
              </a:ext>
            </a:extLst>
          </p:cNvPr>
          <p:cNvSpPr>
            <a:spLocks noGrp="1"/>
          </p:cNvSpPr>
          <p:nvPr>
            <p:ph idx="1"/>
          </p:nvPr>
        </p:nvSpPr>
        <p:spPr/>
        <p:txBody>
          <a:bodyPr/>
          <a:lstStyle/>
          <a:p>
            <a:r xmlns:a="http://schemas.openxmlformats.org/drawingml/2006/main">
              <a:rPr lang="zh-CN" altLang="zh-CN">
                <a:ea typeface="宋体" panose="02010600030101010101" pitchFamily="2" charset="-122"/>
              </a:rPr>
              <a:t>C99 的指定初始值设定项允许一个项目有多个指示符。</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库存数组</a:t>
            </a:r>
            <a:r xmlns:a="http://schemas.openxmlformats.org/drawingml/2006/main">
              <a:rPr lang="zh-CN" altLang="zh-CN">
                <a:ea typeface="宋体" panose="02010600030101010101" pitchFamily="2" charset="-122"/>
              </a:rPr>
              <a:t>的声明，</a:t>
            </a:r>
            <a:r xmlns:a="http://schemas.openxmlformats.org/drawingml/2006/main">
              <a:rPr lang="zh-CN" altLang="zh-CN">
                <a:ea typeface="宋体" panose="02010600030101010101" pitchFamily="2" charset="-122"/>
              </a:rPr>
              <a:t>它使用指定的初始化程序来创建单个部分：</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结构部分库存[100] =</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{[0].number = 528, [0].on_hand = 10,</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[0].name[0] = '\0'};</a:t>
            </a:r>
          </a:p>
          <a:p>
            <a:pPr xmlns:a="http://schemas.openxmlformats.org/drawingml/2006/main">
              <a:buFontTx/>
              <a:buNone/>
            </a:pPr>
            <a:r xmlns:a="http://schemas.openxmlformats.org/drawingml/2006/main">
              <a:rPr lang="zh-CN" altLang="zh-CN">
                <a:ea typeface="宋体" panose="02010600030101010101" pitchFamily="2" charset="-122"/>
              </a:rPr>
              <a:t>初始化器中的前两项使用两个指示符；最后一项使用三个。</a:t>
            </a:r>
          </a:p>
        </p:txBody>
      </p:sp>
      <p:sp>
        <p:nvSpPr>
          <p:cNvPr id="4" name="Footer Placeholder 3">
            <a:extLst>
              <a:ext uri="{FF2B5EF4-FFF2-40B4-BE49-F238E27FC236}">
                <a16:creationId xmlns:a16="http://schemas.microsoft.com/office/drawing/2014/main" id="{9724FCB8-0580-4292-E648-07D2DE34298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1D0339F-92C4-64D6-2408-A06082CC4E5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D313516-DE03-2446-BF4B-6669DA2F371B}" type="slidenum">
              <a:rPr lang="en-US" altLang="zh-CN" sz="1200">
                <a:latin typeface="Arial" panose="020B0604020202020204" pitchFamily="34" charset="0"/>
              </a:rPr>
              <a:pPr/>
              <a:t>43</a:t>
            </a:fld>
            <a:endParaRPr lang="en-US" altLang="zh-CN" sz="1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C93DB4EA-1DF7-D9B1-D6A5-278EF1C5EB34}"/>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程序：维护零件数据库</a:t>
            </a:r>
          </a:p>
        </p:txBody>
      </p:sp>
      <p:sp>
        <p:nvSpPr>
          <p:cNvPr id="57347" name="Content Placeholder 2">
            <a:extLst>
              <a:ext uri="{FF2B5EF4-FFF2-40B4-BE49-F238E27FC236}">
                <a16:creationId xmlns:a16="http://schemas.microsoft.com/office/drawing/2014/main" id="{D1778312-F266-A492-62FA-79F80E95B77E}"/>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inventory.c</a:t>
            </a:r>
            <a:r xmlns:a="http://schemas.openxmlformats.org/drawingml/2006/main">
              <a:rPr lang="zh-CN" altLang="zh-CN">
                <a:ea typeface="宋体" panose="02010600030101010101" pitchFamily="2" charset="-122"/>
              </a:rPr>
              <a:t>程序说明了在实践中如何使用嵌套数组和结构</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该程序跟踪存储在仓库中的零件。</a:t>
            </a:r>
          </a:p>
          <a:p>
            <a:r xmlns:a="http://schemas.openxmlformats.org/drawingml/2006/main">
              <a:rPr lang="zh-CN" altLang="zh-CN">
                <a:ea typeface="宋体" panose="02010600030101010101" pitchFamily="2" charset="-122"/>
              </a:rPr>
              <a:t>有关零件的信息存储在结构数组中。</a:t>
            </a:r>
          </a:p>
          <a:p>
            <a:r xmlns:a="http://schemas.openxmlformats.org/drawingml/2006/main">
              <a:rPr lang="zh-CN" altLang="zh-CN">
                <a:ea typeface="宋体" panose="02010600030101010101" pitchFamily="2" charset="-122"/>
              </a:rPr>
              <a:t>每个结构的内容：</a:t>
            </a:r>
          </a:p>
          <a:p>
            <a:pPr xmlns:a="http://schemas.openxmlformats.org/drawingml/2006/main" lvl="1"/>
            <a:r xmlns:a="http://schemas.openxmlformats.org/drawingml/2006/main">
              <a:rPr lang="zh-CN" altLang="zh-CN">
                <a:ea typeface="宋体" panose="02010600030101010101" pitchFamily="2" charset="-122"/>
              </a:rPr>
              <a:t>零件号</a:t>
            </a:r>
          </a:p>
          <a:p>
            <a:pPr xmlns:a="http://schemas.openxmlformats.org/drawingml/2006/main" lvl="1"/>
            <a:r xmlns:a="http://schemas.openxmlformats.org/drawingml/2006/main">
              <a:rPr lang="zh-CN" altLang="zh-CN">
                <a:ea typeface="宋体" panose="02010600030101010101" pitchFamily="2" charset="-122"/>
              </a:rPr>
              <a:t>姓名</a:t>
            </a:r>
          </a:p>
          <a:p>
            <a:pPr xmlns:a="http://schemas.openxmlformats.org/drawingml/2006/main" lvl="1"/>
            <a:r xmlns:a="http://schemas.openxmlformats.org/drawingml/2006/main">
              <a:rPr lang="zh-CN" altLang="zh-CN">
                <a:ea typeface="宋体" panose="02010600030101010101" pitchFamily="2" charset="-122"/>
              </a:rPr>
              <a:t>数量</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E5225096-71DD-4FFB-D822-C156FB18BA4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97A8700B-B40E-082A-B914-9AD4BF41120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6DFFDDD-F69F-8045-A209-FA2E3C206E0C}" type="slidenum">
              <a:rPr lang="en-US" altLang="zh-CN" sz="1200">
                <a:latin typeface="Arial" panose="020B0604020202020204" pitchFamily="34" charset="0"/>
              </a:rPr>
              <a:pPr/>
              <a:t>44</a:t>
            </a:fld>
            <a:endParaRPr lang="en-US" altLang="zh-CN" sz="1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A17D9EF4-2B35-7C0B-2F95-207139550D22}"/>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程序：维护零件数据库</a:t>
            </a:r>
          </a:p>
        </p:txBody>
      </p:sp>
      <p:sp>
        <p:nvSpPr>
          <p:cNvPr id="58371" name="Content Placeholder 2">
            <a:extLst>
              <a:ext uri="{FF2B5EF4-FFF2-40B4-BE49-F238E27FC236}">
                <a16:creationId xmlns:a16="http://schemas.microsoft.com/office/drawing/2014/main" id="{8888E5AC-1EF6-E2DF-941F-40C909BBA5A3}"/>
              </a:ext>
            </a:extLst>
          </p:cNvPr>
          <p:cNvSpPr>
            <a:spLocks noGrp="1"/>
          </p:cNvSpPr>
          <p:nvPr>
            <p:ph idx="1"/>
          </p:nvPr>
        </p:nvSpPr>
        <p:spPr/>
        <p:txBody>
          <a:bodyPr/>
          <a:lstStyle/>
          <a:p>
            <a:r xmlns:a="http://schemas.openxmlformats.org/drawingml/2006/main">
              <a:rPr lang="zh-CN" altLang="zh-CN">
                <a:ea typeface="宋体" panose="02010600030101010101" pitchFamily="2" charset="-122"/>
              </a:rPr>
              <a:t>程序支持的操作：</a:t>
            </a:r>
          </a:p>
          <a:p>
            <a:pPr xmlns:a="http://schemas.openxmlformats.org/drawingml/2006/main" lvl="1"/>
            <a:r xmlns:a="http://schemas.openxmlformats.org/drawingml/2006/main">
              <a:rPr lang="zh-CN" altLang="zh-CN">
                <a:ea typeface="宋体" panose="02010600030101010101" pitchFamily="2" charset="-122"/>
              </a:rPr>
              <a:t>添加新的零件编号、零件名称和手头的初始数量</a:t>
            </a:r>
          </a:p>
          <a:p>
            <a:pPr xmlns:a="http://schemas.openxmlformats.org/drawingml/2006/main" lvl="1"/>
            <a:r xmlns:a="http://schemas.openxmlformats.org/drawingml/2006/main">
              <a:rPr lang="zh-CN" altLang="zh-CN">
                <a:ea typeface="宋体" panose="02010600030101010101" pitchFamily="2" charset="-122"/>
              </a:rPr>
              <a:t>给定零件编号，打印零件名称和当前手头数量</a:t>
            </a:r>
          </a:p>
          <a:p>
            <a:pPr xmlns:a="http://schemas.openxmlformats.org/drawingml/2006/main" lvl="1"/>
            <a:r xmlns:a="http://schemas.openxmlformats.org/drawingml/2006/main">
              <a:rPr lang="zh-CN" altLang="zh-CN">
                <a:ea typeface="宋体" panose="02010600030101010101" pitchFamily="2" charset="-122"/>
              </a:rPr>
              <a:t>给定零件编号，更改现有数量</a:t>
            </a:r>
          </a:p>
          <a:p>
            <a:pPr xmlns:a="http://schemas.openxmlformats.org/drawingml/2006/main" lvl="1"/>
            <a:r xmlns:a="http://schemas.openxmlformats.org/drawingml/2006/main">
              <a:rPr lang="zh-CN" altLang="zh-CN">
                <a:ea typeface="宋体" panose="02010600030101010101" pitchFamily="2" charset="-122"/>
              </a:rPr>
              <a:t>打印一个表格，显示数据库中的所有信息</a:t>
            </a:r>
          </a:p>
          <a:p>
            <a:pPr xmlns:a="http://schemas.openxmlformats.org/drawingml/2006/main" lvl="1"/>
            <a:r xmlns:a="http://schemas.openxmlformats.org/drawingml/2006/main">
              <a:rPr lang="zh-CN" altLang="zh-CN">
                <a:ea typeface="宋体" panose="02010600030101010101" pitchFamily="2" charset="-122"/>
              </a:rPr>
              <a:t>终止程序执行</a:t>
            </a:r>
          </a:p>
        </p:txBody>
      </p:sp>
      <p:sp>
        <p:nvSpPr>
          <p:cNvPr id="4" name="Footer Placeholder 3">
            <a:extLst>
              <a:ext uri="{FF2B5EF4-FFF2-40B4-BE49-F238E27FC236}">
                <a16:creationId xmlns:a16="http://schemas.microsoft.com/office/drawing/2014/main" id="{13B43AC6-65B4-B599-8A8D-4D53A93B88A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AC85B4A-7AF9-1555-516C-05AD777D2E4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5F5777C-4EB4-C943-8D51-F1170BF110CA}" type="slidenum">
              <a:rPr lang="en-US" altLang="zh-CN" sz="1200">
                <a:latin typeface="Arial" panose="020B0604020202020204" pitchFamily="34" charset="0"/>
              </a:rPr>
              <a:pPr/>
              <a:t>45</a:t>
            </a:fld>
            <a:endParaRPr lang="en-US" altLang="zh-CN" sz="1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ADCABC9E-45D0-BC15-A004-C63197C2F634}"/>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程序：维护零件数据库</a:t>
            </a:r>
          </a:p>
        </p:txBody>
      </p:sp>
      <p:sp>
        <p:nvSpPr>
          <p:cNvPr id="59395" name="Content Placeholder 2">
            <a:extLst>
              <a:ext uri="{FF2B5EF4-FFF2-40B4-BE49-F238E27FC236}">
                <a16:creationId xmlns:a16="http://schemas.microsoft.com/office/drawing/2014/main" id="{FBC151D4-1BE0-B49F-E346-623D88BB8645}"/>
              </a:ext>
            </a:extLst>
          </p:cNvPr>
          <p:cNvSpPr>
            <a:spLocks noGrp="1"/>
          </p:cNvSpPr>
          <p:nvPr>
            <p:ph idx="1"/>
          </p:nvPr>
        </p:nvSpPr>
        <p:spPr/>
        <p:txBody>
          <a:bodyPr/>
          <a:lstStyle/>
          <a:p>
            <a:r xmlns:a="http://schemas.openxmlformats.org/drawingml/2006/main">
              <a:rPr lang="zh-CN" altLang="zh-CN" sz="2600">
                <a:ea typeface="宋体" panose="02010600030101010101" pitchFamily="2" charset="-122"/>
              </a:rPr>
              <a:t>代码</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i </a:t>
            </a:r>
            <a:r xmlns:a="http://schemas.openxmlformats.org/drawingml/2006/main">
              <a:rPr lang="zh-CN" altLang="zh-CN" sz="2600">
                <a:ea typeface="宋体" panose="02010600030101010101" pitchFamily="2" charset="-122"/>
              </a:rPr>
              <a:t>（插入）、 </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s </a:t>
            </a:r>
            <a:r xmlns:a="http://schemas.openxmlformats.org/drawingml/2006/main">
              <a:rPr lang="zh-CN" altLang="zh-CN" sz="2600">
                <a:ea typeface="宋体" panose="02010600030101010101" pitchFamily="2" charset="-122"/>
              </a:rPr>
              <a:t>（搜索）、 </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u </a:t>
            </a:r>
            <a:r xmlns:a="http://schemas.openxmlformats.org/drawingml/2006/main">
              <a:rPr lang="zh-CN" altLang="zh-CN" sz="2600">
                <a:ea typeface="宋体" panose="02010600030101010101" pitchFamily="2" charset="-122"/>
              </a:rPr>
              <a:t>（更新）、 </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p </a:t>
            </a:r>
            <a:r xmlns:a="http://schemas.openxmlformats.org/drawingml/2006/main">
              <a:rPr lang="zh-CN" altLang="zh-CN" sz="2600">
                <a:ea typeface="宋体" panose="02010600030101010101" pitchFamily="2" charset="-122"/>
              </a:rPr>
              <a:t>（打印）和</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q </a:t>
            </a:r>
            <a:r xmlns:a="http://schemas.openxmlformats.org/drawingml/2006/main">
              <a:rPr lang="zh-CN" altLang="zh-CN" sz="2600">
                <a:ea typeface="宋体" panose="02010600030101010101" pitchFamily="2" charset="-122"/>
              </a:rPr>
              <a:t>（退出）将用于表示这些操作。</a:t>
            </a:r>
          </a:p>
          <a:p>
            <a:r xmlns:a="http://schemas.openxmlformats.org/drawingml/2006/main">
              <a:rPr lang="zh-CN" altLang="zh-CN" sz="2600">
                <a:ea typeface="宋体" panose="02010600030101010101" pitchFamily="2" charset="-122"/>
              </a:rPr>
              <a:t>与程序的会话：</a:t>
            </a:r>
          </a:p>
          <a:p>
            <a:pPr xmlns:a="http://schemas.openxmlformats.org/drawingml/2006/main">
              <a:lnSpc>
                <a:spcPct val="80000"/>
              </a:lnSpc>
              <a:spcBef>
                <a:spcPts val="12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输入操作码： </a:t>
            </a:r>
            <a:r xmlns:a="http://schemas.openxmlformats.org/drawingml/2006/main">
              <a:rPr lang="zh-CN" altLang="zh-CN" sz="1900" u="sng">
                <a:latin typeface="Courier New" panose="02070309020205020404" pitchFamily="49" charset="0"/>
                <a:ea typeface="宋体" panose="02010600030101010101" pitchFamily="2" charset="-122"/>
                <a:cs typeface="Courier New" panose="02070309020205020404" pitchFamily="49" charset="0"/>
              </a:rPr>
              <a:t>i</a:t>
            </a:r>
          </a:p>
          <a:p>
            <a:pPr xmlns:a="http://schemas.openxmlformats.org/drawingml/2006/main">
              <a:lnSpc>
                <a:spcPct val="80000"/>
              </a:lnSpc>
              <a:spcBef>
                <a:spcPts val="6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输入零件编号： </a:t>
            </a:r>
            <a:r xmlns:a="http://schemas.openxmlformats.org/drawingml/2006/main">
              <a:rPr lang="zh-CN" altLang="zh-CN" sz="1900" u="sng">
                <a:latin typeface="Courier New" panose="02070309020205020404" pitchFamily="49" charset="0"/>
                <a:ea typeface="宋体" panose="02010600030101010101" pitchFamily="2" charset="-122"/>
                <a:cs typeface="Courier New" panose="02070309020205020404" pitchFamily="49" charset="0"/>
              </a:rPr>
              <a:t>528</a:t>
            </a:r>
          </a:p>
          <a:p>
            <a:pPr xmlns:a="http://schemas.openxmlformats.org/drawingml/2006/main">
              <a:lnSpc>
                <a:spcPct val="80000"/>
              </a:lnSpc>
              <a:spcBef>
                <a:spcPts val="6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输入部件名称：</a:t>
            </a:r>
            <a:r xmlns:a="http://schemas.openxmlformats.org/drawingml/2006/main">
              <a:rPr lang="zh-CN" altLang="zh-CN" sz="1900" u="sng">
                <a:latin typeface="Courier New" panose="02070309020205020404" pitchFamily="49" charset="0"/>
                <a:ea typeface="宋体" panose="02010600030101010101" pitchFamily="2" charset="-122"/>
                <a:cs typeface="Courier New" panose="02070309020205020404" pitchFamily="49" charset="0"/>
              </a:rPr>
              <a:t>磁盘驱动器</a:t>
            </a:r>
          </a:p>
          <a:p>
            <a:pPr xmlns:a="http://schemas.openxmlformats.org/drawingml/2006/main">
              <a:lnSpc>
                <a:spcPct val="80000"/>
              </a:lnSpc>
              <a:spcBef>
                <a:spcPts val="6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输入现有数量： </a:t>
            </a:r>
            <a:r xmlns:a="http://schemas.openxmlformats.org/drawingml/2006/main">
              <a:rPr lang="zh-CN" altLang="zh-CN" sz="1900" u="sng">
                <a:latin typeface="Courier New" panose="02070309020205020404" pitchFamily="49" charset="0"/>
                <a:ea typeface="宋体" panose="02010600030101010101" pitchFamily="2" charset="-122"/>
                <a:cs typeface="Courier New" panose="02070309020205020404" pitchFamily="49" charset="0"/>
              </a:rPr>
              <a:t>10</a:t>
            </a:r>
          </a:p>
          <a:p>
            <a:pPr xmlns:a="http://schemas.openxmlformats.org/drawingml/2006/main">
              <a:lnSpc>
                <a:spcPct val="80000"/>
              </a:lnSpc>
              <a:spcBef>
                <a:spcPts val="6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6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输入操作码： </a:t>
            </a:r>
            <a:r xmlns:a="http://schemas.openxmlformats.org/drawingml/2006/main">
              <a:rPr lang="zh-CN" altLang="zh-CN" sz="1900" u="sng">
                <a:latin typeface="Courier New" panose="02070309020205020404" pitchFamily="49" charset="0"/>
                <a:ea typeface="宋体" panose="02010600030101010101" pitchFamily="2" charset="-122"/>
                <a:cs typeface="Courier New" panose="02070309020205020404" pitchFamily="49" charset="0"/>
              </a:rPr>
              <a:t>s</a:t>
            </a:r>
          </a:p>
          <a:p>
            <a:pPr xmlns:a="http://schemas.openxmlformats.org/drawingml/2006/main">
              <a:lnSpc>
                <a:spcPct val="80000"/>
              </a:lnSpc>
              <a:spcBef>
                <a:spcPts val="6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输入零件编号： </a:t>
            </a:r>
            <a:r xmlns:a="http://schemas.openxmlformats.org/drawingml/2006/main">
              <a:rPr lang="zh-CN" altLang="zh-CN" sz="1900" u="sng">
                <a:latin typeface="Courier New" panose="02070309020205020404" pitchFamily="49" charset="0"/>
                <a:ea typeface="宋体" panose="02010600030101010101" pitchFamily="2" charset="-122"/>
                <a:cs typeface="Courier New" panose="02070309020205020404" pitchFamily="49" charset="0"/>
              </a:rPr>
              <a:t>528</a:t>
            </a:r>
          </a:p>
          <a:p>
            <a:pPr xmlns:a="http://schemas.openxmlformats.org/drawingml/2006/main">
              <a:lnSpc>
                <a:spcPct val="80000"/>
              </a:lnSpc>
              <a:spcBef>
                <a:spcPts val="6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部件名称：磁盘驱动器</a:t>
            </a:r>
          </a:p>
          <a:p>
            <a:pPr xmlns:a="http://schemas.openxmlformats.org/drawingml/2006/main">
              <a:lnSpc>
                <a:spcPct val="80000"/>
              </a:lnSpc>
              <a:spcBef>
                <a:spcPts val="6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现有数量：10</a:t>
            </a:r>
          </a:p>
        </p:txBody>
      </p:sp>
      <p:sp>
        <p:nvSpPr>
          <p:cNvPr id="4" name="Footer Placeholder 3">
            <a:extLst>
              <a:ext uri="{FF2B5EF4-FFF2-40B4-BE49-F238E27FC236}">
                <a16:creationId xmlns:a16="http://schemas.microsoft.com/office/drawing/2014/main" id="{528DF80F-B9F0-BAC6-1A3A-76D109FBF15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7C5CF5A-6678-B5E2-AA95-EAB958F2E2A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345F38E-5447-3646-A6F8-882BE6533A24}" type="slidenum">
              <a:rPr lang="en-US" altLang="zh-CN" sz="1200">
                <a:latin typeface="Arial" panose="020B0604020202020204" pitchFamily="34" charset="0"/>
              </a:rPr>
              <a:pPr/>
              <a:t>46</a:t>
            </a:fld>
            <a:endParaRPr lang="en-US" altLang="zh-CN" sz="1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3E417924-0AD9-3B06-A7A0-A2C14CCC3C29}"/>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程序：维护零件数据库</a:t>
            </a:r>
          </a:p>
        </p:txBody>
      </p:sp>
      <p:sp>
        <p:nvSpPr>
          <p:cNvPr id="60419" name="Content Placeholder 2">
            <a:extLst>
              <a:ext uri="{FF2B5EF4-FFF2-40B4-BE49-F238E27FC236}">
                <a16:creationId xmlns:a16="http://schemas.microsoft.com/office/drawing/2014/main" id="{4D57F0D1-5450-D605-C1FE-3CEF393238BB}"/>
              </a:ext>
            </a:extLst>
          </p:cNvPr>
          <p:cNvSpPr>
            <a:spLocks noGrp="1"/>
          </p:cNvSpPr>
          <p:nvPr>
            <p:ph idx="1"/>
          </p:nvPr>
        </p:nvSpPr>
        <p:spPr/>
        <p:txBody>
          <a:bodyPr/>
          <a:lstStyle/>
          <a:p>
            <a:pPr xmlns:a="http://schemas.openxmlformats.org/drawingml/2006/main">
              <a:lnSpc>
                <a:spcPct val="80000"/>
              </a:lnSpc>
              <a:spcBef>
                <a:spcPts val="6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输入操作码： </a:t>
            </a:r>
            <a:r xmlns:a="http://schemas.openxmlformats.org/drawingml/2006/main">
              <a:rPr lang="zh-CN" altLang="zh-CN" sz="1900" u="sng">
                <a:latin typeface="Courier New" panose="02070309020205020404" pitchFamily="49" charset="0"/>
                <a:ea typeface="宋体" panose="02010600030101010101" pitchFamily="2" charset="-122"/>
                <a:cs typeface="Courier New" panose="02070309020205020404" pitchFamily="49" charset="0"/>
              </a:rPr>
              <a:t>s</a:t>
            </a:r>
          </a:p>
          <a:p>
            <a:pPr xmlns:a="http://schemas.openxmlformats.org/drawingml/2006/main">
              <a:lnSpc>
                <a:spcPct val="80000"/>
              </a:lnSpc>
              <a:spcBef>
                <a:spcPts val="6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输入零件编号： </a:t>
            </a:r>
            <a:r xmlns:a="http://schemas.openxmlformats.org/drawingml/2006/main">
              <a:rPr lang="zh-CN" altLang="zh-CN" sz="1900" u="sng">
                <a:latin typeface="Courier New" panose="02070309020205020404" pitchFamily="49" charset="0"/>
                <a:ea typeface="宋体" panose="02010600030101010101" pitchFamily="2" charset="-122"/>
                <a:cs typeface="Courier New" panose="02070309020205020404" pitchFamily="49" charset="0"/>
              </a:rPr>
              <a:t>914</a:t>
            </a:r>
          </a:p>
          <a:p>
            <a:pPr xmlns:a="http://schemas.openxmlformats.org/drawingml/2006/main">
              <a:lnSpc>
                <a:spcPct val="80000"/>
              </a:lnSpc>
              <a:spcBef>
                <a:spcPts val="6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未找到零件。</a:t>
            </a:r>
          </a:p>
          <a:p>
            <a:pPr xmlns:a="http://schemas.openxmlformats.org/drawingml/2006/main">
              <a:lnSpc>
                <a:spcPct val="80000"/>
              </a:lnSpc>
              <a:spcBef>
                <a:spcPts val="6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6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输入操作码： </a:t>
            </a:r>
            <a:r xmlns:a="http://schemas.openxmlformats.org/drawingml/2006/main">
              <a:rPr lang="zh-CN" altLang="zh-CN" sz="1900" u="sng">
                <a:latin typeface="Courier New" panose="02070309020205020404" pitchFamily="49" charset="0"/>
                <a:ea typeface="宋体" panose="02010600030101010101" pitchFamily="2" charset="-122"/>
                <a:cs typeface="Courier New" panose="02070309020205020404" pitchFamily="49" charset="0"/>
              </a:rPr>
              <a:t>i</a:t>
            </a:r>
          </a:p>
          <a:p>
            <a:pPr xmlns:a="http://schemas.openxmlformats.org/drawingml/2006/main">
              <a:lnSpc>
                <a:spcPct val="80000"/>
              </a:lnSpc>
              <a:spcBef>
                <a:spcPts val="6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输入零件编号： </a:t>
            </a:r>
            <a:r xmlns:a="http://schemas.openxmlformats.org/drawingml/2006/main">
              <a:rPr lang="zh-CN" altLang="zh-CN" sz="1900" u="sng">
                <a:latin typeface="Courier New" panose="02070309020205020404" pitchFamily="49" charset="0"/>
                <a:ea typeface="宋体" panose="02010600030101010101" pitchFamily="2" charset="-122"/>
                <a:cs typeface="Courier New" panose="02070309020205020404" pitchFamily="49" charset="0"/>
              </a:rPr>
              <a:t>914</a:t>
            </a:r>
          </a:p>
          <a:p>
            <a:pPr xmlns:a="http://schemas.openxmlformats.org/drawingml/2006/main">
              <a:lnSpc>
                <a:spcPct val="80000"/>
              </a:lnSpc>
              <a:spcBef>
                <a:spcPts val="6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输入零件名称：</a:t>
            </a:r>
            <a:r xmlns:a="http://schemas.openxmlformats.org/drawingml/2006/main">
              <a:rPr lang="zh-CN" altLang="zh-CN" sz="1900" u="sng">
                <a:latin typeface="Courier New" panose="02070309020205020404" pitchFamily="49" charset="0"/>
                <a:ea typeface="宋体" panose="02010600030101010101" pitchFamily="2" charset="-122"/>
                <a:cs typeface="Courier New" panose="02070309020205020404" pitchFamily="49" charset="0"/>
              </a:rPr>
              <a:t>打印机电缆</a:t>
            </a:r>
          </a:p>
          <a:p>
            <a:pPr xmlns:a="http://schemas.openxmlformats.org/drawingml/2006/main">
              <a:lnSpc>
                <a:spcPct val="80000"/>
              </a:lnSpc>
              <a:spcBef>
                <a:spcPts val="6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输入现有数量： </a:t>
            </a:r>
            <a:r xmlns:a="http://schemas.openxmlformats.org/drawingml/2006/main">
              <a:rPr lang="zh-CN" altLang="zh-CN" sz="1900" u="sng">
                <a:latin typeface="Courier New" panose="02070309020205020404" pitchFamily="49" charset="0"/>
                <a:ea typeface="宋体" panose="02010600030101010101" pitchFamily="2" charset="-122"/>
                <a:cs typeface="Courier New" panose="02070309020205020404" pitchFamily="49" charset="0"/>
              </a:rPr>
              <a:t>5</a:t>
            </a:r>
          </a:p>
          <a:p>
            <a:pPr xmlns:a="http://schemas.openxmlformats.org/drawingml/2006/main">
              <a:lnSpc>
                <a:spcPct val="80000"/>
              </a:lnSpc>
              <a:spcBef>
                <a:spcPts val="6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6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输入操作码： </a:t>
            </a:r>
            <a:r xmlns:a="http://schemas.openxmlformats.org/drawingml/2006/main">
              <a:rPr lang="zh-CN" altLang="zh-CN" sz="1900" u="sng">
                <a:latin typeface="Courier New" panose="02070309020205020404" pitchFamily="49" charset="0"/>
                <a:ea typeface="宋体" panose="02010600030101010101" pitchFamily="2" charset="-122"/>
                <a:cs typeface="Courier New" panose="02070309020205020404" pitchFamily="49" charset="0"/>
              </a:rPr>
              <a:t>u</a:t>
            </a:r>
          </a:p>
          <a:p>
            <a:pPr xmlns:a="http://schemas.openxmlformats.org/drawingml/2006/main">
              <a:lnSpc>
                <a:spcPct val="80000"/>
              </a:lnSpc>
              <a:spcBef>
                <a:spcPts val="6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输入零件编号： </a:t>
            </a:r>
            <a:r xmlns:a="http://schemas.openxmlformats.org/drawingml/2006/main">
              <a:rPr lang="zh-CN" altLang="zh-CN" sz="1900" u="sng">
                <a:latin typeface="Courier New" panose="02070309020205020404" pitchFamily="49" charset="0"/>
                <a:ea typeface="宋体" panose="02010600030101010101" pitchFamily="2" charset="-122"/>
                <a:cs typeface="Courier New" panose="02070309020205020404" pitchFamily="49" charset="0"/>
              </a:rPr>
              <a:t>528</a:t>
            </a:r>
          </a:p>
          <a:p>
            <a:pPr xmlns:a="http://schemas.openxmlformats.org/drawingml/2006/main">
              <a:lnSpc>
                <a:spcPct val="80000"/>
              </a:lnSpc>
              <a:spcBef>
                <a:spcPts val="6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输入手头数量变化： </a:t>
            </a:r>
            <a:r xmlns:a="http://schemas.openxmlformats.org/drawingml/2006/main">
              <a:rPr lang="zh-CN" altLang="zh-CN" sz="1900" u="sng">
                <a:latin typeface="Courier New" panose="02070309020205020404" pitchFamily="49" charset="0"/>
                <a:ea typeface="宋体" panose="02010600030101010101" pitchFamily="2" charset="-122"/>
                <a:cs typeface="Courier New" panose="02070309020205020404" pitchFamily="49" charset="0"/>
              </a:rPr>
              <a:t>-2</a:t>
            </a:r>
          </a:p>
        </p:txBody>
      </p:sp>
      <p:sp>
        <p:nvSpPr>
          <p:cNvPr id="4" name="Footer Placeholder 3">
            <a:extLst>
              <a:ext uri="{FF2B5EF4-FFF2-40B4-BE49-F238E27FC236}">
                <a16:creationId xmlns:a16="http://schemas.microsoft.com/office/drawing/2014/main" id="{EE0D0245-1A21-BE21-7C69-53D9E325D2B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E370BD6-5177-5EB5-BBD2-684337A1698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AC2E9CC-EB44-9A41-9308-2251EB0F7689}" type="slidenum">
              <a:rPr lang="en-US" altLang="zh-CN" sz="1200">
                <a:latin typeface="Arial" panose="020B0604020202020204" pitchFamily="34" charset="0"/>
              </a:rPr>
              <a:pPr/>
              <a:t>47</a:t>
            </a:fld>
            <a:endParaRPr lang="en-US" altLang="zh-CN" sz="18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AAC31297-803A-93E7-165B-DF55D8166FA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程序：维护零件数据库</a:t>
            </a:r>
          </a:p>
        </p:txBody>
      </p:sp>
      <p:sp>
        <p:nvSpPr>
          <p:cNvPr id="61443" name="Content Placeholder 2">
            <a:extLst>
              <a:ext uri="{FF2B5EF4-FFF2-40B4-BE49-F238E27FC236}">
                <a16:creationId xmlns:a16="http://schemas.microsoft.com/office/drawing/2014/main" id="{88CC108C-67EC-0047-3F56-96B6D11EAA82}"/>
              </a:ext>
            </a:extLst>
          </p:cNvPr>
          <p:cNvSpPr>
            <a:spLocks noGrp="1"/>
          </p:cNvSpPr>
          <p:nvPr>
            <p:ph idx="1"/>
          </p:nvPr>
        </p:nvSpPr>
        <p:spPr>
          <a:xfrm>
            <a:off x="685800" y="1524000"/>
            <a:ext cx="8077200" cy="4800600"/>
          </a:xfrm>
        </p:spPr>
        <p:txBody>
          <a:bodyPr/>
          <a:lstStyle/>
          <a:p>
            <a:pPr xmlns:a="http://schemas.openxmlformats.org/drawingml/2006/main">
              <a:lnSpc>
                <a:spcPct val="80000"/>
              </a:lnSpc>
              <a:spcBef>
                <a:spcPts val="6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输入操作码： </a:t>
            </a:r>
            <a:r xmlns:a="http://schemas.openxmlformats.org/drawingml/2006/main">
              <a:rPr lang="zh-CN" altLang="zh-CN" sz="1900" u="sng">
                <a:latin typeface="Courier New" panose="02070309020205020404" pitchFamily="49" charset="0"/>
                <a:ea typeface="宋体" panose="02010600030101010101" pitchFamily="2" charset="-122"/>
                <a:cs typeface="Courier New" panose="02070309020205020404" pitchFamily="49" charset="0"/>
              </a:rPr>
              <a:t>s</a:t>
            </a:r>
          </a:p>
          <a:p>
            <a:pPr xmlns:a="http://schemas.openxmlformats.org/drawingml/2006/main">
              <a:lnSpc>
                <a:spcPct val="80000"/>
              </a:lnSpc>
              <a:spcBef>
                <a:spcPts val="6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输入零件编号： </a:t>
            </a:r>
            <a:r xmlns:a="http://schemas.openxmlformats.org/drawingml/2006/main">
              <a:rPr lang="zh-CN" altLang="zh-CN" sz="1900" u="sng">
                <a:latin typeface="Courier New" panose="02070309020205020404" pitchFamily="49" charset="0"/>
                <a:ea typeface="宋体" panose="02010600030101010101" pitchFamily="2" charset="-122"/>
                <a:cs typeface="Courier New" panose="02070309020205020404" pitchFamily="49" charset="0"/>
              </a:rPr>
              <a:t>528</a:t>
            </a:r>
          </a:p>
          <a:p>
            <a:pPr xmlns:a="http://schemas.openxmlformats.org/drawingml/2006/main">
              <a:lnSpc>
                <a:spcPct val="80000"/>
              </a:lnSpc>
              <a:spcBef>
                <a:spcPts val="6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部件名称：磁盘驱动器</a:t>
            </a:r>
          </a:p>
          <a:p>
            <a:pPr xmlns:a="http://schemas.openxmlformats.org/drawingml/2006/main">
              <a:lnSpc>
                <a:spcPct val="80000"/>
              </a:lnSpc>
              <a:spcBef>
                <a:spcPts val="6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现有数量：8</a:t>
            </a:r>
          </a:p>
          <a:p>
            <a:pPr xmlns:a="http://schemas.openxmlformats.org/drawingml/2006/main">
              <a:lnSpc>
                <a:spcPct val="80000"/>
              </a:lnSpc>
              <a:spcBef>
                <a:spcPts val="6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6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输入操作码： </a:t>
            </a:r>
            <a:r xmlns:a="http://schemas.openxmlformats.org/drawingml/2006/main">
              <a:rPr lang="zh-CN" altLang="zh-CN" sz="1900" u="sng">
                <a:latin typeface="Courier New" panose="02070309020205020404" pitchFamily="49" charset="0"/>
                <a:ea typeface="宋体" panose="02010600030101010101" pitchFamily="2" charset="-122"/>
                <a:cs typeface="Courier New" panose="02070309020205020404" pitchFamily="49" charset="0"/>
              </a:rPr>
              <a:t>p</a:t>
            </a:r>
          </a:p>
          <a:p>
            <a:pPr xmlns:a="http://schemas.openxmlformats.org/drawingml/2006/main">
              <a:lnSpc>
                <a:spcPct val="80000"/>
              </a:lnSpc>
              <a:spcBef>
                <a:spcPts val="6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零件编号 零件名称 现有数量</a:t>
            </a:r>
          </a:p>
          <a:p>
            <a:pPr xmlns:a="http://schemas.openxmlformats.org/drawingml/2006/main">
              <a:lnSpc>
                <a:spcPct val="80000"/>
              </a:lnSpc>
              <a:spcBef>
                <a:spcPts val="6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528 磁盘驱动器 8</a:t>
            </a:r>
          </a:p>
          <a:p>
            <a:pPr xmlns:a="http://schemas.openxmlformats.org/drawingml/2006/main">
              <a:lnSpc>
                <a:spcPct val="80000"/>
              </a:lnSpc>
              <a:spcBef>
                <a:spcPts val="6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914 打印机电缆 5</a:t>
            </a:r>
          </a:p>
          <a:p>
            <a:pPr xmlns:a="http://schemas.openxmlformats.org/drawingml/2006/main">
              <a:lnSpc>
                <a:spcPct val="80000"/>
              </a:lnSpc>
              <a:spcBef>
                <a:spcPts val="6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6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输入操作码： </a:t>
            </a:r>
            <a:r xmlns:a="http://schemas.openxmlformats.org/drawingml/2006/main">
              <a:rPr lang="zh-CN" altLang="zh-CN" sz="1900" u="sng">
                <a:latin typeface="Courier New" panose="02070309020205020404" pitchFamily="49" charset="0"/>
                <a:ea typeface="宋体" panose="02010600030101010101" pitchFamily="2" charset="-122"/>
                <a:cs typeface="Courier New" panose="02070309020205020404" pitchFamily="49" charset="0"/>
              </a:rPr>
              <a:t>q</a:t>
            </a:r>
          </a:p>
          <a:p>
            <a:pPr>
              <a:buFontTx/>
              <a:buNone/>
            </a:pPr>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3B66B96C-B582-F5FA-9FE2-9E38542C1F8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1209D22-8742-7191-1F2A-A483C076515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2BC031F-877B-3A4F-8993-C59AB6E54726}" type="slidenum">
              <a:rPr lang="en-US" altLang="zh-CN" sz="1200">
                <a:latin typeface="Arial" panose="020B0604020202020204" pitchFamily="34" charset="0"/>
              </a:rPr>
              <a:pPr/>
              <a:t>48</a:t>
            </a:fld>
            <a:endParaRPr lang="en-US" altLang="zh-CN"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62AF2AF4-3DFB-A076-6AA1-5D7A027A81F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程序：维护零件数据库</a:t>
            </a:r>
          </a:p>
        </p:txBody>
      </p:sp>
      <p:sp>
        <p:nvSpPr>
          <p:cNvPr id="62467" name="Content Placeholder 2">
            <a:extLst>
              <a:ext uri="{FF2B5EF4-FFF2-40B4-BE49-F238E27FC236}">
                <a16:creationId xmlns:a16="http://schemas.microsoft.com/office/drawing/2014/main" id="{203D24C1-CE3A-9051-1F21-1BE673D10CA5}"/>
              </a:ext>
            </a:extLst>
          </p:cNvPr>
          <p:cNvSpPr>
            <a:spLocks noGrp="1"/>
          </p:cNvSpPr>
          <p:nvPr>
            <p:ph idx="1"/>
          </p:nvPr>
        </p:nvSpPr>
        <p:spPr/>
        <p:txBody>
          <a:bodyPr/>
          <a:lstStyle/>
          <a:p>
            <a:r xmlns:a="http://schemas.openxmlformats.org/drawingml/2006/main">
              <a:rPr lang="zh-CN" altLang="zh-CN">
                <a:ea typeface="宋体" panose="02010600030101010101" pitchFamily="2" charset="-122"/>
              </a:rPr>
              <a:t>该程序将在结构中存储有关每个部分的信息。</a:t>
            </a:r>
          </a:p>
          <a:p>
            <a:r xmlns:a="http://schemas.openxmlformats.org/drawingml/2006/main">
              <a:rPr lang="zh-CN" altLang="zh-CN">
                <a:ea typeface="宋体" panose="02010600030101010101" pitchFamily="2" charset="-122"/>
              </a:rPr>
              <a:t>这些结构将存储在名为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inventory的数组中</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名为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num_parts的变量</a:t>
            </a:r>
            <a:r xmlns:a="http://schemas.openxmlformats.org/drawingml/2006/main">
              <a:rPr lang="zh-CN" altLang="zh-CN">
                <a:ea typeface="宋体" panose="02010600030101010101" pitchFamily="2" charset="-122"/>
              </a:rPr>
              <a:t>将跟踪当前存储在数组中的零件数。</a:t>
            </a:r>
          </a:p>
        </p:txBody>
      </p:sp>
      <p:sp>
        <p:nvSpPr>
          <p:cNvPr id="4" name="Footer Placeholder 3">
            <a:extLst>
              <a:ext uri="{FF2B5EF4-FFF2-40B4-BE49-F238E27FC236}">
                <a16:creationId xmlns:a16="http://schemas.microsoft.com/office/drawing/2014/main" id="{12D24A68-57F1-97AD-F175-0BB566F974D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17F5F06-A576-FD38-70BA-DF7C5634C8B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B72A80D-787C-164B-AB87-323F21B37C80}" type="slidenum">
              <a:rPr lang="en-US" altLang="zh-CN" sz="1200">
                <a:latin typeface="Arial" panose="020B0604020202020204" pitchFamily="34" charset="0"/>
              </a:rPr>
              <a:pPr/>
              <a:t>49</a:t>
            </a:fld>
            <a:endParaRPr lang="en-US" altLang="zh-CN"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B8048347-530D-813C-E460-2CC02C503FB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声明结构变量</a:t>
            </a:r>
          </a:p>
        </p:txBody>
      </p:sp>
      <p:sp>
        <p:nvSpPr>
          <p:cNvPr id="17411" name="Content Placeholder 2">
            <a:extLst>
              <a:ext uri="{FF2B5EF4-FFF2-40B4-BE49-F238E27FC236}">
                <a16:creationId xmlns:a16="http://schemas.microsoft.com/office/drawing/2014/main" id="{2381B0C9-145C-709E-ECAA-1AFF5BE2A965}"/>
              </a:ext>
            </a:extLst>
          </p:cNvPr>
          <p:cNvSpPr>
            <a:spLocks noGrp="1"/>
          </p:cNvSpPr>
          <p:nvPr>
            <p:ph idx="1"/>
          </p:nvPr>
        </p:nvSpPr>
        <p:spPr/>
        <p:txBody>
          <a:bodyPr/>
          <a:lstStyle/>
          <a:p>
            <a:r xmlns:a="http://schemas.openxmlformats.org/drawingml/2006/main">
              <a:rPr lang="zh-CN" altLang="zh-CN">
                <a:ea typeface="宋体" panose="02010600030101010101" pitchFamily="2" charset="-122"/>
              </a:rPr>
              <a:t>结构的抽象表示：</a:t>
            </a:r>
          </a:p>
          <a:p>
            <a:pPr>
              <a:buFontTx/>
              <a:buNone/>
            </a:pPr>
            <a:endParaRPr lang="en-US" altLang="zh-CN">
              <a:ea typeface="宋体" panose="02010600030101010101" pitchFamily="2" charset="-122"/>
            </a:endParaRPr>
          </a:p>
          <a:p>
            <a:pPr>
              <a:buFontTx/>
              <a:buNone/>
            </a:pPr>
            <a:endParaRPr lang="en-US" altLang="zh-CN">
              <a:ea typeface="宋体" panose="02010600030101010101" pitchFamily="2" charset="-122"/>
            </a:endParaRPr>
          </a:p>
          <a:p>
            <a:pPr>
              <a:buFontTx/>
              <a:buNone/>
            </a:pPr>
            <a:endParaRPr lang="en-US" altLang="zh-CN">
              <a:ea typeface="宋体" panose="02010600030101010101" pitchFamily="2" charset="-122"/>
            </a:endParaRPr>
          </a:p>
          <a:p>
            <a:r xmlns:a="http://schemas.openxmlformats.org/drawingml/2006/main">
              <a:rPr lang="zh-CN" altLang="zh-CN">
                <a:ea typeface="宋体" panose="02010600030101010101" pitchFamily="2" charset="-122"/>
              </a:rPr>
              <a:t>成员值将在稍后放入框中。</a:t>
            </a:r>
          </a:p>
        </p:txBody>
      </p:sp>
      <p:sp>
        <p:nvSpPr>
          <p:cNvPr id="4" name="Footer Placeholder 3">
            <a:extLst>
              <a:ext uri="{FF2B5EF4-FFF2-40B4-BE49-F238E27FC236}">
                <a16:creationId xmlns:a16="http://schemas.microsoft.com/office/drawing/2014/main" id="{07A674F7-8993-A500-5F95-69B4EF00307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AAA2D25-D7AB-F4A3-B0BC-58FBFEE2851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14BBD30-39C9-B44F-8703-D4F6AF06F9DA}" type="slidenum">
              <a:rPr lang="en-US" altLang="zh-CN" sz="1200">
                <a:latin typeface="Arial" panose="020B0604020202020204" pitchFamily="34" charset="0"/>
              </a:rPr>
              <a:pPr/>
              <a:t>5</a:t>
            </a:fld>
            <a:endParaRPr lang="en-US" altLang="zh-CN" sz="1800"/>
          </a:p>
        </p:txBody>
      </p:sp>
      <p:pic>
        <p:nvPicPr>
          <p:cNvPr id="17414" name="Picture 6">
            <a:extLst>
              <a:ext uri="{FF2B5EF4-FFF2-40B4-BE49-F238E27FC236}">
                <a16:creationId xmlns:a16="http://schemas.microsoft.com/office/drawing/2014/main" id="{301E24DE-1B2C-85CC-15C5-E6CBA09817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63" y="2176463"/>
            <a:ext cx="2319337" cy="132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17415" name="Picture 7">
            <a:extLst>
              <a:ext uri="{FF2B5EF4-FFF2-40B4-BE49-F238E27FC236}">
                <a16:creationId xmlns:a16="http://schemas.microsoft.com/office/drawing/2014/main" id="{2225C799-2F17-3A8F-1A9B-403175D543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173288"/>
            <a:ext cx="2557463"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19A9F507-64FF-5F5E-58A3-8D6236B33666}"/>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程序：维护零件数据库</a:t>
            </a:r>
          </a:p>
        </p:txBody>
      </p:sp>
      <p:sp>
        <p:nvSpPr>
          <p:cNvPr id="63491" name="Content Placeholder 2">
            <a:extLst>
              <a:ext uri="{FF2B5EF4-FFF2-40B4-BE49-F238E27FC236}">
                <a16:creationId xmlns:a16="http://schemas.microsoft.com/office/drawing/2014/main" id="{1BFFB4AE-2E94-215D-20FD-2B20B52BDBD3}"/>
              </a:ext>
            </a:extLst>
          </p:cNvPr>
          <p:cNvSpPr>
            <a:spLocks noGrp="1"/>
          </p:cNvSpPr>
          <p:nvPr>
            <p:ph idx="1"/>
          </p:nvPr>
        </p:nvSpPr>
        <p:spPr/>
        <p:txBody>
          <a:bodyPr/>
          <a:lstStyle/>
          <a:p>
            <a:r xmlns:a="http://schemas.openxmlformats.org/drawingml/2006/main">
              <a:rPr lang="zh-CN" altLang="zh-CN">
                <a:ea typeface="宋体" panose="02010600030101010101" pitchFamily="2" charset="-122"/>
              </a:rPr>
              <a:t>程序主循环的概要：</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为了 （;;） {</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i="1">
                <a:ea typeface="宋体" panose="02010600030101010101" pitchFamily="2" charset="-122"/>
              </a:rPr>
              <a:t>提示用户输入操作码</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i="1">
                <a:ea typeface="宋体" panose="02010600030101010101" pitchFamily="2" charset="-122"/>
              </a:rPr>
              <a:t>读取</a:t>
            </a:r>
            <a:r xmlns:a="http://schemas.openxmlformats.org/drawingml/2006/main">
              <a:rPr lang="zh-CN" altLang="zh-CN" sz="2400" i="1">
                <a:ea typeface="宋体" panose="02010600030101010101" pitchFamily="2" charset="-122"/>
                <a:cs typeface="Courier New" panose="02070309020205020404" pitchFamily="49" charset="0"/>
              </a:rPr>
              <a:t>代码</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开关（</a:t>
            </a:r>
            <a:r xmlns:a="http://schemas.openxmlformats.org/drawingml/2006/main">
              <a:rPr lang="zh-CN" altLang="zh-CN" sz="2400" i="1">
                <a:ea typeface="宋体" panose="02010600030101010101" pitchFamily="2" charset="-122"/>
                <a:cs typeface="Courier New" panose="02070309020205020404" pitchFamily="49" charset="0"/>
              </a:rPr>
              <a:t>代码</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case 'i'：</a:t>
            </a:r>
            <a:r xmlns:a="http://schemas.openxmlformats.org/drawingml/2006/main">
              <a:rPr lang="zh-CN" altLang="zh-CN" sz="2400" i="1">
                <a:ea typeface="宋体" panose="02010600030101010101" pitchFamily="2" charset="-122"/>
              </a:rPr>
              <a:t>执行插入操作</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；休息;</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case 's'：</a:t>
            </a:r>
            <a:r xmlns:a="http://schemas.openxmlformats.org/drawingml/2006/main">
              <a:rPr lang="zh-CN" altLang="zh-CN" sz="2400" i="1">
                <a:ea typeface="宋体" panose="02010600030101010101" pitchFamily="2" charset="-122"/>
              </a:rPr>
              <a:t>执行搜索操作</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；休息;</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case 'u'：</a:t>
            </a:r>
            <a:r xmlns:a="http://schemas.openxmlformats.org/drawingml/2006/main">
              <a:rPr lang="zh-CN" altLang="zh-CN" sz="2400" i="1">
                <a:ea typeface="宋体" panose="02010600030101010101" pitchFamily="2" charset="-122"/>
              </a:rPr>
              <a:t>执行更新操作</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；休息;</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case 'p'：</a:t>
            </a:r>
            <a:r xmlns:a="http://schemas.openxmlformats.org/drawingml/2006/main">
              <a:rPr lang="zh-CN" altLang="zh-CN" sz="2400" i="1">
                <a:ea typeface="宋体" panose="02010600030101010101" pitchFamily="2" charset="-122"/>
              </a:rPr>
              <a:t>执行打印操作</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；休息;</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case 'q':</a:t>
            </a:r>
            <a:r xmlns:a="http://schemas.openxmlformats.org/drawingml/2006/main">
              <a:rPr lang="zh-CN" altLang="zh-CN" sz="2400" i="1">
                <a:ea typeface="宋体" panose="02010600030101010101" pitchFamily="2" charset="-122"/>
              </a:rPr>
              <a:t>终止程序</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默认：</a:t>
            </a:r>
            <a:r xmlns:a="http://schemas.openxmlformats.org/drawingml/2006/main">
              <a:rPr lang="zh-CN" altLang="zh-CN" sz="2400" i="1">
                <a:ea typeface="宋体" panose="02010600030101010101" pitchFamily="2" charset="-122"/>
              </a:rPr>
              <a:t>打印错误信息</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70000"/>
              </a:lnSpc>
              <a:spcBef>
                <a:spcPct val="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70000"/>
              </a:lnSpc>
              <a:spcBef>
                <a:spcPct val="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72F6BE4A-D901-8901-453A-25A10ED92B2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5E91C9F-6DC5-B2EB-7DEA-568FA549DE4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64C8A20-67B2-3D4B-9545-211630181A70}" type="slidenum">
              <a:rPr lang="en-US" altLang="zh-CN" sz="1200">
                <a:latin typeface="Arial" panose="020B0604020202020204" pitchFamily="34" charset="0"/>
              </a:rPr>
              <a:pPr/>
              <a:t>50</a:t>
            </a:fld>
            <a:endParaRPr lang="en-US" altLang="zh-CN" sz="1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F8B519B9-339E-D471-D9A0-D78AA6DCE5A7}"/>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程序：维护零件数据库</a:t>
            </a:r>
          </a:p>
        </p:txBody>
      </p:sp>
      <p:sp>
        <p:nvSpPr>
          <p:cNvPr id="64515" name="Content Placeholder 2">
            <a:extLst>
              <a:ext uri="{FF2B5EF4-FFF2-40B4-BE49-F238E27FC236}">
                <a16:creationId xmlns:a16="http://schemas.microsoft.com/office/drawing/2014/main" id="{BD6694D5-A710-45E3-CE24-170B6D7F8432}"/>
              </a:ext>
            </a:extLst>
          </p:cNvPr>
          <p:cNvSpPr>
            <a:spLocks noGrp="1"/>
          </p:cNvSpPr>
          <p:nvPr>
            <p:ph idx="1"/>
          </p:nvPr>
        </p:nvSpPr>
        <p:spPr/>
        <p:txBody>
          <a:bodyPr/>
          <a:lstStyle/>
          <a:p>
            <a:r xmlns:a="http://schemas.openxmlformats.org/drawingml/2006/main">
              <a:rPr lang="zh-CN" altLang="zh-CN" sz="2700">
                <a:ea typeface="宋体" panose="02010600030101010101" pitchFamily="2" charset="-122"/>
              </a:rPr>
              <a:t>单独的函数将执行插入、搜索、更新和打印操作。</a:t>
            </a:r>
          </a:p>
          <a:p>
            <a:r xmlns:a="http://schemas.openxmlformats.org/drawingml/2006/main">
              <a:rPr lang="zh-CN" altLang="zh-CN" sz="2700">
                <a:ea typeface="宋体" panose="02010600030101010101" pitchFamily="2" charset="-122"/>
              </a:rPr>
              <a:t>由于这些函数都需要访问</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inventory</a:t>
            </a:r>
            <a:r xmlns:a="http://schemas.openxmlformats.org/drawingml/2006/main">
              <a:rPr lang="zh-CN" altLang="zh-CN" sz="2700">
                <a:ea typeface="宋体" panose="02010600030101010101" pitchFamily="2" charset="-122"/>
              </a:rPr>
              <a:t>和</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num_parts </a:t>
            </a:r>
            <a:r xmlns:a="http://schemas.openxmlformats.org/drawingml/2006/main">
              <a:rPr lang="zh-CN" altLang="zh-CN" sz="2700">
                <a:ea typeface="宋体" panose="02010600030101010101" pitchFamily="2" charset="-122"/>
              </a:rPr>
              <a:t>，因此这些变量将是外部的。</a:t>
            </a:r>
          </a:p>
          <a:p>
            <a:r xmlns:a="http://schemas.openxmlformats.org/drawingml/2006/main">
              <a:rPr lang="zh-CN" altLang="zh-CN" sz="2700">
                <a:ea typeface="宋体" panose="02010600030101010101" pitchFamily="2" charset="-122"/>
              </a:rPr>
              <a:t>该程序分为三个文件：</a:t>
            </a:r>
          </a:p>
          <a:p>
            <a:pPr xmlns:a="http://schemas.openxmlformats.org/drawingml/2006/main" lvl="1"/>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inventory.c </a:t>
            </a:r>
            <a:r xmlns:a="http://schemas.openxmlformats.org/drawingml/2006/main">
              <a:rPr lang="zh-CN" altLang="zh-CN" sz="2300">
                <a:ea typeface="宋体" panose="02010600030101010101" pitchFamily="2" charset="-122"/>
              </a:rPr>
              <a:t>（程序的大部分）</a:t>
            </a:r>
          </a:p>
          <a:p>
            <a:pPr xmlns:a="http://schemas.openxmlformats.org/drawingml/2006/main" lvl="1"/>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readline.h </a:t>
            </a:r>
            <a:r xmlns:a="http://schemas.openxmlformats.org/drawingml/2006/main">
              <a:rPr lang="zh-CN" altLang="zh-CN" sz="2300">
                <a:ea typeface="宋体" panose="02010600030101010101" pitchFamily="2" charset="-122"/>
                <a:cs typeface="Courier New" panose="02070309020205020404" pitchFamily="49" charset="0"/>
              </a:rPr>
              <a:t>（包含</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read_line</a:t>
            </a:r>
            <a:r xmlns:a="http://schemas.openxmlformats.org/drawingml/2006/main">
              <a:rPr lang="zh-CN" altLang="zh-CN" sz="2300">
                <a:ea typeface="宋体" panose="02010600030101010101" pitchFamily="2" charset="-122"/>
              </a:rPr>
              <a:t>函数</a:t>
            </a:r>
            <a:r xmlns:a="http://schemas.openxmlformats.org/drawingml/2006/main">
              <a:rPr lang="zh-CN" altLang="zh-CN" sz="2300">
                <a:ea typeface="宋体" panose="02010600030101010101" pitchFamily="2" charset="-122"/>
              </a:rPr>
              <a:t>的原型）</a:t>
            </a:r>
          </a:p>
          <a:p>
            <a:pPr xmlns:a="http://schemas.openxmlformats.org/drawingml/2006/main" lvl="1"/>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readline.c </a:t>
            </a:r>
            <a:r xmlns:a="http://schemas.openxmlformats.org/drawingml/2006/main">
              <a:rPr lang="zh-CN" altLang="zh-CN" sz="2300">
                <a:ea typeface="宋体" panose="02010600030101010101" pitchFamily="2" charset="-122"/>
              </a:rPr>
              <a:t>（包含</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read_line的定义</a:t>
            </a:r>
            <a:r xmlns:a="http://schemas.openxmlformats.org/drawingml/2006/main">
              <a:rPr lang="zh-CN" altLang="zh-CN" sz="2300">
                <a:ea typeface="宋体" panose="02010600030101010101" pitchFamily="2" charset="-122"/>
              </a:rPr>
              <a:t>）</a:t>
            </a:r>
          </a:p>
        </p:txBody>
      </p:sp>
      <p:sp>
        <p:nvSpPr>
          <p:cNvPr id="4" name="Footer Placeholder 3">
            <a:extLst>
              <a:ext uri="{FF2B5EF4-FFF2-40B4-BE49-F238E27FC236}">
                <a16:creationId xmlns:a16="http://schemas.microsoft.com/office/drawing/2014/main" id="{BBBF744C-CFBC-77F2-8DAC-1E4B49B3E4A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2BDA5FA-9089-E442-C8C9-1B537A65B07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0D87F3F-5139-5541-B425-730B980FD2B0}" type="slidenum">
              <a:rPr lang="en-US" altLang="zh-CN" sz="1200">
                <a:latin typeface="Arial" panose="020B0604020202020204" pitchFamily="34" charset="0"/>
              </a:rPr>
              <a:pPr/>
              <a:t>51</a:t>
            </a:fld>
            <a:endParaRPr lang="en-US" altLang="zh-CN" sz="1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ntent Placeholder 2">
            <a:extLst>
              <a:ext uri="{FF2B5EF4-FFF2-40B4-BE49-F238E27FC236}">
                <a16:creationId xmlns:a16="http://schemas.microsoft.com/office/drawing/2014/main" id="{DC55F0FB-7585-92C8-DF20-364F271DCF67}"/>
              </a:ext>
            </a:extLst>
          </p:cNvPr>
          <p:cNvSpPr>
            <a:spLocks noGrp="1"/>
          </p:cNvSpPr>
          <p:nvPr>
            <p:ph idx="1"/>
          </p:nvPr>
        </p:nvSpPr>
        <p:spPr>
          <a:xfrm>
            <a:off x="381000" y="762000"/>
            <a:ext cx="8382000" cy="5562600"/>
          </a:xfrm>
        </p:spPr>
        <p:txBody>
          <a:bodyPr/>
          <a:lstStyle/>
          <a:p>
            <a:pPr xmlns:a="http://schemas.openxmlformats.org/drawingml/2006/main" algn="ctr">
              <a:spcBef>
                <a:spcPts val="600"/>
              </a:spcBef>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库存.c</a:t>
            </a:r>
          </a:p>
          <a:p>
            <a:pPr>
              <a:spcBef>
                <a:spcPts val="200"/>
              </a:spcBef>
              <a:buFontTx/>
              <a:buNone/>
            </a:pPr>
            <a:endParaRPr lang="en-US" altLang="zh-CN" sz="8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维护一个零件数据库（数组版本）*/</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&lt;stdio.h&gt;</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"readline.h"</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#define NAME_LEN 25</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#define MAX_PARTS 100</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结构部分{</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整数；</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字符名称[NAME_LEN+1]；</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int on_hand;</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库存[MAX_PARTS];</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int num_parts = 0; /* 当前存储的部分数量 */</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int find_part(int number);</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无效插入（无效）；</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无效搜索（无效）；</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无效更新（无效）；</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无效打印（无效）；</a:t>
            </a:r>
          </a:p>
        </p:txBody>
      </p:sp>
      <p:sp>
        <p:nvSpPr>
          <p:cNvPr id="4" name="Footer Placeholder 3">
            <a:extLst>
              <a:ext uri="{FF2B5EF4-FFF2-40B4-BE49-F238E27FC236}">
                <a16:creationId xmlns:a16="http://schemas.microsoft.com/office/drawing/2014/main" id="{004CF431-1178-E621-CAF3-E50BF93081B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9A07364-7B50-59E7-27E8-ED6E4F8A53A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EED6567-9B62-6742-8A76-CAD63635DD7C}" type="slidenum">
              <a:rPr lang="en-US" altLang="zh-CN" sz="1200">
                <a:latin typeface="Arial" panose="020B0604020202020204" pitchFamily="34" charset="0"/>
              </a:rPr>
              <a:pPr/>
              <a:t>52</a:t>
            </a:fld>
            <a:endParaRPr lang="en-US" altLang="zh-CN" sz="18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ntent Placeholder 2">
            <a:extLst>
              <a:ext uri="{FF2B5EF4-FFF2-40B4-BE49-F238E27FC236}">
                <a16:creationId xmlns:a16="http://schemas.microsoft.com/office/drawing/2014/main" id="{BC55C85B-FADB-7B44-83DE-C9532F58D306}"/>
              </a:ext>
            </a:extLst>
          </p:cNvPr>
          <p:cNvSpPr>
            <a:spLocks noGrp="1"/>
          </p:cNvSpPr>
          <p:nvPr>
            <p:ph idx="1"/>
          </p:nvPr>
        </p:nvSpPr>
        <p:spPr>
          <a:xfrm>
            <a:off x="381000" y="762000"/>
            <a:ext cx="8458200" cy="5562600"/>
          </a:xfrm>
        </p:spPr>
        <p:txBody>
          <a:bodyPr/>
          <a:lstStyle/>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main：提示用户输入操作码，*</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然后调用一个函数来执行请求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行动。重复直到用户输入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*命令'q'。如果用户 * 打印错误消息</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输入非法代码。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诠释主要（无效）</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字符代码；</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为了 （;;）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printf("输入操作码：");</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scanf("%c", &amp;code);</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while (getchar() != '\n') /* 跳到行尾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2E8631D2-066C-453A-B05D-AF9FDBCE2B5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DD4A0B3-8A23-3801-0D9F-5E0FB7BFED9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07CF4E9-2D4D-A145-AF76-A041D59A6574}" type="slidenum">
              <a:rPr lang="en-US" altLang="zh-CN" sz="1200">
                <a:latin typeface="Arial" panose="020B0604020202020204" pitchFamily="34" charset="0"/>
              </a:rPr>
              <a:pPr/>
              <a:t>53</a:t>
            </a:fld>
            <a:endParaRPr lang="en-US" altLang="zh-CN" sz="1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ntent Placeholder 2">
            <a:extLst>
              <a:ext uri="{FF2B5EF4-FFF2-40B4-BE49-F238E27FC236}">
                <a16:creationId xmlns:a16="http://schemas.microsoft.com/office/drawing/2014/main" id="{D010FE3E-13DF-0794-76D2-5C0AC0B219E0}"/>
              </a:ext>
            </a:extLst>
          </p:cNvPr>
          <p:cNvSpPr>
            <a:spLocks noGrp="1"/>
          </p:cNvSpPr>
          <p:nvPr>
            <p:ph idx="1"/>
          </p:nvPr>
        </p:nvSpPr>
        <p:spPr>
          <a:xfrm>
            <a:off x="381000" y="762000"/>
            <a:ext cx="8458200" cy="5562600"/>
          </a:xfrm>
        </p:spPr>
        <p:txBody>
          <a:bodyPr/>
          <a:lstStyle/>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开关（代码）{</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案例“我”：插入（）；</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休息;</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案例's'：搜索（）；</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休息;</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案例“你”：更新（）；</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休息;</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案例“p”：打印（）；</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休息;</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案例'q'：返回0；</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默认值：printf("非法代码\n");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C6C83B44-62F0-0B54-FF82-A312AEFE900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D05D174-34D9-309B-0911-8B9A7FDA156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67F7588-7BE3-B945-B473-96F307A1285D}" type="slidenum">
              <a:rPr lang="en-US" altLang="zh-CN" sz="1200">
                <a:latin typeface="Arial" panose="020B0604020202020204" pitchFamily="34" charset="0"/>
              </a:rPr>
              <a:pPr/>
              <a:t>54</a:t>
            </a:fld>
            <a:endParaRPr lang="en-US" altLang="zh-CN" sz="1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ntent Placeholder 2">
            <a:extLst>
              <a:ext uri="{FF2B5EF4-FFF2-40B4-BE49-F238E27FC236}">
                <a16:creationId xmlns:a16="http://schemas.microsoft.com/office/drawing/2014/main" id="{DE69FD42-C0D6-38F8-F34A-522B8E5EF9E1}"/>
              </a:ext>
            </a:extLst>
          </p:cNvPr>
          <p:cNvSpPr>
            <a:spLocks noGrp="1"/>
          </p:cNvSpPr>
          <p:nvPr>
            <p:ph idx="1"/>
          </p:nvPr>
        </p:nvSpPr>
        <p:spPr>
          <a:xfrm>
            <a:off x="381000" y="762000"/>
            <a:ext cx="8458200" cy="5562600"/>
          </a:xfrm>
        </p:spPr>
        <p:txBody>
          <a:bodyPr/>
          <a:lstStyle/>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find_part：在库存中查找零件号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大批。如果部分 * 返回数组索引</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找到号码；否则，返回 -1。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int find_part(int number)</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诠释我;</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对于 (i = 0; i &lt; num_parts; i++)</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if (库存[i].number == number)</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返回我；</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返回-1；</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C8A6573D-B91B-BE8B-3011-B8B1CB3C178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6D22904-1232-CA9C-9FFA-12D895C7DF6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AA69AC7-4391-6243-BA58-0AFEDB256CF1}" type="slidenum">
              <a:rPr lang="en-US" altLang="zh-CN" sz="1200">
                <a:latin typeface="Arial" panose="020B0604020202020204" pitchFamily="34" charset="0"/>
              </a:rPr>
              <a:pPr/>
              <a:t>55</a:t>
            </a:fld>
            <a:endParaRPr lang="en-US" altLang="zh-CN" sz="18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ntent Placeholder 2">
            <a:extLst>
              <a:ext uri="{FF2B5EF4-FFF2-40B4-BE49-F238E27FC236}">
                <a16:creationId xmlns:a16="http://schemas.microsoft.com/office/drawing/2014/main" id="{CDEBB4B0-E245-11A5-4DE6-9AC4F85586D4}"/>
              </a:ext>
            </a:extLst>
          </p:cNvPr>
          <p:cNvSpPr>
            <a:spLocks noGrp="1"/>
          </p:cNvSpPr>
          <p:nvPr>
            <p:ph idx="1"/>
          </p:nvPr>
        </p:nvSpPr>
        <p:spPr>
          <a:xfrm>
            <a:off x="381000" y="762000"/>
            <a:ext cx="8458200" cy="5562600"/>
          </a:xfrm>
        </p:spPr>
        <p:txBody>
          <a:bodyPr/>
          <a:lstStyle/>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插入：提示用户输入新的信息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部分，然后将该部分插入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数据库。打印错误消息并返回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如果零件已经存在或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数据库已满。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无效插入（无效）</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int part_number;</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如果（num_parts == MAX_PARTS）{</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printf("数据库已满；无法添加更多部分。\n");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EA554FEC-F2F5-D899-B0CC-842629C2FE0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2BEE887-FD34-2431-2F3D-8BE3AED5F70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186814E-328D-CB40-98D8-EC23449F00A8}" type="slidenum">
              <a:rPr lang="en-US" altLang="zh-CN" sz="1200">
                <a:latin typeface="Arial" panose="020B0604020202020204" pitchFamily="34" charset="0"/>
              </a:rPr>
              <a:pPr/>
              <a:t>56</a:t>
            </a:fld>
            <a:endParaRPr lang="en-US" altLang="zh-CN" sz="1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ntent Placeholder 2">
            <a:extLst>
              <a:ext uri="{FF2B5EF4-FFF2-40B4-BE49-F238E27FC236}">
                <a16:creationId xmlns:a16="http://schemas.microsoft.com/office/drawing/2014/main" id="{F7898896-46BE-9EE0-E08A-AACF0AD4F950}"/>
              </a:ext>
            </a:extLst>
          </p:cNvPr>
          <p:cNvSpPr>
            <a:spLocks noGrp="1"/>
          </p:cNvSpPr>
          <p:nvPr>
            <p:ph idx="1"/>
          </p:nvPr>
        </p:nvSpPr>
        <p:spPr>
          <a:xfrm>
            <a:off x="381000" y="762000"/>
            <a:ext cx="8458200" cy="5562600"/>
          </a:xfrm>
        </p:spPr>
        <p:txBody>
          <a:bodyPr/>
          <a:lstStyle/>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printf("请输入零件编号：");</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scanf("%d", &amp;part_number);</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if (find_part(part_number) &gt;= 0)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printf("零件已经存在。\n");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库存[num_parts].number = part_number;</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printf("请输入零件名称：");</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read_line(库存[num_parts].name, NAME_LEN);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printf("请输入现有数量：");</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scanf("%d", &amp;inventory[num_parts].on_hand);</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num_parts++;</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E0C863F2-A038-472B-7A64-C9B43D7E99A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69320CF-8CF6-3471-F678-920F80A592B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0ABBF42-1B9D-354F-92B2-240757C5FAF5}" type="slidenum">
              <a:rPr lang="en-US" altLang="zh-CN" sz="1200">
                <a:latin typeface="Arial" panose="020B0604020202020204" pitchFamily="34" charset="0"/>
              </a:rPr>
              <a:pPr/>
              <a:t>57</a:t>
            </a:fld>
            <a:endParaRPr lang="en-US" altLang="zh-CN" sz="18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2">
            <a:extLst>
              <a:ext uri="{FF2B5EF4-FFF2-40B4-BE49-F238E27FC236}">
                <a16:creationId xmlns:a16="http://schemas.microsoft.com/office/drawing/2014/main" id="{9B76A6D2-19BF-84C1-60B8-B6B80A370E86}"/>
              </a:ext>
            </a:extLst>
          </p:cNvPr>
          <p:cNvSpPr>
            <a:spLocks noGrp="1"/>
          </p:cNvSpPr>
          <p:nvPr>
            <p:ph idx="1"/>
          </p:nvPr>
        </p:nvSpPr>
        <p:spPr>
          <a:xfrm>
            <a:off x="381000" y="762000"/>
            <a:ext cx="8458200" cy="5562600"/>
          </a:xfrm>
        </p:spPr>
        <p:txBody>
          <a:bodyPr/>
          <a:lstStyle/>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搜索：提示用户输入零件号，然后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在数据库中查找零件。如果部分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存在，打印手头的名称和数量；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如果不是，则打印错误消息。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无效搜索（无效）</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int i，数字；</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printf("请输入零件编号：");</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scanf("%d", &amp;number);</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 = find_part(数字);</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如果 (i &gt;= 0)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printf("零件名称：%s\n", inventory[i].name);</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printf("现有数量：%d\n", inventory[i].on_hand);</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别的</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printf("未找到零件。\n");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8CB319FF-EEDD-A432-0799-5F44EC78815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1B16C28-E13F-16B1-A9F9-355F4DEAA49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E86DE56-21F6-5C4B-B9DF-70FB306A3BF1}" type="slidenum">
              <a:rPr lang="en-US" altLang="zh-CN" sz="1200">
                <a:latin typeface="Arial" panose="020B0604020202020204" pitchFamily="34" charset="0"/>
              </a:rPr>
              <a:pPr/>
              <a:t>58</a:t>
            </a:fld>
            <a:endParaRPr lang="en-US" altLang="zh-CN" sz="18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ntent Placeholder 2">
            <a:extLst>
              <a:ext uri="{FF2B5EF4-FFF2-40B4-BE49-F238E27FC236}">
                <a16:creationId xmlns:a16="http://schemas.microsoft.com/office/drawing/2014/main" id="{6B111E6F-A26E-FD93-CC7A-FBD1C565781E}"/>
              </a:ext>
            </a:extLst>
          </p:cNvPr>
          <p:cNvSpPr>
            <a:spLocks noGrp="1"/>
          </p:cNvSpPr>
          <p:nvPr>
            <p:ph idx="1"/>
          </p:nvPr>
        </p:nvSpPr>
        <p:spPr>
          <a:xfrm>
            <a:off x="381000" y="762000"/>
            <a:ext cx="8458200" cy="5562600"/>
          </a:xfrm>
        </p:spPr>
        <p:txBody>
          <a:bodyPr/>
          <a:lstStyle/>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更新：提示用户输入零件号。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如果部件没有打印错误消息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存在;否则，提示用户输入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手头数量变化并更新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数据库。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无效更新（无效）</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int i，数字，变化；</a:t>
            </a:r>
          </a:p>
          <a:p>
            <a:pPr>
              <a:lnSpc>
                <a:spcPct val="70000"/>
              </a:lnSpc>
              <a:spcBef>
                <a:spcPct val="0"/>
              </a:spcBef>
              <a:buFontTx/>
              <a:buNone/>
            </a:pPr>
            <a:endParaRPr lang="en-US" altLang="zh-CN" sz="18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printf("请输入零件编号：");</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scanf("%d", &amp;number);</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 = find_part(数字);</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如果 (i &gt;= 0)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printf("输入手头数量变化：");</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scanf("%d", &amp;change);</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库存[i].on_hand += 更改；</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别的</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printf("未找到零件。\n");</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460ADAF4-E3ED-DC32-ACA7-A14455C1CA5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CC2C2CA-7D5E-2485-37D7-79D8F967D5E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73F21F2-1C79-D947-B558-BE53DA8CCA29}" type="slidenum">
              <a:rPr lang="en-US" altLang="zh-CN" sz="1200">
                <a:latin typeface="Arial" panose="020B0604020202020204" pitchFamily="34" charset="0"/>
              </a:rPr>
              <a:pPr/>
              <a:t>59</a:t>
            </a:fld>
            <a:endParaRPr lang="en-US" altLang="zh-CN"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B3DD6B45-54FF-5BAA-E1D2-8E5093C77E75}"/>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声明结构变量</a:t>
            </a:r>
          </a:p>
        </p:txBody>
      </p:sp>
      <p:sp>
        <p:nvSpPr>
          <p:cNvPr id="18435" name="Content Placeholder 2">
            <a:extLst>
              <a:ext uri="{FF2B5EF4-FFF2-40B4-BE49-F238E27FC236}">
                <a16:creationId xmlns:a16="http://schemas.microsoft.com/office/drawing/2014/main" id="{4EDA6C53-7A97-FEFE-1067-E4C4E6451DCA}"/>
              </a:ext>
            </a:extLst>
          </p:cNvPr>
          <p:cNvSpPr>
            <a:spLocks noGrp="1"/>
          </p:cNvSpPr>
          <p:nvPr>
            <p:ph idx="1"/>
          </p:nvPr>
        </p:nvSpPr>
        <p:spPr/>
        <p:txBody>
          <a:bodyPr/>
          <a:lstStyle/>
          <a:p>
            <a:r xmlns:a="http://schemas.openxmlformats.org/drawingml/2006/main">
              <a:rPr lang="zh-CN" altLang="zh-CN">
                <a:ea typeface="宋体" panose="02010600030101010101" pitchFamily="2" charset="-122"/>
              </a:rPr>
              <a:t>每个结构代表一个新的范围。</a:t>
            </a:r>
          </a:p>
          <a:p>
            <a:r xmlns:a="http://schemas.openxmlformats.org/drawingml/2006/main">
              <a:rPr lang="zh-CN" altLang="zh-CN">
                <a:ea typeface="宋体" panose="02010600030101010101" pitchFamily="2" charset="-122"/>
              </a:rPr>
              <a:t>在该范围内声明的任何名称都不会与程序中的其他名称冲突。</a:t>
            </a:r>
          </a:p>
          <a:p>
            <a:r xmlns:a="http://schemas.openxmlformats.org/drawingml/2006/main">
              <a:rPr lang="zh-CN" altLang="zh-CN">
                <a:ea typeface="宋体" panose="02010600030101010101" pitchFamily="2" charset="-122"/>
              </a:rPr>
              <a:t>对其成员</a:t>
            </a:r>
            <a:r xmlns:a="http://schemas.openxmlformats.org/drawingml/2006/main">
              <a:rPr lang="zh-CN" altLang="zh-CN">
                <a:ea typeface="宋体" panose="02010600030101010101" pitchFamily="2" charset="-122"/>
              </a:rPr>
              <a:t>都有一个单独的</a:t>
            </a:r>
            <a:r xmlns:a="http://schemas.openxmlformats.org/drawingml/2006/main">
              <a:rPr lang="zh-CN" altLang="zh-CN" b="1" i="1">
                <a:ea typeface="宋体" panose="02010600030101010101" pitchFamily="2" charset="-122"/>
              </a:rPr>
              <a:t>名称空间。</a:t>
            </a:r>
          </a:p>
        </p:txBody>
      </p:sp>
      <p:sp>
        <p:nvSpPr>
          <p:cNvPr id="4" name="Footer Placeholder 3">
            <a:extLst>
              <a:ext uri="{FF2B5EF4-FFF2-40B4-BE49-F238E27FC236}">
                <a16:creationId xmlns:a16="http://schemas.microsoft.com/office/drawing/2014/main" id="{650C7DD4-D3A6-2FD2-02C2-F2D1241D944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DB90354-4653-2001-79FD-F4508365D23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CA71C52-2A6B-C242-82EC-670D75C598EC}" type="slidenum">
              <a:rPr lang="en-US" altLang="zh-CN" sz="1200">
                <a:latin typeface="Arial" panose="020B0604020202020204" pitchFamily="34" charset="0"/>
              </a:rPr>
              <a:pPr/>
              <a:t>6</a:t>
            </a:fld>
            <a:endParaRPr lang="en-US" altLang="zh-CN" sz="18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ntent Placeholder 2">
            <a:extLst>
              <a:ext uri="{FF2B5EF4-FFF2-40B4-BE49-F238E27FC236}">
                <a16:creationId xmlns:a16="http://schemas.microsoft.com/office/drawing/2014/main" id="{B87356F2-74A3-5D0C-5727-F59520C1C97B}"/>
              </a:ext>
            </a:extLst>
          </p:cNvPr>
          <p:cNvSpPr>
            <a:spLocks noGrp="1"/>
          </p:cNvSpPr>
          <p:nvPr>
            <p:ph idx="1"/>
          </p:nvPr>
        </p:nvSpPr>
        <p:spPr>
          <a:xfrm>
            <a:off x="381000" y="762000"/>
            <a:ext cx="8458200" cy="5562600"/>
          </a:xfrm>
        </p:spPr>
        <p:txBody>
          <a:bodyPr/>
          <a:lstStyle/>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print：打印数据库中所有部分的列表，*</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显示零件编号、零件名称和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现有数量。零件印在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他们被输入的顺序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数据库。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无效打印（无效）</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诠释我;</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printf("零件编号零件名称"</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"手头数量\n");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对于 (i = 0; i &lt; num_parts; i++)</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printf("%7d %-25s%11d\n", 库存[i].number,</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库存[i].name，库存[i].on_hand);</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D3E4F340-07DA-8A36-4DDC-62CA1F968CD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BD0AB54E-AB34-C519-0DBB-0693E47828B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A31B54F-31A1-DE4D-801F-76BADD754ABB}" type="slidenum">
              <a:rPr lang="en-US" altLang="zh-CN" sz="1200">
                <a:latin typeface="Arial" panose="020B0604020202020204" pitchFamily="34" charset="0"/>
              </a:rPr>
              <a:pPr/>
              <a:t>60</a:t>
            </a:fld>
            <a:endParaRPr lang="en-US" altLang="zh-CN" sz="18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BE41A7AA-7B20-D982-0E59-58A45E833F60}"/>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程序：维护零件数据库</a:t>
            </a:r>
          </a:p>
        </p:txBody>
      </p:sp>
      <p:sp>
        <p:nvSpPr>
          <p:cNvPr id="74755" name="Content Placeholder 2">
            <a:extLst>
              <a:ext uri="{FF2B5EF4-FFF2-40B4-BE49-F238E27FC236}">
                <a16:creationId xmlns:a16="http://schemas.microsoft.com/office/drawing/2014/main" id="{D205285B-F7E6-7E77-4A39-06065A74BC03}"/>
              </a:ext>
            </a:extLst>
          </p:cNvPr>
          <p:cNvSpPr>
            <a:spLocks noGrp="1"/>
          </p:cNvSpPr>
          <p:nvPr>
            <p:ph idx="1"/>
          </p:nvPr>
        </p:nvSpPr>
        <p:spPr/>
        <p:txBody>
          <a:bodyPr/>
          <a:lstStyle/>
          <a:p>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read_line</a:t>
            </a:r>
            <a:r xmlns:a="http://schemas.openxmlformats.org/drawingml/2006/main">
              <a:rPr lang="zh-CN" altLang="zh-CN" sz="2700">
                <a:ea typeface="宋体" panose="02010600030101010101" pitchFamily="2" charset="-122"/>
              </a:rPr>
              <a:t>版本</a:t>
            </a:r>
            <a:r xmlns:a="http://schemas.openxmlformats.org/drawingml/2006/main">
              <a:rPr lang="zh-CN" altLang="zh-CN" sz="2700">
                <a:ea typeface="宋体" panose="02010600030101010101" pitchFamily="2" charset="-122"/>
              </a:rPr>
              <a:t>在当前程序中将无法正常工作。</a:t>
            </a:r>
          </a:p>
          <a:p>
            <a:r xmlns:a="http://schemas.openxmlformats.org/drawingml/2006/main">
              <a:rPr lang="zh-CN" altLang="zh-CN" sz="2700">
                <a:ea typeface="宋体" panose="02010600030101010101" pitchFamily="2" charset="-122"/>
              </a:rPr>
              <a:t>考虑当用户插入零件时会发生什么：</a:t>
            </a:r>
          </a:p>
          <a:p>
            <a:pPr xmlns:a="http://schemas.openxmlformats.org/drawingml/2006/main">
              <a:lnSpc>
                <a:spcPct val="80000"/>
              </a:lnSpc>
              <a:spcBef>
                <a:spcPts val="12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输入零件编号： </a:t>
            </a:r>
            <a:r xmlns:a="http://schemas.openxmlformats.org/drawingml/2006/main">
              <a:rPr lang="zh-CN" altLang="zh-CN" sz="2300" u="sng">
                <a:latin typeface="Courier New" panose="02070309020205020404" pitchFamily="49" charset="0"/>
                <a:ea typeface="宋体" panose="02010600030101010101" pitchFamily="2" charset="-122"/>
                <a:cs typeface="Courier New" panose="02070309020205020404" pitchFamily="49" charset="0"/>
              </a:rPr>
              <a:t>528</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输入部件名称：</a:t>
            </a:r>
            <a:r xmlns:a="http://schemas.openxmlformats.org/drawingml/2006/main">
              <a:rPr lang="zh-CN" altLang="zh-CN" sz="2300" u="sng">
                <a:latin typeface="Courier New" panose="02070309020205020404" pitchFamily="49" charset="0"/>
                <a:ea typeface="宋体" panose="02010600030101010101" pitchFamily="2" charset="-122"/>
                <a:cs typeface="Courier New" panose="02070309020205020404" pitchFamily="49" charset="0"/>
              </a:rPr>
              <a:t>磁盘驱动器</a:t>
            </a:r>
          </a:p>
          <a:p>
            <a:r xmlns:a="http://schemas.openxmlformats.org/drawingml/2006/main">
              <a:rPr lang="zh-CN" altLang="zh-CN" sz="2700">
                <a:ea typeface="宋体" panose="02010600030101010101" pitchFamily="2" charset="-122"/>
              </a:rPr>
              <a:t>用户在输入零件编号后按 Enter 键，留下一个程序必须读取的不可见换行符。</a:t>
            </a:r>
          </a:p>
          <a:p>
            <a:r xmlns:a="http://schemas.openxmlformats.org/drawingml/2006/main">
              <a:rPr lang="zh-CN" altLang="zh-CN" sz="2700">
                <a:ea typeface="宋体" panose="02010600030101010101" pitchFamily="2" charset="-122"/>
              </a:rPr>
              <a:t>当</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scanf</a:t>
            </a:r>
            <a:r xmlns:a="http://schemas.openxmlformats.org/drawingml/2006/main">
              <a:rPr lang="zh-CN" altLang="zh-CN" sz="2700">
                <a:ea typeface="宋体" panose="02010600030101010101" pitchFamily="2" charset="-122"/>
              </a:rPr>
              <a:t>读取部件号时，它会消耗 5、2 和 8，但不会读取换行符。</a:t>
            </a:r>
          </a:p>
        </p:txBody>
      </p:sp>
      <p:sp>
        <p:nvSpPr>
          <p:cNvPr id="4" name="Footer Placeholder 3">
            <a:extLst>
              <a:ext uri="{FF2B5EF4-FFF2-40B4-BE49-F238E27FC236}">
                <a16:creationId xmlns:a16="http://schemas.microsoft.com/office/drawing/2014/main" id="{966EF3CD-C1F9-572C-59AF-8513AD6A8035}"/>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2221565-E6EC-6D14-CB91-E14E987A51C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CFE9F8-F9B3-3A43-9AE6-271D230FEF4A}" type="slidenum">
              <a:rPr lang="en-US" altLang="zh-CN" sz="1200">
                <a:latin typeface="Arial" panose="020B0604020202020204" pitchFamily="34" charset="0"/>
              </a:rPr>
              <a:pPr/>
              <a:t>61</a:t>
            </a:fld>
            <a:endParaRPr lang="en-US" altLang="zh-CN" sz="18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0444529B-FF90-8E02-6817-20D96510F116}"/>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程序：维护零件数据库</a:t>
            </a:r>
          </a:p>
        </p:txBody>
      </p:sp>
      <p:sp>
        <p:nvSpPr>
          <p:cNvPr id="75779" name="Content Placeholder 2">
            <a:extLst>
              <a:ext uri="{FF2B5EF4-FFF2-40B4-BE49-F238E27FC236}">
                <a16:creationId xmlns:a16="http://schemas.microsoft.com/office/drawing/2014/main" id="{A69240FC-8A9C-E7F7-964C-EE55E212163A}"/>
              </a:ext>
            </a:extLst>
          </p:cNvPr>
          <p:cNvSpPr>
            <a:spLocks noGrp="1"/>
          </p:cNvSpPr>
          <p:nvPr>
            <p:ph idx="1"/>
          </p:nvPr>
        </p:nvSpPr>
        <p:spPr/>
        <p:txBody>
          <a:bodyPr/>
          <a:lstStyle/>
          <a:p>
            <a:r xmlns:a="http://schemas.openxmlformats.org/drawingml/2006/main">
              <a:rPr lang="zh-CN" altLang="zh-CN" sz="2700">
                <a:ea typeface="宋体" panose="02010600030101010101" pitchFamily="2" charset="-122"/>
              </a:rPr>
              <a:t>如果我们尝试使用原始的</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read_line</a:t>
            </a:r>
            <a:r xmlns:a="http://schemas.openxmlformats.org/drawingml/2006/main">
              <a:rPr lang="zh-CN" altLang="zh-CN" sz="2700">
                <a:ea typeface="宋体" panose="02010600030101010101" pitchFamily="2" charset="-122"/>
              </a:rPr>
              <a:t>函数读取零件名称，它将立即遇到换行符并停止读取。</a:t>
            </a:r>
          </a:p>
          <a:p>
            <a:r xmlns:a="http://schemas.openxmlformats.org/drawingml/2006/main">
              <a:rPr lang="zh-CN" altLang="zh-CN" sz="2700">
                <a:ea typeface="宋体" panose="02010600030101010101" pitchFamily="2" charset="-122"/>
              </a:rPr>
              <a:t>当数字输入后跟字符输入时，此问题很常见。</a:t>
            </a:r>
          </a:p>
          <a:p>
            <a:r xmlns:a="http://schemas.openxmlformats.org/drawingml/2006/main">
              <a:rPr lang="zh-CN" altLang="zh-CN" sz="2700">
                <a:ea typeface="宋体" panose="02010600030101010101" pitchFamily="2" charset="-122"/>
              </a:rPr>
              <a:t>一种解决方案是编写一个</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read_line版本，</a:t>
            </a:r>
            <a:r xmlns:a="http://schemas.openxmlformats.org/drawingml/2006/main">
              <a:rPr lang="zh-CN" altLang="zh-CN" sz="2700">
                <a:ea typeface="宋体" panose="02010600030101010101" pitchFamily="2" charset="-122"/>
              </a:rPr>
              <a:t>在开始存储字符之前跳过空白字符。</a:t>
            </a:r>
          </a:p>
          <a:p>
            <a:r xmlns:a="http://schemas.openxmlformats.org/drawingml/2006/main">
              <a:rPr lang="zh-CN" altLang="zh-CN" sz="2700">
                <a:ea typeface="宋体" panose="02010600030101010101" pitchFamily="2" charset="-122"/>
              </a:rPr>
              <a:t>这解决了换行问题，也允许我们避免在零件名称之前存储空格。</a:t>
            </a:r>
          </a:p>
        </p:txBody>
      </p:sp>
      <p:sp>
        <p:nvSpPr>
          <p:cNvPr id="4" name="Footer Placeholder 3">
            <a:extLst>
              <a:ext uri="{FF2B5EF4-FFF2-40B4-BE49-F238E27FC236}">
                <a16:creationId xmlns:a16="http://schemas.microsoft.com/office/drawing/2014/main" id="{1343BA41-372D-2F7F-526C-BEA7EA104A4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E16966A-3254-17B4-975D-1A188E482E3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CED1ED4-E150-304D-9655-1797F1EE1860}" type="slidenum">
              <a:rPr lang="en-US" altLang="zh-CN" sz="1200">
                <a:latin typeface="Arial" panose="020B0604020202020204" pitchFamily="34" charset="0"/>
              </a:rPr>
              <a:pPr/>
              <a:t>62</a:t>
            </a:fld>
            <a:endParaRPr lang="en-US" altLang="zh-CN" sz="18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2">
            <a:extLst>
              <a:ext uri="{FF2B5EF4-FFF2-40B4-BE49-F238E27FC236}">
                <a16:creationId xmlns:a16="http://schemas.microsoft.com/office/drawing/2014/main" id="{B3451E48-AA3B-9DCF-1307-529C64ED4A04}"/>
              </a:ext>
            </a:extLst>
          </p:cNvPr>
          <p:cNvSpPr>
            <a:spLocks noGrp="1"/>
          </p:cNvSpPr>
          <p:nvPr>
            <p:ph idx="1"/>
          </p:nvPr>
        </p:nvSpPr>
        <p:spPr>
          <a:xfrm>
            <a:off x="381000" y="762000"/>
            <a:ext cx="8458200" cy="5562600"/>
          </a:xfrm>
        </p:spPr>
        <p:txBody>
          <a:bodyPr/>
          <a:lstStyle/>
          <a:p>
            <a:pPr xmlns:a="http://schemas.openxmlformats.org/drawingml/2006/main" algn="ctr">
              <a:spcBef>
                <a:spcPts val="600"/>
              </a:spcBef>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读取线.h</a:t>
            </a:r>
          </a:p>
          <a:p>
            <a:pPr>
              <a:spcBef>
                <a:spcPts val="200"/>
              </a:spcBef>
              <a:buFontTx/>
              <a:buNone/>
            </a:pPr>
            <a:endParaRPr lang="en-US" altLang="zh-CN" sz="8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#ifndef READLINE_H</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#define READLINE_H</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read_line: 跳过前导空白字符，然后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读取输入行的剩余部分并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将其存储在 str 中。如果它的 * 截断行</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长度超过 n。返回 * 的数量</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存储的字符。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int read_line(char str[], int 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＃万一</a:t>
            </a:r>
            <a:r xmlns:a="http://schemas.openxmlformats.org/drawingml/2006/main">
              <a:rPr lang="zh-CN" altLang="zh-CN" sz="1800">
                <a:ea typeface="宋体" panose="02010600030101010101" pitchFamily="2" charset="-122"/>
              </a:rPr>
              <a:t> </a:t>
            </a:r>
          </a:p>
        </p:txBody>
      </p:sp>
      <p:sp>
        <p:nvSpPr>
          <p:cNvPr id="4" name="Footer Placeholder 3">
            <a:extLst>
              <a:ext uri="{FF2B5EF4-FFF2-40B4-BE49-F238E27FC236}">
                <a16:creationId xmlns:a16="http://schemas.microsoft.com/office/drawing/2014/main" id="{3D194491-D75A-3D2F-005B-B3F32410897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1B32129-4B2A-EF6E-1157-CD67213674F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A40BE7E-4FA3-CE40-9341-F7E5099E8210}" type="slidenum">
              <a:rPr lang="en-US" altLang="zh-CN" sz="1200">
                <a:latin typeface="Arial" panose="020B0604020202020204" pitchFamily="34" charset="0"/>
              </a:rPr>
              <a:pPr/>
              <a:t>63</a:t>
            </a:fld>
            <a:endParaRPr lang="en-US" altLang="zh-CN" sz="18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ntent Placeholder 2">
            <a:extLst>
              <a:ext uri="{FF2B5EF4-FFF2-40B4-BE49-F238E27FC236}">
                <a16:creationId xmlns:a16="http://schemas.microsoft.com/office/drawing/2014/main" id="{7BDEF464-7222-1448-458C-A31714C79F81}"/>
              </a:ext>
            </a:extLst>
          </p:cNvPr>
          <p:cNvSpPr>
            <a:spLocks noGrp="1"/>
          </p:cNvSpPr>
          <p:nvPr>
            <p:ph idx="1"/>
          </p:nvPr>
        </p:nvSpPr>
        <p:spPr>
          <a:xfrm>
            <a:off x="381000" y="762000"/>
            <a:ext cx="8458200" cy="5562600"/>
          </a:xfrm>
        </p:spPr>
        <p:txBody>
          <a:bodyPr/>
          <a:lstStyle/>
          <a:p>
            <a:pPr xmlns:a="http://schemas.openxmlformats.org/drawingml/2006/main" algn="ctr">
              <a:spcBef>
                <a:spcPts val="600"/>
              </a:spcBef>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读线.c</a:t>
            </a:r>
          </a:p>
          <a:p>
            <a:pPr>
              <a:spcBef>
                <a:spcPts val="200"/>
              </a:spcBef>
              <a:buFontTx/>
              <a:buNone/>
            </a:pPr>
            <a:endParaRPr lang="en-US" altLang="zh-CN" sz="8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&lt;ctype.h&gt;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&lt;stdio.h&gt;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"readline.h"</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int read_line(char str[], int 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整数通道，我 = 0；</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而 (isspace(ch = getchar()))</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而 (ch != '\n' &amp;&amp; ch != EOF)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如果 (i &lt; 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str[i++] = 通道；</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ch = getchar();</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str[i] = '\0';</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返回我；</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BC78ADA5-088D-7F54-90E5-EC67661FAB2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5C7B5AD-E36C-0FC5-3BAC-FA6123F35C0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74C939F-40DF-1C4E-99CC-4FF51A5E1C54}" type="slidenum">
              <a:rPr lang="en-US" altLang="zh-CN" sz="1200">
                <a:latin typeface="Arial" panose="020B0604020202020204" pitchFamily="34" charset="0"/>
              </a:rPr>
              <a:pPr/>
              <a:t>64</a:t>
            </a:fld>
            <a:endParaRPr lang="en-US" altLang="zh-CN" sz="18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226E6D55-348B-4B51-40CF-FC630D615B4E}"/>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工会</a:t>
            </a:r>
          </a:p>
        </p:txBody>
      </p:sp>
      <p:sp>
        <p:nvSpPr>
          <p:cNvPr id="78851" name="Content Placeholder 2">
            <a:extLst>
              <a:ext uri="{FF2B5EF4-FFF2-40B4-BE49-F238E27FC236}">
                <a16:creationId xmlns:a16="http://schemas.microsoft.com/office/drawing/2014/main" id="{8D4B7E94-A44F-CB41-5A29-3BA7FD94D837}"/>
              </a:ext>
            </a:extLst>
          </p:cNvPr>
          <p:cNvSpPr>
            <a:spLocks noGrp="1"/>
          </p:cNvSpPr>
          <p:nvPr>
            <p:ph idx="1"/>
          </p:nvPr>
        </p:nvSpPr>
        <p:spPr/>
        <p:txBody>
          <a:bodyPr/>
          <a:lstStyle/>
          <a:p>
            <a:r xmlns:a="http://schemas.openxmlformats.org/drawingml/2006/main">
              <a:rPr lang="zh-CN" altLang="zh-CN">
                <a:ea typeface="宋体" panose="02010600030101010101" pitchFamily="2" charset="-122"/>
              </a:rPr>
              <a:t>一个</a:t>
            </a:r>
            <a:r xmlns:a="http://schemas.openxmlformats.org/drawingml/2006/main">
              <a:rPr lang="zh-CN" altLang="zh-CN" b="1" i="1">
                <a:ea typeface="宋体" panose="02010600030101010101" pitchFamily="2" charset="-122"/>
              </a:rPr>
              <a:t>联合，</a:t>
            </a:r>
            <a:r xmlns:a="http://schemas.openxmlformats.org/drawingml/2006/main">
              <a:rPr lang="zh-CN" altLang="zh-CN">
                <a:ea typeface="宋体" panose="02010600030101010101" pitchFamily="2" charset="-122"/>
              </a:rPr>
              <a:t>就像一个结构，由一个或多个成员组成，可能是不同类型的。</a:t>
            </a:r>
          </a:p>
          <a:p>
            <a:r xmlns:a="http://schemas.openxmlformats.org/drawingml/2006/main">
              <a:rPr lang="zh-CN" altLang="zh-CN">
                <a:ea typeface="宋体" panose="02010600030101010101" pitchFamily="2" charset="-122"/>
              </a:rPr>
              <a:t>编译器只为最大的成员分配足够的空间，这些成员在这个空间内相互重叠。</a:t>
            </a:r>
          </a:p>
          <a:p>
            <a:r xmlns:a="http://schemas.openxmlformats.org/drawingml/2006/main">
              <a:rPr lang="zh-CN" altLang="zh-CN">
                <a:ea typeface="宋体" panose="02010600030101010101" pitchFamily="2" charset="-122"/>
              </a:rPr>
              <a:t>为一个成员分配新值也会改变其他成员的值。</a:t>
            </a:r>
          </a:p>
        </p:txBody>
      </p:sp>
      <p:sp>
        <p:nvSpPr>
          <p:cNvPr id="4" name="Footer Placeholder 3">
            <a:extLst>
              <a:ext uri="{FF2B5EF4-FFF2-40B4-BE49-F238E27FC236}">
                <a16:creationId xmlns:a16="http://schemas.microsoft.com/office/drawing/2014/main" id="{E86EB2F5-7A3E-D11C-EB0C-E6DAA94BDC15}"/>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C8E783F-B2DE-209C-393F-6E7AE6A2152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9C794D6-88B6-B847-87D3-81AA17ACFCB3}" type="slidenum">
              <a:rPr lang="en-US" altLang="zh-CN" sz="1200">
                <a:latin typeface="Arial" panose="020B0604020202020204" pitchFamily="34" charset="0"/>
              </a:rPr>
              <a:pPr/>
              <a:t>65</a:t>
            </a:fld>
            <a:endParaRPr lang="en-US" altLang="zh-CN" sz="18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1AE546B0-96D7-8D4A-60E3-96467673064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工会</a:t>
            </a:r>
          </a:p>
        </p:txBody>
      </p:sp>
      <p:sp>
        <p:nvSpPr>
          <p:cNvPr id="79875" name="Content Placeholder 2">
            <a:extLst>
              <a:ext uri="{FF2B5EF4-FFF2-40B4-BE49-F238E27FC236}">
                <a16:creationId xmlns:a16="http://schemas.microsoft.com/office/drawing/2014/main" id="{CE1E7979-03CA-4115-284B-B6151E7C094F}"/>
              </a:ext>
            </a:extLst>
          </p:cNvPr>
          <p:cNvSpPr>
            <a:spLocks noGrp="1"/>
          </p:cNvSpPr>
          <p:nvPr>
            <p:ph idx="1"/>
          </p:nvPr>
        </p:nvSpPr>
        <p:spPr/>
        <p:txBody>
          <a:bodyPr/>
          <a:lstStyle/>
          <a:p>
            <a:r xmlns:a="http://schemas.openxmlformats.org/drawingml/2006/main">
              <a:rPr lang="zh-CN" altLang="zh-CN">
                <a:ea typeface="宋体" panose="02010600030101010101" pitchFamily="2" charset="-122"/>
              </a:rPr>
              <a:t>联合变量的示例：</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联合{</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诠释我;</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双 d;</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你;</a:t>
            </a:r>
            <a:endParaRPr xmlns:a="http://schemas.openxmlformats.org/drawingml/2006/main" lang="en-US" altLang="zh-CN" sz="2400">
              <a:ea typeface="宋体" panose="02010600030101010101" pitchFamily="2" charset="-122"/>
              <a:cs typeface="Courier New" panose="02070309020205020404" pitchFamily="49" charset="0"/>
            </a:endParaRPr>
          </a:p>
          <a:p>
            <a:r xmlns:a="http://schemas.openxmlformats.org/drawingml/2006/main">
              <a:rPr lang="zh-CN" altLang="zh-CN">
                <a:ea typeface="宋体" panose="02010600030101010101" pitchFamily="2" charset="-122"/>
              </a:rPr>
              <a:t>联合声明与结构声明非常相似：</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结构{</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诠释我;</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双 d;</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s;</a:t>
            </a:r>
          </a:p>
          <a:p>
            <a:pPr>
              <a:spcBef>
                <a:spcPts val="675"/>
              </a:spcBef>
            </a:pPr>
            <a:endParaRPr lang="en-US" altLang="zh-CN">
              <a:solidFill>
                <a:srgbClr val="000000"/>
              </a:solidFill>
              <a:ea typeface="宋体" panose="02010600030101010101" pitchFamily="2" charset="-122"/>
            </a:endParaRPr>
          </a:p>
          <a:p>
            <a:pPr>
              <a:lnSpc>
                <a:spcPct val="80000"/>
              </a:lnSpc>
              <a:spcBef>
                <a:spcPts val="600"/>
              </a:spcBef>
            </a:pPr>
            <a:endParaRPr lang="en-US" altLang="zh-CN" sz="2400">
              <a:ea typeface="宋体" panose="02010600030101010101" pitchFamily="2" charset="-122"/>
              <a:cs typeface="Courier New" panose="02070309020205020404" pitchFamily="49" charset="0"/>
            </a:endParaRPr>
          </a:p>
        </p:txBody>
      </p:sp>
      <p:sp>
        <p:nvSpPr>
          <p:cNvPr id="4" name="Footer Placeholder 3">
            <a:extLst>
              <a:ext uri="{FF2B5EF4-FFF2-40B4-BE49-F238E27FC236}">
                <a16:creationId xmlns:a16="http://schemas.microsoft.com/office/drawing/2014/main" id="{D2E8A3ED-51B3-0CA1-1DBC-19AD9D57A57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B9766F7-A819-0382-03BB-4F5A502ABBB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732EB85-6B4C-CD48-8D04-246393904B08}" type="slidenum">
              <a:rPr lang="en-US" altLang="zh-CN" sz="1200">
                <a:latin typeface="Arial" panose="020B0604020202020204" pitchFamily="34" charset="0"/>
              </a:rPr>
              <a:pPr/>
              <a:t>66</a:t>
            </a:fld>
            <a:endParaRPr lang="en-US" altLang="zh-CN" sz="18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96449861-4FFF-C9B6-1036-EEB5976D2B8D}"/>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工会</a:t>
            </a:r>
          </a:p>
        </p:txBody>
      </p:sp>
      <p:sp>
        <p:nvSpPr>
          <p:cNvPr id="80899" name="Content Placeholder 2">
            <a:extLst>
              <a:ext uri="{FF2B5EF4-FFF2-40B4-BE49-F238E27FC236}">
                <a16:creationId xmlns:a16="http://schemas.microsoft.com/office/drawing/2014/main" id="{8DE0C851-E61F-9D91-7CFA-A22631342A26}"/>
              </a:ext>
            </a:extLst>
          </p:cNvPr>
          <p:cNvSpPr>
            <a:spLocks noGrp="1"/>
          </p:cNvSpPr>
          <p:nvPr>
            <p:ph idx="1"/>
          </p:nvPr>
        </p:nvSpPr>
        <p:spPr>
          <a:xfrm>
            <a:off x="685800" y="1524000"/>
            <a:ext cx="4343400" cy="4800600"/>
          </a:xfrm>
        </p:spPr>
        <p:txBody>
          <a:bodyPr/>
          <a:lstStyle/>
          <a:p>
            <a:r xmlns:a="http://schemas.openxmlformats.org/drawingml/2006/main">
              <a:rPr lang="zh-CN" altLang="zh-CN">
                <a:ea typeface="宋体" panose="02010600030101010101" pitchFamily="2" charset="-122"/>
              </a:rPr>
              <a:t>结构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a:t>
            </a:r>
            <a:r xmlns:a="http://schemas.openxmlformats.org/drawingml/2006/main">
              <a:rPr lang="zh-CN" altLang="zh-CN">
                <a:ea typeface="宋体" panose="02010600030101010101" pitchFamily="2" charset="-122"/>
              </a:rPr>
              <a:t>和并集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u</a:t>
            </a:r>
            <a:r xmlns:a="http://schemas.openxmlformats.org/drawingml/2006/main">
              <a:rPr lang="zh-CN" altLang="zh-CN">
                <a:ea typeface="宋体" panose="02010600030101010101" pitchFamily="2" charset="-122"/>
              </a:rPr>
              <a:t>仅在一种方式上有所不同。</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a:t>
            </a:r>
            <a:r xmlns:a="http://schemas.openxmlformats.org/drawingml/2006/main">
              <a:rPr lang="zh-CN" altLang="zh-CN">
                <a:ea typeface="宋体" panose="02010600030101010101" pitchFamily="2" charset="-122"/>
              </a:rPr>
              <a:t>的成员</a:t>
            </a:r>
            <a:r xmlns:a="http://schemas.openxmlformats.org/drawingml/2006/main">
              <a:rPr lang="zh-CN" altLang="zh-CN">
                <a:ea typeface="宋体" panose="02010600030101010101" pitchFamily="2" charset="-122"/>
              </a:rPr>
              <a:t>存储在内存中的不同地址。</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u</a:t>
            </a:r>
            <a:r xmlns:a="http://schemas.openxmlformats.org/drawingml/2006/main">
              <a:rPr lang="zh-CN" altLang="zh-CN">
                <a:ea typeface="宋体" panose="02010600030101010101" pitchFamily="2" charset="-122"/>
              </a:rPr>
              <a:t>的成员</a:t>
            </a:r>
            <a:r xmlns:a="http://schemas.openxmlformats.org/drawingml/2006/main">
              <a:rPr lang="zh-CN" altLang="zh-CN">
                <a:ea typeface="宋体" panose="02010600030101010101" pitchFamily="2" charset="-122"/>
              </a:rPr>
              <a:t>存储在同一个地址。</a:t>
            </a:r>
          </a:p>
        </p:txBody>
      </p:sp>
      <p:sp>
        <p:nvSpPr>
          <p:cNvPr id="4" name="Footer Placeholder 3">
            <a:extLst>
              <a:ext uri="{FF2B5EF4-FFF2-40B4-BE49-F238E27FC236}">
                <a16:creationId xmlns:a16="http://schemas.microsoft.com/office/drawing/2014/main" id="{89905C40-9431-1BEE-FA34-1308A5E38BD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BCC18F3-9CC1-4501-CBF2-7D4FD871E0A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07F76AE-6EEC-4C48-B86D-D87BBB4A3DBC}" type="slidenum">
              <a:rPr lang="en-US" altLang="zh-CN" sz="1200">
                <a:latin typeface="Arial" panose="020B0604020202020204" pitchFamily="34" charset="0"/>
              </a:rPr>
              <a:pPr/>
              <a:t>67</a:t>
            </a:fld>
            <a:endParaRPr lang="en-US" altLang="zh-CN" sz="1800"/>
          </a:p>
        </p:txBody>
      </p:sp>
      <p:pic>
        <p:nvPicPr>
          <p:cNvPr id="80902" name="Picture 7">
            <a:extLst>
              <a:ext uri="{FF2B5EF4-FFF2-40B4-BE49-F238E27FC236}">
                <a16:creationId xmlns:a16="http://schemas.microsoft.com/office/drawing/2014/main" id="{E0B702B6-547E-E631-5148-F34D59EB63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5550" y="1639888"/>
            <a:ext cx="3422650" cy="468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37233BF0-EA39-314F-6D0B-E5D807325F75}"/>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工会</a:t>
            </a:r>
          </a:p>
        </p:txBody>
      </p:sp>
      <p:sp>
        <p:nvSpPr>
          <p:cNvPr id="81923" name="Content Placeholder 2">
            <a:extLst>
              <a:ext uri="{FF2B5EF4-FFF2-40B4-BE49-F238E27FC236}">
                <a16:creationId xmlns:a16="http://schemas.microsoft.com/office/drawing/2014/main" id="{1374B511-4F64-1447-1EF4-95A5BFFFFC93}"/>
              </a:ext>
            </a:extLst>
          </p:cNvPr>
          <p:cNvSpPr>
            <a:spLocks noGrp="1"/>
          </p:cNvSpPr>
          <p:nvPr>
            <p:ph idx="1"/>
          </p:nvPr>
        </p:nvSpPr>
        <p:spPr/>
        <p:txBody>
          <a:bodyPr/>
          <a:lstStyle/>
          <a:p>
            <a:r xmlns:a="http://schemas.openxmlformats.org/drawingml/2006/main">
              <a:rPr lang="zh-CN" altLang="zh-CN">
                <a:ea typeface="宋体" panose="02010600030101010101" pitchFamily="2" charset="-122"/>
              </a:rPr>
              <a:t>联合成员的访问方式与结构成员的访问方式相同：</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ui = 82;</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ud = 74.8；</a:t>
            </a:r>
          </a:p>
          <a:p>
            <a:r xmlns:a="http://schemas.openxmlformats.org/drawingml/2006/main">
              <a:rPr lang="zh-CN" altLang="zh-CN">
                <a:ea typeface="宋体" panose="02010600030101010101" pitchFamily="2" charset="-122"/>
              </a:rPr>
              <a:t>更改联合的一个成员会更改以前存储在任何其他成员中的任何值。</a:t>
            </a:r>
          </a:p>
          <a:p>
            <a:pPr xmlns:a="http://schemas.openxmlformats.org/drawingml/2006/main" lvl="1"/>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ud</a:t>
            </a:r>
            <a:r xmlns:a="http://schemas.openxmlformats.org/drawingml/2006/main">
              <a:rPr lang="zh-CN" altLang="zh-CN">
                <a:ea typeface="宋体" panose="02010600030101010101" pitchFamily="2" charset="-122"/>
              </a:rPr>
              <a:t>中存储一个值</a:t>
            </a:r>
            <a:r xmlns:a="http://schemas.openxmlformats.org/drawingml/2006/main">
              <a:rPr lang="zh-CN" altLang="zh-CN">
                <a:ea typeface="宋体" panose="02010600030101010101" pitchFamily="2" charset="-122"/>
              </a:rPr>
              <a:t>会导致之前存储在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ui</a:t>
            </a:r>
            <a:r xmlns:a="http://schemas.openxmlformats.org/drawingml/2006/main">
              <a:rPr lang="zh-CN" altLang="zh-CN">
                <a:ea typeface="宋体" panose="02010600030101010101" pitchFamily="2" charset="-122"/>
              </a:rPr>
              <a:t>中的任何值丢失。</a:t>
            </a:r>
          </a:p>
          <a:p>
            <a:pPr xmlns:a="http://schemas.openxmlformats.org/drawingml/2006/main" lvl="1"/>
            <a:r xmlns:a="http://schemas.openxmlformats.org/drawingml/2006/main">
              <a:rPr lang="zh-CN" altLang="zh-CN">
                <a:ea typeface="宋体" panose="02010600030101010101" pitchFamily="2" charset="-122"/>
              </a:rPr>
              <a:t>更改</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ui</a:t>
            </a:r>
            <a:r xmlns:a="http://schemas.openxmlformats.org/drawingml/2006/main">
              <a:rPr lang="zh-CN" altLang="zh-CN">
                <a:ea typeface="宋体" panose="02010600030101010101" pitchFamily="2" charset="-122"/>
              </a:rPr>
              <a:t>会破坏</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ud </a:t>
            </a:r>
            <a:r xmlns:a="http://schemas.openxmlformats.org/drawingml/2006/main">
              <a:rPr lang="zh-CN" altLang="zh-CN">
                <a:ea typeface="宋体" panose="02010600030101010101" pitchFamily="2" charset="-122"/>
              </a:rPr>
              <a:t>。</a:t>
            </a:r>
            <a:endParaRPr xmlns:a="http://schemas.openxmlformats.org/drawingml/2006/main" lang="en-US" altLang="zh-CN">
              <a:solidFill>
                <a:srgbClr val="000000"/>
              </a:solidFill>
              <a:ea typeface="宋体" panose="02010600030101010101" pitchFamily="2" charset="-122"/>
            </a:endParaRPr>
          </a:p>
          <a:p>
            <a:pPr>
              <a:lnSpc>
                <a:spcPct val="80000"/>
              </a:lnSpc>
              <a:spcBef>
                <a:spcPts val="1200"/>
              </a:spcBef>
              <a:buFontTx/>
              <a:buNone/>
            </a:pPr>
            <a:endParaRPr lang="en-US" altLang="zh-CN" sz="2400">
              <a:latin typeface="Courier New" panose="02070309020205020404" pitchFamily="49" charset="0"/>
              <a:ea typeface="宋体" panose="02010600030101010101" pitchFamily="2" charset="-122"/>
              <a:cs typeface="Courier New" panose="02070309020205020404" pitchFamily="49" charset="0"/>
            </a:endParaRPr>
          </a:p>
        </p:txBody>
      </p:sp>
      <p:sp>
        <p:nvSpPr>
          <p:cNvPr id="4" name="Footer Placeholder 3">
            <a:extLst>
              <a:ext uri="{FF2B5EF4-FFF2-40B4-BE49-F238E27FC236}">
                <a16:creationId xmlns:a16="http://schemas.microsoft.com/office/drawing/2014/main" id="{54389A8C-31BC-8D3F-0B76-87D3114C2B0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B81F24B-A749-ABF1-46FF-5F716D1D014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B8CCEBD-0DD4-3B4F-8567-3AB279C461D8}" type="slidenum">
              <a:rPr lang="en-US" altLang="zh-CN" sz="1200">
                <a:latin typeface="Arial" panose="020B0604020202020204" pitchFamily="34" charset="0"/>
              </a:rPr>
              <a:pPr/>
              <a:t>68</a:t>
            </a:fld>
            <a:endParaRPr lang="en-US" altLang="zh-CN" sz="18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162C75AA-6DD0-2629-96C9-E0D5F0E669B2}"/>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工会</a:t>
            </a:r>
          </a:p>
        </p:txBody>
      </p:sp>
      <p:sp>
        <p:nvSpPr>
          <p:cNvPr id="82947" name="Content Placeholder 2">
            <a:extLst>
              <a:ext uri="{FF2B5EF4-FFF2-40B4-BE49-F238E27FC236}">
                <a16:creationId xmlns:a16="http://schemas.microsoft.com/office/drawing/2014/main" id="{0B6EA90E-3E9F-D6DA-DEE1-79E5473F8E6B}"/>
              </a:ext>
            </a:extLst>
          </p:cNvPr>
          <p:cNvSpPr>
            <a:spLocks noGrp="1"/>
          </p:cNvSpPr>
          <p:nvPr>
            <p:ph idx="1"/>
          </p:nvPr>
        </p:nvSpPr>
        <p:spPr/>
        <p:txBody>
          <a:bodyPr/>
          <a:lstStyle/>
          <a:p>
            <a:r xmlns:a="http://schemas.openxmlformats.org/drawingml/2006/main">
              <a:rPr lang="zh-CN" altLang="zh-CN">
                <a:ea typeface="宋体" panose="02010600030101010101" pitchFamily="2" charset="-122"/>
              </a:rPr>
              <a:t>联合的性质几乎与结构的性质相同。</a:t>
            </a:r>
          </a:p>
          <a:p>
            <a:r xmlns:a="http://schemas.openxmlformats.org/drawingml/2006/main">
              <a:rPr lang="zh-CN" altLang="zh-CN">
                <a:ea typeface="宋体" panose="02010600030101010101" pitchFamily="2" charset="-122"/>
              </a:rPr>
              <a:t>我们可以像声明结构标签和类型一样声明联合标签和联合类型。</a:t>
            </a:r>
          </a:p>
          <a:p>
            <a:r xmlns:a="http://schemas.openxmlformats.org/drawingml/2006/main">
              <a:rPr lang="zh-CN" altLang="zh-CN">
                <a:ea typeface="宋体" panose="02010600030101010101" pitchFamily="2" charset="-122"/>
              </a:rPr>
              <a:t>与结构一样，联合可以使用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运算符复制、传递给函数并由函数返回。</a:t>
            </a:r>
          </a:p>
        </p:txBody>
      </p:sp>
      <p:sp>
        <p:nvSpPr>
          <p:cNvPr id="4" name="Footer Placeholder 3">
            <a:extLst>
              <a:ext uri="{FF2B5EF4-FFF2-40B4-BE49-F238E27FC236}">
                <a16:creationId xmlns:a16="http://schemas.microsoft.com/office/drawing/2014/main" id="{B80032CE-1E8E-FC27-6535-59896EC779E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ACD14D7-B476-2AF7-E14E-FF9CAE5BB5B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881CD32-09AE-2B48-9846-219A64AE4C03}" type="slidenum">
              <a:rPr lang="en-US" altLang="zh-CN" sz="1200">
                <a:latin typeface="Arial" panose="020B0604020202020204" pitchFamily="34" charset="0"/>
              </a:rPr>
              <a:pPr/>
              <a:t>69</a:t>
            </a:fld>
            <a:endParaRPr lang="en-US" altLang="zh-CN"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DC8A26E1-F91C-8566-C374-A43CF6DCAEA9}"/>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声明结构变量</a:t>
            </a:r>
          </a:p>
        </p:txBody>
      </p:sp>
      <p:sp>
        <p:nvSpPr>
          <p:cNvPr id="19459" name="Content Placeholder 2">
            <a:extLst>
              <a:ext uri="{FF2B5EF4-FFF2-40B4-BE49-F238E27FC236}">
                <a16:creationId xmlns:a16="http://schemas.microsoft.com/office/drawing/2014/main" id="{F5B8AE49-D686-AB0A-479E-3A8F3C53EB07}"/>
              </a:ext>
            </a:extLst>
          </p:cNvPr>
          <p:cNvSpPr>
            <a:spLocks noGrp="1"/>
          </p:cNvSpPr>
          <p:nvPr>
            <p:ph idx="1"/>
          </p:nvPr>
        </p:nvSpPr>
        <p:spPr/>
        <p:txBody>
          <a:bodyPr/>
          <a:lstStyle/>
          <a:p>
            <a:r xmlns:a="http://schemas.openxmlformats.org/drawingml/2006/main">
              <a:rPr lang="zh-CN" altLang="zh-CN">
                <a:ea typeface="宋体" panose="02010600030101010101" pitchFamily="2" charset="-122"/>
              </a:rPr>
              <a:t>例如，以下声明可以出现在同一程序中：</a:t>
            </a:r>
          </a:p>
          <a:p>
            <a:pPr xmlns:a="http://schemas.openxmlformats.org/drawingml/2006/main">
              <a:lnSpc>
                <a:spcPct val="80000"/>
              </a:lnSpc>
              <a:spcBef>
                <a:spcPts val="12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结构{</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整数；</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字符名称[NAME_LEN+1]；</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int on_hand;</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第 1 部分，第 2 部分；</a:t>
            </a:r>
          </a:p>
          <a:p>
            <a:pPr>
              <a:lnSpc>
                <a:spcPct val="70000"/>
              </a:lnSpc>
              <a:spcBef>
                <a:spcPct val="0"/>
              </a:spcBef>
              <a:buFontTx/>
              <a:buNone/>
            </a:pPr>
            <a:endParaRPr lang="en-US" altLang="zh-CN" sz="22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结构{</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字符名称[NAME_LEN+1]；</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整数；</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字符性;</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雇员 1，雇员 2；</a:t>
            </a:r>
          </a:p>
        </p:txBody>
      </p:sp>
      <p:sp>
        <p:nvSpPr>
          <p:cNvPr id="4" name="Footer Placeholder 3">
            <a:extLst>
              <a:ext uri="{FF2B5EF4-FFF2-40B4-BE49-F238E27FC236}">
                <a16:creationId xmlns:a16="http://schemas.microsoft.com/office/drawing/2014/main" id="{5E2A2A6D-C7C5-1D1F-8A25-259FECC3D50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C85FC2F-537F-148D-7696-176944E5014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70B2626-B62C-B64F-BD15-0D52ADF57304}" type="slidenum">
              <a:rPr lang="en-US" altLang="zh-CN" sz="1200">
                <a:latin typeface="Arial" panose="020B0604020202020204" pitchFamily="34" charset="0"/>
              </a:rPr>
              <a:pPr/>
              <a:t>7</a:t>
            </a:fld>
            <a:endParaRPr lang="en-US" altLang="zh-CN" sz="18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73DC311D-B2F4-4A8C-277D-EBED962610B6}"/>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工会</a:t>
            </a:r>
          </a:p>
        </p:txBody>
      </p:sp>
      <p:sp>
        <p:nvSpPr>
          <p:cNvPr id="83971" name="Content Placeholder 2">
            <a:extLst>
              <a:ext uri="{FF2B5EF4-FFF2-40B4-BE49-F238E27FC236}">
                <a16:creationId xmlns:a16="http://schemas.microsoft.com/office/drawing/2014/main" id="{EA4BFF1F-4EC3-E216-0F15-AD98E1CE04F0}"/>
              </a:ext>
            </a:extLst>
          </p:cNvPr>
          <p:cNvSpPr>
            <a:spLocks noGrp="1"/>
          </p:cNvSpPr>
          <p:nvPr>
            <p:ph idx="1"/>
          </p:nvPr>
        </p:nvSpPr>
        <p:spPr/>
        <p:txBody>
          <a:bodyPr/>
          <a:lstStyle/>
          <a:p>
            <a:r xmlns:a="http://schemas.openxmlformats.org/drawingml/2006/main">
              <a:rPr lang="zh-CN" altLang="zh-CN">
                <a:ea typeface="宋体" panose="02010600030101010101" pitchFamily="2" charset="-122"/>
              </a:rPr>
              <a:t>只有联合的第一个成员可以被赋予初始值。</a:t>
            </a:r>
          </a:p>
          <a:p>
            <a:r xmlns:a="http://schemas.openxmlformats.org/drawingml/2006/main">
              <a:rPr lang="zh-CN" altLang="zh-CN">
                <a:ea typeface="宋体" panose="02010600030101010101" pitchFamily="2" charset="-122"/>
              </a:rPr>
              <a:t>如何将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u的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a:t>
            </a:r>
            <a:r xmlns:a="http://schemas.openxmlformats.org/drawingml/2006/main">
              <a:rPr lang="zh-CN" altLang="zh-CN">
                <a:ea typeface="宋体" panose="02010600030101010101" pitchFamily="2" charset="-122"/>
              </a:rPr>
              <a:t>成员初始化</a:t>
            </a:r>
            <a:r xmlns:a="http://schemas.openxmlformats.org/drawingml/2006/main">
              <a:rPr lang="zh-CN" altLang="zh-CN">
                <a:ea typeface="宋体" panose="02010600030101010101" pitchFamily="2" charset="-122"/>
              </a:rPr>
              <a:t>为 0：</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联合{</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诠释我;</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双 d;</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你 = {0};</a:t>
            </a:r>
          </a:p>
          <a:p>
            <a:r xmlns:a="http://schemas.openxmlformats.org/drawingml/2006/main">
              <a:rPr lang="zh-CN" altLang="zh-CN">
                <a:ea typeface="宋体" panose="02010600030101010101" pitchFamily="2" charset="-122"/>
              </a:rPr>
              <a:t>大括号内的表达式必须是常量。 （C99 中的规则略有不同。）</a:t>
            </a:r>
          </a:p>
        </p:txBody>
      </p:sp>
      <p:sp>
        <p:nvSpPr>
          <p:cNvPr id="4" name="Footer Placeholder 3">
            <a:extLst>
              <a:ext uri="{FF2B5EF4-FFF2-40B4-BE49-F238E27FC236}">
                <a16:creationId xmlns:a16="http://schemas.microsoft.com/office/drawing/2014/main" id="{866181AF-ADD0-C97D-F42F-CA2D268C286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A341E09-C138-598C-C681-5E3E93D1F73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9BAAE6B-BDBE-F445-B7D0-79691D5269F7}" type="slidenum">
              <a:rPr lang="en-US" altLang="zh-CN" sz="1200">
                <a:latin typeface="Arial" panose="020B0604020202020204" pitchFamily="34" charset="0"/>
              </a:rPr>
              <a:pPr/>
              <a:t>70</a:t>
            </a:fld>
            <a:endParaRPr lang="en-US" altLang="zh-CN" sz="18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46B225A9-1D91-883C-5D50-9ACEBA68BE1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工会</a:t>
            </a:r>
          </a:p>
        </p:txBody>
      </p:sp>
      <p:sp>
        <p:nvSpPr>
          <p:cNvPr id="84995" name="Content Placeholder 2">
            <a:extLst>
              <a:ext uri="{FF2B5EF4-FFF2-40B4-BE49-F238E27FC236}">
                <a16:creationId xmlns:a16="http://schemas.microsoft.com/office/drawing/2014/main" id="{63564DBD-5C6B-6139-7363-B6A005E6EA58}"/>
              </a:ext>
            </a:extLst>
          </p:cNvPr>
          <p:cNvSpPr>
            <a:spLocks noGrp="1"/>
          </p:cNvSpPr>
          <p:nvPr>
            <p:ph idx="1"/>
          </p:nvPr>
        </p:nvSpPr>
        <p:spPr/>
        <p:txBody>
          <a:bodyPr/>
          <a:lstStyle/>
          <a:p>
            <a:r xmlns:a="http://schemas.openxmlformats.org/drawingml/2006/main">
              <a:rPr lang="zh-CN" altLang="zh-CN">
                <a:ea typeface="宋体" panose="02010600030101010101" pitchFamily="2" charset="-122"/>
              </a:rPr>
              <a:t>指定的初始值设定项也可以与联合一起使用。</a:t>
            </a:r>
          </a:p>
          <a:p>
            <a:r xmlns:a="http://schemas.openxmlformats.org/drawingml/2006/main">
              <a:rPr lang="zh-CN" altLang="zh-CN">
                <a:ea typeface="宋体" panose="02010600030101010101" pitchFamily="2" charset="-122"/>
              </a:rPr>
              <a:t>指定的初始化器允许我们指定应初始化联合的哪个成员：</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联合{</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诠释我;</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双 d;</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u = {.d = 10.0} </a:t>
            </a:r>
            <a:r xmlns:a="http://schemas.openxmlformats.org/drawingml/2006/main">
              <a:rPr lang="zh-CN" altLang="zh-CN" sz="2400">
                <a:ea typeface="宋体" panose="02010600030101010101" pitchFamily="2" charset="-122"/>
              </a:rPr>
              <a:t>;</a:t>
            </a:r>
          </a:p>
          <a:p>
            <a:r xmlns:a="http://schemas.openxmlformats.org/drawingml/2006/main">
              <a:rPr lang="zh-CN" altLang="zh-CN">
                <a:ea typeface="宋体" panose="02010600030101010101" pitchFamily="2" charset="-122"/>
              </a:rPr>
              <a:t>只能初始化一个成员，但不必是第一个。</a:t>
            </a:r>
          </a:p>
        </p:txBody>
      </p:sp>
      <p:sp>
        <p:nvSpPr>
          <p:cNvPr id="4" name="Footer Placeholder 3">
            <a:extLst>
              <a:ext uri="{FF2B5EF4-FFF2-40B4-BE49-F238E27FC236}">
                <a16:creationId xmlns:a16="http://schemas.microsoft.com/office/drawing/2014/main" id="{55D0985A-7089-F289-01B0-DBAADA371DB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ECD42B0-1B4A-837A-F9BC-9C935DC51A8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3902F3D-E4F9-794A-975A-2F19BD9F5B5E}" type="slidenum">
              <a:rPr lang="en-US" altLang="zh-CN" sz="1200">
                <a:latin typeface="Arial" panose="020B0604020202020204" pitchFamily="34" charset="0"/>
              </a:rPr>
              <a:pPr/>
              <a:t>71</a:t>
            </a:fld>
            <a:endParaRPr lang="en-US" altLang="zh-CN" sz="18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41BA304D-5433-1B42-F958-B4A79A9564C1}"/>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工会</a:t>
            </a:r>
          </a:p>
        </p:txBody>
      </p:sp>
      <p:sp>
        <p:nvSpPr>
          <p:cNvPr id="86019" name="Content Placeholder 2">
            <a:extLst>
              <a:ext uri="{FF2B5EF4-FFF2-40B4-BE49-F238E27FC236}">
                <a16:creationId xmlns:a16="http://schemas.microsoft.com/office/drawing/2014/main" id="{A5CBA405-5C79-85A5-794B-75E36A3AE37A}"/>
              </a:ext>
            </a:extLst>
          </p:cNvPr>
          <p:cNvSpPr>
            <a:spLocks noGrp="1"/>
          </p:cNvSpPr>
          <p:nvPr>
            <p:ph idx="1"/>
          </p:nvPr>
        </p:nvSpPr>
        <p:spPr/>
        <p:txBody>
          <a:bodyPr/>
          <a:lstStyle/>
          <a:p>
            <a:r xmlns:a="http://schemas.openxmlformats.org/drawingml/2006/main">
              <a:rPr lang="zh-CN" altLang="zh-CN">
                <a:ea typeface="宋体" panose="02010600030101010101" pitchFamily="2" charset="-122"/>
              </a:rPr>
              <a:t>工会申请：</a:t>
            </a:r>
          </a:p>
          <a:p>
            <a:pPr xmlns:a="http://schemas.openxmlformats.org/drawingml/2006/main" lvl="1"/>
            <a:r xmlns:a="http://schemas.openxmlformats.org/drawingml/2006/main">
              <a:rPr lang="zh-CN" altLang="zh-CN">
                <a:ea typeface="宋体" panose="02010600030101010101" pitchFamily="2" charset="-122"/>
              </a:rPr>
              <a:t>节省空间</a:t>
            </a:r>
          </a:p>
          <a:p>
            <a:pPr xmlns:a="http://schemas.openxmlformats.org/drawingml/2006/main" lvl="1"/>
            <a:r xmlns:a="http://schemas.openxmlformats.org/drawingml/2006/main">
              <a:rPr lang="zh-CN" altLang="zh-CN">
                <a:ea typeface="宋体" panose="02010600030101010101" pitchFamily="2" charset="-122"/>
              </a:rPr>
              <a:t>构建混合数据结构</a:t>
            </a:r>
          </a:p>
          <a:p>
            <a:pPr xmlns:a="http://schemas.openxmlformats.org/drawingml/2006/main" lvl="1"/>
            <a:r xmlns:a="http://schemas.openxmlformats.org/drawingml/2006/main">
              <a:rPr lang="zh-CN" altLang="zh-CN">
                <a:ea typeface="宋体" panose="02010600030101010101" pitchFamily="2" charset="-122"/>
              </a:rPr>
              <a:t>以不同的方式查看存储（在第 20 章中讨论）</a:t>
            </a:r>
          </a:p>
        </p:txBody>
      </p:sp>
      <p:sp>
        <p:nvSpPr>
          <p:cNvPr id="4" name="Footer Placeholder 3">
            <a:extLst>
              <a:ext uri="{FF2B5EF4-FFF2-40B4-BE49-F238E27FC236}">
                <a16:creationId xmlns:a16="http://schemas.microsoft.com/office/drawing/2014/main" id="{80E87E61-3A66-1BDE-05B3-62C669A7CEF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AAF8BCA-1367-ECAB-A13F-4A0A3D75C3B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211F563-1E92-0249-8561-3C55C60E32AC}" type="slidenum">
              <a:rPr lang="en-US" altLang="zh-CN" sz="1200">
                <a:latin typeface="Arial" panose="020B0604020202020204" pitchFamily="34" charset="0"/>
              </a:rPr>
              <a:pPr/>
              <a:t>72</a:t>
            </a:fld>
            <a:endParaRPr lang="en-US" altLang="zh-CN" sz="18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60B368C4-9625-AA03-C07D-1CC000600B26}"/>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使用联合来节省空间</a:t>
            </a:r>
          </a:p>
        </p:txBody>
      </p:sp>
      <p:sp>
        <p:nvSpPr>
          <p:cNvPr id="87043" name="Content Placeholder 2">
            <a:extLst>
              <a:ext uri="{FF2B5EF4-FFF2-40B4-BE49-F238E27FC236}">
                <a16:creationId xmlns:a16="http://schemas.microsoft.com/office/drawing/2014/main" id="{682329A4-656B-8C2E-8D8C-AF7BD228169D}"/>
              </a:ext>
            </a:extLst>
          </p:cNvPr>
          <p:cNvSpPr>
            <a:spLocks noGrp="1"/>
          </p:cNvSpPr>
          <p:nvPr>
            <p:ph idx="1"/>
          </p:nvPr>
        </p:nvSpPr>
        <p:spPr/>
        <p:txBody>
          <a:bodyPr/>
          <a:lstStyle/>
          <a:p>
            <a:r xmlns:a="http://schemas.openxmlformats.org/drawingml/2006/main">
              <a:rPr lang="zh-CN" altLang="zh-CN">
                <a:ea typeface="宋体" panose="02010600030101010101" pitchFamily="2" charset="-122"/>
              </a:rPr>
              <a:t>联合可用于节省结构中的空间。</a:t>
            </a:r>
          </a:p>
          <a:p>
            <a:r xmlns:a="http://schemas.openxmlformats.org/drawingml/2006/main">
              <a:rPr lang="zh-CN" altLang="zh-CN">
                <a:ea typeface="宋体" panose="02010600030101010101" pitchFamily="2" charset="-122"/>
              </a:rPr>
              <a:t>假设我们正在设计一个结构，该结构将包含有关通过礼品目录销售的物品的信息。</a:t>
            </a:r>
          </a:p>
          <a:p>
            <a:r xmlns:a="http://schemas.openxmlformats.org/drawingml/2006/main">
              <a:rPr lang="zh-CN" altLang="zh-CN">
                <a:ea typeface="宋体" panose="02010600030101010101" pitchFamily="2" charset="-122"/>
              </a:rPr>
              <a:t>每个项目都有一个库存编号和价格，以及取决于项目类型的其他信息：</a:t>
            </a:r>
          </a:p>
          <a:p>
            <a:pPr xmlns:a="http://schemas.openxmlformats.org/drawingml/2006/main">
              <a:buFontTx/>
              <a:buNone/>
            </a:pPr>
            <a:r xmlns:a="http://schemas.openxmlformats.org/drawingml/2006/main">
              <a:rPr lang="zh-CN" altLang="zh-CN" sz="2400" i="1">
                <a:ea typeface="宋体" panose="02010600030101010101" pitchFamily="2" charset="-122"/>
              </a:rPr>
              <a:t>书籍：</a:t>
            </a:r>
            <a:r xmlns:a="http://schemas.openxmlformats.org/drawingml/2006/main">
              <a:rPr lang="zh-CN" altLang="zh-CN" sz="2400">
                <a:ea typeface="宋体" panose="02010600030101010101" pitchFamily="2" charset="-122"/>
              </a:rPr>
              <a:t>标题、作者、页数</a:t>
            </a:r>
          </a:p>
          <a:p>
            <a:pPr xmlns:a="http://schemas.openxmlformats.org/drawingml/2006/main">
              <a:buFontTx/>
              <a:buNone/>
            </a:pPr>
            <a:r xmlns:a="http://schemas.openxmlformats.org/drawingml/2006/main">
              <a:rPr lang="zh-CN" altLang="zh-CN" sz="2400" i="1">
                <a:ea typeface="宋体" panose="02010600030101010101" pitchFamily="2" charset="-122"/>
              </a:rPr>
              <a:t>杯子：</a:t>
            </a:r>
            <a:r xmlns:a="http://schemas.openxmlformats.org/drawingml/2006/main">
              <a:rPr lang="zh-CN" altLang="zh-CN" sz="2400">
                <a:ea typeface="宋体" panose="02010600030101010101" pitchFamily="2" charset="-122"/>
              </a:rPr>
              <a:t>设计</a:t>
            </a:r>
          </a:p>
          <a:p>
            <a:pPr xmlns:a="http://schemas.openxmlformats.org/drawingml/2006/main">
              <a:buFontTx/>
              <a:buNone/>
            </a:pPr>
            <a:r xmlns:a="http://schemas.openxmlformats.org/drawingml/2006/main">
              <a:rPr lang="zh-CN" altLang="zh-CN" sz="2400" i="1">
                <a:ea typeface="宋体" panose="02010600030101010101" pitchFamily="2" charset="-122"/>
              </a:rPr>
              <a:t>衬衫：</a:t>
            </a:r>
            <a:r xmlns:a="http://schemas.openxmlformats.org/drawingml/2006/main">
              <a:rPr lang="zh-CN" altLang="zh-CN" sz="2400">
                <a:ea typeface="宋体" panose="02010600030101010101" pitchFamily="2" charset="-122"/>
              </a:rPr>
              <a:t>设计，可用颜色，可用尺寸</a:t>
            </a:r>
          </a:p>
        </p:txBody>
      </p:sp>
      <p:sp>
        <p:nvSpPr>
          <p:cNvPr id="4" name="Footer Placeholder 3">
            <a:extLst>
              <a:ext uri="{FF2B5EF4-FFF2-40B4-BE49-F238E27FC236}">
                <a16:creationId xmlns:a16="http://schemas.microsoft.com/office/drawing/2014/main" id="{C399D6B3-CA3C-6962-CAC9-8BB7CD59FD5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D4B5A59-D9EC-1164-2F9C-595A47199FE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831D450-4613-FE46-BAA5-07075869A998}" type="slidenum">
              <a:rPr lang="en-US" altLang="zh-CN" sz="1200">
                <a:latin typeface="Arial" panose="020B0604020202020204" pitchFamily="34" charset="0"/>
              </a:rPr>
              <a:pPr/>
              <a:t>73</a:t>
            </a:fld>
            <a:endParaRPr lang="en-US" altLang="zh-CN" sz="18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841FEA15-2C1D-0F46-87D3-35B8C669006D}"/>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使用联合来节省空间</a:t>
            </a:r>
          </a:p>
        </p:txBody>
      </p:sp>
      <p:sp>
        <p:nvSpPr>
          <p:cNvPr id="88067" name="Content Placeholder 2">
            <a:extLst>
              <a:ext uri="{FF2B5EF4-FFF2-40B4-BE49-F238E27FC236}">
                <a16:creationId xmlns:a16="http://schemas.microsoft.com/office/drawing/2014/main" id="{301E6016-75B1-AEDD-C715-A2E2F44BB035}"/>
              </a:ext>
            </a:extLst>
          </p:cNvPr>
          <p:cNvSpPr>
            <a:spLocks noGrp="1"/>
          </p:cNvSpPr>
          <p:nvPr>
            <p:ph idx="1"/>
          </p:nvPr>
        </p:nvSpPr>
        <p:spPr/>
        <p:txBody>
          <a:bodyPr/>
          <a:lstStyle/>
          <a:p>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catalog_item</a:t>
            </a:r>
            <a:r xmlns:a="http://schemas.openxmlformats.org/drawingml/2006/main">
              <a:rPr lang="zh-CN" altLang="zh-CN" sz="2700">
                <a:ea typeface="宋体" panose="02010600030101010101" pitchFamily="2" charset="-122"/>
              </a:rPr>
              <a:t>结构</a:t>
            </a:r>
            <a:r xmlns:a="http://schemas.openxmlformats.org/drawingml/2006/main">
              <a:rPr lang="zh-CN" altLang="zh-CN" sz="2700">
                <a:ea typeface="宋体" panose="02010600030101010101" pitchFamily="2" charset="-122"/>
              </a:rPr>
              <a:t>的第一次尝试：</a:t>
            </a:r>
          </a:p>
          <a:p>
            <a:pPr xmlns:a="http://schemas.openxmlformats.org/drawingml/2006/main">
              <a:lnSpc>
                <a:spcPct val="80000"/>
              </a:lnSpc>
              <a:spcBef>
                <a:spcPts val="12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结构目录项{</a:t>
            </a:r>
          </a:p>
          <a:p>
            <a:pPr xmlns:a="http://schemas.openxmlformats.org/drawingml/2006/main">
              <a:lnSpc>
                <a:spcPct val="80000"/>
              </a:lnSpc>
              <a:spcBef>
                <a:spcPts val="5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int stock_number;</a:t>
            </a:r>
          </a:p>
          <a:p>
            <a:pPr xmlns:a="http://schemas.openxmlformats.org/drawingml/2006/main">
              <a:lnSpc>
                <a:spcPct val="80000"/>
              </a:lnSpc>
              <a:spcBef>
                <a:spcPts val="5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双倍价格；</a:t>
            </a:r>
          </a:p>
          <a:p>
            <a:pPr xmlns:a="http://schemas.openxmlformats.org/drawingml/2006/main">
              <a:lnSpc>
                <a:spcPct val="80000"/>
              </a:lnSpc>
              <a:spcBef>
                <a:spcPts val="5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int item_type;</a:t>
            </a:r>
          </a:p>
          <a:p>
            <a:pPr xmlns:a="http://schemas.openxmlformats.org/drawingml/2006/main">
              <a:lnSpc>
                <a:spcPct val="80000"/>
              </a:lnSpc>
              <a:spcBef>
                <a:spcPts val="5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字符标题[TITLE_LEN+1];</a:t>
            </a:r>
          </a:p>
          <a:p>
            <a:pPr xmlns:a="http://schemas.openxmlformats.org/drawingml/2006/main">
              <a:lnSpc>
                <a:spcPct val="80000"/>
              </a:lnSpc>
              <a:spcBef>
                <a:spcPts val="5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字符作者[AUTHOR_LEN+1];</a:t>
            </a:r>
          </a:p>
          <a:p>
            <a:pPr xmlns:a="http://schemas.openxmlformats.org/drawingml/2006/main">
              <a:lnSpc>
                <a:spcPct val="80000"/>
              </a:lnSpc>
              <a:spcBef>
                <a:spcPts val="5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整数页数；</a:t>
            </a:r>
          </a:p>
          <a:p>
            <a:pPr xmlns:a="http://schemas.openxmlformats.org/drawingml/2006/main">
              <a:lnSpc>
                <a:spcPct val="80000"/>
              </a:lnSpc>
              <a:spcBef>
                <a:spcPts val="5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字符设计[DESIGN_LEN+1];</a:t>
            </a:r>
          </a:p>
          <a:p>
            <a:pPr xmlns:a="http://schemas.openxmlformats.org/drawingml/2006/main">
              <a:lnSpc>
                <a:spcPct val="80000"/>
              </a:lnSpc>
              <a:spcBef>
                <a:spcPts val="5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诠释颜色；</a:t>
            </a:r>
          </a:p>
          <a:p>
            <a:pPr xmlns:a="http://schemas.openxmlformats.org/drawingml/2006/main">
              <a:lnSpc>
                <a:spcPct val="80000"/>
              </a:lnSpc>
              <a:spcBef>
                <a:spcPts val="5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整数大小；</a:t>
            </a:r>
          </a:p>
          <a:p>
            <a:pPr xmlns:a="http://schemas.openxmlformats.org/drawingml/2006/main">
              <a:lnSpc>
                <a:spcPct val="80000"/>
              </a:lnSpc>
              <a:spcBef>
                <a:spcPts val="5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AD1795FE-B593-B1EE-3ED1-0E74F8B9FCC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8ECBEAE-B055-E4CB-6D1D-107BBC2CF00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9C86B25-B0ED-084A-BAF8-876C575C4F28}" type="slidenum">
              <a:rPr lang="en-US" altLang="zh-CN" sz="1200">
                <a:latin typeface="Arial" panose="020B0604020202020204" pitchFamily="34" charset="0"/>
              </a:rPr>
              <a:pPr/>
              <a:t>74</a:t>
            </a:fld>
            <a:endParaRPr lang="en-US" altLang="zh-CN" sz="18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a:extLst>
              <a:ext uri="{FF2B5EF4-FFF2-40B4-BE49-F238E27FC236}">
                <a16:creationId xmlns:a16="http://schemas.microsoft.com/office/drawing/2014/main" id="{6E72BF9B-3430-3139-A164-896824AFD2BE}"/>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使用联合来节省空间</a:t>
            </a:r>
          </a:p>
        </p:txBody>
      </p:sp>
      <p:sp>
        <p:nvSpPr>
          <p:cNvPr id="89091" name="Content Placeholder 2">
            <a:extLst>
              <a:ext uri="{FF2B5EF4-FFF2-40B4-BE49-F238E27FC236}">
                <a16:creationId xmlns:a16="http://schemas.microsoft.com/office/drawing/2014/main" id="{3D3D6AE1-0ACC-9E67-4E0E-C78B7E1D033B}"/>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item_type成员</a:t>
            </a:r>
            <a:r xmlns:a="http://schemas.openxmlformats.org/drawingml/2006/main">
              <a:rPr lang="zh-CN" altLang="zh-CN">
                <a:ea typeface="宋体" panose="02010600030101010101" pitchFamily="2" charset="-122"/>
              </a:rPr>
              <a:t>将</a:t>
            </a:r>
            <a:r xmlns:a="http://schemas.openxmlformats.org/drawingml/2006/main">
              <a:rPr lang="zh-CN" altLang="zh-CN">
                <a:ea typeface="宋体" panose="02010600030101010101" pitchFamily="2" charset="-122"/>
              </a:rPr>
              <a:t>具有值</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BOOK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MUG</a:t>
            </a:r>
            <a:r xmlns:a="http://schemas.openxmlformats.org/drawingml/2006/main">
              <a:rPr lang="zh-CN" altLang="zh-CN">
                <a:ea typeface="宋体" panose="02010600030101010101" pitchFamily="2" charset="-122"/>
              </a:rPr>
              <a:t>或</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SHIRT之一</a:t>
            </a:r>
            <a:r xmlns:a="http://schemas.openxmlformats.org/drawingml/2006/main">
              <a:rPr lang="zh-CN" altLang="zh-CN">
                <a:ea typeface="宋体" panose="02010600030101010101" pitchFamily="2" charset="-122"/>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颜色</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尺寸成员将存储颜色和尺寸</a:t>
            </a:r>
            <a:r xmlns:a="http://schemas.openxmlformats.org/drawingml/2006/main">
              <a:rPr lang="zh-CN" altLang="zh-CN">
                <a:ea typeface="宋体" panose="02010600030101010101" pitchFamily="2" charset="-122"/>
              </a:rPr>
              <a:t>的</a:t>
            </a:r>
            <a:r xmlns:a="http://schemas.openxmlformats.org/drawingml/2006/main">
              <a:rPr lang="zh-CN" altLang="zh-CN">
                <a:ea typeface="宋体" panose="02010600030101010101" pitchFamily="2" charset="-122"/>
              </a:rPr>
              <a:t>编码组合。</a:t>
            </a:r>
          </a:p>
          <a:p>
            <a:r xmlns:a="http://schemas.openxmlformats.org/drawingml/2006/main">
              <a:rPr lang="zh-CN" altLang="zh-CN">
                <a:ea typeface="宋体" panose="02010600030101010101" pitchFamily="2" charset="-122"/>
              </a:rPr>
              <a:t>这种结构浪费空间，因为结构中只有部分信息对目录中的所有项目是通用的。</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catalog_item结构中</a:t>
            </a:r>
            <a:r xmlns:a="http://schemas.openxmlformats.org/drawingml/2006/main">
              <a:rPr lang="zh-CN" altLang="zh-CN">
                <a:ea typeface="宋体" panose="02010600030101010101" pitchFamily="2" charset="-122"/>
              </a:rPr>
              <a:t>放置一个联合</a:t>
            </a:r>
            <a:r xmlns:a="http://schemas.openxmlformats.org/drawingml/2006/main">
              <a:rPr lang="zh-CN" altLang="zh-CN">
                <a:ea typeface="宋体" panose="02010600030101010101" pitchFamily="2" charset="-122"/>
              </a:rPr>
              <a:t>，我们可以减少结构所需的空间。</a:t>
            </a:r>
          </a:p>
        </p:txBody>
      </p:sp>
      <p:sp>
        <p:nvSpPr>
          <p:cNvPr id="4" name="Footer Placeholder 3">
            <a:extLst>
              <a:ext uri="{FF2B5EF4-FFF2-40B4-BE49-F238E27FC236}">
                <a16:creationId xmlns:a16="http://schemas.microsoft.com/office/drawing/2014/main" id="{0F456642-4CAA-5D69-53E5-C1188D59C94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7ACF4DE-C68B-C2D1-4420-A4A0536C93B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201D7E0-33AC-A14B-962D-AC4D5C06E3B5}" type="slidenum">
              <a:rPr lang="en-US" altLang="zh-CN" sz="1200">
                <a:latin typeface="Arial" panose="020B0604020202020204" pitchFamily="34" charset="0"/>
              </a:rPr>
              <a:pPr/>
              <a:t>75</a:t>
            </a:fld>
            <a:endParaRPr lang="en-US" altLang="zh-CN" sz="18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483E6EBD-D510-F423-CF51-3687F71EA931}"/>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使用联合来节省空间</a:t>
            </a:r>
          </a:p>
        </p:txBody>
      </p:sp>
      <p:sp>
        <p:nvSpPr>
          <p:cNvPr id="90115" name="Content Placeholder 2">
            <a:extLst>
              <a:ext uri="{FF2B5EF4-FFF2-40B4-BE49-F238E27FC236}">
                <a16:creationId xmlns:a16="http://schemas.microsoft.com/office/drawing/2014/main" id="{800454AC-1EAC-8533-EE8E-1205F8E0C94B}"/>
              </a:ext>
            </a:extLst>
          </p:cNvPr>
          <p:cNvSpPr>
            <a:spLocks noGrp="1"/>
          </p:cNvSpPr>
          <p:nvPr>
            <p:ph idx="1"/>
          </p:nvPr>
        </p:nvSpPr>
        <p:spPr/>
        <p:txBody>
          <a:bodyPr/>
          <a:lstStyle/>
          <a:p>
            <a:pPr xmlns:a="http://schemas.openxmlformats.org/drawingml/2006/main">
              <a:lnSpc>
                <a:spcPct val="60000"/>
              </a:lnSpc>
              <a:spcBef>
                <a:spcPts val="12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结构目录项{</a:t>
            </a:r>
          </a:p>
          <a:p>
            <a:pPr xmlns:a="http://schemas.openxmlformats.org/drawingml/2006/main">
              <a:lnSpc>
                <a:spcPct val="60000"/>
              </a:lnSpc>
              <a:spcBef>
                <a:spcPts val="6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int stock_number;</a:t>
            </a:r>
          </a:p>
          <a:p>
            <a:pPr xmlns:a="http://schemas.openxmlformats.org/drawingml/2006/main">
              <a:lnSpc>
                <a:spcPct val="60000"/>
              </a:lnSpc>
              <a:spcBef>
                <a:spcPts val="6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双倍价格；</a:t>
            </a:r>
          </a:p>
          <a:p>
            <a:pPr xmlns:a="http://schemas.openxmlformats.org/drawingml/2006/main">
              <a:lnSpc>
                <a:spcPct val="60000"/>
              </a:lnSpc>
              <a:spcBef>
                <a:spcPts val="6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int item_type;</a:t>
            </a:r>
          </a:p>
          <a:p>
            <a:pPr xmlns:a="http://schemas.openxmlformats.org/drawingml/2006/main">
              <a:lnSpc>
                <a:spcPct val="60000"/>
              </a:lnSpc>
              <a:spcBef>
                <a:spcPts val="6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联合{</a:t>
            </a:r>
          </a:p>
          <a:p>
            <a:pPr xmlns:a="http://schemas.openxmlformats.org/drawingml/2006/main">
              <a:lnSpc>
                <a:spcPct val="60000"/>
              </a:lnSpc>
              <a:spcBef>
                <a:spcPts val="6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结构{</a:t>
            </a:r>
          </a:p>
          <a:p>
            <a:pPr xmlns:a="http://schemas.openxmlformats.org/drawingml/2006/main">
              <a:lnSpc>
                <a:spcPct val="60000"/>
              </a:lnSpc>
              <a:spcBef>
                <a:spcPts val="6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字符标题[TITLE_LEN+1];</a:t>
            </a:r>
          </a:p>
          <a:p>
            <a:pPr xmlns:a="http://schemas.openxmlformats.org/drawingml/2006/main">
              <a:lnSpc>
                <a:spcPct val="60000"/>
              </a:lnSpc>
              <a:spcBef>
                <a:spcPts val="6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字符作者[AUTHOR_LEN+1];</a:t>
            </a:r>
          </a:p>
          <a:p>
            <a:pPr xmlns:a="http://schemas.openxmlformats.org/drawingml/2006/main">
              <a:lnSpc>
                <a:spcPct val="60000"/>
              </a:lnSpc>
              <a:spcBef>
                <a:spcPts val="6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整数页数；</a:t>
            </a:r>
          </a:p>
          <a:p>
            <a:pPr xmlns:a="http://schemas.openxmlformats.org/drawingml/2006/main">
              <a:lnSpc>
                <a:spcPct val="60000"/>
              </a:lnSpc>
              <a:spcBef>
                <a:spcPts val="6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书;</a:t>
            </a:r>
          </a:p>
          <a:p>
            <a:pPr xmlns:a="http://schemas.openxmlformats.org/drawingml/2006/main">
              <a:lnSpc>
                <a:spcPct val="60000"/>
              </a:lnSpc>
              <a:spcBef>
                <a:spcPts val="6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结构{</a:t>
            </a:r>
          </a:p>
          <a:p>
            <a:pPr xmlns:a="http://schemas.openxmlformats.org/drawingml/2006/main">
              <a:lnSpc>
                <a:spcPct val="60000"/>
              </a:lnSpc>
              <a:spcBef>
                <a:spcPts val="6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字符设计[DESIGN_LEN+1];</a:t>
            </a:r>
          </a:p>
          <a:p>
            <a:pPr xmlns:a="http://schemas.openxmlformats.org/drawingml/2006/main">
              <a:lnSpc>
                <a:spcPct val="60000"/>
              </a:lnSpc>
              <a:spcBef>
                <a:spcPts val="6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马克杯;</a:t>
            </a:r>
          </a:p>
          <a:p>
            <a:pPr xmlns:a="http://schemas.openxmlformats.org/drawingml/2006/main">
              <a:lnSpc>
                <a:spcPct val="60000"/>
              </a:lnSpc>
              <a:spcBef>
                <a:spcPts val="6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结构{</a:t>
            </a:r>
          </a:p>
          <a:p>
            <a:pPr xmlns:a="http://schemas.openxmlformats.org/drawingml/2006/main">
              <a:lnSpc>
                <a:spcPct val="60000"/>
              </a:lnSpc>
              <a:spcBef>
                <a:spcPts val="6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字符设计[DESIGN_LEN+1];</a:t>
            </a:r>
          </a:p>
          <a:p>
            <a:pPr xmlns:a="http://schemas.openxmlformats.org/drawingml/2006/main">
              <a:lnSpc>
                <a:spcPct val="60000"/>
              </a:lnSpc>
              <a:spcBef>
                <a:spcPts val="6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诠释颜色；</a:t>
            </a:r>
          </a:p>
          <a:p>
            <a:pPr xmlns:a="http://schemas.openxmlformats.org/drawingml/2006/main">
              <a:lnSpc>
                <a:spcPct val="60000"/>
              </a:lnSpc>
              <a:spcBef>
                <a:spcPts val="6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整数大小；</a:t>
            </a:r>
          </a:p>
          <a:p>
            <a:pPr xmlns:a="http://schemas.openxmlformats.org/drawingml/2006/main">
              <a:lnSpc>
                <a:spcPct val="60000"/>
              </a:lnSpc>
              <a:spcBef>
                <a:spcPts val="6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衬衫;</a:t>
            </a:r>
          </a:p>
          <a:p>
            <a:pPr xmlns:a="http://schemas.openxmlformats.org/drawingml/2006/main">
              <a:lnSpc>
                <a:spcPct val="60000"/>
              </a:lnSpc>
              <a:spcBef>
                <a:spcPts val="6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物品;</a:t>
            </a:r>
          </a:p>
          <a:p>
            <a:pPr xmlns:a="http://schemas.openxmlformats.org/drawingml/2006/main">
              <a:lnSpc>
                <a:spcPct val="60000"/>
              </a:lnSpc>
              <a:spcBef>
                <a:spcPts val="6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884CC8FF-52C4-88CA-2569-99CA1EA8459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92DF8C3-F7BC-F380-F68E-9EE5A8AEAEA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FA3797F-AC75-CF42-8BDA-49B620209674}" type="slidenum">
              <a:rPr lang="en-US" altLang="zh-CN" sz="1200">
                <a:latin typeface="Arial" panose="020B0604020202020204" pitchFamily="34" charset="0"/>
              </a:rPr>
              <a:pPr/>
              <a:t>76</a:t>
            </a:fld>
            <a:endParaRPr lang="en-US" altLang="zh-CN" sz="18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7FAE663C-5C59-1408-0723-FD0922EA102D}"/>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使用联合来节省空间</a:t>
            </a:r>
          </a:p>
        </p:txBody>
      </p:sp>
      <p:sp>
        <p:nvSpPr>
          <p:cNvPr id="91139" name="Content Placeholder 2">
            <a:extLst>
              <a:ext uri="{FF2B5EF4-FFF2-40B4-BE49-F238E27FC236}">
                <a16:creationId xmlns:a16="http://schemas.microsoft.com/office/drawing/2014/main" id="{A7E7C59F-DC2D-19D5-1A49-83A4C917C761}"/>
              </a:ext>
            </a:extLst>
          </p:cNvPr>
          <p:cNvSpPr>
            <a:spLocks noGrp="1"/>
          </p:cNvSpPr>
          <p:nvPr>
            <p:ph idx="1"/>
          </p:nvPr>
        </p:nvSpPr>
        <p:spPr/>
        <p:txBody>
          <a:bodyPr/>
          <a:lstStyle/>
          <a:p>
            <a:r xmlns:a="http://schemas.openxmlformats.org/drawingml/2006/main">
              <a:rPr lang="zh-CN" altLang="zh-CN">
                <a:ea typeface="宋体" panose="02010600030101010101" pitchFamily="2" charset="-122"/>
              </a:rPr>
              <a:t>如果</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a:t>
            </a:r>
            <a:r xmlns:a="http://schemas.openxmlformats.org/drawingml/2006/main">
              <a:rPr lang="zh-CN" altLang="zh-CN">
                <a:ea typeface="宋体" panose="02010600030101010101" pitchFamily="2" charset="-122"/>
              </a:rPr>
              <a:t>是表示一本书的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catalog_item</a:t>
            </a:r>
            <a:r xmlns:a="http://schemas.openxmlformats.org/drawingml/2006/main">
              <a:rPr lang="zh-CN" altLang="zh-CN">
                <a:ea typeface="宋体" panose="02010600030101010101" pitchFamily="2" charset="-122"/>
              </a:rPr>
              <a:t>结构，我们可以通过以下方式打印书名：</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printf("%s", c.item.book.title);</a:t>
            </a:r>
          </a:p>
          <a:p>
            <a:r xmlns:a="http://schemas.openxmlformats.org/drawingml/2006/main">
              <a:rPr lang="zh-CN" altLang="zh-CN">
                <a:ea typeface="宋体" panose="02010600030101010101" pitchFamily="2" charset="-122"/>
              </a:rPr>
              <a:t>如本例所示，访问嵌套在结构内的联合可能会很尴尬。</a:t>
            </a:r>
          </a:p>
        </p:txBody>
      </p:sp>
      <p:sp>
        <p:nvSpPr>
          <p:cNvPr id="4" name="Footer Placeholder 3">
            <a:extLst>
              <a:ext uri="{FF2B5EF4-FFF2-40B4-BE49-F238E27FC236}">
                <a16:creationId xmlns:a16="http://schemas.microsoft.com/office/drawing/2014/main" id="{88350F5A-E9E5-5EBE-0C32-240A147137A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2CD20DC-59D3-3511-7862-4B2396A81B0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910BB1E-43C8-6344-8E20-9752AA76D080}" type="slidenum">
              <a:rPr lang="en-US" altLang="zh-CN" sz="1200">
                <a:latin typeface="Arial" panose="020B0604020202020204" pitchFamily="34" charset="0"/>
              </a:rPr>
              <a:pPr/>
              <a:t>77</a:t>
            </a:fld>
            <a:endParaRPr lang="en-US" altLang="zh-CN" sz="18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a:extLst>
              <a:ext uri="{FF2B5EF4-FFF2-40B4-BE49-F238E27FC236}">
                <a16:creationId xmlns:a16="http://schemas.microsoft.com/office/drawing/2014/main" id="{CAC898D1-7BBD-138B-8720-C128E8E5F72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使用联合来节省空间</a:t>
            </a:r>
          </a:p>
        </p:txBody>
      </p:sp>
      <p:sp>
        <p:nvSpPr>
          <p:cNvPr id="92163" name="Content Placeholder 2">
            <a:extLst>
              <a:ext uri="{FF2B5EF4-FFF2-40B4-BE49-F238E27FC236}">
                <a16:creationId xmlns:a16="http://schemas.microsoft.com/office/drawing/2014/main" id="{B14F0B25-9383-24F4-4258-646FC9786523}"/>
              </a:ext>
            </a:extLst>
          </p:cNvPr>
          <p:cNvSpPr>
            <a:spLocks noGrp="1"/>
          </p:cNvSpPr>
          <p:nvPr>
            <p:ph idx="1"/>
          </p:nvPr>
        </p:nvSpPr>
        <p:spPr/>
        <p:txBody>
          <a:bodyPr/>
          <a:lstStyle/>
          <a:p>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catalog_item</a:t>
            </a:r>
            <a:r xmlns:a="http://schemas.openxmlformats.org/drawingml/2006/main">
              <a:rPr lang="zh-CN" altLang="zh-CN" sz="2600">
                <a:ea typeface="宋体" panose="02010600030101010101" pitchFamily="2" charset="-122"/>
              </a:rPr>
              <a:t>结构可用于说明联合的一个有趣方面</a:t>
            </a:r>
            <a:r xmlns:a="http://schemas.openxmlformats.org/drawingml/2006/main">
              <a:rPr lang="zh-CN" altLang="zh-CN" sz="2600">
                <a:ea typeface="宋体" panose="02010600030101010101" pitchFamily="2" charset="-122"/>
              </a:rPr>
              <a:t>。</a:t>
            </a:r>
          </a:p>
          <a:p>
            <a:r xmlns:a="http://schemas.openxmlformats.org/drawingml/2006/main">
              <a:rPr lang="zh-CN" altLang="zh-CN" sz="2600">
                <a:ea typeface="宋体" panose="02010600030101010101" pitchFamily="2" charset="-122"/>
              </a:rPr>
              <a:t>通常，将值存储到联合的一个成员中然后通过不同的成员访问数据并不是一个好主意。</a:t>
            </a:r>
          </a:p>
          <a:p>
            <a:r xmlns:a="http://schemas.openxmlformats.org/drawingml/2006/main">
              <a:rPr lang="zh-CN" altLang="zh-CN" sz="2600">
                <a:ea typeface="宋体" panose="02010600030101010101" pitchFamily="2" charset="-122"/>
              </a:rPr>
              <a:t>但是，有一种特殊情况：联合的两个或多个成员是结构，并且结构以一个或多个匹配的成员开头。</a:t>
            </a:r>
          </a:p>
          <a:p>
            <a:r xmlns:a="http://schemas.openxmlformats.org/drawingml/2006/main">
              <a:rPr lang="zh-CN" altLang="zh-CN" sz="2600">
                <a:ea typeface="宋体" panose="02010600030101010101" pitchFamily="2" charset="-122"/>
              </a:rPr>
              <a:t>如果其中一个结构当前有效，则其他结构中的匹配成员也将有效。</a:t>
            </a:r>
          </a:p>
        </p:txBody>
      </p:sp>
      <p:sp>
        <p:nvSpPr>
          <p:cNvPr id="4" name="Footer Placeholder 3">
            <a:extLst>
              <a:ext uri="{FF2B5EF4-FFF2-40B4-BE49-F238E27FC236}">
                <a16:creationId xmlns:a16="http://schemas.microsoft.com/office/drawing/2014/main" id="{2B194EEB-BACD-A75A-D8CE-7DF0508646F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5FFF973-3476-66A7-4877-06BFF7F3C9E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36B4871-63E3-0743-91CF-7C65E9A7235B}" type="slidenum">
              <a:rPr lang="en-US" altLang="zh-CN" sz="1200">
                <a:latin typeface="Arial" panose="020B0604020202020204" pitchFamily="34" charset="0"/>
              </a:rPr>
              <a:pPr/>
              <a:t>78</a:t>
            </a:fld>
            <a:endParaRPr lang="en-US" altLang="zh-CN" sz="18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70F5B6BE-8AE8-1BB4-FFA2-ECBD8F8F86ED}"/>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使用联合来节省空间</a:t>
            </a:r>
          </a:p>
        </p:txBody>
      </p:sp>
      <p:sp>
        <p:nvSpPr>
          <p:cNvPr id="93187" name="Content Placeholder 2">
            <a:extLst>
              <a:ext uri="{FF2B5EF4-FFF2-40B4-BE49-F238E27FC236}">
                <a16:creationId xmlns:a16="http://schemas.microsoft.com/office/drawing/2014/main" id="{002BED08-C845-7FB3-5EDE-8D7954A6520D}"/>
              </a:ext>
            </a:extLst>
          </p:cNvPr>
          <p:cNvSpPr>
            <a:spLocks noGrp="1"/>
          </p:cNvSpPr>
          <p:nvPr>
            <p:ph idx="1"/>
          </p:nvPr>
        </p:nvSpPr>
        <p:spPr/>
        <p:txBody>
          <a:bodyPr/>
          <a:lstStyle/>
          <a:p>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catalog_item结构中</a:t>
            </a:r>
            <a:r xmlns:a="http://schemas.openxmlformats.org/drawingml/2006/main">
              <a:rPr lang="zh-CN" altLang="zh-CN" sz="2600">
                <a:ea typeface="宋体" panose="02010600030101010101" pitchFamily="2" charset="-122"/>
              </a:rPr>
              <a:t>嵌入的联合</a:t>
            </a:r>
            <a:r xmlns:a="http://schemas.openxmlformats.org/drawingml/2006/main">
              <a:rPr lang="zh-CN" altLang="zh-CN" sz="2600">
                <a:ea typeface="宋体" panose="02010600030101010101" pitchFamily="2" charset="-122"/>
              </a:rPr>
              <a:t>包含三个结构作为成员。</a:t>
            </a:r>
          </a:p>
          <a:p>
            <a:r xmlns:a="http://schemas.openxmlformats.org/drawingml/2006/main">
              <a:rPr lang="zh-CN" altLang="zh-CN" sz="2600">
                <a:ea typeface="宋体" panose="02010600030101010101" pitchFamily="2" charset="-122"/>
              </a:rPr>
              <a:t>其中两个（</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杯子</a:t>
            </a:r>
            <a:r xmlns:a="http://schemas.openxmlformats.org/drawingml/2006/main">
              <a:rPr lang="zh-CN" altLang="zh-CN" sz="2600">
                <a:ea typeface="宋体" panose="02010600030101010101" pitchFamily="2" charset="-122"/>
              </a:rPr>
              <a:t>和</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衬衫）以匹配的成员（</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设计）</a:t>
            </a:r>
            <a:r xmlns:a="http://schemas.openxmlformats.org/drawingml/2006/main">
              <a:rPr lang="zh-CN" altLang="zh-CN" sz="2600">
                <a:ea typeface="宋体" panose="02010600030101010101" pitchFamily="2" charset="-122"/>
              </a:rPr>
              <a:t>开头</a:t>
            </a:r>
            <a:r xmlns:a="http://schemas.openxmlformats.org/drawingml/2006/main">
              <a:rPr lang="zh-CN" altLang="zh-CN" sz="2600">
                <a:ea typeface="宋体" panose="02010600030101010101" pitchFamily="2" charset="-122"/>
              </a:rPr>
              <a:t>。</a:t>
            </a:r>
          </a:p>
          <a:p>
            <a:r xmlns:a="http://schemas.openxmlformats.org/drawingml/2006/main">
              <a:rPr lang="zh-CN" altLang="zh-CN" sz="2600">
                <a:ea typeface="宋体" panose="02010600030101010101" pitchFamily="2" charset="-122"/>
              </a:rPr>
              <a:t>现在，假设我们为</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设计</a:t>
            </a:r>
            <a:r xmlns:a="http://schemas.openxmlformats.org/drawingml/2006/main">
              <a:rPr lang="zh-CN" altLang="zh-CN" sz="2600">
                <a:ea typeface="宋体" panose="02010600030101010101" pitchFamily="2" charset="-122"/>
              </a:rPr>
              <a:t>成员之一分配一个值：</a:t>
            </a:r>
          </a:p>
          <a:p>
            <a:pPr xmlns:a="http://schemas.openxmlformats.org/drawingml/2006/main">
              <a:lnSpc>
                <a:spcPct val="80000"/>
              </a:lnSpc>
              <a:spcBef>
                <a:spcPts val="11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strcpy（c.item.mug.design，“猫”）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sz="2600">
                <a:ea typeface="宋体" panose="02010600030101010101" pitchFamily="2" charset="-122"/>
              </a:rPr>
              <a:t>的</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设计</a:t>
            </a:r>
            <a:r xmlns:a="http://schemas.openxmlformats.org/drawingml/2006/main">
              <a:rPr lang="zh-CN" altLang="zh-CN" sz="2600">
                <a:ea typeface="宋体" panose="02010600030101010101" pitchFamily="2" charset="-122"/>
              </a:rPr>
              <a:t>成员将被定义并具有相同的值：</a:t>
            </a:r>
          </a:p>
          <a:p>
            <a:pPr xmlns:a="http://schemas.openxmlformats.org/drawingml/2006/main">
              <a:lnSpc>
                <a:spcPct val="80000"/>
              </a:lnSpc>
              <a:spcBef>
                <a:spcPts val="11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printf("%s", c.item.shirt.design);</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打印“猫” */</a:t>
            </a:r>
          </a:p>
        </p:txBody>
      </p:sp>
      <p:sp>
        <p:nvSpPr>
          <p:cNvPr id="4" name="Footer Placeholder 3">
            <a:extLst>
              <a:ext uri="{FF2B5EF4-FFF2-40B4-BE49-F238E27FC236}">
                <a16:creationId xmlns:a16="http://schemas.microsoft.com/office/drawing/2014/main" id="{0C0008CA-1778-021B-51C4-C7B46D6CDBA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E1F7AD2-1AD2-999F-DDB5-B2CF53192D0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7D64ED4-0406-524B-AB56-DA1CD2ABFA52}" type="slidenum">
              <a:rPr lang="en-US" altLang="zh-CN" sz="1200">
                <a:latin typeface="Arial" panose="020B0604020202020204" pitchFamily="34" charset="0"/>
              </a:rPr>
              <a:pPr/>
              <a:t>79</a:t>
            </a:fld>
            <a:endParaRPr lang="en-US" altLang="zh-CN"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55318BCC-1A08-B724-A528-24331B9A144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初始化结构变量</a:t>
            </a:r>
          </a:p>
        </p:txBody>
      </p:sp>
      <p:sp>
        <p:nvSpPr>
          <p:cNvPr id="20483" name="Content Placeholder 2">
            <a:extLst>
              <a:ext uri="{FF2B5EF4-FFF2-40B4-BE49-F238E27FC236}">
                <a16:creationId xmlns:a16="http://schemas.microsoft.com/office/drawing/2014/main" id="{B1D5E1AF-D3AC-C2BE-CB41-D25091BAD78E}"/>
              </a:ext>
            </a:extLst>
          </p:cNvPr>
          <p:cNvSpPr>
            <a:spLocks noGrp="1"/>
          </p:cNvSpPr>
          <p:nvPr>
            <p:ph idx="1"/>
          </p:nvPr>
        </p:nvSpPr>
        <p:spPr/>
        <p:txBody>
          <a:bodyPr/>
          <a:lstStyle/>
          <a:p>
            <a:r xmlns:a="http://schemas.openxmlformats.org/drawingml/2006/main">
              <a:rPr lang="zh-CN" altLang="zh-CN" sz="2600">
                <a:ea typeface="宋体" panose="02010600030101010101" pitchFamily="2" charset="-122"/>
              </a:rPr>
              <a:t>一个结构声明可以包含一个初始化器：</a:t>
            </a:r>
          </a:p>
          <a:p>
            <a:pPr xmlns:a="http://schemas.openxmlformats.org/drawingml/2006/main">
              <a:lnSpc>
                <a:spcPct val="80000"/>
              </a:lnSpc>
              <a:spcBef>
                <a:spcPts val="10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结构{</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整数；</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字符名称[NAME_LEN+1]；</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int on_hand;</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part1 = {528, "磁盘驱动器", 10},</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part2 = {914, "打印机电缆", 5};</a:t>
            </a:r>
          </a:p>
          <a:p>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part1</a:t>
            </a:r>
            <a:r xmlns:a="http://schemas.openxmlformats.org/drawingml/2006/main">
              <a:rPr lang="zh-CN" altLang="zh-CN" sz="2600">
                <a:ea typeface="宋体" panose="02010600030101010101" pitchFamily="2" charset="-122"/>
              </a:rPr>
              <a:t>初始化后</a:t>
            </a:r>
            <a:r xmlns:a="http://schemas.openxmlformats.org/drawingml/2006/main">
              <a:rPr lang="zh-CN" altLang="zh-CN" sz="2600">
                <a:ea typeface="宋体" panose="02010600030101010101" pitchFamily="2" charset="-122"/>
              </a:rPr>
              <a:t>的外观：</a:t>
            </a:r>
          </a:p>
        </p:txBody>
      </p:sp>
      <p:sp>
        <p:nvSpPr>
          <p:cNvPr id="4" name="Footer Placeholder 3">
            <a:extLst>
              <a:ext uri="{FF2B5EF4-FFF2-40B4-BE49-F238E27FC236}">
                <a16:creationId xmlns:a16="http://schemas.microsoft.com/office/drawing/2014/main" id="{E86F77B0-1B3F-670C-ACB0-0F38FC1DD4E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C807C5D-4409-A4ED-70C5-E41D43E2FFB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A5954D6-1FBD-874D-A2BD-8C976078327F}" type="slidenum">
              <a:rPr lang="en-US" altLang="zh-CN" sz="1200">
                <a:latin typeface="Arial" panose="020B0604020202020204" pitchFamily="34" charset="0"/>
              </a:rPr>
              <a:pPr/>
              <a:t>8</a:t>
            </a:fld>
            <a:endParaRPr lang="en-US" altLang="zh-CN" sz="1800"/>
          </a:p>
        </p:txBody>
      </p:sp>
      <p:pic>
        <p:nvPicPr>
          <p:cNvPr id="20486" name="Picture 6">
            <a:extLst>
              <a:ext uri="{FF2B5EF4-FFF2-40B4-BE49-F238E27FC236}">
                <a16:creationId xmlns:a16="http://schemas.microsoft.com/office/drawing/2014/main" id="{D450C504-3937-A0D1-69C6-513FFE543F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4494213"/>
            <a:ext cx="289242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3A6FAA79-D448-5195-4802-90E39BCD3659}"/>
              </a:ext>
            </a:extLst>
          </p:cNvPr>
          <p:cNvSpPr>
            <a:spLocks noGrp="1"/>
          </p:cNvSpPr>
          <p:nvPr>
            <p:ph type="title"/>
          </p:nvPr>
        </p:nvSpPr>
        <p:spPr>
          <a:xfrm>
            <a:off x="457200" y="762000"/>
            <a:ext cx="8229600" cy="685800"/>
          </a:xfrm>
        </p:spPr>
        <p:txBody>
          <a:bodyPr/>
          <a:lstStyle/>
          <a:p>
            <a:r xmlns:a="http://schemas.openxmlformats.org/drawingml/2006/main">
              <a:rPr lang="zh-CN" altLang="zh-CN">
                <a:ea typeface="宋体" panose="02010600030101010101" pitchFamily="2" charset="-122"/>
              </a:rPr>
              <a:t>使用联合构建混合数据结构</a:t>
            </a:r>
          </a:p>
        </p:txBody>
      </p:sp>
      <p:sp>
        <p:nvSpPr>
          <p:cNvPr id="94211" name="Content Placeholder 2">
            <a:extLst>
              <a:ext uri="{FF2B5EF4-FFF2-40B4-BE49-F238E27FC236}">
                <a16:creationId xmlns:a16="http://schemas.microsoft.com/office/drawing/2014/main" id="{6B94D860-391C-700A-74B8-35D9ECD8A62C}"/>
              </a:ext>
            </a:extLst>
          </p:cNvPr>
          <p:cNvSpPr>
            <a:spLocks noGrp="1"/>
          </p:cNvSpPr>
          <p:nvPr>
            <p:ph idx="1"/>
          </p:nvPr>
        </p:nvSpPr>
        <p:spPr/>
        <p:txBody>
          <a:bodyPr/>
          <a:lstStyle/>
          <a:p>
            <a:r xmlns:a="http://schemas.openxmlformats.org/drawingml/2006/main">
              <a:rPr lang="zh-CN" altLang="zh-CN">
                <a:ea typeface="宋体" panose="02010600030101010101" pitchFamily="2" charset="-122"/>
              </a:rPr>
              <a:t>联合可用于创建包含不同类型数据混合的数据结构。</a:t>
            </a:r>
          </a:p>
          <a:p>
            <a:r xmlns:a="http://schemas.openxmlformats.org/drawingml/2006/main">
              <a:rPr lang="zh-CN" altLang="zh-CN">
                <a:ea typeface="宋体" panose="02010600030101010101" pitchFamily="2" charset="-122"/>
              </a:rPr>
              <a:t>假设我们需要一个数组，其元素是</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int</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double</a:t>
            </a:r>
            <a:r xmlns:a="http://schemas.openxmlformats.org/drawingml/2006/main">
              <a:rPr lang="zh-CN" altLang="zh-CN">
                <a:ea typeface="宋体" panose="02010600030101010101" pitchFamily="2" charset="-122"/>
              </a:rPr>
              <a:t>值的混合。</a:t>
            </a:r>
          </a:p>
          <a:p>
            <a:r xmlns:a="http://schemas.openxmlformats.org/drawingml/2006/main">
              <a:rPr lang="zh-CN" altLang="zh-CN">
                <a:ea typeface="宋体" panose="02010600030101010101" pitchFamily="2" charset="-122"/>
              </a:rPr>
              <a:t>首先，我们定义一个联合类型，其成员代表要存储在数组中的不同类型的数据：</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typedef联合{</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诠释我;</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双 d;</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数字;</a:t>
            </a:r>
          </a:p>
        </p:txBody>
      </p:sp>
      <p:sp>
        <p:nvSpPr>
          <p:cNvPr id="4" name="Footer Placeholder 3">
            <a:extLst>
              <a:ext uri="{FF2B5EF4-FFF2-40B4-BE49-F238E27FC236}">
                <a16:creationId xmlns:a16="http://schemas.microsoft.com/office/drawing/2014/main" id="{2F7CD26B-7D17-576E-7BBF-904677614D9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1B5C52D-9DA9-2752-CAA0-19F78A93936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6E2E2BC-CC11-E341-9865-F32CF65A1FB5}" type="slidenum">
              <a:rPr lang="en-US" altLang="zh-CN" sz="1200">
                <a:latin typeface="Arial" panose="020B0604020202020204" pitchFamily="34" charset="0"/>
              </a:rPr>
              <a:pPr/>
              <a:t>80</a:t>
            </a:fld>
            <a:endParaRPr lang="en-US" altLang="zh-CN" sz="18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2043A83C-D28E-DC2F-30D1-30593F7F5180}"/>
              </a:ext>
            </a:extLst>
          </p:cNvPr>
          <p:cNvSpPr>
            <a:spLocks noGrp="1"/>
          </p:cNvSpPr>
          <p:nvPr>
            <p:ph type="title"/>
          </p:nvPr>
        </p:nvSpPr>
        <p:spPr>
          <a:xfrm>
            <a:off x="457200" y="762000"/>
            <a:ext cx="8229600" cy="685800"/>
          </a:xfrm>
        </p:spPr>
        <p:txBody>
          <a:bodyPr/>
          <a:lstStyle/>
          <a:p>
            <a:r xmlns:a="http://schemas.openxmlformats.org/drawingml/2006/main">
              <a:rPr lang="zh-CN" altLang="zh-CN">
                <a:ea typeface="宋体" panose="02010600030101010101" pitchFamily="2" charset="-122"/>
              </a:rPr>
              <a:t>使用联合构建混合数据结构</a:t>
            </a:r>
          </a:p>
        </p:txBody>
      </p:sp>
      <p:sp>
        <p:nvSpPr>
          <p:cNvPr id="95235" name="Content Placeholder 2">
            <a:extLst>
              <a:ext uri="{FF2B5EF4-FFF2-40B4-BE49-F238E27FC236}">
                <a16:creationId xmlns:a16="http://schemas.microsoft.com/office/drawing/2014/main" id="{2AD6ADB1-D911-90C0-C38E-A87D8E257729}"/>
              </a:ext>
            </a:extLst>
          </p:cNvPr>
          <p:cNvSpPr>
            <a:spLocks noGrp="1"/>
          </p:cNvSpPr>
          <p:nvPr>
            <p:ph idx="1"/>
          </p:nvPr>
        </p:nvSpPr>
        <p:spPr/>
        <p:txBody>
          <a:bodyPr/>
          <a:lstStyle/>
          <a:p>
            <a:r xmlns:a="http://schemas.openxmlformats.org/drawingml/2006/main">
              <a:rPr lang="zh-CN" altLang="zh-CN">
                <a:ea typeface="宋体" panose="02010600030101010101" pitchFamily="2" charset="-122"/>
              </a:rPr>
              <a:t>接下来，我们创建一个数组，其元素为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Number</a:t>
            </a:r>
            <a:r xmlns:a="http://schemas.openxmlformats.org/drawingml/2006/main">
              <a:rPr lang="zh-CN" altLang="zh-CN">
                <a:ea typeface="宋体" panose="02010600030101010101" pitchFamily="2" charset="-122"/>
              </a:rPr>
              <a:t>值：</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编号 number_array[1000];</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Number </a:t>
            </a:r>
            <a:r xmlns:a="http://schemas.openxmlformats.org/drawingml/2006/main">
              <a:rPr lang="zh-CN" altLang="zh-CN">
                <a:ea typeface="宋体" panose="02010600030101010101" pitchFamily="2" charset="-122"/>
              </a:rPr>
              <a:t>union 可以存储一个</a:t>
            </a:r>
            <a:r xmlns:a="http://schemas.openxmlformats.org/drawingml/2006/main">
              <a:rPr lang="zh-CN" altLang="zh-CN">
                <a:ea typeface="宋体" panose="02010600030101010101" pitchFamily="2" charset="-122"/>
              </a:rPr>
              <a:t>int</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值</a:t>
            </a:r>
            <a:r xmlns:a="http://schemas.openxmlformats.org/drawingml/2006/main">
              <a:rPr lang="zh-CN" altLang="zh-CN">
                <a:ea typeface="宋体" panose="02010600030101010101" pitchFamily="2" charset="-122"/>
              </a:rPr>
              <a:t>或一个</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double</a:t>
            </a:r>
            <a:r xmlns:a="http://schemas.openxmlformats.org/drawingml/2006/main">
              <a:rPr lang="zh-CN" altLang="zh-CN">
                <a:ea typeface="宋体" panose="02010600030101010101" pitchFamily="2" charset="-122"/>
              </a:rPr>
              <a:t>值。</a:t>
            </a:r>
          </a:p>
          <a:p>
            <a:r xmlns:a="http://schemas.openxmlformats.org/drawingml/2006/main">
              <a:rPr lang="zh-CN" altLang="zh-CN">
                <a:ea typeface="宋体" panose="02010600030101010101" pitchFamily="2" charset="-122"/>
              </a:rPr>
              <a:t>这使得在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number_array中存储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int</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double</a:t>
            </a:r>
            <a:r xmlns:a="http://schemas.openxmlformats.org/drawingml/2006/main">
              <a:rPr lang="zh-CN" altLang="zh-CN">
                <a:ea typeface="宋体" panose="02010600030101010101" pitchFamily="2" charset="-122"/>
              </a:rPr>
              <a:t>值的混合成为可能</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number_array[0].i = 5;</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number_array[1].d = 8.395;</a:t>
            </a:r>
          </a:p>
        </p:txBody>
      </p:sp>
      <p:sp>
        <p:nvSpPr>
          <p:cNvPr id="4" name="Footer Placeholder 3">
            <a:extLst>
              <a:ext uri="{FF2B5EF4-FFF2-40B4-BE49-F238E27FC236}">
                <a16:creationId xmlns:a16="http://schemas.microsoft.com/office/drawing/2014/main" id="{F9DE63B0-A959-11D8-A891-38168BD2521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F9E808A-C11C-2FA9-9981-A1C02CB9426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0645709-7526-8E4D-8705-EE52CD2CE677}" type="slidenum">
              <a:rPr lang="en-US" altLang="zh-CN" sz="1200">
                <a:latin typeface="Arial" panose="020B0604020202020204" pitchFamily="34" charset="0"/>
              </a:rPr>
              <a:pPr/>
              <a:t>81</a:t>
            </a:fld>
            <a:endParaRPr lang="en-US" altLang="zh-CN" sz="18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4A5002F8-DBE1-1232-8F6C-EEE8FCC338B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向联合中添加“标签字段”</a:t>
            </a:r>
          </a:p>
        </p:txBody>
      </p:sp>
      <p:sp>
        <p:nvSpPr>
          <p:cNvPr id="96259" name="Content Placeholder 2">
            <a:extLst>
              <a:ext uri="{FF2B5EF4-FFF2-40B4-BE49-F238E27FC236}">
                <a16:creationId xmlns:a16="http://schemas.microsoft.com/office/drawing/2014/main" id="{CA84B277-8E3E-4E9D-D4ED-6A4D7B8B440E}"/>
              </a:ext>
            </a:extLst>
          </p:cNvPr>
          <p:cNvSpPr>
            <a:spLocks noGrp="1"/>
          </p:cNvSpPr>
          <p:nvPr>
            <p:ph idx="1"/>
          </p:nvPr>
        </p:nvSpPr>
        <p:spPr/>
        <p:txBody>
          <a:bodyPr/>
          <a:lstStyle/>
          <a:p>
            <a:r xmlns:a="http://schemas.openxmlformats.org/drawingml/2006/main">
              <a:rPr lang="zh-CN" altLang="zh-CN" sz="2400">
                <a:ea typeface="宋体" panose="02010600030101010101" pitchFamily="2" charset="-122"/>
              </a:rPr>
              <a:t>没有简单的方法可以判断联合的哪个成员上次更改，因此包含有意义的值。</a:t>
            </a:r>
          </a:p>
          <a:p>
            <a:r xmlns:a="http://schemas.openxmlformats.org/drawingml/2006/main">
              <a:rPr lang="zh-CN" altLang="zh-CN" sz="2400">
                <a:ea typeface="宋体" panose="02010600030101010101" pitchFamily="2" charset="-122"/>
              </a:rPr>
              <a:t>考虑编写一个显示存储在</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Number </a:t>
            </a:r>
            <a:r xmlns:a="http://schemas.openxmlformats.org/drawingml/2006/main">
              <a:rPr lang="zh-CN" altLang="zh-CN" sz="2400">
                <a:ea typeface="宋体" panose="02010600030101010101" pitchFamily="2" charset="-122"/>
              </a:rPr>
              <a:t>union 中的值的函数的问题：</a:t>
            </a:r>
          </a:p>
          <a:p>
            <a:pPr xmlns:a="http://schemas.openxmlformats.org/drawingml/2006/main">
              <a:lnSpc>
                <a:spcPct val="80000"/>
              </a:lnSpc>
              <a:spcBef>
                <a:spcPts val="10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void print_number(数字 n)</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如果 (n</a:t>
            </a:r>
            <a:r xmlns:a="http://schemas.openxmlformats.org/drawingml/2006/main">
              <a:rPr lang="zh-CN" altLang="zh-CN" sz="2000">
                <a:ea typeface="宋体" panose="02010600030101010101" pitchFamily="2" charset="-122"/>
                <a:cs typeface="Courier New" panose="02070309020205020404" pitchFamily="49" charset="0"/>
              </a:rPr>
              <a:t> </a:t>
            </a:r>
            <a:r xmlns:a="http://schemas.openxmlformats.org/drawingml/2006/main">
              <a:rPr lang="zh-CN" altLang="zh-CN" sz="2000" i="1">
                <a:ea typeface="宋体" panose="02010600030101010101" pitchFamily="2" charset="-122"/>
                <a:cs typeface="Courier New" panose="02070309020205020404" pitchFamily="49" charset="0"/>
              </a:rPr>
              <a:t>包含</a:t>
            </a:r>
            <a:r xmlns:a="http://schemas.openxmlformats.org/drawingml/2006/main">
              <a:rPr lang="zh-CN" altLang="zh-CN" sz="2000">
                <a:ea typeface="宋体" panose="02010600030101010101" pitchFamily="2" charset="-122"/>
                <a:cs typeface="Courier New" panose="02070309020205020404" pitchFamily="49" charset="0"/>
              </a:rPr>
              <a:t> </a:t>
            </a:r>
            <a:r xmlns:a="http://schemas.openxmlformats.org/drawingml/2006/main">
              <a:rPr lang="zh-CN" altLang="zh-CN" sz="2000" i="1">
                <a:ea typeface="宋体" panose="02010600030101010101" pitchFamily="2" charset="-122"/>
                <a:cs typeface="Courier New" panose="02070309020205020404" pitchFamily="49" charset="0"/>
              </a:rPr>
              <a:t>一个</a:t>
            </a:r>
            <a:r xmlns:a="http://schemas.openxmlformats.org/drawingml/2006/main">
              <a:rPr lang="zh-CN" altLang="zh-CN" sz="2000">
                <a:ea typeface="宋体" panose="02010600030101010101" pitchFamily="2" charset="-122"/>
                <a:cs typeface="Courier New" panose="02070309020205020404" pitchFamily="49" charset="0"/>
              </a:rPr>
              <a:t> </a:t>
            </a:r>
            <a:r xmlns:a="http://schemas.openxmlformats.org/drawingml/2006/main">
              <a:rPr lang="zh-CN" altLang="zh-CN" sz="2000" i="1">
                <a:ea typeface="宋体" panose="02010600030101010101" pitchFamily="2" charset="-122"/>
                <a:cs typeface="Courier New" panose="02070309020205020404" pitchFamily="49" charset="0"/>
              </a:rPr>
              <a:t>整数</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printf("%d", ni);</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别的</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printf("%g", nd);</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print_number</a:t>
            </a:r>
            <a:r xmlns:a="http://schemas.openxmlformats.org/drawingml/2006/main">
              <a:rPr lang="zh-CN" altLang="zh-CN" sz="2400">
                <a:ea typeface="宋体" panose="02010600030101010101" pitchFamily="2" charset="-122"/>
              </a:rPr>
              <a:t>无法</a:t>
            </a:r>
            <a:r xmlns:a="http://schemas.openxmlformats.org/drawingml/2006/main">
              <a:rPr lang="zh-CN" altLang="zh-CN" sz="2400">
                <a:ea typeface="宋体" panose="02010600030101010101" pitchFamily="2" charset="-122"/>
              </a:rPr>
              <a:t>确定</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n是</a:t>
            </a:r>
            <a:r xmlns:a="http://schemas.openxmlformats.org/drawingml/2006/main">
              <a:rPr lang="zh-CN" altLang="zh-CN" sz="2400">
                <a:ea typeface="宋体" panose="02010600030101010101" pitchFamily="2" charset="-122"/>
              </a:rPr>
              <a:t>包含整数还是浮点数。</a:t>
            </a:r>
          </a:p>
        </p:txBody>
      </p:sp>
      <p:sp>
        <p:nvSpPr>
          <p:cNvPr id="4" name="Footer Placeholder 3">
            <a:extLst>
              <a:ext uri="{FF2B5EF4-FFF2-40B4-BE49-F238E27FC236}">
                <a16:creationId xmlns:a16="http://schemas.microsoft.com/office/drawing/2014/main" id="{EB67B935-025F-E9C0-4E0A-46596D67BCE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B6D33EE-FBB0-A230-86F2-A4BE8CF535E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C94BFBE-9C65-5D47-BA80-A3F4886F44C9}" type="slidenum">
              <a:rPr lang="en-US" altLang="zh-CN" sz="1200">
                <a:latin typeface="Arial" panose="020B0604020202020204" pitchFamily="34" charset="0"/>
              </a:rPr>
              <a:pPr/>
              <a:t>82</a:t>
            </a:fld>
            <a:endParaRPr lang="en-US" altLang="zh-CN" sz="18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a:extLst>
              <a:ext uri="{FF2B5EF4-FFF2-40B4-BE49-F238E27FC236}">
                <a16:creationId xmlns:a16="http://schemas.microsoft.com/office/drawing/2014/main" id="{1088FA12-6EF8-C57B-8FE1-F487A5E43FE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向联合中添加“标签字段”</a:t>
            </a:r>
          </a:p>
        </p:txBody>
      </p:sp>
      <p:sp>
        <p:nvSpPr>
          <p:cNvPr id="97283" name="Content Placeholder 2">
            <a:extLst>
              <a:ext uri="{FF2B5EF4-FFF2-40B4-BE49-F238E27FC236}">
                <a16:creationId xmlns:a16="http://schemas.microsoft.com/office/drawing/2014/main" id="{0EA620D8-4333-000C-4B80-CC36A9753735}"/>
              </a:ext>
            </a:extLst>
          </p:cNvPr>
          <p:cNvSpPr>
            <a:spLocks noGrp="1"/>
          </p:cNvSpPr>
          <p:nvPr>
            <p:ph idx="1"/>
          </p:nvPr>
        </p:nvSpPr>
        <p:spPr/>
        <p:txBody>
          <a:bodyPr/>
          <a:lstStyle/>
          <a:p>
            <a:r xmlns:a="http://schemas.openxmlformats.org/drawingml/2006/main">
              <a:rPr lang="zh-CN" altLang="zh-CN">
                <a:ea typeface="宋体" panose="02010600030101010101" pitchFamily="2" charset="-122"/>
              </a:rPr>
              <a:t>为了跟踪这些信息，我们可以将联合嵌入到具有另一个成员的结构中：“标签字段”或“判别式”。</a:t>
            </a:r>
          </a:p>
          <a:p>
            <a:r xmlns:a="http://schemas.openxmlformats.org/drawingml/2006/main">
              <a:rPr lang="zh-CN" altLang="zh-CN">
                <a:ea typeface="宋体" panose="02010600030101010101" pitchFamily="2" charset="-122"/>
              </a:rPr>
              <a:t>标签字段的目的是提醒我们当前存储在联合中的内容。</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item_type</a:t>
            </a:r>
            <a:r xmlns:a="http://schemas.openxmlformats.org/drawingml/2006/main">
              <a:rPr lang="zh-CN" altLang="zh-CN">
                <a:ea typeface="宋体" panose="02010600030101010101" pitchFamily="2" charset="-122"/>
              </a:rPr>
              <a:t>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catalog_item</a:t>
            </a:r>
            <a:r xmlns:a="http://schemas.openxmlformats.org/drawingml/2006/main">
              <a:rPr lang="zh-CN" altLang="zh-CN">
                <a:ea typeface="宋体" panose="02010600030101010101" pitchFamily="2" charset="-122"/>
              </a:rPr>
              <a:t>结构中用于此目的。</a:t>
            </a:r>
          </a:p>
        </p:txBody>
      </p:sp>
      <p:sp>
        <p:nvSpPr>
          <p:cNvPr id="4" name="Footer Placeholder 3">
            <a:extLst>
              <a:ext uri="{FF2B5EF4-FFF2-40B4-BE49-F238E27FC236}">
                <a16:creationId xmlns:a16="http://schemas.microsoft.com/office/drawing/2014/main" id="{BC81645A-C023-AD66-D79B-3CFFF27F04F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751524D-068B-9AE4-FD11-CC1B73843AA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AE2E3C5-C2DD-ED42-BDA1-3CD1B5FF3C82}" type="slidenum">
              <a:rPr lang="en-US" altLang="zh-CN" sz="1200">
                <a:latin typeface="Arial" panose="020B0604020202020204" pitchFamily="34" charset="0"/>
              </a:rPr>
              <a:pPr/>
              <a:t>83</a:t>
            </a:fld>
            <a:endParaRPr lang="en-US" altLang="zh-CN" sz="18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a:extLst>
              <a:ext uri="{FF2B5EF4-FFF2-40B4-BE49-F238E27FC236}">
                <a16:creationId xmlns:a16="http://schemas.microsoft.com/office/drawing/2014/main" id="{45E4E301-D43A-4483-4F68-6DB69F4D063D}"/>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向联合中添加“标签字段”</a:t>
            </a:r>
          </a:p>
        </p:txBody>
      </p:sp>
      <p:sp>
        <p:nvSpPr>
          <p:cNvPr id="98307" name="Content Placeholder 2">
            <a:extLst>
              <a:ext uri="{FF2B5EF4-FFF2-40B4-BE49-F238E27FC236}">
                <a16:creationId xmlns:a16="http://schemas.microsoft.com/office/drawing/2014/main" id="{416D3BF1-26E9-9F5C-61B5-360C053B8C07}"/>
              </a:ext>
            </a:extLst>
          </p:cNvPr>
          <p:cNvSpPr>
            <a:spLocks noGrp="1"/>
          </p:cNvSpPr>
          <p:nvPr>
            <p:ph idx="1"/>
          </p:nvPr>
        </p:nvSpPr>
        <p:spPr/>
        <p:txBody>
          <a:bodyPr/>
          <a:lstStyle/>
          <a:p>
            <a:r xmlns:a="http://schemas.openxmlformats.org/drawingml/2006/main">
              <a:rPr lang="zh-CN" altLang="zh-CN" sz="2500">
                <a:latin typeface="Courier New" panose="02070309020205020404" pitchFamily="49" charset="0"/>
                <a:ea typeface="宋体" panose="02010600030101010101" pitchFamily="2" charset="-122"/>
                <a:cs typeface="Courier New" panose="02070309020205020404" pitchFamily="49" charset="0"/>
              </a:rPr>
              <a:t>Number</a:t>
            </a:r>
            <a:r xmlns:a="http://schemas.openxmlformats.org/drawingml/2006/main">
              <a:rPr lang="zh-CN" altLang="zh-CN" sz="2500">
                <a:ea typeface="宋体" panose="02010600030101010101" pitchFamily="2" charset="-122"/>
              </a:rPr>
              <a:t>类型作为具有嵌入式联合的结构</a:t>
            </a:r>
            <a:r xmlns:a="http://schemas.openxmlformats.org/drawingml/2006/main">
              <a:rPr lang="zh-CN" altLang="zh-CN" sz="2500">
                <a:ea typeface="宋体" panose="02010600030101010101" pitchFamily="2" charset="-122"/>
              </a:rPr>
              <a:t>：</a:t>
            </a:r>
          </a:p>
          <a:p>
            <a:pPr xmlns:a="http://schemas.openxmlformats.org/drawingml/2006/main">
              <a:lnSpc>
                <a:spcPct val="80000"/>
              </a:lnSpc>
              <a:spcBef>
                <a:spcPts val="11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#define INT_KIND 0</a:t>
            </a:r>
          </a:p>
          <a:p>
            <a:pPr xmlns:a="http://schemas.openxmlformats.org/drawingml/2006/main">
              <a:lnSpc>
                <a:spcPct val="80000"/>
              </a:lnSpc>
              <a:spcBef>
                <a:spcPts val="5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#define DOUBLE_KIND 1</a:t>
            </a:r>
          </a:p>
          <a:p>
            <a:pPr xmlns:a="http://schemas.openxmlformats.org/drawingml/2006/main">
              <a:lnSpc>
                <a:spcPct val="50000"/>
              </a:lnSpc>
              <a:spcBef>
                <a:spcPct val="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5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类型定义结构{</a:t>
            </a:r>
          </a:p>
          <a:p>
            <a:pPr xmlns:a="http://schemas.openxmlformats.org/drawingml/2006/main">
              <a:lnSpc>
                <a:spcPct val="80000"/>
              </a:lnSpc>
              <a:spcBef>
                <a:spcPts val="5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诠释种类； /* 标签字段 */</a:t>
            </a:r>
          </a:p>
          <a:p>
            <a:pPr xmlns:a="http://schemas.openxmlformats.org/drawingml/2006/main">
              <a:lnSpc>
                <a:spcPct val="80000"/>
              </a:lnSpc>
              <a:spcBef>
                <a:spcPts val="5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联合{</a:t>
            </a:r>
          </a:p>
          <a:p>
            <a:pPr xmlns:a="http://schemas.openxmlformats.org/drawingml/2006/main">
              <a:lnSpc>
                <a:spcPct val="80000"/>
              </a:lnSpc>
              <a:spcBef>
                <a:spcPts val="5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诠释我;</a:t>
            </a:r>
          </a:p>
          <a:p>
            <a:pPr xmlns:a="http://schemas.openxmlformats.org/drawingml/2006/main">
              <a:lnSpc>
                <a:spcPct val="80000"/>
              </a:lnSpc>
              <a:spcBef>
                <a:spcPts val="5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双 d;</a:t>
            </a:r>
          </a:p>
          <a:p>
            <a:pPr xmlns:a="http://schemas.openxmlformats.org/drawingml/2006/main">
              <a:lnSpc>
                <a:spcPct val="80000"/>
              </a:lnSpc>
              <a:spcBef>
                <a:spcPts val="5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 你;</a:t>
            </a:r>
          </a:p>
          <a:p>
            <a:pPr xmlns:a="http://schemas.openxmlformats.org/drawingml/2006/main">
              <a:lnSpc>
                <a:spcPct val="80000"/>
              </a:lnSpc>
              <a:spcBef>
                <a:spcPts val="5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 数字;</a:t>
            </a:r>
          </a:p>
          <a:p>
            <a:r xmlns:a="http://schemas.openxmlformats.org/drawingml/2006/main">
              <a:rPr lang="zh-CN" altLang="zh-CN" sz="2500">
                <a:latin typeface="Courier New" panose="02070309020205020404" pitchFamily="49" charset="0"/>
                <a:ea typeface="宋体" panose="02010600030101010101" pitchFamily="2" charset="-122"/>
                <a:cs typeface="Courier New" panose="02070309020205020404" pitchFamily="49" charset="0"/>
              </a:rPr>
              <a:t>kind</a:t>
            </a:r>
            <a:r xmlns:a="http://schemas.openxmlformats.org/drawingml/2006/main">
              <a:rPr lang="zh-CN" altLang="zh-CN" sz="2500">
                <a:ea typeface="宋体" panose="02010600030101010101" pitchFamily="2" charset="-122"/>
              </a:rPr>
              <a:t>的值</a:t>
            </a:r>
            <a:r xmlns:a="http://schemas.openxmlformats.org/drawingml/2006/main">
              <a:rPr lang="zh-CN" altLang="zh-CN" sz="2500">
                <a:ea typeface="宋体" panose="02010600030101010101" pitchFamily="2" charset="-122"/>
              </a:rPr>
              <a:t>将是</a:t>
            </a:r>
            <a:r xmlns:a="http://schemas.openxmlformats.org/drawingml/2006/main">
              <a:rPr lang="zh-CN" altLang="zh-CN" sz="2500">
                <a:latin typeface="Courier New" panose="02070309020205020404" pitchFamily="49" charset="0"/>
                <a:ea typeface="宋体" panose="02010600030101010101" pitchFamily="2" charset="-122"/>
                <a:cs typeface="Courier New" panose="02070309020205020404" pitchFamily="49" charset="0"/>
              </a:rPr>
              <a:t>INT_KIND</a:t>
            </a:r>
            <a:r xmlns:a="http://schemas.openxmlformats.org/drawingml/2006/main">
              <a:rPr lang="zh-CN" altLang="zh-CN" sz="2500">
                <a:ea typeface="宋体" panose="02010600030101010101" pitchFamily="2" charset="-122"/>
              </a:rPr>
              <a:t>或</a:t>
            </a:r>
            <a:r xmlns:a="http://schemas.openxmlformats.org/drawingml/2006/main">
              <a:rPr lang="zh-CN" altLang="zh-CN" sz="2500">
                <a:latin typeface="Courier New" panose="02070309020205020404" pitchFamily="49" charset="0"/>
                <a:ea typeface="宋体" panose="02010600030101010101" pitchFamily="2" charset="-122"/>
                <a:cs typeface="Courier New" panose="02070309020205020404" pitchFamily="49" charset="0"/>
              </a:rPr>
              <a:t>DOUBLE_KIND </a:t>
            </a:r>
            <a:r xmlns:a="http://schemas.openxmlformats.org/drawingml/2006/main">
              <a:rPr lang="zh-CN" altLang="zh-CN" sz="2500">
                <a:ea typeface="宋体" panose="02010600030101010101" pitchFamily="2" charset="-122"/>
              </a:rPr>
              <a:t>。</a:t>
            </a:r>
          </a:p>
        </p:txBody>
      </p:sp>
      <p:sp>
        <p:nvSpPr>
          <p:cNvPr id="4" name="Footer Placeholder 3">
            <a:extLst>
              <a:ext uri="{FF2B5EF4-FFF2-40B4-BE49-F238E27FC236}">
                <a16:creationId xmlns:a16="http://schemas.microsoft.com/office/drawing/2014/main" id="{11722609-7BF4-9082-B1C2-5713563A13B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8098666-FDF3-2A3F-1442-3904A651BAF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95792CA-452D-D849-A479-012785CFD67B}" type="slidenum">
              <a:rPr lang="en-US" altLang="zh-CN" sz="1200">
                <a:latin typeface="Arial" panose="020B0604020202020204" pitchFamily="34" charset="0"/>
              </a:rPr>
              <a:pPr/>
              <a:t>84</a:t>
            </a:fld>
            <a:endParaRPr lang="en-US" altLang="zh-CN" sz="18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a:extLst>
              <a:ext uri="{FF2B5EF4-FFF2-40B4-BE49-F238E27FC236}">
                <a16:creationId xmlns:a16="http://schemas.microsoft.com/office/drawing/2014/main" id="{5EE6A559-1444-A4AC-6495-E47962426D28}"/>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向联合中添加“标签字段”</a:t>
            </a:r>
          </a:p>
        </p:txBody>
      </p:sp>
      <p:sp>
        <p:nvSpPr>
          <p:cNvPr id="99331" name="Content Placeholder 2">
            <a:extLst>
              <a:ext uri="{FF2B5EF4-FFF2-40B4-BE49-F238E27FC236}">
                <a16:creationId xmlns:a16="http://schemas.microsoft.com/office/drawing/2014/main" id="{9364F1AB-F381-8405-A05C-BDAFC2C7D381}"/>
              </a:ext>
            </a:extLst>
          </p:cNvPr>
          <p:cNvSpPr>
            <a:spLocks noGrp="1"/>
          </p:cNvSpPr>
          <p:nvPr>
            <p:ph idx="1"/>
          </p:nvPr>
        </p:nvSpPr>
        <p:spPr/>
        <p:txBody>
          <a:bodyPr/>
          <a:lstStyle/>
          <a:p>
            <a:r xmlns:a="http://schemas.openxmlformats.org/drawingml/2006/main">
              <a:rPr lang="zh-CN" altLang="zh-CN">
                <a:ea typeface="宋体" panose="02010600030101010101" pitchFamily="2" charset="-122"/>
              </a:rPr>
              <a:t>每次我们为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u的成员赋值时</a:t>
            </a:r>
            <a:r xmlns:a="http://schemas.openxmlformats.org/drawingml/2006/main">
              <a:rPr lang="zh-CN" altLang="zh-CN">
                <a:ea typeface="宋体" panose="02010600030101010101" pitchFamily="2" charset="-122"/>
              </a:rPr>
              <a:t>，我们也会更改</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kind以提醒我们修改了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u</a:t>
            </a:r>
            <a:r xmlns:a="http://schemas.openxmlformats.org/drawingml/2006/main">
              <a:rPr lang="zh-CN" altLang="zh-CN">
                <a:ea typeface="宋体" panose="02010600030101010101" pitchFamily="2" charset="-122"/>
              </a:rPr>
              <a:t>的哪个成员</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将值分配给</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u的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a:t>
            </a:r>
            <a:r xmlns:a="http://schemas.openxmlformats.org/drawingml/2006/main">
              <a:rPr lang="zh-CN" altLang="zh-CN">
                <a:ea typeface="宋体" panose="02010600030101010101" pitchFamily="2" charset="-122"/>
              </a:rPr>
              <a:t>成员的示例</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n.kind = INT_KIND;</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努伊 = 82;</a:t>
            </a:r>
          </a:p>
          <a:p>
            <a:pPr xmlns:a="http://schemas.openxmlformats.org/drawingml/2006/main">
              <a:spcBef>
                <a:spcPts val="675"/>
              </a:spcBef>
              <a:buFontTx/>
              <a:buNone/>
            </a:pPr>
            <a:r xmlns:a="http://schemas.openxmlformats.org/drawingml/2006/main">
              <a:rPr lang="zh-CN" altLang="zh-CN">
                <a:solidFill>
                  <a:srgbClr val="000000"/>
                </a:solidFill>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a:solidFill>
                  <a:srgbClr val="000000"/>
                </a:solidFill>
                <a:ea typeface="宋体" panose="02010600030101010101" pitchFamily="2" charset="-122"/>
              </a:rPr>
              <a:t>假定为</a:t>
            </a:r>
            <a:r xmlns:a="http://schemas.openxmlformats.org/drawingml/2006/main">
              <a:rPr lang="zh-CN" altLang="zh-CN">
                <a:solidFill>
                  <a:srgbClr val="000000"/>
                </a:solidFill>
                <a:latin typeface="Courier New" panose="02070309020205020404" pitchFamily="49" charset="0"/>
                <a:ea typeface="宋体" panose="02010600030101010101" pitchFamily="2" charset="-122"/>
                <a:cs typeface="Courier New" panose="02070309020205020404" pitchFamily="49" charset="0"/>
              </a:rPr>
              <a:t>数字</a:t>
            </a:r>
            <a:r xmlns:a="http://schemas.openxmlformats.org/drawingml/2006/main">
              <a:rPr lang="zh-CN" altLang="zh-CN">
                <a:solidFill>
                  <a:srgbClr val="000000"/>
                </a:solidFill>
                <a:ea typeface="宋体" panose="02010600030101010101" pitchFamily="2" charset="-122"/>
              </a:rPr>
              <a:t>变量。</a:t>
            </a:r>
          </a:p>
          <a:p>
            <a:pPr>
              <a:lnSpc>
                <a:spcPct val="80000"/>
              </a:lnSpc>
              <a:spcBef>
                <a:spcPts val="600"/>
              </a:spcBef>
            </a:pPr>
            <a:endParaRPr lang="en-US" altLang="zh-CN">
              <a:solidFill>
                <a:srgbClr val="000000"/>
              </a:solidFill>
              <a:ea typeface="宋体" panose="02010600030101010101" pitchFamily="2" charset="-122"/>
            </a:endParaRPr>
          </a:p>
          <a:p>
            <a:pPr>
              <a:lnSpc>
                <a:spcPct val="80000"/>
              </a:lnSpc>
              <a:spcBef>
                <a:spcPts val="600"/>
              </a:spcBef>
            </a:pPr>
            <a:endParaRPr lang="en-US" altLang="zh-CN">
              <a:ea typeface="宋体" panose="02010600030101010101" pitchFamily="2" charset="-122"/>
              <a:cs typeface="Courier New" panose="02070309020205020404" pitchFamily="49" charset="0"/>
            </a:endParaRPr>
          </a:p>
        </p:txBody>
      </p:sp>
      <p:sp>
        <p:nvSpPr>
          <p:cNvPr id="4" name="Footer Placeholder 3">
            <a:extLst>
              <a:ext uri="{FF2B5EF4-FFF2-40B4-BE49-F238E27FC236}">
                <a16:creationId xmlns:a16="http://schemas.microsoft.com/office/drawing/2014/main" id="{0B0F278A-1A12-79A0-BBAD-C6B95791E1E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6DE8DD7-C52F-DE73-5FCA-CE78E00D7F3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01A94EF-A3FB-104D-A818-6B595853ECB8}" type="slidenum">
              <a:rPr lang="en-US" altLang="zh-CN" sz="1200">
                <a:latin typeface="Arial" panose="020B0604020202020204" pitchFamily="34" charset="0"/>
              </a:rPr>
              <a:pPr/>
              <a:t>85</a:t>
            </a:fld>
            <a:endParaRPr lang="en-US" altLang="zh-CN" sz="18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82015E93-0D7C-E321-D1E1-78EDDFD3982F}"/>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向联合中添加“标签字段”</a:t>
            </a:r>
          </a:p>
        </p:txBody>
      </p:sp>
      <p:sp>
        <p:nvSpPr>
          <p:cNvPr id="100355" name="Content Placeholder 2">
            <a:extLst>
              <a:ext uri="{FF2B5EF4-FFF2-40B4-BE49-F238E27FC236}">
                <a16:creationId xmlns:a16="http://schemas.microsoft.com/office/drawing/2014/main" id="{8D841DD0-6F20-80A6-D3A6-0BAF5BA7D881}"/>
              </a:ext>
            </a:extLst>
          </p:cNvPr>
          <p:cNvSpPr>
            <a:spLocks noGrp="1"/>
          </p:cNvSpPr>
          <p:nvPr>
            <p:ph idx="1"/>
          </p:nvPr>
        </p:nvSpPr>
        <p:spPr/>
        <p:txBody>
          <a:bodyPr/>
          <a:lstStyle/>
          <a:p>
            <a:r xmlns:a="http://schemas.openxmlformats.org/drawingml/2006/main">
              <a:rPr lang="zh-CN" altLang="zh-CN">
                <a:ea typeface="宋体" panose="02010600030101010101" pitchFamily="2" charset="-122"/>
              </a:rPr>
              <a:t>当检索存储在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Number</a:t>
            </a:r>
            <a:r xmlns:a="http://schemas.openxmlformats.org/drawingml/2006/main">
              <a:rPr lang="zh-CN" altLang="zh-CN">
                <a:ea typeface="宋体" panose="02010600030101010101" pitchFamily="2" charset="-122"/>
              </a:rPr>
              <a:t>变量中的数字时，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kind</a:t>
            </a:r>
            <a:r xmlns:a="http://schemas.openxmlformats.org/drawingml/2006/main">
              <a:rPr lang="zh-CN" altLang="zh-CN">
                <a:ea typeface="宋体" panose="02010600030101010101" pitchFamily="2" charset="-122"/>
              </a:rPr>
              <a:t>将告诉我们联合体的哪个成员是最后一个被赋值的成员。</a:t>
            </a:r>
          </a:p>
          <a:p>
            <a:r xmlns:a="http://schemas.openxmlformats.org/drawingml/2006/main">
              <a:rPr lang="zh-CN" altLang="zh-CN">
                <a:ea typeface="宋体" panose="02010600030101010101" pitchFamily="2" charset="-122"/>
              </a:rPr>
              <a:t>利用此功能的功能：</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void print_number(数字 n)</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if (n.kind == INT_KIND)</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printf("%d", nui);</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别的</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printf("%g", nud);</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D816C9CD-BFFF-ED34-9731-D35B66D51D6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979CCAE-C3C3-4AD4-D8C6-2F99C7304ED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DFB1E25-B966-2545-869A-DED640F56D7D}" type="slidenum">
              <a:rPr lang="en-US" altLang="zh-CN" sz="1200">
                <a:latin typeface="Arial" panose="020B0604020202020204" pitchFamily="34" charset="0"/>
              </a:rPr>
              <a:pPr/>
              <a:t>86</a:t>
            </a:fld>
            <a:endParaRPr lang="en-US" altLang="zh-CN" sz="18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8A70A2BA-AAFF-B1DB-B825-639E337488B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枚举</a:t>
            </a:r>
          </a:p>
        </p:txBody>
      </p:sp>
      <p:sp>
        <p:nvSpPr>
          <p:cNvPr id="101379" name="Content Placeholder 2">
            <a:extLst>
              <a:ext uri="{FF2B5EF4-FFF2-40B4-BE49-F238E27FC236}">
                <a16:creationId xmlns:a16="http://schemas.microsoft.com/office/drawing/2014/main" id="{8548F407-C468-FAF0-8661-B1DCF6A5FEAC}"/>
              </a:ext>
            </a:extLst>
          </p:cNvPr>
          <p:cNvSpPr>
            <a:spLocks noGrp="1"/>
          </p:cNvSpPr>
          <p:nvPr>
            <p:ph idx="1"/>
          </p:nvPr>
        </p:nvSpPr>
        <p:spPr/>
        <p:txBody>
          <a:bodyPr/>
          <a:lstStyle/>
          <a:p>
            <a:r xmlns:a="http://schemas.openxmlformats.org/drawingml/2006/main">
              <a:rPr lang="zh-CN" altLang="zh-CN">
                <a:ea typeface="宋体" panose="02010600030101010101" pitchFamily="2" charset="-122"/>
              </a:rPr>
              <a:t>在许多程序中，我们需要只有一小组有意义的值的变量。</a:t>
            </a:r>
          </a:p>
          <a:p>
            <a:r xmlns:a="http://schemas.openxmlformats.org/drawingml/2006/main">
              <a:rPr lang="zh-CN" altLang="zh-CN">
                <a:ea typeface="宋体" panose="02010600030101010101" pitchFamily="2" charset="-122"/>
              </a:rPr>
              <a:t>存储扑克牌花色的变量应该只有四个潜在值：“梅花”、“钻石”、“红心”和“黑桃”。</a:t>
            </a:r>
          </a:p>
        </p:txBody>
      </p:sp>
      <p:sp>
        <p:nvSpPr>
          <p:cNvPr id="4" name="Footer Placeholder 3">
            <a:extLst>
              <a:ext uri="{FF2B5EF4-FFF2-40B4-BE49-F238E27FC236}">
                <a16:creationId xmlns:a16="http://schemas.microsoft.com/office/drawing/2014/main" id="{B5E7DFC0-BE77-52C4-4564-D25058BE4D2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C5C3622-1BE8-605B-0D42-5470B841D7F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215ACB3-0730-8D48-9E89-8CA4C9898F8E}" type="slidenum">
              <a:rPr lang="en-US" altLang="zh-CN" sz="1200">
                <a:latin typeface="Arial" panose="020B0604020202020204" pitchFamily="34" charset="0"/>
              </a:rPr>
              <a:pPr/>
              <a:t>87</a:t>
            </a:fld>
            <a:endParaRPr lang="en-US" altLang="zh-CN" sz="18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63C745CA-5E22-36D0-BD4C-5F2256CAE3EE}"/>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枚举</a:t>
            </a:r>
          </a:p>
        </p:txBody>
      </p:sp>
      <p:sp>
        <p:nvSpPr>
          <p:cNvPr id="102403" name="Content Placeholder 2">
            <a:extLst>
              <a:ext uri="{FF2B5EF4-FFF2-40B4-BE49-F238E27FC236}">
                <a16:creationId xmlns:a16="http://schemas.microsoft.com/office/drawing/2014/main" id="{33E7A439-5B02-A388-8F31-9ECC2C0FE149}"/>
              </a:ext>
            </a:extLst>
          </p:cNvPr>
          <p:cNvSpPr>
            <a:spLocks noGrp="1"/>
          </p:cNvSpPr>
          <p:nvPr>
            <p:ph idx="1"/>
          </p:nvPr>
        </p:nvSpPr>
        <p:spPr/>
        <p:txBody>
          <a:bodyPr/>
          <a:lstStyle/>
          <a:p>
            <a:r xmlns:a="http://schemas.openxmlformats.org/drawingml/2006/main">
              <a:rPr lang="zh-CN" altLang="zh-CN">
                <a:ea typeface="宋体" panose="02010600030101010101" pitchFamily="2" charset="-122"/>
              </a:rPr>
              <a:t>一个“西装”变量可以声明为一个整数，并带有一组表示变量可能值的代码：</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整数； /* s 将存储一套西装 */</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s = 2; /* 2 代表“心” */</a:t>
            </a:r>
          </a:p>
          <a:p>
            <a:r xmlns:a="http://schemas.openxmlformats.org/drawingml/2006/main">
              <a:rPr lang="zh-CN" altLang="zh-CN">
                <a:ea typeface="宋体" panose="02010600030101010101" pitchFamily="2" charset="-122"/>
              </a:rPr>
              <a:t>这种技术的问题：</a:t>
            </a:r>
          </a:p>
          <a:p>
            <a:pPr xmlns:a="http://schemas.openxmlformats.org/drawingml/2006/main" lvl="1"/>
            <a:r xmlns:a="http://schemas.openxmlformats.org/drawingml/2006/main">
              <a:rPr lang="zh-CN" altLang="zh-CN">
                <a:ea typeface="宋体" panose="02010600030101010101" pitchFamily="2" charset="-122"/>
              </a:rPr>
              <a:t>我们不能说</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a:t>
            </a:r>
            <a:r xmlns:a="http://schemas.openxmlformats.org/drawingml/2006/main">
              <a:rPr lang="zh-CN" altLang="zh-CN">
                <a:ea typeface="宋体" panose="02010600030101010101" pitchFamily="2" charset="-122"/>
              </a:rPr>
              <a:t>只有四个可能的值。</a:t>
            </a:r>
          </a:p>
          <a:p>
            <a:pPr xmlns:a="http://schemas.openxmlformats.org/drawingml/2006/main" lvl="1"/>
            <a:r xmlns:a="http://schemas.openxmlformats.org/drawingml/2006/main">
              <a:rPr lang="zh-CN" altLang="zh-CN">
                <a:ea typeface="宋体" panose="02010600030101010101" pitchFamily="2" charset="-122"/>
              </a:rPr>
              <a:t>2 的意义并不明显。</a:t>
            </a:r>
          </a:p>
        </p:txBody>
      </p:sp>
      <p:sp>
        <p:nvSpPr>
          <p:cNvPr id="4" name="Footer Placeholder 3">
            <a:extLst>
              <a:ext uri="{FF2B5EF4-FFF2-40B4-BE49-F238E27FC236}">
                <a16:creationId xmlns:a16="http://schemas.microsoft.com/office/drawing/2014/main" id="{24E9060D-69BA-85FB-46CB-36F39AA5F40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E752CA5-0339-6B39-3B8E-F650C0F842E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FAA6EAE-5F3F-8A4F-BF31-8FFA558E4311}" type="slidenum">
              <a:rPr lang="en-US" altLang="zh-CN" sz="1200">
                <a:latin typeface="Arial" panose="020B0604020202020204" pitchFamily="34" charset="0"/>
              </a:rPr>
              <a:pPr/>
              <a:t>88</a:t>
            </a:fld>
            <a:endParaRPr lang="en-US" altLang="zh-CN" sz="18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a:extLst>
              <a:ext uri="{FF2B5EF4-FFF2-40B4-BE49-F238E27FC236}">
                <a16:creationId xmlns:a16="http://schemas.microsoft.com/office/drawing/2014/main" id="{BAD00B88-CBEA-3408-92BB-5B4239E8A3AF}"/>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枚举</a:t>
            </a:r>
          </a:p>
        </p:txBody>
      </p:sp>
      <p:sp>
        <p:nvSpPr>
          <p:cNvPr id="103427" name="Content Placeholder 2">
            <a:extLst>
              <a:ext uri="{FF2B5EF4-FFF2-40B4-BE49-F238E27FC236}">
                <a16:creationId xmlns:a16="http://schemas.microsoft.com/office/drawing/2014/main" id="{2B9600B8-1F93-5CC6-186A-0A391A714BB4}"/>
              </a:ext>
            </a:extLst>
          </p:cNvPr>
          <p:cNvSpPr>
            <a:spLocks noGrp="1"/>
          </p:cNvSpPr>
          <p:nvPr>
            <p:ph idx="1"/>
          </p:nvPr>
        </p:nvSpPr>
        <p:spPr/>
        <p:txBody>
          <a:bodyPr/>
          <a:lstStyle/>
          <a:p>
            <a:r xmlns:a="http://schemas.openxmlformats.org/drawingml/2006/main">
              <a:rPr lang="zh-CN" altLang="zh-CN">
                <a:ea typeface="宋体" panose="02010600030101010101" pitchFamily="2" charset="-122"/>
              </a:rPr>
              <a:t>使用宏定义西装“类型”和各种西装的名称是朝着正确方向迈出的一步：</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#define SUIT int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#define 俱乐部 0</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#定义钻石 1</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#define 心脏 2</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#定义黑桃 3</a:t>
            </a:r>
          </a:p>
          <a:p>
            <a:r xmlns:a="http://schemas.openxmlformats.org/drawingml/2006/main">
              <a:rPr lang="zh-CN" altLang="zh-CN">
                <a:ea typeface="宋体" panose="02010600030101010101" pitchFamily="2" charset="-122"/>
              </a:rPr>
              <a:t>上一个示例的更新版本：</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西装;</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s = 心；</a:t>
            </a:r>
          </a:p>
        </p:txBody>
      </p:sp>
      <p:sp>
        <p:nvSpPr>
          <p:cNvPr id="4" name="Footer Placeholder 3">
            <a:extLst>
              <a:ext uri="{FF2B5EF4-FFF2-40B4-BE49-F238E27FC236}">
                <a16:creationId xmlns:a16="http://schemas.microsoft.com/office/drawing/2014/main" id="{445E3640-9F4F-4788-B776-A328E7F1A0C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99D730B-98AC-7F00-658C-89D077DFF8A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F606EA6-E097-A44E-AEA6-E4678017B7E8}" type="slidenum">
              <a:rPr lang="en-US" altLang="zh-CN" sz="1200">
                <a:latin typeface="Arial" panose="020B0604020202020204" pitchFamily="34" charset="0"/>
              </a:rPr>
              <a:pPr/>
              <a:t>89</a:t>
            </a:fld>
            <a:endParaRPr lang="en-US" altLang="zh-CN"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D8B323B7-8290-729A-4790-89C5413F6E50}"/>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初始化结构变量</a:t>
            </a:r>
          </a:p>
        </p:txBody>
      </p:sp>
      <p:sp>
        <p:nvSpPr>
          <p:cNvPr id="21507" name="Content Placeholder 2">
            <a:extLst>
              <a:ext uri="{FF2B5EF4-FFF2-40B4-BE49-F238E27FC236}">
                <a16:creationId xmlns:a16="http://schemas.microsoft.com/office/drawing/2014/main" id="{92DDEB18-70D0-6C48-08AE-FBEAE782839B}"/>
              </a:ext>
            </a:extLst>
          </p:cNvPr>
          <p:cNvSpPr>
            <a:spLocks noGrp="1"/>
          </p:cNvSpPr>
          <p:nvPr>
            <p:ph idx="1"/>
          </p:nvPr>
        </p:nvSpPr>
        <p:spPr/>
        <p:txBody>
          <a:bodyPr/>
          <a:lstStyle/>
          <a:p>
            <a:r xmlns:a="http://schemas.openxmlformats.org/drawingml/2006/main">
              <a:rPr lang="zh-CN" altLang="zh-CN">
                <a:ea typeface="宋体" panose="02010600030101010101" pitchFamily="2" charset="-122"/>
              </a:rPr>
              <a:t>结构初始化器遵循类似于数组初始化器的规则。</a:t>
            </a:r>
          </a:p>
          <a:p>
            <a:r xmlns:a="http://schemas.openxmlformats.org/drawingml/2006/main">
              <a:rPr lang="zh-CN" altLang="zh-CN">
                <a:ea typeface="宋体" panose="02010600030101010101" pitchFamily="2" charset="-122"/>
              </a:rPr>
              <a:t>结构初始化器中使用的表达式必须是常量。 （这个限制在 C99 中放宽了。）</a:t>
            </a:r>
          </a:p>
          <a:p>
            <a:r xmlns:a="http://schemas.openxmlformats.org/drawingml/2006/main">
              <a:rPr lang="zh-CN" altLang="zh-CN">
                <a:ea typeface="宋体" panose="02010600030101010101" pitchFamily="2" charset="-122"/>
              </a:rPr>
              <a:t>初始化器的成员数可以少于它正在初始化的结构体。</a:t>
            </a:r>
          </a:p>
          <a:p>
            <a:r xmlns:a="http://schemas.openxmlformats.org/drawingml/2006/main">
              <a:rPr lang="zh-CN" altLang="zh-CN">
                <a:ea typeface="宋体" panose="02010600030101010101" pitchFamily="2" charset="-122"/>
              </a:rPr>
              <a:t>任何“剩余”成员都被赋予 0 作为其初始值。</a:t>
            </a:r>
          </a:p>
        </p:txBody>
      </p:sp>
      <p:sp>
        <p:nvSpPr>
          <p:cNvPr id="4" name="Footer Placeholder 3">
            <a:extLst>
              <a:ext uri="{FF2B5EF4-FFF2-40B4-BE49-F238E27FC236}">
                <a16:creationId xmlns:a16="http://schemas.microsoft.com/office/drawing/2014/main" id="{49822653-709D-4980-7E12-AFCE5D51265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453A1D6-9553-3F06-717A-1EA6CF15644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5E51EA6-8BA6-E84A-8973-5DC43D16F0CD}" type="slidenum">
              <a:rPr lang="en-US" altLang="zh-CN" sz="1200">
                <a:latin typeface="Arial" panose="020B0604020202020204" pitchFamily="34" charset="0"/>
              </a:rPr>
              <a:pPr/>
              <a:t>9</a:t>
            </a:fld>
            <a:endParaRPr lang="en-US" altLang="zh-CN" sz="18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a:extLst>
              <a:ext uri="{FF2B5EF4-FFF2-40B4-BE49-F238E27FC236}">
                <a16:creationId xmlns:a16="http://schemas.microsoft.com/office/drawing/2014/main" id="{DE6CC12E-EAAC-8894-B9F8-C8DADAE3E068}"/>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枚举</a:t>
            </a:r>
          </a:p>
        </p:txBody>
      </p:sp>
      <p:sp>
        <p:nvSpPr>
          <p:cNvPr id="104451" name="Content Placeholder 2">
            <a:extLst>
              <a:ext uri="{FF2B5EF4-FFF2-40B4-BE49-F238E27FC236}">
                <a16:creationId xmlns:a16="http://schemas.microsoft.com/office/drawing/2014/main" id="{3A195D75-A109-BED5-BB58-519E613BD8DF}"/>
              </a:ext>
            </a:extLst>
          </p:cNvPr>
          <p:cNvSpPr>
            <a:spLocks noGrp="1"/>
          </p:cNvSpPr>
          <p:nvPr>
            <p:ph idx="1"/>
          </p:nvPr>
        </p:nvSpPr>
        <p:spPr/>
        <p:txBody>
          <a:bodyPr/>
          <a:lstStyle/>
          <a:p>
            <a:r xmlns:a="http://schemas.openxmlformats.org/drawingml/2006/main">
              <a:rPr lang="zh-CN" altLang="zh-CN">
                <a:ea typeface="宋体" panose="02010600030101010101" pitchFamily="2" charset="-122"/>
              </a:rPr>
              <a:t>这种技术的问题：</a:t>
            </a:r>
          </a:p>
          <a:p>
            <a:pPr xmlns:a="http://schemas.openxmlformats.org/drawingml/2006/main" lvl="1"/>
            <a:r xmlns:a="http://schemas.openxmlformats.org/drawingml/2006/main">
              <a:rPr lang="zh-CN" altLang="zh-CN">
                <a:ea typeface="宋体" panose="02010600030101010101" pitchFamily="2" charset="-122"/>
              </a:rPr>
              <a:t>阅读程序的人没有任何迹象表明宏表示相同“类型”的值。</a:t>
            </a:r>
          </a:p>
          <a:p>
            <a:pPr xmlns:a="http://schemas.openxmlformats.org/drawingml/2006/main" lvl="1"/>
            <a:r xmlns:a="http://schemas.openxmlformats.org/drawingml/2006/main">
              <a:rPr lang="zh-CN" altLang="zh-CN">
                <a:ea typeface="宋体" panose="02010600030101010101" pitchFamily="2" charset="-122"/>
              </a:rPr>
              <a:t>如果可能值的数量多于几个，那么为每个值定义一个单独的宏将是乏味的。</a:t>
            </a:r>
          </a:p>
          <a:p>
            <a:pPr xmlns:a="http://schemas.openxmlformats.org/drawingml/2006/main" lvl="1"/>
            <a:r xmlns:a="http://schemas.openxmlformats.org/drawingml/2006/main">
              <a:rPr lang="zh-CN" altLang="zh-CN">
                <a:ea typeface="宋体" panose="02010600030101010101" pitchFamily="2" charset="-122"/>
              </a:rPr>
              <a:t>名称</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CLUBS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DIAMONDS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HEARTS</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SPADES</a:t>
            </a:r>
            <a:r xmlns:a="http://schemas.openxmlformats.org/drawingml/2006/main">
              <a:rPr lang="zh-CN" altLang="zh-CN">
                <a:ea typeface="宋体" panose="02010600030101010101" pitchFamily="2" charset="-122"/>
              </a:rPr>
              <a:t>将被预处理器删除，因此它们在调试期间将不可用。</a:t>
            </a:r>
          </a:p>
        </p:txBody>
      </p:sp>
      <p:sp>
        <p:nvSpPr>
          <p:cNvPr id="4" name="Footer Placeholder 3">
            <a:extLst>
              <a:ext uri="{FF2B5EF4-FFF2-40B4-BE49-F238E27FC236}">
                <a16:creationId xmlns:a16="http://schemas.microsoft.com/office/drawing/2014/main" id="{8738FAA1-94D8-4B5D-070E-2568B10569C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BC84B8D-A719-27F8-B946-304CD0BBCE4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2926A6A-9C83-7E49-969C-BF31E33B87C8}" type="slidenum">
              <a:rPr lang="en-US" altLang="zh-CN" sz="1200">
                <a:latin typeface="Arial" panose="020B0604020202020204" pitchFamily="34" charset="0"/>
              </a:rPr>
              <a:pPr/>
              <a:t>90</a:t>
            </a:fld>
            <a:endParaRPr lang="en-US" altLang="zh-CN" sz="18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a:extLst>
              <a:ext uri="{FF2B5EF4-FFF2-40B4-BE49-F238E27FC236}">
                <a16:creationId xmlns:a16="http://schemas.microsoft.com/office/drawing/2014/main" id="{31257F20-A5B8-8E86-9A03-98F415BA7684}"/>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枚举</a:t>
            </a:r>
          </a:p>
        </p:txBody>
      </p:sp>
      <p:sp>
        <p:nvSpPr>
          <p:cNvPr id="105475" name="Content Placeholder 2">
            <a:extLst>
              <a:ext uri="{FF2B5EF4-FFF2-40B4-BE49-F238E27FC236}">
                <a16:creationId xmlns:a16="http://schemas.microsoft.com/office/drawing/2014/main" id="{A33F241A-C505-E121-0497-EAC27071176C}"/>
              </a:ext>
            </a:extLst>
          </p:cNvPr>
          <p:cNvSpPr>
            <a:spLocks noGrp="1"/>
          </p:cNvSpPr>
          <p:nvPr>
            <p:ph idx="1"/>
          </p:nvPr>
        </p:nvSpPr>
        <p:spPr/>
        <p:txBody>
          <a:bodyPr/>
          <a:lstStyle/>
          <a:p>
            <a:r xmlns:a="http://schemas.openxmlformats.org/drawingml/2006/main">
              <a:rPr lang="zh-CN" altLang="zh-CN">
                <a:ea typeface="宋体" panose="02010600030101010101" pitchFamily="2" charset="-122"/>
              </a:rPr>
              <a:t>C 提供了一种特殊类型，专为具有少量可能值的变量而设计。</a:t>
            </a:r>
          </a:p>
          <a:p>
            <a:r xmlns:a="http://schemas.openxmlformats.org/drawingml/2006/main">
              <a:rPr lang="zh-CN" altLang="zh-CN" b="1" i="1">
                <a:ea typeface="宋体" panose="02010600030101010101" pitchFamily="2" charset="-122"/>
              </a:rPr>
              <a:t>枚举类型</a:t>
            </a:r>
            <a:r xmlns:a="http://schemas.openxmlformats.org/drawingml/2006/main">
              <a:rPr lang="zh-CN" altLang="zh-CN">
                <a:ea typeface="宋体" panose="02010600030101010101" pitchFamily="2" charset="-122"/>
              </a:rPr>
              <a:t>是其值由程序员列出（“枚举”）的类型</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每个值都必须有一个名称（一个</a:t>
            </a:r>
            <a:r xmlns:a="http://schemas.openxmlformats.org/drawingml/2006/main">
              <a:rPr lang="zh-CN" altLang="zh-CN" b="1" i="1">
                <a:ea typeface="宋体" panose="02010600030101010101" pitchFamily="2" charset="-122"/>
              </a:rPr>
              <a:t>枚举常量</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82199B27-A1C7-3476-196F-306D9C7FB5A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2A58D87-9BB8-327D-FCBF-F7AB716AD9C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58F670E-728F-C646-939F-D078066D4338}" type="slidenum">
              <a:rPr lang="en-US" altLang="zh-CN" sz="1200">
                <a:latin typeface="Arial" panose="020B0604020202020204" pitchFamily="34" charset="0"/>
              </a:rPr>
              <a:pPr/>
              <a:t>91</a:t>
            </a:fld>
            <a:endParaRPr lang="en-US" altLang="zh-CN" sz="18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a:extLst>
              <a:ext uri="{FF2B5EF4-FFF2-40B4-BE49-F238E27FC236}">
                <a16:creationId xmlns:a16="http://schemas.microsoft.com/office/drawing/2014/main" id="{E1F6A1EC-B034-BCB4-F72D-AEDC05A79F8F}"/>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枚举</a:t>
            </a:r>
          </a:p>
        </p:txBody>
      </p:sp>
      <p:sp>
        <p:nvSpPr>
          <p:cNvPr id="106499" name="Content Placeholder 2">
            <a:extLst>
              <a:ext uri="{FF2B5EF4-FFF2-40B4-BE49-F238E27FC236}">
                <a16:creationId xmlns:a16="http://schemas.microsoft.com/office/drawing/2014/main" id="{35A3FBED-7307-45C0-24E0-8526CD7F8B98}"/>
              </a:ext>
            </a:extLst>
          </p:cNvPr>
          <p:cNvSpPr>
            <a:spLocks noGrp="1"/>
          </p:cNvSpPr>
          <p:nvPr>
            <p:ph idx="1"/>
          </p:nvPr>
        </p:nvSpPr>
        <p:spPr/>
        <p:txBody>
          <a:bodyPr/>
          <a:lstStyle/>
          <a:p>
            <a:r xmlns:a="http://schemas.openxmlformats.org/drawingml/2006/main">
              <a:rPr lang="zh-CN" altLang="zh-CN">
                <a:ea typeface="宋体" panose="02010600030101010101" pitchFamily="2" charset="-122"/>
              </a:rPr>
              <a:t>尽管枚举与结构和联合几乎没有共同之处，但它们的声明方式类似：</a:t>
            </a:r>
          </a:p>
          <a:p>
            <a:pPr xmlns:a="http://schemas.openxmlformats.org/drawingml/2006/main">
              <a:lnSpc>
                <a:spcPct val="80000"/>
              </a:lnSpc>
              <a:spcBef>
                <a:spcPts val="12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枚举</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{俱乐部，</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钻石，</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心，</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黑桃}</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s1,</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s2;</a:t>
            </a:r>
            <a:endParaRPr xmlns:a="http://schemas.openxmlformats.org/drawingml/2006/main" lang="en-US" altLang="zh-CN" sz="2100">
              <a:ea typeface="宋体" panose="02010600030101010101" pitchFamily="2" charset="-122"/>
            </a:endParaRPr>
          </a:p>
          <a:p>
            <a:r xmlns:a="http://schemas.openxmlformats.org/drawingml/2006/main">
              <a:rPr lang="zh-CN" altLang="zh-CN">
                <a:ea typeface="宋体" panose="02010600030101010101" pitchFamily="2" charset="-122"/>
              </a:rPr>
              <a:t>枚举常量的名称必须与封闭范围内声明的其他标识符不同。</a:t>
            </a:r>
          </a:p>
        </p:txBody>
      </p:sp>
      <p:sp>
        <p:nvSpPr>
          <p:cNvPr id="4" name="Footer Placeholder 3">
            <a:extLst>
              <a:ext uri="{FF2B5EF4-FFF2-40B4-BE49-F238E27FC236}">
                <a16:creationId xmlns:a16="http://schemas.microsoft.com/office/drawing/2014/main" id="{55C7FF8D-E09F-6771-9770-58140363910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9B316B7-30D9-D2F2-C5A9-0B8398A0597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076187-7DF0-D84B-A242-2FD1EAD3D0FD}" type="slidenum">
              <a:rPr lang="en-US" altLang="zh-CN" sz="1200">
                <a:latin typeface="Arial" panose="020B0604020202020204" pitchFamily="34" charset="0"/>
              </a:rPr>
              <a:pPr/>
              <a:t>92</a:t>
            </a:fld>
            <a:endParaRPr lang="en-US" altLang="zh-CN" sz="18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a:extLst>
              <a:ext uri="{FF2B5EF4-FFF2-40B4-BE49-F238E27FC236}">
                <a16:creationId xmlns:a16="http://schemas.microsoft.com/office/drawing/2014/main" id="{04B51EA7-1FE6-A7E9-61CB-07365AAC498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枚举</a:t>
            </a:r>
          </a:p>
        </p:txBody>
      </p:sp>
      <p:sp>
        <p:nvSpPr>
          <p:cNvPr id="107523" name="Content Placeholder 2">
            <a:extLst>
              <a:ext uri="{FF2B5EF4-FFF2-40B4-BE49-F238E27FC236}">
                <a16:creationId xmlns:a16="http://schemas.microsoft.com/office/drawing/2014/main" id="{B09E6ECF-417E-C482-125E-B4AF77717295}"/>
              </a:ext>
            </a:extLst>
          </p:cNvPr>
          <p:cNvSpPr>
            <a:spLocks noGrp="1"/>
          </p:cNvSpPr>
          <p:nvPr>
            <p:ph idx="1"/>
          </p:nvPr>
        </p:nvSpPr>
        <p:spPr/>
        <p:txBody>
          <a:bodyPr/>
          <a:lstStyle/>
          <a:p>
            <a:r xmlns:a="http://schemas.openxmlformats.org/drawingml/2006/main">
              <a:rPr lang="zh-CN" altLang="zh-CN">
                <a:ea typeface="宋体" panose="02010600030101010101" pitchFamily="2" charset="-122"/>
              </a:rPr>
              <a:t>枚举常量类似于使用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#define</a:t>
            </a:r>
            <a:r xmlns:a="http://schemas.openxmlformats.org/drawingml/2006/main">
              <a:rPr lang="zh-CN" altLang="zh-CN">
                <a:ea typeface="宋体" panose="02010600030101010101" pitchFamily="2" charset="-122"/>
              </a:rPr>
              <a:t>指令创建的常量，但它们并不等价。</a:t>
            </a:r>
          </a:p>
          <a:p>
            <a:r xmlns:a="http://schemas.openxmlformats.org/drawingml/2006/main">
              <a:rPr lang="zh-CN" altLang="zh-CN">
                <a:ea typeface="宋体" panose="02010600030101010101" pitchFamily="2" charset="-122"/>
              </a:rPr>
              <a:t>如果枚举在函数内部声明，则其常量在函数外部将不可见。</a:t>
            </a:r>
          </a:p>
        </p:txBody>
      </p:sp>
      <p:sp>
        <p:nvSpPr>
          <p:cNvPr id="4" name="Footer Placeholder 3">
            <a:extLst>
              <a:ext uri="{FF2B5EF4-FFF2-40B4-BE49-F238E27FC236}">
                <a16:creationId xmlns:a16="http://schemas.microsoft.com/office/drawing/2014/main" id="{9EAB2500-9EB7-5C75-0865-7425C4B0A9A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9585423-0065-A3AE-ECAB-8BF2D67DAE1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662499E-D178-4241-AE8C-F89AF9D920C5}" type="slidenum">
              <a:rPr lang="en-US" altLang="zh-CN" sz="1200">
                <a:latin typeface="Arial" panose="020B0604020202020204" pitchFamily="34" charset="0"/>
              </a:rPr>
              <a:pPr/>
              <a:t>93</a:t>
            </a:fld>
            <a:endParaRPr lang="en-US" altLang="zh-CN" sz="180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a:extLst>
              <a:ext uri="{FF2B5EF4-FFF2-40B4-BE49-F238E27FC236}">
                <a16:creationId xmlns:a16="http://schemas.microsoft.com/office/drawing/2014/main" id="{576DBD7D-20EA-18F9-87BB-C652844DBB3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枚举标签和类型名称</a:t>
            </a:r>
          </a:p>
        </p:txBody>
      </p:sp>
      <p:sp>
        <p:nvSpPr>
          <p:cNvPr id="108547" name="Content Placeholder 2">
            <a:extLst>
              <a:ext uri="{FF2B5EF4-FFF2-40B4-BE49-F238E27FC236}">
                <a16:creationId xmlns:a16="http://schemas.microsoft.com/office/drawing/2014/main" id="{9239D2C1-2681-A83C-91D8-B14E817072BE}"/>
              </a:ext>
            </a:extLst>
          </p:cNvPr>
          <p:cNvSpPr>
            <a:spLocks noGrp="1"/>
          </p:cNvSpPr>
          <p:nvPr>
            <p:ph idx="1"/>
          </p:nvPr>
        </p:nvSpPr>
        <p:spPr/>
        <p:txBody>
          <a:bodyPr/>
          <a:lstStyle/>
          <a:p>
            <a:r xmlns:a="http://schemas.openxmlformats.org/drawingml/2006/main">
              <a:rPr lang="zh-CN" altLang="zh-CN">
                <a:ea typeface="宋体" panose="02010600030101010101" pitchFamily="2" charset="-122"/>
              </a:rPr>
              <a:t>与结构和联合一样，有两种命名枚举的方法：声明标签或使用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typedef</a:t>
            </a:r>
            <a:r xmlns:a="http://schemas.openxmlformats.org/drawingml/2006/main">
              <a:rPr lang="zh-CN" altLang="zh-CN">
                <a:ea typeface="宋体" panose="02010600030101010101" pitchFamily="2" charset="-122"/>
              </a:rPr>
              <a:t>创建真正的类型名称。</a:t>
            </a:r>
          </a:p>
          <a:p>
            <a:r xmlns:a="http://schemas.openxmlformats.org/drawingml/2006/main">
              <a:rPr lang="zh-CN" altLang="zh-CN">
                <a:ea typeface="宋体" panose="02010600030101010101" pitchFamily="2" charset="-122"/>
              </a:rPr>
              <a:t>枚举标签类似于结构和联合标签：</a:t>
            </a:r>
          </a:p>
          <a:p>
            <a:pPr xmlns:a="http://schemas.openxmlformats.org/drawingml/2006/main">
              <a:lnSpc>
                <a:spcPct val="80000"/>
              </a:lnSpc>
              <a:spcBef>
                <a:spcPts val="12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枚举</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套装</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{俱乐部，</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钻石，</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心，</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黑桃};</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西装</a:t>
            </a:r>
            <a:r xmlns:a="http://schemas.openxmlformats.org/drawingml/2006/main">
              <a:rPr lang="zh-CN" altLang="zh-CN">
                <a:ea typeface="宋体" panose="02010600030101010101" pitchFamily="2" charset="-122"/>
              </a:rPr>
              <a:t>变量将以下列方式声明：</a:t>
            </a:r>
          </a:p>
          <a:p>
            <a:pPr xmlns:a="http://schemas.openxmlformats.org/drawingml/2006/main">
              <a:lnSpc>
                <a:spcPct val="80000"/>
              </a:lnSpc>
              <a:spcBef>
                <a:spcPts val="12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枚举</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套装</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s1,</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s2;</a:t>
            </a:r>
          </a:p>
        </p:txBody>
      </p:sp>
      <p:sp>
        <p:nvSpPr>
          <p:cNvPr id="4" name="Footer Placeholder 3">
            <a:extLst>
              <a:ext uri="{FF2B5EF4-FFF2-40B4-BE49-F238E27FC236}">
                <a16:creationId xmlns:a16="http://schemas.microsoft.com/office/drawing/2014/main" id="{40F32A6E-E989-F472-3A1E-3DDDDF27780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295FAB7-21E5-B203-A354-50AC681DFC5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4C2C454-5FD9-6940-B2CE-7D12B4BDEE4F}" type="slidenum">
              <a:rPr lang="en-US" altLang="zh-CN" sz="1200">
                <a:latin typeface="Arial" panose="020B0604020202020204" pitchFamily="34" charset="0"/>
              </a:rPr>
              <a:pPr/>
              <a:t>94</a:t>
            </a:fld>
            <a:endParaRPr lang="en-US" altLang="zh-CN" sz="18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a:extLst>
              <a:ext uri="{FF2B5EF4-FFF2-40B4-BE49-F238E27FC236}">
                <a16:creationId xmlns:a16="http://schemas.microsoft.com/office/drawing/2014/main" id="{C219EE5C-B866-9975-B6C7-F691FD831B9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枚举标签和类型名称</a:t>
            </a:r>
          </a:p>
        </p:txBody>
      </p:sp>
      <p:sp>
        <p:nvSpPr>
          <p:cNvPr id="109571" name="Content Placeholder 2">
            <a:extLst>
              <a:ext uri="{FF2B5EF4-FFF2-40B4-BE49-F238E27FC236}">
                <a16:creationId xmlns:a16="http://schemas.microsoft.com/office/drawing/2014/main" id="{4042EB6E-1F47-B73C-7CF9-081755A68D0E}"/>
              </a:ext>
            </a:extLst>
          </p:cNvPr>
          <p:cNvSpPr>
            <a:spLocks noGrp="1"/>
          </p:cNvSpPr>
          <p:nvPr>
            <p:ph idx="1"/>
          </p:nvPr>
        </p:nvSpPr>
        <p:spPr/>
        <p:txBody>
          <a:bodyPr/>
          <a:lstStyle/>
          <a:p>
            <a:r xmlns:a="http://schemas.openxmlformats.org/drawingml/2006/main">
              <a:rPr lang="zh-CN" altLang="zh-CN">
                <a:ea typeface="宋体" panose="02010600030101010101" pitchFamily="2" charset="-122"/>
              </a:rPr>
              <a:t>作为替代方案，我们可以使用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typedef</a:t>
            </a:r>
            <a:r xmlns:a="http://schemas.openxmlformats.org/drawingml/2006/main">
              <a:rPr lang="zh-CN" altLang="zh-CN">
                <a:ea typeface="宋体" panose="02010600030101010101" pitchFamily="2" charset="-122"/>
              </a:rPr>
              <a:t>使</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Suit</a:t>
            </a:r>
            <a:r xmlns:a="http://schemas.openxmlformats.org/drawingml/2006/main">
              <a:rPr lang="zh-CN" altLang="zh-CN">
                <a:ea typeface="宋体" panose="02010600030101010101" pitchFamily="2" charset="-122"/>
              </a:rPr>
              <a:t>成为类型名称：</a:t>
            </a:r>
          </a:p>
          <a:p>
            <a:pPr xmlns:a="http://schemas.openxmlformats.org/drawingml/2006/main">
              <a:lnSpc>
                <a:spcPct val="80000"/>
              </a:lnSpc>
              <a:spcBef>
                <a:spcPts val="12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类型定义</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枚举</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{俱乐部，</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钻石，</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心，</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黑桃}</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套装;</a:t>
            </a:r>
          </a:p>
          <a:p>
            <a:pPr xmlns:a="http://schemas.openxmlformats.org/drawingml/2006/main">
              <a:lnSpc>
                <a:spcPct val="80000"/>
              </a:lnSpc>
              <a:spcBef>
                <a:spcPts val="6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套装</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s1,</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s2;</a:t>
            </a:r>
          </a:p>
          <a:p>
            <a:r xmlns:a="http://schemas.openxmlformats.org/drawingml/2006/main">
              <a:rPr lang="zh-CN" altLang="zh-CN">
                <a:ea typeface="宋体" panose="02010600030101010101" pitchFamily="2" charset="-122"/>
              </a:rPr>
              <a:t>在 C89 中，使用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typedef</a:t>
            </a:r>
            <a:r xmlns:a="http://schemas.openxmlformats.org/drawingml/2006/main">
              <a:rPr lang="zh-CN" altLang="zh-CN">
                <a:ea typeface="宋体" panose="02010600030101010101" pitchFamily="2" charset="-122"/>
              </a:rPr>
              <a:t>命名枚举是创建布尔类型的极好方法：</a:t>
            </a:r>
          </a:p>
          <a:p>
            <a:pPr xmlns:a="http://schemas.openxmlformats.org/drawingml/2006/main">
              <a:lnSpc>
                <a:spcPct val="80000"/>
              </a:lnSpc>
              <a:spcBef>
                <a:spcPts val="12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类型定义</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枚举</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{错误的，</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真的}</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布尔;</a:t>
            </a:r>
            <a:endParaRPr xmlns:a="http://schemas.openxmlformats.org/drawingml/2006/main" lang="en-US" altLang="zh-CN" sz="1900">
              <a:solidFill>
                <a:srgbClr val="000000"/>
              </a:solidFill>
              <a:ea typeface="宋体" panose="02010600030101010101" pitchFamily="2" charset="-122"/>
            </a:endParaRPr>
          </a:p>
          <a:p>
            <a:pPr>
              <a:lnSpc>
                <a:spcPct val="80000"/>
              </a:lnSpc>
              <a:spcBef>
                <a:spcPts val="600"/>
              </a:spcBef>
              <a:buFontTx/>
              <a:buNone/>
            </a:pPr>
            <a:endParaRPr lang="en-US" altLang="zh-CN" sz="1900">
              <a:latin typeface="Courier New" panose="02070309020205020404" pitchFamily="49" charset="0"/>
              <a:ea typeface="宋体" panose="02010600030101010101" pitchFamily="2" charset="-122"/>
              <a:cs typeface="Courier New" panose="02070309020205020404" pitchFamily="49" charset="0"/>
            </a:endParaRPr>
          </a:p>
        </p:txBody>
      </p:sp>
      <p:sp>
        <p:nvSpPr>
          <p:cNvPr id="4" name="Footer Placeholder 3">
            <a:extLst>
              <a:ext uri="{FF2B5EF4-FFF2-40B4-BE49-F238E27FC236}">
                <a16:creationId xmlns:a16="http://schemas.microsoft.com/office/drawing/2014/main" id="{3A35244D-AF2A-6D8D-0008-0AA957B4F16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8919895-6995-F33D-E426-B866D00D345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602C1A0-FE6C-1A4A-953C-A472CF911CBB}" type="slidenum">
              <a:rPr lang="en-US" altLang="zh-CN" sz="1200">
                <a:latin typeface="Arial" panose="020B0604020202020204" pitchFamily="34" charset="0"/>
              </a:rPr>
              <a:pPr/>
              <a:t>95</a:t>
            </a:fld>
            <a:endParaRPr lang="en-US" altLang="zh-CN" sz="18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a:extLst>
              <a:ext uri="{FF2B5EF4-FFF2-40B4-BE49-F238E27FC236}">
                <a16:creationId xmlns:a16="http://schemas.microsoft.com/office/drawing/2014/main" id="{12AADDB4-F1D2-3603-DD5D-13ED251B8592}"/>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枚举为整数</a:t>
            </a:r>
          </a:p>
        </p:txBody>
      </p:sp>
      <p:sp>
        <p:nvSpPr>
          <p:cNvPr id="110595" name="Content Placeholder 2">
            <a:extLst>
              <a:ext uri="{FF2B5EF4-FFF2-40B4-BE49-F238E27FC236}">
                <a16:creationId xmlns:a16="http://schemas.microsoft.com/office/drawing/2014/main" id="{C717AD99-8A14-2784-BBDF-7665311A9418}"/>
              </a:ext>
            </a:extLst>
          </p:cNvPr>
          <p:cNvSpPr>
            <a:spLocks noGrp="1"/>
          </p:cNvSpPr>
          <p:nvPr>
            <p:ph idx="1"/>
          </p:nvPr>
        </p:nvSpPr>
        <p:spPr/>
        <p:txBody>
          <a:bodyPr/>
          <a:lstStyle/>
          <a:p>
            <a:r xmlns:a="http://schemas.openxmlformats.org/drawingml/2006/main">
              <a:rPr lang="zh-CN" altLang="zh-CN">
                <a:ea typeface="宋体" panose="02010600030101010101" pitchFamily="2" charset="-122"/>
              </a:rPr>
              <a:t>在幕后，C 将枚举变量和常量视为整数。</a:t>
            </a:r>
          </a:p>
          <a:p>
            <a:r xmlns:a="http://schemas.openxmlformats.org/drawingml/2006/main">
              <a:rPr lang="zh-CN" altLang="zh-CN">
                <a:ea typeface="宋体" panose="02010600030101010101" pitchFamily="2" charset="-122"/>
              </a:rPr>
              <a:t>默认情况下，编译器将整数 0, 1, 2, ... 分配给特定枚举中的常量。</a:t>
            </a:r>
          </a:p>
          <a:p>
            <a:r xmlns:a="http://schemas.openxmlformats.org/drawingml/2006/main">
              <a:rPr lang="zh-CN" altLang="zh-CN">
                <a:ea typeface="宋体" panose="02010600030101010101" pitchFamily="2" charset="-122"/>
              </a:rPr>
              <a:t>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花色</a:t>
            </a:r>
            <a:r xmlns:a="http://schemas.openxmlformats.org/drawingml/2006/main">
              <a:rPr lang="zh-CN" altLang="zh-CN">
                <a:ea typeface="宋体" panose="02010600030101010101" pitchFamily="2" charset="-122"/>
              </a:rPr>
              <a:t>枚举中，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CLUBS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DIAMONDS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HEARTS</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SPADES</a:t>
            </a:r>
            <a:r xmlns:a="http://schemas.openxmlformats.org/drawingml/2006/main">
              <a:rPr lang="zh-CN" altLang="zh-CN">
                <a:ea typeface="宋体" panose="02010600030101010101" pitchFamily="2" charset="-122"/>
              </a:rPr>
              <a:t>分别代表 0、1、2 和 3。</a:t>
            </a:r>
          </a:p>
        </p:txBody>
      </p:sp>
      <p:sp>
        <p:nvSpPr>
          <p:cNvPr id="4" name="Footer Placeholder 3">
            <a:extLst>
              <a:ext uri="{FF2B5EF4-FFF2-40B4-BE49-F238E27FC236}">
                <a16:creationId xmlns:a16="http://schemas.microsoft.com/office/drawing/2014/main" id="{541E8B52-64CE-8527-72E7-7C916D788F4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6B75203-0B23-7F48-073A-F33C7D4E4FA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7685E47-F7CC-D74E-A3C6-6FDB332694A9}" type="slidenum">
              <a:rPr lang="en-US" altLang="zh-CN" sz="1200">
                <a:latin typeface="Arial" panose="020B0604020202020204" pitchFamily="34" charset="0"/>
              </a:rPr>
              <a:pPr/>
              <a:t>96</a:t>
            </a:fld>
            <a:endParaRPr lang="en-US" altLang="zh-CN" sz="18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a:extLst>
              <a:ext uri="{FF2B5EF4-FFF2-40B4-BE49-F238E27FC236}">
                <a16:creationId xmlns:a16="http://schemas.microsoft.com/office/drawing/2014/main" id="{13EEA164-2851-929D-7F1F-352255C4A6A8}"/>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枚举为整数</a:t>
            </a:r>
          </a:p>
        </p:txBody>
      </p:sp>
      <p:sp>
        <p:nvSpPr>
          <p:cNvPr id="111619" name="Content Placeholder 2">
            <a:extLst>
              <a:ext uri="{FF2B5EF4-FFF2-40B4-BE49-F238E27FC236}">
                <a16:creationId xmlns:a16="http://schemas.microsoft.com/office/drawing/2014/main" id="{FD347E19-41A8-5A56-73EC-45FF669EEB86}"/>
              </a:ext>
            </a:extLst>
          </p:cNvPr>
          <p:cNvSpPr>
            <a:spLocks noGrp="1"/>
          </p:cNvSpPr>
          <p:nvPr>
            <p:ph idx="1"/>
          </p:nvPr>
        </p:nvSpPr>
        <p:spPr/>
        <p:txBody>
          <a:bodyPr/>
          <a:lstStyle/>
          <a:p>
            <a:r xmlns:a="http://schemas.openxmlformats.org/drawingml/2006/main">
              <a:rPr lang="zh-CN" altLang="zh-CN">
                <a:ea typeface="宋体" panose="02010600030101010101" pitchFamily="2" charset="-122"/>
              </a:rPr>
              <a:t>程序员可以为枚举常量选择不同的值：</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枚举套装 {CLUBS = 1, DIAMONDS = 2,</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红心 = 3，黑桃 = 4}；</a:t>
            </a:r>
          </a:p>
          <a:p>
            <a:r xmlns:a="http://schemas.openxmlformats.org/drawingml/2006/main">
              <a:rPr lang="zh-CN" altLang="zh-CN">
                <a:ea typeface="宋体" panose="02010600030101010101" pitchFamily="2" charset="-122"/>
              </a:rPr>
              <a:t>枚举常量的值可以是任意整数，不按特定顺序列出：</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枚举部门 {研究 = 20,</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生产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10,</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销售量</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25};</a:t>
            </a:r>
          </a:p>
          <a:p>
            <a:r xmlns:a="http://schemas.openxmlformats.org/drawingml/2006/main">
              <a:rPr lang="zh-CN" altLang="zh-CN">
                <a:ea typeface="宋体" panose="02010600030101010101" pitchFamily="2" charset="-122"/>
              </a:rPr>
              <a:t>两个或多个枚举常量具有相同的值甚至是合法的。</a:t>
            </a:r>
          </a:p>
        </p:txBody>
      </p:sp>
      <p:sp>
        <p:nvSpPr>
          <p:cNvPr id="4" name="Footer Placeholder 3">
            <a:extLst>
              <a:ext uri="{FF2B5EF4-FFF2-40B4-BE49-F238E27FC236}">
                <a16:creationId xmlns:a16="http://schemas.microsoft.com/office/drawing/2014/main" id="{6CED6DBB-9953-74EA-4DEE-91A15746D38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E69F041-57A7-B1C2-561C-01DE1E67B7D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E5115BA-CDEC-AC41-9196-9E72DEAD4D78}" type="slidenum">
              <a:rPr lang="en-US" altLang="zh-CN" sz="1200">
                <a:latin typeface="Arial" panose="020B0604020202020204" pitchFamily="34" charset="0"/>
              </a:rPr>
              <a:pPr/>
              <a:t>97</a:t>
            </a:fld>
            <a:endParaRPr lang="en-US" altLang="zh-CN" sz="18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a:extLst>
              <a:ext uri="{FF2B5EF4-FFF2-40B4-BE49-F238E27FC236}">
                <a16:creationId xmlns:a16="http://schemas.microsoft.com/office/drawing/2014/main" id="{78A9D036-0A8E-D470-D7E9-7849ABCB6208}"/>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枚举为整数</a:t>
            </a:r>
          </a:p>
        </p:txBody>
      </p:sp>
      <p:sp>
        <p:nvSpPr>
          <p:cNvPr id="112643" name="Content Placeholder 2">
            <a:extLst>
              <a:ext uri="{FF2B5EF4-FFF2-40B4-BE49-F238E27FC236}">
                <a16:creationId xmlns:a16="http://schemas.microsoft.com/office/drawing/2014/main" id="{C75ABDFA-55F0-7656-5BAB-55AA635988A4}"/>
              </a:ext>
            </a:extLst>
          </p:cNvPr>
          <p:cNvSpPr>
            <a:spLocks noGrp="1"/>
          </p:cNvSpPr>
          <p:nvPr>
            <p:ph idx="1"/>
          </p:nvPr>
        </p:nvSpPr>
        <p:spPr/>
        <p:txBody>
          <a:bodyPr/>
          <a:lstStyle/>
          <a:p>
            <a:r xmlns:a="http://schemas.openxmlformats.org/drawingml/2006/main">
              <a:rPr lang="zh-CN" altLang="zh-CN">
                <a:ea typeface="宋体" panose="02010600030101010101" pitchFamily="2" charset="-122"/>
              </a:rPr>
              <a:t>当没有为枚举常量指定值时，它的值比前一个常量的值大一。</a:t>
            </a:r>
          </a:p>
          <a:p>
            <a:r xmlns:a="http://schemas.openxmlformats.org/drawingml/2006/main">
              <a:rPr lang="zh-CN" altLang="zh-CN">
                <a:ea typeface="宋体" panose="02010600030101010101" pitchFamily="2" charset="-122"/>
              </a:rPr>
              <a:t>默认情况下，第一个枚举常量的值为 0。</a:t>
            </a:r>
          </a:p>
          <a:p>
            <a:r xmlns:a="http://schemas.openxmlformats.org/drawingml/2006/main">
              <a:rPr lang="zh-CN" altLang="zh-CN">
                <a:ea typeface="宋体" panose="02010600030101010101" pitchFamily="2" charset="-122"/>
              </a:rPr>
              <a:t>例子：</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枚举 EGA_colors {黑色，LT_GRAY = 7，</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DK_灰色，白色 = 15}；</a:t>
            </a:r>
          </a:p>
          <a:p>
            <a:pPr xmlns:a="http://schemas.openxmlformats.org/drawingml/2006/main">
              <a:buFontTx/>
              <a:buNone/>
            </a:pPr>
            <a:r xmlns:a="http://schemas.openxmlformats.org/drawingml/2006/main">
              <a:rPr lang="zh-CN" altLang="zh-CN">
                <a:solidFill>
                  <a:srgbClr val="000000"/>
                </a:solidFill>
                <a:latin typeface="Courier New" panose="02070309020205020404" pitchFamily="49" charset="0"/>
                <a:ea typeface="宋体" panose="02010600030101010101" pitchFamily="2" charset="-122"/>
                <a:cs typeface="Courier New" panose="02070309020205020404" pitchFamily="49" charset="0"/>
              </a:rPr>
              <a:t>BLACK</a:t>
            </a:r>
            <a:r xmlns:a="http://schemas.openxmlformats.org/drawingml/2006/main">
              <a:rPr lang="zh-CN" altLang="zh-CN">
                <a:solidFill>
                  <a:srgbClr val="000000"/>
                </a:solidFill>
                <a:ea typeface="宋体" panose="02010600030101010101" pitchFamily="2" charset="-122"/>
              </a:rPr>
              <a:t>的值为 0， </a:t>
            </a:r>
            <a:r xmlns:a="http://schemas.openxmlformats.org/drawingml/2006/main">
              <a:rPr lang="zh-CN" altLang="zh-CN">
                <a:solidFill>
                  <a:srgbClr val="000000"/>
                </a:solidFill>
                <a:latin typeface="Courier New" panose="02070309020205020404" pitchFamily="49" charset="0"/>
                <a:ea typeface="宋体" panose="02010600030101010101" pitchFamily="2" charset="-122"/>
                <a:cs typeface="Courier New" panose="02070309020205020404" pitchFamily="49" charset="0"/>
              </a:rPr>
              <a:t>LT_GRAY</a:t>
            </a:r>
            <a:r xmlns:a="http://schemas.openxmlformats.org/drawingml/2006/main">
              <a:rPr lang="zh-CN" altLang="zh-CN">
                <a:solidFill>
                  <a:srgbClr val="000000"/>
                </a:solidFill>
                <a:ea typeface="宋体" panose="02010600030101010101" pitchFamily="2" charset="-122"/>
              </a:rPr>
              <a:t>为 7， </a:t>
            </a:r>
            <a:r xmlns:a="http://schemas.openxmlformats.org/drawingml/2006/main">
              <a:rPr lang="zh-CN" altLang="zh-CN">
                <a:solidFill>
                  <a:srgbClr val="000000"/>
                </a:solidFill>
                <a:latin typeface="Courier New" panose="02070309020205020404" pitchFamily="49" charset="0"/>
                <a:ea typeface="宋体" panose="02010600030101010101" pitchFamily="2" charset="-122"/>
                <a:cs typeface="Courier New" panose="02070309020205020404" pitchFamily="49" charset="0"/>
              </a:rPr>
              <a:t>DK_GRAY</a:t>
            </a:r>
            <a:r xmlns:a="http://schemas.openxmlformats.org/drawingml/2006/main">
              <a:rPr lang="zh-CN" altLang="zh-CN">
                <a:solidFill>
                  <a:srgbClr val="000000"/>
                </a:solidFill>
                <a:ea typeface="宋体" panose="02010600030101010101" pitchFamily="2" charset="-122"/>
              </a:rPr>
              <a:t>为 8， </a:t>
            </a:r>
            <a:r xmlns:a="http://schemas.openxmlformats.org/drawingml/2006/main">
              <a:rPr lang="zh-CN" altLang="zh-CN">
                <a:solidFill>
                  <a:srgbClr val="000000"/>
                </a:solidFill>
                <a:latin typeface="Courier New" panose="02070309020205020404" pitchFamily="49" charset="0"/>
                <a:ea typeface="宋体" panose="02010600030101010101" pitchFamily="2" charset="-122"/>
                <a:cs typeface="Courier New" panose="02070309020205020404" pitchFamily="49" charset="0"/>
              </a:rPr>
              <a:t>WHITE</a:t>
            </a:r>
            <a:r xmlns:a="http://schemas.openxmlformats.org/drawingml/2006/main">
              <a:rPr lang="zh-CN" altLang="zh-CN">
                <a:solidFill>
                  <a:srgbClr val="000000"/>
                </a:solidFill>
                <a:ea typeface="宋体" panose="02010600030101010101" pitchFamily="2" charset="-122"/>
              </a:rPr>
              <a:t>为 15。</a:t>
            </a:r>
          </a:p>
        </p:txBody>
      </p:sp>
      <p:sp>
        <p:nvSpPr>
          <p:cNvPr id="4" name="Footer Placeholder 3">
            <a:extLst>
              <a:ext uri="{FF2B5EF4-FFF2-40B4-BE49-F238E27FC236}">
                <a16:creationId xmlns:a16="http://schemas.microsoft.com/office/drawing/2014/main" id="{322BB81E-1A5A-D8CC-C1F0-B2A42DB8C0C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BC8C56F3-E6B5-E9F6-B48A-0D703412E2B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545918B-848E-B144-A975-8B3D3388B7A3}" type="slidenum">
              <a:rPr lang="en-US" altLang="zh-CN" sz="1200">
                <a:latin typeface="Arial" panose="020B0604020202020204" pitchFamily="34" charset="0"/>
              </a:rPr>
              <a:pPr/>
              <a:t>98</a:t>
            </a:fld>
            <a:endParaRPr lang="en-US" altLang="zh-CN" sz="18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a:extLst>
              <a:ext uri="{FF2B5EF4-FFF2-40B4-BE49-F238E27FC236}">
                <a16:creationId xmlns:a16="http://schemas.microsoft.com/office/drawing/2014/main" id="{32B15C76-6D5A-55FA-3A1F-E1287D0FCB0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枚举为整数</a:t>
            </a:r>
          </a:p>
        </p:txBody>
      </p:sp>
      <p:sp>
        <p:nvSpPr>
          <p:cNvPr id="113667" name="Content Placeholder 2">
            <a:extLst>
              <a:ext uri="{FF2B5EF4-FFF2-40B4-BE49-F238E27FC236}">
                <a16:creationId xmlns:a16="http://schemas.microsoft.com/office/drawing/2014/main" id="{BA5FEBFE-C6DD-0D34-7C1B-A50F88A0DC2C}"/>
              </a:ext>
            </a:extLst>
          </p:cNvPr>
          <p:cNvSpPr>
            <a:spLocks noGrp="1"/>
          </p:cNvSpPr>
          <p:nvPr>
            <p:ph idx="1"/>
          </p:nvPr>
        </p:nvSpPr>
        <p:spPr/>
        <p:txBody>
          <a:bodyPr/>
          <a:lstStyle/>
          <a:p>
            <a:r xmlns:a="http://schemas.openxmlformats.org/drawingml/2006/main">
              <a:rPr lang="zh-CN" altLang="zh-CN" sz="2700">
                <a:ea typeface="宋体" panose="02010600030101010101" pitchFamily="2" charset="-122"/>
              </a:rPr>
              <a:t>枚举值可以与普通整数混合：</a:t>
            </a:r>
          </a:p>
          <a:p>
            <a:pPr xmlns:a="http://schemas.openxmlformats.org/drawingml/2006/main">
              <a:lnSpc>
                <a:spcPct val="80000"/>
              </a:lnSpc>
              <a:spcBef>
                <a:spcPts val="12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诠释我;</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枚举 {CLUBS, DIAMONDS, HEARTS, SPADES} s;</a:t>
            </a:r>
          </a:p>
          <a:p>
            <a:pPr>
              <a:lnSpc>
                <a:spcPct val="80000"/>
              </a:lnSpc>
              <a:spcBef>
                <a:spcPct val="0"/>
              </a:spcBef>
              <a:buFontTx/>
              <a:buNone/>
            </a:pPr>
            <a:endParaRPr lang="en-US" altLang="zh-CN" sz="22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i = 钻石； /* 我现在是 1 */</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s = 0; /* s 现在是 0 (CLUBS) */</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s++; /* s 现在是 1 (钻石) */</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我 = 小号 + 2; /* 我现在是 3 */</a:t>
            </a:r>
          </a:p>
          <a:p>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s</a:t>
            </a:r>
            <a:r xmlns:a="http://schemas.openxmlformats.org/drawingml/2006/main">
              <a:rPr lang="zh-CN" altLang="zh-CN" sz="2700">
                <a:ea typeface="宋体" panose="02010600030101010101" pitchFamily="2" charset="-122"/>
              </a:rPr>
              <a:t>被视为某种整数类型的变量。</a:t>
            </a:r>
          </a:p>
          <a:p>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CLUBS </a:t>
            </a:r>
            <a:r xmlns:a="http://schemas.openxmlformats.org/drawingml/2006/main">
              <a:rPr lang="zh-CN" altLang="zh-CN" sz="2700">
                <a:ea typeface="宋体" panose="02010600030101010101" pitchFamily="2" charset="-122"/>
              </a:rPr>
              <a:t>、 </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DIAMONDS </a:t>
            </a:r>
            <a:r xmlns:a="http://schemas.openxmlformats.org/drawingml/2006/main">
              <a:rPr lang="zh-CN" altLang="zh-CN" sz="2700">
                <a:ea typeface="宋体" panose="02010600030101010101" pitchFamily="2" charset="-122"/>
              </a:rPr>
              <a:t>、 </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HEARTS</a:t>
            </a:r>
            <a:r xmlns:a="http://schemas.openxmlformats.org/drawingml/2006/main">
              <a:rPr lang="zh-CN" altLang="zh-CN" sz="2700">
                <a:ea typeface="宋体" panose="02010600030101010101" pitchFamily="2" charset="-122"/>
              </a:rPr>
              <a:t>和</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SPADES</a:t>
            </a:r>
            <a:r xmlns:a="http://schemas.openxmlformats.org/drawingml/2006/main">
              <a:rPr lang="zh-CN" altLang="zh-CN" sz="2700">
                <a:ea typeface="宋体" panose="02010600030101010101" pitchFamily="2" charset="-122"/>
              </a:rPr>
              <a:t>是整数 0、1、2 和 3 的名称。</a:t>
            </a:r>
          </a:p>
        </p:txBody>
      </p:sp>
      <p:sp>
        <p:nvSpPr>
          <p:cNvPr id="4" name="Footer Placeholder 3">
            <a:extLst>
              <a:ext uri="{FF2B5EF4-FFF2-40B4-BE49-F238E27FC236}">
                <a16:creationId xmlns:a16="http://schemas.microsoft.com/office/drawing/2014/main" id="{340802B0-3C51-5A81-1EA6-EE7B4372A33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D1B45C4-8BBB-60ED-E737-3931488C8C4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577625D-7E51-BF4C-A199-A1F5F5F83F20}" type="slidenum">
              <a:rPr lang="en-US" altLang="zh-CN" sz="1200">
                <a:latin typeface="Arial" panose="020B0604020202020204" pitchFamily="34" charset="0"/>
              </a:rPr>
              <a:pPr/>
              <a:t>99</a:t>
            </a:fld>
            <a:endParaRPr lang="en-US" altLang="zh-CN" sz="1800"/>
          </a:p>
        </p:txBody>
      </p:sp>
    </p:spTree>
  </p:cSld>
  <p:clrMapOvr>
    <a:masterClrMapping/>
  </p:clrMapOvr>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\\Serabi\editing\JHorstTM\tm2.ppt</Template>
  <TotalTime>4335</TotalTime>
  <Words>9432</Words>
  <Application>Microsoft Macintosh PowerPoint</Application>
  <PresentationFormat>全屏显示(4:3)</PresentationFormat>
  <Paragraphs>1157</Paragraphs>
  <Slides>102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102</vt:i4>
      </vt:variant>
    </vt:vector>
  </HeadingPairs>
  <TitlesOfParts>
    <vt:vector size="106" baseType="lpstr">
      <vt:lpstr>Times New Roman</vt:lpstr>
      <vt:lpstr>Arial</vt:lpstr>
      <vt:lpstr>Courier New</vt:lpstr>
      <vt:lpstr>tm2</vt:lpstr>
      <vt:lpstr>Chapter 16</vt:lpstr>
      <vt:lpstr>Structure Variables</vt:lpstr>
      <vt:lpstr>Declaring Structure Variables</vt:lpstr>
      <vt:lpstr>Declaring Structure Variables</vt:lpstr>
      <vt:lpstr>Declaring Structure Variables</vt:lpstr>
      <vt:lpstr>Declaring Structure Variables</vt:lpstr>
      <vt:lpstr>Declaring Structure Variables</vt:lpstr>
      <vt:lpstr>Initializing Structure Variables</vt:lpstr>
      <vt:lpstr>Initializing Structure Variables</vt:lpstr>
      <vt:lpstr>Designated Initializers (C99)</vt:lpstr>
      <vt:lpstr>Designated Initializers (C99)</vt:lpstr>
      <vt:lpstr>Designated Initializers (C99)</vt:lpstr>
      <vt:lpstr>Operations on Structures</vt:lpstr>
      <vt:lpstr>Operations on Structures</vt:lpstr>
      <vt:lpstr>Operations on Structures</vt:lpstr>
      <vt:lpstr>Operations on Structures</vt:lpstr>
      <vt:lpstr>Operations on Structures</vt:lpstr>
      <vt:lpstr>Operations on Structures</vt:lpstr>
      <vt:lpstr>Structure Types</vt:lpstr>
      <vt:lpstr>Declaring a Structure Tag</vt:lpstr>
      <vt:lpstr>Declaring a Structure Tag</vt:lpstr>
      <vt:lpstr>Declaring a Structure Tag</vt:lpstr>
      <vt:lpstr>Declaring a Structure Tag</vt:lpstr>
      <vt:lpstr>Defining a Structure Type</vt:lpstr>
      <vt:lpstr>Defining a Structure Type</vt:lpstr>
      <vt:lpstr>Structures as Arguments and Return Values</vt:lpstr>
      <vt:lpstr>Structures as Arguments and Return Values</vt:lpstr>
      <vt:lpstr>Structures as Arguments and Return Values</vt:lpstr>
      <vt:lpstr>Structures as Arguments and Return Values</vt:lpstr>
      <vt:lpstr>Structures as Arguments and Return Values</vt:lpstr>
      <vt:lpstr>Compound Literals (C99)</vt:lpstr>
      <vt:lpstr>Compound Literals (C99)</vt:lpstr>
      <vt:lpstr>Compound Literals (C99)</vt:lpstr>
      <vt:lpstr>Nested Arrays and Structures</vt:lpstr>
      <vt:lpstr>Nested Structures</vt:lpstr>
      <vt:lpstr>Nested Structures</vt:lpstr>
      <vt:lpstr>Nested Structures</vt:lpstr>
      <vt:lpstr>Arrays of Structures</vt:lpstr>
      <vt:lpstr>Arrays of Structures</vt:lpstr>
      <vt:lpstr>Initializing an Array of Structures</vt:lpstr>
      <vt:lpstr>Initializing an Array of Structures</vt:lpstr>
      <vt:lpstr>Initializing an Array of Structures</vt:lpstr>
      <vt:lpstr>Initializing an Array of Structures</vt:lpstr>
      <vt:lpstr>Program: Maintaining a Parts Database</vt:lpstr>
      <vt:lpstr>Program: Maintaining a Parts Database</vt:lpstr>
      <vt:lpstr>Program: Maintaining a Parts Database</vt:lpstr>
      <vt:lpstr>Program: Maintaining a Parts Database</vt:lpstr>
      <vt:lpstr>Program: Maintaining a Parts Database</vt:lpstr>
      <vt:lpstr>Program: Maintaining a Parts Database</vt:lpstr>
      <vt:lpstr>Program: Maintaining a Parts Database</vt:lpstr>
      <vt:lpstr>Program: Maintaining a Parts Database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Program: Maintaining a Parts Database</vt:lpstr>
      <vt:lpstr>Program: Maintaining a Parts Database</vt:lpstr>
      <vt:lpstr>PowerPoint 演示文稿</vt:lpstr>
      <vt:lpstr>PowerPoint 演示文稿</vt:lpstr>
      <vt:lpstr>Unions</vt:lpstr>
      <vt:lpstr>Unions</vt:lpstr>
      <vt:lpstr>Unions</vt:lpstr>
      <vt:lpstr>Unions</vt:lpstr>
      <vt:lpstr>Unions</vt:lpstr>
      <vt:lpstr>Unions</vt:lpstr>
      <vt:lpstr>Unions</vt:lpstr>
      <vt:lpstr>Unions</vt:lpstr>
      <vt:lpstr>Using Unions to Save Space</vt:lpstr>
      <vt:lpstr>Using Unions to Save Space</vt:lpstr>
      <vt:lpstr>Using Unions to Save Space</vt:lpstr>
      <vt:lpstr>Using Unions to Save Space</vt:lpstr>
      <vt:lpstr>Using Unions to Save Space</vt:lpstr>
      <vt:lpstr>Using Unions to Save Space</vt:lpstr>
      <vt:lpstr>Using Unions to Save Space</vt:lpstr>
      <vt:lpstr>Using Unions to Build Mixed Data Structures</vt:lpstr>
      <vt:lpstr>Using Unions to Build Mixed Data Structures</vt:lpstr>
      <vt:lpstr>Adding a “Tag Field” to a Union</vt:lpstr>
      <vt:lpstr>Adding a “Tag Field” to a Union</vt:lpstr>
      <vt:lpstr>Adding a “Tag Field” to a Union</vt:lpstr>
      <vt:lpstr>Adding a “Tag Field” to a Union</vt:lpstr>
      <vt:lpstr>Adding a “Tag Field” to a Union</vt:lpstr>
      <vt:lpstr>Enumerations</vt:lpstr>
      <vt:lpstr>Enumerations</vt:lpstr>
      <vt:lpstr>Enumerations</vt:lpstr>
      <vt:lpstr>Enumerations</vt:lpstr>
      <vt:lpstr>Enumerations</vt:lpstr>
      <vt:lpstr>Enumerations</vt:lpstr>
      <vt:lpstr>Enumerations</vt:lpstr>
      <vt:lpstr>Enumeration Tags and Type Names</vt:lpstr>
      <vt:lpstr>Enumeration Tags and Type Names</vt:lpstr>
      <vt:lpstr>Enumerations as Integers</vt:lpstr>
      <vt:lpstr>Enumerations as Integers</vt:lpstr>
      <vt:lpstr>Enumerations as Integers</vt:lpstr>
      <vt:lpstr>Enumerations as Integers</vt:lpstr>
      <vt:lpstr>Enumerations as Integers</vt:lpstr>
      <vt:lpstr>Using Enumerations to Declare “Tag Fields”</vt:lpstr>
      <vt:lpstr>Using Enumerations to Declare “Tag Fields”</vt:lpstr>
    </vt:vector>
  </TitlesOfParts>
  <Company>Publication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 N. King</dc:creator>
  <cp:lastModifiedBy>Yibiao Yang</cp:lastModifiedBy>
  <cp:revision>890</cp:revision>
  <cp:lastPrinted>1999-11-08T20:52:53Z</cp:lastPrinted>
  <dcterms:created xsi:type="dcterms:W3CDTF">1999-08-24T18:39:05Z</dcterms:created>
  <dcterms:modified xsi:type="dcterms:W3CDTF">2022-09-26T10:51:53Z</dcterms:modified>
</cp:coreProperties>
</file>