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126"/>
  </p:notesMasterIdLst>
  <p:sldIdLst>
    <p:sldId id="282" r:id="rId2"/>
    <p:sldId id="349" r:id="rId3"/>
    <p:sldId id="351" r:id="rId4"/>
    <p:sldId id="352" r:id="rId5"/>
    <p:sldId id="354" r:id="rId6"/>
    <p:sldId id="356" r:id="rId7"/>
    <p:sldId id="358" r:id="rId8"/>
    <p:sldId id="359" r:id="rId9"/>
    <p:sldId id="360" r:id="rId10"/>
    <p:sldId id="491" r:id="rId11"/>
    <p:sldId id="363" r:id="rId12"/>
    <p:sldId id="364" r:id="rId13"/>
    <p:sldId id="365" r:id="rId14"/>
    <p:sldId id="366" r:id="rId15"/>
    <p:sldId id="367" r:id="rId16"/>
    <p:sldId id="368" r:id="rId17"/>
    <p:sldId id="369" r:id="rId18"/>
    <p:sldId id="370" r:id="rId19"/>
    <p:sldId id="485" r:id="rId20"/>
    <p:sldId id="486" r:id="rId21"/>
    <p:sldId id="487" r:id="rId22"/>
    <p:sldId id="371" r:id="rId23"/>
    <p:sldId id="372" r:id="rId24"/>
    <p:sldId id="374" r:id="rId25"/>
    <p:sldId id="376" r:id="rId26"/>
    <p:sldId id="377" r:id="rId27"/>
    <p:sldId id="378" r:id="rId28"/>
    <p:sldId id="379" r:id="rId29"/>
    <p:sldId id="381" r:id="rId30"/>
    <p:sldId id="382" r:id="rId31"/>
    <p:sldId id="384" r:id="rId32"/>
    <p:sldId id="385" r:id="rId33"/>
    <p:sldId id="386" r:id="rId34"/>
    <p:sldId id="387" r:id="rId35"/>
    <p:sldId id="388" r:id="rId36"/>
    <p:sldId id="390" r:id="rId37"/>
    <p:sldId id="392" r:id="rId38"/>
    <p:sldId id="394" r:id="rId39"/>
    <p:sldId id="395" r:id="rId40"/>
    <p:sldId id="397" r:id="rId41"/>
    <p:sldId id="399" r:id="rId42"/>
    <p:sldId id="400" r:id="rId43"/>
    <p:sldId id="401"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4" r:id="rId65"/>
    <p:sldId id="425" r:id="rId66"/>
    <p:sldId id="426" r:id="rId67"/>
    <p:sldId id="427" r:id="rId68"/>
    <p:sldId id="495" r:id="rId69"/>
    <p:sldId id="428" r:id="rId70"/>
    <p:sldId id="429" r:id="rId71"/>
    <p:sldId id="430" r:id="rId72"/>
    <p:sldId id="449" r:id="rId73"/>
    <p:sldId id="450" r:id="rId74"/>
    <p:sldId id="494" r:id="rId75"/>
    <p:sldId id="452" r:id="rId76"/>
    <p:sldId id="496" r:id="rId77"/>
    <p:sldId id="453" r:id="rId78"/>
    <p:sldId id="455" r:id="rId79"/>
    <p:sldId id="497"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69" r:id="rId94"/>
    <p:sldId id="470" r:id="rId95"/>
    <p:sldId id="472" r:id="rId96"/>
    <p:sldId id="473" r:id="rId97"/>
    <p:sldId id="474" r:id="rId98"/>
    <p:sldId id="475" r:id="rId99"/>
    <p:sldId id="492" r:id="rId100"/>
    <p:sldId id="476" r:id="rId101"/>
    <p:sldId id="477" r:id="rId102"/>
    <p:sldId id="478" r:id="rId103"/>
    <p:sldId id="479" r:id="rId104"/>
    <p:sldId id="480" r:id="rId105"/>
    <p:sldId id="431" r:id="rId106"/>
    <p:sldId id="493" r:id="rId107"/>
    <p:sldId id="432" r:id="rId108"/>
    <p:sldId id="433" r:id="rId109"/>
    <p:sldId id="490" r:id="rId110"/>
    <p:sldId id="435" r:id="rId111"/>
    <p:sldId id="488" r:id="rId112"/>
    <p:sldId id="434" r:id="rId113"/>
    <p:sldId id="436" r:id="rId114"/>
    <p:sldId id="437" r:id="rId115"/>
    <p:sldId id="440" r:id="rId116"/>
    <p:sldId id="489" r:id="rId117"/>
    <p:sldId id="441" r:id="rId118"/>
    <p:sldId id="442" r:id="rId119"/>
    <p:sldId id="444" r:id="rId120"/>
    <p:sldId id="445" r:id="rId121"/>
    <p:sldId id="446" r:id="rId122"/>
    <p:sldId id="447" r:id="rId123"/>
    <p:sldId id="448" r:id="rId124"/>
    <p:sldId id="481" r:id="rId125"/>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2EC7999-8ECE-99C9-272D-CCAF3F71F474}"/>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690A5564-3AB6-CDAD-B40A-A0FC0AFD927A}"/>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40292" name="Rectangle 4">
            <a:extLst>
              <a:ext uri="{FF2B5EF4-FFF2-40B4-BE49-F238E27FC236}">
                <a16:creationId xmlns:a16="http://schemas.microsoft.com/office/drawing/2014/main" id="{857164A3-C34A-CC81-6779-D240EDBCA0AE}"/>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319F3168-B79C-8F49-E2F3-0DBD6AB37E49}"/>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144C1E8D-9E38-6AA9-1871-E202B19CE503}"/>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6FBF128C-FE2F-F61E-FBA2-C6F6181DB1F0}"/>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081262C5-2AF7-C443-9C8B-9BDB07E4380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72FAF165-D9DF-1A2C-328B-A09899E79B6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0FFF359-2643-521A-4D2D-24B614E6388E}"/>
              </a:ext>
            </a:extLst>
          </p:cNvPr>
          <p:cNvSpPr>
            <a:spLocks noGrp="1"/>
          </p:cNvSpPr>
          <p:nvPr>
            <p:ph type="sldNum" sz="quarter" idx="11"/>
          </p:nvPr>
        </p:nvSpPr>
        <p:spPr/>
        <p:txBody>
          <a:bodyPr/>
          <a:lstStyle>
            <a:lvl1pPr>
              <a:defRPr/>
            </a:lvl1pPr>
          </a:lstStyle>
          <a:p>
            <a:fld id="{6F8D7F45-38D0-4848-9C75-5D8EE6F2AF2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9294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D1C8E75-FD1D-D836-6FC0-7B7C5DF9865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3FEE9C-BF0B-0E2D-95C9-E55B9282676E}"/>
              </a:ext>
            </a:extLst>
          </p:cNvPr>
          <p:cNvSpPr>
            <a:spLocks noGrp="1"/>
          </p:cNvSpPr>
          <p:nvPr>
            <p:ph type="sldNum" sz="quarter" idx="11"/>
          </p:nvPr>
        </p:nvSpPr>
        <p:spPr/>
        <p:txBody>
          <a:bodyPr/>
          <a:lstStyle>
            <a:lvl1pPr>
              <a:defRPr/>
            </a:lvl1pPr>
          </a:lstStyle>
          <a:p>
            <a:fld id="{0C411926-A094-EF46-830A-E534E46996A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25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AF6D6AF-7E9C-63CC-52F4-D1622753C581}"/>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ACC8132-11E3-8365-EF31-7CFD0FCA18EC}"/>
              </a:ext>
            </a:extLst>
          </p:cNvPr>
          <p:cNvSpPr>
            <a:spLocks noGrp="1"/>
          </p:cNvSpPr>
          <p:nvPr>
            <p:ph type="sldNum" sz="quarter" idx="11"/>
          </p:nvPr>
        </p:nvSpPr>
        <p:spPr/>
        <p:txBody>
          <a:bodyPr/>
          <a:lstStyle>
            <a:lvl1pPr>
              <a:defRPr/>
            </a:lvl1pPr>
          </a:lstStyle>
          <a:p>
            <a:fld id="{6E3CC2A3-7738-3E41-9085-4157970873D2}"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8847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C3C45C0-831D-8F61-3DB7-9FDC01FFEFD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5D2C102-D4C5-9186-9935-474B0BD66635}"/>
              </a:ext>
            </a:extLst>
          </p:cNvPr>
          <p:cNvSpPr>
            <a:spLocks noGrp="1"/>
          </p:cNvSpPr>
          <p:nvPr>
            <p:ph type="sldNum" sz="quarter" idx="11"/>
          </p:nvPr>
        </p:nvSpPr>
        <p:spPr/>
        <p:txBody>
          <a:bodyPr/>
          <a:lstStyle>
            <a:lvl1pPr>
              <a:defRPr/>
            </a:lvl1pPr>
          </a:lstStyle>
          <a:p>
            <a:fld id="{F9A5A558-7016-A446-B5B9-F715F1C7FB2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4595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FF6B6102-524C-F80F-D1A8-97EA0953912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0CD2C32-1EDA-C8F9-4448-D29173818AE9}"/>
              </a:ext>
            </a:extLst>
          </p:cNvPr>
          <p:cNvSpPr>
            <a:spLocks noGrp="1"/>
          </p:cNvSpPr>
          <p:nvPr>
            <p:ph type="sldNum" sz="quarter" idx="11"/>
          </p:nvPr>
        </p:nvSpPr>
        <p:spPr/>
        <p:txBody>
          <a:bodyPr/>
          <a:lstStyle>
            <a:lvl1pPr>
              <a:defRPr/>
            </a:lvl1pPr>
          </a:lstStyle>
          <a:p>
            <a:fld id="{5A39565E-0053-A143-811D-7D7C71E359D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35592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1344631-DEB7-FEEA-9837-4DB92C4AC58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9F3B1984-5511-B4E6-A5F8-8F6321FA8624}"/>
              </a:ext>
            </a:extLst>
          </p:cNvPr>
          <p:cNvSpPr>
            <a:spLocks noGrp="1"/>
          </p:cNvSpPr>
          <p:nvPr>
            <p:ph type="sldNum" sz="quarter" idx="11"/>
          </p:nvPr>
        </p:nvSpPr>
        <p:spPr/>
        <p:txBody>
          <a:bodyPr/>
          <a:lstStyle>
            <a:lvl1pPr>
              <a:defRPr/>
            </a:lvl1pPr>
          </a:lstStyle>
          <a:p>
            <a:fld id="{FF5F9E0D-A476-6B47-AD25-52ED46E556A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53539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9B608D86-54C2-C639-3A02-D2B5F2AA4AC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92B63745-27C3-5C41-8587-CB3FFE078068}"/>
              </a:ext>
            </a:extLst>
          </p:cNvPr>
          <p:cNvSpPr>
            <a:spLocks noGrp="1"/>
          </p:cNvSpPr>
          <p:nvPr>
            <p:ph type="sldNum" sz="quarter" idx="11"/>
          </p:nvPr>
        </p:nvSpPr>
        <p:spPr/>
        <p:txBody>
          <a:bodyPr/>
          <a:lstStyle>
            <a:lvl1pPr>
              <a:defRPr/>
            </a:lvl1pPr>
          </a:lstStyle>
          <a:p>
            <a:fld id="{845B381B-6400-6544-B86E-E0720AB03812}"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01437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F4DAF35-3CBF-517C-F988-AC84A67E9AE7}"/>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AFA0790E-0E3A-8ADD-6457-223DD856270F}"/>
              </a:ext>
            </a:extLst>
          </p:cNvPr>
          <p:cNvSpPr>
            <a:spLocks noGrp="1"/>
          </p:cNvSpPr>
          <p:nvPr>
            <p:ph type="sldNum" sz="quarter" idx="11"/>
          </p:nvPr>
        </p:nvSpPr>
        <p:spPr/>
        <p:txBody>
          <a:bodyPr/>
          <a:lstStyle>
            <a:lvl1pPr>
              <a:defRPr/>
            </a:lvl1pPr>
          </a:lstStyle>
          <a:p>
            <a:fld id="{322DAAFA-B4FF-F845-BACE-3481DF78DF0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89904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4A335-A17C-510B-0524-86F591E477B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B5E0EF61-015A-39A1-1C73-50469293E2F1}"/>
              </a:ext>
            </a:extLst>
          </p:cNvPr>
          <p:cNvSpPr>
            <a:spLocks noGrp="1"/>
          </p:cNvSpPr>
          <p:nvPr>
            <p:ph type="sldNum" sz="quarter" idx="11"/>
          </p:nvPr>
        </p:nvSpPr>
        <p:spPr/>
        <p:txBody>
          <a:bodyPr/>
          <a:lstStyle>
            <a:lvl1pPr>
              <a:defRPr/>
            </a:lvl1pPr>
          </a:lstStyle>
          <a:p>
            <a:fld id="{09D3D7C1-3713-524B-9A00-F181603F61C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76365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1E8CE48E-7089-C384-5B18-464E797BBA21}"/>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74E32DE1-D4FD-8EE5-C040-78EAFB7D3B9A}"/>
              </a:ext>
            </a:extLst>
          </p:cNvPr>
          <p:cNvSpPr>
            <a:spLocks noGrp="1"/>
          </p:cNvSpPr>
          <p:nvPr>
            <p:ph type="sldNum" sz="quarter" idx="11"/>
          </p:nvPr>
        </p:nvSpPr>
        <p:spPr/>
        <p:txBody>
          <a:bodyPr/>
          <a:lstStyle>
            <a:lvl1pPr>
              <a:defRPr/>
            </a:lvl1pPr>
          </a:lstStyle>
          <a:p>
            <a:fld id="{75CFCDD9-7D64-1840-BECE-73DF2E1D912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2846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D0FDF6B9-11CC-BFA9-85DA-7AA157DEEF1E}"/>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149A29D4-08E5-176D-6697-C52F966AD7F9}"/>
              </a:ext>
            </a:extLst>
          </p:cNvPr>
          <p:cNvSpPr>
            <a:spLocks noGrp="1"/>
          </p:cNvSpPr>
          <p:nvPr>
            <p:ph type="sldNum" sz="quarter" idx="11"/>
          </p:nvPr>
        </p:nvSpPr>
        <p:spPr/>
        <p:txBody>
          <a:bodyPr/>
          <a:lstStyle>
            <a:lvl1pPr>
              <a:defRPr/>
            </a:lvl1pPr>
          </a:lstStyle>
          <a:p>
            <a:fld id="{9E1B8D79-5E83-1145-BF75-F29159B674F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11161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1EA9B2-E798-A273-6587-7CD34A09E26E}"/>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43D837E9-93BC-DBB4-F680-860096EDC412}"/>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C2953580-0AE2-E3C7-0692-64943C159FEA}"/>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21063D6A-17AA-5F0F-2677-4EA1ABA3D605}"/>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9E2FE7AD-7602-5C4D-B661-ECC24025A96E}" type="slidenum">
              <a:rPr lang="en-US" altLang="zh-CN"/>
              <a:pPr/>
              <a:t>‹#›</a:t>
            </a:fld>
            <a:endParaRPr lang="en-US" altLang="zh-CN" sz="1800"/>
          </a:p>
        </p:txBody>
      </p:sp>
      <p:sp>
        <p:nvSpPr>
          <p:cNvPr id="14343" name="Rectangle 7">
            <a:extLst>
              <a:ext uri="{FF2B5EF4-FFF2-40B4-BE49-F238E27FC236}">
                <a16:creationId xmlns:a16="http://schemas.microsoft.com/office/drawing/2014/main" id="{A8F1FBB8-0401-BA4B-B2BE-7AEEDFC85B71}"/>
              </a:ext>
            </a:extLst>
          </p:cNvPr>
          <p:cNvSpPr>
            <a:spLocks noChangeArrowheads="1"/>
          </p:cNvSpPr>
          <p:nvPr/>
        </p:nvSpPr>
        <p:spPr bwMode="auto">
          <a:xfrm>
            <a:off x="685800" y="228600"/>
            <a:ext cx="41910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17 章：指针的高级使用</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AB8D7C13-F85E-A25E-0BBA-1461899D1D5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0C5FE2-AF57-6211-B9C4-4587DEDDA7AF}"/>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9CAFAF77-16BD-0ED3-3C5B-1C4AD18BE4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862A21-E670-C445-B269-F3938A029BDD}"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118CDE05-2B47-EE7A-8705-221072AAD714}"/>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第十七章</a:t>
            </a:r>
          </a:p>
        </p:txBody>
      </p:sp>
      <p:sp>
        <p:nvSpPr>
          <p:cNvPr id="13317" name="Rectangle 2051">
            <a:extLst>
              <a:ext uri="{FF2B5EF4-FFF2-40B4-BE49-F238E27FC236}">
                <a16:creationId xmlns:a16="http://schemas.microsoft.com/office/drawing/2014/main" id="{8D790949-4204-43B0-7337-85443BF68324}"/>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指针的高级使用</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8D09316-3E8A-E1C6-1210-252DCADBE97E}"/>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使用</a:t>
            </a:r>
            <a:r xmlns:a="http://schemas.openxmlformats.org/drawingml/2006/main">
              <a:rPr lang="zh-CN" altLang="zh-CN" sz="3000" b="1">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3000">
                <a:ea typeface="宋体" panose="02010600030101010101" pitchFamily="2" charset="-122"/>
              </a:rPr>
              <a:t>为字符串分配内存</a:t>
            </a:r>
          </a:p>
        </p:txBody>
      </p:sp>
      <p:sp>
        <p:nvSpPr>
          <p:cNvPr id="22531" name="Content Placeholder 2">
            <a:extLst>
              <a:ext uri="{FF2B5EF4-FFF2-40B4-BE49-F238E27FC236}">
                <a16:creationId xmlns:a16="http://schemas.microsoft.com/office/drawing/2014/main" id="{C1BB6544-E0FA-DB7B-544C-60D73EF331A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个字符</a:t>
            </a:r>
            <a:r xmlns:a="http://schemas.openxmlformats.org/drawingml/2006/main">
              <a:rPr lang="zh-CN" altLang="zh-CN">
                <a:ea typeface="宋体" panose="02010600030101010101" pitchFamily="2" charset="-122"/>
              </a:rPr>
              <a:t>的字符串分配内存的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调用</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malloc(n + 1);</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是一个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变量。</a:t>
            </a:r>
          </a:p>
          <a:p>
            <a:r xmlns:a="http://schemas.openxmlformats.org/drawingml/2006/main">
              <a:rPr lang="zh-CN" altLang="zh-CN">
                <a:ea typeface="宋体" panose="02010600030101010101" pitchFamily="2" charset="-122"/>
              </a:rPr>
              <a:t>每个字符需要一个字节的内存；将 1 添加到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为空字符留出空间。</a:t>
            </a:r>
          </a:p>
          <a:p>
            <a:r xmlns:a="http://schemas.openxmlformats.org/drawingml/2006/main">
              <a:rPr lang="zh-CN" altLang="zh-CN">
                <a:ea typeface="宋体" panose="02010600030101010101" pitchFamily="2" charset="-122"/>
              </a:rPr>
              <a:t>一些程序员更喜欢强制转换</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的返回值，尽管强制转换不是必需的：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(char *) malloc(n + 1);</a:t>
            </a: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AA8E953-8ABD-123A-7975-0E425158064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16EBDAE-6AF2-50AC-1833-E655E4132A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25B465-EF72-934C-BF1E-3102D203A5EB}"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30DEC5E2-DA57-0830-1195-F69FCB69BA8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4691" name="Content Placeholder 2">
            <a:extLst>
              <a:ext uri="{FF2B5EF4-FFF2-40B4-BE49-F238E27FC236}">
                <a16:creationId xmlns:a16="http://schemas.microsoft.com/office/drawing/2014/main" id="{E9715A52-1080-1DC4-24CF-5A62B3975EC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compare_parts</a:t>
            </a:r>
            <a:r xmlns:a="http://schemas.openxmlformats.org/drawingml/2006/main">
              <a:rPr lang="zh-CN" altLang="zh-CN">
                <a:ea typeface="宋体" panose="02010600030101010101" pitchFamily="2" charset="-122"/>
              </a:rPr>
              <a:t>的一个版本</a:t>
            </a:r>
            <a:r xmlns:a="http://schemas.openxmlformats.org/drawingml/2006/main">
              <a:rPr lang="zh-CN" altLang="zh-CN">
                <a:ea typeface="宋体" panose="02010600030101010101" pitchFamily="2" charset="-122"/>
              </a:rPr>
              <a:t>，可用于按零件编号将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库存</a:t>
            </a:r>
            <a:r xmlns:a="http://schemas.openxmlformats.org/drawingml/2006/main">
              <a:rPr lang="zh-CN" altLang="zh-CN">
                <a:ea typeface="宋体" panose="02010600030101010101" pitchFamily="2" charset="-122"/>
              </a:rPr>
              <a:t>数组排序为升序：</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compare_parts(const void *p, const void *q)</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常量结构部分 *p1 = p;</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常量结构部分 *q1 = q;</a:t>
            </a:r>
          </a:p>
          <a:p>
            <a:pPr>
              <a:lnSpc>
                <a:spcPct val="70000"/>
              </a:lnSpc>
              <a:spcBef>
                <a:spcPct val="0"/>
              </a:spcBef>
              <a:buFontTx/>
              <a:buNone/>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 (p1-&gt;number &lt; q1-&gt;number)</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返回-1；</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否则 if (p1-&gt;number == q1-&gt;number)</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 1；</a:t>
            </a:r>
          </a:p>
          <a:p>
            <a:pPr xmlns:a="http://schemas.openxmlformats.org/drawingml/2006/main">
              <a:lnSpc>
                <a:spcPct val="7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639AC8F-1C15-14BE-5A45-0D3DB1AE724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1D535B4-FE51-F9DE-2901-DD7C39DD408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FBAB4C-E5A1-C14F-A364-CD7AFBAF351E}" type="slidenum">
              <a:rPr lang="en-US" altLang="zh-CN" sz="1200">
                <a:latin typeface="Arial" panose="020B0604020202020204" pitchFamily="34" charset="0"/>
              </a:rPr>
              <a:pPr/>
              <a:t>100</a:t>
            </a:fld>
            <a:endParaRPr lang="en-US" altLang="zh-CN"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9851317C-C7C2-E5AF-8A9B-A805FFD0BCD3}"/>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5715" name="Content Placeholder 2">
            <a:extLst>
              <a:ext uri="{FF2B5EF4-FFF2-40B4-BE49-F238E27FC236}">
                <a16:creationId xmlns:a16="http://schemas.microsoft.com/office/drawing/2014/main" id="{1D0DEBA1-86F8-30A1-29DB-34C6D5892E58}"/>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 C 程序员会更简洁地编写函数：</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compare_parts(const void *p, const void *q)</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if (((struct part *) p)-&gt;number &lt;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((struct part *) q)-&gt;number)</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返回-1；</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else if (((struct part *) p)-&gt;number ==</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((struct part *) q)-&gt;number)</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 1；</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7FDBAED-7C42-2E0F-A155-FA2D75468FA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112302F-19CC-EC53-3C0F-CEF9FF53B6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87CD5-09C3-D044-AF94-6F546ADD6E95}" type="slidenum">
              <a:rPr lang="en-US" altLang="zh-CN" sz="1200">
                <a:latin typeface="Arial" panose="020B0604020202020204" pitchFamily="34" charset="0"/>
              </a:rPr>
              <a:pPr/>
              <a:t>101</a:t>
            </a:fld>
            <a:endParaRPr lang="en-US" altLang="zh-CN"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0A18B78B-2150-AEB9-98D0-3E1BAD71B9B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6739" name="Content Placeholder 2">
            <a:extLst>
              <a:ext uri="{FF2B5EF4-FFF2-40B4-BE49-F238E27FC236}">
                <a16:creationId xmlns:a16="http://schemas.microsoft.com/office/drawing/2014/main" id="{93DA34C1-DE10-694B-A36A-A6D992BA78E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语句</a:t>
            </a:r>
            <a:r xmlns:a="http://schemas.openxmlformats.org/drawingml/2006/main">
              <a:rPr lang="zh-CN" altLang="zh-CN">
                <a:ea typeface="宋体" panose="02010600030101010101" pitchFamily="2" charset="-122"/>
              </a:rPr>
              <a:t>可以使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compare_parts更短：</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compare_parts(const void *p, const void *q)</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return ((struct part *) p)-&gt;number -</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((struct part *) q)-&gt;number;</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0D90F39-3B51-8966-151F-EEF9236AA2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DCB480C-D640-F226-21C5-C22C4741C28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D34193-B4FB-3A43-9E2C-446CA2BD8517}" type="slidenum">
              <a:rPr lang="en-US" altLang="zh-CN" sz="1200">
                <a:latin typeface="Arial" panose="020B0604020202020204" pitchFamily="34" charset="0"/>
              </a:rPr>
              <a:pPr/>
              <a:t>102</a:t>
            </a:fld>
            <a:endParaRPr lang="en-US" altLang="zh-CN"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553E0A3D-C33F-D5A8-F590-728A1A811851}"/>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7763" name="Content Placeholder 2">
            <a:extLst>
              <a:ext uri="{FF2B5EF4-FFF2-40B4-BE49-F238E27FC236}">
                <a16:creationId xmlns:a16="http://schemas.microsoft.com/office/drawing/2014/main" id="{A4D5B23C-AD06-7B66-C8C2-00339D05282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compare_parts</a:t>
            </a:r>
            <a:r xmlns:a="http://schemas.openxmlformats.org/drawingml/2006/main">
              <a:rPr lang="zh-CN" altLang="zh-CN">
                <a:ea typeface="宋体" panose="02010600030101010101" pitchFamily="2" charset="-122"/>
              </a:rPr>
              <a:t>的一个版本</a:t>
            </a:r>
            <a:r xmlns:a="http://schemas.openxmlformats.org/drawingml/2006/main">
              <a:rPr lang="zh-CN" altLang="zh-CN">
                <a:ea typeface="宋体" panose="02010600030101010101" pitchFamily="2" charset="-122"/>
              </a:rPr>
              <a:t>，可用于</a:t>
            </a:r>
            <a:r xmlns:a="http://schemas.openxmlformats.org/drawingml/2006/main">
              <a:rPr lang="zh-CN" altLang="zh-CN">
                <a:ea typeface="宋体" panose="02010600030101010101" pitchFamily="2" charset="-122"/>
              </a:rPr>
              <a:t>按零件名称而不是零件编号对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库存数组进行排序：</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compare_parts(const void *p, const void *q)</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return strcmp(((struct part *) p)-&gt;name,</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((struct part *) q)-&gt;name);</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A694EB5-9849-06E9-D178-8E659523DD3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DEFD159-4C91-BEDA-2B38-C6BD12B303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9ADF08-BE58-AC4E-9FBC-6F879DF5C1BE}" type="slidenum">
              <a:rPr lang="en-US" altLang="zh-CN" sz="1200">
                <a:latin typeface="Arial" panose="020B0604020202020204" pitchFamily="34" charset="0"/>
              </a:rPr>
              <a:pPr/>
              <a:t>103</a:t>
            </a:fld>
            <a:endParaRPr lang="en-US" altLang="zh-CN"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D2302DFA-0A51-EE47-B3DD-32EAC05A965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函数指针的其他用途</a:t>
            </a:r>
          </a:p>
        </p:txBody>
      </p:sp>
      <p:sp>
        <p:nvSpPr>
          <p:cNvPr id="118787" name="Content Placeholder 2">
            <a:extLst>
              <a:ext uri="{FF2B5EF4-FFF2-40B4-BE49-F238E27FC236}">
                <a16:creationId xmlns:a16="http://schemas.microsoft.com/office/drawing/2014/main" id="{2A17EAB8-F606-C05A-5F4A-CB146B46F592}"/>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尽管函数指针经常用作参数，但这并不是它们的全部优点。</a:t>
            </a:r>
          </a:p>
          <a:p>
            <a:r xmlns:a="http://schemas.openxmlformats.org/drawingml/2006/main">
              <a:rPr lang="zh-CN" altLang="zh-CN">
                <a:ea typeface="宋体" panose="02010600030101010101" pitchFamily="2" charset="-122"/>
              </a:rPr>
              <a:t>C 将指向函数的指针视为指向数据的指针。</a:t>
            </a:r>
          </a:p>
          <a:p>
            <a:r xmlns:a="http://schemas.openxmlformats.org/drawingml/2006/main">
              <a:rPr lang="zh-CN" altLang="zh-CN">
                <a:ea typeface="宋体" panose="02010600030101010101" pitchFamily="2" charset="-122"/>
              </a:rPr>
              <a:t>它们可以存储在变量中，也可以用作数组的元素或结构或联合的成员。</a:t>
            </a:r>
          </a:p>
          <a:p>
            <a:r xmlns:a="http://schemas.openxmlformats.org/drawingml/2006/main">
              <a:rPr lang="zh-CN" altLang="zh-CN">
                <a:ea typeface="宋体" panose="02010600030101010101" pitchFamily="2" charset="-122"/>
              </a:rPr>
              <a:t>函数甚至可以返回函数指针。</a:t>
            </a:r>
          </a:p>
        </p:txBody>
      </p:sp>
      <p:sp>
        <p:nvSpPr>
          <p:cNvPr id="4" name="Footer Placeholder 3">
            <a:extLst>
              <a:ext uri="{FF2B5EF4-FFF2-40B4-BE49-F238E27FC236}">
                <a16:creationId xmlns:a16="http://schemas.microsoft.com/office/drawing/2014/main" id="{E16E405E-789C-A9B8-8958-C90ABED6BF2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379965B-4D3D-F650-99E7-1FD63D7604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2A95EA-E776-A04F-88C4-676D8CA9C86C}" type="slidenum">
              <a:rPr lang="en-US" altLang="zh-CN" sz="1200">
                <a:latin typeface="Arial" panose="020B0604020202020204" pitchFamily="34" charset="0"/>
              </a:rPr>
              <a:pPr/>
              <a:t>104</a:t>
            </a:fld>
            <a:endParaRPr lang="en-US" altLang="zh-CN"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96745314-997A-B82B-45CF-9D538A376B1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函数指针的其他用途</a:t>
            </a:r>
          </a:p>
        </p:txBody>
      </p:sp>
      <p:sp>
        <p:nvSpPr>
          <p:cNvPr id="119811" name="Content Placeholder 2">
            <a:extLst>
              <a:ext uri="{FF2B5EF4-FFF2-40B4-BE49-F238E27FC236}">
                <a16:creationId xmlns:a16="http://schemas.microsoft.com/office/drawing/2014/main" id="{4A33BFBC-892F-416D-8E22-190D1E599710}"/>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一个变量，可以存储指向具有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参数和返回类型的函数的指针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(*pf)(int);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a:ea typeface="宋体" panose="02010600030101010101" pitchFamily="2" charset="-122"/>
              </a:rPr>
              <a:t>是这样一个函数，我们可以通过</a:t>
            </a:r>
            <a:r xmlns:a="http://schemas.openxmlformats.org/drawingml/2006/main">
              <a:rPr lang="zh-CN" altLang="zh-CN">
                <a:ea typeface="宋体" panose="02010600030101010101" pitchFamily="2" charset="-122"/>
              </a:rPr>
              <a:t>以下方式使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pf</a:t>
            </a:r>
            <a:r xmlns:a="http://schemas.openxmlformats.org/drawingml/2006/main">
              <a:rPr lang="zh-CN" altLang="zh-CN">
                <a:ea typeface="宋体" panose="02010600030101010101" pitchFamily="2" charset="-122"/>
              </a:rPr>
              <a:t>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pf = f;</a:t>
            </a:r>
          </a:p>
          <a:p>
            <a:r xmlns:a="http://schemas.openxmlformats.org/drawingml/2006/main">
              <a:rPr lang="zh-CN" altLang="zh-CN">
                <a:ea typeface="宋体" panose="02010600030101010101" pitchFamily="2" charset="-122"/>
              </a:rPr>
              <a:t>我们现在可以</a:t>
            </a:r>
            <a:r xmlns:a="http://schemas.openxmlformats.org/drawingml/2006/main">
              <a:rPr lang="zh-CN" altLang="zh-CN">
                <a:ea typeface="宋体" panose="02010600030101010101" pitchFamily="2" charset="-122"/>
              </a:rPr>
              <a:t>通过以下方式调用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(*pf)(i)；</a:t>
            </a:r>
          </a:p>
          <a:p>
            <a:pPr xmlns:a="http://schemas.openxmlformats.org/drawingml/2006/main">
              <a:buFontTx/>
              <a:buNone/>
            </a:pPr>
            <a:r xmlns:a="http://schemas.openxmlformats.org/drawingml/2006/main">
              <a:rPr lang="zh-CN" altLang="zh-CN">
                <a:ea typeface="宋体" panose="02010600030101010101" pitchFamily="2" charset="-122"/>
              </a:rPr>
              <a:t>或者</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pf(i);</a:t>
            </a:r>
          </a:p>
        </p:txBody>
      </p:sp>
      <p:sp>
        <p:nvSpPr>
          <p:cNvPr id="4" name="Footer Placeholder 3">
            <a:extLst>
              <a:ext uri="{FF2B5EF4-FFF2-40B4-BE49-F238E27FC236}">
                <a16:creationId xmlns:a16="http://schemas.microsoft.com/office/drawing/2014/main" id="{025819A5-22EA-63DD-A790-C5887B06A1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9D033E8-A48F-651D-FD8E-828C6E3A97E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2F4A6F-00F9-7E4D-AB05-30C4FF3F1D89}" type="slidenum">
              <a:rPr lang="en-US" altLang="zh-CN" sz="1200">
                <a:latin typeface="Arial" panose="020B0604020202020204" pitchFamily="34" charset="0"/>
              </a:rPr>
              <a:pPr/>
              <a:t>105</a:t>
            </a:fld>
            <a:endParaRPr lang="en-US" altLang="zh-CN" sz="1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8BA339B1-1094-9BAD-32F0-860A3558067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函数指针的其他用途</a:t>
            </a:r>
          </a:p>
        </p:txBody>
      </p:sp>
      <p:sp>
        <p:nvSpPr>
          <p:cNvPr id="120835" name="Content Placeholder 2">
            <a:extLst>
              <a:ext uri="{FF2B5EF4-FFF2-40B4-BE49-F238E27FC236}">
                <a16:creationId xmlns:a16="http://schemas.microsoft.com/office/drawing/2014/main" id="{35C6DC69-7F42-A82D-9DB1-62CD6247E27D}"/>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一个数组，其元素是函数指针：</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void (*file_cmd[])(void) = {new_cmd,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open_cmd,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close_cmd,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close_all_cmd,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保存命令，</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save_as_cmd,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save_all_cmd,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打印命令，</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退出命令</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0EAA71A-207E-2195-37A2-E89EEA8A114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357B015-7E3A-56C0-F508-C1D88199197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BD1DFD-42FE-1541-8B3F-D6E542440009}" type="slidenum">
              <a:rPr lang="en-US" altLang="zh-CN" sz="1200">
                <a:latin typeface="Arial" panose="020B0604020202020204" pitchFamily="34" charset="0"/>
              </a:rPr>
              <a:pPr/>
              <a:t>106</a:t>
            </a:fld>
            <a:endParaRPr lang="en-US" altLang="zh-CN" sz="1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FBE10B78-3B0E-1A85-FA75-45A887FDDF3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函数指针的其他用途</a:t>
            </a:r>
          </a:p>
        </p:txBody>
      </p:sp>
      <p:sp>
        <p:nvSpPr>
          <p:cNvPr id="121859" name="Content Placeholder 2">
            <a:extLst>
              <a:ext uri="{FF2B5EF4-FFF2-40B4-BE49-F238E27FC236}">
                <a16:creationId xmlns:a16="http://schemas.microsoft.com/office/drawing/2014/main" id="{9CC62CC8-2AF4-5313-3708-5327084391C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file_cmd</a:t>
            </a:r>
            <a:r xmlns:a="http://schemas.openxmlformats.org/drawingml/2006/main">
              <a:rPr lang="zh-CN" altLang="zh-CN">
                <a:ea typeface="宋体" panose="02010600030101010101" pitchFamily="2" charset="-122"/>
              </a:rPr>
              <a:t>数组</a:t>
            </a:r>
            <a:r xmlns:a="http://schemas.openxmlformats.org/drawingml/2006/main">
              <a:rPr lang="zh-CN" altLang="zh-CN">
                <a:ea typeface="宋体" panose="02010600030101010101" pitchFamily="2" charset="-122"/>
              </a:rPr>
              <a:t>的位置</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中的函数的调用：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(*file_cmd[n])();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或者</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文件_cmd[n]();</a:t>
            </a: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switch语句</a:t>
            </a:r>
            <a:r xmlns:a="http://schemas.openxmlformats.org/drawingml/2006/main">
              <a:rPr lang="zh-CN" altLang="zh-CN">
                <a:ea typeface="宋体" panose="02010600030101010101" pitchFamily="2" charset="-122"/>
              </a:rPr>
              <a:t>获得类似的效果</a:t>
            </a:r>
            <a:r xmlns:a="http://schemas.openxmlformats.org/drawingml/2006/main">
              <a:rPr lang="zh-CN" altLang="zh-CN">
                <a:ea typeface="宋体" panose="02010600030101010101" pitchFamily="2" charset="-122"/>
              </a:rPr>
              <a:t>，但使用函数指针数组提供了更大的灵活性。</a:t>
            </a:r>
          </a:p>
        </p:txBody>
      </p:sp>
      <p:sp>
        <p:nvSpPr>
          <p:cNvPr id="4" name="Footer Placeholder 3">
            <a:extLst>
              <a:ext uri="{FF2B5EF4-FFF2-40B4-BE49-F238E27FC236}">
                <a16:creationId xmlns:a16="http://schemas.microsoft.com/office/drawing/2014/main" id="{2A2FDAA4-89B6-95A2-97AB-D803EA3AA45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0915FD5-9A0D-3324-A6EC-8EAF67FDA35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C992C3-819E-CE49-AFE9-330B87998B3A}" type="slidenum">
              <a:rPr lang="en-US" altLang="zh-CN" sz="1200">
                <a:latin typeface="Arial" panose="020B0604020202020204" pitchFamily="34" charset="0"/>
              </a:rPr>
              <a:pPr/>
              <a:t>107</a:t>
            </a:fld>
            <a:endParaRPr lang="en-US" altLang="zh-CN" sz="1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F651EAB1-2FF6-3125-712A-F23D353FCBFC}"/>
              </a:ext>
            </a:extLst>
          </p:cNvPr>
          <p:cNvSpPr>
            <a:spLocks noGrp="1"/>
          </p:cNvSpPr>
          <p:nvPr>
            <p:ph type="title"/>
          </p:nvPr>
        </p:nvSpPr>
        <p:spPr>
          <a:xfrm>
            <a:off x="457200" y="762000"/>
            <a:ext cx="8382000" cy="685800"/>
          </a:xfrm>
        </p:spPr>
        <p:txBody>
          <a:bodyPr/>
          <a:lstStyle/>
          <a:p>
            <a:r xmlns:a="http://schemas.openxmlformats.org/drawingml/2006/main">
              <a:rPr lang="zh-CN" altLang="zh-CN" sz="2900">
                <a:ea typeface="宋体" panose="02010600030101010101" pitchFamily="2" charset="-122"/>
              </a:rPr>
              <a:t>程序：将三角函数制表</a:t>
            </a:r>
          </a:p>
        </p:txBody>
      </p:sp>
      <p:sp>
        <p:nvSpPr>
          <p:cNvPr id="122883" name="Content Placeholder 2">
            <a:extLst>
              <a:ext uri="{FF2B5EF4-FFF2-40B4-BE49-F238E27FC236}">
                <a16:creationId xmlns:a16="http://schemas.microsoft.com/office/drawing/2014/main" id="{E288A55E-BEDC-5575-B780-687D1BF382A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tabulate.c</a:t>
            </a:r>
            <a:r xmlns:a="http://schemas.openxmlformats.org/drawingml/2006/main">
              <a:rPr lang="zh-CN" altLang="zh-CN">
                <a:ea typeface="宋体" panose="02010600030101010101" pitchFamily="2" charset="-122"/>
              </a:rPr>
              <a:t>程序打印显示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cos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sin</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tan</a:t>
            </a:r>
            <a:r xmlns:a="http://schemas.openxmlformats.org/drawingml/2006/main">
              <a:rPr lang="zh-CN" altLang="zh-CN">
                <a:ea typeface="宋体" panose="02010600030101010101" pitchFamily="2" charset="-122"/>
              </a:rPr>
              <a:t>函数值</a:t>
            </a:r>
            <a:r xmlns:a="http://schemas.openxmlformats.org/drawingml/2006/main">
              <a:rPr lang="zh-CN" altLang="zh-CN">
                <a:ea typeface="宋体" panose="02010600030101010101" pitchFamily="2" charset="-122"/>
              </a:rPr>
              <a:t>的表格。</a:t>
            </a:r>
          </a:p>
          <a:p>
            <a:r xmlns:a="http://schemas.openxmlformats.org/drawingml/2006/main">
              <a:rPr lang="zh-CN" altLang="zh-CN">
                <a:ea typeface="宋体" panose="02010600030101010101" pitchFamily="2" charset="-122"/>
              </a:rPr>
              <a:t>该程序是围绕一个名为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tabulate的函数构建的</a:t>
            </a:r>
            <a:r xmlns:a="http://schemas.openxmlformats.org/drawingml/2006/main">
              <a:rPr lang="zh-CN" altLang="zh-CN">
                <a:ea typeface="宋体" panose="02010600030101010101" pitchFamily="2" charset="-122"/>
              </a:rPr>
              <a:t>，当传递一个函数指针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f时</a:t>
            </a:r>
            <a:r xmlns:a="http://schemas.openxmlformats.org/drawingml/2006/main">
              <a:rPr lang="zh-CN" altLang="zh-CN">
                <a:ea typeface="宋体" panose="02010600030101010101" pitchFamily="2" charset="-122"/>
              </a:rPr>
              <a:t>，它会打印一个显示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f值的表</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制表</a:t>
            </a:r>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ceil</a:t>
            </a:r>
            <a:r xmlns:a="http://schemas.openxmlformats.org/drawingml/2006/main">
              <a:rPr lang="zh-CN" altLang="zh-CN">
                <a:ea typeface="宋体" panose="02010600030101010101" pitchFamily="2" charset="-122"/>
              </a:rPr>
              <a:t>函数。</a:t>
            </a:r>
          </a:p>
          <a:p>
            <a:r xmlns:a="http://schemas.openxmlformats.org/drawingml/2006/main">
              <a:rPr lang="zh-CN" altLang="zh-CN">
                <a:ea typeface="宋体" panose="02010600030101010101" pitchFamily="2" charset="-122"/>
              </a:rPr>
              <a:t>当给定一个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a:ea typeface="宋体" panose="02010600030101010101" pitchFamily="2" charset="-122"/>
              </a:rPr>
              <a:t>类型的参数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ceil</a:t>
            </a:r>
            <a:r xmlns:a="http://schemas.openxmlformats.org/drawingml/2006/main">
              <a:rPr lang="zh-CN" altLang="zh-CN">
                <a:ea typeface="宋体" panose="02010600030101010101" pitchFamily="2" charset="-122"/>
              </a:rPr>
              <a:t>返回大于或等于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x的最小整数</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53A8570F-2E84-C009-3FBD-0D2F8F2524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A80DDA-633A-3755-D14D-C35D066963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AA8E7A-1881-D849-9D37-2F8C81ED84B6}" type="slidenum">
              <a:rPr lang="en-US" altLang="zh-CN" sz="1200">
                <a:latin typeface="Arial" panose="020B0604020202020204" pitchFamily="34" charset="0"/>
              </a:rPr>
              <a:pPr/>
              <a:t>108</a:t>
            </a:fld>
            <a:endParaRPr lang="en-US" altLang="zh-CN"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DD8633B8-A575-06D9-7B07-39A82FA09C4E}"/>
              </a:ext>
            </a:extLst>
          </p:cNvPr>
          <p:cNvSpPr>
            <a:spLocks noGrp="1"/>
          </p:cNvSpPr>
          <p:nvPr>
            <p:ph type="title"/>
          </p:nvPr>
        </p:nvSpPr>
        <p:spPr>
          <a:xfrm>
            <a:off x="457200" y="762000"/>
            <a:ext cx="8385175" cy="685800"/>
          </a:xfrm>
        </p:spPr>
        <p:txBody>
          <a:bodyPr/>
          <a:lstStyle/>
          <a:p>
            <a:r xmlns:a="http://schemas.openxmlformats.org/drawingml/2006/main">
              <a:rPr lang="zh-CN" altLang="zh-CN" sz="2900">
                <a:ea typeface="宋体" panose="02010600030101010101" pitchFamily="2" charset="-122"/>
              </a:rPr>
              <a:t>程序：将三角函数制表</a:t>
            </a:r>
          </a:p>
        </p:txBody>
      </p:sp>
      <p:sp>
        <p:nvSpPr>
          <p:cNvPr id="123907" name="Content Placeholder 2">
            <a:extLst>
              <a:ext uri="{FF2B5EF4-FFF2-40B4-BE49-F238E27FC236}">
                <a16:creationId xmlns:a16="http://schemas.microsoft.com/office/drawing/2014/main" id="{140B5386-936D-AF13-CE90-46DFACDD25F1}"/>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tabulate.c</a:t>
            </a:r>
            <a:r xmlns:a="http://schemas.openxmlformats.org/drawingml/2006/main">
              <a:rPr lang="zh-CN" altLang="zh-CN">
                <a:ea typeface="宋体" panose="02010600030101010101" pitchFamily="2" charset="-122"/>
              </a:rPr>
              <a:t>的会话</a:t>
            </a:r>
            <a:r xmlns:a="http://schemas.openxmlformats.org/drawingml/2006/main">
              <a:rPr lang="zh-CN" altLang="zh-CN">
                <a:ea typeface="宋体" panose="02010600030101010101" pitchFamily="2" charset="-122"/>
              </a:rPr>
              <a:t>：</a:t>
            </a:r>
          </a:p>
          <a:p>
            <a:pPr xmlns:a="http://schemas.openxmlformats.org/drawingml/2006/main">
              <a:lnSpc>
                <a:spcPct val="7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输入初始值： </a:t>
            </a:r>
            <a:r xmlns:a="http://schemas.openxmlformats.org/drawingml/2006/main">
              <a:rPr lang="zh-CN" altLang="zh-CN" sz="2200" u="sng">
                <a:latin typeface="Courier New" panose="02070309020205020404" pitchFamily="49" charset="0"/>
                <a:ea typeface="宋体" panose="02010600030101010101" pitchFamily="2" charset="-122"/>
                <a:cs typeface="Courier New" panose="02070309020205020404" pitchFamily="49" charset="0"/>
              </a:rPr>
              <a:t>0</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输入最终值： </a:t>
            </a:r>
            <a:r xmlns:a="http://schemas.openxmlformats.org/drawingml/2006/main">
              <a:rPr lang="zh-CN" altLang="zh-CN" sz="2200" u="sng">
                <a:latin typeface="Courier New" panose="02070309020205020404" pitchFamily="49" charset="0"/>
                <a:ea typeface="宋体" panose="02010600030101010101" pitchFamily="2" charset="-122"/>
                <a:cs typeface="Courier New" panose="02070309020205020404" pitchFamily="49" charset="0"/>
              </a:rPr>
              <a:t>0.5</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输入增量： </a:t>
            </a:r>
            <a:r xmlns:a="http://schemas.openxmlformats.org/drawingml/2006/main">
              <a:rPr lang="zh-CN" altLang="zh-CN" sz="2200" u="sng">
                <a:latin typeface="Courier New" panose="02070309020205020404" pitchFamily="49" charset="0"/>
                <a:ea typeface="宋体" panose="02010600030101010101" pitchFamily="2" charset="-122"/>
                <a:cs typeface="Courier New" panose="02070309020205020404" pitchFamily="49" charset="0"/>
              </a:rPr>
              <a:t>0.1</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x cos(x)</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0.00000 1.00000</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0.10000 0.99500</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0.20000 0.98007</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0.30000 0.95534</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0.40000 0.92106</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0.50000 0.87758</a:t>
            </a:r>
          </a:p>
        </p:txBody>
      </p:sp>
      <p:sp>
        <p:nvSpPr>
          <p:cNvPr id="4" name="Footer Placeholder 3">
            <a:extLst>
              <a:ext uri="{FF2B5EF4-FFF2-40B4-BE49-F238E27FC236}">
                <a16:creationId xmlns:a16="http://schemas.microsoft.com/office/drawing/2014/main" id="{E8E09350-61A3-CE08-037C-3A7518D776E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29DDAF5-B5DC-BA0C-A62C-DFD99974F53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A6A27E-5D01-9A4F-9DF5-ACC257E56A81}" type="slidenum">
              <a:rPr lang="en-US" altLang="zh-CN" sz="1200">
                <a:latin typeface="Arial" panose="020B0604020202020204" pitchFamily="34" charset="0"/>
              </a:rPr>
              <a:pPr/>
              <a:t>109</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F9FF90C-BA43-11A5-66CC-E6AC7C9255D4}"/>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使用</a:t>
            </a:r>
            <a:r xmlns:a="http://schemas.openxmlformats.org/drawingml/2006/main">
              <a:rPr lang="zh-CN" altLang="zh-CN" sz="3000" b="1">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3000">
                <a:ea typeface="宋体" panose="02010600030101010101" pitchFamily="2" charset="-122"/>
              </a:rPr>
              <a:t>为字符串分配内存</a:t>
            </a:r>
          </a:p>
        </p:txBody>
      </p:sp>
      <p:sp>
        <p:nvSpPr>
          <p:cNvPr id="23555" name="Content Placeholder 2">
            <a:extLst>
              <a:ext uri="{FF2B5EF4-FFF2-40B4-BE49-F238E27FC236}">
                <a16:creationId xmlns:a16="http://schemas.microsoft.com/office/drawing/2014/main" id="{099FE9EC-5BD5-7D8A-4283-FB5D5860758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分配的内存</a:t>
            </a:r>
            <a:r xmlns:a="http://schemas.openxmlformats.org/drawingml/2006/main">
              <a:rPr lang="zh-CN" altLang="zh-CN">
                <a:ea typeface="宋体" panose="02010600030101010101" pitchFamily="2" charset="-122"/>
              </a:rPr>
              <a:t>不会被清除，因此</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将指向一个未初始化的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+ 1 个字符数组：</a:t>
            </a:r>
          </a:p>
        </p:txBody>
      </p:sp>
      <p:sp>
        <p:nvSpPr>
          <p:cNvPr id="4" name="Footer Placeholder 3">
            <a:extLst>
              <a:ext uri="{FF2B5EF4-FFF2-40B4-BE49-F238E27FC236}">
                <a16:creationId xmlns:a16="http://schemas.microsoft.com/office/drawing/2014/main" id="{A5E696C6-DBC2-A1A4-63A1-A6C1FA22418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257666C-F351-EE91-649A-FC1A4E14F3C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79B10D-8A00-B741-952D-C26FE7C5CC53}" type="slidenum">
              <a:rPr lang="en-US" altLang="zh-CN" sz="1200">
                <a:latin typeface="Arial" panose="020B0604020202020204" pitchFamily="34" charset="0"/>
              </a:rPr>
              <a:pPr/>
              <a:t>11</a:t>
            </a:fld>
            <a:endParaRPr lang="en-US" altLang="zh-CN" sz="1800"/>
          </a:p>
        </p:txBody>
      </p:sp>
      <p:pic>
        <p:nvPicPr>
          <p:cNvPr id="23558" name="Picture 7">
            <a:extLst>
              <a:ext uri="{FF2B5EF4-FFF2-40B4-BE49-F238E27FC236}">
                <a16:creationId xmlns:a16="http://schemas.microsoft.com/office/drawing/2014/main" id="{C8EE1C1F-65BF-C00A-98DF-753E337EE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986088"/>
            <a:ext cx="4243387"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1CEFE9BE-EFFB-BD68-986C-9A6544FCFEAE}"/>
              </a:ext>
            </a:extLst>
          </p:cNvPr>
          <p:cNvSpPr>
            <a:spLocks noGrp="1"/>
          </p:cNvSpPr>
          <p:nvPr>
            <p:ph type="title"/>
          </p:nvPr>
        </p:nvSpPr>
        <p:spPr>
          <a:xfrm>
            <a:off x="457200" y="762000"/>
            <a:ext cx="8385175" cy="685800"/>
          </a:xfrm>
        </p:spPr>
        <p:txBody>
          <a:bodyPr/>
          <a:lstStyle/>
          <a:p>
            <a:r xmlns:a="http://schemas.openxmlformats.org/drawingml/2006/main">
              <a:rPr lang="zh-CN" altLang="zh-CN" sz="2900">
                <a:ea typeface="宋体" panose="02010600030101010101" pitchFamily="2" charset="-122"/>
              </a:rPr>
              <a:t>程序：将三角函数制表</a:t>
            </a:r>
          </a:p>
        </p:txBody>
      </p:sp>
      <p:sp>
        <p:nvSpPr>
          <p:cNvPr id="124931" name="Content Placeholder 2">
            <a:extLst>
              <a:ext uri="{FF2B5EF4-FFF2-40B4-BE49-F238E27FC236}">
                <a16:creationId xmlns:a16="http://schemas.microsoft.com/office/drawing/2014/main" id="{2ACF0DFD-B1A6-0BCF-6C15-8B496001EDF6}"/>
              </a:ext>
            </a:extLst>
          </p:cNvPr>
          <p:cNvSpPr>
            <a:spLocks noGrp="1"/>
          </p:cNvSpPr>
          <p:nvPr>
            <p:ph idx="1"/>
          </p:nvPr>
        </p:nvSpPr>
        <p:spPr/>
        <p:txBody>
          <a:bodyPr/>
          <a:lstStyle/>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x sin(x)</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0.00000 0.00000</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0.10000 0.09983</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0.20000 0.19867</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0.30000 0.29552</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0.40000 0.38942</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0.50000 0.47943</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x tan(x)</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0.00000 0.00000</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0.10000 0.10033</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0.20000 0.20271</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0.30000 0.30934</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0.40000 0.42279</a:t>
            </a:r>
          </a:p>
          <a:p>
            <a:pPr xmlns:a="http://schemas.openxmlformats.org/drawingml/2006/main">
              <a:lnSpc>
                <a:spcPct val="7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0.50000 0.54630</a:t>
            </a:r>
          </a:p>
        </p:txBody>
      </p:sp>
      <p:sp>
        <p:nvSpPr>
          <p:cNvPr id="4" name="Footer Placeholder 3">
            <a:extLst>
              <a:ext uri="{FF2B5EF4-FFF2-40B4-BE49-F238E27FC236}">
                <a16:creationId xmlns:a16="http://schemas.microsoft.com/office/drawing/2014/main" id="{BC24706A-4EEE-5932-F910-4142745AB4B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3C31EA0-7C44-BCE7-8CFF-E44A34F6B0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B070B7-5DB5-674A-88B9-52D6F49B4819}" type="slidenum">
              <a:rPr lang="en-US" altLang="zh-CN" sz="1200">
                <a:latin typeface="Arial" panose="020B0604020202020204" pitchFamily="34" charset="0"/>
              </a:rPr>
              <a:pPr/>
              <a:t>110</a:t>
            </a:fld>
            <a:endParaRPr lang="en-US" altLang="zh-CN" sz="1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a:extLst>
              <a:ext uri="{FF2B5EF4-FFF2-40B4-BE49-F238E27FC236}">
                <a16:creationId xmlns:a16="http://schemas.microsoft.com/office/drawing/2014/main" id="{ACA74613-CD52-2363-D946-5AA1D6C84B25}"/>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表格.c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列出三角函数的值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&lt;math.h&gt;</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tabulate(double (*f)(double), double first,</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双尾，双倍增量）；</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双最终，增量，初始；</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printf("输入初始值：");</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scanf("%lf", &amp;initial);</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printf("输入最终值：");</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scanf("%lf", &amp;final);</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printf("输入增量：");</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scanf("%lf", &amp;increment);</a:t>
            </a:r>
          </a:p>
        </p:txBody>
      </p:sp>
      <p:sp>
        <p:nvSpPr>
          <p:cNvPr id="4" name="Footer Placeholder 3">
            <a:extLst>
              <a:ext uri="{FF2B5EF4-FFF2-40B4-BE49-F238E27FC236}">
                <a16:creationId xmlns:a16="http://schemas.microsoft.com/office/drawing/2014/main" id="{D1C069AD-347C-E624-C5EE-35B6476C598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7334546-8050-F2B5-2D5B-D45BFD19B8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3F11B7-77C6-CB4A-BEB2-320CE01471DA}" type="slidenum">
              <a:rPr lang="en-US" altLang="zh-CN" sz="1200">
                <a:latin typeface="Arial" panose="020B0604020202020204" pitchFamily="34" charset="0"/>
              </a:rPr>
              <a:pPr/>
              <a:t>111</a:t>
            </a:fld>
            <a:endParaRPr lang="en-US" altLang="zh-CN" sz="1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2">
            <a:extLst>
              <a:ext uri="{FF2B5EF4-FFF2-40B4-BE49-F238E27FC236}">
                <a16:creationId xmlns:a16="http://schemas.microsoft.com/office/drawing/2014/main" id="{4275ADAE-5321-3987-A60F-B0256B35B711}"/>
              </a:ext>
            </a:extLst>
          </p:cNvPr>
          <p:cNvSpPr>
            <a:spLocks noGrp="1"/>
          </p:cNvSpPr>
          <p:nvPr>
            <p:ph idx="1"/>
          </p:nvPr>
        </p:nvSpPr>
        <p:spPr>
          <a:xfrm>
            <a:off x="685800" y="762000"/>
            <a:ext cx="7772400" cy="5562600"/>
          </a:xfrm>
        </p:spPr>
        <p:txBody>
          <a:bodyPr/>
          <a:lstStyle/>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printf("\nx cos(x)"</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 -------\n");</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制表（cos，初始，最终，增量）；</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printf("\nx sin(x)"</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 -------\n");</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制表（罪，初始，最终，增量）；</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printf("\nx tan(x)"</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 -------\n");</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制表（棕褐色，初始，最终，增量）；</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tabulate(double (*f)(double), double first,</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双尾，双倍增量）</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双x;</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i, num_intervals;</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6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num_intervals = ceil((最后 - 第一个) / incr);</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(i = 0; i &lt;= num_intervals; i++) {</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x = 第一个 + i * incr；</a:t>
            </a:r>
          </a:p>
          <a:p>
            <a:pPr xmlns:a="http://schemas.openxmlformats.org/drawingml/2006/main">
              <a:lnSpc>
                <a:spcPct val="60000"/>
              </a:lnSpc>
              <a:spcBef>
                <a:spcPts val="6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printf("%10.5f %10.5f\n", x, (*f)(x));</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6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3AA4D736-E3F8-1D1A-15B6-4C76D9786C8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03ED27B-CF38-043B-F367-F474334ED1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03F6B2-4039-CA46-ADBC-7A31EDCF126F}" type="slidenum">
              <a:rPr lang="en-US" altLang="zh-CN" sz="1200">
                <a:latin typeface="Arial" panose="020B0604020202020204" pitchFamily="34" charset="0"/>
              </a:rPr>
              <a:pPr/>
              <a:t>112</a:t>
            </a:fld>
            <a:endParaRPr lang="en-US" altLang="zh-CN" sz="1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62699BFF-2B96-EB87-73A7-7C8D8DFB23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受限指针 (C99)</a:t>
            </a:r>
          </a:p>
        </p:txBody>
      </p:sp>
      <p:sp>
        <p:nvSpPr>
          <p:cNvPr id="128003" name="Content Placeholder 2">
            <a:extLst>
              <a:ext uri="{FF2B5EF4-FFF2-40B4-BE49-F238E27FC236}">
                <a16:creationId xmlns:a16="http://schemas.microsoft.com/office/drawing/2014/main" id="{61FB58C6-4095-42C2-F43D-C85F57D6DBD8}"/>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C99 中，关键字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可能出现在指针的声明中：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 限制 p;</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被称为</a:t>
            </a:r>
            <a:r xmlns:a="http://schemas.openxmlformats.org/drawingml/2006/main">
              <a:rPr lang="zh-CN" altLang="zh-CN" b="1" i="1">
                <a:ea typeface="宋体" panose="02010600030101010101" pitchFamily="2" charset="-122"/>
              </a:rPr>
              <a:t>受限指针。</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目的是如果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指向一个稍后被修改的对象，那么除了通过</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p之外，不会以任何方式访问该对象</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拥有不止一种访问对象的方法通常称为</a:t>
            </a:r>
            <a:r xmlns:a="http://schemas.openxmlformats.org/drawingml/2006/main">
              <a:rPr lang="zh-CN" altLang="zh-CN" b="1" i="1">
                <a:ea typeface="宋体" panose="02010600030101010101" pitchFamily="2" charset="-122"/>
              </a:rPr>
              <a:t>别名。</a:t>
            </a:r>
          </a:p>
        </p:txBody>
      </p:sp>
      <p:sp>
        <p:nvSpPr>
          <p:cNvPr id="4" name="Footer Placeholder 3">
            <a:extLst>
              <a:ext uri="{FF2B5EF4-FFF2-40B4-BE49-F238E27FC236}">
                <a16:creationId xmlns:a16="http://schemas.microsoft.com/office/drawing/2014/main" id="{8E146710-68E4-B212-F4FF-30844875661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B6F27C-F09E-802F-ADD5-B56E7A8A78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37B39C-71E2-2D45-B1B1-E1F9F7166C06}" type="slidenum">
              <a:rPr lang="en-US" altLang="zh-CN" sz="1200">
                <a:latin typeface="Arial" panose="020B0604020202020204" pitchFamily="34" charset="0"/>
              </a:rPr>
              <a:pPr/>
              <a:t>113</a:t>
            </a:fld>
            <a:endParaRPr lang="en-US" altLang="zh-CN" sz="1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C7CE4681-8AD3-7644-C480-3AEBD5D6AD5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受限指针 (C99)</a:t>
            </a:r>
          </a:p>
        </p:txBody>
      </p:sp>
      <p:sp>
        <p:nvSpPr>
          <p:cNvPr id="129027" name="Content Placeholder 2">
            <a:extLst>
              <a:ext uri="{FF2B5EF4-FFF2-40B4-BE49-F238E27FC236}">
                <a16:creationId xmlns:a16="http://schemas.microsoft.com/office/drawing/2014/main" id="{01C22985-0EB4-780E-3230-09BCCA9AF907}"/>
              </a:ext>
            </a:extLst>
          </p:cNvPr>
          <p:cNvSpPr>
            <a:spLocks noGrp="1"/>
          </p:cNvSpPr>
          <p:nvPr>
            <p:ph idx="1"/>
          </p:nvPr>
        </p:nvSpPr>
        <p:spPr/>
        <p:txBody>
          <a:bodyPr/>
          <a:lstStyle/>
          <a:p>
            <a:r xmlns:a="http://schemas.openxmlformats.org/drawingml/2006/main">
              <a:rPr lang="zh-CN" altLang="zh-CN">
                <a:ea typeface="宋体" panose="02010600030101010101" pitchFamily="2" charset="-122"/>
              </a:rPr>
              <a:t>考虑以下代码：</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 限制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 限制 q；</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malloc(sizeof(int));</a:t>
            </a:r>
          </a:p>
          <a:p>
            <a:r xmlns:a="http://schemas.openxmlformats.org/drawingml/2006/main">
              <a:rPr lang="zh-CN" altLang="zh-CN">
                <a:ea typeface="宋体" panose="02010600030101010101" pitchFamily="2" charset="-122"/>
              </a:rPr>
              <a:t>通常将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p复制</a:t>
            </a:r>
            <a:r xmlns:a="http://schemas.openxmlformats.org/drawingml/2006/main">
              <a:rPr lang="zh-CN" altLang="zh-CN">
                <a:ea typeface="宋体" panose="02010600030101010101" pitchFamily="2" charset="-122"/>
              </a:rPr>
              <a:t>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a:ea typeface="宋体" panose="02010600030101010101" pitchFamily="2" charset="-122"/>
              </a:rPr>
              <a:t>中然后通过</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q修改整数是合法的</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 =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 = 0;</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原因</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不明确的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行为</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是一个受限指针，所以执行语句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*q的效果</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0;</a:t>
            </a:r>
            <a:r xmlns:a="http://schemas.openxmlformats.org/drawingml/2006/main">
              <a:rPr lang="zh-CN" altLang="zh-CN">
                <a:ea typeface="宋体" panose="02010600030101010101" pitchFamily="2" charset="-122"/>
              </a:rPr>
              <a:t>未定义。</a:t>
            </a:r>
          </a:p>
        </p:txBody>
      </p:sp>
      <p:sp>
        <p:nvSpPr>
          <p:cNvPr id="4" name="Footer Placeholder 3">
            <a:extLst>
              <a:ext uri="{FF2B5EF4-FFF2-40B4-BE49-F238E27FC236}">
                <a16:creationId xmlns:a16="http://schemas.microsoft.com/office/drawing/2014/main" id="{26A6F57B-067A-465E-19B1-5876094FBDD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68EE45-D6D0-D39A-77FE-BC460BBCBDC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B57B81-F4E4-B847-AADC-22AFBBC77964}" type="slidenum">
              <a:rPr lang="en-US" altLang="zh-CN" sz="1200">
                <a:latin typeface="Arial" panose="020B0604020202020204" pitchFamily="34" charset="0"/>
              </a:rPr>
              <a:pPr/>
              <a:t>114</a:t>
            </a:fld>
            <a:endParaRPr lang="en-US" altLang="zh-CN" sz="1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3F7AFE9F-7C1B-1A60-E563-E5EFA792F1C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受限指针 (C99)</a:t>
            </a:r>
          </a:p>
        </p:txBody>
      </p:sp>
      <p:sp>
        <p:nvSpPr>
          <p:cNvPr id="130051" name="Content Placeholder 2">
            <a:extLst>
              <a:ext uri="{FF2B5EF4-FFF2-40B4-BE49-F238E27FC236}">
                <a16:creationId xmlns:a16="http://schemas.microsoft.com/office/drawing/2014/main" id="{9AF0F30B-3645-5C5F-CC2C-AE35463BE3D1}"/>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为了说明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restrict的使用</a:t>
            </a:r>
            <a:r xmlns:a="http://schemas.openxmlformats.org/drawingml/2006/main">
              <a:rPr lang="zh-CN" altLang="zh-CN">
                <a:ea typeface="宋体" panose="02010600030101010101" pitchFamily="2" charset="-122"/>
              </a:rPr>
              <a:t>，请考虑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memcpy</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memmove</a:t>
            </a:r>
            <a:r xmlns:a="http://schemas.openxmlformats.org/drawingml/2006/main">
              <a:rPr lang="zh-CN" altLang="zh-CN">
                <a:ea typeface="宋体" panose="02010600030101010101" pitchFamily="2" charset="-122"/>
              </a:rPr>
              <a:t>函数。</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memcpy</a:t>
            </a:r>
            <a:r xmlns:a="http://schemas.openxmlformats.org/drawingml/2006/main">
              <a:rPr lang="zh-CN" altLang="zh-CN">
                <a:ea typeface="宋体" panose="02010600030101010101" pitchFamily="2" charset="-122"/>
              </a:rPr>
              <a:t>的 C99 原型</a:t>
            </a:r>
            <a:r xmlns:a="http://schemas.openxmlformats.org/drawingml/2006/main">
              <a:rPr lang="zh-CN" altLang="zh-CN">
                <a:ea typeface="宋体" panose="02010600030101010101" pitchFamily="2" charset="-122"/>
              </a:rPr>
              <a:t>，它将字节从一个对象（由</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s2指向）复制到另一个对象（由</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a:ea typeface="宋体" panose="02010600030101010101" pitchFamily="2" charset="-122"/>
              </a:rPr>
              <a:t>指向</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*memcpy(void * 限制 s1,</a:t>
            </a:r>
          </a:p>
          <a:p>
            <a:pPr xmlns:a="http://schemas.openxmlformats.org/drawingml/2006/main">
              <a:lnSpc>
                <a:spcPct val="80000"/>
              </a:lnSpc>
              <a:spcBef>
                <a:spcPts val="5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const void * 限制 s2,</a:t>
            </a:r>
          </a:p>
          <a:p>
            <a:pPr xmlns:a="http://schemas.openxmlformats.org/drawingml/2006/main">
              <a:lnSpc>
                <a:spcPct val="80000"/>
              </a:lnSpc>
              <a:spcBef>
                <a:spcPts val="5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尺寸_t n);</a:t>
            </a:r>
          </a:p>
          <a:p>
            <a:r xmlns:a="http://schemas.openxmlformats.org/drawingml/2006/main">
              <a:rPr lang="zh-CN" altLang="zh-CN">
                <a:ea typeface="宋体" panose="02010600030101010101" pitchFamily="2" charset="-122"/>
              </a:rPr>
              <a:t>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s2</a:t>
            </a:r>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表示它们指向的对象不应重叠。</a:t>
            </a:r>
          </a:p>
        </p:txBody>
      </p:sp>
      <p:sp>
        <p:nvSpPr>
          <p:cNvPr id="4" name="Footer Placeholder 3">
            <a:extLst>
              <a:ext uri="{FF2B5EF4-FFF2-40B4-BE49-F238E27FC236}">
                <a16:creationId xmlns:a16="http://schemas.microsoft.com/office/drawing/2014/main" id="{253F0054-E088-7376-0F6E-D88C4EF053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3293172-2621-9C16-E435-CB91F4DB8A7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34C9D7-B882-744C-928B-50C562CF3506}" type="slidenum">
              <a:rPr lang="en-US" altLang="zh-CN" sz="1200">
                <a:latin typeface="Arial" panose="020B0604020202020204" pitchFamily="34" charset="0"/>
              </a:rPr>
              <a:pPr/>
              <a:t>115</a:t>
            </a:fld>
            <a:endParaRPr lang="en-US" altLang="zh-CN"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F89EDC95-F6F0-D0E9-E4A4-48C71A8D49B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受限指针 (C99)</a:t>
            </a:r>
          </a:p>
        </p:txBody>
      </p:sp>
      <p:sp>
        <p:nvSpPr>
          <p:cNvPr id="131075" name="Content Placeholder 2">
            <a:extLst>
              <a:ext uri="{FF2B5EF4-FFF2-40B4-BE49-F238E27FC236}">
                <a16:creationId xmlns:a16="http://schemas.microsoft.com/office/drawing/2014/main" id="{B43870E9-A25E-3682-914C-1D40CEAF3F40}"/>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相反，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没有出现在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memmove的原型中</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*memmove(void *s1, const void *s2,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尺寸_t n);</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memmove</a:t>
            </a:r>
            <a:r xmlns:a="http://schemas.openxmlformats.org/drawingml/2006/main">
              <a:rPr lang="zh-CN" altLang="zh-CN">
                <a:ea typeface="宋体" panose="02010600030101010101" pitchFamily="2" charset="-122"/>
              </a:rPr>
              <a:t>类似于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memcpy </a:t>
            </a:r>
            <a:r xmlns:a="http://schemas.openxmlformats.org/drawingml/2006/main">
              <a:rPr lang="zh-CN" altLang="zh-CN">
                <a:ea typeface="宋体" panose="02010600030101010101" pitchFamily="2" charset="-122"/>
              </a:rPr>
              <a:t>，但即使源和目标重叠也可以保证工作。</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memmove</a:t>
            </a:r>
            <a:r xmlns:a="http://schemas.openxmlformats.org/drawingml/2006/main">
              <a:rPr lang="zh-CN" altLang="zh-CN">
                <a:ea typeface="宋体" panose="02010600030101010101" pitchFamily="2" charset="-122"/>
              </a:rPr>
              <a:t>移动数组元素的示例：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诠释一个[100]；</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memmove(&amp;a[0], &amp;a[1], 99 * sizeof(int));</a:t>
            </a:r>
          </a:p>
        </p:txBody>
      </p:sp>
      <p:sp>
        <p:nvSpPr>
          <p:cNvPr id="4" name="Footer Placeholder 3">
            <a:extLst>
              <a:ext uri="{FF2B5EF4-FFF2-40B4-BE49-F238E27FC236}">
                <a16:creationId xmlns:a16="http://schemas.microsoft.com/office/drawing/2014/main" id="{954BB7E1-C08C-5301-FF6A-1B17C4FD062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B350A4-259F-8F18-08D1-00144D3B500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F6433D-6A67-D846-8CBE-580B54492873}" type="slidenum">
              <a:rPr lang="en-US" altLang="zh-CN" sz="1200">
                <a:latin typeface="Arial" panose="020B0604020202020204" pitchFamily="34" charset="0"/>
              </a:rPr>
              <a:pPr/>
              <a:t>116</a:t>
            </a:fld>
            <a:endParaRPr lang="en-US" altLang="zh-CN" sz="1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6C0F9D50-B317-168C-F3AD-4780C891EC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受限指针 (C99)</a:t>
            </a:r>
          </a:p>
        </p:txBody>
      </p:sp>
      <p:sp>
        <p:nvSpPr>
          <p:cNvPr id="132099" name="Content Placeholder 2">
            <a:extLst>
              <a:ext uri="{FF2B5EF4-FFF2-40B4-BE49-F238E27FC236}">
                <a16:creationId xmlns:a16="http://schemas.microsoft.com/office/drawing/2014/main" id="{B98E1CF2-BEDE-23CD-2D9F-2CDA8FAA1D0C}"/>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C99 之前，没有办法记录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memcpy</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memmove之间的区别</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这两个函数的原型几乎相同：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*memcpy(void *s1, const void *s2,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尺寸_t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*memmove(void *s1, const void *s2,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尺寸_t n);</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memcpy的原型</a:t>
            </a:r>
            <a:r xmlns:a="http://schemas.openxmlformats.org/drawingml/2006/main">
              <a:rPr lang="zh-CN" altLang="zh-CN">
                <a:ea typeface="宋体" panose="02010600030101010101" pitchFamily="2" charset="-122"/>
              </a:rPr>
              <a:t>的 C99 版本中</a:t>
            </a:r>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a:ea typeface="宋体" panose="02010600030101010101" pitchFamily="2" charset="-122"/>
              </a:rPr>
              <a:t>是警告</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s2</a:t>
            </a:r>
            <a:r xmlns:a="http://schemas.openxmlformats.org/drawingml/2006/main">
              <a:rPr lang="zh-CN" altLang="zh-CN">
                <a:ea typeface="宋体" panose="02010600030101010101" pitchFamily="2" charset="-122"/>
              </a:rPr>
              <a:t>对象不应重叠。</a:t>
            </a:r>
          </a:p>
        </p:txBody>
      </p:sp>
      <p:sp>
        <p:nvSpPr>
          <p:cNvPr id="4" name="Footer Placeholder 3">
            <a:extLst>
              <a:ext uri="{FF2B5EF4-FFF2-40B4-BE49-F238E27FC236}">
                <a16:creationId xmlns:a16="http://schemas.microsoft.com/office/drawing/2014/main" id="{A97EA66F-C67A-B1D4-AA4E-2CBE8B98476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420502C-FC7B-5348-489E-C6C5D6223D0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A4D806-E75D-3846-AFFA-3CFF88B4A2B9}" type="slidenum">
              <a:rPr lang="en-US" altLang="zh-CN" sz="1200">
                <a:latin typeface="Arial" panose="020B0604020202020204" pitchFamily="34" charset="0"/>
              </a:rPr>
              <a:pPr/>
              <a:t>117</a:t>
            </a:fld>
            <a:endParaRPr lang="en-US" altLang="zh-CN"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D91E1903-0C59-6813-7DA2-03CE8E7F0CA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受限指针 (C99)</a:t>
            </a:r>
          </a:p>
        </p:txBody>
      </p:sp>
      <p:sp>
        <p:nvSpPr>
          <p:cNvPr id="133123" name="Content Placeholder 2">
            <a:extLst>
              <a:ext uri="{FF2B5EF4-FFF2-40B4-BE49-F238E27FC236}">
                <a16:creationId xmlns:a16="http://schemas.microsoft.com/office/drawing/2014/main" id="{FC1F444A-82A0-DCFD-526A-52A3618386F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向编译器提供信息，使其能够生成更高效的代码——这一过程称为</a:t>
            </a:r>
            <a:r xmlns:a="http://schemas.openxmlformats.org/drawingml/2006/main">
              <a:rPr lang="zh-CN" altLang="zh-CN" b="1" i="1">
                <a:ea typeface="宋体" panose="02010600030101010101" pitchFamily="2" charset="-122"/>
              </a:rPr>
              <a:t>优化。</a:t>
            </a:r>
          </a:p>
          <a:p>
            <a:r xmlns:a="http://schemas.openxmlformats.org/drawingml/2006/main">
              <a:rPr lang="zh-CN" altLang="zh-CN">
                <a:ea typeface="宋体" panose="02010600030101010101" pitchFamily="2" charset="-122"/>
              </a:rPr>
              <a:t>C99 标准保证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a:ea typeface="宋体" panose="02010600030101010101" pitchFamily="2" charset="-122"/>
              </a:rPr>
              <a:t>对符合标准的程序的行为没有影响。</a:t>
            </a:r>
          </a:p>
          <a:p>
            <a:r xmlns:a="http://schemas.openxmlformats.org/drawingml/2006/main">
              <a:rPr lang="zh-CN" altLang="zh-CN">
                <a:ea typeface="宋体" panose="02010600030101010101" pitchFamily="2" charset="-122"/>
              </a:rPr>
              <a:t>大多数程序员不会使用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a:ea typeface="宋体" panose="02010600030101010101" pitchFamily="2" charset="-122"/>
              </a:rPr>
              <a:t>，除非他们正在微调程序以实现最佳性能。</a:t>
            </a:r>
          </a:p>
        </p:txBody>
      </p:sp>
      <p:sp>
        <p:nvSpPr>
          <p:cNvPr id="4" name="Footer Placeholder 3">
            <a:extLst>
              <a:ext uri="{FF2B5EF4-FFF2-40B4-BE49-F238E27FC236}">
                <a16:creationId xmlns:a16="http://schemas.microsoft.com/office/drawing/2014/main" id="{7C9B78E5-4B8D-F532-8F8F-F7F32A6E4F2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1CAF22A-B3DE-F068-F7C5-A6DCAD7CDD9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A931B8-BA6E-0640-84BF-335ED51EDA67}" type="slidenum">
              <a:rPr lang="en-US" altLang="zh-CN" sz="1200">
                <a:latin typeface="Arial" panose="020B0604020202020204" pitchFamily="34" charset="0"/>
              </a:rPr>
              <a:pPr/>
              <a:t>118</a:t>
            </a:fld>
            <a:endParaRPr lang="en-US" altLang="zh-CN"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756AE50F-FA1A-1DA9-6D60-C13186BF28B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灵活数组成员 (C99)</a:t>
            </a:r>
          </a:p>
        </p:txBody>
      </p:sp>
      <p:sp>
        <p:nvSpPr>
          <p:cNvPr id="134147" name="Content Placeholder 2">
            <a:extLst>
              <a:ext uri="{FF2B5EF4-FFF2-40B4-BE49-F238E27FC236}">
                <a16:creationId xmlns:a16="http://schemas.microsoft.com/office/drawing/2014/main" id="{F4B60C01-EC89-AEE7-D227-0D08DABB169C}"/>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有时，我们需要定义一个包含未知大小数组的结构。</a:t>
            </a:r>
          </a:p>
          <a:p>
            <a:r xmlns:a="http://schemas.openxmlformats.org/drawingml/2006/main">
              <a:rPr lang="zh-CN" altLang="zh-CN" sz="2700">
                <a:ea typeface="宋体" panose="02010600030101010101" pitchFamily="2" charset="-122"/>
              </a:rPr>
              <a:t>例如，我们可能需要一个将字符串中的字符与字符串长度一起存储的结构：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 vstring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国际化;</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字符字符[N];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700">
                <a:ea typeface="宋体" panose="02010600030101010101" pitchFamily="2" charset="-122"/>
              </a:rPr>
              <a:t>使用固定长度的数组是不可取的：它限制了字符串的长度并浪费了内存。</a:t>
            </a:r>
          </a:p>
        </p:txBody>
      </p:sp>
      <p:sp>
        <p:nvSpPr>
          <p:cNvPr id="4" name="Footer Placeholder 3">
            <a:extLst>
              <a:ext uri="{FF2B5EF4-FFF2-40B4-BE49-F238E27FC236}">
                <a16:creationId xmlns:a16="http://schemas.microsoft.com/office/drawing/2014/main" id="{3A47A192-3050-7B01-1F62-BB5CF33E77B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705A16-726F-63DC-70E6-AF3DB6DC405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C91CAC-58A7-AA45-BF02-4017F010D742}" type="slidenum">
              <a:rPr lang="en-US" altLang="zh-CN" sz="1200">
                <a:latin typeface="Arial" panose="020B0604020202020204" pitchFamily="34" charset="0"/>
              </a:rPr>
              <a:pPr/>
              <a:t>119</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B223B8D-220A-EDBD-0BBE-6484CA66648D}"/>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使用</a:t>
            </a:r>
            <a:r xmlns:a="http://schemas.openxmlformats.org/drawingml/2006/main">
              <a:rPr lang="zh-CN" altLang="zh-CN" sz="3000" b="1">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3000">
                <a:ea typeface="宋体" panose="02010600030101010101" pitchFamily="2" charset="-122"/>
              </a:rPr>
              <a:t>为字符串分配内存</a:t>
            </a:r>
          </a:p>
        </p:txBody>
      </p:sp>
      <p:sp>
        <p:nvSpPr>
          <p:cNvPr id="24579" name="Content Placeholder 2">
            <a:extLst>
              <a:ext uri="{FF2B5EF4-FFF2-40B4-BE49-F238E27FC236}">
                <a16:creationId xmlns:a16="http://schemas.microsoft.com/office/drawing/2014/main" id="{D5B9D761-523B-7A90-236F-58494C5C29E3}"/>
              </a:ext>
            </a:extLst>
          </p:cNvPr>
          <p:cNvSpPr>
            <a:spLocks noGrp="1"/>
          </p:cNvSpPr>
          <p:nvPr>
            <p:ph idx="1"/>
          </p:nvPr>
        </p:nvSpPr>
        <p:spPr/>
        <p:txBody>
          <a:bodyPr/>
          <a:lstStyle/>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strcpy</a:t>
            </a:r>
            <a:r xmlns:a="http://schemas.openxmlformats.org/drawingml/2006/main">
              <a:rPr lang="zh-CN" altLang="zh-CN">
                <a:ea typeface="宋体" panose="02010600030101010101" pitchFamily="2" charset="-122"/>
              </a:rPr>
              <a:t>是初始化此数组的一种方法：</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strcpy(p, "abc");</a:t>
            </a:r>
          </a:p>
          <a:p>
            <a:r xmlns:a="http://schemas.openxmlformats.org/drawingml/2006/main">
              <a:rPr lang="zh-CN" altLang="zh-CN">
                <a:ea typeface="宋体" panose="02010600030101010101" pitchFamily="2" charset="-122"/>
              </a:rPr>
              <a:t>数组中的前四个字符现在将是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\0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937B5DEF-DDE8-A147-2B3D-91B1459135D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1C95C9-76CB-1855-23E3-31D719F3ED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961C18-3C57-3745-8F67-0B56E92B3773}" type="slidenum">
              <a:rPr lang="en-US" altLang="zh-CN" sz="1200">
                <a:latin typeface="Arial" panose="020B0604020202020204" pitchFamily="34" charset="0"/>
              </a:rPr>
              <a:pPr/>
              <a:t>12</a:t>
            </a:fld>
            <a:endParaRPr lang="en-US" altLang="zh-CN" sz="1800"/>
          </a:p>
        </p:txBody>
      </p:sp>
      <p:pic>
        <p:nvPicPr>
          <p:cNvPr id="24582" name="Picture 6">
            <a:extLst>
              <a:ext uri="{FF2B5EF4-FFF2-40B4-BE49-F238E27FC236}">
                <a16:creationId xmlns:a16="http://schemas.microsoft.com/office/drawing/2014/main" id="{B6996283-74CA-C3F2-23F9-05F05EB7F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3538538"/>
            <a:ext cx="4230687"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FC12D058-B67E-A194-1C1E-577C0CA2C0F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灵活数组成员 (C99)</a:t>
            </a:r>
          </a:p>
        </p:txBody>
      </p:sp>
      <p:sp>
        <p:nvSpPr>
          <p:cNvPr id="135171" name="Content Placeholder 2">
            <a:extLst>
              <a:ext uri="{FF2B5EF4-FFF2-40B4-BE49-F238E27FC236}">
                <a16:creationId xmlns:a16="http://schemas.microsoft.com/office/drawing/2014/main" id="{45556376-01A1-7B62-4DEB-54365060CFF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a:ea typeface="宋体" panose="02010600030101010101" pitchFamily="2" charset="-122"/>
              </a:rPr>
              <a:t>的长度声明</a:t>
            </a:r>
            <a:r xmlns:a="http://schemas.openxmlformats.org/drawingml/2006/main">
              <a:rPr lang="zh-CN" altLang="zh-CN">
                <a:ea typeface="宋体" panose="02010600030101010101" pitchFamily="2" charset="-122"/>
              </a:rPr>
              <a:t>为 1 然后动态分配每个字符串来解决这个问题：</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结构 vstring {</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国际化;</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字符字符[1]；</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结构体字符串 *str =</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malloc(sizeof(struct vstring) + n - 1);</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str-&gt;len = n;</a:t>
            </a:r>
          </a:p>
          <a:p>
            <a:r xmlns:a="http://schemas.openxmlformats.org/drawingml/2006/main">
              <a:rPr lang="zh-CN" altLang="zh-CN">
                <a:ea typeface="宋体" panose="02010600030101010101" pitchFamily="2" charset="-122"/>
              </a:rPr>
              <a:t>这种技术被称为“结构黑客”。</a:t>
            </a:r>
          </a:p>
        </p:txBody>
      </p:sp>
      <p:sp>
        <p:nvSpPr>
          <p:cNvPr id="4" name="Footer Placeholder 3">
            <a:extLst>
              <a:ext uri="{FF2B5EF4-FFF2-40B4-BE49-F238E27FC236}">
                <a16:creationId xmlns:a16="http://schemas.microsoft.com/office/drawing/2014/main" id="{C680CBD6-726D-7955-1620-7CD5408CBB0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55FE21-905D-053E-1017-6237B286C9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9E9684-75FB-864D-9D7A-7ACF6E960730}" type="slidenum">
              <a:rPr lang="en-US" altLang="zh-CN" sz="1200">
                <a:latin typeface="Arial" panose="020B0604020202020204" pitchFamily="34" charset="0"/>
              </a:rPr>
              <a:pPr/>
              <a:t>120</a:t>
            </a:fld>
            <a:endParaRPr lang="en-US" altLang="zh-CN" sz="1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B65BBBE2-3581-F70A-F72D-DCE53D6F9AC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灵活数组成员 (C99)</a:t>
            </a:r>
          </a:p>
        </p:txBody>
      </p:sp>
      <p:sp>
        <p:nvSpPr>
          <p:cNvPr id="136195" name="Content Placeholder 2">
            <a:extLst>
              <a:ext uri="{FF2B5EF4-FFF2-40B4-BE49-F238E27FC236}">
                <a16:creationId xmlns:a16="http://schemas.microsoft.com/office/drawing/2014/main" id="{6CFB8A92-772C-AE02-C1CA-4181411AD8BD}"/>
              </a:ext>
            </a:extLst>
          </p:cNvPr>
          <p:cNvSpPr>
            <a:spLocks noGrp="1"/>
          </p:cNvSpPr>
          <p:nvPr>
            <p:ph idx="1"/>
          </p:nvPr>
        </p:nvSpPr>
        <p:spPr/>
        <p:txBody>
          <a:bodyPr/>
          <a:lstStyle/>
          <a:p>
            <a:r xmlns:a="http://schemas.openxmlformats.org/drawingml/2006/main">
              <a:rPr lang="zh-CN" altLang="zh-CN">
                <a:ea typeface="宋体" panose="02010600030101010101" pitchFamily="2" charset="-122"/>
              </a:rPr>
              <a:t>许多编译器都支持 struct hack。</a:t>
            </a:r>
          </a:p>
          <a:p>
            <a:r xmlns:a="http://schemas.openxmlformats.org/drawingml/2006/main">
              <a:rPr lang="zh-CN" altLang="zh-CN">
                <a:ea typeface="宋体" panose="02010600030101010101" pitchFamily="2" charset="-122"/>
              </a:rPr>
              <a:t>有些（包括 GCC）甚至允许</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chars</a:t>
            </a:r>
            <a:r xmlns:a="http://schemas.openxmlformats.org/drawingml/2006/main">
              <a:rPr lang="zh-CN" altLang="zh-CN">
                <a:ea typeface="宋体" panose="02010600030101010101" pitchFamily="2" charset="-122"/>
              </a:rPr>
              <a:t>数组的长度为零。</a:t>
            </a:r>
          </a:p>
          <a:p>
            <a:r xmlns:a="http://schemas.openxmlformats.org/drawingml/2006/main">
              <a:rPr lang="zh-CN" altLang="zh-CN">
                <a:ea typeface="宋体" panose="02010600030101010101" pitchFamily="2" charset="-122"/>
              </a:rPr>
              <a:t>C89 标准不保证 struct hack 会起作用，但称为</a:t>
            </a:r>
            <a:r xmlns:a="http://schemas.openxmlformats.org/drawingml/2006/main">
              <a:rPr lang="zh-CN" altLang="zh-CN" b="1" i="1">
                <a:ea typeface="宋体" panose="02010600030101010101" pitchFamily="2" charset="-122"/>
              </a:rPr>
              <a:t>灵活数组成员的 C99 功能可</a:t>
            </a:r>
            <a:r xmlns:a="http://schemas.openxmlformats.org/drawingml/2006/main">
              <a:rPr lang="zh-CN" altLang="zh-CN">
                <a:ea typeface="宋体" panose="02010600030101010101" pitchFamily="2" charset="-122"/>
              </a:rPr>
              <a:t>用于相同目的。</a:t>
            </a:r>
          </a:p>
        </p:txBody>
      </p:sp>
      <p:sp>
        <p:nvSpPr>
          <p:cNvPr id="4" name="Footer Placeholder 3">
            <a:extLst>
              <a:ext uri="{FF2B5EF4-FFF2-40B4-BE49-F238E27FC236}">
                <a16:creationId xmlns:a16="http://schemas.microsoft.com/office/drawing/2014/main" id="{709C2316-6B1D-2E50-95D7-641AAD34208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F6A3F0A-EA92-55B9-BA9F-F57A294A5F4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FF8B52-4320-204C-BF28-CF4D870B5B95}" type="slidenum">
              <a:rPr lang="en-US" altLang="zh-CN" sz="1200">
                <a:latin typeface="Arial" panose="020B0604020202020204" pitchFamily="34" charset="0"/>
              </a:rPr>
              <a:pPr/>
              <a:t>121</a:t>
            </a:fld>
            <a:endParaRPr lang="en-US" altLang="zh-CN" sz="1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908B229B-57D2-166C-BF40-6E133A0A7AB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灵活数组成员 (C99)</a:t>
            </a:r>
          </a:p>
        </p:txBody>
      </p:sp>
      <p:sp>
        <p:nvSpPr>
          <p:cNvPr id="137219" name="Content Placeholder 2">
            <a:extLst>
              <a:ext uri="{FF2B5EF4-FFF2-40B4-BE49-F238E27FC236}">
                <a16:creationId xmlns:a16="http://schemas.microsoft.com/office/drawing/2014/main" id="{54D6C821-26BE-1D29-DD0A-3A3768769B74}"/>
              </a:ext>
            </a:extLst>
          </p:cNvPr>
          <p:cNvSpPr>
            <a:spLocks noGrp="1"/>
          </p:cNvSpPr>
          <p:nvPr>
            <p:ph idx="1"/>
          </p:nvPr>
        </p:nvSpPr>
        <p:spPr>
          <a:xfrm>
            <a:off x="685800" y="1524000"/>
            <a:ext cx="7924800" cy="4800600"/>
          </a:xfrm>
        </p:spPr>
        <p:txBody>
          <a:bodyPr/>
          <a:lstStyle/>
          <a:p>
            <a:r xmlns:a="http://schemas.openxmlformats.org/drawingml/2006/main">
              <a:rPr lang="zh-CN" altLang="zh-CN" sz="2600">
                <a:ea typeface="宋体" panose="02010600030101010101" pitchFamily="2" charset="-122"/>
              </a:rPr>
              <a:t>当结构的最后一个成员是数组时，可以省略其长度：</a:t>
            </a:r>
          </a:p>
          <a:p>
            <a:pPr xmlns:a="http://schemas.openxmlformats.org/drawingml/2006/main">
              <a:lnSpc>
                <a:spcPct val="80000"/>
              </a:lnSpc>
              <a:spcBef>
                <a:spcPts val="9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 vstring {</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国际化;</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字符字符[];</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灵活的</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大批</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成员</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C99</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只要</a:t>
            </a:r>
            <a:r xmlns:a="http://schemas.openxmlformats.org/drawingml/2006/main">
              <a:rPr lang="zh-CN" altLang="zh-CN" sz="1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vstring</a:t>
            </a:r>
            <a:r xmlns:a="http://schemas.openxmlformats.org/drawingml/2006/main">
              <a:rPr lang="zh-CN" altLang="zh-CN" sz="2600">
                <a:ea typeface="宋体" panose="02010600030101010101" pitchFamily="2" charset="-122"/>
              </a:rPr>
              <a:t>结构</a:t>
            </a:r>
            <a:r xmlns:a="http://schemas.openxmlformats.org/drawingml/2006/main">
              <a:rPr lang="zh-CN" altLang="zh-CN" sz="2600">
                <a:ea typeface="宋体" panose="02010600030101010101" pitchFamily="2" charset="-122"/>
              </a:rPr>
              <a:t>分配内存之前，不会确定数组的长度：</a:t>
            </a:r>
          </a:p>
          <a:p>
            <a:pPr xmlns:a="http://schemas.openxmlformats.org/drawingml/2006/main">
              <a:lnSpc>
                <a:spcPct val="80000"/>
              </a:lnSpc>
              <a:spcBef>
                <a:spcPts val="9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结构体字符串 *str =</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malloc(sizeof(struct vstring) + 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str-&gt;len = n;</a:t>
            </a:r>
          </a:p>
          <a:p>
            <a:pPr xmlns:a="http://schemas.openxmlformats.org/drawingml/2006/main">
              <a:buFontTx/>
              <a:buNone/>
            </a:pP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sizeof</a:t>
            </a:r>
            <a:r xmlns:a="http://schemas.openxmlformats.org/drawingml/2006/main">
              <a:rPr lang="zh-CN" altLang="zh-CN" sz="2600">
                <a:ea typeface="宋体" panose="02010600030101010101" pitchFamily="2" charset="-122"/>
              </a:rPr>
              <a:t>在计算结构的大小时</a:t>
            </a:r>
            <a:r xmlns:a="http://schemas.openxmlformats.org/drawingml/2006/main">
              <a:rPr lang="zh-CN" altLang="zh-CN" sz="2600">
                <a:ea typeface="宋体" panose="02010600030101010101" pitchFamily="2" charset="-122"/>
              </a:rPr>
              <a:t>忽略</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chars成员。</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F709C6D-E759-0251-0605-6AC1E46F382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02698A7-0396-AED6-61D8-DB52E80757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00E645-8D43-404E-853B-3DDF173C2271}" type="slidenum">
              <a:rPr lang="en-US" altLang="zh-CN" sz="1200">
                <a:latin typeface="Arial" panose="020B0604020202020204" pitchFamily="34" charset="0"/>
              </a:rPr>
              <a:pPr/>
              <a:t>122</a:t>
            </a:fld>
            <a:endParaRPr lang="en-US" altLang="zh-CN" sz="18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a:extLst>
              <a:ext uri="{FF2B5EF4-FFF2-40B4-BE49-F238E27FC236}">
                <a16:creationId xmlns:a16="http://schemas.microsoft.com/office/drawing/2014/main" id="{C9A2C2F2-D84D-28AF-36DB-280C7337CF0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灵活数组成员 (C99)</a:t>
            </a:r>
          </a:p>
        </p:txBody>
      </p:sp>
      <p:sp>
        <p:nvSpPr>
          <p:cNvPr id="138243" name="Content Placeholder 2">
            <a:extLst>
              <a:ext uri="{FF2B5EF4-FFF2-40B4-BE49-F238E27FC236}">
                <a16:creationId xmlns:a16="http://schemas.microsoft.com/office/drawing/2014/main" id="{36DB306D-EEE5-AEC6-3C05-3D0BE41E4EE0}"/>
              </a:ext>
            </a:extLst>
          </p:cNvPr>
          <p:cNvSpPr>
            <a:spLocks noGrp="1"/>
          </p:cNvSpPr>
          <p:nvPr>
            <p:ph idx="1"/>
          </p:nvPr>
        </p:nvSpPr>
        <p:spPr/>
        <p:txBody>
          <a:bodyPr/>
          <a:lstStyle/>
          <a:p>
            <a:r xmlns:a="http://schemas.openxmlformats.org/drawingml/2006/main">
              <a:rPr lang="zh-CN" altLang="zh-CN">
                <a:ea typeface="宋体" panose="02010600030101010101" pitchFamily="2" charset="-122"/>
              </a:rPr>
              <a:t>包含灵活数组成员的结构的特殊规则：</a:t>
            </a:r>
          </a:p>
          <a:p>
            <a:pPr xmlns:a="http://schemas.openxmlformats.org/drawingml/2006/main" lvl="1"/>
            <a:r xmlns:a="http://schemas.openxmlformats.org/drawingml/2006/main">
              <a:rPr lang="zh-CN" altLang="zh-CN">
                <a:ea typeface="宋体" panose="02010600030101010101" pitchFamily="2" charset="-122"/>
              </a:rPr>
              <a:t>灵活数组必须是最后一个成员。</a:t>
            </a:r>
          </a:p>
          <a:p>
            <a:pPr xmlns:a="http://schemas.openxmlformats.org/drawingml/2006/main" lvl="1"/>
            <a:r xmlns:a="http://schemas.openxmlformats.org/drawingml/2006/main">
              <a:rPr lang="zh-CN" altLang="zh-CN">
                <a:ea typeface="宋体" panose="02010600030101010101" pitchFamily="2" charset="-122"/>
              </a:rPr>
              <a:t>该结构必须至少有一个其他成员。</a:t>
            </a:r>
          </a:p>
          <a:p>
            <a:r xmlns:a="http://schemas.openxmlformats.org/drawingml/2006/main">
              <a:rPr lang="zh-CN" altLang="zh-CN">
                <a:ea typeface="宋体" panose="02010600030101010101" pitchFamily="2" charset="-122"/>
              </a:rPr>
              <a:t>复制包含灵活数组成员的结构将复制其他成员，但不会复制灵活数组本身。</a:t>
            </a:r>
          </a:p>
        </p:txBody>
      </p:sp>
      <p:sp>
        <p:nvSpPr>
          <p:cNvPr id="4" name="Footer Placeholder 3">
            <a:extLst>
              <a:ext uri="{FF2B5EF4-FFF2-40B4-BE49-F238E27FC236}">
                <a16:creationId xmlns:a16="http://schemas.microsoft.com/office/drawing/2014/main" id="{FB91648E-5465-1AAA-18A9-727F1524F08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B7B9E9D-7381-8FC1-1B4F-6E939034EC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F7F0FC-B59E-2B48-B348-B12DDD76C432}" type="slidenum">
              <a:rPr lang="en-US" altLang="zh-CN" sz="1200">
                <a:latin typeface="Arial" panose="020B0604020202020204" pitchFamily="34" charset="0"/>
              </a:rPr>
              <a:pPr/>
              <a:t>123</a:t>
            </a:fld>
            <a:endParaRPr lang="en-US" altLang="zh-CN" sz="18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E943EB59-E949-E36F-29A8-0BD5376D4C1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灵活数组成员 (C99)</a:t>
            </a:r>
          </a:p>
        </p:txBody>
      </p:sp>
      <p:sp>
        <p:nvSpPr>
          <p:cNvPr id="139267" name="Content Placeholder 2">
            <a:extLst>
              <a:ext uri="{FF2B5EF4-FFF2-40B4-BE49-F238E27FC236}">
                <a16:creationId xmlns:a16="http://schemas.microsoft.com/office/drawing/2014/main" id="{EDF0E8E8-9A7C-7021-DF20-28A0D3AD90F5}"/>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包含灵活数组成员的结构是</a:t>
            </a:r>
            <a:r xmlns:a="http://schemas.openxmlformats.org/drawingml/2006/main">
              <a:rPr lang="zh-CN" altLang="zh-CN" sz="2700" b="1" i="1">
                <a:ea typeface="宋体" panose="02010600030101010101" pitchFamily="2" charset="-122"/>
              </a:rPr>
              <a:t>不完整类型。</a:t>
            </a:r>
          </a:p>
          <a:p>
            <a:r xmlns:a="http://schemas.openxmlformats.org/drawingml/2006/main">
              <a:rPr lang="zh-CN" altLang="zh-CN" sz="2700">
                <a:ea typeface="宋体" panose="02010600030101010101" pitchFamily="2" charset="-122"/>
              </a:rPr>
              <a:t>不完整的类型缺少确定它需要多少内存所需的部分信息。</a:t>
            </a:r>
          </a:p>
          <a:p>
            <a:r xmlns:a="http://schemas.openxmlformats.org/drawingml/2006/main">
              <a:rPr lang="zh-CN" altLang="zh-CN" sz="2700">
                <a:ea typeface="宋体" panose="02010600030101010101" pitchFamily="2" charset="-122"/>
              </a:rPr>
              <a:t>不完整的类型受到各种限制。</a:t>
            </a:r>
          </a:p>
          <a:p>
            <a:r xmlns:a="http://schemas.openxmlformats.org/drawingml/2006/main">
              <a:rPr lang="zh-CN" altLang="zh-CN" sz="2700">
                <a:ea typeface="宋体" panose="02010600030101010101" pitchFamily="2" charset="-122"/>
              </a:rPr>
              <a:t>特别是，不完整类型不能是另一个结构的成员或数组的元素。</a:t>
            </a:r>
          </a:p>
          <a:p>
            <a:r xmlns:a="http://schemas.openxmlformats.org/drawingml/2006/main">
              <a:rPr lang="zh-CN" altLang="zh-CN" sz="2700">
                <a:ea typeface="宋体" panose="02010600030101010101" pitchFamily="2" charset="-122"/>
              </a:rPr>
              <a:t>但是，数组可能包含指向具有灵活数组成员的结构的指针。</a:t>
            </a:r>
          </a:p>
        </p:txBody>
      </p:sp>
      <p:sp>
        <p:nvSpPr>
          <p:cNvPr id="4" name="Footer Placeholder 3">
            <a:extLst>
              <a:ext uri="{FF2B5EF4-FFF2-40B4-BE49-F238E27FC236}">
                <a16:creationId xmlns:a16="http://schemas.microsoft.com/office/drawing/2014/main" id="{5A15BC1E-DC6B-74AB-68AA-0C0997D3985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5616986-D342-04B7-2354-14D23997D7D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7770E5-07E7-4E41-A298-8DC324FC3DC7}" type="slidenum">
              <a:rPr lang="en-US" altLang="zh-CN" sz="1200">
                <a:latin typeface="Arial" panose="020B0604020202020204" pitchFamily="34" charset="0"/>
              </a:rPr>
              <a:pPr/>
              <a:t>124</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FEB3366-CE1F-4E86-4275-943B4725E16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在字符串函数中</a:t>
            </a:r>
            <a:r xmlns:a="http://schemas.openxmlformats.org/drawingml/2006/main">
              <a:rPr lang="zh-CN" altLang="zh-CN">
                <a:ea typeface="宋体" panose="02010600030101010101" pitchFamily="2" charset="-122"/>
              </a:rPr>
              <a:t>使用动态存储分配</a:t>
            </a:r>
            <a:br xmlns:a="http://schemas.openxmlformats.org/drawingml/2006/main">
              <a:rPr lang="en-US" altLang="zh-CN">
                <a:ea typeface="宋体" panose="02010600030101010101" pitchFamily="2" charset="-122"/>
              </a:rPr>
            </a:br>
          </a:p>
        </p:txBody>
      </p:sp>
      <p:sp>
        <p:nvSpPr>
          <p:cNvPr id="25603" name="Content Placeholder 2">
            <a:extLst>
              <a:ext uri="{FF2B5EF4-FFF2-40B4-BE49-F238E27FC236}">
                <a16:creationId xmlns:a16="http://schemas.microsoft.com/office/drawing/2014/main" id="{9BDDAEF9-E773-EFB2-56FC-DE04F7834BA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动态存储分配使得编写返回指向“新”字符串的指针成为可能。</a:t>
            </a:r>
          </a:p>
          <a:p>
            <a:r xmlns:a="http://schemas.openxmlformats.org/drawingml/2006/main">
              <a:rPr lang="zh-CN" altLang="zh-CN">
                <a:ea typeface="宋体" panose="02010600030101010101" pitchFamily="2" charset="-122"/>
              </a:rPr>
              <a:t>考虑编写一个连接两个字符串而不更改任何一个字符串的函数的问题。</a:t>
            </a:r>
          </a:p>
          <a:p>
            <a:r xmlns:a="http://schemas.openxmlformats.org/drawingml/2006/main">
              <a:rPr lang="zh-CN" altLang="zh-CN">
                <a:ea typeface="宋体" panose="02010600030101010101" pitchFamily="2" charset="-122"/>
              </a:rPr>
              <a:t>该函数将测量要连接的两个字符串的长度，然后调用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为结果分配适量的空间。</a:t>
            </a:r>
          </a:p>
        </p:txBody>
      </p:sp>
      <p:sp>
        <p:nvSpPr>
          <p:cNvPr id="4" name="Footer Placeholder 3">
            <a:extLst>
              <a:ext uri="{FF2B5EF4-FFF2-40B4-BE49-F238E27FC236}">
                <a16:creationId xmlns:a16="http://schemas.microsoft.com/office/drawing/2014/main" id="{4854DE7D-330D-C54D-A33D-1E2915C1812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2B0836D-74F5-A0A1-61A9-57B13E9B60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00C809-EB90-D840-BC76-1A276EE9162E}"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6E53FD4-7EA4-E543-F59A-64F60A1388D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在字符串函数中</a:t>
            </a:r>
            <a:r xmlns:a="http://schemas.openxmlformats.org/drawingml/2006/main">
              <a:rPr lang="zh-CN" altLang="zh-CN">
                <a:ea typeface="宋体" panose="02010600030101010101" pitchFamily="2" charset="-122"/>
              </a:rPr>
              <a:t>使用动态存储分配</a:t>
            </a:r>
            <a:br xmlns:a="http://schemas.openxmlformats.org/drawingml/2006/main">
              <a:rPr lang="en-US" altLang="zh-CN">
                <a:ea typeface="宋体" panose="02010600030101010101" pitchFamily="2" charset="-122"/>
              </a:rPr>
            </a:br>
          </a:p>
        </p:txBody>
      </p:sp>
      <p:sp>
        <p:nvSpPr>
          <p:cNvPr id="26627" name="Content Placeholder 2">
            <a:extLst>
              <a:ext uri="{FF2B5EF4-FFF2-40B4-BE49-F238E27FC236}">
                <a16:creationId xmlns:a16="http://schemas.microsoft.com/office/drawing/2014/main" id="{60363AC9-B7D9-BE15-6FF3-50EA8D512032}"/>
              </a:ext>
            </a:extLst>
          </p:cNvPr>
          <p:cNvSpPr>
            <a:spLocks noGrp="1"/>
          </p:cNvSpPr>
          <p:nvPr>
            <p:ph idx="1"/>
          </p:nvPr>
        </p:nvSpPr>
        <p:spPr>
          <a:xfrm>
            <a:off x="685800" y="1600200"/>
            <a:ext cx="8077200" cy="4724400"/>
          </a:xfrm>
        </p:spPr>
        <p:txBody>
          <a:bodyPr/>
          <a:lstStyle/>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char *concat(const char *s1, const char *s2)</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 *结果；</a:t>
            </a:r>
          </a:p>
          <a:p>
            <a:pPr>
              <a:lnSpc>
                <a:spcPct val="80000"/>
              </a:lnSpc>
              <a:spcBef>
                <a:spcPct val="0"/>
              </a:spcBef>
              <a:buFontTx/>
              <a:buNone/>
            </a:pPr>
            <a:endParaRPr lang="en-US" altLang="zh-CN" sz="22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结果</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malloc(strlen(s1)</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strlen(s2)</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1);</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如果（结果 == NULL）{</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printf("错误：</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失败的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连接\n");</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strcpy（结果，s1）；</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strcat（结果，s2）；</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返回结果；</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DE151E7-FBAD-2EC7-F798-C15FB778C53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CA46420-D687-E5A6-1172-C7FE65ACC2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B442FB-BC29-974E-80BB-8A20BE608A29}"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31F2BFF-8C9A-18E7-5920-BBDA232FABD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在字符串函数中</a:t>
            </a:r>
            <a:r xmlns:a="http://schemas.openxmlformats.org/drawingml/2006/main">
              <a:rPr lang="zh-CN" altLang="zh-CN">
                <a:ea typeface="宋体" panose="02010600030101010101" pitchFamily="2" charset="-122"/>
              </a:rPr>
              <a:t>使用动态存储分配</a:t>
            </a:r>
            <a:br xmlns:a="http://schemas.openxmlformats.org/drawingml/2006/main">
              <a:rPr lang="en-US" altLang="zh-CN">
                <a:ea typeface="宋体" panose="02010600030101010101" pitchFamily="2" charset="-122"/>
              </a:rPr>
            </a:br>
          </a:p>
        </p:txBody>
      </p:sp>
      <p:sp>
        <p:nvSpPr>
          <p:cNvPr id="27651" name="Content Placeholder 2">
            <a:extLst>
              <a:ext uri="{FF2B5EF4-FFF2-40B4-BE49-F238E27FC236}">
                <a16:creationId xmlns:a16="http://schemas.microsoft.com/office/drawing/2014/main" id="{FC1CE277-D599-F1E7-5847-86A84E42CB6F}"/>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concat</a:t>
            </a:r>
            <a:r xmlns:a="http://schemas.openxmlformats.org/drawingml/2006/main">
              <a:rPr lang="zh-CN" altLang="zh-CN">
                <a:ea typeface="宋体" panose="02010600030101010101" pitchFamily="2" charset="-122"/>
              </a:rPr>
              <a:t>函数：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concat("abc", "def");</a:t>
            </a:r>
          </a:p>
          <a:p>
            <a:r xmlns:a="http://schemas.openxmlformats.org/drawingml/2006/main">
              <a:rPr lang="zh-CN" altLang="zh-CN">
                <a:ea typeface="宋体" panose="02010600030101010101" pitchFamily="2" charset="-122"/>
              </a:rPr>
              <a:t>调用后，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将指向字符串</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"abcdef" </a:t>
            </a:r>
            <a:r xmlns:a="http://schemas.openxmlformats.org/drawingml/2006/main">
              <a:rPr lang="zh-CN" altLang="zh-CN">
                <a:ea typeface="宋体" panose="02010600030101010101" pitchFamily="2" charset="-122"/>
              </a:rPr>
              <a:t>，该字符串存储在动态分配的数组中。</a:t>
            </a:r>
          </a:p>
        </p:txBody>
      </p:sp>
      <p:sp>
        <p:nvSpPr>
          <p:cNvPr id="4" name="Footer Placeholder 3">
            <a:extLst>
              <a:ext uri="{FF2B5EF4-FFF2-40B4-BE49-F238E27FC236}">
                <a16:creationId xmlns:a16="http://schemas.microsoft.com/office/drawing/2014/main" id="{67358F9D-AC89-4FA9-84E7-C343F739C62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5B2460-DD44-639D-561E-E2AA7AA04C7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188B9D-2BAE-2D4A-A188-F7DF4F66CA06}"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F39B82B-F559-38A5-AE07-DBAD1F5FD4F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在字符串函数中</a:t>
            </a:r>
            <a:r xmlns:a="http://schemas.openxmlformats.org/drawingml/2006/main">
              <a:rPr lang="zh-CN" altLang="zh-CN">
                <a:ea typeface="宋体" panose="02010600030101010101" pitchFamily="2" charset="-122"/>
              </a:rPr>
              <a:t>使用动态存储分配</a:t>
            </a:r>
            <a:br xmlns:a="http://schemas.openxmlformats.org/drawingml/2006/main">
              <a:rPr lang="en-US" altLang="zh-CN">
                <a:ea typeface="宋体" panose="02010600030101010101" pitchFamily="2" charset="-122"/>
              </a:rPr>
            </a:br>
          </a:p>
        </p:txBody>
      </p:sp>
      <p:sp>
        <p:nvSpPr>
          <p:cNvPr id="28675" name="Content Placeholder 2">
            <a:extLst>
              <a:ext uri="{FF2B5EF4-FFF2-40B4-BE49-F238E27FC236}">
                <a16:creationId xmlns:a16="http://schemas.microsoft.com/office/drawing/2014/main" id="{5D99D177-1149-D690-5B9E-D2E947C2606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必须小心使用动态分配存储的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concat</a:t>
            </a:r>
            <a:r xmlns:a="http://schemas.openxmlformats.org/drawingml/2006/main">
              <a:rPr lang="zh-CN" altLang="zh-CN">
                <a:ea typeface="宋体" panose="02010600030101010101" pitchFamily="2" charset="-122"/>
              </a:rPr>
              <a:t>等函数。</a:t>
            </a:r>
          </a:p>
          <a:p>
            <a:r xmlns:a="http://schemas.openxmlformats.org/drawingml/2006/main">
              <a:rPr lang="zh-CN" altLang="zh-CN">
                <a:ea typeface="宋体" panose="02010600030101010101" pitchFamily="2" charset="-122"/>
              </a:rPr>
              <a:t>当</a:t>
            </a:r>
            <a:r xmlns:a="http://schemas.openxmlformats.org/drawingml/2006/main">
              <a:rPr lang="zh-CN" altLang="zh-CN">
                <a:ea typeface="宋体" panose="02010600030101010101" pitchFamily="2" charset="-122"/>
              </a:rPr>
              <a:t>不再需要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concat返回的字符串时，我们将要调用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free</a:t>
            </a:r>
            <a:r xmlns:a="http://schemas.openxmlformats.org/drawingml/2006/main">
              <a:rPr lang="zh-CN" altLang="zh-CN">
                <a:ea typeface="宋体" panose="02010600030101010101" pitchFamily="2" charset="-122"/>
              </a:rPr>
              <a:t>函数来释放字符串占用的空间。</a:t>
            </a:r>
          </a:p>
          <a:p>
            <a:r xmlns:a="http://schemas.openxmlformats.org/drawingml/2006/main">
              <a:rPr lang="zh-CN" altLang="zh-CN">
                <a:ea typeface="宋体" panose="02010600030101010101" pitchFamily="2" charset="-122"/>
              </a:rPr>
              <a:t>如果我们不这样做，程序最终可能会耗尽内存。</a:t>
            </a:r>
          </a:p>
        </p:txBody>
      </p:sp>
      <p:sp>
        <p:nvSpPr>
          <p:cNvPr id="4" name="Footer Placeholder 3">
            <a:extLst>
              <a:ext uri="{FF2B5EF4-FFF2-40B4-BE49-F238E27FC236}">
                <a16:creationId xmlns:a16="http://schemas.microsoft.com/office/drawing/2014/main" id="{B00E2CDF-C397-AF62-C521-5C4B590A9F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602A193-49D8-E6AF-006D-11CECEDA19B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D0E103-54CB-3941-910E-80791A08F5F3}"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4AC2DEB-1339-ABE0-27EA-28DFBD0B94B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程序：打印一个月的</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提醒清单（重新访问）</a:t>
            </a:r>
          </a:p>
        </p:txBody>
      </p:sp>
      <p:sp>
        <p:nvSpPr>
          <p:cNvPr id="29699" name="Content Placeholder 2">
            <a:extLst>
              <a:ext uri="{FF2B5EF4-FFF2-40B4-BE49-F238E27FC236}">
                <a16:creationId xmlns:a16="http://schemas.microsoft.com/office/drawing/2014/main" id="{916B2CA9-AA45-253C-19DF-1A50550C2EB3}"/>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提醒2.c</a:t>
            </a:r>
            <a:r xmlns:a="http://schemas.openxmlformats.org/drawingml/2006/main">
              <a:rPr lang="zh-CN" altLang="zh-CN">
                <a:ea typeface="宋体" panose="02010600030101010101" pitchFamily="2" charset="-122"/>
              </a:rPr>
              <a:t>程序基于第13 章的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提醒.c程序，</a:t>
            </a:r>
            <a:r xmlns:a="http://schemas.openxmlformats.org/drawingml/2006/main">
              <a:rPr lang="zh-CN" altLang="zh-CN">
                <a:ea typeface="宋体" panose="02010600030101010101" pitchFamily="2" charset="-122"/>
              </a:rPr>
              <a:t>该</a:t>
            </a:r>
            <a:r xmlns:a="http://schemas.openxmlformats.org/drawingml/2006/main">
              <a:rPr lang="zh-CN" altLang="zh-CN">
                <a:ea typeface="宋体" panose="02010600030101010101" pitchFamily="2" charset="-122"/>
              </a:rPr>
              <a:t>程序打印一个月的每日提醒列表。</a:t>
            </a:r>
          </a:p>
          <a:p>
            <a:r xmlns:a="http://schemas.openxmlformats.org/drawingml/2006/main">
              <a:rPr lang="zh-CN" altLang="zh-CN">
                <a:ea typeface="宋体" panose="02010600030101010101" pitchFamily="2" charset="-122"/>
              </a:rPr>
              <a:t>最初的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remind.c</a:t>
            </a:r>
            <a:r xmlns:a="http://schemas.openxmlformats.org/drawingml/2006/main">
              <a:rPr lang="zh-CN" altLang="zh-CN">
                <a:ea typeface="宋体" panose="02010600030101010101" pitchFamily="2" charset="-122"/>
              </a:rPr>
              <a:t>程序将提醒字符串存储在一个二维字符数组中。</a:t>
            </a:r>
          </a:p>
          <a:p>
            <a:r xmlns:a="http://schemas.openxmlformats.org/drawingml/2006/main">
              <a:rPr lang="zh-CN" altLang="zh-CN">
                <a:ea typeface="宋体" panose="02010600030101010101" pitchFamily="2" charset="-122"/>
              </a:rPr>
              <a:t>在新程序中，数组将是一维的；它的元素将是指向动态分配的字符串的指针。</a:t>
            </a:r>
          </a:p>
        </p:txBody>
      </p:sp>
      <p:sp>
        <p:nvSpPr>
          <p:cNvPr id="4" name="Footer Placeholder 3">
            <a:extLst>
              <a:ext uri="{FF2B5EF4-FFF2-40B4-BE49-F238E27FC236}">
                <a16:creationId xmlns:a16="http://schemas.microsoft.com/office/drawing/2014/main" id="{C0CC8F5B-1563-D6AC-005D-B7AA4CB1BA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DFE7FA5-9DF7-1DF5-8B5E-D8C09D9954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BB484-B9D8-8C4E-8E14-2B61F7F17F91}"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A440844-9AAC-5D05-F4AA-DC0D8DFF9D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程序：打印一个月的</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提醒清单（重新访问）</a:t>
            </a:r>
          </a:p>
        </p:txBody>
      </p:sp>
      <p:sp>
        <p:nvSpPr>
          <p:cNvPr id="30723" name="Content Placeholder 2">
            <a:extLst>
              <a:ext uri="{FF2B5EF4-FFF2-40B4-BE49-F238E27FC236}">
                <a16:creationId xmlns:a16="http://schemas.microsoft.com/office/drawing/2014/main" id="{9B4BA2D6-E397-84E5-5228-C65B79487D47}"/>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切换到动态分配的字符串的优点：</a:t>
            </a:r>
          </a:p>
          <a:p>
            <a:pPr xmlns:a="http://schemas.openxmlformats.org/drawingml/2006/main" lvl="1"/>
            <a:r xmlns:a="http://schemas.openxmlformats.org/drawingml/2006/main">
              <a:rPr lang="zh-CN" altLang="zh-CN">
                <a:ea typeface="宋体" panose="02010600030101010101" pitchFamily="2" charset="-122"/>
              </a:rPr>
              <a:t>通过分配存储提醒所需的确切字符数来更有效地使用空间。</a:t>
            </a:r>
          </a:p>
          <a:p>
            <a:pPr xmlns:a="http://schemas.openxmlformats.org/drawingml/2006/main" lvl="1"/>
            <a:r xmlns:a="http://schemas.openxmlformats.org/drawingml/2006/main">
              <a:rPr lang="zh-CN" altLang="zh-CN">
                <a:ea typeface="宋体" panose="02010600030101010101" pitchFamily="2" charset="-122"/>
              </a:rPr>
              <a:t>避免调用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strcpy</a:t>
            </a:r>
            <a:r xmlns:a="http://schemas.openxmlformats.org/drawingml/2006/main">
              <a:rPr lang="zh-CN" altLang="zh-CN">
                <a:ea typeface="宋体" panose="02010600030101010101" pitchFamily="2" charset="-122"/>
              </a:rPr>
              <a:t>来移动现有的提醒字符串，以便为新提醒腾出空间。</a:t>
            </a:r>
          </a:p>
          <a:p>
            <a:r xmlns:a="http://schemas.openxmlformats.org/drawingml/2006/main">
              <a:rPr lang="zh-CN" altLang="zh-CN">
                <a:ea typeface="宋体" panose="02010600030101010101" pitchFamily="2" charset="-122"/>
              </a:rPr>
              <a:t>从二维数组切换到指针数组只需要更改程序的八行（以</a:t>
            </a:r>
            <a:r xmlns:a="http://schemas.openxmlformats.org/drawingml/2006/main">
              <a:rPr lang="zh-CN" altLang="zh-CN" b="1">
                <a:ea typeface="宋体" panose="02010600030101010101" pitchFamily="2" charset="-122"/>
              </a:rPr>
              <a:t>粗体显示</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69B8958A-4BF0-0B3B-EDC1-0A49C163AC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F801BB4-DF89-1628-53A0-E9906643AF4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938860-AC8A-C244-A22C-CCC21A47DAD8}"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8A230F59-1EC1-2011-7524-F3E6D5E5C1CE}"/>
              </a:ext>
            </a:extLst>
          </p:cNvPr>
          <p:cNvSpPr>
            <a:spLocks noGrp="1"/>
          </p:cNvSpPr>
          <p:nvPr>
            <p:ph idx="1"/>
          </p:nvPr>
        </p:nvSpPr>
        <p:spPr>
          <a:xfrm>
            <a:off x="203200" y="762000"/>
            <a:ext cx="88392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提醒2.c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打印一个月提醒列表（动态字符串版）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&lt;string.h&gt;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MAX_REMIND 50 /* 最大提醒次数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MSG_LEN 60 /* 提醒消息的最大长度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read_line(char str[], int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char *reminders[MAX_REMIND];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char day_str[3]，msg_str[MSG_LEN+1]；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day, i, j, num_remind = 0;</a:t>
            </a:r>
          </a:p>
        </p:txBody>
      </p:sp>
      <p:sp>
        <p:nvSpPr>
          <p:cNvPr id="4" name="Footer Placeholder 3">
            <a:extLst>
              <a:ext uri="{FF2B5EF4-FFF2-40B4-BE49-F238E27FC236}">
                <a16:creationId xmlns:a16="http://schemas.microsoft.com/office/drawing/2014/main" id="{A773CF77-975D-C037-865A-AE1890F4D47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42C59DA-544B-E5EC-616A-6434AB783FF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99A4A4-DCB3-E246-A25D-F13C36001A13}"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0C54DEE-56F8-2D25-5AF1-84F4FB20DC8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动态存储分配</a:t>
            </a:r>
          </a:p>
        </p:txBody>
      </p:sp>
      <p:sp>
        <p:nvSpPr>
          <p:cNvPr id="14339" name="Content Placeholder 2">
            <a:extLst>
              <a:ext uri="{FF2B5EF4-FFF2-40B4-BE49-F238E27FC236}">
                <a16:creationId xmlns:a16="http://schemas.microsoft.com/office/drawing/2014/main" id="{17C6076B-07D3-32C4-E58B-BC71CADEFBD7}"/>
              </a:ext>
            </a:extLst>
          </p:cNvPr>
          <p:cNvSpPr>
            <a:spLocks noGrp="1"/>
          </p:cNvSpPr>
          <p:nvPr>
            <p:ph idx="1"/>
          </p:nvPr>
        </p:nvSpPr>
        <p:spPr/>
        <p:txBody>
          <a:bodyPr/>
          <a:lstStyle/>
          <a:p>
            <a:r xmlns:a="http://schemas.openxmlformats.org/drawingml/2006/main">
              <a:rPr lang="zh-CN" altLang="zh-CN">
                <a:ea typeface="宋体" panose="02010600030101010101" pitchFamily="2" charset="-122"/>
              </a:rPr>
              <a:t>C 的数据结构，包括数组，通常是固定大小的。</a:t>
            </a:r>
          </a:p>
          <a:p>
            <a:r xmlns:a="http://schemas.openxmlformats.org/drawingml/2006/main">
              <a:rPr lang="zh-CN" altLang="zh-CN">
                <a:ea typeface="宋体" panose="02010600030101010101" pitchFamily="2" charset="-122"/>
              </a:rPr>
              <a:t>固定大小的数据结构可能是个问题，因为我们在编写程序时不得不选择它们的大小。</a:t>
            </a:r>
          </a:p>
          <a:p>
            <a:r xmlns:a="http://schemas.openxmlformats.org/drawingml/2006/main">
              <a:rPr lang="zh-CN" altLang="zh-CN">
                <a:ea typeface="宋体" panose="02010600030101010101" pitchFamily="2" charset="-122"/>
              </a:rPr>
              <a:t>幸运的是，C 支持</a:t>
            </a:r>
            <a:r xmlns:a="http://schemas.openxmlformats.org/drawingml/2006/main">
              <a:rPr lang="zh-CN" altLang="zh-CN" b="1" i="1">
                <a:ea typeface="宋体" panose="02010600030101010101" pitchFamily="2" charset="-122"/>
              </a:rPr>
              <a:t>动态存储分配：</a:t>
            </a:r>
            <a:r xmlns:a="http://schemas.openxmlformats.org/drawingml/2006/main">
              <a:rPr lang="zh-CN" altLang="zh-CN">
                <a:ea typeface="宋体" panose="02010600030101010101" pitchFamily="2" charset="-122"/>
              </a:rPr>
              <a:t>在程序执行期间分配存储的能力。</a:t>
            </a:r>
          </a:p>
          <a:p>
            <a:r xmlns:a="http://schemas.openxmlformats.org/drawingml/2006/main">
              <a:rPr lang="zh-CN" altLang="zh-CN">
                <a:ea typeface="宋体" panose="02010600030101010101" pitchFamily="2" charset="-122"/>
              </a:rPr>
              <a:t>使用动态存储分配，我们可以设计根据需要增长（和收缩）的数据结构。</a:t>
            </a:r>
          </a:p>
        </p:txBody>
      </p:sp>
      <p:sp>
        <p:nvSpPr>
          <p:cNvPr id="4" name="Footer Placeholder 3">
            <a:extLst>
              <a:ext uri="{FF2B5EF4-FFF2-40B4-BE49-F238E27FC236}">
                <a16:creationId xmlns:a16="http://schemas.microsoft.com/office/drawing/2014/main" id="{17410742-3AF8-BDF9-A934-B9E53C5230C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B0D79EC-8739-70FD-6777-7C68FBD545C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52396D-BB69-DC48-8C1E-346E77444633}"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94EC02CC-B27D-7AE0-8E65-5A47908F50A4}"/>
              </a:ext>
            </a:extLst>
          </p:cNvPr>
          <p:cNvSpPr>
            <a:spLocks noGrp="1"/>
          </p:cNvSpPr>
          <p:nvPr>
            <p:ph idx="1"/>
          </p:nvPr>
        </p:nvSpPr>
        <p:spPr>
          <a:xfrm>
            <a:off x="203200" y="762000"/>
            <a:ext cx="8839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如果（num_remind == MAX_REMIND）{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 没有剩余空间--\n");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printf("输入日期和提醒：");</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scanf("%2d", &amp;day);</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如果（天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sprintf(day_str, "%2d", day);</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读行（msg_str，MSG_LEN）；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num_remind;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(strcmp(day_str, 提醒 [i]) &lt;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(j = num_remind; j &gt; i; j--)</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提醒[j] = 提醒[j-1];</a:t>
            </a:r>
          </a:p>
        </p:txBody>
      </p:sp>
      <p:sp>
        <p:nvSpPr>
          <p:cNvPr id="4" name="Footer Placeholder 3">
            <a:extLst>
              <a:ext uri="{FF2B5EF4-FFF2-40B4-BE49-F238E27FC236}">
                <a16:creationId xmlns:a16="http://schemas.microsoft.com/office/drawing/2014/main" id="{34E2B7FE-F0FF-E403-F0E4-DE71647C994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3CAD6E9-9D03-FFC6-F87C-55F0AD8D12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895D36-395C-7B41-9726-2BEE0FB02F33}"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103FD6CC-18FF-2956-8B30-75A811FB46D4}"/>
              </a:ext>
            </a:extLst>
          </p:cNvPr>
          <p:cNvSpPr>
            <a:spLocks noGrp="1"/>
          </p:cNvSpPr>
          <p:nvPr>
            <p:ph idx="1"/>
          </p:nvPr>
        </p:nvSpPr>
        <p:spPr>
          <a:xfrm>
            <a:off x="203200" y="762000"/>
            <a:ext cx="8839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提醒[i] = malloc(2 + strlen(msg_str) + 1);</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如果（提醒[i] == NULL）{</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printf("-- 没有剩余空间--\n");</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strcpy(提醒[i], day_str);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strcat(提醒[i], msg_str);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数字提醒++；</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printf("\n每日提醒\n");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num_remind;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 %s\n", 提醒[i]);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2C9E82B-EB46-5695-779A-AC7B2F8571C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2CCE18A-9EEA-9860-A0E3-97EDFA5B676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AA9D82-370B-3C48-87B0-BCD7E08EEC04}"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F9970563-D504-3E2E-2F89-7336E7794691}"/>
              </a:ext>
            </a:extLst>
          </p:cNvPr>
          <p:cNvSpPr>
            <a:spLocks noGrp="1"/>
          </p:cNvSpPr>
          <p:nvPr>
            <p:ph idx="1"/>
          </p:nvPr>
        </p:nvSpPr>
        <p:spPr>
          <a:xfrm>
            <a:off x="203200" y="762000"/>
            <a:ext cx="88392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read_line(char str[], int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整数通道，我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((ch = getchar()) !=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(i &lt;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str[i++] = 通道；</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str[i]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4A5D38E-14CE-861B-AA94-7077A5809AA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45E0A2C-E054-C30F-6C90-669ED29527C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70481-BCCD-954F-9C2F-FCC3D6930F95}"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40E4D87-398A-1F58-DCDF-C1932CCE901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动态分配的数组</a:t>
            </a:r>
          </a:p>
        </p:txBody>
      </p:sp>
      <p:sp>
        <p:nvSpPr>
          <p:cNvPr id="35843" name="Content Placeholder 2">
            <a:extLst>
              <a:ext uri="{FF2B5EF4-FFF2-40B4-BE49-F238E27FC236}">
                <a16:creationId xmlns:a16="http://schemas.microsoft.com/office/drawing/2014/main" id="{7F242691-F577-28A0-ED93-45FA56D7BDEE}"/>
              </a:ext>
            </a:extLst>
          </p:cNvPr>
          <p:cNvSpPr>
            <a:spLocks noGrp="1"/>
          </p:cNvSpPr>
          <p:nvPr>
            <p:ph idx="1"/>
          </p:nvPr>
        </p:nvSpPr>
        <p:spPr/>
        <p:txBody>
          <a:bodyPr/>
          <a:lstStyle/>
          <a:p>
            <a:r xmlns:a="http://schemas.openxmlformats.org/drawingml/2006/main">
              <a:rPr lang="zh-CN" altLang="zh-CN">
                <a:ea typeface="宋体" panose="02010600030101010101" pitchFamily="2" charset="-122"/>
              </a:rPr>
              <a:t>动态分配的数组与动态分配的字符串具有相同的优点。</a:t>
            </a:r>
          </a:p>
          <a:p>
            <a:r xmlns:a="http://schemas.openxmlformats.org/drawingml/2006/main">
              <a:rPr lang="zh-CN" altLang="zh-CN">
                <a:ea typeface="宋体" panose="02010600030101010101" pitchFamily="2" charset="-122"/>
              </a:rPr>
              <a:t>数组和指针之间的密切关系使得动态分配的数组和普通数组一样易于使用。</a:t>
            </a:r>
          </a:p>
          <a:p>
            <a:r xmlns:a="http://schemas.openxmlformats.org/drawingml/2006/main">
              <a:rPr lang="zh-CN" altLang="zh-CN">
                <a:ea typeface="宋体" panose="02010600030101010101" pitchFamily="2" charset="-122"/>
              </a:rPr>
              <a:t>尽管</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可以为数组分配空间，但</a:t>
            </a:r>
            <a:r xmlns:a="http://schemas.openxmlformats.org/drawingml/2006/main">
              <a:rPr lang="zh-CN" altLang="zh-CN">
                <a:ea typeface="宋体" panose="02010600030101010101" pitchFamily="2" charset="-122"/>
              </a:rPr>
              <a:t>有时会使用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calloc函数，因为它会初始化它分配的内存。</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realloc函数允许我们</a:t>
            </a:r>
            <a:r xmlns:a="http://schemas.openxmlformats.org/drawingml/2006/main">
              <a:rPr lang="zh-CN" altLang="zh-CN">
                <a:ea typeface="宋体" panose="02010600030101010101" pitchFamily="2" charset="-122"/>
              </a:rPr>
              <a:t>根据</a:t>
            </a:r>
            <a:r xmlns:a="http://schemas.openxmlformats.org/drawingml/2006/main">
              <a:rPr lang="zh-CN" altLang="zh-CN">
                <a:ea typeface="宋体" panose="02010600030101010101" pitchFamily="2" charset="-122"/>
              </a:rPr>
              <a:t>需要使数组“增长”或“收缩”。</a:t>
            </a:r>
          </a:p>
        </p:txBody>
      </p:sp>
      <p:sp>
        <p:nvSpPr>
          <p:cNvPr id="4" name="Footer Placeholder 3">
            <a:extLst>
              <a:ext uri="{FF2B5EF4-FFF2-40B4-BE49-F238E27FC236}">
                <a16:creationId xmlns:a16="http://schemas.microsoft.com/office/drawing/2014/main" id="{06FA330F-3D4F-CC42-21A0-39B85266BDB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20D6F65-7880-CD6C-90C3-0DB7E9F2F12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CEC31E-539C-F541-B8B6-6C61ACF6EE20}"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8842D0C-953C-B131-C51C-5FD5F1D330FF}"/>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使用</a:t>
            </a:r>
            <a:r xmlns:a="http://schemas.openxmlformats.org/drawingml/2006/main">
              <a:rPr lang="zh-CN" altLang="zh-CN" sz="3000" b="1">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3000">
                <a:ea typeface="宋体" panose="02010600030101010101" pitchFamily="2" charset="-122"/>
              </a:rPr>
              <a:t>为阵列分配存储</a:t>
            </a:r>
          </a:p>
        </p:txBody>
      </p:sp>
      <p:sp>
        <p:nvSpPr>
          <p:cNvPr id="36867" name="Content Placeholder 2">
            <a:extLst>
              <a:ext uri="{FF2B5EF4-FFF2-40B4-BE49-F238E27FC236}">
                <a16:creationId xmlns:a16="http://schemas.microsoft.com/office/drawing/2014/main" id="{64072F96-3168-C8D2-56BD-467E93C27B2A}"/>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假设一个程序需要一个包含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个</a:t>
            </a:r>
            <a:r xmlns:a="http://schemas.openxmlformats.org/drawingml/2006/main">
              <a:rPr lang="zh-CN" altLang="zh-CN">
                <a:ea typeface="宋体" panose="02010600030101010101" pitchFamily="2" charset="-122"/>
              </a:rPr>
              <a:t>整数的数组，其中</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是在程序执行期间计算的。</a:t>
            </a:r>
          </a:p>
          <a:p>
            <a:r xmlns:a="http://schemas.openxmlformats.org/drawingml/2006/main">
              <a:rPr lang="zh-CN" altLang="zh-CN">
                <a:ea typeface="宋体" panose="02010600030101010101" pitchFamily="2" charset="-122"/>
              </a:rPr>
              <a:t>我们将首先声明一个指针变量：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诠释*一个；</a:t>
            </a:r>
          </a:p>
          <a:p>
            <a:r xmlns:a="http://schemas.openxmlformats.org/drawingml/2006/main">
              <a:rPr lang="zh-CN" altLang="zh-CN">
                <a:ea typeface="宋体" panose="02010600030101010101" pitchFamily="2" charset="-122"/>
              </a:rPr>
              <a:t>一旦知道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n的值</a:t>
            </a:r>
            <a:r xmlns:a="http://schemas.openxmlformats.org/drawingml/2006/main">
              <a:rPr lang="zh-CN" altLang="zh-CN">
                <a:ea typeface="宋体" panose="02010600030101010101" pitchFamily="2" charset="-122"/>
              </a:rPr>
              <a:t>，程序就可以调用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为数组分配空间：</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 malloc(n * sizeof(int));</a:t>
            </a:r>
          </a:p>
          <a:p>
            <a:r xmlns:a="http://schemas.openxmlformats.org/drawingml/2006/main">
              <a:rPr lang="zh-CN" altLang="zh-CN">
                <a:solidFill>
                  <a:srgbClr val="000000"/>
                </a:solidFill>
                <a:ea typeface="宋体" panose="02010600030101010101" pitchFamily="2" charset="-122"/>
              </a:rPr>
              <a:t>始终使用</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sizeof</a:t>
            </a:r>
            <a:r xmlns:a="http://schemas.openxmlformats.org/drawingml/2006/main">
              <a:rPr lang="zh-CN" altLang="zh-CN">
                <a:solidFill>
                  <a:srgbClr val="000000"/>
                </a:solidFill>
                <a:ea typeface="宋体" panose="02010600030101010101" pitchFamily="2" charset="-122"/>
              </a:rPr>
              <a:t>运算符来计算每个元素所需的空间量。</a:t>
            </a:r>
          </a:p>
        </p:txBody>
      </p:sp>
      <p:sp>
        <p:nvSpPr>
          <p:cNvPr id="4" name="Footer Placeholder 3">
            <a:extLst>
              <a:ext uri="{FF2B5EF4-FFF2-40B4-BE49-F238E27FC236}">
                <a16:creationId xmlns:a16="http://schemas.microsoft.com/office/drawing/2014/main" id="{6129CF31-12B6-4BCE-D1A7-1987C9A15EB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CED4CDA-BD42-CB50-557B-ADD53A8704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A4263A-8A75-674F-8C42-D345CD6EE5BD}"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BC3F403-C478-929D-E6B1-A0E85AE1BBD1}"/>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使用</a:t>
            </a:r>
            <a:r xmlns:a="http://schemas.openxmlformats.org/drawingml/2006/main">
              <a:rPr lang="zh-CN" altLang="zh-CN" sz="3000" b="1">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3000">
                <a:ea typeface="宋体" panose="02010600030101010101" pitchFamily="2" charset="-122"/>
              </a:rPr>
              <a:t>为阵列分配存储</a:t>
            </a:r>
          </a:p>
        </p:txBody>
      </p:sp>
      <p:sp>
        <p:nvSpPr>
          <p:cNvPr id="37891" name="Content Placeholder 2">
            <a:extLst>
              <a:ext uri="{FF2B5EF4-FFF2-40B4-BE49-F238E27FC236}">
                <a16:creationId xmlns:a16="http://schemas.microsoft.com/office/drawing/2014/main" id="{6ABE6D90-B662-8CAE-E2C3-F82CDB34AE2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a是指针</a:t>
            </a:r>
            <a:r xmlns:a="http://schemas.openxmlformats.org/drawingml/2006/main">
              <a:rPr lang="zh-CN" altLang="zh-CN">
                <a:ea typeface="宋体" panose="02010600030101010101" pitchFamily="2" charset="-122"/>
              </a:rPr>
              <a:t>这一事实，</a:t>
            </a:r>
            <a:r xmlns:a="http://schemas.openxmlformats.org/drawingml/2006/main">
              <a:rPr lang="zh-CN" altLang="zh-CN">
                <a:ea typeface="宋体" panose="02010600030101010101" pitchFamily="2" charset="-122"/>
              </a:rPr>
              <a:t>而将其用作数组名称。</a:t>
            </a:r>
          </a:p>
          <a:p>
            <a:r xmlns:a="http://schemas.openxmlformats.org/drawingml/2006/main">
              <a:rPr lang="zh-CN" altLang="zh-CN">
                <a:ea typeface="宋体" panose="02010600030101010101" pitchFamily="2" charset="-122"/>
              </a:rPr>
              <a:t>例如，我们可以使用以下循环来初始化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指向的数组：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a[i] = 0;</a:t>
            </a:r>
          </a:p>
          <a:p>
            <a:r xmlns:a="http://schemas.openxmlformats.org/drawingml/2006/main">
              <a:rPr lang="zh-CN" altLang="zh-CN">
                <a:ea typeface="宋体" panose="02010600030101010101" pitchFamily="2" charset="-122"/>
              </a:rPr>
              <a:t>我们还可以选择使用指针算法而不是下标来访问数组的元素。</a:t>
            </a:r>
          </a:p>
        </p:txBody>
      </p:sp>
      <p:sp>
        <p:nvSpPr>
          <p:cNvPr id="4" name="Footer Placeholder 3">
            <a:extLst>
              <a:ext uri="{FF2B5EF4-FFF2-40B4-BE49-F238E27FC236}">
                <a16:creationId xmlns:a16="http://schemas.microsoft.com/office/drawing/2014/main" id="{059FB34A-2986-883D-FF5A-147DEF310F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B980733-B8A9-1C18-95D3-1AEAB1B8B4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2F14DE-721C-0B42-9999-0627CDFB8142}"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7639652-FF13-5C58-3B07-595DD270698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38915" name="Content Placeholder 2">
            <a:extLst>
              <a:ext uri="{FF2B5EF4-FFF2-40B4-BE49-F238E27FC236}">
                <a16:creationId xmlns:a16="http://schemas.microsoft.com/office/drawing/2014/main" id="{FEE353D6-F81A-8D53-1AB9-D6EAE4A7C8F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rPr>
              <a:t>函数是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的替代方法</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cs typeface="Courier New" panose="02070309020205020404" pitchFamily="49" charset="0"/>
              </a:rPr>
              <a:t>的原型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空白</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*calloc(size_t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纳米，</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尺寸_t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尺寸）;</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cs typeface="Courier New" panose="02070309020205020404" pitchFamily="49" charset="0"/>
              </a:rPr>
              <a:t>的属性</a:t>
            </a:r>
            <a:r xmlns:a="http://schemas.openxmlformats.org/drawingml/2006/main">
              <a:rPr lang="zh-CN" altLang="zh-CN">
                <a:ea typeface="宋体" panose="02010600030101010101" pitchFamily="2" charset="-122"/>
                <a:cs typeface="Courier New" panose="02070309020205020404" pitchFamily="49" charset="0"/>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nmemb</a:t>
            </a:r>
            <a:r xmlns:a="http://schemas.openxmlformats.org/drawingml/2006/main">
              <a:rPr lang="zh-CN" altLang="zh-CN">
                <a:ea typeface="宋体" panose="02010600030101010101" pitchFamily="2" charset="-122"/>
              </a:rPr>
              <a:t>元素</a:t>
            </a:r>
            <a:r xmlns:a="http://schemas.openxmlformats.org/drawingml/2006/main">
              <a:rPr lang="zh-CN" altLang="zh-CN">
                <a:ea typeface="宋体" panose="02010600030101010101" pitchFamily="2" charset="-122"/>
              </a:rPr>
              <a:t>的数组分配空间，每个元素的长度都是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a:t>
            </a:r>
            <a:r xmlns:a="http://schemas.openxmlformats.org/drawingml/2006/main">
              <a:rPr lang="zh-CN" altLang="zh-CN">
                <a:ea typeface="宋体" panose="02010600030101010101" pitchFamily="2" charset="-122"/>
              </a:rPr>
              <a:t>字节。</a:t>
            </a:r>
          </a:p>
          <a:p>
            <a:pPr xmlns:a="http://schemas.openxmlformats.org/drawingml/2006/main" lvl="1"/>
            <a:r xmlns:a="http://schemas.openxmlformats.org/drawingml/2006/main">
              <a:rPr lang="zh-CN" altLang="zh-CN">
                <a:ea typeface="宋体" panose="02010600030101010101" pitchFamily="2" charset="-122"/>
              </a:rPr>
              <a:t>如果请求的空间不可用，则返回空指针。</a:t>
            </a:r>
          </a:p>
          <a:p>
            <a:pPr xmlns:a="http://schemas.openxmlformats.org/drawingml/2006/main" lvl="1"/>
            <a:r xmlns:a="http://schemas.openxmlformats.org/drawingml/2006/main">
              <a:rPr lang="zh-CN" altLang="zh-CN">
                <a:ea typeface="宋体" panose="02010600030101010101" pitchFamily="2" charset="-122"/>
              </a:rPr>
              <a:t>通过将所有位设置为 0 来初始化分配的内存。</a:t>
            </a:r>
          </a:p>
        </p:txBody>
      </p:sp>
      <p:sp>
        <p:nvSpPr>
          <p:cNvPr id="4" name="Footer Placeholder 3">
            <a:extLst>
              <a:ext uri="{FF2B5EF4-FFF2-40B4-BE49-F238E27FC236}">
                <a16:creationId xmlns:a16="http://schemas.microsoft.com/office/drawing/2014/main" id="{95523401-9233-2E0A-48CC-0FD4A858B1A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35BB256-6871-AD43-9606-6E26B9B85D4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ACE3B2-392F-0749-A1B8-E977D464CACF}"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77F1B65-CE22-5F7E-D315-A8D8F9763F1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39939" name="Content Placeholder 2">
            <a:extLst>
              <a:ext uri="{FF2B5EF4-FFF2-40B4-BE49-F238E27FC236}">
                <a16:creationId xmlns:a16="http://schemas.microsoft.com/office/drawing/2014/main" id="{4F64F414-9A2B-8D16-6467-8FD90EFD2DA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个</a:t>
            </a:r>
            <a:r xmlns:a="http://schemas.openxmlformats.org/drawingml/2006/main">
              <a:rPr lang="zh-CN" altLang="zh-CN">
                <a:ea typeface="宋体" panose="02010600030101010101" pitchFamily="2" charset="-122"/>
              </a:rPr>
              <a:t>整数</a:t>
            </a:r>
            <a:r xmlns:a="http://schemas.openxmlformats.org/drawingml/2006/main">
              <a:rPr lang="zh-CN" altLang="zh-CN">
                <a:ea typeface="宋体" panose="02010600030101010101" pitchFamily="2" charset="-122"/>
              </a:rPr>
              <a:t>数组分配空间的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rPr>
              <a:t>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 calloc(n, sizeof(int));</a:t>
            </a:r>
          </a:p>
          <a:p>
            <a:r xmlns:a="http://schemas.openxmlformats.org/drawingml/2006/main">
              <a:rPr lang="zh-CN" altLang="zh-CN">
                <a:ea typeface="宋体" panose="02010600030101010101" pitchFamily="2" charset="-122"/>
              </a:rPr>
              <a:t>以 1 作为第一个参数</a:t>
            </a:r>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 ，我们可以为任何类型的数据项分配空间：</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结构点 { int x, y; } *p;</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calloc(1, sizeof(结构点));</a:t>
            </a:r>
          </a:p>
        </p:txBody>
      </p:sp>
      <p:sp>
        <p:nvSpPr>
          <p:cNvPr id="4" name="Footer Placeholder 3">
            <a:extLst>
              <a:ext uri="{FF2B5EF4-FFF2-40B4-BE49-F238E27FC236}">
                <a16:creationId xmlns:a16="http://schemas.microsoft.com/office/drawing/2014/main" id="{61998879-FBC6-0B2C-ADB0-0BC0FE40006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F154557-3928-C104-8C71-6D067F7058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597B6D-42D5-8948-B7CF-453A10FC4068}"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7C99ACC-ACDD-C08D-D4C4-CFFEAAD35C6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40963" name="Content Placeholder 2">
            <a:extLst>
              <a:ext uri="{FF2B5EF4-FFF2-40B4-BE49-F238E27FC236}">
                <a16:creationId xmlns:a16="http://schemas.microsoft.com/office/drawing/2014/main" id="{0E3F783A-E9CF-7632-9540-BB38F813493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函数可以调整动态分配的数组的大小</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的原型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*realloc(void *ptr, size_t 大小);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ptr</a:t>
            </a:r>
            <a:r xmlns:a="http://schemas.openxmlformats.org/drawingml/2006/main">
              <a:rPr lang="zh-CN" altLang="zh-CN">
                <a:ea typeface="宋体" panose="02010600030101010101" pitchFamily="2" charset="-122"/>
              </a:rPr>
              <a:t>必须指向通过先前调用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calloc</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realloc获得的内存块</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a:t>
            </a:r>
            <a:r xmlns:a="http://schemas.openxmlformats.org/drawingml/2006/main">
              <a:rPr lang="zh-CN" altLang="zh-CN">
                <a:ea typeface="宋体" panose="02010600030101010101" pitchFamily="2" charset="-122"/>
              </a:rPr>
              <a:t>表示块的新大小，可能大于或小于原始大小。</a:t>
            </a:r>
          </a:p>
        </p:txBody>
      </p:sp>
      <p:sp>
        <p:nvSpPr>
          <p:cNvPr id="4" name="Footer Placeholder 3">
            <a:extLst>
              <a:ext uri="{FF2B5EF4-FFF2-40B4-BE49-F238E27FC236}">
                <a16:creationId xmlns:a16="http://schemas.microsoft.com/office/drawing/2014/main" id="{EF0C368A-B1BA-B0D8-C43C-892DB0565BB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0A65F8-9AAF-B5B5-CE09-67F7143E60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17F793-E37B-4348-9A69-7E3AD2BB8966}"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202A00D-E6D5-0B0D-AA71-D49397397B74}"/>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41987" name="Content Placeholder 2">
            <a:extLst>
              <a:ext uri="{FF2B5EF4-FFF2-40B4-BE49-F238E27FC236}">
                <a16:creationId xmlns:a16="http://schemas.microsoft.com/office/drawing/2014/main" id="{141DD589-5BEA-6794-8BAF-09F9C6C175D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的属性</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当它扩展一个内存块时，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不会初始化添加到块中的字节。</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不能按要求扩大内存块，则返回空指针；旧内存块中的数据不变。</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以空指针作为其第一个参数调用，它的行为类似于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如果以 0 作为第二个参数调用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realloc </a:t>
            </a:r>
            <a:r xmlns:a="http://schemas.openxmlformats.org/drawingml/2006/main">
              <a:rPr lang="zh-CN" altLang="zh-CN">
                <a:ea typeface="宋体" panose="02010600030101010101" pitchFamily="2" charset="-122"/>
              </a:rPr>
              <a:t>，它会释放内存块。</a:t>
            </a:r>
          </a:p>
        </p:txBody>
      </p:sp>
      <p:sp>
        <p:nvSpPr>
          <p:cNvPr id="4" name="Footer Placeholder 3">
            <a:extLst>
              <a:ext uri="{FF2B5EF4-FFF2-40B4-BE49-F238E27FC236}">
                <a16:creationId xmlns:a16="http://schemas.microsoft.com/office/drawing/2014/main" id="{D6BBAAEC-062F-34B3-B2BE-0F2870C7DD5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787DFDC-37D4-B0FE-DD76-D49AB481EB6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9AFFD1-F5C8-6246-9933-0A317D5EFDDF}"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9946C97-1637-8105-D5E3-E97D8A3E25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动态存储分配</a:t>
            </a:r>
          </a:p>
        </p:txBody>
      </p:sp>
      <p:sp>
        <p:nvSpPr>
          <p:cNvPr id="15363" name="Content Placeholder 2">
            <a:extLst>
              <a:ext uri="{FF2B5EF4-FFF2-40B4-BE49-F238E27FC236}">
                <a16:creationId xmlns:a16="http://schemas.microsoft.com/office/drawing/2014/main" id="{C43B92B8-C463-B2CC-69D1-F826F0D0860D}"/>
              </a:ext>
            </a:extLst>
          </p:cNvPr>
          <p:cNvSpPr>
            <a:spLocks noGrp="1"/>
          </p:cNvSpPr>
          <p:nvPr>
            <p:ph idx="1"/>
          </p:nvPr>
        </p:nvSpPr>
        <p:spPr/>
        <p:txBody>
          <a:bodyPr/>
          <a:lstStyle/>
          <a:p>
            <a:r xmlns:a="http://schemas.openxmlformats.org/drawingml/2006/main">
              <a:rPr lang="zh-CN" altLang="zh-CN">
                <a:ea typeface="宋体" panose="02010600030101010101" pitchFamily="2" charset="-122"/>
              </a:rPr>
              <a:t>动态存储分配最常用于字符串、数组和结构。</a:t>
            </a:r>
          </a:p>
          <a:p>
            <a:r xmlns:a="http://schemas.openxmlformats.org/drawingml/2006/main">
              <a:rPr lang="zh-CN" altLang="zh-CN">
                <a:ea typeface="宋体" panose="02010600030101010101" pitchFamily="2" charset="-122"/>
              </a:rPr>
              <a:t>动态分配的结构可以链接在一起形成列表、树和其他数据结构。</a:t>
            </a:r>
          </a:p>
          <a:p>
            <a:r xmlns:a="http://schemas.openxmlformats.org/drawingml/2006/main">
              <a:rPr lang="zh-CN" altLang="zh-CN">
                <a:ea typeface="宋体" panose="02010600030101010101" pitchFamily="2" charset="-122"/>
              </a:rPr>
              <a:t>动态存储分配是通过调用内存分配函数来完成的。</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9E9EC7B-9E87-ED05-D8F5-D15D555D4F8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DDB41BA-E1D3-8FE7-2FCF-9F40F232716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0E28BD-839C-0840-BD9B-1752E7B02A6C}"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52E6E2C-1E2D-3D2C-C923-FF538A0843A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43011" name="Content Placeholder 2">
            <a:extLst>
              <a:ext uri="{FF2B5EF4-FFF2-40B4-BE49-F238E27FC236}">
                <a16:creationId xmlns:a16="http://schemas.microsoft.com/office/drawing/2014/main" id="{E06539B3-4679-5121-44B9-F982288BDCEB}"/>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我们期望</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sz="2700">
                <a:ea typeface="宋体" panose="02010600030101010101" pitchFamily="2" charset="-122"/>
              </a:rPr>
              <a:t>相当有效：</a:t>
            </a:r>
          </a:p>
          <a:p>
            <a:pPr xmlns:a="http://schemas.openxmlformats.org/drawingml/2006/main" lvl="1"/>
            <a:r xmlns:a="http://schemas.openxmlformats.org/drawingml/2006/main">
              <a:rPr lang="zh-CN" altLang="zh-CN" sz="2300">
                <a:ea typeface="宋体" panose="02010600030101010101" pitchFamily="2" charset="-122"/>
              </a:rPr>
              <a:t>当被要求减小内存块的大小时，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sz="2300">
                <a:ea typeface="宋体" panose="02010600030101010101" pitchFamily="2" charset="-122"/>
              </a:rPr>
              <a:t>应该“就地”缩小内存块。</a:t>
            </a:r>
          </a:p>
          <a:p>
            <a:pPr xmlns:a="http://schemas.openxmlformats.org/drawingml/2006/main" lvl="1"/>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sz="2300">
                <a:ea typeface="宋体" panose="02010600030101010101" pitchFamily="2" charset="-122"/>
              </a:rPr>
              <a:t>应始终尝试扩展内存块而不移动它。</a:t>
            </a:r>
          </a:p>
          <a:p>
            <a:r xmlns:a="http://schemas.openxmlformats.org/drawingml/2006/main">
              <a:rPr lang="zh-CN" altLang="zh-CN" sz="2700">
                <a:ea typeface="宋体" panose="02010600030101010101" pitchFamily="2" charset="-122"/>
              </a:rPr>
              <a:t>如果不能放大一个块，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sz="2700">
                <a:ea typeface="宋体" panose="02010600030101010101" pitchFamily="2" charset="-122"/>
              </a:rPr>
              <a:t>会在别处分配一个新块，然后将旧块的内容复制到新块中。</a:t>
            </a:r>
          </a:p>
          <a:p>
            <a:r xmlns:a="http://schemas.openxmlformats.org/drawingml/2006/main">
              <a:rPr lang="zh-CN" altLang="zh-CN" sz="2700">
                <a:ea typeface="宋体" panose="02010600030101010101" pitchFamily="2" charset="-122"/>
              </a:rPr>
              <a:t>一旦</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realloc</a:t>
            </a:r>
            <a:r xmlns:a="http://schemas.openxmlformats.org/drawingml/2006/main">
              <a:rPr lang="zh-CN" altLang="zh-CN" sz="2700">
                <a:ea typeface="宋体" panose="02010600030101010101" pitchFamily="2" charset="-122"/>
              </a:rPr>
              <a:t>返回，确保更新所有指向内存块的指针，以防它被移动。</a:t>
            </a:r>
          </a:p>
        </p:txBody>
      </p:sp>
      <p:sp>
        <p:nvSpPr>
          <p:cNvPr id="4" name="Footer Placeholder 3">
            <a:extLst>
              <a:ext uri="{FF2B5EF4-FFF2-40B4-BE49-F238E27FC236}">
                <a16:creationId xmlns:a16="http://schemas.microsoft.com/office/drawing/2014/main" id="{E7E837B4-CC62-CD16-1170-B782E2DFD9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2B47E14-102E-F48D-78FD-46D7DB6F1A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BB4FF6-2D8F-DD46-979E-F4CE16E77986}"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22175FA-7CFB-27BF-9653-507A9F7E719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释放存储</a:t>
            </a:r>
          </a:p>
        </p:txBody>
      </p:sp>
      <p:sp>
        <p:nvSpPr>
          <p:cNvPr id="44035" name="Content Placeholder 2">
            <a:extLst>
              <a:ext uri="{FF2B5EF4-FFF2-40B4-BE49-F238E27FC236}">
                <a16:creationId xmlns:a16="http://schemas.microsoft.com/office/drawing/2014/main" id="{A05C8970-F597-E810-B686-6ECD636CCC51}"/>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和其他内存分配函数从称为</a:t>
            </a:r>
            <a:r xmlns:a="http://schemas.openxmlformats.org/drawingml/2006/main">
              <a:rPr lang="zh-CN" altLang="zh-CN" b="1" i="1">
                <a:ea typeface="宋体" panose="02010600030101010101" pitchFamily="2" charset="-122"/>
              </a:rPr>
              <a:t>堆的存储池中获取内存块。</a:t>
            </a:r>
          </a:p>
          <a:p>
            <a:r xmlns:a="http://schemas.openxmlformats.org/drawingml/2006/main">
              <a:rPr lang="zh-CN" altLang="zh-CN">
                <a:ea typeface="宋体" panose="02010600030101010101" pitchFamily="2" charset="-122"/>
              </a:rPr>
              <a:t>过于频繁地调用这些函数——或者向它们请求大块内存——会耗尽堆，导致函数返回空指针。</a:t>
            </a:r>
          </a:p>
          <a:p>
            <a:r xmlns:a="http://schemas.openxmlformats.org/drawingml/2006/main">
              <a:rPr lang="zh-CN" altLang="zh-CN">
                <a:ea typeface="宋体" panose="02010600030101010101" pitchFamily="2" charset="-122"/>
              </a:rPr>
              <a:t>更糟糕的是，程序可能会分配内存块然后失去对它们的跟踪，从而浪费空间。</a:t>
            </a:r>
          </a:p>
        </p:txBody>
      </p:sp>
      <p:sp>
        <p:nvSpPr>
          <p:cNvPr id="4" name="Footer Placeholder 3">
            <a:extLst>
              <a:ext uri="{FF2B5EF4-FFF2-40B4-BE49-F238E27FC236}">
                <a16:creationId xmlns:a16="http://schemas.microsoft.com/office/drawing/2014/main" id="{77CED2D2-A83C-BDD4-5501-17CBB4BD25E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C897E89-75AF-484E-2F7F-61A045BD4F5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FF53A3-736B-E84B-AF4E-075F503DCAEC}"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9655353-30F6-A792-5901-C3A1C1553DB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释放存储</a:t>
            </a:r>
          </a:p>
        </p:txBody>
      </p:sp>
      <p:sp>
        <p:nvSpPr>
          <p:cNvPr id="45059" name="Content Placeholder 2">
            <a:extLst>
              <a:ext uri="{FF2B5EF4-FFF2-40B4-BE49-F238E27FC236}">
                <a16:creationId xmlns:a16="http://schemas.microsoft.com/office/drawing/2014/main" id="{86BAE739-AE2D-B1D4-7E60-9810D9059723}"/>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malloc(…);</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 = malloc(…);</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q;</a:t>
            </a:r>
          </a:p>
          <a:p>
            <a:r xmlns:a="http://schemas.openxmlformats.org/drawingml/2006/main">
              <a:rPr lang="zh-CN" altLang="zh-CN">
                <a:ea typeface="宋体" panose="02010600030101010101" pitchFamily="2" charset="-122"/>
              </a:rPr>
              <a:t>前两条语句执行后的快照：</a:t>
            </a:r>
          </a:p>
        </p:txBody>
      </p:sp>
      <p:sp>
        <p:nvSpPr>
          <p:cNvPr id="4" name="Footer Placeholder 3">
            <a:extLst>
              <a:ext uri="{FF2B5EF4-FFF2-40B4-BE49-F238E27FC236}">
                <a16:creationId xmlns:a16="http://schemas.microsoft.com/office/drawing/2014/main" id="{9C6D8889-00E7-9994-D39E-597840D9B37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6BCA087-6C0C-786E-9020-AE4EDEAC1D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76658E-9A6F-8F48-9535-2EA9CB5514F5}" type="slidenum">
              <a:rPr lang="en-US" altLang="zh-CN" sz="1200">
                <a:latin typeface="Arial" panose="020B0604020202020204" pitchFamily="34" charset="0"/>
              </a:rPr>
              <a:pPr/>
              <a:t>32</a:t>
            </a:fld>
            <a:endParaRPr lang="en-US" altLang="zh-CN" sz="1800"/>
          </a:p>
        </p:txBody>
      </p:sp>
      <p:pic>
        <p:nvPicPr>
          <p:cNvPr id="45062" name="Picture 6">
            <a:extLst>
              <a:ext uri="{FF2B5EF4-FFF2-40B4-BE49-F238E27FC236}">
                <a16:creationId xmlns:a16="http://schemas.microsoft.com/office/drawing/2014/main" id="{9288DC2D-798E-3D00-AC48-FF4DFEDBA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243388"/>
            <a:ext cx="247015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7AAAD14-155F-BAEC-BB0F-5D000ED658F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释放存储</a:t>
            </a:r>
          </a:p>
        </p:txBody>
      </p:sp>
      <p:sp>
        <p:nvSpPr>
          <p:cNvPr id="46083" name="Content Placeholder 2">
            <a:extLst>
              <a:ext uri="{FF2B5EF4-FFF2-40B4-BE49-F238E27FC236}">
                <a16:creationId xmlns:a16="http://schemas.microsoft.com/office/drawing/2014/main" id="{20685217-9B98-74F7-1B45-410E949A1E50}"/>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a:ea typeface="宋体" panose="02010600030101010101" pitchFamily="2" charset="-122"/>
              </a:rPr>
              <a:t>分配给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p后</a:t>
            </a:r>
            <a:r xmlns:a="http://schemas.openxmlformats.org/drawingml/2006/main">
              <a:rPr lang="zh-CN" altLang="zh-CN">
                <a:ea typeface="宋体" panose="02010600030101010101" pitchFamily="2" charset="-122"/>
              </a:rPr>
              <a:t>，两个变量现在都指向第二个内存块：</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xmlns:a="http://schemas.openxmlformats.org/drawingml/2006/main">
              <a:rPr lang="zh-CN" altLang="zh-CN">
                <a:ea typeface="宋体" panose="02010600030101010101" pitchFamily="2" charset="-122"/>
              </a:rPr>
              <a:t>没有指向第一个块的指针，因此我们将永远无法再次使用它。</a:t>
            </a:r>
          </a:p>
        </p:txBody>
      </p:sp>
      <p:sp>
        <p:nvSpPr>
          <p:cNvPr id="4" name="Footer Placeholder 3">
            <a:extLst>
              <a:ext uri="{FF2B5EF4-FFF2-40B4-BE49-F238E27FC236}">
                <a16:creationId xmlns:a16="http://schemas.microsoft.com/office/drawing/2014/main" id="{8AE5B95F-48B6-A554-9842-4DD6F314474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506739E-D8F9-4129-AD26-71645ACF13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E5BEE3-3F1F-B246-9158-623026178B29}" type="slidenum">
              <a:rPr lang="en-US" altLang="zh-CN" sz="1200">
                <a:latin typeface="Arial" panose="020B0604020202020204" pitchFamily="34" charset="0"/>
              </a:rPr>
              <a:pPr/>
              <a:t>33</a:t>
            </a:fld>
            <a:endParaRPr lang="en-US" altLang="zh-CN" sz="1800"/>
          </a:p>
        </p:txBody>
      </p:sp>
      <p:pic>
        <p:nvPicPr>
          <p:cNvPr id="46086" name="Picture 6">
            <a:extLst>
              <a:ext uri="{FF2B5EF4-FFF2-40B4-BE49-F238E27FC236}">
                <a16:creationId xmlns:a16="http://schemas.microsoft.com/office/drawing/2014/main" id="{BEB1B79C-6679-33F2-8370-051BE3B0A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950" y="2541588"/>
            <a:ext cx="250825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35461E8-DEF1-AA5B-C88A-105419F8ABF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释放存储</a:t>
            </a:r>
          </a:p>
        </p:txBody>
      </p:sp>
      <p:sp>
        <p:nvSpPr>
          <p:cNvPr id="47107" name="Content Placeholder 2">
            <a:extLst>
              <a:ext uri="{FF2B5EF4-FFF2-40B4-BE49-F238E27FC236}">
                <a16:creationId xmlns:a16="http://schemas.microsoft.com/office/drawing/2014/main" id="{C460291F-60B7-4235-E443-C8E4810DFBAC}"/>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程序不再可以访问的内存块被称为</a:t>
            </a:r>
            <a:r xmlns:a="http://schemas.openxmlformats.org/drawingml/2006/main">
              <a:rPr lang="zh-CN" altLang="zh-CN" b="1" i="1">
                <a:ea typeface="宋体" panose="02010600030101010101" pitchFamily="2" charset="-122"/>
              </a:rPr>
              <a:t>垃圾。</a:t>
            </a:r>
          </a:p>
          <a:p>
            <a:r xmlns:a="http://schemas.openxmlformats.org/drawingml/2006/main">
              <a:rPr lang="zh-CN" altLang="zh-CN">
                <a:ea typeface="宋体" panose="02010600030101010101" pitchFamily="2" charset="-122"/>
              </a:rPr>
              <a:t>留下垃圾的程序存在</a:t>
            </a:r>
            <a:r xmlns:a="http://schemas.openxmlformats.org/drawingml/2006/main">
              <a:rPr lang="zh-CN" altLang="zh-CN" b="1" i="1">
                <a:ea typeface="宋体" panose="02010600030101010101" pitchFamily="2" charset="-122"/>
              </a:rPr>
              <a:t>内存泄漏。</a:t>
            </a:r>
          </a:p>
          <a:p>
            <a:r xmlns:a="http://schemas.openxmlformats.org/drawingml/2006/main">
              <a:rPr lang="zh-CN" altLang="zh-CN">
                <a:ea typeface="宋体" panose="02010600030101010101" pitchFamily="2" charset="-122"/>
              </a:rPr>
              <a:t>一些语言提供了自动定位和回收垃圾的</a:t>
            </a:r>
            <a:r xmlns:a="http://schemas.openxmlformats.org/drawingml/2006/main">
              <a:rPr lang="zh-CN" altLang="zh-CN" b="1" i="1">
                <a:ea typeface="宋体" panose="02010600030101010101" pitchFamily="2" charset="-122"/>
              </a:rPr>
              <a:t>垃圾收集器</a:t>
            </a:r>
            <a:r xmlns:a="http://schemas.openxmlformats.org/drawingml/2006/main">
              <a:rPr lang="zh-CN" altLang="zh-CN">
                <a:ea typeface="宋体" panose="02010600030101010101" pitchFamily="2" charset="-122"/>
              </a:rPr>
              <a:t>，但 C 没有。</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free</a:t>
            </a:r>
            <a:r xmlns:a="http://schemas.openxmlformats.org/drawingml/2006/main">
              <a:rPr lang="zh-CN" altLang="zh-CN">
                <a:ea typeface="宋体" panose="02010600030101010101" pitchFamily="2" charset="-122"/>
              </a:rPr>
              <a:t>函数释放不需要</a:t>
            </a:r>
            <a:r xmlns:a="http://schemas.openxmlformats.org/drawingml/2006/main">
              <a:rPr lang="zh-CN" altLang="zh-CN">
                <a:ea typeface="宋体" panose="02010600030101010101" pitchFamily="2" charset="-122"/>
              </a:rPr>
              <a:t>的内存来回收自己的垃圾。</a:t>
            </a:r>
          </a:p>
        </p:txBody>
      </p:sp>
      <p:sp>
        <p:nvSpPr>
          <p:cNvPr id="4" name="Footer Placeholder 3">
            <a:extLst>
              <a:ext uri="{FF2B5EF4-FFF2-40B4-BE49-F238E27FC236}">
                <a16:creationId xmlns:a16="http://schemas.microsoft.com/office/drawing/2014/main" id="{40604FB0-9A67-1BFA-9174-CB48942933B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48E2FDA-3A3B-BB0E-51BA-05C69800EA9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278664-DBA8-AD4E-8C27-48D5D8279552}"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75FA8A7-B727-D422-F48B-080FF2E7551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免费</a:t>
            </a:r>
            <a:r xmlns:a="http://schemas.openxmlformats.org/drawingml/2006/main">
              <a:rPr lang="zh-CN" altLang="zh-CN">
                <a:ea typeface="宋体" panose="02010600030101010101" pitchFamily="2" charset="-122"/>
              </a:rPr>
              <a:t>功能</a:t>
            </a:r>
            <a:r xmlns:a="http://schemas.openxmlformats.org/drawingml/2006/main">
              <a:rPr lang="zh-CN" altLang="zh-CN">
                <a:ea typeface="宋体" panose="02010600030101010101" pitchFamily="2" charset="-122"/>
              </a:rPr>
              <a:t>_</a:t>
            </a:r>
          </a:p>
        </p:txBody>
      </p:sp>
      <p:sp>
        <p:nvSpPr>
          <p:cNvPr id="48131" name="Content Placeholder 2">
            <a:extLst>
              <a:ext uri="{FF2B5EF4-FFF2-40B4-BE49-F238E27FC236}">
                <a16:creationId xmlns:a16="http://schemas.microsoft.com/office/drawing/2014/main" id="{A24E07D4-2D2F-9A9E-31E2-67AE6D4354B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免费</a:t>
            </a:r>
            <a:r xmlns:a="http://schemas.openxmlformats.org/drawingml/2006/main">
              <a:rPr lang="zh-CN" altLang="zh-CN">
                <a:ea typeface="宋体" panose="02010600030101010101" pitchFamily="2" charset="-122"/>
              </a:rPr>
              <a:t>原型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无效免费（无效*ptr）；</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free</a:t>
            </a:r>
            <a:r xmlns:a="http://schemas.openxmlformats.org/drawingml/2006/main">
              <a:rPr lang="zh-CN" altLang="zh-CN">
                <a:ea typeface="宋体" panose="02010600030101010101" pitchFamily="2" charset="-122"/>
              </a:rPr>
              <a:t>将传递一个指向不需要的内存块的指针：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malloc(…);</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 = malloc(…);</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免费（p）；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q;</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free会释放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指向</a:t>
            </a:r>
            <a:r xmlns:a="http://schemas.openxmlformats.org/drawingml/2006/main">
              <a:rPr lang="zh-CN" altLang="zh-CN">
                <a:ea typeface="宋体" panose="02010600030101010101" pitchFamily="2" charset="-122"/>
              </a:rPr>
              <a:t>的内存块。</a:t>
            </a:r>
          </a:p>
        </p:txBody>
      </p:sp>
      <p:sp>
        <p:nvSpPr>
          <p:cNvPr id="4" name="Footer Placeholder 3">
            <a:extLst>
              <a:ext uri="{FF2B5EF4-FFF2-40B4-BE49-F238E27FC236}">
                <a16:creationId xmlns:a16="http://schemas.microsoft.com/office/drawing/2014/main" id="{D5CE55C9-C261-CE13-EE22-C6B0357CE78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5AEF74-271C-FC49-31DA-463838FA67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3C3829-3E7D-2D47-99CF-1FF43B8D4B6E}"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41BB487-855E-306C-04F7-F8DAB688A39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“悬空指针”问题</a:t>
            </a:r>
          </a:p>
        </p:txBody>
      </p:sp>
      <p:sp>
        <p:nvSpPr>
          <p:cNvPr id="49155" name="Content Placeholder 2">
            <a:extLst>
              <a:ext uri="{FF2B5EF4-FFF2-40B4-BE49-F238E27FC236}">
                <a16:creationId xmlns:a16="http://schemas.microsoft.com/office/drawing/2014/main" id="{6F60EDB5-412A-471D-1768-776A1A31BDDC}"/>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free</a:t>
            </a:r>
            <a:r xmlns:a="http://schemas.openxmlformats.org/drawingml/2006/main">
              <a:rPr lang="zh-CN" altLang="zh-CN" sz="2600">
                <a:ea typeface="宋体" panose="02010600030101010101" pitchFamily="2" charset="-122"/>
              </a:rPr>
              <a:t>会导致一个新问题：</a:t>
            </a:r>
            <a:r xmlns:a="http://schemas.openxmlformats.org/drawingml/2006/main">
              <a:rPr lang="zh-CN" altLang="zh-CN" sz="2600" b="1" i="1">
                <a:ea typeface="宋体" panose="02010600030101010101" pitchFamily="2" charset="-122"/>
              </a:rPr>
              <a:t>悬空指针。</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free(p)</a:t>
            </a:r>
            <a:r xmlns:a="http://schemas.openxmlformats.org/drawingml/2006/main">
              <a:rPr lang="zh-CN" altLang="zh-CN" sz="2600">
                <a:ea typeface="宋体" panose="02010600030101010101" pitchFamily="2" charset="-122"/>
              </a:rPr>
              <a:t>释放</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600">
                <a:ea typeface="宋体" panose="02010600030101010101" pitchFamily="2" charset="-122"/>
              </a:rPr>
              <a:t>指向的内存块，但不改变</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600">
                <a:ea typeface="宋体" panose="02010600030101010101" pitchFamily="2" charset="-122"/>
              </a:rPr>
              <a:t>本身。</a:t>
            </a:r>
          </a:p>
          <a:p>
            <a:r xmlns:a="http://schemas.openxmlformats.org/drawingml/2006/main">
              <a:rPr lang="zh-CN" altLang="zh-CN" sz="2600">
                <a:ea typeface="宋体" panose="02010600030101010101" pitchFamily="2" charset="-122"/>
              </a:rPr>
              <a:t>如果我们忘记了</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600">
                <a:ea typeface="宋体" panose="02010600030101010101" pitchFamily="2" charset="-122"/>
              </a:rPr>
              <a:t>不再指向一个有效的内存块，可能会出现混乱：</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字符 *p = malloc(4);</a:t>
            </a:r>
          </a:p>
          <a:p>
            <a:pPr xmlns:a="http://schemas.openxmlformats.org/drawingml/2006/main">
              <a:lnSpc>
                <a:spcPct val="6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免费（p）；</a:t>
            </a:r>
          </a:p>
          <a:p>
            <a:pPr xmlns:a="http://schemas.openxmlformats.org/drawingml/2006/main">
              <a:lnSpc>
                <a:spcPct val="6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strcpy(p, "abc"); /*** 错误的 ***/</a:t>
            </a:r>
          </a:p>
          <a:p>
            <a:r xmlns:a="http://schemas.openxmlformats.org/drawingml/2006/main">
              <a:rPr lang="zh-CN" altLang="zh-CN" sz="2600">
                <a:ea typeface="宋体" panose="02010600030101010101" pitchFamily="2" charset="-122"/>
              </a:rPr>
              <a:t>修改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600">
                <a:ea typeface="宋体" panose="02010600030101010101" pitchFamily="2" charset="-122"/>
              </a:rPr>
              <a:t>指向的内存是一个严重的错误。</a:t>
            </a:r>
          </a:p>
        </p:txBody>
      </p:sp>
      <p:sp>
        <p:nvSpPr>
          <p:cNvPr id="4" name="Footer Placeholder 3">
            <a:extLst>
              <a:ext uri="{FF2B5EF4-FFF2-40B4-BE49-F238E27FC236}">
                <a16:creationId xmlns:a16="http://schemas.microsoft.com/office/drawing/2014/main" id="{4B1EAE00-A3C5-6A20-A578-01C8A160213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6F426C5-90CE-9688-2A46-B18CFF346E2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53BE86-C0F2-F948-9245-423A097CB7ED}"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B5F6462-156C-FFE1-43E2-9FDE9154E70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“悬空指针”问题</a:t>
            </a:r>
          </a:p>
        </p:txBody>
      </p:sp>
      <p:sp>
        <p:nvSpPr>
          <p:cNvPr id="50179" name="Content Placeholder 2">
            <a:extLst>
              <a:ext uri="{FF2B5EF4-FFF2-40B4-BE49-F238E27FC236}">
                <a16:creationId xmlns:a16="http://schemas.microsoft.com/office/drawing/2014/main" id="{9E8B4AE1-19BA-DADC-6535-2022FB328113}"/>
              </a:ext>
            </a:extLst>
          </p:cNvPr>
          <p:cNvSpPr>
            <a:spLocks noGrp="1"/>
          </p:cNvSpPr>
          <p:nvPr>
            <p:ph idx="1"/>
          </p:nvPr>
        </p:nvSpPr>
        <p:spPr/>
        <p:txBody>
          <a:bodyPr/>
          <a:lstStyle/>
          <a:p>
            <a:r xmlns:a="http://schemas.openxmlformats.org/drawingml/2006/main">
              <a:rPr lang="zh-CN" altLang="zh-CN">
                <a:ea typeface="宋体" panose="02010600030101010101" pitchFamily="2" charset="-122"/>
              </a:rPr>
              <a:t>悬空指针很难被发现，因为几个指针可能指向同一个内存块。</a:t>
            </a:r>
          </a:p>
          <a:p>
            <a:r xmlns:a="http://schemas.openxmlformats.org/drawingml/2006/main">
              <a:rPr lang="zh-CN" altLang="zh-CN">
                <a:ea typeface="宋体" panose="02010600030101010101" pitchFamily="2" charset="-122"/>
              </a:rPr>
              <a:t>当块被释放时，所有的指针都悬空。</a:t>
            </a:r>
          </a:p>
        </p:txBody>
      </p:sp>
      <p:sp>
        <p:nvSpPr>
          <p:cNvPr id="4" name="Footer Placeholder 3">
            <a:extLst>
              <a:ext uri="{FF2B5EF4-FFF2-40B4-BE49-F238E27FC236}">
                <a16:creationId xmlns:a16="http://schemas.microsoft.com/office/drawing/2014/main" id="{A78BFB3E-748C-DA6B-7BBF-1003CDBC417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5B90486-EF57-9C80-F342-DE4039ABAC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94B4B0-C76C-FF46-9FE1-A660D8384AA3}"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D3158CEA-761D-E627-8780-70BEFE2D355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p>
        </p:txBody>
      </p:sp>
      <p:sp>
        <p:nvSpPr>
          <p:cNvPr id="51203" name="Content Placeholder 2">
            <a:extLst>
              <a:ext uri="{FF2B5EF4-FFF2-40B4-BE49-F238E27FC236}">
                <a16:creationId xmlns:a16="http://schemas.microsoft.com/office/drawing/2014/main" id="{5EF4F493-7CA0-32FD-37D8-C790AE111ACF}"/>
              </a:ext>
            </a:extLst>
          </p:cNvPr>
          <p:cNvSpPr>
            <a:spLocks noGrp="1"/>
          </p:cNvSpPr>
          <p:nvPr>
            <p:ph idx="1"/>
          </p:nvPr>
        </p:nvSpPr>
        <p:spPr/>
        <p:txBody>
          <a:bodyPr/>
          <a:lstStyle/>
          <a:p>
            <a:r xmlns:a="http://schemas.openxmlformats.org/drawingml/2006/main">
              <a:rPr lang="zh-CN" altLang="zh-CN">
                <a:ea typeface="宋体" panose="02010600030101010101" pitchFamily="2" charset="-122"/>
              </a:rPr>
              <a:t>动态存储分配对于构建列表、树、图形和其他链接数据结构特别有用。</a:t>
            </a:r>
          </a:p>
          <a:p>
            <a:r xmlns:a="http://schemas.openxmlformats.org/drawingml/2006/main">
              <a:rPr lang="zh-CN" altLang="zh-CN" b="1" i="1">
                <a:ea typeface="宋体" panose="02010600030101010101" pitchFamily="2" charset="-122"/>
              </a:rPr>
              <a:t>链表</a:t>
            </a:r>
            <a:r xmlns:a="http://schemas.openxmlformats.org/drawingml/2006/main">
              <a:rPr lang="zh-CN" altLang="zh-CN">
                <a:ea typeface="宋体" panose="02010600030101010101" pitchFamily="2" charset="-122"/>
              </a:rPr>
              <a:t>由一系列结构（称为</a:t>
            </a:r>
            <a:r xmlns:a="http://schemas.openxmlformats.org/drawingml/2006/main">
              <a:rPr lang="zh-CN" altLang="zh-CN">
                <a:ea typeface="宋体" panose="02010600030101010101" pitchFamily="2" charset="-122"/>
              </a:rPr>
              <a:t>节点</a:t>
            </a:r>
            <a:r xmlns:a="http://schemas.openxmlformats.org/drawingml/2006/main">
              <a:rPr lang="zh-CN" altLang="zh-CN" b="1" i="1">
                <a:ea typeface="宋体" panose="02010600030101010101" pitchFamily="2" charset="-122"/>
              </a:rPr>
              <a:t>）组成</a:t>
            </a:r>
            <a:r xmlns:a="http://schemas.openxmlformats.org/drawingml/2006/main">
              <a:rPr lang="zh-CN" altLang="zh-CN">
                <a:ea typeface="宋体" panose="02010600030101010101" pitchFamily="2" charset="-122"/>
              </a:rPr>
              <a:t>，每个节点都包含指向链中下一个节点的指针：</a:t>
            </a: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r xmlns:a="http://schemas.openxmlformats.org/drawingml/2006/main">
              <a:rPr lang="zh-CN" altLang="zh-CN">
                <a:ea typeface="宋体" panose="02010600030101010101" pitchFamily="2" charset="-122"/>
              </a:rPr>
              <a:t>列表中的最后一个节点包含一个空指针。</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E1E59D6-0C7A-6424-0654-9BD830FC442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2C6B810-CEA5-2B7B-2A24-580A280AF1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2BA1DF-0571-0246-8648-BD5769804F3E}" type="slidenum">
              <a:rPr lang="en-US" altLang="zh-CN" sz="1200">
                <a:latin typeface="Arial" panose="020B0604020202020204" pitchFamily="34" charset="0"/>
              </a:rPr>
              <a:pPr/>
              <a:t>38</a:t>
            </a:fld>
            <a:endParaRPr lang="en-US" altLang="zh-CN" sz="1800"/>
          </a:p>
        </p:txBody>
      </p:sp>
      <p:pic>
        <p:nvPicPr>
          <p:cNvPr id="51206" name="Picture 6">
            <a:extLst>
              <a:ext uri="{FF2B5EF4-FFF2-40B4-BE49-F238E27FC236}">
                <a16:creationId xmlns:a16="http://schemas.microsoft.com/office/drawing/2014/main" id="{55FB1AEF-F462-9433-DC49-9C3D517F3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25950"/>
            <a:ext cx="44815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B26FBEE-4DFB-DD01-F76A-F187EA9000A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p>
        </p:txBody>
      </p:sp>
      <p:sp>
        <p:nvSpPr>
          <p:cNvPr id="52227" name="Content Placeholder 2">
            <a:extLst>
              <a:ext uri="{FF2B5EF4-FFF2-40B4-BE49-F238E27FC236}">
                <a16:creationId xmlns:a16="http://schemas.microsoft.com/office/drawing/2014/main" id="{16DCA4C5-FCCE-B025-CA25-8F2D26FDB8A7}"/>
              </a:ext>
            </a:extLst>
          </p:cNvPr>
          <p:cNvSpPr>
            <a:spLocks noGrp="1"/>
          </p:cNvSpPr>
          <p:nvPr>
            <p:ph idx="1"/>
          </p:nvPr>
        </p:nvSpPr>
        <p:spPr/>
        <p:txBody>
          <a:bodyPr/>
          <a:lstStyle/>
          <a:p>
            <a:r xmlns:a="http://schemas.openxmlformats.org/drawingml/2006/main">
              <a:rPr lang="zh-CN" altLang="zh-CN">
                <a:ea typeface="宋体" panose="02010600030101010101" pitchFamily="2" charset="-122"/>
              </a:rPr>
              <a:t>链表比数组更灵活：我们可以轻松地在链表中插入和删除节点，允许链表按需增长和收缩。</a:t>
            </a:r>
          </a:p>
          <a:p>
            <a:r xmlns:a="http://schemas.openxmlformats.org/drawingml/2006/main">
              <a:rPr lang="zh-CN" altLang="zh-CN">
                <a:ea typeface="宋体" panose="02010600030101010101" pitchFamily="2" charset="-122"/>
              </a:rPr>
              <a:t>另一方面，我们失去了数组的“随机访问”能力：</a:t>
            </a:r>
          </a:p>
          <a:p>
            <a:pPr xmlns:a="http://schemas.openxmlformats.org/drawingml/2006/main" lvl="1"/>
            <a:r xmlns:a="http://schemas.openxmlformats.org/drawingml/2006/main">
              <a:rPr lang="zh-CN" altLang="zh-CN">
                <a:ea typeface="宋体" panose="02010600030101010101" pitchFamily="2" charset="-122"/>
              </a:rPr>
              <a:t>可以在相同的时间内访问数组的任何元素。</a:t>
            </a:r>
          </a:p>
          <a:p>
            <a:pPr xmlns:a="http://schemas.openxmlformats.org/drawingml/2006/main" lvl="1"/>
            <a:r xmlns:a="http://schemas.openxmlformats.org/drawingml/2006/main">
              <a:rPr lang="zh-CN" altLang="zh-CN">
                <a:ea typeface="宋体" panose="02010600030101010101" pitchFamily="2" charset="-122"/>
              </a:rPr>
              <a:t>如果节点靠近链表的开头，则访问链表中的节点很快，如果靠近链表的尾端，则访问速度较慢。</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153321C-73A9-C4FF-24D6-56045D20336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1919FA-CD30-57D5-A2C0-3A6E44E1609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5DD0AB-6EAF-6C49-8D59-0523D9ADB55C}"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88E758B-1C80-43CF-4A10-C8458AA7E33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内存分配函数</a:t>
            </a:r>
          </a:p>
        </p:txBody>
      </p:sp>
      <p:sp>
        <p:nvSpPr>
          <p:cNvPr id="16387" name="Content Placeholder 2">
            <a:extLst>
              <a:ext uri="{FF2B5EF4-FFF2-40B4-BE49-F238E27FC236}">
                <a16:creationId xmlns:a16="http://schemas.microsoft.com/office/drawing/2014/main" id="{946C03D7-3974-590F-9B2D-EC07EBF9C494}"/>
              </a:ext>
            </a:extLst>
          </p:cNvPr>
          <p:cNvSpPr>
            <a:spLocks noGrp="1"/>
          </p:cNvSpPr>
          <p:nvPr>
            <p:ph idx="1"/>
          </p:nvPr>
        </p:nvSpPr>
        <p:spPr/>
        <p:txBody>
          <a:bodyPr/>
          <a:lstStyle/>
          <a:p>
            <a:r xmlns:a="http://schemas.openxmlformats.org/drawingml/2006/main">
              <a:rPr lang="zh-CN" altLang="zh-CN">
                <a:ea typeface="宋体" panose="02010600030101010101" pitchFamily="2" charset="-122"/>
              </a:rPr>
              <a:t>&lt;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stdlib.h&gt;</a:t>
            </a:r>
            <a:r xmlns:a="http://schemas.openxmlformats.org/drawingml/2006/main">
              <a:rPr lang="zh-CN" altLang="zh-CN">
                <a:ea typeface="宋体" panose="02010600030101010101" pitchFamily="2" charset="-122"/>
              </a:rPr>
              <a:t>头文件声明了三个内存分配函数：</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malloc </a:t>
            </a:r>
            <a:r xmlns:a="http://schemas.openxmlformats.org/drawingml/2006/main">
              <a:rPr lang="zh-CN" altLang="zh-CN" sz="2400">
                <a:ea typeface="宋体" panose="02010600030101010101" pitchFamily="2" charset="-122"/>
              </a:rPr>
              <a:t>— 分配一块内存，但不对其进行初始化。</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calloc </a:t>
            </a:r>
            <a:r xmlns:a="http://schemas.openxmlformats.org/drawingml/2006/main">
              <a:rPr lang="zh-CN" altLang="zh-CN" sz="2400">
                <a:ea typeface="宋体" panose="02010600030101010101" pitchFamily="2" charset="-122"/>
              </a:rPr>
              <a:t>— 分配一块内存并清除它。</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realloc </a:t>
            </a:r>
            <a:r xmlns:a="http://schemas.openxmlformats.org/drawingml/2006/main">
              <a:rPr lang="zh-CN" altLang="zh-CN" sz="2400">
                <a:ea typeface="宋体" panose="02010600030101010101" pitchFamily="2" charset="-122"/>
              </a:rPr>
              <a:t>— 调整先前分配的内存块的大小。</a:t>
            </a:r>
          </a:p>
          <a:p>
            <a:r xmlns:a="http://schemas.openxmlformats.org/drawingml/2006/main">
              <a:rPr lang="zh-CN" altLang="zh-CN">
                <a:ea typeface="宋体" panose="02010600030101010101" pitchFamily="2" charset="-122"/>
              </a:rPr>
              <a:t>这些函数返回一个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void类型的值</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（一个“通用”指针）。</a:t>
            </a:r>
          </a:p>
        </p:txBody>
      </p:sp>
      <p:sp>
        <p:nvSpPr>
          <p:cNvPr id="4" name="Footer Placeholder 3">
            <a:extLst>
              <a:ext uri="{FF2B5EF4-FFF2-40B4-BE49-F238E27FC236}">
                <a16:creationId xmlns:a16="http://schemas.microsoft.com/office/drawing/2014/main" id="{843B29E8-0247-AAF5-98B9-358DEAD30F8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CE96822-CEC1-58DD-B34E-A1F4065F8F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E792F0-DB71-204A-9AD2-A90CFB954B05}"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317EB20-7DF1-B60A-7E9E-FB9D0727288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声明节点类型</a:t>
            </a:r>
          </a:p>
        </p:txBody>
      </p:sp>
      <p:sp>
        <p:nvSpPr>
          <p:cNvPr id="53251" name="Content Placeholder 2">
            <a:extLst>
              <a:ext uri="{FF2B5EF4-FFF2-40B4-BE49-F238E27FC236}">
                <a16:creationId xmlns:a16="http://schemas.microsoft.com/office/drawing/2014/main" id="{97936728-E2E1-3457-33DB-27BEF2F82A22}"/>
              </a:ext>
            </a:extLst>
          </p:cNvPr>
          <p:cNvSpPr>
            <a:spLocks noGrp="1"/>
          </p:cNvSpPr>
          <p:nvPr>
            <p:ph idx="1"/>
          </p:nvPr>
        </p:nvSpPr>
        <p:spPr>
          <a:xfrm>
            <a:off x="685800" y="1524000"/>
            <a:ext cx="8001000" cy="4800600"/>
          </a:xfrm>
        </p:spPr>
        <p:txBody>
          <a:bodyPr/>
          <a:lstStyle/>
          <a:p>
            <a:r xmlns:a="http://schemas.openxmlformats.org/drawingml/2006/main">
              <a:rPr lang="zh-CN" altLang="zh-CN">
                <a:ea typeface="宋体" panose="02010600030101010101" pitchFamily="2" charset="-122"/>
              </a:rPr>
              <a:t>要建立一个链表，我们需要一个代表单个节点的结构。</a:t>
            </a:r>
          </a:p>
          <a:p>
            <a:r xmlns:a="http://schemas.openxmlformats.org/drawingml/2006/main">
              <a:rPr lang="zh-CN" altLang="zh-CN">
                <a:ea typeface="宋体" panose="02010600030101010101" pitchFamily="2" charset="-122"/>
              </a:rPr>
              <a:t>节点结构将包含数据（在本例中为整数）以及指向列表中下一个节点的指针：</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价值;</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数据</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存储</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这</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*下一个;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指针</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这</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下一个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spcBef>
                <a:spcPts val="675"/>
              </a:spcBef>
            </a:pP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node</a:t>
            </a:r>
            <a:r xmlns:a="http://schemas.openxmlformats.org/drawingml/2006/main">
              <a:rPr lang="zh-CN" altLang="zh-CN">
                <a:solidFill>
                  <a:srgbClr val="000000"/>
                </a:solidFill>
                <a:ea typeface="宋体" panose="02010600030101010101" pitchFamily="2" charset="-122"/>
              </a:rPr>
              <a:t>必须是标签，而不是</a:t>
            </a:r>
            <a:r xmlns:a="http://schemas.openxmlformats.org/drawingml/2006/main">
              <a:rPr lang="zh-CN" altLang="zh-CN">
                <a:ea typeface="宋体" panose="02010600030101010101" pitchFamily="2" charset="-122"/>
              </a:rPr>
              <a:t>typedef</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名称</a:t>
            </a:r>
            <a:r xmlns:a="http://schemas.openxmlformats.org/drawingml/2006/main">
              <a:rPr lang="zh-CN" altLang="zh-CN">
                <a:ea typeface="宋体" panose="02010600030101010101" pitchFamily="2" charset="-122"/>
              </a:rPr>
              <a:t>，否则将无法声明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next的类型</a:t>
            </a:r>
            <a:r xmlns:a="http://schemas.openxmlformats.org/drawingml/2006/main">
              <a:rPr lang="zh-CN" altLang="zh-CN">
                <a:ea typeface="宋体" panose="02010600030101010101" pitchFamily="2" charset="-122"/>
              </a:rPr>
              <a:t>。</a:t>
            </a:r>
            <a:endParaRPr xmlns:a="http://schemas.openxmlformats.org/drawingml/2006/main" lang="en-US" altLang="zh-CN">
              <a:solidFill>
                <a:srgbClr val="000000"/>
              </a:solidFill>
              <a:ea typeface="宋体" panose="02010600030101010101" pitchFamily="2" charset="-122"/>
            </a:endParaRPr>
          </a:p>
        </p:txBody>
      </p:sp>
      <p:sp>
        <p:nvSpPr>
          <p:cNvPr id="4" name="Footer Placeholder 3">
            <a:extLst>
              <a:ext uri="{FF2B5EF4-FFF2-40B4-BE49-F238E27FC236}">
                <a16:creationId xmlns:a16="http://schemas.microsoft.com/office/drawing/2014/main" id="{A688B793-7F91-7535-28F7-4E33393557B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7B122C6-8D81-6F55-220E-7B3BBA84C80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3854A2-FD65-1D4E-BCF6-D9CCF052925B}" type="slidenum">
              <a:rPr lang="en-US" altLang="zh-CN" sz="1200">
                <a:latin typeface="Arial" panose="020B0604020202020204" pitchFamily="34" charset="0"/>
              </a:rPr>
              <a:pPr/>
              <a:t>40</a:t>
            </a:fld>
            <a:endParaRPr lang="en-US" altLang="zh-CN" sz="18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0C05B30-FE28-A052-C181-94E6D16CD4B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声明节点类型</a:t>
            </a:r>
          </a:p>
        </p:txBody>
      </p:sp>
      <p:sp>
        <p:nvSpPr>
          <p:cNvPr id="54275" name="Content Placeholder 2">
            <a:extLst>
              <a:ext uri="{FF2B5EF4-FFF2-40B4-BE49-F238E27FC236}">
                <a16:creationId xmlns:a16="http://schemas.microsoft.com/office/drawing/2014/main" id="{1905B407-EECA-8CAD-38E6-6296A8731951}"/>
              </a:ext>
            </a:extLst>
          </p:cNvPr>
          <p:cNvSpPr>
            <a:spLocks noGrp="1"/>
          </p:cNvSpPr>
          <p:nvPr>
            <p:ph idx="1"/>
          </p:nvPr>
        </p:nvSpPr>
        <p:spPr/>
        <p:txBody>
          <a:bodyPr/>
          <a:lstStyle/>
          <a:p>
            <a:r xmlns:a="http://schemas.openxmlformats.org/drawingml/2006/main">
              <a:rPr lang="zh-CN" altLang="zh-CN">
                <a:ea typeface="宋体" panose="02010600030101010101" pitchFamily="2" charset="-122"/>
              </a:rPr>
              <a:t>接下来，我们需要一个始终指向列表中第一个节点的变量：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结构节点 *first = NULL;</a:t>
            </a:r>
          </a:p>
          <a:p>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first设置</a:t>
            </a:r>
            <a:r xmlns:a="http://schemas.openxmlformats.org/drawingml/2006/main">
              <a:rPr lang="zh-CN" altLang="zh-CN">
                <a:ea typeface="宋体" panose="02010600030101010101" pitchFamily="2" charset="-122"/>
              </a:rPr>
              <a:t>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NULL</a:t>
            </a:r>
            <a:r xmlns:a="http://schemas.openxmlformats.org/drawingml/2006/main">
              <a:rPr lang="zh-CN" altLang="zh-CN">
                <a:ea typeface="宋体" panose="02010600030101010101" pitchFamily="2" charset="-122"/>
              </a:rPr>
              <a:t>表示列表最初为空。</a:t>
            </a:r>
          </a:p>
        </p:txBody>
      </p:sp>
      <p:sp>
        <p:nvSpPr>
          <p:cNvPr id="4" name="Footer Placeholder 3">
            <a:extLst>
              <a:ext uri="{FF2B5EF4-FFF2-40B4-BE49-F238E27FC236}">
                <a16:creationId xmlns:a16="http://schemas.microsoft.com/office/drawing/2014/main" id="{D60DFD7F-8223-95D2-B1EE-D2DE42C8722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3503DDE-8400-F2BB-1A4C-3355E7FDAC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E4AD22-9124-D840-A371-41D520ED8C6A}"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A3FE3C7-12CF-9B82-8D95-696E7C620C7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创建节点</a:t>
            </a:r>
          </a:p>
        </p:txBody>
      </p:sp>
      <p:sp>
        <p:nvSpPr>
          <p:cNvPr id="55299" name="Content Placeholder 2">
            <a:extLst>
              <a:ext uri="{FF2B5EF4-FFF2-40B4-BE49-F238E27FC236}">
                <a16:creationId xmlns:a16="http://schemas.microsoft.com/office/drawing/2014/main" id="{C152606B-A31F-4CA7-BB00-2218631CE1F7}"/>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当我们构建一个链表时，我们将一个一个地创建节点，将每个节点添加到列表中。</a:t>
            </a:r>
          </a:p>
          <a:p>
            <a:r xmlns:a="http://schemas.openxmlformats.org/drawingml/2006/main">
              <a:rPr lang="zh-CN" altLang="zh-CN">
                <a:ea typeface="宋体" panose="02010600030101010101" pitchFamily="2" charset="-122"/>
              </a:rPr>
              <a:t>创建节点的步骤：</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为节点分配内存。</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在节点中存储数据。</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将节点插入到列表中。</a:t>
            </a:r>
          </a:p>
          <a:p>
            <a:r xmlns:a="http://schemas.openxmlformats.org/drawingml/2006/main">
              <a:rPr lang="zh-CN" altLang="zh-CN">
                <a:ea typeface="宋体" panose="02010600030101010101" pitchFamily="2" charset="-122"/>
              </a:rPr>
              <a:t>我们现在将专注于前两个步骤。</a:t>
            </a:r>
          </a:p>
        </p:txBody>
      </p:sp>
      <p:sp>
        <p:nvSpPr>
          <p:cNvPr id="4" name="Footer Placeholder 3">
            <a:extLst>
              <a:ext uri="{FF2B5EF4-FFF2-40B4-BE49-F238E27FC236}">
                <a16:creationId xmlns:a16="http://schemas.microsoft.com/office/drawing/2014/main" id="{387A76C0-BDD7-4F87-E322-075556D0B31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E39A54E-9369-8A3D-2245-47B944285EC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862E7E-B757-1148-AC8F-A8DEE07C122B}"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C1612C2-681F-E293-1F44-90A421754FC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创建节点</a:t>
            </a:r>
          </a:p>
        </p:txBody>
      </p:sp>
      <p:sp>
        <p:nvSpPr>
          <p:cNvPr id="56323" name="Content Placeholder 2">
            <a:extLst>
              <a:ext uri="{FF2B5EF4-FFF2-40B4-BE49-F238E27FC236}">
                <a16:creationId xmlns:a16="http://schemas.microsoft.com/office/drawing/2014/main" id="{46AAA791-2A35-2B88-D772-1E3FDB521C72}"/>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当我们创建一个节点时，我们需要一个可以临时指向该节点的变量：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结构节点 *new_node;</a:t>
            </a:r>
          </a:p>
          <a:p>
            <a:r xmlns:a="http://schemas.openxmlformats.org/drawingml/2006/main">
              <a:rPr lang="zh-CN" altLang="zh-CN">
                <a:ea typeface="宋体" panose="02010600030101010101" pitchFamily="2" charset="-122"/>
              </a:rPr>
              <a:t>我们将使用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为新节点分配内存，将返回值保存在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new_node中</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new_node = malloc(sizeof(struct node));</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a:t>
            </a:r>
            <a:r xmlns:a="http://schemas.openxmlformats.org/drawingml/2006/main">
              <a:rPr lang="zh-CN" altLang="zh-CN">
                <a:ea typeface="宋体" panose="02010600030101010101" pitchFamily="2" charset="-122"/>
              </a:rPr>
              <a:t>现在指向一个刚好足以容纳</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a:ea typeface="宋体" panose="02010600030101010101" pitchFamily="2" charset="-122"/>
              </a:rPr>
              <a:t>结构的内存块：</a:t>
            </a:r>
          </a:p>
        </p:txBody>
      </p:sp>
      <p:sp>
        <p:nvSpPr>
          <p:cNvPr id="4" name="Footer Placeholder 3">
            <a:extLst>
              <a:ext uri="{FF2B5EF4-FFF2-40B4-BE49-F238E27FC236}">
                <a16:creationId xmlns:a16="http://schemas.microsoft.com/office/drawing/2014/main" id="{C11D48E2-7B3C-6B6E-8624-4894A9D4F11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8C1A7FB-0AC3-4CF8-D4D1-7ED05F751F3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0A891A-06CA-7249-B7C3-71EBB8F85D31}" type="slidenum">
              <a:rPr lang="en-US" altLang="zh-CN" sz="1200">
                <a:latin typeface="Arial" panose="020B0604020202020204" pitchFamily="34" charset="0"/>
              </a:rPr>
              <a:pPr/>
              <a:t>43</a:t>
            </a:fld>
            <a:endParaRPr lang="en-US" altLang="zh-CN" sz="1800"/>
          </a:p>
        </p:txBody>
      </p:sp>
      <p:pic>
        <p:nvPicPr>
          <p:cNvPr id="56326" name="Picture 6">
            <a:extLst>
              <a:ext uri="{FF2B5EF4-FFF2-40B4-BE49-F238E27FC236}">
                <a16:creationId xmlns:a16="http://schemas.microsoft.com/office/drawing/2014/main" id="{455CC222-8D61-138F-23F6-491065390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5291138"/>
            <a:ext cx="336391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468320B-841A-5EC7-67E4-B1AD53665AA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创建节点</a:t>
            </a:r>
          </a:p>
        </p:txBody>
      </p:sp>
      <p:sp>
        <p:nvSpPr>
          <p:cNvPr id="57347" name="Content Placeholder 2">
            <a:extLst>
              <a:ext uri="{FF2B5EF4-FFF2-40B4-BE49-F238E27FC236}">
                <a16:creationId xmlns:a16="http://schemas.microsoft.com/office/drawing/2014/main" id="{D8F5A29D-0CC5-2659-51E4-86BBC5BB00B7}"/>
              </a:ext>
            </a:extLst>
          </p:cNvPr>
          <p:cNvSpPr>
            <a:spLocks noGrp="1"/>
          </p:cNvSpPr>
          <p:nvPr>
            <p:ph idx="1"/>
          </p:nvPr>
        </p:nvSpPr>
        <p:spPr/>
        <p:txBody>
          <a:bodyPr/>
          <a:lstStyle/>
          <a:p>
            <a:r xmlns:a="http://schemas.openxmlformats.org/drawingml/2006/main">
              <a:rPr lang="zh-CN" altLang="zh-CN">
                <a:ea typeface="宋体" panose="02010600030101010101" pitchFamily="2" charset="-122"/>
              </a:rPr>
              <a:t>接下来，我们将数据存储在新节点的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value</a:t>
            </a:r>
            <a:r xmlns:a="http://schemas.openxmlformats.org/drawingml/2006/main">
              <a:rPr lang="zh-CN" altLang="zh-CN">
                <a:ea typeface="宋体" panose="02010600030101010101" pitchFamily="2" charset="-122"/>
              </a:rPr>
              <a:t>成员中：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(*new_node).value = 10;</a:t>
            </a:r>
          </a:p>
          <a:p>
            <a:r xmlns:a="http://schemas.openxmlformats.org/drawingml/2006/main">
              <a:rPr lang="zh-CN" altLang="zh-CN">
                <a:ea typeface="宋体" panose="02010600030101010101" pitchFamily="2" charset="-122"/>
              </a:rPr>
              <a:t>结果图片：</a:t>
            </a: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a:t>
            </a:r>
            <a:r xmlns:a="http://schemas.openxmlformats.org/drawingml/2006/main">
              <a:rPr lang="zh-CN" altLang="zh-CN">
                <a:ea typeface="宋体" panose="02010600030101010101" pitchFamily="2" charset="-122"/>
              </a:rPr>
              <a:t>周围的括号</a:t>
            </a:r>
            <a:r xmlns:a="http://schemas.openxmlformats.org/drawingml/2006/main">
              <a:rPr lang="zh-CN" altLang="zh-CN">
                <a:ea typeface="宋体" panose="02010600030101010101" pitchFamily="2" charset="-122"/>
              </a:rPr>
              <a:t>是强制性的，因为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否则运算符将优先于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p:txBody>
      </p:sp>
      <p:sp>
        <p:nvSpPr>
          <p:cNvPr id="4" name="Footer Placeholder 3">
            <a:extLst>
              <a:ext uri="{FF2B5EF4-FFF2-40B4-BE49-F238E27FC236}">
                <a16:creationId xmlns:a16="http://schemas.microsoft.com/office/drawing/2014/main" id="{515704FB-3308-EE5A-3027-0748BB21C7D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A52A652-1A72-F1C6-B5B1-45D40DC66D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5B396A-A65F-4840-BB51-42138CACC233}" type="slidenum">
              <a:rPr lang="en-US" altLang="zh-CN" sz="1200">
                <a:latin typeface="Arial" panose="020B0604020202020204" pitchFamily="34" charset="0"/>
              </a:rPr>
              <a:pPr/>
              <a:t>44</a:t>
            </a:fld>
            <a:endParaRPr lang="en-US" altLang="zh-CN" sz="1800"/>
          </a:p>
        </p:txBody>
      </p:sp>
      <p:pic>
        <p:nvPicPr>
          <p:cNvPr id="57350" name="Picture 6">
            <a:extLst>
              <a:ext uri="{FF2B5EF4-FFF2-40B4-BE49-F238E27FC236}">
                <a16:creationId xmlns:a16="http://schemas.microsoft.com/office/drawing/2014/main" id="{9969D03B-94C8-455E-A1BF-907C46744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88" y="3576638"/>
            <a:ext cx="336391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532F27F-B24C-B349-00D3-4EAB1B28DC5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 </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a:ea typeface="宋体" panose="02010600030101010101" pitchFamily="2" charset="-122"/>
              </a:rPr>
              <a:t>运算符</a:t>
            </a:r>
          </a:p>
        </p:txBody>
      </p:sp>
      <p:sp>
        <p:nvSpPr>
          <p:cNvPr id="58371" name="Content Placeholder 2">
            <a:extLst>
              <a:ext uri="{FF2B5EF4-FFF2-40B4-BE49-F238E27FC236}">
                <a16:creationId xmlns:a16="http://schemas.microsoft.com/office/drawing/2014/main" id="{527FE554-36AB-A09F-8BE2-C41FC1A69118}"/>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使用指针访问结构的成员是如此普遍，以至于 C 为此提供了一个特殊的运算符。</a:t>
            </a:r>
          </a:p>
          <a:p>
            <a:r xmlns:a="http://schemas.openxmlformats.org/drawingml/2006/main">
              <a:rPr lang="zh-CN" altLang="zh-CN">
                <a:ea typeface="宋体" panose="02010600030101010101" pitchFamily="2" charset="-122"/>
              </a:rPr>
              <a:t>此运算符称为</a:t>
            </a:r>
            <a:r xmlns:a="http://schemas.openxmlformats.org/drawingml/2006/main">
              <a:rPr lang="zh-CN" altLang="zh-CN" b="1" i="1">
                <a:ea typeface="宋体" panose="02010600030101010101" pitchFamily="2" charset="-122"/>
              </a:rPr>
              <a:t>右箭头选择，</a:t>
            </a:r>
            <a:r xmlns:a="http://schemas.openxmlformats.org/drawingml/2006/main">
              <a:rPr lang="zh-CN" altLang="zh-CN">
                <a:ea typeface="宋体" panose="02010600030101010101" pitchFamily="2" charset="-122"/>
              </a:rPr>
              <a:t>是一个减号，后跟</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a:ea typeface="宋体" panose="02010600030101010101" pitchFamily="2" charset="-122"/>
              </a:rPr>
              <a:t>运算符，我们可以写</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新节点-&gt;值 = 10；</a:t>
            </a:r>
          </a:p>
          <a:p>
            <a:pPr xmlns:a="http://schemas.openxmlformats.org/drawingml/2006/main">
              <a:buFontTx/>
              <a:buNone/>
            </a:pPr>
            <a:r xmlns:a="http://schemas.openxmlformats.org/drawingml/2006/main">
              <a:rPr lang="zh-CN" altLang="zh-CN">
                <a:ea typeface="宋体" panose="02010600030101010101" pitchFamily="2" charset="-122"/>
              </a:rPr>
              <a:t>代替</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(*new_node).value = 10;</a:t>
            </a:r>
          </a:p>
        </p:txBody>
      </p:sp>
      <p:sp>
        <p:nvSpPr>
          <p:cNvPr id="4" name="Footer Placeholder 3">
            <a:extLst>
              <a:ext uri="{FF2B5EF4-FFF2-40B4-BE49-F238E27FC236}">
                <a16:creationId xmlns:a16="http://schemas.microsoft.com/office/drawing/2014/main" id="{2BCE4A23-EB77-0DD3-3B2F-937FF3B3DFF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E85F12-C15E-201A-88B6-CFC67D5D17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BCAC0E-76A4-454F-9440-3E2DACFE0351}"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FE9DDE3A-FF5E-8895-1738-17170D3203F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 </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a:ea typeface="宋体" panose="02010600030101010101" pitchFamily="2" charset="-122"/>
              </a:rPr>
              <a:t>运算符</a:t>
            </a:r>
          </a:p>
        </p:txBody>
      </p:sp>
      <p:sp>
        <p:nvSpPr>
          <p:cNvPr id="59395" name="Content Placeholder 2">
            <a:extLst>
              <a:ext uri="{FF2B5EF4-FFF2-40B4-BE49-F238E27FC236}">
                <a16:creationId xmlns:a16="http://schemas.microsoft.com/office/drawing/2014/main" id="{15791F8E-972F-B252-ED87-E51BC8370F01}"/>
              </a:ext>
            </a:extLst>
          </p:cNvPr>
          <p:cNvSpPr>
            <a:spLocks noGrp="1"/>
          </p:cNvSpPr>
          <p:nvPr>
            <p:ph idx="1"/>
          </p:nvPr>
        </p:nvSpPr>
        <p:spPr/>
        <p:txBody>
          <a:bodyPr/>
          <a:lstStyle/>
          <a:p>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a:ea typeface="宋体" panose="02010600030101010101" pitchFamily="2" charset="-122"/>
              </a:rPr>
              <a:t>运算符产生一个左值，因此我们可以在任何允许使用普通变量的地方使用它。</a:t>
            </a:r>
          </a:p>
          <a:p>
            <a:r xmlns:a="http://schemas.openxmlformats.org/drawingml/2006/main">
              <a:rPr lang="zh-CN" altLang="zh-CN">
                <a:ea typeface="宋体" panose="02010600030101010101" pitchFamily="2" charset="-122"/>
              </a:rPr>
              <a:t>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scanf("%d", &amp;new_node-&gt;value);</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&amp;运算符仍然是必需</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，即使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a:t>
            </a:r>
            <a:r xmlns:a="http://schemas.openxmlformats.org/drawingml/2006/main">
              <a:rPr lang="zh-CN" altLang="zh-CN">
                <a:ea typeface="宋体" panose="02010600030101010101" pitchFamily="2" charset="-122"/>
              </a:rPr>
              <a:t>是一个指针。</a:t>
            </a:r>
          </a:p>
        </p:txBody>
      </p:sp>
      <p:sp>
        <p:nvSpPr>
          <p:cNvPr id="4" name="Footer Placeholder 3">
            <a:extLst>
              <a:ext uri="{FF2B5EF4-FFF2-40B4-BE49-F238E27FC236}">
                <a16:creationId xmlns:a16="http://schemas.microsoft.com/office/drawing/2014/main" id="{D8F0EBF6-540C-69BB-5E42-D408C8490E0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7BEFF8-E2DE-7178-DCB4-7789320ECD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0E6A1B-E5C4-2140-A541-5391F6A4BD0E}"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B715FCEB-5D30-E8E0-20E1-162BF5B0ED3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0419" name="Content Placeholder 2">
            <a:extLst>
              <a:ext uri="{FF2B5EF4-FFF2-40B4-BE49-F238E27FC236}">
                <a16:creationId xmlns:a16="http://schemas.microsoft.com/office/drawing/2014/main" id="{BC24D0B8-DDBD-80E6-42D6-569DEDAB0461}"/>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链表的优点之一是可以在链表中的任何位置添加节点。</a:t>
            </a:r>
          </a:p>
          <a:p>
            <a:r xmlns:a="http://schemas.openxmlformats.org/drawingml/2006/main">
              <a:rPr lang="zh-CN" altLang="zh-CN">
                <a:ea typeface="宋体" panose="02010600030101010101" pitchFamily="2" charset="-122"/>
              </a:rPr>
              <a:t>但是，列表的开头是插入节点最容易的地方。</a:t>
            </a:r>
          </a:p>
          <a:p>
            <a:r xmlns:a="http://schemas.openxmlformats.org/drawingml/2006/main">
              <a:rPr lang="zh-CN" altLang="zh-CN">
                <a:ea typeface="宋体" panose="02010600030101010101" pitchFamily="2" charset="-122"/>
              </a:rPr>
              <a:t>假设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a:t>
            </a:r>
            <a:r xmlns:a="http://schemas.openxmlformats.org/drawingml/2006/main">
              <a:rPr lang="zh-CN" altLang="zh-CN">
                <a:ea typeface="宋体" panose="02010600030101010101" pitchFamily="2" charset="-122"/>
              </a:rPr>
              <a:t>指向要插入的节点，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a:t>
            </a:r>
            <a:r xmlns:a="http://schemas.openxmlformats.org/drawingml/2006/main">
              <a:rPr lang="zh-CN" altLang="zh-CN">
                <a:ea typeface="宋体" panose="02010600030101010101" pitchFamily="2" charset="-122"/>
              </a:rPr>
              <a:t>指向链表中的第一个节点。</a:t>
            </a:r>
          </a:p>
        </p:txBody>
      </p:sp>
      <p:sp>
        <p:nvSpPr>
          <p:cNvPr id="4" name="Footer Placeholder 3">
            <a:extLst>
              <a:ext uri="{FF2B5EF4-FFF2-40B4-BE49-F238E27FC236}">
                <a16:creationId xmlns:a16="http://schemas.microsoft.com/office/drawing/2014/main" id="{421596A4-86ED-D43E-DED5-AD007621FB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F21384-5914-D044-14B1-DA6CFC55658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28EDD5-0D0B-074D-AE43-4B764DEF35B3}"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45859AB-C60B-344B-6551-BBE92D303CC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1443" name="Content Placeholder 2">
            <a:extLst>
              <a:ext uri="{FF2B5EF4-FFF2-40B4-BE49-F238E27FC236}">
                <a16:creationId xmlns:a16="http://schemas.microsoft.com/office/drawing/2014/main" id="{81940D04-4D15-3822-B38F-36AF0033DBEA}"/>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将节点插入列表需要两个语句。</a:t>
            </a:r>
          </a:p>
          <a:p>
            <a:r xmlns:a="http://schemas.openxmlformats.org/drawingml/2006/main">
              <a:rPr lang="zh-CN" altLang="zh-CN">
                <a:ea typeface="宋体" panose="02010600030101010101" pitchFamily="2" charset="-122"/>
              </a:rPr>
              <a:t>第一步是修改新节点的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下一个</a:t>
            </a:r>
            <a:r xmlns:a="http://schemas.openxmlformats.org/drawingml/2006/main">
              <a:rPr lang="zh-CN" altLang="zh-CN">
                <a:ea typeface="宋体" panose="02010600030101010101" pitchFamily="2" charset="-122"/>
              </a:rPr>
              <a:t>成员，使其指向之前在列表开头的节点：</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新节点-&gt;下一个 = 第一个；</a:t>
            </a:r>
          </a:p>
          <a:p>
            <a:r xmlns:a="http://schemas.openxmlformats.org/drawingml/2006/main">
              <a:rPr lang="zh-CN" altLang="zh-CN">
                <a:ea typeface="宋体" panose="02010600030101010101" pitchFamily="2" charset="-122"/>
              </a:rPr>
              <a:t>第二步是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首先</a:t>
            </a:r>
            <a:r xmlns:a="http://schemas.openxmlformats.org/drawingml/2006/main">
              <a:rPr lang="zh-CN" altLang="zh-CN">
                <a:ea typeface="宋体" panose="02010600030101010101" pitchFamily="2" charset="-122"/>
              </a:rPr>
              <a:t>指向新节点：</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第一=新节点；</a:t>
            </a:r>
          </a:p>
          <a:p>
            <a:r xmlns:a="http://schemas.openxmlformats.org/drawingml/2006/main">
              <a:rPr lang="zh-CN" altLang="zh-CN">
                <a:solidFill>
                  <a:srgbClr val="000000"/>
                </a:solidFill>
                <a:ea typeface="宋体" panose="02010600030101010101" pitchFamily="2" charset="-122"/>
              </a:rPr>
              <a:t>即使列表为空，这些语句也有效。</a:t>
            </a:r>
          </a:p>
          <a:p>
            <a:pPr>
              <a:lnSpc>
                <a:spcPct val="80000"/>
              </a:lnSpc>
              <a:spcBef>
                <a:spcPts val="12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989A239C-9FA7-764C-669E-77DCC537AD6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7EF3CC-3F5F-4AFA-8211-DC8139EE78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BDEACA-EEA3-2246-B98D-8628046B8B84}"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9DF9ADC-8DBA-C250-98DF-F3DF69643D2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2467" name="Content Placeholder 2">
            <a:extLst>
              <a:ext uri="{FF2B5EF4-FFF2-40B4-BE49-F238E27FC236}">
                <a16:creationId xmlns:a16="http://schemas.microsoft.com/office/drawing/2014/main" id="{8BBD6EB2-FAFB-8037-E19E-ACE20D272467}"/>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让我们跟踪将两个节点插入一个空列表的过程。</a:t>
            </a:r>
          </a:p>
          <a:p>
            <a:r xmlns:a="http://schemas.openxmlformats.org/drawingml/2006/main">
              <a:rPr lang="zh-CN" altLang="zh-CN">
                <a:ea typeface="宋体" panose="02010600030101010101" pitchFamily="2" charset="-122"/>
              </a:rPr>
              <a:t>我们将首先插入一个包含数字 10 的节点，然后插入一个包含 20 的节点。</a:t>
            </a:r>
          </a:p>
        </p:txBody>
      </p:sp>
      <p:sp>
        <p:nvSpPr>
          <p:cNvPr id="4" name="Footer Placeholder 3">
            <a:extLst>
              <a:ext uri="{FF2B5EF4-FFF2-40B4-BE49-F238E27FC236}">
                <a16:creationId xmlns:a16="http://schemas.microsoft.com/office/drawing/2014/main" id="{83DEE2BD-5E38-1246-4005-46B59FE5EA5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06F3D73-6D0A-91AC-2C22-03EE05D4A92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B65106-4012-4E41-802E-5A9ECC172D9E}"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A4196E8-0A74-14DD-D04B-ED437357400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空指针</a:t>
            </a:r>
          </a:p>
        </p:txBody>
      </p:sp>
      <p:sp>
        <p:nvSpPr>
          <p:cNvPr id="17411" name="Content Placeholder 2">
            <a:extLst>
              <a:ext uri="{FF2B5EF4-FFF2-40B4-BE49-F238E27FC236}">
                <a16:creationId xmlns:a16="http://schemas.microsoft.com/office/drawing/2014/main" id="{9C704F88-57E0-E0F0-C2B0-C4F96EA2F83B}"/>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如果内存分配函数找不到请求大小的内存块，则返回</a:t>
            </a:r>
            <a:r xmlns:a="http://schemas.openxmlformats.org/drawingml/2006/main">
              <a:rPr lang="zh-CN" altLang="zh-CN" b="1" i="1">
                <a:ea typeface="宋体" panose="02010600030101010101" pitchFamily="2" charset="-122"/>
              </a:rPr>
              <a:t>空指针。</a:t>
            </a:r>
          </a:p>
          <a:p>
            <a:r xmlns:a="http://schemas.openxmlformats.org/drawingml/2006/main">
              <a:rPr lang="zh-CN" altLang="zh-CN">
                <a:ea typeface="宋体" panose="02010600030101010101" pitchFamily="2" charset="-122"/>
              </a:rPr>
              <a:t>空指针是可以与所有有效指针区分开来的特殊值。</a:t>
            </a:r>
          </a:p>
          <a:p>
            <a:r xmlns:a="http://schemas.openxmlformats.org/drawingml/2006/main">
              <a:rPr lang="zh-CN" altLang="zh-CN">
                <a:ea typeface="宋体" panose="02010600030101010101" pitchFamily="2" charset="-122"/>
              </a:rPr>
              <a:t>在我们将函数的返回值存储在指针变量中之后，我们必须测试它是否为空指针。</a:t>
            </a:r>
          </a:p>
        </p:txBody>
      </p:sp>
      <p:sp>
        <p:nvSpPr>
          <p:cNvPr id="4" name="Footer Placeholder 3">
            <a:extLst>
              <a:ext uri="{FF2B5EF4-FFF2-40B4-BE49-F238E27FC236}">
                <a16:creationId xmlns:a16="http://schemas.microsoft.com/office/drawing/2014/main" id="{273C23C0-E834-B487-A933-AF16F26E8E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B467B97-C9A8-F2EE-E1F5-F48D8327D24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D04082-E0BA-7341-81C8-F78EBD872122}"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a:extLst>
              <a:ext uri="{FF2B5EF4-FFF2-40B4-BE49-F238E27FC236}">
                <a16:creationId xmlns:a16="http://schemas.microsoft.com/office/drawing/2014/main" id="{6A6B9730-A964-3604-2633-1E5881E2CF10}"/>
              </a:ext>
            </a:extLst>
          </p:cNvPr>
          <p:cNvSpPr>
            <a:spLocks noGrp="1"/>
          </p:cNvSpPr>
          <p:nvPr>
            <p:ph idx="1"/>
          </p:nvPr>
        </p:nvSpPr>
        <p:spPr>
          <a:xfrm>
            <a:off x="685800" y="1600200"/>
            <a:ext cx="7772400" cy="4724400"/>
          </a:xfrm>
        </p:spPr>
        <p:txBody>
          <a:bodyPr/>
          <a:lstStyle/>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第一=空；</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 =</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malloc(sizeof(结构节点));</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新节点-&gt;值 = 10；</a:t>
            </a:r>
          </a:p>
        </p:txBody>
      </p:sp>
      <p:pic>
        <p:nvPicPr>
          <p:cNvPr id="63491" name="Picture 8">
            <a:extLst>
              <a:ext uri="{FF2B5EF4-FFF2-40B4-BE49-F238E27FC236}">
                <a16:creationId xmlns:a16="http://schemas.microsoft.com/office/drawing/2014/main" id="{A4A0A98A-25CC-01B9-CF61-3650592E1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3352800"/>
            <a:ext cx="368617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3492" name="Title 1">
            <a:extLst>
              <a:ext uri="{FF2B5EF4-FFF2-40B4-BE49-F238E27FC236}">
                <a16:creationId xmlns:a16="http://schemas.microsoft.com/office/drawing/2014/main" id="{5BBE4139-A3D8-FDDC-F2AC-085B07449A0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4" name="Footer Placeholder 3">
            <a:extLst>
              <a:ext uri="{FF2B5EF4-FFF2-40B4-BE49-F238E27FC236}">
                <a16:creationId xmlns:a16="http://schemas.microsoft.com/office/drawing/2014/main" id="{ED8DBE7C-7320-3A21-0647-92F0591B320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AEB7CBA-B8F0-D636-C6FB-89A864BC54E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3D2A35-3AD5-C346-B20B-CCF1FD0664FF}" type="slidenum">
              <a:rPr lang="en-US" altLang="zh-CN" sz="1200">
                <a:latin typeface="Arial" panose="020B0604020202020204" pitchFamily="34" charset="0"/>
              </a:rPr>
              <a:pPr/>
              <a:t>50</a:t>
            </a:fld>
            <a:endParaRPr lang="en-US" altLang="zh-CN" sz="1800"/>
          </a:p>
        </p:txBody>
      </p:sp>
      <p:pic>
        <p:nvPicPr>
          <p:cNvPr id="63495" name="Picture 6">
            <a:extLst>
              <a:ext uri="{FF2B5EF4-FFF2-40B4-BE49-F238E27FC236}">
                <a16:creationId xmlns:a16="http://schemas.microsoft.com/office/drawing/2014/main" id="{6F5923D6-3232-4125-EC81-A5DB86917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0" y="1676400"/>
            <a:ext cx="136525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3496" name="Picture 9">
            <a:extLst>
              <a:ext uri="{FF2B5EF4-FFF2-40B4-BE49-F238E27FC236}">
                <a16:creationId xmlns:a16="http://schemas.microsoft.com/office/drawing/2014/main" id="{664C4E3D-248E-5C13-23BD-01A320CD6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4953000"/>
            <a:ext cx="36861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a:extLst>
              <a:ext uri="{FF2B5EF4-FFF2-40B4-BE49-F238E27FC236}">
                <a16:creationId xmlns:a16="http://schemas.microsoft.com/office/drawing/2014/main" id="{95FE0289-5147-A90E-0FF6-CDFDC4A11249}"/>
              </a:ext>
            </a:extLst>
          </p:cNvPr>
          <p:cNvSpPr>
            <a:spLocks noGrp="1"/>
          </p:cNvSpPr>
          <p:nvPr>
            <p:ph idx="1"/>
          </p:nvPr>
        </p:nvSpPr>
        <p:spPr>
          <a:xfrm>
            <a:off x="685800" y="1600200"/>
            <a:ext cx="7772400" cy="4724400"/>
          </a:xfrm>
        </p:spPr>
        <p:txBody>
          <a:bodyPr/>
          <a:lstStyle/>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新节点-&gt;下一个 = 第一个；</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第一=新节点；</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 =</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malloc(sizeof(结构节点));</a:t>
            </a:r>
          </a:p>
        </p:txBody>
      </p:sp>
      <p:pic>
        <p:nvPicPr>
          <p:cNvPr id="64515" name="Picture 9">
            <a:extLst>
              <a:ext uri="{FF2B5EF4-FFF2-40B4-BE49-F238E27FC236}">
                <a16:creationId xmlns:a16="http://schemas.microsoft.com/office/drawing/2014/main" id="{86DBB9DB-3F7A-1C51-CA3C-515983079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888" y="4956175"/>
            <a:ext cx="37020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4516" name="Title 1">
            <a:extLst>
              <a:ext uri="{FF2B5EF4-FFF2-40B4-BE49-F238E27FC236}">
                <a16:creationId xmlns:a16="http://schemas.microsoft.com/office/drawing/2014/main" id="{D96F772D-E0BE-FAB3-CFD4-DAC04FFA1BB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4" name="Footer Placeholder 3">
            <a:extLst>
              <a:ext uri="{FF2B5EF4-FFF2-40B4-BE49-F238E27FC236}">
                <a16:creationId xmlns:a16="http://schemas.microsoft.com/office/drawing/2014/main" id="{C2527845-0BDF-5603-8E0C-AC4B2C57618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E0949EA-B867-2756-E523-B11890EC812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575CC0-5D48-7940-AE12-F9A5E76FED72}" type="slidenum">
              <a:rPr lang="en-US" altLang="zh-CN" sz="1200">
                <a:latin typeface="Arial" panose="020B0604020202020204" pitchFamily="34" charset="0"/>
              </a:rPr>
              <a:pPr/>
              <a:t>51</a:t>
            </a:fld>
            <a:endParaRPr lang="en-US" altLang="zh-CN" sz="1800"/>
          </a:p>
        </p:txBody>
      </p:sp>
      <p:pic>
        <p:nvPicPr>
          <p:cNvPr id="64519" name="Picture 6">
            <a:extLst>
              <a:ext uri="{FF2B5EF4-FFF2-40B4-BE49-F238E27FC236}">
                <a16:creationId xmlns:a16="http://schemas.microsoft.com/office/drawing/2014/main" id="{F59ABC13-0D11-68C1-9AB2-0AAC4CC09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1685925"/>
            <a:ext cx="37084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4520" name="Picture 7">
            <a:extLst>
              <a:ext uri="{FF2B5EF4-FFF2-40B4-BE49-F238E27FC236}">
                <a16:creationId xmlns:a16="http://schemas.microsoft.com/office/drawing/2014/main" id="{5E524A50-4B52-7698-3278-1977E492D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988" y="3368675"/>
            <a:ext cx="36798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795112A-951F-BE04-51C4-DEF255422F7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5539" name="Content Placeholder 2">
            <a:extLst>
              <a:ext uri="{FF2B5EF4-FFF2-40B4-BE49-F238E27FC236}">
                <a16:creationId xmlns:a16="http://schemas.microsoft.com/office/drawing/2014/main" id="{BC9DBA20-A095-2DE9-01E5-9F044EBBE126}"/>
              </a:ext>
            </a:extLst>
          </p:cNvPr>
          <p:cNvSpPr>
            <a:spLocks noGrp="1"/>
          </p:cNvSpPr>
          <p:nvPr>
            <p:ph idx="1"/>
          </p:nvPr>
        </p:nvSpPr>
        <p:spPr>
          <a:xfrm>
            <a:off x="685800" y="1600200"/>
            <a:ext cx="7772400" cy="4724400"/>
          </a:xfrm>
        </p:spPr>
        <p:txBody>
          <a:bodyPr/>
          <a:lstStyle/>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新节点-&gt;值 = 20；</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新节点-&gt;下一个 = 第一个；</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第一=新节点；</a:t>
            </a:r>
          </a:p>
        </p:txBody>
      </p:sp>
      <p:sp>
        <p:nvSpPr>
          <p:cNvPr id="4" name="Footer Placeholder 3">
            <a:extLst>
              <a:ext uri="{FF2B5EF4-FFF2-40B4-BE49-F238E27FC236}">
                <a16:creationId xmlns:a16="http://schemas.microsoft.com/office/drawing/2014/main" id="{1F5131FC-F089-4CCA-8FCD-E222FDFC398C}"/>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A62479F3-F71A-4C58-1E6C-8FCBDAC496E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60303E-1FB2-7F4B-8989-2C41AC937EC0}" type="slidenum">
              <a:rPr lang="en-US" altLang="zh-CN" sz="1200">
                <a:latin typeface="Arial" panose="020B0604020202020204" pitchFamily="34" charset="0"/>
              </a:rPr>
              <a:pPr/>
              <a:t>52</a:t>
            </a:fld>
            <a:endParaRPr lang="en-US" altLang="zh-CN" sz="1800"/>
          </a:p>
        </p:txBody>
      </p:sp>
      <p:pic>
        <p:nvPicPr>
          <p:cNvPr id="65542" name="Picture 6">
            <a:extLst>
              <a:ext uri="{FF2B5EF4-FFF2-40B4-BE49-F238E27FC236}">
                <a16:creationId xmlns:a16="http://schemas.microsoft.com/office/drawing/2014/main" id="{8B2F2590-BDBF-FB87-70C8-C6BB16BD8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1685925"/>
            <a:ext cx="367982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5543" name="Picture 7">
            <a:extLst>
              <a:ext uri="{FF2B5EF4-FFF2-40B4-BE49-F238E27FC236}">
                <a16:creationId xmlns:a16="http://schemas.microsoft.com/office/drawing/2014/main" id="{6ABB523D-BE22-2C0F-852F-2A05AE526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988" y="3343275"/>
            <a:ext cx="3668712"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5544" name="Picture 8">
            <a:extLst>
              <a:ext uri="{FF2B5EF4-FFF2-40B4-BE49-F238E27FC236}">
                <a16:creationId xmlns:a16="http://schemas.microsoft.com/office/drawing/2014/main" id="{DF44783F-B0DD-3B6D-B899-F31E58F47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88" y="4940300"/>
            <a:ext cx="3668712"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26E8ED2A-77C7-EEC6-58DA-850990D1C63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6563" name="Content Placeholder 2">
            <a:extLst>
              <a:ext uri="{FF2B5EF4-FFF2-40B4-BE49-F238E27FC236}">
                <a16:creationId xmlns:a16="http://schemas.microsoft.com/office/drawing/2014/main" id="{F2B204C3-A0F0-3CEA-A696-2DBC4980002A}"/>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将包含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n的节点插入到链表中的函数，该链表由</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a:ea typeface="宋体" panose="02010600030101010101" pitchFamily="2" charset="-122"/>
              </a:rPr>
              <a:t>指向</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结构节点 *add_to_list(结构节点 *list, int 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结构节点 *new_node;</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new_node = malloc(sizeof(struct node));</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if (new_node == NULL) {</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printf("错误：</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失败的</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add_to_list\n");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新节点-&gt;值 = 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新节点-&gt;下一个 = 列表；</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返回新节点；</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5FD65C3-94F9-B971-35F4-AA8520AE6E7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661660E-34B6-F4A9-5A2A-6C0751D4215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C6CA7D-8CD0-6146-ADC9-E7FA0CA446ED}"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D9D58DEA-58A0-C0DB-A052-46015CFA770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7587" name="Content Placeholder 2">
            <a:extLst>
              <a:ext uri="{FF2B5EF4-FFF2-40B4-BE49-F238E27FC236}">
                <a16:creationId xmlns:a16="http://schemas.microsoft.com/office/drawing/2014/main" id="{C8B25E6E-D52F-BF3F-FCAE-91AB626803D2}"/>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请注意，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add_to_list</a:t>
            </a:r>
            <a:r xmlns:a="http://schemas.openxmlformats.org/drawingml/2006/main">
              <a:rPr lang="zh-CN" altLang="zh-CN">
                <a:ea typeface="宋体" panose="02010600030101010101" pitchFamily="2" charset="-122"/>
              </a:rPr>
              <a:t>返回一个指向新创建节点的指针（现在位于列表的开头）。</a:t>
            </a:r>
          </a:p>
          <a:p>
            <a:r xmlns:a="http://schemas.openxmlformats.org/drawingml/2006/main">
              <a:rPr lang="zh-CN" altLang="zh-CN">
                <a:ea typeface="宋体" panose="02010600030101010101" pitchFamily="2" charset="-122"/>
              </a:rPr>
              <a:t>当我们调用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add_to_list</a:t>
            </a:r>
            <a:r xmlns:a="http://schemas.openxmlformats.org/drawingml/2006/main">
              <a:rPr lang="zh-CN" altLang="zh-CN">
                <a:ea typeface="宋体" panose="02010600030101010101" pitchFamily="2" charset="-122"/>
              </a:rPr>
              <a:t>时，我们需要将其返回值存储到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first = add_to_list(first, 10);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first = add_to_list(first, 20);</a:t>
            </a:r>
          </a:p>
          <a:p>
            <a:r xmlns:a="http://schemas.openxmlformats.org/drawingml/2006/main">
              <a:rPr lang="zh-CN" altLang="zh-CN">
                <a:ea typeface="宋体" panose="02010600030101010101" pitchFamily="2" charset="-122"/>
              </a:rPr>
              <a:t>让</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add_to_list直接</a:t>
            </a:r>
            <a:r xmlns:a="http://schemas.openxmlformats.org/drawingml/2006/main">
              <a:rPr lang="zh-CN" altLang="zh-CN">
                <a:ea typeface="宋体" panose="02010600030101010101" pitchFamily="2" charset="-122"/>
              </a:rPr>
              <a:t>更新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 ，而不是返回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a:t>
            </a:r>
            <a:r xmlns:a="http://schemas.openxmlformats.org/drawingml/2006/main">
              <a:rPr lang="zh-CN" altLang="zh-CN">
                <a:ea typeface="宋体" panose="02010600030101010101" pitchFamily="2" charset="-122"/>
              </a:rPr>
              <a:t>的新值</a:t>
            </a:r>
            <a:r xmlns:a="http://schemas.openxmlformats.org/drawingml/2006/main">
              <a:rPr lang="zh-CN" altLang="zh-CN">
                <a:ea typeface="宋体" panose="02010600030101010101" pitchFamily="2" charset="-122"/>
              </a:rPr>
              <a:t>，结果很棘手。</a:t>
            </a:r>
          </a:p>
        </p:txBody>
      </p:sp>
      <p:sp>
        <p:nvSpPr>
          <p:cNvPr id="4" name="Footer Placeholder 3">
            <a:extLst>
              <a:ext uri="{FF2B5EF4-FFF2-40B4-BE49-F238E27FC236}">
                <a16:creationId xmlns:a16="http://schemas.microsoft.com/office/drawing/2014/main" id="{CC0772F4-CEA2-3C99-5495-453119B2B24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9C4F4C2-D8BC-9F91-4C06-D456976E11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E84CDD-DB50-1F47-8AF5-7D8E881F6CB7}"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49D094C-AD85-FBB3-1CDE-95BF3FB44E7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链表</a:t>
            </a:r>
            <a:r xmlns:a="http://schemas.openxmlformats.org/drawingml/2006/main">
              <a:rPr lang="zh-CN" altLang="zh-CN">
                <a:ea typeface="宋体" panose="02010600030101010101" pitchFamily="2" charset="-122"/>
              </a:rPr>
              <a:t>的开头插入一个节点</a:t>
            </a:r>
            <a:br xmlns:a="http://schemas.openxmlformats.org/drawingml/2006/main">
              <a:rPr lang="en-US" altLang="zh-CN">
                <a:ea typeface="宋体" panose="02010600030101010101" pitchFamily="2" charset="-122"/>
              </a:rPr>
            </a:br>
          </a:p>
        </p:txBody>
      </p:sp>
      <p:sp>
        <p:nvSpPr>
          <p:cNvPr id="68611" name="Content Placeholder 2">
            <a:extLst>
              <a:ext uri="{FF2B5EF4-FFF2-40B4-BE49-F238E27FC236}">
                <a16:creationId xmlns:a16="http://schemas.microsoft.com/office/drawing/2014/main" id="{39EE213E-4818-E0BF-BBC3-6D81D12A13CD}"/>
              </a:ext>
            </a:extLst>
          </p:cNvPr>
          <p:cNvSpPr>
            <a:spLocks noGrp="1"/>
          </p:cNvSpPr>
          <p:nvPr>
            <p:ph idx="1"/>
          </p:nvPr>
        </p:nvSpPr>
        <p:spPr>
          <a:xfrm>
            <a:off x="685800" y="1600200"/>
            <a:ext cx="8153400" cy="4724400"/>
          </a:xfrm>
        </p:spPr>
        <p:txBody>
          <a:bodyPr/>
          <a:lstStyle/>
          <a:p>
            <a:r xmlns:a="http://schemas.openxmlformats.org/drawingml/2006/main">
              <a:rPr lang="zh-CN" altLang="zh-CN" sz="2600">
                <a:ea typeface="宋体" panose="02010600030101010101" pitchFamily="2" charset="-122"/>
              </a:rPr>
              <a:t>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add_to_list</a:t>
            </a:r>
            <a:r xmlns:a="http://schemas.openxmlformats.org/drawingml/2006/main">
              <a:rPr lang="zh-CN" altLang="zh-CN" sz="2600">
                <a:ea typeface="宋体" panose="02010600030101010101" pitchFamily="2" charset="-122"/>
              </a:rPr>
              <a:t>创建包含用户输入数字的链表的函数：</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*read_numbers(void)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*first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诠释n;</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系列</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(0</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如果（n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先返回；</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first = add_to_list(first, n);</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这些数字将在列表中以相反的顺序排列。</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01C1827-FCE0-E565-9E0B-7E307CAE517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94A5C01-1548-97A6-27D6-12B82E8A98C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8BF4DA-F0FC-B944-B2DE-B6E09C95F14E}"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636F127-E21E-EDF6-AD43-267276CA841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搜索链接列表</a:t>
            </a:r>
          </a:p>
        </p:txBody>
      </p:sp>
      <p:sp>
        <p:nvSpPr>
          <p:cNvPr id="69635" name="Content Placeholder 2">
            <a:extLst>
              <a:ext uri="{FF2B5EF4-FFF2-40B4-BE49-F238E27FC236}">
                <a16:creationId xmlns:a16="http://schemas.microsoft.com/office/drawing/2014/main" id="{C2A6F02D-A003-8890-9F3F-23E43FE229AA}"/>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a:t>
            </a:r>
            <a:r xmlns:a="http://schemas.openxmlformats.org/drawingml/2006/main">
              <a:rPr lang="zh-CN" altLang="zh-CN">
                <a:ea typeface="宋体" panose="02010600030101010101" pitchFamily="2" charset="-122"/>
              </a:rPr>
              <a:t>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while循环来搜索列表，但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for</a:t>
            </a:r>
            <a:r xmlns:a="http://schemas.openxmlformats.org/drawingml/2006/main">
              <a:rPr lang="zh-CN" altLang="zh-CN">
                <a:ea typeface="宋体" panose="02010600030101010101" pitchFamily="2" charset="-122"/>
              </a:rPr>
              <a:t>语句通常更胜一筹。</a:t>
            </a:r>
          </a:p>
          <a:p>
            <a:r xmlns:a="http://schemas.openxmlformats.org/drawingml/2006/main">
              <a:rPr lang="zh-CN" altLang="zh-CN">
                <a:ea typeface="宋体" panose="02010600030101010101" pitchFamily="2" charset="-122"/>
              </a:rPr>
              <a:t>访问链表中节点的循环，使用指针变量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来跟踪“当前”节点：</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for (p = first; p != NULL; p = p-&gt;next)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solidFill>
                  <a:srgbClr val="000000"/>
                </a:solidFill>
                <a:ea typeface="宋体" panose="02010600030101010101" pitchFamily="2" charset="-122"/>
              </a:rPr>
              <a:t>这种形式的循环可用于在</a:t>
            </a:r>
            <a:r xmlns:a="http://schemas.openxmlformats.org/drawingml/2006/main">
              <a:rPr lang="zh-CN" altLang="zh-CN">
                <a:ea typeface="宋体" panose="02010600030101010101" pitchFamily="2" charset="-122"/>
              </a:rPr>
              <a:t>列表中搜索整数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n的函数</a:t>
            </a:r>
            <a:r xmlns:a="http://schemas.openxmlformats.org/drawingml/2006/main">
              <a:rPr lang="zh-CN" altLang="zh-CN">
                <a:ea typeface="宋体" panose="02010600030101010101" pitchFamily="2" charset="-122"/>
              </a:rPr>
              <a:t>。</a:t>
            </a:r>
            <a:endParaRPr xmlns:a="http://schemas.openxmlformats.org/drawingml/2006/main" lang="en-US" altLang="zh-CN">
              <a:solidFill>
                <a:srgbClr val="000000"/>
              </a:solidFill>
              <a:ea typeface="宋体" panose="02010600030101010101" pitchFamily="2" charset="-122"/>
            </a:endParaRPr>
          </a:p>
          <a:p>
            <a:pPr>
              <a:lnSpc>
                <a:spcPct val="80000"/>
              </a:lnSpc>
              <a:spcBef>
                <a:spcPts val="6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4D3D77E0-09A9-8A32-F6D5-B4029BA0EE3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1C5A612-E4CB-A55C-41D2-DAC99AAC0F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C67A90-596A-0546-BF4A-B53472F62307}"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BFD6EA0-AB7D-327A-3694-8798DC26EBF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搜索链接列表</a:t>
            </a:r>
          </a:p>
        </p:txBody>
      </p:sp>
      <p:sp>
        <p:nvSpPr>
          <p:cNvPr id="70659" name="Content Placeholder 2">
            <a:extLst>
              <a:ext uri="{FF2B5EF4-FFF2-40B4-BE49-F238E27FC236}">
                <a16:creationId xmlns:a16="http://schemas.microsoft.com/office/drawing/2014/main" id="{A6671C50-469D-52DB-AF02-62DFED6D190D}"/>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如果找到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，该函数将返回一个指向包含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n的节点的指针</a:t>
            </a:r>
            <a:r xmlns:a="http://schemas.openxmlformats.org/drawingml/2006/main">
              <a:rPr lang="zh-CN" altLang="zh-CN">
                <a:ea typeface="宋体" panose="02010600030101010101" pitchFamily="2" charset="-122"/>
              </a:rPr>
              <a:t>；否则，它将返回一个空指针。</a:t>
            </a:r>
          </a:p>
          <a:p>
            <a:r xmlns:a="http://schemas.openxmlformats.org/drawingml/2006/main">
              <a:rPr lang="zh-CN" altLang="zh-CN">
                <a:ea typeface="宋体" panose="02010600030101010101" pitchFamily="2" charset="-122"/>
              </a:rPr>
              <a:t>该函数的初始版本：</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*search_list(结构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结构节点 *p;</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for (p = list; p != NULL; p = p-&gt;next)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如果（p-&gt; 值 == 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 p;</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返回空值；</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BB5B694-DE98-1293-45AB-2B04AE180F3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4F12C95-E550-150F-DE63-F690B5C3117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09FE94-CA63-CB41-ADC4-2C003ED10399}"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4A67A50B-E141-80A6-D433-E8F08288947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搜索链接列表</a:t>
            </a:r>
          </a:p>
        </p:txBody>
      </p:sp>
      <p:sp>
        <p:nvSpPr>
          <p:cNvPr id="71683" name="Content Placeholder 2">
            <a:extLst>
              <a:ext uri="{FF2B5EF4-FFF2-40B4-BE49-F238E27FC236}">
                <a16:creationId xmlns:a16="http://schemas.microsoft.com/office/drawing/2014/main" id="{73ABB573-F689-37FB-4CD4-4A7269988601}"/>
              </a:ext>
            </a:extLst>
          </p:cNvPr>
          <p:cNvSpPr>
            <a:spLocks noGrp="1"/>
          </p:cNvSpPr>
          <p:nvPr>
            <p:ph idx="1"/>
          </p:nvPr>
        </p:nvSpPr>
        <p:spPr>
          <a:xfrm>
            <a:off x="685800" y="1524000"/>
            <a:ext cx="7924800" cy="4800600"/>
          </a:xfrm>
        </p:spPr>
        <p:txBody>
          <a:bodyPr/>
          <a:lstStyle/>
          <a:p>
            <a:r xmlns:a="http://schemas.openxmlformats.org/drawingml/2006/main">
              <a:rPr lang="zh-CN" altLang="zh-CN" sz="2700">
                <a:ea typeface="宋体" panose="02010600030101010101" pitchFamily="2" charset="-122"/>
              </a:rPr>
              <a:t>还有很多其他的方法来编写</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search_list </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一种替代方法是消除</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700">
                <a:ea typeface="宋体" panose="02010600030101010101" pitchFamily="2" charset="-122"/>
              </a:rPr>
              <a:t>变量，而是使用</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sz="2700">
                <a:ea typeface="宋体" panose="02010600030101010101" pitchFamily="2" charset="-122"/>
              </a:rPr>
              <a:t>本身来跟踪当前节点：</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*search_list(结构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for (; list != NULL; list = list-&gt;next)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if (list-&gt;value == 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返回列表；</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返回空值；</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700">
                <a:ea typeface="宋体" panose="02010600030101010101" pitchFamily="2" charset="-122"/>
              </a:rPr>
              <a:t>由于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sz="2700">
                <a:ea typeface="宋体" panose="02010600030101010101" pitchFamily="2" charset="-122"/>
              </a:rPr>
              <a:t>是原始列表指针的副本，因此在函数中更改它没有害处。</a:t>
            </a:r>
          </a:p>
        </p:txBody>
      </p:sp>
      <p:sp>
        <p:nvSpPr>
          <p:cNvPr id="4" name="Footer Placeholder 3">
            <a:extLst>
              <a:ext uri="{FF2B5EF4-FFF2-40B4-BE49-F238E27FC236}">
                <a16:creationId xmlns:a16="http://schemas.microsoft.com/office/drawing/2014/main" id="{9EB86B73-1087-B817-E6F2-EF1A6657833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ED65F38-748D-C7E8-4734-16A284C003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6927C5-9B4E-9F44-BC93-1564F7B7DAA8}"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544BF9E-21A3-43DA-71B6-48A16CFA67E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搜索链接列表</a:t>
            </a:r>
          </a:p>
        </p:txBody>
      </p:sp>
      <p:sp>
        <p:nvSpPr>
          <p:cNvPr id="72707" name="Content Placeholder 2">
            <a:extLst>
              <a:ext uri="{FF2B5EF4-FFF2-40B4-BE49-F238E27FC236}">
                <a16:creationId xmlns:a16="http://schemas.microsoft.com/office/drawing/2014/main" id="{1FEEC448-67E5-3130-0912-8A9F4B6B2689}"/>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另一种选择：</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*search_list(结构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for (; list != NULL &amp;&amp; list-&gt;value != 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列表=列表-&gt;下一个）</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返回列表；</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spcBef>
                <a:spcPts val="675"/>
              </a:spcBef>
            </a:pPr>
            <a:r xmlns:a="http://schemas.openxmlformats.org/drawingml/2006/main">
              <a:rPr lang="zh-CN" altLang="zh-CN">
                <a:solidFill>
                  <a:srgbClr val="000000"/>
                </a:solidFill>
                <a:ea typeface="宋体" panose="02010600030101010101" pitchFamily="2" charset="-122"/>
              </a:rPr>
              <a:t>因为</a:t>
            </a:r>
            <a:r xmlns:a="http://schemas.openxmlformats.org/drawingml/2006/main">
              <a:rPr lang="zh-CN" altLang="zh-CN">
                <a:solidFill>
                  <a:srgbClr val="000000"/>
                </a:solidFill>
                <a:ea typeface="宋体" panose="02010600030101010101" pitchFamily="2" charset="-122"/>
              </a:rPr>
              <a:t>如果我们到达列表的末尾list 是</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NULL ，</a:t>
            </a:r>
            <a:r xmlns:a="http://schemas.openxmlformats.org/drawingml/2006/main">
              <a:rPr lang="zh-CN" altLang="zh-CN">
                <a:solidFill>
                  <a:srgbClr val="000000"/>
                </a:solidFill>
                <a:ea typeface="宋体" panose="02010600030101010101" pitchFamily="2" charset="-122"/>
              </a:rPr>
              <a:t>即使我们没有找到</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n ，返回的</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列表也是正确的</a:t>
            </a:r>
            <a:r xmlns:a="http://schemas.openxmlformats.org/drawingml/2006/main">
              <a:rPr lang="zh-CN" altLang="zh-CN">
                <a:solidFill>
                  <a:srgbClr val="000000"/>
                </a:solidFill>
                <a:ea typeface="宋体" panose="02010600030101010101" pitchFamily="2" charset="-122"/>
              </a:rPr>
              <a:t>。</a:t>
            </a:r>
          </a:p>
        </p:txBody>
      </p:sp>
      <p:sp>
        <p:nvSpPr>
          <p:cNvPr id="4" name="Footer Placeholder 3">
            <a:extLst>
              <a:ext uri="{FF2B5EF4-FFF2-40B4-BE49-F238E27FC236}">
                <a16:creationId xmlns:a16="http://schemas.microsoft.com/office/drawing/2014/main" id="{9465AE5B-1403-7418-0031-56C8F709401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B8DE67A-44E9-9589-AD60-CE10AE0D04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778ED1-977C-1847-A1DE-BB77784AB160}"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FFDBDD0-A119-5886-A08A-97944FAF938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空指针</a:t>
            </a:r>
          </a:p>
        </p:txBody>
      </p:sp>
      <p:sp>
        <p:nvSpPr>
          <p:cNvPr id="18435" name="Content Placeholder 2">
            <a:extLst>
              <a:ext uri="{FF2B5EF4-FFF2-40B4-BE49-F238E27FC236}">
                <a16:creationId xmlns:a16="http://schemas.microsoft.com/office/drawing/2014/main" id="{D1312D1E-B589-3527-44AB-DB77F61E9FEE}"/>
              </a:ext>
            </a:extLst>
          </p:cNvPr>
          <p:cNvSpPr>
            <a:spLocks noGrp="1"/>
          </p:cNvSpPr>
          <p:nvPr>
            <p:ph idx="1"/>
          </p:nvPr>
        </p:nvSpPr>
        <p:spPr>
          <a:xfrm>
            <a:off x="685800" y="1524000"/>
            <a:ext cx="78486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的返回值</a:t>
            </a:r>
            <a:r xmlns:a="http://schemas.openxmlformats.org/drawingml/2006/main">
              <a:rPr lang="zh-CN" altLang="zh-CN">
                <a:ea typeface="宋体" panose="02010600030101010101" pitchFamily="2" charset="-122"/>
              </a:rPr>
              <a:t>的示例：</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 = malloc(10000);</a:t>
            </a:r>
          </a:p>
          <a:p>
            <a:pPr xmlns:a="http://schemas.openxmlformats.org/drawingml/2006/main">
              <a:lnSpc>
                <a:spcPct val="80000"/>
              </a:lnSpc>
              <a:spcBef>
                <a:spcPts val="6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如果（p == NULL）{</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分配</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失败的;</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拿</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合适的</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行动</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NULL</a:t>
            </a:r>
            <a:r xmlns:a="http://schemas.openxmlformats.org/drawingml/2006/main">
              <a:rPr lang="zh-CN" altLang="zh-CN">
                <a:ea typeface="宋体" panose="02010600030101010101" pitchFamily="2" charset="-122"/>
              </a:rPr>
              <a:t>是一个表示空指针的宏（在各种库头文件中定义）。</a:t>
            </a:r>
          </a:p>
          <a:p>
            <a:r xmlns:a="http://schemas.openxmlformats.org/drawingml/2006/main">
              <a:rPr lang="zh-CN" altLang="zh-CN">
                <a:ea typeface="宋体" panose="02010600030101010101" pitchFamily="2" charset="-122"/>
              </a:rPr>
              <a:t>一些程序员将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malloc的调用</a:t>
            </a:r>
            <a:r xmlns:a="http://schemas.openxmlformats.org/drawingml/2006/main">
              <a:rPr lang="zh-CN" altLang="zh-CN">
                <a:ea typeface="宋体" panose="02010600030101010101" pitchFamily="2" charset="-122"/>
              </a:rPr>
              <a:t>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NULL</a:t>
            </a:r>
            <a:r xmlns:a="http://schemas.openxmlformats.org/drawingml/2006/main">
              <a:rPr lang="zh-CN" altLang="zh-CN">
                <a:ea typeface="宋体" panose="02010600030101010101" pitchFamily="2" charset="-122"/>
              </a:rPr>
              <a:t>测试结合起来：</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if ((p = malloc(10000)) == NULL) {</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分配</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失败的;</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拿</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合适的</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行动</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0682DDB-F01E-A81E-BCF9-F09EB3146AC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4EF314A-4F06-7A7F-BE1F-37B11D359B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2DC294-38D3-DC4A-9C21-6F15D9236301}"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C4D8032-8AA3-6E2A-9912-156D4E2D897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搜索链接列表</a:t>
            </a:r>
          </a:p>
        </p:txBody>
      </p:sp>
      <p:sp>
        <p:nvSpPr>
          <p:cNvPr id="73731" name="Content Placeholder 2">
            <a:extLst>
              <a:ext uri="{FF2B5EF4-FFF2-40B4-BE49-F238E27FC236}">
                <a16:creationId xmlns:a16="http://schemas.microsoft.com/office/drawing/2014/main" id="{02A181BE-0968-ED89-836C-82B933F37B3F}"/>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如果我们使用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while</a:t>
            </a:r>
            <a:r xmlns:a="http://schemas.openxmlformats.org/drawingml/2006/main">
              <a:rPr lang="zh-CN" altLang="zh-CN">
                <a:ea typeface="宋体" panose="02010600030101010101" pitchFamily="2" charset="-122"/>
              </a:rPr>
              <a:t>语句</a:t>
            </a:r>
            <a:r xmlns:a="http://schemas.openxmlformats.org/drawingml/2006/main">
              <a:rPr lang="zh-CN" altLang="zh-CN">
                <a:ea typeface="宋体" panose="02010600030101010101" pitchFamily="2" charset="-122"/>
              </a:rPr>
              <a:t>，这个版本的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search_list可能会更清晰一些：</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*search_list(结构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while (list != NULL &amp;&amp; list-&gt;value != n)</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列表=列表-&gt;下一个；</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返回列表；</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B0D22D8-AD30-44EF-BF8A-B22D4E2BF40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396BBB3-4A04-4556-A0B6-5CDA7B1975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79BAB8-32E6-724B-89BB-F916EE9B3191}"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CA2447B-A4BE-AA03-DA7E-DAAE230516C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74755" name="Content Placeholder 2">
            <a:extLst>
              <a:ext uri="{FF2B5EF4-FFF2-40B4-BE49-F238E27FC236}">
                <a16:creationId xmlns:a16="http://schemas.microsoft.com/office/drawing/2014/main" id="{38816E87-88CC-77F7-5887-5CA1C9D20DC3}"/>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将数据存储在链表中的一大优势是我们可以轻松删除节点。</a:t>
            </a:r>
          </a:p>
          <a:p>
            <a:r xmlns:a="http://schemas.openxmlformats.org/drawingml/2006/main">
              <a:rPr lang="zh-CN" altLang="zh-CN">
                <a:ea typeface="宋体" panose="02010600030101010101" pitchFamily="2" charset="-122"/>
              </a:rPr>
              <a:t>删除节点涉及三个步骤：</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找到要删除的节点。</a:t>
            </a:r>
          </a:p>
          <a:p>
            <a:pPr xmlns:a="http://schemas.openxmlformats.org/drawingml/2006/main" marL="914400" lvl="1" indent="-514350">
              <a:lnSpc>
                <a:spcPts val="2700"/>
              </a:lnSpc>
              <a:spcBef>
                <a:spcPts val="300"/>
              </a:spcBef>
              <a:buFontTx/>
              <a:buAutoNum type="arabicPeriod"/>
            </a:pPr>
            <a:r xmlns:a="http://schemas.openxmlformats.org/drawingml/2006/main">
              <a:rPr lang="zh-CN" altLang="zh-CN">
                <a:ea typeface="宋体" panose="02010600030101010101" pitchFamily="2" charset="-122"/>
              </a:rPr>
              <a:t>更改前一个节点，使其“绕过”已删除的节点。</a:t>
            </a:r>
          </a:p>
          <a:p>
            <a:pPr xmlns:a="http://schemas.openxmlformats.org/drawingml/2006/main" marL="914400" lvl="1" indent="-514350">
              <a:lnSpc>
                <a:spcPts val="2700"/>
              </a:lnSpc>
              <a:spcBef>
                <a:spcPts val="300"/>
              </a:spcBef>
              <a:buFontTx/>
              <a:buAutoNum type="arabicPeriod"/>
            </a:pPr>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free</a:t>
            </a:r>
            <a:r xmlns:a="http://schemas.openxmlformats.org/drawingml/2006/main">
              <a:rPr lang="zh-CN" altLang="zh-CN">
                <a:ea typeface="宋体" panose="02010600030101010101" pitchFamily="2" charset="-122"/>
              </a:rPr>
              <a:t>回收被删除节点占用的空间。</a:t>
            </a:r>
          </a:p>
          <a:p>
            <a:r xmlns:a="http://schemas.openxmlformats.org/drawingml/2006/main">
              <a:rPr lang="zh-CN" altLang="zh-CN">
                <a:ea typeface="宋体" panose="02010600030101010101" pitchFamily="2" charset="-122"/>
              </a:rPr>
              <a:t>第 1 步比看起来更难，因为第 2 步需要更改</a:t>
            </a:r>
            <a:r xmlns:a="http://schemas.openxmlformats.org/drawingml/2006/main">
              <a:rPr lang="zh-CN" altLang="zh-CN" i="1">
                <a:ea typeface="宋体" panose="02010600030101010101" pitchFamily="2" charset="-122"/>
              </a:rPr>
              <a:t>前一个</a:t>
            </a:r>
            <a:r xmlns:a="http://schemas.openxmlformats.org/drawingml/2006/main">
              <a:rPr lang="zh-CN" altLang="zh-CN">
                <a:ea typeface="宋体" panose="02010600030101010101" pitchFamily="2" charset="-122"/>
              </a:rPr>
              <a:t>节点。</a:t>
            </a:r>
          </a:p>
          <a:p>
            <a:r xmlns:a="http://schemas.openxmlformats.org/drawingml/2006/main">
              <a:rPr lang="zh-CN" altLang="zh-CN">
                <a:ea typeface="宋体" panose="02010600030101010101" pitchFamily="2" charset="-122"/>
              </a:rPr>
              <a:t>这个问题有多种解决方案。</a:t>
            </a:r>
          </a:p>
        </p:txBody>
      </p:sp>
      <p:sp>
        <p:nvSpPr>
          <p:cNvPr id="4" name="Footer Placeholder 3">
            <a:extLst>
              <a:ext uri="{FF2B5EF4-FFF2-40B4-BE49-F238E27FC236}">
                <a16:creationId xmlns:a16="http://schemas.microsoft.com/office/drawing/2014/main" id="{A12774AC-BDEB-E80F-2653-9CB0D3591D7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3950E3-2418-6BCD-0962-4890B255DB8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1A9328-A274-9A40-B336-918424A5F8E8}"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B92C12CB-5E57-675F-2B1D-9CC6C4AB3A3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75779" name="Content Placeholder 2">
            <a:extLst>
              <a:ext uri="{FF2B5EF4-FFF2-40B4-BE49-F238E27FC236}">
                <a16:creationId xmlns:a16="http://schemas.microsoft.com/office/drawing/2014/main" id="{C4961AF3-D59C-BBE3-4826-9E35A80AA173}"/>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“尾随指针”技术涉及保持指向前一个节点（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prev </a:t>
            </a:r>
            <a:r xmlns:a="http://schemas.openxmlformats.org/drawingml/2006/main">
              <a:rPr lang="zh-CN" altLang="zh-CN" sz="2600">
                <a:ea typeface="宋体" panose="02010600030101010101" pitchFamily="2" charset="-122"/>
              </a:rPr>
              <a:t>）的指针以及指向当前节点（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cur </a:t>
            </a:r>
            <a:r xmlns:a="http://schemas.openxmlformats.org/drawingml/2006/main">
              <a:rPr lang="zh-CN" altLang="zh-CN" sz="2600">
                <a:ea typeface="宋体" panose="02010600030101010101" pitchFamily="2" charset="-122"/>
              </a:rPr>
              <a:t>）的指针。</a:t>
            </a:r>
          </a:p>
          <a:p>
            <a:r xmlns:a="http://schemas.openxmlformats.org/drawingml/2006/main">
              <a:rPr lang="zh-CN" altLang="zh-CN" sz="2600">
                <a:ea typeface="宋体" panose="02010600030101010101" pitchFamily="2" charset="-122"/>
              </a:rPr>
              <a:t>假设</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sz="2600">
                <a:ea typeface="宋体" panose="02010600030101010101" pitchFamily="2" charset="-122"/>
              </a:rPr>
              <a:t>指向要搜索的列表，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600">
                <a:ea typeface="宋体" panose="02010600030101010101" pitchFamily="2" charset="-122"/>
              </a:rPr>
              <a:t>是要删除的整数。</a:t>
            </a:r>
          </a:p>
          <a:p>
            <a:r xmlns:a="http://schemas.openxmlformats.org/drawingml/2006/main">
              <a:rPr lang="zh-CN" altLang="zh-CN" sz="2600">
                <a:ea typeface="宋体" panose="02010600030101010101" pitchFamily="2" charset="-122"/>
              </a:rPr>
              <a:t>实现步骤 1 的循环：</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for (cur = list, prev = NULL;</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cur != NULL &amp;&amp; cur-&gt;value != n;</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上一页=当前，当前=当前-&gt;下一个）</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当循环终止时，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cur</a:t>
            </a:r>
            <a:r xmlns:a="http://schemas.openxmlformats.org/drawingml/2006/main">
              <a:rPr lang="zh-CN" altLang="zh-CN" sz="2600">
                <a:ea typeface="宋体" panose="02010600030101010101" pitchFamily="2" charset="-122"/>
              </a:rPr>
              <a:t>指向要删除的节点，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prev</a:t>
            </a:r>
            <a:r xmlns:a="http://schemas.openxmlformats.org/drawingml/2006/main">
              <a:rPr lang="zh-CN" altLang="zh-CN" sz="2600">
                <a:ea typeface="宋体" panose="02010600030101010101" pitchFamily="2" charset="-122"/>
              </a:rPr>
              <a:t>指向前一个节点。</a:t>
            </a:r>
          </a:p>
        </p:txBody>
      </p:sp>
      <p:sp>
        <p:nvSpPr>
          <p:cNvPr id="4" name="Footer Placeholder 3">
            <a:extLst>
              <a:ext uri="{FF2B5EF4-FFF2-40B4-BE49-F238E27FC236}">
                <a16:creationId xmlns:a16="http://schemas.microsoft.com/office/drawing/2014/main" id="{71E69434-6B5A-ED54-F3D8-004666958B7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35369EC-F4EC-99B3-703C-FB058B0B84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FE59C1-BE62-5340-891B-6F5B98207BD6}"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435794E8-77B1-8914-5F92-1DD8050889E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76803" name="Content Placeholder 2">
            <a:extLst>
              <a:ext uri="{FF2B5EF4-FFF2-40B4-BE49-F238E27FC236}">
                <a16:creationId xmlns:a16="http://schemas.microsoft.com/office/drawing/2014/main" id="{29C51D16-0934-972E-243F-95E20FD20AD7}"/>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a:ea typeface="宋体" panose="02010600030101010101" pitchFamily="2" charset="-122"/>
              </a:rPr>
              <a:t>具有以下外观并且</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为 20：</a:t>
            </a:r>
          </a:p>
          <a:p>
            <a:pPr>
              <a:buFontTx/>
              <a:buNone/>
            </a:pPr>
            <a:endParaRPr lang="en-US" altLang="zh-CN">
              <a:ea typeface="宋体" panose="02010600030101010101" pitchFamily="2" charset="-122"/>
            </a:endParaRPr>
          </a:p>
          <a:p>
            <a:endParaRPr lang="en-US" altLang="zh-CN" sz="1200">
              <a:ea typeface="宋体" panose="02010600030101010101" pitchFamily="2" charset="-122"/>
            </a:endParaRP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课程</a:t>
            </a:r>
            <a:r xmlns:a="http://schemas.openxmlformats.org/drawingml/2006/main">
              <a:rPr lang="zh-CN" altLang="zh-CN">
                <a:ea typeface="宋体" panose="02010600030101010101" pitchFamily="2" charset="-122"/>
              </a:rPr>
              <a:t>后</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上一页</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NULL</a:t>
            </a:r>
            <a:r xmlns:a="http://schemas.openxmlformats.org/drawingml/2006/main">
              <a:rPr lang="zh-CN" altLang="zh-CN">
                <a:ea typeface="宋体" panose="02010600030101010101" pitchFamily="2" charset="-122"/>
              </a:rPr>
              <a:t>已被执行：</a:t>
            </a:r>
          </a:p>
        </p:txBody>
      </p:sp>
      <p:sp>
        <p:nvSpPr>
          <p:cNvPr id="4" name="Footer Placeholder 3">
            <a:extLst>
              <a:ext uri="{FF2B5EF4-FFF2-40B4-BE49-F238E27FC236}">
                <a16:creationId xmlns:a16="http://schemas.microsoft.com/office/drawing/2014/main" id="{00772708-3F6E-7E76-4EB3-461B3759210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2EE4950-855F-485F-829C-3EAC4AB916C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08CF7C-15D4-C540-87BC-FFC15ADF32E1}" type="slidenum">
              <a:rPr lang="en-US" altLang="zh-CN" sz="1200">
                <a:latin typeface="Arial" panose="020B0604020202020204" pitchFamily="34" charset="0"/>
              </a:rPr>
              <a:pPr/>
              <a:t>63</a:t>
            </a:fld>
            <a:endParaRPr lang="en-US" altLang="zh-CN" sz="1800"/>
          </a:p>
        </p:txBody>
      </p:sp>
      <p:pic>
        <p:nvPicPr>
          <p:cNvPr id="76806" name="Picture 6">
            <a:extLst>
              <a:ext uri="{FF2B5EF4-FFF2-40B4-BE49-F238E27FC236}">
                <a16:creationId xmlns:a16="http://schemas.microsoft.com/office/drawing/2014/main" id="{19215477-3D35-5EF8-5309-E3557D394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2538413"/>
            <a:ext cx="7107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76807" name="Picture 6">
            <a:extLst>
              <a:ext uri="{FF2B5EF4-FFF2-40B4-BE49-F238E27FC236}">
                <a16:creationId xmlns:a16="http://schemas.microsoft.com/office/drawing/2014/main" id="{5B973986-1F5D-6A8A-5F61-1E634AF07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4256088"/>
            <a:ext cx="7143750"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42D347C-DF08-618A-7DA7-B7873D6AF25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77827" name="Content Placeholder 2">
            <a:extLst>
              <a:ext uri="{FF2B5EF4-FFF2-40B4-BE49-F238E27FC236}">
                <a16:creationId xmlns:a16="http://schemas.microsoft.com/office/drawing/2014/main" id="{3B67D139-15B2-72F7-7BFE-00690F8FE39A}"/>
              </a:ext>
            </a:extLst>
          </p:cNvPr>
          <p:cNvSpPr>
            <a:spLocks noGrp="1"/>
          </p:cNvSpPr>
          <p:nvPr>
            <p:ph idx="1"/>
          </p:nvPr>
        </p:nvSpPr>
        <p:spPr/>
        <p:txBody>
          <a:bodyPr/>
          <a:lstStyle/>
          <a:p>
            <a:r xmlns:a="http://schemas.openxmlformats.org/drawingml/2006/main">
              <a:rPr lang="zh-CN" altLang="zh-CN">
                <a:ea typeface="宋体" panose="02010600030101010101" pitchFamily="2" charset="-122"/>
              </a:rPr>
              <a:t>测试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曲线</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无效的</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&amp;&amp;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当前-&gt;值</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为真，因为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a:t>
            </a:r>
            <a:r xmlns:a="http://schemas.openxmlformats.org/drawingml/2006/main">
              <a:rPr lang="zh-CN" altLang="zh-CN">
                <a:ea typeface="宋体" panose="02010600030101010101" pitchFamily="2" charset="-122"/>
              </a:rPr>
              <a:t>指向一个节点并且该节点不包含 20。</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上一页</a:t>
            </a:r>
            <a:r xmlns:a="http://schemas.openxmlformats.org/drawingml/2006/main">
              <a:rPr lang="zh-CN" altLang="zh-CN">
                <a:ea typeface="宋体" panose="02010600030101010101" pitchFamily="2" charset="-122"/>
              </a:rPr>
              <a:t>后</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电流，</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电流</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cur-&gt;next</a:t>
            </a:r>
            <a:r xmlns:a="http://schemas.openxmlformats.org/drawingml/2006/main">
              <a:rPr lang="zh-CN" altLang="zh-CN">
                <a:ea typeface="宋体" panose="02010600030101010101" pitchFamily="2" charset="-122"/>
              </a:rPr>
              <a:t>已执行：</a:t>
            </a:r>
          </a:p>
        </p:txBody>
      </p:sp>
      <p:sp>
        <p:nvSpPr>
          <p:cNvPr id="4" name="Footer Placeholder 3">
            <a:extLst>
              <a:ext uri="{FF2B5EF4-FFF2-40B4-BE49-F238E27FC236}">
                <a16:creationId xmlns:a16="http://schemas.microsoft.com/office/drawing/2014/main" id="{2861708B-97AF-3829-16C3-FC9ECB31D80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3D19AB2-8873-685E-7862-3F0983FEBB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B9444B-4285-0F42-8926-EA41012BE6F7}" type="slidenum">
              <a:rPr lang="en-US" altLang="zh-CN" sz="1200">
                <a:latin typeface="Arial" panose="020B0604020202020204" pitchFamily="34" charset="0"/>
              </a:rPr>
              <a:pPr/>
              <a:t>64</a:t>
            </a:fld>
            <a:endParaRPr lang="en-US" altLang="zh-CN" sz="1800"/>
          </a:p>
        </p:txBody>
      </p:sp>
      <p:pic>
        <p:nvPicPr>
          <p:cNvPr id="77830" name="Picture 6">
            <a:extLst>
              <a:ext uri="{FF2B5EF4-FFF2-40B4-BE49-F238E27FC236}">
                <a16:creationId xmlns:a16="http://schemas.microsoft.com/office/drawing/2014/main" id="{4EB31386-5FBB-0DBA-332D-B2743382C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3914775"/>
            <a:ext cx="7115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905F9C34-B003-B6F1-B554-CF0FF54BB69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78851" name="Content Placeholder 2">
            <a:extLst>
              <a:ext uri="{FF2B5EF4-FFF2-40B4-BE49-F238E27FC236}">
                <a16:creationId xmlns:a16="http://schemas.microsoft.com/office/drawing/2014/main" id="{7A2592E8-1FA0-DF30-6C00-932C0848772D}"/>
              </a:ext>
            </a:extLst>
          </p:cNvPr>
          <p:cNvSpPr>
            <a:spLocks noGrp="1"/>
          </p:cNvSpPr>
          <p:nvPr>
            <p:ph idx="1"/>
          </p:nvPr>
        </p:nvSpPr>
        <p:spPr/>
        <p:txBody>
          <a:bodyPr/>
          <a:lstStyle/>
          <a:p>
            <a:r xmlns:a="http://schemas.openxmlformats.org/drawingml/2006/main">
              <a:rPr lang="zh-CN" altLang="zh-CN">
                <a:ea typeface="宋体" panose="02010600030101010101" pitchFamily="2" charset="-122"/>
              </a:rPr>
              <a:t>测试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曲线</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无效的</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&amp;&amp;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当前-&gt;值</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再次为真，所以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prev</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电流，</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电流</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cur-&gt;next</a:t>
            </a:r>
            <a:r xmlns:a="http://schemas.openxmlformats.org/drawingml/2006/main">
              <a:rPr lang="zh-CN" altLang="zh-CN">
                <a:ea typeface="宋体" panose="02010600030101010101" pitchFamily="2" charset="-122"/>
              </a:rPr>
              <a:t>再次执行：</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xmlns:a="http://schemas.openxmlformats.org/drawingml/2006/main">
              <a:rPr lang="zh-CN" altLang="zh-CN">
                <a:ea typeface="宋体" panose="02010600030101010101" pitchFamily="2" charset="-122"/>
              </a:rPr>
              <a:t>由于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a:t>
            </a:r>
            <a:r xmlns:a="http://schemas.openxmlformats.org/drawingml/2006/main">
              <a:rPr lang="zh-CN" altLang="zh-CN">
                <a:ea typeface="宋体" panose="02010600030101010101" pitchFamily="2" charset="-122"/>
              </a:rPr>
              <a:t>现在指向包含 20 的节点，条件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cur-&gt;value</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为假，循环终止。</a:t>
            </a:r>
          </a:p>
        </p:txBody>
      </p:sp>
      <p:sp>
        <p:nvSpPr>
          <p:cNvPr id="4" name="Footer Placeholder 3">
            <a:extLst>
              <a:ext uri="{FF2B5EF4-FFF2-40B4-BE49-F238E27FC236}">
                <a16:creationId xmlns:a16="http://schemas.microsoft.com/office/drawing/2014/main" id="{51D55212-6FBA-DE14-C912-8ADEDC9E568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E44F0B-FA2F-22C1-9AB3-7AA29FB9265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A6501E-470D-FA4E-9403-87B45797A732}" type="slidenum">
              <a:rPr lang="en-US" altLang="zh-CN" sz="1200">
                <a:latin typeface="Arial" panose="020B0604020202020204" pitchFamily="34" charset="0"/>
              </a:rPr>
              <a:pPr/>
              <a:t>65</a:t>
            </a:fld>
            <a:endParaRPr lang="en-US" altLang="zh-CN" sz="1800"/>
          </a:p>
        </p:txBody>
      </p:sp>
      <p:pic>
        <p:nvPicPr>
          <p:cNvPr id="78854" name="Picture 6">
            <a:extLst>
              <a:ext uri="{FF2B5EF4-FFF2-40B4-BE49-F238E27FC236}">
                <a16:creationId xmlns:a16="http://schemas.microsoft.com/office/drawing/2014/main" id="{D8118F67-DB92-8273-98B1-A6AE47F69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3014663"/>
            <a:ext cx="70929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D25FA866-0B46-A003-B1C5-16B0B85806A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79875" name="Content Placeholder 2">
            <a:extLst>
              <a:ext uri="{FF2B5EF4-FFF2-40B4-BE49-F238E27FC236}">
                <a16:creationId xmlns:a16="http://schemas.microsoft.com/office/drawing/2014/main" id="{7E46A2BD-259E-6D09-BE6D-F46B37912A08}"/>
              </a:ext>
            </a:extLst>
          </p:cNvPr>
          <p:cNvSpPr>
            <a:spLocks noGrp="1"/>
          </p:cNvSpPr>
          <p:nvPr>
            <p:ph idx="1"/>
          </p:nvPr>
        </p:nvSpPr>
        <p:spPr/>
        <p:txBody>
          <a:bodyPr/>
          <a:lstStyle/>
          <a:p>
            <a:r xmlns:a="http://schemas.openxmlformats.org/drawingml/2006/main">
              <a:rPr lang="zh-CN" altLang="zh-CN">
                <a:ea typeface="宋体" panose="02010600030101010101" pitchFamily="2" charset="-122"/>
              </a:rPr>
              <a:t>接下来，我们将执行第 2 步所需的绕过。</a:t>
            </a:r>
          </a:p>
          <a:p>
            <a:r xmlns:a="http://schemas.openxmlformats.org/drawingml/2006/main">
              <a:rPr lang="zh-CN" altLang="zh-CN">
                <a:ea typeface="宋体" panose="02010600030101010101" pitchFamily="2" charset="-122"/>
              </a:rPr>
              <a:t>该声明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上一个-&gt;下一个 = 当前-&gt;下一个；</a:t>
            </a:r>
          </a:p>
          <a:p>
            <a:pPr xmlns:a="http://schemas.openxmlformats.org/drawingml/2006/main">
              <a:buFontTx/>
              <a:buNone/>
            </a:pPr>
            <a:r xmlns:a="http://schemas.openxmlformats.org/drawingml/2006/main">
              <a:rPr lang="zh-CN" altLang="zh-CN">
                <a:ea typeface="宋体" panose="02010600030101010101" pitchFamily="2" charset="-122"/>
              </a:rPr>
              <a:t>使前一个节点中的指针指向当前节点</a:t>
            </a:r>
            <a:r xmlns:a="http://schemas.openxmlformats.org/drawingml/2006/main">
              <a:rPr lang="zh-CN" altLang="zh-CN" i="1">
                <a:ea typeface="宋体" panose="02010600030101010101" pitchFamily="2" charset="-122"/>
              </a:rPr>
              <a:t>之后</a:t>
            </a:r>
            <a:r xmlns:a="http://schemas.openxmlformats.org/drawingml/2006/main">
              <a:rPr lang="zh-CN" altLang="zh-CN">
                <a:ea typeface="宋体" panose="02010600030101010101" pitchFamily="2" charset="-122"/>
              </a:rPr>
              <a:t>的节点：</a:t>
            </a:r>
          </a:p>
        </p:txBody>
      </p:sp>
      <p:sp>
        <p:nvSpPr>
          <p:cNvPr id="4" name="Footer Placeholder 3">
            <a:extLst>
              <a:ext uri="{FF2B5EF4-FFF2-40B4-BE49-F238E27FC236}">
                <a16:creationId xmlns:a16="http://schemas.microsoft.com/office/drawing/2014/main" id="{394E1E52-3B3D-C8B8-3B4F-76D6DEE75E4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60D7D4C-A1E4-2DC5-D02B-9411FE3E46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A2DF58-B988-114B-8323-175F1588327B}" type="slidenum">
              <a:rPr lang="en-US" altLang="zh-CN" sz="1200">
                <a:latin typeface="Arial" panose="020B0604020202020204" pitchFamily="34" charset="0"/>
              </a:rPr>
              <a:pPr/>
              <a:t>66</a:t>
            </a:fld>
            <a:endParaRPr lang="en-US" altLang="zh-CN" sz="1800"/>
          </a:p>
        </p:txBody>
      </p:sp>
      <p:pic>
        <p:nvPicPr>
          <p:cNvPr id="79878" name="Picture 6">
            <a:extLst>
              <a:ext uri="{FF2B5EF4-FFF2-40B4-BE49-F238E27FC236}">
                <a16:creationId xmlns:a16="http://schemas.microsoft.com/office/drawing/2014/main" id="{5BD0F22F-7AFD-F657-872D-58DA4A16C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4052888"/>
            <a:ext cx="7164388"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C2B719B9-978E-A458-77B7-C9010BD0FE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80899" name="Content Placeholder 2">
            <a:extLst>
              <a:ext uri="{FF2B5EF4-FFF2-40B4-BE49-F238E27FC236}">
                <a16:creationId xmlns:a16="http://schemas.microsoft.com/office/drawing/2014/main" id="{28CED8DE-55CB-D93F-E273-1C7757C7A3ED}"/>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第三步，释放当前节点占用的内存：</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免费（当前）；</a:t>
            </a:r>
          </a:p>
        </p:txBody>
      </p:sp>
      <p:sp>
        <p:nvSpPr>
          <p:cNvPr id="4" name="Footer Placeholder 3">
            <a:extLst>
              <a:ext uri="{FF2B5EF4-FFF2-40B4-BE49-F238E27FC236}">
                <a16:creationId xmlns:a16="http://schemas.microsoft.com/office/drawing/2014/main" id="{13C59217-DACE-434D-33AF-619F775D08B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7C20E7-84F2-DE4C-3472-D8B806EC31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E93E49-E32A-BE4B-BE5F-355D7C29968C}"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5FF88763-475B-3049-6CFF-A178F6DA11E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81923" name="Content Placeholder 2">
            <a:extLst>
              <a:ext uri="{FF2B5EF4-FFF2-40B4-BE49-F238E27FC236}">
                <a16:creationId xmlns:a16="http://schemas.microsoft.com/office/drawing/2014/main" id="{2F2154C4-D51D-270D-34A3-2E7334C4114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delete_from_list</a:t>
            </a:r>
            <a:r xmlns:a="http://schemas.openxmlformats.org/drawingml/2006/main">
              <a:rPr lang="zh-CN" altLang="zh-CN">
                <a:ea typeface="宋体" panose="02010600030101010101" pitchFamily="2" charset="-122"/>
              </a:rPr>
              <a:t>函数使用刚刚概述的策略</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当给定一个列表和一个整数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n时，该函数删除包含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的第一个节点</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如果没有节点包含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delete_from_list</a:t>
            </a:r>
            <a:r xmlns:a="http://schemas.openxmlformats.org/drawingml/2006/main">
              <a:rPr lang="zh-CN" altLang="zh-CN">
                <a:ea typeface="宋体" panose="02010600030101010101" pitchFamily="2" charset="-122"/>
              </a:rPr>
              <a:t>什么也不做。</a:t>
            </a:r>
          </a:p>
          <a:p>
            <a:r xmlns:a="http://schemas.openxmlformats.org/drawingml/2006/main">
              <a:rPr lang="zh-CN" altLang="zh-CN">
                <a:ea typeface="宋体" panose="02010600030101010101" pitchFamily="2" charset="-122"/>
              </a:rPr>
              <a:t>在任何一种情况下，该函数都会返回一个指向列表的指针。</a:t>
            </a:r>
          </a:p>
          <a:p>
            <a:r xmlns:a="http://schemas.openxmlformats.org/drawingml/2006/main">
              <a:rPr lang="zh-CN" altLang="zh-CN">
                <a:ea typeface="宋体" panose="02010600030101010101" pitchFamily="2" charset="-122"/>
              </a:rPr>
              <a:t>删除列表中的第一个节点是一种特殊情况，需要不同的绕过步骤。</a:t>
            </a:r>
          </a:p>
        </p:txBody>
      </p:sp>
      <p:sp>
        <p:nvSpPr>
          <p:cNvPr id="4" name="Footer Placeholder 3">
            <a:extLst>
              <a:ext uri="{FF2B5EF4-FFF2-40B4-BE49-F238E27FC236}">
                <a16:creationId xmlns:a16="http://schemas.microsoft.com/office/drawing/2014/main" id="{5484CCF8-4C89-12E0-95AF-674CCA4DAE3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267D85E-3D48-0A68-A6E5-DEE9409915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689B86-CCED-B14A-98C8-B133F100EA1E}"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22D668B5-6893-59EA-1A32-474A76D64A5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从链表中删除节点</a:t>
            </a:r>
          </a:p>
        </p:txBody>
      </p:sp>
      <p:sp>
        <p:nvSpPr>
          <p:cNvPr id="82947" name="Content Placeholder 2">
            <a:extLst>
              <a:ext uri="{FF2B5EF4-FFF2-40B4-BE49-F238E27FC236}">
                <a16:creationId xmlns:a16="http://schemas.microsoft.com/office/drawing/2014/main" id="{1A2DFAC5-274C-D7AF-DC1D-8535B4C9791B}"/>
              </a:ext>
            </a:extLst>
          </p:cNvPr>
          <p:cNvSpPr>
            <a:spLocks noGrp="1"/>
          </p:cNvSpPr>
          <p:nvPr>
            <p:ph idx="1"/>
          </p:nvPr>
        </p:nvSpPr>
        <p:spPr>
          <a:xfrm>
            <a:off x="685800" y="1524000"/>
            <a:ext cx="8229600" cy="4800600"/>
          </a:xfrm>
        </p:spPr>
        <p:txBody>
          <a:bodyPr/>
          <a:lstStyle/>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*delete_from_list(结构节点 *list, int n)</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*cur, *prev;</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(cur = list, prev = NULL;</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cur != NULL &amp;&amp; cur-&gt;value != n;</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上一页=当前，当前=当前-&gt;下一个）</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如果（cur == NULL）</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返回列表； /* n 没有找到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如果（上一个 == NULL）</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列表=列表-&gt;下一个； /* n 在第一个节点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上一个-&gt;下一个 = 当前-&gt;下一个； /* n 在其他节点 */</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免费（当前）；</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返回列表；</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61D1817-8898-1040-4A65-E55FDEB33A1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8208E6B-F60D-DA8F-48BB-B31DD9BA17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E53C7F-46ED-094B-81EE-C095E7DDBA71}"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2EE231B-8585-AA80-A17F-D0F9D3D2513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空指针</a:t>
            </a:r>
          </a:p>
        </p:txBody>
      </p:sp>
      <p:sp>
        <p:nvSpPr>
          <p:cNvPr id="19459" name="Content Placeholder 2">
            <a:extLst>
              <a:ext uri="{FF2B5EF4-FFF2-40B4-BE49-F238E27FC236}">
                <a16:creationId xmlns:a16="http://schemas.microsoft.com/office/drawing/2014/main" id="{BA2B7962-5590-165A-E9A8-7911A5821B47}"/>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指针以与数字相同的方式测试真假。</a:t>
            </a:r>
          </a:p>
          <a:p>
            <a:r xmlns:a="http://schemas.openxmlformats.org/drawingml/2006/main">
              <a:rPr lang="zh-CN" altLang="zh-CN" sz="2600">
                <a:ea typeface="宋体" panose="02010600030101010101" pitchFamily="2" charset="-122"/>
              </a:rPr>
              <a:t>所有非空指针测试为真；只有空指针是假的。</a:t>
            </a:r>
          </a:p>
          <a:p>
            <a:r xmlns:a="http://schemas.openxmlformats.org/drawingml/2006/main">
              <a:rPr lang="zh-CN" altLang="zh-CN" sz="2600">
                <a:ea typeface="宋体" panose="02010600030101010101" pitchFamily="2" charset="-122"/>
              </a:rPr>
              <a:t>而不是写</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如果 (p == NULL) …</a:t>
            </a:r>
          </a:p>
          <a:p>
            <a:pPr xmlns:a="http://schemas.openxmlformats.org/drawingml/2006/main">
              <a:spcBef>
                <a:spcPts val="400"/>
              </a:spcBef>
              <a:buFontTx/>
              <a:buNone/>
            </a:pPr>
            <a:r xmlns:a="http://schemas.openxmlformats.org/drawingml/2006/main">
              <a:rPr lang="zh-CN" altLang="zh-CN" sz="2600">
                <a:ea typeface="宋体" panose="02010600030101010101" pitchFamily="2" charset="-122"/>
              </a:rPr>
              <a:t>我们可以写</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如果 (!p) …</a:t>
            </a:r>
          </a:p>
          <a:p>
            <a:r xmlns:a="http://schemas.openxmlformats.org/drawingml/2006/main">
              <a:rPr lang="zh-CN" altLang="zh-CN" sz="2600">
                <a:ea typeface="宋体" panose="02010600030101010101" pitchFamily="2" charset="-122"/>
              </a:rPr>
              <a:t>而不是写</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如果 (p != NULL) …</a:t>
            </a:r>
          </a:p>
          <a:p>
            <a:pPr xmlns:a="http://schemas.openxmlformats.org/drawingml/2006/main">
              <a:spcBef>
                <a:spcPts val="400"/>
              </a:spcBef>
              <a:buFontTx/>
              <a:buNone/>
            </a:pPr>
            <a:r xmlns:a="http://schemas.openxmlformats.org/drawingml/2006/main">
              <a:rPr lang="zh-CN" altLang="zh-CN" sz="2600">
                <a:ea typeface="宋体" panose="02010600030101010101" pitchFamily="2" charset="-122"/>
              </a:rPr>
              <a:t>我们可以写</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如果 (p) …</a:t>
            </a:r>
          </a:p>
        </p:txBody>
      </p:sp>
      <p:sp>
        <p:nvSpPr>
          <p:cNvPr id="4" name="Footer Placeholder 3">
            <a:extLst>
              <a:ext uri="{FF2B5EF4-FFF2-40B4-BE49-F238E27FC236}">
                <a16:creationId xmlns:a16="http://schemas.microsoft.com/office/drawing/2014/main" id="{26721BF3-8BFC-6A22-7833-47A4E746D6A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654A59-33B4-EDDD-50B5-9CFD4F4654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B74B22-BAA6-7A43-8355-FADB7504F48A}"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53F9003-6274-A6AE-0438-CF837FBCA9D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有序列表</a:t>
            </a:r>
          </a:p>
        </p:txBody>
      </p:sp>
      <p:sp>
        <p:nvSpPr>
          <p:cNvPr id="83971" name="Content Placeholder 2">
            <a:extLst>
              <a:ext uri="{FF2B5EF4-FFF2-40B4-BE49-F238E27FC236}">
                <a16:creationId xmlns:a16="http://schemas.microsoft.com/office/drawing/2014/main" id="{E8AC4BB2-7D3F-5182-61B2-255A5F0C6880}"/>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当列表的节点保持有序时——按存储在节点内的数据排序——我们说列表是</a:t>
            </a:r>
            <a:r xmlns:a="http://schemas.openxmlformats.org/drawingml/2006/main">
              <a:rPr lang="zh-CN" altLang="zh-CN" b="1" i="1">
                <a:ea typeface="宋体" panose="02010600030101010101" pitchFamily="2" charset="-122"/>
              </a:rPr>
              <a:t>有序的。</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将节点插入有序列表更加困难，因为节点并不总是放在列表的开头。</a:t>
            </a:r>
          </a:p>
          <a:p>
            <a:r xmlns:a="http://schemas.openxmlformats.org/drawingml/2006/main">
              <a:rPr lang="zh-CN" altLang="zh-CN">
                <a:ea typeface="宋体" panose="02010600030101010101" pitchFamily="2" charset="-122"/>
              </a:rPr>
              <a:t>但是，搜索更快：我们可以在到达所需节点所在的点后停止查找。</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8892CA4-8E3C-416A-C7F4-F32E0B3F597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B8E9F88-CA7F-B65A-A9F2-269CA278FE2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C18BDE-FE3D-9F4F-8919-B1CB82D2D227}"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FA13A987-F10E-C9A8-3B3B-C1CB0EAF10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84995" name="Content Placeholder 2">
            <a:extLst>
              <a:ext uri="{FF2B5EF4-FFF2-40B4-BE49-F238E27FC236}">
                <a16:creationId xmlns:a16="http://schemas.microsoft.com/office/drawing/2014/main" id="{2B15B097-10B0-A18B-D8D4-5F6FE553C951}"/>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inventory2.c程序是对第 16 章零件数据库程序的修改，</a:t>
            </a:r>
            <a:r xmlns:a="http://schemas.openxmlformats.org/drawingml/2006/main">
              <a:rPr lang="zh-CN" altLang="zh-CN">
                <a:ea typeface="宋体" panose="02010600030101010101" pitchFamily="2" charset="-122"/>
              </a:rPr>
              <a:t>这次</a:t>
            </a:r>
            <a:r xmlns:a="http://schemas.openxmlformats.org/drawingml/2006/main">
              <a:rPr lang="zh-CN" altLang="zh-CN">
                <a:ea typeface="宋体" panose="02010600030101010101" pitchFamily="2" charset="-122"/>
              </a:rPr>
              <a:t>数据库存储在一个链表中。</a:t>
            </a:r>
          </a:p>
          <a:p>
            <a:r xmlns:a="http://schemas.openxmlformats.org/drawingml/2006/main">
              <a:rPr lang="zh-CN" altLang="zh-CN">
                <a:ea typeface="宋体" panose="02010600030101010101" pitchFamily="2" charset="-122"/>
              </a:rPr>
              <a:t>使用链表的优点：</a:t>
            </a:r>
          </a:p>
          <a:p>
            <a:pPr xmlns:a="http://schemas.openxmlformats.org/drawingml/2006/main" lvl="1"/>
            <a:r xmlns:a="http://schemas.openxmlformats.org/drawingml/2006/main">
              <a:rPr lang="zh-CN" altLang="zh-CN">
                <a:ea typeface="宋体" panose="02010600030101010101" pitchFamily="2" charset="-122"/>
              </a:rPr>
              <a:t>无需限制数据库的大小。</a:t>
            </a:r>
          </a:p>
          <a:p>
            <a:pPr xmlns:a="http://schemas.openxmlformats.org/drawingml/2006/main" lvl="1"/>
            <a:r xmlns:a="http://schemas.openxmlformats.org/drawingml/2006/main">
              <a:rPr lang="zh-CN" altLang="zh-CN">
                <a:ea typeface="宋体" panose="02010600030101010101" pitchFamily="2" charset="-122"/>
              </a:rPr>
              <a:t>数据库可以很容易地按零件编号排序。</a:t>
            </a:r>
          </a:p>
          <a:p>
            <a:r xmlns:a="http://schemas.openxmlformats.org/drawingml/2006/main">
              <a:rPr lang="zh-CN" altLang="zh-CN">
                <a:ea typeface="宋体" panose="02010600030101010101" pitchFamily="2" charset="-122"/>
              </a:rPr>
              <a:t>在原始程序中，数据库没有排序。</a:t>
            </a:r>
          </a:p>
        </p:txBody>
      </p:sp>
      <p:sp>
        <p:nvSpPr>
          <p:cNvPr id="4" name="Footer Placeholder 3">
            <a:extLst>
              <a:ext uri="{FF2B5EF4-FFF2-40B4-BE49-F238E27FC236}">
                <a16:creationId xmlns:a16="http://schemas.microsoft.com/office/drawing/2014/main" id="{ED538C68-6F39-504C-0E10-F798C6BA155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61EDDD-00B5-37BB-BF54-DBC2BAFA5D4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811277-30A4-1949-B608-3979235B8B02}"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12EA5BC9-E350-8BCE-8837-4521816F03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86019" name="Content Placeholder 2">
            <a:extLst>
              <a:ext uri="{FF2B5EF4-FFF2-40B4-BE49-F238E27FC236}">
                <a16:creationId xmlns:a16="http://schemas.microsoft.com/office/drawing/2014/main" id="{DB785D72-B3D8-C72E-0822-16296D3AADCD}"/>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part结构</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包含一个附加成员（指向下一个节点的指针）：</a:t>
            </a:r>
          </a:p>
          <a:p>
            <a:pPr xmlns:a="http://schemas.openxmlformats.org/drawingml/2006/main">
              <a:lnSpc>
                <a:spcPct val="80000"/>
              </a:lnSpc>
              <a:spcBef>
                <a:spcPts val="12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结构部分{</a:t>
            </a:r>
          </a:p>
          <a:p>
            <a:pPr xmlns:a="http://schemas.openxmlformats.org/drawingml/2006/main">
              <a:lnSpc>
                <a:spcPct val="80000"/>
              </a:lnSpc>
              <a:spcBef>
                <a:spcPts val="6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6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6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6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结构部分*下一个；</a:t>
            </a:r>
          </a:p>
          <a:p>
            <a:pPr xmlns:a="http://schemas.openxmlformats.org/drawingml/2006/main">
              <a:lnSpc>
                <a:spcPct val="80000"/>
              </a:lnSpc>
              <a:spcBef>
                <a:spcPts val="600"/>
              </a:spcBef>
              <a:buFontTx/>
              <a:buNone/>
            </a:pPr>
            <a:r xmlns:a="http://schemas.openxmlformats.org/drawingml/2006/main">
              <a:rPr lang="zh-CN"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sz="2400">
              <a:ea typeface="宋体" panose="02010600030101010101" pitchFamily="2" charset="-122"/>
            </a:endParaRP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库存</a:t>
            </a:r>
            <a:r xmlns:a="http://schemas.openxmlformats.org/drawingml/2006/main">
              <a:rPr lang="zh-CN" altLang="zh-CN">
                <a:ea typeface="宋体" panose="02010600030101010101" pitchFamily="2" charset="-122"/>
              </a:rPr>
              <a:t>将指向列表中的第一个节点：</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 *inventory = NULL;</a:t>
            </a:r>
          </a:p>
        </p:txBody>
      </p:sp>
      <p:sp>
        <p:nvSpPr>
          <p:cNvPr id="4" name="Footer Placeholder 3">
            <a:extLst>
              <a:ext uri="{FF2B5EF4-FFF2-40B4-BE49-F238E27FC236}">
                <a16:creationId xmlns:a16="http://schemas.microsoft.com/office/drawing/2014/main" id="{BF470CD4-2C3B-8325-218F-97E6FD9AB90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C4ED421-1ED9-AAAB-7688-DAEE0428A6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985549-D0E2-A34D-9045-9A4256E505B3}"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6364B59-797D-CC0F-8226-AB6A113417D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87043" name="Content Placeholder 2">
            <a:extLst>
              <a:ext uri="{FF2B5EF4-FFF2-40B4-BE49-F238E27FC236}">
                <a16:creationId xmlns:a16="http://schemas.microsoft.com/office/drawing/2014/main" id="{13CF7DD5-379F-E979-83AF-EC9ECB26EA8D}"/>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新程序中的大多数功能将与原始程序中的对应功能非常相似。</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find_part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insert</a:t>
            </a:r>
            <a:r xmlns:a="http://schemas.openxmlformats.org/drawingml/2006/main">
              <a:rPr lang="zh-CN" altLang="zh-CN">
                <a:ea typeface="宋体" panose="02010600030101010101" pitchFamily="2" charset="-122"/>
              </a:rPr>
              <a:t>会更复杂，因为我们将按零件编号对库存列表中的节点进行排序。</a:t>
            </a:r>
          </a:p>
        </p:txBody>
      </p:sp>
      <p:sp>
        <p:nvSpPr>
          <p:cNvPr id="4" name="Footer Placeholder 3">
            <a:extLst>
              <a:ext uri="{FF2B5EF4-FFF2-40B4-BE49-F238E27FC236}">
                <a16:creationId xmlns:a16="http://schemas.microsoft.com/office/drawing/2014/main" id="{9BEA1C23-2AE7-9FB6-9B94-8FDFE58BC01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B3FE999-3663-8C9E-1B24-9424E65D36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25F78E-80B9-D94E-9292-80A9A9D22CC8}"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36BC8AE-7E1C-5686-7878-19D7D5535A8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88067" name="Content Placeholder 2">
            <a:extLst>
              <a:ext uri="{FF2B5EF4-FFF2-40B4-BE49-F238E27FC236}">
                <a16:creationId xmlns:a16="http://schemas.microsoft.com/office/drawing/2014/main" id="{0E57E864-6D8B-D704-53CD-B88A70A2DEA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在原始程序中，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find_part</a:t>
            </a:r>
            <a:r xmlns:a="http://schemas.openxmlformats.org/drawingml/2006/main">
              <a:rPr lang="zh-CN" altLang="zh-CN">
                <a:ea typeface="宋体" panose="02010600030101010101" pitchFamily="2" charset="-122"/>
              </a:rPr>
              <a:t>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库存</a:t>
            </a:r>
            <a:r xmlns:a="http://schemas.openxmlformats.org/drawingml/2006/main">
              <a:rPr lang="zh-CN" altLang="zh-CN">
                <a:ea typeface="宋体" panose="02010600030101010101" pitchFamily="2" charset="-122"/>
              </a:rPr>
              <a:t>数组的索引。</a:t>
            </a:r>
          </a:p>
          <a:p>
            <a:r xmlns:a="http://schemas.openxmlformats.org/drawingml/2006/main">
              <a:rPr lang="zh-CN" altLang="zh-CN">
                <a:ea typeface="宋体" panose="02010600030101010101" pitchFamily="2" charset="-122"/>
              </a:rPr>
              <a:t>在新程序中，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find_part</a:t>
            </a:r>
            <a:r xmlns:a="http://schemas.openxmlformats.org/drawingml/2006/main">
              <a:rPr lang="zh-CN" altLang="zh-CN">
                <a:ea typeface="宋体" panose="02010600030101010101" pitchFamily="2" charset="-122"/>
              </a:rPr>
              <a:t>将返回一个指向包含所需零件编号的节点的指针。</a:t>
            </a:r>
          </a:p>
          <a:p>
            <a:r xmlns:a="http://schemas.openxmlformats.org/drawingml/2006/main">
              <a:rPr lang="zh-CN" altLang="zh-CN">
                <a:ea typeface="宋体" panose="02010600030101010101" pitchFamily="2" charset="-122"/>
              </a:rPr>
              <a:t>如果没有找到零件号，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find_part</a:t>
            </a:r>
            <a:r xmlns:a="http://schemas.openxmlformats.org/drawingml/2006/main">
              <a:rPr lang="zh-CN" altLang="zh-CN">
                <a:ea typeface="宋体" panose="02010600030101010101" pitchFamily="2" charset="-122"/>
              </a:rPr>
              <a:t>将返回一个空指针。</a:t>
            </a:r>
          </a:p>
        </p:txBody>
      </p:sp>
      <p:sp>
        <p:nvSpPr>
          <p:cNvPr id="4" name="Footer Placeholder 3">
            <a:extLst>
              <a:ext uri="{FF2B5EF4-FFF2-40B4-BE49-F238E27FC236}">
                <a16:creationId xmlns:a16="http://schemas.microsoft.com/office/drawing/2014/main" id="{C5774DB5-80B6-4D5F-F956-8B88814E80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E796F74-2FBD-5904-0C46-615C25BACF2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DD4C66-A5BE-B441-9D59-1B042A158C7B}"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F5EF5DA1-F699-12B4-AAD1-254A2AB479E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89091" name="Content Placeholder 2">
            <a:extLst>
              <a:ext uri="{FF2B5EF4-FFF2-40B4-BE49-F238E27FC236}">
                <a16:creationId xmlns:a16="http://schemas.microsoft.com/office/drawing/2014/main" id="{A6EBC7A6-71EE-F602-5AD7-4F7524C94C63}"/>
              </a:ext>
            </a:extLst>
          </p:cNvPr>
          <p:cNvSpPr>
            <a:spLocks noGrp="1"/>
          </p:cNvSpPr>
          <p:nvPr>
            <p:ph idx="1"/>
          </p:nvPr>
        </p:nvSpPr>
        <p:spPr>
          <a:xfrm>
            <a:off x="685800" y="1600200"/>
            <a:ext cx="7772400" cy="4724400"/>
          </a:xfrm>
        </p:spPr>
        <p:txBody>
          <a:bodyPr/>
          <a:lstStyle/>
          <a:p>
            <a:r xmlns:a="http://schemas.openxmlformats.org/drawingml/2006/main">
              <a:rPr lang="zh-CN" altLang="zh-CN" sz="2600">
                <a:ea typeface="宋体" panose="02010600030101010101" pitchFamily="2" charset="-122"/>
              </a:rPr>
              <a:t>由于零件列表已排序，</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因此 find_part</a:t>
            </a:r>
            <a:r xmlns:a="http://schemas.openxmlformats.org/drawingml/2006/main">
              <a:rPr lang="zh-CN" altLang="zh-CN" sz="2600">
                <a:ea typeface="宋体" panose="02010600030101010101" pitchFamily="2" charset="-122"/>
              </a:rPr>
              <a:t>可以在找到包含大于或等于所需零件号的零件号的节点时停止。</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find_part</a:t>
            </a:r>
            <a:r xmlns:a="http://schemas.openxmlformats.org/drawingml/2006/main">
              <a:rPr lang="zh-CN" altLang="zh-CN" sz="2600">
                <a:ea typeface="宋体" panose="02010600030101010101" pitchFamily="2" charset="-122"/>
              </a:rPr>
              <a:t>的搜索循环：</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对于（p = 库存；</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 != NULL &amp;&amp; 数字 &gt; p-&gt; 数字;</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 = p-&gt;下一个）</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当循环终止时，我们需要测试是否找到了该部分：</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if (p != NULL &amp;&amp; number == p-&gt;number)</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返回 p;</a:t>
            </a:r>
          </a:p>
        </p:txBody>
      </p:sp>
      <p:sp>
        <p:nvSpPr>
          <p:cNvPr id="4" name="Footer Placeholder 3">
            <a:extLst>
              <a:ext uri="{FF2B5EF4-FFF2-40B4-BE49-F238E27FC236}">
                <a16:creationId xmlns:a16="http://schemas.microsoft.com/office/drawing/2014/main" id="{41FC2C12-073B-73FF-7B46-5FB7ACF47E7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94A129F-D425-15BF-7FBC-948699542AF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22D5B5-0965-954E-B01A-C94703E7D1D6}"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351E32BA-910C-F1F1-646A-323F5DCCA6E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90115" name="Content Placeholder 2">
            <a:extLst>
              <a:ext uri="{FF2B5EF4-FFF2-40B4-BE49-F238E27FC236}">
                <a16:creationId xmlns:a16="http://schemas.microsoft.com/office/drawing/2014/main" id="{5222BE6E-380F-AFBB-664B-69084B4282E5}"/>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原始版本的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插入</a:t>
            </a:r>
            <a:r xmlns:a="http://schemas.openxmlformats.org/drawingml/2006/main">
              <a:rPr lang="zh-CN" altLang="zh-CN">
                <a:ea typeface="宋体" panose="02010600030101010101" pitchFamily="2" charset="-122"/>
              </a:rPr>
              <a:t>将新部分存储在下一个可用数组元素中。</a:t>
            </a:r>
          </a:p>
          <a:p>
            <a:r xmlns:a="http://schemas.openxmlformats.org/drawingml/2006/main">
              <a:rPr lang="zh-CN" altLang="zh-CN">
                <a:ea typeface="宋体" panose="02010600030101010101" pitchFamily="2" charset="-122"/>
              </a:rPr>
              <a:t>新版本必须确定新零件在列表中的位置并将其插入到那里。</a:t>
            </a:r>
          </a:p>
          <a:p>
            <a:r xmlns:a="http://schemas.openxmlformats.org/drawingml/2006/main">
              <a:rPr lang="zh-CN" altLang="zh-CN">
                <a:ea typeface="宋体" panose="02010600030101010101" pitchFamily="2" charset="-122"/>
              </a:rPr>
              <a:t>它还将检查零件编号是否已存在于列表中。</a:t>
            </a:r>
          </a:p>
          <a:p>
            <a:r xmlns:a="http://schemas.openxmlformats.org/drawingml/2006/main">
              <a:rPr lang="zh-CN" altLang="zh-CN">
                <a:ea typeface="宋体" panose="02010600030101010101" pitchFamily="2" charset="-122"/>
              </a:rPr>
              <a:t>完成这两项任务的循环：</a:t>
            </a:r>
          </a:p>
          <a:p>
            <a:pPr xmlns:a="http://schemas.openxmlformats.org/drawingml/2006/main">
              <a:lnSpc>
                <a:spcPct val="80000"/>
              </a:lnSpc>
              <a:spcBef>
                <a:spcPts val="9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(cur = 库存, prev = NULL;</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cur != NULL &amp;&amp; new_node-&gt;number &gt; cur-&gt;number;</a:t>
            </a:r>
          </a:p>
          <a:p>
            <a:pPr xmlns:a="http://schemas.openxmlformats.org/drawingml/2006/main">
              <a:lnSpc>
                <a:spcPct val="80000"/>
              </a:lnSpc>
              <a:spcBef>
                <a:spcPts val="5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上一页=当前，当前=当前-&gt;下一个）</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B3B655E-988B-2944-902D-B6E02B64B2A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69BFC26-0714-3919-C181-FF6399DA69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14DB46-17B1-8E4C-AD82-AD7732B40899}"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D6FB23FA-0261-A026-7693-9CAC4DE7A2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程序：维护</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零件数据库（重新访问）</a:t>
            </a:r>
          </a:p>
        </p:txBody>
      </p:sp>
      <p:sp>
        <p:nvSpPr>
          <p:cNvPr id="91139" name="Content Placeholder 2">
            <a:extLst>
              <a:ext uri="{FF2B5EF4-FFF2-40B4-BE49-F238E27FC236}">
                <a16:creationId xmlns:a16="http://schemas.microsoft.com/office/drawing/2014/main" id="{504DA113-8E86-398E-5D81-69D990DD7DE0}"/>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一旦循环终止，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insert</a:t>
            </a:r>
            <a:r xmlns:a="http://schemas.openxmlformats.org/drawingml/2006/main">
              <a:rPr lang="zh-CN" altLang="zh-CN">
                <a:ea typeface="宋体" panose="02010600030101010101" pitchFamily="2" charset="-122"/>
              </a:rPr>
              <a:t>将检查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a:t>
            </a:r>
            <a:r xmlns:a="http://schemas.openxmlformats.org/drawingml/2006/main">
              <a:rPr lang="zh-CN" altLang="zh-CN">
                <a:ea typeface="宋体" panose="02010600030101010101" pitchFamily="2" charset="-122"/>
              </a:rPr>
              <a:t>是否不为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NULL</a:t>
            </a:r>
            <a:r xmlns:a="http://schemas.openxmlformats.org/drawingml/2006/main">
              <a:rPr lang="zh-CN" altLang="zh-CN">
                <a:ea typeface="宋体" panose="02010600030101010101" pitchFamily="2" charset="-122"/>
              </a:rPr>
              <a:t>以及</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new_node-&gt;number是否</a:t>
            </a:r>
            <a:r xmlns:a="http://schemas.openxmlformats.org/drawingml/2006/main">
              <a:rPr lang="zh-CN" altLang="zh-CN">
                <a:ea typeface="宋体" panose="02010600030101010101" pitchFamily="2" charset="-122"/>
              </a:rPr>
              <a:t>等于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cur-&gt;number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如果两者都为真，则零件编号已在列表中。</a:t>
            </a:r>
          </a:p>
          <a:p>
            <a:pPr xmlns:a="http://schemas.openxmlformats.org/drawingml/2006/main" lvl="1"/>
            <a:r xmlns:a="http://schemas.openxmlformats.org/drawingml/2006/main">
              <a:rPr lang="zh-CN" altLang="zh-CN">
                <a:ea typeface="宋体" panose="02010600030101010101" pitchFamily="2" charset="-122"/>
              </a:rPr>
              <a:t>否则，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insert将在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prev</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cur</a:t>
            </a:r>
            <a:r xmlns:a="http://schemas.openxmlformats.org/drawingml/2006/main">
              <a:rPr lang="zh-CN" altLang="zh-CN">
                <a:ea typeface="宋体" panose="02010600030101010101" pitchFamily="2" charset="-122"/>
              </a:rPr>
              <a:t>指向的节点之间插入一个新节点</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即使新零件号大于列表中的任何零件号，此策略也有效。</a:t>
            </a:r>
          </a:p>
          <a:p>
            <a:r xmlns:a="http://schemas.openxmlformats.org/drawingml/2006/main">
              <a:rPr lang="zh-CN" altLang="zh-CN">
                <a:ea typeface="宋体" panose="02010600030101010101" pitchFamily="2" charset="-122"/>
              </a:rPr>
              <a:t>和原程序一样，这个版本需要第 16 章的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read_line</a:t>
            </a:r>
            <a:r xmlns:a="http://schemas.openxmlformats.org/drawingml/2006/main">
              <a:rPr lang="zh-CN" altLang="zh-CN">
                <a:ea typeface="宋体" panose="02010600030101010101" pitchFamily="2" charset="-122"/>
              </a:rPr>
              <a:t>函数。</a:t>
            </a:r>
          </a:p>
        </p:txBody>
      </p:sp>
      <p:sp>
        <p:nvSpPr>
          <p:cNvPr id="4" name="Footer Placeholder 3">
            <a:extLst>
              <a:ext uri="{FF2B5EF4-FFF2-40B4-BE49-F238E27FC236}">
                <a16:creationId xmlns:a16="http://schemas.microsoft.com/office/drawing/2014/main" id="{F1770F60-0DF9-5116-837A-793E4674FEB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62055CA-5763-BEE6-DA59-81C01A3D89C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38FE25-B4F4-1946-8749-1AE962104AD5}"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4841FBF1-DFAE-4E0F-B976-820E4282D28F}"/>
              </a:ext>
            </a:extLst>
          </p:cNvPr>
          <p:cNvSpPr>
            <a:spLocks noGrp="1"/>
          </p:cNvSpPr>
          <p:nvPr>
            <p:ph idx="1"/>
          </p:nvPr>
        </p:nvSpPr>
        <p:spPr>
          <a:xfrm>
            <a:off x="384175" y="762000"/>
            <a:ext cx="8455025"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库存2.c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维护一个零件数据库（链表版本）*/</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"readline.h"</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NAME_LEN 25</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结构部分*下一个；</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*inventory = NULL; /* 指向第一部分 */</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*find_part(int number);</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无效插入（无效）；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无效搜索（无效）；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无效更新（无效）；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无效打印（无效）；</a:t>
            </a:r>
          </a:p>
          <a:p>
            <a:endParaRPr lang="en-US" altLang="zh-CN" sz="1800">
              <a:ea typeface="宋体" panose="02010600030101010101" pitchFamily="2" charset="-122"/>
            </a:endParaRPr>
          </a:p>
        </p:txBody>
      </p:sp>
      <p:sp>
        <p:nvSpPr>
          <p:cNvPr id="4" name="Footer Placeholder 3">
            <a:extLst>
              <a:ext uri="{FF2B5EF4-FFF2-40B4-BE49-F238E27FC236}">
                <a16:creationId xmlns:a16="http://schemas.microsoft.com/office/drawing/2014/main" id="{10DB3E27-3BDE-A70D-EE2C-9A4572FAD22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697F097-004E-8F10-D3FD-C3B817F1A4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396D52-E16D-9449-9484-D6A4CF4CEF0B}"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id="{E5EE8A1E-DD99-5DA1-5429-7BD7E2607629}"/>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main：提示用户输入操作码，*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然后调用一个函数来执行请求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行动。重复直到用户输入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*命令'q'。如果用户 * 打印错误消息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输入非法代码。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字符代码；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printf("输入操作码：");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scanf("%c", &amp;code);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while (getchar() != '\n') /* 跳到行尾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a:buFontTx/>
              <a:buNone/>
            </a:pPr>
            <a:endParaRPr lang="en-US" altLang="zh-CN">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728FE9EE-9FD5-C467-9CA6-36F22FC7F8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471948C-09E7-CE4D-BF21-E8D34D146E2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2A026D-E6E3-354C-8800-14CBF35BC068}"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AE3AA53-BEBD-9700-6AD4-7A9DEA707E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动态分配的字符串</a:t>
            </a:r>
          </a:p>
        </p:txBody>
      </p:sp>
      <p:sp>
        <p:nvSpPr>
          <p:cNvPr id="20483" name="Content Placeholder 2">
            <a:extLst>
              <a:ext uri="{FF2B5EF4-FFF2-40B4-BE49-F238E27FC236}">
                <a16:creationId xmlns:a16="http://schemas.microsoft.com/office/drawing/2014/main" id="{98433F43-9B59-CE76-37F2-A93D234C6DC7}"/>
              </a:ext>
            </a:extLst>
          </p:cNvPr>
          <p:cNvSpPr>
            <a:spLocks noGrp="1"/>
          </p:cNvSpPr>
          <p:nvPr>
            <p:ph idx="1"/>
          </p:nvPr>
        </p:nvSpPr>
        <p:spPr/>
        <p:txBody>
          <a:bodyPr/>
          <a:lstStyle/>
          <a:p>
            <a:r xmlns:a="http://schemas.openxmlformats.org/drawingml/2006/main">
              <a:rPr lang="zh-CN" altLang="zh-CN">
                <a:ea typeface="宋体" panose="02010600030101010101" pitchFamily="2" charset="-122"/>
              </a:rPr>
              <a:t>动态存储分配对于处理字符串通常很有用。</a:t>
            </a:r>
          </a:p>
          <a:p>
            <a:r xmlns:a="http://schemas.openxmlformats.org/drawingml/2006/main">
              <a:rPr lang="zh-CN" altLang="zh-CN">
                <a:ea typeface="宋体" panose="02010600030101010101" pitchFamily="2" charset="-122"/>
              </a:rPr>
              <a:t>字符串存储在字符数组中，很难预测这些数组需要多长时间。</a:t>
            </a:r>
          </a:p>
          <a:p>
            <a:r xmlns:a="http://schemas.openxmlformats.org/drawingml/2006/main">
              <a:rPr lang="zh-CN" altLang="zh-CN">
                <a:ea typeface="宋体" panose="02010600030101010101" pitchFamily="2" charset="-122"/>
              </a:rPr>
              <a:t>通过动态分配字符串，我们可以推迟决定直到程序运行。</a:t>
            </a:r>
          </a:p>
        </p:txBody>
      </p:sp>
      <p:sp>
        <p:nvSpPr>
          <p:cNvPr id="4" name="Footer Placeholder 3">
            <a:extLst>
              <a:ext uri="{FF2B5EF4-FFF2-40B4-BE49-F238E27FC236}">
                <a16:creationId xmlns:a16="http://schemas.microsoft.com/office/drawing/2014/main" id="{82C5243B-4624-E820-E54A-4EDFAB4AFB7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A55C7C-FE70-9721-DA20-A8ADD0E0E7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E2CA20-D35A-4243-87A8-E02E93E7ABDC}"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2">
            <a:extLst>
              <a:ext uri="{FF2B5EF4-FFF2-40B4-BE49-F238E27FC236}">
                <a16:creationId xmlns:a16="http://schemas.microsoft.com/office/drawing/2014/main" id="{B934B114-821F-9C9B-C4D7-B8A596D67D22}"/>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开关（代码）{</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案例“我”：插入（）；</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案例's'：搜索（）；</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案例“你”：更新（）；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案例“p”：打印（）；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休息;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案例'q'：返回0；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默认值：printf("非法代码\n");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a:buFontTx/>
              <a:buNone/>
            </a:pPr>
            <a:endParaRPr lang="en-US" altLang="zh-CN">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E63E9171-C07F-C795-770B-6E1E9873EA8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AF420EA-A80E-86B0-FC74-4CE208EFFFF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77CBBD-DDA1-C346-B4E2-20C99AEF8596}"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a:extLst>
              <a:ext uri="{FF2B5EF4-FFF2-40B4-BE49-F238E27FC236}">
                <a16:creationId xmlns:a16="http://schemas.microsoft.com/office/drawing/2014/main" id="{45DA4BB4-0937-DFA2-2BAB-BD38F960E44E}"/>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find_part：在库存中查找零件号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列表。返回指向节点的指针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包含零件编号；如果部分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编号未找到，返回 NULL。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*find_part(int 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对于（p = 库存；</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 != NULL &amp;&amp; 数字 &gt; p-&gt; 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 = p-&gt;下一个）</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(p != NULL &amp;&amp; number == p-&gt;number)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返回空值；</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4FF92883-D406-B5A7-8D96-949092307C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6CD5F4B-5A86-431B-81E7-04CB52E29BE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5DF652-4F93-7F47-A43B-20B7E260DF92}"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2">
            <a:extLst>
              <a:ext uri="{FF2B5EF4-FFF2-40B4-BE49-F238E27FC236}">
                <a16:creationId xmlns:a16="http://schemas.microsoft.com/office/drawing/2014/main" id="{6623111C-B823-D5B4-47E0-AE9FC8F677EA}"/>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插入：提示用户输入新的信息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部分，然后将该部分插入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库存清单；列表仍然按 * 排序</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零件号。打印错误消息和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如果该部分已经存在，则提前返回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或无法为该部分分配空间。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无效插入（无效）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*cur, *prev, *new_node;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new_node = malloc(sizeof(struct part));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(new_node == NULL)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printf("数据库已满；无法添加更多部分。\n");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printf("请输入零件编号：");</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&amp;new_node-&gt;number);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endParaRPr lang="en-US" altLang="zh-CN">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C5FDFAFC-FA53-7255-5F4C-9D0F4B925F1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1739AD5-8FAE-00C6-A2A5-D5E8047B83C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D4B858-D228-3A42-9E2D-A8D6D13B4900}"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ntent Placeholder 2">
            <a:extLst>
              <a:ext uri="{FF2B5EF4-FFF2-40B4-BE49-F238E27FC236}">
                <a16:creationId xmlns:a16="http://schemas.microsoft.com/office/drawing/2014/main" id="{CDFD81D1-1C17-2220-C924-D127E9A0C7E1}"/>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(cur = 库存, prev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cur != NULL &amp;&amp; new_node-&gt;number &gt; cur-&gt;number;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上一页=当前，当前=当前-&gt;下一个）</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(cur != NULL &amp;&amp; new_node-&gt;number == cur-&gt;number)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printf("零件已经存在。\n");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免费（新节点）；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printf("请输入零件名称：");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read_line(new_node-&gt;name, NAME_LEN);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printf("请输入现有数量：");</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&amp;new_node-&gt;on_hand);</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新节点-&gt;下一个 = cur；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如果（上一个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库存=新节点；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prev-&gt;next = new_node;</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F80943C-F620-7FD4-1B0A-AA246C2ADE8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A7B990C-FA84-2CD6-1B8B-8B5D87674D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31257B-2103-674F-A52D-58D8B850C17C}"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a:extLst>
              <a:ext uri="{FF2B5EF4-FFF2-40B4-BE49-F238E27FC236}">
                <a16:creationId xmlns:a16="http://schemas.microsoft.com/office/drawing/2014/main" id="{85EF0822-C096-9C0B-4C6C-7FAD42A252B4}"/>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搜索：提示用户输入零件号，然后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在数据库中查找零件。如果部分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存在，打印手头的名称和数量；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如果不是，则打印错误消息。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无效搜索（无效）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printf("请输入零件编号：");</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&amp;number);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 = find_part(数字);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如果（p！=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printf("零件名称：%s\n", p-&gt;name);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printf("手头数量：%d\n", p-&gt;on_hand);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别的</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printf("未找到零件。\n");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0761C19-5C87-157D-F02B-A26B9735DF0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19D5EC-530E-E57B-ECA8-F013E10734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837993-46C7-DF43-98CE-4F9CCE6FCA84}"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a:extLst>
              <a:ext uri="{FF2B5EF4-FFF2-40B4-BE49-F238E27FC236}">
                <a16:creationId xmlns:a16="http://schemas.microsoft.com/office/drawing/2014/main" id="{EA41FFE1-3B62-E672-22AC-364C8C813573}"/>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更新：提示用户输入零件号。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如果部件没有打印错误消息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存在;否则，提示用户输入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手头数量变化并更新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数据库。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无效更新（无效）</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整数，改变；</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*p;</a:t>
            </a:r>
          </a:p>
          <a:p>
            <a:pPr xmlns:a="http://schemas.openxmlformats.org/drawingml/2006/main">
              <a:lnSpc>
                <a:spcPct val="5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printf("请输入零件编号：");</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&amp;number);</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 = find_part(数字);</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如果（p！= NULL）{</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printf("输入手头数量变化：");</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&amp;change);</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p-&gt;on_hand += 改变；</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别的</a:t>
            </a:r>
          </a:p>
          <a:p>
            <a:pPr xmlns:a="http://schemas.openxmlformats.org/drawingml/2006/main">
              <a:lnSpc>
                <a:spcPct val="80000"/>
              </a:lnSpc>
              <a:spcBef>
                <a:spcPts val="3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printf("未找到零件。\n");</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967F78C-501D-CF8D-86AB-521F8A20D19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E3ED537-EECD-D7F7-5F56-FCCC98E84BF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5181F3-B083-0146-A185-2D7D9B9F7F47}"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a:extLst>
              <a:ext uri="{FF2B5EF4-FFF2-40B4-BE49-F238E27FC236}">
                <a16:creationId xmlns:a16="http://schemas.microsoft.com/office/drawing/2014/main" id="{718D7442-C8A4-931D-CDB5-AC605F400E13}"/>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print：打印数据库中所有部分的列表，*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显示零件编号、零件名称和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现有数量。零件编号将出现在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升序。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无效打印（无效）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 *p;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printf("零件编号零件名称"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"手头数量\n");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(p = 库存; p != NULL; p = p-&gt;next)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printf("%7d %-25s%11d\n", p-&gt;number, p-&gt;name,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p-&gt;on_hand);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CE0452B-CA5A-21D4-6D9B-EF68E68E291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DAE4755-FE35-7773-90D3-DAA6F7E6A5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73EDDF-2DDF-2A42-A13A-3FFFA7611B0E}"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D32D62A0-641E-69D7-7A06-ABDCF9D8A4C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指向指针的指针</a:t>
            </a:r>
          </a:p>
        </p:txBody>
      </p:sp>
      <p:sp>
        <p:nvSpPr>
          <p:cNvPr id="101379" name="Content Placeholder 2">
            <a:extLst>
              <a:ext uri="{FF2B5EF4-FFF2-40B4-BE49-F238E27FC236}">
                <a16:creationId xmlns:a16="http://schemas.microsoft.com/office/drawing/2014/main" id="{EDFB2A22-76A5-6514-2971-65E3B6FFB721}"/>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 13 章介绍了</a:t>
            </a:r>
            <a:r xmlns:a="http://schemas.openxmlformats.org/drawingml/2006/main">
              <a:rPr lang="zh-CN" altLang="zh-CN" i="1">
                <a:ea typeface="宋体" panose="02010600030101010101" pitchFamily="2" charset="-122"/>
              </a:rPr>
              <a:t>指针指向</a:t>
            </a:r>
            <a:r xmlns:a="http://schemas.openxmlformats.org/drawingml/2006/main">
              <a:rPr lang="zh-CN" altLang="zh-CN">
                <a:ea typeface="宋体" panose="02010600030101010101" pitchFamily="2" charset="-122"/>
              </a:rPr>
              <a:t>指针</a:t>
            </a:r>
            <a:r xmlns:a="http://schemas.openxmlformats.org/drawingml/2006/main">
              <a:rPr lang="zh-CN" altLang="zh-CN" i="1">
                <a:ea typeface="宋体" panose="02010600030101010101" pitchFamily="2" charset="-122"/>
              </a:rPr>
              <a:t>的概念</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“指向指针的指针”的概念也经常出现在链接数据结构的上下文中。</a:t>
            </a:r>
          </a:p>
          <a:p>
            <a:r xmlns:a="http://schemas.openxmlformats.org/drawingml/2006/main">
              <a:rPr lang="zh-CN" altLang="zh-CN">
                <a:ea typeface="宋体" panose="02010600030101010101" pitchFamily="2" charset="-122"/>
              </a:rPr>
              <a:t>特别是，当函数的参数是指针变量时，我们可能希望函数能够修改变量。</a:t>
            </a:r>
          </a:p>
          <a:p>
            <a:r xmlns:a="http://schemas.openxmlformats.org/drawingml/2006/main">
              <a:rPr lang="zh-CN" altLang="zh-CN">
                <a:ea typeface="宋体" panose="02010600030101010101" pitchFamily="2" charset="-122"/>
              </a:rPr>
              <a:t>这样做需要使用指向指针的指针。</a:t>
            </a:r>
          </a:p>
        </p:txBody>
      </p:sp>
      <p:sp>
        <p:nvSpPr>
          <p:cNvPr id="4" name="Footer Placeholder 3">
            <a:extLst>
              <a:ext uri="{FF2B5EF4-FFF2-40B4-BE49-F238E27FC236}">
                <a16:creationId xmlns:a16="http://schemas.microsoft.com/office/drawing/2014/main" id="{2C361AE1-FF67-4C09-4EA9-BFE2558923F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53D6A2E-8B78-CDA1-AC89-6D7DE75C8B6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D20D9F-40D6-EA4B-8209-9B8EB13CA186}"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1C638DDF-F282-4044-DE71-9B9AA4DCCA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指向指针的指针</a:t>
            </a:r>
          </a:p>
        </p:txBody>
      </p:sp>
      <p:sp>
        <p:nvSpPr>
          <p:cNvPr id="102403" name="Content Placeholder 2">
            <a:extLst>
              <a:ext uri="{FF2B5EF4-FFF2-40B4-BE49-F238E27FC236}">
                <a16:creationId xmlns:a16="http://schemas.microsoft.com/office/drawing/2014/main" id="{C2BA438C-8E9E-D277-FEBD-C15C67B508D1}"/>
              </a:ext>
            </a:extLst>
          </p:cNvPr>
          <p:cNvSpPr>
            <a:spLocks noGrp="1"/>
          </p:cNvSpPr>
          <p:nvPr>
            <p:ph idx="1"/>
          </p:nvPr>
        </p:nvSpPr>
        <p:spPr>
          <a:xfrm>
            <a:off x="685800" y="1524000"/>
            <a:ext cx="7835900" cy="4800600"/>
          </a:xfrm>
        </p:spPr>
        <p:txBody>
          <a:bodyPr/>
          <a:lstStyle/>
          <a:p>
            <a:r xmlns:a="http://schemas.openxmlformats.org/drawingml/2006/main">
              <a:rPr lang="zh-CN" altLang="zh-CN">
                <a:ea typeface="宋体" panose="02010600030101010101" pitchFamily="2" charset="-122"/>
              </a:rPr>
              <a:t>add_to_list</a:t>
            </a:r>
            <a:r xmlns:a="http://schemas.openxmlformats.org/drawingml/2006/main">
              <a:rPr lang="zh-CN" altLang="zh-CN">
                <a:ea typeface="宋体" panose="02010600030101010101" pitchFamily="2" charset="-122"/>
              </a:rPr>
              <a:t>函数传递一个指向列表中第一个节点的指针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它返回一个指向更新列表中第一个节点的指针：</a:t>
            </a:r>
          </a:p>
          <a:p>
            <a:pPr xmlns:a="http://schemas.openxmlformats.org/drawingml/2006/main">
              <a:lnSpc>
                <a:spcPct val="80000"/>
              </a:lnSpc>
              <a:spcBef>
                <a:spcPts val="9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结构节点 *add_to_list(结构节点 *list, int n)</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结构节点 *new_node;</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new_node = malloc(sizeof(struct node));</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if (new_node == NULL) {</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printf("错误：</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失败的</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add_to_list\n");</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新节点-&gt;值 = n；</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新节点-&gt;下一个 = 列表；</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返回新节点；</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8A8B87D-7016-FC8D-46CE-81730A8D556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B68BA4C-C56C-07CD-4B28-73DAA7D36E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D3D040-0801-5842-BDC4-0CB95AE77C3B}"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E2998D2F-98C1-E664-972A-BD0CBB62FE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指向指针的指针</a:t>
            </a:r>
          </a:p>
        </p:txBody>
      </p:sp>
      <p:sp>
        <p:nvSpPr>
          <p:cNvPr id="103427" name="Content Placeholder 2">
            <a:extLst>
              <a:ext uri="{FF2B5EF4-FFF2-40B4-BE49-F238E27FC236}">
                <a16:creationId xmlns:a16="http://schemas.microsoft.com/office/drawing/2014/main" id="{777D6203-035C-DA90-D696-0F151D69813B}"/>
              </a:ext>
            </a:extLst>
          </p:cNvPr>
          <p:cNvSpPr>
            <a:spLocks noGrp="1"/>
          </p:cNvSpPr>
          <p:nvPr>
            <p:ph idx="1"/>
          </p:nvPr>
        </p:nvSpPr>
        <p:spPr/>
        <p:txBody>
          <a:bodyPr/>
          <a:lstStyle/>
          <a:p>
            <a:r xmlns:a="http://schemas.openxmlformats.org/drawingml/2006/main">
              <a:rPr lang="zh-CN" altLang="zh-CN">
                <a:ea typeface="宋体" panose="02010600030101010101" pitchFamily="2" charset="-122"/>
              </a:rPr>
              <a:t>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add_to_list</a:t>
            </a:r>
            <a:r xmlns:a="http://schemas.openxmlformats.org/drawingml/2006/main">
              <a:rPr lang="zh-CN" altLang="zh-CN">
                <a:ea typeface="宋体" panose="02010600030101010101" pitchFamily="2" charset="-122"/>
              </a:rPr>
              <a:t>以便将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new_node分配</a:t>
            </a:r>
            <a:r xmlns:a="http://schemas.openxmlformats.org/drawingml/2006/main">
              <a:rPr lang="zh-CN" altLang="zh-CN">
                <a:ea typeface="宋体" panose="02010600030101010101" pitchFamily="2" charset="-122"/>
              </a:rPr>
              <a:t>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列表</a:t>
            </a:r>
            <a:r xmlns:a="http://schemas.openxmlformats.org/drawingml/2006/main">
              <a:rPr lang="zh-CN" altLang="zh-CN">
                <a:ea typeface="宋体" panose="02010600030101010101" pitchFamily="2" charset="-122"/>
              </a:rPr>
              <a:t>而不是返回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a:t>
            </a:r>
            <a:r xmlns:a="http://schemas.openxmlformats.org/drawingml/2006/main">
              <a:rPr lang="zh-CN" altLang="zh-CN">
                <a:ea typeface="宋体" panose="02010600030101010101" pitchFamily="2" charset="-122"/>
              </a:rPr>
              <a:t>不起作用。</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add_to_list（第一，10）；</a:t>
            </a:r>
          </a:p>
          <a:p>
            <a:r xmlns:a="http://schemas.openxmlformats.org/drawingml/2006/main">
              <a:rPr lang="zh-CN" altLang="zh-CN">
                <a:ea typeface="宋体" panose="02010600030101010101" pitchFamily="2" charset="-122"/>
              </a:rPr>
              <a:t>在调用时，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a:t>
            </a:r>
            <a:r xmlns:a="http://schemas.openxmlformats.org/drawingml/2006/main">
              <a:rPr lang="zh-CN" altLang="zh-CN">
                <a:ea typeface="宋体" panose="02010600030101010101" pitchFamily="2" charset="-122"/>
              </a:rPr>
              <a:t>被复制到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list 中</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如果函数改变</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list的值</a:t>
            </a:r>
            <a:r xmlns:a="http://schemas.openxmlformats.org/drawingml/2006/main">
              <a:rPr lang="zh-CN" altLang="zh-CN">
                <a:ea typeface="宋体" panose="02010600030101010101" pitchFamily="2" charset="-122"/>
              </a:rPr>
              <a:t>，使其指向新节点，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a:t>
            </a:r>
            <a:r xmlns:a="http://schemas.openxmlformats.org/drawingml/2006/main">
              <a:rPr lang="zh-CN" altLang="zh-CN">
                <a:ea typeface="宋体" panose="02010600030101010101" pitchFamily="2" charset="-122"/>
              </a:rPr>
              <a:t>不受影响。</a:t>
            </a:r>
          </a:p>
        </p:txBody>
      </p:sp>
      <p:sp>
        <p:nvSpPr>
          <p:cNvPr id="4" name="Footer Placeholder 3">
            <a:extLst>
              <a:ext uri="{FF2B5EF4-FFF2-40B4-BE49-F238E27FC236}">
                <a16:creationId xmlns:a16="http://schemas.microsoft.com/office/drawing/2014/main" id="{1DDBB2D0-80D7-9A3A-6C0F-6CCC27FDCE8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164AB2F-26E8-7346-81A6-9CD49BF4C9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F60E19-10F7-9844-80B9-C0CAC61F4699}"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6FE7D6E-3D3F-46B7-78EA-6227B2AA74D8}"/>
              </a:ext>
            </a:extLst>
          </p:cNvPr>
          <p:cNvSpPr>
            <a:spLocks noGrp="1"/>
          </p:cNvSpPr>
          <p:nvPr>
            <p:ph type="title"/>
          </p:nvPr>
        </p:nvSpPr>
        <p:spPr>
          <a:xfrm>
            <a:off x="530225" y="762000"/>
            <a:ext cx="8080375" cy="685800"/>
          </a:xfrm>
        </p:spPr>
        <p:txBody>
          <a:bodyPr/>
          <a:lstStyle/>
          <a:p>
            <a:r xmlns:a="http://schemas.openxmlformats.org/drawingml/2006/main">
              <a:rPr lang="zh-CN" altLang="zh-CN" sz="3000">
                <a:ea typeface="宋体" panose="02010600030101010101" pitchFamily="2" charset="-122"/>
              </a:rPr>
              <a:t>使用</a:t>
            </a:r>
            <a:r xmlns:a="http://schemas.openxmlformats.org/drawingml/2006/main">
              <a:rPr lang="zh-CN" altLang="zh-CN" sz="3000" b="1">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3000">
                <a:ea typeface="宋体" panose="02010600030101010101" pitchFamily="2" charset="-122"/>
              </a:rPr>
              <a:t>为字符串分配内存</a:t>
            </a:r>
          </a:p>
        </p:txBody>
      </p:sp>
      <p:sp>
        <p:nvSpPr>
          <p:cNvPr id="21507" name="Content Placeholder 2">
            <a:extLst>
              <a:ext uri="{FF2B5EF4-FFF2-40B4-BE49-F238E27FC236}">
                <a16:creationId xmlns:a16="http://schemas.microsoft.com/office/drawing/2014/main" id="{2D229F58-B411-B962-F1FA-E0F2412C773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的原型：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*malloc(size_t 大小);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a:ea typeface="宋体" panose="02010600030101010101" pitchFamily="2" charset="-122"/>
              </a:rPr>
              <a:t>分配一个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a:t>
            </a:r>
            <a:r xmlns:a="http://schemas.openxmlformats.org/drawingml/2006/main">
              <a:rPr lang="zh-CN" altLang="zh-CN">
                <a:ea typeface="宋体" panose="02010600030101010101" pitchFamily="2" charset="-122"/>
              </a:rPr>
              <a:t>字节块并返回一个指向它的指针。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size_t</a:t>
            </a:r>
            <a:r xmlns:a="http://schemas.openxmlformats.org/drawingml/2006/main">
              <a:rPr lang="zh-CN" altLang="zh-CN">
                <a:ea typeface="宋体" panose="02010600030101010101" pitchFamily="2" charset="-122"/>
              </a:rPr>
              <a:t>是库中定义的无符号整数类型。</a:t>
            </a:r>
          </a:p>
        </p:txBody>
      </p:sp>
      <p:sp>
        <p:nvSpPr>
          <p:cNvPr id="4" name="Footer Placeholder 3">
            <a:extLst>
              <a:ext uri="{FF2B5EF4-FFF2-40B4-BE49-F238E27FC236}">
                <a16:creationId xmlns:a16="http://schemas.microsoft.com/office/drawing/2014/main" id="{33088E38-9FA2-6F71-E045-4D9A4831E2C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9951B23-0AD8-912F-0408-C7826483BD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B231A5-1293-A140-93DF-94C2ABDC9EFA}"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A3A3DD3B-F097-8C35-65D6-9C3F6A5E105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指向指针的指针</a:t>
            </a:r>
          </a:p>
        </p:txBody>
      </p:sp>
      <p:sp>
        <p:nvSpPr>
          <p:cNvPr id="104451" name="Content Placeholder 2">
            <a:extLst>
              <a:ext uri="{FF2B5EF4-FFF2-40B4-BE49-F238E27FC236}">
                <a16:creationId xmlns:a16="http://schemas.microsoft.com/office/drawing/2014/main" id="{8E0A33A2-045F-D84E-E237-C274F565DC86}"/>
              </a:ext>
            </a:extLst>
          </p:cNvPr>
          <p:cNvSpPr>
            <a:spLocks noGrp="1"/>
          </p:cNvSpPr>
          <p:nvPr>
            <p:ph idx="1"/>
          </p:nvPr>
        </p:nvSpPr>
        <p:spPr>
          <a:xfrm>
            <a:off x="685800" y="1524000"/>
            <a:ext cx="7848600" cy="4800600"/>
          </a:xfrm>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首先</a:t>
            </a:r>
            <a:r xmlns:a="http://schemas.openxmlformats.org/drawingml/2006/main">
              <a:rPr lang="zh-CN" altLang="zh-CN" sz="2700">
                <a:ea typeface="宋体" panose="02010600030101010101" pitchFamily="2" charset="-122"/>
              </a:rPr>
              <a:t>要修改</a:t>
            </a:r>
            <a:r xmlns:a="http://schemas.openxmlformats.org/drawingml/2006/main">
              <a:rPr lang="zh-CN" altLang="zh-CN" sz="2700">
                <a:ea typeface="宋体" panose="02010600030101010101" pitchFamily="2" charset="-122"/>
              </a:rPr>
              <a:t>add_to_list</a:t>
            </a:r>
            <a:r xmlns:a="http://schemas.openxmlformats.org/drawingml/2006/main">
              <a:rPr lang="zh-CN" altLang="zh-CN" sz="2700">
                <a:ea typeface="宋体" panose="02010600030101010101" pitchFamily="2" charset="-122"/>
              </a:rPr>
              <a:t>需要向</a:t>
            </a:r>
            <a:r xmlns:a="http://schemas.openxmlformats.org/drawingml/2006/main">
              <a:rPr lang="zh-CN" altLang="zh-CN" sz="2700">
                <a:ea typeface="宋体" panose="02010600030101010101" pitchFamily="2" charset="-122"/>
              </a:rPr>
              <a:t>add_to_list</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传递</a:t>
            </a:r>
            <a:r xmlns:a="http://schemas.openxmlformats.org/drawingml/2006/main">
              <a:rPr lang="zh-CN" altLang="zh-CN" sz="2700">
                <a:ea typeface="宋体" panose="02010600030101010101" pitchFamily="2" charset="-122"/>
              </a:rPr>
              <a:t>一个</a:t>
            </a:r>
            <a:r xmlns:a="http://schemas.openxmlformats.org/drawingml/2006/main">
              <a:rPr lang="zh-CN" altLang="zh-CN" sz="2700" i="1">
                <a:ea typeface="宋体" panose="02010600030101010101" pitchFamily="2" charset="-122"/>
              </a:rPr>
              <a:t>指向</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first</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的指针</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void add_to_list(struct node **list, int 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结构节点 *new_node;</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new_node = malloc(sizeof(struct node));</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if (new_node == NULL) {</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printf("错误：</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malloc</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失败的</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add_to_list\n");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新节点-&gt;值 = n；</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新节点-&gt;下一个 = *列表；</a:t>
            </a:r>
          </a:p>
          <a:p>
            <a:pPr xmlns:a="http://schemas.openxmlformats.org/drawingml/2006/main">
              <a:lnSpc>
                <a:spcPct val="80000"/>
              </a:lnSpc>
              <a:spcBef>
                <a:spcPts val="5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*列表=新节点；</a:t>
            </a:r>
          </a:p>
          <a:p>
            <a:pPr xmlns:a="http://schemas.openxmlformats.org/drawingml/2006/main">
              <a:lnSpc>
                <a:spcPct val="80000"/>
              </a:lnSpc>
              <a:spcBef>
                <a:spcPct val="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F88DD62-AFD3-9BA7-81A5-7E3D41EDE34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C171C69-A5AB-1772-18A7-1425D720D15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0AC401-F8CA-0946-83AD-E4C3352712D0}"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2A8B7CD5-1FA9-09BA-2B27-8362E7CCBCD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指向指针的指针</a:t>
            </a:r>
          </a:p>
        </p:txBody>
      </p:sp>
      <p:sp>
        <p:nvSpPr>
          <p:cNvPr id="105475" name="Content Placeholder 2">
            <a:extLst>
              <a:ext uri="{FF2B5EF4-FFF2-40B4-BE49-F238E27FC236}">
                <a16:creationId xmlns:a16="http://schemas.microsoft.com/office/drawing/2014/main" id="{4450952C-CCA3-B6E6-F676-EA1F7ED9CCC1}"/>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当调用新版本的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add_to_list时</a:t>
            </a:r>
            <a:r xmlns:a="http://schemas.openxmlformats.org/drawingml/2006/main">
              <a:rPr lang="zh-CN" altLang="zh-CN">
                <a:ea typeface="宋体" panose="02010600030101010101" pitchFamily="2" charset="-122"/>
              </a:rPr>
              <a:t>，第一个参数将是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first的地址</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add_to_list(&amp;first, 10);</a:t>
            </a:r>
          </a:p>
          <a:p>
            <a:r xmlns:a="http://schemas.openxmlformats.org/drawingml/2006/main">
              <a:rPr lang="zh-CN" altLang="zh-CN">
                <a:ea typeface="宋体" panose="02010600030101010101" pitchFamily="2" charset="-122"/>
              </a:rPr>
              <a:t>由于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a:ea typeface="宋体" panose="02010600030101010101" pitchFamily="2" charset="-122"/>
              </a:rPr>
              <a:t>被分配了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first的地址</a:t>
            </a:r>
            <a:r xmlns:a="http://schemas.openxmlformats.org/drawingml/2006/main">
              <a:rPr lang="zh-CN" altLang="zh-CN">
                <a:ea typeface="宋体" panose="02010600030101010101" pitchFamily="2" charset="-122"/>
              </a:rPr>
              <a:t>，我们可以使用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a:ea typeface="宋体" panose="02010600030101010101" pitchFamily="2" charset="-122"/>
              </a:rPr>
              <a:t>作为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first的别名</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特别是，将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new_node分配</a:t>
            </a:r>
            <a:r xmlns:a="http://schemas.openxmlformats.org/drawingml/2006/main">
              <a:rPr lang="zh-CN" altLang="zh-CN">
                <a:ea typeface="宋体" panose="02010600030101010101" pitchFamily="2" charset="-122"/>
              </a:rPr>
              <a:t>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*list</a:t>
            </a:r>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首先修改</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BA0289FA-F7FB-104D-E456-6A9BEA06D7C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FA2321D-67D1-FA2D-9DD2-843C1ABCDC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B950F0-B3C6-D84A-A34E-4F922B87A90E}"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D02CDF58-11E8-6841-B0C8-0B92C905719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指向函数的指针</a:t>
            </a:r>
          </a:p>
        </p:txBody>
      </p:sp>
      <p:sp>
        <p:nvSpPr>
          <p:cNvPr id="106499" name="Content Placeholder 2">
            <a:extLst>
              <a:ext uri="{FF2B5EF4-FFF2-40B4-BE49-F238E27FC236}">
                <a16:creationId xmlns:a16="http://schemas.microsoft.com/office/drawing/2014/main" id="{373FB787-2A56-B2F4-9B43-EDC366AC4038}"/>
              </a:ext>
            </a:extLst>
          </p:cNvPr>
          <p:cNvSpPr>
            <a:spLocks noGrp="1"/>
          </p:cNvSpPr>
          <p:nvPr>
            <p:ph idx="1"/>
          </p:nvPr>
        </p:nvSpPr>
        <p:spPr/>
        <p:txBody>
          <a:bodyPr/>
          <a:lstStyle/>
          <a:p>
            <a:r xmlns:a="http://schemas.openxmlformats.org/drawingml/2006/main">
              <a:rPr lang="zh-CN" altLang="zh-CN">
                <a:ea typeface="宋体" panose="02010600030101010101" pitchFamily="2" charset="-122"/>
              </a:rPr>
              <a:t>C 不要求指针只指向</a:t>
            </a:r>
            <a:r xmlns:a="http://schemas.openxmlformats.org/drawingml/2006/main">
              <a:rPr lang="zh-CN" altLang="zh-CN" i="1">
                <a:ea typeface="宋体" panose="02010600030101010101" pitchFamily="2" charset="-122"/>
              </a:rPr>
              <a:t>数据；</a:t>
            </a:r>
            <a:r xmlns:a="http://schemas.openxmlformats.org/drawingml/2006/main">
              <a:rPr lang="zh-CN" altLang="zh-CN">
                <a:ea typeface="宋体" panose="02010600030101010101" pitchFamily="2" charset="-122"/>
              </a:rPr>
              <a:t>也可以有指向</a:t>
            </a:r>
            <a:r xmlns:a="http://schemas.openxmlformats.org/drawingml/2006/main">
              <a:rPr lang="zh-CN" altLang="zh-CN" i="1">
                <a:ea typeface="宋体" panose="02010600030101010101" pitchFamily="2" charset="-122"/>
              </a:rPr>
              <a:t>函数的指针。</a:t>
            </a:r>
          </a:p>
          <a:p>
            <a:r xmlns:a="http://schemas.openxmlformats.org/drawingml/2006/main">
              <a:rPr lang="zh-CN" altLang="zh-CN">
                <a:ea typeface="宋体" panose="02010600030101010101" pitchFamily="2" charset="-122"/>
              </a:rPr>
              <a:t>函数占用内存位置，因此每个函数都有一个地址。</a:t>
            </a:r>
          </a:p>
          <a:p>
            <a:r xmlns:a="http://schemas.openxmlformats.org/drawingml/2006/main">
              <a:rPr lang="zh-CN" altLang="zh-CN">
                <a:ea typeface="宋体" panose="02010600030101010101" pitchFamily="2" charset="-122"/>
              </a:rPr>
              <a:t>我们可以像使用指向数据的指针一样使用函数指针。</a:t>
            </a:r>
          </a:p>
          <a:p>
            <a:r xmlns:a="http://schemas.openxmlformats.org/drawingml/2006/main">
              <a:rPr lang="zh-CN" altLang="zh-CN">
                <a:ea typeface="宋体" panose="02010600030101010101" pitchFamily="2" charset="-122"/>
              </a:rPr>
              <a:t>将函数指针作为参数传递是相当普遍的。</a:t>
            </a:r>
          </a:p>
        </p:txBody>
      </p:sp>
      <p:sp>
        <p:nvSpPr>
          <p:cNvPr id="4" name="Footer Placeholder 3">
            <a:extLst>
              <a:ext uri="{FF2B5EF4-FFF2-40B4-BE49-F238E27FC236}">
                <a16:creationId xmlns:a16="http://schemas.microsoft.com/office/drawing/2014/main" id="{6B13DBA1-FA80-029C-3DBE-9F28E81AB6C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2B38674-4F40-2308-CFC2-7428DAF24C7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40D53C-AE57-9A49-86C3-1082548D3C07}" type="slidenum">
              <a:rPr lang="en-US" altLang="zh-CN" sz="1200">
                <a:latin typeface="Arial" panose="020B0604020202020204" pitchFamily="34" charset="0"/>
              </a:rPr>
              <a:pPr/>
              <a:t>92</a:t>
            </a:fld>
            <a:endParaRPr lang="en-US" altLang="zh-CN"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45C4547B-60F8-9A35-B0A2-CE5BEA13DD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函数指针作为参数</a:t>
            </a:r>
          </a:p>
        </p:txBody>
      </p:sp>
      <p:sp>
        <p:nvSpPr>
          <p:cNvPr id="107523" name="Content Placeholder 2">
            <a:extLst>
              <a:ext uri="{FF2B5EF4-FFF2-40B4-BE49-F238E27FC236}">
                <a16:creationId xmlns:a16="http://schemas.microsoft.com/office/drawing/2014/main" id="{9EED9587-29FB-1BD3-A7C6-98A01B668B9A}"/>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sz="2700">
                <a:ea typeface="宋体" panose="02010600030101010101" pitchFamily="2" charset="-122"/>
              </a:rPr>
              <a:t>作为参数传递，可以使</a:t>
            </a:r>
            <a:r xmlns:a="http://schemas.openxmlformats.org/drawingml/2006/main">
              <a:rPr lang="zh-CN" altLang="zh-CN" sz="2700">
                <a:ea typeface="宋体" panose="02010600030101010101" pitchFamily="2" charset="-122"/>
              </a:rPr>
              <a:t>名为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Integrate</a:t>
            </a:r>
            <a:r xmlns:a="http://schemas.openxmlformats.org/drawingml/2006/main">
              <a:rPr lang="zh-CN" altLang="zh-CN" sz="2700">
                <a:ea typeface="宋体" panose="02010600030101010101" pitchFamily="2" charset="-122"/>
              </a:rPr>
              <a:t>的函数对数学函数</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f进行积分，</a:t>
            </a:r>
            <a:r xmlns:a="http://schemas.openxmlformats.org/drawingml/2006/main">
              <a:rPr lang="zh-CN" altLang="zh-CN" sz="2700">
                <a:ea typeface="宋体" panose="02010600030101010101" pitchFamily="2" charset="-122"/>
              </a:rPr>
              <a:t>从而使其尽可能通用。</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集成</a:t>
            </a:r>
            <a:r xmlns:a="http://schemas.openxmlformats.org/drawingml/2006/main">
              <a:rPr lang="zh-CN" altLang="zh-CN" sz="2700">
                <a:ea typeface="宋体" panose="02010600030101010101" pitchFamily="2" charset="-122"/>
              </a:rPr>
              <a:t>原型</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双积分（双（* f）（双），</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双a，双b）；</a:t>
            </a:r>
          </a:p>
          <a:p>
            <a:pPr xmlns:a="http://schemas.openxmlformats.org/drawingml/2006/main">
              <a:buFontTx/>
              <a:buNone/>
            </a:pP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sz="2700">
                <a:ea typeface="宋体" panose="02010600030101010101" pitchFamily="2" charset="-122"/>
              </a:rPr>
              <a:t>周围的括号</a:t>
            </a:r>
            <a:r xmlns:a="http://schemas.openxmlformats.org/drawingml/2006/main">
              <a:rPr lang="zh-CN" altLang="zh-CN" sz="2700">
                <a:ea typeface="宋体" panose="02010600030101010101" pitchFamily="2" charset="-122"/>
              </a:rPr>
              <a:t>表示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sz="2700">
                <a:ea typeface="宋体" panose="02010600030101010101" pitchFamily="2" charset="-122"/>
              </a:rPr>
              <a:t>是指向函数的指针。</a:t>
            </a:r>
          </a:p>
          <a:p>
            <a:r xmlns:a="http://schemas.openxmlformats.org/drawingml/2006/main">
              <a:rPr lang="zh-CN" altLang="zh-CN" sz="2700">
                <a:ea typeface="宋体" panose="02010600030101010101" pitchFamily="2" charset="-122"/>
              </a:rPr>
              <a:t>另一个原型：</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双积分（双f（双），</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双a，双b）；</a:t>
            </a:r>
          </a:p>
        </p:txBody>
      </p:sp>
      <p:sp>
        <p:nvSpPr>
          <p:cNvPr id="4" name="Footer Placeholder 3">
            <a:extLst>
              <a:ext uri="{FF2B5EF4-FFF2-40B4-BE49-F238E27FC236}">
                <a16:creationId xmlns:a16="http://schemas.microsoft.com/office/drawing/2014/main" id="{11828B4C-2E53-469D-16F0-53BF8689F12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9951263-9892-9F75-64FA-4A32F93A0D0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21C402-B03A-E541-B644-851E30ECD795}"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4C10C8E8-D563-FADE-7789-EBC7C122B2F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函数指针作为参数</a:t>
            </a:r>
          </a:p>
        </p:txBody>
      </p:sp>
      <p:sp>
        <p:nvSpPr>
          <p:cNvPr id="108547" name="Content Placeholder 2">
            <a:extLst>
              <a:ext uri="{FF2B5EF4-FFF2-40B4-BE49-F238E27FC236}">
                <a16:creationId xmlns:a16="http://schemas.microsoft.com/office/drawing/2014/main" id="{4E5393C3-4159-6CB5-6627-BB55C7C4361D}"/>
              </a:ext>
            </a:extLst>
          </p:cNvPr>
          <p:cNvSpPr>
            <a:spLocks noGrp="1"/>
          </p:cNvSpPr>
          <p:nvPr>
            <p:ph idx="1"/>
          </p:nvPr>
        </p:nvSpPr>
        <p:spPr/>
        <p:txBody>
          <a:bodyPr/>
          <a:lstStyle/>
          <a:p>
            <a:r xmlns:a="http://schemas.openxmlformats.org/drawingml/2006/main">
              <a:rPr lang="zh-CN" altLang="zh-CN">
                <a:latin typeface="Symbol" pitchFamily="2" charset="2"/>
                <a:ea typeface="宋体" panose="02010600030101010101" pitchFamily="2" charset="-122"/>
              </a:rPr>
              <a:t>p </a:t>
            </a:r>
            <a:r xmlns:a="http://schemas.openxmlformats.org/drawingml/2006/main">
              <a:rPr lang="zh-CN" altLang="zh-CN">
                <a:ea typeface="宋体" panose="02010600030101010101" pitchFamily="2" charset="-122"/>
              </a:rPr>
              <a:t>/2</a:t>
            </a:r>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sin </a:t>
            </a:r>
            <a:r xmlns:a="http://schemas.openxmlformats.org/drawingml/2006/main">
              <a:rPr lang="zh-CN" altLang="zh-CN">
                <a:ea typeface="宋体" panose="02010600030101010101" pitchFamily="2" charset="-122"/>
              </a:rPr>
              <a:t>（正弦）函数进行积分的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集成</a:t>
            </a:r>
            <a:r xmlns:a="http://schemas.openxmlformats.org/drawingml/2006/main">
              <a:rPr lang="zh-CN" altLang="zh-CN">
                <a:ea typeface="宋体" panose="02010600030101010101" pitchFamily="2" charset="-122"/>
              </a:rPr>
              <a:t>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结果 = 积分（sin，0.0，PI / 2）；</a:t>
            </a:r>
          </a:p>
          <a:p>
            <a:r xmlns:a="http://schemas.openxmlformats.org/drawingml/2006/main">
              <a:rPr lang="zh-CN" altLang="zh-CN">
                <a:ea typeface="宋体" panose="02010600030101010101" pitchFamily="2" charset="-122"/>
              </a:rPr>
              <a:t>当函数名后面没有括号时，C 编译器会生成一个指向该函数的指针。</a:t>
            </a:r>
          </a:p>
          <a:p>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集成的主体中</a:t>
            </a:r>
            <a:r xmlns:a="http://schemas.openxmlformats.org/drawingml/2006/main">
              <a:rPr lang="zh-CN" altLang="zh-CN">
                <a:ea typeface="宋体" panose="02010600030101010101" pitchFamily="2" charset="-122"/>
              </a:rPr>
              <a:t>，我们可以调用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a:ea typeface="宋体" panose="02010600030101010101" pitchFamily="2" charset="-122"/>
              </a:rPr>
              <a:t>指向的函数：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y = (*f)(x);</a:t>
            </a:r>
          </a:p>
          <a:p>
            <a:r xmlns:a="http://schemas.openxmlformats.org/drawingml/2006/main">
              <a:rPr lang="zh-CN" altLang="zh-CN">
                <a:ea typeface="宋体" panose="02010600030101010101" pitchFamily="2" charset="-122"/>
              </a:rPr>
              <a:t>允许使用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f(x)</a:t>
            </a:r>
            <a:r xmlns:a="http://schemas.openxmlformats.org/drawingml/2006/main">
              <a:rPr lang="zh-CN" altLang="zh-CN">
                <a:ea typeface="宋体" panose="02010600030101010101" pitchFamily="2" charset="-122"/>
              </a:rPr>
              <a:t>代替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(*f)(x)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F24195DF-1F05-03A8-863E-47C53AC2B35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8F9E7C0-FEB3-A3B9-2B77-E26146E7CB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3157BD-9996-1449-853C-FC864F66EFB3}"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9425B72F-BD8A-F7AF-435A-E157799C636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09571" name="Content Placeholder 2">
            <a:extLst>
              <a:ext uri="{FF2B5EF4-FFF2-40B4-BE49-F238E27FC236}">
                <a16:creationId xmlns:a16="http://schemas.microsoft.com/office/drawing/2014/main" id="{1B130BB0-417A-FE68-6C82-EAB51B18AB82}"/>
              </a:ext>
            </a:extLst>
          </p:cNvPr>
          <p:cNvSpPr>
            <a:spLocks noGrp="1"/>
          </p:cNvSpPr>
          <p:nvPr>
            <p:ph idx="1"/>
          </p:nvPr>
        </p:nvSpPr>
        <p:spPr/>
        <p:txBody>
          <a:bodyPr/>
          <a:lstStyle/>
          <a:p>
            <a:r xmlns:a="http://schemas.openxmlformats.org/drawingml/2006/main">
              <a:rPr lang="zh-CN" altLang="zh-CN">
                <a:ea typeface="宋体" panose="02010600030101010101" pitchFamily="2" charset="-122"/>
              </a:rPr>
              <a:t>C 库中一些最有用的函数需要函数指针作为参数。</a:t>
            </a:r>
          </a:p>
          <a:p>
            <a:r xmlns:a="http://schemas.openxmlformats.org/drawingml/2006/main">
              <a:rPr lang="zh-CN" altLang="zh-CN">
                <a:ea typeface="宋体" panose="02010600030101010101" pitchFamily="2" charset="-122"/>
              </a:rPr>
              <a:t>其中之一是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 </a:t>
            </a:r>
            <a:r xmlns:a="http://schemas.openxmlformats.org/drawingml/2006/main">
              <a:rPr lang="zh-CN" altLang="zh-CN">
                <a:ea typeface="宋体" panose="02010600030101010101" pitchFamily="2" charset="-122"/>
              </a:rPr>
              <a:t>，它属于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&lt;stdlib.h&gt;</a:t>
            </a:r>
            <a:r xmlns:a="http://schemas.openxmlformats.org/drawingml/2006/main">
              <a:rPr lang="zh-CN" altLang="zh-CN">
                <a:ea typeface="宋体" panose="02010600030101010101" pitchFamily="2" charset="-122"/>
              </a:rPr>
              <a:t>标头。</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是一个通用的排序函数，能够对任何数组进行排序。</a:t>
            </a:r>
          </a:p>
        </p:txBody>
      </p:sp>
      <p:sp>
        <p:nvSpPr>
          <p:cNvPr id="4" name="Footer Placeholder 3">
            <a:extLst>
              <a:ext uri="{FF2B5EF4-FFF2-40B4-BE49-F238E27FC236}">
                <a16:creationId xmlns:a16="http://schemas.microsoft.com/office/drawing/2014/main" id="{A9E8745B-31DA-AB61-8F21-548E0244810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C447E92-CFC3-80DE-9925-F7453DF2664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76F12D-2E4D-3447-9DAD-FD6446AD56B4}"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39CF551B-0E66-9EFC-9178-255A78606FC9}"/>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0595" name="Content Placeholder 2">
            <a:extLst>
              <a:ext uri="{FF2B5EF4-FFF2-40B4-BE49-F238E27FC236}">
                <a16:creationId xmlns:a16="http://schemas.microsoft.com/office/drawing/2014/main" id="{CFEC729A-A1D0-6E7E-99C1-6B1ABDA44048}"/>
              </a:ext>
            </a:extLst>
          </p:cNvPr>
          <p:cNvSpPr>
            <a:spLocks noGrp="1"/>
          </p:cNvSpPr>
          <p:nvPr>
            <p:ph idx="1"/>
          </p:nvPr>
        </p:nvSpPr>
        <p:spPr/>
        <p:txBody>
          <a:bodyPr/>
          <a:lstStyle/>
          <a:p>
            <a:r xmlns:a="http://schemas.openxmlformats.org/drawingml/2006/main">
              <a:rPr lang="zh-CN" altLang="zh-CN">
                <a:ea typeface="宋体" panose="02010600030101010101" pitchFamily="2" charset="-122"/>
              </a:rPr>
              <a:t>必须告诉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qsort如何确定两个数组元素中的哪个“更小”。</a:t>
            </a:r>
          </a:p>
          <a:p>
            <a:r xmlns:a="http://schemas.openxmlformats.org/drawingml/2006/main">
              <a:rPr lang="zh-CN" altLang="zh-CN">
                <a:ea typeface="宋体" panose="02010600030101010101" pitchFamily="2" charset="-122"/>
              </a:rPr>
              <a:t>这是通过向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qsort传递</a:t>
            </a:r>
            <a:r xmlns:a="http://schemas.openxmlformats.org/drawingml/2006/main">
              <a:rPr lang="zh-CN" altLang="zh-CN">
                <a:ea typeface="宋体" panose="02010600030101010101" pitchFamily="2" charset="-122"/>
              </a:rPr>
              <a:t>一个指向</a:t>
            </a:r>
            <a:r xmlns:a="http://schemas.openxmlformats.org/drawingml/2006/main">
              <a:rPr lang="zh-CN" altLang="zh-CN" b="1" i="1">
                <a:ea typeface="宋体" panose="02010600030101010101" pitchFamily="2" charset="-122"/>
              </a:rPr>
              <a:t>比较函数的指针来完成的。</a:t>
            </a:r>
          </a:p>
          <a:p>
            <a:r xmlns:a="http://schemas.openxmlformats.org/drawingml/2006/main">
              <a:rPr lang="zh-CN" altLang="zh-CN">
                <a:ea typeface="宋体" panose="02010600030101010101" pitchFamily="2" charset="-122"/>
              </a:rPr>
              <a:t>当给定两个指向数组元素的指针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a:ea typeface="宋体" panose="02010600030101010101" pitchFamily="2" charset="-122"/>
              </a:rPr>
              <a:t>时，比较函数必须返回一个整数，即：</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a:ea typeface="宋体" panose="02010600030101010101" pitchFamily="2" charset="-122"/>
              </a:rPr>
              <a:t>“小于”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 ，则为</a:t>
            </a:r>
            <a:r xmlns:a="http://schemas.openxmlformats.org/drawingml/2006/main">
              <a:rPr lang="zh-CN" altLang="zh-CN" i="1">
                <a:ea typeface="宋体" panose="02010600030101010101" pitchFamily="2" charset="-122"/>
              </a:rPr>
              <a:t>负数</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a:ea typeface="宋体" panose="02010600030101010101" pitchFamily="2" charset="-122"/>
              </a:rPr>
              <a:t>“等于”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 ，则</a:t>
            </a:r>
            <a:r xmlns:a="http://schemas.openxmlformats.org/drawingml/2006/main">
              <a:rPr lang="zh-CN" altLang="zh-CN" i="1">
                <a:ea typeface="宋体" panose="02010600030101010101" pitchFamily="2" charset="-122"/>
              </a:rPr>
              <a:t>为零</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a:ea typeface="宋体" panose="02010600030101010101" pitchFamily="2" charset="-122"/>
              </a:rPr>
              <a:t>“大于”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*q则为</a:t>
            </a:r>
            <a:endParaRPr xmlns:a="http://schemas.openxmlformats.org/drawingml/2006/main" lang="en-US" altLang="zh-CN">
              <a:ea typeface="宋体" panose="02010600030101010101" pitchFamily="2" charset="-122"/>
            </a:endParaRPr>
            <a:r xmlns:a="http://schemas.openxmlformats.org/drawingml/2006/main">
              <a:rPr lang="zh-CN" altLang="zh-CN" i="1">
                <a:ea typeface="宋体" panose="02010600030101010101" pitchFamily="2" charset="-122"/>
              </a:rPr>
              <a:t>正</a:t>
            </a:r>
          </a:p>
        </p:txBody>
      </p:sp>
      <p:sp>
        <p:nvSpPr>
          <p:cNvPr id="4" name="Footer Placeholder 3">
            <a:extLst>
              <a:ext uri="{FF2B5EF4-FFF2-40B4-BE49-F238E27FC236}">
                <a16:creationId xmlns:a16="http://schemas.microsoft.com/office/drawing/2014/main" id="{65957C94-03E6-4597-2449-5D6F85C8758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A3B8A4-4292-A466-E34C-3B29F814683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07B5BA-D46E-9D46-B412-CD1DA6BB28CC}" type="slidenum">
              <a:rPr lang="en-US" altLang="zh-CN" sz="1200">
                <a:latin typeface="Arial" panose="020B0604020202020204" pitchFamily="34" charset="0"/>
              </a:rPr>
              <a:pPr/>
              <a:t>96</a:t>
            </a:fld>
            <a:endParaRPr lang="en-US" altLang="zh-CN"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1942263-C9FA-3A6C-76A5-457630C7EAB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1619" name="Content Placeholder 2">
            <a:extLst>
              <a:ext uri="{FF2B5EF4-FFF2-40B4-BE49-F238E27FC236}">
                <a16:creationId xmlns:a16="http://schemas.microsoft.com/office/drawing/2014/main" id="{5F54BBCA-7707-93AC-682C-9C9A3C64F52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cs typeface="Courier New" panose="02070309020205020404" pitchFamily="49" charset="0"/>
              </a:rPr>
              <a:t>的原型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空白</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qsort（无效</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*根据，</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尺寸_t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纳米，</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尺寸_t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尺寸，</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(*compar)(const void *, const void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base</a:t>
            </a:r>
            <a:r xmlns:a="http://schemas.openxmlformats.org/drawingml/2006/main">
              <a:rPr lang="zh-CN" altLang="zh-CN">
                <a:ea typeface="宋体" panose="02010600030101010101" pitchFamily="2" charset="-122"/>
              </a:rPr>
              <a:t>必须指向数组中的第一个元素（或要排序的部分中的第一个元素）。</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nmemb</a:t>
            </a:r>
            <a:r xmlns:a="http://schemas.openxmlformats.org/drawingml/2006/main">
              <a:rPr lang="zh-CN" altLang="zh-CN">
                <a:ea typeface="宋体" panose="02010600030101010101" pitchFamily="2" charset="-122"/>
              </a:rPr>
              <a:t>是要排序的元素数。</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a:t>
            </a:r>
            <a:r xmlns:a="http://schemas.openxmlformats.org/drawingml/2006/main">
              <a:rPr lang="zh-CN" altLang="zh-CN">
                <a:ea typeface="宋体" panose="02010600030101010101" pitchFamily="2" charset="-122"/>
              </a:rPr>
              <a:t>是每个数组元素的大小，以字节为单位。</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a:t>
            </a:r>
            <a:r xmlns:a="http://schemas.openxmlformats.org/drawingml/2006/main">
              <a:rPr lang="zh-CN" altLang="zh-CN">
                <a:ea typeface="宋体" panose="02010600030101010101" pitchFamily="2" charset="-122"/>
              </a:rPr>
              <a:t>是指向比较函数的指针。</a:t>
            </a:r>
          </a:p>
        </p:txBody>
      </p:sp>
      <p:sp>
        <p:nvSpPr>
          <p:cNvPr id="4" name="Footer Placeholder 3">
            <a:extLst>
              <a:ext uri="{FF2B5EF4-FFF2-40B4-BE49-F238E27FC236}">
                <a16:creationId xmlns:a16="http://schemas.microsoft.com/office/drawing/2014/main" id="{6C2B0069-B01E-7033-68DE-38E1070E90B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C60F60D-D663-7FB6-A455-E7EC4896132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8957B8-1D31-B04D-8D97-CDAEC821BA48}" type="slidenum">
              <a:rPr lang="en-US" altLang="zh-CN" sz="1200">
                <a:latin typeface="Arial" panose="020B0604020202020204" pitchFamily="34" charset="0"/>
              </a:rPr>
              <a:pPr/>
              <a:t>97</a:t>
            </a:fld>
            <a:endParaRPr lang="en-US" altLang="zh-CN"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4F053522-808C-64DF-EE21-6D0EA7950C3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2643" name="Content Placeholder 2">
            <a:extLst>
              <a:ext uri="{FF2B5EF4-FFF2-40B4-BE49-F238E27FC236}">
                <a16:creationId xmlns:a16="http://schemas.microsoft.com/office/drawing/2014/main" id="{1D2A5996-748B-7F37-81E7-7FC6309E960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时</a:t>
            </a:r>
            <a:r xmlns:a="http://schemas.openxmlformats.org/drawingml/2006/main">
              <a:rPr lang="zh-CN" altLang="zh-CN">
                <a:ea typeface="宋体" panose="02010600030101010101" pitchFamily="2" charset="-122"/>
              </a:rPr>
              <a:t>，它将数组按升序排序，当需要比较数组元素时调用比较函数。</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库存</a:t>
            </a:r>
            <a:r xmlns:a="http://schemas.openxmlformats.org/drawingml/2006/main">
              <a:rPr lang="zh-CN" altLang="zh-CN">
                <a:ea typeface="宋体" panose="02010600030101010101" pitchFamily="2" charset="-122"/>
              </a:rPr>
              <a:t>数组进行</a:t>
            </a:r>
            <a:r xmlns:a="http://schemas.openxmlformats.org/drawingml/2006/main">
              <a:rPr lang="zh-CN" altLang="zh-CN">
                <a:ea typeface="宋体" panose="02010600030101010101" pitchFamily="2" charset="-122"/>
              </a:rPr>
              <a:t>排序的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调用：</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qsort（库存，num_parts，</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sizeof(结构部分), compare_parts);</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compare_parts</a:t>
            </a:r>
            <a:r xmlns:a="http://schemas.openxmlformats.org/drawingml/2006/main">
              <a:rPr lang="zh-CN" altLang="zh-CN">
                <a:ea typeface="宋体" panose="02010600030101010101" pitchFamily="2" charset="-122"/>
              </a:rPr>
              <a:t>是一个比较两个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a:ea typeface="宋体" panose="02010600030101010101" pitchFamily="2" charset="-122"/>
              </a:rPr>
              <a:t>结构的函数。</a:t>
            </a:r>
          </a:p>
        </p:txBody>
      </p:sp>
      <p:sp>
        <p:nvSpPr>
          <p:cNvPr id="4" name="Footer Placeholder 3">
            <a:extLst>
              <a:ext uri="{FF2B5EF4-FFF2-40B4-BE49-F238E27FC236}">
                <a16:creationId xmlns:a16="http://schemas.microsoft.com/office/drawing/2014/main" id="{21389ABD-A3BF-E9F7-4431-A0613F84FF4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0A0635C-4B9A-8FB5-3EA3-907ACA9631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B1F396-33DA-A041-8FB3-87C9CF798FAD}" type="slidenum">
              <a:rPr lang="en-US" altLang="zh-CN" sz="1200">
                <a:latin typeface="Arial" panose="020B0604020202020204" pitchFamily="34" charset="0"/>
              </a:rPr>
              <a:pPr/>
              <a:t>98</a:t>
            </a:fld>
            <a:endParaRPr lang="en-US" altLang="zh-CN"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EF367E24-B722-F11C-9872-026EFF5110A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_</a:t>
            </a:r>
          </a:p>
        </p:txBody>
      </p:sp>
      <p:sp>
        <p:nvSpPr>
          <p:cNvPr id="113667" name="Content Placeholder 2">
            <a:extLst>
              <a:ext uri="{FF2B5EF4-FFF2-40B4-BE49-F238E27FC236}">
                <a16:creationId xmlns:a16="http://schemas.microsoft.com/office/drawing/2014/main" id="{276899D6-A2A1-9B9D-DED7-0F1CCF49A241}"/>
              </a:ext>
            </a:extLst>
          </p:cNvPr>
          <p:cNvSpPr>
            <a:spLocks noGrp="1"/>
          </p:cNvSpPr>
          <p:nvPr>
            <p:ph idx="1"/>
          </p:nvPr>
        </p:nvSpPr>
        <p:spPr/>
        <p:txBody>
          <a:bodyPr/>
          <a:lstStyle/>
          <a:p>
            <a:r xmlns:a="http://schemas.openxmlformats.org/drawingml/2006/main">
              <a:rPr lang="zh-CN" altLang="zh-CN">
                <a:ea typeface="宋体" panose="02010600030101010101" pitchFamily="2" charset="-122"/>
              </a:rPr>
              <a:t>编写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compare_parts</a:t>
            </a:r>
            <a:r xmlns:a="http://schemas.openxmlformats.org/drawingml/2006/main">
              <a:rPr lang="zh-CN" altLang="zh-CN">
                <a:ea typeface="宋体" panose="02010600030101010101" pitchFamily="2" charset="-122"/>
              </a:rPr>
              <a:t>函数很棘手。</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qsort</a:t>
            </a:r>
            <a:r xmlns:a="http://schemas.openxmlformats.org/drawingml/2006/main">
              <a:rPr lang="zh-CN" altLang="zh-CN">
                <a:ea typeface="宋体" panose="02010600030101010101" pitchFamily="2" charset="-122"/>
              </a:rPr>
              <a:t>要求其参数的类型为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，但我们不能通过</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void访问</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零件</a:t>
            </a:r>
            <a:r xmlns:a="http://schemas.openxmlformats.org/drawingml/2006/main">
              <a:rPr lang="zh-CN" altLang="zh-CN">
                <a:ea typeface="宋体" panose="02010600030101010101" pitchFamily="2" charset="-122"/>
              </a:rPr>
              <a:t>结构</a:t>
            </a:r>
            <a:r xmlns:a="http://schemas.openxmlformats.org/drawingml/2006/main">
              <a:rPr lang="zh-CN" altLang="zh-CN">
                <a:ea typeface="宋体" panose="02010600030101010101" pitchFamily="2" charset="-122"/>
              </a:rPr>
              <a:t>的成员</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指针。</a:t>
            </a:r>
          </a:p>
          <a:p>
            <a:r xmlns:a="http://schemas.openxmlformats.org/drawingml/2006/main">
              <a:rPr lang="zh-CN" altLang="zh-CN">
                <a:ea typeface="宋体" panose="02010600030101010101" pitchFamily="2" charset="-122"/>
              </a:rPr>
              <a:t>为了解决这个问题，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compare_parts</a:t>
            </a:r>
            <a:r xmlns:a="http://schemas.openxmlformats.org/drawingml/2006/main">
              <a:rPr lang="zh-CN" altLang="zh-CN">
                <a:ea typeface="宋体" panose="02010600030101010101" pitchFamily="2" charset="-122"/>
              </a:rPr>
              <a:t>会将其参数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q分配给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struct</a:t>
            </a:r>
            <a:r xmlns:a="http://schemas.openxmlformats.org/drawingml/2006/main">
              <a:rPr lang="zh-CN" altLang="zh-CN">
                <a:ea typeface="宋体" panose="02010600030101010101" pitchFamily="2" charset="-122"/>
              </a:rPr>
              <a:t>类型的变量</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部分</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C59F97E6-4330-ECBE-F8C5-6970B900AE2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2A4B117-F10A-ED40-299E-E69F7678F9C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D772BA-F5C8-2742-BF8C-EDF75624AF5B}" type="slidenum">
              <a:rPr lang="en-US" altLang="zh-CN" sz="1200">
                <a:latin typeface="Arial" panose="020B0604020202020204" pitchFamily="34" charset="0"/>
              </a:rPr>
              <a:pPr/>
              <a:t>99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4682</TotalTime>
  <Words>12064</Words>
  <Application>Microsoft Macintosh PowerPoint</Application>
  <PresentationFormat>全屏显示(4:3)</PresentationFormat>
  <Paragraphs>1447</Paragraphs>
  <Slides>124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124</vt:i4>
      </vt:variant>
    </vt:vector>
  </HeadingPairs>
  <TitlesOfParts>
    <vt:vector size="129" baseType="lpstr">
      <vt:lpstr>Times New Roman</vt:lpstr>
      <vt:lpstr>Arial</vt:lpstr>
      <vt:lpstr>Courier New</vt:lpstr>
      <vt:lpstr>Symbol</vt:lpstr>
      <vt:lpstr>tm2</vt:lpstr>
      <vt:lpstr>Chapter 17</vt:lpstr>
      <vt:lpstr>Dynamic Storage Allocation</vt:lpstr>
      <vt:lpstr>Dynamic Storage Allocation</vt:lpstr>
      <vt:lpstr>Memory Allocation Functions</vt:lpstr>
      <vt:lpstr>Null Pointers</vt:lpstr>
      <vt:lpstr>Null Pointers</vt:lpstr>
      <vt:lpstr>Null Pointers</vt:lpstr>
      <vt:lpstr>Dynamically Allocated Strings</vt:lpstr>
      <vt:lpstr>Using malloc to Allocate Memory for a String</vt:lpstr>
      <vt:lpstr>Using malloc to Allocate Memory for a String</vt:lpstr>
      <vt:lpstr>Using malloc to Allocate Memory for a String</vt:lpstr>
      <vt:lpstr>Using malloc to Allocate Memory for a String</vt:lpstr>
      <vt:lpstr>Using Dynamic Storage Allocation in String Functions</vt:lpstr>
      <vt:lpstr>Using Dynamic Storage Allocation in String Functions</vt:lpstr>
      <vt:lpstr>Using Dynamic Storage Allocation in String Functions</vt:lpstr>
      <vt:lpstr>Using Dynamic Storage Allocation in String Functions</vt:lpstr>
      <vt:lpstr>Program: Printing a One-Month Reminder List (Revisited)</vt:lpstr>
      <vt:lpstr>Program: Printing a One-Month Reminder List (Revisited)</vt:lpstr>
      <vt:lpstr>PowerPoint 演示文稿</vt:lpstr>
      <vt:lpstr>PowerPoint 演示文稿</vt:lpstr>
      <vt:lpstr>PowerPoint 演示文稿</vt:lpstr>
      <vt:lpstr>PowerPoint 演示文稿</vt:lpstr>
      <vt:lpstr>Dynamically Allocated Arrays</vt:lpstr>
      <vt:lpstr>Using malloc to Allocate Storage for an Array</vt:lpstr>
      <vt:lpstr>Using malloc to Allocate Storage for an Array</vt:lpstr>
      <vt:lpstr>The calloc Function</vt:lpstr>
      <vt:lpstr>The calloc Function</vt:lpstr>
      <vt:lpstr>The realloc Function</vt:lpstr>
      <vt:lpstr>The realloc Function</vt:lpstr>
      <vt:lpstr>The realloc Function</vt:lpstr>
      <vt:lpstr>Deallocating Storage</vt:lpstr>
      <vt:lpstr>Deallocating Storage</vt:lpstr>
      <vt:lpstr>Deallocating Storage</vt:lpstr>
      <vt:lpstr>Deallocating Storage</vt:lpstr>
      <vt:lpstr>The free Function</vt:lpstr>
      <vt:lpstr>The “Dangling Pointer” Problem</vt:lpstr>
      <vt:lpstr>The “Dangling Pointer” Problem</vt:lpstr>
      <vt:lpstr>Linked Lists</vt:lpstr>
      <vt:lpstr>Linked Lists</vt:lpstr>
      <vt:lpstr>Declaring a Node Type</vt:lpstr>
      <vt:lpstr>Declaring a Node Type</vt:lpstr>
      <vt:lpstr>Creating a Node</vt:lpstr>
      <vt:lpstr>Creating a Node</vt:lpstr>
      <vt:lpstr>Creating a Node</vt:lpstr>
      <vt:lpstr>The -&gt; Operator</vt:lpstr>
      <vt:lpstr>The -&gt; Operator</vt:lpstr>
      <vt:lpstr>Inserting a Node at the Beginning of a Linked List</vt:lpstr>
      <vt:lpstr>Inserting a Node at the Beginning of a Linked List</vt:lpstr>
      <vt:lpstr>Inserting a Node at the Beginning of a Linked List</vt:lpstr>
      <vt:lpstr>Inserting a Node at the Beginning of a Linked List</vt:lpstr>
      <vt:lpstr>Inserting a Node at the Beginning of a Linked List</vt:lpstr>
      <vt:lpstr>Inserting a Node at the Beginning of a Linked List</vt:lpstr>
      <vt:lpstr>Inserting a Node at the Beginning of a Linked List</vt:lpstr>
      <vt:lpstr>Inserting a Node at the Beginning of a Linked List</vt:lpstr>
      <vt:lpstr>Inserting a Node at the Beginning of a Linked List</vt:lpstr>
      <vt:lpstr>Searching a Linked List</vt:lpstr>
      <vt:lpstr>Searching a Linked List</vt:lpstr>
      <vt:lpstr>Searching a Linked List</vt:lpstr>
      <vt:lpstr>Searching a Linked List</vt:lpstr>
      <vt:lpstr>Searching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Ordered Lists</vt:lpstr>
      <vt:lpstr>Program: Maintaining a Parts Database (Revisited)</vt:lpstr>
      <vt:lpstr>Program: Maintaining a Parts Database (Revisited)</vt:lpstr>
      <vt:lpstr>Program: Maintaining a Parts Database (Revisited)</vt:lpstr>
      <vt:lpstr>Program: Maintaining a Parts Database (Revisited)</vt:lpstr>
      <vt:lpstr>Program: Maintaining a Parts Database (Revisited)</vt:lpstr>
      <vt:lpstr>Program: Maintaining a Parts Database (Revisited)</vt:lpstr>
      <vt:lpstr>Program: Maintaining a Parts Database (Revisited)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Pointers to Pointers</vt:lpstr>
      <vt:lpstr>Pointers to Pointers</vt:lpstr>
      <vt:lpstr>Pointers to Pointers</vt:lpstr>
      <vt:lpstr>Pointers to Pointers</vt:lpstr>
      <vt:lpstr>Pointers to Pointers</vt:lpstr>
      <vt:lpstr>Pointers to Functions</vt:lpstr>
      <vt:lpstr>Function Pointers as Arguments</vt:lpstr>
      <vt:lpstr>Function Pointers as Arguments</vt:lpstr>
      <vt:lpstr>The qsort Function</vt:lpstr>
      <vt:lpstr>The qsort Function</vt:lpstr>
      <vt:lpstr>The qsort Function</vt:lpstr>
      <vt:lpstr>The qsort Function</vt:lpstr>
      <vt:lpstr>The qsort Function</vt:lpstr>
      <vt:lpstr>The qsort Function</vt:lpstr>
      <vt:lpstr>The qsort Function</vt:lpstr>
      <vt:lpstr>The qsort Function</vt:lpstr>
      <vt:lpstr>The qsort Function</vt:lpstr>
      <vt:lpstr>Other Uses of Function Pointers</vt:lpstr>
      <vt:lpstr>Other Uses of Function Pointers</vt:lpstr>
      <vt:lpstr>Other Uses of Function Pointers</vt:lpstr>
      <vt:lpstr>Other Uses of Function Pointers</vt:lpstr>
      <vt:lpstr>Program: Tabulating the Trigonometric Functions</vt:lpstr>
      <vt:lpstr>Program: Tabulating the Trigonometric Functions</vt:lpstr>
      <vt:lpstr>Program: Tabulating the Trigonometric Functions</vt:lpstr>
      <vt:lpstr>PowerPoint 演示文稿</vt:lpstr>
      <vt:lpstr>PowerPoint 演示文稿</vt:lpstr>
      <vt:lpstr>Restricted Pointers (C99)</vt:lpstr>
      <vt:lpstr>Restricted Pointers (C99)</vt:lpstr>
      <vt:lpstr>Restricted Pointers (C99)</vt:lpstr>
      <vt:lpstr>Restricted Pointers (C99)</vt:lpstr>
      <vt:lpstr>Restricted Pointers (C99)</vt:lpstr>
      <vt:lpstr>Restricted Pointers (C99)</vt:lpstr>
      <vt:lpstr>Flexible Array Members (C99)</vt:lpstr>
      <vt:lpstr>Flexible Array Members (C99)</vt:lpstr>
      <vt:lpstr>Flexible Array Members (C99)</vt:lpstr>
      <vt:lpstr>Flexible Array Members (C99)</vt:lpstr>
      <vt:lpstr>Flexible Array Members (C99)</vt:lpstr>
      <vt:lpstr>Flexible Array Members (C99)</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1062</cp:revision>
  <cp:lastPrinted>1999-11-08T20:52:53Z</cp:lastPrinted>
  <dcterms:created xsi:type="dcterms:W3CDTF">1999-08-24T18:39:05Z</dcterms:created>
  <dcterms:modified xsi:type="dcterms:W3CDTF">2022-09-26T10:51:47Z</dcterms:modified>
</cp:coreProperties>
</file>