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50" r:id="rId1"/>
  </p:sldMasterIdLst>
  <p:notesMasterIdLst>
    <p:notesMasterId r:id="rId78"/>
  </p:notesMasterIdLst>
  <p:sldIdLst>
    <p:sldId id="282" r:id="rId2"/>
    <p:sldId id="349" r:id="rId3"/>
    <p:sldId id="350" r:id="rId4"/>
    <p:sldId id="434" r:id="rId5"/>
    <p:sldId id="433" r:id="rId6"/>
    <p:sldId id="351" r:id="rId7"/>
    <p:sldId id="352" r:id="rId8"/>
    <p:sldId id="354" r:id="rId9"/>
    <p:sldId id="356" r:id="rId10"/>
    <p:sldId id="357" r:id="rId11"/>
    <p:sldId id="358" r:id="rId12"/>
    <p:sldId id="359" r:id="rId13"/>
    <p:sldId id="360" r:id="rId14"/>
    <p:sldId id="361" r:id="rId15"/>
    <p:sldId id="362" r:id="rId16"/>
    <p:sldId id="363" r:id="rId17"/>
    <p:sldId id="425" r:id="rId18"/>
    <p:sldId id="364" r:id="rId19"/>
    <p:sldId id="365" r:id="rId20"/>
    <p:sldId id="424" r:id="rId21"/>
    <p:sldId id="367" r:id="rId22"/>
    <p:sldId id="369" r:id="rId23"/>
    <p:sldId id="370" r:id="rId24"/>
    <p:sldId id="423" r:id="rId25"/>
    <p:sldId id="371" r:id="rId26"/>
    <p:sldId id="372" r:id="rId27"/>
    <p:sldId id="373" r:id="rId28"/>
    <p:sldId id="374" r:id="rId29"/>
    <p:sldId id="375" r:id="rId30"/>
    <p:sldId id="376" r:id="rId31"/>
    <p:sldId id="377" r:id="rId32"/>
    <p:sldId id="379" r:id="rId33"/>
    <p:sldId id="380" r:id="rId34"/>
    <p:sldId id="381" r:id="rId35"/>
    <p:sldId id="382" r:id="rId36"/>
    <p:sldId id="383" r:id="rId37"/>
    <p:sldId id="384" r:id="rId38"/>
    <p:sldId id="385" r:id="rId39"/>
    <p:sldId id="435" r:id="rId40"/>
    <p:sldId id="386" r:id="rId41"/>
    <p:sldId id="429" r:id="rId42"/>
    <p:sldId id="432" r:id="rId43"/>
    <p:sldId id="388" r:id="rId44"/>
    <p:sldId id="430" r:id="rId45"/>
    <p:sldId id="389" r:id="rId46"/>
    <p:sldId id="390" r:id="rId47"/>
    <p:sldId id="391" r:id="rId48"/>
    <p:sldId id="392" r:id="rId49"/>
    <p:sldId id="393" r:id="rId50"/>
    <p:sldId id="394" r:id="rId51"/>
    <p:sldId id="395" r:id="rId52"/>
    <p:sldId id="396" r:id="rId53"/>
    <p:sldId id="413" r:id="rId54"/>
    <p:sldId id="414" r:id="rId55"/>
    <p:sldId id="415" r:id="rId56"/>
    <p:sldId id="431" r:id="rId57"/>
    <p:sldId id="416" r:id="rId58"/>
    <p:sldId id="417" r:id="rId59"/>
    <p:sldId id="418" r:id="rId60"/>
    <p:sldId id="419" r:id="rId61"/>
    <p:sldId id="420" r:id="rId62"/>
    <p:sldId id="421" r:id="rId63"/>
    <p:sldId id="398" r:id="rId64"/>
    <p:sldId id="400" r:id="rId65"/>
    <p:sldId id="401" r:id="rId66"/>
    <p:sldId id="402" r:id="rId67"/>
    <p:sldId id="403" r:id="rId68"/>
    <p:sldId id="404" r:id="rId69"/>
    <p:sldId id="426" r:id="rId70"/>
    <p:sldId id="405" r:id="rId71"/>
    <p:sldId id="428" r:id="rId72"/>
    <p:sldId id="406" r:id="rId73"/>
    <p:sldId id="407" r:id="rId74"/>
    <p:sldId id="427" r:id="rId75"/>
    <p:sldId id="408" r:id="rId76"/>
    <p:sldId id="409" r:id="rId77"/>
  </p:sldIdLst>
  <p:sldSz cx="9144000" cy="6858000" type="screen4x3"/>
  <p:notesSz cx="6996113" cy="92837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19" d="100"/>
          <a:sy n="119" d="100"/>
        </p:scale>
        <p:origin x="1888"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AA412C7-7178-174A-6B43-090139EFCCA5}"/>
              </a:ext>
            </a:extLst>
          </p:cNvPr>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en-US"/>
          </a:p>
        </p:txBody>
      </p:sp>
      <p:sp>
        <p:nvSpPr>
          <p:cNvPr id="12291" name="Rectangle 3">
            <a:extLst>
              <a:ext uri="{FF2B5EF4-FFF2-40B4-BE49-F238E27FC236}">
                <a16:creationId xmlns:a16="http://schemas.microsoft.com/office/drawing/2014/main" id="{81515221-228E-9939-18BB-C4B218F76DA3}"/>
              </a:ext>
            </a:extLst>
          </p:cNvPr>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en-US"/>
          </a:p>
        </p:txBody>
      </p:sp>
      <p:sp>
        <p:nvSpPr>
          <p:cNvPr id="91140" name="Rectangle 4">
            <a:extLst>
              <a:ext uri="{FF2B5EF4-FFF2-40B4-BE49-F238E27FC236}">
                <a16:creationId xmlns:a16="http://schemas.microsoft.com/office/drawing/2014/main" id="{0F3F22D8-3596-3F91-4495-EBABD306BC75}"/>
              </a:ext>
            </a:extLst>
          </p:cNvPr>
          <p:cNvSpPr>
            <a:spLocks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B4EC3D9B-EB6B-AE08-FF94-F921B247F8D9}"/>
              </a:ext>
            </a:extLst>
          </p:cNvPr>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xmlns:a="http://schemas.openxmlformats.org/drawingml/2006/main" lvl="0"/>
            <a:r xmlns:a="http://schemas.openxmlformats.org/drawingml/2006/main">
              <a:rPr lang="zh-CN" noProof="0"/>
              <a:t>单击以编辑主文本样式</a:t>
            </a:r>
          </a:p>
          <a:p>
            <a:pPr xmlns:a="http://schemas.openxmlformats.org/drawingml/2006/main" lvl="0"/>
            <a:r xmlns:a="http://schemas.openxmlformats.org/drawingml/2006/main">
              <a:rPr lang="zh-CN" noProof="0"/>
              <a:t>第二级</a:t>
            </a:r>
          </a:p>
          <a:p>
            <a:pPr xmlns:a="http://schemas.openxmlformats.org/drawingml/2006/main" lvl="0"/>
            <a:r xmlns:a="http://schemas.openxmlformats.org/drawingml/2006/main">
              <a:rPr lang="zh-CN" noProof="0"/>
              <a:t>三级</a:t>
            </a:r>
          </a:p>
          <a:p>
            <a:pPr xmlns:a="http://schemas.openxmlformats.org/drawingml/2006/main" lvl="0"/>
            <a:r xmlns:a="http://schemas.openxmlformats.org/drawingml/2006/main">
              <a:rPr lang="zh-CN" noProof="0"/>
              <a:t>第四级</a:t>
            </a:r>
          </a:p>
          <a:p>
            <a:pPr xmlns:a="http://schemas.openxmlformats.org/drawingml/2006/main" lvl="0"/>
            <a:r xmlns:a="http://schemas.openxmlformats.org/drawingml/2006/main">
              <a:rPr lang="zh-CN" noProof="0"/>
              <a:t>第五级</a:t>
            </a:r>
          </a:p>
        </p:txBody>
      </p:sp>
      <p:sp>
        <p:nvSpPr>
          <p:cNvPr id="12294" name="Rectangle 6">
            <a:extLst>
              <a:ext uri="{FF2B5EF4-FFF2-40B4-BE49-F238E27FC236}">
                <a16:creationId xmlns:a16="http://schemas.microsoft.com/office/drawing/2014/main" id="{6983A24B-AA71-AFB7-6C0D-622191CE042B}"/>
              </a:ext>
            </a:extLst>
          </p:cNvPr>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en-US"/>
          </a:p>
        </p:txBody>
      </p:sp>
      <p:sp>
        <p:nvSpPr>
          <p:cNvPr id="12295" name="Rectangle 7">
            <a:extLst>
              <a:ext uri="{FF2B5EF4-FFF2-40B4-BE49-F238E27FC236}">
                <a16:creationId xmlns:a16="http://schemas.microsoft.com/office/drawing/2014/main" id="{79C72BF5-B933-C67F-F79B-DCFDCC03C149}"/>
              </a:ext>
            </a:extLst>
          </p:cNvPr>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430D34C3-FF62-3B4B-AF99-1AEF9B49240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AD20B880-992B-9E05-692F-3E6499D78E11}"/>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A9FC00B5-1E8B-E1C5-5172-A8845E046EEE}"/>
              </a:ext>
            </a:extLst>
          </p:cNvPr>
          <p:cNvSpPr>
            <a:spLocks noGrp="1"/>
          </p:cNvSpPr>
          <p:nvPr>
            <p:ph type="sldNum" sz="quarter" idx="11"/>
          </p:nvPr>
        </p:nvSpPr>
        <p:spPr/>
        <p:txBody>
          <a:bodyPr/>
          <a:lstStyle>
            <a:lvl1pPr>
              <a:defRPr/>
            </a:lvl1pPr>
          </a:lstStyle>
          <a:p>
            <a:fld id="{2D570327-EE9B-EA4E-A43F-F5CB1BD279D7}"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900857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E1A2D76E-20EC-6BA0-F58A-29BCB6311442}"/>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8806611B-BCDD-FD24-2118-969771FF7460}"/>
              </a:ext>
            </a:extLst>
          </p:cNvPr>
          <p:cNvSpPr>
            <a:spLocks noGrp="1"/>
          </p:cNvSpPr>
          <p:nvPr>
            <p:ph type="sldNum" sz="quarter" idx="11"/>
          </p:nvPr>
        </p:nvSpPr>
        <p:spPr/>
        <p:txBody>
          <a:bodyPr/>
          <a:lstStyle>
            <a:lvl1pPr>
              <a:defRPr/>
            </a:lvl1pPr>
          </a:lstStyle>
          <a:p>
            <a:fld id="{CEA3FBEE-9ECF-D342-8DEF-A37EFA10BF37}"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81474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D6D9397F-2E83-790A-7AC7-91ED1813DC3C}"/>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BE4A746-ED81-0E6F-24B7-7897498B9BDE}"/>
              </a:ext>
            </a:extLst>
          </p:cNvPr>
          <p:cNvSpPr>
            <a:spLocks noGrp="1"/>
          </p:cNvSpPr>
          <p:nvPr>
            <p:ph type="sldNum" sz="quarter" idx="11"/>
          </p:nvPr>
        </p:nvSpPr>
        <p:spPr/>
        <p:txBody>
          <a:bodyPr/>
          <a:lstStyle>
            <a:lvl1pPr>
              <a:defRPr/>
            </a:lvl1pPr>
          </a:lstStyle>
          <a:p>
            <a:fld id="{9463EA0B-9C02-694F-B8C9-E22AC514789B}"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809020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61F9B08E-FD81-C61E-7939-05507C8EE9B9}"/>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C314DD4-4A86-D192-ABC4-873D9D960DAE}"/>
              </a:ext>
            </a:extLst>
          </p:cNvPr>
          <p:cNvSpPr>
            <a:spLocks noGrp="1"/>
          </p:cNvSpPr>
          <p:nvPr>
            <p:ph type="sldNum" sz="quarter" idx="11"/>
          </p:nvPr>
        </p:nvSpPr>
        <p:spPr/>
        <p:txBody>
          <a:bodyPr/>
          <a:lstStyle>
            <a:lvl1pPr>
              <a:defRPr/>
            </a:lvl1pPr>
          </a:lstStyle>
          <a:p>
            <a:fld id="{5A6BE8EA-A83E-AC4A-84E9-611DFBDB271C}"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65355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a:extLst>
              <a:ext uri="{FF2B5EF4-FFF2-40B4-BE49-F238E27FC236}">
                <a16:creationId xmlns:a16="http://schemas.microsoft.com/office/drawing/2014/main" id="{67368AE3-0B3A-B514-9A62-D09673802AB2}"/>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922EEB79-EDE2-3059-7FA8-F8ED96E0C4A5}"/>
              </a:ext>
            </a:extLst>
          </p:cNvPr>
          <p:cNvSpPr>
            <a:spLocks noGrp="1"/>
          </p:cNvSpPr>
          <p:nvPr>
            <p:ph type="sldNum" sz="quarter" idx="11"/>
          </p:nvPr>
        </p:nvSpPr>
        <p:spPr/>
        <p:txBody>
          <a:bodyPr/>
          <a:lstStyle>
            <a:lvl1pPr>
              <a:defRPr/>
            </a:lvl1pPr>
          </a:lstStyle>
          <a:p>
            <a:fld id="{03F8B01D-CED5-E147-A5B9-838183EA47C0}"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413690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CDD1A7B-62A2-8F62-CDC7-23A951F24719}"/>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8A416E5C-9974-D981-DCAC-B3CDE63FA84C}"/>
              </a:ext>
            </a:extLst>
          </p:cNvPr>
          <p:cNvSpPr>
            <a:spLocks noGrp="1"/>
          </p:cNvSpPr>
          <p:nvPr>
            <p:ph type="sldNum" sz="quarter" idx="11"/>
          </p:nvPr>
        </p:nvSpPr>
        <p:spPr/>
        <p:txBody>
          <a:bodyPr/>
          <a:lstStyle>
            <a:lvl1pPr>
              <a:defRPr/>
            </a:lvl1pPr>
          </a:lstStyle>
          <a:p>
            <a:fld id="{FC154FA0-9273-C440-B718-1D4F1E505A4A}"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461440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95DF712D-C20E-8D8E-6E9F-32B891597A4D}"/>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8" name="Slide Number Placeholder 7">
            <a:extLst>
              <a:ext uri="{FF2B5EF4-FFF2-40B4-BE49-F238E27FC236}">
                <a16:creationId xmlns:a16="http://schemas.microsoft.com/office/drawing/2014/main" id="{3BF67313-4F39-1329-E9B0-BB304EC3300F}"/>
              </a:ext>
            </a:extLst>
          </p:cNvPr>
          <p:cNvSpPr>
            <a:spLocks noGrp="1"/>
          </p:cNvSpPr>
          <p:nvPr>
            <p:ph type="sldNum" sz="quarter" idx="11"/>
          </p:nvPr>
        </p:nvSpPr>
        <p:spPr/>
        <p:txBody>
          <a:bodyPr/>
          <a:lstStyle>
            <a:lvl1pPr>
              <a:defRPr/>
            </a:lvl1pPr>
          </a:lstStyle>
          <a:p>
            <a:fld id="{1921F8DB-BD3F-D349-A444-A547FAB15228}"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43559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93724E58-40F8-E149-C8D7-AEE565A68BA1}"/>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4" name="Slide Number Placeholder 3">
            <a:extLst>
              <a:ext uri="{FF2B5EF4-FFF2-40B4-BE49-F238E27FC236}">
                <a16:creationId xmlns:a16="http://schemas.microsoft.com/office/drawing/2014/main" id="{E1D96759-0938-F16C-B8D7-DD8EE80E669D}"/>
              </a:ext>
            </a:extLst>
          </p:cNvPr>
          <p:cNvSpPr>
            <a:spLocks noGrp="1"/>
          </p:cNvSpPr>
          <p:nvPr>
            <p:ph type="sldNum" sz="quarter" idx="11"/>
          </p:nvPr>
        </p:nvSpPr>
        <p:spPr/>
        <p:txBody>
          <a:bodyPr/>
          <a:lstStyle>
            <a:lvl1pPr>
              <a:defRPr/>
            </a:lvl1pPr>
          </a:lstStyle>
          <a:p>
            <a:fld id="{4F8C15ED-9BE1-E64A-8383-CAF50275225A}"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373284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C5437C-0AF3-3139-2DD2-767D31ADD8D7}"/>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3" name="Slide Number Placeholder 2">
            <a:extLst>
              <a:ext uri="{FF2B5EF4-FFF2-40B4-BE49-F238E27FC236}">
                <a16:creationId xmlns:a16="http://schemas.microsoft.com/office/drawing/2014/main" id="{73EDF425-4B40-B8CF-F2FD-06380FCF8A95}"/>
              </a:ext>
            </a:extLst>
          </p:cNvPr>
          <p:cNvSpPr>
            <a:spLocks noGrp="1"/>
          </p:cNvSpPr>
          <p:nvPr>
            <p:ph type="sldNum" sz="quarter" idx="11"/>
          </p:nvPr>
        </p:nvSpPr>
        <p:spPr/>
        <p:txBody>
          <a:bodyPr/>
          <a:lstStyle>
            <a:lvl1pPr>
              <a:defRPr/>
            </a:lvl1pPr>
          </a:lstStyle>
          <a:p>
            <a:fld id="{0E5C8AF2-E238-4E45-9F2F-693181B05433}"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83471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B5F6131C-4DD2-F99C-7E71-3B3D03C87547}"/>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F400A2A0-1548-9711-D119-2433E44A75AB}"/>
              </a:ext>
            </a:extLst>
          </p:cNvPr>
          <p:cNvSpPr>
            <a:spLocks noGrp="1"/>
          </p:cNvSpPr>
          <p:nvPr>
            <p:ph type="sldNum" sz="quarter" idx="11"/>
          </p:nvPr>
        </p:nvSpPr>
        <p:spPr/>
        <p:txBody>
          <a:bodyPr/>
          <a:lstStyle>
            <a:lvl1pPr>
              <a:defRPr/>
            </a:lvl1pPr>
          </a:lstStyle>
          <a:p>
            <a:fld id="{C0411226-BF86-5A4D-A0EB-001D87BC04CB}"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568025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A6A9605B-1393-6CC5-E05A-FF1A135AD989}"/>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F6F03F82-56D8-A5F3-4DC6-A93DD1B0E0B2}"/>
              </a:ext>
            </a:extLst>
          </p:cNvPr>
          <p:cNvSpPr>
            <a:spLocks noGrp="1"/>
          </p:cNvSpPr>
          <p:nvPr>
            <p:ph type="sldNum" sz="quarter" idx="11"/>
          </p:nvPr>
        </p:nvSpPr>
        <p:spPr/>
        <p:txBody>
          <a:bodyPr/>
          <a:lstStyle>
            <a:lvl1pPr>
              <a:defRPr/>
            </a:lvl1pPr>
          </a:lstStyle>
          <a:p>
            <a:fld id="{ED01F3CF-505F-B24E-8F3E-5EE90E7AA1F0}"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00639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D412223-C749-0A04-A9AF-C19C29C7961B}"/>
              </a:ext>
            </a:extLst>
          </p:cNvPr>
          <p:cNvSpPr>
            <a:spLocks noGrp="1" noChangeArrowheads="1"/>
          </p:cNvSpPr>
          <p:nvPr>
            <p:ph type="title"/>
          </p:nvPr>
        </p:nvSpPr>
        <p:spPr bwMode="auto">
          <a:xfrm>
            <a:off x="685800" y="762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xmlns:a="http://schemas.openxmlformats.org/drawingml/2006/main" lvl="0"/>
            <a:r xmlns:a="http://schemas.openxmlformats.org/drawingml/2006/main">
              <a:rPr lang="zh-CN" altLang="zh-CN"/>
              <a:t>单击以编辑主标题样式</a:t>
            </a:r>
          </a:p>
        </p:txBody>
      </p:sp>
      <p:sp>
        <p:nvSpPr>
          <p:cNvPr id="1027" name="Rectangle 3">
            <a:extLst>
              <a:ext uri="{FF2B5EF4-FFF2-40B4-BE49-F238E27FC236}">
                <a16:creationId xmlns:a16="http://schemas.microsoft.com/office/drawing/2014/main" id="{857151BF-D6DE-16EA-A50E-E88DB78CD25F}"/>
              </a:ext>
            </a:extLst>
          </p:cNvPr>
          <p:cNvSpPr>
            <a:spLocks noGrp="1" noChangeArrowheads="1"/>
          </p:cNvSpPr>
          <p:nvPr>
            <p:ph type="body" idx="1"/>
          </p:nvPr>
        </p:nvSpPr>
        <p:spPr bwMode="auto">
          <a:xfrm>
            <a:off x="685800"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xmlns:a="http://schemas.openxmlformats.org/drawingml/2006/main" lvl="0"/>
            <a:r xmlns:a="http://schemas.openxmlformats.org/drawingml/2006/main">
              <a:rPr lang="zh-CN" altLang="zh-CN"/>
              <a:t>单击以编辑主文本样式</a:t>
            </a:r>
          </a:p>
          <a:p>
            <a:pPr xmlns:a="http://schemas.openxmlformats.org/drawingml/2006/main" lvl="1"/>
            <a:r xmlns:a="http://schemas.openxmlformats.org/drawingml/2006/main">
              <a:rPr lang="zh-CN" altLang="zh-CN"/>
              <a:t>第二级</a:t>
            </a:r>
          </a:p>
          <a:p>
            <a:pPr xmlns:a="http://schemas.openxmlformats.org/drawingml/2006/main" lvl="2"/>
            <a:r xmlns:a="http://schemas.openxmlformats.org/drawingml/2006/main">
              <a:rPr lang="zh-CN" altLang="zh-CN"/>
              <a:t>三级</a:t>
            </a:r>
          </a:p>
          <a:p>
            <a:pPr xmlns:a="http://schemas.openxmlformats.org/drawingml/2006/main" lvl="3"/>
            <a:r xmlns:a="http://schemas.openxmlformats.org/drawingml/2006/main">
              <a:rPr lang="zh-CN" altLang="zh-CN"/>
              <a:t>第四级</a:t>
            </a:r>
          </a:p>
          <a:p>
            <a:pPr xmlns:a="http://schemas.openxmlformats.org/drawingml/2006/main" lvl="4"/>
            <a:r xmlns:a="http://schemas.openxmlformats.org/drawingml/2006/main">
              <a:rPr lang="zh-CN" altLang="zh-CN"/>
              <a:t>第五级</a:t>
            </a:r>
          </a:p>
        </p:txBody>
      </p:sp>
      <p:sp>
        <p:nvSpPr>
          <p:cNvPr id="14341" name="Rectangle 5">
            <a:extLst>
              <a:ext uri="{FF2B5EF4-FFF2-40B4-BE49-F238E27FC236}">
                <a16:creationId xmlns:a16="http://schemas.microsoft.com/office/drawing/2014/main" id="{3CA1B22E-19F7-2DBB-70D6-DC47D98FACC9}"/>
              </a:ext>
            </a:extLst>
          </p:cNvPr>
          <p:cNvSpPr>
            <a:spLocks noGrp="1" noChangeArrowheads="1"/>
          </p:cNvSpPr>
          <p:nvPr>
            <p:ph type="ftr" sz="quarter" idx="3"/>
          </p:nvPr>
        </p:nvSpPr>
        <p:spPr bwMode="auto">
          <a:xfrm>
            <a:off x="5334000" y="6362700"/>
            <a:ext cx="3124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200">
                <a:solidFill>
                  <a:srgbClr val="C6A02E"/>
                </a:solidFill>
                <a:latin typeface="+mj-lt"/>
              </a:defRPr>
            </a:lvl1p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p>
        </p:txBody>
      </p:sp>
      <p:sp>
        <p:nvSpPr>
          <p:cNvPr id="14342" name="Rectangle 6">
            <a:extLst>
              <a:ext uri="{FF2B5EF4-FFF2-40B4-BE49-F238E27FC236}">
                <a16:creationId xmlns:a16="http://schemas.microsoft.com/office/drawing/2014/main" id="{BE9DEFEB-43B7-90CC-3FFD-F77A29F8F951}"/>
              </a:ext>
            </a:extLst>
          </p:cNvPr>
          <p:cNvSpPr>
            <a:spLocks noGrp="1" noChangeArrowheads="1"/>
          </p:cNvSpPr>
          <p:nvPr>
            <p:ph type="sldNum" sz="quarter" idx="4"/>
          </p:nvPr>
        </p:nvSpPr>
        <p:spPr bwMode="auto">
          <a:xfrm>
            <a:off x="4191000" y="6400800"/>
            <a:ext cx="685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200">
                <a:latin typeface="Arial" panose="020B0604020202020204" pitchFamily="34" charset="0"/>
                <a:ea typeface="宋体" panose="02010600030101010101" pitchFamily="2" charset="-122"/>
              </a:defRPr>
            </a:lvl1pPr>
          </a:lstStyle>
          <a:p>
            <a:fld id="{B6C595A7-9322-B542-92F3-087026D35425}" type="slidenum">
              <a:rPr lang="en-US" altLang="zh-CN"/>
              <a:pPr/>
              <a:t>‹#›</a:t>
            </a:fld>
            <a:endParaRPr lang="en-US" altLang="zh-CN" sz="1800"/>
          </a:p>
        </p:txBody>
      </p:sp>
      <p:sp>
        <p:nvSpPr>
          <p:cNvPr id="14343" name="Rectangle 7">
            <a:extLst>
              <a:ext uri="{FF2B5EF4-FFF2-40B4-BE49-F238E27FC236}">
                <a16:creationId xmlns:a16="http://schemas.microsoft.com/office/drawing/2014/main" id="{0C6341A5-0134-5C12-908D-1B493CF2396F}"/>
              </a:ext>
            </a:extLst>
          </p:cNvPr>
          <p:cNvSpPr>
            <a:spLocks noChangeArrowheads="1"/>
          </p:cNvSpPr>
          <p:nvPr/>
        </p:nvSpPr>
        <p:spPr bwMode="auto">
          <a:xfrm>
            <a:off x="685800" y="228600"/>
            <a:ext cx="3276600" cy="369888"/>
          </a:xfrm>
          <a:prstGeom prst="rect">
            <a:avLst/>
          </a:prstGeom>
          <a:noFill/>
          <a:ln w="9525">
            <a:noFill/>
            <a:miter lim="800000"/>
            <a:headEnd/>
            <a:tailEnd/>
          </a:ln>
          <a:effectLst/>
        </p:spPr>
        <p:txBody>
          <a:bodyPr lIns="92075" tIns="46038" rIns="92075" bIns="46038">
            <a:spAutoFit/>
          </a:bodyPr>
          <a:lstStyle/>
          <a:p>
            <a:pPr xmlns:a="http://schemas.openxmlformats.org/drawingml/2006/main">
              <a:defRPr/>
            </a:pPr>
            <a:r xmlns:a="http://schemas.openxmlformats.org/drawingml/2006/main">
              <a:rPr lang="zh-CN" sz="1800" i="1" dirty="0">
                <a:solidFill>
                  <a:srgbClr val="C6A02E"/>
                </a:solidFill>
                <a:latin typeface="Arial" charset="0"/>
              </a:rPr>
              <a:t>第 18 章：声明</a:t>
            </a:r>
            <a:endParaRPr xmlns:a="http://schemas.openxmlformats.org/drawingml/2006/main" lang="en-US" sz="1800" dirty="0">
              <a:solidFill>
                <a:srgbClr val="C6A02E"/>
              </a:solidFill>
            </a:endParaRPr>
          </a:p>
        </p:txBody>
      </p:sp>
      <p:pic>
        <p:nvPicPr>
          <p:cNvPr id="1031" name="Picture 8" descr="cprog2_spine.gif">
            <a:extLst>
              <a:ext uri="{FF2B5EF4-FFF2-40B4-BE49-F238E27FC236}">
                <a16:creationId xmlns:a16="http://schemas.microsoft.com/office/drawing/2014/main" id="{F8E83ADD-84FC-A0B5-F74D-32B6019E30D7}"/>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hf hdr="0" dt="0"/>
  <p:txStyles>
    <p:titleStyle>
      <a:lvl1pPr algn="ctr" rtl="0" eaLnBrk="0" fontAlgn="base" hangingPunct="0">
        <a:spcBef>
          <a:spcPct val="0"/>
        </a:spcBef>
        <a:spcAft>
          <a:spcPct val="0"/>
        </a:spcAft>
        <a:defRPr sz="3200">
          <a:solidFill>
            <a:srgbClr val="B82F25"/>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0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B1116BE-8356-8640-8007-64198B6164CB}"/>
              </a:ext>
            </a:extLst>
          </p:cNvPr>
          <p:cNvSpPr>
            <a:spLocks noGrp="1"/>
          </p:cNvSpPr>
          <p:nvPr>
            <p:ph type="ftr" sz="quarter" idx="10"/>
          </p:nvPr>
        </p:nvSpPr>
        <p:spPr/>
        <p:txBody>
          <a:bodyPr/>
          <a:lstStyle/>
          <a:p>
            <a:pPr xmlns:a="http://schemas.openxmlformats.org/drawingml/2006/main">
              <a:defRPr/>
            </a:pPr>
            <a:r xmlns:a="http://schemas.openxmlformats.org/drawingml/2006/main">
              <a:rPr lang="zh-CN" dirty="0"/>
              <a:t>版权所有 © 2008 WW 诺顿公司。</a:t>
            </a:r>
          </a:p>
          <a:p>
            <a:pPr xmlns:a="http://schemas.openxmlformats.org/drawingml/2006/main">
              <a:defRPr/>
            </a:pPr>
            <a:r xmlns:a="http://schemas.openxmlformats.org/drawingml/2006/main">
              <a:rPr lang="zh-CN" dirty="0"/>
              <a:t>版权所有。</a:t>
            </a:r>
            <a:endParaRPr xmlns:a="http://schemas.openxmlformats.org/drawingml/2006/main" lang="en-US" sz="1400" dirty="0">
              <a:solidFill>
                <a:schemeClr val="tx1"/>
              </a:solidFill>
              <a:latin typeface="Times New Roman" pitchFamily="18" charset="0"/>
            </a:endParaRPr>
          </a:p>
        </p:txBody>
      </p:sp>
      <p:sp>
        <p:nvSpPr>
          <p:cNvPr id="5" name="Slide Number Placeholder 4">
            <a:extLst>
              <a:ext uri="{FF2B5EF4-FFF2-40B4-BE49-F238E27FC236}">
                <a16:creationId xmlns:a16="http://schemas.microsoft.com/office/drawing/2014/main" id="{D616E9BA-E907-652D-9836-E6A45170A2B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61E61A7-462F-E04A-A3A5-D5A24AF04591}" type="slidenum">
              <a:rPr lang="en-US" altLang="zh-CN" sz="1200">
                <a:latin typeface="Arial" panose="020B0604020202020204" pitchFamily="34" charset="0"/>
              </a:rPr>
              <a:pPr/>
              <a:t>1</a:t>
            </a:fld>
            <a:endParaRPr lang="en-US" altLang="zh-CN" sz="1800"/>
          </a:p>
        </p:txBody>
      </p:sp>
      <p:sp>
        <p:nvSpPr>
          <p:cNvPr id="13316" name="Rectangle 2050">
            <a:extLst>
              <a:ext uri="{FF2B5EF4-FFF2-40B4-BE49-F238E27FC236}">
                <a16:creationId xmlns:a16="http://schemas.microsoft.com/office/drawing/2014/main" id="{934710DA-9D02-E2D2-0A47-F3A6B034733E}"/>
              </a:ext>
            </a:extLst>
          </p:cNvPr>
          <p:cNvSpPr>
            <a:spLocks noGrp="1" noChangeArrowheads="1"/>
          </p:cNvSpPr>
          <p:nvPr>
            <p:ph type="ctrTitle"/>
          </p:nvPr>
        </p:nvSpPr>
        <p:spPr>
          <a:xfrm>
            <a:off x="685800" y="2286000"/>
            <a:ext cx="7772400" cy="1143000"/>
          </a:xfrm>
        </p:spPr>
        <p:txBody>
          <a:bodyPr/>
          <a:lstStyle/>
          <a:p>
            <a:r xmlns:a="http://schemas.openxmlformats.org/drawingml/2006/main">
              <a:rPr lang="zh-CN" altLang="zh-CN">
                <a:ea typeface="宋体" panose="02010600030101010101" pitchFamily="2" charset="-122"/>
              </a:rPr>
              <a:t>第十八章</a:t>
            </a:r>
          </a:p>
        </p:txBody>
      </p:sp>
      <p:sp>
        <p:nvSpPr>
          <p:cNvPr id="13317" name="Rectangle 2051">
            <a:extLst>
              <a:ext uri="{FF2B5EF4-FFF2-40B4-BE49-F238E27FC236}">
                <a16:creationId xmlns:a16="http://schemas.microsoft.com/office/drawing/2014/main" id="{BE6465B5-42EA-1D08-1320-F943933D909E}"/>
              </a:ext>
            </a:extLst>
          </p:cNvPr>
          <p:cNvSpPr>
            <a:spLocks noGrp="1" noChangeArrowheads="1"/>
          </p:cNvSpPr>
          <p:nvPr>
            <p:ph type="subTitle" idx="1"/>
          </p:nvPr>
        </p:nvSpPr>
        <p:spPr>
          <a:xfrm>
            <a:off x="609600" y="3581400"/>
            <a:ext cx="7924800" cy="2057400"/>
          </a:xfrm>
        </p:spPr>
        <p:txBody>
          <a:bodyPr/>
          <a:lstStyle/>
          <a:p>
            <a:r xmlns:a="http://schemas.openxmlformats.org/drawingml/2006/main">
              <a:rPr lang="zh-CN" altLang="zh-CN" sz="3600" b="1">
                <a:latin typeface="Arial" panose="020B0604020202020204" pitchFamily="34" charset="0"/>
                <a:ea typeface="宋体" panose="02010600030101010101" pitchFamily="2" charset="-122"/>
              </a:rPr>
              <a:t>声明</a:t>
            </a:r>
            <a:endParaRPr xmlns:a="http://schemas.openxmlformats.org/drawingml/2006/main" lang="en-US" altLang="zh-CN">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E0ABCEB-DBB2-AA65-AA7A-7C5B11FD55C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变量的属性</a:t>
            </a:r>
          </a:p>
        </p:txBody>
      </p:sp>
      <p:sp>
        <p:nvSpPr>
          <p:cNvPr id="22531" name="Content Placeholder 2">
            <a:extLst>
              <a:ext uri="{FF2B5EF4-FFF2-40B4-BE49-F238E27FC236}">
                <a16:creationId xmlns:a16="http://schemas.microsoft.com/office/drawing/2014/main" id="{3BC7E504-76A2-00C6-942D-535A31DD232C}"/>
              </a:ext>
            </a:extLst>
          </p:cNvPr>
          <p:cNvSpPr>
            <a:spLocks noGrp="1"/>
          </p:cNvSpPr>
          <p:nvPr>
            <p:ph idx="1"/>
          </p:nvPr>
        </p:nvSpPr>
        <p:spPr/>
        <p:txBody>
          <a:bodyPr/>
          <a:lstStyle/>
          <a:p>
            <a:r xmlns:a="http://schemas.openxmlformats.org/drawingml/2006/main">
              <a:rPr lang="zh-CN" altLang="zh-CN">
                <a:ea typeface="宋体" panose="02010600030101010101" pitchFamily="2" charset="-122"/>
              </a:rPr>
              <a:t>C 程序中的每个变量都具有三个属性：</a:t>
            </a:r>
          </a:p>
          <a:p>
            <a:pPr xmlns:a="http://schemas.openxmlformats.org/drawingml/2006/main" lvl="1"/>
            <a:r xmlns:a="http://schemas.openxmlformats.org/drawingml/2006/main">
              <a:rPr lang="zh-CN" altLang="zh-CN">
                <a:ea typeface="宋体" panose="02010600030101010101" pitchFamily="2" charset="-122"/>
              </a:rPr>
              <a:t>储存期限</a:t>
            </a:r>
          </a:p>
          <a:p>
            <a:pPr xmlns:a="http://schemas.openxmlformats.org/drawingml/2006/main" lvl="1"/>
            <a:r xmlns:a="http://schemas.openxmlformats.org/drawingml/2006/main">
              <a:rPr lang="zh-CN" altLang="zh-CN">
                <a:ea typeface="宋体" panose="02010600030101010101" pitchFamily="2" charset="-122"/>
              </a:rPr>
              <a:t>范围</a:t>
            </a:r>
          </a:p>
          <a:p>
            <a:pPr xmlns:a="http://schemas.openxmlformats.org/drawingml/2006/main" lvl="1"/>
            <a:r xmlns:a="http://schemas.openxmlformats.org/drawingml/2006/main">
              <a:rPr lang="zh-CN" altLang="zh-CN">
                <a:ea typeface="宋体" panose="02010600030101010101" pitchFamily="2" charset="-122"/>
              </a:rPr>
              <a:t>连锁</a:t>
            </a:r>
          </a:p>
        </p:txBody>
      </p:sp>
      <p:sp>
        <p:nvSpPr>
          <p:cNvPr id="4" name="Footer Placeholder 3">
            <a:extLst>
              <a:ext uri="{FF2B5EF4-FFF2-40B4-BE49-F238E27FC236}">
                <a16:creationId xmlns:a16="http://schemas.microsoft.com/office/drawing/2014/main" id="{DCB0F83F-3514-EECE-45CD-DEB1B204E4A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FAAF665-08FA-0C6E-F2A8-B82D5C6DD32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2BA899-19D8-674C-B6C2-6E0C3AC9F3DF}" type="slidenum">
              <a:rPr lang="en-US" altLang="zh-CN" sz="1200">
                <a:latin typeface="Arial" panose="020B0604020202020204" pitchFamily="34" charset="0"/>
              </a:rPr>
              <a:pPr/>
              <a:t>10</a:t>
            </a:fld>
            <a:endParaRPr lang="en-US" altLang="zh-CN"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3A3759E-36AD-4AED-7031-1C471B28F37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变量的属性</a:t>
            </a:r>
          </a:p>
        </p:txBody>
      </p:sp>
      <p:sp>
        <p:nvSpPr>
          <p:cNvPr id="23555" name="Content Placeholder 2">
            <a:extLst>
              <a:ext uri="{FF2B5EF4-FFF2-40B4-BE49-F238E27FC236}">
                <a16:creationId xmlns:a16="http://schemas.microsoft.com/office/drawing/2014/main" id="{8BD49E6F-F818-469C-0CE2-E5EFB2EE5EE4}"/>
              </a:ext>
            </a:extLst>
          </p:cNvPr>
          <p:cNvSpPr>
            <a:spLocks noGrp="1"/>
          </p:cNvSpPr>
          <p:nvPr>
            <p:ph idx="1"/>
          </p:nvPr>
        </p:nvSpPr>
        <p:spPr/>
        <p:txBody>
          <a:bodyPr/>
          <a:lstStyle/>
          <a:p>
            <a:r xmlns:a="http://schemas.openxmlformats.org/drawingml/2006/main">
              <a:rPr lang="zh-CN" altLang="zh-CN">
                <a:ea typeface="宋体" panose="02010600030101010101" pitchFamily="2" charset="-122"/>
              </a:rPr>
              <a:t>的</a:t>
            </a:r>
            <a:r xmlns:a="http://schemas.openxmlformats.org/drawingml/2006/main">
              <a:rPr lang="zh-CN" altLang="zh-CN" b="1" i="1">
                <a:ea typeface="宋体" panose="02010600030101010101" pitchFamily="2" charset="-122"/>
              </a:rPr>
              <a:t>存储持续时间</a:t>
            </a:r>
            <a:r xmlns:a="http://schemas.openxmlformats.org/drawingml/2006/main">
              <a:rPr lang="zh-CN" altLang="zh-CN">
                <a:ea typeface="宋体" panose="02010600030101010101" pitchFamily="2" charset="-122"/>
              </a:rPr>
              <a:t>决定了何时为变量留出内存以及何时释放该内存。</a:t>
            </a:r>
          </a:p>
          <a:p>
            <a:pPr xmlns:a="http://schemas.openxmlformats.org/drawingml/2006/main" lvl="1"/>
            <a:r xmlns:a="http://schemas.openxmlformats.org/drawingml/2006/main">
              <a:rPr lang="zh-CN" altLang="zh-CN" b="1" i="1">
                <a:ea typeface="宋体" panose="02010600030101010101" pitchFamily="2" charset="-122"/>
              </a:rPr>
              <a:t>自动存储持续时间：</a:t>
            </a:r>
            <a:r xmlns:a="http://schemas.openxmlformats.org/drawingml/2006/main">
              <a:rPr lang="zh-CN" altLang="zh-CN">
                <a:ea typeface="宋体" panose="02010600030101010101" pitchFamily="2" charset="-122"/>
              </a:rPr>
              <a:t>变量的内存在执行周围块时分配，在块终止时释放。</a:t>
            </a:r>
          </a:p>
          <a:p>
            <a:pPr xmlns:a="http://schemas.openxmlformats.org/drawingml/2006/main" lvl="1"/>
            <a:r xmlns:a="http://schemas.openxmlformats.org/drawingml/2006/main">
              <a:rPr lang="zh-CN" altLang="zh-CN" b="1" i="1">
                <a:ea typeface="宋体" panose="02010600030101010101" pitchFamily="2" charset="-122"/>
              </a:rPr>
              <a:t>静态存储时长：</a:t>
            </a:r>
            <a:r xmlns:a="http://schemas.openxmlformats.org/drawingml/2006/main">
              <a:rPr lang="zh-CN" altLang="zh-CN">
                <a:ea typeface="宋体" panose="02010600030101010101" pitchFamily="2" charset="-122"/>
              </a:rPr>
              <a:t>只要程序运行，变量就会一直保持在同一个存储位置，从而可以无限期地保留其值。</a:t>
            </a:r>
          </a:p>
        </p:txBody>
      </p:sp>
      <p:sp>
        <p:nvSpPr>
          <p:cNvPr id="4" name="Footer Placeholder 3">
            <a:extLst>
              <a:ext uri="{FF2B5EF4-FFF2-40B4-BE49-F238E27FC236}">
                <a16:creationId xmlns:a16="http://schemas.microsoft.com/office/drawing/2014/main" id="{E0A17966-59A7-1DF2-70C2-4AD58012585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1C4894C-8EB8-D2D9-EA4D-B57E5C69937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FCD727-BBE2-4A41-BE73-8C6E533AA5A8}" type="slidenum">
              <a:rPr lang="en-US" altLang="zh-CN" sz="1200">
                <a:latin typeface="Arial" panose="020B0604020202020204" pitchFamily="34" charset="0"/>
              </a:rPr>
              <a:pPr/>
              <a:t>11</a:t>
            </a:fld>
            <a:endParaRPr lang="en-US" altLang="zh-CN"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CCBB0533-5183-3AE3-28CF-F1833D0BA6B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变量的属性</a:t>
            </a:r>
          </a:p>
        </p:txBody>
      </p:sp>
      <p:sp>
        <p:nvSpPr>
          <p:cNvPr id="24579" name="Content Placeholder 2">
            <a:extLst>
              <a:ext uri="{FF2B5EF4-FFF2-40B4-BE49-F238E27FC236}">
                <a16:creationId xmlns:a16="http://schemas.microsoft.com/office/drawing/2014/main" id="{4BC5C2AA-1168-3198-4286-24EE8E57BCF7}"/>
              </a:ext>
            </a:extLst>
          </p:cNvPr>
          <p:cNvSpPr>
            <a:spLocks noGrp="1"/>
          </p:cNvSpPr>
          <p:nvPr>
            <p:ph idx="1"/>
          </p:nvPr>
        </p:nvSpPr>
        <p:spPr/>
        <p:txBody>
          <a:bodyPr/>
          <a:lstStyle/>
          <a:p>
            <a:r xmlns:a="http://schemas.openxmlformats.org/drawingml/2006/main">
              <a:rPr lang="zh-CN" altLang="zh-CN">
                <a:ea typeface="宋体" panose="02010600030101010101" pitchFamily="2" charset="-122"/>
              </a:rPr>
              <a:t>的</a:t>
            </a:r>
            <a:r xmlns:a="http://schemas.openxmlformats.org/drawingml/2006/main">
              <a:rPr lang="zh-CN" altLang="zh-CN" b="1" i="1">
                <a:ea typeface="宋体" panose="02010600030101010101" pitchFamily="2" charset="-122"/>
              </a:rPr>
              <a:t>范围</a:t>
            </a:r>
            <a:r xmlns:a="http://schemas.openxmlformats.org/drawingml/2006/main">
              <a:rPr lang="zh-CN" altLang="zh-CN">
                <a:ea typeface="宋体" panose="02010600030101010101" pitchFamily="2" charset="-122"/>
              </a:rPr>
              <a:t>是程序文本中可以引用该变量的部分。</a:t>
            </a:r>
          </a:p>
          <a:p>
            <a:pPr xmlns:a="http://schemas.openxmlformats.org/drawingml/2006/main" lvl="1"/>
            <a:r xmlns:a="http://schemas.openxmlformats.org/drawingml/2006/main">
              <a:rPr lang="zh-CN" altLang="zh-CN" b="1" i="1">
                <a:ea typeface="宋体" panose="02010600030101010101" pitchFamily="2" charset="-122"/>
              </a:rPr>
              <a:t>块范围：</a:t>
            </a:r>
            <a:r xmlns:a="http://schemas.openxmlformats.org/drawingml/2006/main">
              <a:rPr lang="zh-CN" altLang="zh-CN">
                <a:ea typeface="宋体" panose="02010600030101010101" pitchFamily="2" charset="-122"/>
              </a:rPr>
              <a:t>变量从其声明点到封闭块的末尾都是可见的。</a:t>
            </a:r>
          </a:p>
          <a:p>
            <a:pPr xmlns:a="http://schemas.openxmlformats.org/drawingml/2006/main" lvl="1"/>
            <a:r xmlns:a="http://schemas.openxmlformats.org/drawingml/2006/main">
              <a:rPr lang="zh-CN" altLang="zh-CN" b="1" i="1">
                <a:ea typeface="宋体" panose="02010600030101010101" pitchFamily="2" charset="-122"/>
              </a:rPr>
              <a:t>文件范围：</a:t>
            </a:r>
            <a:r xmlns:a="http://schemas.openxmlformats.org/drawingml/2006/main">
              <a:rPr lang="zh-CN" altLang="zh-CN">
                <a:ea typeface="宋体" panose="02010600030101010101" pitchFamily="2" charset="-122"/>
              </a:rPr>
              <a:t>变量从其声明点到封闭文件的末尾都是可见的。</a:t>
            </a:r>
          </a:p>
        </p:txBody>
      </p:sp>
      <p:sp>
        <p:nvSpPr>
          <p:cNvPr id="4" name="Footer Placeholder 3">
            <a:extLst>
              <a:ext uri="{FF2B5EF4-FFF2-40B4-BE49-F238E27FC236}">
                <a16:creationId xmlns:a16="http://schemas.microsoft.com/office/drawing/2014/main" id="{3E9D7B50-3C71-9B3E-9EB1-FF4C25FE1C2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3A6C496-DDE1-B5AA-EBE8-943E568AB7A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FE0BEF7-8265-6744-887E-771FC914452D}" type="slidenum">
              <a:rPr lang="en-US" altLang="zh-CN" sz="1200">
                <a:latin typeface="Arial" panose="020B0604020202020204" pitchFamily="34" charset="0"/>
              </a:rPr>
              <a:pPr/>
              <a:t>12</a:t>
            </a:fld>
            <a:endParaRPr lang="en-US" altLang="zh-CN"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F1C9B8C-FD39-9F0A-79AF-BA37CCDD19C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变量的属性</a:t>
            </a:r>
          </a:p>
        </p:txBody>
      </p:sp>
      <p:sp>
        <p:nvSpPr>
          <p:cNvPr id="25603" name="Content Placeholder 2">
            <a:extLst>
              <a:ext uri="{FF2B5EF4-FFF2-40B4-BE49-F238E27FC236}">
                <a16:creationId xmlns:a16="http://schemas.microsoft.com/office/drawing/2014/main" id="{271DCCF1-95F4-B173-1ED1-52B4C9810FBD}"/>
              </a:ext>
            </a:extLst>
          </p:cNvPr>
          <p:cNvSpPr>
            <a:spLocks noGrp="1"/>
          </p:cNvSpPr>
          <p:nvPr>
            <p:ph idx="1"/>
          </p:nvPr>
        </p:nvSpPr>
        <p:spPr/>
        <p:txBody>
          <a:bodyPr/>
          <a:lstStyle/>
          <a:p>
            <a:r xmlns:a="http://schemas.openxmlformats.org/drawingml/2006/main">
              <a:rPr lang="zh-CN" altLang="zh-CN">
                <a:ea typeface="宋体" panose="02010600030101010101" pitchFamily="2" charset="-122"/>
              </a:rPr>
              <a:t>的</a:t>
            </a:r>
            <a:r xmlns:a="http://schemas.openxmlformats.org/drawingml/2006/main">
              <a:rPr lang="zh-CN" altLang="zh-CN" b="1" i="1">
                <a:ea typeface="宋体" panose="02010600030101010101" pitchFamily="2" charset="-122"/>
              </a:rPr>
              <a:t>链接</a:t>
            </a:r>
            <a:r xmlns:a="http://schemas.openxmlformats.org/drawingml/2006/main">
              <a:rPr lang="zh-CN" altLang="zh-CN">
                <a:ea typeface="宋体" panose="02010600030101010101" pitchFamily="2" charset="-122"/>
              </a:rPr>
              <a:t>决定了它可以共享的程度。</a:t>
            </a:r>
          </a:p>
          <a:p>
            <a:pPr xmlns:a="http://schemas.openxmlformats.org/drawingml/2006/main" lvl="1"/>
            <a:r xmlns:a="http://schemas.openxmlformats.org/drawingml/2006/main">
              <a:rPr lang="zh-CN" altLang="zh-CN" b="1" i="1">
                <a:ea typeface="宋体" panose="02010600030101010101" pitchFamily="2" charset="-122"/>
              </a:rPr>
              <a:t>外部链接：</a:t>
            </a:r>
            <a:r xmlns:a="http://schemas.openxmlformats.org/drawingml/2006/main">
              <a:rPr lang="zh-CN" altLang="zh-CN">
                <a:ea typeface="宋体" panose="02010600030101010101" pitchFamily="2" charset="-122"/>
              </a:rPr>
              <a:t>变量可以由程序中的多个（可能是全部）文件共享。</a:t>
            </a:r>
          </a:p>
          <a:p>
            <a:pPr xmlns:a="http://schemas.openxmlformats.org/drawingml/2006/main" lvl="1"/>
            <a:r xmlns:a="http://schemas.openxmlformats.org/drawingml/2006/main">
              <a:rPr lang="zh-CN" altLang="zh-CN" b="1" i="1">
                <a:ea typeface="宋体" panose="02010600030101010101" pitchFamily="2" charset="-122"/>
              </a:rPr>
              <a:t>内部链接：</a:t>
            </a:r>
            <a:r xmlns:a="http://schemas.openxmlformats.org/drawingml/2006/main">
              <a:rPr lang="zh-CN" altLang="zh-CN">
                <a:ea typeface="宋体" panose="02010600030101010101" pitchFamily="2" charset="-122"/>
              </a:rPr>
              <a:t>变量仅限于单个文件，但可以由该文件中的函数共享。</a:t>
            </a:r>
          </a:p>
          <a:p>
            <a:pPr xmlns:a="http://schemas.openxmlformats.org/drawingml/2006/main" lvl="1"/>
            <a:r xmlns:a="http://schemas.openxmlformats.org/drawingml/2006/main">
              <a:rPr lang="zh-CN" altLang="zh-CN" b="1" i="1">
                <a:ea typeface="宋体" panose="02010600030101010101" pitchFamily="2" charset="-122"/>
              </a:rPr>
              <a:t>无链接：</a:t>
            </a:r>
            <a:r xmlns:a="http://schemas.openxmlformats.org/drawingml/2006/main">
              <a:rPr lang="zh-CN" altLang="zh-CN">
                <a:ea typeface="宋体" panose="02010600030101010101" pitchFamily="2" charset="-122"/>
              </a:rPr>
              <a:t>变量属于单个函数，根本不能共享。</a:t>
            </a:r>
          </a:p>
        </p:txBody>
      </p:sp>
      <p:sp>
        <p:nvSpPr>
          <p:cNvPr id="4" name="Footer Placeholder 3">
            <a:extLst>
              <a:ext uri="{FF2B5EF4-FFF2-40B4-BE49-F238E27FC236}">
                <a16:creationId xmlns:a16="http://schemas.microsoft.com/office/drawing/2014/main" id="{615E69FD-AD47-55D5-B950-534C5E77291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A91D8D5-DA5C-1CF4-9BE8-B84C865B42F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7A6896-C7FF-AF41-BA4E-4641C3AE25CB}" type="slidenum">
              <a:rPr lang="en-US" altLang="zh-CN" sz="1200">
                <a:latin typeface="Arial" panose="020B0604020202020204" pitchFamily="34" charset="0"/>
              </a:rPr>
              <a:pPr/>
              <a:t>13</a:t>
            </a:fld>
            <a:endParaRPr lang="en-US" altLang="zh-CN"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12E1DB2C-3E91-36BB-2A5D-03E59928F3A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变量的属性</a:t>
            </a:r>
          </a:p>
        </p:txBody>
      </p:sp>
      <p:sp>
        <p:nvSpPr>
          <p:cNvPr id="26627" name="Content Placeholder 2">
            <a:extLst>
              <a:ext uri="{FF2B5EF4-FFF2-40B4-BE49-F238E27FC236}">
                <a16:creationId xmlns:a16="http://schemas.microsoft.com/office/drawing/2014/main" id="{CC890202-07BD-B965-7658-F81BB0AC7606}"/>
              </a:ext>
            </a:extLst>
          </p:cNvPr>
          <p:cNvSpPr>
            <a:spLocks noGrp="1"/>
          </p:cNvSpPr>
          <p:nvPr>
            <p:ph idx="1"/>
          </p:nvPr>
        </p:nvSpPr>
        <p:spPr/>
        <p:txBody>
          <a:bodyPr/>
          <a:lstStyle/>
          <a:p>
            <a:r xmlns:a="http://schemas.openxmlformats.org/drawingml/2006/main">
              <a:rPr lang="zh-CN" altLang="zh-CN">
                <a:ea typeface="宋体" panose="02010600030101010101" pitchFamily="2" charset="-122"/>
              </a:rPr>
              <a:t>变量的默认存储持续时间、范围和链接取决于它的声明位置：</a:t>
            </a:r>
          </a:p>
          <a:p>
            <a:pPr xmlns:a="http://schemas.openxmlformats.org/drawingml/2006/main" lvl="1"/>
            <a:r xmlns:a="http://schemas.openxmlformats.org/drawingml/2006/main">
              <a:rPr lang="zh-CN" altLang="zh-CN">
                <a:ea typeface="宋体" panose="02010600030101010101" pitchFamily="2" charset="-122"/>
              </a:rPr>
              <a:t>块（包括函数体）</a:t>
            </a:r>
            <a:r xmlns:a="http://schemas.openxmlformats.org/drawingml/2006/main">
              <a:rPr lang="zh-CN" altLang="zh-CN" i="1">
                <a:ea typeface="宋体" panose="02010600030101010101" pitchFamily="2" charset="-122"/>
              </a:rPr>
              <a:t>内</a:t>
            </a:r>
            <a:r xmlns:a="http://schemas.openxmlformats.org/drawingml/2006/main">
              <a:rPr lang="zh-CN" altLang="zh-CN">
                <a:ea typeface="宋体" panose="02010600030101010101" pitchFamily="2" charset="-122"/>
              </a:rPr>
              <a:t>声明的变量具有</a:t>
            </a:r>
            <a:r xmlns:a="http://schemas.openxmlformats.org/drawingml/2006/main">
              <a:rPr lang="zh-CN" altLang="zh-CN" i="1">
                <a:ea typeface="宋体" panose="02010600030101010101" pitchFamily="2" charset="-122"/>
              </a:rPr>
              <a:t>自动</a:t>
            </a:r>
            <a:r xmlns:a="http://schemas.openxmlformats.org/drawingml/2006/main">
              <a:rPr lang="zh-CN" altLang="zh-CN">
                <a:ea typeface="宋体" panose="02010600030101010101" pitchFamily="2" charset="-122"/>
              </a:rPr>
              <a:t>存储持续时间、</a:t>
            </a:r>
            <a:r xmlns:a="http://schemas.openxmlformats.org/drawingml/2006/main">
              <a:rPr lang="zh-CN" altLang="zh-CN" i="1">
                <a:ea typeface="宋体" panose="02010600030101010101" pitchFamily="2" charset="-122"/>
              </a:rPr>
              <a:t>块</a:t>
            </a:r>
            <a:r xmlns:a="http://schemas.openxmlformats.org/drawingml/2006/main">
              <a:rPr lang="zh-CN" altLang="zh-CN">
                <a:ea typeface="宋体" panose="02010600030101010101" pitchFamily="2" charset="-122"/>
              </a:rPr>
              <a:t>范围和</a:t>
            </a:r>
            <a:r xmlns:a="http://schemas.openxmlformats.org/drawingml/2006/main">
              <a:rPr lang="zh-CN" altLang="zh-CN" i="1">
                <a:ea typeface="宋体" panose="02010600030101010101" pitchFamily="2" charset="-122"/>
              </a:rPr>
              <a:t>无</a:t>
            </a:r>
            <a:r xmlns:a="http://schemas.openxmlformats.org/drawingml/2006/main">
              <a:rPr lang="zh-CN" altLang="zh-CN">
                <a:ea typeface="宋体" panose="02010600030101010101" pitchFamily="2" charset="-122"/>
              </a:rPr>
              <a:t>链接。</a:t>
            </a:r>
          </a:p>
          <a:p>
            <a:pPr xmlns:a="http://schemas.openxmlformats.org/drawingml/2006/main" lvl="1"/>
            <a:r xmlns:a="http://schemas.openxmlformats.org/drawingml/2006/main">
              <a:rPr lang="zh-CN" altLang="zh-CN">
                <a:ea typeface="宋体" panose="02010600030101010101" pitchFamily="2" charset="-122"/>
              </a:rPr>
              <a:t>在程序最外层的任何块</a:t>
            </a:r>
            <a:r xmlns:a="http://schemas.openxmlformats.org/drawingml/2006/main">
              <a:rPr lang="zh-CN" altLang="zh-CN" i="1">
                <a:ea typeface="宋体" panose="02010600030101010101" pitchFamily="2" charset="-122"/>
              </a:rPr>
              <a:t>之外</a:t>
            </a:r>
            <a:r xmlns:a="http://schemas.openxmlformats.org/drawingml/2006/main">
              <a:rPr lang="zh-CN" altLang="zh-CN">
                <a:ea typeface="宋体" panose="02010600030101010101" pitchFamily="2" charset="-122"/>
              </a:rPr>
              <a:t>声明的变量具有</a:t>
            </a:r>
            <a:r xmlns:a="http://schemas.openxmlformats.org/drawingml/2006/main">
              <a:rPr lang="zh-CN" altLang="zh-CN" i="1">
                <a:ea typeface="宋体" panose="02010600030101010101" pitchFamily="2" charset="-122"/>
              </a:rPr>
              <a:t>静态</a:t>
            </a:r>
            <a:r xmlns:a="http://schemas.openxmlformats.org/drawingml/2006/main">
              <a:rPr lang="zh-CN" altLang="zh-CN">
                <a:ea typeface="宋体" panose="02010600030101010101" pitchFamily="2" charset="-122"/>
              </a:rPr>
              <a:t>存储持续时间、</a:t>
            </a:r>
            <a:r xmlns:a="http://schemas.openxmlformats.org/drawingml/2006/main">
              <a:rPr lang="zh-CN" altLang="zh-CN" i="1">
                <a:ea typeface="宋体" panose="02010600030101010101" pitchFamily="2" charset="-122"/>
              </a:rPr>
              <a:t>文件</a:t>
            </a:r>
            <a:r xmlns:a="http://schemas.openxmlformats.org/drawingml/2006/main">
              <a:rPr lang="zh-CN" altLang="zh-CN">
                <a:ea typeface="宋体" panose="02010600030101010101" pitchFamily="2" charset="-122"/>
              </a:rPr>
              <a:t>范围和</a:t>
            </a:r>
            <a:r xmlns:a="http://schemas.openxmlformats.org/drawingml/2006/main">
              <a:rPr lang="zh-CN" altLang="zh-CN" i="1">
                <a:ea typeface="宋体" panose="02010600030101010101" pitchFamily="2" charset="-122"/>
              </a:rPr>
              <a:t>外部</a:t>
            </a:r>
            <a:r xmlns:a="http://schemas.openxmlformats.org/drawingml/2006/main">
              <a:rPr lang="zh-CN" altLang="zh-CN">
                <a:ea typeface="宋体" panose="02010600030101010101" pitchFamily="2" charset="-122"/>
              </a:rPr>
              <a:t>链接。</a:t>
            </a:r>
          </a:p>
        </p:txBody>
      </p:sp>
      <p:sp>
        <p:nvSpPr>
          <p:cNvPr id="4" name="Footer Placeholder 3">
            <a:extLst>
              <a:ext uri="{FF2B5EF4-FFF2-40B4-BE49-F238E27FC236}">
                <a16:creationId xmlns:a16="http://schemas.microsoft.com/office/drawing/2014/main" id="{E3230122-9FCC-A3B4-5F4B-1145A539782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C5BDE4C-5184-F9AD-F6FA-FA381625DBA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2BF8A69-7924-9B4D-B416-772C40EF8FB2}" type="slidenum">
              <a:rPr lang="en-US" altLang="zh-CN" sz="1200">
                <a:latin typeface="Arial" panose="020B0604020202020204" pitchFamily="34" charset="0"/>
              </a:rPr>
              <a:pPr/>
              <a:t>14</a:t>
            </a:fld>
            <a:endParaRPr lang="en-US" altLang="zh-CN"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98E819EF-6716-5E86-CBB5-BF670306760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变量的属性</a:t>
            </a:r>
          </a:p>
        </p:txBody>
      </p:sp>
      <p:sp>
        <p:nvSpPr>
          <p:cNvPr id="27651" name="Content Placeholder 2">
            <a:extLst>
              <a:ext uri="{FF2B5EF4-FFF2-40B4-BE49-F238E27FC236}">
                <a16:creationId xmlns:a16="http://schemas.microsoft.com/office/drawing/2014/main" id="{AB7B6760-D604-4E3D-1799-BEDC1F9B53F8}"/>
              </a:ext>
            </a:extLst>
          </p:cNvPr>
          <p:cNvSpPr>
            <a:spLocks noGrp="1"/>
          </p:cNvSpPr>
          <p:nvPr>
            <p:ph idx="1"/>
          </p:nvPr>
        </p:nvSpPr>
        <p:spPr>
          <a:xfrm>
            <a:off x="685800" y="1524000"/>
            <a:ext cx="7924800" cy="4800600"/>
          </a:xfrm>
        </p:spPr>
        <p:txBody>
          <a:bodyPr/>
          <a:lstStyle/>
          <a:p>
            <a:r xmlns:a="http://schemas.openxmlformats.org/drawingml/2006/main">
              <a:rPr lang="zh-CN" altLang="zh-CN" sz="2500">
                <a:ea typeface="宋体" panose="02010600030101010101" pitchFamily="2" charset="-122"/>
              </a:rPr>
              <a:t>例子：</a:t>
            </a:r>
          </a:p>
          <a:p>
            <a:pPr xmlns:a="http://schemas.openxmlformats.org/drawingml/2006/main">
              <a:buFontTx/>
              <a:buNone/>
            </a:pPr>
            <a:r xmlns:a="http://schemas.openxmlformats.org/drawingml/2006/main">
              <a:rPr lang="zh-CN" altLang="zh-CN" sz="2000">
                <a:ea typeface="宋体" panose="02010600030101010101" pitchFamily="2" charset="-122"/>
              </a:rPr>
              <a:t> </a:t>
            </a:r>
          </a:p>
          <a:p>
            <a:pPr>
              <a:buFontTx/>
              <a:buNone/>
            </a:pPr>
            <a:endParaRPr lang="en-US" altLang="zh-CN" sz="2000">
              <a:ea typeface="宋体" panose="02010600030101010101" pitchFamily="2" charset="-122"/>
            </a:endParaRPr>
          </a:p>
          <a:p>
            <a:pPr xmlns:a="http://schemas.openxmlformats.org/drawingml/2006/main">
              <a:buFontTx/>
              <a:buNone/>
            </a:pPr>
            <a:r xmlns:a="http://schemas.openxmlformats.org/drawingml/2006/main">
              <a:rPr lang="zh-CN" altLang="zh-CN" sz="2000">
                <a:ea typeface="宋体" panose="02010600030101010101" pitchFamily="2" charset="-122"/>
              </a:rPr>
              <a:t> </a:t>
            </a:r>
          </a:p>
          <a:p>
            <a:pPr>
              <a:buFontTx/>
              <a:buNone/>
            </a:pPr>
            <a:endParaRPr lang="en-US" altLang="zh-CN" sz="2000">
              <a:ea typeface="宋体" panose="02010600030101010101" pitchFamily="2" charset="-122"/>
            </a:endParaRPr>
          </a:p>
          <a:p>
            <a:pPr>
              <a:buFontTx/>
              <a:buNone/>
            </a:pPr>
            <a:endParaRPr lang="en-US" altLang="zh-CN" sz="2000">
              <a:ea typeface="宋体" panose="02010600030101010101" pitchFamily="2" charset="-122"/>
            </a:endParaRPr>
          </a:p>
          <a:p>
            <a:pPr>
              <a:buFontTx/>
              <a:buNone/>
            </a:pPr>
            <a:endParaRPr lang="en-US" altLang="zh-CN" sz="2000">
              <a:ea typeface="宋体" panose="02010600030101010101" pitchFamily="2" charset="-122"/>
            </a:endParaRPr>
          </a:p>
          <a:p>
            <a:pPr>
              <a:buFontTx/>
              <a:buNone/>
            </a:pPr>
            <a:endParaRPr lang="en-US" altLang="zh-CN" sz="2000">
              <a:ea typeface="宋体" panose="02010600030101010101" pitchFamily="2" charset="-122"/>
            </a:endParaRPr>
          </a:p>
          <a:p>
            <a:endParaRPr lang="en-US" altLang="zh-CN" sz="2000">
              <a:ea typeface="宋体" panose="02010600030101010101" pitchFamily="2" charset="-122"/>
            </a:endParaRPr>
          </a:p>
          <a:p>
            <a:r xmlns:a="http://schemas.openxmlformats.org/drawingml/2006/main">
              <a:rPr lang="zh-CN" altLang="zh-CN" sz="2500">
                <a:ea typeface="宋体" panose="02010600030101010101" pitchFamily="2" charset="-122"/>
              </a:rPr>
              <a:t>我们可以通过指定显式存储类来更改这些属性： </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auto </a:t>
            </a:r>
            <a:r xmlns:a="http://schemas.openxmlformats.org/drawingml/2006/main">
              <a:rPr lang="zh-CN" altLang="zh-CN" sz="2500">
                <a:ea typeface="宋体" panose="02010600030101010101" pitchFamily="2" charset="-122"/>
              </a:rPr>
              <a:t>、 </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static </a:t>
            </a:r>
            <a:r xmlns:a="http://schemas.openxmlformats.org/drawingml/2006/main">
              <a:rPr lang="zh-CN" altLang="zh-CN" sz="2500">
                <a:ea typeface="宋体" panose="02010600030101010101" pitchFamily="2" charset="-122"/>
              </a:rPr>
              <a:t>、 </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extern</a:t>
            </a:r>
            <a:r xmlns:a="http://schemas.openxmlformats.org/drawingml/2006/main">
              <a:rPr lang="zh-CN" altLang="zh-CN" sz="2500">
                <a:ea typeface="宋体" panose="02010600030101010101" pitchFamily="2" charset="-122"/>
              </a:rPr>
              <a:t>或</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register </a:t>
            </a:r>
            <a:r xmlns:a="http://schemas.openxmlformats.org/drawingml/2006/main">
              <a:rPr lang="zh-CN" altLang="zh-CN" sz="2500">
                <a:ea typeface="宋体" panose="02010600030101010101" pitchFamily="2" charset="-122"/>
              </a:rPr>
              <a:t>。</a:t>
            </a:r>
          </a:p>
        </p:txBody>
      </p:sp>
      <p:sp>
        <p:nvSpPr>
          <p:cNvPr id="4" name="Footer Placeholder 3">
            <a:extLst>
              <a:ext uri="{FF2B5EF4-FFF2-40B4-BE49-F238E27FC236}">
                <a16:creationId xmlns:a16="http://schemas.microsoft.com/office/drawing/2014/main" id="{F678588C-288E-189C-1FD6-EC72697B453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306B84B-576F-554B-8ACE-195977B68A8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5587FB-7A83-F84A-B2A1-01D2E22B15BE}" type="slidenum">
              <a:rPr lang="en-US" altLang="zh-CN" sz="1200">
                <a:latin typeface="Arial" panose="020B0604020202020204" pitchFamily="34" charset="0"/>
              </a:rPr>
              <a:pPr/>
              <a:t>15</a:t>
            </a:fld>
            <a:endParaRPr lang="en-US" altLang="zh-CN" sz="1800"/>
          </a:p>
        </p:txBody>
      </p:sp>
      <p:pic>
        <p:nvPicPr>
          <p:cNvPr id="27654" name="Picture 6">
            <a:extLst>
              <a:ext uri="{FF2B5EF4-FFF2-40B4-BE49-F238E27FC236}">
                <a16:creationId xmlns:a16="http://schemas.microsoft.com/office/drawing/2014/main" id="{BB1A2FA0-CF46-311C-92BF-206D440D2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600" y="2135188"/>
            <a:ext cx="4538663"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CD1658BF-9AAF-47E7-2627-E44D260037D0}"/>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自动</a:t>
            </a:r>
            <a:r xmlns:a="http://schemas.openxmlformats.org/drawingml/2006/main">
              <a:rPr lang="zh-CN" altLang="zh-CN">
                <a:ea typeface="宋体" panose="02010600030101010101" pitchFamily="2" charset="-122"/>
              </a:rPr>
              <a:t>存储</a:t>
            </a:r>
            <a:r xmlns:a="http://schemas.openxmlformats.org/drawingml/2006/main">
              <a:rPr lang="zh-CN" altLang="zh-CN">
                <a:ea typeface="宋体" panose="02010600030101010101" pitchFamily="2" charset="-122"/>
              </a:rPr>
              <a:t>类</a:t>
            </a:r>
          </a:p>
        </p:txBody>
      </p:sp>
      <p:sp>
        <p:nvSpPr>
          <p:cNvPr id="28675" name="Content Placeholder 2">
            <a:extLst>
              <a:ext uri="{FF2B5EF4-FFF2-40B4-BE49-F238E27FC236}">
                <a16:creationId xmlns:a16="http://schemas.microsoft.com/office/drawing/2014/main" id="{928A2A1F-5288-2709-4961-A07C2B09B297}"/>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自动</a:t>
            </a:r>
            <a:r xmlns:a="http://schemas.openxmlformats.org/drawingml/2006/main">
              <a:rPr lang="zh-CN" altLang="zh-CN">
                <a:ea typeface="宋体" panose="02010600030101010101" pitchFamily="2" charset="-122"/>
              </a:rPr>
              <a:t>存储类仅对属于块的变量是合法的</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自动变量具有</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自动</a:t>
            </a:r>
            <a:r xmlns:a="http://schemas.openxmlformats.org/drawingml/2006/main">
              <a:rPr lang="zh-CN" altLang="zh-CN">
                <a:ea typeface="宋体" panose="02010600030101010101" pitchFamily="2" charset="-122"/>
              </a:rPr>
              <a:t>存储持续时间、块范围和无链接。</a:t>
            </a:r>
          </a:p>
          <a:p>
            <a:r xmlns:a="http://schemas.openxmlformats.org/drawingml/2006/main">
              <a:rPr lang="zh-CN" altLang="zh-CN">
                <a:ea typeface="宋体" panose="02010600030101010101" pitchFamily="2" charset="-122"/>
              </a:rPr>
              <a:t>几乎从未明确指定</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自动存储</a:t>
            </a:r>
            <a:r xmlns:a="http://schemas.openxmlformats.org/drawingml/2006/main">
              <a:rPr lang="zh-CN" altLang="zh-CN">
                <a:ea typeface="宋体" panose="02010600030101010101" pitchFamily="2" charset="-122"/>
              </a:rPr>
              <a:t>类。</a:t>
            </a:r>
          </a:p>
        </p:txBody>
      </p:sp>
      <p:sp>
        <p:nvSpPr>
          <p:cNvPr id="4" name="Footer Placeholder 3">
            <a:extLst>
              <a:ext uri="{FF2B5EF4-FFF2-40B4-BE49-F238E27FC236}">
                <a16:creationId xmlns:a16="http://schemas.microsoft.com/office/drawing/2014/main" id="{4B96B654-D3ED-962A-B258-7022E6A356B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09A82EF-EA33-5B37-3611-076AA43FC47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4F77CC-AA60-564B-9E31-CF7C56563093}" type="slidenum">
              <a:rPr lang="en-US" altLang="zh-CN" sz="1200">
                <a:latin typeface="Arial" panose="020B0604020202020204" pitchFamily="34" charset="0"/>
              </a:rPr>
              <a:pPr/>
              <a:t>16</a:t>
            </a:fld>
            <a:endParaRPr lang="en-US" altLang="zh-CN"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00EEE640-05EE-462D-974C-00F36AF4F742}"/>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a:ea typeface="宋体" panose="02010600030101010101" pitchFamily="2" charset="-122"/>
              </a:rPr>
              <a:t>存储</a:t>
            </a:r>
            <a:r xmlns:a="http://schemas.openxmlformats.org/drawingml/2006/main">
              <a:rPr lang="zh-CN" altLang="zh-CN">
                <a:ea typeface="宋体" panose="02010600030101010101" pitchFamily="2" charset="-122"/>
              </a:rPr>
              <a:t>类</a:t>
            </a:r>
          </a:p>
        </p:txBody>
      </p:sp>
      <p:sp>
        <p:nvSpPr>
          <p:cNvPr id="29699" name="Content Placeholder 2">
            <a:extLst>
              <a:ext uri="{FF2B5EF4-FFF2-40B4-BE49-F238E27FC236}">
                <a16:creationId xmlns:a16="http://schemas.microsoft.com/office/drawing/2014/main" id="{B15F9B35-1FED-97D3-23E4-CAF661869533}"/>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a:ea typeface="宋体" panose="02010600030101010101" pitchFamily="2" charset="-122"/>
              </a:rPr>
              <a:t>存储类可以与所有变量一起使用，无论它们在哪里声明</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在</a:t>
            </a:r>
            <a:r xmlns:a="http://schemas.openxmlformats.org/drawingml/2006/main">
              <a:rPr lang="zh-CN" altLang="zh-CN">
                <a:ea typeface="宋体" panose="02010600030101010101" pitchFamily="2" charset="-122"/>
              </a:rPr>
              <a:t>块</a:t>
            </a:r>
            <a:r xmlns:a="http://schemas.openxmlformats.org/drawingml/2006/main">
              <a:rPr lang="zh-CN" altLang="zh-CN" i="1">
                <a:ea typeface="宋体" panose="02010600030101010101" pitchFamily="2" charset="-122"/>
              </a:rPr>
              <a:t>外使用时，</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a:ea typeface="宋体" panose="02010600030101010101" pitchFamily="2" charset="-122"/>
              </a:rPr>
              <a:t>指定变量具有内部链接。</a:t>
            </a:r>
          </a:p>
          <a:p>
            <a:pPr xmlns:a="http://schemas.openxmlformats.org/drawingml/2006/main" lvl="1"/>
            <a:r xmlns:a="http://schemas.openxmlformats.org/drawingml/2006/main">
              <a:rPr lang="zh-CN" altLang="zh-CN">
                <a:ea typeface="宋体" panose="02010600030101010101" pitchFamily="2" charset="-122"/>
              </a:rPr>
              <a:t>在</a:t>
            </a:r>
            <a:r xmlns:a="http://schemas.openxmlformats.org/drawingml/2006/main">
              <a:rPr lang="zh-CN" altLang="zh-CN">
                <a:ea typeface="宋体" panose="02010600030101010101" pitchFamily="2" charset="-122"/>
              </a:rPr>
              <a:t>块</a:t>
            </a:r>
            <a:r xmlns:a="http://schemas.openxmlformats.org/drawingml/2006/main">
              <a:rPr lang="zh-CN" altLang="zh-CN" i="1">
                <a:ea typeface="宋体" panose="02010600030101010101" pitchFamily="2" charset="-122"/>
              </a:rPr>
              <a:t>内使用时，</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a:ea typeface="宋体" panose="02010600030101010101" pitchFamily="2" charset="-122"/>
              </a:rPr>
              <a:t>将变量的存储持续时间从自动更改为静态。</a:t>
            </a:r>
          </a:p>
        </p:txBody>
      </p:sp>
      <p:sp>
        <p:nvSpPr>
          <p:cNvPr id="4" name="Footer Placeholder 3">
            <a:extLst>
              <a:ext uri="{FF2B5EF4-FFF2-40B4-BE49-F238E27FC236}">
                <a16:creationId xmlns:a16="http://schemas.microsoft.com/office/drawing/2014/main" id="{B38420E3-A3E6-7FD1-96B7-CDBFD5218B8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132FBA1-81A7-E526-99F4-FE2ED37AF0B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742E932-FD05-C143-AE7A-B2EFC8F244B7}" type="slidenum">
              <a:rPr lang="en-US" altLang="zh-CN" sz="1200">
                <a:latin typeface="Arial" panose="020B0604020202020204" pitchFamily="34" charset="0"/>
              </a:rPr>
              <a:pPr/>
              <a:t>17</a:t>
            </a:fld>
            <a:endParaRPr lang="en-US" altLang="zh-CN"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F37FB8A2-F64E-C6B6-AD78-F26382584AD7}"/>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a:ea typeface="宋体" panose="02010600030101010101" pitchFamily="2" charset="-122"/>
              </a:rPr>
              <a:t>存储</a:t>
            </a:r>
            <a:r xmlns:a="http://schemas.openxmlformats.org/drawingml/2006/main">
              <a:rPr lang="zh-CN" altLang="zh-CN">
                <a:ea typeface="宋体" panose="02010600030101010101" pitchFamily="2" charset="-122"/>
              </a:rPr>
              <a:t>类</a:t>
            </a:r>
          </a:p>
        </p:txBody>
      </p:sp>
      <p:sp>
        <p:nvSpPr>
          <p:cNvPr id="30723" name="Content Placeholder 2">
            <a:extLst>
              <a:ext uri="{FF2B5EF4-FFF2-40B4-BE49-F238E27FC236}">
                <a16:creationId xmlns:a16="http://schemas.microsoft.com/office/drawing/2014/main" id="{67F742F7-2516-A058-CA8F-48623484D56F}"/>
              </a:ext>
            </a:extLst>
          </p:cNvPr>
          <p:cNvSpPr>
            <a:spLocks noGrp="1"/>
          </p:cNvSpPr>
          <p:nvPr>
            <p:ph idx="1"/>
          </p:nvPr>
        </p:nvSpPr>
        <p:spPr/>
        <p:txBody>
          <a:bodyPr/>
          <a:lstStyle/>
          <a:p>
            <a:r xmlns:a="http://schemas.openxmlformats.org/drawingml/2006/main">
              <a:rPr lang="zh-CN" altLang="zh-CN">
                <a:ea typeface="宋体" panose="02010600030101010101" pitchFamily="2" charset="-122"/>
              </a:rPr>
              <a:t>例子：</a:t>
            </a:r>
          </a:p>
        </p:txBody>
      </p:sp>
      <p:sp>
        <p:nvSpPr>
          <p:cNvPr id="4" name="Footer Placeholder 3">
            <a:extLst>
              <a:ext uri="{FF2B5EF4-FFF2-40B4-BE49-F238E27FC236}">
                <a16:creationId xmlns:a16="http://schemas.microsoft.com/office/drawing/2014/main" id="{1D2A6F1A-C951-C6CE-6235-5087FD70119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C63F733-0BFD-C58F-016A-018CA4999FC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03D9FC0-A589-8842-A9D5-474DE0EB4817}" type="slidenum">
              <a:rPr lang="en-US" altLang="zh-CN" sz="1200">
                <a:latin typeface="Arial" panose="020B0604020202020204" pitchFamily="34" charset="0"/>
              </a:rPr>
              <a:pPr/>
              <a:t>18</a:t>
            </a:fld>
            <a:endParaRPr lang="en-US" altLang="zh-CN" sz="1800"/>
          </a:p>
        </p:txBody>
      </p:sp>
      <p:pic>
        <p:nvPicPr>
          <p:cNvPr id="30726" name="Picture 6">
            <a:extLst>
              <a:ext uri="{FF2B5EF4-FFF2-40B4-BE49-F238E27FC236}">
                <a16:creationId xmlns:a16="http://schemas.microsoft.com/office/drawing/2014/main" id="{30088AD4-D513-B04E-73ED-3349EBAC5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1025" y="2147888"/>
            <a:ext cx="5349875" cy="265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04D1D506-00BD-AA45-5CA4-B358920FB6F5}"/>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a:ea typeface="宋体" panose="02010600030101010101" pitchFamily="2" charset="-122"/>
              </a:rPr>
              <a:t>存储</a:t>
            </a:r>
            <a:r xmlns:a="http://schemas.openxmlformats.org/drawingml/2006/main">
              <a:rPr lang="zh-CN" altLang="zh-CN">
                <a:ea typeface="宋体" panose="02010600030101010101" pitchFamily="2" charset="-122"/>
              </a:rPr>
              <a:t>类</a:t>
            </a:r>
          </a:p>
        </p:txBody>
      </p:sp>
      <p:sp>
        <p:nvSpPr>
          <p:cNvPr id="31747" name="Content Placeholder 2">
            <a:extLst>
              <a:ext uri="{FF2B5EF4-FFF2-40B4-BE49-F238E27FC236}">
                <a16:creationId xmlns:a16="http://schemas.microsoft.com/office/drawing/2014/main" id="{4447815E-245B-1E37-DEC9-D3294D76D5E1}"/>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在块外使用时，</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sz="2600">
                <a:ea typeface="宋体" panose="02010600030101010101" pitchFamily="2" charset="-122"/>
              </a:rPr>
              <a:t>隐藏文件中的变量：</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静态整数我；</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不</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使用权</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至</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一世</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在</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其他</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文件</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0"/>
              </a:spcBef>
              <a:buFontTx/>
              <a:buNone/>
            </a:pPr>
            <a:endParaRPr lang="en-US" altLang="zh-CN" sz="20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无效 f1（无效）</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可以访问 i */</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0"/>
              </a:spcBef>
              <a:buFontTx/>
              <a:buNone/>
            </a:pPr>
            <a:endParaRPr lang="en-US" altLang="zh-CN" sz="20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无效 f2(无效)</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可以访问 i */</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endParaRPr xmlns:a="http://schemas.openxmlformats.org/drawingml/2006/main" lang="en-US" altLang="zh-CN" sz="2400">
              <a:ea typeface="宋体" panose="02010600030101010101" pitchFamily="2" charset="-122"/>
            </a:endParaRPr>
          </a:p>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静态的</a:t>
            </a:r>
            <a:r xmlns:a="http://schemas.openxmlformats.org/drawingml/2006/main">
              <a:rPr lang="zh-CN" altLang="zh-CN" sz="2600">
                <a:ea typeface="宋体" panose="02010600030101010101" pitchFamily="2" charset="-122"/>
              </a:rPr>
              <a:t>这种使用</a:t>
            </a:r>
            <a:r xmlns:a="http://schemas.openxmlformats.org/drawingml/2006/main">
              <a:rPr lang="zh-CN" altLang="zh-CN" sz="2600">
                <a:ea typeface="宋体" panose="02010600030101010101" pitchFamily="2" charset="-122"/>
              </a:rPr>
              <a:t>有助于实现信息隐藏。</a:t>
            </a:r>
          </a:p>
        </p:txBody>
      </p:sp>
      <p:sp>
        <p:nvSpPr>
          <p:cNvPr id="4" name="Footer Placeholder 3">
            <a:extLst>
              <a:ext uri="{FF2B5EF4-FFF2-40B4-BE49-F238E27FC236}">
                <a16:creationId xmlns:a16="http://schemas.microsoft.com/office/drawing/2014/main" id="{0525D4E5-40A1-DFA1-727A-C5C2A1A8521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867E130-1667-E04F-6D76-974C66EFD54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3B3C5AC-A4D9-8443-9FF5-5613184DFC84}" type="slidenum">
              <a:rPr lang="en-US" altLang="zh-CN" sz="1200">
                <a:latin typeface="Arial" panose="020B0604020202020204" pitchFamily="34" charset="0"/>
              </a:rPr>
              <a:pPr/>
              <a:t>19</a:t>
            </a:fld>
            <a:endParaRPr lang="en-US" altLang="zh-CN"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F4A90BB6-A17B-D72A-BA4C-264361456C6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声明语法</a:t>
            </a:r>
          </a:p>
        </p:txBody>
      </p:sp>
      <p:sp>
        <p:nvSpPr>
          <p:cNvPr id="14339" name="Content Placeholder 2">
            <a:extLst>
              <a:ext uri="{FF2B5EF4-FFF2-40B4-BE49-F238E27FC236}">
                <a16:creationId xmlns:a16="http://schemas.microsoft.com/office/drawing/2014/main" id="{05AB0F4C-3BF9-D5FC-26CE-FE0A1198E4A7}"/>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声明向编译器提供有关标识符含义的信息。</a:t>
            </a:r>
          </a:p>
          <a:p>
            <a:r xmlns:a="http://schemas.openxmlformats.org/drawingml/2006/main">
              <a:rPr lang="zh-CN" altLang="zh-CN" sz="2600">
                <a:ea typeface="宋体" panose="02010600030101010101" pitchFamily="2" charset="-122"/>
              </a:rPr>
              <a:t>例子：</a:t>
            </a:r>
          </a:p>
          <a:p>
            <a:pPr xmlns:a="http://schemas.openxmlformats.org/drawingml/2006/main">
              <a:lnSpc>
                <a:spcPct val="80000"/>
              </a:lnSpc>
              <a:spcBef>
                <a:spcPts val="11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诠释我;</a:t>
            </a:r>
          </a:p>
          <a:p>
            <a:pPr xmlns:a="http://schemas.openxmlformats.org/drawingml/2006/main">
              <a:lnSpc>
                <a:spcPct val="80000"/>
              </a:lnSpc>
              <a:spcBef>
                <a:spcPts val="500"/>
              </a:spcBef>
              <a:buFontTx/>
              <a:buNone/>
            </a:pP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浮动 f(浮动);</a:t>
            </a:r>
          </a:p>
          <a:p>
            <a:r xmlns:a="http://schemas.openxmlformats.org/drawingml/2006/main">
              <a:rPr lang="zh-CN" altLang="zh-CN" sz="2600">
                <a:ea typeface="宋体" panose="02010600030101010101" pitchFamily="2" charset="-122"/>
              </a:rPr>
              <a:t>声明的一般形式：</a:t>
            </a:r>
          </a:p>
          <a:p>
            <a:pPr xmlns:a="http://schemas.openxmlformats.org/drawingml/2006/main">
              <a:lnSpc>
                <a:spcPct val="80000"/>
              </a:lnSpc>
              <a:spcBef>
                <a:spcPts val="1100"/>
              </a:spcBef>
              <a:buFontTx/>
              <a:buNone/>
            </a:pPr>
            <a:r xmlns:a="http://schemas.openxmlformats.org/drawingml/2006/main">
              <a:rPr lang="zh-CN" altLang="zh-CN" sz="2300">
                <a:ea typeface="宋体" panose="02010600030101010101" pitchFamily="2" charset="-122"/>
              </a:rPr>
              <a:t> </a:t>
            </a:r>
            <a:r xmlns:a="http://schemas.openxmlformats.org/drawingml/2006/main">
              <a:rPr lang="zh-CN" altLang="zh-CN" sz="2300" i="1">
                <a:ea typeface="宋体" panose="02010600030101010101" pitchFamily="2" charset="-122"/>
              </a:rPr>
              <a:t>声明说明符</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i="1">
                <a:ea typeface="宋体" panose="02010600030101010101" pitchFamily="2" charset="-122"/>
              </a:rPr>
              <a:t>声明者</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600" b="1" i="1">
                <a:ea typeface="宋体" panose="02010600030101010101" pitchFamily="2" charset="-122"/>
              </a:rPr>
              <a:t>声明说明符</a:t>
            </a:r>
            <a:r xmlns:a="http://schemas.openxmlformats.org/drawingml/2006/main">
              <a:rPr lang="zh-CN" altLang="zh-CN" sz="2600">
                <a:ea typeface="宋体" panose="02010600030101010101" pitchFamily="2" charset="-122"/>
              </a:rPr>
              <a:t>描述被声明的变量或函数的属性。</a:t>
            </a:r>
          </a:p>
          <a:p>
            <a:r xmlns:a="http://schemas.openxmlformats.org/drawingml/2006/main">
              <a:rPr lang="zh-CN" altLang="zh-CN" sz="2600" b="1" i="1">
                <a:ea typeface="宋体" panose="02010600030101010101" pitchFamily="2" charset="-122"/>
              </a:rPr>
              <a:t>声明</a:t>
            </a:r>
            <a:r xmlns:a="http://schemas.openxmlformats.org/drawingml/2006/main">
              <a:rPr lang="zh-CN" altLang="zh-CN" sz="2600">
                <a:ea typeface="宋体" panose="02010600030101010101" pitchFamily="2" charset="-122"/>
              </a:rPr>
              <a:t>者给出他们的名字，并且可能提供关于他们的属性的额外信息。</a:t>
            </a:r>
          </a:p>
        </p:txBody>
      </p:sp>
      <p:sp>
        <p:nvSpPr>
          <p:cNvPr id="4" name="Footer Placeholder 3">
            <a:extLst>
              <a:ext uri="{FF2B5EF4-FFF2-40B4-BE49-F238E27FC236}">
                <a16:creationId xmlns:a16="http://schemas.microsoft.com/office/drawing/2014/main" id="{6EAC20ED-5CE5-F4CC-8E3B-677B0441AC3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A99BD2B-E75E-B63D-5808-E129CB12236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1F84BE-B066-A744-90D3-7AFC5330553F}" type="slidenum">
              <a:rPr lang="en-US" altLang="zh-CN" sz="1200">
                <a:latin typeface="Arial" panose="020B0604020202020204" pitchFamily="34" charset="0"/>
              </a:rPr>
              <a:pPr/>
              <a:t>2</a:t>
            </a:fld>
            <a:endParaRPr lang="en-US" altLang="zh-CN"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D3368A3-5A2D-BC7C-9097-56802B6133C8}"/>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a:ea typeface="宋体" panose="02010600030101010101" pitchFamily="2" charset="-122"/>
              </a:rPr>
              <a:t>存储</a:t>
            </a:r>
            <a:r xmlns:a="http://schemas.openxmlformats.org/drawingml/2006/main">
              <a:rPr lang="zh-CN" altLang="zh-CN">
                <a:ea typeface="宋体" panose="02010600030101010101" pitchFamily="2" charset="-122"/>
              </a:rPr>
              <a:t>类</a:t>
            </a:r>
          </a:p>
        </p:txBody>
      </p:sp>
      <p:sp>
        <p:nvSpPr>
          <p:cNvPr id="32771" name="Content Placeholder 2">
            <a:extLst>
              <a:ext uri="{FF2B5EF4-FFF2-40B4-BE49-F238E27FC236}">
                <a16:creationId xmlns:a16="http://schemas.microsoft.com/office/drawing/2014/main" id="{5DBD2670-0B4A-55D0-8F85-7DAE02338BB8}"/>
              </a:ext>
            </a:extLst>
          </p:cNvPr>
          <p:cNvSpPr>
            <a:spLocks noGrp="1"/>
          </p:cNvSpPr>
          <p:nvPr>
            <p:ph idx="1"/>
          </p:nvPr>
        </p:nvSpPr>
        <p:spPr/>
        <p:txBody>
          <a:bodyPr/>
          <a:lstStyle/>
          <a:p>
            <a:r xmlns:a="http://schemas.openxmlformats.org/drawingml/2006/main">
              <a:rPr lang="zh-CN" altLang="zh-CN">
                <a:ea typeface="宋体" panose="02010600030101010101" pitchFamily="2" charset="-122"/>
              </a:rPr>
              <a:t>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a:ea typeface="宋体" panose="02010600030101010101" pitchFamily="2" charset="-122"/>
              </a:rPr>
              <a:t>变量在整个程序执行过程中驻留在相同的存储位置。</a:t>
            </a:r>
          </a:p>
          <a:p>
            <a:r xmlns:a="http://schemas.openxmlformats.org/drawingml/2006/main">
              <a:rPr lang="zh-CN" altLang="zh-CN">
                <a:ea typeface="宋体" panose="02010600030101010101" pitchFamily="2" charset="-122"/>
              </a:rPr>
              <a:t>静态</a:t>
            </a:r>
            <a:r xmlns:a="http://schemas.openxmlformats.org/drawingml/2006/main">
              <a:rPr lang="zh-CN" altLang="zh-CN">
                <a:ea typeface="宋体" panose="02010600030101010101" pitchFamily="2" charset="-122"/>
              </a:rPr>
              <a:t>变量无限期地保留其值</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a:ea typeface="宋体" panose="02010600030101010101" pitchFamily="2" charset="-122"/>
              </a:rPr>
              <a:t>变量</a:t>
            </a:r>
            <a:r xmlns:a="http://schemas.openxmlformats.org/drawingml/2006/main">
              <a:rPr lang="zh-CN" altLang="zh-CN">
                <a:ea typeface="宋体" panose="02010600030101010101" pitchFamily="2" charset="-122"/>
                <a:cs typeface="Courier New" panose="02070309020205020404" pitchFamily="49" charset="0"/>
              </a:rPr>
              <a:t>的属性：</a:t>
            </a:r>
          </a:p>
          <a:p>
            <a:pPr xmlns:a="http://schemas.openxmlformats.org/drawingml/2006/main" lvl="1"/>
            <a:r xmlns:a="http://schemas.openxmlformats.org/drawingml/2006/main">
              <a:rPr lang="zh-CN" altLang="zh-CN">
                <a:ea typeface="宋体" panose="02010600030101010101" pitchFamily="2" charset="-122"/>
              </a:rPr>
              <a:t>在程序执行之前，</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a:ea typeface="宋体" panose="02010600030101010101" pitchFamily="2" charset="-122"/>
              </a:rPr>
              <a:t>变量只初始化一次。</a:t>
            </a:r>
          </a:p>
          <a:p>
            <a:pPr xmlns:a="http://schemas.openxmlformats.org/drawingml/2006/main" lvl="1"/>
            <a:r xmlns:a="http://schemas.openxmlformats.org/drawingml/2006/main">
              <a:rPr lang="zh-CN" altLang="zh-CN">
                <a:ea typeface="宋体" panose="02010600030101010101" pitchFamily="2" charset="-122"/>
              </a:rPr>
              <a:t>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a:ea typeface="宋体" panose="02010600030101010101" pitchFamily="2" charset="-122"/>
              </a:rPr>
              <a:t>变量由函数的所有调用共享，包括递归调用。</a:t>
            </a:r>
          </a:p>
          <a:p>
            <a:pPr xmlns:a="http://schemas.openxmlformats.org/drawingml/2006/main" lvl="1"/>
            <a:r xmlns:a="http://schemas.openxmlformats.org/drawingml/2006/main">
              <a:rPr lang="zh-CN" altLang="zh-CN">
                <a:ea typeface="宋体" panose="02010600030101010101" pitchFamily="2" charset="-122"/>
              </a:rPr>
              <a:t>函数可以返回指向</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a:ea typeface="宋体" panose="02010600030101010101" pitchFamily="2" charset="-122"/>
              </a:rPr>
              <a:t>变量的指针。</a:t>
            </a:r>
          </a:p>
        </p:txBody>
      </p:sp>
      <p:sp>
        <p:nvSpPr>
          <p:cNvPr id="4" name="Footer Placeholder 3">
            <a:extLst>
              <a:ext uri="{FF2B5EF4-FFF2-40B4-BE49-F238E27FC236}">
                <a16:creationId xmlns:a16="http://schemas.microsoft.com/office/drawing/2014/main" id="{FD02AABA-7894-F292-A20C-7D08481CCA4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A3D4D76-3483-AE7C-98B4-0C29015AF55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B337FD-1536-C041-AE7B-39AFDEC3EA03}" type="slidenum">
              <a:rPr lang="en-US" altLang="zh-CN" sz="1200">
                <a:latin typeface="Arial" panose="020B0604020202020204" pitchFamily="34" charset="0"/>
              </a:rPr>
              <a:pPr/>
              <a:t>20</a:t>
            </a:fld>
            <a:endParaRPr lang="en-US" altLang="zh-CN"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20843DC-AA4D-0C1E-D105-4AFE97306C61}"/>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a:ea typeface="宋体" panose="02010600030101010101" pitchFamily="2" charset="-122"/>
              </a:rPr>
              <a:t>存储</a:t>
            </a:r>
            <a:r xmlns:a="http://schemas.openxmlformats.org/drawingml/2006/main">
              <a:rPr lang="zh-CN" altLang="zh-CN">
                <a:ea typeface="宋体" panose="02010600030101010101" pitchFamily="2" charset="-122"/>
              </a:rPr>
              <a:t>类</a:t>
            </a:r>
          </a:p>
        </p:txBody>
      </p:sp>
      <p:sp>
        <p:nvSpPr>
          <p:cNvPr id="33795" name="Content Placeholder 2">
            <a:extLst>
              <a:ext uri="{FF2B5EF4-FFF2-40B4-BE49-F238E27FC236}">
                <a16:creationId xmlns:a16="http://schemas.microsoft.com/office/drawing/2014/main" id="{4D4411A6-C382-17D6-30FB-51D55514D200}"/>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将局部变量声明为</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sz="2600">
                <a:ea typeface="宋体" panose="02010600030101010101" pitchFamily="2" charset="-122"/>
              </a:rPr>
              <a:t>允许函数在调用之间保留信息。</a:t>
            </a:r>
          </a:p>
          <a:p>
            <a:r xmlns:a="http://schemas.openxmlformats.org/drawingml/2006/main">
              <a:rPr lang="zh-CN" altLang="zh-CN" sz="2600">
                <a:ea typeface="宋体" panose="02010600030101010101" pitchFamily="2" charset="-122"/>
              </a:rPr>
              <a:t>更多时候，</a:t>
            </a:r>
            <a:r xmlns:a="http://schemas.openxmlformats.org/drawingml/2006/main">
              <a:rPr lang="zh-CN" altLang="zh-CN" sz="2600">
                <a:ea typeface="宋体" panose="02010600030101010101" pitchFamily="2" charset="-122"/>
              </a:rPr>
              <a:t>出于效率的原因，我们会使用</a:t>
            </a:r>
            <a:endParaRPr xmlns:a="http://schemas.openxmlformats.org/drawingml/2006/main" lang="en-US" altLang="zh-CN" sz="2600">
              <a:solidFill>
                <a:srgbClr val="000000"/>
              </a:solidFill>
              <a:ea typeface="宋体" panose="02010600030101010101" pitchFamily="2" charset="-122"/>
            </a:endParaRP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静态：</a:t>
            </a:r>
          </a:p>
          <a:p>
            <a:pPr xmlns:a="http://schemas.openxmlformats.org/drawingml/2006/main">
              <a:lnSpc>
                <a:spcPct val="80000"/>
              </a:lnSpc>
              <a:spcBef>
                <a:spcPts val="1100"/>
              </a:spcBef>
              <a:buFontTx/>
              <a:buNone/>
            </a:pPr>
            <a:r xmlns:a="http://schemas.openxmlformats.org/drawingml/2006/main">
              <a:rPr lang="zh-CN" altLang="zh-CN" sz="2200">
                <a:solidFill>
                  <a:srgbClr val="000000"/>
                </a:solidFill>
                <a:latin typeface="Courier New" panose="02070309020205020404" pitchFamily="49" charset="0"/>
                <a:ea typeface="宋体" panose="02010600030101010101" pitchFamily="2" charset="-122"/>
                <a:cs typeface="Courier New" panose="02070309020205020404" pitchFamily="49" charset="0"/>
              </a:rPr>
              <a:t>char digit_to_hex_char(int digit)</a:t>
            </a:r>
          </a:p>
          <a:p>
            <a:pPr xmlns:a="http://schemas.openxmlformats.org/drawingml/2006/main">
              <a:lnSpc>
                <a:spcPct val="80000"/>
              </a:lnSpc>
              <a:spcBef>
                <a:spcPts val="500"/>
              </a:spcBef>
              <a:buFontTx/>
              <a:buNone/>
            </a:pPr>
            <a:r xmlns:a="http://schemas.openxmlformats.org/drawingml/2006/main">
              <a:rPr lang="zh-CN" altLang="zh-CN" sz="2200">
                <a:solidFill>
                  <a:srgbClr val="000000"/>
                </a:solidFill>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200">
                <a:solidFill>
                  <a:srgbClr val="000000"/>
                </a:solidFill>
                <a:latin typeface="Courier New" panose="02070309020205020404" pitchFamily="49" charset="0"/>
                <a:ea typeface="宋体" panose="02010600030101010101" pitchFamily="2" charset="-122"/>
                <a:cs typeface="Courier New" panose="02070309020205020404" pitchFamily="49" charset="0"/>
              </a:rPr>
              <a:t>静态 const char hex_chars[16] =</a:t>
            </a:r>
          </a:p>
          <a:p>
            <a:pPr xmlns:a="http://schemas.openxmlformats.org/drawingml/2006/main">
              <a:lnSpc>
                <a:spcPct val="80000"/>
              </a:lnSpc>
              <a:spcBef>
                <a:spcPts val="500"/>
              </a:spcBef>
              <a:buFontTx/>
              <a:buNone/>
            </a:pPr>
            <a:r xmlns:a="http://schemas.openxmlformats.org/drawingml/2006/main">
              <a:rPr lang="zh-CN" altLang="zh-CN" sz="2200">
                <a:solidFill>
                  <a:srgbClr val="000000"/>
                </a:solidFill>
                <a:latin typeface="Courier New" panose="02070309020205020404" pitchFamily="49" charset="0"/>
                <a:ea typeface="宋体" panose="02010600030101010101" pitchFamily="2" charset="-122"/>
                <a:cs typeface="Courier New" panose="02070309020205020404" pitchFamily="49" charset="0"/>
              </a:rPr>
              <a:t>“0123456789ABCDEF”；</a:t>
            </a:r>
          </a:p>
          <a:p>
            <a:pPr>
              <a:lnSpc>
                <a:spcPct val="80000"/>
              </a:lnSpc>
              <a:spcBef>
                <a:spcPct val="0"/>
              </a:spcBef>
              <a:buFontTx/>
              <a:buNone/>
            </a:pPr>
            <a:endParaRPr lang="en-US" altLang="zh-CN" sz="220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ct val="0"/>
              </a:spcBef>
              <a:buFontTx/>
              <a:buNone/>
            </a:pPr>
            <a:r xmlns:a="http://schemas.openxmlformats.org/drawingml/2006/main">
              <a:rPr lang="zh-CN" altLang="zh-CN" sz="2200">
                <a:solidFill>
                  <a:srgbClr val="000000"/>
                </a:solidFill>
                <a:latin typeface="Courier New" panose="02070309020205020404" pitchFamily="49" charset="0"/>
                <a:ea typeface="宋体" panose="02010600030101010101" pitchFamily="2" charset="-122"/>
                <a:cs typeface="Courier New" panose="02070309020205020404" pitchFamily="49" charset="0"/>
              </a:rPr>
              <a:t>返回 hex_chars[数字]；</a:t>
            </a:r>
          </a:p>
          <a:p>
            <a:pPr xmlns:a="http://schemas.openxmlformats.org/drawingml/2006/main">
              <a:lnSpc>
                <a:spcPct val="80000"/>
              </a:lnSpc>
              <a:spcBef>
                <a:spcPct val="0"/>
              </a:spcBef>
              <a:buFontTx/>
              <a:buNone/>
            </a:pPr>
            <a:r xmlns:a="http://schemas.openxmlformats.org/drawingml/2006/main">
              <a:rPr lang="zh-CN" altLang="zh-CN" sz="2200">
                <a:solidFill>
                  <a:srgbClr val="000000"/>
                </a:solidFill>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600">
                <a:solidFill>
                  <a:srgbClr val="000000"/>
                </a:solidFill>
                <a:latin typeface="Courier New" panose="02070309020205020404" pitchFamily="49" charset="0"/>
                <a:ea typeface="宋体" panose="02010600030101010101" pitchFamily="2" charset="-122"/>
                <a:cs typeface="Courier New" panose="02070309020205020404" pitchFamily="49" charset="0"/>
              </a:rPr>
              <a:t>hex_chars</a:t>
            </a:r>
            <a:r xmlns:a="http://schemas.openxmlformats.org/drawingml/2006/main">
              <a:rPr lang="zh-CN" altLang="zh-CN" sz="2600">
                <a:solidFill>
                  <a:srgbClr val="000000"/>
                </a:solidFill>
                <a:ea typeface="宋体" panose="02010600030101010101" pitchFamily="2" charset="-122"/>
              </a:rPr>
              <a:t>声明</a:t>
            </a:r>
            <a:r xmlns:a="http://schemas.openxmlformats.org/drawingml/2006/main">
              <a:rPr lang="zh-CN" altLang="zh-CN" sz="2600">
                <a:solidFill>
                  <a:srgbClr val="000000"/>
                </a:solidFill>
                <a:ea typeface="宋体" panose="02010600030101010101" pitchFamily="2" charset="-122"/>
              </a:rPr>
              <a:t>为</a:t>
            </a:r>
            <a:r xmlns:a="http://schemas.openxmlformats.org/drawingml/2006/main">
              <a:rPr lang="zh-CN" altLang="zh-CN" sz="2600">
                <a:solidFill>
                  <a:srgbClr val="000000"/>
                </a:solidFill>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sz="2600">
                <a:solidFill>
                  <a:srgbClr val="000000"/>
                </a:solidFill>
                <a:ea typeface="宋体" panose="02010600030101010101" pitchFamily="2" charset="-122"/>
              </a:rPr>
              <a:t>可以节省时间，因为</a:t>
            </a:r>
            <a:r xmlns:a="http://schemas.openxmlformats.org/drawingml/2006/main">
              <a:rPr lang="zh-CN" altLang="zh-CN" sz="2600">
                <a:solidFill>
                  <a:srgbClr val="000000"/>
                </a:solidFill>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sz="2600">
                <a:solidFill>
                  <a:srgbClr val="000000"/>
                </a:solidFill>
                <a:ea typeface="宋体" panose="02010600030101010101" pitchFamily="2" charset="-122"/>
              </a:rPr>
              <a:t>变量只初始化一次。</a:t>
            </a:r>
          </a:p>
        </p:txBody>
      </p:sp>
      <p:sp>
        <p:nvSpPr>
          <p:cNvPr id="4" name="Footer Placeholder 3">
            <a:extLst>
              <a:ext uri="{FF2B5EF4-FFF2-40B4-BE49-F238E27FC236}">
                <a16:creationId xmlns:a16="http://schemas.microsoft.com/office/drawing/2014/main" id="{64F1A821-DE87-262E-4BB4-647472D1603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25945D7-FFA7-A9C0-CBE7-18D33349B90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BD2D755-8C42-0549-8154-F1A687865DA9}" type="slidenum">
              <a:rPr lang="en-US" altLang="zh-CN" sz="1200">
                <a:latin typeface="Arial" panose="020B0604020202020204" pitchFamily="34" charset="0"/>
              </a:rPr>
              <a:pPr/>
              <a:t>21</a:t>
            </a:fld>
            <a:endParaRPr lang="en-US" altLang="zh-CN"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F9192EE3-457D-D620-D1DD-CB2E5B9E9CE8}"/>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外部</a:t>
            </a:r>
            <a:r xmlns:a="http://schemas.openxmlformats.org/drawingml/2006/main">
              <a:rPr lang="zh-CN" altLang="zh-CN">
                <a:ea typeface="宋体" panose="02010600030101010101" pitchFamily="2" charset="-122"/>
              </a:rPr>
              <a:t>存储</a:t>
            </a:r>
            <a:r xmlns:a="http://schemas.openxmlformats.org/drawingml/2006/main">
              <a:rPr lang="zh-CN" altLang="zh-CN">
                <a:ea typeface="宋体" panose="02010600030101010101" pitchFamily="2" charset="-122"/>
              </a:rPr>
              <a:t>类</a:t>
            </a:r>
          </a:p>
        </p:txBody>
      </p:sp>
      <p:sp>
        <p:nvSpPr>
          <p:cNvPr id="34819" name="Content Placeholder 2">
            <a:extLst>
              <a:ext uri="{FF2B5EF4-FFF2-40B4-BE49-F238E27FC236}">
                <a16:creationId xmlns:a16="http://schemas.microsoft.com/office/drawing/2014/main" id="{298DF235-ADB6-DF4B-9989-6BE25BDB9F38}"/>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extern存储</a:t>
            </a:r>
            <a:r xmlns:a="http://schemas.openxmlformats.org/drawingml/2006/main">
              <a:rPr lang="zh-CN" altLang="zh-CN">
                <a:ea typeface="宋体" panose="02010600030101010101" pitchFamily="2" charset="-122"/>
              </a:rPr>
              <a:t>类</a:t>
            </a:r>
            <a:r xmlns:a="http://schemas.openxmlformats.org/drawingml/2006/main">
              <a:rPr lang="zh-CN" altLang="zh-CN">
                <a:ea typeface="宋体" panose="02010600030101010101" pitchFamily="2" charset="-122"/>
              </a:rPr>
              <a:t>允许多个源文件共享同一个变量。</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extern</a:t>
            </a:r>
            <a:r xmlns:a="http://schemas.openxmlformats.org/drawingml/2006/main">
              <a:rPr lang="zh-CN" altLang="zh-CN">
                <a:ea typeface="宋体" panose="02010600030101010101" pitchFamily="2" charset="-122"/>
              </a:rPr>
              <a:t>的变量声明</a:t>
            </a:r>
            <a:r xmlns:a="http://schemas.openxmlformats.org/drawingml/2006/main">
              <a:rPr lang="zh-CN" altLang="zh-CN">
                <a:ea typeface="宋体" panose="02010600030101010101" pitchFamily="2" charset="-122"/>
              </a:rPr>
              <a:t>不会导致为变量分配内存：</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外部国际我；</a:t>
            </a:r>
          </a:p>
          <a:p>
            <a:pPr xmlns:a="http://schemas.openxmlformats.org/drawingml/2006/main">
              <a:buFontTx/>
              <a:buNone/>
            </a:pPr>
            <a:r xmlns:a="http://schemas.openxmlformats.org/drawingml/2006/main">
              <a:rPr lang="zh-CN" altLang="zh-CN">
                <a:ea typeface="宋体" panose="02010600030101010101" pitchFamily="2" charset="-122"/>
              </a:rPr>
              <a:t>在 C 术语中，这不是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a:t>
            </a:r>
            <a:r xmlns:a="http://schemas.openxmlformats.org/drawingml/2006/main">
              <a:rPr lang="zh-CN" altLang="zh-CN">
                <a:ea typeface="宋体" panose="02010600030101010101" pitchFamily="2" charset="-122"/>
              </a:rPr>
              <a:t>的</a:t>
            </a:r>
            <a:r xmlns:a="http://schemas.openxmlformats.org/drawingml/2006/main">
              <a:rPr lang="zh-CN" altLang="zh-CN" i="1">
                <a:ea typeface="宋体" panose="02010600030101010101" pitchFamily="2" charset="-122"/>
              </a:rPr>
              <a:t>定义</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extern声明告诉编译</a:t>
            </a:r>
            <a:r xmlns:a="http://schemas.openxmlformats.org/drawingml/2006/main">
              <a:rPr lang="zh-CN" altLang="zh-CN">
                <a:ea typeface="宋体" panose="02010600030101010101" pitchFamily="2" charset="-122"/>
              </a:rPr>
              <a:t>器</a:t>
            </a:r>
            <a:r xmlns:a="http://schemas.openxmlformats.org/drawingml/2006/main">
              <a:rPr lang="zh-CN" altLang="zh-CN">
                <a:ea typeface="宋体" panose="02010600030101010101" pitchFamily="2" charset="-122"/>
              </a:rPr>
              <a:t>我们需要访问在别处定义的变量。</a:t>
            </a:r>
          </a:p>
          <a:p>
            <a:r xmlns:a="http://schemas.openxmlformats.org/drawingml/2006/main">
              <a:rPr lang="zh-CN" altLang="zh-CN">
                <a:ea typeface="宋体" panose="02010600030101010101" pitchFamily="2" charset="-122"/>
              </a:rPr>
              <a:t>一个变量在程序中可以有很多</a:t>
            </a:r>
            <a:r xmlns:a="http://schemas.openxmlformats.org/drawingml/2006/main">
              <a:rPr lang="zh-CN" altLang="zh-CN" i="1">
                <a:ea typeface="宋体" panose="02010600030101010101" pitchFamily="2" charset="-122"/>
              </a:rPr>
              <a:t>声明</a:t>
            </a:r>
            <a:r xmlns:a="http://schemas.openxmlformats.org/drawingml/2006/main">
              <a:rPr lang="zh-CN" altLang="zh-CN">
                <a:ea typeface="宋体" panose="02010600030101010101" pitchFamily="2" charset="-122"/>
              </a:rPr>
              <a:t>，但应该只有一个</a:t>
            </a:r>
            <a:r xmlns:a="http://schemas.openxmlformats.org/drawingml/2006/main">
              <a:rPr lang="zh-CN" altLang="zh-CN" i="1">
                <a:ea typeface="宋体" panose="02010600030101010101" pitchFamily="2" charset="-122"/>
              </a:rPr>
              <a:t>定义</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79C162F0-5F28-53DB-F308-7F3FA54B254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227DB99-FF87-AE85-9C00-01497879218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393F29-AB3F-C94F-BC8A-A6B4E0762DB2}" type="slidenum">
              <a:rPr lang="en-US" altLang="zh-CN" sz="1200">
                <a:latin typeface="Arial" panose="020B0604020202020204" pitchFamily="34" charset="0"/>
              </a:rPr>
              <a:pPr/>
              <a:t>22</a:t>
            </a:fld>
            <a:endParaRPr lang="en-US" altLang="zh-CN"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1F47533A-1E4C-6B59-0A90-A5DFAE4570E0}"/>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外部</a:t>
            </a:r>
            <a:r xmlns:a="http://schemas.openxmlformats.org/drawingml/2006/main">
              <a:rPr lang="zh-CN" altLang="zh-CN">
                <a:ea typeface="宋体" panose="02010600030101010101" pitchFamily="2" charset="-122"/>
              </a:rPr>
              <a:t>存储</a:t>
            </a:r>
            <a:r xmlns:a="http://schemas.openxmlformats.org/drawingml/2006/main">
              <a:rPr lang="zh-CN" altLang="zh-CN">
                <a:ea typeface="宋体" panose="02010600030101010101" pitchFamily="2" charset="-122"/>
              </a:rPr>
              <a:t>类</a:t>
            </a:r>
          </a:p>
        </p:txBody>
      </p:sp>
      <p:sp>
        <p:nvSpPr>
          <p:cNvPr id="35843" name="Content Placeholder 2">
            <a:extLst>
              <a:ext uri="{FF2B5EF4-FFF2-40B4-BE49-F238E27FC236}">
                <a16:creationId xmlns:a16="http://schemas.microsoft.com/office/drawing/2014/main" id="{96057AF8-7849-0623-CA89-15F24B79A101}"/>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外部</a:t>
            </a:r>
            <a:r xmlns:a="http://schemas.openxmlformats.org/drawingml/2006/main">
              <a:rPr lang="zh-CN" altLang="zh-CN">
                <a:ea typeface="宋体" panose="02010600030101010101" pitchFamily="2" charset="-122"/>
              </a:rPr>
              <a:t>声明不是定义</a:t>
            </a:r>
            <a:r xmlns:a="http://schemas.openxmlformats.org/drawingml/2006/main">
              <a:rPr lang="zh-CN" altLang="zh-CN">
                <a:ea typeface="宋体" panose="02010600030101010101" pitchFamily="2" charset="-122"/>
              </a:rPr>
              <a:t>的规则有一个例外。</a:t>
            </a:r>
          </a:p>
          <a:p>
            <a:r xmlns:a="http://schemas.openxmlformats.org/drawingml/2006/main">
              <a:rPr lang="zh-CN" altLang="zh-CN">
                <a:ea typeface="宋体" panose="02010600030101010101" pitchFamily="2" charset="-122"/>
              </a:rPr>
              <a:t>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外部</a:t>
            </a:r>
            <a:r xmlns:a="http://schemas.openxmlformats.org/drawingml/2006/main">
              <a:rPr lang="zh-CN" altLang="zh-CN">
                <a:ea typeface="宋体" panose="02010600030101010101" pitchFamily="2" charset="-122"/>
              </a:rPr>
              <a:t>声明用作变量的定义。</a:t>
            </a:r>
          </a:p>
          <a:p>
            <a:r xmlns:a="http://schemas.openxmlformats.org/drawingml/2006/main">
              <a:rPr lang="zh-CN" altLang="zh-CN">
                <a:ea typeface="宋体" panose="02010600030101010101" pitchFamily="2" charset="-122"/>
              </a:rPr>
              <a:t>例如，声明</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外部int i = 0；</a:t>
            </a:r>
          </a:p>
          <a:p>
            <a:pPr xmlns:a="http://schemas.openxmlformats.org/drawingml/2006/main">
              <a:buFontTx/>
              <a:buNone/>
            </a:pPr>
            <a:r xmlns:a="http://schemas.openxmlformats.org/drawingml/2006/main">
              <a:rPr lang="zh-CN" altLang="zh-CN">
                <a:ea typeface="宋体" panose="02010600030101010101" pitchFamily="2" charset="-122"/>
              </a:rPr>
              <a:t>实际上与</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 i = 0;</a:t>
            </a:r>
          </a:p>
          <a:p>
            <a:r xmlns:a="http://schemas.openxmlformats.org/drawingml/2006/main">
              <a:rPr lang="zh-CN" altLang="zh-CN">
                <a:ea typeface="宋体" panose="02010600030101010101" pitchFamily="2" charset="-122"/>
              </a:rPr>
              <a:t>此规则防止多个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外部</a:t>
            </a:r>
            <a:r xmlns:a="http://schemas.openxmlformats.org/drawingml/2006/main">
              <a:rPr lang="zh-CN" altLang="zh-CN">
                <a:ea typeface="宋体" panose="02010600030101010101" pitchFamily="2" charset="-122"/>
              </a:rPr>
              <a:t>声明以不同方式初始化变量。</a:t>
            </a:r>
          </a:p>
        </p:txBody>
      </p:sp>
      <p:sp>
        <p:nvSpPr>
          <p:cNvPr id="4" name="Footer Placeholder 3">
            <a:extLst>
              <a:ext uri="{FF2B5EF4-FFF2-40B4-BE49-F238E27FC236}">
                <a16:creationId xmlns:a16="http://schemas.microsoft.com/office/drawing/2014/main" id="{8B0CF0BB-3802-ABF7-4F3C-D7FA8540340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22CB313-7239-AE49-F904-3186A403183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1282393-D915-704E-A2B1-B8E7E048D8CE}" type="slidenum">
              <a:rPr lang="en-US" altLang="zh-CN" sz="1200">
                <a:latin typeface="Arial" panose="020B0604020202020204" pitchFamily="34" charset="0"/>
              </a:rPr>
              <a:pPr/>
              <a:t>23</a:t>
            </a:fld>
            <a:endParaRPr lang="en-US" altLang="zh-CN"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D0E3026-B687-99D8-A8EA-2AB034B274D9}"/>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外部</a:t>
            </a:r>
            <a:r xmlns:a="http://schemas.openxmlformats.org/drawingml/2006/main">
              <a:rPr lang="zh-CN" altLang="zh-CN">
                <a:ea typeface="宋体" panose="02010600030101010101" pitchFamily="2" charset="-122"/>
              </a:rPr>
              <a:t>存储</a:t>
            </a:r>
            <a:r xmlns:a="http://schemas.openxmlformats.org/drawingml/2006/main">
              <a:rPr lang="zh-CN" altLang="zh-CN">
                <a:ea typeface="宋体" panose="02010600030101010101" pitchFamily="2" charset="-122"/>
              </a:rPr>
              <a:t>类</a:t>
            </a:r>
          </a:p>
        </p:txBody>
      </p:sp>
      <p:sp>
        <p:nvSpPr>
          <p:cNvPr id="36867" name="Content Placeholder 2">
            <a:extLst>
              <a:ext uri="{FF2B5EF4-FFF2-40B4-BE49-F238E27FC236}">
                <a16:creationId xmlns:a16="http://schemas.microsoft.com/office/drawing/2014/main" id="{62136E1E-A3E1-FCD3-149F-3BF76E67AFB9}"/>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extern声明</a:t>
            </a:r>
            <a:r xmlns:a="http://schemas.openxmlformats.org/drawingml/2006/main">
              <a:rPr lang="zh-CN" altLang="zh-CN">
                <a:ea typeface="宋体" panose="02010600030101010101" pitchFamily="2" charset="-122"/>
              </a:rPr>
              <a:t>中的变量</a:t>
            </a:r>
            <a:r xmlns:a="http://schemas.openxmlformats.org/drawingml/2006/main">
              <a:rPr lang="zh-CN" altLang="zh-CN">
                <a:ea typeface="宋体" panose="02010600030101010101" pitchFamily="2" charset="-122"/>
              </a:rPr>
              <a:t>始终具有静态存储持续时间。</a:t>
            </a:r>
          </a:p>
          <a:p>
            <a:r xmlns:a="http://schemas.openxmlformats.org/drawingml/2006/main">
              <a:rPr lang="zh-CN" altLang="zh-CN">
                <a:ea typeface="宋体" panose="02010600030101010101" pitchFamily="2" charset="-122"/>
              </a:rPr>
              <a:t>如果声明在块内，则变量具有块范围；否则，它具有文件范围：</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8EF3EB32-62FE-8D80-1336-C66F14B8BE2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C3F5082-FD8C-5355-BC88-6B295513BE2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3D8F52-2027-324A-89B7-C25F835E543B}" type="slidenum">
              <a:rPr lang="en-US" altLang="zh-CN" sz="1200">
                <a:latin typeface="Arial" panose="020B0604020202020204" pitchFamily="34" charset="0"/>
              </a:rPr>
              <a:pPr/>
              <a:t>24</a:t>
            </a:fld>
            <a:endParaRPr lang="en-US" altLang="zh-CN" sz="1800"/>
          </a:p>
        </p:txBody>
      </p:sp>
      <p:pic>
        <p:nvPicPr>
          <p:cNvPr id="36870" name="Picture 6">
            <a:extLst>
              <a:ext uri="{FF2B5EF4-FFF2-40B4-BE49-F238E27FC236}">
                <a16:creationId xmlns:a16="http://schemas.microsoft.com/office/drawing/2014/main" id="{629ECEB4-924E-AC54-1E56-DD028FF77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0" y="3538538"/>
            <a:ext cx="5368925"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37C545DA-54CC-84A1-B61B-D99BE465C96C}"/>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外部</a:t>
            </a:r>
            <a:r xmlns:a="http://schemas.openxmlformats.org/drawingml/2006/main">
              <a:rPr lang="zh-CN" altLang="zh-CN">
                <a:ea typeface="宋体" panose="02010600030101010101" pitchFamily="2" charset="-122"/>
              </a:rPr>
              <a:t>存储</a:t>
            </a:r>
            <a:r xmlns:a="http://schemas.openxmlformats.org/drawingml/2006/main">
              <a:rPr lang="zh-CN" altLang="zh-CN">
                <a:ea typeface="宋体" panose="02010600030101010101" pitchFamily="2" charset="-122"/>
              </a:rPr>
              <a:t>类</a:t>
            </a:r>
          </a:p>
        </p:txBody>
      </p:sp>
      <p:sp>
        <p:nvSpPr>
          <p:cNvPr id="37891" name="Content Placeholder 2">
            <a:extLst>
              <a:ext uri="{FF2B5EF4-FFF2-40B4-BE49-F238E27FC236}">
                <a16:creationId xmlns:a16="http://schemas.microsoft.com/office/drawing/2014/main" id="{D64728ED-2DA8-E0C0-BC79-B9FE4F3EE37E}"/>
              </a:ext>
            </a:extLst>
          </p:cNvPr>
          <p:cNvSpPr>
            <a:spLocks noGrp="1"/>
          </p:cNvSpPr>
          <p:nvPr>
            <p:ph idx="1"/>
          </p:nvPr>
        </p:nvSpPr>
        <p:spPr/>
        <p:txBody>
          <a:bodyPr/>
          <a:lstStyle/>
          <a:p>
            <a:r xmlns:a="http://schemas.openxmlformats.org/drawingml/2006/main">
              <a:rPr lang="zh-CN" altLang="zh-CN">
                <a:ea typeface="宋体" panose="02010600030101010101" pitchFamily="2" charset="-122"/>
              </a:rPr>
              <a:t>确定</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外部</a:t>
            </a:r>
            <a:r xmlns:a="http://schemas.openxmlformats.org/drawingml/2006/main">
              <a:rPr lang="zh-CN" altLang="zh-CN">
                <a:ea typeface="宋体" panose="02010600030101010101" pitchFamily="2" charset="-122"/>
              </a:rPr>
              <a:t>变量的链接有点困难。</a:t>
            </a:r>
          </a:p>
          <a:p>
            <a:pPr xmlns:a="http://schemas.openxmlformats.org/drawingml/2006/main" lvl="1"/>
            <a:r xmlns:a="http://schemas.openxmlformats.org/drawingml/2006/main">
              <a:rPr lang="zh-CN" altLang="zh-CN">
                <a:ea typeface="宋体" panose="02010600030101010101" pitchFamily="2" charset="-122"/>
              </a:rPr>
              <a:t>如果该变量</a:t>
            </a:r>
            <a:r xmlns:a="http://schemas.openxmlformats.org/drawingml/2006/main">
              <a:rPr lang="zh-CN" altLang="zh-CN">
                <a:ea typeface="宋体" panose="02010600030101010101" pitchFamily="2" charset="-122"/>
              </a:rPr>
              <a:t>在文件的前面（在任何函数定义之外）被声明为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静态，那么它具有内部链接。</a:t>
            </a:r>
          </a:p>
          <a:p>
            <a:pPr xmlns:a="http://schemas.openxmlformats.org/drawingml/2006/main" lvl="1"/>
            <a:r xmlns:a="http://schemas.openxmlformats.org/drawingml/2006/main">
              <a:rPr lang="zh-CN" altLang="zh-CN">
                <a:ea typeface="宋体" panose="02010600030101010101" pitchFamily="2" charset="-122"/>
              </a:rPr>
              <a:t>否则（正常情况），变量具有外部链接。</a:t>
            </a:r>
          </a:p>
        </p:txBody>
      </p:sp>
      <p:sp>
        <p:nvSpPr>
          <p:cNvPr id="4" name="Footer Placeholder 3">
            <a:extLst>
              <a:ext uri="{FF2B5EF4-FFF2-40B4-BE49-F238E27FC236}">
                <a16:creationId xmlns:a16="http://schemas.microsoft.com/office/drawing/2014/main" id="{A36D28E0-E0C2-392C-2323-319FBC3D6BE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DC924E8-438A-73C2-5B69-1EA1385A680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52AA582-DDD5-B942-9BDB-694FEE8CD8D9}" type="slidenum">
              <a:rPr lang="en-US" altLang="zh-CN" sz="1200">
                <a:latin typeface="Arial" panose="020B0604020202020204" pitchFamily="34" charset="0"/>
              </a:rPr>
              <a:pPr/>
              <a:t>25</a:t>
            </a:fld>
            <a:endParaRPr lang="en-US" altLang="zh-CN"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29003E40-FC9F-FD08-0D5B-4AAE0370FFF5}"/>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寄存器</a:t>
            </a:r>
            <a:r xmlns:a="http://schemas.openxmlformats.org/drawingml/2006/main">
              <a:rPr lang="zh-CN" altLang="zh-CN">
                <a:ea typeface="宋体" panose="02010600030101010101" pitchFamily="2" charset="-122"/>
              </a:rPr>
              <a:t>存储</a:t>
            </a:r>
            <a:r xmlns:a="http://schemas.openxmlformats.org/drawingml/2006/main">
              <a:rPr lang="zh-CN" altLang="zh-CN">
                <a:ea typeface="宋体" panose="02010600030101010101" pitchFamily="2" charset="-122"/>
              </a:rPr>
              <a:t>类</a:t>
            </a:r>
          </a:p>
        </p:txBody>
      </p:sp>
      <p:sp>
        <p:nvSpPr>
          <p:cNvPr id="38915" name="Content Placeholder 2">
            <a:extLst>
              <a:ext uri="{FF2B5EF4-FFF2-40B4-BE49-F238E27FC236}">
                <a16:creationId xmlns:a16="http://schemas.microsoft.com/office/drawing/2014/main" id="{B844B6B5-9858-4BD0-779A-1E924A45B2FB}"/>
              </a:ext>
            </a:extLst>
          </p:cNvPr>
          <p:cNvSpPr>
            <a:spLocks noGrp="1"/>
          </p:cNvSpPr>
          <p:nvPr>
            <p:ph idx="1"/>
          </p:nvPr>
        </p:nvSpPr>
        <p:spPr/>
        <p:txBody>
          <a:bodyPr/>
          <a:lstStyle/>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寄存器</a:t>
            </a:r>
            <a:r xmlns:a="http://schemas.openxmlformats.org/drawingml/2006/main">
              <a:rPr lang="zh-CN" altLang="zh-CN">
                <a:ea typeface="宋体" panose="02010600030101010101" pitchFamily="2" charset="-122"/>
              </a:rPr>
              <a:t>存储类要求编译器将变量存储在寄存器中。</a:t>
            </a:r>
          </a:p>
          <a:p>
            <a:r xmlns:a="http://schemas.openxmlformats.org/drawingml/2006/main">
              <a:rPr lang="zh-CN" altLang="zh-CN" b="1" i="1">
                <a:ea typeface="宋体" panose="02010600030101010101" pitchFamily="2" charset="-122"/>
              </a:rPr>
              <a:t>寄存器是位于计算机 CPU 中</a:t>
            </a:r>
            <a:r xmlns:a="http://schemas.openxmlformats.org/drawingml/2006/main">
              <a:rPr lang="zh-CN" altLang="zh-CN">
                <a:ea typeface="宋体" panose="02010600030101010101" pitchFamily="2" charset="-122"/>
              </a:rPr>
              <a:t>的</a:t>
            </a:r>
            <a:r xmlns:a="http://schemas.openxmlformats.org/drawingml/2006/main">
              <a:rPr lang="zh-CN" altLang="zh-CN">
                <a:ea typeface="宋体" panose="02010600030101010101" pitchFamily="2" charset="-122"/>
              </a:rPr>
              <a:t>高速存储区域。</a:t>
            </a:r>
          </a:p>
          <a:p>
            <a:r xmlns:a="http://schemas.openxmlformats.org/drawingml/2006/main">
              <a:rPr lang="zh-CN" altLang="zh-CN">
                <a:ea typeface="宋体" panose="02010600030101010101" pitchFamily="2" charset="-122"/>
              </a:rPr>
              <a:t>指定要</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注册的变量的存储类</a:t>
            </a:r>
            <a:r xmlns:a="http://schemas.openxmlformats.org/drawingml/2006/main">
              <a:rPr lang="zh-CN" altLang="zh-CN">
                <a:ea typeface="宋体" panose="02010600030101010101" pitchFamily="2" charset="-122"/>
              </a:rPr>
              <a:t>是请求，而不是命令。</a:t>
            </a:r>
          </a:p>
          <a:p>
            <a:r xmlns:a="http://schemas.openxmlformats.org/drawingml/2006/main">
              <a:rPr lang="zh-CN" altLang="zh-CN">
                <a:ea typeface="宋体" panose="02010600030101010101" pitchFamily="2" charset="-122"/>
              </a:rPr>
              <a:t>如果编译器愿意，它可以自由地将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寄存器</a:t>
            </a:r>
            <a:r xmlns:a="http://schemas.openxmlformats.org/drawingml/2006/main">
              <a:rPr lang="zh-CN" altLang="zh-CN">
                <a:ea typeface="宋体" panose="02010600030101010101" pitchFamily="2" charset="-122"/>
              </a:rPr>
              <a:t>变量存储在内存中。</a:t>
            </a:r>
          </a:p>
        </p:txBody>
      </p:sp>
      <p:sp>
        <p:nvSpPr>
          <p:cNvPr id="4" name="Footer Placeholder 3">
            <a:extLst>
              <a:ext uri="{FF2B5EF4-FFF2-40B4-BE49-F238E27FC236}">
                <a16:creationId xmlns:a16="http://schemas.microsoft.com/office/drawing/2014/main" id="{47F426E1-A55A-C510-32FB-1505E4271F3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8F6285D-029E-A1C9-2C7D-4362A0F5B3D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C7CB07C-7F19-EF4B-8FDA-1767C3DA725D}" type="slidenum">
              <a:rPr lang="en-US" altLang="zh-CN" sz="1200">
                <a:latin typeface="Arial" panose="020B0604020202020204" pitchFamily="34" charset="0"/>
              </a:rPr>
              <a:pPr/>
              <a:t>26</a:t>
            </a:fld>
            <a:endParaRPr lang="en-US" altLang="zh-CN"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C823F941-6A20-7268-3728-4E4A34EBCDA6}"/>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寄存器</a:t>
            </a:r>
            <a:r xmlns:a="http://schemas.openxmlformats.org/drawingml/2006/main">
              <a:rPr lang="zh-CN" altLang="zh-CN">
                <a:ea typeface="宋体" panose="02010600030101010101" pitchFamily="2" charset="-122"/>
              </a:rPr>
              <a:t>存储</a:t>
            </a:r>
            <a:r xmlns:a="http://schemas.openxmlformats.org/drawingml/2006/main">
              <a:rPr lang="zh-CN" altLang="zh-CN">
                <a:ea typeface="宋体" panose="02010600030101010101" pitchFamily="2" charset="-122"/>
              </a:rPr>
              <a:t>类</a:t>
            </a:r>
          </a:p>
        </p:txBody>
      </p:sp>
      <p:sp>
        <p:nvSpPr>
          <p:cNvPr id="39939" name="Content Placeholder 2">
            <a:extLst>
              <a:ext uri="{FF2B5EF4-FFF2-40B4-BE49-F238E27FC236}">
                <a16:creationId xmlns:a16="http://schemas.microsoft.com/office/drawing/2014/main" id="{282DB4B7-9B92-92D2-6B02-54FD7AFD7311}"/>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寄存器</a:t>
            </a:r>
            <a:r xmlns:a="http://schemas.openxmlformats.org/drawingml/2006/main">
              <a:rPr lang="zh-CN" altLang="zh-CN">
                <a:ea typeface="宋体" panose="02010600030101010101" pitchFamily="2" charset="-122"/>
              </a:rPr>
              <a:t>存储类仅对块中声明的变量是合法的</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寄存器变量</a:t>
            </a:r>
            <a:r xmlns:a="http://schemas.openxmlformats.org/drawingml/2006/main">
              <a:rPr lang="zh-CN" altLang="zh-CN">
                <a:ea typeface="宋体" panose="02010600030101010101" pitchFamily="2" charset="-122"/>
              </a:rPr>
              <a:t>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自动</a:t>
            </a:r>
            <a:r xmlns:a="http://schemas.openxmlformats.org/drawingml/2006/main">
              <a:rPr lang="zh-CN" altLang="zh-CN">
                <a:ea typeface="宋体" panose="02010600030101010101" pitchFamily="2" charset="-122"/>
              </a:rPr>
              <a:t>变量具有相同的存储持续时间、范围和链接</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由于寄存器没有地址，因此使用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&amp;</a:t>
            </a:r>
            <a:r xmlns:a="http://schemas.openxmlformats.org/drawingml/2006/main">
              <a:rPr lang="zh-CN" altLang="zh-CN">
                <a:ea typeface="宋体" panose="02010600030101010101" pitchFamily="2" charset="-122"/>
              </a:rPr>
              <a:t>运算符获取</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寄存器</a:t>
            </a:r>
            <a:r xmlns:a="http://schemas.openxmlformats.org/drawingml/2006/main">
              <a:rPr lang="zh-CN" altLang="zh-CN">
                <a:ea typeface="宋体" panose="02010600030101010101" pitchFamily="2" charset="-122"/>
              </a:rPr>
              <a:t>变量的地址是非法的。</a:t>
            </a:r>
          </a:p>
          <a:p>
            <a:r xmlns:a="http://schemas.openxmlformats.org/drawingml/2006/main">
              <a:rPr lang="zh-CN" altLang="zh-CN">
                <a:ea typeface="宋体" panose="02010600030101010101" pitchFamily="2" charset="-122"/>
              </a:rPr>
              <a:t>即使编译器选择将变量存储在内存中，此限制也适用。</a:t>
            </a:r>
          </a:p>
        </p:txBody>
      </p:sp>
      <p:sp>
        <p:nvSpPr>
          <p:cNvPr id="4" name="Footer Placeholder 3">
            <a:extLst>
              <a:ext uri="{FF2B5EF4-FFF2-40B4-BE49-F238E27FC236}">
                <a16:creationId xmlns:a16="http://schemas.microsoft.com/office/drawing/2014/main" id="{C13DC424-EE6B-E419-E92D-7A0B5BDF640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AFB45EC-5D6C-5206-44E2-CEE8156DF38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74E978-12D0-A647-87C5-361E34723F17}" type="slidenum">
              <a:rPr lang="en-US" altLang="zh-CN" sz="1200">
                <a:latin typeface="Arial" panose="020B0604020202020204" pitchFamily="34" charset="0"/>
              </a:rPr>
              <a:pPr/>
              <a:t>27</a:t>
            </a:fld>
            <a:endParaRPr lang="en-US" altLang="zh-CN"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3957112E-2837-8B1D-B6B9-8058D02B6C98}"/>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寄存器</a:t>
            </a:r>
            <a:r xmlns:a="http://schemas.openxmlformats.org/drawingml/2006/main">
              <a:rPr lang="zh-CN" altLang="zh-CN">
                <a:ea typeface="宋体" panose="02010600030101010101" pitchFamily="2" charset="-122"/>
              </a:rPr>
              <a:t>存储</a:t>
            </a:r>
            <a:r xmlns:a="http://schemas.openxmlformats.org/drawingml/2006/main">
              <a:rPr lang="zh-CN" altLang="zh-CN">
                <a:ea typeface="宋体" panose="02010600030101010101" pitchFamily="2" charset="-122"/>
              </a:rPr>
              <a:t>类</a:t>
            </a:r>
          </a:p>
        </p:txBody>
      </p:sp>
      <p:sp>
        <p:nvSpPr>
          <p:cNvPr id="40963" name="Content Placeholder 2">
            <a:extLst>
              <a:ext uri="{FF2B5EF4-FFF2-40B4-BE49-F238E27FC236}">
                <a16:creationId xmlns:a16="http://schemas.microsoft.com/office/drawing/2014/main" id="{5503977F-8718-844A-5661-509595B243C3}"/>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register</a:t>
            </a:r>
            <a:r xmlns:a="http://schemas.openxmlformats.org/drawingml/2006/main">
              <a:rPr lang="zh-CN" altLang="zh-CN">
                <a:ea typeface="宋体" panose="02010600030101010101" pitchFamily="2" charset="-122"/>
              </a:rPr>
              <a:t>最适合用于频繁访问和/或更新的变量。</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for</a:t>
            </a:r>
            <a:r xmlns:a="http://schemas.openxmlformats.org/drawingml/2006/main">
              <a:rPr lang="zh-CN" altLang="zh-CN">
                <a:ea typeface="宋体" panose="02010600030101010101" pitchFamily="2" charset="-122"/>
              </a:rPr>
              <a:t>语句中</a:t>
            </a:r>
            <a:r xmlns:a="http://schemas.openxmlformats.org/drawingml/2006/main">
              <a:rPr lang="zh-CN" altLang="zh-CN">
                <a:ea typeface="宋体" panose="02010600030101010101" pitchFamily="2" charset="-122"/>
              </a:rPr>
              <a:t>的循环控制变量非常适合</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寄存器</a:t>
            </a:r>
            <a:r xmlns:a="http://schemas.openxmlformats.org/drawingml/2006/main">
              <a:rPr lang="zh-CN" altLang="zh-CN">
                <a:ea typeface="宋体" panose="02010600030101010101" pitchFamily="2" charset="-122"/>
              </a:rPr>
              <a:t>处理：</a:t>
            </a:r>
          </a:p>
          <a:p>
            <a:pPr xmlns:a="http://schemas.openxmlformats.org/drawingml/2006/main">
              <a:lnSpc>
                <a:spcPct val="80000"/>
              </a:lnSpc>
              <a:spcBef>
                <a:spcPts val="11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int sum_array(int a[], int n)</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注册int i;</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整数总和 = 0；</a:t>
            </a:r>
          </a:p>
          <a:p>
            <a:pPr xmlns:a="http://schemas.openxmlformats.org/drawingml/2006/main">
              <a:lnSpc>
                <a:spcPct val="8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对于 (i = 0; i &lt; n; i++)</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总和 += a[i];</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返回总和；</a:t>
            </a:r>
          </a:p>
          <a:p>
            <a:pPr xmlns:a="http://schemas.openxmlformats.org/drawingml/2006/main">
              <a:lnSpc>
                <a:spcPct val="8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774AF780-5067-F204-E19F-67A1CFB097C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1274966-A27D-E111-D816-18E63548C8A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0B67790-39E0-1C47-8823-D6E172E3AB86}" type="slidenum">
              <a:rPr lang="en-US" altLang="zh-CN" sz="1200">
                <a:latin typeface="Arial" panose="020B0604020202020204" pitchFamily="34" charset="0"/>
              </a:rPr>
              <a:pPr/>
              <a:t>28</a:t>
            </a:fld>
            <a:endParaRPr lang="en-US" altLang="zh-CN"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1624931D-6664-E923-A33C-57058BB48E8C}"/>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寄存器</a:t>
            </a:r>
            <a:r xmlns:a="http://schemas.openxmlformats.org/drawingml/2006/main">
              <a:rPr lang="zh-CN" altLang="zh-CN">
                <a:ea typeface="宋体" panose="02010600030101010101" pitchFamily="2" charset="-122"/>
              </a:rPr>
              <a:t>存储</a:t>
            </a:r>
            <a:r xmlns:a="http://schemas.openxmlformats.org/drawingml/2006/main">
              <a:rPr lang="zh-CN" altLang="zh-CN">
                <a:ea typeface="宋体" panose="02010600030101010101" pitchFamily="2" charset="-122"/>
              </a:rPr>
              <a:t>类</a:t>
            </a:r>
          </a:p>
        </p:txBody>
      </p:sp>
      <p:sp>
        <p:nvSpPr>
          <p:cNvPr id="41987" name="Content Placeholder 2">
            <a:extLst>
              <a:ext uri="{FF2B5EF4-FFF2-40B4-BE49-F238E27FC236}">
                <a16:creationId xmlns:a16="http://schemas.microsoft.com/office/drawing/2014/main" id="{CC44A961-7E8C-AF38-32B3-4ECCBF707EE5}"/>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注册</a:t>
            </a:r>
            <a:r xmlns:a="http://schemas.openxmlformats.org/drawingml/2006/main">
              <a:rPr lang="zh-CN" altLang="zh-CN">
                <a:ea typeface="宋体" panose="02010600030101010101" pitchFamily="2" charset="-122"/>
              </a:rPr>
              <a:t>不像以前那么受欢迎。</a:t>
            </a:r>
          </a:p>
          <a:p>
            <a:r xmlns:a="http://schemas.openxmlformats.org/drawingml/2006/main">
              <a:rPr lang="zh-CN" altLang="zh-CN">
                <a:ea typeface="宋体" panose="02010600030101010101" pitchFamily="2" charset="-122"/>
              </a:rPr>
              <a:t>今天的许多编译器可以自动确定哪些变量可以从保存在寄存器中受益。</a:t>
            </a:r>
          </a:p>
          <a:p>
            <a:r xmlns:a="http://schemas.openxmlformats.org/drawingml/2006/main">
              <a:rPr lang="zh-CN" altLang="zh-CN">
                <a:ea typeface="宋体" panose="02010600030101010101" pitchFamily="2" charset="-122"/>
              </a:rPr>
              <a:t>尽管如此，使用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寄存器</a:t>
            </a:r>
            <a:r xmlns:a="http://schemas.openxmlformats.org/drawingml/2006/main">
              <a:rPr lang="zh-CN" altLang="zh-CN">
                <a:ea typeface="宋体" panose="02010600030101010101" pitchFamily="2" charset="-122"/>
              </a:rPr>
              <a:t>提供了有用的信息，可以帮助编译器优化程序的性能。</a:t>
            </a:r>
          </a:p>
          <a:p>
            <a:r xmlns:a="http://schemas.openxmlformats.org/drawingml/2006/main">
              <a:rPr lang="zh-CN" altLang="zh-CN">
                <a:ea typeface="宋体" panose="02010600030101010101" pitchFamily="2" charset="-122"/>
              </a:rPr>
              <a:t>特别是，编译器知道</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寄存器</a:t>
            </a:r>
            <a:r xmlns:a="http://schemas.openxmlformats.org/drawingml/2006/main">
              <a:rPr lang="zh-CN" altLang="zh-CN">
                <a:ea typeface="宋体" panose="02010600030101010101" pitchFamily="2" charset="-122"/>
              </a:rPr>
              <a:t>变量不能获取其地址，因此不能通过指针进行修改。</a:t>
            </a:r>
          </a:p>
        </p:txBody>
      </p:sp>
      <p:sp>
        <p:nvSpPr>
          <p:cNvPr id="4" name="Footer Placeholder 3">
            <a:extLst>
              <a:ext uri="{FF2B5EF4-FFF2-40B4-BE49-F238E27FC236}">
                <a16:creationId xmlns:a16="http://schemas.microsoft.com/office/drawing/2014/main" id="{A2BC74A3-06A9-8BB1-3BD3-A126ED19720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A96D318-9996-471E-9BC9-E89A6108F95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246AA7-7834-CC4F-8E76-A7BA99708E81}" type="slidenum">
              <a:rPr lang="en-US" altLang="zh-CN" sz="1200">
                <a:latin typeface="Arial" panose="020B0604020202020204" pitchFamily="34" charset="0"/>
              </a:rPr>
              <a:pPr/>
              <a:t>29</a:t>
            </a:fld>
            <a:endParaRPr lang="en-US" altLang="zh-C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9C86A01-A8CF-46FE-F745-505BCC188E3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声明语法</a:t>
            </a:r>
          </a:p>
        </p:txBody>
      </p:sp>
      <p:sp>
        <p:nvSpPr>
          <p:cNvPr id="15363" name="Content Placeholder 2">
            <a:extLst>
              <a:ext uri="{FF2B5EF4-FFF2-40B4-BE49-F238E27FC236}">
                <a16:creationId xmlns:a16="http://schemas.microsoft.com/office/drawing/2014/main" id="{18C6A1C6-B02C-1BFD-1C57-8C09EA76986E}"/>
              </a:ext>
            </a:extLst>
          </p:cNvPr>
          <p:cNvSpPr>
            <a:spLocks noGrp="1"/>
          </p:cNvSpPr>
          <p:nvPr>
            <p:ph idx="1"/>
          </p:nvPr>
        </p:nvSpPr>
        <p:spPr/>
        <p:txBody>
          <a:bodyPr/>
          <a:lstStyle/>
          <a:p>
            <a:r xmlns:a="http://schemas.openxmlformats.org/drawingml/2006/main">
              <a:rPr lang="zh-CN" altLang="zh-CN">
                <a:ea typeface="宋体" panose="02010600030101010101" pitchFamily="2" charset="-122"/>
              </a:rPr>
              <a:t>声明说明符分为三类：</a:t>
            </a:r>
          </a:p>
          <a:p>
            <a:pPr xmlns:a="http://schemas.openxmlformats.org/drawingml/2006/main" lvl="1"/>
            <a:r xmlns:a="http://schemas.openxmlformats.org/drawingml/2006/main">
              <a:rPr lang="zh-CN" altLang="zh-CN">
                <a:ea typeface="宋体" panose="02010600030101010101" pitchFamily="2" charset="-122"/>
              </a:rPr>
              <a:t>存储类</a:t>
            </a:r>
          </a:p>
          <a:p>
            <a:pPr xmlns:a="http://schemas.openxmlformats.org/drawingml/2006/main" lvl="1"/>
            <a:r xmlns:a="http://schemas.openxmlformats.org/drawingml/2006/main">
              <a:rPr lang="zh-CN" altLang="zh-CN">
                <a:ea typeface="宋体" panose="02010600030101010101" pitchFamily="2" charset="-122"/>
              </a:rPr>
              <a:t>类型限定符</a:t>
            </a:r>
          </a:p>
          <a:p>
            <a:pPr xmlns:a="http://schemas.openxmlformats.org/drawingml/2006/main" lvl="1"/>
            <a:r xmlns:a="http://schemas.openxmlformats.org/drawingml/2006/main">
              <a:rPr lang="zh-CN" altLang="zh-CN">
                <a:ea typeface="宋体" panose="02010600030101010101" pitchFamily="2" charset="-122"/>
              </a:rPr>
              <a:t>类型说明符</a:t>
            </a:r>
          </a:p>
          <a:p>
            <a:r xmlns:a="http://schemas.openxmlformats.org/drawingml/2006/main">
              <a:rPr lang="zh-CN" altLang="zh-CN">
                <a:ea typeface="宋体" panose="02010600030101010101" pitchFamily="2" charset="-122"/>
              </a:rPr>
              <a:t>C99 有第四类，</a:t>
            </a:r>
            <a:r xmlns:a="http://schemas.openxmlformats.org/drawingml/2006/main">
              <a:rPr lang="zh-CN" altLang="zh-CN" b="1" i="1">
                <a:ea typeface="宋体" panose="02010600030101010101" pitchFamily="2" charset="-122"/>
              </a:rPr>
              <a:t>函数说明符，</a:t>
            </a:r>
            <a:r xmlns:a="http://schemas.openxmlformats.org/drawingml/2006/main">
              <a:rPr lang="zh-CN" altLang="zh-CN">
                <a:ea typeface="宋体" panose="02010600030101010101" pitchFamily="2" charset="-122"/>
              </a:rPr>
              <a:t>它只在函数声明中使用。</a:t>
            </a:r>
          </a:p>
          <a:p>
            <a:pPr xmlns:a="http://schemas.openxmlformats.org/drawingml/2006/main" lvl="1"/>
            <a:r xmlns:a="http://schemas.openxmlformats.org/drawingml/2006/main">
              <a:rPr lang="zh-CN" altLang="zh-CN">
                <a:ea typeface="宋体" panose="02010600030101010101" pitchFamily="2" charset="-122"/>
              </a:rPr>
              <a:t>这个类别有一个成员，关键字</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inline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类型限定符和类型说明符应遵循存储类，但它们的顺序没有其他限制。</a:t>
            </a:r>
          </a:p>
        </p:txBody>
      </p:sp>
      <p:sp>
        <p:nvSpPr>
          <p:cNvPr id="4" name="Footer Placeholder 3">
            <a:extLst>
              <a:ext uri="{FF2B5EF4-FFF2-40B4-BE49-F238E27FC236}">
                <a16:creationId xmlns:a16="http://schemas.microsoft.com/office/drawing/2014/main" id="{CB1FD42B-0BA0-A609-F0BE-E21E77D1326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7C77100-4716-D303-3E4A-4FB661565ED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DDB299-BF03-DA4F-8154-FCF1A248AC27}" type="slidenum">
              <a:rPr lang="en-US" altLang="zh-CN" sz="1200">
                <a:latin typeface="Arial" panose="020B0604020202020204" pitchFamily="34" charset="0"/>
              </a:rPr>
              <a:pPr/>
              <a:t>3</a:t>
            </a:fld>
            <a:endParaRPr lang="en-US" altLang="zh-CN"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4E7402B6-D832-9793-BE95-DCF3FEA1C9D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函数的存储类</a:t>
            </a:r>
          </a:p>
        </p:txBody>
      </p:sp>
      <p:sp>
        <p:nvSpPr>
          <p:cNvPr id="43011" name="Content Placeholder 2">
            <a:extLst>
              <a:ext uri="{FF2B5EF4-FFF2-40B4-BE49-F238E27FC236}">
                <a16:creationId xmlns:a16="http://schemas.microsoft.com/office/drawing/2014/main" id="{D0962755-42E5-2BC0-7AC8-B2D4AD7A5C95}"/>
              </a:ext>
            </a:extLst>
          </p:cNvPr>
          <p:cNvSpPr>
            <a:spLocks noGrp="1"/>
          </p:cNvSpPr>
          <p:nvPr>
            <p:ph idx="1"/>
          </p:nvPr>
        </p:nvSpPr>
        <p:spPr/>
        <p:txBody>
          <a:bodyPr/>
          <a:lstStyle/>
          <a:p>
            <a:r xmlns:a="http://schemas.openxmlformats.org/drawingml/2006/main">
              <a:rPr lang="zh-CN" altLang="zh-CN">
                <a:ea typeface="宋体" panose="02010600030101010101" pitchFamily="2" charset="-122"/>
              </a:rPr>
              <a:t>函数声明（和定义）可能包括一个存储类。</a:t>
            </a:r>
          </a:p>
          <a:p>
            <a:r xmlns:a="http://schemas.openxmlformats.org/drawingml/2006/main">
              <a:rPr lang="zh-CN" altLang="zh-CN">
                <a:ea typeface="宋体" panose="02010600030101010101" pitchFamily="2" charset="-122"/>
              </a:rPr>
              <a:t>唯一的选择是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extern</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static </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extern</a:t>
            </a:r>
            <a:r xmlns:a="http://schemas.openxmlformats.org/drawingml/2006/main">
              <a:rPr lang="zh-CN" altLang="zh-CN">
                <a:ea typeface="宋体" panose="02010600030101010101" pitchFamily="2" charset="-122"/>
              </a:rPr>
              <a:t>指定该函数具有外部链接，允许从其他文件调用它。</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static</a:t>
            </a:r>
            <a:r xmlns:a="http://schemas.openxmlformats.org/drawingml/2006/main">
              <a:rPr lang="zh-CN" altLang="zh-CN">
                <a:ea typeface="宋体" panose="02010600030101010101" pitchFamily="2" charset="-122"/>
              </a:rPr>
              <a:t>表示内部链接，将函数名称的使用限制在定义它的文件中。</a:t>
            </a:r>
          </a:p>
          <a:p>
            <a:r xmlns:a="http://schemas.openxmlformats.org/drawingml/2006/main">
              <a:rPr lang="zh-CN" altLang="zh-CN">
                <a:ea typeface="宋体" panose="02010600030101010101" pitchFamily="2" charset="-122"/>
              </a:rPr>
              <a:t>如果未指定存储类，则假定该函数具有外部链接。</a:t>
            </a:r>
          </a:p>
        </p:txBody>
      </p:sp>
      <p:sp>
        <p:nvSpPr>
          <p:cNvPr id="4" name="Footer Placeholder 3">
            <a:extLst>
              <a:ext uri="{FF2B5EF4-FFF2-40B4-BE49-F238E27FC236}">
                <a16:creationId xmlns:a16="http://schemas.microsoft.com/office/drawing/2014/main" id="{69319D72-98F2-8E42-CFAD-D98C7316386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9CA7288-129E-2372-5E94-242F190D3AC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FFDFA8-9381-6740-8FB2-398FF95E1C3F}" type="slidenum">
              <a:rPr lang="en-US" altLang="zh-CN" sz="1200">
                <a:latin typeface="Arial" panose="020B0604020202020204" pitchFamily="34" charset="0"/>
              </a:rPr>
              <a:pPr/>
              <a:t>30</a:t>
            </a:fld>
            <a:endParaRPr lang="en-US" altLang="zh-CN"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1B97BE81-8397-4CDC-E796-30C5636D0EF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函数的存储类</a:t>
            </a:r>
          </a:p>
        </p:txBody>
      </p:sp>
      <p:sp>
        <p:nvSpPr>
          <p:cNvPr id="44035" name="Content Placeholder 2">
            <a:extLst>
              <a:ext uri="{FF2B5EF4-FFF2-40B4-BE49-F238E27FC236}">
                <a16:creationId xmlns:a16="http://schemas.microsoft.com/office/drawing/2014/main" id="{6B306767-8503-C67C-16F6-9A4B8EC9738B}"/>
              </a:ext>
            </a:extLst>
          </p:cNvPr>
          <p:cNvSpPr>
            <a:spLocks noGrp="1"/>
          </p:cNvSpPr>
          <p:nvPr>
            <p:ph idx="1"/>
          </p:nvPr>
        </p:nvSpPr>
        <p:spPr/>
        <p:txBody>
          <a:bodyPr/>
          <a:lstStyle/>
          <a:p>
            <a:r xmlns:a="http://schemas.openxmlformats.org/drawingml/2006/main">
              <a:rPr lang="zh-CN" altLang="zh-CN">
                <a:ea typeface="宋体" panose="02010600030101010101" pitchFamily="2" charset="-122"/>
              </a:rPr>
              <a:t>例子：</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外部 int f(int i);</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静态int g（int i）；</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h(int i);</a:t>
            </a:r>
          </a:p>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extern</a:t>
            </a:r>
            <a:r xmlns:a="http://schemas.openxmlformats.org/drawingml/2006/main">
              <a:rPr lang="zh-CN" altLang="zh-CN">
                <a:ea typeface="宋体" panose="02010600030101010101" pitchFamily="2" charset="-122"/>
              </a:rPr>
              <a:t>是不必要的，但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static</a:t>
            </a:r>
            <a:r xmlns:a="http://schemas.openxmlformats.org/drawingml/2006/main">
              <a:rPr lang="zh-CN" altLang="zh-CN">
                <a:ea typeface="宋体" panose="02010600030101010101" pitchFamily="2" charset="-122"/>
              </a:rPr>
              <a:t>有好处：</a:t>
            </a:r>
          </a:p>
          <a:p>
            <a:pPr xmlns:a="http://schemas.openxmlformats.org/drawingml/2006/main" lvl="1"/>
            <a:r xmlns:a="http://schemas.openxmlformats.org/drawingml/2006/main">
              <a:rPr lang="zh-CN" altLang="zh-CN" b="1" i="1">
                <a:ea typeface="宋体" panose="02010600030101010101" pitchFamily="2" charset="-122"/>
              </a:rPr>
              <a:t>更容易维护。</a:t>
            </a:r>
            <a:r xmlns:a="http://schemas.openxmlformats.org/drawingml/2006/main">
              <a:rPr lang="zh-CN" altLang="zh-CN">
                <a:ea typeface="宋体" panose="02010600030101010101" pitchFamily="2" charset="-122"/>
              </a:rPr>
              <a:t>静态</a:t>
            </a:r>
            <a:r xmlns:a="http://schemas.openxmlformats.org/drawingml/2006/main">
              <a:rPr lang="zh-CN" altLang="zh-CN">
                <a:ea typeface="宋体" panose="02010600030101010101" pitchFamily="2" charset="-122"/>
              </a:rPr>
              <a:t>函数在其定义所在的文件之外不可见，因此将来对该函数的修改不会影响其他文件</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lvl="1"/>
            <a:r xmlns:a="http://schemas.openxmlformats.org/drawingml/2006/main">
              <a:rPr lang="zh-CN" altLang="zh-CN" b="1" i="1">
                <a:ea typeface="宋体" panose="02010600030101010101" pitchFamily="2" charset="-122"/>
              </a:rPr>
              <a:t>减少“名称空间污染”。</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静态函数的</a:t>
            </a:r>
            <a:r xmlns:a="http://schemas.openxmlformats.org/drawingml/2006/main">
              <a:rPr lang="zh-CN" altLang="zh-CN">
                <a:ea typeface="宋体" panose="02010600030101010101" pitchFamily="2" charset="-122"/>
              </a:rPr>
              <a:t>名称</a:t>
            </a:r>
            <a:r xmlns:a="http://schemas.openxmlformats.org/drawingml/2006/main">
              <a:rPr lang="zh-CN" altLang="zh-CN">
                <a:ea typeface="宋体" panose="02010600030101010101" pitchFamily="2" charset="-122"/>
              </a:rPr>
              <a:t>不会与其他文件中使用的名称冲突。</a:t>
            </a:r>
          </a:p>
          <a:p>
            <a:pPr>
              <a:buFontTx/>
              <a:buNone/>
            </a:pPr>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DD3E94B6-DFF1-6540-3EBC-2A76711470A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513160A-5E0E-48C5-A7B9-CBFE7409200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D269A4-8463-534D-8395-1A8E8BEB9A40}" type="slidenum">
              <a:rPr lang="en-US" altLang="zh-CN" sz="1200">
                <a:latin typeface="Arial" panose="020B0604020202020204" pitchFamily="34" charset="0"/>
              </a:rPr>
              <a:pPr/>
              <a:t>31</a:t>
            </a:fld>
            <a:endParaRPr lang="en-US" altLang="zh-CN"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0F2FFBB0-B449-C081-0FD8-54E43C84E6C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函数的存储类</a:t>
            </a:r>
          </a:p>
        </p:txBody>
      </p:sp>
      <p:sp>
        <p:nvSpPr>
          <p:cNvPr id="45059" name="Content Placeholder 2">
            <a:extLst>
              <a:ext uri="{FF2B5EF4-FFF2-40B4-BE49-F238E27FC236}">
                <a16:creationId xmlns:a16="http://schemas.microsoft.com/office/drawing/2014/main" id="{7C033BCB-1815-E5BF-82D4-B55788AC3F7A}"/>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自动变量</a:t>
            </a:r>
            <a:r xmlns:a="http://schemas.openxmlformats.org/drawingml/2006/main">
              <a:rPr lang="zh-CN" altLang="zh-CN">
                <a:ea typeface="宋体" panose="02010600030101010101" pitchFamily="2" charset="-122"/>
              </a:rPr>
              <a:t>具有相同的属性</a:t>
            </a:r>
            <a:r xmlns:a="http://schemas.openxmlformats.org/drawingml/2006/main">
              <a:rPr lang="zh-CN" altLang="zh-CN">
                <a:ea typeface="宋体" panose="02010600030101010101" pitchFamily="2" charset="-122"/>
              </a:rPr>
              <a:t>：自动存储持续时间、块范围和无链接。</a:t>
            </a:r>
          </a:p>
          <a:p>
            <a:r xmlns:a="http://schemas.openxmlformats.org/drawingml/2006/main">
              <a:rPr lang="zh-CN" altLang="zh-CN">
                <a:ea typeface="宋体" panose="02010600030101010101" pitchFamily="2" charset="-122"/>
              </a:rPr>
              <a:t>唯一可以为参数指定的存储类是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register </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A09CCC13-086A-89B1-A49E-FED23B1D8AA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8DD5D28-D48D-3D0A-2787-13001941955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602BA8-4C4E-544C-BEF1-4B3F56EAB77A}" type="slidenum">
              <a:rPr lang="en-US" altLang="zh-CN" sz="1200">
                <a:latin typeface="Arial" panose="020B0604020202020204" pitchFamily="34" charset="0"/>
              </a:rPr>
              <a:pPr/>
              <a:t>32</a:t>
            </a:fld>
            <a:endParaRPr lang="en-US" altLang="zh-CN"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CF8B06DF-56CC-B0D7-B574-648C128CEF5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概括</a:t>
            </a:r>
          </a:p>
        </p:txBody>
      </p:sp>
      <p:sp>
        <p:nvSpPr>
          <p:cNvPr id="46083" name="Content Placeholder 2">
            <a:extLst>
              <a:ext uri="{FF2B5EF4-FFF2-40B4-BE49-F238E27FC236}">
                <a16:creationId xmlns:a16="http://schemas.microsoft.com/office/drawing/2014/main" id="{97DA0969-31CB-858E-E322-81B8AF239F56}"/>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一个程序片段，显示了在变量和参数的声明中包含或省略存储类的所有可能方法：</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诠释一个;</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外部int b；</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静态整数 c;</a:t>
            </a:r>
          </a:p>
          <a:p>
            <a:pPr>
              <a:lnSpc>
                <a:spcPct val="80000"/>
              </a:lnSpc>
              <a:spcBef>
                <a:spcPct val="0"/>
              </a:spcBef>
              <a:buFontTx/>
              <a:buNone/>
            </a:pPr>
            <a:endParaRPr lang="en-US" altLang="zh-CN" sz="20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void f(int d, 寄存器 int e)</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自动int g;</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诠释小时;</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静态整数我；</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外部int j；</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注册int k；</a:t>
            </a:r>
          </a:p>
          <a:p>
            <a:pPr xmlns:a="http://schemas.openxmlformats.org/drawingml/2006/main">
              <a:lnSpc>
                <a:spcPct val="80000"/>
              </a:lnSpc>
              <a:spcBef>
                <a:spcPct val="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99044F8B-953A-AB58-DA64-CDD3E01AE59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B4F7B1C-9AC1-CE87-DB79-B97EB4E9991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219C2DD-95E9-DB4D-8BA6-E08E5936D62C}" type="slidenum">
              <a:rPr lang="en-US" altLang="zh-CN" sz="1200">
                <a:latin typeface="Arial" panose="020B0604020202020204" pitchFamily="34" charset="0"/>
              </a:rPr>
              <a:pPr/>
              <a:t>33</a:t>
            </a:fld>
            <a:endParaRPr lang="en-US" altLang="zh-CN"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49EAB3AA-609B-305F-C027-1C85C3B02F3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概括</a:t>
            </a:r>
          </a:p>
        </p:txBody>
      </p:sp>
      <p:sp>
        <p:nvSpPr>
          <p:cNvPr id="47107" name="Content Placeholder 2">
            <a:extLst>
              <a:ext uri="{FF2B5EF4-FFF2-40B4-BE49-F238E27FC236}">
                <a16:creationId xmlns:a16="http://schemas.microsoft.com/office/drawing/2014/main" id="{234377A7-8B05-0118-92EB-35EADEBC4C52}"/>
              </a:ext>
            </a:extLst>
          </p:cNvPr>
          <p:cNvSpPr>
            <a:spLocks noGrp="1"/>
          </p:cNvSpPr>
          <p:nvPr>
            <p:ph idx="1"/>
          </p:nvPr>
        </p:nvSpPr>
        <p:spPr/>
        <p:txBody>
          <a:bodyPr/>
          <a:lstStyle/>
          <a:p>
            <a:pPr xmlns:a="http://schemas.openxmlformats.org/drawingml/2006/main">
              <a:lnSpc>
                <a:spcPct val="80000"/>
              </a:lnSpc>
              <a:spcBef>
                <a:spcPts val="600"/>
              </a:spcBef>
              <a:buFontTx/>
              <a:buNone/>
              <a:tabLst>
                <a:tab pos="1257300" algn="ctr"/>
                <a:tab pos="3035300" algn="ctr"/>
                <a:tab pos="4914900" algn="ctr"/>
                <a:tab pos="6286500" algn="ctr"/>
              </a:tabLst>
            </a:pPr>
            <a:r xmlns:a="http://schemas.openxmlformats.org/drawingml/2006/main">
              <a:rPr lang="zh-CN" altLang="zh-CN" sz="2200" b="1" i="1">
                <a:ea typeface="宋体" panose="02010600030101010101" pitchFamily="2" charset="-122"/>
              </a:rPr>
              <a:t>名称 存储 时长 范围 联动</a:t>
            </a:r>
          </a:p>
          <a:p>
            <a:pPr xmlns:a="http://schemas.openxmlformats.org/drawingml/2006/main">
              <a:lnSpc>
                <a:spcPct val="80000"/>
              </a:lnSpc>
              <a:spcBef>
                <a:spcPts val="600"/>
              </a:spcBef>
              <a:buFontTx/>
              <a:buNone/>
              <a:tabLst>
                <a:tab pos="1257300" algn="ctr"/>
                <a:tab pos="3035300" algn="ctr"/>
                <a:tab pos="4914900" algn="ctr"/>
                <a:tab pos="6286500" algn="ctr"/>
              </a:tabLst>
            </a:pPr>
            <a:r xmlns:a="http://schemas.openxmlformats.org/drawingml/2006/main">
              <a:rPr lang="zh-CN" altLang="zh-CN" sz="2200">
                <a:ea typeface="宋体" panose="02010600030101010101" pitchFamily="2" charset="-122"/>
              </a:rPr>
              <a:t>  </a:t>
            </a:r>
            <a:r xmlns:a="http://schemas.openxmlformats.org/drawingml/2006/main">
              <a:rPr lang="zh-CN" altLang="zh-CN" sz="2200">
                <a:ea typeface="宋体" panose="02010600030101010101" pitchFamily="2" charset="-122"/>
              </a:rPr>
              <a:t>外部静态</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文件</a:t>
            </a:r>
          </a:p>
          <a:p>
            <a:pPr xmlns:a="http://schemas.openxmlformats.org/drawingml/2006/main">
              <a:lnSpc>
                <a:spcPct val="80000"/>
              </a:lnSpc>
              <a:spcBef>
                <a:spcPts val="600"/>
              </a:spcBef>
              <a:buFontTx/>
              <a:buNone/>
              <a:tabLst>
                <a:tab pos="1257300" algn="ctr"/>
                <a:tab pos="3035300" algn="ctr"/>
                <a:tab pos="4914900" algn="ctr"/>
                <a:tab pos="6286500" algn="ctr"/>
              </a:tabLst>
            </a:pP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b</a:t>
            </a:r>
            <a:r xmlns:a="http://schemas.openxmlformats.org/drawingml/2006/main">
              <a:rPr lang="zh-CN" altLang="zh-CN" sz="2200">
                <a:ea typeface="宋体" panose="02010600030101010101" pitchFamily="2" charset="-122"/>
              </a:rPr>
              <a:t>静态文件 †</a:t>
            </a:r>
          </a:p>
          <a:p>
            <a:pPr xmlns:a="http://schemas.openxmlformats.org/drawingml/2006/main">
              <a:lnSpc>
                <a:spcPct val="80000"/>
              </a:lnSpc>
              <a:spcBef>
                <a:spcPts val="600"/>
              </a:spcBef>
              <a:buFontTx/>
              <a:buNone/>
              <a:tabLst>
                <a:tab pos="1257300" algn="ctr"/>
                <a:tab pos="3035300" algn="ctr"/>
                <a:tab pos="4914900" algn="ctr"/>
                <a:tab pos="6286500" algn="ctr"/>
              </a:tabLst>
            </a:pP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c</a:t>
            </a:r>
            <a:r xmlns:a="http://schemas.openxmlformats.org/drawingml/2006/main">
              <a:rPr lang="zh-CN" altLang="zh-CN" sz="2200">
                <a:ea typeface="宋体" panose="02010600030101010101" pitchFamily="2" charset="-122"/>
              </a:rPr>
              <a:t>静态文件内部</a:t>
            </a:r>
          </a:p>
          <a:p>
            <a:pPr xmlns:a="http://schemas.openxmlformats.org/drawingml/2006/main">
              <a:lnSpc>
                <a:spcPct val="80000"/>
              </a:lnSpc>
              <a:spcBef>
                <a:spcPts val="600"/>
              </a:spcBef>
              <a:buFontTx/>
              <a:buNone/>
              <a:tabLst>
                <a:tab pos="1257300" algn="ctr"/>
                <a:tab pos="3035300" algn="ctr"/>
                <a:tab pos="4914900" algn="ctr"/>
                <a:tab pos="6286500" algn="ctr"/>
              </a:tabLst>
            </a:pP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d</a:t>
            </a:r>
            <a:r xmlns:a="http://schemas.openxmlformats.org/drawingml/2006/main">
              <a:rPr lang="zh-CN" altLang="zh-CN" sz="2200">
                <a:ea typeface="宋体" panose="02010600030101010101" pitchFamily="2" charset="-122"/>
              </a:rPr>
              <a:t>自动阻止无</a:t>
            </a:r>
          </a:p>
          <a:p>
            <a:pPr xmlns:a="http://schemas.openxmlformats.org/drawingml/2006/main">
              <a:lnSpc>
                <a:spcPct val="80000"/>
              </a:lnSpc>
              <a:spcBef>
                <a:spcPts val="600"/>
              </a:spcBef>
              <a:buFontTx/>
              <a:buNone/>
              <a:tabLst>
                <a:tab pos="1257300" algn="ctr"/>
                <a:tab pos="3035300" algn="ctr"/>
                <a:tab pos="4914900" algn="ctr"/>
                <a:tab pos="6286500" algn="ctr"/>
              </a:tabLst>
            </a:pP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e</a:t>
            </a:r>
            <a:r xmlns:a="http://schemas.openxmlformats.org/drawingml/2006/main">
              <a:rPr lang="zh-CN" altLang="zh-CN" sz="2200">
                <a:ea typeface="宋体" panose="02010600030101010101" pitchFamily="2" charset="-122"/>
              </a:rPr>
              <a:t>自动阻止 无</a:t>
            </a:r>
          </a:p>
          <a:p>
            <a:pPr xmlns:a="http://schemas.openxmlformats.org/drawingml/2006/main">
              <a:lnSpc>
                <a:spcPct val="80000"/>
              </a:lnSpc>
              <a:spcBef>
                <a:spcPts val="600"/>
              </a:spcBef>
              <a:buFontTx/>
              <a:buNone/>
              <a:tabLst>
                <a:tab pos="1257300" algn="ctr"/>
                <a:tab pos="3035300" algn="ctr"/>
                <a:tab pos="4914900" algn="ctr"/>
                <a:tab pos="6286500" algn="ctr"/>
              </a:tabLst>
            </a:pP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g</a:t>
            </a:r>
            <a:r xmlns:a="http://schemas.openxmlformats.org/drawingml/2006/main">
              <a:rPr lang="zh-CN" altLang="zh-CN" sz="2200">
                <a:ea typeface="宋体" panose="02010600030101010101" pitchFamily="2" charset="-122"/>
              </a:rPr>
              <a:t>自动阻止无</a:t>
            </a:r>
          </a:p>
          <a:p>
            <a:pPr xmlns:a="http://schemas.openxmlformats.org/drawingml/2006/main">
              <a:lnSpc>
                <a:spcPct val="80000"/>
              </a:lnSpc>
              <a:spcBef>
                <a:spcPts val="600"/>
              </a:spcBef>
              <a:buFontTx/>
              <a:buNone/>
              <a:tabLst>
                <a:tab pos="1257300" algn="ctr"/>
                <a:tab pos="3035300" algn="ctr"/>
                <a:tab pos="4914900" algn="ctr"/>
                <a:tab pos="6286500" algn="ctr"/>
              </a:tabLst>
            </a:pP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h</a:t>
            </a:r>
            <a:r xmlns:a="http://schemas.openxmlformats.org/drawingml/2006/main">
              <a:rPr lang="zh-CN" altLang="zh-CN" sz="2200">
                <a:ea typeface="宋体" panose="02010600030101010101" pitchFamily="2" charset="-122"/>
              </a:rPr>
              <a:t>自动阻止 无</a:t>
            </a:r>
          </a:p>
          <a:p>
            <a:pPr xmlns:a="http://schemas.openxmlformats.org/drawingml/2006/main">
              <a:lnSpc>
                <a:spcPct val="80000"/>
              </a:lnSpc>
              <a:spcBef>
                <a:spcPts val="600"/>
              </a:spcBef>
              <a:buFontTx/>
              <a:buNone/>
              <a:tabLst>
                <a:tab pos="1257300" algn="ctr"/>
                <a:tab pos="3035300" algn="ctr"/>
                <a:tab pos="4914900" algn="ctr"/>
                <a:tab pos="6286500" algn="ctr"/>
              </a:tabLst>
            </a:pP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我</a:t>
            </a:r>
            <a:r xmlns:a="http://schemas.openxmlformats.org/drawingml/2006/main">
              <a:rPr lang="zh-CN" altLang="zh-CN" sz="2200">
                <a:ea typeface="宋体" panose="02010600030101010101" pitchFamily="2" charset="-122"/>
              </a:rPr>
              <a:t>静态阻止无</a:t>
            </a:r>
          </a:p>
          <a:p>
            <a:pPr xmlns:a="http://schemas.openxmlformats.org/drawingml/2006/main">
              <a:lnSpc>
                <a:spcPct val="80000"/>
              </a:lnSpc>
              <a:spcBef>
                <a:spcPts val="600"/>
              </a:spcBef>
              <a:buFontTx/>
              <a:buNone/>
              <a:tabLst>
                <a:tab pos="1257300" algn="ctr"/>
                <a:tab pos="3035300" algn="ctr"/>
                <a:tab pos="4914900" algn="ctr"/>
                <a:tab pos="6286500" algn="ctr"/>
              </a:tabLst>
            </a:pP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j</a:t>
            </a:r>
            <a:r xmlns:a="http://schemas.openxmlformats.org/drawingml/2006/main">
              <a:rPr lang="zh-CN" altLang="zh-CN" sz="2200">
                <a:ea typeface="宋体" panose="02010600030101010101" pitchFamily="2" charset="-122"/>
              </a:rPr>
              <a:t>静态块†</a:t>
            </a:r>
          </a:p>
          <a:p>
            <a:pPr xmlns:a="http://schemas.openxmlformats.org/drawingml/2006/main">
              <a:lnSpc>
                <a:spcPct val="80000"/>
              </a:lnSpc>
              <a:spcBef>
                <a:spcPts val="600"/>
              </a:spcBef>
              <a:buFontTx/>
              <a:buNone/>
              <a:tabLst>
                <a:tab pos="1257300" algn="ctr"/>
                <a:tab pos="3035300" algn="ctr"/>
                <a:tab pos="4914900" algn="ctr"/>
                <a:tab pos="6286500" algn="ctr"/>
              </a:tabLst>
            </a:pP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k</a:t>
            </a:r>
            <a:r xmlns:a="http://schemas.openxmlformats.org/drawingml/2006/main">
              <a:rPr lang="zh-CN" altLang="zh-CN" sz="2200">
                <a:ea typeface="宋体" panose="02010600030101010101" pitchFamily="2" charset="-122"/>
              </a:rPr>
              <a:t>自动挡 无</a:t>
            </a:r>
          </a:p>
          <a:p>
            <a:pPr xmlns:a="http://schemas.openxmlformats.org/drawingml/2006/main">
              <a:spcBef>
                <a:spcPts val="1200"/>
              </a:spcBef>
              <a:buFontTx/>
              <a:buNone/>
              <a:tabLst>
                <a:tab pos="1257300" algn="ctr"/>
                <a:tab pos="3035300" algn="ctr"/>
                <a:tab pos="4914900" algn="ctr"/>
                <a:tab pos="6286500" algn="ctr"/>
              </a:tabLst>
            </a:pPr>
            <a:r xmlns:a="http://schemas.openxmlformats.org/drawingml/2006/main">
              <a:rPr lang="zh-CN" altLang="zh-CN" sz="2200">
                <a:ea typeface="宋体" panose="02010600030101010101" pitchFamily="2" charset="-122"/>
              </a:rPr>
              <a:t>†在大多数情况下，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b</a:t>
            </a:r>
            <a:r xmlns:a="http://schemas.openxmlformats.org/drawingml/2006/main">
              <a:rPr lang="zh-CN" altLang="zh-CN" sz="2200">
                <a:ea typeface="宋体" panose="02010600030101010101" pitchFamily="2" charset="-122"/>
              </a:rPr>
              <a:t>和</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j</a:t>
            </a:r>
            <a:r xmlns:a="http://schemas.openxmlformats.org/drawingml/2006/main">
              <a:rPr lang="zh-CN" altLang="zh-CN" sz="2200">
                <a:ea typeface="宋体" panose="02010600030101010101" pitchFamily="2" charset="-122"/>
              </a:rPr>
              <a:t>将在另一个文件中定义并具有外部链接。</a:t>
            </a:r>
          </a:p>
          <a:p>
            <a:pPr>
              <a:tabLst>
                <a:tab pos="1257300" algn="ctr"/>
                <a:tab pos="3035300" algn="ctr"/>
                <a:tab pos="4914900" algn="ctr"/>
                <a:tab pos="6286500" algn="ctr"/>
              </a:tabLst>
            </a:pPr>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0AEFA337-6CD8-ABF0-A6AD-30D743627D1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1670658-D876-AFD2-0388-756261C16FD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54F0C80-4288-A14E-BACE-6B903C8D959A}" type="slidenum">
              <a:rPr lang="en-US" altLang="zh-CN" sz="1200">
                <a:latin typeface="Arial" panose="020B0604020202020204" pitchFamily="34" charset="0"/>
              </a:rPr>
              <a:pPr/>
              <a:t>34</a:t>
            </a:fld>
            <a:endParaRPr lang="en-US" altLang="zh-CN"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CA6D0865-B21E-14FB-B1C4-B536EC3D9E0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概括</a:t>
            </a:r>
          </a:p>
        </p:txBody>
      </p:sp>
      <p:sp>
        <p:nvSpPr>
          <p:cNvPr id="48131" name="Content Placeholder 2">
            <a:extLst>
              <a:ext uri="{FF2B5EF4-FFF2-40B4-BE49-F238E27FC236}">
                <a16:creationId xmlns:a16="http://schemas.microsoft.com/office/drawing/2014/main" id="{79C431EC-DF33-303E-076B-A63D09C05229}"/>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在四个存储类中，最重要的是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static</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extern </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auto</a:t>
            </a:r>
            <a:r xmlns:a="http://schemas.openxmlformats.org/drawingml/2006/main">
              <a:rPr lang="zh-CN" altLang="zh-CN">
                <a:ea typeface="宋体" panose="02010600030101010101" pitchFamily="2" charset="-122"/>
              </a:rPr>
              <a:t>没有任何作用，现代编译器已经让</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register</a:t>
            </a:r>
            <a:r xmlns:a="http://schemas.openxmlformats.org/drawingml/2006/main">
              <a:rPr lang="zh-CN" altLang="zh-CN">
                <a:ea typeface="宋体" panose="02010600030101010101" pitchFamily="2" charset="-122"/>
              </a:rPr>
              <a:t>变得不那么重要了。</a:t>
            </a:r>
          </a:p>
        </p:txBody>
      </p:sp>
      <p:sp>
        <p:nvSpPr>
          <p:cNvPr id="4" name="Footer Placeholder 3">
            <a:extLst>
              <a:ext uri="{FF2B5EF4-FFF2-40B4-BE49-F238E27FC236}">
                <a16:creationId xmlns:a16="http://schemas.microsoft.com/office/drawing/2014/main" id="{C8E4F7F1-90C1-1FF2-F8A2-CE8CBEAF94A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4CCF01F-8B78-5C74-FD4E-DD12BEAB965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DDFA27-EBE1-C34F-B8A0-A260EFE0FADF}" type="slidenum">
              <a:rPr lang="en-US" altLang="zh-CN" sz="1200">
                <a:latin typeface="Arial" panose="020B0604020202020204" pitchFamily="34" charset="0"/>
              </a:rPr>
              <a:pPr/>
              <a:t>35</a:t>
            </a:fld>
            <a:endParaRPr lang="en-US" altLang="zh-CN"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8704CC26-6637-E4BF-CE94-8C6B15B3169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类型限定符</a:t>
            </a:r>
          </a:p>
        </p:txBody>
      </p:sp>
      <p:sp>
        <p:nvSpPr>
          <p:cNvPr id="49155" name="Content Placeholder 2">
            <a:extLst>
              <a:ext uri="{FF2B5EF4-FFF2-40B4-BE49-F238E27FC236}">
                <a16:creationId xmlns:a16="http://schemas.microsoft.com/office/drawing/2014/main" id="{500633DC-D9C0-5796-714F-7B1073A44D78}"/>
              </a:ext>
            </a:extLst>
          </p:cNvPr>
          <p:cNvSpPr>
            <a:spLocks noGrp="1"/>
          </p:cNvSpPr>
          <p:nvPr>
            <p:ph idx="1"/>
          </p:nvPr>
        </p:nvSpPr>
        <p:spPr/>
        <p:txBody>
          <a:bodyPr/>
          <a:lstStyle/>
          <a:p>
            <a:r xmlns:a="http://schemas.openxmlformats.org/drawingml/2006/main">
              <a:rPr lang="zh-CN" altLang="zh-CN">
                <a:ea typeface="宋体" panose="02010600030101010101" pitchFamily="2" charset="-122"/>
              </a:rPr>
              <a:t>有两种类型限定符：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const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volatile </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C99 有第三种类型限定符，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restrict </a:t>
            </a:r>
            <a:r xmlns:a="http://schemas.openxmlformats.org/drawingml/2006/main">
              <a:rPr lang="zh-CN" altLang="zh-CN">
                <a:ea typeface="宋体" panose="02010600030101010101" pitchFamily="2" charset="-122"/>
              </a:rPr>
              <a:t>，它只用于指针。</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volatile</a:t>
            </a:r>
            <a:r xmlns:a="http://schemas.openxmlformats.org/drawingml/2006/main">
              <a:rPr lang="zh-CN" altLang="zh-CN">
                <a:ea typeface="宋体" panose="02010600030101010101" pitchFamily="2" charset="-122"/>
              </a:rPr>
              <a:t>在第 20 章中讨论。</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const</a:t>
            </a:r>
            <a:r xmlns:a="http://schemas.openxmlformats.org/drawingml/2006/main">
              <a:rPr lang="zh-CN" altLang="zh-CN">
                <a:ea typeface="宋体" panose="02010600030101010101" pitchFamily="2" charset="-122"/>
              </a:rPr>
              <a:t>用于声明“只读”对象。</a:t>
            </a:r>
          </a:p>
          <a:p>
            <a:r xmlns:a="http://schemas.openxmlformats.org/drawingml/2006/main">
              <a:rPr lang="zh-CN" altLang="zh-CN">
                <a:ea typeface="宋体" panose="02010600030101010101" pitchFamily="2" charset="-122"/>
              </a:rPr>
              <a:t>例子：</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常量 int n = 10;</a:t>
            </a:r>
            <a:endParaRPr xmlns:a="http://schemas.openxmlformats.org/drawingml/2006/main" lang="en-US" altLang="zh-CN">
              <a:ea typeface="宋体" panose="02010600030101010101" pitchFamily="2" charset="-122"/>
            </a:endParaRP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常量 int tax_brackets[]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{750、2250、3750、5250、7000}；</a:t>
            </a:r>
          </a:p>
        </p:txBody>
      </p:sp>
      <p:sp>
        <p:nvSpPr>
          <p:cNvPr id="4" name="Footer Placeholder 3">
            <a:extLst>
              <a:ext uri="{FF2B5EF4-FFF2-40B4-BE49-F238E27FC236}">
                <a16:creationId xmlns:a16="http://schemas.microsoft.com/office/drawing/2014/main" id="{903AA663-CAA4-EBC5-23C7-361634EC43F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83CFABB-DD2B-47EC-201C-33C7D41B3FE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F6E6A0-8CB0-144F-8809-50476848D439}" type="slidenum">
              <a:rPr lang="en-US" altLang="zh-CN" sz="1200">
                <a:latin typeface="Arial" panose="020B0604020202020204" pitchFamily="34" charset="0"/>
              </a:rPr>
              <a:pPr/>
              <a:t>36</a:t>
            </a:fld>
            <a:endParaRPr lang="en-US" altLang="zh-CN"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3F7424A5-05D0-1202-3C72-F6CCEC7C710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类型限定符</a:t>
            </a:r>
          </a:p>
        </p:txBody>
      </p:sp>
      <p:sp>
        <p:nvSpPr>
          <p:cNvPr id="50179" name="Content Placeholder 2">
            <a:extLst>
              <a:ext uri="{FF2B5EF4-FFF2-40B4-BE49-F238E27FC236}">
                <a16:creationId xmlns:a16="http://schemas.microsoft.com/office/drawing/2014/main" id="{15FD0C2F-E156-54B3-6BFA-59547FE6D756}"/>
              </a:ext>
            </a:extLst>
          </p:cNvPr>
          <p:cNvSpPr>
            <a:spLocks noGrp="1"/>
          </p:cNvSpPr>
          <p:nvPr>
            <p:ph idx="1"/>
          </p:nvPr>
        </p:nvSpPr>
        <p:spPr/>
        <p:txBody>
          <a:bodyPr/>
          <a:lstStyle/>
          <a:p>
            <a:r xmlns:a="http://schemas.openxmlformats.org/drawingml/2006/main">
              <a:rPr lang="zh-CN" altLang="zh-CN">
                <a:ea typeface="宋体" panose="02010600030101010101" pitchFamily="2" charset="-122"/>
              </a:rPr>
              <a:t>将对象声明为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const的优点</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用作文档的一种形式。</a:t>
            </a:r>
          </a:p>
          <a:p>
            <a:pPr xmlns:a="http://schemas.openxmlformats.org/drawingml/2006/main" lvl="1"/>
            <a:r xmlns:a="http://schemas.openxmlformats.org/drawingml/2006/main">
              <a:rPr lang="zh-CN" altLang="zh-CN">
                <a:ea typeface="宋体" panose="02010600030101010101" pitchFamily="2" charset="-122"/>
              </a:rPr>
              <a:t>允许编译器检查对象的值是否未更改。</a:t>
            </a:r>
          </a:p>
          <a:p>
            <a:pPr xmlns:a="http://schemas.openxmlformats.org/drawingml/2006/main" lvl="1"/>
            <a:r xmlns:a="http://schemas.openxmlformats.org/drawingml/2006/main">
              <a:rPr lang="zh-CN" altLang="zh-CN">
                <a:ea typeface="宋体" panose="02010600030101010101" pitchFamily="2" charset="-122"/>
              </a:rPr>
              <a:t>提醒编译器对象可以存储在 ROM（只读存储器）中。</a:t>
            </a:r>
          </a:p>
        </p:txBody>
      </p:sp>
      <p:sp>
        <p:nvSpPr>
          <p:cNvPr id="4" name="Footer Placeholder 3">
            <a:extLst>
              <a:ext uri="{FF2B5EF4-FFF2-40B4-BE49-F238E27FC236}">
                <a16:creationId xmlns:a16="http://schemas.microsoft.com/office/drawing/2014/main" id="{5DB33505-D95C-27DB-41AC-7C1295ACEC8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EF2CF9E-CC1D-C2EB-8B68-24A01EBC9DA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D9E96B-A13B-B242-9BD6-C592030CE2B7}" type="slidenum">
              <a:rPr lang="en-US" altLang="zh-CN" sz="1200">
                <a:latin typeface="Arial" panose="020B0604020202020204" pitchFamily="34" charset="0"/>
              </a:rPr>
              <a:pPr/>
              <a:t>37</a:t>
            </a:fld>
            <a:endParaRPr lang="en-US" altLang="zh-CN"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81AB69F5-790F-A30C-088E-32FA1699F8D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类型限定符</a:t>
            </a:r>
          </a:p>
        </p:txBody>
      </p:sp>
      <p:sp>
        <p:nvSpPr>
          <p:cNvPr id="51203" name="Content Placeholder 2">
            <a:extLst>
              <a:ext uri="{FF2B5EF4-FFF2-40B4-BE49-F238E27FC236}">
                <a16:creationId xmlns:a16="http://schemas.microsoft.com/office/drawing/2014/main" id="{9034F67C-4E9F-9FF5-8B29-B0E7ED51C3A5}"/>
              </a:ext>
            </a:extLst>
          </p:cNvPr>
          <p:cNvSpPr>
            <a:spLocks noGrp="1"/>
          </p:cNvSpPr>
          <p:nvPr>
            <p:ph idx="1"/>
          </p:nvPr>
        </p:nvSpPr>
        <p:spPr/>
        <p:txBody>
          <a:bodyPr/>
          <a:lstStyle/>
          <a:p>
            <a:r xmlns:a="http://schemas.openxmlformats.org/drawingml/2006/main">
              <a:rPr lang="zh-CN" altLang="zh-CN">
                <a:ea typeface="宋体" panose="02010600030101010101" pitchFamily="2" charset="-122"/>
              </a:rPr>
              <a:t>看起来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const与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#define指令</a:t>
            </a:r>
            <a:r xmlns:a="http://schemas.openxmlformats.org/drawingml/2006/main">
              <a:rPr lang="zh-CN" altLang="zh-CN">
                <a:ea typeface="宋体" panose="02010600030101010101" pitchFamily="2" charset="-122"/>
              </a:rPr>
              <a:t>的作用相同</a:t>
            </a:r>
            <a:r xmlns:a="http://schemas.openxmlformats.org/drawingml/2006/main">
              <a:rPr lang="zh-CN" altLang="zh-CN">
                <a:ea typeface="宋体" panose="02010600030101010101" pitchFamily="2" charset="-122"/>
              </a:rPr>
              <a:t>，但是这两个功能之间存在显着差异。</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#define</a:t>
            </a:r>
            <a:r xmlns:a="http://schemas.openxmlformats.org/drawingml/2006/main">
              <a:rPr lang="zh-CN" altLang="zh-CN">
                <a:ea typeface="宋体" panose="02010600030101010101" pitchFamily="2" charset="-122"/>
              </a:rPr>
              <a:t>可用于为数字、字符或字符串常量创建名称，但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const可以创建</a:t>
            </a:r>
            <a:r xmlns:a="http://schemas.openxmlformats.org/drawingml/2006/main">
              <a:rPr lang="zh-CN" altLang="zh-CN" i="1">
                <a:ea typeface="宋体" panose="02010600030101010101" pitchFamily="2" charset="-122"/>
              </a:rPr>
              <a:t>任何</a:t>
            </a:r>
            <a:r xmlns:a="http://schemas.openxmlformats.org/drawingml/2006/main">
              <a:rPr lang="zh-CN" altLang="zh-CN">
                <a:ea typeface="宋体" panose="02010600030101010101" pitchFamily="2" charset="-122"/>
              </a:rPr>
              <a:t>类型</a:t>
            </a:r>
            <a:r xmlns:a="http://schemas.openxmlformats.org/drawingml/2006/main">
              <a:rPr lang="zh-CN" altLang="zh-CN">
                <a:ea typeface="宋体" panose="02010600030101010101" pitchFamily="2" charset="-122"/>
              </a:rPr>
              <a:t>的只读对象。</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const</a:t>
            </a:r>
            <a:r xmlns:a="http://schemas.openxmlformats.org/drawingml/2006/main">
              <a:rPr lang="zh-CN" altLang="zh-CN">
                <a:ea typeface="宋体" panose="02010600030101010101" pitchFamily="2" charset="-122"/>
              </a:rPr>
              <a:t>对象受制于与变量相同的范围规则；使用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#define</a:t>
            </a:r>
            <a:r xmlns:a="http://schemas.openxmlformats.org/drawingml/2006/main">
              <a:rPr lang="zh-CN" altLang="zh-CN">
                <a:ea typeface="宋体" panose="02010600030101010101" pitchFamily="2" charset="-122"/>
              </a:rPr>
              <a:t>创建的常量</a:t>
            </a:r>
            <a:r xmlns:a="http://schemas.openxmlformats.org/drawingml/2006/main">
              <a:rPr lang="zh-CN" altLang="zh-CN">
                <a:ea typeface="宋体" panose="02010600030101010101" pitchFamily="2" charset="-122"/>
              </a:rPr>
              <a:t>不是。</a:t>
            </a:r>
          </a:p>
        </p:txBody>
      </p:sp>
      <p:sp>
        <p:nvSpPr>
          <p:cNvPr id="4" name="Footer Placeholder 3">
            <a:extLst>
              <a:ext uri="{FF2B5EF4-FFF2-40B4-BE49-F238E27FC236}">
                <a16:creationId xmlns:a16="http://schemas.microsoft.com/office/drawing/2014/main" id="{CD11EB68-6ABF-063D-7D6B-9E3B71D4ACD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7C8BA71-E567-ECB4-2C56-1FBCB3C21F2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AADD182-302C-AD47-839B-8DAEBEEAC627}" type="slidenum">
              <a:rPr lang="en-US" altLang="zh-CN" sz="1200">
                <a:latin typeface="Arial" panose="020B0604020202020204" pitchFamily="34" charset="0"/>
              </a:rPr>
              <a:pPr/>
              <a:t>38</a:t>
            </a:fld>
            <a:endParaRPr lang="en-US" altLang="zh-CN"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A430EF51-537A-4C59-CF94-B1F58BABC5B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类型限定符</a:t>
            </a:r>
          </a:p>
        </p:txBody>
      </p:sp>
      <p:sp>
        <p:nvSpPr>
          <p:cNvPr id="52227" name="Content Placeholder 2">
            <a:extLst>
              <a:ext uri="{FF2B5EF4-FFF2-40B4-BE49-F238E27FC236}">
                <a16:creationId xmlns:a16="http://schemas.microsoft.com/office/drawing/2014/main" id="{FBAD2FF8-6B71-FCEF-1909-F553423BD5D1}"/>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const对象</a:t>
            </a:r>
            <a:r xmlns:a="http://schemas.openxmlformats.org/drawingml/2006/main">
              <a:rPr lang="zh-CN" altLang="zh-CN">
                <a:ea typeface="宋体" panose="02010600030101010101" pitchFamily="2" charset="-122"/>
              </a:rPr>
              <a:t>的</a:t>
            </a:r>
            <a:r xmlns:a="http://schemas.openxmlformats.org/drawingml/2006/main">
              <a:rPr lang="zh-CN" altLang="zh-CN">
                <a:ea typeface="宋体" panose="02010600030101010101" pitchFamily="2" charset="-122"/>
              </a:rPr>
              <a:t>值与宏的值不同，可以在调试器中查看。</a:t>
            </a:r>
          </a:p>
          <a:p>
            <a:r xmlns:a="http://schemas.openxmlformats.org/drawingml/2006/main">
              <a:rPr lang="zh-CN" altLang="zh-CN">
                <a:ea typeface="宋体" panose="02010600030101010101" pitchFamily="2" charset="-122"/>
              </a:rPr>
              <a:t>与宏不同，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const</a:t>
            </a:r>
            <a:r xmlns:a="http://schemas.openxmlformats.org/drawingml/2006/main">
              <a:rPr lang="zh-CN" altLang="zh-CN">
                <a:ea typeface="宋体" panose="02010600030101010101" pitchFamily="2" charset="-122"/>
              </a:rPr>
              <a:t>对象不能用于常量表达式：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常量 int n = 10;</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整数 [n]; /*** 错误的 ***/</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&amp; </a:t>
            </a:r>
            <a:r xmlns:a="http://schemas.openxmlformats.org/drawingml/2006/main">
              <a:rPr lang="zh-CN" altLang="zh-CN">
                <a:ea typeface="宋体" panose="02010600030101010101" pitchFamily="2" charset="-122"/>
              </a:rPr>
              <a:t>) 应用于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const对象</a:t>
            </a:r>
            <a:r xmlns:a="http://schemas.openxmlformats.org/drawingml/2006/main">
              <a:rPr lang="zh-CN" altLang="zh-CN">
                <a:ea typeface="宋体" panose="02010600030101010101" pitchFamily="2" charset="-122"/>
              </a:rPr>
              <a:t>是合法的</a:t>
            </a:r>
            <a:r xmlns:a="http://schemas.openxmlformats.org/drawingml/2006/main">
              <a:rPr lang="zh-CN" altLang="zh-CN">
                <a:ea typeface="宋体" panose="02010600030101010101" pitchFamily="2" charset="-122"/>
              </a:rPr>
              <a:t>，因为它有一个地址；宏没有地址。</a:t>
            </a:r>
          </a:p>
        </p:txBody>
      </p:sp>
      <p:sp>
        <p:nvSpPr>
          <p:cNvPr id="4" name="Footer Placeholder 3">
            <a:extLst>
              <a:ext uri="{FF2B5EF4-FFF2-40B4-BE49-F238E27FC236}">
                <a16:creationId xmlns:a16="http://schemas.microsoft.com/office/drawing/2014/main" id="{57B2492B-4461-0656-6BB3-43ACEAC4F5F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03C3C09-E33A-BA16-452D-881BE616458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7DFEBF1-B5DE-1543-BD9C-2F6B6EE37CFA}" type="slidenum">
              <a:rPr lang="en-US" altLang="zh-CN" sz="1200">
                <a:latin typeface="Arial" panose="020B0604020202020204" pitchFamily="34" charset="0"/>
              </a:rPr>
              <a:pPr/>
              <a:t>39</a:t>
            </a:fld>
            <a:endParaRPr lang="en-US" altLang="zh-C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7C2A9434-D25E-FC4C-B7E3-07736B0296E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声明语法</a:t>
            </a:r>
          </a:p>
        </p:txBody>
      </p:sp>
      <p:sp>
        <p:nvSpPr>
          <p:cNvPr id="16387" name="Content Placeholder 2">
            <a:extLst>
              <a:ext uri="{FF2B5EF4-FFF2-40B4-BE49-F238E27FC236}">
                <a16:creationId xmlns:a16="http://schemas.microsoft.com/office/drawing/2014/main" id="{1093540C-E94D-8DD7-8924-FD6F2EFD1C36}"/>
              </a:ext>
            </a:extLst>
          </p:cNvPr>
          <p:cNvSpPr>
            <a:spLocks noGrp="1"/>
          </p:cNvSpPr>
          <p:nvPr>
            <p:ph idx="1"/>
          </p:nvPr>
        </p:nvSpPr>
        <p:spPr/>
        <p:txBody>
          <a:bodyPr/>
          <a:lstStyle/>
          <a:p>
            <a:r xmlns:a="http://schemas.openxmlformats.org/drawingml/2006/main">
              <a:rPr lang="zh-CN" altLang="zh-CN">
                <a:ea typeface="宋体" panose="02010600030101010101" pitchFamily="2" charset="-122"/>
              </a:rPr>
              <a:t>有四种</a:t>
            </a:r>
            <a:r xmlns:a="http://schemas.openxmlformats.org/drawingml/2006/main">
              <a:rPr lang="zh-CN" altLang="zh-CN" b="1" i="1">
                <a:ea typeface="宋体" panose="02010600030101010101" pitchFamily="2" charset="-122"/>
              </a:rPr>
              <a:t>存储类：</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自动</a:t>
            </a:r>
            <a:r xmlns:a="http://schemas.openxmlformats.org/drawingml/2006/main">
              <a:rPr lang="zh-CN" altLang="zh-CN">
                <a:ea typeface="宋体" panose="02010600030101010101" pitchFamily="2" charset="-122"/>
              </a:rPr>
              <a:t>、</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a:ea typeface="宋体" panose="02010600030101010101" pitchFamily="2" charset="-122"/>
              </a:rPr>
              <a:t>、</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外部</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注册</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一个声明中最多可以出现一个存储类；如果存在，它应该首先出现。</a:t>
            </a:r>
          </a:p>
          <a:p>
            <a:r xmlns:a="http://schemas.openxmlformats.org/drawingml/2006/main">
              <a:rPr lang="zh-CN" altLang="zh-CN">
                <a:ea typeface="宋体" panose="02010600030101010101" pitchFamily="2" charset="-122"/>
              </a:rPr>
              <a:t>在 C89 中，只有两种</a:t>
            </a:r>
            <a:r xmlns:a="http://schemas.openxmlformats.org/drawingml/2006/main">
              <a:rPr lang="zh-CN" altLang="zh-CN" b="1" i="1">
                <a:ea typeface="宋体" panose="02010600030101010101" pitchFamily="2" charset="-122"/>
              </a:rPr>
              <a:t>类型限定符：</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const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volatile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C99 有第三种类型限定符，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restrict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一个声明可以包含零个或多个类型限定符。</a:t>
            </a:r>
          </a:p>
        </p:txBody>
      </p:sp>
      <p:sp>
        <p:nvSpPr>
          <p:cNvPr id="4" name="Footer Placeholder 3">
            <a:extLst>
              <a:ext uri="{FF2B5EF4-FFF2-40B4-BE49-F238E27FC236}">
                <a16:creationId xmlns:a16="http://schemas.microsoft.com/office/drawing/2014/main" id="{8CDA8537-C696-36EF-B342-94B2259BEC9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573339F-76CD-B5B0-23BD-62451FD98C1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FE0EC6-B4B5-EC40-A438-FAB3D2FDA9E7}" type="slidenum">
              <a:rPr lang="en-US" altLang="zh-CN" sz="1200">
                <a:latin typeface="Arial" panose="020B0604020202020204" pitchFamily="34" charset="0"/>
              </a:rPr>
              <a:pPr/>
              <a:t>4</a:t>
            </a:fld>
            <a:endParaRPr lang="en-US" altLang="zh-CN"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3902568F-7456-0FD7-7B1D-4E814FDBD82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类型限定符</a:t>
            </a:r>
          </a:p>
        </p:txBody>
      </p:sp>
      <p:sp>
        <p:nvSpPr>
          <p:cNvPr id="53251" name="Content Placeholder 2">
            <a:extLst>
              <a:ext uri="{FF2B5EF4-FFF2-40B4-BE49-F238E27FC236}">
                <a16:creationId xmlns:a16="http://schemas.microsoft.com/office/drawing/2014/main" id="{CDFD61D0-DA74-EFC7-0ADC-E1A639432773}"/>
              </a:ext>
            </a:extLst>
          </p:cNvPr>
          <p:cNvSpPr>
            <a:spLocks noGrp="1"/>
          </p:cNvSpPr>
          <p:nvPr>
            <p:ph idx="1"/>
          </p:nvPr>
        </p:nvSpPr>
        <p:spPr/>
        <p:txBody>
          <a:bodyPr/>
          <a:lstStyle/>
          <a:p>
            <a:r xmlns:a="http://schemas.openxmlformats.org/drawingml/2006/main">
              <a:rPr lang="zh-CN" altLang="zh-CN">
                <a:ea typeface="宋体" panose="02010600030101010101" pitchFamily="2" charset="-122"/>
              </a:rPr>
              <a:t>没有绝对规则规定何时使用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#define</a:t>
            </a:r>
            <a:r xmlns:a="http://schemas.openxmlformats.org/drawingml/2006/main">
              <a:rPr lang="zh-CN" altLang="zh-CN">
                <a:ea typeface="宋体" panose="02010600030101010101" pitchFamily="2" charset="-122"/>
              </a:rPr>
              <a:t>以及何时使用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const </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#define</a:t>
            </a:r>
            <a:r xmlns:a="http://schemas.openxmlformats.org/drawingml/2006/main">
              <a:rPr lang="zh-CN" altLang="zh-CN">
                <a:ea typeface="宋体" panose="02010600030101010101" pitchFamily="2" charset="-122"/>
              </a:rPr>
              <a:t>适用于表示数字或字符的常量。</a:t>
            </a:r>
          </a:p>
        </p:txBody>
      </p:sp>
      <p:sp>
        <p:nvSpPr>
          <p:cNvPr id="4" name="Footer Placeholder 3">
            <a:extLst>
              <a:ext uri="{FF2B5EF4-FFF2-40B4-BE49-F238E27FC236}">
                <a16:creationId xmlns:a16="http://schemas.microsoft.com/office/drawing/2014/main" id="{3991A433-DF4E-9560-B3B9-5931C09CDCF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D72919B-EE52-40D0-1A80-2BD51299B83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96EA57-F57D-D049-9FC5-E77CA05834BE}" type="slidenum">
              <a:rPr lang="en-US" altLang="zh-CN" sz="1200">
                <a:latin typeface="Arial" panose="020B0604020202020204" pitchFamily="34" charset="0"/>
              </a:rPr>
              <a:pPr/>
              <a:t>40</a:t>
            </a:fld>
            <a:endParaRPr lang="en-US" altLang="zh-CN"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3FE4BC7D-460B-4D5D-3367-128B5DEA7F6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声明者</a:t>
            </a:r>
          </a:p>
        </p:txBody>
      </p:sp>
      <p:sp>
        <p:nvSpPr>
          <p:cNvPr id="54275" name="Content Placeholder 2">
            <a:extLst>
              <a:ext uri="{FF2B5EF4-FFF2-40B4-BE49-F238E27FC236}">
                <a16:creationId xmlns:a16="http://schemas.microsoft.com/office/drawing/2014/main" id="{F9DAAFB6-9242-6564-0A4A-3AC40115B805}"/>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在最简单的情况下，声明符只是一个标识符：</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诠释我;</a:t>
            </a:r>
          </a:p>
          <a:p>
            <a:r xmlns:a="http://schemas.openxmlformats.org/drawingml/2006/main">
              <a:rPr lang="zh-CN" altLang="zh-CN">
                <a:ea typeface="宋体" panose="02010600030101010101" pitchFamily="2" charset="-122"/>
              </a:rPr>
              <a:t>声明符还可以包含符号</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开头的声明符</a:t>
            </a:r>
            <a:r xmlns:a="http://schemas.openxmlformats.org/drawingml/2006/main">
              <a:rPr lang="zh-CN" altLang="zh-CN">
                <a:ea typeface="宋体" panose="02010600030101010101" pitchFamily="2" charset="-122"/>
              </a:rPr>
              <a:t>代表一个指针：</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 p;</a:t>
            </a:r>
          </a:p>
        </p:txBody>
      </p:sp>
      <p:sp>
        <p:nvSpPr>
          <p:cNvPr id="4" name="Footer Placeholder 3">
            <a:extLst>
              <a:ext uri="{FF2B5EF4-FFF2-40B4-BE49-F238E27FC236}">
                <a16:creationId xmlns:a16="http://schemas.microsoft.com/office/drawing/2014/main" id="{42EA50BC-25C8-69FC-EC1D-E2558BDDA15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DEEDB52-1690-B50B-3EBC-E32965C1D90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473F0E-8A1C-7B44-A434-F2D12FA9AD56}" type="slidenum">
              <a:rPr lang="en-US" altLang="zh-CN" sz="1200">
                <a:latin typeface="Arial" panose="020B0604020202020204" pitchFamily="34" charset="0"/>
              </a:rPr>
              <a:pPr/>
              <a:t>41</a:t>
            </a:fld>
            <a:endParaRPr lang="en-US" altLang="zh-CN"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C5CCC668-B793-1E34-AAF7-CD7EEEE8B65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声明者</a:t>
            </a:r>
          </a:p>
        </p:txBody>
      </p:sp>
      <p:sp>
        <p:nvSpPr>
          <p:cNvPr id="55299" name="Content Placeholder 2">
            <a:extLst>
              <a:ext uri="{FF2B5EF4-FFF2-40B4-BE49-F238E27FC236}">
                <a16:creationId xmlns:a16="http://schemas.microsoft.com/office/drawing/2014/main" id="{4CD7460D-F618-03BE-1516-2114ACD5A978}"/>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结尾的声明符</a:t>
            </a:r>
            <a:r xmlns:a="http://schemas.openxmlformats.org/drawingml/2006/main">
              <a:rPr lang="zh-CN" altLang="zh-CN">
                <a:ea typeface="宋体" panose="02010600030101010101" pitchFamily="2" charset="-122"/>
              </a:rPr>
              <a:t>表示一个数组：</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诠释一个[10]；</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extern </a:t>
            </a:r>
            <a:r xmlns:a="http://schemas.openxmlformats.org/drawingml/2006/main">
              <a:rPr lang="zh-CN" altLang="zh-CN">
                <a:ea typeface="宋体" panose="02010600030101010101" pitchFamily="2" charset="-122"/>
              </a:rPr>
              <a:t>，那么括号可以留空</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外部 int a[];</a:t>
            </a:r>
          </a:p>
          <a:p>
            <a:r xmlns:a="http://schemas.openxmlformats.org/drawingml/2006/main">
              <a:rPr lang="zh-CN" altLang="zh-CN">
                <a:ea typeface="宋体" panose="02010600030101010101" pitchFamily="2" charset="-122"/>
              </a:rPr>
              <a:t>在多维数组的情况下，只有第一组括号可以为空。</a:t>
            </a:r>
          </a:p>
        </p:txBody>
      </p:sp>
      <p:sp>
        <p:nvSpPr>
          <p:cNvPr id="4" name="Footer Placeholder 3">
            <a:extLst>
              <a:ext uri="{FF2B5EF4-FFF2-40B4-BE49-F238E27FC236}">
                <a16:creationId xmlns:a16="http://schemas.microsoft.com/office/drawing/2014/main" id="{296C1EB1-B8DC-3418-CE9F-4B2DCBAEE4B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3E8B9CD-ED1B-3DC4-E660-D58530533B4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11FB0E-6237-FC4C-9CBA-B58622338282}" type="slidenum">
              <a:rPr lang="en-US" altLang="zh-CN" sz="1200">
                <a:latin typeface="Arial" panose="020B0604020202020204" pitchFamily="34" charset="0"/>
              </a:rPr>
              <a:pPr/>
              <a:t>42</a:t>
            </a:fld>
            <a:endParaRPr lang="en-US" altLang="zh-CN"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B342E17F-7EB1-4D0C-80E1-10E7F94707D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声明者</a:t>
            </a:r>
          </a:p>
        </p:txBody>
      </p:sp>
      <p:sp>
        <p:nvSpPr>
          <p:cNvPr id="56323" name="Content Placeholder 2">
            <a:extLst>
              <a:ext uri="{FF2B5EF4-FFF2-40B4-BE49-F238E27FC236}">
                <a16:creationId xmlns:a16="http://schemas.microsoft.com/office/drawing/2014/main" id="{BAE9B464-5111-D903-EE0C-0CDA127BD60E}"/>
              </a:ext>
            </a:extLst>
          </p:cNvPr>
          <p:cNvSpPr>
            <a:spLocks noGrp="1"/>
          </p:cNvSpPr>
          <p:nvPr>
            <p:ph idx="1"/>
          </p:nvPr>
        </p:nvSpPr>
        <p:spPr/>
        <p:txBody>
          <a:bodyPr/>
          <a:lstStyle/>
          <a:p>
            <a:r xmlns:a="http://schemas.openxmlformats.org/drawingml/2006/main">
              <a:rPr lang="zh-CN" altLang="zh-CN">
                <a:ea typeface="宋体" panose="02010600030101010101" pitchFamily="2" charset="-122"/>
              </a:rPr>
              <a:t>C99 为数组参数声明中括号之间的内容提供了两个附加选项：</a:t>
            </a:r>
          </a:p>
          <a:p>
            <a:pPr xmlns:a="http://schemas.openxmlformats.org/drawingml/2006/main" lvl="1"/>
            <a:r xmlns:a="http://schemas.openxmlformats.org/drawingml/2006/main">
              <a:rPr lang="zh-CN" altLang="zh-CN">
                <a:ea typeface="宋体" panose="02010600030101010101" pitchFamily="2" charset="-122"/>
              </a:rPr>
              <a:t>关键字</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static </a:t>
            </a:r>
            <a:r xmlns:a="http://schemas.openxmlformats.org/drawingml/2006/main">
              <a:rPr lang="zh-CN" altLang="zh-CN">
                <a:ea typeface="宋体" panose="02010600030101010101" pitchFamily="2" charset="-122"/>
              </a:rPr>
              <a:t>，后跟一个指定数组最小长度的表达式。</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符号，可在函数原型中用于指示可变长度数组参数</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第 9 章讨论了这两个特性。</a:t>
            </a:r>
          </a:p>
        </p:txBody>
      </p:sp>
      <p:sp>
        <p:nvSpPr>
          <p:cNvPr id="4" name="Footer Placeholder 3">
            <a:extLst>
              <a:ext uri="{FF2B5EF4-FFF2-40B4-BE49-F238E27FC236}">
                <a16:creationId xmlns:a16="http://schemas.microsoft.com/office/drawing/2014/main" id="{1FF2C311-56C3-A93C-A51E-E22C024A1D3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C777555-84B0-2087-0D8D-1C5D057C87B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115BA3-CF2B-C04E-B708-C41F61A44AA1}" type="slidenum">
              <a:rPr lang="en-US" altLang="zh-CN" sz="1200">
                <a:latin typeface="Arial" panose="020B0604020202020204" pitchFamily="34" charset="0"/>
              </a:rPr>
              <a:pPr/>
              <a:t>43</a:t>
            </a:fld>
            <a:endParaRPr lang="en-US" altLang="zh-CN"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99956295-F21A-E8F8-09A4-CC62BB81D6B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声明者</a:t>
            </a:r>
          </a:p>
        </p:txBody>
      </p:sp>
      <p:sp>
        <p:nvSpPr>
          <p:cNvPr id="57347" name="Content Placeholder 2">
            <a:extLst>
              <a:ext uri="{FF2B5EF4-FFF2-40B4-BE49-F238E27FC236}">
                <a16:creationId xmlns:a16="http://schemas.microsoft.com/office/drawing/2014/main" id="{83FCE200-3229-8343-3AEE-EDD274B1B8D6}"/>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结尾的声明符</a:t>
            </a:r>
            <a:r xmlns:a="http://schemas.openxmlformats.org/drawingml/2006/main">
              <a:rPr lang="zh-CN" altLang="zh-CN">
                <a:ea typeface="宋体" panose="02010600030101010101" pitchFamily="2" charset="-122"/>
              </a:rPr>
              <a:t>代表一个函数：</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abs(int i);</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无效交换（int *a，int *b）；</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find_largest(int a[], int n);</a:t>
            </a:r>
          </a:p>
          <a:p>
            <a:r xmlns:a="http://schemas.openxmlformats.org/drawingml/2006/main">
              <a:rPr lang="zh-CN" altLang="zh-CN">
                <a:ea typeface="宋体" panose="02010600030101010101" pitchFamily="2" charset="-122"/>
              </a:rPr>
              <a:t>C 允许在函数声明中省略参数名称：</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整数绝对值（整数）；</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无效交换（int *，int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find_largest(int [], int);</a:t>
            </a:r>
          </a:p>
        </p:txBody>
      </p:sp>
      <p:sp>
        <p:nvSpPr>
          <p:cNvPr id="4" name="Footer Placeholder 3">
            <a:extLst>
              <a:ext uri="{FF2B5EF4-FFF2-40B4-BE49-F238E27FC236}">
                <a16:creationId xmlns:a16="http://schemas.microsoft.com/office/drawing/2014/main" id="{A6BEB80E-F472-2B2E-8B2D-955862BF8F0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C8697F5-4029-AF92-CDA0-E87DBB87710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89A666E-5664-AB4C-9CF3-49492C6992F2}" type="slidenum">
              <a:rPr lang="en-US" altLang="zh-CN" sz="1200">
                <a:latin typeface="Arial" panose="020B0604020202020204" pitchFamily="34" charset="0"/>
              </a:rPr>
              <a:pPr/>
              <a:t>44</a:t>
            </a:fld>
            <a:endParaRPr lang="en-US" altLang="zh-CN"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751EDE6A-EC80-904D-5DB0-F073141336F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声明者</a:t>
            </a:r>
          </a:p>
        </p:txBody>
      </p:sp>
      <p:sp>
        <p:nvSpPr>
          <p:cNvPr id="58371" name="Content Placeholder 2">
            <a:extLst>
              <a:ext uri="{FF2B5EF4-FFF2-40B4-BE49-F238E27FC236}">
                <a16:creationId xmlns:a16="http://schemas.microsoft.com/office/drawing/2014/main" id="{01346FE7-B2FB-D5CD-BC4F-68D57EE0EDEA}"/>
              </a:ext>
            </a:extLst>
          </p:cNvPr>
          <p:cNvSpPr>
            <a:spLocks noGrp="1"/>
          </p:cNvSpPr>
          <p:nvPr>
            <p:ph idx="1"/>
          </p:nvPr>
        </p:nvSpPr>
        <p:spPr/>
        <p:txBody>
          <a:bodyPr/>
          <a:lstStyle/>
          <a:p>
            <a:r xmlns:a="http://schemas.openxmlformats.org/drawingml/2006/main">
              <a:rPr lang="zh-CN" altLang="zh-CN">
                <a:ea typeface="宋体" panose="02010600030101010101" pitchFamily="2" charset="-122"/>
              </a:rPr>
              <a:t>括号甚至可以留空：</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整数绝对值（）；</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无效交换（）；</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find_largest();</a:t>
            </a:r>
          </a:p>
          <a:p>
            <a:pPr xmlns:a="http://schemas.openxmlformats.org/drawingml/2006/main">
              <a:buFontTx/>
              <a:buNone/>
            </a:pPr>
            <a:r xmlns:a="http://schemas.openxmlformats.org/drawingml/2006/main">
              <a:rPr lang="zh-CN" altLang="zh-CN">
                <a:ea typeface="宋体" panose="02010600030101010101" pitchFamily="2" charset="-122"/>
              </a:rPr>
              <a:t>这没有提供有关参数的信息。</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a:t>
            </a:r>
            <a:r xmlns:a="http://schemas.openxmlformats.org/drawingml/2006/main">
              <a:rPr lang="zh-CN" altLang="zh-CN">
                <a:ea typeface="宋体" panose="02010600030101010101" pitchFamily="2" charset="-122"/>
              </a:rPr>
              <a:t>这个词放在</a:t>
            </a:r>
            <a:r xmlns:a="http://schemas.openxmlformats.org/drawingml/2006/main">
              <a:rPr lang="zh-CN" altLang="zh-CN">
                <a:ea typeface="宋体" panose="02010600030101010101" pitchFamily="2" charset="-122"/>
              </a:rPr>
              <a:t>括号之间是不同的：它表示没有参数。</a:t>
            </a:r>
          </a:p>
          <a:p>
            <a:r xmlns:a="http://schemas.openxmlformats.org/drawingml/2006/main">
              <a:rPr lang="zh-CN" altLang="zh-CN">
                <a:ea typeface="宋体" panose="02010600030101010101" pitchFamily="2" charset="-122"/>
              </a:rPr>
              <a:t>空括号样式不允许编译器检查函数调用是否具有正确的参数。</a:t>
            </a:r>
          </a:p>
        </p:txBody>
      </p:sp>
      <p:sp>
        <p:nvSpPr>
          <p:cNvPr id="4" name="Footer Placeholder 3">
            <a:extLst>
              <a:ext uri="{FF2B5EF4-FFF2-40B4-BE49-F238E27FC236}">
                <a16:creationId xmlns:a16="http://schemas.microsoft.com/office/drawing/2014/main" id="{5BC88B2D-78AF-CDE3-BE3B-9D9AD563B29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9B41365-8032-8189-F04F-1D90739B89C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7CFB300-1054-C04E-95CE-D2879D1847FC}" type="slidenum">
              <a:rPr lang="en-US" altLang="zh-CN" sz="1200">
                <a:latin typeface="Arial" panose="020B0604020202020204" pitchFamily="34" charset="0"/>
              </a:rPr>
              <a:pPr/>
              <a:t>45</a:t>
            </a:fld>
            <a:endParaRPr lang="en-US" altLang="zh-CN"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D59891E0-8288-C898-A90A-543F5E81EBD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声明者</a:t>
            </a:r>
          </a:p>
        </p:txBody>
      </p:sp>
      <p:sp>
        <p:nvSpPr>
          <p:cNvPr id="59395" name="Content Placeholder 2">
            <a:extLst>
              <a:ext uri="{FF2B5EF4-FFF2-40B4-BE49-F238E27FC236}">
                <a16:creationId xmlns:a16="http://schemas.microsoft.com/office/drawing/2014/main" id="{84A4D62C-B3B6-3389-98F7-B9B952325F9D}"/>
              </a:ext>
            </a:extLst>
          </p:cNvPr>
          <p:cNvSpPr>
            <a:spLocks noGrp="1"/>
          </p:cNvSpPr>
          <p:nvPr>
            <p:ph idx="1"/>
          </p:nvPr>
        </p:nvSpPr>
        <p:spPr/>
        <p:txBody>
          <a:bodyPr/>
          <a:lstStyle/>
          <a:p>
            <a:r xmlns:a="http://schemas.openxmlformats.org/drawingml/2006/main">
              <a:rPr lang="zh-CN" altLang="zh-CN">
                <a:ea typeface="宋体" panose="02010600030101010101" pitchFamily="2" charset="-122"/>
              </a:rPr>
              <a:t>实际程序中的声明符通常结合</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符号。</a:t>
            </a:r>
          </a:p>
          <a:p>
            <a:r xmlns:a="http://schemas.openxmlformats.org/drawingml/2006/main">
              <a:rPr lang="zh-CN" altLang="zh-CN">
                <a:ea typeface="宋体" panose="02010600030101010101" pitchFamily="2" charset="-122"/>
              </a:rPr>
              <a:t>一个包含 10 个整数指针的数组：</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 *ap[10];</a:t>
            </a:r>
          </a:p>
          <a:p>
            <a:r xmlns:a="http://schemas.openxmlformats.org/drawingml/2006/main">
              <a:rPr lang="zh-CN" altLang="zh-CN">
                <a:ea typeface="宋体" panose="02010600030101010101" pitchFamily="2" charset="-122"/>
              </a:rPr>
              <a:t>具有</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float</a:t>
            </a:r>
            <a:r xmlns:a="http://schemas.openxmlformats.org/drawingml/2006/main">
              <a:rPr lang="zh-CN" altLang="zh-CN">
                <a:ea typeface="宋体" panose="02010600030101010101" pitchFamily="2" charset="-122"/>
              </a:rPr>
              <a:t>参数并返回指向</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float的指针的函数</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浮动 *fp(浮动);</a:t>
            </a:r>
          </a:p>
          <a:p>
            <a:r xmlns:a="http://schemas.openxmlformats.org/drawingml/2006/main">
              <a:rPr lang="zh-CN" altLang="zh-CN">
                <a:ea typeface="宋体" panose="02010600030101010101" pitchFamily="2" charset="-122"/>
              </a:rPr>
              <a:t>指向具有</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a:t>
            </a:r>
            <a:r xmlns:a="http://schemas.openxmlformats.org/drawingml/2006/main">
              <a:rPr lang="zh-CN" altLang="zh-CN">
                <a:ea typeface="宋体" panose="02010600030101010101" pitchFamily="2" charset="-122"/>
              </a:rPr>
              <a:t>参数和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a:t>
            </a:r>
            <a:r xmlns:a="http://schemas.openxmlformats.org/drawingml/2006/main">
              <a:rPr lang="zh-CN" altLang="zh-CN">
                <a:ea typeface="宋体" panose="02010600030101010101" pitchFamily="2" charset="-122"/>
              </a:rPr>
              <a:t>返回类型的函数的指针：</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无效 (*pf)(int);</a:t>
            </a:r>
            <a:endParaRPr xmlns:a="http://schemas.openxmlformats.org/drawingml/2006/main"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7E3EC8E1-6BB1-27DB-72F6-97D2A6A8433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30051C9-4118-7D3C-6EB3-9FA7C4FE8E3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3F9CAB-45FD-D845-ACC5-A03C8ADB5E98}" type="slidenum">
              <a:rPr lang="en-US" altLang="zh-CN" sz="1200">
                <a:latin typeface="Arial" panose="020B0604020202020204" pitchFamily="34" charset="0"/>
              </a:rPr>
              <a:pPr/>
              <a:t>46</a:t>
            </a:fld>
            <a:endParaRPr lang="en-US" altLang="zh-CN"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8686D1EF-0E6A-A941-8990-D0E0FFC7C99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破译复杂的声明</a:t>
            </a:r>
          </a:p>
        </p:txBody>
      </p:sp>
      <p:sp>
        <p:nvSpPr>
          <p:cNvPr id="60419" name="Content Placeholder 2">
            <a:extLst>
              <a:ext uri="{FF2B5EF4-FFF2-40B4-BE49-F238E27FC236}">
                <a16:creationId xmlns:a16="http://schemas.microsoft.com/office/drawing/2014/main" id="{AA73A3C1-48A3-31A2-DE8C-9A0BF9C603AF}"/>
              </a:ext>
            </a:extLst>
          </p:cNvPr>
          <p:cNvSpPr>
            <a:spLocks noGrp="1"/>
          </p:cNvSpPr>
          <p:nvPr>
            <p:ph idx="1"/>
          </p:nvPr>
        </p:nvSpPr>
        <p:spPr/>
        <p:txBody>
          <a:bodyPr/>
          <a:lstStyle/>
          <a:p>
            <a:r xmlns:a="http://schemas.openxmlformats.org/drawingml/2006/main">
              <a:rPr lang="zh-CN" altLang="zh-CN">
                <a:ea typeface="宋体" panose="02010600030101010101" pitchFamily="2" charset="-122"/>
              </a:rPr>
              <a:t>但是像以下声明中的声明符呢？</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*(*x[10])(void);</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x</a:t>
            </a:r>
            <a:r xmlns:a="http://schemas.openxmlformats.org/drawingml/2006/main">
              <a:rPr lang="zh-CN" altLang="zh-CN">
                <a:ea typeface="宋体" panose="02010600030101010101" pitchFamily="2" charset="-122"/>
              </a:rPr>
              <a:t>是指针、数组还是函数</a:t>
            </a:r>
            <a:r xmlns:a="http://schemas.openxmlformats.org/drawingml/2006/main">
              <a:rPr lang="zh-CN" altLang="zh-CN">
                <a:ea typeface="宋体" panose="02010600030101010101" pitchFamily="2" charset="-122"/>
              </a:rPr>
              <a:t>并不明显。</a:t>
            </a:r>
          </a:p>
        </p:txBody>
      </p:sp>
      <p:sp>
        <p:nvSpPr>
          <p:cNvPr id="4" name="Footer Placeholder 3">
            <a:extLst>
              <a:ext uri="{FF2B5EF4-FFF2-40B4-BE49-F238E27FC236}">
                <a16:creationId xmlns:a16="http://schemas.microsoft.com/office/drawing/2014/main" id="{8543972D-6249-04CF-F56D-3F4220E413F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E107D2D-0FC9-E91D-67C5-E28EDD7D35D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B000FE-6FDB-F249-8321-78E7C73D4C73}" type="slidenum">
              <a:rPr lang="en-US" altLang="zh-CN" sz="1200">
                <a:latin typeface="Arial" panose="020B0604020202020204" pitchFamily="34" charset="0"/>
              </a:rPr>
              <a:pPr/>
              <a:t>47</a:t>
            </a:fld>
            <a:endParaRPr lang="en-US" altLang="zh-CN"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4630CCD9-24FE-762C-10FA-0855AE38DB1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破译复杂的声明</a:t>
            </a:r>
          </a:p>
        </p:txBody>
      </p:sp>
      <p:sp>
        <p:nvSpPr>
          <p:cNvPr id="61443" name="Content Placeholder 2">
            <a:extLst>
              <a:ext uri="{FF2B5EF4-FFF2-40B4-BE49-F238E27FC236}">
                <a16:creationId xmlns:a16="http://schemas.microsoft.com/office/drawing/2014/main" id="{36920CEB-DA66-3E6F-3404-B9C1DB45A16C}"/>
              </a:ext>
            </a:extLst>
          </p:cNvPr>
          <p:cNvSpPr>
            <a:spLocks noGrp="1"/>
          </p:cNvSpPr>
          <p:nvPr>
            <p:ph idx="1"/>
          </p:nvPr>
        </p:nvSpPr>
        <p:spPr/>
        <p:txBody>
          <a:bodyPr/>
          <a:lstStyle/>
          <a:p>
            <a:r xmlns:a="http://schemas.openxmlformats.org/drawingml/2006/main">
              <a:rPr lang="zh-CN" altLang="zh-CN">
                <a:ea typeface="宋体" panose="02010600030101010101" pitchFamily="2" charset="-122"/>
              </a:rPr>
              <a:t>理解声明的规则：</a:t>
            </a:r>
          </a:p>
          <a:p>
            <a:pPr xmlns:a="http://schemas.openxmlformats.org/drawingml/2006/main" lvl="1"/>
            <a:r xmlns:a="http://schemas.openxmlformats.org/drawingml/2006/main">
              <a:rPr lang="zh-CN" altLang="zh-CN" b="1" i="1">
                <a:ea typeface="宋体" panose="02010600030101010101" pitchFamily="2" charset="-122"/>
              </a:rPr>
              <a:t>始终从内到外阅读声明符。</a:t>
            </a:r>
            <a:r xmlns:a="http://schemas.openxmlformats.org/drawingml/2006/main">
              <a:rPr lang="zh-CN" altLang="zh-CN">
                <a:ea typeface="宋体" panose="02010600030101010101" pitchFamily="2" charset="-122"/>
              </a:rPr>
              <a:t>找到要声明的标识符，然后从那里开始解读声明。</a:t>
            </a:r>
          </a:p>
          <a:p>
            <a:pPr xmlns:a="http://schemas.openxmlformats.org/drawingml/2006/main" lvl="1"/>
            <a:r xmlns:a="http://schemas.openxmlformats.org/drawingml/2006/main">
              <a:rPr lang="zh-CN" altLang="zh-CN" b="1" i="1">
                <a:ea typeface="宋体" panose="02010600030101010101" pitchFamily="2" charset="-122"/>
              </a:rPr>
              <a:t>当有选择时，总是偏爱</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b="1" i="1">
                <a:ea typeface="宋体" panose="02010600030101010101" pitchFamily="2" charset="-122"/>
              </a:rPr>
              <a:t>和</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b="1" i="1">
                <a:ea typeface="宋体" panose="02010600030101010101" pitchFamily="2" charset="-122"/>
              </a:rPr>
              <a:t>而不是</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b="1" i="1">
                <a:ea typeface="宋体" panose="02010600030101010101" pitchFamily="2" charset="-122"/>
              </a:rPr>
              <a:t>。</a:t>
            </a:r>
            <a:r xmlns:a="http://schemas.openxmlformats.org/drawingml/2006/main">
              <a:rPr lang="zh-CN" altLang="zh-CN">
                <a:ea typeface="宋体" panose="02010600030101010101" pitchFamily="2" charset="-122"/>
              </a:rPr>
              <a:t>括号可用于覆盖</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高于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*的正常优先级</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B7C96212-1552-8D75-6BF3-950EC2E09F7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5D5AE9A-DFFD-C2F1-E29F-73E139ADE45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7CA65D-C335-764A-8514-77DFE635AFA0}" type="slidenum">
              <a:rPr lang="en-US" altLang="zh-CN" sz="1200">
                <a:latin typeface="Arial" panose="020B0604020202020204" pitchFamily="34" charset="0"/>
              </a:rPr>
              <a:pPr/>
              <a:t>48</a:t>
            </a:fld>
            <a:endParaRPr lang="en-US" altLang="zh-CN"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E1793EC3-987C-6906-B034-96E3F7CA933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破译复杂的声明</a:t>
            </a:r>
          </a:p>
        </p:txBody>
      </p:sp>
      <p:sp>
        <p:nvSpPr>
          <p:cNvPr id="62467" name="Content Placeholder 2">
            <a:extLst>
              <a:ext uri="{FF2B5EF4-FFF2-40B4-BE49-F238E27FC236}">
                <a16:creationId xmlns:a16="http://schemas.microsoft.com/office/drawing/2014/main" id="{C0A812AA-620A-26B4-F180-0D65AB1BB4D4}"/>
              </a:ext>
            </a:extLst>
          </p:cNvPr>
          <p:cNvSpPr>
            <a:spLocks noGrp="1"/>
          </p:cNvSpPr>
          <p:nvPr>
            <p:ph idx="1"/>
          </p:nvPr>
        </p:nvSpPr>
        <p:spPr/>
        <p:txBody>
          <a:bodyPr/>
          <a:lstStyle/>
          <a:p>
            <a:r xmlns:a="http://schemas.openxmlformats.org/drawingml/2006/main">
              <a:rPr lang="zh-CN" altLang="zh-CN">
                <a:ea typeface="宋体" panose="02010600030101010101" pitchFamily="2" charset="-122"/>
              </a:rPr>
              <a:t>示例 1：</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 *ap[10];</a:t>
            </a:r>
          </a:p>
          <a:p>
            <a:pPr xmlns:a="http://schemas.openxmlformats.org/drawingml/2006/main">
              <a:buFontTx/>
              <a:buNone/>
            </a:pP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ap</a:t>
            </a:r>
            <a:r xmlns:a="http://schemas.openxmlformats.org/drawingml/2006/main">
              <a:rPr lang="zh-CN" altLang="zh-CN">
                <a:ea typeface="宋体" panose="02010600030101010101" pitchFamily="2" charset="-122"/>
              </a:rPr>
              <a:t>是</a:t>
            </a:r>
            <a:r xmlns:a="http://schemas.openxmlformats.org/drawingml/2006/main">
              <a:rPr lang="zh-CN" altLang="zh-CN">
                <a:ea typeface="宋体" panose="02010600030101010101" pitchFamily="2" charset="-122"/>
              </a:rPr>
              <a:t>一个</a:t>
            </a:r>
            <a:r xmlns:a="http://schemas.openxmlformats.org/drawingml/2006/main">
              <a:rPr lang="zh-CN" altLang="zh-CN" i="1">
                <a:ea typeface="宋体" panose="02010600030101010101" pitchFamily="2" charset="-122"/>
              </a:rPr>
              <a:t>指针</a:t>
            </a:r>
            <a:r xmlns:a="http://schemas.openxmlformats.org/drawingml/2006/main">
              <a:rPr lang="zh-CN" altLang="zh-CN" i="1">
                <a:ea typeface="宋体" panose="02010600030101010101" pitchFamily="2" charset="-122"/>
              </a:rPr>
              <a:t>数组</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示例 2：</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浮动 *fp(浮动);</a:t>
            </a:r>
          </a:p>
          <a:p>
            <a:pPr xmlns:a="http://schemas.openxmlformats.org/drawingml/2006/main">
              <a:buFontTx/>
              <a:buNone/>
            </a:pP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fp</a:t>
            </a:r>
            <a:r xmlns:a="http://schemas.openxmlformats.org/drawingml/2006/main">
              <a:rPr lang="zh-CN" altLang="zh-CN">
                <a:ea typeface="宋体" panose="02010600030101010101" pitchFamily="2" charset="-122"/>
              </a:rPr>
              <a:t>是一个</a:t>
            </a:r>
            <a:r xmlns:a="http://schemas.openxmlformats.org/drawingml/2006/main">
              <a:rPr lang="zh-CN" altLang="zh-CN">
                <a:ea typeface="宋体" panose="02010600030101010101" pitchFamily="2" charset="-122"/>
              </a:rPr>
              <a:t>返回</a:t>
            </a:r>
            <a:r xmlns:a="http://schemas.openxmlformats.org/drawingml/2006/main">
              <a:rPr lang="zh-CN" altLang="zh-CN" i="1">
                <a:ea typeface="宋体" panose="02010600030101010101" pitchFamily="2" charset="-122"/>
              </a:rPr>
              <a:t>指针的</a:t>
            </a:r>
            <a:r xmlns:a="http://schemas.openxmlformats.org/drawingml/2006/main">
              <a:rPr lang="zh-CN" altLang="zh-CN" i="1">
                <a:ea typeface="宋体" panose="02010600030101010101" pitchFamily="2" charset="-122"/>
              </a:rPr>
              <a:t>函数</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58A0302B-5747-99F5-B050-57438DE4800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C992E4E-91C3-B661-0E2C-C23ADD7939C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68793A0-B167-AA4F-8154-C98EEE71DCA7}" type="slidenum">
              <a:rPr lang="en-US" altLang="zh-CN" sz="1200">
                <a:latin typeface="Arial" panose="020B0604020202020204" pitchFamily="34" charset="0"/>
              </a:rPr>
              <a:pPr/>
              <a:t>49</a:t>
            </a:fld>
            <a:endParaRPr lang="en-US" altLang="zh-CN"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CD058C7F-9064-B1AF-DA66-0C0EDE41D5A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声明语法</a:t>
            </a:r>
          </a:p>
        </p:txBody>
      </p:sp>
      <p:sp>
        <p:nvSpPr>
          <p:cNvPr id="17411" name="Content Placeholder 2">
            <a:extLst>
              <a:ext uri="{FF2B5EF4-FFF2-40B4-BE49-F238E27FC236}">
                <a16:creationId xmlns:a16="http://schemas.microsoft.com/office/drawing/2014/main" id="{17786208-7D0C-B2EB-EA88-5A4BE627C09C}"/>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关键字</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void </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char </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short </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int </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long </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float </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double </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signed</a:t>
            </a:r>
            <a:r xmlns:a="http://schemas.openxmlformats.org/drawingml/2006/main">
              <a:rPr lang="zh-CN" altLang="zh-CN" sz="2600">
                <a:ea typeface="宋体" panose="02010600030101010101" pitchFamily="2" charset="-122"/>
              </a:rPr>
              <a:t>和</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unsigned</a:t>
            </a:r>
            <a:r xmlns:a="http://schemas.openxmlformats.org/drawingml/2006/main">
              <a:rPr lang="zh-CN" altLang="zh-CN" sz="2600">
                <a:ea typeface="宋体" panose="02010600030101010101" pitchFamily="2" charset="-122"/>
              </a:rPr>
              <a:t>都是</a:t>
            </a:r>
            <a:r xmlns:a="http://schemas.openxmlformats.org/drawingml/2006/main">
              <a:rPr lang="zh-CN" altLang="zh-CN" sz="2600" b="1" i="1">
                <a:ea typeface="宋体" panose="02010600030101010101" pitchFamily="2" charset="-122"/>
              </a:rPr>
              <a:t>类型说明符。</a:t>
            </a:r>
          </a:p>
          <a:p>
            <a:r xmlns:a="http://schemas.openxmlformats.org/drawingml/2006/main">
              <a:rPr lang="zh-CN" altLang="zh-CN" sz="2600">
                <a:ea typeface="宋体" panose="02010600030101010101" pitchFamily="2" charset="-122"/>
              </a:rPr>
              <a:t>它们组合的顺序无关紧要。</a:t>
            </a:r>
          </a:p>
          <a:p>
            <a:pPr xmlns:a="http://schemas.openxmlformats.org/drawingml/2006/main" lvl="1"/>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未签名</a:t>
            </a: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long和</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long</a:t>
            </a:r>
            <a:r xmlns:a="http://schemas.openxmlformats.org/drawingml/2006/main">
              <a:rPr lang="zh-CN" altLang="zh-CN" sz="2200">
                <a:ea typeface="宋体" panose="02010600030101010101" pitchFamily="2" charset="-122"/>
              </a:rPr>
              <a:t>一样</a:t>
            </a: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未签名</a:t>
            </a: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诠释</a:t>
            </a:r>
            <a:r xmlns:a="http://schemas.openxmlformats.org/drawingml/2006/main">
              <a:rPr lang="zh-CN" altLang="zh-CN" sz="2200">
                <a:ea typeface="宋体" panose="02010600030101010101" pitchFamily="2" charset="-122"/>
              </a:rPr>
              <a:t>。</a:t>
            </a:r>
          </a:p>
          <a:p>
            <a:r xmlns:a="http://schemas.openxmlformats.org/drawingml/2006/main">
              <a:rPr lang="zh-CN" altLang="zh-CN" sz="2600">
                <a:ea typeface="宋体" panose="02010600030101010101" pitchFamily="2" charset="-122"/>
              </a:rPr>
              <a:t>类型说明符还包括结构、联合和枚举的说明。</a:t>
            </a:r>
          </a:p>
          <a:p>
            <a:pPr xmlns:a="http://schemas.openxmlformats.org/drawingml/2006/main" lvl="1"/>
            <a:r xmlns:a="http://schemas.openxmlformats.org/drawingml/2006/main">
              <a:rPr lang="zh-CN" altLang="zh-CN" sz="2200">
                <a:ea typeface="宋体" panose="02010600030101010101" pitchFamily="2" charset="-122"/>
              </a:rPr>
              <a:t>示例：</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结构</a:t>
            </a: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观点</a:t>
            </a: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X，</a:t>
            </a: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是；</a:t>
            </a: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ea typeface="宋体" panose="02010600030101010101" pitchFamily="2" charset="-122"/>
              </a:rPr>
              <a:t>,</a:t>
            </a:r>
            <a:br xmlns:a="http://schemas.openxmlformats.org/drawingml/2006/main">
              <a:rPr lang="en-US" altLang="zh-CN" sz="2200">
                <a:ea typeface="宋体" panose="02010600030101010101" pitchFamily="2" charset="-122"/>
              </a:rPr>
            </a:b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结构体</a:t>
            </a: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X，</a:t>
            </a: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是；</a:t>
            </a: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ea typeface="宋体" panose="02010600030101010101" pitchFamily="2" charset="-122"/>
              </a:rPr>
              <a:t>,</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结构体</a:t>
            </a:r>
            <a:r xmlns:a="http://schemas.openxmlformats.org/drawingml/2006/main">
              <a:rPr lang="zh-CN" altLang="zh-CN" sz="2200">
                <a:ea typeface="宋体" panose="02010600030101010101" pitchFamily="2" charset="-122"/>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点</a:t>
            </a:r>
            <a:r xmlns:a="http://schemas.openxmlformats.org/drawingml/2006/main">
              <a:rPr lang="zh-CN" altLang="zh-CN" sz="2200">
                <a:ea typeface="宋体" panose="02010600030101010101" pitchFamily="2" charset="-122"/>
              </a:rPr>
              <a:t>。</a:t>
            </a:r>
          </a:p>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typedef</a:t>
            </a:r>
            <a:r xmlns:a="http://schemas.openxmlformats.org/drawingml/2006/main">
              <a:rPr lang="zh-CN" altLang="zh-CN" sz="2600">
                <a:ea typeface="宋体" panose="02010600030101010101" pitchFamily="2" charset="-122"/>
              </a:rPr>
              <a:t>名称也是类型说明符。</a:t>
            </a:r>
          </a:p>
        </p:txBody>
      </p:sp>
      <p:sp>
        <p:nvSpPr>
          <p:cNvPr id="4" name="Footer Placeholder 3">
            <a:extLst>
              <a:ext uri="{FF2B5EF4-FFF2-40B4-BE49-F238E27FC236}">
                <a16:creationId xmlns:a16="http://schemas.microsoft.com/office/drawing/2014/main" id="{98508644-B367-2BBA-ADC0-A7863F09F95D}"/>
              </a:ext>
            </a:extLst>
          </p:cNvPr>
          <p:cNvSpPr>
            <a:spLocks noGrp="1"/>
          </p:cNvSpPr>
          <p:nvPr>
            <p:ph type="ftr" sz="quarter" idx="10"/>
          </p:nvPr>
        </p:nvSpPr>
        <p:spPr/>
        <p:txBody>
          <a:bodyPr/>
          <a:lstStyle/>
          <a:p>
            <a:pPr xmlns:a="http://schemas.openxmlformats.org/drawingml/2006/main">
              <a:defRPr/>
            </a:pPr>
            <a:r xmlns:a="http://schemas.openxmlformats.org/drawingml/2006/main">
              <a:rPr lang="zh-CN" dirty="0"/>
              <a:t>版权所有 © 2008 WW 诺顿公司。</a:t>
            </a:r>
          </a:p>
          <a:p>
            <a:pPr xmlns:a="http://schemas.openxmlformats.org/drawingml/2006/main">
              <a:defRPr/>
            </a:pPr>
            <a:r xmlns:a="http://schemas.openxmlformats.org/drawingml/2006/main">
              <a:rPr lang="zh-CN" dirty="0"/>
              <a:t>版权所有。</a:t>
            </a:r>
            <a:endParaRPr xmlns:a="http://schemas.openxmlformats.org/drawingml/2006/main"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A15873FF-5358-D7C5-606A-CBF1DFC9D9D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2A3889-AED2-2A43-AE28-06F2A7D3F57B}" type="slidenum">
              <a:rPr lang="en-US" altLang="zh-CN" sz="1200">
                <a:latin typeface="Arial" panose="020B0604020202020204" pitchFamily="34" charset="0"/>
              </a:rPr>
              <a:pPr/>
              <a:t>5</a:t>
            </a:fld>
            <a:endParaRPr lang="en-US" altLang="zh-CN"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DC70E549-0B8F-16CE-2C04-30BAF44F085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破译复杂的声明</a:t>
            </a:r>
          </a:p>
        </p:txBody>
      </p:sp>
      <p:sp>
        <p:nvSpPr>
          <p:cNvPr id="63491" name="Content Placeholder 2">
            <a:extLst>
              <a:ext uri="{FF2B5EF4-FFF2-40B4-BE49-F238E27FC236}">
                <a16:creationId xmlns:a16="http://schemas.microsoft.com/office/drawing/2014/main" id="{14B9D5CA-A03F-91A1-E893-31DF871EF0A3}"/>
              </a:ext>
            </a:extLst>
          </p:cNvPr>
          <p:cNvSpPr>
            <a:spLocks noGrp="1"/>
          </p:cNvSpPr>
          <p:nvPr>
            <p:ph idx="1"/>
          </p:nvPr>
        </p:nvSpPr>
        <p:spPr/>
        <p:txBody>
          <a:bodyPr/>
          <a:lstStyle/>
          <a:p>
            <a:r xmlns:a="http://schemas.openxmlformats.org/drawingml/2006/main">
              <a:rPr lang="zh-CN" altLang="zh-CN">
                <a:ea typeface="宋体" panose="02010600030101010101" pitchFamily="2" charset="-122"/>
              </a:rPr>
              <a:t>示例 3：</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无效 (*pf)(int);</a:t>
            </a:r>
          </a:p>
          <a:p>
            <a:r xmlns:a="http://schemas.openxmlformats.org/drawingml/2006/main">
              <a:rPr lang="zh-CN" altLang="zh-CN">
                <a:ea typeface="宋体" panose="02010600030101010101" pitchFamily="2" charset="-122"/>
              </a:rPr>
              <a:t>由于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*pf</a:t>
            </a:r>
            <a:r xmlns:a="http://schemas.openxmlformats.org/drawingml/2006/main">
              <a:rPr lang="zh-CN" altLang="zh-CN">
                <a:ea typeface="宋体" panose="02010600030101010101" pitchFamily="2" charset="-122"/>
              </a:rPr>
              <a:t>包含在括号中，因此</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pf</a:t>
            </a:r>
            <a:r xmlns:a="http://schemas.openxmlformats.org/drawingml/2006/main">
              <a:rPr lang="zh-CN" altLang="zh-CN">
                <a:ea typeface="宋体" panose="02010600030101010101" pitchFamily="2" charset="-122"/>
              </a:rPr>
              <a:t>必须是指针。</a:t>
            </a:r>
          </a:p>
          <a:p>
            <a:r xmlns:a="http://schemas.openxmlformats.org/drawingml/2006/main">
              <a:rPr lang="zh-CN" altLang="zh-CN">
                <a:ea typeface="宋体" panose="02010600030101010101" pitchFamily="2" charset="-122"/>
              </a:rPr>
              <a:t>但是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(*pf)</a:t>
            </a:r>
            <a:r xmlns:a="http://schemas.openxmlformats.org/drawingml/2006/main">
              <a:rPr lang="zh-CN" altLang="zh-CN">
                <a:ea typeface="宋体" panose="02010600030101010101" pitchFamily="2" charset="-122"/>
              </a:rPr>
              <a:t>后面跟着</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 </a:t>
            </a:r>
            <a:r xmlns:a="http://schemas.openxmlformats.org/drawingml/2006/main">
              <a:rPr lang="zh-CN" altLang="zh-CN">
                <a:ea typeface="宋体" panose="02010600030101010101" pitchFamily="2" charset="-122"/>
              </a:rPr>
              <a:t>，所以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pf</a:t>
            </a:r>
            <a:r xmlns:a="http://schemas.openxmlformats.org/drawingml/2006/main">
              <a:rPr lang="zh-CN" altLang="zh-CN">
                <a:ea typeface="宋体" panose="02010600030101010101" pitchFamily="2" charset="-122"/>
              </a:rPr>
              <a:t>必须指向一个带有</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a:t>
            </a:r>
            <a:r xmlns:a="http://schemas.openxmlformats.org/drawingml/2006/main">
              <a:rPr lang="zh-CN" altLang="zh-CN">
                <a:ea typeface="宋体" panose="02010600030101010101" pitchFamily="2" charset="-122"/>
              </a:rPr>
              <a:t>参数的函数。</a:t>
            </a:r>
          </a:p>
          <a:p>
            <a:r xmlns:a="http://schemas.openxmlformats.org/drawingml/2006/main">
              <a:rPr lang="zh-CN" altLang="zh-CN">
                <a:ea typeface="宋体" panose="02010600030101010101" pitchFamily="2" charset="-122"/>
              </a:rPr>
              <a:t>单词</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a:t>
            </a:r>
            <a:r xmlns:a="http://schemas.openxmlformats.org/drawingml/2006/main">
              <a:rPr lang="zh-CN" altLang="zh-CN">
                <a:ea typeface="宋体" panose="02010600030101010101" pitchFamily="2" charset="-122"/>
              </a:rPr>
              <a:t>表示此函数的返回类型。</a:t>
            </a:r>
          </a:p>
        </p:txBody>
      </p:sp>
      <p:sp>
        <p:nvSpPr>
          <p:cNvPr id="4" name="Footer Placeholder 3">
            <a:extLst>
              <a:ext uri="{FF2B5EF4-FFF2-40B4-BE49-F238E27FC236}">
                <a16:creationId xmlns:a16="http://schemas.microsoft.com/office/drawing/2014/main" id="{A21C74AC-9903-8283-46A3-05669ED47E5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0272900-8269-B204-1FED-3FA3003A85B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EAB161-5F68-9740-A70B-EF1B5B48AF12}" type="slidenum">
              <a:rPr lang="en-US" altLang="zh-CN" sz="1200">
                <a:latin typeface="Arial" panose="020B0604020202020204" pitchFamily="34" charset="0"/>
              </a:rPr>
              <a:pPr/>
              <a:t>50</a:t>
            </a:fld>
            <a:endParaRPr lang="en-US" altLang="zh-CN"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A2CD801E-4AEC-E8EC-724F-E2B8EAEF8FE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破译复杂的声明</a:t>
            </a:r>
          </a:p>
        </p:txBody>
      </p:sp>
      <p:sp>
        <p:nvSpPr>
          <p:cNvPr id="64515" name="Content Placeholder 2">
            <a:extLst>
              <a:ext uri="{FF2B5EF4-FFF2-40B4-BE49-F238E27FC236}">
                <a16:creationId xmlns:a16="http://schemas.microsoft.com/office/drawing/2014/main" id="{373431C0-2AB1-0170-1C6D-4336266E6490}"/>
              </a:ext>
            </a:extLst>
          </p:cNvPr>
          <p:cNvSpPr>
            <a:spLocks noGrp="1"/>
          </p:cNvSpPr>
          <p:nvPr>
            <p:ph idx="1"/>
          </p:nvPr>
        </p:nvSpPr>
        <p:spPr/>
        <p:txBody>
          <a:bodyPr/>
          <a:lstStyle/>
          <a:p>
            <a:r xmlns:a="http://schemas.openxmlformats.org/drawingml/2006/main">
              <a:rPr lang="zh-CN" altLang="zh-CN">
                <a:ea typeface="宋体" panose="02010600030101010101" pitchFamily="2" charset="-122"/>
              </a:rPr>
              <a:t>理解一个复杂的声明器通常涉及从标识符的一侧到另一侧的曲折：</a:t>
            </a:r>
          </a:p>
        </p:txBody>
      </p:sp>
      <p:sp>
        <p:nvSpPr>
          <p:cNvPr id="4" name="Footer Placeholder 3">
            <a:extLst>
              <a:ext uri="{FF2B5EF4-FFF2-40B4-BE49-F238E27FC236}">
                <a16:creationId xmlns:a16="http://schemas.microsoft.com/office/drawing/2014/main" id="{BDE1706D-9301-4828-E2B5-1126AE32C04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92D2C80-C02E-B9E6-F65B-53FE848F4C9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E810DD-A9F9-FF49-B374-3644EA40EC6A}" type="slidenum">
              <a:rPr lang="en-US" altLang="zh-CN" sz="1200">
                <a:latin typeface="Arial" panose="020B0604020202020204" pitchFamily="34" charset="0"/>
              </a:rPr>
              <a:pPr/>
              <a:t>51</a:t>
            </a:fld>
            <a:endParaRPr lang="en-US" altLang="zh-CN" sz="1800"/>
          </a:p>
        </p:txBody>
      </p:sp>
      <p:pic>
        <p:nvPicPr>
          <p:cNvPr id="64518" name="Picture 6">
            <a:extLst>
              <a:ext uri="{FF2B5EF4-FFF2-40B4-BE49-F238E27FC236}">
                <a16:creationId xmlns:a16="http://schemas.microsoft.com/office/drawing/2014/main" id="{EB638B13-2D47-8DC8-E4C4-492E54180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0" y="3011488"/>
            <a:ext cx="5626100" cy="148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28FADD18-9458-72AD-4090-2F1C571D53B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破译复杂的声明</a:t>
            </a:r>
          </a:p>
        </p:txBody>
      </p:sp>
      <p:sp>
        <p:nvSpPr>
          <p:cNvPr id="65539" name="Content Placeholder 2">
            <a:extLst>
              <a:ext uri="{FF2B5EF4-FFF2-40B4-BE49-F238E27FC236}">
                <a16:creationId xmlns:a16="http://schemas.microsoft.com/office/drawing/2014/main" id="{2A796B08-6C91-17B8-F144-731997C0D997}"/>
              </a:ext>
            </a:extLst>
          </p:cNvPr>
          <p:cNvSpPr>
            <a:spLocks noGrp="1"/>
          </p:cNvSpPr>
          <p:nvPr>
            <p:ph idx="1"/>
          </p:nvPr>
        </p:nvSpPr>
        <p:spPr/>
        <p:txBody>
          <a:bodyPr/>
          <a:lstStyle/>
          <a:p>
            <a:r xmlns:a="http://schemas.openxmlformats.org/drawingml/2006/main">
              <a:rPr lang="zh-CN" altLang="zh-CN">
                <a:ea typeface="宋体" panose="02010600030101010101" pitchFamily="2" charset="-122"/>
              </a:rPr>
              <a:t>“之字形”的第二个例子：</a:t>
            </a:r>
          </a:p>
        </p:txBody>
      </p:sp>
      <p:sp>
        <p:nvSpPr>
          <p:cNvPr id="4" name="Footer Placeholder 3">
            <a:extLst>
              <a:ext uri="{FF2B5EF4-FFF2-40B4-BE49-F238E27FC236}">
                <a16:creationId xmlns:a16="http://schemas.microsoft.com/office/drawing/2014/main" id="{EC737343-1FFA-0BD8-924E-DA8A7573665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5BC41CD-6D9C-98B5-B9C0-A9E8559847D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6DF7EE3-5B7B-8745-AFC2-51FCF70CFDFE}" type="slidenum">
              <a:rPr lang="en-US" altLang="zh-CN" sz="1200">
                <a:latin typeface="Arial" panose="020B0604020202020204" pitchFamily="34" charset="0"/>
              </a:rPr>
              <a:pPr/>
              <a:t>52</a:t>
            </a:fld>
            <a:endParaRPr lang="en-US" altLang="zh-CN" sz="1800"/>
          </a:p>
        </p:txBody>
      </p:sp>
      <p:pic>
        <p:nvPicPr>
          <p:cNvPr id="65542" name="Picture 6">
            <a:extLst>
              <a:ext uri="{FF2B5EF4-FFF2-40B4-BE49-F238E27FC236}">
                <a16:creationId xmlns:a16="http://schemas.microsoft.com/office/drawing/2014/main" id="{281EA079-D3AF-E936-9511-FCA650044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2144713"/>
            <a:ext cx="6292850" cy="174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8788E415-BE99-20BD-6778-CE556A84F17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破译复杂的声明</a:t>
            </a:r>
          </a:p>
        </p:txBody>
      </p:sp>
      <p:sp>
        <p:nvSpPr>
          <p:cNvPr id="66563" name="Content Placeholder 2">
            <a:extLst>
              <a:ext uri="{FF2B5EF4-FFF2-40B4-BE49-F238E27FC236}">
                <a16:creationId xmlns:a16="http://schemas.microsoft.com/office/drawing/2014/main" id="{0EA3566D-D769-2F9C-220C-405F5DE78E28}"/>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某些东西不能在 C 中声明。</a:t>
            </a:r>
          </a:p>
          <a:p>
            <a:r xmlns:a="http://schemas.openxmlformats.org/drawingml/2006/main">
              <a:rPr lang="zh-CN" altLang="zh-CN" sz="2600">
                <a:ea typeface="宋体" panose="02010600030101010101" pitchFamily="2" charset="-122"/>
              </a:rPr>
              <a:t>函数不能返回数组：</a:t>
            </a:r>
          </a:p>
          <a:p>
            <a:pPr xmlns:a="http://schemas.openxmlformats.org/drawingml/2006/main">
              <a:lnSpc>
                <a:spcPct val="80000"/>
              </a:lnSpc>
              <a:spcBef>
                <a:spcPts val="10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整数 f(int)[]; /*** 错误的 ***/</a:t>
            </a:r>
          </a:p>
          <a:p>
            <a:r xmlns:a="http://schemas.openxmlformats.org/drawingml/2006/main">
              <a:rPr lang="zh-CN" altLang="zh-CN" sz="2600">
                <a:ea typeface="宋体" panose="02010600030101010101" pitchFamily="2" charset="-122"/>
              </a:rPr>
              <a:t>函数不能返回函数：</a:t>
            </a:r>
          </a:p>
          <a:p>
            <a:pPr xmlns:a="http://schemas.openxmlformats.org/drawingml/2006/main">
              <a:lnSpc>
                <a:spcPct val="80000"/>
              </a:lnSpc>
              <a:spcBef>
                <a:spcPts val="10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整数 g(int)(int); /*** 错误的 ***/</a:t>
            </a:r>
          </a:p>
          <a:p>
            <a:r xmlns:a="http://schemas.openxmlformats.org/drawingml/2006/main">
              <a:rPr lang="zh-CN" altLang="zh-CN" sz="2600">
                <a:ea typeface="宋体" panose="02010600030101010101" pitchFamily="2" charset="-122"/>
              </a:rPr>
              <a:t>函数数组也是不可能的：</a:t>
            </a:r>
          </a:p>
          <a:p>
            <a:pPr xmlns:a="http://schemas.openxmlformats.org/drawingml/2006/main">
              <a:lnSpc>
                <a:spcPct val="80000"/>
              </a:lnSpc>
              <a:spcBef>
                <a:spcPts val="10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int a[10](int); /*** 错误的 ***/</a:t>
            </a:r>
          </a:p>
          <a:p>
            <a:r xmlns:a="http://schemas.openxmlformats.org/drawingml/2006/main">
              <a:rPr lang="zh-CN" altLang="zh-CN" sz="2600">
                <a:ea typeface="宋体" panose="02010600030101010101" pitchFamily="2" charset="-122"/>
              </a:rPr>
              <a:t>在每种情况下，都可以使用指针来获得所需的效果。</a:t>
            </a:r>
          </a:p>
          <a:p>
            <a:r xmlns:a="http://schemas.openxmlformats.org/drawingml/2006/main">
              <a:rPr lang="zh-CN" altLang="zh-CN" sz="2600">
                <a:ea typeface="宋体" panose="02010600030101010101" pitchFamily="2" charset="-122"/>
              </a:rPr>
              <a:t>例如，函数不能返回数组，但可以返回</a:t>
            </a:r>
            <a:r xmlns:a="http://schemas.openxmlformats.org/drawingml/2006/main">
              <a:rPr lang="zh-CN" altLang="zh-CN" sz="2600" i="1">
                <a:ea typeface="宋体" panose="02010600030101010101" pitchFamily="2" charset="-122"/>
              </a:rPr>
              <a:t>指向</a:t>
            </a:r>
            <a:r xmlns:a="http://schemas.openxmlformats.org/drawingml/2006/main">
              <a:rPr lang="zh-CN" altLang="zh-CN" sz="2600">
                <a:ea typeface="宋体" panose="02010600030101010101" pitchFamily="2" charset="-122"/>
              </a:rPr>
              <a:t>数组的指针。</a:t>
            </a:r>
          </a:p>
        </p:txBody>
      </p:sp>
      <p:sp>
        <p:nvSpPr>
          <p:cNvPr id="4" name="Footer Placeholder 3">
            <a:extLst>
              <a:ext uri="{FF2B5EF4-FFF2-40B4-BE49-F238E27FC236}">
                <a16:creationId xmlns:a16="http://schemas.microsoft.com/office/drawing/2014/main" id="{F88C203E-7BAC-2FB1-C759-12DB53358AB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BAA858B-3DB6-9248-64C7-716D3D6B42D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A2B85F5-EDD8-2342-9A29-90D9A9CF5477}" type="slidenum">
              <a:rPr lang="en-US" altLang="zh-CN" sz="1200">
                <a:latin typeface="Arial" panose="020B0604020202020204" pitchFamily="34" charset="0"/>
              </a:rPr>
              <a:pPr/>
              <a:t>53</a:t>
            </a:fld>
            <a:endParaRPr lang="en-US" altLang="zh-CN"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0C97A5D8-47B0-F45A-715E-B5A7D79E2B12}"/>
              </a:ext>
            </a:extLst>
          </p:cNvPr>
          <p:cNvSpPr>
            <a:spLocks noGrp="1"/>
          </p:cNvSpPr>
          <p:nvPr>
            <p:ph type="title"/>
          </p:nvPr>
        </p:nvSpPr>
        <p:spPr>
          <a:xfrm>
            <a:off x="533400" y="762000"/>
            <a:ext cx="8077200" cy="685800"/>
          </a:xfrm>
        </p:spPr>
        <p:txBody>
          <a:bodyPr/>
          <a:lstStyle/>
          <a:p>
            <a:r xmlns:a="http://schemas.openxmlformats.org/drawingml/2006/main">
              <a:rPr lang="zh-CN" altLang="zh-CN" sz="3000">
                <a:ea typeface="宋体" panose="02010600030101010101" pitchFamily="2" charset="-122"/>
              </a:rPr>
              <a:t>使用类型定义来简化声明</a:t>
            </a:r>
          </a:p>
        </p:txBody>
      </p:sp>
      <p:sp>
        <p:nvSpPr>
          <p:cNvPr id="67587" name="Content Placeholder 2">
            <a:extLst>
              <a:ext uri="{FF2B5EF4-FFF2-40B4-BE49-F238E27FC236}">
                <a16:creationId xmlns:a16="http://schemas.microsoft.com/office/drawing/2014/main" id="{61277EE0-8E70-4C3A-BC0E-CBD052BEF62A}"/>
              </a:ext>
            </a:extLst>
          </p:cNvPr>
          <p:cNvSpPr>
            <a:spLocks noGrp="1"/>
          </p:cNvSpPr>
          <p:nvPr>
            <p:ph idx="1"/>
          </p:nvPr>
        </p:nvSpPr>
        <p:spPr/>
        <p:txBody>
          <a:bodyPr/>
          <a:lstStyle/>
          <a:p>
            <a:r xmlns:a="http://schemas.openxmlformats.org/drawingml/2006/main">
              <a:rPr lang="zh-CN" altLang="zh-CN">
                <a:ea typeface="宋体" panose="02010600030101010101" pitchFamily="2" charset="-122"/>
              </a:rPr>
              <a:t>一些程序员使用类型定义来帮助简化复杂的声明。</a:t>
            </a:r>
          </a:p>
          <a:p>
            <a:r xmlns:a="http://schemas.openxmlformats.org/drawingml/2006/main">
              <a:rPr lang="zh-CN" altLang="zh-CN">
                <a:ea typeface="宋体" panose="02010600030101010101" pitchFamily="2" charset="-122"/>
              </a:rPr>
              <a:t>假设</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x</a:t>
            </a:r>
            <a:r xmlns:a="http://schemas.openxmlformats.org/drawingml/2006/main">
              <a:rPr lang="zh-CN" altLang="zh-CN">
                <a:ea typeface="宋体" panose="02010600030101010101" pitchFamily="2" charset="-122"/>
              </a:rPr>
              <a:t>声明如下：</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*(*x[10])(void);</a:t>
            </a:r>
          </a:p>
          <a:p>
            <a:r xmlns:a="http://schemas.openxmlformats.org/drawingml/2006/main">
              <a:rPr lang="zh-CN" altLang="zh-CN">
                <a:ea typeface="宋体" panose="02010600030101010101" pitchFamily="2" charset="-122"/>
              </a:rPr>
              <a:t>以下类型定义使</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x</a:t>
            </a:r>
            <a:r xmlns:a="http://schemas.openxmlformats.org/drawingml/2006/main">
              <a:rPr lang="zh-CN" altLang="zh-CN">
                <a:ea typeface="宋体" panose="02010600030101010101" pitchFamily="2" charset="-122"/>
              </a:rPr>
              <a:t>的类型更易于理解：</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typedef int *Fcn(void);</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typedef Fcn *Fcn_ptr;</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typedef Fcn_ptr Fcn_ptr_array[10];</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fcn_ptr_array x;</a:t>
            </a:r>
          </a:p>
        </p:txBody>
      </p:sp>
      <p:sp>
        <p:nvSpPr>
          <p:cNvPr id="4" name="Footer Placeholder 3">
            <a:extLst>
              <a:ext uri="{FF2B5EF4-FFF2-40B4-BE49-F238E27FC236}">
                <a16:creationId xmlns:a16="http://schemas.microsoft.com/office/drawing/2014/main" id="{47319324-1F39-C096-6390-F7B02654FC4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F24EDFC-13A2-8658-0BB2-D31D95A8461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3835231-72BB-E04E-AB50-EDAC3F4D653C}" type="slidenum">
              <a:rPr lang="en-US" altLang="zh-CN" sz="1200">
                <a:latin typeface="Arial" panose="020B0604020202020204" pitchFamily="34" charset="0"/>
              </a:rPr>
              <a:pPr/>
              <a:t>54</a:t>
            </a:fld>
            <a:endParaRPr lang="en-US" altLang="zh-CN"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1ACEE48D-5B10-6F41-C4C8-5FF01C456A5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初始化器</a:t>
            </a:r>
          </a:p>
        </p:txBody>
      </p:sp>
      <p:sp>
        <p:nvSpPr>
          <p:cNvPr id="68611" name="Content Placeholder 2">
            <a:extLst>
              <a:ext uri="{FF2B5EF4-FFF2-40B4-BE49-F238E27FC236}">
                <a16:creationId xmlns:a16="http://schemas.microsoft.com/office/drawing/2014/main" id="{0AAA9694-BC64-A994-F7EC-5A085D8FFA38}"/>
              </a:ext>
            </a:extLst>
          </p:cNvPr>
          <p:cNvSpPr>
            <a:spLocks noGrp="1"/>
          </p:cNvSpPr>
          <p:nvPr>
            <p:ph idx="1"/>
          </p:nvPr>
        </p:nvSpPr>
        <p:spPr/>
        <p:txBody>
          <a:bodyPr/>
          <a:lstStyle/>
          <a:p>
            <a:r xmlns:a="http://schemas.openxmlformats.org/drawingml/2006/main">
              <a:rPr lang="zh-CN" altLang="zh-CN">
                <a:ea typeface="宋体" panose="02010600030101010101" pitchFamily="2" charset="-122"/>
              </a:rPr>
              <a:t>为方便起见，C 允许我们在声明变量时为变量指定初始值。</a:t>
            </a:r>
          </a:p>
          <a:p>
            <a:r xmlns:a="http://schemas.openxmlformats.org/drawingml/2006/main">
              <a:rPr lang="zh-CN" altLang="zh-CN">
                <a:ea typeface="宋体" panose="02010600030101010101" pitchFamily="2" charset="-122"/>
              </a:rPr>
              <a:t>为了初始化一个变量，我们</a:t>
            </a:r>
            <a:r xmlns:a="http://schemas.openxmlformats.org/drawingml/2006/main">
              <a:rPr lang="zh-CN" altLang="zh-CN">
                <a:ea typeface="宋体" panose="02010600030101010101" pitchFamily="2" charset="-122"/>
              </a:rPr>
              <a:t>在它的声明符之后写了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=符号，然后在它后面加上一个初始化器。</a:t>
            </a:r>
          </a:p>
        </p:txBody>
      </p:sp>
      <p:sp>
        <p:nvSpPr>
          <p:cNvPr id="4" name="Footer Placeholder 3">
            <a:extLst>
              <a:ext uri="{FF2B5EF4-FFF2-40B4-BE49-F238E27FC236}">
                <a16:creationId xmlns:a16="http://schemas.microsoft.com/office/drawing/2014/main" id="{73357317-B7F4-A387-81D9-C7FFD7E75B9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84CA1DA-AD75-3CC9-8BA0-A3BA252B559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69AD93-8B02-5949-87DE-F501B3D13157}" type="slidenum">
              <a:rPr lang="en-US" altLang="zh-CN" sz="1200">
                <a:latin typeface="Arial" panose="020B0604020202020204" pitchFamily="34" charset="0"/>
              </a:rPr>
              <a:pPr/>
              <a:t>55</a:t>
            </a:fld>
            <a:endParaRPr lang="en-US" altLang="zh-CN"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07A07C31-C8D0-158B-7AC0-E82176D5D77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初始化器</a:t>
            </a:r>
          </a:p>
        </p:txBody>
      </p:sp>
      <p:sp>
        <p:nvSpPr>
          <p:cNvPr id="69635" name="Content Placeholder 2">
            <a:extLst>
              <a:ext uri="{FF2B5EF4-FFF2-40B4-BE49-F238E27FC236}">
                <a16:creationId xmlns:a16="http://schemas.microsoft.com/office/drawing/2014/main" id="{817EAF9A-4EF1-6104-4A2B-C63B1DB9E19A}"/>
              </a:ext>
            </a:extLst>
          </p:cNvPr>
          <p:cNvSpPr>
            <a:spLocks noGrp="1"/>
          </p:cNvSpPr>
          <p:nvPr>
            <p:ph idx="1"/>
          </p:nvPr>
        </p:nvSpPr>
        <p:spPr/>
        <p:txBody>
          <a:bodyPr/>
          <a:lstStyle/>
          <a:p>
            <a:r xmlns:a="http://schemas.openxmlformats.org/drawingml/2006/main">
              <a:rPr lang="zh-CN" altLang="zh-CN">
                <a:ea typeface="宋体" panose="02010600030101010101" pitchFamily="2" charset="-122"/>
              </a:rPr>
              <a:t>简单变量的初始值设定项是与变量类型相同的表达式：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 i = 5 / 2; /* i 最初是 2 */</a:t>
            </a:r>
          </a:p>
          <a:p>
            <a:r xmlns:a="http://schemas.openxmlformats.org/drawingml/2006/main">
              <a:rPr lang="zh-CN" altLang="zh-CN">
                <a:ea typeface="宋体" panose="02010600030101010101" pitchFamily="2" charset="-122"/>
              </a:rPr>
              <a:t>如果类型不匹配，C 使用与赋值相同的规则转换初始化器：</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诠释 j = 5.5; /* 转换为 5 */</a:t>
            </a:r>
          </a:p>
          <a:p>
            <a:r xmlns:a="http://schemas.openxmlformats.org/drawingml/2006/main">
              <a:rPr lang="zh-CN" altLang="zh-CN">
                <a:ea typeface="宋体" panose="02010600030101010101" pitchFamily="2" charset="-122"/>
              </a:rPr>
              <a:t>指针变量的初始值设定项必须是相同类型或</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void类型的表达式</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*p = &amp;i;</a:t>
            </a:r>
          </a:p>
        </p:txBody>
      </p:sp>
      <p:sp>
        <p:nvSpPr>
          <p:cNvPr id="4" name="Footer Placeholder 3">
            <a:extLst>
              <a:ext uri="{FF2B5EF4-FFF2-40B4-BE49-F238E27FC236}">
                <a16:creationId xmlns:a16="http://schemas.microsoft.com/office/drawing/2014/main" id="{85B2350C-BF27-1DF5-E371-B40AEF33BEE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2F7FB99-8A3D-AEC8-32DB-95C2E6BE8BD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3F298C4-B549-5348-BD5D-602687423507}" type="slidenum">
              <a:rPr lang="en-US" altLang="zh-CN" sz="1200">
                <a:latin typeface="Arial" panose="020B0604020202020204" pitchFamily="34" charset="0"/>
              </a:rPr>
              <a:pPr/>
              <a:t>56</a:t>
            </a:fld>
            <a:endParaRPr lang="en-US" altLang="zh-CN"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ADD229DB-D08D-004D-A107-8C8ACE4E98E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初始化器</a:t>
            </a:r>
          </a:p>
        </p:txBody>
      </p:sp>
      <p:sp>
        <p:nvSpPr>
          <p:cNvPr id="70659" name="Content Placeholder 2">
            <a:extLst>
              <a:ext uri="{FF2B5EF4-FFF2-40B4-BE49-F238E27FC236}">
                <a16:creationId xmlns:a16="http://schemas.microsoft.com/office/drawing/2014/main" id="{B04A6357-2B20-F1B4-3AD8-B8C4B7CAA3B8}"/>
              </a:ext>
            </a:extLst>
          </p:cNvPr>
          <p:cNvSpPr>
            <a:spLocks noGrp="1"/>
          </p:cNvSpPr>
          <p:nvPr>
            <p:ph idx="1"/>
          </p:nvPr>
        </p:nvSpPr>
        <p:spPr/>
        <p:txBody>
          <a:bodyPr/>
          <a:lstStyle/>
          <a:p>
            <a:r xmlns:a="http://schemas.openxmlformats.org/drawingml/2006/main">
              <a:rPr lang="zh-CN" altLang="zh-CN">
                <a:ea typeface="宋体" panose="02010600030101010101" pitchFamily="2" charset="-122"/>
              </a:rPr>
              <a:t>数组、结构或联合的初始值设定项通常是用大括号括起来的一系列值：</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a[5] = {1, 2, 3, 4, 5};</a:t>
            </a:r>
          </a:p>
          <a:p>
            <a:r xmlns:a="http://schemas.openxmlformats.org/drawingml/2006/main">
              <a:rPr lang="zh-CN" altLang="zh-CN">
                <a:ea typeface="宋体" panose="02010600030101010101" pitchFamily="2" charset="-122"/>
              </a:rPr>
              <a:t>在 C99 中，大括号括起来的初始值设定项可以有其他形式，这要归功于指定的初始值设定项。</a:t>
            </a:r>
          </a:p>
        </p:txBody>
      </p:sp>
      <p:sp>
        <p:nvSpPr>
          <p:cNvPr id="4" name="Footer Placeholder 3">
            <a:extLst>
              <a:ext uri="{FF2B5EF4-FFF2-40B4-BE49-F238E27FC236}">
                <a16:creationId xmlns:a16="http://schemas.microsoft.com/office/drawing/2014/main" id="{D73110B0-FF57-0D96-5917-A27C690B9CC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C0333EA-3548-2B3A-A333-D5D3CAA3E14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5911F71-55AD-2F42-BE21-AC245D393112}" type="slidenum">
              <a:rPr lang="en-US" altLang="zh-CN" sz="1200">
                <a:latin typeface="Arial" panose="020B0604020202020204" pitchFamily="34" charset="0"/>
              </a:rPr>
              <a:pPr/>
              <a:t>57</a:t>
            </a:fld>
            <a:endParaRPr lang="en-US" altLang="zh-CN"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5DEE6735-6519-3B68-05E8-EB8D58E312C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初始化器</a:t>
            </a:r>
          </a:p>
        </p:txBody>
      </p:sp>
      <p:sp>
        <p:nvSpPr>
          <p:cNvPr id="71683" name="Content Placeholder 2">
            <a:extLst>
              <a:ext uri="{FF2B5EF4-FFF2-40B4-BE49-F238E27FC236}">
                <a16:creationId xmlns:a16="http://schemas.microsoft.com/office/drawing/2014/main" id="{D7C7AF76-AFA8-3876-3D1B-B3B007686246}"/>
              </a:ext>
            </a:extLst>
          </p:cNvPr>
          <p:cNvSpPr>
            <a:spLocks noGrp="1"/>
          </p:cNvSpPr>
          <p:nvPr>
            <p:ph idx="1"/>
          </p:nvPr>
        </p:nvSpPr>
        <p:spPr/>
        <p:txBody>
          <a:bodyPr/>
          <a:lstStyle/>
          <a:p>
            <a:r xmlns:a="http://schemas.openxmlformats.org/drawingml/2006/main">
              <a:rPr lang="zh-CN" altLang="zh-CN">
                <a:ea typeface="宋体" panose="02010600030101010101" pitchFamily="2" charset="-122"/>
              </a:rPr>
              <a:t>具有静态存储持续时间的变量的初始化程序必须是常量：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#定义第一个 1</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LAST 100</a:t>
            </a:r>
          </a:p>
          <a:p>
            <a:pPr>
              <a:lnSpc>
                <a:spcPct val="80000"/>
              </a:lnSpc>
              <a:spcBef>
                <a:spcPct val="0"/>
              </a:spcBef>
              <a:buFontTx/>
              <a:buNone/>
            </a:pPr>
            <a:endParaRPr lang="en-US" altLang="zh-CN" sz="24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静态 int i = LAST - FIRST + 1;</a:t>
            </a:r>
          </a:p>
          <a:p>
            <a:r xmlns:a="http://schemas.openxmlformats.org/drawingml/2006/main">
              <a:rPr lang="zh-CN" altLang="zh-CN">
                <a:ea typeface="宋体" panose="02010600030101010101" pitchFamily="2" charset="-122"/>
              </a:rPr>
              <a:t>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LAST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FIRST</a:t>
            </a:r>
            <a:r xmlns:a="http://schemas.openxmlformats.org/drawingml/2006/main">
              <a:rPr lang="zh-CN" altLang="zh-CN">
                <a:ea typeface="宋体" panose="02010600030101010101" pitchFamily="2" charset="-122"/>
              </a:rPr>
              <a:t>是变量，则初始化程序将是非法的。</a:t>
            </a:r>
          </a:p>
        </p:txBody>
      </p:sp>
      <p:sp>
        <p:nvSpPr>
          <p:cNvPr id="4" name="Footer Placeholder 3">
            <a:extLst>
              <a:ext uri="{FF2B5EF4-FFF2-40B4-BE49-F238E27FC236}">
                <a16:creationId xmlns:a16="http://schemas.microsoft.com/office/drawing/2014/main" id="{64D6F8EF-CD20-E5ED-9E94-A070C6E7099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5BBB481-E9F8-213D-6079-B2C8E560D37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9A8662-D7C1-8647-82B2-D33479080FF9}" type="slidenum">
              <a:rPr lang="en-US" altLang="zh-CN" sz="1200">
                <a:latin typeface="Arial" panose="020B0604020202020204" pitchFamily="34" charset="0"/>
              </a:rPr>
              <a:pPr/>
              <a:t>58</a:t>
            </a:fld>
            <a:endParaRPr lang="en-US" altLang="zh-CN"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E748ED0A-A276-C2FB-1F02-C8D92D28D0E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初始化器</a:t>
            </a:r>
          </a:p>
        </p:txBody>
      </p:sp>
      <p:sp>
        <p:nvSpPr>
          <p:cNvPr id="72707" name="Content Placeholder 2">
            <a:extLst>
              <a:ext uri="{FF2B5EF4-FFF2-40B4-BE49-F238E27FC236}">
                <a16:creationId xmlns:a16="http://schemas.microsoft.com/office/drawing/2014/main" id="{7E7A27AF-88B5-4C87-5043-E394CFAC575B}"/>
              </a:ext>
            </a:extLst>
          </p:cNvPr>
          <p:cNvSpPr>
            <a:spLocks noGrp="1"/>
          </p:cNvSpPr>
          <p:nvPr>
            <p:ph idx="1"/>
          </p:nvPr>
        </p:nvSpPr>
        <p:spPr/>
        <p:txBody>
          <a:bodyPr/>
          <a:lstStyle/>
          <a:p>
            <a:r xmlns:a="http://schemas.openxmlformats.org/drawingml/2006/main">
              <a:rPr lang="zh-CN" altLang="zh-CN">
                <a:ea typeface="宋体" panose="02010600030101010101" pitchFamily="2" charset="-122"/>
              </a:rPr>
              <a:t>如果变量具有自动存储持续时间，则其初始值设定项不必是常量：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整数 f(整数 n)</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整数最后 = n - 1;</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71470534-0C2D-463D-A63B-F240D484A8B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DA5C967-E066-FC3F-6BCB-FDDCEF5DBD6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241165-9266-D245-8AD1-FA12D05864F9}" type="slidenum">
              <a:rPr lang="en-US" altLang="zh-CN" sz="1200">
                <a:latin typeface="Arial" panose="020B0604020202020204" pitchFamily="34" charset="0"/>
              </a:rPr>
              <a:pPr/>
              <a:t>59</a:t>
            </a:fld>
            <a:endParaRPr lang="en-US" altLang="zh-C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82124E6-8209-5D80-9606-170BA55D275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声明语法</a:t>
            </a:r>
          </a:p>
        </p:txBody>
      </p:sp>
      <p:sp>
        <p:nvSpPr>
          <p:cNvPr id="18435" name="Content Placeholder 2">
            <a:extLst>
              <a:ext uri="{FF2B5EF4-FFF2-40B4-BE49-F238E27FC236}">
                <a16:creationId xmlns:a16="http://schemas.microsoft.com/office/drawing/2014/main" id="{D9395ADC-BA3E-8C6B-768A-281B5734FB8D}"/>
              </a:ext>
            </a:extLst>
          </p:cNvPr>
          <p:cNvSpPr>
            <a:spLocks noGrp="1"/>
          </p:cNvSpPr>
          <p:nvPr>
            <p:ph idx="1"/>
          </p:nvPr>
        </p:nvSpPr>
        <p:spPr/>
        <p:txBody>
          <a:bodyPr/>
          <a:lstStyle/>
          <a:p>
            <a:r xmlns:a="http://schemas.openxmlformats.org/drawingml/2006/main">
              <a:rPr lang="zh-CN" altLang="zh-CN">
                <a:ea typeface="宋体" panose="02010600030101010101" pitchFamily="2" charset="-122"/>
              </a:rPr>
              <a:t>声明符包括：</a:t>
            </a:r>
          </a:p>
          <a:p>
            <a:pPr xmlns:a="http://schemas.openxmlformats.org/drawingml/2006/main" lvl="1"/>
            <a:r xmlns:a="http://schemas.openxmlformats.org/drawingml/2006/main">
              <a:rPr lang="zh-CN" altLang="zh-CN">
                <a:ea typeface="宋体" panose="02010600030101010101" pitchFamily="2" charset="-122"/>
              </a:rPr>
              <a:t>标识符（简单变量的名称）</a:t>
            </a:r>
          </a:p>
          <a:p>
            <a:pPr xmlns:a="http://schemas.openxmlformats.org/drawingml/2006/main" lvl="1"/>
            <a:r xmlns:a="http://schemas.openxmlformats.org/drawingml/2006/main">
              <a:rPr lang="zh-CN" altLang="zh-CN">
                <a:ea typeface="宋体" panose="02010600030101010101" pitchFamily="2" charset="-122"/>
              </a:rPr>
              <a:t>标识符后跟</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（数组名称）</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*开头</a:t>
            </a:r>
            <a:r xmlns:a="http://schemas.openxmlformats.org/drawingml/2006/main">
              <a:rPr lang="zh-CN" altLang="zh-CN">
                <a:ea typeface="宋体" panose="02010600030101010101" pitchFamily="2" charset="-122"/>
              </a:rPr>
              <a:t>的标识符</a:t>
            </a:r>
            <a:r xmlns:a="http://schemas.openxmlformats.org/drawingml/2006/main">
              <a:rPr lang="zh-CN" altLang="zh-CN">
                <a:ea typeface="宋体" panose="02010600030101010101" pitchFamily="2" charset="-122"/>
              </a:rPr>
              <a:t>（指针名称）</a:t>
            </a:r>
          </a:p>
          <a:p>
            <a:pPr xmlns:a="http://schemas.openxmlformats.org/drawingml/2006/main" lvl="1"/>
            <a:r xmlns:a="http://schemas.openxmlformats.org/drawingml/2006/main">
              <a:rPr lang="zh-CN" altLang="zh-CN">
                <a:ea typeface="宋体" panose="02010600030101010101" pitchFamily="2" charset="-122"/>
              </a:rPr>
              <a:t>标识符后跟</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（函数名）</a:t>
            </a:r>
          </a:p>
          <a:p>
            <a:r xmlns:a="http://schemas.openxmlformats.org/drawingml/2006/main">
              <a:rPr lang="zh-CN" altLang="zh-CN">
                <a:ea typeface="宋体" panose="02010600030101010101" pitchFamily="2" charset="-122"/>
              </a:rPr>
              <a:t>声明符用逗号分隔。</a:t>
            </a:r>
          </a:p>
          <a:p>
            <a:r xmlns:a="http://schemas.openxmlformats.org/drawingml/2006/main">
              <a:rPr lang="zh-CN" altLang="zh-CN">
                <a:ea typeface="宋体" panose="02010600030101010101" pitchFamily="2" charset="-122"/>
              </a:rPr>
              <a:t>表示变量的声明符后面可以跟一个初始化器。</a:t>
            </a:r>
          </a:p>
        </p:txBody>
      </p:sp>
      <p:sp>
        <p:nvSpPr>
          <p:cNvPr id="4" name="Footer Placeholder 3">
            <a:extLst>
              <a:ext uri="{FF2B5EF4-FFF2-40B4-BE49-F238E27FC236}">
                <a16:creationId xmlns:a16="http://schemas.microsoft.com/office/drawing/2014/main" id="{87981ADA-124E-F353-8D5A-2493F81D985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BD149D1-2C56-CBD2-47DC-DB032BE2A4C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D1F917-73BA-EB48-810C-A0FA721028CF}" type="slidenum">
              <a:rPr lang="en-US" altLang="zh-CN" sz="1200">
                <a:latin typeface="Arial" panose="020B0604020202020204" pitchFamily="34" charset="0"/>
              </a:rPr>
              <a:pPr/>
              <a:t>6</a:t>
            </a:fld>
            <a:endParaRPr lang="en-US" altLang="zh-CN"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E18BEACF-2065-CD11-C214-4A8E9FD8FC7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初始化器</a:t>
            </a:r>
          </a:p>
        </p:txBody>
      </p:sp>
      <p:sp>
        <p:nvSpPr>
          <p:cNvPr id="73731" name="Content Placeholder 2">
            <a:extLst>
              <a:ext uri="{FF2B5EF4-FFF2-40B4-BE49-F238E27FC236}">
                <a16:creationId xmlns:a16="http://schemas.microsoft.com/office/drawing/2014/main" id="{AB7D6174-49D7-6EED-8DE0-30A0C70F6083}"/>
              </a:ext>
            </a:extLst>
          </p:cNvPr>
          <p:cNvSpPr>
            <a:spLocks noGrp="1"/>
          </p:cNvSpPr>
          <p:nvPr>
            <p:ph idx="1"/>
          </p:nvPr>
        </p:nvSpPr>
        <p:spPr/>
        <p:txBody>
          <a:bodyPr/>
          <a:lstStyle/>
          <a:p>
            <a:r xmlns:a="http://schemas.openxmlformats.org/drawingml/2006/main">
              <a:rPr lang="zh-CN" altLang="zh-CN">
                <a:ea typeface="宋体" panose="02010600030101010101" pitchFamily="2" charset="-122"/>
              </a:rPr>
              <a:t>数组、结构或联合的大括号括起来的初始化程序必须只包含常量表达式：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#定义 N 2</a:t>
            </a:r>
          </a:p>
          <a:p>
            <a:pPr>
              <a:lnSpc>
                <a:spcPct val="80000"/>
              </a:lnSpc>
              <a:spcBef>
                <a:spcPct val="0"/>
              </a:spcBef>
              <a:buFontTx/>
              <a:buNone/>
            </a:pPr>
            <a:endParaRPr lang="en-US" altLang="zh-CN" sz="24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整数幂[5]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{1,</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ñ</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ñ</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ñ</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ñ</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ñ</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ñ</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否};</a:t>
            </a:r>
          </a:p>
          <a:p>
            <a:r xmlns:a="http://schemas.openxmlformats.org/drawingml/2006/main">
              <a:rPr lang="zh-CN" altLang="zh-CN">
                <a:ea typeface="宋体" panose="02010600030101010101" pitchFamily="2" charset="-122"/>
              </a:rPr>
              <a:t>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a:ea typeface="宋体" panose="02010600030101010101" pitchFamily="2" charset="-122"/>
              </a:rPr>
              <a:t>是变量，则初始化程序将是非法的。</a:t>
            </a:r>
          </a:p>
          <a:p>
            <a:r xmlns:a="http://schemas.openxmlformats.org/drawingml/2006/main">
              <a:rPr lang="zh-CN" altLang="zh-CN">
                <a:ea typeface="宋体" panose="02010600030101010101" pitchFamily="2" charset="-122"/>
              </a:rPr>
              <a:t>在 C99 中，此限制仅适用于变量具有静态存储持续时间的情况。</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5E84985E-9876-25E0-B785-8054F413F5B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88EF94C-8B5C-DB21-2EF8-FFABADC8154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70D8881-1308-8043-BBD7-1848915B5979}" type="slidenum">
              <a:rPr lang="en-US" altLang="zh-CN" sz="1200">
                <a:latin typeface="Arial" panose="020B0604020202020204" pitchFamily="34" charset="0"/>
              </a:rPr>
              <a:pPr/>
              <a:t>60</a:t>
            </a:fld>
            <a:endParaRPr lang="en-US" altLang="zh-CN" sz="1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B3DCA78F-9636-206A-1927-647FDA4CD9D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初始化器</a:t>
            </a:r>
          </a:p>
        </p:txBody>
      </p:sp>
      <p:sp>
        <p:nvSpPr>
          <p:cNvPr id="74755" name="Content Placeholder 2">
            <a:extLst>
              <a:ext uri="{FF2B5EF4-FFF2-40B4-BE49-F238E27FC236}">
                <a16:creationId xmlns:a16="http://schemas.microsoft.com/office/drawing/2014/main" id="{D8153438-573C-32A5-461F-33E800C46A1F}"/>
              </a:ext>
            </a:extLst>
          </p:cNvPr>
          <p:cNvSpPr>
            <a:spLocks noGrp="1"/>
          </p:cNvSpPr>
          <p:nvPr>
            <p:ph idx="1"/>
          </p:nvPr>
        </p:nvSpPr>
        <p:spPr/>
        <p:txBody>
          <a:bodyPr/>
          <a:lstStyle/>
          <a:p>
            <a:r xmlns:a="http://schemas.openxmlformats.org/drawingml/2006/main">
              <a:rPr lang="zh-CN" altLang="zh-CN">
                <a:ea typeface="宋体" panose="02010600030101010101" pitchFamily="2" charset="-122"/>
              </a:rPr>
              <a:t>自动结构或联合的初始化器可以是另一个结构或联合：</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无效 g（结构部分第 1 部分）</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结构部分 part2 = part1;</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ea typeface="宋体" panose="02010600030101010101" pitchFamily="2" charset="-122"/>
              </a:rPr>
              <a:t>初始化器不必是变量或参数名称，尽管它确实需要是正确类型的表达式。</a:t>
            </a:r>
          </a:p>
        </p:txBody>
      </p:sp>
      <p:sp>
        <p:nvSpPr>
          <p:cNvPr id="4" name="Footer Placeholder 3">
            <a:extLst>
              <a:ext uri="{FF2B5EF4-FFF2-40B4-BE49-F238E27FC236}">
                <a16:creationId xmlns:a16="http://schemas.microsoft.com/office/drawing/2014/main" id="{60FC9DB6-D87B-2FF1-5084-429C927BC4B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031275F-2E28-6C68-5D95-8CA13908F4B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E0149D1-30CA-D54B-B774-DD0B8E0DA39D}" type="slidenum">
              <a:rPr lang="en-US" altLang="zh-CN" sz="1200">
                <a:latin typeface="Arial" panose="020B0604020202020204" pitchFamily="34" charset="0"/>
              </a:rPr>
              <a:pPr/>
              <a:t>61</a:t>
            </a:fld>
            <a:endParaRPr lang="en-US" altLang="zh-CN"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1ABBBEC8-921F-716F-AEF4-6E27B81ED64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未初始化的变量</a:t>
            </a:r>
          </a:p>
        </p:txBody>
      </p:sp>
      <p:sp>
        <p:nvSpPr>
          <p:cNvPr id="75779" name="Content Placeholder 2">
            <a:extLst>
              <a:ext uri="{FF2B5EF4-FFF2-40B4-BE49-F238E27FC236}">
                <a16:creationId xmlns:a16="http://schemas.microsoft.com/office/drawing/2014/main" id="{6D9982F4-0ACB-2EF9-D650-6152CDBC3F2F}"/>
              </a:ext>
            </a:extLst>
          </p:cNvPr>
          <p:cNvSpPr>
            <a:spLocks noGrp="1"/>
          </p:cNvSpPr>
          <p:nvPr>
            <p:ph idx="1"/>
          </p:nvPr>
        </p:nvSpPr>
        <p:spPr/>
        <p:txBody>
          <a:bodyPr/>
          <a:lstStyle/>
          <a:p>
            <a:r xmlns:a="http://schemas.openxmlformats.org/drawingml/2006/main">
              <a:rPr lang="zh-CN" altLang="zh-CN">
                <a:ea typeface="宋体" panose="02010600030101010101" pitchFamily="2" charset="-122"/>
              </a:rPr>
              <a:t>变量的初始值取决于它的存储时间：</a:t>
            </a:r>
          </a:p>
          <a:p>
            <a:pPr xmlns:a="http://schemas.openxmlformats.org/drawingml/2006/main" lvl="1"/>
            <a:r xmlns:a="http://schemas.openxmlformats.org/drawingml/2006/main">
              <a:rPr lang="zh-CN" altLang="zh-CN" i="1">
                <a:ea typeface="宋体" panose="02010600030101010101" pitchFamily="2" charset="-122"/>
              </a:rPr>
              <a:t>自动存储持续时间的</a:t>
            </a:r>
            <a:r xmlns:a="http://schemas.openxmlformats.org/drawingml/2006/main">
              <a:rPr lang="zh-CN" altLang="zh-CN">
                <a:ea typeface="宋体" panose="02010600030101010101" pitchFamily="2" charset="-122"/>
              </a:rPr>
              <a:t>变量</a:t>
            </a:r>
            <a:r xmlns:a="http://schemas.openxmlformats.org/drawingml/2006/main">
              <a:rPr lang="zh-CN" altLang="zh-CN">
                <a:ea typeface="宋体" panose="02010600030101010101" pitchFamily="2" charset="-122"/>
              </a:rPr>
              <a:t>没有默认初始值。</a:t>
            </a:r>
          </a:p>
          <a:p>
            <a:pPr xmlns:a="http://schemas.openxmlformats.org/drawingml/2006/main" lvl="1"/>
            <a:r xmlns:a="http://schemas.openxmlformats.org/drawingml/2006/main">
              <a:rPr lang="zh-CN" altLang="zh-CN" i="1">
                <a:ea typeface="宋体" panose="02010600030101010101" pitchFamily="2" charset="-122"/>
              </a:rPr>
              <a:t>静态存储持续时间的</a:t>
            </a:r>
            <a:r xmlns:a="http://schemas.openxmlformats.org/drawingml/2006/main">
              <a:rPr lang="zh-CN" altLang="zh-CN">
                <a:ea typeface="宋体" panose="02010600030101010101" pitchFamily="2" charset="-122"/>
              </a:rPr>
              <a:t>变量</a:t>
            </a:r>
            <a:r xmlns:a="http://schemas.openxmlformats.org/drawingml/2006/main">
              <a:rPr lang="zh-CN" altLang="zh-CN">
                <a:ea typeface="宋体" panose="02010600030101010101" pitchFamily="2" charset="-122"/>
              </a:rPr>
              <a:t>的值为零。</a:t>
            </a:r>
          </a:p>
          <a:p>
            <a:r xmlns:a="http://schemas.openxmlformats.org/drawingml/2006/main">
              <a:rPr lang="zh-CN" altLang="zh-CN">
                <a:ea typeface="宋体" panose="02010600030101010101" pitchFamily="2" charset="-122"/>
              </a:rPr>
              <a:t>静态变量根据其类型正确初始化，而不是简单地设置为零位。</a:t>
            </a:r>
          </a:p>
          <a:p>
            <a:r xmlns:a="http://schemas.openxmlformats.org/drawingml/2006/main">
              <a:rPr lang="zh-CN" altLang="zh-CN">
                <a:ea typeface="宋体" panose="02010600030101010101" pitchFamily="2" charset="-122"/>
              </a:rPr>
              <a:t>最好为静态变量提供初始化程序，而不是依赖于它们保证为零的事实。</a:t>
            </a:r>
          </a:p>
        </p:txBody>
      </p:sp>
      <p:sp>
        <p:nvSpPr>
          <p:cNvPr id="4" name="Footer Placeholder 3">
            <a:extLst>
              <a:ext uri="{FF2B5EF4-FFF2-40B4-BE49-F238E27FC236}">
                <a16:creationId xmlns:a16="http://schemas.microsoft.com/office/drawing/2014/main" id="{BD8A7A66-B582-207B-630E-CEE431102A5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9A08801-AFE2-C8FA-AEF4-8E3E61F8EAD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FA0C8B9-096B-604C-9757-C1530EDC813D}" type="slidenum">
              <a:rPr lang="en-US" altLang="zh-CN" sz="1200">
                <a:latin typeface="Arial" panose="020B0604020202020204" pitchFamily="34" charset="0"/>
              </a:rPr>
              <a:pPr/>
              <a:t>62</a:t>
            </a:fld>
            <a:endParaRPr lang="en-US" altLang="zh-CN"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452CCDBA-FAD2-EB1A-2448-ECB462FBA73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内联函数 (C99)</a:t>
            </a:r>
          </a:p>
        </p:txBody>
      </p:sp>
      <p:sp>
        <p:nvSpPr>
          <p:cNvPr id="76803" name="Content Placeholder 2">
            <a:extLst>
              <a:ext uri="{FF2B5EF4-FFF2-40B4-BE49-F238E27FC236}">
                <a16:creationId xmlns:a16="http://schemas.microsoft.com/office/drawing/2014/main" id="{43BCBD9B-7F1F-F1FD-C967-B9B5F0724792}"/>
              </a:ext>
            </a:extLst>
          </p:cNvPr>
          <p:cNvSpPr>
            <a:spLocks noGrp="1"/>
          </p:cNvSpPr>
          <p:nvPr>
            <p:ph idx="1"/>
          </p:nvPr>
        </p:nvSpPr>
        <p:spPr/>
        <p:txBody>
          <a:bodyPr/>
          <a:lstStyle/>
          <a:p>
            <a:r xmlns:a="http://schemas.openxmlformats.org/drawingml/2006/main">
              <a:rPr lang="zh-CN" altLang="zh-CN">
                <a:ea typeface="宋体" panose="02010600030101010101" pitchFamily="2" charset="-122"/>
              </a:rPr>
              <a:t>C99 函数声明可能包含关键字</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inline </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inline</a:t>
            </a:r>
            <a:r xmlns:a="http://schemas.openxmlformats.org/drawingml/2006/main">
              <a:rPr lang="zh-CN" altLang="zh-CN">
                <a:ea typeface="宋体" panose="02010600030101010101" pitchFamily="2" charset="-122"/>
              </a:rPr>
              <a:t>与函数调用的“开销”概念有关——调用函数并随后从函数返回所需的工作。</a:t>
            </a:r>
          </a:p>
          <a:p>
            <a:r xmlns:a="http://schemas.openxmlformats.org/drawingml/2006/main">
              <a:rPr lang="zh-CN" altLang="zh-CN">
                <a:ea typeface="宋体" panose="02010600030101010101" pitchFamily="2" charset="-122"/>
              </a:rPr>
              <a:t>尽管函数调用的开销只会使程序减慢一点点，但在某些情况下它可能会加起来。</a:t>
            </a:r>
          </a:p>
        </p:txBody>
      </p:sp>
      <p:sp>
        <p:nvSpPr>
          <p:cNvPr id="4" name="Footer Placeholder 3">
            <a:extLst>
              <a:ext uri="{FF2B5EF4-FFF2-40B4-BE49-F238E27FC236}">
                <a16:creationId xmlns:a16="http://schemas.microsoft.com/office/drawing/2014/main" id="{BA503488-D5EF-5ABF-99F8-1F3766B9A8E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092E916-0769-F6F2-A509-6893BF5F254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B245173-700C-3148-B793-99A5DDB39AF1}" type="slidenum">
              <a:rPr lang="en-US" altLang="zh-CN" sz="1200">
                <a:latin typeface="Arial" panose="020B0604020202020204" pitchFamily="34" charset="0"/>
              </a:rPr>
              <a:pPr/>
              <a:t>63</a:t>
            </a:fld>
            <a:endParaRPr lang="en-US" altLang="zh-CN"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C60C78BC-B9D0-604F-0F73-E61AB3E6474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内联函数 (C99)</a:t>
            </a:r>
          </a:p>
        </p:txBody>
      </p:sp>
      <p:sp>
        <p:nvSpPr>
          <p:cNvPr id="77827" name="Content Placeholder 2">
            <a:extLst>
              <a:ext uri="{FF2B5EF4-FFF2-40B4-BE49-F238E27FC236}">
                <a16:creationId xmlns:a16="http://schemas.microsoft.com/office/drawing/2014/main" id="{F9C31CF9-2B47-3B4A-4F6B-22DABBED3297}"/>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 C89 中，避免函数调用开销的唯一方法是使用参数化宏。</a:t>
            </a:r>
          </a:p>
          <a:p>
            <a:r xmlns:a="http://schemas.openxmlformats.org/drawingml/2006/main">
              <a:rPr lang="zh-CN" altLang="zh-CN">
                <a:ea typeface="宋体" panose="02010600030101010101" pitchFamily="2" charset="-122"/>
              </a:rPr>
              <a:t>C99 为这个问题提供了一个更好的解决方案：创建一个</a:t>
            </a:r>
            <a:r xmlns:a="http://schemas.openxmlformats.org/drawingml/2006/main">
              <a:rPr lang="zh-CN" altLang="zh-CN" b="1" i="1">
                <a:ea typeface="宋体" panose="02010600030101010101" pitchFamily="2" charset="-122"/>
              </a:rPr>
              <a:t>内联函数。</a:t>
            </a:r>
          </a:p>
          <a:p>
            <a:r xmlns:a="http://schemas.openxmlformats.org/drawingml/2006/main">
              <a:rPr lang="zh-CN" altLang="zh-CN">
                <a:ea typeface="宋体" panose="02010600030101010101" pitchFamily="2" charset="-122"/>
              </a:rPr>
              <a:t>“内联”一词表明编译器将函数的每次调用替换为函数的机器指令。</a:t>
            </a:r>
          </a:p>
          <a:p>
            <a:r xmlns:a="http://schemas.openxmlformats.org/drawingml/2006/main">
              <a:rPr lang="zh-CN" altLang="zh-CN">
                <a:ea typeface="宋体" panose="02010600030101010101" pitchFamily="2" charset="-122"/>
              </a:rPr>
              <a:t>这种技术可能会导致编译程序的大小略有增加。</a:t>
            </a:r>
          </a:p>
        </p:txBody>
      </p:sp>
      <p:sp>
        <p:nvSpPr>
          <p:cNvPr id="4" name="Footer Placeholder 3">
            <a:extLst>
              <a:ext uri="{FF2B5EF4-FFF2-40B4-BE49-F238E27FC236}">
                <a16:creationId xmlns:a16="http://schemas.microsoft.com/office/drawing/2014/main" id="{0BDB1191-A3DF-6C0A-9156-3FF8509E0F8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6CD25B9-F610-55E5-CC54-0421A482410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F05D15-AF09-3641-B1AE-E45D12F21099}" type="slidenum">
              <a:rPr lang="en-US" altLang="zh-CN" sz="1200">
                <a:latin typeface="Arial" panose="020B0604020202020204" pitchFamily="34" charset="0"/>
              </a:rPr>
              <a:pPr/>
              <a:t>64</a:t>
            </a:fld>
            <a:endParaRPr lang="en-US" altLang="zh-CN"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019CDFD5-2E8E-8485-2FD8-BF3BB015CCF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内联函数 (C99)</a:t>
            </a:r>
          </a:p>
        </p:txBody>
      </p:sp>
      <p:sp>
        <p:nvSpPr>
          <p:cNvPr id="78851" name="Content Placeholder 2">
            <a:extLst>
              <a:ext uri="{FF2B5EF4-FFF2-40B4-BE49-F238E27FC236}">
                <a16:creationId xmlns:a16="http://schemas.microsoft.com/office/drawing/2014/main" id="{6BD2CD09-300B-71AF-E459-09A2DAB99FD4}"/>
              </a:ext>
            </a:extLst>
          </p:cNvPr>
          <p:cNvSpPr>
            <a:spLocks noGrp="1"/>
          </p:cNvSpPr>
          <p:nvPr>
            <p:ph idx="1"/>
          </p:nvPr>
        </p:nvSpPr>
        <p:spPr/>
        <p:txBody>
          <a:bodyPr/>
          <a:lstStyle/>
          <a:p>
            <a:r xmlns:a="http://schemas.openxmlformats.org/drawingml/2006/main">
              <a:rPr lang="zh-CN" altLang="zh-CN">
                <a:ea typeface="宋体" panose="02010600030101010101" pitchFamily="2" charset="-122"/>
              </a:rPr>
              <a:t>将函数声明为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内联</a:t>
            </a:r>
            <a:r xmlns:a="http://schemas.openxmlformats.org/drawingml/2006/main">
              <a:rPr lang="zh-CN" altLang="zh-CN">
                <a:ea typeface="宋体" panose="02010600030101010101" pitchFamily="2" charset="-122"/>
              </a:rPr>
              <a:t>实际上并不强制编译器“内联”该函数。</a:t>
            </a:r>
          </a:p>
          <a:p>
            <a:r xmlns:a="http://schemas.openxmlformats.org/drawingml/2006/main">
              <a:rPr lang="zh-CN" altLang="zh-CN">
                <a:ea typeface="宋体" panose="02010600030101010101" pitchFamily="2" charset="-122"/>
              </a:rPr>
              <a:t>它建议编译器应尽可能快地调用函数，但编译器可以随意忽略该建议。</a:t>
            </a:r>
          </a:p>
        </p:txBody>
      </p:sp>
      <p:sp>
        <p:nvSpPr>
          <p:cNvPr id="4" name="Footer Placeholder 3">
            <a:extLst>
              <a:ext uri="{FF2B5EF4-FFF2-40B4-BE49-F238E27FC236}">
                <a16:creationId xmlns:a16="http://schemas.microsoft.com/office/drawing/2014/main" id="{A65D7509-7CED-CD96-0FD5-E5B0D78FC65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ADA7265-5CF5-2528-2DF6-F346262E44C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B91F0B-FFA9-544F-ACF1-016C4022E989}" type="slidenum">
              <a:rPr lang="en-US" altLang="zh-CN" sz="1200">
                <a:latin typeface="Arial" panose="020B0604020202020204" pitchFamily="34" charset="0"/>
              </a:rPr>
              <a:pPr/>
              <a:t>65</a:t>
            </a:fld>
            <a:endParaRPr lang="en-US" altLang="zh-CN" sz="1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B6F4E4CA-7CF5-FD3B-6F77-FD6B71285FA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内联定义 (C99)</a:t>
            </a:r>
          </a:p>
        </p:txBody>
      </p:sp>
      <p:sp>
        <p:nvSpPr>
          <p:cNvPr id="79875" name="Content Placeholder 2">
            <a:extLst>
              <a:ext uri="{FF2B5EF4-FFF2-40B4-BE49-F238E27FC236}">
                <a16:creationId xmlns:a16="http://schemas.microsoft.com/office/drawing/2014/main" id="{25660376-FAE3-BCBE-681F-C1EAC20CA88C}"/>
              </a:ext>
            </a:extLst>
          </p:cNvPr>
          <p:cNvSpPr>
            <a:spLocks noGrp="1"/>
          </p:cNvSpPr>
          <p:nvPr>
            <p:ph idx="1"/>
          </p:nvPr>
        </p:nvSpPr>
        <p:spPr/>
        <p:txBody>
          <a:bodyPr/>
          <a:lstStyle/>
          <a:p>
            <a:r xmlns:a="http://schemas.openxmlformats.org/drawingml/2006/main">
              <a:rPr lang="zh-CN" altLang="zh-CN" sz="2600">
                <a:ea typeface="宋体" panose="02010600030101010101" pitchFamily="2" charset="-122"/>
              </a:rPr>
              <a:t>内联函数将关键字</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inline</a:t>
            </a:r>
            <a:r xmlns:a="http://schemas.openxmlformats.org/drawingml/2006/main">
              <a:rPr lang="zh-CN" altLang="zh-CN" sz="2600">
                <a:ea typeface="宋体" panose="02010600030101010101" pitchFamily="2" charset="-122"/>
              </a:rPr>
              <a:t>作为其声明说明符之一：</a:t>
            </a:r>
          </a:p>
          <a:p>
            <a:pPr xmlns:a="http://schemas.openxmlformats.org/drawingml/2006/main">
              <a:lnSpc>
                <a:spcPct val="80000"/>
              </a:lnSpc>
              <a:spcBef>
                <a:spcPts val="11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内联双平均（双a，双b）</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返回 (a + b) / 2;</a:t>
            </a:r>
          </a:p>
          <a:p>
            <a:pPr xmlns:a="http://schemas.openxmlformats.org/drawingml/2006/main">
              <a:lnSpc>
                <a:spcPct val="80000"/>
              </a:lnSpc>
              <a:spcBef>
                <a:spcPct val="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average</a:t>
            </a:r>
            <a:r xmlns:a="http://schemas.openxmlformats.org/drawingml/2006/main">
              <a:rPr lang="zh-CN" altLang="zh-CN" sz="2600">
                <a:ea typeface="宋体" panose="02010600030101010101" pitchFamily="2" charset="-122"/>
              </a:rPr>
              <a:t>具有外部链接，因此其他源文件可能包含</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average的调用</a:t>
            </a:r>
            <a:r xmlns:a="http://schemas.openxmlformats.org/drawingml/2006/main">
              <a:rPr lang="zh-CN" altLang="zh-CN" sz="2600">
                <a:ea typeface="宋体" panose="02010600030101010101" pitchFamily="2" charset="-122"/>
              </a:rPr>
              <a:t>。</a:t>
            </a:r>
          </a:p>
          <a:p>
            <a:r xmlns:a="http://schemas.openxmlformats.org/drawingml/2006/main">
              <a:rPr lang="zh-CN" altLang="zh-CN" sz="2600">
                <a:ea typeface="宋体" panose="02010600030101010101" pitchFamily="2" charset="-122"/>
              </a:rPr>
              <a:t>但是，</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平均值的定义</a:t>
            </a:r>
            <a:r xmlns:a="http://schemas.openxmlformats.org/drawingml/2006/main">
              <a:rPr lang="zh-CN" altLang="zh-CN" sz="2600">
                <a:ea typeface="宋体" panose="02010600030101010101" pitchFamily="2" charset="-122"/>
              </a:rPr>
              <a:t>不是外部定义（而是</a:t>
            </a:r>
            <a:r xmlns:a="http://schemas.openxmlformats.org/drawingml/2006/main">
              <a:rPr lang="zh-CN" altLang="zh-CN" sz="2600" b="1" i="1">
                <a:ea typeface="宋体" panose="02010600030101010101" pitchFamily="2" charset="-122"/>
              </a:rPr>
              <a:t>内联定义</a:t>
            </a:r>
            <a:r xmlns:a="http://schemas.openxmlformats.org/drawingml/2006/main">
              <a:rPr lang="zh-CN" altLang="zh-CN" sz="2600">
                <a:ea typeface="宋体" panose="02010600030101010101" pitchFamily="2" charset="-122"/>
              </a:rPr>
              <a:t>）。</a:t>
            </a:r>
          </a:p>
          <a:p>
            <a:r xmlns:a="http://schemas.openxmlformats.org/drawingml/2006/main">
              <a:rPr lang="zh-CN" altLang="zh-CN" sz="2600">
                <a:ea typeface="宋体" panose="02010600030101010101" pitchFamily="2" charset="-122"/>
              </a:rPr>
              <a:t>尝试从另一个文件调用</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平均值</a:t>
            </a:r>
            <a:r xmlns:a="http://schemas.openxmlformats.org/drawingml/2006/main">
              <a:rPr lang="zh-CN" altLang="zh-CN" sz="2600">
                <a:ea typeface="宋体" panose="02010600030101010101" pitchFamily="2" charset="-122"/>
              </a:rPr>
              <a:t>将被视为错误。</a:t>
            </a:r>
          </a:p>
        </p:txBody>
      </p:sp>
      <p:sp>
        <p:nvSpPr>
          <p:cNvPr id="4" name="Footer Placeholder 3">
            <a:extLst>
              <a:ext uri="{FF2B5EF4-FFF2-40B4-BE49-F238E27FC236}">
                <a16:creationId xmlns:a16="http://schemas.microsoft.com/office/drawing/2014/main" id="{0826E456-192E-4573-FE87-929271746D1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2C0FDF3-BCAA-EC8C-5E75-4432CFA8BC1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B8D8ED-A59B-AC4B-9C8B-64D8942DD545}" type="slidenum">
              <a:rPr lang="en-US" altLang="zh-CN" sz="1200">
                <a:latin typeface="Arial" panose="020B0604020202020204" pitchFamily="34" charset="0"/>
              </a:rPr>
              <a:pPr/>
              <a:t>66</a:t>
            </a:fld>
            <a:endParaRPr lang="en-US" altLang="zh-CN"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480202F2-D20E-BADA-A14B-599C28FD1A0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内联定义 (C99)</a:t>
            </a:r>
          </a:p>
        </p:txBody>
      </p:sp>
      <p:sp>
        <p:nvSpPr>
          <p:cNvPr id="80899" name="Content Placeholder 2">
            <a:extLst>
              <a:ext uri="{FF2B5EF4-FFF2-40B4-BE49-F238E27FC236}">
                <a16:creationId xmlns:a16="http://schemas.microsoft.com/office/drawing/2014/main" id="{F9BA8F05-C9A0-5CB2-D3BB-7E1349EB55A4}"/>
              </a:ext>
            </a:extLst>
          </p:cNvPr>
          <p:cNvSpPr>
            <a:spLocks noGrp="1"/>
          </p:cNvSpPr>
          <p:nvPr>
            <p:ph idx="1"/>
          </p:nvPr>
        </p:nvSpPr>
        <p:spPr>
          <a:xfrm>
            <a:off x="685800" y="1524000"/>
            <a:ext cx="7924800" cy="4800600"/>
          </a:xfrm>
        </p:spPr>
        <p:txBody>
          <a:bodyPr/>
          <a:lstStyle/>
          <a:p>
            <a:r xmlns:a="http://schemas.openxmlformats.org/drawingml/2006/main">
              <a:rPr lang="zh-CN" altLang="zh-CN">
                <a:ea typeface="宋体" panose="02010600030101010101" pitchFamily="2" charset="-122"/>
              </a:rPr>
              <a:t>有两种方法可以避免此错误。</a:t>
            </a:r>
          </a:p>
          <a:p>
            <a:r xmlns:a="http://schemas.openxmlformats.org/drawingml/2006/main">
              <a:rPr lang="zh-CN" altLang="zh-CN">
                <a:ea typeface="宋体" panose="02010600030101010101" pitchFamily="2" charset="-122"/>
              </a:rPr>
              <a:t>一种选择是将单词</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static添加</a:t>
            </a:r>
            <a:r xmlns:a="http://schemas.openxmlformats.org/drawingml/2006/main">
              <a:rPr lang="zh-CN" altLang="zh-CN">
                <a:ea typeface="宋体" panose="02010600030101010101" pitchFamily="2" charset="-122"/>
              </a:rPr>
              <a:t>到函数定义中：</a:t>
            </a:r>
          </a:p>
          <a:p>
            <a:pPr xmlns:a="http://schemas.openxmlformats.org/drawingml/2006/main">
              <a:lnSpc>
                <a:spcPct val="80000"/>
              </a:lnSpc>
              <a:spcBef>
                <a:spcPts val="10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静止的</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排队</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双倍的</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平均（双</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一个，</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双倍的</a:t>
            </a:r>
            <a:r xmlns:a="http://schemas.openxmlformats.org/drawingml/2006/main">
              <a:rPr lang="zh-CN" altLang="zh-CN" sz="1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b)</a:t>
            </a:r>
          </a:p>
          <a:p>
            <a:pPr xmlns:a="http://schemas.openxmlformats.org/drawingml/2006/main">
              <a:lnSpc>
                <a:spcPct val="80000"/>
              </a:lnSpc>
              <a:spcBef>
                <a:spcPts val="5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返回 (a + b) / 2;</a:t>
            </a:r>
          </a:p>
          <a:p>
            <a:pPr xmlns:a="http://schemas.openxmlformats.org/drawingml/2006/main">
              <a:lnSpc>
                <a:spcPct val="80000"/>
              </a:lnSpc>
              <a:spcBef>
                <a:spcPct val="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average</a:t>
            </a:r>
            <a:r xmlns:a="http://schemas.openxmlformats.org/drawingml/2006/main">
              <a:rPr lang="zh-CN" altLang="zh-CN">
                <a:ea typeface="宋体" panose="02010600030101010101" pitchFamily="2" charset="-122"/>
              </a:rPr>
              <a:t>现在有内部链接，所以不能从其他文件调用。</a:t>
            </a:r>
          </a:p>
          <a:p>
            <a:r xmlns:a="http://schemas.openxmlformats.org/drawingml/2006/main">
              <a:rPr lang="zh-CN" altLang="zh-CN">
                <a:ea typeface="宋体" panose="02010600030101010101" pitchFamily="2" charset="-122"/>
              </a:rPr>
              <a:t>其他文件可能包含他们自己的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平均定义</a:t>
            </a:r>
            <a:r xmlns:a="http://schemas.openxmlformats.org/drawingml/2006/main">
              <a:rPr lang="zh-CN" altLang="zh-CN">
                <a:ea typeface="宋体" panose="02010600030101010101" pitchFamily="2" charset="-122"/>
              </a:rPr>
              <a:t>，可能相同或不同。</a:t>
            </a:r>
          </a:p>
        </p:txBody>
      </p:sp>
      <p:sp>
        <p:nvSpPr>
          <p:cNvPr id="4" name="Footer Placeholder 3">
            <a:extLst>
              <a:ext uri="{FF2B5EF4-FFF2-40B4-BE49-F238E27FC236}">
                <a16:creationId xmlns:a16="http://schemas.microsoft.com/office/drawing/2014/main" id="{50413F28-EE25-4625-0EE3-96DA296071C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2FA2B73-5262-7B82-4163-36CDF587012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317C43-F453-2A43-8816-323105670090}" type="slidenum">
              <a:rPr lang="en-US" altLang="zh-CN" sz="1200">
                <a:latin typeface="Arial" panose="020B0604020202020204" pitchFamily="34" charset="0"/>
              </a:rPr>
              <a:pPr/>
              <a:t>67</a:t>
            </a:fld>
            <a:endParaRPr lang="en-US" altLang="zh-CN"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848C3F1A-DD79-F5DD-F932-370091A2FC2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内联定义 (C99)</a:t>
            </a:r>
          </a:p>
        </p:txBody>
      </p:sp>
      <p:sp>
        <p:nvSpPr>
          <p:cNvPr id="81923" name="Content Placeholder 2">
            <a:extLst>
              <a:ext uri="{FF2B5EF4-FFF2-40B4-BE49-F238E27FC236}">
                <a16:creationId xmlns:a16="http://schemas.microsoft.com/office/drawing/2014/main" id="{D3E20510-D210-6DF9-B0F4-BBC1B38EC6B1}"/>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平均值</a:t>
            </a:r>
            <a:r xmlns:a="http://schemas.openxmlformats.org/drawingml/2006/main">
              <a:rPr lang="zh-CN" altLang="zh-CN">
                <a:ea typeface="宋体" panose="02010600030101010101" pitchFamily="2" charset="-122"/>
              </a:rPr>
              <a:t>提供外部定义，</a:t>
            </a:r>
            <a:r xmlns:a="http://schemas.openxmlformats.org/drawingml/2006/main">
              <a:rPr lang="zh-CN" altLang="zh-CN">
                <a:ea typeface="宋体" panose="02010600030101010101" pitchFamily="2" charset="-122"/>
              </a:rPr>
              <a:t>以便允许从其他文件调用。</a:t>
            </a:r>
          </a:p>
          <a:p>
            <a:r xmlns:a="http://schemas.openxmlformats.org/drawingml/2006/main">
              <a:rPr lang="zh-CN" altLang="zh-CN">
                <a:ea typeface="宋体" panose="02010600030101010101" pitchFamily="2" charset="-122"/>
              </a:rPr>
              <a:t>一种方法是再次编写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平均</a:t>
            </a:r>
            <a:r xmlns:a="http://schemas.openxmlformats.org/drawingml/2006/main">
              <a:rPr lang="zh-CN" altLang="zh-CN">
                <a:ea typeface="宋体" panose="02010600030101010101" pitchFamily="2" charset="-122"/>
              </a:rPr>
              <a:t>函数（不使用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inline </a:t>
            </a:r>
            <a:r xmlns:a="http://schemas.openxmlformats.org/drawingml/2006/main">
              <a:rPr lang="zh-CN" altLang="zh-CN">
                <a:ea typeface="宋体" panose="02010600030101010101" pitchFamily="2" charset="-122"/>
              </a:rPr>
              <a:t>）并将此定义放在不同的源文件中。</a:t>
            </a:r>
          </a:p>
          <a:p>
            <a:r xmlns:a="http://schemas.openxmlformats.org/drawingml/2006/main">
              <a:rPr lang="zh-CN" altLang="zh-CN">
                <a:ea typeface="宋体" panose="02010600030101010101" pitchFamily="2" charset="-122"/>
              </a:rPr>
              <a:t>但是，拥有两个版本的函数并不是一个好主意：我们不能保证在修改程序时它们会保持一致。</a:t>
            </a:r>
          </a:p>
        </p:txBody>
      </p:sp>
      <p:sp>
        <p:nvSpPr>
          <p:cNvPr id="4" name="Footer Placeholder 3">
            <a:extLst>
              <a:ext uri="{FF2B5EF4-FFF2-40B4-BE49-F238E27FC236}">
                <a16:creationId xmlns:a16="http://schemas.microsoft.com/office/drawing/2014/main" id="{D36CEFE2-236B-42A2-E4B5-2082DDA9064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D7DC2FB-6428-3FDF-62F3-CE690F3FA60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2621ED-D8C8-5240-B1F9-D53C337A9D7F}" type="slidenum">
              <a:rPr lang="en-US" altLang="zh-CN" sz="1200">
                <a:latin typeface="Arial" panose="020B0604020202020204" pitchFamily="34" charset="0"/>
              </a:rPr>
              <a:pPr/>
              <a:t>68</a:t>
            </a:fld>
            <a:endParaRPr lang="en-US" altLang="zh-CN"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2466CBFD-3014-5C4A-5041-0E3BE1BE57B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内联定义 (C99)</a:t>
            </a:r>
          </a:p>
        </p:txBody>
      </p:sp>
      <p:sp>
        <p:nvSpPr>
          <p:cNvPr id="82947" name="Content Placeholder 2">
            <a:extLst>
              <a:ext uri="{FF2B5EF4-FFF2-40B4-BE49-F238E27FC236}">
                <a16:creationId xmlns:a16="http://schemas.microsoft.com/office/drawing/2014/main" id="{361CA78A-F743-1F93-B867-A1C1850C09F9}"/>
              </a:ext>
            </a:extLst>
          </p:cNvPr>
          <p:cNvSpPr>
            <a:spLocks noGrp="1"/>
          </p:cNvSpPr>
          <p:nvPr>
            <p:ph idx="1"/>
          </p:nvPr>
        </p:nvSpPr>
        <p:spPr/>
        <p:txBody>
          <a:bodyPr/>
          <a:lstStyle/>
          <a:p>
            <a:r xmlns:a="http://schemas.openxmlformats.org/drawingml/2006/main">
              <a:rPr lang="zh-CN" altLang="zh-CN">
                <a:ea typeface="宋体" panose="02010600030101010101" pitchFamily="2" charset="-122"/>
              </a:rPr>
              <a:t>更好的方法是将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平均值的内联定义放在</a:t>
            </a:r>
            <a:r xmlns:a="http://schemas.openxmlformats.org/drawingml/2006/main">
              <a:rPr lang="zh-CN" altLang="zh-CN">
                <a:ea typeface="宋体" panose="02010600030101010101" pitchFamily="2" charset="-122"/>
              </a:rPr>
              <a:t>头文件中：</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#ifndef AVERAGE_H</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#define AVERAGE_H</a:t>
            </a:r>
          </a:p>
          <a:p>
            <a:pPr>
              <a:lnSpc>
                <a:spcPct val="80000"/>
              </a:lnSpc>
              <a:spcBef>
                <a:spcPct val="0"/>
              </a:spcBef>
              <a:buFontTx/>
              <a:buNone/>
            </a:pPr>
            <a:endParaRPr lang="en-US" altLang="zh-CN" sz="23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ct val="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内联双平均（双a，双b）</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返回 (a + b) / 2;</a:t>
            </a:r>
          </a:p>
          <a:p>
            <a:pPr xmlns:a="http://schemas.openxmlformats.org/drawingml/2006/main">
              <a:lnSpc>
                <a:spcPct val="80000"/>
              </a:lnSpc>
              <a:spcBef>
                <a:spcPct val="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ct val="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＃万一</a:t>
            </a:r>
          </a:p>
          <a:p>
            <a:r xmlns:a="http://schemas.openxmlformats.org/drawingml/2006/main">
              <a:rPr lang="zh-CN" altLang="zh-CN">
                <a:solidFill>
                  <a:srgbClr val="000000"/>
                </a:solidFill>
                <a:ea typeface="宋体" panose="02010600030101010101" pitchFamily="2" charset="-122"/>
              </a:rPr>
              <a:t>让我们将此文件命名为</a:t>
            </a:r>
            <a:r xmlns:a="http://schemas.openxmlformats.org/drawingml/2006/main">
              <a:rPr lang="zh-CN"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average.h </a:t>
            </a:r>
            <a:r xmlns:a="http://schemas.openxmlformats.org/drawingml/2006/main">
              <a:rPr lang="zh-CN" altLang="zh-CN">
                <a:solidFill>
                  <a:srgbClr val="000000"/>
                </a:solidFill>
                <a:ea typeface="宋体" panose="02010600030101010101" pitchFamily="2" charset="-122"/>
              </a:rPr>
              <a:t>。</a:t>
            </a:r>
          </a:p>
          <a:p>
            <a:pPr>
              <a:lnSpc>
                <a:spcPct val="80000"/>
              </a:lnSpc>
              <a:spcBef>
                <a:spcPct val="0"/>
              </a:spcBef>
              <a:buFontTx/>
              <a:buNone/>
            </a:pPr>
            <a:endParaRPr lang="en-US" altLang="zh-CN" sz="2300">
              <a:latin typeface="Courier New" panose="02070309020205020404" pitchFamily="49" charset="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62B5D516-B312-719C-5B7B-B15A713CA8E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22697D9-9EC5-4161-627E-5996198763F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A22001-0742-8840-A522-42015F9108D0}" type="slidenum">
              <a:rPr lang="en-US" altLang="zh-CN" sz="1200">
                <a:latin typeface="Arial" panose="020B0604020202020204" pitchFamily="34" charset="0"/>
              </a:rPr>
              <a:pPr/>
              <a:t>69</a:t>
            </a:fld>
            <a:endParaRPr lang="en-US" altLang="zh-CN"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6028D679-1637-3E59-1807-825C0FE8956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声明语法</a:t>
            </a:r>
          </a:p>
        </p:txBody>
      </p:sp>
      <p:sp>
        <p:nvSpPr>
          <p:cNvPr id="19459" name="Content Placeholder 2">
            <a:extLst>
              <a:ext uri="{FF2B5EF4-FFF2-40B4-BE49-F238E27FC236}">
                <a16:creationId xmlns:a16="http://schemas.microsoft.com/office/drawing/2014/main" id="{DE6268C2-129E-BF79-6F6C-8F7D48FE8523}"/>
              </a:ext>
            </a:extLst>
          </p:cNvPr>
          <p:cNvSpPr>
            <a:spLocks noGrp="1"/>
          </p:cNvSpPr>
          <p:nvPr>
            <p:ph idx="1"/>
          </p:nvPr>
        </p:nvSpPr>
        <p:spPr/>
        <p:txBody>
          <a:bodyPr/>
          <a:lstStyle/>
          <a:p>
            <a:r xmlns:a="http://schemas.openxmlformats.org/drawingml/2006/main">
              <a:rPr lang="zh-CN" altLang="zh-CN" sz="2500">
                <a:ea typeface="宋体" panose="02010600030101010101" pitchFamily="2" charset="-122"/>
              </a:rPr>
              <a:t>带有存储类和三个声明符的声明：</a:t>
            </a:r>
          </a:p>
          <a:p>
            <a:pPr>
              <a:buFontTx/>
              <a:buNone/>
            </a:pPr>
            <a:endParaRPr lang="en-US" altLang="zh-CN" sz="2400">
              <a:ea typeface="宋体" panose="02010600030101010101" pitchFamily="2" charset="-122"/>
            </a:endParaRPr>
          </a:p>
          <a:p>
            <a:pPr>
              <a:buFontTx/>
              <a:buNone/>
            </a:pPr>
            <a:endParaRPr lang="en-US" altLang="zh-CN" sz="2400">
              <a:ea typeface="宋体" panose="02010600030101010101" pitchFamily="2" charset="-122"/>
            </a:endParaRPr>
          </a:p>
          <a:p>
            <a:pPr>
              <a:buFontTx/>
              <a:buNone/>
            </a:pPr>
            <a:endParaRPr lang="en-US" altLang="zh-CN" sz="2400">
              <a:ea typeface="宋体" panose="02010600030101010101" pitchFamily="2" charset="-122"/>
            </a:endParaRPr>
          </a:p>
          <a:p>
            <a:pPr>
              <a:buFontTx/>
              <a:buNone/>
            </a:pPr>
            <a:endParaRPr lang="en-US" altLang="zh-CN" sz="2400">
              <a:ea typeface="宋体" panose="02010600030101010101" pitchFamily="2" charset="-122"/>
            </a:endParaRPr>
          </a:p>
          <a:p>
            <a:r xmlns:a="http://schemas.openxmlformats.org/drawingml/2006/main">
              <a:rPr lang="zh-CN" altLang="zh-CN" sz="2500">
                <a:ea typeface="宋体" panose="02010600030101010101" pitchFamily="2" charset="-122"/>
              </a:rPr>
              <a:t>带有类型限定符和初始化器但没有存储类的声明：</a:t>
            </a:r>
          </a:p>
        </p:txBody>
      </p:sp>
      <p:sp>
        <p:nvSpPr>
          <p:cNvPr id="4" name="Footer Placeholder 3">
            <a:extLst>
              <a:ext uri="{FF2B5EF4-FFF2-40B4-BE49-F238E27FC236}">
                <a16:creationId xmlns:a16="http://schemas.microsoft.com/office/drawing/2014/main" id="{EBAAE1F3-41B9-5060-197F-0D784626CEC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4166638-3903-18A3-2463-F3058FADD04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01E575-1EED-F348-AC57-71A8FFF29EE0}" type="slidenum">
              <a:rPr lang="en-US" altLang="zh-CN" sz="1200">
                <a:latin typeface="Arial" panose="020B0604020202020204" pitchFamily="34" charset="0"/>
              </a:rPr>
              <a:pPr/>
              <a:t>7</a:t>
            </a:fld>
            <a:endParaRPr lang="en-US" altLang="zh-CN" sz="1800"/>
          </a:p>
        </p:txBody>
      </p:sp>
      <p:pic>
        <p:nvPicPr>
          <p:cNvPr id="19462" name="Picture 6">
            <a:extLst>
              <a:ext uri="{FF2B5EF4-FFF2-40B4-BE49-F238E27FC236}">
                <a16:creationId xmlns:a16="http://schemas.microsoft.com/office/drawing/2014/main" id="{3408D2D9-D337-1418-3657-72E13DEC3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0" y="2098675"/>
            <a:ext cx="3608388"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19463" name="Picture 6">
            <a:extLst>
              <a:ext uri="{FF2B5EF4-FFF2-40B4-BE49-F238E27FC236}">
                <a16:creationId xmlns:a16="http://schemas.microsoft.com/office/drawing/2014/main" id="{CB1C5200-3EF7-1682-82CE-D9711FC87A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550" y="4689475"/>
            <a:ext cx="506095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74EF4C52-50E0-D427-4618-F8666959E56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内联定义 (C99)</a:t>
            </a:r>
          </a:p>
        </p:txBody>
      </p:sp>
      <p:sp>
        <p:nvSpPr>
          <p:cNvPr id="83971" name="Content Placeholder 2">
            <a:extLst>
              <a:ext uri="{FF2B5EF4-FFF2-40B4-BE49-F238E27FC236}">
                <a16:creationId xmlns:a16="http://schemas.microsoft.com/office/drawing/2014/main" id="{C0184DFB-0231-DC84-58F8-7E5107D0D993}"/>
              </a:ext>
            </a:extLst>
          </p:cNvPr>
          <p:cNvSpPr>
            <a:spLocks noGrp="1"/>
          </p:cNvSpPr>
          <p:nvPr>
            <p:ph idx="1"/>
          </p:nvPr>
        </p:nvSpPr>
        <p:spPr/>
        <p:txBody>
          <a:bodyPr/>
          <a:lstStyle/>
          <a:p>
            <a:r xmlns:a="http://schemas.openxmlformats.org/drawingml/2006/main">
              <a:rPr lang="zh-CN" altLang="zh-CN">
                <a:ea typeface="宋体" panose="02010600030101010101" pitchFamily="2" charset="-122"/>
              </a:rPr>
              <a:t>接下来，我们将创建一个匹配的源文件</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average.c </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#include “平均.h”</a:t>
            </a:r>
          </a:p>
          <a:p>
            <a:pPr>
              <a:lnSpc>
                <a:spcPct val="80000"/>
              </a:lnSpc>
              <a:spcBef>
                <a:spcPct val="0"/>
              </a:spcBef>
              <a:buFontTx/>
              <a:buNone/>
            </a:pPr>
            <a:endParaRPr lang="en-US" altLang="zh-CN" sz="23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ct val="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外部</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双倍的</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平均（双</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一个，</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双倍的</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b);</a:t>
            </a:r>
          </a:p>
          <a:p>
            <a:r xmlns:a="http://schemas.openxmlformats.org/drawingml/2006/main">
              <a:rPr lang="zh-CN" altLang="zh-CN">
                <a:ea typeface="宋体" panose="02010600030101010101" pitchFamily="2" charset="-122"/>
              </a:rPr>
              <a:t>任何需要调用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平均</a:t>
            </a:r>
            <a:r xmlns:a="http://schemas.openxmlformats.org/drawingml/2006/main">
              <a:rPr lang="zh-CN" altLang="zh-CN">
                <a:ea typeface="宋体" panose="02010600030101010101" pitchFamily="2" charset="-122"/>
              </a:rPr>
              <a:t>函数的文件都可以包含</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average.h </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average.h中</a:t>
            </a:r>
            <a:r xmlns:a="http://schemas.openxmlformats.org/drawingml/2006/main">
              <a:rPr lang="zh-CN" altLang="zh-CN">
                <a:ea typeface="宋体" panose="02010600030101010101" pitchFamily="2" charset="-122"/>
              </a:rPr>
              <a:t>包含的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平均</a:t>
            </a:r>
            <a:r xmlns:a="http://schemas.openxmlformats.org/drawingml/2006/main">
              <a:rPr lang="zh-CN" altLang="zh-CN">
                <a:ea typeface="宋体" panose="02010600030101010101" pitchFamily="2" charset="-122"/>
              </a:rPr>
              <a:t>定义</a:t>
            </a:r>
            <a:r xmlns:a="http://schemas.openxmlformats.org/drawingml/2006/main">
              <a:rPr lang="zh-CN" altLang="zh-CN">
                <a:ea typeface="宋体" panose="02010600030101010101" pitchFamily="2" charset="-122"/>
              </a:rPr>
              <a:t>将被视为 average.c 中的外部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定义</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F4113813-3BCA-C7BD-8BC7-024CBE9C538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920CAA9-5F11-BD7A-C17B-5384955581A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9467E6-ECEC-604C-8D39-D69EE2970F63}" type="slidenum">
              <a:rPr lang="en-US" altLang="zh-CN" sz="1200">
                <a:latin typeface="Arial" panose="020B0604020202020204" pitchFamily="34" charset="0"/>
              </a:rPr>
              <a:pPr/>
              <a:t>70</a:t>
            </a:fld>
            <a:endParaRPr lang="en-US" altLang="zh-CN"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5D020329-CFDE-8F4A-843D-F70922E241A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内联定义 (C99)</a:t>
            </a:r>
          </a:p>
        </p:txBody>
      </p:sp>
      <p:sp>
        <p:nvSpPr>
          <p:cNvPr id="84995" name="Content Placeholder 2">
            <a:extLst>
              <a:ext uri="{FF2B5EF4-FFF2-40B4-BE49-F238E27FC236}">
                <a16:creationId xmlns:a16="http://schemas.microsoft.com/office/drawing/2014/main" id="{3C2B37B6-2179-AB5B-7983-23F495824AF1}"/>
              </a:ext>
            </a:extLst>
          </p:cNvPr>
          <p:cNvSpPr>
            <a:spLocks noGrp="1"/>
          </p:cNvSpPr>
          <p:nvPr>
            <p:ph idx="1"/>
          </p:nvPr>
        </p:nvSpPr>
        <p:spPr/>
        <p:txBody>
          <a:bodyPr/>
          <a:lstStyle/>
          <a:p>
            <a:r xmlns:a="http://schemas.openxmlformats.org/drawingml/2006/main">
              <a:rPr lang="zh-CN" altLang="zh-CN">
                <a:ea typeface="宋体" panose="02010600030101010101" pitchFamily="2" charset="-122"/>
              </a:rPr>
              <a:t>一般规则：如果文件中函数的所有顶级声明都包括</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inline</a:t>
            </a:r>
            <a:r xmlns:a="http://schemas.openxmlformats.org/drawingml/2006/main">
              <a:rPr lang="zh-CN" altLang="zh-CN">
                <a:ea typeface="宋体" panose="02010600030101010101" pitchFamily="2" charset="-122"/>
              </a:rPr>
              <a:t>但不包括</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extern </a:t>
            </a:r>
            <a:r xmlns:a="http://schemas.openxmlformats.org/drawingml/2006/main">
              <a:rPr lang="zh-CN" altLang="zh-CN">
                <a:ea typeface="宋体" panose="02010600030101010101" pitchFamily="2" charset="-122"/>
              </a:rPr>
              <a:t>，则该文件中函数的定义是内联的。</a:t>
            </a:r>
          </a:p>
          <a:p>
            <a:r xmlns:a="http://schemas.openxmlformats.org/drawingml/2006/main">
              <a:rPr lang="zh-CN" altLang="zh-CN">
                <a:ea typeface="宋体" panose="02010600030101010101" pitchFamily="2" charset="-122"/>
              </a:rPr>
              <a:t>如果该函数在程序中的任何位置使用，则需要由其他文件提供该函数的外部定义。</a:t>
            </a:r>
          </a:p>
        </p:txBody>
      </p:sp>
      <p:sp>
        <p:nvSpPr>
          <p:cNvPr id="4" name="Footer Placeholder 3">
            <a:extLst>
              <a:ext uri="{FF2B5EF4-FFF2-40B4-BE49-F238E27FC236}">
                <a16:creationId xmlns:a16="http://schemas.microsoft.com/office/drawing/2014/main" id="{CA5D8882-4F62-4E37-40D8-722A4235ACA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20FD8E7-C99F-E56A-2EE1-508BE83E081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40080C7-EA6F-594B-8832-E9DBE26B29BF}" type="slidenum">
              <a:rPr lang="en-US" altLang="zh-CN" sz="1200">
                <a:latin typeface="Arial" panose="020B0604020202020204" pitchFamily="34" charset="0"/>
              </a:rPr>
              <a:pPr/>
              <a:t>71</a:t>
            </a:fld>
            <a:endParaRPr lang="en-US" altLang="zh-CN" sz="1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C1B4FE0C-18C5-AD21-B2FA-BA2F89390E7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内联定义 (C99)</a:t>
            </a:r>
          </a:p>
        </p:txBody>
      </p:sp>
      <p:sp>
        <p:nvSpPr>
          <p:cNvPr id="86019" name="Content Placeholder 2">
            <a:extLst>
              <a:ext uri="{FF2B5EF4-FFF2-40B4-BE49-F238E27FC236}">
                <a16:creationId xmlns:a16="http://schemas.microsoft.com/office/drawing/2014/main" id="{F45CD1B3-4043-02E5-CF7D-721B84A55852}"/>
              </a:ext>
            </a:extLst>
          </p:cNvPr>
          <p:cNvSpPr>
            <a:spLocks noGrp="1"/>
          </p:cNvSpPr>
          <p:nvPr>
            <p:ph idx="1"/>
          </p:nvPr>
        </p:nvSpPr>
        <p:spPr/>
        <p:txBody>
          <a:bodyPr/>
          <a:lstStyle/>
          <a:p>
            <a:r xmlns:a="http://schemas.openxmlformats.org/drawingml/2006/main">
              <a:rPr lang="zh-CN" altLang="zh-CN">
                <a:ea typeface="宋体" panose="02010600030101010101" pitchFamily="2" charset="-122"/>
              </a:rPr>
              <a:t>当调用内联函数时，编译器有一个选择：</a:t>
            </a:r>
          </a:p>
          <a:p>
            <a:pPr xmlns:a="http://schemas.openxmlformats.org/drawingml/2006/main" lvl="1"/>
            <a:r xmlns:a="http://schemas.openxmlformats.org/drawingml/2006/main">
              <a:rPr lang="zh-CN" altLang="zh-CN">
                <a:ea typeface="宋体" panose="02010600030101010101" pitchFamily="2" charset="-122"/>
              </a:rPr>
              <a:t>执行普通调用（使用函数的外部定义）。</a:t>
            </a:r>
          </a:p>
          <a:p>
            <a:pPr xmlns:a="http://schemas.openxmlformats.org/drawingml/2006/main" lvl="1"/>
            <a:r xmlns:a="http://schemas.openxmlformats.org/drawingml/2006/main">
              <a:rPr lang="zh-CN" altLang="zh-CN">
                <a:ea typeface="宋体" panose="02010600030101010101" pitchFamily="2" charset="-122"/>
              </a:rPr>
              <a:t>执行内联扩展（使用函数的内联定义）。</a:t>
            </a:r>
          </a:p>
          <a:p>
            <a:r xmlns:a="http://schemas.openxmlformats.org/drawingml/2006/main">
              <a:rPr lang="zh-CN" altLang="zh-CN">
                <a:ea typeface="宋体" panose="02010600030101010101" pitchFamily="2" charset="-122"/>
              </a:rPr>
              <a:t>因为选择权留给编译器，所以两个定义保持一致至关重要。</a:t>
            </a:r>
          </a:p>
          <a:p>
            <a:r xmlns:a="http://schemas.openxmlformats.org/drawingml/2006/main">
              <a:rPr lang="zh-CN" altLang="zh-CN">
                <a:ea typeface="宋体" panose="02010600030101010101" pitchFamily="2" charset="-122"/>
              </a:rPr>
              <a:t>刚刚讨论的技术（使用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average.h</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average.c</a:t>
            </a:r>
            <a:r xmlns:a="http://schemas.openxmlformats.org/drawingml/2006/main">
              <a:rPr lang="zh-CN" altLang="zh-CN">
                <a:ea typeface="宋体" panose="02010600030101010101" pitchFamily="2" charset="-122"/>
              </a:rPr>
              <a:t>文件）保证定义是相同的。</a:t>
            </a:r>
          </a:p>
        </p:txBody>
      </p:sp>
      <p:sp>
        <p:nvSpPr>
          <p:cNvPr id="4" name="Footer Placeholder 3">
            <a:extLst>
              <a:ext uri="{FF2B5EF4-FFF2-40B4-BE49-F238E27FC236}">
                <a16:creationId xmlns:a16="http://schemas.microsoft.com/office/drawing/2014/main" id="{62FB6FF4-D185-1DC9-CBAF-68C521DFE5C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93E1A1D-2EB9-11E5-7961-4D893DEF839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0D4C9ED-37FB-874C-AE2E-CA3A60179708}" type="slidenum">
              <a:rPr lang="en-US" altLang="zh-CN" sz="1200">
                <a:latin typeface="Arial" panose="020B0604020202020204" pitchFamily="34" charset="0"/>
              </a:rPr>
              <a:pPr/>
              <a:t>72</a:t>
            </a:fld>
            <a:endParaRPr lang="en-US" altLang="zh-CN" sz="1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91380244-8374-3830-BD71-E9BA979E072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内联函数的限制 (C99)</a:t>
            </a:r>
          </a:p>
        </p:txBody>
      </p:sp>
      <p:sp>
        <p:nvSpPr>
          <p:cNvPr id="87043" name="Content Placeholder 2">
            <a:extLst>
              <a:ext uri="{FF2B5EF4-FFF2-40B4-BE49-F238E27FC236}">
                <a16:creationId xmlns:a16="http://schemas.microsoft.com/office/drawing/2014/main" id="{C65B472B-BD82-8FEB-295C-363F64879ED6}"/>
              </a:ext>
            </a:extLst>
          </p:cNvPr>
          <p:cNvSpPr>
            <a:spLocks noGrp="1"/>
          </p:cNvSpPr>
          <p:nvPr>
            <p:ph idx="1"/>
          </p:nvPr>
        </p:nvSpPr>
        <p:spPr/>
        <p:txBody>
          <a:bodyPr/>
          <a:lstStyle/>
          <a:p>
            <a:r xmlns:a="http://schemas.openxmlformats.org/drawingml/2006/main">
              <a:rPr lang="zh-CN" altLang="zh-CN">
                <a:ea typeface="宋体" panose="02010600030101010101" pitchFamily="2" charset="-122"/>
              </a:rPr>
              <a:t>对具有外部链接的内联函数的限制：</a:t>
            </a:r>
          </a:p>
          <a:p>
            <a:pPr xmlns:a="http://schemas.openxmlformats.org/drawingml/2006/main" lvl="1"/>
            <a:r xmlns:a="http://schemas.openxmlformats.org/drawingml/2006/main">
              <a:rPr lang="zh-CN" altLang="zh-CN">
                <a:ea typeface="宋体" panose="02010600030101010101" pitchFamily="2" charset="-122"/>
              </a:rPr>
              <a:t>不能定义可修改的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a:ea typeface="宋体" panose="02010600030101010101" pitchFamily="2" charset="-122"/>
              </a:rPr>
              <a:t>变量。</a:t>
            </a:r>
          </a:p>
          <a:p>
            <a:pPr xmlns:a="http://schemas.openxmlformats.org/drawingml/2006/main" lvl="1"/>
            <a:r xmlns:a="http://schemas.openxmlformats.org/drawingml/2006/main">
              <a:rPr lang="zh-CN" altLang="zh-CN">
                <a:ea typeface="宋体" panose="02010600030101010101" pitchFamily="2" charset="-122"/>
              </a:rPr>
              <a:t>可能不包含对具有内部链接的变量的引用。</a:t>
            </a:r>
          </a:p>
          <a:p>
            <a:r xmlns:a="http://schemas.openxmlformats.org/drawingml/2006/main">
              <a:rPr lang="zh-CN" altLang="zh-CN">
                <a:ea typeface="宋体" panose="02010600030101010101" pitchFamily="2" charset="-122"/>
              </a:rPr>
              <a:t>允许这样的函数定义一个既是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static</a:t>
            </a:r>
            <a:r xmlns:a="http://schemas.openxmlformats.org/drawingml/2006/main">
              <a:rPr lang="zh-CN" altLang="zh-CN">
                <a:ea typeface="宋体" panose="02010600030101010101" pitchFamily="2" charset="-122"/>
              </a:rPr>
              <a:t>又是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const的变量</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但是，函数的每个内联定义都可以创建自己的变量副本。</a:t>
            </a:r>
          </a:p>
        </p:txBody>
      </p:sp>
      <p:sp>
        <p:nvSpPr>
          <p:cNvPr id="4" name="Footer Placeholder 3">
            <a:extLst>
              <a:ext uri="{FF2B5EF4-FFF2-40B4-BE49-F238E27FC236}">
                <a16:creationId xmlns:a16="http://schemas.microsoft.com/office/drawing/2014/main" id="{55180B91-C249-F71F-41DA-89758086054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9A192E3-34BD-CEB5-F336-0765884AEA9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B1B7CD6-0F71-384A-8E67-BD7375EE094F}" type="slidenum">
              <a:rPr lang="en-US" altLang="zh-CN" sz="1200">
                <a:latin typeface="Arial" panose="020B0604020202020204" pitchFamily="34" charset="0"/>
              </a:rPr>
              <a:pPr/>
              <a:t>73</a:t>
            </a:fld>
            <a:endParaRPr lang="en-US" altLang="zh-CN"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EBD386CD-2BA2-EE02-3713-4A4956FDC38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在 GCC (C99) 中使用内联函数</a:t>
            </a:r>
          </a:p>
        </p:txBody>
      </p:sp>
      <p:sp>
        <p:nvSpPr>
          <p:cNvPr id="88067" name="Content Placeholder 2">
            <a:extLst>
              <a:ext uri="{FF2B5EF4-FFF2-40B4-BE49-F238E27FC236}">
                <a16:creationId xmlns:a16="http://schemas.microsoft.com/office/drawing/2014/main" id="{41EC0969-F93A-1B48-62E4-3A8D126AAFAF}"/>
              </a:ext>
            </a:extLst>
          </p:cNvPr>
          <p:cNvSpPr>
            <a:spLocks noGrp="1"/>
          </p:cNvSpPr>
          <p:nvPr>
            <p:ph idx="1"/>
          </p:nvPr>
        </p:nvSpPr>
        <p:spPr/>
        <p:txBody>
          <a:bodyPr/>
          <a:lstStyle/>
          <a:p>
            <a:r xmlns:a="http://schemas.openxmlformats.org/drawingml/2006/main">
              <a:rPr lang="zh-CN" altLang="zh-CN">
                <a:ea typeface="宋体" panose="02010600030101010101" pitchFamily="2" charset="-122"/>
              </a:rPr>
              <a:t>一些编译器，包括 GCC，在 C99 标准之前支持内联函数。</a:t>
            </a:r>
          </a:p>
          <a:p>
            <a:r xmlns:a="http://schemas.openxmlformats.org/drawingml/2006/main">
              <a:rPr lang="zh-CN" altLang="zh-CN">
                <a:ea typeface="宋体" panose="02010600030101010101" pitchFamily="2" charset="-122"/>
              </a:rPr>
              <a:t>他们使用内联函数的规则可能与标准有所不同。</a:t>
            </a:r>
          </a:p>
          <a:p>
            <a:r xmlns:a="http://schemas.openxmlformats.org/drawingml/2006/main">
              <a:rPr lang="zh-CN" altLang="zh-CN">
                <a:ea typeface="宋体" panose="02010600030101010101" pitchFamily="2" charset="-122"/>
              </a:rPr>
              <a:t>前面描述的方案（使用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average.h</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average.c</a:t>
            </a:r>
            <a:r xmlns:a="http://schemas.openxmlformats.org/drawingml/2006/main">
              <a:rPr lang="zh-CN" altLang="zh-CN">
                <a:ea typeface="宋体" panose="02010600030101010101" pitchFamily="2" charset="-122"/>
              </a:rPr>
              <a:t>文件）可能不适用于这些编译器。</a:t>
            </a:r>
          </a:p>
          <a:p>
            <a:r xmlns:a="http://schemas.openxmlformats.org/drawingml/2006/main">
              <a:rPr lang="zh-CN" altLang="zh-CN">
                <a:ea typeface="宋体" panose="02010600030101010101" pitchFamily="2" charset="-122"/>
              </a:rPr>
              <a:t>预计 GCC 4.3 版将以 C99 标准中描述的方式支持内联函数。</a:t>
            </a:r>
          </a:p>
        </p:txBody>
      </p:sp>
      <p:sp>
        <p:nvSpPr>
          <p:cNvPr id="4" name="Footer Placeholder 3">
            <a:extLst>
              <a:ext uri="{FF2B5EF4-FFF2-40B4-BE49-F238E27FC236}">
                <a16:creationId xmlns:a16="http://schemas.microsoft.com/office/drawing/2014/main" id="{8777D49D-8F0A-66A5-E62A-C0BF4E79C10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FBA547A-69FE-50D3-ADAB-5139C4335A8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6317A08-7B99-3145-B0D7-100F154A4E42}" type="slidenum">
              <a:rPr lang="en-US" altLang="zh-CN" sz="1200">
                <a:latin typeface="Arial" panose="020B0604020202020204" pitchFamily="34" charset="0"/>
              </a:rPr>
              <a:pPr/>
              <a:t>74</a:t>
            </a:fld>
            <a:endParaRPr lang="en-US" altLang="zh-CN" sz="1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2C502B3D-4621-6145-D975-D235503EC79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在 GCC (C99) 中使用内联函数</a:t>
            </a:r>
          </a:p>
        </p:txBody>
      </p:sp>
      <p:sp>
        <p:nvSpPr>
          <p:cNvPr id="89091" name="Content Placeholder 2">
            <a:extLst>
              <a:ext uri="{FF2B5EF4-FFF2-40B4-BE49-F238E27FC236}">
                <a16:creationId xmlns:a16="http://schemas.microsoft.com/office/drawing/2014/main" id="{8EDD1937-5F79-18BB-72AF-FD4CDA4990C2}"/>
              </a:ext>
            </a:extLst>
          </p:cNvPr>
          <p:cNvSpPr>
            <a:spLocks noGrp="1"/>
          </p:cNvSpPr>
          <p:nvPr>
            <p:ph idx="1"/>
          </p:nvPr>
        </p:nvSpPr>
        <p:spPr/>
        <p:txBody>
          <a:bodyPr/>
          <a:lstStyle/>
          <a:p>
            <a:r xmlns:a="http://schemas.openxmlformats.org/drawingml/2006/main">
              <a:rPr lang="zh-CN" altLang="zh-CN">
                <a:ea typeface="宋体" panose="02010600030101010101" pitchFamily="2" charset="-122"/>
              </a:rPr>
              <a:t>无论 GCC 的版本如何，指定为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静态</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内联</a:t>
            </a:r>
            <a:r xmlns:a="http://schemas.openxmlformats.org/drawingml/2006/main">
              <a:rPr lang="zh-CN" altLang="zh-CN">
                <a:ea typeface="宋体" panose="02010600030101010101" pitchFamily="2" charset="-122"/>
              </a:rPr>
              <a:t>的函数都应该可以正常工作。</a:t>
            </a:r>
          </a:p>
          <a:p>
            <a:r xmlns:a="http://schemas.openxmlformats.org/drawingml/2006/main">
              <a:rPr lang="zh-CN" altLang="zh-CN">
                <a:ea typeface="宋体" panose="02010600030101010101" pitchFamily="2" charset="-122"/>
              </a:rPr>
              <a:t>这种策略在 C99 中也是合法的，所以它是最安全的选择。</a:t>
            </a:r>
          </a:p>
          <a:p>
            <a:r xmlns:a="http://schemas.openxmlformats.org/drawingml/2006/main">
              <a:rPr lang="zh-CN" altLang="zh-CN">
                <a:ea typeface="宋体" panose="02010600030101010101" pitchFamily="2" charset="-122"/>
              </a:rPr>
              <a:t>一个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静态的</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内联</a:t>
            </a:r>
            <a:r xmlns:a="http://schemas.openxmlformats.org/drawingml/2006/main">
              <a:rPr lang="zh-CN" altLang="zh-CN">
                <a:ea typeface="宋体" panose="02010600030101010101" pitchFamily="2" charset="-122"/>
              </a:rPr>
              <a:t>函数可以在单个文件中使用，也可以放在头文件中并包含在任何需要调用该函数的源文件中。</a:t>
            </a:r>
          </a:p>
        </p:txBody>
      </p:sp>
      <p:sp>
        <p:nvSpPr>
          <p:cNvPr id="4" name="Footer Placeholder 3">
            <a:extLst>
              <a:ext uri="{FF2B5EF4-FFF2-40B4-BE49-F238E27FC236}">
                <a16:creationId xmlns:a16="http://schemas.microsoft.com/office/drawing/2014/main" id="{3FA34C86-517A-284A-2F4E-8B78969F48E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78C5D47-7890-DA31-9C77-2BB0D5862FA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C57624-897B-DC4A-88EC-4E316488F3B3}" type="slidenum">
              <a:rPr lang="en-US" altLang="zh-CN" sz="1200">
                <a:latin typeface="Arial" panose="020B0604020202020204" pitchFamily="34" charset="0"/>
              </a:rPr>
              <a:pPr/>
              <a:t>75</a:t>
            </a:fld>
            <a:endParaRPr lang="en-US" altLang="zh-CN"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F6962B7A-232D-1783-486F-9BAEABF8AEF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在 GCC (C99) 中使用内联函数</a:t>
            </a:r>
          </a:p>
        </p:txBody>
      </p:sp>
      <p:sp>
        <p:nvSpPr>
          <p:cNvPr id="90115" name="Content Placeholder 2">
            <a:extLst>
              <a:ext uri="{FF2B5EF4-FFF2-40B4-BE49-F238E27FC236}">
                <a16:creationId xmlns:a16="http://schemas.microsoft.com/office/drawing/2014/main" id="{F0313124-753B-00DB-03D9-A6F33630D859}"/>
              </a:ext>
            </a:extLst>
          </p:cNvPr>
          <p:cNvSpPr>
            <a:spLocks noGrp="1"/>
          </p:cNvSpPr>
          <p:nvPr>
            <p:ph idx="1"/>
          </p:nvPr>
        </p:nvSpPr>
        <p:spPr/>
        <p:txBody>
          <a:bodyPr/>
          <a:lstStyle/>
          <a:p>
            <a:r xmlns:a="http://schemas.openxmlformats.org/drawingml/2006/main">
              <a:rPr lang="zh-CN" altLang="zh-CN">
                <a:ea typeface="宋体" panose="02010600030101010101" pitchFamily="2" charset="-122"/>
              </a:rPr>
              <a:t>一种在多个文件之间共享内联函数的技术，适用于旧版本的 GCC，但与 C99 冲突：</a:t>
            </a:r>
          </a:p>
          <a:p>
            <a:pPr xmlns:a="http://schemas.openxmlformats.org/drawingml/2006/main" lvl="1"/>
            <a:r xmlns:a="http://schemas.openxmlformats.org/drawingml/2006/main">
              <a:rPr lang="zh-CN" altLang="zh-CN">
                <a:ea typeface="宋体" panose="02010600030101010101" pitchFamily="2" charset="-122"/>
              </a:rPr>
              <a:t>将函数的定义放在头文件中。</a:t>
            </a:r>
          </a:p>
          <a:p>
            <a:pPr xmlns:a="http://schemas.openxmlformats.org/drawingml/2006/main" lvl="1"/>
            <a:r xmlns:a="http://schemas.openxmlformats.org/drawingml/2006/main">
              <a:rPr lang="zh-CN" altLang="zh-CN">
                <a:ea typeface="宋体" panose="02010600030101010101" pitchFamily="2" charset="-122"/>
              </a:rPr>
              <a:t>指定函数既是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extern</a:t>
            </a:r>
            <a:r xmlns:a="http://schemas.openxmlformats.org/drawingml/2006/main">
              <a:rPr lang="zh-CN" altLang="zh-CN">
                <a:ea typeface="宋体" panose="02010600030101010101" pitchFamily="2" charset="-122"/>
              </a:rPr>
              <a:t>又是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inline </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将头文件包含到任何包含函数调用的源文件中。</a:t>
            </a:r>
          </a:p>
          <a:p>
            <a:pPr xmlns:a="http://schemas.openxmlformats.org/drawingml/2006/main" lvl="1"/>
            <a:r xmlns:a="http://schemas.openxmlformats.org/drawingml/2006/main">
              <a:rPr lang="zh-CN" altLang="zh-CN">
                <a:ea typeface="宋体" panose="02010600030101010101" pitchFamily="2" charset="-122"/>
              </a:rPr>
              <a:t>将定义的第二个副本（不包括</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extern</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inline字样）放在一个</a:t>
            </a:r>
            <a:r xmlns:a="http://schemas.openxmlformats.org/drawingml/2006/main">
              <a:rPr lang="zh-CN" altLang="zh-CN">
                <a:ea typeface="宋体" panose="02010600030101010101" pitchFamily="2" charset="-122"/>
              </a:rPr>
              <a:t>源文件中。</a:t>
            </a:r>
          </a:p>
          <a:p>
            <a:r xmlns:a="http://schemas.openxmlformats.org/drawingml/2006/main">
              <a:rPr lang="zh-CN" altLang="zh-CN">
                <a:ea typeface="宋体" panose="02010600030101010101" pitchFamily="2" charset="-122"/>
              </a:rPr>
              <a:t>关于 GCC 的最后一点说明：仅当使用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-O</a:t>
            </a:r>
            <a:r xmlns:a="http://schemas.openxmlformats.org/drawingml/2006/main">
              <a:rPr lang="zh-CN" altLang="zh-CN">
                <a:ea typeface="宋体" panose="02010600030101010101" pitchFamily="2" charset="-122"/>
              </a:rPr>
              <a:t>命令行选项时，函数才会“内联”。</a:t>
            </a:r>
          </a:p>
        </p:txBody>
      </p:sp>
      <p:sp>
        <p:nvSpPr>
          <p:cNvPr id="4" name="Footer Placeholder 3">
            <a:extLst>
              <a:ext uri="{FF2B5EF4-FFF2-40B4-BE49-F238E27FC236}">
                <a16:creationId xmlns:a16="http://schemas.microsoft.com/office/drawing/2014/main" id="{E1782CC2-1188-D890-FD36-FFFFC6A8A69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1FCC9B0-99E2-030C-3968-0BC5146CFE6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4D0137-A595-0943-9C90-6658A6E1DCBF}" type="slidenum">
              <a:rPr lang="en-US" altLang="zh-CN" sz="1200">
                <a:latin typeface="Arial" panose="020B0604020202020204" pitchFamily="34" charset="0"/>
              </a:rPr>
              <a:pPr/>
              <a:t>76</a:t>
            </a:fld>
            <a:endParaRPr lang="en-US" altLang="zh-CN"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82942D0-BF1F-A65E-EB5A-EF1C71C33F8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声明语法</a:t>
            </a:r>
          </a:p>
        </p:txBody>
      </p:sp>
      <p:sp>
        <p:nvSpPr>
          <p:cNvPr id="20483" name="Content Placeholder 2">
            <a:extLst>
              <a:ext uri="{FF2B5EF4-FFF2-40B4-BE49-F238E27FC236}">
                <a16:creationId xmlns:a16="http://schemas.microsoft.com/office/drawing/2014/main" id="{E3B4B299-7BD6-E698-E593-349F59FA9D71}"/>
              </a:ext>
            </a:extLst>
          </p:cNvPr>
          <p:cNvSpPr>
            <a:spLocks noGrp="1"/>
          </p:cNvSpPr>
          <p:nvPr>
            <p:ph idx="1"/>
          </p:nvPr>
        </p:nvSpPr>
        <p:spPr/>
        <p:txBody>
          <a:bodyPr/>
          <a:lstStyle/>
          <a:p>
            <a:r xmlns:a="http://schemas.openxmlformats.org/drawingml/2006/main">
              <a:rPr lang="zh-CN" altLang="zh-CN" sz="2500">
                <a:ea typeface="宋体" panose="02010600030101010101" pitchFamily="2" charset="-122"/>
              </a:rPr>
              <a:t>带有存储类、类型限定符和三个类型说明符的声明：</a:t>
            </a:r>
          </a:p>
          <a:p>
            <a:pPr>
              <a:buFontTx/>
              <a:buNone/>
            </a:pPr>
            <a:endParaRPr lang="en-US" altLang="zh-CN" sz="2200">
              <a:ea typeface="宋体" panose="02010600030101010101" pitchFamily="2" charset="-122"/>
            </a:endParaRPr>
          </a:p>
          <a:p>
            <a:pPr>
              <a:buFontTx/>
              <a:buNone/>
            </a:pPr>
            <a:endParaRPr lang="en-US" altLang="zh-CN" sz="2200">
              <a:ea typeface="宋体" panose="02010600030101010101" pitchFamily="2" charset="-122"/>
            </a:endParaRPr>
          </a:p>
          <a:p>
            <a:pPr>
              <a:buFontTx/>
              <a:buNone/>
            </a:pPr>
            <a:endParaRPr lang="en-US" altLang="zh-CN" sz="2200">
              <a:ea typeface="宋体" panose="02010600030101010101" pitchFamily="2" charset="-122"/>
            </a:endParaRPr>
          </a:p>
          <a:p>
            <a:pPr>
              <a:buFontTx/>
              <a:buNone/>
            </a:pPr>
            <a:endParaRPr lang="en-US" altLang="zh-CN" sz="2200">
              <a:ea typeface="宋体" panose="02010600030101010101" pitchFamily="2" charset="-122"/>
            </a:endParaRPr>
          </a:p>
          <a:p>
            <a:r xmlns:a="http://schemas.openxmlformats.org/drawingml/2006/main">
              <a:rPr lang="zh-CN" altLang="zh-CN" sz="2500">
                <a:ea typeface="宋体" panose="02010600030101010101" pitchFamily="2" charset="-122"/>
              </a:rPr>
              <a:t>函数声明可能具有存储类、类型限定符和类型说明符：</a:t>
            </a:r>
          </a:p>
        </p:txBody>
      </p:sp>
      <p:sp>
        <p:nvSpPr>
          <p:cNvPr id="4" name="Footer Placeholder 3">
            <a:extLst>
              <a:ext uri="{FF2B5EF4-FFF2-40B4-BE49-F238E27FC236}">
                <a16:creationId xmlns:a16="http://schemas.microsoft.com/office/drawing/2014/main" id="{73F8D1F0-9849-562F-ABE2-09CEB4CF4CF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553D119-0DFB-67D1-AEED-213E650C118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B662BB-F5F8-9D41-A647-00349026A0F2}" type="slidenum">
              <a:rPr lang="en-US" altLang="zh-CN" sz="1200">
                <a:latin typeface="Arial" panose="020B0604020202020204" pitchFamily="34" charset="0"/>
              </a:rPr>
              <a:pPr/>
              <a:t>8</a:t>
            </a:fld>
            <a:endParaRPr lang="en-US" altLang="zh-CN" sz="1800"/>
          </a:p>
        </p:txBody>
      </p:sp>
      <p:pic>
        <p:nvPicPr>
          <p:cNvPr id="20486" name="Picture 6">
            <a:extLst>
              <a:ext uri="{FF2B5EF4-FFF2-40B4-BE49-F238E27FC236}">
                <a16:creationId xmlns:a16="http://schemas.microsoft.com/office/drawing/2014/main" id="{F413BA74-C8D9-71CA-41C9-2028A1D7F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100" y="2463800"/>
            <a:ext cx="5411788"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20487" name="Picture 6">
            <a:extLst>
              <a:ext uri="{FF2B5EF4-FFF2-40B4-BE49-F238E27FC236}">
                <a16:creationId xmlns:a16="http://schemas.microsoft.com/office/drawing/2014/main" id="{AA4E6389-F0D5-6F6C-217F-F6F6FFB6B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0" y="4913313"/>
            <a:ext cx="3446463"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6511CE4-6D8E-C586-323D-2304BF21923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存储类</a:t>
            </a:r>
          </a:p>
        </p:txBody>
      </p:sp>
      <p:sp>
        <p:nvSpPr>
          <p:cNvPr id="21507" name="Content Placeholder 2">
            <a:extLst>
              <a:ext uri="{FF2B5EF4-FFF2-40B4-BE49-F238E27FC236}">
                <a16:creationId xmlns:a16="http://schemas.microsoft.com/office/drawing/2014/main" id="{BAB2D219-06F0-F78D-0D08-5274273AD07A}"/>
              </a:ext>
            </a:extLst>
          </p:cNvPr>
          <p:cNvSpPr>
            <a:spLocks noGrp="1"/>
          </p:cNvSpPr>
          <p:nvPr>
            <p:ph idx="1"/>
          </p:nvPr>
        </p:nvSpPr>
        <p:spPr/>
        <p:txBody>
          <a:bodyPr/>
          <a:lstStyle/>
          <a:p>
            <a:r xmlns:a="http://schemas.openxmlformats.org/drawingml/2006/main">
              <a:rPr lang="zh-CN" altLang="zh-CN">
                <a:ea typeface="宋体" panose="02010600030101010101" pitchFamily="2" charset="-122"/>
              </a:rPr>
              <a:t>可以为变量以及（在较小程度上）函数和参数指定存储类。</a:t>
            </a:r>
          </a:p>
          <a:p>
            <a:r xmlns:a="http://schemas.openxmlformats.org/drawingml/2006/main">
              <a:rPr lang="zh-CN" altLang="zh-CN">
                <a:ea typeface="宋体" panose="02010600030101010101" pitchFamily="2" charset="-122"/>
              </a:rPr>
              <a:t>回想一下，术语</a:t>
            </a:r>
            <a:r xmlns:a="http://schemas.openxmlformats.org/drawingml/2006/main">
              <a:rPr lang="zh-CN" altLang="zh-CN" i="1">
                <a:ea typeface="宋体" panose="02010600030101010101" pitchFamily="2" charset="-122"/>
              </a:rPr>
              <a:t>块</a:t>
            </a:r>
            <a:r xmlns:a="http://schemas.openxmlformats.org/drawingml/2006/main">
              <a:rPr lang="zh-CN" altLang="zh-CN">
                <a:ea typeface="宋体" panose="02010600030101010101" pitchFamily="2" charset="-122"/>
              </a:rPr>
              <a:t>是指函数体（大括号中的部分）或复合语句，可能包含声明。</a:t>
            </a:r>
          </a:p>
        </p:txBody>
      </p:sp>
      <p:sp>
        <p:nvSpPr>
          <p:cNvPr id="4" name="Footer Placeholder 3">
            <a:extLst>
              <a:ext uri="{FF2B5EF4-FFF2-40B4-BE49-F238E27FC236}">
                <a16:creationId xmlns:a16="http://schemas.microsoft.com/office/drawing/2014/main" id="{CA95600C-5875-F2C8-DE6B-62E2E5234F1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F5D8EC5-D75F-55C6-4658-F451BA1D308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08512A-F3CB-C34D-80FE-3517792ADFC4}" type="slidenum">
              <a:rPr lang="en-US" altLang="zh-CN" sz="1200">
                <a:latin typeface="Arial" panose="020B0604020202020204" pitchFamily="34" charset="0"/>
              </a:rPr>
              <a:pPr/>
              <a:t>9</a:t>
            </a:fld>
            <a:endParaRPr lang="en-US" altLang="zh-CN" sz="1800"/>
          </a:p>
        </p:txBody>
      </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\\Serabi\editing\JHorstTM\tm2.ppt</Template>
  <TotalTime>4883</TotalTime>
  <Words>5998</Words>
  <Application>Microsoft Macintosh PowerPoint</Application>
  <PresentationFormat>全屏显示(4:3)</PresentationFormat>
  <Paragraphs>703</Paragraphs>
  <Slides>76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76</vt:i4>
      </vt:variant>
    </vt:vector>
  </HeadingPairs>
  <TitlesOfParts>
    <vt:vector size="80" baseType="lpstr">
      <vt:lpstr>Times New Roman</vt:lpstr>
      <vt:lpstr>Arial</vt:lpstr>
      <vt:lpstr>Courier New</vt:lpstr>
      <vt:lpstr>tm2</vt:lpstr>
      <vt:lpstr>Chapter 18</vt:lpstr>
      <vt:lpstr>Declaration Syntax</vt:lpstr>
      <vt:lpstr>Declaration Syntax</vt:lpstr>
      <vt:lpstr>Declaration Syntax</vt:lpstr>
      <vt:lpstr>Declaration Syntax</vt:lpstr>
      <vt:lpstr>Declaration Syntax</vt:lpstr>
      <vt:lpstr>Declaration Syntax</vt:lpstr>
      <vt:lpstr>Declaration Syntax</vt:lpstr>
      <vt:lpstr>Storage Classes</vt:lpstr>
      <vt:lpstr>Properties of Variables</vt:lpstr>
      <vt:lpstr>Properties of Variables</vt:lpstr>
      <vt:lpstr>Properties of Variables</vt:lpstr>
      <vt:lpstr>Properties of Variables</vt:lpstr>
      <vt:lpstr>Properties of Variables</vt:lpstr>
      <vt:lpstr>Properties of Variables</vt:lpstr>
      <vt:lpstr>The auto Storage Class</vt:lpstr>
      <vt:lpstr>The static Storage Class</vt:lpstr>
      <vt:lpstr>The static Storage Class</vt:lpstr>
      <vt:lpstr>The static Storage Class</vt:lpstr>
      <vt:lpstr>The static Storage Class</vt:lpstr>
      <vt:lpstr>The static Storage Class</vt:lpstr>
      <vt:lpstr>The extern Storage Class</vt:lpstr>
      <vt:lpstr>The extern Storage Class</vt:lpstr>
      <vt:lpstr>The extern Storage Class</vt:lpstr>
      <vt:lpstr>The extern Storage Class</vt:lpstr>
      <vt:lpstr>The register Storage Class</vt:lpstr>
      <vt:lpstr>The register Storage Class</vt:lpstr>
      <vt:lpstr>The register Storage Class</vt:lpstr>
      <vt:lpstr>The register Storage Class</vt:lpstr>
      <vt:lpstr>The Storage Class of a Function</vt:lpstr>
      <vt:lpstr>The Storage Class of a Function</vt:lpstr>
      <vt:lpstr>The Storage Class of a Function</vt:lpstr>
      <vt:lpstr>Summary</vt:lpstr>
      <vt:lpstr>Summary</vt:lpstr>
      <vt:lpstr>Summary</vt:lpstr>
      <vt:lpstr>Type Qualifiers</vt:lpstr>
      <vt:lpstr>Type Qualifiers</vt:lpstr>
      <vt:lpstr>Type Qualifiers</vt:lpstr>
      <vt:lpstr>Type Qualifiers</vt:lpstr>
      <vt:lpstr>Type Qualifiers</vt:lpstr>
      <vt:lpstr>Declarators</vt:lpstr>
      <vt:lpstr>Declarators</vt:lpstr>
      <vt:lpstr>Declarators</vt:lpstr>
      <vt:lpstr>Declarators</vt:lpstr>
      <vt:lpstr>Declarators</vt:lpstr>
      <vt:lpstr>Declarators</vt:lpstr>
      <vt:lpstr>Deciphering Complex Declarations</vt:lpstr>
      <vt:lpstr>Deciphering Complex Declarations</vt:lpstr>
      <vt:lpstr>Deciphering Complex Declarations</vt:lpstr>
      <vt:lpstr>Deciphering Complex Declarations</vt:lpstr>
      <vt:lpstr>Deciphering Complex Declarations</vt:lpstr>
      <vt:lpstr>Deciphering Complex Declarations</vt:lpstr>
      <vt:lpstr>Deciphering Complex Declarations</vt:lpstr>
      <vt:lpstr>Using Type Definitions to Simplify Declarations</vt:lpstr>
      <vt:lpstr>Initializers</vt:lpstr>
      <vt:lpstr>Initializers</vt:lpstr>
      <vt:lpstr>Initializers</vt:lpstr>
      <vt:lpstr>Initializers</vt:lpstr>
      <vt:lpstr>Initializers</vt:lpstr>
      <vt:lpstr>Initializers</vt:lpstr>
      <vt:lpstr>Initializers</vt:lpstr>
      <vt:lpstr>Uninitialized Variables</vt:lpstr>
      <vt:lpstr>Inline Functions (C99)</vt:lpstr>
      <vt:lpstr>Inline Functions (C99)</vt:lpstr>
      <vt:lpstr>Inline Functions (C99)</vt:lpstr>
      <vt:lpstr>Inline Definitions (C99)</vt:lpstr>
      <vt:lpstr>Inline Definitions (C99)</vt:lpstr>
      <vt:lpstr>Inline Definitions (C99)</vt:lpstr>
      <vt:lpstr>Inline Definitions (C99)</vt:lpstr>
      <vt:lpstr>Inline Definitions (C99)</vt:lpstr>
      <vt:lpstr>Inline Definitions (C99)</vt:lpstr>
      <vt:lpstr>Inline Definitions (C99)</vt:lpstr>
      <vt:lpstr>Restrictions on Inline Functions (C99)</vt:lpstr>
      <vt:lpstr>Using Inline Functions with GCC (C99)</vt:lpstr>
      <vt:lpstr>Using Inline Functions with GCC (C99)</vt:lpstr>
      <vt:lpstr>Using Inline Functions with GCC (C99)</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Yibiao Yang</cp:lastModifiedBy>
  <cp:revision>825</cp:revision>
  <cp:lastPrinted>1999-11-08T20:52:53Z</cp:lastPrinted>
  <dcterms:created xsi:type="dcterms:W3CDTF">1999-08-24T18:39:05Z</dcterms:created>
  <dcterms:modified xsi:type="dcterms:W3CDTF">2022-09-26T10:51:42Z</dcterms:modified>
</cp:coreProperties>
</file>