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84"/>
  </p:notesMasterIdLst>
  <p:sldIdLst>
    <p:sldId id="282" r:id="rId2"/>
    <p:sldId id="348" r:id="rId3"/>
    <p:sldId id="446" r:id="rId4"/>
    <p:sldId id="444" r:id="rId5"/>
    <p:sldId id="350" r:id="rId6"/>
    <p:sldId id="436" r:id="rId7"/>
    <p:sldId id="437" r:id="rId8"/>
    <p:sldId id="352" r:id="rId9"/>
    <p:sldId id="450" r:id="rId10"/>
    <p:sldId id="451" r:id="rId11"/>
    <p:sldId id="452" r:id="rId12"/>
    <p:sldId id="353" r:id="rId13"/>
    <p:sldId id="354" r:id="rId14"/>
    <p:sldId id="356" r:id="rId15"/>
    <p:sldId id="357" r:id="rId16"/>
    <p:sldId id="448" r:id="rId17"/>
    <p:sldId id="449" r:id="rId18"/>
    <p:sldId id="358" r:id="rId19"/>
    <p:sldId id="445" r:id="rId20"/>
    <p:sldId id="359" r:id="rId21"/>
    <p:sldId id="360" r:id="rId22"/>
    <p:sldId id="361" r:id="rId23"/>
    <p:sldId id="362" r:id="rId24"/>
    <p:sldId id="423" r:id="rId25"/>
    <p:sldId id="364" r:id="rId26"/>
    <p:sldId id="438" r:id="rId27"/>
    <p:sldId id="366" r:id="rId28"/>
    <p:sldId id="367" r:id="rId29"/>
    <p:sldId id="424" r:id="rId30"/>
    <p:sldId id="425" r:id="rId31"/>
    <p:sldId id="368" r:id="rId32"/>
    <p:sldId id="369" r:id="rId33"/>
    <p:sldId id="440" r:id="rId34"/>
    <p:sldId id="370" r:id="rId35"/>
    <p:sldId id="441" r:id="rId36"/>
    <p:sldId id="442" r:id="rId37"/>
    <p:sldId id="371" r:id="rId38"/>
    <p:sldId id="372" r:id="rId39"/>
    <p:sldId id="373" r:id="rId40"/>
    <p:sldId id="374" r:id="rId41"/>
    <p:sldId id="375" r:id="rId42"/>
    <p:sldId id="376" r:id="rId43"/>
    <p:sldId id="377" r:id="rId44"/>
    <p:sldId id="378" r:id="rId45"/>
    <p:sldId id="443" r:id="rId46"/>
    <p:sldId id="379" r:id="rId47"/>
    <p:sldId id="380" r:id="rId48"/>
    <p:sldId id="426" r:id="rId49"/>
    <p:sldId id="381" r:id="rId50"/>
    <p:sldId id="382" r:id="rId51"/>
    <p:sldId id="383" r:id="rId52"/>
    <p:sldId id="428" r:id="rId53"/>
    <p:sldId id="429" r:id="rId54"/>
    <p:sldId id="427" r:id="rId55"/>
    <p:sldId id="386" r:id="rId56"/>
    <p:sldId id="387" r:id="rId57"/>
    <p:sldId id="389" r:id="rId58"/>
    <p:sldId id="390" r:id="rId59"/>
    <p:sldId id="391" r:id="rId60"/>
    <p:sldId id="393" r:id="rId61"/>
    <p:sldId id="447" r:id="rId62"/>
    <p:sldId id="394" r:id="rId63"/>
    <p:sldId id="430" r:id="rId64"/>
    <p:sldId id="431" r:id="rId65"/>
    <p:sldId id="432" r:id="rId66"/>
    <p:sldId id="395" r:id="rId67"/>
    <p:sldId id="397" r:id="rId68"/>
    <p:sldId id="398" r:id="rId69"/>
    <p:sldId id="399" r:id="rId70"/>
    <p:sldId id="400" r:id="rId71"/>
    <p:sldId id="401" r:id="rId72"/>
    <p:sldId id="433" r:id="rId73"/>
    <p:sldId id="434" r:id="rId74"/>
    <p:sldId id="435" r:id="rId75"/>
    <p:sldId id="402" r:id="rId76"/>
    <p:sldId id="404" r:id="rId77"/>
    <p:sldId id="405" r:id="rId78"/>
    <p:sldId id="406" r:id="rId79"/>
    <p:sldId id="408" r:id="rId80"/>
    <p:sldId id="409" r:id="rId81"/>
    <p:sldId id="439" r:id="rId82"/>
    <p:sldId id="412" r:id="rId83"/>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DE8F3C5-5AC1-D0DF-2A1A-83FD0C05D4EB}"/>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6145B6AA-E387-3A8B-553F-7633CDDB4835}"/>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97284" name="Rectangle 4">
            <a:extLst>
              <a:ext uri="{FF2B5EF4-FFF2-40B4-BE49-F238E27FC236}">
                <a16:creationId xmlns:a16="http://schemas.microsoft.com/office/drawing/2014/main" id="{BFDC444B-23F8-5970-C4C4-1EC53895895B}"/>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2E524726-0ED2-9D6A-CD2F-B991ADA6096C}"/>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D68E18DB-1586-5034-3165-A0E644369077}"/>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A0C09B4B-2576-1FAC-8FD9-D92AA78850F5}"/>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0B763BBF-43A9-D64D-A87D-97AF4BEB6C7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61B3D8AB-07AB-8691-3E80-FC9BD149806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05DB15-13BF-28FD-1B68-6141F502FE6F}"/>
              </a:ext>
            </a:extLst>
          </p:cNvPr>
          <p:cNvSpPr>
            <a:spLocks noGrp="1"/>
          </p:cNvSpPr>
          <p:nvPr>
            <p:ph type="sldNum" sz="quarter" idx="11"/>
          </p:nvPr>
        </p:nvSpPr>
        <p:spPr/>
        <p:txBody>
          <a:bodyPr/>
          <a:lstStyle>
            <a:lvl1pPr>
              <a:defRPr/>
            </a:lvl1pPr>
          </a:lstStyle>
          <a:p>
            <a:fld id="{B9EB5697-121A-AA45-8972-7122292FFEA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2018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3688115-243A-9D10-E3A6-CCE64CAEEC6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F9B3691-B5DD-E5C8-C3AC-288FD28D3F44}"/>
              </a:ext>
            </a:extLst>
          </p:cNvPr>
          <p:cNvSpPr>
            <a:spLocks noGrp="1"/>
          </p:cNvSpPr>
          <p:nvPr>
            <p:ph type="sldNum" sz="quarter" idx="11"/>
          </p:nvPr>
        </p:nvSpPr>
        <p:spPr/>
        <p:txBody>
          <a:bodyPr/>
          <a:lstStyle>
            <a:lvl1pPr>
              <a:defRPr/>
            </a:lvl1pPr>
          </a:lstStyle>
          <a:p>
            <a:fld id="{9A1C251A-5515-434E-9F37-EA86EEF789A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05496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5DD9AE4-0DDC-1A31-35B5-956C03456A1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0446BB8-C61E-53EF-A563-E574BBA4079D}"/>
              </a:ext>
            </a:extLst>
          </p:cNvPr>
          <p:cNvSpPr>
            <a:spLocks noGrp="1"/>
          </p:cNvSpPr>
          <p:nvPr>
            <p:ph type="sldNum" sz="quarter" idx="11"/>
          </p:nvPr>
        </p:nvSpPr>
        <p:spPr/>
        <p:txBody>
          <a:bodyPr/>
          <a:lstStyle>
            <a:lvl1pPr>
              <a:defRPr/>
            </a:lvl1pPr>
          </a:lstStyle>
          <a:p>
            <a:fld id="{0D82933A-E830-7648-9123-462BF24BE6D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25335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57AF13A-C898-9914-642F-4548B5894AD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675A85E-13DC-F2C1-F06B-DE7F1E882FB2}"/>
              </a:ext>
            </a:extLst>
          </p:cNvPr>
          <p:cNvSpPr>
            <a:spLocks noGrp="1"/>
          </p:cNvSpPr>
          <p:nvPr>
            <p:ph type="sldNum" sz="quarter" idx="11"/>
          </p:nvPr>
        </p:nvSpPr>
        <p:spPr/>
        <p:txBody>
          <a:bodyPr/>
          <a:lstStyle>
            <a:lvl1pPr>
              <a:defRPr/>
            </a:lvl1pPr>
          </a:lstStyle>
          <a:p>
            <a:fld id="{CA969ABB-75CD-B549-8027-09B9FE6E401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1085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DCD09834-1C9A-A785-D329-1F22B8EF7385}"/>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A2882E4-7256-8AD3-0FC6-C943772B5FEB}"/>
              </a:ext>
            </a:extLst>
          </p:cNvPr>
          <p:cNvSpPr>
            <a:spLocks noGrp="1"/>
          </p:cNvSpPr>
          <p:nvPr>
            <p:ph type="sldNum" sz="quarter" idx="11"/>
          </p:nvPr>
        </p:nvSpPr>
        <p:spPr/>
        <p:txBody>
          <a:bodyPr/>
          <a:lstStyle>
            <a:lvl1pPr>
              <a:defRPr/>
            </a:lvl1pPr>
          </a:lstStyle>
          <a:p>
            <a:fld id="{34513BF6-CE4C-C043-AA09-28D75D9EA6E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59490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4A5C827-509C-3A21-12F4-125ED5E6CE1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7019E4D3-5B21-EE06-7227-527E7CD348F7}"/>
              </a:ext>
            </a:extLst>
          </p:cNvPr>
          <p:cNvSpPr>
            <a:spLocks noGrp="1"/>
          </p:cNvSpPr>
          <p:nvPr>
            <p:ph type="sldNum" sz="quarter" idx="11"/>
          </p:nvPr>
        </p:nvSpPr>
        <p:spPr/>
        <p:txBody>
          <a:bodyPr/>
          <a:lstStyle>
            <a:lvl1pPr>
              <a:defRPr/>
            </a:lvl1pPr>
          </a:lstStyle>
          <a:p>
            <a:fld id="{3B644FC0-2483-7F41-8DB3-C0E3EC38555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67572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88A8D6E0-592B-A5E4-2316-169084958BD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50D30615-668B-1BAE-C14E-B1C644CD1404}"/>
              </a:ext>
            </a:extLst>
          </p:cNvPr>
          <p:cNvSpPr>
            <a:spLocks noGrp="1"/>
          </p:cNvSpPr>
          <p:nvPr>
            <p:ph type="sldNum" sz="quarter" idx="11"/>
          </p:nvPr>
        </p:nvSpPr>
        <p:spPr/>
        <p:txBody>
          <a:bodyPr/>
          <a:lstStyle>
            <a:lvl1pPr>
              <a:defRPr/>
            </a:lvl1pPr>
          </a:lstStyle>
          <a:p>
            <a:fld id="{63A1D4B5-92A8-9E46-B6EA-C63E00B2049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39279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FD2AC766-A2FD-EA9F-8CA6-714ACA50CBD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76B02ACC-7521-004E-9C13-3C6E6277C5ED}"/>
              </a:ext>
            </a:extLst>
          </p:cNvPr>
          <p:cNvSpPr>
            <a:spLocks noGrp="1"/>
          </p:cNvSpPr>
          <p:nvPr>
            <p:ph type="sldNum" sz="quarter" idx="11"/>
          </p:nvPr>
        </p:nvSpPr>
        <p:spPr/>
        <p:txBody>
          <a:bodyPr/>
          <a:lstStyle>
            <a:lvl1pPr>
              <a:defRPr/>
            </a:lvl1pPr>
          </a:lstStyle>
          <a:p>
            <a:fld id="{4CBF03F7-1D24-164F-99C8-0EAA31FC2EB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80802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4E3EE9-6C52-0A9C-5BB8-5C25D191155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CD1DFFD1-8073-0F85-DC0D-A5BD7A584356}"/>
              </a:ext>
            </a:extLst>
          </p:cNvPr>
          <p:cNvSpPr>
            <a:spLocks noGrp="1"/>
          </p:cNvSpPr>
          <p:nvPr>
            <p:ph type="sldNum" sz="quarter" idx="11"/>
          </p:nvPr>
        </p:nvSpPr>
        <p:spPr/>
        <p:txBody>
          <a:bodyPr/>
          <a:lstStyle>
            <a:lvl1pPr>
              <a:defRPr/>
            </a:lvl1pPr>
          </a:lstStyle>
          <a:p>
            <a:fld id="{729142E4-4B80-BC4C-9A57-5468A2DA57F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28106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3F8143D3-4E71-29AD-D42C-112945E071B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32CBE0FB-EAAD-E810-59E9-E6FDAA55AFD7}"/>
              </a:ext>
            </a:extLst>
          </p:cNvPr>
          <p:cNvSpPr>
            <a:spLocks noGrp="1"/>
          </p:cNvSpPr>
          <p:nvPr>
            <p:ph type="sldNum" sz="quarter" idx="11"/>
          </p:nvPr>
        </p:nvSpPr>
        <p:spPr/>
        <p:txBody>
          <a:bodyPr/>
          <a:lstStyle>
            <a:lvl1pPr>
              <a:defRPr/>
            </a:lvl1pPr>
          </a:lstStyle>
          <a:p>
            <a:fld id="{B63DFB27-D4DE-E541-BD2D-758D76FA80C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48660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E8848FD9-3F8B-8310-AA6E-67F8607BAAEE}"/>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8F162960-3E4E-5FFD-3E5F-5BC1A14614AC}"/>
              </a:ext>
            </a:extLst>
          </p:cNvPr>
          <p:cNvSpPr>
            <a:spLocks noGrp="1"/>
          </p:cNvSpPr>
          <p:nvPr>
            <p:ph type="sldNum" sz="quarter" idx="11"/>
          </p:nvPr>
        </p:nvSpPr>
        <p:spPr/>
        <p:txBody>
          <a:bodyPr/>
          <a:lstStyle>
            <a:lvl1pPr>
              <a:defRPr/>
            </a:lvl1pPr>
          </a:lstStyle>
          <a:p>
            <a:fld id="{84F674A1-4160-2A43-B4B0-E5C931173C82}"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92749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71E67A3-DA3B-FFB4-3E08-0E6273A48821}"/>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288B589D-6BA6-6EC0-674C-CDC9C04EA4FD}"/>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BCD2B1BE-868C-C908-7A7D-6166BD9B787F}"/>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57E2D5AA-344E-5C85-90F7-C4A0F105F562}"/>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63C2F2A3-C3D3-634E-9C6E-3CFABA43079D}" type="slidenum">
              <a:rPr lang="en-US" altLang="zh-CN"/>
              <a:pPr/>
              <a:t>‹#›</a:t>
            </a:fld>
            <a:endParaRPr lang="en-US" altLang="zh-CN" sz="1800"/>
          </a:p>
        </p:txBody>
      </p:sp>
      <p:sp>
        <p:nvSpPr>
          <p:cNvPr id="14343" name="Rectangle 7">
            <a:extLst>
              <a:ext uri="{FF2B5EF4-FFF2-40B4-BE49-F238E27FC236}">
                <a16:creationId xmlns:a16="http://schemas.microsoft.com/office/drawing/2014/main" id="{A74E5A91-1B3B-337A-B435-629B84B3D877}"/>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19 章：程序设计</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DB60898D-7127-A3D5-096A-20D757B20662}"/>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FD7A43-C75D-B9A3-BFA8-8C6F64589287}"/>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E71A6D7A-44AF-708C-49D1-F584094A511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8F31F7-D97F-9847-8029-5B584782D221}"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0CC101BE-B681-0776-1A64-A859464107D9}"/>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第十九章</a:t>
            </a:r>
          </a:p>
        </p:txBody>
      </p:sp>
      <p:sp>
        <p:nvSpPr>
          <p:cNvPr id="13317" name="Rectangle 2051">
            <a:extLst>
              <a:ext uri="{FF2B5EF4-FFF2-40B4-BE49-F238E27FC236}">
                <a16:creationId xmlns:a16="http://schemas.microsoft.com/office/drawing/2014/main" id="{60BC9EAB-8823-E09E-F6C3-22A7D2497D3B}"/>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程序设计</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B319650-AF49-AD3E-04DE-103DB894ECB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2531" name="Content Placeholder 2">
            <a:extLst>
              <a:ext uri="{FF2B5EF4-FFF2-40B4-BE49-F238E27FC236}">
                <a16:creationId xmlns:a16="http://schemas.microsoft.com/office/drawing/2014/main" id="{77C3A262-C30B-15D5-703B-96A5CC89AE1D}"/>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抽象。</a:t>
            </a:r>
            <a:r xmlns:a="http://schemas.openxmlformats.org/drawingml/2006/main">
              <a:rPr lang="zh-CN" altLang="zh-CN">
                <a:ea typeface="宋体" panose="02010600030101010101" pitchFamily="2" charset="-122"/>
              </a:rPr>
              <a:t>一个设计合理的模块可以被视为一个</a:t>
            </a:r>
            <a:r xmlns:a="http://schemas.openxmlformats.org/drawingml/2006/main">
              <a:rPr lang="zh-CN" altLang="zh-CN" b="1" i="1">
                <a:ea typeface="宋体" panose="02010600030101010101" pitchFamily="2" charset="-122"/>
              </a:rPr>
              <a:t>抽象；</a:t>
            </a:r>
            <a:r xmlns:a="http://schemas.openxmlformats.org/drawingml/2006/main">
              <a:rPr lang="zh-CN" altLang="zh-CN">
                <a:ea typeface="宋体" panose="02010600030101010101" pitchFamily="2" charset="-122"/>
              </a:rPr>
              <a:t>我们知道它的作用，但我们不担心它是如何工作的。</a:t>
            </a:r>
          </a:p>
          <a:p>
            <a:r xmlns:a="http://schemas.openxmlformats.org/drawingml/2006/main">
              <a:rPr lang="zh-CN" altLang="zh-CN">
                <a:ea typeface="宋体" panose="02010600030101010101" pitchFamily="2" charset="-122"/>
              </a:rPr>
              <a:t>多亏了抽象，不必了解整个程序的工作原理就可以对其中的一部分进行更改。</a:t>
            </a:r>
          </a:p>
          <a:p>
            <a:r xmlns:a="http://schemas.openxmlformats.org/drawingml/2006/main">
              <a:rPr lang="zh-CN" altLang="zh-CN">
                <a:ea typeface="宋体" panose="02010600030101010101" pitchFamily="2" charset="-122"/>
              </a:rPr>
              <a:t>抽象还使团队的多个成员更容易处理同一个程序。</a:t>
            </a:r>
          </a:p>
        </p:txBody>
      </p:sp>
      <p:sp>
        <p:nvSpPr>
          <p:cNvPr id="4" name="Footer Placeholder 3">
            <a:extLst>
              <a:ext uri="{FF2B5EF4-FFF2-40B4-BE49-F238E27FC236}">
                <a16:creationId xmlns:a16="http://schemas.microsoft.com/office/drawing/2014/main" id="{7B439403-91E6-EDB6-7E26-C7D13D2A575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6195EB2-9D7C-DA3C-93B1-495FFCCAE0F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991C2B-CB4E-C541-B894-3864FCA90444}"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DF133CA-A826-EA96-E766-4F42590F5AA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3555" name="Content Placeholder 2">
            <a:extLst>
              <a:ext uri="{FF2B5EF4-FFF2-40B4-BE49-F238E27FC236}">
                <a16:creationId xmlns:a16="http://schemas.microsoft.com/office/drawing/2014/main" id="{2567C624-6C77-6279-0F1D-1FE9E4B0FD5A}"/>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可重用性。</a:t>
            </a:r>
            <a:r xmlns:a="http://schemas.openxmlformats.org/drawingml/2006/main">
              <a:rPr lang="zh-CN" altLang="zh-CN">
                <a:ea typeface="宋体" panose="02010600030101010101" pitchFamily="2" charset="-122"/>
              </a:rPr>
              <a:t>任何提供服务的模块都可能在其他程序中重用。</a:t>
            </a:r>
          </a:p>
          <a:p>
            <a:r xmlns:a="http://schemas.openxmlformats.org/drawingml/2006/main">
              <a:rPr lang="zh-CN" altLang="zh-CN">
                <a:ea typeface="宋体" panose="02010600030101010101" pitchFamily="2" charset="-122"/>
              </a:rPr>
              <a:t>由于通常很难预测模块的未来用途，因此设计模块以实现可重用性是一个好主意。</a:t>
            </a:r>
          </a:p>
        </p:txBody>
      </p:sp>
      <p:sp>
        <p:nvSpPr>
          <p:cNvPr id="4" name="Footer Placeholder 3">
            <a:extLst>
              <a:ext uri="{FF2B5EF4-FFF2-40B4-BE49-F238E27FC236}">
                <a16:creationId xmlns:a16="http://schemas.microsoft.com/office/drawing/2014/main" id="{D46BBC36-9F17-F747-DD9F-80440C945D3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2B11E70-8DF4-800B-5FE2-F8BD7B08602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E1FAC9-8BC3-D044-A4F0-FCA3E8D5CB79}"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1452EFF-87A9-B624-490F-67A0511E9B0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4579" name="Content Placeholder 2">
            <a:extLst>
              <a:ext uri="{FF2B5EF4-FFF2-40B4-BE49-F238E27FC236}">
                <a16:creationId xmlns:a16="http://schemas.microsoft.com/office/drawing/2014/main" id="{26E9EC3E-C354-DDA7-4558-1F94FC3B4D2C}"/>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可维护性。</a:t>
            </a:r>
            <a:r xmlns:a="http://schemas.openxmlformats.org/drawingml/2006/main">
              <a:rPr lang="zh-CN" altLang="zh-CN">
                <a:ea typeface="宋体" panose="02010600030101010101" pitchFamily="2" charset="-122"/>
              </a:rPr>
              <a:t>一个小错误通常只会影响单个模块的实现，从而使错误更容易定位和修复。</a:t>
            </a:r>
          </a:p>
          <a:p>
            <a:r xmlns:a="http://schemas.openxmlformats.org/drawingml/2006/main">
              <a:rPr lang="zh-CN" altLang="zh-CN">
                <a:ea typeface="宋体" panose="02010600030101010101" pitchFamily="2" charset="-122"/>
              </a:rPr>
              <a:t>重建程序只需要重新编译模块实现（然后链接整个程序）。</a:t>
            </a:r>
          </a:p>
          <a:p>
            <a:r xmlns:a="http://schemas.openxmlformats.org/drawingml/2006/main">
              <a:rPr lang="zh-CN" altLang="zh-CN">
                <a:ea typeface="宋体" panose="02010600030101010101" pitchFamily="2" charset="-122"/>
              </a:rPr>
              <a:t>如有必要，可以替换整个模块实现。</a:t>
            </a:r>
          </a:p>
        </p:txBody>
      </p:sp>
      <p:sp>
        <p:nvSpPr>
          <p:cNvPr id="4" name="Footer Placeholder 3">
            <a:extLst>
              <a:ext uri="{FF2B5EF4-FFF2-40B4-BE49-F238E27FC236}">
                <a16:creationId xmlns:a16="http://schemas.microsoft.com/office/drawing/2014/main" id="{0DD11B7E-6385-4AEF-48A4-20CBBF9F96B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2ED2CE-084A-330E-2D34-8BD8E61130A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1AC7A7-FB37-E04A-A69D-A730581513AA}"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1AB28A7-1A7A-0388-22DB-1F38C2D057E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5603" name="Content Placeholder 2">
            <a:extLst>
              <a:ext uri="{FF2B5EF4-FFF2-40B4-BE49-F238E27FC236}">
                <a16:creationId xmlns:a16="http://schemas.microsoft.com/office/drawing/2014/main" id="{39157E8F-1A4F-36E4-81D8-A15020BEECB8}"/>
              </a:ext>
            </a:extLst>
          </p:cNvPr>
          <p:cNvSpPr>
            <a:spLocks noGrp="1"/>
          </p:cNvSpPr>
          <p:nvPr>
            <p:ph idx="1"/>
          </p:nvPr>
        </p:nvSpPr>
        <p:spPr/>
        <p:txBody>
          <a:bodyPr/>
          <a:lstStyle/>
          <a:p>
            <a:r xmlns:a="http://schemas.openxmlformats.org/drawingml/2006/main">
              <a:rPr lang="zh-CN" altLang="zh-CN">
                <a:ea typeface="宋体" panose="02010600030101010101" pitchFamily="2" charset="-122"/>
              </a:rPr>
              <a:t>可维护性是最关键的优势。</a:t>
            </a:r>
          </a:p>
          <a:p>
            <a:r xmlns:a="http://schemas.openxmlformats.org/drawingml/2006/main">
              <a:rPr lang="zh-CN" altLang="zh-CN">
                <a:ea typeface="宋体" panose="02010600030101010101" pitchFamily="2" charset="-122"/>
              </a:rPr>
              <a:t>大多数现实世界的程序都在服务多年</a:t>
            </a:r>
          </a:p>
          <a:p>
            <a:r xmlns:a="http://schemas.openxmlformats.org/drawingml/2006/main">
              <a:rPr lang="zh-CN" altLang="zh-CN">
                <a:ea typeface="宋体" panose="02010600030101010101" pitchFamily="2" charset="-122"/>
              </a:rPr>
              <a:t>在此期间，会发现错误、进行改进并进行修改以满足不断变化的需求。</a:t>
            </a:r>
          </a:p>
          <a:p>
            <a:r xmlns:a="http://schemas.openxmlformats.org/drawingml/2006/main">
              <a:rPr lang="zh-CN" altLang="zh-CN">
                <a:ea typeface="宋体" panose="02010600030101010101" pitchFamily="2" charset="-122"/>
              </a:rPr>
              <a:t>以模块化方式设计程序使维护更加容易。</a:t>
            </a:r>
          </a:p>
        </p:txBody>
      </p:sp>
      <p:sp>
        <p:nvSpPr>
          <p:cNvPr id="4" name="Footer Placeholder 3">
            <a:extLst>
              <a:ext uri="{FF2B5EF4-FFF2-40B4-BE49-F238E27FC236}">
                <a16:creationId xmlns:a16="http://schemas.microsoft.com/office/drawing/2014/main" id="{467EF456-8F11-A339-8F89-2D1A196643C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14725A4-D13F-A90E-3BE3-D8256BF713D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03225E-CA56-F741-B75C-8D3A5E788F80}"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B7D2074-D271-926E-29F4-84A5A1140A7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6627" name="Content Placeholder 2">
            <a:extLst>
              <a:ext uri="{FF2B5EF4-FFF2-40B4-BE49-F238E27FC236}">
                <a16:creationId xmlns:a16="http://schemas.microsoft.com/office/drawing/2014/main" id="{8CE05807-F118-0FCF-83C1-9A6C3AA9AA3B}"/>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在模块化设计期间要做出的决定：</a:t>
            </a:r>
          </a:p>
          <a:p>
            <a:pPr xmlns:a="http://schemas.openxmlformats.org/drawingml/2006/main" lvl="1"/>
            <a:r xmlns:a="http://schemas.openxmlformats.org/drawingml/2006/main">
              <a:rPr lang="zh-CN" altLang="zh-CN">
                <a:ea typeface="宋体" panose="02010600030101010101" pitchFamily="2" charset="-122"/>
              </a:rPr>
              <a:t>一个程序应该有哪些模块？</a:t>
            </a:r>
          </a:p>
          <a:p>
            <a:pPr xmlns:a="http://schemas.openxmlformats.org/drawingml/2006/main" lvl="1"/>
            <a:r xmlns:a="http://schemas.openxmlformats.org/drawingml/2006/main">
              <a:rPr lang="zh-CN" altLang="zh-CN">
                <a:ea typeface="宋体" panose="02010600030101010101" pitchFamily="2" charset="-122"/>
              </a:rPr>
              <a:t>每个模块应该提供哪些服务？</a:t>
            </a:r>
          </a:p>
          <a:p>
            <a:pPr xmlns:a="http://schemas.openxmlformats.org/drawingml/2006/main" lvl="1"/>
            <a:r xmlns:a="http://schemas.openxmlformats.org/drawingml/2006/main">
              <a:rPr lang="zh-CN" altLang="zh-CN">
                <a:ea typeface="宋体" panose="02010600030101010101" pitchFamily="2" charset="-122"/>
              </a:rPr>
              <a:t>模块应该如何相互关联？</a:t>
            </a:r>
          </a:p>
        </p:txBody>
      </p:sp>
      <p:sp>
        <p:nvSpPr>
          <p:cNvPr id="4" name="Footer Placeholder 3">
            <a:extLst>
              <a:ext uri="{FF2B5EF4-FFF2-40B4-BE49-F238E27FC236}">
                <a16:creationId xmlns:a16="http://schemas.microsoft.com/office/drawing/2014/main" id="{090A0787-1438-5918-08B1-2E8178DE14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A0FD823-48A2-0E36-CA60-30AD93F5B91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4F8C18-3EA6-1F4C-A341-173A8D8B710D}"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7255CA8-7DCC-ED77-B305-24DC4F89133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内聚和耦合</a:t>
            </a:r>
          </a:p>
        </p:txBody>
      </p:sp>
      <p:sp>
        <p:nvSpPr>
          <p:cNvPr id="27651" name="Content Placeholder 2">
            <a:extLst>
              <a:ext uri="{FF2B5EF4-FFF2-40B4-BE49-F238E27FC236}">
                <a16:creationId xmlns:a16="http://schemas.microsoft.com/office/drawing/2014/main" id="{94C841D0-A31A-18CB-1D60-8786BD2795F9}"/>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在一个设计良好的程序中，模块应该有两个属性。</a:t>
            </a:r>
          </a:p>
          <a:p>
            <a:r xmlns:a="http://schemas.openxmlformats.org/drawingml/2006/main">
              <a:rPr lang="zh-CN" altLang="zh-CN" b="1" i="1">
                <a:ea typeface="宋体" panose="02010600030101010101" pitchFamily="2" charset="-122"/>
              </a:rPr>
              <a:t>高凝聚力。</a:t>
            </a:r>
            <a:r xmlns:a="http://schemas.openxmlformats.org/drawingml/2006/main">
              <a:rPr lang="zh-CN" altLang="zh-CN">
                <a:ea typeface="宋体" panose="02010600030101010101" pitchFamily="2" charset="-122"/>
              </a:rPr>
              <a:t>每个模块的元素应该彼此密切相关。</a:t>
            </a:r>
          </a:p>
          <a:p>
            <a:pPr xmlns:a="http://schemas.openxmlformats.org/drawingml/2006/main" lvl="1"/>
            <a:r xmlns:a="http://schemas.openxmlformats.org/drawingml/2006/main">
              <a:rPr lang="zh-CN" altLang="zh-CN">
                <a:ea typeface="宋体" panose="02010600030101010101" pitchFamily="2" charset="-122"/>
              </a:rPr>
              <a:t>高内聚使模块更易于使用，并使整个程序更易于理解。</a:t>
            </a:r>
          </a:p>
          <a:p>
            <a:r xmlns:a="http://schemas.openxmlformats.org/drawingml/2006/main">
              <a:rPr lang="zh-CN" altLang="zh-CN" b="1" i="1">
                <a:ea typeface="宋体" panose="02010600030101010101" pitchFamily="2" charset="-122"/>
              </a:rPr>
              <a:t>低耦合。</a:t>
            </a:r>
            <a:r xmlns:a="http://schemas.openxmlformats.org/drawingml/2006/main">
              <a:rPr lang="zh-CN" altLang="zh-CN">
                <a:ea typeface="宋体" panose="02010600030101010101" pitchFamily="2" charset="-122"/>
              </a:rPr>
              <a:t>模块应尽可能相互独立。</a:t>
            </a:r>
          </a:p>
          <a:p>
            <a:pPr xmlns:a="http://schemas.openxmlformats.org/drawingml/2006/main" lvl="1"/>
            <a:r xmlns:a="http://schemas.openxmlformats.org/drawingml/2006/main">
              <a:rPr lang="zh-CN" altLang="zh-CN">
                <a:ea typeface="宋体" panose="02010600030101010101" pitchFamily="2" charset="-122"/>
              </a:rPr>
              <a:t>低耦合使得修改程序和重用模块更容易。</a:t>
            </a:r>
          </a:p>
        </p:txBody>
      </p:sp>
      <p:sp>
        <p:nvSpPr>
          <p:cNvPr id="4" name="Footer Placeholder 3">
            <a:extLst>
              <a:ext uri="{FF2B5EF4-FFF2-40B4-BE49-F238E27FC236}">
                <a16:creationId xmlns:a16="http://schemas.microsoft.com/office/drawing/2014/main" id="{F21AB1A6-4C80-E78E-7858-60376FF8689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E74FA02-1BEE-0719-E32D-8230CE9F3A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CE0D25-8A43-8647-8511-55805ABFAF92}"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9AECB37-F9F5-7B0B-7540-3AC16B0DB27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模块类型</a:t>
            </a:r>
          </a:p>
        </p:txBody>
      </p:sp>
      <p:sp>
        <p:nvSpPr>
          <p:cNvPr id="28675" name="Content Placeholder 2">
            <a:extLst>
              <a:ext uri="{FF2B5EF4-FFF2-40B4-BE49-F238E27FC236}">
                <a16:creationId xmlns:a16="http://schemas.microsoft.com/office/drawing/2014/main" id="{087950F3-75ED-58A5-4B7C-FFDFBEA4F070}"/>
              </a:ext>
            </a:extLst>
          </p:cNvPr>
          <p:cNvSpPr>
            <a:spLocks noGrp="1"/>
          </p:cNvSpPr>
          <p:nvPr>
            <p:ph idx="1"/>
          </p:nvPr>
        </p:nvSpPr>
        <p:spPr/>
        <p:txBody>
          <a:bodyPr/>
          <a:lstStyle/>
          <a:p>
            <a:r xmlns:a="http://schemas.openxmlformats.org/drawingml/2006/main">
              <a:rPr lang="zh-CN" altLang="zh-CN">
                <a:ea typeface="宋体" panose="02010600030101010101" pitchFamily="2" charset="-122"/>
              </a:rPr>
              <a:t>模块往往属于某些类别：</a:t>
            </a:r>
          </a:p>
          <a:p>
            <a:pPr xmlns:a="http://schemas.openxmlformats.org/drawingml/2006/main" lvl="1"/>
            <a:r xmlns:a="http://schemas.openxmlformats.org/drawingml/2006/main">
              <a:rPr lang="zh-CN" altLang="zh-CN">
                <a:ea typeface="宋体" panose="02010600030101010101" pitchFamily="2" charset="-122"/>
              </a:rPr>
              <a:t>数据池</a:t>
            </a:r>
          </a:p>
          <a:p>
            <a:pPr xmlns:a="http://schemas.openxmlformats.org/drawingml/2006/main" lvl="1"/>
            <a:r xmlns:a="http://schemas.openxmlformats.org/drawingml/2006/main">
              <a:rPr lang="zh-CN" altLang="zh-CN">
                <a:ea typeface="宋体" panose="02010600030101010101" pitchFamily="2" charset="-122"/>
              </a:rPr>
              <a:t>图书馆</a:t>
            </a:r>
          </a:p>
          <a:p>
            <a:pPr xmlns:a="http://schemas.openxmlformats.org/drawingml/2006/main" lvl="1"/>
            <a:r xmlns:a="http://schemas.openxmlformats.org/drawingml/2006/main">
              <a:rPr lang="zh-CN" altLang="zh-CN">
                <a:ea typeface="宋体" panose="02010600030101010101" pitchFamily="2" charset="-122"/>
              </a:rPr>
              <a:t>抽象对象</a:t>
            </a:r>
          </a:p>
          <a:p>
            <a:pPr xmlns:a="http://schemas.openxmlformats.org/drawingml/2006/main" lvl="1"/>
            <a:r xmlns:a="http://schemas.openxmlformats.org/drawingml/2006/main">
              <a:rPr lang="zh-CN" altLang="zh-CN">
                <a:ea typeface="宋体" panose="02010600030101010101" pitchFamily="2" charset="-122"/>
              </a:rPr>
              <a:t>抽象数据类型</a:t>
            </a:r>
          </a:p>
        </p:txBody>
      </p:sp>
      <p:sp>
        <p:nvSpPr>
          <p:cNvPr id="4" name="Footer Placeholder 3">
            <a:extLst>
              <a:ext uri="{FF2B5EF4-FFF2-40B4-BE49-F238E27FC236}">
                <a16:creationId xmlns:a16="http://schemas.microsoft.com/office/drawing/2014/main" id="{B477AC32-6836-AC6B-DDD8-8B959FBD86E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B87B2A7-70C6-0D2B-CC9D-CB2A8735269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5806C8-0CF7-F24F-9F52-FFC7F3A6FC4E}"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6CE3287-9BDF-505C-256C-43FA2856BF0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模块类型</a:t>
            </a:r>
          </a:p>
        </p:txBody>
      </p:sp>
      <p:sp>
        <p:nvSpPr>
          <p:cNvPr id="29699" name="Content Placeholder 2">
            <a:extLst>
              <a:ext uri="{FF2B5EF4-FFF2-40B4-BE49-F238E27FC236}">
                <a16:creationId xmlns:a16="http://schemas.microsoft.com/office/drawing/2014/main" id="{CFE75A1A-286F-5743-068E-5605E5DAC358}"/>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数据池</a:t>
            </a:r>
            <a:r xmlns:a="http://schemas.openxmlformats.org/drawingml/2006/main">
              <a:rPr lang="zh-CN" altLang="zh-CN">
                <a:ea typeface="宋体" panose="02010600030101010101" pitchFamily="2" charset="-122"/>
              </a:rPr>
              <a:t>是相关变量和/或常量的集合</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在 C 中，这种类型的模块通常只是一个头文件。</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&lt;float.h&gt;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&lt;limits.h&gt;</a:t>
            </a:r>
            <a:r xmlns:a="http://schemas.openxmlformats.org/drawingml/2006/main">
              <a:rPr lang="zh-CN" altLang="zh-CN">
                <a:ea typeface="宋体" panose="02010600030101010101" pitchFamily="2" charset="-122"/>
              </a:rPr>
              <a:t>都是数据池。</a:t>
            </a:r>
          </a:p>
          <a:p>
            <a:r xmlns:a="http://schemas.openxmlformats.org/drawingml/2006/main">
              <a:rPr lang="zh-CN" altLang="zh-CN" b="1" i="1">
                <a:ea typeface="宋体" panose="02010600030101010101" pitchFamily="2" charset="-122"/>
              </a:rPr>
              <a:t>库</a:t>
            </a:r>
            <a:r xmlns:a="http://schemas.openxmlformats.org/drawingml/2006/main">
              <a:rPr lang="zh-CN" altLang="zh-CN">
                <a:ea typeface="宋体" panose="02010600030101010101" pitchFamily="2" charset="-122"/>
              </a:rPr>
              <a:t>是相关函数的集合</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&lt;string.h&gt;</a:t>
            </a:r>
            <a:r xmlns:a="http://schemas.openxmlformats.org/drawingml/2006/main">
              <a:rPr lang="zh-CN" altLang="zh-CN">
                <a:ea typeface="宋体" panose="02010600030101010101" pitchFamily="2" charset="-122"/>
              </a:rPr>
              <a:t>是字符串处理函数库的接口。</a:t>
            </a:r>
          </a:p>
        </p:txBody>
      </p:sp>
      <p:sp>
        <p:nvSpPr>
          <p:cNvPr id="4" name="Footer Placeholder 3">
            <a:extLst>
              <a:ext uri="{FF2B5EF4-FFF2-40B4-BE49-F238E27FC236}">
                <a16:creationId xmlns:a16="http://schemas.microsoft.com/office/drawing/2014/main" id="{D7EA123C-4583-78BC-62D7-CC0E64EF583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0FEDD35-E289-8F07-3EEC-1FA23EE5737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7B3B15-940C-4E44-9E02-78B2C34DB246}"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25DC6A3-7128-CC1B-D1D3-54533AA7EE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模块类型</a:t>
            </a:r>
          </a:p>
        </p:txBody>
      </p:sp>
      <p:sp>
        <p:nvSpPr>
          <p:cNvPr id="30723" name="Content Placeholder 2">
            <a:extLst>
              <a:ext uri="{FF2B5EF4-FFF2-40B4-BE49-F238E27FC236}">
                <a16:creationId xmlns:a16="http://schemas.microsoft.com/office/drawing/2014/main" id="{86E9D849-B433-DDF5-65E2-A985EE846D0A}"/>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抽象对象是对隐藏数据结构进行操作的函数</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集合。</a:t>
            </a:r>
          </a:p>
          <a:p>
            <a:r xmlns:a="http://schemas.openxmlformats.org/drawingml/2006/main">
              <a:rPr lang="zh-CN" altLang="zh-CN" b="1" i="1">
                <a:ea typeface="宋体" panose="02010600030101010101" pitchFamily="2" charset="-122"/>
              </a:rPr>
              <a:t>抽象数据类型 (ADT)</a:t>
            </a:r>
            <a:r xmlns:a="http://schemas.openxmlformats.org/drawingml/2006/main">
              <a:rPr lang="zh-CN" altLang="zh-CN">
                <a:ea typeface="宋体" panose="02010600030101010101" pitchFamily="2" charset="-122"/>
              </a:rPr>
              <a:t>是一种隐藏表示的类型</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客户端模块可以使用该类型来声明变量，但不知道这些变量的结构。</a:t>
            </a:r>
          </a:p>
          <a:p>
            <a:pPr xmlns:a="http://schemas.openxmlformats.org/drawingml/2006/main" lvl="1"/>
            <a:r xmlns:a="http://schemas.openxmlformats.org/drawingml/2006/main">
              <a:rPr lang="zh-CN" altLang="zh-CN">
                <a:ea typeface="宋体" panose="02010600030101010101" pitchFamily="2" charset="-122"/>
              </a:rPr>
              <a:t>要对此类变量执行操作，客户端必须调用 ADT 提供的函数。</a:t>
            </a:r>
          </a:p>
        </p:txBody>
      </p:sp>
      <p:sp>
        <p:nvSpPr>
          <p:cNvPr id="4" name="Footer Placeholder 3">
            <a:extLst>
              <a:ext uri="{FF2B5EF4-FFF2-40B4-BE49-F238E27FC236}">
                <a16:creationId xmlns:a16="http://schemas.microsoft.com/office/drawing/2014/main" id="{7C286CF8-36DC-792B-AF79-E0F3B2EB305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A8DE093-23FE-E84C-24C7-33D40A7EF26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1FECBB-ADA6-FF47-9544-B47B6CE7C1CA}"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9386DEE-DF16-BC52-F70C-E3E93123E9D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信息隐藏</a:t>
            </a:r>
          </a:p>
        </p:txBody>
      </p:sp>
      <p:sp>
        <p:nvSpPr>
          <p:cNvPr id="31747" name="Content Placeholder 2">
            <a:extLst>
              <a:ext uri="{FF2B5EF4-FFF2-40B4-BE49-F238E27FC236}">
                <a16:creationId xmlns:a16="http://schemas.microsoft.com/office/drawing/2014/main" id="{FDBAA356-35E3-BF54-1B03-1A0EC456B4F5}"/>
              </a:ext>
            </a:extLst>
          </p:cNvPr>
          <p:cNvSpPr>
            <a:spLocks noGrp="1"/>
          </p:cNvSpPr>
          <p:nvPr>
            <p:ph idx="1"/>
          </p:nvPr>
        </p:nvSpPr>
        <p:spPr/>
        <p:txBody>
          <a:bodyPr/>
          <a:lstStyle/>
          <a:p>
            <a:r xmlns:a="http://schemas.openxmlformats.org/drawingml/2006/main">
              <a:rPr lang="zh-CN" altLang="zh-CN">
                <a:ea typeface="宋体" panose="02010600030101010101" pitchFamily="2" charset="-122"/>
              </a:rPr>
              <a:t>精心设计的模块通常会对其客户保密某些信息。</a:t>
            </a:r>
          </a:p>
          <a:p>
            <a:pPr xmlns:a="http://schemas.openxmlformats.org/drawingml/2006/main" lvl="1"/>
            <a:r xmlns:a="http://schemas.openxmlformats.org/drawingml/2006/main">
              <a:rPr lang="zh-CN" altLang="zh-CN">
                <a:ea typeface="宋体" panose="02010600030101010101" pitchFamily="2" charset="-122"/>
              </a:rPr>
              <a:t>栈模块的客户端不需要知道栈是存储在数组中、链表中还是其他形式。</a:t>
            </a:r>
          </a:p>
          <a:p>
            <a:r xmlns:a="http://schemas.openxmlformats.org/drawingml/2006/main">
              <a:rPr lang="zh-CN" altLang="zh-CN">
                <a:ea typeface="宋体" panose="02010600030101010101" pitchFamily="2" charset="-122"/>
              </a:rPr>
              <a:t>故意向模块的客户端隐藏信息称为</a:t>
            </a:r>
            <a:r xmlns:a="http://schemas.openxmlformats.org/drawingml/2006/main">
              <a:rPr lang="zh-CN" altLang="zh-CN" b="1" i="1">
                <a:ea typeface="宋体" panose="02010600030101010101" pitchFamily="2" charset="-122"/>
              </a:rPr>
              <a:t>信息隐藏。</a:t>
            </a:r>
            <a:endParaRPr xmlns:a="http://schemas.openxmlformats.org/drawingml/2006/main"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A41E0D5-5D2C-C7E5-FDBF-401AA77AC74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5AA1AF5-F9BA-2169-FFEE-7A084CE1453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8BA959-DD0B-2A49-9568-2311FFA1860F}"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6CFEABC-EC4C-A7C8-0EC2-D48E34013E2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4339" name="Content Placeholder 2">
            <a:extLst>
              <a:ext uri="{FF2B5EF4-FFF2-40B4-BE49-F238E27FC236}">
                <a16:creationId xmlns:a16="http://schemas.microsoft.com/office/drawing/2014/main" id="{3D1D21C4-D006-518A-1028-59562A30484C}"/>
              </a:ext>
            </a:extLst>
          </p:cNvPr>
          <p:cNvSpPr>
            <a:spLocks noGrp="1"/>
          </p:cNvSpPr>
          <p:nvPr>
            <p:ph idx="1"/>
          </p:nvPr>
        </p:nvSpPr>
        <p:spPr/>
        <p:txBody>
          <a:bodyPr/>
          <a:lstStyle/>
          <a:p>
            <a:r xmlns:a="http://schemas.openxmlformats.org/drawingml/2006/main">
              <a:rPr lang="zh-CN" altLang="zh-CN">
                <a:ea typeface="宋体" panose="02010600030101010101" pitchFamily="2" charset="-122"/>
              </a:rPr>
              <a:t>大多数功能齐全的程序至少有 100,000 行长。</a:t>
            </a:r>
          </a:p>
          <a:p>
            <a:r xmlns:a="http://schemas.openxmlformats.org/drawingml/2006/main">
              <a:rPr lang="zh-CN" altLang="zh-CN">
                <a:ea typeface="宋体" panose="02010600030101010101" pitchFamily="2" charset="-122"/>
              </a:rPr>
              <a:t>尽管 C 不是为编写大型程序而设计的，但许多大型程序都是用 C 编写的。</a:t>
            </a:r>
          </a:p>
          <a:p>
            <a:r xmlns:a="http://schemas.openxmlformats.org/drawingml/2006/main">
              <a:rPr lang="zh-CN" altLang="zh-CN">
                <a:ea typeface="宋体" panose="02010600030101010101" pitchFamily="2" charset="-122"/>
              </a:rPr>
              <a:t>编写大型程序与编写小型程序完全不同。</a:t>
            </a:r>
          </a:p>
        </p:txBody>
      </p:sp>
      <p:sp>
        <p:nvSpPr>
          <p:cNvPr id="4" name="Footer Placeholder 3">
            <a:extLst>
              <a:ext uri="{FF2B5EF4-FFF2-40B4-BE49-F238E27FC236}">
                <a16:creationId xmlns:a16="http://schemas.microsoft.com/office/drawing/2014/main" id="{7635A1E9-E341-146B-2B79-B4C2DE4999C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2A90AFB-7B69-C150-D550-D001253038D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C2E4E8-DE1B-8B47-BC23-DCE7B23D9C7B}"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2C124F5-BF0F-68DB-CD75-27EB4E93E89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信息隐藏</a:t>
            </a:r>
          </a:p>
        </p:txBody>
      </p:sp>
      <p:sp>
        <p:nvSpPr>
          <p:cNvPr id="32771" name="Content Placeholder 2">
            <a:extLst>
              <a:ext uri="{FF2B5EF4-FFF2-40B4-BE49-F238E27FC236}">
                <a16:creationId xmlns:a16="http://schemas.microsoft.com/office/drawing/2014/main" id="{92EDA6C5-5ECF-0918-B6E1-FDB71A31593C}"/>
              </a:ext>
            </a:extLst>
          </p:cNvPr>
          <p:cNvSpPr>
            <a:spLocks noGrp="1"/>
          </p:cNvSpPr>
          <p:nvPr>
            <p:ph idx="1"/>
          </p:nvPr>
        </p:nvSpPr>
        <p:spPr/>
        <p:txBody>
          <a:bodyPr/>
          <a:lstStyle/>
          <a:p>
            <a:r xmlns:a="http://schemas.openxmlformats.org/drawingml/2006/main">
              <a:rPr lang="zh-CN" altLang="zh-CN">
                <a:ea typeface="宋体" panose="02010600030101010101" pitchFamily="2" charset="-122"/>
              </a:rPr>
              <a:t>信息隐藏的主要优点：</a:t>
            </a:r>
          </a:p>
          <a:p>
            <a:pPr xmlns:a="http://schemas.openxmlformats.org/drawingml/2006/main" lvl="1"/>
            <a:r xmlns:a="http://schemas.openxmlformats.org/drawingml/2006/main">
              <a:rPr lang="zh-CN" altLang="zh-CN" b="1" i="1">
                <a:ea typeface="宋体" panose="02010600030101010101" pitchFamily="2" charset="-122"/>
              </a:rPr>
              <a:t>安全。</a:t>
            </a:r>
            <a:r xmlns:a="http://schemas.openxmlformats.org/drawingml/2006/main">
              <a:rPr lang="zh-CN" altLang="zh-CN">
                <a:ea typeface="宋体" panose="02010600030101010101" pitchFamily="2" charset="-122"/>
              </a:rPr>
              <a:t>如果客户不知道模块如何存储其数据，他们将无法通过篡改其内部工作来破坏它。</a:t>
            </a:r>
          </a:p>
          <a:p>
            <a:pPr xmlns:a="http://schemas.openxmlformats.org/drawingml/2006/main" lvl="1"/>
            <a:r xmlns:a="http://schemas.openxmlformats.org/drawingml/2006/main">
              <a:rPr lang="zh-CN" altLang="zh-CN" b="1" i="1">
                <a:ea typeface="宋体" panose="02010600030101010101" pitchFamily="2" charset="-122"/>
              </a:rPr>
              <a:t>灵活性。</a:t>
            </a:r>
            <a:r xmlns:a="http://schemas.openxmlformats.org/drawingml/2006/main">
              <a:rPr lang="zh-CN" altLang="zh-CN">
                <a:ea typeface="宋体" panose="02010600030101010101" pitchFamily="2" charset="-122"/>
              </a:rPr>
              <a:t>对模块的内部进行更改（无论有多大）都不难。</a:t>
            </a:r>
          </a:p>
        </p:txBody>
      </p:sp>
      <p:sp>
        <p:nvSpPr>
          <p:cNvPr id="4" name="Footer Placeholder 3">
            <a:extLst>
              <a:ext uri="{FF2B5EF4-FFF2-40B4-BE49-F238E27FC236}">
                <a16:creationId xmlns:a16="http://schemas.microsoft.com/office/drawing/2014/main" id="{5E846B9B-E5E6-C9D6-B562-8BCD743DCAB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A3E3B18-55FC-0797-020C-6A5912E70A2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04F3AF-A7BE-114E-8E5B-24B4FCB074CC}"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A634D26-B187-56FF-7232-CE56897436C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信息隐藏</a:t>
            </a:r>
          </a:p>
        </p:txBody>
      </p:sp>
      <p:sp>
        <p:nvSpPr>
          <p:cNvPr id="33795" name="Content Placeholder 2">
            <a:extLst>
              <a:ext uri="{FF2B5EF4-FFF2-40B4-BE49-F238E27FC236}">
                <a16:creationId xmlns:a16="http://schemas.microsoft.com/office/drawing/2014/main" id="{1400D067-0131-EF0E-7061-6CE6330751AD}"/>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 中，执行信息隐藏的主要工具是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存储类。</a:t>
            </a:r>
          </a:p>
          <a:p>
            <a:pPr xmlns:a="http://schemas.openxmlformats.org/drawingml/2006/main" lvl="1"/>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变量具有内部链接，可防止从其他文件（包括模块的客户端）访问它。</a:t>
            </a:r>
          </a:p>
          <a:p>
            <a:pPr xmlns:a="http://schemas.openxmlformats.org/drawingml/2006/main" lvl="1"/>
            <a:r xmlns:a="http://schemas.openxmlformats.org/drawingml/2006/main">
              <a:rPr lang="zh-CN" altLang="zh-CN">
                <a:ea typeface="宋体" panose="02010600030101010101" pitchFamily="2" charset="-122"/>
              </a:rPr>
              <a:t>静态</a:t>
            </a:r>
            <a:r xmlns:a="http://schemas.openxmlformats.org/drawingml/2006/main">
              <a:rPr lang="zh-CN" altLang="zh-CN">
                <a:ea typeface="宋体" panose="02010600030101010101" pitchFamily="2" charset="-122"/>
              </a:rPr>
              <a:t>函数只能由同一文件中的其他函数直接调用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79F0109-8CE5-7909-46DB-040B977CEE6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C2B5DFA-3A1A-3635-624E-FEC3A3ACAB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5B265F-397D-C343-9826-81B05BC771A0}"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0281AC0-E227-B696-7E99-8A750C9EAA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堆栈模块</a:t>
            </a:r>
          </a:p>
        </p:txBody>
      </p:sp>
      <p:sp>
        <p:nvSpPr>
          <p:cNvPr id="34819" name="Content Placeholder 2">
            <a:extLst>
              <a:ext uri="{FF2B5EF4-FFF2-40B4-BE49-F238E27FC236}">
                <a16:creationId xmlns:a16="http://schemas.microsoft.com/office/drawing/2014/main" id="{DD57D5CA-5843-CDD7-FCBA-C9CBCE2E3579}"/>
              </a:ext>
            </a:extLst>
          </p:cNvPr>
          <p:cNvSpPr>
            <a:spLocks noGrp="1"/>
          </p:cNvSpPr>
          <p:nvPr>
            <p:ph idx="1"/>
          </p:nvPr>
        </p:nvSpPr>
        <p:spPr/>
        <p:txBody>
          <a:bodyPr/>
          <a:lstStyle/>
          <a:p>
            <a:r xmlns:a="http://schemas.openxmlformats.org/drawingml/2006/main">
              <a:rPr lang="zh-CN" altLang="zh-CN">
                <a:ea typeface="宋体" panose="02010600030101010101" pitchFamily="2" charset="-122"/>
              </a:rPr>
              <a:t>要了解信息隐藏的好处，让我们看一下堆栈模块的两种实现，一种使用数组，另一种使用链表。</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a:ea typeface="宋体" panose="02010600030101010101" pitchFamily="2" charset="-122"/>
              </a:rPr>
              <a:t>是模块的头文件。</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stack1.c</a:t>
            </a:r>
            <a:r xmlns:a="http://schemas.openxmlformats.org/drawingml/2006/main">
              <a:rPr lang="zh-CN" altLang="zh-CN">
                <a:ea typeface="宋体" panose="02010600030101010101" pitchFamily="2" charset="-122"/>
              </a:rPr>
              <a:t>使用一个数组来实现堆栈。</a:t>
            </a:r>
          </a:p>
        </p:txBody>
      </p:sp>
      <p:sp>
        <p:nvSpPr>
          <p:cNvPr id="4" name="Footer Placeholder 3">
            <a:extLst>
              <a:ext uri="{FF2B5EF4-FFF2-40B4-BE49-F238E27FC236}">
                <a16:creationId xmlns:a16="http://schemas.microsoft.com/office/drawing/2014/main" id="{1C7FD7E6-3CC0-6F84-2E19-A7D7686E71A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DF883A5-9D01-5A1E-4581-A60C3BA4856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53E31C-30CC-7743-9CF1-B356CD1EC449}"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225FDCD7-37FB-DA3B-DAE3-0135B781E245}"/>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堆栈.h</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#ifndef 堆栈_H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STACK_H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&lt;stdbool.h&gt; /* 仅限 C99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无效make_empty（无效）；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is_empty(void);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布尔 is_full(void);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无效推（int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诠释弹出（无效）；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＃万一</a:t>
            </a:r>
          </a:p>
        </p:txBody>
      </p:sp>
      <p:sp>
        <p:nvSpPr>
          <p:cNvPr id="4" name="Footer Placeholder 3">
            <a:extLst>
              <a:ext uri="{FF2B5EF4-FFF2-40B4-BE49-F238E27FC236}">
                <a16:creationId xmlns:a16="http://schemas.microsoft.com/office/drawing/2014/main" id="{4B3C9100-AD56-3E05-D712-C88059452C9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F408839-7C03-09CD-9C22-A771F545EEF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8FB7D9-5E52-5C43-AB79-70D2B318ECA7}"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93895EB5-9D18-28D0-A811-F01C9DDFECA8}"/>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堆栈1.c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“stack.h”</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STACK_SIZE 100</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 int 内容[STACK_SIZE];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静态int顶部= 0；</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静态无效终止（常量字符*消息）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printf("%s\n", 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无效make_empty（无效）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顶部 = 0;</a:t>
            </a:r>
          </a:p>
          <a:p>
            <a:pPr xmlns:a="http://schemas.openxmlformats.org/drawingml/2006/main">
              <a:lnSpc>
                <a:spcPct val="8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4FC59EFB-6055-F187-32A4-73DE63936C0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A1D8205-BF3D-0640-8A8F-4611CDB440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B73BFD-0E37-E442-94FA-DEC1AC359BE1}"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BBB1F60F-E065-5181-C9BE-94D3380AE77F}"/>
              </a:ext>
            </a:extLst>
          </p:cNvPr>
          <p:cNvSpPr>
            <a:spLocks noGrp="1"/>
          </p:cNvSpPr>
          <p:nvPr>
            <p:ph idx="1"/>
          </p:nvPr>
        </p:nvSpPr>
        <p:spPr>
          <a:xfrm>
            <a:off x="685800" y="762000"/>
            <a:ext cx="7772400" cy="5562600"/>
          </a:xfrm>
        </p:spPr>
        <p:txBody>
          <a:bodyPr/>
          <a:lstStyle/>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布尔 is_empty(void)</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返回顶部 == 0;</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布尔 is_full(void)</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返回顶部 == STACK_SIZE；</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无效推（int i）</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如果（is_full（））</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终止（“推送错误：堆栈已满。”）；</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内容[顶部++] = i;</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75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国际流行音乐（无效）</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如果（is_empty（））</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终止（“弹出错误：堆栈为空。”）；</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返回内容[--top];</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39DE2E1F-49C5-477C-6FDF-F7FF7F4D061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4A6A73B-AC92-C84F-5FD5-DC0EAF79C5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A3AB4D-60D4-B744-B66E-9A52B2F3E81B}"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5CA5996-6F39-0F96-A311-C88325DB445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堆栈模块</a:t>
            </a:r>
          </a:p>
        </p:txBody>
      </p:sp>
      <p:sp>
        <p:nvSpPr>
          <p:cNvPr id="38915" name="Content Placeholder 2">
            <a:extLst>
              <a:ext uri="{FF2B5EF4-FFF2-40B4-BE49-F238E27FC236}">
                <a16:creationId xmlns:a16="http://schemas.microsoft.com/office/drawing/2014/main" id="{6C536321-EE27-A104-C5A7-497E2FB72628}"/>
              </a:ext>
            </a:extLst>
          </p:cNvPr>
          <p:cNvSpPr>
            <a:spLocks noGrp="1"/>
          </p:cNvSpPr>
          <p:nvPr>
            <p:ph idx="1"/>
          </p:nvPr>
        </p:nvSpPr>
        <p:spPr/>
        <p:txBody>
          <a:bodyPr/>
          <a:lstStyle/>
          <a:p>
            <a:r xmlns:a="http://schemas.openxmlformats.org/drawingml/2006/main">
              <a:rPr lang="zh-CN" altLang="zh-CN">
                <a:ea typeface="宋体" panose="02010600030101010101" pitchFamily="2" charset="-122"/>
              </a:rPr>
              <a:t>宏可用于指示函数或变量是“公共”（可在程序的其他地方访问）还是“私有”（仅限于单个文件）：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PUBLIC /* 为空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私有静态</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这个词</a:t>
            </a:r>
            <a:r xmlns:a="http://schemas.openxmlformats.org/drawingml/2006/main">
              <a:rPr lang="zh-CN" altLang="zh-CN">
                <a:ea typeface="宋体" panose="02010600030101010101" pitchFamily="2" charset="-122"/>
              </a:rPr>
              <a:t>在 C 中不止一种用途。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PRIVATE</a:t>
            </a:r>
            <a:r xmlns:a="http://schemas.openxmlformats.org/drawingml/2006/main">
              <a:rPr lang="zh-CN" altLang="zh-CN">
                <a:ea typeface="宋体" panose="02010600030101010101" pitchFamily="2" charset="-122"/>
              </a:rPr>
              <a:t>清楚地表明我们正在使用它来强制信息隐藏。</a:t>
            </a:r>
          </a:p>
        </p:txBody>
      </p:sp>
      <p:sp>
        <p:nvSpPr>
          <p:cNvPr id="4" name="Footer Placeholder 3">
            <a:extLst>
              <a:ext uri="{FF2B5EF4-FFF2-40B4-BE49-F238E27FC236}">
                <a16:creationId xmlns:a16="http://schemas.microsoft.com/office/drawing/2014/main" id="{B1D0688F-4A09-8F11-0E46-E012784C816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E6B4241-4371-BFC2-1E5F-471EFF1558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17D80B-EBA2-9F41-965F-5B188E1D709B}"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950F532-7987-5484-52E3-A0EF7467129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堆栈模块</a:t>
            </a:r>
          </a:p>
        </p:txBody>
      </p:sp>
      <p:sp>
        <p:nvSpPr>
          <p:cNvPr id="39939" name="Content Placeholder 2">
            <a:extLst>
              <a:ext uri="{FF2B5EF4-FFF2-40B4-BE49-F238E27FC236}">
                <a16:creationId xmlns:a16="http://schemas.microsoft.com/office/drawing/2014/main" id="{8AFB30F1-E7E7-7CC4-6141-47CB3190F533}"/>
              </a:ext>
            </a:extLst>
          </p:cNvPr>
          <p:cNvSpPr>
            <a:spLocks noGrp="1"/>
          </p:cNvSpPr>
          <p:nvPr>
            <p:ph idx="1"/>
          </p:nvPr>
        </p:nvSpPr>
        <p:spPr>
          <a:xfrm>
            <a:off x="685800" y="1524000"/>
            <a:ext cx="8001000" cy="4800600"/>
          </a:xfrm>
        </p:spPr>
        <p:txBody>
          <a:bodyPr/>
          <a:lstStyle/>
          <a:p>
            <a:r xmlns:a="http://schemas.openxmlformats.org/drawingml/2006/main">
              <a:rPr lang="zh-CN" altLang="zh-CN" sz="2600">
                <a:ea typeface="宋体" panose="02010600030101010101" pitchFamily="2" charset="-122"/>
              </a:rPr>
              <a:t>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PUBLIC</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PRIVATE重做堆栈实现</a:t>
            </a:r>
            <a:r xmlns:a="http://schemas.openxmlformats.org/drawingml/2006/main">
              <a:rPr lang="zh-CN" altLang="zh-CN" sz="2600">
                <a:ea typeface="宋体" panose="02010600030101010101" pitchFamily="2" charset="-122"/>
              </a:rPr>
              <a:t>：</a:t>
            </a:r>
          </a:p>
          <a:p>
            <a:pPr xmlns:a="http://schemas.openxmlformats.org/drawingml/2006/main">
              <a:lnSpc>
                <a:spcPct val="75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PRIVATE int 内容[STACK_SIZE];</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私有 int 顶部 = 0;</a:t>
            </a:r>
          </a:p>
          <a:p>
            <a:pPr xmlns:a="http://schemas.openxmlformats.org/drawingml/2006/main">
              <a:lnSpc>
                <a:spcPct val="75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PRIVATE void 终止（const char *message）</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公共 void make_empty(void) { ... }</a:t>
            </a:r>
          </a:p>
          <a:p>
            <a:pPr xmlns:a="http://schemas.openxmlformats.org/drawingml/2006/main">
              <a:lnSpc>
                <a:spcPct val="75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PUBLIC bool is_empty(void) { … }</a:t>
            </a:r>
          </a:p>
          <a:p>
            <a:pPr xmlns:a="http://schemas.openxmlformats.org/drawingml/2006/main">
              <a:lnSpc>
                <a:spcPct val="75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PUBLIC bool is_full(void) { … }</a:t>
            </a:r>
          </a:p>
          <a:p>
            <a:pPr xmlns:a="http://schemas.openxmlformats.org/drawingml/2006/main">
              <a:lnSpc>
                <a:spcPct val="75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公共无效推送（int i）{…}</a:t>
            </a:r>
          </a:p>
          <a:p>
            <a:pPr xmlns:a="http://schemas.openxmlformats.org/drawingml/2006/main">
              <a:lnSpc>
                <a:spcPct val="75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公共 int pop(void) { … }</a:t>
            </a:r>
          </a:p>
        </p:txBody>
      </p:sp>
      <p:sp>
        <p:nvSpPr>
          <p:cNvPr id="4" name="Footer Placeholder 3">
            <a:extLst>
              <a:ext uri="{FF2B5EF4-FFF2-40B4-BE49-F238E27FC236}">
                <a16:creationId xmlns:a16="http://schemas.microsoft.com/office/drawing/2014/main" id="{CF1C5D03-6460-FE0D-66BD-BBDAF58431B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1892809-F990-28AF-12E4-4AACBF35FE5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EB93DE-4F30-9649-AFCB-4B8177218268}"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ACBCBF6-B1E4-FF18-8C33-EB13CCDBCF4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堆栈模块</a:t>
            </a:r>
          </a:p>
        </p:txBody>
      </p:sp>
      <p:sp>
        <p:nvSpPr>
          <p:cNvPr id="40963" name="Content Placeholder 2">
            <a:extLst>
              <a:ext uri="{FF2B5EF4-FFF2-40B4-BE49-F238E27FC236}">
                <a16:creationId xmlns:a16="http://schemas.microsoft.com/office/drawing/2014/main" id="{23D2DA42-43A7-71EB-0DDC-B6E152199F1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stack2.c</a:t>
            </a:r>
            <a:r xmlns:a="http://schemas.openxmlformats.org/drawingml/2006/main">
              <a:rPr lang="zh-CN" altLang="zh-CN">
                <a:ea typeface="宋体" panose="02010600030101010101" pitchFamily="2" charset="-122"/>
              </a:rPr>
              <a:t>是 stack 模块的链表实现。</a:t>
            </a:r>
          </a:p>
        </p:txBody>
      </p:sp>
      <p:sp>
        <p:nvSpPr>
          <p:cNvPr id="4" name="Footer Placeholder 3">
            <a:extLst>
              <a:ext uri="{FF2B5EF4-FFF2-40B4-BE49-F238E27FC236}">
                <a16:creationId xmlns:a16="http://schemas.microsoft.com/office/drawing/2014/main" id="{B12371A4-766F-4EB6-802B-8AEAED78C0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039858B-05B7-A0A4-9E47-1BD44033D0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3990FF-F93F-FD47-8BE1-F7CEBB269F50}"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D426EA6D-B9A7-9E8D-A60D-88175F17FBBF}"/>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堆栈2.c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“stack.h”</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整数数据；</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结构节点*下一个；</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静态结构节点 *top = NULL;</a:t>
            </a:r>
          </a:p>
          <a:p>
            <a:pPr>
              <a:lnSpc>
                <a:spcPct val="7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静态无效终止（常量字符*消息）</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printf("%s\n", 消息);</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a:lnSpc>
                <a:spcPct val="7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无效make_empty（无效）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而（！is_empty（））</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流行音乐（）;</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4F8FF6A-06B8-D38F-2EB4-4307EFE96C0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271584A-6D59-677D-7360-2148EC96561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6225EB-8CE6-4B44-97EF-2F81AE768896}"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7C341DB-4C9F-9283-C002-A60489F6B31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5363" name="Content Placeholder 2">
            <a:extLst>
              <a:ext uri="{FF2B5EF4-FFF2-40B4-BE49-F238E27FC236}">
                <a16:creationId xmlns:a16="http://schemas.microsoft.com/office/drawing/2014/main" id="{6EBC6372-B08D-5C64-BE52-06A47A075154}"/>
              </a:ext>
            </a:extLst>
          </p:cNvPr>
          <p:cNvSpPr>
            <a:spLocks noGrp="1"/>
          </p:cNvSpPr>
          <p:nvPr>
            <p:ph idx="1"/>
          </p:nvPr>
        </p:nvSpPr>
        <p:spPr/>
        <p:txBody>
          <a:bodyPr/>
          <a:lstStyle/>
          <a:p>
            <a:r xmlns:a="http://schemas.openxmlformats.org/drawingml/2006/main">
              <a:rPr lang="zh-CN" altLang="zh-CN">
                <a:ea typeface="宋体" panose="02010600030101010101" pitchFamily="2" charset="-122"/>
              </a:rPr>
              <a:t>编写大型程序时出现的问题：</a:t>
            </a:r>
          </a:p>
          <a:p>
            <a:pPr xmlns:a="http://schemas.openxmlformats.org/drawingml/2006/main" lvl="1"/>
            <a:r xmlns:a="http://schemas.openxmlformats.org/drawingml/2006/main">
              <a:rPr lang="zh-CN" altLang="zh-CN">
                <a:ea typeface="宋体" panose="02010600030101010101" pitchFamily="2" charset="-122"/>
              </a:rPr>
              <a:t>风格</a:t>
            </a:r>
          </a:p>
          <a:p>
            <a:pPr xmlns:a="http://schemas.openxmlformats.org/drawingml/2006/main" lvl="1"/>
            <a:r xmlns:a="http://schemas.openxmlformats.org/drawingml/2006/main">
              <a:rPr lang="zh-CN" altLang="zh-CN">
                <a:ea typeface="宋体" panose="02010600030101010101" pitchFamily="2" charset="-122"/>
              </a:rPr>
              <a:t>文档</a:t>
            </a:r>
          </a:p>
          <a:p>
            <a:pPr xmlns:a="http://schemas.openxmlformats.org/drawingml/2006/main" lvl="1"/>
            <a:r xmlns:a="http://schemas.openxmlformats.org/drawingml/2006/main">
              <a:rPr lang="zh-CN" altLang="zh-CN">
                <a:ea typeface="宋体" panose="02010600030101010101" pitchFamily="2" charset="-122"/>
              </a:rPr>
              <a:t>维护</a:t>
            </a:r>
          </a:p>
          <a:p>
            <a:pPr xmlns:a="http://schemas.openxmlformats.org/drawingml/2006/main" lvl="1"/>
            <a:r xmlns:a="http://schemas.openxmlformats.org/drawingml/2006/main">
              <a:rPr lang="zh-CN" altLang="zh-CN">
                <a:ea typeface="宋体" panose="02010600030101010101" pitchFamily="2" charset="-122"/>
              </a:rPr>
              <a:t>设计</a:t>
            </a:r>
          </a:p>
          <a:p>
            <a:r xmlns:a="http://schemas.openxmlformats.org/drawingml/2006/main">
              <a:rPr lang="zh-CN" altLang="zh-CN">
                <a:ea typeface="宋体" panose="02010600030101010101" pitchFamily="2" charset="-122"/>
              </a:rPr>
              <a:t>本章重点介绍使 C 程序具有可读性和可维护性的设计技术。</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869BD87-2D46-60E6-AD34-5588DB033E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3520836-4574-5B26-5426-32E5835914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8C0D18-5F51-2C48-8F43-E5C54A54F547}"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C57BCC95-9F5D-88D0-065A-0D3384D50B81}"/>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布尔 is_empty(void)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返回顶部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布尔 is_full(void)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返回假；</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无效推（int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*new_node = malloc(sizeof(struct node));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如果（新节点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终止（“推送错误：堆栈已满。”）；</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新节点-&gt;数据=我；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新节点-&gt;下一个 = 顶部；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顶部 = 新节点；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0C3BEFAC-C513-CE7F-779F-FC5307CC56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DA8CD81-F776-09BD-3425-C248FCB211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A8EC8F-F304-134E-857E-AB13D04333FF}"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E259A1D3-BE54-8D6E-728A-7E3302A00E1B}"/>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国际流行音乐（无效）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*old_top;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如果（is_empty（））</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终止（“弹出错误：堆栈为空。”）；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old_top = 顶部；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我=顶部-&gt;数据；</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顶部=顶部-&gt;下一个；</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免费（旧顶）；</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076CD62-5DFD-8A11-B6E8-E225AE092B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6BE2936-BE1F-CA20-D56A-923D16A9F91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64DF8F-4EC2-7B44-9897-9E20AD36A0D6}"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CE43286-37DC-1B7F-3E1A-246582094C1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堆栈模块</a:t>
            </a:r>
          </a:p>
        </p:txBody>
      </p:sp>
      <p:sp>
        <p:nvSpPr>
          <p:cNvPr id="45059" name="Content Placeholder 2">
            <a:extLst>
              <a:ext uri="{FF2B5EF4-FFF2-40B4-BE49-F238E27FC236}">
                <a16:creationId xmlns:a16="http://schemas.microsoft.com/office/drawing/2014/main" id="{E9B458AA-4034-B83F-BA48-C5DCDC086807}"/>
              </a:ext>
            </a:extLst>
          </p:cNvPr>
          <p:cNvSpPr>
            <a:spLocks noGrp="1"/>
          </p:cNvSpPr>
          <p:nvPr>
            <p:ph idx="1"/>
          </p:nvPr>
        </p:nvSpPr>
        <p:spPr/>
        <p:txBody>
          <a:bodyPr/>
          <a:lstStyle/>
          <a:p>
            <a:r xmlns:a="http://schemas.openxmlformats.org/drawingml/2006/main">
              <a:rPr lang="zh-CN" altLang="zh-CN">
                <a:ea typeface="宋体" panose="02010600030101010101" pitchFamily="2" charset="-122"/>
              </a:rPr>
              <a:t>由于信息隐藏，我们使用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stack1.c</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stack2.c</a:t>
            </a:r>
            <a:r xmlns:a="http://schemas.openxmlformats.org/drawingml/2006/main">
              <a:rPr lang="zh-CN" altLang="zh-CN">
                <a:ea typeface="宋体" panose="02010600030101010101" pitchFamily="2" charset="-122"/>
              </a:rPr>
              <a:t>来实现堆栈模块都没有关系。</a:t>
            </a:r>
          </a:p>
          <a:p>
            <a:r xmlns:a="http://schemas.openxmlformats.org/drawingml/2006/main">
              <a:rPr lang="zh-CN" altLang="zh-CN">
                <a:ea typeface="宋体" panose="02010600030101010101" pitchFamily="2" charset="-122"/>
              </a:rPr>
              <a:t>两个版本都与模块的接口相匹配，因此我们可以从一个版本切换到另一个版本，而无需在程序的其他地方进行更改。</a:t>
            </a:r>
          </a:p>
        </p:txBody>
      </p:sp>
      <p:sp>
        <p:nvSpPr>
          <p:cNvPr id="4" name="Footer Placeholder 3">
            <a:extLst>
              <a:ext uri="{FF2B5EF4-FFF2-40B4-BE49-F238E27FC236}">
                <a16:creationId xmlns:a16="http://schemas.microsoft.com/office/drawing/2014/main" id="{DFD1FD6B-3ABC-C78D-D485-5FF162C76A1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46F124F-5BE1-B4BF-619F-B429020FE47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E0A7A8-D7B3-1F4C-AE1C-5B0A80606451}"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6CA33271-15F1-D8B3-B124-EBD47325582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抽象数据类型</a:t>
            </a:r>
          </a:p>
        </p:txBody>
      </p:sp>
      <p:sp>
        <p:nvSpPr>
          <p:cNvPr id="46083" name="Content Placeholder 2">
            <a:extLst>
              <a:ext uri="{FF2B5EF4-FFF2-40B4-BE49-F238E27FC236}">
                <a16:creationId xmlns:a16="http://schemas.microsoft.com/office/drawing/2014/main" id="{111E7D18-0501-DAC1-B50F-8DE7712D8E19}"/>
              </a:ext>
            </a:extLst>
          </p:cNvPr>
          <p:cNvSpPr>
            <a:spLocks noGrp="1"/>
          </p:cNvSpPr>
          <p:nvPr>
            <p:ph idx="1"/>
          </p:nvPr>
        </p:nvSpPr>
        <p:spPr/>
        <p:txBody>
          <a:bodyPr/>
          <a:lstStyle/>
          <a:p>
            <a:r xmlns:a="http://schemas.openxmlformats.org/drawingml/2006/main">
              <a:rPr lang="zh-CN" altLang="zh-CN">
                <a:ea typeface="宋体" panose="02010600030101010101" pitchFamily="2" charset="-122"/>
              </a:rPr>
              <a:t>用作抽象对象的模块有一个严重的缺点：无法拥有对象的多个实例。</a:t>
            </a:r>
          </a:p>
          <a:p>
            <a:r xmlns:a="http://schemas.openxmlformats.org/drawingml/2006/main">
              <a:rPr lang="zh-CN" altLang="zh-CN">
                <a:ea typeface="宋体" panose="02010600030101010101" pitchFamily="2" charset="-122"/>
              </a:rPr>
              <a:t>为此，我们需要创建一个新</a:t>
            </a:r>
            <a:r xmlns:a="http://schemas.openxmlformats.org/drawingml/2006/main">
              <a:rPr lang="zh-CN" altLang="zh-CN" i="1">
                <a:ea typeface="宋体" panose="02010600030101010101" pitchFamily="2" charset="-122"/>
              </a:rPr>
              <a:t>类型。</a:t>
            </a:r>
          </a:p>
          <a:p>
            <a:r xmlns:a="http://schemas.openxmlformats.org/drawingml/2006/main">
              <a:rPr lang="zh-CN" altLang="zh-CN">
                <a:ea typeface="宋体" panose="02010600030101010101" pitchFamily="2" charset="-122"/>
              </a:rPr>
              <a:t>例如，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堆栈</a:t>
            </a:r>
            <a:r xmlns:a="http://schemas.openxmlformats.org/drawingml/2006/main">
              <a:rPr lang="zh-CN" altLang="zh-CN">
                <a:ea typeface="宋体" panose="02010600030101010101" pitchFamily="2" charset="-122"/>
              </a:rPr>
              <a:t>类型可用于创建任意数量的堆栈。</a:t>
            </a:r>
          </a:p>
        </p:txBody>
      </p:sp>
      <p:sp>
        <p:nvSpPr>
          <p:cNvPr id="4" name="Footer Placeholder 3">
            <a:extLst>
              <a:ext uri="{FF2B5EF4-FFF2-40B4-BE49-F238E27FC236}">
                <a16:creationId xmlns:a16="http://schemas.microsoft.com/office/drawing/2014/main" id="{735B3C91-C8D7-2D11-1B4E-8455221E7E0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BD79513-9A3E-6724-5F66-F54A58EF86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A9D42B-AF78-814D-A1BF-850B77980075}"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CA90E53-7DF7-97A3-EA1B-3465DF2790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抽象数据类型</a:t>
            </a:r>
          </a:p>
        </p:txBody>
      </p:sp>
      <p:sp>
        <p:nvSpPr>
          <p:cNvPr id="47107" name="Content Placeholder 2">
            <a:extLst>
              <a:ext uri="{FF2B5EF4-FFF2-40B4-BE49-F238E27FC236}">
                <a16:creationId xmlns:a16="http://schemas.microsoft.com/office/drawing/2014/main" id="{8B00AB4C-37AD-1A2F-5707-5604847FC61D}"/>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使用两个堆栈的程序片段：</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堆栈 s1, s2;</a:t>
            </a:r>
          </a:p>
          <a:p>
            <a:pPr>
              <a:lnSpc>
                <a:spcPct val="80000"/>
              </a:lnSpc>
              <a:spcBef>
                <a:spcPct val="0"/>
              </a:spcBef>
              <a:buFontTx/>
              <a:buNone/>
            </a:pPr>
            <a:endParaRPr lang="en-US" altLang="zh-CN" sz="22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make_empty(&amp;s1);</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make_empty(&amp;s2);</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推(&amp;s1, 1);</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推(&amp;s2, 2);</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if (!is_empty(&amp;s1))</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printf("%d\n",</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流行音乐(&amp;s1));</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印刷</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“1”</a:t>
            </a:r>
            <a:r xmlns:a="http://schemas.openxmlformats.org/drawingml/2006/main">
              <a:rPr lang="zh-CN" altLang="zh-CN" sz="1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对于客户端，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s1</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s2</a:t>
            </a:r>
            <a:r xmlns:a="http://schemas.openxmlformats.org/drawingml/2006/main">
              <a:rPr lang="zh-CN" altLang="zh-CN">
                <a:ea typeface="宋体" panose="02010600030101010101" pitchFamily="2" charset="-122"/>
              </a:rPr>
              <a:t>是</a:t>
            </a:r>
            <a:r xmlns:a="http://schemas.openxmlformats.org/drawingml/2006/main">
              <a:rPr lang="zh-CN" altLang="zh-CN">
                <a:ea typeface="宋体" panose="02010600030101010101" pitchFamily="2" charset="-122"/>
              </a:rPr>
              <a:t>响应某些操作（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make_empty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is_empty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is_full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push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pop </a:t>
            </a:r>
            <a:r xmlns:a="http://schemas.openxmlformats.org/drawingml/2006/main">
              <a:rPr lang="zh-CN" altLang="zh-CN">
                <a:ea typeface="宋体" panose="02010600030101010101" pitchFamily="2" charset="-122"/>
              </a:rPr>
              <a:t>）的</a:t>
            </a:r>
            <a:r xmlns:a="http://schemas.openxmlformats.org/drawingml/2006/main">
              <a:rPr lang="zh-CN" altLang="zh-CN" i="1">
                <a:ea typeface="宋体" panose="02010600030101010101" pitchFamily="2" charset="-122"/>
              </a:rPr>
              <a:t>抽象。</a:t>
            </a:r>
          </a:p>
        </p:txBody>
      </p:sp>
      <p:sp>
        <p:nvSpPr>
          <p:cNvPr id="4" name="Footer Placeholder 3">
            <a:extLst>
              <a:ext uri="{FF2B5EF4-FFF2-40B4-BE49-F238E27FC236}">
                <a16:creationId xmlns:a16="http://schemas.microsoft.com/office/drawing/2014/main" id="{4BA60137-A04B-98BB-7469-82A674707B3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93965C0-2127-1514-5396-0D0C41F6E95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212AC6-A544-C94F-B63F-C2567219225D}"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8F294D4-BFD3-868F-8222-ECD0BC05889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抽象数据类型</a:t>
            </a:r>
          </a:p>
        </p:txBody>
      </p:sp>
      <p:sp>
        <p:nvSpPr>
          <p:cNvPr id="48131" name="Content Placeholder 2">
            <a:extLst>
              <a:ext uri="{FF2B5EF4-FFF2-40B4-BE49-F238E27FC236}">
                <a16:creationId xmlns:a16="http://schemas.microsoft.com/office/drawing/2014/main" id="{2D9481A1-EA9F-4A95-B91F-21135EF29DDD}"/>
              </a:ext>
            </a:extLst>
          </p:cNvPr>
          <p:cNvSpPr>
            <a:spLocks noGrp="1"/>
          </p:cNvSpPr>
          <p:nvPr>
            <p:ph idx="1"/>
          </p:nvPr>
        </p:nvSpPr>
        <p:spPr/>
        <p:txBody>
          <a:bodyPr/>
          <a:lstStyle/>
          <a:p>
            <a:r xmlns:a="http://schemas.openxmlformats.org/drawingml/2006/main">
              <a:rPr lang="zh-CN" altLang="zh-CN">
                <a:ea typeface="宋体" panose="02010600030101010101" pitchFamily="2" charset="-122"/>
              </a:rPr>
              <a:t>转换</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a:ea typeface="宋体" panose="02010600030101010101" pitchFamily="2" charset="-122"/>
              </a:rPr>
              <a:t>标头以使其提供</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类型需要添加一个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 </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每个函数的参数。</a:t>
            </a:r>
          </a:p>
        </p:txBody>
      </p:sp>
      <p:sp>
        <p:nvSpPr>
          <p:cNvPr id="4" name="Footer Placeholder 3">
            <a:extLst>
              <a:ext uri="{FF2B5EF4-FFF2-40B4-BE49-F238E27FC236}">
                <a16:creationId xmlns:a16="http://schemas.microsoft.com/office/drawing/2014/main" id="{CD9DB34D-3B86-65F3-10FB-9D421AE5176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93EBBCA-B87D-17E2-FE9C-7E513A8E271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CA3DD5-2570-514A-ADCD-9362504922FF}"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5814BE6-AA03-8108-A526-6559A5A341E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抽象数据类型</a:t>
            </a:r>
          </a:p>
        </p:txBody>
      </p:sp>
      <p:sp>
        <p:nvSpPr>
          <p:cNvPr id="49155" name="Content Placeholder 2">
            <a:extLst>
              <a:ext uri="{FF2B5EF4-FFF2-40B4-BE49-F238E27FC236}">
                <a16:creationId xmlns:a16="http://schemas.microsoft.com/office/drawing/2014/main" id="{1511CFC4-4D99-00A1-D277-A2E9CDAFD37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更改以</a:t>
            </a:r>
            <a:r xmlns:a="http://schemas.openxmlformats.org/drawingml/2006/main">
              <a:rPr lang="zh-CN" altLang="zh-CN" b="1">
                <a:ea typeface="宋体" panose="02010600030101010101" pitchFamily="2" charset="-122"/>
              </a:rPr>
              <a:t>粗体显示</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#define STACK_SIZE 100</a:t>
            </a:r>
          </a:p>
          <a:p>
            <a:pPr xmlns:a="http://schemas.openxmlformats.org/drawingml/2006/main">
              <a:lnSpc>
                <a:spcPct val="80000"/>
              </a:lnSpc>
              <a:spcBef>
                <a:spcPct val="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类型定义结构{</a:t>
            </a:r>
          </a:p>
          <a:p>
            <a:pPr xmlns:a="http://schemas.openxmlformats.org/drawingml/2006/main">
              <a:lnSpc>
                <a:spcPct val="80000"/>
              </a:lnSpc>
              <a:spcBef>
                <a:spcPts val="60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整数内容[STACK_SIZE]；</a:t>
            </a:r>
          </a:p>
          <a:p>
            <a:pPr xmlns:a="http://schemas.openxmlformats.org/drawingml/2006/main">
              <a:lnSpc>
                <a:spcPct val="80000"/>
              </a:lnSpc>
              <a:spcBef>
                <a:spcPts val="60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诠释顶部;</a:t>
            </a:r>
          </a:p>
          <a:p>
            <a:pPr xmlns:a="http://schemas.openxmlformats.org/drawingml/2006/main">
              <a:lnSpc>
                <a:spcPct val="80000"/>
              </a:lnSpc>
              <a:spcBef>
                <a:spcPts val="60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 堆;</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make_empty(</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堆栈 *s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bool is_empty(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const Stack *s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bool is_full(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const Stack *s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无效推（</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堆栈* s，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pop(</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栈 *s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42294F1-768A-F156-583A-526D15DB51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DFF4209-74A0-0004-5C6D-B572BC93DB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4E5869-BA92-0349-9A7A-635508C88ACD}"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D51E6FD-9854-3DFF-CCA5-AAE51FA743E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抽象数据类型</a:t>
            </a:r>
          </a:p>
        </p:txBody>
      </p:sp>
      <p:sp>
        <p:nvSpPr>
          <p:cNvPr id="50179" name="Content Placeholder 2">
            <a:extLst>
              <a:ext uri="{FF2B5EF4-FFF2-40B4-BE49-F238E27FC236}">
                <a16:creationId xmlns:a16="http://schemas.microsoft.com/office/drawing/2014/main" id="{509D7E29-3974-3887-1B81-3FEC73E8BA0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make_empty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push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pop</a:t>
            </a:r>
            <a:r xmlns:a="http://schemas.openxmlformats.org/drawingml/2006/main">
              <a:rPr lang="zh-CN" altLang="zh-CN">
                <a:ea typeface="宋体" panose="02010600030101010101" pitchFamily="2" charset="-122"/>
              </a:rPr>
              <a:t>的堆栈参数</a:t>
            </a:r>
            <a:r xmlns:a="http://schemas.openxmlformats.org/drawingml/2006/main">
              <a:rPr lang="zh-CN" altLang="zh-CN">
                <a:ea typeface="宋体" panose="02010600030101010101" pitchFamily="2" charset="-122"/>
              </a:rPr>
              <a:t>需要是指针，因为这些函数会修改堆栈。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is_empty</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is_full</a:t>
            </a:r>
            <a:r xmlns:a="http://schemas.openxmlformats.org/drawingml/2006/main">
              <a:rPr lang="zh-CN" altLang="zh-CN">
                <a:ea typeface="宋体" panose="02010600030101010101" pitchFamily="2" charset="-122"/>
              </a:rPr>
              <a:t>的参数</a:t>
            </a:r>
            <a:r xmlns:a="http://schemas.openxmlformats.org/drawingml/2006/main">
              <a:rPr lang="zh-CN" altLang="zh-CN">
                <a:ea typeface="宋体" panose="02010600030101010101" pitchFamily="2" charset="-122"/>
              </a:rPr>
              <a:t>不需要是指针。</a:t>
            </a:r>
          </a:p>
          <a:p>
            <a:r xmlns:a="http://schemas.openxmlformats.org/drawingml/2006/main">
              <a:rPr lang="zh-CN" altLang="zh-CN">
                <a:ea typeface="宋体" panose="02010600030101010101" pitchFamily="2" charset="-122"/>
              </a:rPr>
              <a:t>将这些函数传递给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堆栈</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指针</a:t>
            </a:r>
            <a:r xmlns:a="http://schemas.openxmlformats.org/drawingml/2006/main">
              <a:rPr lang="zh-CN" altLang="zh-CN">
                <a:ea typeface="宋体" panose="02010600030101010101" pitchFamily="2" charset="-122"/>
              </a:rPr>
              <a:t>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堆栈</a:t>
            </a: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value</a:t>
            </a:r>
            <a:r xmlns:a="http://schemas.openxmlformats.org/drawingml/2006/main">
              <a:rPr lang="zh-CN" altLang="zh-CN">
                <a:ea typeface="宋体" panose="02010600030101010101" pitchFamily="2" charset="-122"/>
              </a:rPr>
              <a:t>是为了效率而完成的，因为后者会导致结构被复制。</a:t>
            </a:r>
          </a:p>
        </p:txBody>
      </p:sp>
      <p:sp>
        <p:nvSpPr>
          <p:cNvPr id="4" name="Footer Placeholder 3">
            <a:extLst>
              <a:ext uri="{FF2B5EF4-FFF2-40B4-BE49-F238E27FC236}">
                <a16:creationId xmlns:a16="http://schemas.microsoft.com/office/drawing/2014/main" id="{FE174634-8A32-DF64-D594-8ECE0160B12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A1A3791-00CB-4A69-0837-B355E33452E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CF7068-02A0-3E4F-BEE8-71559F760F51}"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DECF5E15-D088-E93D-23DF-7FD4C50EFF6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封装</a:t>
            </a:r>
          </a:p>
        </p:txBody>
      </p:sp>
      <p:sp>
        <p:nvSpPr>
          <p:cNvPr id="51203" name="Content Placeholder 2">
            <a:extLst>
              <a:ext uri="{FF2B5EF4-FFF2-40B4-BE49-F238E27FC236}">
                <a16:creationId xmlns:a16="http://schemas.microsoft.com/office/drawing/2014/main" id="{69C0C50F-66C7-237B-2D44-48FF1B92E7AF}"/>
              </a:ext>
            </a:extLst>
          </p:cNvPr>
          <p:cNvSpPr>
            <a:spLocks noGrp="1"/>
          </p:cNvSpPr>
          <p:nvPr>
            <p:ph idx="1"/>
          </p:nvPr>
        </p:nvSpPr>
        <p:spPr/>
        <p:txBody>
          <a:bodyPr/>
          <a:lstStyle/>
          <a:p>
            <a:r xmlns:a="http://schemas.openxmlformats.org/drawingml/2006/main">
              <a:rPr lang="zh-CN" altLang="zh-CN">
                <a:ea typeface="宋体" panose="02010600030101010101" pitchFamily="2" charset="-122"/>
              </a:rPr>
              <a:t>不幸的是，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不是</a:t>
            </a:r>
            <a:r xmlns:a="http://schemas.openxmlformats.org/drawingml/2006/main">
              <a:rPr lang="zh-CN" altLang="zh-CN" i="1">
                <a:ea typeface="宋体" panose="02010600030101010101" pitchFamily="2" charset="-122"/>
              </a:rPr>
              <a:t>抽象</a:t>
            </a:r>
            <a:r xmlns:a="http://schemas.openxmlformats.org/drawingml/2006/main">
              <a:rPr lang="zh-CN" altLang="zh-CN">
                <a:ea typeface="宋体" panose="02010600030101010101" pitchFamily="2" charset="-122"/>
              </a:rPr>
              <a:t>数据类型，因为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a:ea typeface="宋体" panose="02010600030101010101" pitchFamily="2" charset="-122"/>
              </a:rPr>
              <a:t>揭示了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类型的真正含义。</a:t>
            </a:r>
          </a:p>
          <a:p>
            <a:r xmlns:a="http://schemas.openxmlformats.org/drawingml/2006/main">
              <a:rPr lang="zh-CN" altLang="zh-CN">
                <a:ea typeface="宋体" panose="02010600030101010101" pitchFamily="2" charset="-122"/>
              </a:rPr>
              <a:t>没有什么能阻止客户端使用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变量作为结构：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堆栈 s1;</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s1.top =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s1.contents[top++] = 1;</a:t>
            </a:r>
          </a:p>
          <a:p>
            <a:r xmlns:a="http://schemas.openxmlformats.org/drawingml/2006/main">
              <a:rPr lang="zh-CN" altLang="zh-CN">
                <a:ea typeface="宋体" panose="02010600030101010101" pitchFamily="2" charset="-122"/>
              </a:rPr>
              <a:t>提供对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顶部</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内容</a:t>
            </a:r>
            <a:r xmlns:a="http://schemas.openxmlformats.org/drawingml/2006/main">
              <a:rPr lang="zh-CN" altLang="zh-CN">
                <a:ea typeface="宋体" panose="02010600030101010101" pitchFamily="2" charset="-122"/>
              </a:rPr>
              <a:t>成员的访问允许客户端破坏堆栈。</a:t>
            </a:r>
          </a:p>
        </p:txBody>
      </p:sp>
      <p:sp>
        <p:nvSpPr>
          <p:cNvPr id="4" name="Footer Placeholder 3">
            <a:extLst>
              <a:ext uri="{FF2B5EF4-FFF2-40B4-BE49-F238E27FC236}">
                <a16:creationId xmlns:a16="http://schemas.microsoft.com/office/drawing/2014/main" id="{F0A382CD-3DFB-2CB9-68B0-5615F78E328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5B4482-8E3A-F275-A104-0DFB6551FEC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A9D110-F18B-7240-B23E-139B336683AF}"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B9C0DDE-9E75-6CB1-B128-499AAD61152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封装</a:t>
            </a:r>
          </a:p>
        </p:txBody>
      </p:sp>
      <p:sp>
        <p:nvSpPr>
          <p:cNvPr id="52227" name="Content Placeholder 2">
            <a:extLst>
              <a:ext uri="{FF2B5EF4-FFF2-40B4-BE49-F238E27FC236}">
                <a16:creationId xmlns:a16="http://schemas.microsoft.com/office/drawing/2014/main" id="{E058C5E2-CA4B-A9D7-E8D6-CA5AA7934948}"/>
              </a:ext>
            </a:extLst>
          </p:cNvPr>
          <p:cNvSpPr>
            <a:spLocks noGrp="1"/>
          </p:cNvSpPr>
          <p:nvPr>
            <p:ph idx="1"/>
          </p:nvPr>
        </p:nvSpPr>
        <p:spPr/>
        <p:txBody>
          <a:bodyPr/>
          <a:lstStyle/>
          <a:p>
            <a:r xmlns:a="http://schemas.openxmlformats.org/drawingml/2006/main">
              <a:rPr lang="zh-CN" altLang="zh-CN">
                <a:ea typeface="宋体" panose="02010600030101010101" pitchFamily="2" charset="-122"/>
              </a:rPr>
              <a:t>更糟糕的是，我们无法在不评估更改对客户端的影响的情况下更改堆栈的存储方式。</a:t>
            </a:r>
          </a:p>
          <a:p>
            <a:r xmlns:a="http://schemas.openxmlformats.org/drawingml/2006/main">
              <a:rPr lang="zh-CN" altLang="zh-CN">
                <a:ea typeface="宋体" panose="02010600030101010101" pitchFamily="2" charset="-122"/>
              </a:rPr>
              <a:t>我们需要一种方法来防止客户端知道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类型是如何表示的。</a:t>
            </a:r>
          </a:p>
          <a:p>
            <a:r xmlns:a="http://schemas.openxmlformats.org/drawingml/2006/main">
              <a:rPr lang="zh-CN" altLang="zh-CN" b="1" i="1">
                <a:ea typeface="宋体" panose="02010600030101010101" pitchFamily="2" charset="-122"/>
              </a:rPr>
              <a:t>封装</a:t>
            </a:r>
            <a:r xmlns:a="http://schemas.openxmlformats.org/drawingml/2006/main">
              <a:rPr lang="zh-CN" altLang="zh-CN">
                <a:ea typeface="宋体" panose="02010600030101010101" pitchFamily="2" charset="-122"/>
              </a:rPr>
              <a:t>类型的</a:t>
            </a:r>
            <a:r xmlns:a="http://schemas.openxmlformats.org/drawingml/2006/main">
              <a:rPr lang="zh-CN" altLang="zh-CN">
                <a:ea typeface="宋体" panose="02010600030101010101" pitchFamily="2" charset="-122"/>
              </a:rPr>
              <a:t>支持有限。</a:t>
            </a:r>
          </a:p>
          <a:p>
            <a:r xmlns:a="http://schemas.openxmlformats.org/drawingml/2006/main">
              <a:rPr lang="zh-CN" altLang="zh-CN">
                <a:ea typeface="宋体" panose="02010600030101010101" pitchFamily="2" charset="-122"/>
              </a:rPr>
              <a:t>较新的基于 C 的语言，包括 C++、Java 和 C#，更适合此目的。</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75B0828-584E-1F66-AE7E-2D5CAA17382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D8884F5-8483-E2EC-0BC9-9885F4A64B7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06BE4A-FA40-984B-98DD-4F08C46B5289}"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FF94E35-1B64-69D7-2500-11D01D8A829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16387" name="Content Placeholder 2">
            <a:extLst>
              <a:ext uri="{FF2B5EF4-FFF2-40B4-BE49-F238E27FC236}">
                <a16:creationId xmlns:a16="http://schemas.microsoft.com/office/drawing/2014/main" id="{3650B08D-4F0D-FF2A-99E7-9743B4B47D74}"/>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将程序视为多个独立</a:t>
            </a:r>
            <a:r xmlns:a="http://schemas.openxmlformats.org/drawingml/2006/main">
              <a:rPr lang="zh-CN" altLang="zh-CN" b="1" i="1">
                <a:ea typeface="宋体" panose="02010600030101010101" pitchFamily="2" charset="-122"/>
              </a:rPr>
              <a:t>模块通常很有用。</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模块是服务的集合，其中一些可供程序的其他部分（</a:t>
            </a:r>
            <a:r xmlns:a="http://schemas.openxmlformats.org/drawingml/2006/main">
              <a:rPr lang="zh-CN" altLang="zh-CN" b="1" i="1">
                <a:ea typeface="宋体" panose="02010600030101010101" pitchFamily="2" charset="-122"/>
              </a:rPr>
              <a:t>客户端</a:t>
            </a:r>
            <a:r xmlns:a="http://schemas.openxmlformats.org/drawingml/2006/main">
              <a:rPr lang="zh-CN" altLang="zh-CN">
                <a:ea typeface="宋体" panose="02010600030101010101" pitchFamily="2" charset="-122"/>
              </a:rPr>
              <a:t>）使用。</a:t>
            </a:r>
          </a:p>
          <a:p>
            <a:r xmlns:a="http://schemas.openxmlformats.org/drawingml/2006/main">
              <a:rPr lang="zh-CN" altLang="zh-CN">
                <a:ea typeface="宋体" panose="02010600030101010101" pitchFamily="2" charset="-122"/>
              </a:rPr>
              <a:t>每个模块都有一个描述可用服务的</a:t>
            </a:r>
            <a:r xmlns:a="http://schemas.openxmlformats.org/drawingml/2006/main">
              <a:rPr lang="zh-CN" altLang="zh-CN" b="1" i="1">
                <a:ea typeface="宋体" panose="02010600030101010101" pitchFamily="2" charset="-122"/>
              </a:rPr>
              <a:t>接口</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模块的细节——包括服务本身的源代码——存储在模块的</a:t>
            </a:r>
            <a:r xmlns:a="http://schemas.openxmlformats.org/drawingml/2006/main">
              <a:rPr lang="zh-CN" altLang="zh-CN" b="1" i="1">
                <a:ea typeface="宋体" panose="02010600030101010101" pitchFamily="2" charset="-122"/>
              </a:rPr>
              <a:t>实现中。</a:t>
            </a:r>
            <a:endParaRPr xmlns:a="http://schemas.openxmlformats.org/drawingml/2006/main"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B80957D-4987-8E6A-EC08-A037CEC61A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FC15544-9416-9169-5B55-6258A317087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485DFB-9F0A-154B-A118-40DABEFEBD0B}"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5E3A1C6-599B-CA72-3701-E6CBCF2F82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不完整的类型</a:t>
            </a:r>
          </a:p>
        </p:txBody>
      </p:sp>
      <p:sp>
        <p:nvSpPr>
          <p:cNvPr id="53251" name="Content Placeholder 2">
            <a:extLst>
              <a:ext uri="{FF2B5EF4-FFF2-40B4-BE49-F238E27FC236}">
                <a16:creationId xmlns:a16="http://schemas.microsoft.com/office/drawing/2014/main" id="{6F44B459-4ECE-1011-1C8F-D29BFE667F34}"/>
              </a:ext>
            </a:extLst>
          </p:cNvPr>
          <p:cNvSpPr>
            <a:spLocks noGrp="1"/>
          </p:cNvSpPr>
          <p:nvPr>
            <p:ph idx="1"/>
          </p:nvPr>
        </p:nvSpPr>
        <p:spPr/>
        <p:txBody>
          <a:bodyPr/>
          <a:lstStyle/>
          <a:p>
            <a:r xmlns:a="http://schemas.openxmlformats.org/drawingml/2006/main">
              <a:rPr lang="zh-CN" altLang="zh-CN">
                <a:ea typeface="宋体" panose="02010600030101010101" pitchFamily="2" charset="-122"/>
              </a:rPr>
              <a:t>C 为我们提供的唯一封装工具是</a:t>
            </a:r>
            <a:r xmlns:a="http://schemas.openxmlformats.org/drawingml/2006/main">
              <a:rPr lang="zh-CN" altLang="zh-CN" b="1" i="1">
                <a:ea typeface="宋体" panose="02010600030101010101" pitchFamily="2" charset="-122"/>
              </a:rPr>
              <a:t>不完全类型。</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不完整类型是“描述对象但缺乏确定其大小所需信息的类型”。</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结构吨；</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不完整</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宣言</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吨</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目的是不完整的类型将在程序的其他地方完成。</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E76A9EFE-3562-7F45-AA03-64D0C31F85E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9C5A8DC-BE7F-40D8-F256-0B088C650E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F922E1-DA46-5C43-BAFE-9EBFAE252622}"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CE088F8-F926-92CA-D036-53A48CDB6FD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不完整的类型</a:t>
            </a:r>
          </a:p>
        </p:txBody>
      </p:sp>
      <p:sp>
        <p:nvSpPr>
          <p:cNvPr id="54275" name="Content Placeholder 2">
            <a:extLst>
              <a:ext uri="{FF2B5EF4-FFF2-40B4-BE49-F238E27FC236}">
                <a16:creationId xmlns:a16="http://schemas.microsoft.com/office/drawing/2014/main" id="{9E3D1FC4-A0E1-F9C8-AC88-71AD04B91580}"/>
              </a:ext>
            </a:extLst>
          </p:cNvPr>
          <p:cNvSpPr>
            <a:spLocks noGrp="1"/>
          </p:cNvSpPr>
          <p:nvPr>
            <p:ph idx="1"/>
          </p:nvPr>
        </p:nvSpPr>
        <p:spPr/>
        <p:txBody>
          <a:bodyPr/>
          <a:lstStyle/>
          <a:p>
            <a:r xmlns:a="http://schemas.openxmlformats.org/drawingml/2006/main">
              <a:rPr lang="zh-CN" altLang="zh-CN">
                <a:ea typeface="宋体" panose="02010600030101010101" pitchFamily="2" charset="-122"/>
              </a:rPr>
              <a:t>不完整的类型不能用于声明变量：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 ts; /*** 错误的 ***/</a:t>
            </a:r>
          </a:p>
          <a:p>
            <a:r xmlns:a="http://schemas.openxmlformats.org/drawingml/2006/main">
              <a:rPr lang="zh-CN" altLang="zh-CN">
                <a:ea typeface="宋体" panose="02010600030101010101" pitchFamily="2" charset="-122"/>
              </a:rPr>
              <a:t>但是，定义引用不完整类型的指针类型是合法的：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 结构 t *T;</a:t>
            </a:r>
          </a:p>
          <a:p>
            <a:r xmlns:a="http://schemas.openxmlformats.org/drawingml/2006/main">
              <a:rPr lang="zh-CN" altLang="zh-CN">
                <a:ea typeface="宋体" panose="02010600030101010101" pitchFamily="2" charset="-122"/>
              </a:rPr>
              <a:t>我们现在可以声明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T类型的变量</a:t>
            </a:r>
            <a:r xmlns:a="http://schemas.openxmlformats.org/drawingml/2006/main">
              <a:rPr lang="zh-CN" altLang="zh-CN">
                <a:ea typeface="宋体" panose="02010600030101010101" pitchFamily="2" charset="-122"/>
              </a:rPr>
              <a:t>，将它们作为参数传递给函数，并执行其他对指针合法的操作。</a:t>
            </a:r>
          </a:p>
        </p:txBody>
      </p:sp>
      <p:sp>
        <p:nvSpPr>
          <p:cNvPr id="4" name="Footer Placeholder 3">
            <a:extLst>
              <a:ext uri="{FF2B5EF4-FFF2-40B4-BE49-F238E27FC236}">
                <a16:creationId xmlns:a16="http://schemas.microsoft.com/office/drawing/2014/main" id="{AE9FBBCB-95EF-09AE-AA04-2D414AA778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78D47C7-ABE9-A924-8787-D8B3BFF23E0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019CE2-39F3-9F40-99B1-4F3AB57054E7}"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B46DC675-6512-C1D4-C2E3-5B3967A2761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堆栈抽象数据类型</a:t>
            </a:r>
          </a:p>
        </p:txBody>
      </p:sp>
      <p:sp>
        <p:nvSpPr>
          <p:cNvPr id="55299" name="Content Placeholder 2">
            <a:extLst>
              <a:ext uri="{FF2B5EF4-FFF2-40B4-BE49-F238E27FC236}">
                <a16:creationId xmlns:a16="http://schemas.microsoft.com/office/drawing/2014/main" id="{2388418F-25C1-29A1-C326-92E497FBF409}"/>
              </a:ext>
            </a:extLst>
          </p:cNvPr>
          <p:cNvSpPr>
            <a:spLocks noGrp="1"/>
          </p:cNvSpPr>
          <p:nvPr>
            <p:ph idx="1"/>
          </p:nvPr>
        </p:nvSpPr>
        <p:spPr/>
        <p:txBody>
          <a:bodyPr/>
          <a:lstStyle/>
          <a:p>
            <a:r xmlns:a="http://schemas.openxmlformats.org/drawingml/2006/main">
              <a:rPr lang="zh-CN" altLang="zh-CN">
                <a:ea typeface="宋体" panose="02010600030101010101" pitchFamily="2" charset="-122"/>
              </a:rPr>
              <a:t>下面的堆栈 ADT 将说明如何使用不完整类型封装抽象数据类型。</a:t>
            </a:r>
          </a:p>
          <a:p>
            <a:r xmlns:a="http://schemas.openxmlformats.org/drawingml/2006/main">
              <a:rPr lang="zh-CN" altLang="zh-CN">
                <a:ea typeface="宋体" panose="02010600030101010101" pitchFamily="2" charset="-122"/>
              </a:rPr>
              <a:t>堆栈将以三种不同的方式实现。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761B745-9B8C-B781-1D76-E1319D2F654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E0672EB-2EF0-0E4D-DE0A-9428EB2A3B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D41772-CEC6-7243-BF20-EF57A66C0993}"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707C6BB-57EA-CDD4-3B05-217F1F58FEA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定义堆栈 ADT 的接口</a:t>
            </a:r>
          </a:p>
        </p:txBody>
      </p:sp>
      <p:sp>
        <p:nvSpPr>
          <p:cNvPr id="56323" name="Content Placeholder 2">
            <a:extLst>
              <a:ext uri="{FF2B5EF4-FFF2-40B4-BE49-F238E27FC236}">
                <a16:creationId xmlns:a16="http://schemas.microsoft.com/office/drawing/2014/main" id="{20793FF4-0F32-A105-1152-81532002F7F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a:t>
            </a:r>
            <a:r xmlns:a="http://schemas.openxmlformats.org/drawingml/2006/main">
              <a:rPr lang="zh-CN" altLang="zh-CN">
                <a:ea typeface="宋体" panose="02010600030101010101" pitchFamily="2" charset="-122"/>
              </a:rPr>
              <a:t>定义堆栈 ADT 类型并为表示堆栈操作的函数提供原型。</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Stack类型</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是一个指向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结构的指针（一个不完整的类型）。</a:t>
            </a:r>
          </a:p>
          <a:p>
            <a:r xmlns:a="http://schemas.openxmlformats.org/drawingml/2006/main">
              <a:rPr lang="zh-CN" altLang="zh-CN">
                <a:ea typeface="宋体" panose="02010600030101010101" pitchFamily="2" charset="-122"/>
              </a:rPr>
              <a:t>该结构的成员将取决于堆栈的实现方式。</a:t>
            </a:r>
          </a:p>
        </p:txBody>
      </p:sp>
      <p:sp>
        <p:nvSpPr>
          <p:cNvPr id="4" name="Footer Placeholder 3">
            <a:extLst>
              <a:ext uri="{FF2B5EF4-FFF2-40B4-BE49-F238E27FC236}">
                <a16:creationId xmlns:a16="http://schemas.microsoft.com/office/drawing/2014/main" id="{4E748CEA-1663-A45D-0BFE-55863229CBC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CB9F645-1A45-6657-222B-1DBE30A90EA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F53CE4-BFEC-8E47-A847-3F802E483809}"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a:extLst>
              <a:ext uri="{FF2B5EF4-FFF2-40B4-BE49-F238E27FC236}">
                <a16:creationId xmlns:a16="http://schemas.microsoft.com/office/drawing/2014/main" id="{D91AD262-EB29-12A8-0F99-920567EE7BEA}"/>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defRPr/>
            </a:pPr>
            <a:r xmlns:a="http://schemas.openxmlformats.org/drawingml/2006/main">
              <a:rPr lang="zh-CN" b="1" dirty="0" err="1">
                <a:latin typeface="Courier New" pitchFamily="49" charset="0"/>
                <a:cs typeface="Courier New" pitchFamily="49" charset="0"/>
              </a:rPr>
              <a:t>堆栈ADT.h</a:t>
            </a:r>
            <a:endParaRPr xmlns:a="http://schemas.openxmlformats.org/drawingml/2006/main" lang="en-US" b="1" dirty="0">
              <a:latin typeface="Courier New" pitchFamily="49" charset="0"/>
              <a:cs typeface="Courier New" pitchFamily="49" charset="0"/>
            </a:endParaRPr>
          </a:p>
          <a:p>
            <a:pPr xmlns:a="http://schemas.openxmlformats.org/drawingml/2006/main" algn="ctr">
              <a:lnSpc>
                <a:spcPct val="80000"/>
              </a:lnSpc>
              <a:spcBef>
                <a:spcPts val="0"/>
              </a:spcBef>
              <a:buFontTx/>
              <a:buNone/>
              <a:defRPr/>
            </a:pPr>
            <a:r xmlns:a="http://schemas.openxmlformats.org/drawingml/2006/main">
              <a:rPr lang="zh-CN" sz="1800" b="1" dirty="0">
                <a:latin typeface="+mj-lt"/>
                <a:cs typeface="Courier New" pitchFamily="49" charset="0"/>
              </a:rPr>
              <a:t>（版本 1）</a:t>
            </a:r>
          </a:p>
          <a:p>
            <a:pPr xmlns:a="http://schemas.openxmlformats.org/drawingml/2006/main">
              <a:spcBef>
                <a:spcPts val="200"/>
              </a:spcBef>
              <a:buFontTx/>
              <a:buNone/>
              <a:defRPr/>
            </a:pPr>
            <a:r xmlns:a="http://schemas.openxmlformats.org/drawingml/2006/main">
              <a:rPr lang="zh-CN" sz="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ifndef </a:t>
            </a:r>
            <a:r xmlns:a="http://schemas.openxmlformats.org/drawingml/2006/main">
              <a:rPr lang="zh-CN" sz="1800" dirty="0">
                <a:latin typeface="Courier New" pitchFamily="49" charset="0"/>
                <a:cs typeface="Courier New" pitchFamily="49" charset="0"/>
              </a:rPr>
              <a:t>STACKADT_H</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#define STACKADT_H</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#include &lt; </a:t>
            </a:r>
            <a:r xmlns:a="http://schemas.openxmlformats.org/drawingml/2006/main">
              <a:rPr lang="zh-CN" sz="1800" dirty="0" err="1">
                <a:latin typeface="Courier New" pitchFamily="49" charset="0"/>
                <a:cs typeface="Courier New" pitchFamily="49" charset="0"/>
              </a:rPr>
              <a:t>stdbool.h </a:t>
            </a:r>
            <a:r xmlns:a="http://schemas.openxmlformats.org/drawingml/2006/main">
              <a:rPr lang="zh-CN" sz="1800" dirty="0">
                <a:latin typeface="Courier New" pitchFamily="49" charset="0"/>
                <a:cs typeface="Courier New" pitchFamily="49" charset="0"/>
              </a:rPr>
              <a:t>&gt; /* 仅限 C99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类型定义</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结构</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stack_type </a:t>
            </a:r>
            <a:r xmlns:a="http://schemas.openxmlformats.org/drawingml/2006/main">
              <a:rPr lang="zh-CN" sz="1800" dirty="0">
                <a:latin typeface="Courier New" pitchFamily="49" charset="0"/>
                <a:cs typeface="Courier New" pitchFamily="49" charset="0"/>
              </a:rPr>
              <a:t>*堆栈；</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堆栈创建（无效）；</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无效销毁（堆栈 s）；</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void </a:t>
            </a:r>
            <a:r xmlns:a="http://schemas.openxmlformats.org/drawingml/2006/main">
              <a:rPr lang="zh-CN" sz="1800" dirty="0" err="1">
                <a:latin typeface="Courier New" pitchFamily="49" charset="0"/>
                <a:cs typeface="Courier New" pitchFamily="49" charset="0"/>
              </a:rPr>
              <a:t>make_empty </a:t>
            </a:r>
            <a:r xmlns:a="http://schemas.openxmlformats.org/drawingml/2006/main">
              <a:rPr lang="zh-CN" sz="1800" dirty="0">
                <a:latin typeface="Courier New" pitchFamily="49" charset="0"/>
                <a:cs typeface="Courier New" pitchFamily="49" charset="0"/>
              </a:rPr>
              <a:t>(Stack s);</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布尔</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is_empty </a:t>
            </a:r>
            <a:r xmlns:a="http://schemas.openxmlformats.org/drawingml/2006/main">
              <a:rPr lang="zh-CN" sz="1800" dirty="0">
                <a:latin typeface="Courier New" pitchFamily="49" charset="0"/>
                <a:cs typeface="Courier New" pitchFamily="49" charset="0"/>
              </a:rPr>
              <a:t>(堆栈 s);</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布尔</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is_full </a:t>
            </a:r>
            <a:r xmlns:a="http://schemas.openxmlformats.org/drawingml/2006/main">
              <a:rPr lang="zh-CN" sz="1800" dirty="0">
                <a:latin typeface="Courier New" pitchFamily="49" charset="0"/>
                <a:cs typeface="Courier New" pitchFamily="49" charset="0"/>
              </a:rPr>
              <a:t>(堆栈 s);</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无效推送（堆栈 s， </a:t>
            </a:r>
            <a:r xmlns:a="http://schemas.openxmlformats.org/drawingml/2006/main">
              <a:rPr lang="zh-CN" sz="1800" dirty="0" err="1">
                <a:latin typeface="Courier New" pitchFamily="49" charset="0"/>
                <a:cs typeface="Courier New" pitchFamily="49" charset="0"/>
              </a:rPr>
              <a:t>int</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一</a:t>
            </a:r>
            <a:r xmlns:a="http://schemas.openxmlformats.org/drawingml/2006/main">
              <a:rPr lang="zh-CN" sz="1800" dirty="0">
                <a:latin typeface="Courier New" pitchFamily="49" charset="0"/>
                <a:cs typeface="Courier New" pitchFamily="49" charset="0"/>
              </a:rPr>
              <a:t>）；</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int </a:t>
            </a:r>
            <a:r xmlns:a="http://schemas.openxmlformats.org/drawingml/2006/main">
              <a:rPr lang="zh-CN" sz="1800" dirty="0">
                <a:latin typeface="Courier New" pitchFamily="49" charset="0"/>
                <a:cs typeface="Courier New" pitchFamily="49" charset="0"/>
              </a:rPr>
              <a:t>pop(堆栈 s);</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endif</a:t>
            </a:r>
            <a:endParaRPr xmlns:a="http://schemas.openxmlformats.org/drawingml/2006/main" lang="en-US" sz="1800" dirty="0">
              <a:latin typeface="Courier New" pitchFamily="49" charset="0"/>
              <a:cs typeface="Courier New" pitchFamily="49" charset="0"/>
            </a:endParaRPr>
          </a:p>
        </p:txBody>
      </p:sp>
      <p:sp>
        <p:nvSpPr>
          <p:cNvPr id="4" name="Footer Placeholder 3">
            <a:extLst>
              <a:ext uri="{FF2B5EF4-FFF2-40B4-BE49-F238E27FC236}">
                <a16:creationId xmlns:a16="http://schemas.microsoft.com/office/drawing/2014/main" id="{FB43E29F-B80E-B727-E395-A68DA672C17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ACC58D1-3AAC-BE2C-1C61-87A8E16E859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555167-AC7D-E24F-9523-542E0F1F74D2}"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D9FEF1E-D69B-29B6-4315-031E16293C2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定义堆栈 ADT 的接口</a:t>
            </a:r>
          </a:p>
        </p:txBody>
      </p:sp>
      <p:sp>
        <p:nvSpPr>
          <p:cNvPr id="58371" name="Content Placeholder 2">
            <a:extLst>
              <a:ext uri="{FF2B5EF4-FFF2-40B4-BE49-F238E27FC236}">
                <a16:creationId xmlns:a16="http://schemas.microsoft.com/office/drawing/2014/main" id="{8B0A473C-50EC-5659-8673-2F8ECF3A24F7}"/>
              </a:ext>
            </a:extLst>
          </p:cNvPr>
          <p:cNvSpPr>
            <a:spLocks noGrp="1"/>
          </p:cNvSpPr>
          <p:nvPr>
            <p:ph idx="1"/>
          </p:nvPr>
        </p:nvSpPr>
        <p:spPr/>
        <p:txBody>
          <a:bodyPr/>
          <a:lstStyle/>
          <a:p>
            <a:r xmlns:a="http://schemas.openxmlformats.org/drawingml/2006/main">
              <a:rPr lang="zh-CN" altLang="zh-CN">
                <a:ea typeface="宋体" panose="02010600030101010101" pitchFamily="2" charset="-122"/>
              </a:rPr>
              <a:t>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stackADT.h的客户端</a:t>
            </a:r>
            <a:r xmlns:a="http://schemas.openxmlformats.org/drawingml/2006/main">
              <a:rPr lang="zh-CN" altLang="zh-CN">
                <a:ea typeface="宋体" panose="02010600030101010101" pitchFamily="2" charset="-122"/>
              </a:rPr>
              <a:t>将能够声明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Stack类型的变量</a:t>
            </a:r>
            <a:r xmlns:a="http://schemas.openxmlformats.org/drawingml/2006/main">
              <a:rPr lang="zh-CN" altLang="zh-CN">
                <a:ea typeface="宋体" panose="02010600030101010101" pitchFamily="2" charset="-122"/>
              </a:rPr>
              <a:t>，每个变量都能够指向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a:t>
            </a:r>
          </a:p>
          <a:p>
            <a:r xmlns:a="http://schemas.openxmlformats.org/drawingml/2006/main">
              <a:rPr lang="zh-CN" altLang="zh-CN">
                <a:ea typeface="宋体" panose="02010600030101010101" pitchFamily="2" charset="-122"/>
              </a:rPr>
              <a:t>然后，客户端可以调用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stackADT.h中声明的函数</a:t>
            </a:r>
            <a:r xmlns:a="http://schemas.openxmlformats.org/drawingml/2006/main">
              <a:rPr lang="zh-CN" altLang="zh-CN">
                <a:ea typeface="宋体" panose="02010600030101010101" pitchFamily="2" charset="-122"/>
              </a:rPr>
              <a:t>来对堆栈变量执行操作。</a:t>
            </a:r>
          </a:p>
          <a:p>
            <a:r xmlns:a="http://schemas.openxmlformats.org/drawingml/2006/main">
              <a:rPr lang="zh-CN" altLang="zh-CN">
                <a:ea typeface="宋体" panose="02010600030101010101" pitchFamily="2" charset="-122"/>
              </a:rPr>
              <a:t>但是，客户端无法访问</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结构的成员，因为该结构将在单独的文件中定义。</a:t>
            </a:r>
          </a:p>
        </p:txBody>
      </p:sp>
      <p:sp>
        <p:nvSpPr>
          <p:cNvPr id="4" name="Footer Placeholder 3">
            <a:extLst>
              <a:ext uri="{FF2B5EF4-FFF2-40B4-BE49-F238E27FC236}">
                <a16:creationId xmlns:a16="http://schemas.microsoft.com/office/drawing/2014/main" id="{56423C6A-36AD-1EA1-6605-40EA1ABEC37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BF53763-D096-22E8-327A-86F7F1A90C1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F48535-16FF-3A42-A3AC-64EC2E092E5E}"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F64DBD0-A219-F28E-62DC-A2AFDF39C58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定义堆栈 ADT 的接口</a:t>
            </a:r>
          </a:p>
        </p:txBody>
      </p:sp>
      <p:sp>
        <p:nvSpPr>
          <p:cNvPr id="59395" name="Content Placeholder 2">
            <a:extLst>
              <a:ext uri="{FF2B5EF4-FFF2-40B4-BE49-F238E27FC236}">
                <a16:creationId xmlns:a16="http://schemas.microsoft.com/office/drawing/2014/main" id="{617AA4DD-07CF-39FD-8B6C-D001D982746E}"/>
              </a:ext>
            </a:extLst>
          </p:cNvPr>
          <p:cNvSpPr>
            <a:spLocks noGrp="1"/>
          </p:cNvSpPr>
          <p:nvPr>
            <p:ph idx="1"/>
          </p:nvPr>
        </p:nvSpPr>
        <p:spPr/>
        <p:txBody>
          <a:bodyPr/>
          <a:lstStyle/>
          <a:p>
            <a:r xmlns:a="http://schemas.openxmlformats.org/drawingml/2006/main">
              <a:rPr lang="zh-CN" altLang="zh-CN">
                <a:ea typeface="宋体" panose="02010600030101010101" pitchFamily="2" charset="-122"/>
              </a:rPr>
              <a:t>模块通常不需要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创建</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销毁</a:t>
            </a:r>
            <a:r xmlns:a="http://schemas.openxmlformats.org/drawingml/2006/main">
              <a:rPr lang="zh-CN" altLang="zh-CN">
                <a:ea typeface="宋体" panose="02010600030101010101" pitchFamily="2" charset="-122"/>
              </a:rPr>
              <a:t>函数，但 ADT 需要。</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a:t>
            </a:r>
            <a:r xmlns:a="http://schemas.openxmlformats.org/drawingml/2006/main">
              <a:rPr lang="zh-CN" altLang="zh-CN">
                <a:ea typeface="宋体" panose="02010600030101010101" pitchFamily="2" charset="-122"/>
              </a:rPr>
              <a:t>为堆栈动态分配内存并将堆栈初始化为“空”状态。</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destroy</a:t>
            </a:r>
            <a:r xmlns:a="http://schemas.openxmlformats.org/drawingml/2006/main">
              <a:rPr lang="zh-CN" altLang="zh-CN">
                <a:ea typeface="宋体" panose="02010600030101010101" pitchFamily="2" charset="-122"/>
              </a:rPr>
              <a:t>释放堆栈的动态分配内存。</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8A2F321-0645-4E8F-4B6D-B8E764E4B8D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FF2B5D3-3295-3723-B1BB-D33A3CB2AD8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F06C1C-43CA-8E4A-A700-293F5F0FA394}"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CCC910BE-5DAC-05B2-EA4C-72F863B8A3B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定义堆栈 ADT 的接口</a:t>
            </a:r>
          </a:p>
        </p:txBody>
      </p:sp>
      <p:sp>
        <p:nvSpPr>
          <p:cNvPr id="60419" name="Content Placeholder 2">
            <a:extLst>
              <a:ext uri="{FF2B5EF4-FFF2-40B4-BE49-F238E27FC236}">
                <a16:creationId xmlns:a16="http://schemas.microsoft.com/office/drawing/2014/main" id="{0F08C5F2-AAEF-3368-064E-BF0606254139}"/>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stackclient.c</a:t>
            </a:r>
            <a:r xmlns:a="http://schemas.openxmlformats.org/drawingml/2006/main">
              <a:rPr lang="zh-CN" altLang="zh-CN">
                <a:ea typeface="宋体" panose="02010600030101010101" pitchFamily="2" charset="-122"/>
              </a:rPr>
              <a:t>可用于测试堆栈 ADT。</a:t>
            </a:r>
          </a:p>
          <a:p>
            <a:r xmlns:a="http://schemas.openxmlformats.org/drawingml/2006/main">
              <a:rPr lang="zh-CN" altLang="zh-CN">
                <a:ea typeface="宋体" panose="02010600030101010101" pitchFamily="2" charset="-122"/>
              </a:rPr>
              <a:t>它创建两个堆栈并对它们执行各种操作。</a:t>
            </a:r>
          </a:p>
        </p:txBody>
      </p:sp>
      <p:sp>
        <p:nvSpPr>
          <p:cNvPr id="4" name="Footer Placeholder 3">
            <a:extLst>
              <a:ext uri="{FF2B5EF4-FFF2-40B4-BE49-F238E27FC236}">
                <a16:creationId xmlns:a16="http://schemas.microsoft.com/office/drawing/2014/main" id="{C102A8DA-871A-0197-6F7F-FC2F732CBBE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68C3355-0020-E4EF-F34A-5B0B907187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A6083E-277A-3C45-B24E-A63F513BE230}"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6D154D84-4A2A-1289-ADD1-FD30BA67F128}"/>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堆栈客户端.c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"stackADT.h"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 s1, s2;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s1 = 创建（）；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s2 = 创建（）；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推（s1，1）；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推（s1，2）；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 流行（s1）；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printf("从 s1 弹出 %d\n",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推（s2，n）；</a:t>
            </a:r>
          </a:p>
        </p:txBody>
      </p:sp>
      <p:sp>
        <p:nvSpPr>
          <p:cNvPr id="4" name="Footer Placeholder 3">
            <a:extLst>
              <a:ext uri="{FF2B5EF4-FFF2-40B4-BE49-F238E27FC236}">
                <a16:creationId xmlns:a16="http://schemas.microsoft.com/office/drawing/2014/main" id="{7E711116-89E4-F3B0-54FF-87402F2438F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73C715-3671-5C91-8BCD-92BA95B554E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185427-9077-8340-A5E0-9BDEA78F52D0}"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34954700-CE92-A3E8-EB99-0183B6EE11FA}"/>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 流行（s1）；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printf("从 s1 弹出 %d\n",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推（s2，n）；</a:t>
            </a:r>
          </a:p>
          <a:p>
            <a:pPr>
              <a:lnSpc>
                <a:spcPct val="80000"/>
              </a:lnSpc>
              <a:spcBef>
                <a:spcPts val="40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销毁（s1）；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(!is_empty(s2))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printf("从 s2 弹出 %d\n", pop(s2));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推（s2，3）；</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make_empty(s2);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(is_empty(s2))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printf("s2 为空\n");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printf("s2 不为空\n");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销毁（s2）；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509506B5-927A-D7AD-C8FF-81598193B4D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2F4383-66B0-CF6E-EA0E-5B1FDCADEB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B29B58-D664-0B44-AEB9-0E1BCE3FE599}"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C257EF6-9D84-073E-D66F-394F9BFCEC0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17411" name="Content Placeholder 2">
            <a:extLst>
              <a:ext uri="{FF2B5EF4-FFF2-40B4-BE49-F238E27FC236}">
                <a16:creationId xmlns:a16="http://schemas.microsoft.com/office/drawing/2014/main" id="{1515E457-0505-3156-0433-4F00AA4C1C58}"/>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 的上下文中，“服务”是函数。</a:t>
            </a:r>
          </a:p>
          <a:p>
            <a:r xmlns:a="http://schemas.openxmlformats.org/drawingml/2006/main">
              <a:rPr lang="zh-CN" altLang="zh-CN">
                <a:ea typeface="宋体" panose="02010600030101010101" pitchFamily="2" charset="-122"/>
              </a:rPr>
              <a:t>模块的接口是一个头文件，其中包含将提供给客户端的功能的原型（源文件）。</a:t>
            </a:r>
          </a:p>
          <a:p>
            <a:r xmlns:a="http://schemas.openxmlformats.org/drawingml/2006/main">
              <a:rPr lang="zh-CN" altLang="zh-CN">
                <a:ea typeface="宋体" panose="02010600030101010101" pitchFamily="2" charset="-122"/>
              </a:rPr>
              <a:t>模块的实现是一个包含模块功能定义的源文件。</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F353674-7CAE-3503-4A19-B6D10DB088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92FD0C-91FA-F043-B6BF-8F4BA8AC4A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A4D9F8-3318-9840-852B-2639DCAC9F66}"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B776AE5C-DE19-FC82-E121-85E2909CF83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定义堆栈 ADT 的接口</a:t>
            </a:r>
          </a:p>
        </p:txBody>
      </p:sp>
      <p:sp>
        <p:nvSpPr>
          <p:cNvPr id="63491" name="Content Placeholder 2">
            <a:extLst>
              <a:ext uri="{FF2B5EF4-FFF2-40B4-BE49-F238E27FC236}">
                <a16:creationId xmlns:a16="http://schemas.microsoft.com/office/drawing/2014/main" id="{36F09955-22BE-B1B4-A783-3D8E3B8CD23A}"/>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如果堆栈 ADT 正确实现，则输出：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从 s1 弹出 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从 s1 弹出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从 s2 弹出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从 s2 弹出 2</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s2 为空</a:t>
            </a:r>
          </a:p>
        </p:txBody>
      </p:sp>
      <p:sp>
        <p:nvSpPr>
          <p:cNvPr id="4" name="Footer Placeholder 3">
            <a:extLst>
              <a:ext uri="{FF2B5EF4-FFF2-40B4-BE49-F238E27FC236}">
                <a16:creationId xmlns:a16="http://schemas.microsoft.com/office/drawing/2014/main" id="{7CF7109A-ADB3-E8CC-8FC7-8076B4644C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8AED088-20C7-864C-A482-7DC922D2471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5874BE-D5A6-E142-AFE0-93EB1CCDC672}"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7F320BF-8773-1D44-7724-3161EB8BD8B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使用固定长度数组</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64515" name="Content Placeholder 2">
            <a:extLst>
              <a:ext uri="{FF2B5EF4-FFF2-40B4-BE49-F238E27FC236}">
                <a16:creationId xmlns:a16="http://schemas.microsoft.com/office/drawing/2014/main" id="{2A18370D-18F9-452A-F915-51D6A43015A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有几种方法可以实现堆栈 ADT。</a:t>
            </a:r>
          </a:p>
          <a:p>
            <a:r xmlns:a="http://schemas.openxmlformats.org/drawingml/2006/main">
              <a:rPr lang="zh-CN" altLang="zh-CN">
                <a:ea typeface="宋体" panose="02010600030101010101" pitchFamily="2" charset="-122"/>
              </a:rPr>
              <a:t>最简单的方法是让</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结构包含一个固定长度的数组：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整数内容[STACK_SIZE]；</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诠释顶部;</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E1B8863D-F924-B014-0969-C1A412F94A9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03615F8-581B-FD92-0CDF-73C1EFC521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F6F44F-0472-D941-8F9D-54612385F8A8}"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a:extLst>
              <a:ext uri="{FF2B5EF4-FFF2-40B4-BE49-F238E27FC236}">
                <a16:creationId xmlns:a16="http://schemas.microsoft.com/office/drawing/2014/main" id="{EF3E863A-8082-795D-D3FF-FC3CF5482EF9}"/>
              </a:ext>
            </a:extLst>
          </p:cNvPr>
          <p:cNvSpPr>
            <a:spLocks noGrp="1"/>
          </p:cNvSpPr>
          <p:nvPr>
            <p:ph idx="1"/>
          </p:nvPr>
        </p:nvSpPr>
        <p:spPr>
          <a:xfrm>
            <a:off x="301625" y="762000"/>
            <a:ext cx="86868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堆栈ADT.c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"stackADT.h"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STACK_SIZE 100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整数内容[STACK_SIZE]；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诠释顶部;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静态无效终止（常量字符*消息）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printf("%s\n", 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1068E56-D6CB-EB85-2DA9-7781E13AB5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21642B5-178C-871D-2498-B9B4338889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D81C1D-A33D-E045-BBE4-C5C1DC67D7F0}"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a:extLst>
              <a:ext uri="{FF2B5EF4-FFF2-40B4-BE49-F238E27FC236}">
                <a16:creationId xmlns:a16="http://schemas.microsoft.com/office/drawing/2014/main" id="{C7F39AE3-21D3-6636-5E68-B5CDC286C27C}"/>
              </a:ext>
            </a:extLst>
          </p:cNvPr>
          <p:cNvSpPr>
            <a:spLocks noGrp="1"/>
          </p:cNvSpPr>
          <p:nvPr>
            <p:ph idx="1"/>
          </p:nvPr>
        </p:nvSpPr>
        <p:spPr>
          <a:xfrm>
            <a:off x="304800" y="762000"/>
            <a:ext cx="8686800" cy="5562600"/>
          </a:xfrm>
        </p:spPr>
        <p:txBody>
          <a:bodyPr/>
          <a:lstStyle/>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堆栈创建（无效）</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 s = malloc(sizeof(struct stack_type));</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如果（s == NULL）</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终止（“创建错误：无法创建堆栈。”）；</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s-&gt;顶部= 0；</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无效销毁（堆栈 s）</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 make_empty（堆栈 s）</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s-&gt;顶部= 0；</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is_empty(Stack s)</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s-&gt;top == 0;</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090B0E7-39FF-45A2-1FC4-005D6519DC9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545D5F8-70D8-F548-B81C-1FAD819AFB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8B8D24-7411-B74D-8E2B-85B93ACCD821}"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a:extLst>
              <a:ext uri="{FF2B5EF4-FFF2-40B4-BE49-F238E27FC236}">
                <a16:creationId xmlns:a16="http://schemas.microsoft.com/office/drawing/2014/main" id="{95D51998-CA9A-F11D-D6BA-651D0A5CB536}"/>
              </a:ext>
            </a:extLst>
          </p:cNvPr>
          <p:cNvSpPr>
            <a:spLocks noGrp="1"/>
          </p:cNvSpPr>
          <p:nvPr>
            <p:ph idx="1"/>
          </p:nvPr>
        </p:nvSpPr>
        <p:spPr>
          <a:xfrm>
            <a:off x="304800"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is_full(Stack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s-&gt;top == STACK_SIZE；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无效推送（堆栈 s，int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(is_full(s))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终止（“推送错误：堆栈已满。”）；</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s-&gt;内容[s-&gt;top++] =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pop(堆栈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(is_empty(s))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终止（“弹出错误：堆栈为空。”）；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s-&gt;contents[--s-&gt;top];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F4015A9-C659-F5AE-BA7E-DC5C5E2A18E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F734CF1-79A9-7EC9-B7CE-49B8A0A519F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7E0EFD-0D50-4A41-B288-E50A4CF51213}"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EA8F34E5-065E-6C23-9A71-529B1CA7E6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更改堆栈 ADT 中的项目类型</a:t>
            </a:r>
          </a:p>
        </p:txBody>
      </p:sp>
      <p:sp>
        <p:nvSpPr>
          <p:cNvPr id="68611" name="Content Placeholder 2">
            <a:extLst>
              <a:ext uri="{FF2B5EF4-FFF2-40B4-BE49-F238E27FC236}">
                <a16:creationId xmlns:a16="http://schemas.microsoft.com/office/drawing/2014/main" id="{D564A52C-F72C-C71C-10F9-D9659928137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stackADT.c</a:t>
            </a:r>
            <a:r xmlns:a="http://schemas.openxmlformats.org/drawingml/2006/main">
              <a:rPr lang="zh-CN" altLang="zh-CN">
                <a:ea typeface="宋体" panose="02010600030101010101" pitchFamily="2" charset="-122"/>
              </a:rPr>
              <a:t>要求堆栈项是整数，这太严格了。</a:t>
            </a:r>
          </a:p>
          <a:p>
            <a:r xmlns:a="http://schemas.openxmlformats.org/drawingml/2006/main">
              <a:rPr lang="zh-CN" altLang="zh-CN">
                <a:ea typeface="宋体" panose="02010600030101010101" pitchFamily="2" charset="-122"/>
              </a:rPr>
              <a:t>为了使堆栈 ADT 更容易针对不同的项目类型进行修改，让我们将类型定义添加到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a:t>
            </a:r>
            <a:r xmlns:a="http://schemas.openxmlformats.org/drawingml/2006/main">
              <a:rPr lang="zh-CN" altLang="zh-CN">
                <a:ea typeface="宋体" panose="02010600030101010101" pitchFamily="2" charset="-122"/>
              </a:rPr>
              <a:t>标头中。</a:t>
            </a:r>
          </a:p>
          <a:p>
            <a:r xmlns:a="http://schemas.openxmlformats.org/drawingml/2006/main">
              <a:rPr lang="zh-CN" altLang="zh-CN">
                <a:ea typeface="宋体" panose="02010600030101010101" pitchFamily="2" charset="-122"/>
              </a:rPr>
              <a:t>它将定义一个名为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a:t>
            </a:r>
            <a:r xmlns:a="http://schemas.openxmlformats.org/drawingml/2006/main">
              <a:rPr lang="zh-CN" altLang="zh-CN">
                <a:ea typeface="宋体" panose="02010600030101010101" pitchFamily="2" charset="-122"/>
              </a:rPr>
              <a:t>的类型，表示要存储在堆栈上的数据类型。</a:t>
            </a:r>
          </a:p>
        </p:txBody>
      </p:sp>
      <p:sp>
        <p:nvSpPr>
          <p:cNvPr id="4" name="Footer Placeholder 3">
            <a:extLst>
              <a:ext uri="{FF2B5EF4-FFF2-40B4-BE49-F238E27FC236}">
                <a16:creationId xmlns:a16="http://schemas.microsoft.com/office/drawing/2014/main" id="{CE4B6496-D719-4E6F-7087-4DF40B0C9C4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7E1B754-6271-52BE-6616-D9930F723C8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BCD76B-49CD-D541-83AF-4940160DE778}"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a:extLst>
              <a:ext uri="{FF2B5EF4-FFF2-40B4-BE49-F238E27FC236}">
                <a16:creationId xmlns:a16="http://schemas.microsoft.com/office/drawing/2014/main" id="{06B969EB-6939-8633-1632-249A1E6ED01B}"/>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defRPr/>
            </a:pPr>
            <a:r xmlns:a="http://schemas.openxmlformats.org/drawingml/2006/main">
              <a:rPr lang="zh-CN" b="1" dirty="0" err="1">
                <a:latin typeface="Courier New" pitchFamily="49" charset="0"/>
                <a:cs typeface="Courier New" pitchFamily="49" charset="0"/>
              </a:rPr>
              <a:t>堆栈ADT.h</a:t>
            </a:r>
            <a:endParaRPr xmlns:a="http://schemas.openxmlformats.org/drawingml/2006/main" lang="en-US" b="1" dirty="0">
              <a:latin typeface="Courier New" pitchFamily="49" charset="0"/>
              <a:cs typeface="Courier New" pitchFamily="49" charset="0"/>
            </a:endParaRPr>
          </a:p>
          <a:p>
            <a:pPr xmlns:a="http://schemas.openxmlformats.org/drawingml/2006/main" algn="ctr">
              <a:lnSpc>
                <a:spcPct val="80000"/>
              </a:lnSpc>
              <a:spcBef>
                <a:spcPts val="0"/>
              </a:spcBef>
              <a:buFontTx/>
              <a:buNone/>
              <a:defRPr/>
            </a:pPr>
            <a:r xmlns:a="http://schemas.openxmlformats.org/drawingml/2006/main">
              <a:rPr lang="zh-CN" sz="1800" b="1" dirty="0">
                <a:latin typeface="+mj-lt"/>
                <a:cs typeface="Courier New" pitchFamily="49" charset="0"/>
              </a:rPr>
              <a:t>（第 2 版）</a:t>
            </a:r>
          </a:p>
          <a:p>
            <a:pPr xmlns:a="http://schemas.openxmlformats.org/drawingml/2006/main">
              <a:spcBef>
                <a:spcPts val="200"/>
              </a:spcBef>
              <a:buFontTx/>
              <a:buNone/>
              <a:defRPr/>
            </a:pPr>
            <a:r xmlns:a="http://schemas.openxmlformats.org/drawingml/2006/main">
              <a:rPr lang="zh-CN" sz="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ifndef </a:t>
            </a:r>
            <a:r xmlns:a="http://schemas.openxmlformats.org/drawingml/2006/main">
              <a:rPr lang="zh-CN" sz="1800" dirty="0">
                <a:latin typeface="Courier New" pitchFamily="49" charset="0"/>
                <a:cs typeface="Courier New" pitchFamily="49" charset="0"/>
              </a:rPr>
              <a:t>STACKADT_H</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#define STACKADT_H</a:t>
            </a:r>
          </a:p>
          <a:p>
            <a:pPr xmlns:a="http://schemas.openxmlformats.org/drawingml/2006/main">
              <a:lnSpc>
                <a:spcPct val="80000"/>
              </a:lnSpc>
              <a:spcBef>
                <a:spcPts val="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#include &lt; </a:t>
            </a:r>
            <a:r xmlns:a="http://schemas.openxmlformats.org/drawingml/2006/main">
              <a:rPr lang="zh-CN" sz="1800" dirty="0" err="1">
                <a:latin typeface="Courier New" pitchFamily="49" charset="0"/>
                <a:cs typeface="Courier New" pitchFamily="49" charset="0"/>
              </a:rPr>
              <a:t>stdbool.h </a:t>
            </a:r>
            <a:r xmlns:a="http://schemas.openxmlformats.org/drawingml/2006/main">
              <a:rPr lang="zh-CN" sz="1800" dirty="0">
                <a:latin typeface="Courier New" pitchFamily="49" charset="0"/>
                <a:cs typeface="Courier New" pitchFamily="49" charset="0"/>
              </a:rPr>
              <a:t>&gt; /* 仅限 C99 */</a:t>
            </a:r>
          </a:p>
          <a:p>
            <a:pPr xmlns:a="http://schemas.openxmlformats.org/drawingml/2006/main">
              <a:lnSpc>
                <a:spcPct val="80000"/>
              </a:lnSpc>
              <a:spcBef>
                <a:spcPts val="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b="1" dirty="0" err="1">
                <a:latin typeface="Courier New" pitchFamily="49" charset="0"/>
                <a:cs typeface="Courier New" pitchFamily="49" charset="0"/>
              </a:rPr>
              <a:t>类型定义</a:t>
            </a:r>
            <a:r xmlns:a="http://schemas.openxmlformats.org/drawingml/2006/main">
              <a:rPr lang="zh-CN" sz="1800" b="1" dirty="0">
                <a:latin typeface="Courier New" pitchFamily="49" charset="0"/>
                <a:cs typeface="Courier New" pitchFamily="49" charset="0"/>
              </a:rPr>
              <a:t> </a:t>
            </a:r>
            <a:r xmlns:a="http://schemas.openxmlformats.org/drawingml/2006/main">
              <a:rPr lang="zh-CN" sz="1800" b="1" dirty="0" err="1">
                <a:latin typeface="Courier New" pitchFamily="49" charset="0"/>
                <a:cs typeface="Courier New" pitchFamily="49" charset="0"/>
              </a:rPr>
              <a:t>整数</a:t>
            </a:r>
            <a:r xmlns:a="http://schemas.openxmlformats.org/drawingml/2006/main">
              <a:rPr lang="zh-CN" sz="1800" b="1" dirty="0">
                <a:latin typeface="Courier New" pitchFamily="49" charset="0"/>
                <a:cs typeface="Courier New" pitchFamily="49" charset="0"/>
              </a:rPr>
              <a:t>项目；</a:t>
            </a:r>
          </a:p>
          <a:p>
            <a:pPr xmlns:a="http://schemas.openxmlformats.org/drawingml/2006/main">
              <a:lnSpc>
                <a:spcPct val="80000"/>
              </a:lnSpc>
              <a:spcBef>
                <a:spcPts val="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类型定义</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结构</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stack_type </a:t>
            </a:r>
            <a:r xmlns:a="http://schemas.openxmlformats.org/drawingml/2006/main">
              <a:rPr lang="zh-CN" sz="1800" dirty="0">
                <a:latin typeface="Courier New" pitchFamily="49" charset="0"/>
                <a:cs typeface="Courier New" pitchFamily="49" charset="0"/>
              </a:rPr>
              <a:t>*堆栈；</a:t>
            </a:r>
          </a:p>
          <a:p>
            <a:pPr xmlns:a="http://schemas.openxmlformats.org/drawingml/2006/main">
              <a:lnSpc>
                <a:spcPct val="80000"/>
              </a:lnSpc>
              <a:spcBef>
                <a:spcPts val="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堆栈创建（无效）；</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无效销毁（堆栈 s）；</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void </a:t>
            </a:r>
            <a:r xmlns:a="http://schemas.openxmlformats.org/drawingml/2006/main">
              <a:rPr lang="zh-CN" sz="1800" dirty="0" err="1">
                <a:latin typeface="Courier New" pitchFamily="49" charset="0"/>
                <a:cs typeface="Courier New" pitchFamily="49" charset="0"/>
              </a:rPr>
              <a:t>make_empty </a:t>
            </a:r>
            <a:r xmlns:a="http://schemas.openxmlformats.org/drawingml/2006/main">
              <a:rPr lang="zh-CN" sz="1800" dirty="0">
                <a:latin typeface="Courier New" pitchFamily="49" charset="0"/>
                <a:cs typeface="Courier New" pitchFamily="49" charset="0"/>
              </a:rPr>
              <a:t>(Stack s);</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布尔</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is_empty </a:t>
            </a:r>
            <a:r xmlns:a="http://schemas.openxmlformats.org/drawingml/2006/main">
              <a:rPr lang="zh-CN" sz="1800" dirty="0">
                <a:latin typeface="Courier New" pitchFamily="49" charset="0"/>
                <a:cs typeface="Courier New" pitchFamily="49" charset="0"/>
              </a:rPr>
              <a:t>(堆栈 s);</a:t>
            </a:r>
          </a:p>
          <a:p>
            <a:pPr xmlns:a="http://schemas.openxmlformats.org/drawingml/2006/main">
              <a:lnSpc>
                <a:spcPct val="80000"/>
              </a:lnSpc>
              <a:spcBef>
                <a:spcPts val="400"/>
              </a:spcBef>
              <a:buFontTx/>
              <a:buNone/>
              <a:defRPr/>
            </a:pPr>
            <a:r xmlns:a="http://schemas.openxmlformats.org/drawingml/2006/main">
              <a:rPr lang="zh-CN" sz="1800" dirty="0" err="1">
                <a:latin typeface="Courier New" pitchFamily="49" charset="0"/>
                <a:cs typeface="Courier New" pitchFamily="49" charset="0"/>
              </a:rPr>
              <a:t>布尔</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is_full </a:t>
            </a:r>
            <a:r xmlns:a="http://schemas.openxmlformats.org/drawingml/2006/main">
              <a:rPr lang="zh-CN" sz="1800" dirty="0">
                <a:latin typeface="Courier New" pitchFamily="49" charset="0"/>
                <a:cs typeface="Courier New" pitchFamily="49" charset="0"/>
              </a:rPr>
              <a:t>(堆栈 s);</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无效推送（堆栈 s，</a:t>
            </a:r>
            <a:r xmlns:a="http://schemas.openxmlformats.org/drawingml/2006/main">
              <a:rPr lang="zh-CN" sz="1800" b="1" dirty="0">
                <a:latin typeface="Courier New" pitchFamily="49" charset="0"/>
                <a:cs typeface="Courier New" pitchFamily="49" charset="0"/>
              </a:rPr>
              <a:t>项目</a:t>
            </a: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一</a:t>
            </a:r>
            <a:r xmlns:a="http://schemas.openxmlformats.org/drawingml/2006/main">
              <a:rPr lang="zh-CN" sz="1800" dirty="0">
                <a:latin typeface="Courier New" pitchFamily="49" charset="0"/>
                <a:cs typeface="Courier New" pitchFamily="49" charset="0"/>
              </a:rPr>
              <a:t>）；</a:t>
            </a:r>
          </a:p>
          <a:p>
            <a:pPr xmlns:a="http://schemas.openxmlformats.org/drawingml/2006/main">
              <a:lnSpc>
                <a:spcPct val="80000"/>
              </a:lnSpc>
              <a:spcBef>
                <a:spcPts val="400"/>
              </a:spcBef>
              <a:buFontTx/>
              <a:buNone/>
              <a:defRPr/>
            </a:pPr>
            <a:r xmlns:a="http://schemas.openxmlformats.org/drawingml/2006/main">
              <a:rPr lang="zh-CN" sz="1800" b="1" dirty="0">
                <a:latin typeface="Courier New" pitchFamily="49" charset="0"/>
                <a:cs typeface="Courier New" pitchFamily="49" charset="0"/>
              </a:rPr>
              <a:t>项目</a:t>
            </a:r>
            <a:r xmlns:a="http://schemas.openxmlformats.org/drawingml/2006/main">
              <a:rPr lang="zh-CN" sz="1800" dirty="0">
                <a:latin typeface="Courier New" pitchFamily="49" charset="0"/>
                <a:cs typeface="Courier New" pitchFamily="49" charset="0"/>
              </a:rPr>
              <a:t>弹出（堆栈 s）；</a:t>
            </a:r>
          </a:p>
          <a:p>
            <a:pPr xmlns:a="http://schemas.openxmlformats.org/drawingml/2006/main">
              <a:lnSpc>
                <a:spcPct val="80000"/>
              </a:lnSpc>
              <a:spcBef>
                <a:spcPts val="0"/>
              </a:spcBef>
              <a:buFontTx/>
              <a:buNone/>
              <a:defRPr/>
            </a:pPr>
            <a:r xmlns:a="http://schemas.openxmlformats.org/drawingml/2006/main">
              <a:rPr lang="zh-CN" sz="1800" dirty="0">
                <a:latin typeface="Courier New" pitchFamily="49" charset="0"/>
                <a:cs typeface="Courier New" pitchFamily="49" charset="0"/>
              </a:rPr>
              <a:t> </a:t>
            </a:r>
          </a:p>
          <a:p>
            <a:pPr xmlns:a="http://schemas.openxmlformats.org/drawingml/2006/main">
              <a:lnSpc>
                <a:spcPct val="80000"/>
              </a:lnSpc>
              <a:spcBef>
                <a:spcPts val="400"/>
              </a:spcBef>
              <a:buFontTx/>
              <a:buNone/>
              <a:defRPr/>
            </a:pPr>
            <a:r xmlns:a="http://schemas.openxmlformats.org/drawingml/2006/main">
              <a:rPr lang="zh-CN" sz="1800" dirty="0">
                <a:latin typeface="Courier New" pitchFamily="49" charset="0"/>
                <a:cs typeface="Courier New" pitchFamily="49" charset="0"/>
              </a:rPr>
              <a:t># </a:t>
            </a:r>
            <a:r xmlns:a="http://schemas.openxmlformats.org/drawingml/2006/main">
              <a:rPr lang="zh-CN" sz="1800" dirty="0" err="1">
                <a:latin typeface="Courier New" pitchFamily="49" charset="0"/>
                <a:cs typeface="Courier New" pitchFamily="49" charset="0"/>
              </a:rPr>
              <a:t>endif</a:t>
            </a:r>
            <a:endParaRPr xmlns:a="http://schemas.openxmlformats.org/drawingml/2006/main" lang="en-US" sz="1800" dirty="0">
              <a:latin typeface="Courier New" pitchFamily="49" charset="0"/>
              <a:cs typeface="Courier New" pitchFamily="49" charset="0"/>
            </a:endParaRPr>
          </a:p>
          <a:p>
            <a:pPr>
              <a:buFontTx/>
              <a:buNone/>
              <a:defRPr/>
            </a:pPr>
            <a:endParaRPr lang="en-US" sz="1800" dirty="0"/>
          </a:p>
        </p:txBody>
      </p:sp>
      <p:sp>
        <p:nvSpPr>
          <p:cNvPr id="4" name="Footer Placeholder 3">
            <a:extLst>
              <a:ext uri="{FF2B5EF4-FFF2-40B4-BE49-F238E27FC236}">
                <a16:creationId xmlns:a16="http://schemas.microsoft.com/office/drawing/2014/main" id="{E64A846B-4909-D01A-0295-0DFEDCAFB9C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6E6A1FE-7C68-8C9A-D5B1-4403B3C803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511F20-8780-F644-A920-3AC316D02DAC}"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8454F813-C766-F1BC-9DBF-F3AA626A95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更改堆栈 ADT 中的项目类型</a:t>
            </a:r>
          </a:p>
        </p:txBody>
      </p:sp>
      <p:sp>
        <p:nvSpPr>
          <p:cNvPr id="70659" name="Content Placeholder 2">
            <a:extLst>
              <a:ext uri="{FF2B5EF4-FFF2-40B4-BE49-F238E27FC236}">
                <a16:creationId xmlns:a16="http://schemas.microsoft.com/office/drawing/2014/main" id="{54E556C3-6B59-57B2-7A83-33B541189235}"/>
              </a:ext>
            </a:extLst>
          </p:cNvPr>
          <p:cNvSpPr>
            <a:spLocks noGrp="1"/>
          </p:cNvSpPr>
          <p:nvPr>
            <p:ph idx="1"/>
          </p:nvPr>
        </p:nvSpPr>
        <p:spPr/>
        <p:txBody>
          <a:bodyPr/>
          <a:lstStyle/>
          <a:p>
            <a:r xmlns:a="http://schemas.openxmlformats.org/drawingml/2006/main">
              <a:rPr lang="zh-CN" altLang="zh-CN">
                <a:ea typeface="宋体" panose="02010600030101010101" pitchFamily="2" charset="-122"/>
              </a:rPr>
              <a:t>需要修改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stackADT.c</a:t>
            </a:r>
            <a:r xmlns:a="http://schemas.openxmlformats.org/drawingml/2006/main">
              <a:rPr lang="zh-CN" altLang="zh-CN">
                <a:ea typeface="宋体" panose="02010600030101010101" pitchFamily="2" charset="-122"/>
              </a:rPr>
              <a:t>文件，但改动很小。</a:t>
            </a:r>
          </a:p>
          <a:p>
            <a:r xmlns:a="http://schemas.openxmlformats.org/drawingml/2006/main">
              <a:rPr lang="zh-CN" altLang="zh-CN">
                <a:ea typeface="宋体" panose="02010600030101010101" pitchFamily="2" charset="-122"/>
              </a:rPr>
              <a:t>更新的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项目</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内容[STACK_SIZE]；</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诠释顶部;</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push</a:t>
            </a:r>
            <a:r xmlns:a="http://schemas.openxmlformats.org/drawingml/2006/main">
              <a:rPr lang="zh-CN" altLang="zh-CN">
                <a:ea typeface="宋体" panose="02010600030101010101" pitchFamily="2" charset="-122"/>
              </a:rPr>
              <a:t>的第二个参数</a:t>
            </a:r>
            <a:r xmlns:a="http://schemas.openxmlformats.org/drawingml/2006/main">
              <a:rPr lang="zh-CN" altLang="zh-CN">
                <a:ea typeface="宋体" panose="02010600030101010101" pitchFamily="2" charset="-122"/>
              </a:rPr>
              <a:t>现在将具有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Item类型</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pop</a:t>
            </a:r>
            <a:r xmlns:a="http://schemas.openxmlformats.org/drawingml/2006/main">
              <a:rPr lang="zh-CN" altLang="zh-CN">
                <a:ea typeface="宋体" panose="02010600030101010101" pitchFamily="2" charset="-122"/>
              </a:rPr>
              <a:t>现在返回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Item类型的值</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E4A6948B-D887-8DFB-AE88-C2A9168B1EF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2754EA-6842-E0B2-1B72-AB5421811C1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260669-4F46-344C-895A-4A2390C09CBF}"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03F9B876-C46B-7B99-94D9-27B51E2EC84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更改堆栈 ADT 中的项目类型</a:t>
            </a:r>
          </a:p>
        </p:txBody>
      </p:sp>
      <p:sp>
        <p:nvSpPr>
          <p:cNvPr id="71683" name="Content Placeholder 2">
            <a:extLst>
              <a:ext uri="{FF2B5EF4-FFF2-40B4-BE49-F238E27FC236}">
                <a16:creationId xmlns:a16="http://schemas.microsoft.com/office/drawing/2014/main" id="{852AD7CD-0385-0C35-412C-26D4DE57ABC3}"/>
              </a:ext>
            </a:extLst>
          </p:cNvPr>
          <p:cNvSpPr>
            <a:spLocks noGrp="1"/>
          </p:cNvSpPr>
          <p:nvPr>
            <p:ph idx="1"/>
          </p:nvPr>
        </p:nvSpPr>
        <p:spPr/>
        <p:txBody>
          <a:bodyPr/>
          <a:lstStyle/>
          <a:p>
            <a:r xmlns:a="http://schemas.openxmlformats.org/drawingml/2006/main">
              <a:rPr lang="zh-CN" altLang="zh-CN">
                <a:ea typeface="宋体" panose="02010600030101010101" pitchFamily="2" charset="-122"/>
              </a:rPr>
              <a:t>stackclient.c</a:t>
            </a:r>
            <a:r xmlns:a="http://schemas.openxmlformats.org/drawingml/2006/main">
              <a:rPr lang="zh-CN" altLang="zh-CN">
                <a:ea typeface="宋体" panose="02010600030101010101" pitchFamily="2" charset="-122"/>
              </a:rPr>
              <a:t>文件可用于测试新的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stackADT.c</a:t>
            </a:r>
            <a:r xmlns:a="http://schemas.openxmlformats.org/drawingml/2006/main">
              <a:rPr lang="zh-CN" altLang="zh-CN">
                <a:ea typeface="宋体" panose="02010600030101010101" pitchFamily="2" charset="-122"/>
              </a:rPr>
              <a:t>以验证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ea typeface="宋体" panose="02010600030101010101" pitchFamily="2" charset="-122"/>
              </a:rPr>
              <a:t>类型是否仍然有效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可以通过修改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stackADT.h中</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a:t>
            </a:r>
            <a:r xmlns:a="http://schemas.openxmlformats.org/drawingml/2006/main">
              <a:rPr lang="zh-CN" altLang="zh-CN">
                <a:ea typeface="宋体" panose="02010600030101010101" pitchFamily="2" charset="-122"/>
              </a:rPr>
              <a:t>的定义来更改 item 类型</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B4C1705-A73A-8A18-196B-2466F77D7F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D27CDB-143C-8E6C-AA44-3D562C26992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7CF768-6CE6-7848-A4BF-A538FAED5245}"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C0B44BDE-CF3A-549D-7342-AEF89EECE5D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使用动态数组</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72707" name="Content Placeholder 2">
            <a:extLst>
              <a:ext uri="{FF2B5EF4-FFF2-40B4-BE49-F238E27FC236}">
                <a16:creationId xmlns:a16="http://schemas.microsoft.com/office/drawing/2014/main" id="{1AE43B05-6159-E374-5527-7D6A1EDE3043}"/>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堆栈 ADT 的另一个问题：每个堆栈都有固定的最大大小。</a:t>
            </a:r>
          </a:p>
          <a:p>
            <a:r xmlns:a="http://schemas.openxmlformats.org/drawingml/2006/main">
              <a:rPr lang="zh-CN" altLang="zh-CN">
                <a:ea typeface="宋体" panose="02010600030101010101" pitchFamily="2" charset="-122"/>
              </a:rPr>
              <a:t>没有办法让堆栈具有不同的容量或在程序运行时设置堆栈大小。</a:t>
            </a:r>
          </a:p>
          <a:p>
            <a:r xmlns:a="http://schemas.openxmlformats.org/drawingml/2006/main">
              <a:rPr lang="zh-CN" altLang="zh-CN">
                <a:ea typeface="宋体" panose="02010600030101010101" pitchFamily="2" charset="-122"/>
              </a:rPr>
              <a:t>此问题的可能解决方案：</a:t>
            </a:r>
          </a:p>
          <a:p>
            <a:pPr xmlns:a="http://schemas.openxmlformats.org/drawingml/2006/main" lvl="1"/>
            <a:r xmlns:a="http://schemas.openxmlformats.org/drawingml/2006/main">
              <a:rPr lang="zh-CN" altLang="zh-CN">
                <a:ea typeface="宋体" panose="02010600030101010101" pitchFamily="2" charset="-122"/>
              </a:rPr>
              <a:t>将堆栈实现为链表。</a:t>
            </a:r>
          </a:p>
          <a:p>
            <a:pPr xmlns:a="http://schemas.openxmlformats.org/drawingml/2006/main" lvl="1"/>
            <a:r xmlns:a="http://schemas.openxmlformats.org/drawingml/2006/main">
              <a:rPr lang="zh-CN" altLang="zh-CN">
                <a:ea typeface="宋体" panose="02010600030101010101" pitchFamily="2" charset="-122"/>
              </a:rPr>
              <a:t>将堆栈项存储在动态分配的数组中。</a:t>
            </a:r>
          </a:p>
        </p:txBody>
      </p:sp>
      <p:sp>
        <p:nvSpPr>
          <p:cNvPr id="4" name="Footer Placeholder 3">
            <a:extLst>
              <a:ext uri="{FF2B5EF4-FFF2-40B4-BE49-F238E27FC236}">
                <a16:creationId xmlns:a16="http://schemas.microsoft.com/office/drawing/2014/main" id="{A0ED8FDE-E71A-E77D-C084-121113E1496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EEEB95-1A6C-0E5E-818C-14FA233366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CC2B88-A067-F84E-8ADA-F812E7041B22}"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193E997-B759-11BF-3E68-D44498C9C9B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18435" name="Content Placeholder 2">
            <a:extLst>
              <a:ext uri="{FF2B5EF4-FFF2-40B4-BE49-F238E27FC236}">
                <a16:creationId xmlns:a16="http://schemas.microsoft.com/office/drawing/2014/main" id="{ED6A4C9C-2D6E-0502-1C7C-3615F3572C45}"/>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 15 章中概述的计算器程序包括：</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calc.c </a:t>
            </a:r>
            <a:r xmlns:a="http://schemas.openxmlformats.org/drawingml/2006/main">
              <a:rPr lang="zh-CN" altLang="zh-CN">
                <a:ea typeface="宋体" panose="02010600030101010101" pitchFamily="2" charset="-122"/>
              </a:rPr>
              <a:t>，其中包含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a:t>
            </a:r>
            <a:r xmlns:a="http://schemas.openxmlformats.org/drawingml/2006/main">
              <a:rPr lang="zh-CN" altLang="zh-CN">
                <a:ea typeface="宋体" panose="02010600030101010101" pitchFamily="2" charset="-122"/>
              </a:rPr>
              <a:t>函数</a:t>
            </a:r>
          </a:p>
          <a:p>
            <a:pPr xmlns:a="http://schemas.openxmlformats.org/drawingml/2006/main" lvl="1"/>
            <a:r xmlns:a="http://schemas.openxmlformats.org/drawingml/2006/main">
              <a:rPr lang="zh-CN" altLang="zh-CN">
                <a:ea typeface="宋体" panose="02010600030101010101" pitchFamily="2" charset="-122"/>
              </a:rPr>
              <a:t>堆栈模块，存储在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 中</a:t>
            </a:r>
            <a:endParaRPr xmlns:a="http://schemas.openxmlformats.org/drawingml/2006/main" lang="en-US" altLang="zh-CN">
              <a:ea typeface="宋体" panose="02010600030101010101" pitchFamily="2" charset="-122"/>
            </a:endParaRP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calc.c</a:t>
            </a:r>
            <a:r xmlns:a="http://schemas.openxmlformats.org/drawingml/2006/main">
              <a:rPr lang="zh-CN" altLang="zh-CN">
                <a:ea typeface="宋体" panose="02010600030101010101" pitchFamily="2" charset="-122"/>
              </a:rPr>
              <a:t>是</a:t>
            </a:r>
            <a:r xmlns:a="http://schemas.openxmlformats.org/drawingml/2006/main">
              <a:rPr lang="zh-CN" altLang="zh-CN">
                <a:ea typeface="宋体" panose="02010600030101010101" pitchFamily="2" charset="-122"/>
              </a:rPr>
              <a:t>stack 模块的</a:t>
            </a:r>
            <a:r xmlns:a="http://schemas.openxmlformats.org/drawingml/2006/main">
              <a:rPr lang="zh-CN" altLang="zh-CN" i="1">
                <a:ea typeface="宋体" panose="02010600030101010101" pitchFamily="2" charset="-122"/>
              </a:rPr>
              <a:t>客户端。</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stack.h</a:t>
            </a:r>
            <a:r xmlns:a="http://schemas.openxmlformats.org/drawingml/2006/main">
              <a:rPr lang="zh-CN" altLang="zh-CN">
                <a:ea typeface="宋体" panose="02010600030101010101" pitchFamily="2" charset="-122"/>
              </a:rPr>
              <a:t>是 stack 模块的</a:t>
            </a:r>
            <a:r xmlns:a="http://schemas.openxmlformats.org/drawingml/2006/main">
              <a:rPr lang="zh-CN" altLang="zh-CN" i="1">
                <a:ea typeface="宋体" panose="02010600030101010101" pitchFamily="2" charset="-122"/>
              </a:rPr>
              <a:t>接口</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a:t>
            </a:r>
            <a:r xmlns:a="http://schemas.openxmlformats.org/drawingml/2006/main">
              <a:rPr lang="zh-CN" altLang="zh-CN">
                <a:ea typeface="宋体" panose="02010600030101010101" pitchFamily="2" charset="-122"/>
              </a:rPr>
              <a:t>是模块的</a:t>
            </a:r>
            <a:r xmlns:a="http://schemas.openxmlformats.org/drawingml/2006/main">
              <a:rPr lang="zh-CN" altLang="zh-CN" i="1">
                <a:ea typeface="宋体" panose="02010600030101010101" pitchFamily="2" charset="-122"/>
              </a:rPr>
              <a:t>实现</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4FB83226-48F0-EA93-0658-BC67650C9F6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F932131-B00F-936C-E0FF-52BAE50B08F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129B1-83EB-1540-826A-F4723B033DA6}"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327C111-03B6-6593-A6F3-5798C3819CF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使用动态数组</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73731" name="Content Placeholder 2">
            <a:extLst>
              <a:ext uri="{FF2B5EF4-FFF2-40B4-BE49-F238E27FC236}">
                <a16:creationId xmlns:a16="http://schemas.microsoft.com/office/drawing/2014/main" id="{5A4C5816-443C-8166-FAA3-BD995FC9609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后一种方法涉及修改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内容</a:t>
            </a:r>
            <a:r xmlns:a="http://schemas.openxmlformats.org/drawingml/2006/main">
              <a:rPr lang="zh-CN" altLang="zh-CN">
                <a:ea typeface="宋体" panose="02010600030101010101" pitchFamily="2" charset="-122"/>
              </a:rPr>
              <a:t>成员成为</a:t>
            </a:r>
            <a:r xmlns:a="http://schemas.openxmlformats.org/drawingml/2006/main">
              <a:rPr lang="zh-CN" altLang="zh-CN" i="1">
                <a:ea typeface="宋体" panose="02010600030101010101" pitchFamily="2" charset="-122"/>
              </a:rPr>
              <a:t>指向</a:t>
            </a:r>
            <a:r xmlns:a="http://schemas.openxmlformats.org/drawingml/2006/main">
              <a:rPr lang="zh-CN" altLang="zh-CN">
                <a:ea typeface="宋体" panose="02010600030101010101" pitchFamily="2" charset="-122"/>
              </a:rPr>
              <a:t>存储项目的数组</a:t>
            </a:r>
            <a:r xmlns:a="http://schemas.openxmlformats.org/drawingml/2006/main">
              <a:rPr lang="zh-CN" altLang="zh-CN">
                <a:ea typeface="宋体" panose="02010600030101010101" pitchFamily="2" charset="-122"/>
              </a:rPr>
              <a:t>的指针：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项目</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*内容</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诠释顶部;</a:t>
            </a:r>
          </a:p>
          <a:p>
            <a:pPr xmlns:a="http://schemas.openxmlformats.org/drawingml/2006/main">
              <a:lnSpc>
                <a:spcPct val="80000"/>
              </a:lnSpc>
              <a:spcBef>
                <a:spcPts val="600"/>
              </a:spcBef>
              <a:buFontTx/>
              <a:buNone/>
            </a:pP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整数大小；</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size成员存储堆栈</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最大大小。</a:t>
            </a:r>
          </a:p>
        </p:txBody>
      </p:sp>
      <p:sp>
        <p:nvSpPr>
          <p:cNvPr id="4" name="Footer Placeholder 3">
            <a:extLst>
              <a:ext uri="{FF2B5EF4-FFF2-40B4-BE49-F238E27FC236}">
                <a16:creationId xmlns:a16="http://schemas.microsoft.com/office/drawing/2014/main" id="{E014BA0D-5FFE-05F4-B1E9-EE86B90D3DF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A1AE4DD-E5A0-0236-CA5C-031DC2ABC6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702786-E4F7-6544-8000-F281DF75DFF4}"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AB4E8F9-C47B-D166-83CF-34EC6D5A052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使用动态数组</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74755" name="Content Placeholder 2">
            <a:extLst>
              <a:ext uri="{FF2B5EF4-FFF2-40B4-BE49-F238E27FC236}">
                <a16:creationId xmlns:a16="http://schemas.microsoft.com/office/drawing/2014/main" id="{B1B1F2DB-8832-AADD-6F0C-1A7B96F73296}"/>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create函数现在</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有一个参数来指定所需的最大堆栈大小：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堆栈创建（</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整数大小</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a:t>
            </a:r>
            <a:r xmlns:a="http://schemas.openxmlformats.org/drawingml/2006/main">
              <a:rPr lang="zh-CN" altLang="zh-CN">
                <a:ea typeface="宋体" panose="02010600030101010101" pitchFamily="2" charset="-122"/>
              </a:rPr>
              <a:t>被调用时，它将创建一个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stack_type结构加上一个长度为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a:t>
            </a:r>
            <a:r xmlns:a="http://schemas.openxmlformats.org/drawingml/2006/main">
              <a:rPr lang="zh-CN" altLang="zh-CN">
                <a:ea typeface="宋体" panose="02010600030101010101" pitchFamily="2" charset="-122"/>
              </a:rPr>
              <a:t>的数组</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内容</a:t>
            </a:r>
            <a:r xmlns:a="http://schemas.openxmlformats.org/drawingml/2006/main">
              <a:rPr lang="zh-CN" altLang="zh-CN">
                <a:ea typeface="宋体" panose="02010600030101010101" pitchFamily="2" charset="-122"/>
              </a:rPr>
              <a:t>成员将指向该数组。</a:t>
            </a:r>
          </a:p>
        </p:txBody>
      </p:sp>
      <p:sp>
        <p:nvSpPr>
          <p:cNvPr id="4" name="Footer Placeholder 3">
            <a:extLst>
              <a:ext uri="{FF2B5EF4-FFF2-40B4-BE49-F238E27FC236}">
                <a16:creationId xmlns:a16="http://schemas.microsoft.com/office/drawing/2014/main" id="{E9BAAB4F-1DD0-5A00-47AF-423B3E2CA4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B0E0679-E661-9C94-BC1C-EFEA6FC4E9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2BDFE4-3292-D144-AC51-B94C49FA5DD9}"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51872764-5ED0-92A8-5C57-DFD92E45C4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使用动态数组</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75779" name="Content Placeholder 2">
            <a:extLst>
              <a:ext uri="{FF2B5EF4-FFF2-40B4-BE49-F238E27FC236}">
                <a16:creationId xmlns:a16="http://schemas.microsoft.com/office/drawing/2014/main" id="{9F945E5C-740A-3289-DF3A-09B9BE8A448B}"/>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stackADT.h</a:t>
            </a:r>
            <a:r xmlns:a="http://schemas.openxmlformats.org/drawingml/2006/main">
              <a:rPr lang="zh-CN" altLang="zh-CN">
                <a:ea typeface="宋体" panose="02010600030101010101" pitchFamily="2" charset="-122"/>
              </a:rPr>
              <a:t>与之前相同，只是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a:t>
            </a:r>
            <a:r xmlns:a="http://schemas.openxmlformats.org/drawingml/2006/main">
              <a:rPr lang="zh-CN" altLang="zh-CN">
                <a:ea typeface="宋体" panose="02010600030101010101" pitchFamily="2" charset="-122"/>
              </a:rPr>
              <a:t>有一个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a:t>
            </a:r>
            <a:r xmlns:a="http://schemas.openxmlformats.org/drawingml/2006/main">
              <a:rPr lang="zh-CN" altLang="zh-CN">
                <a:ea typeface="宋体" panose="02010600030101010101" pitchFamily="2" charset="-122"/>
              </a:rPr>
              <a:t>参数。</a:t>
            </a:r>
          </a:p>
          <a:p>
            <a:r xmlns:a="http://schemas.openxmlformats.org/drawingml/2006/main">
              <a:rPr lang="zh-CN" altLang="zh-CN">
                <a:ea typeface="宋体" panose="02010600030101010101" pitchFamily="2" charset="-122"/>
              </a:rPr>
              <a:t>新版本将命名为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stackADT2.h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stackADT.c</a:t>
            </a:r>
            <a:r xmlns:a="http://schemas.openxmlformats.org/drawingml/2006/main">
              <a:rPr lang="zh-CN" altLang="zh-CN">
                <a:ea typeface="宋体" panose="02010600030101010101" pitchFamily="2" charset="-122"/>
              </a:rPr>
              <a:t>将需要更广泛的修改，产生</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stackADT2.c </a:t>
            </a:r>
            <a:r xmlns:a="http://schemas.openxmlformats.org/drawingml/2006/main">
              <a:rPr lang="zh-CN" altLang="zh-CN">
                <a:ea typeface="宋体" panose="02010600030101010101" pitchFamily="2" charset="-122"/>
              </a:rPr>
              <a:t>。</a:t>
            </a:r>
            <a:endParaRPr xmlns:a="http://schemas.openxmlformats.org/drawingml/2006/main" lang="en-US" altLang="zh-CN" b="1">
              <a:ea typeface="宋体" panose="02010600030101010101" pitchFamily="2" charset="-122"/>
            </a:endParaRPr>
          </a:p>
        </p:txBody>
      </p:sp>
      <p:sp>
        <p:nvSpPr>
          <p:cNvPr id="4" name="Footer Placeholder 3">
            <a:extLst>
              <a:ext uri="{FF2B5EF4-FFF2-40B4-BE49-F238E27FC236}">
                <a16:creationId xmlns:a16="http://schemas.microsoft.com/office/drawing/2014/main" id="{1B4A880B-7C76-3B3A-94F5-1055163D056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68521FF-E606-5975-0018-B549431252E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334B34-0724-8842-B44A-AA9ABC7EE919}"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E3BD0294-55FD-816E-26E0-E634620C6BFC}"/>
              </a:ext>
            </a:extLst>
          </p:cNvPr>
          <p:cNvSpPr>
            <a:spLocks noGrp="1"/>
          </p:cNvSpPr>
          <p:nvPr>
            <p:ph idx="1"/>
          </p:nvPr>
        </p:nvSpPr>
        <p:spPr>
          <a:xfrm>
            <a:off x="304800" y="762000"/>
            <a:ext cx="86868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堆栈ADT2.c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 </a:t>
            </a: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stackADT2.h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项目</a:t>
            </a: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*内容</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诠释顶部;</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整数大小；</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静态无效终止（常量字符*消息）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printf("%s\n", 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E40BBDD-34EF-CA36-CB6B-305FF193A62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C5A039-BE11-081B-BDA6-189D6B68E73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590623-3B8D-C74D-BDDD-6ED6BCEAA590}"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C2376BEB-3736-BF72-98ED-2597C9B129D4}"/>
              </a:ext>
            </a:extLst>
          </p:cNvPr>
          <p:cNvSpPr>
            <a:spLocks noGrp="1"/>
          </p:cNvSpPr>
          <p:nvPr>
            <p:ph idx="1"/>
          </p:nvPr>
        </p:nvSpPr>
        <p:spPr>
          <a:xfrm>
            <a:off x="304800"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堆栈创建（</a:t>
            </a: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整数大小</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 s = malloc(sizeof(struct stack_type));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如果（s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终止（“创建错误：无法创建堆栈。”）；</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s-&gt;contents = malloc(size * sizeof(Item));</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if (s-&gt;contents == NULL) {</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免费；</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终止（“创建错误：无法创建堆栈。”）；</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s-&gt;顶部= 0；</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s-&gt;尺寸=尺寸；</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无效销毁（堆栈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免费（s-&gt;内容）；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D6D59987-B197-1C6C-019E-BBD7A226029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12518BA-7D7F-F0C4-DAF8-4723193816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025179-D8AB-AC49-8236-D0614495B706}"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B634783B-F233-55FF-E4BB-F282705CF68D}"/>
              </a:ext>
            </a:extLst>
          </p:cNvPr>
          <p:cNvSpPr>
            <a:spLocks noGrp="1"/>
          </p:cNvSpPr>
          <p:nvPr>
            <p:ph idx="1"/>
          </p:nvPr>
        </p:nvSpPr>
        <p:spPr>
          <a:xfrm>
            <a:off x="304800"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 make_empty（堆栈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s-&gt;顶部=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is_empty(Stack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s-&gt;top == 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is_full(Stack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s-&gt;top == </a:t>
            </a: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s-&gt;size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9E2F037-A2E0-A53E-B7B8-D62D2DCC1BC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59F6192-11E3-F602-FF1E-873BEA8257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7880AE-D322-9443-A416-906A0FD74685}"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a:extLst>
              <a:ext uri="{FF2B5EF4-FFF2-40B4-BE49-F238E27FC236}">
                <a16:creationId xmlns:a16="http://schemas.microsoft.com/office/drawing/2014/main" id="{218E6799-5A17-7E71-851D-0E0D51D50A03}"/>
              </a:ext>
            </a:extLst>
          </p:cNvPr>
          <p:cNvSpPr>
            <a:spLocks noGrp="1"/>
          </p:cNvSpPr>
          <p:nvPr>
            <p:ph idx="1"/>
          </p:nvPr>
        </p:nvSpPr>
        <p:spPr>
          <a:xfrm>
            <a:off x="304800"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push(Stack s, Item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(is_full(s))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终止（“推送错误：堆栈已满。”）；</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s-&gt;内容[s-&gt;top++] =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物品弹出(Stack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(is_empty(s))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终止（“弹出错误：堆栈为空。”）；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s-&gt;contents[--s-&gt;top];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060AAB10-8154-0AA7-6335-0A97B544272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662C868-D2F3-A00B-FB19-E7AEAC3C77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B83422-6DA9-0740-A64D-D27F280286A7}"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59021F1F-1E51-3FA5-EE0D-BC348762699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使用动态数组</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80899" name="Content Placeholder 2">
            <a:extLst>
              <a:ext uri="{FF2B5EF4-FFF2-40B4-BE49-F238E27FC236}">
                <a16:creationId xmlns:a16="http://schemas.microsoft.com/office/drawing/2014/main" id="{44B210C6-222D-2E60-2A1C-FC208B61F8DF}"/>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stackclient.c</a:t>
            </a:r>
            <a:r xmlns:a="http://schemas.openxmlformats.org/drawingml/2006/main">
              <a:rPr lang="zh-CN" altLang="zh-CN">
                <a:ea typeface="宋体" panose="02010600030101010101" pitchFamily="2" charset="-122"/>
              </a:rPr>
              <a:t>文件可再次用于测试堆栈 ADT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a:t>
            </a:r>
            <a:r xmlns:a="http://schemas.openxmlformats.org/drawingml/2006/main">
              <a:rPr lang="zh-CN" altLang="zh-CN">
                <a:ea typeface="宋体" panose="02010600030101010101" pitchFamily="2" charset="-122"/>
              </a:rPr>
              <a:t>的调用</a:t>
            </a:r>
            <a:r xmlns:a="http://schemas.openxmlformats.org/drawingml/2006/main">
              <a:rPr lang="zh-CN" altLang="zh-CN">
                <a:ea typeface="宋体" panose="02010600030101010101" pitchFamily="2" charset="-122"/>
              </a:rPr>
              <a:t>将需要更改，因为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a:t>
            </a:r>
            <a:r xmlns:a="http://schemas.openxmlformats.org/drawingml/2006/main">
              <a:rPr lang="zh-CN" altLang="zh-CN">
                <a:ea typeface="宋体" panose="02010600030101010101" pitchFamily="2" charset="-122"/>
              </a:rPr>
              <a:t>现在需要一个参数。</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s1 = 创建（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100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s2 = 创建（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200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C53594D4-3B25-0AAE-266D-BF87378471C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25B61CF-F1AC-334F-EE8E-D88E074390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F3FBB3-1E3F-8844-A93A-3691C9AA5A30}"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8D5C03D-2B5C-11AE-A171-ECAFD137B0E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使用链表</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81923" name="Content Placeholder 2">
            <a:extLst>
              <a:ext uri="{FF2B5EF4-FFF2-40B4-BE49-F238E27FC236}">
                <a16:creationId xmlns:a16="http://schemas.microsoft.com/office/drawing/2014/main" id="{14A97B5C-5164-62BA-033C-F1104E0BC198}"/>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使用动态分配的数组实现堆栈 ADT 比使用固定大小的数组提供了更大的灵活性。</a:t>
            </a:r>
          </a:p>
          <a:p>
            <a:r xmlns:a="http://schemas.openxmlformats.org/drawingml/2006/main">
              <a:rPr lang="zh-CN" altLang="zh-CN">
                <a:ea typeface="宋体" panose="02010600030101010101" pitchFamily="2" charset="-122"/>
              </a:rPr>
              <a:t>但是，客户端仍然需要在创建堆栈时为其指定最大大小。</a:t>
            </a:r>
          </a:p>
          <a:p>
            <a:r xmlns:a="http://schemas.openxmlformats.org/drawingml/2006/main">
              <a:rPr lang="zh-CN" altLang="zh-CN">
                <a:ea typeface="宋体" panose="02010600030101010101" pitchFamily="2" charset="-122"/>
              </a:rPr>
              <a:t>使用链表实现，堆栈大小不会有任何预设限制。</a:t>
            </a:r>
          </a:p>
        </p:txBody>
      </p:sp>
      <p:sp>
        <p:nvSpPr>
          <p:cNvPr id="4" name="Footer Placeholder 3">
            <a:extLst>
              <a:ext uri="{FF2B5EF4-FFF2-40B4-BE49-F238E27FC236}">
                <a16:creationId xmlns:a16="http://schemas.microsoft.com/office/drawing/2014/main" id="{0DDAB0D9-3FC5-4D60-DE41-972EE7285E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70C55C9-D1CE-3FC9-0137-1E05A2F170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53B628-12A6-2541-A032-4E42A1A3141E}"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187E0CD7-DFC7-09D5-6CEC-23C16A06E8D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使用链表</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82947" name="Content Placeholder 2">
            <a:extLst>
              <a:ext uri="{FF2B5EF4-FFF2-40B4-BE49-F238E27FC236}">
                <a16:creationId xmlns:a16="http://schemas.microsoft.com/office/drawing/2014/main" id="{39578684-15EB-AF20-C1BF-27AA1FB1AF0C}"/>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链表将由节点组成，由以下结构表示：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结构节点{</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项目数据；</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结构节点*下一个；</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stack_type</a:t>
            </a:r>
            <a:r xmlns:a="http://schemas.openxmlformats.org/drawingml/2006/main">
              <a:rPr lang="zh-CN" altLang="zh-CN">
                <a:ea typeface="宋体" panose="02010600030101010101" pitchFamily="2" charset="-122"/>
              </a:rPr>
              <a:t>结构将包含指向列表中第一个节点的指针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结构节点*顶部；</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0C4C915-D25F-3CA9-9F8B-130DD4C0B52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F3EFB37-FAA5-8146-303D-4D4E801E79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2262A7-E237-7D40-831A-343668DB77F9}"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2605285-01AC-4122-7D4E-11D90607059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00B7357-4121-4C53-960D-8B93EC4354D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A9C254-671D-8143-86D4-BC925CB44687}" type="slidenum">
              <a:rPr lang="en-US" altLang="zh-CN" sz="1200">
                <a:latin typeface="Arial" panose="020B0604020202020204" pitchFamily="34" charset="0"/>
              </a:rPr>
              <a:pPr/>
              <a:t>7</a:t>
            </a:fld>
            <a:endParaRPr lang="en-US" altLang="zh-CN" sz="1800"/>
          </a:p>
        </p:txBody>
      </p:sp>
      <p:pic>
        <p:nvPicPr>
          <p:cNvPr id="19460" name="Picture 6">
            <a:extLst>
              <a:ext uri="{FF2B5EF4-FFF2-40B4-BE49-F238E27FC236}">
                <a16:creationId xmlns:a16="http://schemas.microsoft.com/office/drawing/2014/main" id="{3E109723-8F4E-4208-EEF0-CA2F3EA31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635000"/>
            <a:ext cx="5016500"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C71B617F-34C3-23CC-D839-469C0DA086C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使用链表</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83971" name="Content Placeholder 2">
            <a:extLst>
              <a:ext uri="{FF2B5EF4-FFF2-40B4-BE49-F238E27FC236}">
                <a16:creationId xmlns:a16="http://schemas.microsoft.com/office/drawing/2014/main" id="{9C613BE8-F4D5-8005-F735-AB2F91F098A8}"/>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stack_type</a:t>
            </a:r>
            <a:r xmlns:a="http://schemas.openxmlformats.org/drawingml/2006/main">
              <a:rPr lang="zh-CN" altLang="zh-CN">
                <a:ea typeface="宋体" panose="02010600030101010101" pitchFamily="2" charset="-122"/>
              </a:rPr>
              <a:t>结构似乎是多余的，因为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可以</a:t>
            </a:r>
            <a:r xmlns:a="http://schemas.openxmlformats.org/drawingml/2006/main">
              <a:rPr lang="zh-CN" altLang="zh-CN">
                <a:ea typeface="宋体" panose="02010600030101010101" pitchFamily="2" charset="-122"/>
              </a:rPr>
              <a:t>定义为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struct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节点</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但是，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是必需的，以便堆栈的接口保持不变。</a:t>
            </a:r>
          </a:p>
          <a:p>
            <a:r xmlns:a="http://schemas.openxmlformats.org/drawingml/2006/main">
              <a:rPr lang="zh-CN" altLang="zh-CN">
                <a:ea typeface="宋体" panose="02010600030101010101" pitchFamily="2" charset="-122"/>
              </a:rPr>
              <a:t>此外，拥有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stack_type</a:t>
            </a:r>
            <a:r xmlns:a="http://schemas.openxmlformats.org/drawingml/2006/main">
              <a:rPr lang="zh-CN" altLang="zh-CN">
                <a:ea typeface="宋体" panose="02010600030101010101" pitchFamily="2" charset="-122"/>
              </a:rPr>
              <a:t>结构将使将来更容易更改实现。</a:t>
            </a:r>
          </a:p>
        </p:txBody>
      </p:sp>
      <p:sp>
        <p:nvSpPr>
          <p:cNvPr id="4" name="Footer Placeholder 3">
            <a:extLst>
              <a:ext uri="{FF2B5EF4-FFF2-40B4-BE49-F238E27FC236}">
                <a16:creationId xmlns:a16="http://schemas.microsoft.com/office/drawing/2014/main" id="{BDA0BE93-A7A5-E6F9-CE06-72350E83E68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80492D2-6B89-737E-6932-5A7E82DD555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150D5A-088D-1A40-A5CF-34732137B7A1}"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31F07964-1471-93B9-BA59-70164F807CB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使用链表</a:t>
            </a:r>
            <a:r xmlns:a="http://schemas.openxmlformats.org/drawingml/2006/main">
              <a:rPr lang="zh-CN" altLang="zh-CN">
                <a:ea typeface="宋体" panose="02010600030101010101" pitchFamily="2" charset="-122"/>
              </a:rPr>
              <a:t>实现堆栈 ADT</a:t>
            </a:r>
            <a:br xmlns:a="http://schemas.openxmlformats.org/drawingml/2006/main">
              <a:rPr lang="en-US" altLang="zh-CN">
                <a:ea typeface="宋体" panose="02010600030101010101" pitchFamily="2" charset="-122"/>
              </a:rPr>
            </a:br>
          </a:p>
        </p:txBody>
      </p:sp>
      <p:sp>
        <p:nvSpPr>
          <p:cNvPr id="84995" name="Content Placeholder 2">
            <a:extLst>
              <a:ext uri="{FF2B5EF4-FFF2-40B4-BE49-F238E27FC236}">
                <a16:creationId xmlns:a16="http://schemas.microsoft.com/office/drawing/2014/main" id="{211FF8C9-86A1-5733-515E-676B6F1A90E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使用链表实现堆栈 ADT 涉及修改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stackADT.c</a:t>
            </a:r>
            <a:r xmlns:a="http://schemas.openxmlformats.org/drawingml/2006/main">
              <a:rPr lang="zh-CN" altLang="zh-CN">
                <a:ea typeface="宋体" panose="02010600030101010101" pitchFamily="2" charset="-122"/>
              </a:rPr>
              <a:t>文件以创建一个名为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stackADT3.c的新版本</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stackADT.h</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标</a:t>
            </a:r>
            <a:r xmlns:a="http://schemas.openxmlformats.org/drawingml/2006/main">
              <a:rPr lang="zh-CN" altLang="zh-CN">
                <a:ea typeface="宋体" panose="02010600030101010101" pitchFamily="2" charset="-122"/>
              </a:rPr>
              <a:t>头未更改。</a:t>
            </a:r>
          </a:p>
          <a:p>
            <a:r xmlns:a="http://schemas.openxmlformats.org/drawingml/2006/main">
              <a:rPr lang="zh-CN" altLang="zh-CN">
                <a:ea typeface="宋体" panose="02010600030101010101" pitchFamily="2" charset="-122"/>
              </a:rPr>
              <a:t>原始的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stackclient.c</a:t>
            </a:r>
            <a:r xmlns:a="http://schemas.openxmlformats.org/drawingml/2006/main">
              <a:rPr lang="zh-CN" altLang="zh-CN">
                <a:ea typeface="宋体" panose="02010600030101010101" pitchFamily="2" charset="-122"/>
              </a:rPr>
              <a:t>文件可用于测试。</a:t>
            </a:r>
          </a:p>
        </p:txBody>
      </p:sp>
      <p:sp>
        <p:nvSpPr>
          <p:cNvPr id="4" name="Footer Placeholder 3">
            <a:extLst>
              <a:ext uri="{FF2B5EF4-FFF2-40B4-BE49-F238E27FC236}">
                <a16:creationId xmlns:a16="http://schemas.microsoft.com/office/drawing/2014/main" id="{978D85A2-01F7-18B2-809B-20693B15BAE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13F3190-8759-199D-1310-2389D92DB42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F0D32C-DDF9-DD47-9453-4500413AD585}"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a:extLst>
              <a:ext uri="{FF2B5EF4-FFF2-40B4-BE49-F238E27FC236}">
                <a16:creationId xmlns:a16="http://schemas.microsoft.com/office/drawing/2014/main" id="{A0FD19E1-1ADA-5494-A0A3-68903ADAB53C}"/>
              </a:ext>
            </a:extLst>
          </p:cNvPr>
          <p:cNvSpPr>
            <a:spLocks noGrp="1"/>
          </p:cNvSpPr>
          <p:nvPr>
            <p:ph idx="1"/>
          </p:nvPr>
        </p:nvSpPr>
        <p:spPr>
          <a:xfrm>
            <a:off x="301625" y="762000"/>
            <a:ext cx="86868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堆栈ADT3.c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"stackADT.h"</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项目数据；</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结构节点*下一个；</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结构堆栈类型{</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结构节点*顶部；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静态无效终止（常量字符*消息）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printf("%s\n", 消息);</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45FBB3C-0671-3EB2-C353-9BEA916EC57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6DFFD04-B4FC-5B2B-ADD8-4D9E84B916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F2849F-EDD8-4B46-803C-EF9E1FC8E98C}"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a:extLst>
              <a:ext uri="{FF2B5EF4-FFF2-40B4-BE49-F238E27FC236}">
                <a16:creationId xmlns:a16="http://schemas.microsoft.com/office/drawing/2014/main" id="{3024E9A4-86A7-5864-396A-F25406688A98}"/>
              </a:ext>
            </a:extLst>
          </p:cNvPr>
          <p:cNvSpPr>
            <a:spLocks noGrp="1"/>
          </p:cNvSpPr>
          <p:nvPr>
            <p:ph idx="1"/>
          </p:nvPr>
        </p:nvSpPr>
        <p:spPr>
          <a:xfrm>
            <a:off x="301625"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堆栈创建（无效）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堆栈 s = malloc(sizeof(struct stack_type));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如果（s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终止（“创建错误：无法创建堆栈。”）；</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s-&gt;顶部=空；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无效销毁（堆栈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make_empty(s);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无效 make_empty（堆栈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而（！is_empty（s））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流行音乐；</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A4D8E3CB-FF16-666F-35A7-62AEE5BC269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1ED63F9-4585-3F44-8881-555BCA1702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AC3BB2-DCC8-2F47-BFDB-0B7CAF48B4CA}"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a:extLst>
              <a:ext uri="{FF2B5EF4-FFF2-40B4-BE49-F238E27FC236}">
                <a16:creationId xmlns:a16="http://schemas.microsoft.com/office/drawing/2014/main" id="{138090EE-632E-5A1D-0517-975A72E0153E}"/>
              </a:ext>
            </a:extLst>
          </p:cNvPr>
          <p:cNvSpPr>
            <a:spLocks noGrp="1"/>
          </p:cNvSpPr>
          <p:nvPr>
            <p:ph idx="1"/>
          </p:nvPr>
        </p:nvSpPr>
        <p:spPr>
          <a:xfrm>
            <a:off x="301625"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is_empty(Stack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s-&gt;top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bool is_full(Stack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返回假；</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void push(Stack s, Item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*new_node = malloc(sizeof(struct node));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如果（新节点 == NULL）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终止（“推送错误：堆栈已满。”）；</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新节点-&gt;数据=我；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新节点-&gt;下一个 = s-&gt;顶部；</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s-&gt;top = new_node;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69B4C7B9-376C-693F-F69A-0BAED11053D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C242684-4E6E-0435-34C6-6D56EDBB3F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13EF1C-370E-2C47-8C0C-C0B69195FAB7}"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C4E85A03-DDA7-741B-88F9-B5B72AB7DA9A}"/>
              </a:ext>
            </a:extLst>
          </p:cNvPr>
          <p:cNvSpPr>
            <a:spLocks noGrp="1"/>
          </p:cNvSpPr>
          <p:nvPr>
            <p:ph idx="1"/>
          </p:nvPr>
        </p:nvSpPr>
        <p:spPr>
          <a:xfrm>
            <a:off x="301625" y="762000"/>
            <a:ext cx="86868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物品弹出(Stack 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结构节点 *old_top;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第 i 项；</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(is_empty(s))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终止（“弹出错误：堆栈为空。”）；</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old_top = s-&gt;top;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 = old_top-&gt;数据；</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s-&gt;top = old_top-&gt;下一个；</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免费（旧顶）；</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返回我；</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BEF1827-8ED7-A1B1-E1DA-37D9D75BADF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9CC3E3-E6D2-6553-FA69-F9F4FC53399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B6DA69-0FF1-EE46-9DB6-2DF36CBD1371}"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2A5184A7-A39F-EDEA-3B91-F75070D1669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抽象数据类型的设计问题</a:t>
            </a:r>
          </a:p>
        </p:txBody>
      </p:sp>
      <p:sp>
        <p:nvSpPr>
          <p:cNvPr id="90115" name="Content Placeholder 2">
            <a:extLst>
              <a:ext uri="{FF2B5EF4-FFF2-40B4-BE49-F238E27FC236}">
                <a16:creationId xmlns:a16="http://schemas.microsoft.com/office/drawing/2014/main" id="{B50535BF-4314-20F4-F9E2-C9C169EEEFC2}"/>
              </a:ext>
            </a:extLst>
          </p:cNvPr>
          <p:cNvSpPr>
            <a:spLocks noGrp="1"/>
          </p:cNvSpPr>
          <p:nvPr>
            <p:ph idx="1"/>
          </p:nvPr>
        </p:nvSpPr>
        <p:spPr/>
        <p:txBody>
          <a:bodyPr/>
          <a:lstStyle/>
          <a:p>
            <a:r xmlns:a="http://schemas.openxmlformats.org/drawingml/2006/main">
              <a:rPr lang="zh-CN" altLang="zh-CN">
                <a:ea typeface="宋体" panose="02010600030101010101" pitchFamily="2" charset="-122"/>
              </a:rPr>
              <a:t>堆栈 ADT 存在几个问题，使其无法达到工业强度。</a:t>
            </a:r>
          </a:p>
        </p:txBody>
      </p:sp>
      <p:sp>
        <p:nvSpPr>
          <p:cNvPr id="4" name="Footer Placeholder 3">
            <a:extLst>
              <a:ext uri="{FF2B5EF4-FFF2-40B4-BE49-F238E27FC236}">
                <a16:creationId xmlns:a16="http://schemas.microsoft.com/office/drawing/2014/main" id="{C6EFC4AA-3AA1-FEF1-E7C2-4F0876089BD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486C931-56AA-EE53-3766-A28A606663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351BC9-2CFA-7345-9DFE-36BB04A594A6}"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C3A44C51-1EC6-E20F-77F3-AFF59DA5280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命名约定</a:t>
            </a:r>
          </a:p>
        </p:txBody>
      </p:sp>
      <p:sp>
        <p:nvSpPr>
          <p:cNvPr id="91139" name="Content Placeholder 2">
            <a:extLst>
              <a:ext uri="{FF2B5EF4-FFF2-40B4-BE49-F238E27FC236}">
                <a16:creationId xmlns:a16="http://schemas.microsoft.com/office/drawing/2014/main" id="{8F121F64-29FB-6166-8C8D-321FCD56DB80}"/>
              </a:ext>
            </a:extLst>
          </p:cNvPr>
          <p:cNvSpPr>
            <a:spLocks noGrp="1"/>
          </p:cNvSpPr>
          <p:nvPr>
            <p:ph idx="1"/>
          </p:nvPr>
        </p:nvSpPr>
        <p:spPr/>
        <p:txBody>
          <a:bodyPr/>
          <a:lstStyle/>
          <a:p>
            <a:r xmlns:a="http://schemas.openxmlformats.org/drawingml/2006/main">
              <a:rPr lang="zh-CN" altLang="zh-CN">
                <a:ea typeface="宋体" panose="02010600030101010101" pitchFamily="2" charset="-122"/>
              </a:rPr>
              <a:t>堆栈 ADT 函数目前具有简短易懂的名称，例如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create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如果一个程序有多个 ADT，则可能会发生名称冲突。</a:t>
            </a:r>
          </a:p>
          <a:p>
            <a:r xmlns:a="http://schemas.openxmlformats.org/drawingml/2006/main">
              <a:rPr lang="zh-CN" altLang="zh-CN">
                <a:ea typeface="宋体" panose="02010600030101010101" pitchFamily="2" charset="-122"/>
              </a:rPr>
              <a:t>函数名称可能需要包含 ADT 名称 (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stack_create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47DF2406-5085-C4C2-2316-C2B08F9043F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633C20-F096-FD9E-D0CA-8914FA7B15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648E12-2D14-854B-9E53-B3F34623EBFE}"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F7BE827D-B169-3A62-4738-5E145ECB970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错误处理</a:t>
            </a:r>
          </a:p>
        </p:txBody>
      </p:sp>
      <p:sp>
        <p:nvSpPr>
          <p:cNvPr id="92163" name="Content Placeholder 2">
            <a:extLst>
              <a:ext uri="{FF2B5EF4-FFF2-40B4-BE49-F238E27FC236}">
                <a16:creationId xmlns:a16="http://schemas.microsoft.com/office/drawing/2014/main" id="{C546576F-C626-A6B8-0A8C-B6F5F5BDC0E0}"/>
              </a:ext>
            </a:extLst>
          </p:cNvPr>
          <p:cNvSpPr>
            <a:spLocks noGrp="1"/>
          </p:cNvSpPr>
          <p:nvPr>
            <p:ph idx="1"/>
          </p:nvPr>
        </p:nvSpPr>
        <p:spPr/>
        <p:txBody>
          <a:bodyPr/>
          <a:lstStyle/>
          <a:p>
            <a:r xmlns:a="http://schemas.openxmlformats.org/drawingml/2006/main">
              <a:rPr lang="zh-CN" altLang="zh-CN">
                <a:ea typeface="宋体" panose="02010600030101010101" pitchFamily="2" charset="-122"/>
              </a:rPr>
              <a:t>堆栈 ADT 通过显示错误消息和终止程序来处理错误。</a:t>
            </a:r>
          </a:p>
          <a:p>
            <a:r xmlns:a="http://schemas.openxmlformats.org/drawingml/2006/main">
              <a:rPr lang="zh-CN" altLang="zh-CN">
                <a:ea typeface="宋体" panose="02010600030101010101" pitchFamily="2" charset="-122"/>
              </a:rPr>
              <a:t>为程序提供一种从错误中恢复而不是终止的方法可能会更好。</a:t>
            </a:r>
          </a:p>
          <a:p>
            <a:r xmlns:a="http://schemas.openxmlformats.org/drawingml/2006/main">
              <a:rPr lang="zh-CN" altLang="zh-CN">
                <a:ea typeface="宋体" panose="02010600030101010101" pitchFamily="2" charset="-122"/>
              </a:rPr>
              <a:t>另一种方法是让</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push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pop</a:t>
            </a:r>
            <a:r xmlns:a="http://schemas.openxmlformats.org/drawingml/2006/main">
              <a:rPr lang="zh-CN" altLang="zh-CN">
                <a:ea typeface="宋体" panose="02010600030101010101" pitchFamily="2" charset="-122"/>
              </a:rPr>
              <a:t>函数返回一个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bool</a:t>
            </a:r>
            <a:r xmlns:a="http://schemas.openxmlformats.org/drawingml/2006/main">
              <a:rPr lang="zh-CN" altLang="zh-CN">
                <a:ea typeface="宋体" panose="02010600030101010101" pitchFamily="2" charset="-122"/>
              </a:rPr>
              <a:t>值来指示它们是否成功。</a:t>
            </a:r>
          </a:p>
        </p:txBody>
      </p:sp>
      <p:sp>
        <p:nvSpPr>
          <p:cNvPr id="4" name="Footer Placeholder 3">
            <a:extLst>
              <a:ext uri="{FF2B5EF4-FFF2-40B4-BE49-F238E27FC236}">
                <a16:creationId xmlns:a16="http://schemas.microsoft.com/office/drawing/2014/main" id="{AE8ABE0B-42DF-A026-C4C9-84D9F95782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6E8DEE7-F1D3-99C2-DAAA-CC4DB39D1AD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C3A8D4-277F-0A40-AF59-3307C06639C4}"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0FB726C-6D73-3994-3200-CEA82641A25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错误处理</a:t>
            </a:r>
          </a:p>
        </p:txBody>
      </p:sp>
      <p:sp>
        <p:nvSpPr>
          <p:cNvPr id="93187" name="Content Placeholder 2">
            <a:extLst>
              <a:ext uri="{FF2B5EF4-FFF2-40B4-BE49-F238E27FC236}">
                <a16:creationId xmlns:a16="http://schemas.microsoft.com/office/drawing/2014/main" id="{03E235F5-4B5C-C0C4-FC46-D6708AA18EAC}"/>
              </a:ext>
            </a:extLst>
          </p:cNvPr>
          <p:cNvSpPr>
            <a:spLocks noGrp="1"/>
          </p:cNvSpPr>
          <p:nvPr>
            <p:ph idx="1"/>
          </p:nvPr>
        </p:nvSpPr>
        <p:spPr/>
        <p:txBody>
          <a:bodyPr/>
          <a:lstStyle/>
          <a:p>
            <a:r xmlns:a="http://schemas.openxmlformats.org/drawingml/2006/main">
              <a:rPr lang="zh-CN" altLang="zh-CN">
                <a:ea typeface="宋体" panose="02010600030101010101" pitchFamily="2" charset="-122"/>
              </a:rPr>
              <a:t>C 标准库包含一个名为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assert的参数化宏</a:t>
            </a:r>
            <a:r xmlns:a="http://schemas.openxmlformats.org/drawingml/2006/main">
              <a:rPr lang="zh-CN" altLang="zh-CN">
                <a:ea typeface="宋体" panose="02010600030101010101" pitchFamily="2" charset="-122"/>
              </a:rPr>
              <a:t>，如果不满足指定条件，它可以终止程序。</a:t>
            </a:r>
          </a:p>
          <a:p>
            <a:r xmlns:a="http://schemas.openxmlformats.org/drawingml/2006/main">
              <a:rPr lang="zh-CN" altLang="zh-CN">
                <a:ea typeface="宋体" panose="02010600030101010101" pitchFamily="2" charset="-122"/>
              </a:rPr>
              <a:t>我们可以使用此宏的调用来替代</a:t>
            </a:r>
            <a:r xmlns:a="http://schemas.openxmlformats.org/drawingml/2006/main">
              <a:rPr lang="zh-CN" altLang="zh-CN">
                <a:ea typeface="宋体" panose="02010600030101010101" pitchFamily="2" charset="-122"/>
              </a:rPr>
              <a:t>当前出现在堆栈 ADT 中的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if</a:t>
            </a:r>
            <a:r xmlns:a="http://schemas.openxmlformats.org/drawingml/2006/main">
              <a:rPr lang="zh-CN" altLang="zh-CN">
                <a:ea typeface="宋体" panose="02010600030101010101" pitchFamily="2" charset="-122"/>
              </a:rPr>
              <a:t>语句和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终止调用。</a:t>
            </a:r>
          </a:p>
        </p:txBody>
      </p:sp>
      <p:sp>
        <p:nvSpPr>
          <p:cNvPr id="4" name="Footer Placeholder 3">
            <a:extLst>
              <a:ext uri="{FF2B5EF4-FFF2-40B4-BE49-F238E27FC236}">
                <a16:creationId xmlns:a16="http://schemas.microsoft.com/office/drawing/2014/main" id="{003FA3CF-0B53-FDAF-D5AC-3FA9E86D566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5A98421-554F-EAEB-9EFB-4B268984FE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68F6CC-3D9E-FB4A-8FD9-343109CDF8A7}"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997FACE-6EF0-367C-5A02-767A2F0362F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0483" name="Content Placeholder 2">
            <a:extLst>
              <a:ext uri="{FF2B5EF4-FFF2-40B4-BE49-F238E27FC236}">
                <a16:creationId xmlns:a16="http://schemas.microsoft.com/office/drawing/2014/main" id="{567666FA-411B-8D67-9792-08D88B7CD870}"/>
              </a:ext>
            </a:extLst>
          </p:cNvPr>
          <p:cNvSpPr>
            <a:spLocks noGrp="1"/>
          </p:cNvSpPr>
          <p:nvPr>
            <p:ph idx="1"/>
          </p:nvPr>
        </p:nvSpPr>
        <p:spPr/>
        <p:txBody>
          <a:bodyPr/>
          <a:lstStyle/>
          <a:p>
            <a:r xmlns:a="http://schemas.openxmlformats.org/drawingml/2006/main">
              <a:rPr lang="zh-CN" altLang="zh-CN">
                <a:ea typeface="宋体" panose="02010600030101010101" pitchFamily="2" charset="-122"/>
              </a:rPr>
              <a:t>C 库本身就是一个模块的集合。</a:t>
            </a:r>
          </a:p>
          <a:p>
            <a:r xmlns:a="http://schemas.openxmlformats.org/drawingml/2006/main">
              <a:rPr lang="zh-CN" altLang="zh-CN">
                <a:ea typeface="宋体" panose="02010600030101010101" pitchFamily="2" charset="-122"/>
              </a:rPr>
              <a:t>库中的每个头文件都用作模块的接口。</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是包含 I/O 功能的模块的接口。</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&lt;string.h&gt;</a:t>
            </a:r>
            <a:r xmlns:a="http://schemas.openxmlformats.org/drawingml/2006/main">
              <a:rPr lang="zh-CN" altLang="zh-CN">
                <a:ea typeface="宋体" panose="02010600030101010101" pitchFamily="2" charset="-122"/>
              </a:rPr>
              <a:t>是包含字符串处理函数的模块的接口。</a:t>
            </a:r>
          </a:p>
        </p:txBody>
      </p:sp>
      <p:sp>
        <p:nvSpPr>
          <p:cNvPr id="4" name="Footer Placeholder 3">
            <a:extLst>
              <a:ext uri="{FF2B5EF4-FFF2-40B4-BE49-F238E27FC236}">
                <a16:creationId xmlns:a16="http://schemas.microsoft.com/office/drawing/2014/main" id="{244CEA1D-74E0-80E8-FE30-DEFF5E5290B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FBB1823-B2C6-2FF0-BC89-84A72CED053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995071-3BB5-CF4C-A8DD-79F376B58931}"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4BF46F8E-6574-F973-23C9-4D7D78B6F73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通用 ADT</a:t>
            </a:r>
          </a:p>
        </p:txBody>
      </p:sp>
      <p:sp>
        <p:nvSpPr>
          <p:cNvPr id="94211" name="Content Placeholder 2">
            <a:extLst>
              <a:ext uri="{FF2B5EF4-FFF2-40B4-BE49-F238E27FC236}">
                <a16:creationId xmlns:a16="http://schemas.microsoft.com/office/drawing/2014/main" id="{24D2B30D-2405-BBB5-7359-14DFF353BF8D}"/>
              </a:ext>
            </a:extLst>
          </p:cNvPr>
          <p:cNvSpPr>
            <a:spLocks noGrp="1"/>
          </p:cNvSpPr>
          <p:nvPr>
            <p:ph idx="1"/>
          </p:nvPr>
        </p:nvSpPr>
        <p:spPr/>
        <p:txBody>
          <a:bodyPr/>
          <a:lstStyle/>
          <a:p>
            <a:r xmlns:a="http://schemas.openxmlformats.org/drawingml/2006/main">
              <a:rPr lang="zh-CN" altLang="zh-CN">
                <a:ea typeface="宋体" panose="02010600030101010101" pitchFamily="2" charset="-122"/>
              </a:rPr>
              <a:t>堆栈 ADT 的其他问题：</a:t>
            </a:r>
          </a:p>
          <a:p>
            <a:pPr xmlns:a="http://schemas.openxmlformats.org/drawingml/2006/main" lvl="1"/>
            <a:r xmlns:a="http://schemas.openxmlformats.org/drawingml/2006/main">
              <a:rPr lang="zh-CN" altLang="zh-CN">
                <a:ea typeface="宋体" panose="02010600030101010101" pitchFamily="2" charset="-122"/>
              </a:rPr>
              <a:t>更改存储在堆栈中的项目类型需要修改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Item</a:t>
            </a:r>
            <a:r xmlns:a="http://schemas.openxmlformats.org/drawingml/2006/main">
              <a:rPr lang="zh-CN" altLang="zh-CN">
                <a:ea typeface="宋体" panose="02010600030101010101" pitchFamily="2" charset="-122"/>
              </a:rPr>
              <a:t>类型的定义。</a:t>
            </a:r>
          </a:p>
          <a:p>
            <a:pPr xmlns:a="http://schemas.openxmlformats.org/drawingml/2006/main" lvl="1"/>
            <a:r xmlns:a="http://schemas.openxmlformats.org/drawingml/2006/main">
              <a:rPr lang="zh-CN" altLang="zh-CN">
                <a:ea typeface="宋体" panose="02010600030101010101" pitchFamily="2" charset="-122"/>
              </a:rPr>
              <a:t>程序不能创建两个项目具有不同类型的堆栈。</a:t>
            </a:r>
          </a:p>
          <a:p>
            <a:r xmlns:a="http://schemas.openxmlformats.org/drawingml/2006/main">
              <a:rPr lang="zh-CN" altLang="zh-CN">
                <a:ea typeface="宋体" panose="02010600030101010101" pitchFamily="2" charset="-122"/>
              </a:rPr>
              <a:t>我们希望有一个单一的“通用”堆栈类型。</a:t>
            </a:r>
          </a:p>
          <a:p>
            <a:r xmlns:a="http://schemas.openxmlformats.org/drawingml/2006/main">
              <a:rPr lang="zh-CN" altLang="zh-CN">
                <a:ea typeface="宋体" panose="02010600030101010101" pitchFamily="2" charset="-122"/>
              </a:rPr>
              <a:t>在 C 中创建这种类型没有完全令人满意的方法。</a:t>
            </a:r>
          </a:p>
        </p:txBody>
      </p:sp>
      <p:sp>
        <p:nvSpPr>
          <p:cNvPr id="4" name="Footer Placeholder 3">
            <a:extLst>
              <a:ext uri="{FF2B5EF4-FFF2-40B4-BE49-F238E27FC236}">
                <a16:creationId xmlns:a16="http://schemas.microsoft.com/office/drawing/2014/main" id="{8477E518-B3CC-D18B-1E8A-503EE4BD045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DB0CDB3-1480-0ABC-8C4B-3B4B067C1F2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63A8E5-C82E-5143-AFB3-969299F58237}"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D98B9150-D06D-18EA-1705-F5F71D8EF0D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通用 ADT</a:t>
            </a:r>
          </a:p>
        </p:txBody>
      </p:sp>
      <p:sp>
        <p:nvSpPr>
          <p:cNvPr id="95235" name="Content Placeholder 2">
            <a:extLst>
              <a:ext uri="{FF2B5EF4-FFF2-40B4-BE49-F238E27FC236}">
                <a16:creationId xmlns:a16="http://schemas.microsoft.com/office/drawing/2014/main" id="{37CB4BEE-64AC-70FE-21C9-C0A94912FF84}"/>
              </a:ext>
            </a:extLst>
          </p:cNvPr>
          <p:cNvSpPr>
            <a:spLocks noGrp="1"/>
          </p:cNvSpPr>
          <p:nvPr>
            <p:ph idx="1"/>
          </p:nvPr>
        </p:nvSpPr>
        <p:spPr/>
        <p:txBody>
          <a:bodyPr/>
          <a:lstStyle/>
          <a:p>
            <a:r xmlns:a="http://schemas.openxmlformats.org/drawingml/2006/main">
              <a:rPr lang="zh-CN" altLang="zh-CN">
                <a:ea typeface="宋体" panose="02010600030101010101" pitchFamily="2" charset="-122"/>
              </a:rPr>
              <a:t>最常见的方法使用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作为项目类型：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无效推送（堆栈 s，</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无效 *p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无效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弹出（堆栈 s）；</a:t>
            </a:r>
          </a:p>
          <a:p>
            <a:pPr xmlns:a="http://schemas.openxmlformats.org/drawingml/2006/main">
              <a:buFontTx/>
              <a:buNone/>
            </a:pP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pop</a:t>
            </a:r>
            <a:r xmlns:a="http://schemas.openxmlformats.org/drawingml/2006/main">
              <a:rPr lang="zh-CN" altLang="zh-CN">
                <a:solidFill>
                  <a:srgbClr val="000000"/>
                </a:solidFill>
                <a:ea typeface="宋体" panose="02010600030101010101" pitchFamily="2" charset="-122"/>
              </a:rPr>
              <a:t>返回一个空指针。</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void的缺点</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作为项目类型：</a:t>
            </a:r>
          </a:p>
          <a:p>
            <a:pPr xmlns:a="http://schemas.openxmlformats.org/drawingml/2006/main" lvl="1"/>
            <a:r xmlns:a="http://schemas.openxmlformats.org/drawingml/2006/main">
              <a:rPr lang="zh-CN" altLang="zh-CN">
                <a:ea typeface="宋体" panose="02010600030101010101" pitchFamily="2" charset="-122"/>
              </a:rPr>
              <a:t>不适用于无法以指针形式表示的数据，包括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double等基本类型</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错误检查不再可能，因为堆栈项可能是不同类型指针的混合。</a:t>
            </a:r>
          </a:p>
        </p:txBody>
      </p:sp>
      <p:sp>
        <p:nvSpPr>
          <p:cNvPr id="4" name="Footer Placeholder 3">
            <a:extLst>
              <a:ext uri="{FF2B5EF4-FFF2-40B4-BE49-F238E27FC236}">
                <a16:creationId xmlns:a16="http://schemas.microsoft.com/office/drawing/2014/main" id="{C4C299A5-6C33-DCAC-8556-7F002B304F2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0E1FDC1-8DDE-C769-5345-BE5D86B9D8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6CD37F-5E98-0843-8DF9-15752A6F8D1F}"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87757EE-7221-6ABA-8B9F-4F2085443FE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新语言中的 ADT</a:t>
            </a:r>
          </a:p>
        </p:txBody>
      </p:sp>
      <p:sp>
        <p:nvSpPr>
          <p:cNvPr id="96259" name="Content Placeholder 2">
            <a:extLst>
              <a:ext uri="{FF2B5EF4-FFF2-40B4-BE49-F238E27FC236}">
                <a16:creationId xmlns:a16="http://schemas.microsoft.com/office/drawing/2014/main" id="{F0FCB6B9-ACBA-EB4C-C94A-7F849AF48431}"/>
              </a:ext>
            </a:extLst>
          </p:cNvPr>
          <p:cNvSpPr>
            <a:spLocks noGrp="1"/>
          </p:cNvSpPr>
          <p:nvPr>
            <p:ph idx="1"/>
          </p:nvPr>
        </p:nvSpPr>
        <p:spPr/>
        <p:txBody>
          <a:bodyPr/>
          <a:lstStyle/>
          <a:p>
            <a:r xmlns:a="http://schemas.openxmlformats.org/drawingml/2006/main">
              <a:rPr lang="zh-CN" altLang="zh-CN">
                <a:ea typeface="宋体" panose="02010600030101010101" pitchFamily="2" charset="-122"/>
              </a:rPr>
              <a:t>这些问题在较新的基于 C 的语言中得到了更清晰的处理。</a:t>
            </a:r>
          </a:p>
          <a:p>
            <a:pPr xmlns:a="http://schemas.openxmlformats.org/drawingml/2006/main" lvl="1"/>
            <a:r xmlns:a="http://schemas.openxmlformats.org/drawingml/2006/main">
              <a:rPr lang="zh-CN" altLang="zh-CN">
                <a:ea typeface="宋体" panose="02010600030101010101" pitchFamily="2" charset="-122"/>
              </a:rPr>
              <a:t>通过在类中定义函数名称来防止名称冲突</a:t>
            </a:r>
            <a:r xmlns:a="http://schemas.openxmlformats.org/drawingml/2006/main">
              <a:rPr lang="zh-CN" altLang="zh-CN" b="1" i="1">
                <a:ea typeface="宋体" panose="02010600030101010101" pitchFamily="2" charset="-122"/>
              </a:rPr>
              <a:t>。</a:t>
            </a:r>
            <a:endParaRPr xmlns:a="http://schemas.openxmlformats.org/drawingml/2006/main" lang="en-US" altLang="zh-CN">
              <a:ea typeface="宋体" panose="02010600030101010101" pitchFamily="2" charset="-122"/>
            </a:endParaRPr>
          </a:p>
          <a:p>
            <a:pPr xmlns:a="http://schemas.openxmlformats.org/drawingml/2006/main" lvl="1"/>
            <a:r xmlns:a="http://schemas.openxmlformats.org/drawingml/2006/main">
              <a:rPr lang="zh-CN" altLang="zh-CN" b="1" i="1">
                <a:ea typeface="宋体" panose="02010600030101010101" pitchFamily="2" charset="-122"/>
              </a:rPr>
              <a:t>异常处理</a:t>
            </a:r>
            <a:r xmlns:a="http://schemas.openxmlformats.org/drawingml/2006/main">
              <a:rPr lang="zh-CN" altLang="zh-CN">
                <a:ea typeface="宋体" panose="02010600030101010101" pitchFamily="2" charset="-122"/>
              </a:rPr>
              <a:t>允许函数在检测到错误情况时“抛出”异常。</a:t>
            </a:r>
          </a:p>
          <a:p>
            <a:pPr xmlns:a="http://schemas.openxmlformats.org/drawingml/2006/main" lvl="1"/>
            <a:r xmlns:a="http://schemas.openxmlformats.org/drawingml/2006/main">
              <a:rPr lang="zh-CN" altLang="zh-CN">
                <a:ea typeface="宋体" panose="02010600030101010101" pitchFamily="2" charset="-122"/>
              </a:rPr>
              <a:t>某些语言提供了用于定义通用 ADT 的特殊功能。 （C++</a:t>
            </a:r>
            <a:r xmlns:a="http://schemas.openxmlformats.org/drawingml/2006/main">
              <a:rPr lang="zh-CN" altLang="zh-CN" b="1" i="1">
                <a:ea typeface="宋体" panose="02010600030101010101" pitchFamily="2" charset="-122"/>
              </a:rPr>
              <a:t>模板</a:t>
            </a:r>
            <a:r xmlns:a="http://schemas.openxmlformats.org/drawingml/2006/main">
              <a:rPr lang="zh-CN" altLang="zh-CN">
                <a:ea typeface="宋体" panose="02010600030101010101" pitchFamily="2" charset="-122"/>
              </a:rPr>
              <a:t>就是一个例子。）</a:t>
            </a:r>
          </a:p>
        </p:txBody>
      </p:sp>
      <p:sp>
        <p:nvSpPr>
          <p:cNvPr id="4" name="Footer Placeholder 3">
            <a:extLst>
              <a:ext uri="{FF2B5EF4-FFF2-40B4-BE49-F238E27FC236}">
                <a16:creationId xmlns:a16="http://schemas.microsoft.com/office/drawing/2014/main" id="{1051D913-7EB2-AD91-6D46-1A999ADF309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D0E1F1-845F-C55C-CAFC-867E6F637A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AAB890-E4AE-214A-A4D1-240A0E0C8E92}"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799666-FC2C-1E7D-4737-71B809F0242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模块</a:t>
            </a:r>
          </a:p>
        </p:txBody>
      </p:sp>
      <p:sp>
        <p:nvSpPr>
          <p:cNvPr id="21507" name="Content Placeholder 2">
            <a:extLst>
              <a:ext uri="{FF2B5EF4-FFF2-40B4-BE49-F238E27FC236}">
                <a16:creationId xmlns:a16="http://schemas.microsoft.com/office/drawing/2014/main" id="{F9F8E5CA-9B40-4842-5E22-F934805775CA}"/>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将程序划分为模块的优点：</a:t>
            </a:r>
          </a:p>
          <a:p>
            <a:pPr xmlns:a="http://schemas.openxmlformats.org/drawingml/2006/main" lvl="1"/>
            <a:r xmlns:a="http://schemas.openxmlformats.org/drawingml/2006/main">
              <a:rPr lang="zh-CN" altLang="zh-CN">
                <a:ea typeface="宋体" panose="02010600030101010101" pitchFamily="2" charset="-122"/>
              </a:rPr>
              <a:t>抽象</a:t>
            </a:r>
          </a:p>
          <a:p>
            <a:pPr xmlns:a="http://schemas.openxmlformats.org/drawingml/2006/main" lvl="1"/>
            <a:r xmlns:a="http://schemas.openxmlformats.org/drawingml/2006/main">
              <a:rPr lang="zh-CN" altLang="zh-CN">
                <a:ea typeface="宋体" panose="02010600030101010101" pitchFamily="2" charset="-122"/>
              </a:rPr>
              <a:t>可重用性</a:t>
            </a:r>
          </a:p>
          <a:p>
            <a:pPr xmlns:a="http://schemas.openxmlformats.org/drawingml/2006/main" lvl="1"/>
            <a:r xmlns:a="http://schemas.openxmlformats.org/drawingml/2006/main">
              <a:rPr lang="zh-CN" altLang="zh-CN">
                <a:ea typeface="宋体" panose="02010600030101010101" pitchFamily="2" charset="-122"/>
              </a:rPr>
              <a:t>可维护性</a:t>
            </a:r>
          </a:p>
        </p:txBody>
      </p:sp>
      <p:sp>
        <p:nvSpPr>
          <p:cNvPr id="4" name="Footer Placeholder 3">
            <a:extLst>
              <a:ext uri="{FF2B5EF4-FFF2-40B4-BE49-F238E27FC236}">
                <a16:creationId xmlns:a16="http://schemas.microsoft.com/office/drawing/2014/main" id="{0886CE17-E5D5-1C19-E930-5926AF4BBA8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CA6C0C-2869-E6E6-AEBF-4B0AD76DD7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01512F-B70D-DD48-B8D7-B0D15831720D}"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3538</TotalTime>
  <Words>6636</Words>
  <Application>Microsoft Macintosh PowerPoint</Application>
  <PresentationFormat>全屏显示(4:3)</PresentationFormat>
  <Paragraphs>955</Paragraphs>
  <Slides>82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82</vt:i4>
      </vt:variant>
    </vt:vector>
  </HeadingPairs>
  <TitlesOfParts>
    <vt:vector size="86" baseType="lpstr">
      <vt:lpstr>Times New Roman</vt:lpstr>
      <vt:lpstr>Arial</vt:lpstr>
      <vt:lpstr>Courier New</vt:lpstr>
      <vt:lpstr>tm2</vt:lpstr>
      <vt:lpstr>Chapter 19</vt:lpstr>
      <vt:lpstr>Introduction</vt:lpstr>
      <vt:lpstr>Introduction</vt:lpstr>
      <vt:lpstr>Modules</vt:lpstr>
      <vt:lpstr>Modules</vt:lpstr>
      <vt:lpstr>Modules</vt:lpstr>
      <vt:lpstr>PowerPoint 演示文稿</vt:lpstr>
      <vt:lpstr>Modules</vt:lpstr>
      <vt:lpstr>Modules</vt:lpstr>
      <vt:lpstr>Modules</vt:lpstr>
      <vt:lpstr>Modules</vt:lpstr>
      <vt:lpstr>Modules</vt:lpstr>
      <vt:lpstr>Modules</vt:lpstr>
      <vt:lpstr>Modules</vt:lpstr>
      <vt:lpstr>Cohesion and Coupling</vt:lpstr>
      <vt:lpstr>Types of Modules</vt:lpstr>
      <vt:lpstr>Types of Modules</vt:lpstr>
      <vt:lpstr>Types of Modules</vt:lpstr>
      <vt:lpstr>Information Hiding</vt:lpstr>
      <vt:lpstr>Information Hiding</vt:lpstr>
      <vt:lpstr>Information Hiding</vt:lpstr>
      <vt:lpstr>A Stack Module</vt:lpstr>
      <vt:lpstr>PowerPoint 演示文稿</vt:lpstr>
      <vt:lpstr>PowerPoint 演示文稿</vt:lpstr>
      <vt:lpstr>PowerPoint 演示文稿</vt:lpstr>
      <vt:lpstr>A Stack Module</vt:lpstr>
      <vt:lpstr>A Stack Module</vt:lpstr>
      <vt:lpstr>A Stack Module</vt:lpstr>
      <vt:lpstr>PowerPoint 演示文稿</vt:lpstr>
      <vt:lpstr>PowerPoint 演示文稿</vt:lpstr>
      <vt:lpstr>PowerPoint 演示文稿</vt:lpstr>
      <vt:lpstr>A Stack Module</vt:lpstr>
      <vt:lpstr>Abstract Data Types</vt:lpstr>
      <vt:lpstr>Abstract Data Types</vt:lpstr>
      <vt:lpstr>Abstract Data Types</vt:lpstr>
      <vt:lpstr>Abstract Data Types</vt:lpstr>
      <vt:lpstr>Abstract Data Types</vt:lpstr>
      <vt:lpstr>Encapsulation</vt:lpstr>
      <vt:lpstr>Encapsulation</vt:lpstr>
      <vt:lpstr>Incomplete Types</vt:lpstr>
      <vt:lpstr>Incomplete Types</vt:lpstr>
      <vt:lpstr>A Stack Abstract Data Type</vt:lpstr>
      <vt:lpstr>Defining the Interface for the Stack ADT</vt:lpstr>
      <vt:lpstr>PowerPoint 演示文稿</vt:lpstr>
      <vt:lpstr>Defining the Interface for the Stack ADT</vt:lpstr>
      <vt:lpstr>Defining the Interface for the Stack ADT</vt:lpstr>
      <vt:lpstr>Defining the Interface for the Stack ADT</vt:lpstr>
      <vt:lpstr>PowerPoint 演示文稿</vt:lpstr>
      <vt:lpstr>PowerPoint 演示文稿</vt:lpstr>
      <vt:lpstr>Defining the Interface for the Stack ADT</vt:lpstr>
      <vt:lpstr>Implementing the Stack ADT Using a Fixed-Length Array</vt:lpstr>
      <vt:lpstr>PowerPoint 演示文稿</vt:lpstr>
      <vt:lpstr>PowerPoint 演示文稿</vt:lpstr>
      <vt:lpstr>PowerPoint 演示文稿</vt:lpstr>
      <vt:lpstr>Changing the Item Type in the Stack ADT</vt:lpstr>
      <vt:lpstr>PowerPoint 演示文稿</vt:lpstr>
      <vt:lpstr>Changing the Item Type in the Stack ADT</vt:lpstr>
      <vt:lpstr>Changing the Item Type in the Stack ADT</vt:lpstr>
      <vt:lpstr>Implementing the Stack ADT Using a Dynamic Array</vt:lpstr>
      <vt:lpstr>Implementing the Stack ADT Using a Dynamic Array</vt:lpstr>
      <vt:lpstr>Implementing the Stack ADT Using a Dynamic Array</vt:lpstr>
      <vt:lpstr>Implementing the Stack ADT Using a Dynamic Array</vt:lpstr>
      <vt:lpstr>PowerPoint 演示文稿</vt:lpstr>
      <vt:lpstr>PowerPoint 演示文稿</vt:lpstr>
      <vt:lpstr>PowerPoint 演示文稿</vt:lpstr>
      <vt:lpstr>PowerPoint 演示文稿</vt:lpstr>
      <vt:lpstr>Implementing the Stack ADT Using a Dynamic Array</vt:lpstr>
      <vt:lpstr>Implementing the Stack ADT Using a Linked List</vt:lpstr>
      <vt:lpstr>Implementing the Stack ADT Using a Linked List</vt:lpstr>
      <vt:lpstr>Implementing the Stack ADT Using a Linked List</vt:lpstr>
      <vt:lpstr>Implementing the Stack ADT Using a Linked List</vt:lpstr>
      <vt:lpstr>PowerPoint 演示文稿</vt:lpstr>
      <vt:lpstr>PowerPoint 演示文稿</vt:lpstr>
      <vt:lpstr>PowerPoint 演示文稿</vt:lpstr>
      <vt:lpstr>PowerPoint 演示文稿</vt:lpstr>
      <vt:lpstr>Design Issues for Abstract Data Types</vt:lpstr>
      <vt:lpstr>Naming Conventions</vt:lpstr>
      <vt:lpstr>Error Handling</vt:lpstr>
      <vt:lpstr>Error Handling</vt:lpstr>
      <vt:lpstr>Generic ADTs</vt:lpstr>
      <vt:lpstr>Generic ADTs</vt:lpstr>
      <vt:lpstr>ADTs in Newer Languages</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828</cp:revision>
  <cp:lastPrinted>1999-11-08T20:52:53Z</cp:lastPrinted>
  <dcterms:created xsi:type="dcterms:W3CDTF">1999-08-24T18:39:05Z</dcterms:created>
  <dcterms:modified xsi:type="dcterms:W3CDTF">2022-09-26T10:51:36Z</dcterms:modified>
</cp:coreProperties>
</file>