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70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2" r:id="rId15"/>
    <p:sldId id="363" r:id="rId16"/>
    <p:sldId id="426" r:id="rId17"/>
    <p:sldId id="365" r:id="rId18"/>
    <p:sldId id="366" r:id="rId19"/>
    <p:sldId id="367" r:id="rId20"/>
    <p:sldId id="368" r:id="rId21"/>
    <p:sldId id="369" r:id="rId22"/>
    <p:sldId id="370" r:id="rId23"/>
    <p:sldId id="425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4" r:id="rId37"/>
    <p:sldId id="385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28" r:id="rId55"/>
    <p:sldId id="404" r:id="rId56"/>
    <p:sldId id="406" r:id="rId57"/>
    <p:sldId id="408" r:id="rId58"/>
    <p:sldId id="409" r:id="rId59"/>
    <p:sldId id="423" r:id="rId60"/>
    <p:sldId id="424" r:id="rId61"/>
    <p:sldId id="411" r:id="rId62"/>
    <p:sldId id="414" r:id="rId63"/>
    <p:sldId id="415" r:id="rId64"/>
    <p:sldId id="416" r:id="rId65"/>
    <p:sldId id="417" r:id="rId66"/>
    <p:sldId id="418" r:id="rId67"/>
    <p:sldId id="427" r:id="rId68"/>
    <p:sldId id="419" r:id="rId69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 autoAdjust="0"/>
    <p:restoredTop sz="94674"/>
  </p:normalViewPr>
  <p:slideViewPr>
    <p:cSldViewPr>
      <p:cViewPr varScale="1">
        <p:scale>
          <a:sx n="119" d="100"/>
          <a:sy n="119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0FB5C2-8459-C68F-B238-A2F52EF28F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A294BE6-ADCA-C4EA-F570-5F7743C361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9C93C8DC-511F-85CE-3D69-3CD6EB22567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A6BF3D0-B1CE-146E-4905-96674E399E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noProof="0"/>
              <a:t>单击以编辑主文本样式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第二级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三级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第四级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5FBDA8D-EF01-0346-A53A-1C8AA203C5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49441EA-4C81-9073-E22D-0A8DFB3B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3ECC06A-AE78-5942-A4C0-49BBE4A7C0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4D29C-801B-6949-BB1F-D1F36BC54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AE46-5D35-4420-F359-CFDF88A27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6B0893-71FA-0D40-A77D-B803E02C775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75F4-387C-FA26-6745-AF37D4B0F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E2F8C-617B-9E04-B1BB-69D1DE52A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C8A6B0-7A6C-214B-9FFD-7AFEA88A488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F4998-EF2C-2683-CFEA-9A3D5B07C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4239F-86FB-9BD7-25CE-026D0F701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B93938-6421-694A-A932-7EDAA99E560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BE32-2912-0356-995F-9B6D4614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AD89-9C22-DD1D-840D-EBE29DB35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7DFD2-583C-A34B-B1C6-3F365B07AF8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038AB-702A-DA41-F83D-C4A787D95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B690-DDA1-E7CF-7A09-F7EA6C525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D1521-6173-504D-993C-BD3A36DC06C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17C7-7C70-6E8F-8262-E44FAD4A5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8BA6-E975-32A1-0DA0-F219C81E1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31374-9356-AA4D-819C-0AC5C620E14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5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BB8ECF-E903-5C6F-EEC0-4788185C1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FC7DB-8543-D528-AF1E-DBB661FF5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307907-DBDD-894D-8BA3-218EEDE63AE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B2B91-19CE-5C2B-BD27-5A8CFFE7F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9D4D-32B5-B258-0160-7DF8BA23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7669E-0507-2043-A5E3-592E46EAB28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3A9A68-34A0-4960-CFA6-24F40FAC2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372BE-8D6B-4B38-18DF-BB8820E35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B3570-1E4B-1E43-A028-A7BFD1A240F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158B-CC5F-512F-58ED-2A9C23DEE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057C-981A-0FDB-6969-AF758765F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F7C04-97BA-6340-8F75-6007DFB2CF0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1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0FD6-9456-002D-EA22-3E9649BA8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419-DBC7-33FB-7EF3-D52AC10B0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C2118-66DC-3647-8720-409EFDDD074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515113-593A-D08C-D240-D913B5C13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3ED9A1-5B87-3B55-CA98-97C1597D7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/>
              <a:t>第二级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zh-CN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zh-CN"/>
              <a:t>第四级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2A917A8-283B-1BBB-DAC4-C6FCBC500D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3A4204E0-7F1E-E610-7E8D-43591F88E6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B2C1C28-8E47-E04D-86E6-402F9486AEEF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FBCD2C65-A6AA-F9ED-DF24-43AC94D7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1800" i="1" dirty="0">
                <a:solidFill>
                  <a:srgbClr val="C6A02E"/>
                </a:solidFill>
                <a:latin typeface="Arial" charset="0"/>
              </a:rPr>
              <a:t>第 20 章：低级编程</a:t>
            </a:r>
            <a:endParaRPr xmlns:a="http://schemas.openxmlformats.org/drawingml/2006/main"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1C1E98B4-B780-0648-90F0-E2F40A8B10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38721-A07F-E6CA-4123-ACAD5CF94E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E39C-0544-D378-BEDB-670E31239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C20FC0-94CF-8940-B375-46C82E47376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6B7498DD-EC6F-F06B-4E84-8D1D17004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第20章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B897BC32-F698-4EBD-FC5E-D16868781C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 xmlns:a="http://schemas.openxmlformats.org/drawingml/2006/main"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低级编程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B73EAC8-F111-49B2-A828-B3D41C8D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F04E736-C8DB-AA09-6106-11F5FB35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xmlns:a="http://schemas.openxmlformats.org/drawingml/2006/main">
              <a:tabLst>
                <a:tab pos="914400" algn="l"/>
              </a:tabLst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_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运算符对其操作数中的所有位执行布尔运算。</a:t>
            </a:r>
          </a:p>
          <a:p>
            <a:pPr xmlns:a="http://schemas.openxmlformats.org/drawingml/2006/main">
              <a:tabLst>
                <a:tab pos="914400" algn="l"/>
              </a:tabLst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^运算符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两个操作数都有 1 位时产生 0，而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产生 1。</a:t>
            </a:r>
          </a:p>
          <a:p>
            <a:pPr>
              <a:tabLst>
                <a:tab pos="9144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BF39-AA96-8F9D-1C21-22B1E3081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6A53-44D0-ACEF-54E7-C5CF07668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50F891-D43A-2E48-BDC9-698C71C9E5F9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EEAD63E-5730-AE5D-4AA8-83461B3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58F2E52-866A-7B3A-9C61-C39558DA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的示例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运营商：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11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无符号短 i, j, k;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21;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我现在是 21（二进制 0000000000010101）*/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56;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j 现在是 56 (二进制 0000000000111000)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= ~i;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k 现在是 65514 (二进制 1111111111101010)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= i &amp; j;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k 现在是 16 (二进制 0000000000010000)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= 我 ^ j;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k 现在是 45 (二进制 0000000000101101)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= 我 | Ĵ;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k 现在是 61 (二进制 0000000000111101) */</a:t>
            </a:r>
            <a:endParaRPr xmlns:a="http://schemas.openxmlformats.org/drawingml/2006/main" lang="en-US" altLang="zh-CN" sz="19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1509-2D28-D908-E8F2-A7B8F9D46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Norton &amp; Comp </a:t>
            </a:r>
            <a:r xmlns:a="http://schemas.openxmlformats.org/drawingml/2006/main">
              <a:rPr lang="zh-CN" sz="900" dirty="0"/>
              <a:t>a </a:t>
            </a:r>
            <a:r xmlns:a="http://schemas.openxmlformats.org/drawingml/2006/main">
              <a:rPr lang="zh-CN" dirty="0"/>
              <a:t>ny。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7E4C-2095-793A-2CED-DE1CE9A83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F6A127-E2EF-F044-A6DD-FEC54500EE15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83C5B0C-D878-8A53-E636-0D859521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CB38EC9-B11F-964A-DE8E-57034800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~运算符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用于帮助使低级程序更具可移植性。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位全为 1 的整数：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~0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一个整数，其位除最后五个以外全为 1：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~0x1f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28F95-DF77-508D-7CBD-C7A7E6BD5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6288-4362-C27B-AAAB-F91E43E70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99BB72-94DC-8D44-96B8-E2FA2E93F20C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F5C89D-9D87-4C5E-AF1A-1C08FA0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 i="1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2347F12-819F-1BE7-D5D3-E9A72E89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xmlns:a="http://schemas.openxmlformats.org/drawingml/2006/main">
              <a:tabLst>
                <a:tab pos="1600200" algn="l"/>
              </a:tabLst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中的每一个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运算符具有不同的优先级：</a:t>
            </a: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最高：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最低：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</a:p>
          <a:p>
            <a:pPr xmlns:a="http://schemas.openxmlformats.org/drawingml/2006/main">
              <a:tabLst>
                <a:tab pos="16002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~j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表示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(~j))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ķ</a:t>
            </a:r>
            <a:endParaRPr xmlns:a="http://schemas.openxmlformats.org/drawingml/2006/main" lang="en-US" altLang="zh-CN" sz="2400">
              <a:ea typeface="宋体" panose="02010600030101010101" pitchFamily="2" charset="-122"/>
            </a:endParaRPr>
          </a:p>
          <a:p>
            <a:pPr xmlns:a="http://schemas.openxmlformats.org/drawingml/2006/main">
              <a:buFontTx/>
              <a:buNone/>
              <a:tabLst>
                <a:tab pos="1600200" algn="l"/>
              </a:tabLst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~k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表示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(~k))</a:t>
            </a:r>
            <a:endParaRPr xmlns:a="http://schemas.openxmlformats.org/drawingml/2006/main" lang="en-US" altLang="zh-CN" sz="2400">
              <a:ea typeface="宋体" panose="02010600030101010101" pitchFamily="2" charset="-122"/>
            </a:endParaRPr>
          </a:p>
          <a:p>
            <a:pPr xmlns:a="http://schemas.openxmlformats.org/drawingml/2006/main">
              <a:tabLst>
                <a:tab pos="16002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使用括号有助于避免混淆。</a:t>
            </a:r>
          </a:p>
          <a:p>
            <a:pPr>
              <a:tabLst>
                <a:tab pos="16002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67CFC-231F-9073-9E9C-054CA1C0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922A-CC56-4E34-BB1F-92ED70320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B63C5-8D11-6F46-9243-7656916D1FFA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3FBAAAC-0AD1-E344-6548-3D2B350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 i="1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718962F-EE88-CEA0-FAFF-70449A0A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复合赋值运算符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&amp;= 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^=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|=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对应于按位运算符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 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1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21;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0000000000010101)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56;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56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0000000000111000)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&amp;=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0000000000010000)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我^=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0000000000101000)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|=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56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0000000000111000)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3CCE6-69A6-48C2-7D21-B3169C939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B4681-8ED8-6877-803D-BA770346C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419C5B-72E2-8949-9E05-3256E085F019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50EFFE4-B35F-85CA-C894-F34F908C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A3B8FE9-51C0-BA41-A10A-14DCCD0B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位运算符可用于提取或修改存储在少量位中的数据。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常见的单位操作：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设置一点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清除一点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测试一下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 16 位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变量。</a:t>
            </a:r>
          </a:p>
          <a:p>
            <a:pPr xmlns:a="http://schemas.openxmlformats.org/drawingml/2006/main" lvl="1">
              <a:spcBef>
                <a:spcPts val="575"/>
              </a:spcBef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最左边（或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最高有效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）位编号为 15，最低有效位编号为 0。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41B8-2475-BD23-6BE6-132D1B821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D7A-2290-F60C-C9DF-D841977F3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BED9C-793E-8349-A6DE-930FC3D54598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7EA9963-0BDC-A3B7-5073-DF8ECB90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8F3461F-897E-1FE8-5A24-ACA08A2F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设置一点。设置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 4 位的最简单方法是将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i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设置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为常量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0x0010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1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0x0000;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我现在是 0000000000000000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我|= 0x0010；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我现在是 0000000000010000 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如果位的位置存储在变量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中，则可以使用移位运算符来创建掩码：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1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|= 1 &lt;&lt; j; /* 设置位 j 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的值为 3，则为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0x0008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  <a:endParaRPr xmlns:a="http://schemas.openxmlformats.org/drawingml/2006/main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2980D-E1B5-32AB-CACA-6D06C0FEE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4841F-A447-DDDC-638F-8B68AA904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B40192-B832-AA4B-B148-DF7ED2734960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4233710-E1DB-8EBE-C60F-4FFEF290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3DC9E22-A04A-872C-7064-B4DB2C6E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清点一下。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清除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i的第 4 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需要一个掩码，其中第 4 位为 0 位，其他位置为 1 位：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0x00ff;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我现在是 0000000011111111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&amp;= ~0x0010;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我现在是 0000000011101111 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清除位置存储在变量中的位的语句：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&amp;= ~(1 &lt;&lt; j); /* 清除位 j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3F048-A1AC-950A-14C9-8F3CF46F7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4F-E4D6-67CD-3069-470167655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CFDFB1-5DF6-3C43-B1CF-1DAF3030DFF9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996460E-FDFD-F0A8-518A-1C3A8C20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A7F2463-660C-2947-DDA1-34685176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测试了一下。测试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i的第 4 位是否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已设置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&amp; 0x0010) … /* 测试位 4 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的语句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&amp; 1 &lt;&lt; j) … /* 测试位 j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82C6D-CDD0-5E3B-11FE-3786E2A7B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7283-DABB-354D-FF9C-8529A4746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A1185-622C-9442-9A41-E14F76662459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47B8692-E6C0-C271-1835-9A77FAAF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D54DB08-9014-5B66-D3A2-DB7072C7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如果给它们命名，使用位会更容易。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假设一个数字的位 0、1 和 2 分别对应于蓝色、绿色和红色。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代表三个位位置的名称：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#定义蓝色 1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#定义绿色 2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红色 4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67E5-4A3F-9AED-86F5-CA7CCBC86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6D47-E871-281B-F732-A97981FA7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396EF-936D-6F4C-942C-D615EACAA8E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F65EC9A-A114-9B11-AE9A-89C4EE15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3829F63-720C-A634-DCF7-944BBA8A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前几章描述了 C 语言的高级、独立于机器的特性。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但是，某些类型的程序需要在位级别执行操作：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系统程序（包括编译器和操作系统）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加密程序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图形程序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对快速执行和/或有效利用空间至关重要的程序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7B401-EC8F-5A9D-EEB1-521212007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A065B-CF64-D2D3-86BA-B4A472B02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F5ED89-2222-0C49-8465-635858C02FE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855A147-99FB-1EC1-0BFC-3CF92D4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108045D-680A-2DA6-3619-799BA256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设置、清除和测试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BLUE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位的示例：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|= 蓝色; /* 设置蓝色位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我&amp;=〜蓝色； /* 清除蓝色位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&amp; BLUE) … /* 测试 BLUE 位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9BDAC-F79A-82B8-497D-7FA2D51F3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7D2C-85F6-10D4-C90F-298D147F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FCD12E-E5A1-364F-B5EE-9AFA77DB92FB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A6F2E05-478E-B431-55FD-44BC82C1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使用位运算符访问位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73C6F12-DB04-DC0B-A67D-454D85B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一次设置、清除或测试几个位也很容易：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|= 蓝色 |绿色;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设置蓝色和绿色位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&amp;= ~(蓝色|绿色);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清除 BLUE 和 GREEN 位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&amp; (BLUE | GREEN)) 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测试蓝色和绿色位 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语句测试是否设置了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BLUE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GREEN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EE71B-4911-1188-C683-C5FB18DAE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5D97-9E61-DF66-0625-1267F0211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C7485-8BE2-DB40-8E8C-A59CD7F517BF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593870-977B-21D7-F21F-998CCF5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5175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使用位运算符访问位域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50600E0-202E-ACCF-1245-79D09CD3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处理一组几个连续的位（一个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位域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）比处理单个位稍微复杂一些。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常见的位域操作：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修改位域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检索位域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98A48-7E1A-2CEA-031E-5D2314642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CE817-5D1B-1AFA-B460-0DE281A74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DC2647-7A02-D647-B8AD-01A74F7969DD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19D746-8ABB-A2B1-2EA5-06A7C900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使用位运算符访问位域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F5C3FBA-2ACB-0599-19C0-3D4EEE2C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修改位域。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修改位域需要两个操作：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（清除位域）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（在位域中存储新位）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我 &amp; ~0x0070 | 0x0050;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将 101 存储在位 4-6 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&amp;运算符清除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4-6 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；的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运算符然后设置位 6 和 4。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2DCC-90FD-FB3F-51F1-31AD05B2C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9861B-67BB-26BB-CA54-29C836A10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057A96-9B57-5247-98EE-5E512121864B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AE5E028-C60A-E661-ACDE-1BC7BB3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使用位运算符访问位域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952EDE0-F3AC-CB0D-FBCB-2607B916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为了概括该示例，假设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包含要存储在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i的第 4-6 位中的值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需要在按位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执行之前移动到位：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(i &amp; ~0x0070) | (j &lt;&lt; 4);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将 j 存储在位 4-6 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运算符的优先级低于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，因此可以删除括号：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我 &amp; ~0x0070 | j &lt;&lt; 4;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D4804-FB5C-6CC5-3541-83B335DA9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32BEC-FEC2-7ADD-7F8B-DB0175C7F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C63D2-8B49-7E49-B626-9FBE26A0C67E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FF9330A-C957-288F-4A78-6431F019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使用位运算符访问位域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77A5743-2D4A-0044-F340-32A3D462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检索位域。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获取数字右端的位域（在最低有效位中）很容易：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我 &amp; 0x0007;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检索位 0-2 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的右端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，我们可以先将位域移到末尾，然后再使用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运算符提取域：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(i &gt;&gt; 4) &amp; 0x0007;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检索位 4-6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D4E97-5947-A609-AB90-9CA49C5D6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9C6C2-E738-E8B9-0C08-1712C09D7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BF1FC-330F-A74D-BE0C-4FFA94E92F6F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B617802-A54E-0C4E-204D-0C3EE08A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D154075-C1EC-CCA3-9C07-E93C7ECA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tabLst>
                <a:tab pos="11430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加密数据的最简单方法之一是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使用密钥对每个字符进行异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或（XOR）。</a:t>
            </a:r>
          </a:p>
          <a:p>
            <a:pPr xmlns:a="http://schemas.openxmlformats.org/drawingml/2006/main">
              <a:tabLst>
                <a:tab pos="11430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假设键是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字符。</a:t>
            </a:r>
          </a:p>
          <a:p>
            <a:pPr xmlns:a="http://schemas.openxmlformats.org/drawingml/2006/main">
              <a:tabLst>
                <a:tab pos="11430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将此键与字符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z进行异或运算会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产生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字符：</a:t>
            </a:r>
          </a:p>
          <a:p>
            <a:pPr xmlns:a="http://schemas.openxmlformats.org/drawingml/2006/main"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00100110（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 xmlns:a="http://schemas.openxmlformats.org/drawingml/2006/main">
              <a:spcBef>
                <a:spcPct val="0"/>
              </a:spcBef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XOR </a:t>
            </a:r>
            <a:r xmlns:a="http://schemas.openxmlformats.org/drawingml/2006/main">
              <a:rPr lang="zh-CN" altLang="zh-CN" sz="2400" u="sng">
                <a:ea typeface="宋体" panose="02010600030101010101" pitchFamily="2" charset="-122"/>
              </a:rPr>
              <a:t>01111010 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 xmlns:a="http://schemas.openxmlformats.org/drawingml/2006/main">
              <a:spcBef>
                <a:spcPct val="0"/>
              </a:spcBef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01011100（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>
              <a:tabLst>
                <a:tab pos="11430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C3869-A5FE-0C6C-28B4-772EA0EB3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79669-A401-7A76-05A4-3E0A84FE7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0913B1-A272-234D-9FE6-39174D2939FF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691F33-0AE7-B06F-7A7A-AE5F60B6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2A9FFE5-0FAE-0101-599F-0BA8CAA1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tabLst>
                <a:tab pos="1143000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通过应用相同的算法来解密消息：</a:t>
            </a:r>
          </a:p>
          <a:p>
            <a:pPr xmlns:a="http://schemas.openxmlformats.org/drawingml/2006/main"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00100110（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 xmlns:a="http://schemas.openxmlformats.org/drawingml/2006/main">
              <a:spcBef>
                <a:spcPct val="0"/>
              </a:spcBef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XOR </a:t>
            </a:r>
            <a:r xmlns:a="http://schemas.openxmlformats.org/drawingml/2006/main">
              <a:rPr lang="zh-CN" altLang="zh-CN" sz="2400" u="sng">
                <a:ea typeface="宋体" panose="02010600030101010101" pitchFamily="2" charset="-122"/>
              </a:rPr>
              <a:t>01011100 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 xmlns:a="http://schemas.openxmlformats.org/drawingml/2006/main">
              <a:spcBef>
                <a:spcPct val="0"/>
              </a:spcBef>
              <a:buFontTx/>
              <a:buNone/>
              <a:tabLst>
                <a:tab pos="1143000" algn="l"/>
              </a:tabLst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01111010（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z的 ASCII 码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）</a:t>
            </a:r>
          </a:p>
          <a:p>
            <a:pPr>
              <a:tabLst>
                <a:tab pos="11430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D40C9-B34B-0DFE-31B5-C8641A134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9DA3A-D908-2532-9D18-696B4C0F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A8CF8E-3B70-BA48-A27B-DE49ECDE7A6C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3BDE820-2069-4D26-8401-850136C4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91B5D20B-6FFD-7795-D930-D845EDB3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xor.c程序通过将每个字符与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&amp;字符进行异或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加密消息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原始消息可以由用户输入或使用输入重定向从文件中读取。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加密的消息可以在屏幕上查看或使用输出重定向保存在文件中。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8B37-7B21-46A4-191C-6DE96D73E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D6941-BE4B-F709-C298-2CE3EB1ED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244DDC-97B0-FF4D-B5CD-12B0E6D55EAB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4500610-8DD9-C508-012F-486B2C3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C942BBE-4808-EA74-ECCC-F111D98D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一个名为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msg的示例文件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不要把你的秘密托付给他，谁，当你离开时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独自一人在你的房间里，翻阅你的文件。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——约翰·卡斯帕·拉瓦特 (1741-1801)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的命令，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将加密的消息保存在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newmsg中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 &lt;消息&gt;新消息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newmsg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的内容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rTSUR HIR NOK QORN _IST UCETCRU、QNI、QNCH JC@R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GJIHC OH _IST TIIK、RSTHU IPCT _IST VGVCTU。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--linghh mGUVGT jGPGRCT (1741-1801)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4FF1-8005-C796-8AEB-A074DECA8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606-F335-6CBE-DE22-D05CE3D6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6E75C2-EBC3-1240-B153-A0DBC205C8BD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511826D-19C1-B48F-1768-8082ED57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位运算符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48F2A76-027B-5627-E77D-DA7024BE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提供了六个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位运算符，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它们在位级别对整数数据进行操作。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其中两个运算符执行移位操作。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其他四个执行按位补码、按位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、按位异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和按位包含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29B83-9950-57DF-DFE6-74C6F2746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14C83-FE0E-F050-F39D-2CA9F019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6243EF-9295-F047-B23E-BCE39DA2B359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6BAE20F-6E33-92B6-F68D-F745A1E3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1489677-A6ED-0EDA-1D21-6B1C8B66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恢复原始消息并将其显示在屏幕上的命令：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 &lt;新消息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0779-EEDA-6D52-6187-7EFD9611B8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718F-9DFE-AD8D-8E29-DDE8D2003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D474A1-3255-A247-A261-1D832CF0D023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D7D43E7-3D4F-7914-8D43-652CCC9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程序：异或加密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F35C99E-110D-C0D0-951E-8ADC2FFB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xor.c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不会更改某些字符，包括数字。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将这些字符与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&amp;进行异或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会产生不可见的控制字符，这可能会导致某些操作系统出现问题。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程序检查原始字符和新（加密）字符是否都是打印字符。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如果不是，程序将写入原始字符而不是新字符。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9FDD7-A36D-CA10-3BD8-9B72C14C6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2F68A-3CEC-8108-CDDA-0DB845147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9A4CF0-55D1-554B-A7F4-757C2FF9E284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22A2406-D7E1-A77A-F75F-F66C244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异或.c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执行 XOR 加密 */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键'&amp;'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orig_char，新字符；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((orig_char = getchar()) != EOF) {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new_char = orig_char ^ KEY;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(isprint(orig_char) &amp;&amp; isprint(new_char))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putchar(new_char);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putchar(orig_char);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75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A2CC-D80D-ABB3-1434-AFFEEA127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842C-8F1D-B933-1C41-F98BCB53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61725-4AE8-6746-9574-076B04319F41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49BDED4-0CC3-82BC-9DCB-18EE705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0A706F9-6262-1A2D-33EB-08FF99EB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前面讨论的位域技术使用起来可能很棘手，并且可能会造成混淆。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幸运的是，C 提供了另一种选择：声明其成员代表位域的结构。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73907-DDAD-B028-24BC-62183D3817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1F7C-753A-37C2-316F-08B0F07DC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8A5B6F-FBCB-B646-BE29-DF5D0C2C8105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9391FC5-E76C-34F4-EEAB-8ABBF983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464D5EE-E2A7-EB83-1FD7-F3F34652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示例：DOS 如何存储文件创建或最后修改的日期。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由于天、月和年是很小的数字，将它们存储为普通整数会浪费空间。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相反，DOS 只为日期分配 16 位，其中 5 位用于日，4 位用于月，7 位用于年：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49628-4497-1ECA-5A1F-9A490D1BC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36394-01F5-EBCE-63A9-C62696D83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B89583-6FA4-854E-B307-BF5BA88F121C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BC5BDE4F-A707-DE53-5B0B-880F0B96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5297488"/>
            <a:ext cx="72485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3B1C62D-8310-9453-FFF5-3A25BEF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1080456-0791-F8D8-E211-D8325C4B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使用位域创建相同布局的 AC 结构：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结构文件日期{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无符号整数天：5；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无符号整数月：4；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无符号整数年：7；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精简版：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结构文件日期{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 int 日：5，月：4，年：7；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CAF5-476C-9B5B-2D12-667369A35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5443-EC07-57EF-0FF8-5652965AC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8A144-4D0B-B647-ABA1-C0AE9C70FD49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833E67D-0A71-160E-541F-22DF99B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DF308E3-445C-2BBB-6E5A-DF2ADD82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位域的类型必须是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有符号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是模棱两可的；一些编译器将字段的高位视为符号位，但其他编译器则不然。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 C99 中，位域也可能有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_Bool类型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C99 编译器可能允许额外的位域类型。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48C79-9DDF-5A3C-BF68-C21A0E55A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19E8B-025C-0E22-48C1-81D10F869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F997BA-632F-E247-BE7E-FBFF3038D2F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C075413-5F08-05DD-3D3F-2FEF00D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367DB8F-610D-1339-5DF6-312B13C2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位域的使用方式与结构的任何其他成员相同：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结构文件日期 fd;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fd.day = 28;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fd.month = 12;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fd.year = 8; /* 代表 1988 */</a:t>
            </a:r>
            <a:endParaRPr xmlns:a="http://schemas.openxmlformats.org/drawingml/2006/main" lang="en-US" altLang="zh-CN" sz="2400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的外观：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1EB9-4572-ADBC-EE09-4C079DA41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5463-B942-02A0-C827-4EC9550E3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23B06A-6C5B-4540-92A4-8B860345B96D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3ECFFE9E-0C2B-0035-C3AE-D857AB53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257800"/>
            <a:ext cx="726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112E569-EEA4-5A06-1B34-BE62255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结构中的位域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415CAB1-F32B-61ED-1A76-0659044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地址运算符 (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) 不能应用于位域。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由于这条规则，诸如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scanf之类的函数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不能将数据直接存储在位域中：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&amp;fd.day); /*** 错误的 ***/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我们仍然可以使用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将输入读入普通变量，然后将其分配给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fd.day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D4FF-EEA3-353D-0824-D060A9C693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8E697-E424-8CB6-B01A-D11485410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91B99-A88B-6746-828B-529DD548D699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FFC03A9-52FF-79D8-A21E-C771320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B395DF0-DD75-42A9-F4B5-F253C38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标准允许编译器在选择如何存储位域方面有相当大的自由度。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处理位域的规则取决于“存储单元”的概念。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存储单元的大小是实现定义的。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典型值为 8 位、16 位和 32 位。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392-8A0B-1F86-0541-B4F0B3FC0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17E2-221C-BBDA-A9A6-6429834C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FA751E-E5CB-9F4E-AA1C-E7D2C7D7BEB3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1CF90D4-81A7-7628-43A4-209867A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81BD755-419E-CA36-3553-F8477E5B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tabLst>
                <a:tab pos="1004888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移位运算符将整数中的位向左或向右移动：</a:t>
            </a:r>
          </a:p>
          <a:p>
            <a:pPr xmlns:a="http://schemas.openxmlformats.org/drawingml/2006/main">
              <a:buFontTx/>
              <a:buNone/>
              <a:tabLst>
                <a:tab pos="1004888" algn="l"/>
              </a:tabLst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左移</a:t>
            </a:r>
          </a:p>
          <a:p>
            <a:pPr xmlns:a="http://schemas.openxmlformats.org/drawingml/2006/main">
              <a:buFontTx/>
              <a:buNone/>
              <a:tabLst>
                <a:tab pos="1004888" algn="l"/>
              </a:tabLst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右移</a:t>
            </a:r>
          </a:p>
          <a:p>
            <a:pPr xmlns:a="http://schemas.openxmlformats.org/drawingml/2006/main">
              <a:tabLst>
                <a:tab pos="1004888" algn="l"/>
              </a:tabLst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的操作数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可以是任何整数类型（包括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）。</a:t>
            </a:r>
          </a:p>
          <a:p>
            <a:pPr xmlns:a="http://schemas.openxmlformats.org/drawingml/2006/main">
              <a:tabLst>
                <a:tab pos="1004888" algn="l"/>
              </a:tabLst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整数提升在两个操作数上执行；结果具有提升后左操作数的类型。</a:t>
            </a:r>
          </a:p>
          <a:p>
            <a:pPr>
              <a:tabLst>
                <a:tab pos="1004888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61ADF-2072-034D-268B-B967063D1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E222-8529-3F02-492B-91355E04B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DE6105-3B55-6640-9A69-8D4E33A23BFA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875D35F-92B8-351C-BD7A-C3940BD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DBF97C85-AB29-09F5-8616-A16B73E5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编译器将位域一个一个地打包到一个存储单元中，域之间没有间隙，直到没有足够的空间容纳下一个域。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此时，一些编译器会跳到下一个存储单元的开头，而另一些编译器会在存储单元之间拆分位域。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分配位域的顺序（从左到右或从右到左）也是实现定义的。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3D5B-A90D-1CA0-7A9D-1B2F91BBA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0AB4-4B18-71B0-51FC-771993B71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8CCB2-8C7F-284E-98ED-38A8097DE172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2E7C4B5-44A2-C60A-A417-E3357A88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8CCC7FE-E871-6F73-21C2-E18792B0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中的假设：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存储单元的长度为 16 位。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位域从右到左分配（第一个位域占据低位）。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如果编译器将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月份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字段拆分为两个存储单元，那么 8 位存储单元也是可以接受的。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38AF8-0D69-DE40-4002-F90E1F14F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673C4-785B-558B-BC4D-3E2347915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77A586-03B3-4D4A-98D1-9BBD92C88C78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A28CFB6-B573-FB01-F939-D8B064A9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618266B-8E08-B494-EE2C-D69A478E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位域的名称可以省略。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未命名的位域可用作“填充”以确保其他位域正确定位。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存储与 DOS 文件关联的时间的结构：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结构文件时间{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无符号整数秒：5；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无符号整数分钟：6；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无符号整数小时：5；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8647-865D-8CB0-2519-36C88737E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D4ECB-BA05-53AE-125A-12C95EF9D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FC21E-0169-D04B-AD21-46CCBCE67D96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AC3FC61-94A3-5749-18B9-E1C013EE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846D099-C183-52D0-1851-97A2D22D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省略了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秒字段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名称的相同结构：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结构文件时间{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无符号整数：5； /* 不曾用过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无符号整数分钟：6；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无符号整数小时：5；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剩余的位字段将被对齐，就好像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秒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仍然存在一样。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37C5-D086-4EF0-B08F-FD65C6E9D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240B-A13D-D823-6707-BBC99A514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D53AC-B940-074D-A9A7-8740DEF0B397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BCC8CAD-AD26-2F27-2E53-58864D1E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位域的存储方式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85F557E-7F75-FCF8-44C9-93B9407C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未命名位域的长度可以为 0：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 s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无符号整数a：4；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无符号整数：0； /* 0 长度位域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 b：8；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长度为 0 的位域告诉编译器在存储单元的开头对齐后面的位域。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如果存储单元是 8 位长，编译器将为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a分配 4 位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，跳过 4 位到下一个存储单元，然后为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b分配 8 位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如果存储单元是 16 位长，编译器将为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a分配 4 位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，跳过 12 位，然后为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b分配 8 位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C6563-39F4-3DCE-944B-C10770004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FD08-8772-DFBE-33B0-6D7ACE825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2BCD94-4FCF-1B47-B1BA-2EA4749949C0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FD5A45F-7BB7-3B35-8BEA-5991819E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其他低级技术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A0A1F23-88D4-287C-3D65-4B2D3337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前几章中介绍的一些特性经常在低级编程中使用。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定义表示存储单元的类型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使用联合绕过正常的类型检查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使用指针作为地址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第18 章提到了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类型限定符，但由于它的低级性质而没有讨论。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B793-5CD1-A22B-B819-0CC533F5D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438F-4B80-AFD8-8CE0-75B84BB43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E0C975-1687-3A47-8B1F-B3A38CF78208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D3113C7-FD88-8D9E-17B1-BAA445EC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定义机器相关类型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9515F4DD-F89E-61A8-DCBB-E1DB29E2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char类型占用一个字节，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因此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字符可以被视为字节。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定义一个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类型是个好主意：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无符号字符字节；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根据机器的不同，可能需要其他类型。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x86 平台的一个有用类型：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无符号短字；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D519-62B0-5524-09AE-EE80DD4DE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5FB67-5564-BFEF-B752-083B183263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081272-A2CB-1A4E-8E0A-BEB7D820448A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A86AD95-38CC-1325-6784-AAC76D93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8DDBEEC-D29D-3966-50BF-F7B87B2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联合可以以可移植的方式使用，如第 16 章所示。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然而，它们经常在 C 中用于完全不同的目的：以两种或多种不同的方式查看内存块。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考虑前面描述的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结构适合两个字节，因此任何两个字节的值都可以被认为是一个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8B8F2-4A89-3602-5E2A-636924215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5D948-7EF6-D23A-60B2-70DAFF926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218BC8-0698-6247-8DE0-AE0CD73B55E1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5F3C36B-A591-9FFE-340C-0E5F63E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E674C88-CAF7-531C-D635-FE63EF1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特别是一个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未签名的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值可以看作是一个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可用于将短整数转换为文件日期或反之亦然的联合：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工会int_date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无符号短我；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结构文件日期 fd；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6FCC-559E-9659-0598-EC7D70802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02F4-EB87-F35B-1C03-63C95A744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FC4E8A-42D6-AE48-98D1-9E4372E1173E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858856D-68AF-E399-157F-AD9CD295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1AB36DF-FE93-ADB0-256E-BEF9720F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作为文件日期的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短参数：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无效打印日期（无符号短 n）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联合int_date u；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 =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printf("%d/%d/%d\n", u.fd.month,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u.fd.day, u.fd.year + 1980);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4792-C115-4E2F-8E78-EF494F0915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8C50-25A3-4A09-732D-2A1E5B85F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76E4A4-C100-6C4A-8AF5-30FE1C60849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C94925B-61B1-38E9-3800-EADFA0FB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343429A-91CB-49E8-7FF7-42C06041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的价值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中的位左移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j位时的结果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的左端“移出”的每一位，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在右侧进入一个零位。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的价值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是当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右移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个位置时的结果。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是无符号类型或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是非负数，则根据需要在左侧添加零。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为负数，则结果是实现定义的。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B8AE9-3F9B-D900-5AC2-A55666BA7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F411-653A-75B3-1BE3-52D05B1CE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E62D2A-912B-BB46-A9CA-146B12AB1AC7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C1B186C-84BB-3B37-8C3A-6468F397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7CCBE3C-A9D5-E154-0775-007D83DF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使用联合来允许数据的多个视图在使用寄存器时特别有用，寄存器通常被分成更小的单元。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x86 处理器具有名为 AX、BX、CX 和 DX 的 16 位寄存器。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每个寄存器可以被视为两个 8 位寄存器。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AX 分为寄存器 AH 和 AL。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8FE2-04A4-979F-7E6F-75D00F56A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D4F-FFC9-386F-CEC6-888CF5F30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CDA767-5B78-4041-B361-4A67DF2FBC27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905825F-56F4-5363-AAB5-B06BBCD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8AC5690-9A5F-5FF5-E97C-8D22BB2B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为基于 x86 的计算机编写低级应用程序可能需要表示 AX、BX、CX 和 DX 的变量。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目标是访问 16 位和 8 位寄存器，同时考虑它们之间的关系。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 AX 的更改会影响 AH 和 AL；更改 AH 或 AL 会修改 AX。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解决方案是设置两个结构：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one的成员对应16位寄存器。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另一个的成员匹配 8 位寄存器。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5A59B-19E6-9CA4-E8AC-4BD5AE6CC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583B-284B-E6DD-308C-B3E39952F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F6B8C0-56EA-4D4A-9842-D16AAF8ACF88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0E41040-3AEC-0297-A471-A66E2672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5E517F8C-37E7-4DB0-45A2-241D6AD3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包含两个结构的联合：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联合{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 ax、bx、cx、dx；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单词;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 al、ah、bl、bh、cl、ch、dl、dh；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字节；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规则；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07E5-9007-E74A-BBE9-913AD8434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F757B-2D16-F643-1722-7950413E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E8520-F5E3-EA42-9698-965F9993C55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4C7334F-45F9-752F-416A-47E777E8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C38A30FD-F495-E659-86B0-0310B432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字结构的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成员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结构的成员重叠。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ax将占用与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ah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相同的内存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联合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regs.byte.ah = 0x12;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regs.byte.al = 0x34;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printf("AX: %hx\n", regs.word.ax);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输出：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斧头：1234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8860A-0566-7749-1914-8C44F94C3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D8261-FE7D-6AEF-594A-7FCEEE9F2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572355-692D-B641-A8F9-3E9380202304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7D4FF46-4EA5-4B5B-5459-87EE1D48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1CB6539A-F9E5-F6F4-9AC1-5FC591D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请注意，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字节结构在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ah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之前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列出了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当一个数据项包含多个字节时，有两种逻辑方式将其存储在内存中：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Big-endian：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字节以“自然”顺序存储（最左边的字节在前）。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Little-endian：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字节以相反的顺序存储（最左边的字节在最后）。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x86 处理器使用 little-endian 顺序。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18BBF-59A9-E0B5-B7DF-4FB1AA3B4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881-78AA-875D-2548-EDC946839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4B4FDB-B6D5-0345-87C3-53972D796E70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FC9B5BC0-E68E-DFC0-C5A5-AB87F192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 xmlns:a="http://schemas.openxmlformats.org/drawingml/2006/main">
              <a:rPr lang="zh-CN" altLang="zh-CN" sz="3100">
                <a:ea typeface="宋体" panose="02010600030101010101" pitchFamily="2" charset="-122"/>
              </a:rPr>
              <a:t>使用联合提供多种数据视图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AA2AECF-3B41-0AAD-BE7E-7A340AA9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我们通常不需要担心字节顺序。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但是，在低级别处理内存的程序必须知道字节的存储顺序。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在处理包含非字符数据的文件时，它也很重要。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C107F-0A0F-912E-DDA8-606738B11E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D31A8-113E-AC8B-6C20-3E23BC68A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690521-D586-9649-AE5B-C6368B831772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0C75C96-0EB7-BD4B-7D16-5D679833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使用指针作为地址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2C6CF5D-0229-E614-3071-42821377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地址通常具有与整数（或长整数）相同的位数。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通过将整数转换为指针来创建表示特定地址的指针：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(BYTE *) 0x1000;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 包含地址 0x1000 */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CAFB-C41D-2DFA-3DBF-740890AC1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C0EA-9041-5B56-5E93-049FD3831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500732-DD7F-C54C-9C1B-D12124BC800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CD671CFE-D94F-0839-AA4A-1842340A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程序：查看内存位置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C196ED68-9BA1-9A65-91C9-6A62CD40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viewmemory.c程序允许用户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计算机内存段。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该程序首先显示它自己的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主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函数的地址以及它的一个变量的地址。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程序接下来提示用户输入地址（作为十六进制整数）加上要查看的字节数。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然后程序显示一个选定长度的字节块，从指定的地址开始。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4E99-6959-F07B-AB6D-4D3A5D34E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7BF5-4E14-46B7-267F-214899828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2E378D-468F-F348-81E9-9F998F91D8A3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B9193C9-C5CA-BC0B-8869-E987411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程序：查看内存位置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E04BDBCB-0682-44A8-4946-9EA15BC2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字节以 10 个为一组显示（最后一组除外）。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字节显示为十六进制数字和字符。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只显示打印字符；其他字符显示为句点。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该程序假定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值和地址使用 32 位存储。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地址以十六进制显示。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F8C-8532-16F0-8481-841F237AE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0324-BF66-AB4B-8914-8167F87A7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AE309-2526-3D49-B3D6-CA6ACF2ABA9A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53D2C3F5-1E70-C1A0-345A-3900849F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viewmemory.c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允许用户查看计算机内存区域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无符号字符字节；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无符号整数地址；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 *ptr;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printf("主函数地址：%x\n",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（无符号整数）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主要的）;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printf("addr 变量地址：%x\n",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（无符号整数）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&amp;地址);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ADFAB-264C-0899-58F3-C78B17E9B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B9D08-1546-2318-E0CC-17E12D35A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5BF11-6322-A14A-BFA9-66CB7A6C9E56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97CF92B-F5B7-02DF-4B4D-4AE58719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7A0B2A5-4AFA-1BA1-448C-EE387633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说明将移位运算符应用于数字 13 的效果的示例：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无符号短 i,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13;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我 &lt;&lt; 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0000000000110100)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我 &gt;&gt; 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0000000000000011)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230A-9AFF-F249-9793-A73B6C75F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BBE7A-7731-75FC-528C-4702F4086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E06126-6F5B-9744-83E6-6E5F9581799B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15FF926F-8D34-59B0-1D3F-D385F842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printf("\n输入一个（十六进制）地址：");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scanf("%x", &amp;addr);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printf("请输入要查看的字节数：");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printf("地址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 --------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-----------------------------------------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----------\n");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FC4A-1900-DAE3-E381-3DEC328EEB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E773-48F6-195C-E1D7-7D2A63912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D0C269-E8B5-C645-8603-F6FFE0E16062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5E6E9D1F-72B6-E049-4F89-F1C39B83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 = (BYTE *) 地址；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(; n &gt; 0; n -= 10)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printf("%8X", (unsigned int) ptr);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10 &amp;&amp;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printf("%.2X", *(ptr + i));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(; i &lt; 10;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10 &amp;&amp; i &lt; n; i++)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字节 ch = *(ptr + i);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如果（！isprint（ch））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'.';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printf("%c", ch);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指针 += 10；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BE6C6-A9DB-4422-4A92-0CF0F38F5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0D39F-FC23-BF55-65D8-F988CE2B6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F9F04-19E7-6946-8FF0-7CA0DE23E014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071EB6C-0957-9BCE-5776-6898C67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程序：查看内存位置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FC01C552-6DBD-196E-6540-2950DE59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在运行 Linux 的 x86 系统上使用 GCC 的示例输出：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9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主函数地址：804847c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 变量地址：bff41154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输入（十六进制）地址： </a:t>
            </a:r>
            <a:r xmlns:a="http://schemas.openxmlformats.org/drawingml/2006/main">
              <a:rPr lang="zh-CN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8048000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输入要查看的字节数： </a:t>
            </a:r>
            <a:r xmlns:a="http://schemas.openxmlformats.org/drawingml/2006/main">
              <a:rPr lang="zh-CN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地址字节字符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 ----------------- ----------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8048000 7F 45 4C 46 01 01 01 00 00 00 .ELF......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804800A 00 00 00 00 00 00 02 00 03 00 ....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8048014 01 00 00 00 C0 83 04 08 34 00 ........4.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804801E 00 00 C0 0A 00 00 00 00 00 00 ....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7F 字节后跟字母 E、L 和 F 标识了存储可执行文件的格式 (ELF)。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A2A90-0E78-36BA-4EFE-01D9E1B8DB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7FF7-EC9D-DEEE-C634-568BCD625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3810D-394A-2A4B-B8DD-178B8B4ED7EA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CD3282D-DB69-77C6-0C07-463B5E88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程序：查看内存位置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30F0BAD7-2CCF-02DA-A366-9C3F1649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显示从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addr地址开始的字节的示例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9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主函数地址：804847c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 变量地址：bfec5484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输入（十六进制）地址： </a:t>
            </a:r>
            <a:r xmlns:a="http://schemas.openxmlformats.org/drawingml/2006/main">
              <a:rPr lang="zh-CN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bfec5484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输入要查看的字节数： </a:t>
            </a:r>
            <a:r xmlns:a="http://schemas.openxmlformats.org/drawingml/2006/main">
              <a:rPr lang="zh-CN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地址字节字符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 ----------------- ----------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BFEC5484 84 54 EC BF B0 54 EC BF F4 6F .T...T...o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BFEC548E 68 00 34 55 EC BF C0 54 EC BF h.4U...T..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BFEC5498 08 55 EC BF E3 3D 57 00 00 00 .U...=W...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BFEC54A2 00 00 A0 BC 55 00 08 55 EC BF ....U..U..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BFEC54AC E3 3D 57 00 01 00 00 00 34 55 .=W.....4U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BFEC54B6 EC BF 3C 55 EC BF 56 11 55 00 ..&lt;U..VU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BFEC54C0 F4 6F 68 00 哦。</a:t>
            </a:r>
          </a:p>
          <a:p>
            <a:pPr xmlns:a="http://schemas.openxmlformats.org/drawingml/2006/main">
              <a:spcBef>
                <a:spcPts val="200"/>
              </a:spcBef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反转时，前四个字节形成数字 BFEC5484，即用户输入的地址。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9EFC-1C31-2C5F-CBB8-1DDB43CD8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1B64-6A5A-D438-AD5C-FAC34888E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E39916-9AFB-2440-B15F-93F9021F2363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75DAA2E-8060-7DD6-CE1D-3257EA34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限定符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CF1EE21-4B68-892F-EACF-8D2BA6F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在某些计算机上，某些内存位置是“易失的”。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存储在这样一个位置的值可以随着程序的运行而改变，即使程序本身没有在那里存储新值。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例如，某些内存位置可能保存直接来自输入设备的数据。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DB1EF-C91A-B180-5FA6-96C762FDB2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B2C5C-718C-036D-19E3-68491D4FE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F8AB1E-2C77-CF48-8D8D-96271D14A0F8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EAA9AEC-60DB-B7DC-8382-07E4BD5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限定符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07F51E25-10CC-B908-655D-8A18F4D2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类型限定符允许我们通知编译器程序中使用的任何数据是否为 volatile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通常出现在指向 volatile 内存位置的指针变量的声明中：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易失性字节 *p;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 将指向一个易失字节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6457-749B-DAD4-9922-B6C7398E6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EE313-D192-C642-1DDA-052D09D78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6E2F6-33C0-1148-BB86-B9B87EFD5412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0BE21EA-C2C6-FF82-F6B2-A5C96367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限定符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0F521251-6188-5D62-3FF0-A4E71559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指向一个内存位置，该位置包含用户键盘上最近键入的字符。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从键盘获取字符并将它们存储在缓冲区数组中的循环：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而（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缓冲区未满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等待输入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缓冲区[i] = *p;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(buffer[i++] == '\n')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E49F1-DA1D-2C65-0F12-087262068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F5142-EA73-746E-DF18-3101BE36C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87F7DC-91B4-1948-872A-179C99828551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2C459D8-2339-9DFB-12B2-97B60F9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限定符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46EED7E7-DD6A-0347-B4F1-796688F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一个复杂的编译器可能会注意到这个循环既不改变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也不改变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它可以通过更改程序来优化程序，以便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只获取一次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店铺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在登记册中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而（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缓冲区未满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等待输入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buffer[i] =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存储在寄存器中的值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(buffer[i++] == '\n')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BBAA8-10BF-8E82-50EE-901CDB2C46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73402-E263-3468-41F1-AEAF45E4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B0B78F-9475-2743-9E52-109442E06AFE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BD9A63FB-1E81-0E3B-0DC8-103C7763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volatile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限定符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A3F7499C-E2CF-BDFA-55DB-2AAC66C9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优化后的程序将用相同字符的多个副本填充缓冲区。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指向易失性数据通过告诉编译器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每次需要时必须从内存中获取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*p来避免这个问题。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D716F-7E68-FEDA-3DE4-60F9BFEC5B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B11B6-ED63-CFDC-2945-49D25B348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24E473-E6E4-644E-9F01-290451B9A751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EDA1F62-C0A4-BE7A-8EB7-808A343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6B0A7E2-4934-F754-8C71-DAB4BCD3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要通过移位来修改变量，请使用复合赋值运算符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&lt;&lt;=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&gt;&gt;=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13;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&lt;&lt;= 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0000000000110100)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&gt;&gt;= 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（二进制</a:t>
            </a:r>
            <a:r xmlns:a="http://schemas.openxmlformats.org/drawingml/2006/main">
              <a:rPr lang="zh-CN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76BBF-BA8D-CEB9-3FEE-C8800BF0B5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2FF8-318D-D7FE-C8B5-405DD031FC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60CA3-FC8A-9D4C-8266-CAB0B3D5B2B4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F0BBD9C-9FC9-83B6-AF07-7B7E0B29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A4BC3C2-C6F1-85D7-510A-0336026E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移位运算符的优先级低于算术运算符，这可能会引起意外：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表示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（2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, 不是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xmlns:a="http://schemas.openxmlformats.org/drawingml/2006/main" lang="en-US" altLang="zh-CN" sz="26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58CF8-2FA8-9B55-293A-6579FA9CA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F7603-2F4F-86E8-A6C0-087CEF90A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00BC8E-C152-0142-8F59-B4A42790918B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F3A59D-BFBF-7044-91B1-B2E79C2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按位补码、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与、</a:t>
            </a:r>
            <a:br xmlns:a="http://schemas.openxmlformats.org/drawingml/2006/main">
              <a:rPr lang="en-US" altLang="zh-CN" i="1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FDE435D-ECC4-4E7C-AFAC-1915EB2E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还有四个附加的位运算符：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按位补码</a:t>
            </a:r>
            <a:endParaRPr xmlns:a="http://schemas.openxmlformats.org/drawingml/2006/main"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按位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和</a:t>
            </a:r>
            <a:endParaRPr xmlns:a="http://schemas.openxmlformats.org/drawingml/2006/main"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按位异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或</a:t>
            </a:r>
            <a:endParaRPr xmlns:a="http://schemas.openxmlformats.org/drawingml/2006/main"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按位包含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或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~运算符是一元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；整数提升在其操作数上执行。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其他运算符是二元的；通常的算术转换是在它们的操作数上执行的。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6D64-8FE8-4FF3-49C0-F9AB4D6724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E5FA2-C9D1-2816-B734-3316782F66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F13991-6D26-7B4D-BA1F-5729B69E27DC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3479</TotalTime>
  <Words>6165</Words>
  <Application>Microsoft Macintosh PowerPoint</Application>
  <PresentationFormat>全屏显示(4:3)</PresentationFormat>
  <Paragraphs>738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2" baseType="lpstr">
      <vt:lpstr>Times New Roman</vt:lpstr>
      <vt:lpstr>Arial</vt:lpstr>
      <vt:lpstr>Courier New</vt:lpstr>
      <vt:lpstr>tm2</vt:lpstr>
      <vt:lpstr>Chapter 20</vt:lpstr>
      <vt:lpstr>Introduction</vt:lpstr>
      <vt:lpstr>Bitwise Operators</vt:lpstr>
      <vt:lpstr>Bitwise Shift Operators</vt:lpstr>
      <vt:lpstr>Bitwise Shift Operators</vt:lpstr>
      <vt:lpstr>Bitwise Shift Operators</vt:lpstr>
      <vt:lpstr>Bitwise Shift Operators</vt:lpstr>
      <vt:lpstr>Bitwise Shift Operators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Bit-Fields</vt:lpstr>
      <vt:lpstr>Using the Bitwise Operators to Access Bit-Fields</vt:lpstr>
      <vt:lpstr>Using the Bitwise Operators to Access Bit-Fields</vt:lpstr>
      <vt:lpstr>Using the Bitwise Operators to Access Bit-Fields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PowerPoint 演示文稿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Other Low-Level Techniques</vt:lpstr>
      <vt:lpstr>Defining Machine-Dependent Types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Pointers as Addresses</vt:lpstr>
      <vt:lpstr>Program: Viewing Memory Locations</vt:lpstr>
      <vt:lpstr>Program: Viewing Memory Locations</vt:lpstr>
      <vt:lpstr>PowerPoint 演示文稿</vt:lpstr>
      <vt:lpstr>PowerPoint 演示文稿</vt:lpstr>
      <vt:lpstr>PowerPoint 演示文稿</vt:lpstr>
      <vt:lpstr>Program: Viewing Memory Locations</vt:lpstr>
      <vt:lpstr>Program: Viewing Memory Locations</vt:lpstr>
      <vt:lpstr>The volatile Type Qualifier</vt:lpstr>
      <vt:lpstr>The volatile Type Qualifier</vt:lpstr>
      <vt:lpstr>The volatile Type Qualifier</vt:lpstr>
      <vt:lpstr>The volatile Type Qualifier</vt:lpstr>
      <vt:lpstr>The volatile Type Qualifier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857</cp:revision>
  <cp:lastPrinted>1999-11-08T20:52:53Z</cp:lastPrinted>
  <dcterms:created xsi:type="dcterms:W3CDTF">1999-08-24T18:39:05Z</dcterms:created>
  <dcterms:modified xsi:type="dcterms:W3CDTF">2022-09-26T10:51:30Z</dcterms:modified>
</cp:coreProperties>
</file>