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31"/>
  </p:notesMasterIdLst>
  <p:sldIdLst>
    <p:sldId id="282"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6" r:id="rId29"/>
    <p:sldId id="379" r:id="rId30"/>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E543DE3-BEC6-A65C-40CB-B21408CD716C}"/>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5A30C2E0-77E2-B74E-107B-039019AFB8BC}"/>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43012" name="Rectangle 4">
            <a:extLst>
              <a:ext uri="{FF2B5EF4-FFF2-40B4-BE49-F238E27FC236}">
                <a16:creationId xmlns:a16="http://schemas.microsoft.com/office/drawing/2014/main" id="{8E9EF4DB-CCD2-D946-7441-5357E3C52D39}"/>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B1F550BD-A0C3-C76B-098E-9864345C8082}"/>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3A06FD32-2A83-0DD7-8270-81440BE050C9}"/>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032A6401-A9E5-EDD1-1CCF-AABADBA065F7}"/>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509A3EAB-9629-5746-989E-43B34C49CC6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EFAF31ED-B0E7-419D-7AEA-B8EFC511F37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5DCD30F-957D-88CA-7320-00121E86E8A9}"/>
              </a:ext>
            </a:extLst>
          </p:cNvPr>
          <p:cNvSpPr>
            <a:spLocks noGrp="1"/>
          </p:cNvSpPr>
          <p:nvPr>
            <p:ph type="sldNum" sz="quarter" idx="11"/>
          </p:nvPr>
        </p:nvSpPr>
        <p:spPr/>
        <p:txBody>
          <a:bodyPr/>
          <a:lstStyle>
            <a:lvl1pPr>
              <a:defRPr/>
            </a:lvl1pPr>
          </a:lstStyle>
          <a:p>
            <a:fld id="{C6BBA803-C352-9541-92D9-4050E9428AB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7878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603C82B-82B7-F7AD-E787-25BF0526656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BC144C2-E6E6-7671-9A83-7D306F82FC47}"/>
              </a:ext>
            </a:extLst>
          </p:cNvPr>
          <p:cNvSpPr>
            <a:spLocks noGrp="1"/>
          </p:cNvSpPr>
          <p:nvPr>
            <p:ph type="sldNum" sz="quarter" idx="11"/>
          </p:nvPr>
        </p:nvSpPr>
        <p:spPr/>
        <p:txBody>
          <a:bodyPr/>
          <a:lstStyle>
            <a:lvl1pPr>
              <a:defRPr/>
            </a:lvl1pPr>
          </a:lstStyle>
          <a:p>
            <a:fld id="{8C9E21B9-DE7A-0A47-B00F-B52BF9822FC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22981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0F5D7FD-0098-84DC-8982-37701C777DF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E723505-4373-C86B-6ADF-18705CCB38FB}"/>
              </a:ext>
            </a:extLst>
          </p:cNvPr>
          <p:cNvSpPr>
            <a:spLocks noGrp="1"/>
          </p:cNvSpPr>
          <p:nvPr>
            <p:ph type="sldNum" sz="quarter" idx="11"/>
          </p:nvPr>
        </p:nvSpPr>
        <p:spPr/>
        <p:txBody>
          <a:bodyPr/>
          <a:lstStyle>
            <a:lvl1pPr>
              <a:defRPr/>
            </a:lvl1pPr>
          </a:lstStyle>
          <a:p>
            <a:fld id="{6E9F6BB4-F7AD-3642-B90F-E77A2F143EF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502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C0F3A0D-D246-313B-889A-D7E3B5EB530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FF2A453-C3C5-04D2-A0DC-A715ECC9972E}"/>
              </a:ext>
            </a:extLst>
          </p:cNvPr>
          <p:cNvSpPr>
            <a:spLocks noGrp="1"/>
          </p:cNvSpPr>
          <p:nvPr>
            <p:ph type="sldNum" sz="quarter" idx="11"/>
          </p:nvPr>
        </p:nvSpPr>
        <p:spPr/>
        <p:txBody>
          <a:bodyPr/>
          <a:lstStyle>
            <a:lvl1pPr>
              <a:defRPr/>
            </a:lvl1pPr>
          </a:lstStyle>
          <a:p>
            <a:fld id="{1CB53B56-58AA-B347-AC0F-A20410DDC15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429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0F232F8E-9288-323A-C1AF-1FCA3A5F22E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3446575-82E3-50D3-3094-1CD063A467F5}"/>
              </a:ext>
            </a:extLst>
          </p:cNvPr>
          <p:cNvSpPr>
            <a:spLocks noGrp="1"/>
          </p:cNvSpPr>
          <p:nvPr>
            <p:ph type="sldNum" sz="quarter" idx="11"/>
          </p:nvPr>
        </p:nvSpPr>
        <p:spPr/>
        <p:txBody>
          <a:bodyPr/>
          <a:lstStyle>
            <a:lvl1pPr>
              <a:defRPr/>
            </a:lvl1pPr>
          </a:lstStyle>
          <a:p>
            <a:fld id="{27F5EFCC-B810-2848-9073-4831954A859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95572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77FDC6-B59F-A5CA-45C5-C54684DCEEA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CFDD7AAF-074F-E092-96BA-F06CB55CBE72}"/>
              </a:ext>
            </a:extLst>
          </p:cNvPr>
          <p:cNvSpPr>
            <a:spLocks noGrp="1"/>
          </p:cNvSpPr>
          <p:nvPr>
            <p:ph type="sldNum" sz="quarter" idx="11"/>
          </p:nvPr>
        </p:nvSpPr>
        <p:spPr/>
        <p:txBody>
          <a:bodyPr/>
          <a:lstStyle>
            <a:lvl1pPr>
              <a:defRPr/>
            </a:lvl1pPr>
          </a:lstStyle>
          <a:p>
            <a:fld id="{8A8E8430-347A-D844-A0DD-5CB9421D795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3036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E72F1D0-21CA-5F85-7A53-E07635265D3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FD827BC1-A9A3-6131-9AC8-110486BF243C}"/>
              </a:ext>
            </a:extLst>
          </p:cNvPr>
          <p:cNvSpPr>
            <a:spLocks noGrp="1"/>
          </p:cNvSpPr>
          <p:nvPr>
            <p:ph type="sldNum" sz="quarter" idx="11"/>
          </p:nvPr>
        </p:nvSpPr>
        <p:spPr/>
        <p:txBody>
          <a:bodyPr/>
          <a:lstStyle>
            <a:lvl1pPr>
              <a:defRPr/>
            </a:lvl1pPr>
          </a:lstStyle>
          <a:p>
            <a:fld id="{C47E4E3B-6C9C-A347-A229-55695AA53AF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01435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3D25BD2-A644-139E-2CB2-8F731E0C1EB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EF7FD4F8-83C0-E741-D22D-DE9F46D6B926}"/>
              </a:ext>
            </a:extLst>
          </p:cNvPr>
          <p:cNvSpPr>
            <a:spLocks noGrp="1"/>
          </p:cNvSpPr>
          <p:nvPr>
            <p:ph type="sldNum" sz="quarter" idx="11"/>
          </p:nvPr>
        </p:nvSpPr>
        <p:spPr/>
        <p:txBody>
          <a:bodyPr/>
          <a:lstStyle>
            <a:lvl1pPr>
              <a:defRPr/>
            </a:lvl1pPr>
          </a:lstStyle>
          <a:p>
            <a:fld id="{DA310354-A224-F042-B390-9DC083B68A9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2304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F2C54B-3115-EC75-D22A-93CEF4493B8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32C57ECD-1106-25B8-A7AC-671A288A48AB}"/>
              </a:ext>
            </a:extLst>
          </p:cNvPr>
          <p:cNvSpPr>
            <a:spLocks noGrp="1"/>
          </p:cNvSpPr>
          <p:nvPr>
            <p:ph type="sldNum" sz="quarter" idx="11"/>
          </p:nvPr>
        </p:nvSpPr>
        <p:spPr/>
        <p:txBody>
          <a:bodyPr/>
          <a:lstStyle>
            <a:lvl1pPr>
              <a:defRPr/>
            </a:lvl1pPr>
          </a:lstStyle>
          <a:p>
            <a:fld id="{60BE2333-B97B-A34F-89AE-CD5BC84C0BF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034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6CDEEEAB-24D0-CD04-999C-CC6595C9D48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81C5FEF-F0AE-2CB1-9643-2E65E0ED93FA}"/>
              </a:ext>
            </a:extLst>
          </p:cNvPr>
          <p:cNvSpPr>
            <a:spLocks noGrp="1"/>
          </p:cNvSpPr>
          <p:nvPr>
            <p:ph type="sldNum" sz="quarter" idx="11"/>
          </p:nvPr>
        </p:nvSpPr>
        <p:spPr/>
        <p:txBody>
          <a:bodyPr/>
          <a:lstStyle>
            <a:lvl1pPr>
              <a:defRPr/>
            </a:lvl1pPr>
          </a:lstStyle>
          <a:p>
            <a:fld id="{F9AEDBEE-0CD5-5B42-A945-01B1899F6C3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65803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F99F6A14-23EB-4CC4-D80A-2D2CE62F71E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0BFEC533-3FED-7A71-1B6F-E8765F82503A}"/>
              </a:ext>
            </a:extLst>
          </p:cNvPr>
          <p:cNvSpPr>
            <a:spLocks noGrp="1"/>
          </p:cNvSpPr>
          <p:nvPr>
            <p:ph type="sldNum" sz="quarter" idx="11"/>
          </p:nvPr>
        </p:nvSpPr>
        <p:spPr/>
        <p:txBody>
          <a:bodyPr/>
          <a:lstStyle>
            <a:lvl1pPr>
              <a:defRPr/>
            </a:lvl1pPr>
          </a:lstStyle>
          <a:p>
            <a:fld id="{43022EBA-8754-6249-9B54-BFCC8672825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50517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E66B37-3263-E6BA-43EE-4E89AB5E4EA3}"/>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555DD45D-6B03-892F-8B4C-15D17074B711}"/>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B01D2A3E-6A03-31BB-8E17-55F2788F316C}"/>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E7B5B9A9-A6F4-C857-DFE8-1712C133D1B3}"/>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47A25BB9-5998-4B4C-92CE-0934D3DA1766}" type="slidenum">
              <a:rPr lang="en-US" altLang="zh-CN"/>
              <a:pPr/>
              <a:t>‹#›</a:t>
            </a:fld>
            <a:endParaRPr lang="en-US" altLang="zh-CN" sz="1800"/>
          </a:p>
        </p:txBody>
      </p:sp>
      <p:sp>
        <p:nvSpPr>
          <p:cNvPr id="14343" name="Rectangle 7">
            <a:extLst>
              <a:ext uri="{FF2B5EF4-FFF2-40B4-BE49-F238E27FC236}">
                <a16:creationId xmlns:a16="http://schemas.microsoft.com/office/drawing/2014/main" id="{DBD8E045-A8E4-9882-AC2C-56F263B840B4}"/>
              </a:ext>
            </a:extLst>
          </p:cNvPr>
          <p:cNvSpPr>
            <a:spLocks noChangeArrowheads="1"/>
          </p:cNvSpPr>
          <p:nvPr/>
        </p:nvSpPr>
        <p:spPr bwMode="auto">
          <a:xfrm>
            <a:off x="685800" y="228600"/>
            <a:ext cx="3657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21 章：标准库</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AE4C7427-A6AD-A3F8-106D-B8B8EB9E6C3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39651E-5183-DC2F-1613-B43BD9D689AC}"/>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EB987294-CABF-9D9A-E646-439A8D1BB2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44E744-4B8B-0847-AC41-7BB023697FF3}"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2B103600-509C-0228-5F8A-48474CD9A178}"/>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第21章</a:t>
            </a:r>
          </a:p>
        </p:txBody>
      </p:sp>
      <p:sp>
        <p:nvSpPr>
          <p:cNvPr id="13317" name="Rectangle 2051">
            <a:extLst>
              <a:ext uri="{FF2B5EF4-FFF2-40B4-BE49-F238E27FC236}">
                <a16:creationId xmlns:a16="http://schemas.microsoft.com/office/drawing/2014/main" id="{F6B58583-65EE-9929-5906-711860D90C53}"/>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标准库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178C733-3F38-54DE-0770-6B7CDF71064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宏隐藏的功能</a:t>
            </a:r>
          </a:p>
        </p:txBody>
      </p:sp>
      <p:sp>
        <p:nvSpPr>
          <p:cNvPr id="22531" name="Content Placeholder 2">
            <a:extLst>
              <a:ext uri="{FF2B5EF4-FFF2-40B4-BE49-F238E27FC236}">
                <a16:creationId xmlns:a16="http://schemas.microsoft.com/office/drawing/2014/main" id="{5EB73A35-260D-F2C7-488F-415DA6D439D8}"/>
              </a:ext>
            </a:extLst>
          </p:cNvPr>
          <p:cNvSpPr>
            <a:spLocks noGrp="1"/>
          </p:cNvSpPr>
          <p:nvPr>
            <p:ph idx="1"/>
          </p:nvPr>
        </p:nvSpPr>
        <p:spPr/>
        <p:txBody>
          <a:bodyPr/>
          <a:lstStyle/>
          <a:p>
            <a:r xmlns:a="http://schemas.openxmlformats.org/drawingml/2006/main">
              <a:rPr lang="zh-CN" altLang="zh-CN">
                <a:ea typeface="宋体" panose="02010600030101010101" pitchFamily="2" charset="-122"/>
              </a:rPr>
              <a:t>宏通常比真正的函数更可取，因为它可能会提高程序的速度。</a:t>
            </a:r>
          </a:p>
          <a:p>
            <a:r xmlns:a="http://schemas.openxmlformats.org/drawingml/2006/main">
              <a:rPr lang="zh-CN" altLang="zh-CN">
                <a:ea typeface="宋体" panose="02010600030101010101" pitchFamily="2" charset="-122"/>
              </a:rPr>
              <a:t>有时，需要一个真正的函数，也许是为了最小化可执行代码的大小。</a:t>
            </a:r>
          </a:p>
        </p:txBody>
      </p:sp>
      <p:sp>
        <p:nvSpPr>
          <p:cNvPr id="4" name="Footer Placeholder 3">
            <a:extLst>
              <a:ext uri="{FF2B5EF4-FFF2-40B4-BE49-F238E27FC236}">
                <a16:creationId xmlns:a16="http://schemas.microsoft.com/office/drawing/2014/main" id="{0E058DCE-FA8F-A679-3E03-A343C63A912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8049179-FAF5-1211-2B6A-5F56EA08376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B9774B-97DB-4F4E-97F1-AC59B68EAB11}"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C36543C-0F97-C4D3-9F38-87F7DBDE281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宏隐藏的功能</a:t>
            </a:r>
          </a:p>
        </p:txBody>
      </p:sp>
      <p:sp>
        <p:nvSpPr>
          <p:cNvPr id="23555" name="Content Placeholder 2">
            <a:extLst>
              <a:ext uri="{FF2B5EF4-FFF2-40B4-BE49-F238E27FC236}">
                <a16:creationId xmlns:a16="http://schemas.microsoft.com/office/drawing/2014/main" id="{6589D48E-10F5-2FAE-3FB7-95722622507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#undef</a:t>
            </a:r>
            <a:r xmlns:a="http://schemas.openxmlformats.org/drawingml/2006/main">
              <a:rPr lang="zh-CN" altLang="zh-CN">
                <a:ea typeface="宋体" panose="02010600030101010101" pitchFamily="2" charset="-122"/>
              </a:rPr>
              <a:t>删除宏定义（从而获得对真正函数的访问权限）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#undef 获取字符</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#undef</a:t>
            </a:r>
            <a:r xmlns:a="http://schemas.openxmlformats.org/drawingml/2006/main">
              <a:rPr lang="zh-CN" altLang="zh-CN">
                <a:ea typeface="宋体" panose="02010600030101010101" pitchFamily="2" charset="-122"/>
              </a:rPr>
              <a:t>在给定未定义为宏的名称时无效。</a:t>
            </a:r>
          </a:p>
        </p:txBody>
      </p:sp>
      <p:sp>
        <p:nvSpPr>
          <p:cNvPr id="4" name="Footer Placeholder 3">
            <a:extLst>
              <a:ext uri="{FF2B5EF4-FFF2-40B4-BE49-F238E27FC236}">
                <a16:creationId xmlns:a16="http://schemas.microsoft.com/office/drawing/2014/main" id="{13695794-82D3-DB53-D134-EEE347AC14C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BFADC9-900D-ED2C-89E3-D001BB5F78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B6F65C-46BA-BE4B-B3EB-DAF9E3637DEB}"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8907092-AD64-71BC-52D0-E28A9B95636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宏隐藏的功能</a:t>
            </a:r>
          </a:p>
        </p:txBody>
      </p:sp>
      <p:sp>
        <p:nvSpPr>
          <p:cNvPr id="24579" name="Content Placeholder 2">
            <a:extLst>
              <a:ext uri="{FF2B5EF4-FFF2-40B4-BE49-F238E27FC236}">
                <a16:creationId xmlns:a16="http://schemas.microsoft.com/office/drawing/2014/main" id="{7C3E5BD1-572D-8863-3008-898F49C872B8}"/>
              </a:ext>
            </a:extLst>
          </p:cNvPr>
          <p:cNvSpPr>
            <a:spLocks noGrp="1"/>
          </p:cNvSpPr>
          <p:nvPr>
            <p:ph idx="1"/>
          </p:nvPr>
        </p:nvSpPr>
        <p:spPr/>
        <p:txBody>
          <a:bodyPr/>
          <a:lstStyle/>
          <a:p>
            <a:r xmlns:a="http://schemas.openxmlformats.org/drawingml/2006/main">
              <a:rPr lang="zh-CN" altLang="zh-CN">
                <a:ea typeface="宋体" panose="02010600030101010101" pitchFamily="2" charset="-122"/>
              </a:rPr>
              <a:t>可以通过在其名称周围加上括号来禁用宏的单独使用：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ch = (getchar)();</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而不是 ch = getchar(); */</a:t>
            </a:r>
          </a:p>
          <a:p>
            <a:r xmlns:a="http://schemas.openxmlformats.org/drawingml/2006/main">
              <a:rPr lang="zh-CN" altLang="zh-CN">
                <a:ea typeface="宋体" panose="02010600030101010101" pitchFamily="2" charset="-122"/>
              </a:rPr>
              <a:t>预处理器无法识别参数化宏，除非其名称后跟左括号。</a:t>
            </a:r>
          </a:p>
          <a:p>
            <a:r xmlns:a="http://schemas.openxmlformats.org/drawingml/2006/main">
              <a:rPr lang="zh-CN" altLang="zh-CN">
                <a:ea typeface="宋体" panose="02010600030101010101" pitchFamily="2" charset="-122"/>
              </a:rPr>
              <a:t>但是，编译器仍然可以将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getchar识别</a:t>
            </a:r>
            <a:r xmlns:a="http://schemas.openxmlformats.org/drawingml/2006/main">
              <a:rPr lang="zh-CN" altLang="zh-CN">
                <a:ea typeface="宋体" panose="02010600030101010101" pitchFamily="2" charset="-122"/>
              </a:rPr>
              <a:t>为函数。</a:t>
            </a:r>
          </a:p>
        </p:txBody>
      </p:sp>
      <p:sp>
        <p:nvSpPr>
          <p:cNvPr id="4" name="Footer Placeholder 3">
            <a:extLst>
              <a:ext uri="{FF2B5EF4-FFF2-40B4-BE49-F238E27FC236}">
                <a16:creationId xmlns:a16="http://schemas.microsoft.com/office/drawing/2014/main" id="{54939325-EB84-9C1C-7194-E732ECAD9BD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7422F02-F1DE-2506-F2F7-E53A2F5552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A38F1F-9C56-2141-9C16-0327CA430A64}"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5C6FA1A-5A5C-28F4-9112-004B576E14C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25603" name="Content Placeholder 2">
            <a:extLst>
              <a:ext uri="{FF2B5EF4-FFF2-40B4-BE49-F238E27FC236}">
                <a16:creationId xmlns:a16="http://schemas.microsoft.com/office/drawing/2014/main" id="{834DF3E7-7AAA-BC8F-85B6-2347F25352FA}"/>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&lt;assert.h&gt;</a:t>
            </a:r>
            <a:r xmlns:a="http://schemas.openxmlformats.org/drawingml/2006/main">
              <a:rPr lang="zh-CN" altLang="zh-CN" b="1" i="1">
                <a:ea typeface="宋体" panose="02010600030101010101" pitchFamily="2" charset="-122"/>
              </a:rPr>
              <a:t>诊断</a:t>
            </a:r>
          </a:p>
          <a:p>
            <a:pPr xmlns:a="http://schemas.openxmlformats.org/drawingml/2006/main">
              <a:buFontTx/>
              <a:buNone/>
            </a:pPr>
            <a:r xmlns:a="http://schemas.openxmlformats.org/drawingml/2006/main">
              <a:rPr lang="zh-CN" altLang="zh-CN">
                <a:ea typeface="宋体" panose="02010600030101010101" pitchFamily="2" charset="-122"/>
              </a:rPr>
              <a:t>仅包含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assert</a:t>
            </a:r>
            <a:r xmlns:a="http://schemas.openxmlformats.org/drawingml/2006/main">
              <a:rPr lang="zh-CN" altLang="zh-CN">
                <a:ea typeface="宋体" panose="02010600030101010101" pitchFamily="2" charset="-122"/>
              </a:rPr>
              <a:t>宏，可用于在程序中插入自检。如果任何检查失败，则程序终止。</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&lt;ctype.h&gt;</a:t>
            </a:r>
            <a:r xmlns:a="http://schemas.openxmlformats.org/drawingml/2006/main">
              <a:rPr lang="zh-CN" altLang="zh-CN" b="1" i="1">
                <a:ea typeface="宋体" panose="02010600030101010101" pitchFamily="2" charset="-122"/>
              </a:rPr>
              <a:t>字符处理</a:t>
            </a:r>
          </a:p>
          <a:p>
            <a:pPr xmlns:a="http://schemas.openxmlformats.org/drawingml/2006/main">
              <a:buFontTx/>
              <a:buNone/>
            </a:pPr>
            <a:r xmlns:a="http://schemas.openxmlformats.org/drawingml/2006/main">
              <a:rPr lang="zh-CN" altLang="zh-CN">
                <a:ea typeface="宋体" panose="02010600030101010101" pitchFamily="2" charset="-122"/>
              </a:rPr>
              <a:t>提供用于对字符进行分类以及将字母从小写转换为大写或反之亦然的功能。</a:t>
            </a:r>
          </a:p>
        </p:txBody>
      </p:sp>
      <p:sp>
        <p:nvSpPr>
          <p:cNvPr id="4" name="Footer Placeholder 3">
            <a:extLst>
              <a:ext uri="{FF2B5EF4-FFF2-40B4-BE49-F238E27FC236}">
                <a16:creationId xmlns:a16="http://schemas.microsoft.com/office/drawing/2014/main" id="{B5780C04-BDD2-0B7D-BED6-1EFD695EE77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8E102C3-CFE5-9BC5-683E-D10D4BEF18E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A9B756-0399-D442-AEF2-FC6705184DBD}"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B20D96A-B24F-BD2C-E215-5F594371167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26627" name="Content Placeholder 2">
            <a:extLst>
              <a:ext uri="{FF2B5EF4-FFF2-40B4-BE49-F238E27FC236}">
                <a16:creationId xmlns:a16="http://schemas.microsoft.com/office/drawing/2014/main" id="{387E39B3-4320-E30F-2F6E-858100E7FB13}"/>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&lt;errno.h&gt;</a:t>
            </a:r>
            <a:r xmlns:a="http://schemas.openxmlformats.org/drawingml/2006/main">
              <a:rPr lang="zh-CN" altLang="zh-CN" b="1" i="1">
                <a:ea typeface="宋体" panose="02010600030101010101" pitchFamily="2" charset="-122"/>
              </a:rPr>
              <a:t>错误</a:t>
            </a:r>
          </a:p>
          <a:p>
            <a:pPr xmlns:a="http://schemas.openxmlformats.org/drawingml/2006/main">
              <a:buFontTx/>
              <a:buNone/>
            </a:pPr>
            <a:r xmlns:a="http://schemas.openxmlformats.org/drawingml/2006/main">
              <a:rPr lang="zh-CN" altLang="zh-CN">
                <a:ea typeface="宋体" panose="02010600030101010101" pitchFamily="2" charset="-122"/>
              </a:rPr>
              <a:t>提供</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errno </a:t>
            </a:r>
            <a:r xmlns:a="http://schemas.openxmlformats.org/drawingml/2006/main">
              <a:rPr lang="zh-CN" altLang="zh-CN">
                <a:ea typeface="宋体" panose="02010600030101010101" pitchFamily="2" charset="-122"/>
              </a:rPr>
              <a:t>（“错误号”），一个左值，可以在调用某些库函数后进行测试，以查看是否发生错误。</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&lt;float.h&gt;</a:t>
            </a:r>
            <a:r xmlns:a="http://schemas.openxmlformats.org/drawingml/2006/main">
              <a:rPr lang="zh-CN" altLang="zh-CN" b="1" i="1">
                <a:ea typeface="宋体" panose="02010600030101010101" pitchFamily="2" charset="-122"/>
              </a:rPr>
              <a:t>浮点类型的特征</a:t>
            </a:r>
          </a:p>
          <a:p>
            <a:pPr xmlns:a="http://schemas.openxmlformats.org/drawingml/2006/main">
              <a:buFontTx/>
              <a:buNone/>
            </a:pPr>
            <a:r xmlns:a="http://schemas.openxmlformats.org/drawingml/2006/main">
              <a:rPr lang="zh-CN" altLang="zh-CN">
                <a:ea typeface="宋体" panose="02010600030101010101" pitchFamily="2" charset="-122"/>
              </a:rPr>
              <a:t>提供描述浮点类型特征的宏，包括它们的范围和准确性。</a:t>
            </a:r>
          </a:p>
        </p:txBody>
      </p:sp>
      <p:sp>
        <p:nvSpPr>
          <p:cNvPr id="4" name="Footer Placeholder 3">
            <a:extLst>
              <a:ext uri="{FF2B5EF4-FFF2-40B4-BE49-F238E27FC236}">
                <a16:creationId xmlns:a16="http://schemas.microsoft.com/office/drawing/2014/main" id="{37EF1E1F-4D7E-33F2-B851-39EF41FB27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12CFD7-9B10-61AC-ECD0-C247BE7F3B6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2B9E3B-A84F-B74B-AFE3-0848AFF90790}"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5B2E212-4358-D684-4626-52D84C4F0CE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27651" name="Content Placeholder 2">
            <a:extLst>
              <a:ext uri="{FF2B5EF4-FFF2-40B4-BE49-F238E27FC236}">
                <a16:creationId xmlns:a16="http://schemas.microsoft.com/office/drawing/2014/main" id="{6AFAFB1A-1F18-7DB7-68A4-E2D094491686}"/>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&lt;limits.h&gt;</a:t>
            </a:r>
            <a:r xmlns:a="http://schemas.openxmlformats.org/drawingml/2006/main">
              <a:rPr lang="zh-CN" altLang="zh-CN" b="1" i="1">
                <a:ea typeface="宋体" panose="02010600030101010101" pitchFamily="2" charset="-122"/>
              </a:rPr>
              <a:t>整数类型的大小</a:t>
            </a:r>
          </a:p>
          <a:p>
            <a:pPr xmlns:a="http://schemas.openxmlformats.org/drawingml/2006/main">
              <a:buFontTx/>
              <a:buNone/>
            </a:pPr>
            <a:r xmlns:a="http://schemas.openxmlformats.org/drawingml/2006/main">
              <a:rPr lang="zh-CN" altLang="zh-CN">
                <a:ea typeface="宋体" panose="02010600030101010101" pitchFamily="2" charset="-122"/>
              </a:rPr>
              <a:t>提供描述整数类型（包括字符类型）特征的宏，包括它们的最大值和最小值。</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&lt;locale.h&gt;</a:t>
            </a:r>
            <a:r xmlns:a="http://schemas.openxmlformats.org/drawingml/2006/main">
              <a:rPr lang="zh-CN" altLang="zh-CN" b="1" i="1">
                <a:ea typeface="宋体" panose="02010600030101010101" pitchFamily="2" charset="-122"/>
              </a:rPr>
              <a:t>本地化</a:t>
            </a:r>
          </a:p>
          <a:p>
            <a:pPr xmlns:a="http://schemas.openxmlformats.org/drawingml/2006/main">
              <a:buFontTx/>
              <a:buNone/>
            </a:pPr>
            <a:r xmlns:a="http://schemas.openxmlformats.org/drawingml/2006/main">
              <a:rPr lang="zh-CN" altLang="zh-CN">
                <a:ea typeface="宋体" panose="02010600030101010101" pitchFamily="2" charset="-122"/>
              </a:rPr>
              <a:t>提供功能以帮助程序调整其行为以适应国家或其他地理区域。</a:t>
            </a:r>
          </a:p>
        </p:txBody>
      </p:sp>
      <p:sp>
        <p:nvSpPr>
          <p:cNvPr id="4" name="Footer Placeholder 3">
            <a:extLst>
              <a:ext uri="{FF2B5EF4-FFF2-40B4-BE49-F238E27FC236}">
                <a16:creationId xmlns:a16="http://schemas.microsoft.com/office/drawing/2014/main" id="{F46C7EEF-2F06-4981-D45C-5BC99AD520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90E9C87-0193-09C2-8FA5-884BBE10587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151A2-3F07-414D-B9E9-2F6AD9FEB2C8}"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DB32FEB-D9BD-FC6B-3F0F-F4E821715BF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28675" name="Content Placeholder 2">
            <a:extLst>
              <a:ext uri="{FF2B5EF4-FFF2-40B4-BE49-F238E27FC236}">
                <a16:creationId xmlns:a16="http://schemas.microsoft.com/office/drawing/2014/main" id="{A03A5AA9-3837-7B88-2770-28032B7AD3FA}"/>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&lt;math.h&gt;</a:t>
            </a:r>
            <a:r xmlns:a="http://schemas.openxmlformats.org/drawingml/2006/main">
              <a:rPr lang="zh-CN" altLang="zh-CN" b="1" i="1">
                <a:ea typeface="宋体" panose="02010600030101010101" pitchFamily="2" charset="-122"/>
              </a:rPr>
              <a:t>数学</a:t>
            </a:r>
          </a:p>
          <a:p>
            <a:pPr xmlns:a="http://schemas.openxmlformats.org/drawingml/2006/main">
              <a:buFontTx/>
              <a:buNone/>
            </a:pPr>
            <a:r xmlns:a="http://schemas.openxmlformats.org/drawingml/2006/main">
              <a:rPr lang="zh-CN" altLang="zh-CN">
                <a:ea typeface="宋体" panose="02010600030101010101" pitchFamily="2" charset="-122"/>
              </a:rPr>
              <a:t>提供常用的数学函数。</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&lt;setjmp.h&gt;</a:t>
            </a:r>
            <a:r xmlns:a="http://schemas.openxmlformats.org/drawingml/2006/main">
              <a:rPr lang="zh-CN" altLang="zh-CN" b="1" i="1">
                <a:ea typeface="宋体" panose="02010600030101010101" pitchFamily="2" charset="-122"/>
              </a:rPr>
              <a:t>非本地跳转</a:t>
            </a:r>
          </a:p>
          <a:p>
            <a:pPr xmlns:a="http://schemas.openxmlformats.org/drawingml/2006/main">
              <a:buFontTx/>
              <a:buNone/>
            </a:pPr>
            <a:r xmlns:a="http://schemas.openxmlformats.org/drawingml/2006/main">
              <a:rPr lang="zh-CN" altLang="zh-CN">
                <a:ea typeface="宋体" panose="02010600030101010101" pitchFamily="2" charset="-122"/>
              </a:rPr>
              <a:t>提供</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setjmp</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longjmp</a:t>
            </a:r>
            <a:r xmlns:a="http://schemas.openxmlformats.org/drawingml/2006/main">
              <a:rPr lang="zh-CN" altLang="zh-CN">
                <a:ea typeface="宋体" panose="02010600030101010101" pitchFamily="2" charset="-122"/>
              </a:rPr>
              <a:t>函数。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setjmp</a:t>
            </a:r>
            <a:r xmlns:a="http://schemas.openxmlformats.org/drawingml/2006/main">
              <a:rPr lang="zh-CN" altLang="zh-CN">
                <a:ea typeface="宋体" panose="02010600030101010101" pitchFamily="2" charset="-122"/>
              </a:rPr>
              <a:t>在程序中“标记”一个位置；然后可以使用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longjmp</a:t>
            </a:r>
            <a:r xmlns:a="http://schemas.openxmlformats.org/drawingml/2006/main">
              <a:rPr lang="zh-CN" altLang="zh-CN">
                <a:ea typeface="宋体" panose="02010600030101010101" pitchFamily="2" charset="-122"/>
              </a:rPr>
              <a:t>稍后返回该位置。</a:t>
            </a:r>
          </a:p>
        </p:txBody>
      </p:sp>
      <p:sp>
        <p:nvSpPr>
          <p:cNvPr id="4" name="Footer Placeholder 3">
            <a:extLst>
              <a:ext uri="{FF2B5EF4-FFF2-40B4-BE49-F238E27FC236}">
                <a16:creationId xmlns:a16="http://schemas.microsoft.com/office/drawing/2014/main" id="{E07699D3-348C-F4DB-CE27-B9EA87AC10C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FD0BDA5-A127-DE56-01F6-C0CF81890A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18AEFD-F087-0441-BABB-97852BD1AE5E}"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CDE992D-427B-2782-3525-601FF1518B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29699" name="Content Placeholder 2">
            <a:extLst>
              <a:ext uri="{FF2B5EF4-FFF2-40B4-BE49-F238E27FC236}">
                <a16:creationId xmlns:a16="http://schemas.microsoft.com/office/drawing/2014/main" id="{84FC9B46-EA10-4C11-2C84-B15ECBCE8152}"/>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&lt;signal.h&gt;</a:t>
            </a:r>
            <a:r xmlns:a="http://schemas.openxmlformats.org/drawingml/2006/main">
              <a:rPr lang="zh-CN" altLang="zh-CN" b="1" i="1">
                <a:ea typeface="宋体" panose="02010600030101010101" pitchFamily="2" charset="-122"/>
              </a:rPr>
              <a:t>信号处理</a:t>
            </a:r>
          </a:p>
          <a:p>
            <a:pPr xmlns:a="http://schemas.openxmlformats.org/drawingml/2006/main">
              <a:buFontTx/>
              <a:buNone/>
            </a:pPr>
            <a:r xmlns:a="http://schemas.openxmlformats.org/drawingml/2006/main">
              <a:rPr lang="zh-CN" altLang="zh-CN">
                <a:ea typeface="宋体" panose="02010600030101010101" pitchFamily="2" charset="-122"/>
              </a:rPr>
              <a:t>提供处理异常情况（信号）的函数。</a:t>
            </a:r>
          </a:p>
          <a:p>
            <a:pPr xmlns:a="http://schemas.openxmlformats.org/drawingml/2006/main" lvl="1"/>
            <a:r xmlns:a="http://schemas.openxmlformats.org/drawingml/2006/main">
              <a:rPr lang="zh-CN" altLang="zh-CN">
                <a:ea typeface="宋体" panose="02010600030101010101" pitchFamily="2" charset="-122"/>
              </a:rPr>
              <a: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信号</a:t>
            </a:r>
            <a:r xmlns:a="http://schemas.openxmlformats.org/drawingml/2006/main">
              <a:rPr lang="zh-CN" altLang="zh-CN">
                <a:ea typeface="宋体" panose="02010600030101010101" pitchFamily="2" charset="-122"/>
              </a:rPr>
              <a:t>函数会安装一个要调用的函数。</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raise函数</a:t>
            </a:r>
            <a:r xmlns:a="http://schemas.openxmlformats.org/drawingml/2006/main">
              <a:rPr lang="zh-CN" altLang="zh-CN">
                <a:ea typeface="宋体" panose="02010600030101010101" pitchFamily="2" charset="-122"/>
              </a:rPr>
              <a:t>会</a:t>
            </a:r>
            <a:r xmlns:a="http://schemas.openxmlformats.org/drawingml/2006/main">
              <a:rPr lang="zh-CN" altLang="zh-CN">
                <a:ea typeface="宋体" panose="02010600030101010101" pitchFamily="2" charset="-122"/>
              </a:rPr>
              <a:t>导致信号发生。</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&lt;stdarg.h&gt;</a:t>
            </a:r>
            <a:r xmlns:a="http://schemas.openxmlformats.org/drawingml/2006/main">
              <a:rPr lang="zh-CN" altLang="zh-CN" b="1" i="1">
                <a:ea typeface="宋体" panose="02010600030101010101" pitchFamily="2" charset="-122"/>
              </a:rPr>
              <a:t>变量参数</a:t>
            </a:r>
          </a:p>
          <a:p>
            <a:pPr xmlns:a="http://schemas.openxmlformats.org/drawingml/2006/main">
              <a:buFontTx/>
              <a:buNone/>
            </a:pPr>
            <a:r xmlns:a="http://schemas.openxmlformats.org/drawingml/2006/main">
              <a:rPr lang="zh-CN" altLang="zh-CN">
                <a:ea typeface="宋体" panose="02010600030101010101" pitchFamily="2" charset="-122"/>
              </a:rPr>
              <a:t>提供用于编写可具有可变数量参数的函数的工具。</a:t>
            </a:r>
          </a:p>
        </p:txBody>
      </p:sp>
      <p:sp>
        <p:nvSpPr>
          <p:cNvPr id="4" name="Footer Placeholder 3">
            <a:extLst>
              <a:ext uri="{FF2B5EF4-FFF2-40B4-BE49-F238E27FC236}">
                <a16:creationId xmlns:a16="http://schemas.microsoft.com/office/drawing/2014/main" id="{8FB88C68-3381-B970-F244-76B705E3E35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79DB7AA-BAC1-1DB9-859F-70D5956595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8A1689-0C10-0D4E-9608-FBEBC9DC7FCF}"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5E5E294-3521-F8C9-1B56-3F00B5FA618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30723" name="Content Placeholder 2">
            <a:extLst>
              <a:ext uri="{FF2B5EF4-FFF2-40B4-BE49-F238E27FC236}">
                <a16:creationId xmlns:a16="http://schemas.microsoft.com/office/drawing/2014/main" id="{AEE0BFF0-B96E-EF01-A96E-0A1D5BF66782}"/>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&lt;stddef.h&gt;</a:t>
            </a:r>
            <a:r xmlns:a="http://schemas.openxmlformats.org/drawingml/2006/main">
              <a:rPr lang="zh-CN" altLang="zh-CN" b="1" i="1">
                <a:ea typeface="宋体" panose="02010600030101010101" pitchFamily="2" charset="-122"/>
              </a:rPr>
              <a:t>通用定义</a:t>
            </a:r>
          </a:p>
          <a:p>
            <a:pPr xmlns:a="http://schemas.openxmlformats.org/drawingml/2006/main">
              <a:buFontTx/>
              <a:buNone/>
            </a:pPr>
            <a:r xmlns:a="http://schemas.openxmlformats.org/drawingml/2006/main">
              <a:rPr lang="zh-CN" altLang="zh-CN">
                <a:ea typeface="宋体" panose="02010600030101010101" pitchFamily="2" charset="-122"/>
              </a:rPr>
              <a:t>提供常用类型和宏的定义。</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b="1" i="1">
                <a:ea typeface="宋体" panose="02010600030101010101" pitchFamily="2" charset="-122"/>
              </a:rPr>
              <a:t>输入/输出</a:t>
            </a:r>
          </a:p>
          <a:p>
            <a:pPr xmlns:a="http://schemas.openxmlformats.org/drawingml/2006/main">
              <a:buFontTx/>
              <a:buNone/>
            </a:pPr>
            <a:r xmlns:a="http://schemas.openxmlformats.org/drawingml/2006/main">
              <a:rPr lang="zh-CN" altLang="zh-CN">
                <a:ea typeface="宋体" panose="02010600030101010101" pitchFamily="2" charset="-122"/>
              </a:rPr>
              <a:t>提供种类繁多的输入/输出功能，包括对顺序和随机访问文件的操作。</a:t>
            </a:r>
          </a:p>
        </p:txBody>
      </p:sp>
      <p:sp>
        <p:nvSpPr>
          <p:cNvPr id="4" name="Footer Placeholder 3">
            <a:extLst>
              <a:ext uri="{FF2B5EF4-FFF2-40B4-BE49-F238E27FC236}">
                <a16:creationId xmlns:a16="http://schemas.microsoft.com/office/drawing/2014/main" id="{337ADFF6-E416-940F-4001-0A8A1834C0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84BBA53-35CC-73B0-58FA-91FCA85EBA3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D3EE24-4236-5846-AEBF-C5EA0071191A}"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DB2DAB8-5CF1-EF43-C164-9397CCD4F0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31747" name="Content Placeholder 2">
            <a:extLst>
              <a:ext uri="{FF2B5EF4-FFF2-40B4-BE49-F238E27FC236}">
                <a16:creationId xmlns:a16="http://schemas.microsoft.com/office/drawing/2014/main" id="{834822DE-1AD5-D6FF-C161-BC88EC505523}"/>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&lt;stdlib.h&gt;</a:t>
            </a:r>
            <a:r xmlns:a="http://schemas.openxmlformats.org/drawingml/2006/main">
              <a:rPr lang="zh-CN" altLang="zh-CN" b="1" i="1">
                <a:ea typeface="宋体" panose="02010600030101010101" pitchFamily="2" charset="-122"/>
              </a:rPr>
              <a:t>通用工具</a:t>
            </a:r>
          </a:p>
          <a:p>
            <a:pPr xmlns:a="http://schemas.openxmlformats.org/drawingml/2006/main">
              <a:buFontTx/>
              <a:buNone/>
            </a:pPr>
            <a:r xmlns:a="http://schemas.openxmlformats.org/drawingml/2006/main">
              <a:rPr lang="zh-CN" altLang="zh-CN">
                <a:ea typeface="宋体" panose="02010600030101010101" pitchFamily="2" charset="-122"/>
              </a:rPr>
              <a:t>提供执行以下操作的函数：</a:t>
            </a:r>
          </a:p>
          <a:p>
            <a:pPr xmlns:a="http://schemas.openxmlformats.org/drawingml/2006/main" lvl="1"/>
            <a:r xmlns:a="http://schemas.openxmlformats.org/drawingml/2006/main">
              <a:rPr lang="zh-CN" altLang="zh-CN">
                <a:ea typeface="宋体" panose="02010600030101010101" pitchFamily="2" charset="-122"/>
              </a:rPr>
              <a:t>将字符串转换为数字</a:t>
            </a:r>
          </a:p>
          <a:p>
            <a:pPr xmlns:a="http://schemas.openxmlformats.org/drawingml/2006/main" lvl="1"/>
            <a:r xmlns:a="http://schemas.openxmlformats.org/drawingml/2006/main">
              <a:rPr lang="zh-CN" altLang="zh-CN">
                <a:ea typeface="宋体" panose="02010600030101010101" pitchFamily="2" charset="-122"/>
              </a:rPr>
              <a:t>生成伪随机数</a:t>
            </a:r>
          </a:p>
          <a:p>
            <a:pPr xmlns:a="http://schemas.openxmlformats.org/drawingml/2006/main" lvl="1"/>
            <a:r xmlns:a="http://schemas.openxmlformats.org/drawingml/2006/main">
              <a:rPr lang="zh-CN" altLang="zh-CN">
                <a:ea typeface="宋体" panose="02010600030101010101" pitchFamily="2" charset="-122"/>
              </a:rPr>
              <a:t>执行内存管理任务</a:t>
            </a:r>
          </a:p>
          <a:p>
            <a:pPr xmlns:a="http://schemas.openxmlformats.org/drawingml/2006/main" lvl="1"/>
            <a:r xmlns:a="http://schemas.openxmlformats.org/drawingml/2006/main">
              <a:rPr lang="zh-CN" altLang="zh-CN">
                <a:ea typeface="宋体" panose="02010600030101010101" pitchFamily="2" charset="-122"/>
              </a:rPr>
              <a:t>与操作系统通信</a:t>
            </a:r>
          </a:p>
          <a:p>
            <a:pPr xmlns:a="http://schemas.openxmlformats.org/drawingml/2006/main" lvl="1"/>
            <a:r xmlns:a="http://schemas.openxmlformats.org/drawingml/2006/main">
              <a:rPr lang="zh-CN" altLang="zh-CN">
                <a:ea typeface="宋体" panose="02010600030101010101" pitchFamily="2" charset="-122"/>
              </a:rPr>
              <a:t>搜索和排序</a:t>
            </a:r>
          </a:p>
          <a:p>
            <a:pPr xmlns:a="http://schemas.openxmlformats.org/drawingml/2006/main" lvl="1"/>
            <a:r xmlns:a="http://schemas.openxmlformats.org/drawingml/2006/main">
              <a:rPr lang="zh-CN" altLang="zh-CN">
                <a:ea typeface="宋体" panose="02010600030101010101" pitchFamily="2" charset="-122"/>
              </a:rPr>
              <a:t>执行多字节字符和宽字符之间的转换</a:t>
            </a:r>
          </a:p>
        </p:txBody>
      </p:sp>
      <p:sp>
        <p:nvSpPr>
          <p:cNvPr id="4" name="Footer Placeholder 3">
            <a:extLst>
              <a:ext uri="{FF2B5EF4-FFF2-40B4-BE49-F238E27FC236}">
                <a16:creationId xmlns:a16="http://schemas.microsoft.com/office/drawing/2014/main" id="{43EA2039-3D3D-5A80-4BB4-93D5242C80D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CCB0E64-AABF-75D2-3850-C66E1C90C17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CB96AF-589F-414A-A546-401415DBF609}"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544AE1-9DD3-735E-8D84-1C88530D287F}"/>
              </a:ext>
            </a:extLst>
          </p:cNvPr>
          <p:cNvSpPr/>
          <p:nvPr/>
        </p:nvSpPr>
        <p:spPr bwMode="auto">
          <a:xfrm>
            <a:off x="1054100" y="3187700"/>
            <a:ext cx="7480300" cy="22860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pPr>
              <a:defRPr/>
            </a:pPr>
            <a:endParaRPr lang="en-US"/>
          </a:p>
        </p:txBody>
      </p:sp>
      <p:sp>
        <p:nvSpPr>
          <p:cNvPr id="14339" name="Title 1">
            <a:extLst>
              <a:ext uri="{FF2B5EF4-FFF2-40B4-BE49-F238E27FC236}">
                <a16:creationId xmlns:a16="http://schemas.microsoft.com/office/drawing/2014/main" id="{882E54DF-5AC1-29C5-AFDD-772FDE5F5AB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使用库</a:t>
            </a:r>
          </a:p>
        </p:txBody>
      </p:sp>
      <p:sp>
        <p:nvSpPr>
          <p:cNvPr id="14340" name="Content Placeholder 2">
            <a:extLst>
              <a:ext uri="{FF2B5EF4-FFF2-40B4-BE49-F238E27FC236}">
                <a16:creationId xmlns:a16="http://schemas.microsoft.com/office/drawing/2014/main" id="{F6976F04-FE32-0379-E77B-CB98909043FA}"/>
              </a:ext>
            </a:extLst>
          </p:cNvPr>
          <p:cNvSpPr>
            <a:spLocks noGrp="1"/>
          </p:cNvSpPr>
          <p:nvPr>
            <p:ph idx="1"/>
          </p:nvPr>
        </p:nvSpPr>
        <p:spPr>
          <a:xfrm>
            <a:off x="685800" y="1524000"/>
            <a:ext cx="8077200" cy="4800600"/>
          </a:xfrm>
        </p:spPr>
        <p:txBody>
          <a:bodyPr/>
          <a:lstStyle/>
          <a:p>
            <a:pPr xmlns:a="http://schemas.openxmlformats.org/drawingml/2006/main">
              <a:tabLst>
                <a:tab pos="2239963" algn="l"/>
                <a:tab pos="4251325" algn="l"/>
                <a:tab pos="6126163" algn="l"/>
              </a:tabLst>
            </a:pPr>
            <a:r xmlns:a="http://schemas.openxmlformats.org/drawingml/2006/main">
              <a:rPr lang="zh-CN" altLang="zh-CN">
                <a:ea typeface="宋体" panose="02010600030101010101" pitchFamily="2" charset="-122"/>
              </a:rPr>
              <a:t>C89 标准库分为 15 个部分，每个部分由一个标头描述。</a:t>
            </a:r>
          </a:p>
          <a:p>
            <a:pPr xmlns:a="http://schemas.openxmlformats.org/drawingml/2006/main">
              <a:tabLst>
                <a:tab pos="2239963" algn="l"/>
                <a:tab pos="4251325" algn="l"/>
                <a:tab pos="6126163" algn="l"/>
              </a:tabLst>
            </a:pPr>
            <a:r xmlns:a="http://schemas.openxmlformats.org/drawingml/2006/main">
              <a:rPr lang="zh-CN" altLang="zh-CN">
                <a:ea typeface="宋体" panose="02010600030101010101" pitchFamily="2" charset="-122"/>
              </a:rPr>
              <a:t>C99 有额外的九个标题。</a:t>
            </a:r>
          </a:p>
          <a:p>
            <a:pPr>
              <a:lnSpc>
                <a:spcPts val="1200"/>
              </a:lnSpc>
              <a:spcBef>
                <a:spcPct val="0"/>
              </a:spcBef>
              <a:buFontTx/>
              <a:buNone/>
              <a:tabLst>
                <a:tab pos="2239963" algn="l"/>
                <a:tab pos="4251325" algn="l"/>
                <a:tab pos="6126163" algn="l"/>
              </a:tabLst>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spcBef>
                <a:spcPts val="1200"/>
              </a:spcBef>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&lt;assert.h&gt; &lt;inttypes.h&gt;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&lt;signal.h&gt; &lt;stdlib.h&gt;</a:t>
            </a:r>
          </a:p>
          <a:p>
            <a:pPr xmlns:a="http://schemas.openxmlformats.org/drawingml/2006/main">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&lt;complex.h&gt;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&lt;iso646.h&gt;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&lt;stdarg.h&gt; &lt;string.h&gt;</a:t>
            </a:r>
          </a:p>
          <a:p>
            <a:pPr xmlns:a="http://schemas.openxmlformats.org/drawingml/2006/main">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&lt;ctype.h&gt; &lt;limits.h&gt; &lt;stdbool.h&gt;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&lt;tgmath.h&gt; </a:t>
            </a:r>
            <a:r xmlns:a="http://schemas.openxmlformats.org/drawingml/2006/main">
              <a:rPr lang="zh-CN" altLang="zh-CN" sz="1800" baseline="30000">
                <a:ea typeface="宋体" panose="02010600030101010101" pitchFamily="2" charset="-122"/>
                <a:cs typeface="Courier New" panose="02070309020205020404" pitchFamily="49" charset="0"/>
              </a:rPr>
              <a:t>†</a:t>
            </a:r>
          </a:p>
          <a:p>
            <a:pPr xmlns:a="http://schemas.openxmlformats.org/drawingml/2006/main">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&lt;errno.h&gt; &lt;locale.h&gt; &lt;stddef.h&gt; &lt;time.h&gt;</a:t>
            </a:r>
          </a:p>
          <a:p>
            <a:pPr xmlns:a="http://schemas.openxmlformats.org/drawingml/2006/main">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&lt;fenv.h&gt;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&lt;math.h&gt; &lt;stdint.h&gt; </a:t>
            </a:r>
            <a:r xmlns:a="http://schemas.openxmlformats.org/drawingml/2006/main">
              <a:rPr lang="zh-CN" altLang="zh-CN" sz="1800" baseline="3000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&lt;wchar.h&gt; </a:t>
            </a:r>
            <a:r xmlns:a="http://schemas.openxmlformats.org/drawingml/2006/main">
              <a:rPr lang="zh-CN" altLang="zh-CN" sz="1800" baseline="30000">
                <a:ea typeface="宋体" panose="02010600030101010101" pitchFamily="2" charset="-122"/>
                <a:cs typeface="Courier New" panose="02070309020205020404" pitchFamily="49" charset="0"/>
              </a:rPr>
              <a:t>†</a:t>
            </a:r>
          </a:p>
          <a:p>
            <a:pPr xmlns:a="http://schemas.openxmlformats.org/drawingml/2006/main">
              <a:buFontTx/>
              <a:buNone/>
              <a:tabLst>
                <a:tab pos="2239963" algn="l"/>
                <a:tab pos="4251325" algn="l"/>
                <a:tab pos="6126163"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&lt;float.h&gt; &lt;setjmp.h&gt; &lt;stdio.h&gt; &lt;wctype.h&gt; </a:t>
            </a:r>
            <a:r xmlns:a="http://schemas.openxmlformats.org/drawingml/2006/main">
              <a:rPr lang="zh-CN" altLang="zh-CN" sz="1800" baseline="30000">
                <a:ea typeface="宋体" panose="02010600030101010101" pitchFamily="2" charset="-122"/>
                <a:cs typeface="Courier New" panose="02070309020205020404" pitchFamily="49" charset="0"/>
              </a:rPr>
              <a:t>†</a:t>
            </a:r>
          </a:p>
          <a:p>
            <a:pPr>
              <a:lnSpc>
                <a:spcPts val="1200"/>
              </a:lnSpc>
              <a:spcBef>
                <a:spcPct val="0"/>
              </a:spcBef>
              <a:buFontTx/>
              <a:buNone/>
              <a:tabLst>
                <a:tab pos="2239963" algn="l"/>
                <a:tab pos="4251325" algn="l"/>
                <a:tab pos="6126163" algn="l"/>
              </a:tabLst>
            </a:pPr>
            <a:endParaRPr lang="en-US" altLang="zh-CN" sz="2000">
              <a:ea typeface="宋体" panose="02010600030101010101" pitchFamily="2" charset="-122"/>
            </a:endParaRPr>
          </a:p>
          <a:p>
            <a:pPr xmlns:a="http://schemas.openxmlformats.org/drawingml/2006/main">
              <a:buFontTx/>
              <a:buNone/>
              <a:tabLst>
                <a:tab pos="2239963" algn="l"/>
                <a:tab pos="4251325" algn="l"/>
                <a:tab pos="6126163" algn="l"/>
              </a:tabLst>
            </a:pPr>
            <a:r xmlns:a="http://schemas.openxmlformats.org/drawingml/2006/main">
              <a:rPr lang="zh-CN" altLang="zh-CN" sz="2000">
                <a:ea typeface="宋体" panose="02010600030101010101" pitchFamily="2" charset="-122"/>
              </a:rPr>
              <a:t> </a:t>
            </a:r>
            <a:r xmlns:a="http://schemas.openxmlformats.org/drawingml/2006/main">
              <a:rPr lang="zh-CN" altLang="zh-CN" sz="1800" baseline="30000">
                <a:ea typeface="宋体" panose="02010600030101010101" pitchFamily="2" charset="-122"/>
              </a:rPr>
              <a:t>†</a:t>
            </a:r>
            <a:r xmlns:a="http://schemas.openxmlformats.org/drawingml/2006/main">
              <a:rPr lang="zh-CN" altLang="zh-CN" sz="2000">
                <a:ea typeface="宋体" panose="02010600030101010101" pitchFamily="2" charset="-122"/>
              </a:rPr>
              <a:t>仅限 C99</a:t>
            </a:r>
          </a:p>
          <a:p>
            <a:pPr>
              <a:tabLst>
                <a:tab pos="2239963" algn="l"/>
                <a:tab pos="4251325" algn="l"/>
                <a:tab pos="6126163" algn="l"/>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C949AEC-1966-AA17-658B-35A320D0657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0CD4FA-8397-D702-281D-F8B8DB122C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4C5E1B-A5EF-6B43-8E7D-F2331A177EED}"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C152888-097F-7015-6D8C-B4819891470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C89 库概述</a:t>
            </a:r>
          </a:p>
        </p:txBody>
      </p:sp>
      <p:sp>
        <p:nvSpPr>
          <p:cNvPr id="32771" name="Content Placeholder 2">
            <a:extLst>
              <a:ext uri="{FF2B5EF4-FFF2-40B4-BE49-F238E27FC236}">
                <a16:creationId xmlns:a16="http://schemas.microsoft.com/office/drawing/2014/main" id="{F227DF05-889F-72F4-C109-CF803B22D0AE}"/>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&lt;string.h&gt;</a:t>
            </a:r>
            <a:r xmlns:a="http://schemas.openxmlformats.org/drawingml/2006/main">
              <a:rPr lang="zh-CN" altLang="zh-CN" b="1" i="1">
                <a:ea typeface="宋体" panose="02010600030101010101" pitchFamily="2" charset="-122"/>
              </a:rPr>
              <a:t>字符串处理</a:t>
            </a:r>
          </a:p>
          <a:p>
            <a:pPr xmlns:a="http://schemas.openxmlformats.org/drawingml/2006/main">
              <a:buFontTx/>
              <a:buNone/>
            </a:pPr>
            <a:r xmlns:a="http://schemas.openxmlformats.org/drawingml/2006/main">
              <a:rPr lang="zh-CN" altLang="zh-CN">
                <a:ea typeface="宋体" panose="02010600030101010101" pitchFamily="2" charset="-122"/>
              </a:rPr>
              <a:t>提供执行字符串操作的函数，以及对任意内存块进行操作的函数。</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&lt;time.h&gt;</a:t>
            </a:r>
            <a:r xmlns:a="http://schemas.openxmlformats.org/drawingml/2006/main">
              <a:rPr lang="zh-CN" altLang="zh-CN" b="1" i="1">
                <a:ea typeface="宋体" panose="02010600030101010101" pitchFamily="2" charset="-122"/>
              </a:rPr>
              <a:t>日期和时间</a:t>
            </a:r>
          </a:p>
          <a:p>
            <a:pPr xmlns:a="http://schemas.openxmlformats.org/drawingml/2006/main">
              <a:buFontTx/>
              <a:buNone/>
            </a:pPr>
            <a:r xmlns:a="http://schemas.openxmlformats.org/drawingml/2006/main">
              <a:rPr lang="zh-CN" altLang="zh-CN">
                <a:ea typeface="宋体" panose="02010600030101010101" pitchFamily="2" charset="-122"/>
              </a:rPr>
              <a:t>提供用于确定时间（和日期）、操作时间和格式化时间以供显示的功能。</a:t>
            </a:r>
          </a:p>
        </p:txBody>
      </p:sp>
      <p:sp>
        <p:nvSpPr>
          <p:cNvPr id="4" name="Footer Placeholder 3">
            <a:extLst>
              <a:ext uri="{FF2B5EF4-FFF2-40B4-BE49-F238E27FC236}">
                <a16:creationId xmlns:a16="http://schemas.microsoft.com/office/drawing/2014/main" id="{FA3162A8-5B67-404E-5A21-ED718F54A2C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BEF172-933A-DE1B-BEA0-CE6C87AC4BB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D79A01-226E-1E4A-B1E1-3D6EE74DAB59}"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CF3568E-5EF9-2680-9222-EF5BFCC917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3795" name="Content Placeholder 2">
            <a:extLst>
              <a:ext uri="{FF2B5EF4-FFF2-40B4-BE49-F238E27FC236}">
                <a16:creationId xmlns:a16="http://schemas.microsoft.com/office/drawing/2014/main" id="{974B94CE-9642-D5FE-851D-4E9FA7696DFD}"/>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中一些最大的变化会影响标准库：</a:t>
            </a:r>
          </a:p>
          <a:p>
            <a:pPr xmlns:a="http://schemas.openxmlformats.org/drawingml/2006/main" lvl="1"/>
            <a:r xmlns:a="http://schemas.openxmlformats.org/drawingml/2006/main">
              <a:rPr lang="zh-CN" altLang="zh-CN" b="1" i="1">
                <a:ea typeface="宋体" panose="02010600030101010101" pitchFamily="2" charset="-122"/>
              </a:rPr>
              <a:t>附加标题。 </a:t>
            </a:r>
            <a:r xmlns:a="http://schemas.openxmlformats.org/drawingml/2006/main">
              <a:rPr lang="zh-CN" altLang="zh-CN">
                <a:ea typeface="宋体" panose="02010600030101010101" pitchFamily="2" charset="-122"/>
              </a:rPr>
              <a:t>C99 标准库有九个 C89 中不存在的头文件。</a:t>
            </a:r>
          </a:p>
          <a:p>
            <a:pPr xmlns:a="http://schemas.openxmlformats.org/drawingml/2006/main" lvl="1"/>
            <a:r xmlns:a="http://schemas.openxmlformats.org/drawingml/2006/main">
              <a:rPr lang="zh-CN" altLang="zh-CN" b="1" i="1">
                <a:ea typeface="宋体" panose="02010600030101010101" pitchFamily="2" charset="-122"/>
              </a:rPr>
              <a:t>附加宏和函数。 </a:t>
            </a:r>
            <a:r xmlns:a="http://schemas.openxmlformats.org/drawingml/2006/main">
              <a:rPr lang="zh-CN" altLang="zh-CN">
                <a:ea typeface="宋体" panose="02010600030101010101" pitchFamily="2" charset="-122"/>
              </a:rPr>
              <a:t>C99 将宏和函数添加到几个现有的头文件（尤其是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&lt;math.h&gt;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b="1" i="1">
                <a:ea typeface="宋体" panose="02010600030101010101" pitchFamily="2" charset="-122"/>
              </a:rPr>
              <a:t>现有功能的增强版本。</a:t>
            </a:r>
            <a:r xmlns:a="http://schemas.openxmlformats.org/drawingml/2006/main">
              <a:rPr lang="zh-CN" altLang="zh-CN">
                <a:ea typeface="宋体" panose="02010600030101010101" pitchFamily="2" charset="-122"/>
              </a:rPr>
              <a:t>一些现有函数，包括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 </a:t>
            </a:r>
            <a:r xmlns:a="http://schemas.openxmlformats.org/drawingml/2006/main">
              <a:rPr lang="zh-CN" altLang="zh-CN">
                <a:ea typeface="宋体" panose="02010600030101010101" pitchFamily="2" charset="-122"/>
              </a:rPr>
              <a:t>，在 C99 中具有附加功能。</a:t>
            </a:r>
          </a:p>
        </p:txBody>
      </p:sp>
      <p:sp>
        <p:nvSpPr>
          <p:cNvPr id="4" name="Footer Placeholder 3">
            <a:extLst>
              <a:ext uri="{FF2B5EF4-FFF2-40B4-BE49-F238E27FC236}">
                <a16:creationId xmlns:a16="http://schemas.microsoft.com/office/drawing/2014/main" id="{8BC765F9-C900-9A34-0387-1E8A9109BB0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2B55C51-6FBB-4CC5-4574-6CA112CCE17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A66025-6F42-DC4C-A1A6-DD9732C5E19D}"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20FC684-96E7-DF62-A40F-6B0262E134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4819" name="Content Placeholder 2">
            <a:extLst>
              <a:ext uri="{FF2B5EF4-FFF2-40B4-BE49-F238E27FC236}">
                <a16:creationId xmlns:a16="http://schemas.microsoft.com/office/drawing/2014/main" id="{12ADC21A-2469-933F-95AE-AA4662F9D8C4}"/>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&lt;complex.h&gt;</a:t>
            </a:r>
            <a:r xmlns:a="http://schemas.openxmlformats.org/drawingml/2006/main">
              <a:rPr lang="zh-CN" altLang="zh-CN" b="1" i="1">
                <a:ea typeface="宋体" panose="02010600030101010101" pitchFamily="2" charset="-122"/>
              </a:rPr>
              <a:t>复杂算术</a:t>
            </a:r>
          </a:p>
          <a:p>
            <a:pPr xmlns:a="http://schemas.openxmlformats.org/drawingml/2006/main">
              <a:buFontTx/>
              <a:buNone/>
            </a:pPr>
            <a:r xmlns:a="http://schemas.openxmlformats.org/drawingml/2006/main">
              <a:rPr lang="zh-CN" altLang="zh-CN">
                <a:ea typeface="宋体" panose="02010600030101010101" pitchFamily="2" charset="-122"/>
              </a:rPr>
              <a:t>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complex</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宏。</a:t>
            </a:r>
          </a:p>
          <a:p>
            <a:pPr xmlns:a="http://schemas.openxmlformats.org/drawingml/2006/main">
              <a:buFontTx/>
              <a:buNone/>
            </a:pPr>
            <a:r xmlns:a="http://schemas.openxmlformats.org/drawingml/2006/main">
              <a:rPr lang="zh-CN" altLang="zh-CN">
                <a:ea typeface="宋体" panose="02010600030101010101" pitchFamily="2" charset="-122"/>
              </a:rPr>
              <a:t>提供对复数执行数学运算的函数。</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&lt;fenv.h&gt;</a:t>
            </a:r>
            <a:r xmlns:a="http://schemas.openxmlformats.org/drawingml/2006/main">
              <a:rPr lang="zh-CN" altLang="zh-CN" b="1" i="1">
                <a:ea typeface="宋体" panose="02010600030101010101" pitchFamily="2" charset="-122"/>
              </a:rPr>
              <a:t>浮点环境</a:t>
            </a:r>
          </a:p>
          <a:p>
            <a:pPr xmlns:a="http://schemas.openxmlformats.org/drawingml/2006/main">
              <a:buFontTx/>
              <a:buNone/>
            </a:pPr>
            <a:r xmlns:a="http://schemas.openxmlformats.org/drawingml/2006/main">
              <a:rPr lang="zh-CN" altLang="zh-CN">
                <a:ea typeface="宋体" panose="02010600030101010101" pitchFamily="2" charset="-122"/>
              </a:rPr>
              <a:t>提供对浮点状态标志和控制模式的访问。</a:t>
            </a:r>
          </a:p>
        </p:txBody>
      </p:sp>
      <p:sp>
        <p:nvSpPr>
          <p:cNvPr id="4" name="Footer Placeholder 3">
            <a:extLst>
              <a:ext uri="{FF2B5EF4-FFF2-40B4-BE49-F238E27FC236}">
                <a16:creationId xmlns:a16="http://schemas.microsoft.com/office/drawing/2014/main" id="{4CDD6E50-05F8-31C4-C52A-F5D111DC68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0AD2B45-1A6C-641A-40EE-22C426B229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FBC8B8-7289-1B4C-BCA3-80425382733E}"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9D63033-1559-C844-1EF0-AA7937D7A14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5843" name="Content Placeholder 2">
            <a:extLst>
              <a:ext uri="{FF2B5EF4-FFF2-40B4-BE49-F238E27FC236}">
                <a16:creationId xmlns:a16="http://schemas.microsoft.com/office/drawing/2014/main" id="{A082C665-9C43-DFBB-FB95-1277EB59FB79}"/>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&lt;inttypes.h&gt;</a:t>
            </a:r>
            <a:r xmlns:a="http://schemas.openxmlformats.org/drawingml/2006/main">
              <a:rPr lang="zh-CN" altLang="zh-CN" b="1" i="1">
                <a:ea typeface="宋体" panose="02010600030101010101" pitchFamily="2" charset="-122"/>
              </a:rPr>
              <a:t>的格式转换</a:t>
            </a:r>
          </a:p>
          <a:p>
            <a:pPr xmlns:a="http://schemas.openxmlformats.org/drawingml/2006/main">
              <a:spcBef>
                <a:spcPct val="0"/>
              </a:spcBef>
              <a:buFontTx/>
              <a:buNone/>
            </a:pPr>
            <a:r xmlns:a="http://schemas.openxmlformats.org/drawingml/2006/main">
              <a:rPr lang="zh-CN" altLang="zh-CN" b="1" i="1">
                <a:ea typeface="宋体" panose="02010600030101010101" pitchFamily="2" charset="-122"/>
              </a:rPr>
              <a:t> </a:t>
            </a:r>
            <a:r xmlns:a="http://schemas.openxmlformats.org/drawingml/2006/main">
              <a:rPr lang="zh-CN" altLang="zh-CN" b="1" i="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b="1" i="1">
                <a:ea typeface="宋体" panose="02010600030101010101" pitchFamily="2" charset="-122"/>
              </a:rPr>
              <a:t>整数类型</a:t>
            </a:r>
          </a:p>
          <a:p>
            <a:pPr xmlns:a="http://schemas.openxmlformats.org/drawingml/2006/main">
              <a:spcBef>
                <a:spcPts val="400"/>
              </a:spcBef>
              <a:buFontTx/>
              <a:buNone/>
            </a:pPr>
            <a:r xmlns:a="http://schemas.openxmlformats.org/drawingml/2006/main">
              <a:rPr lang="zh-CN" altLang="zh-CN">
                <a:ea typeface="宋体" panose="02010600030101010101" pitchFamily="2" charset="-122"/>
              </a:rPr>
              <a:t>定义可以在格式字符串中使用的宏，用于在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&lt;stdint.h&gt;中声明的整数类型的输入/输出</a:t>
            </a:r>
            <a:r xmlns:a="http://schemas.openxmlformats.org/drawingml/2006/main">
              <a:rPr lang="zh-CN" altLang="zh-CN">
                <a:ea typeface="宋体" panose="02010600030101010101" pitchFamily="2" charset="-122"/>
              </a:rPr>
              <a:t>。</a:t>
            </a:r>
          </a:p>
          <a:p>
            <a:pPr xmlns:a="http://schemas.openxmlformats.org/drawingml/2006/main">
              <a:buFontTx/>
              <a:buNone/>
            </a:pPr>
            <a:r xmlns:a="http://schemas.openxmlformats.org/drawingml/2006/main">
              <a:rPr lang="zh-CN" altLang="zh-CN">
                <a:ea typeface="宋体" panose="02010600030101010101" pitchFamily="2" charset="-122"/>
              </a:rPr>
              <a:t>提供用于处理最大宽度整数的函数。</a:t>
            </a:r>
          </a:p>
          <a:p>
            <a:pPr xmlns:a="http://schemas.openxmlformats.org/drawingml/2006/main">
              <a:spcBef>
                <a:spcPts val="1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&lt;iso646.h&gt;</a:t>
            </a:r>
            <a:r xmlns:a="http://schemas.openxmlformats.org/drawingml/2006/main">
              <a:rPr lang="zh-CN" altLang="zh-CN" b="1" i="1">
                <a:ea typeface="宋体" panose="02010600030101010101" pitchFamily="2" charset="-122"/>
              </a:rPr>
              <a:t>替代拼写</a:t>
            </a:r>
          </a:p>
          <a:p>
            <a:pPr xmlns:a="http://schemas.openxmlformats.org/drawingml/2006/main">
              <a:spcBef>
                <a:spcPts val="400"/>
              </a:spcBef>
              <a:buFontTx/>
              <a:buNone/>
            </a:pPr>
            <a:r xmlns:a="http://schemas.openxmlformats.org/drawingml/2006/main">
              <a:rPr lang="zh-CN" altLang="zh-CN">
                <a:ea typeface="宋体" panose="02010600030101010101" pitchFamily="2" charset="-122"/>
              </a:rPr>
              <a:t>定义表示符号包含字符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|的运算符的宏</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F9933D25-E0C2-51BA-8006-95F0791EB59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300B60-CF8E-3AEA-75B5-7D3BCFB7D96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7784AB-453F-5549-BD59-A30BC5CCEAAF}"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1422802-F5F1-47AB-2464-32119C60F85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6867" name="Content Placeholder 2">
            <a:extLst>
              <a:ext uri="{FF2B5EF4-FFF2-40B4-BE49-F238E27FC236}">
                <a16:creationId xmlns:a16="http://schemas.microsoft.com/office/drawing/2014/main" id="{B427DFB7-FD29-CA84-CB12-10E90B611646}"/>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&lt;stdbool.h&gt;</a:t>
            </a:r>
            <a:r xmlns:a="http://schemas.openxmlformats.org/drawingml/2006/main">
              <a:rPr lang="zh-CN" altLang="zh-CN" b="1" i="1">
                <a:ea typeface="宋体" panose="02010600030101010101" pitchFamily="2" charset="-122"/>
              </a:rPr>
              <a:t>布尔类型和值</a:t>
            </a:r>
          </a:p>
          <a:p>
            <a:pPr xmlns:a="http://schemas.openxmlformats.org/drawingml/2006/main">
              <a:buFontTx/>
              <a:buNone/>
            </a:pPr>
            <a:r xmlns:a="http://schemas.openxmlformats.org/drawingml/2006/main">
              <a:rPr lang="zh-CN" altLang="zh-CN">
                <a:ea typeface="宋体" panose="02010600030101010101" pitchFamily="2" charset="-122"/>
              </a:rPr>
              <a:t>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true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false</a:t>
            </a:r>
            <a:r xmlns:a="http://schemas.openxmlformats.org/drawingml/2006/main">
              <a:rPr lang="zh-CN" altLang="zh-CN">
                <a:ea typeface="宋体" panose="02010600030101010101" pitchFamily="2" charset="-122"/>
              </a:rPr>
              <a:t>宏，以及可用于测试这些宏是否已定义的宏。</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&lt;stdint.h&gt;</a:t>
            </a:r>
            <a:r xmlns:a="http://schemas.openxmlformats.org/drawingml/2006/main">
              <a:rPr lang="zh-CN" altLang="zh-CN" b="1" i="1">
                <a:ea typeface="宋体" panose="02010600030101010101" pitchFamily="2" charset="-122"/>
              </a:rPr>
              <a:t>整数类型</a:t>
            </a:r>
          </a:p>
          <a:p>
            <a:pPr xmlns:a="http://schemas.openxmlformats.org/drawingml/2006/main">
              <a:buFontTx/>
              <a:buNone/>
            </a:pPr>
            <a:r xmlns:a="http://schemas.openxmlformats.org/drawingml/2006/main">
              <a:rPr lang="zh-CN" altLang="zh-CN">
                <a:ea typeface="宋体" panose="02010600030101010101" pitchFamily="2" charset="-122"/>
              </a:rPr>
              <a:t>声明具有指定宽度的整数类型并定义相关宏。</a:t>
            </a:r>
          </a:p>
          <a:p>
            <a:pPr xmlns:a="http://schemas.openxmlformats.org/drawingml/2006/main">
              <a:buFontTx/>
              <a:buNone/>
            </a:pPr>
            <a:r xmlns:a="http://schemas.openxmlformats.org/drawingml/2006/main">
              <a:rPr lang="zh-CN" altLang="zh-CN">
                <a:ea typeface="宋体" panose="02010600030101010101" pitchFamily="2" charset="-122"/>
              </a:rPr>
              <a:t>定义构造具有特定类型的整数常量的参数化宏。</a:t>
            </a:r>
          </a:p>
        </p:txBody>
      </p:sp>
      <p:sp>
        <p:nvSpPr>
          <p:cNvPr id="4" name="Footer Placeholder 3">
            <a:extLst>
              <a:ext uri="{FF2B5EF4-FFF2-40B4-BE49-F238E27FC236}">
                <a16:creationId xmlns:a16="http://schemas.microsoft.com/office/drawing/2014/main" id="{BCE56DEB-EF5A-309D-9AE8-D6AD50CD05D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42D60D-CCE7-19F8-0961-2C7179A23E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A28005-1E85-B840-BCA8-E61B478A3621}"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8751B91-EDD4-2A1F-3659-717B05A0F83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7891" name="Content Placeholder 2">
            <a:extLst>
              <a:ext uri="{FF2B5EF4-FFF2-40B4-BE49-F238E27FC236}">
                <a16:creationId xmlns:a16="http://schemas.microsoft.com/office/drawing/2014/main" id="{9167CB0D-992D-9D47-CF35-67B65B725F31}"/>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&lt;tgmath.h&gt;</a:t>
            </a:r>
            <a:r xmlns:a="http://schemas.openxmlformats.org/drawingml/2006/main">
              <a:rPr lang="zh-CN" altLang="zh-CN" b="1" i="1">
                <a:ea typeface="宋体" panose="02010600030101010101" pitchFamily="2" charset="-122"/>
              </a:rPr>
              <a:t>类型通用数学</a:t>
            </a:r>
          </a:p>
          <a:p>
            <a:pPr xmlns:a="http://schemas.openxmlformats.org/drawingml/2006/main">
              <a:buFontTx/>
              <a:buNone/>
            </a:pPr>
            <a:r xmlns:a="http://schemas.openxmlformats.org/drawingml/2006/main">
              <a:rPr lang="zh-CN" altLang="zh-CN">
                <a:ea typeface="宋体" panose="02010600030101010101" pitchFamily="2" charset="-122"/>
              </a:rPr>
              <a:t>提供“类型通用”宏，可以检测参数类型并替换</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&lt;math.h&gt;</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&lt;complex.h&gt;</a:t>
            </a:r>
            <a:r xmlns:a="http://schemas.openxmlformats.org/drawingml/2006/main">
              <a:rPr lang="zh-CN" altLang="zh-CN">
                <a:ea typeface="宋体" panose="02010600030101010101" pitchFamily="2" charset="-122"/>
              </a:rPr>
              <a:t>函数的调用。</a:t>
            </a:r>
          </a:p>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&lt;wchar.h&gt;</a:t>
            </a:r>
            <a:r xmlns:a="http://schemas.openxmlformats.org/drawingml/2006/main">
              <a:rPr lang="zh-CN" altLang="zh-CN" b="1" i="1">
                <a:ea typeface="宋体" panose="02010600030101010101" pitchFamily="2" charset="-122"/>
              </a:rPr>
              <a:t>扩展多字节和</a:t>
            </a:r>
          </a:p>
          <a:p>
            <a:pPr xmlns:a="http://schemas.openxmlformats.org/drawingml/2006/main">
              <a:spcBef>
                <a:spcPct val="0"/>
              </a:spcBef>
              <a:buFontTx/>
              <a:buNone/>
            </a:pPr>
            <a:r xmlns:a="http://schemas.openxmlformats.org/drawingml/2006/main">
              <a:rPr lang="zh-CN" altLang="zh-CN" b="1" i="1">
                <a:ea typeface="宋体" panose="02010600030101010101" pitchFamily="2" charset="-122"/>
              </a:rPr>
              <a:t> </a:t>
            </a:r>
            <a:r xmlns:a="http://schemas.openxmlformats.org/drawingml/2006/main">
              <a:rPr lang="zh-CN" altLang="zh-CN" b="1" i="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b="1" i="1">
                <a:ea typeface="宋体" panose="02010600030101010101" pitchFamily="2" charset="-122"/>
              </a:rPr>
              <a:t>宽字符实用程序</a:t>
            </a:r>
          </a:p>
          <a:p>
            <a:pPr xmlns:a="http://schemas.openxmlformats.org/drawingml/2006/main">
              <a:buFontTx/>
              <a:buNone/>
            </a:pPr>
            <a:r xmlns:a="http://schemas.openxmlformats.org/drawingml/2006/main">
              <a:rPr lang="zh-CN" altLang="zh-CN">
                <a:ea typeface="宋体" panose="02010600030101010101" pitchFamily="2" charset="-122"/>
              </a:rPr>
              <a:t>提供用于宽字符输入/输出和宽字符串操作的函数。</a:t>
            </a:r>
          </a:p>
        </p:txBody>
      </p:sp>
      <p:sp>
        <p:nvSpPr>
          <p:cNvPr id="4" name="Footer Placeholder 3">
            <a:extLst>
              <a:ext uri="{FF2B5EF4-FFF2-40B4-BE49-F238E27FC236}">
                <a16:creationId xmlns:a16="http://schemas.microsoft.com/office/drawing/2014/main" id="{73A7F205-AC4B-B7F5-DF76-3226B51976A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E29DC1E-E031-7294-A30B-6FC44E59EAA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CB4AC4-FA5E-A841-A445-7EC1140954BD}"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33438B2-6AE0-B8D1-C40C-52F497BA08A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库更改</a:t>
            </a:r>
          </a:p>
        </p:txBody>
      </p:sp>
      <p:sp>
        <p:nvSpPr>
          <p:cNvPr id="38915" name="Content Placeholder 2">
            <a:extLst>
              <a:ext uri="{FF2B5EF4-FFF2-40B4-BE49-F238E27FC236}">
                <a16:creationId xmlns:a16="http://schemas.microsoft.com/office/drawing/2014/main" id="{B53E50B3-9269-0161-911D-F7824133CBE2}"/>
              </a:ext>
            </a:extLst>
          </p:cNvPr>
          <p:cNvSpPr>
            <a:spLocks noGrp="1"/>
          </p:cNvSpPr>
          <p:nvPr>
            <p:ph idx="1"/>
          </p:nvPr>
        </p:nvSpPr>
        <p:spPr/>
        <p:txBody>
          <a:bodyPr/>
          <a:lstStyle/>
          <a:p>
            <a:pPr xmlns:a="http://schemas.openxmlformats.org/drawingml/2006/main">
              <a:spcBef>
                <a:spcPts val="18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&lt;wctype.h&gt;</a:t>
            </a:r>
            <a:r xmlns:a="http://schemas.openxmlformats.org/drawingml/2006/main">
              <a:rPr lang="zh-CN" altLang="zh-CN" b="1" i="1">
                <a:ea typeface="宋体" panose="02010600030101010101" pitchFamily="2" charset="-122"/>
              </a:rPr>
              <a:t>宽字符分类</a:t>
            </a:r>
          </a:p>
          <a:p>
            <a:pPr xmlns:a="http://schemas.openxmlformats.org/drawingml/2006/main">
              <a:spcBef>
                <a:spcPct val="0"/>
              </a:spcBef>
              <a:buFontTx/>
              <a:buNone/>
            </a:pPr>
            <a:r xmlns:a="http://schemas.openxmlformats.org/drawingml/2006/main">
              <a:rPr lang="zh-CN" altLang="zh-CN" b="1" i="1">
                <a:ea typeface="宋体" panose="02010600030101010101" pitchFamily="2" charset="-122"/>
              </a:rPr>
              <a:t> </a:t>
            </a:r>
            <a:r xmlns:a="http://schemas.openxmlformats.org/drawingml/2006/main">
              <a:rPr lang="zh-CN" altLang="zh-CN" b="1" i="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b="1" i="1">
                <a:ea typeface="宋体" panose="02010600030101010101" pitchFamily="2" charset="-122"/>
              </a:rPr>
              <a:t>和映射实用程序</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&lt;ctype.h&gt;</a:t>
            </a:r>
            <a:r xmlns:a="http://schemas.openxmlformats.org/drawingml/2006/main">
              <a:rPr lang="zh-CN" altLang="zh-CN">
                <a:ea typeface="宋体" panose="02010600030101010101" pitchFamily="2" charset="-122"/>
              </a:rPr>
              <a:t>的宽字符版本</a:t>
            </a:r>
            <a:r xmlns:a="http://schemas.openxmlformats.org/drawingml/2006/main">
              <a:rPr lang="zh-CN" altLang="zh-CN">
                <a:ea typeface="宋体" panose="02010600030101010101" pitchFamily="2" charset="-122"/>
              </a:rPr>
              <a:t>。</a:t>
            </a:r>
          </a:p>
          <a:p>
            <a:pPr xmlns:a="http://schemas.openxmlformats.org/drawingml/2006/main">
              <a:buFontTx/>
              <a:buNone/>
            </a:pPr>
            <a:r xmlns:a="http://schemas.openxmlformats.org/drawingml/2006/main">
              <a:rPr lang="zh-CN" altLang="zh-CN">
                <a:ea typeface="宋体" panose="02010600030101010101" pitchFamily="2" charset="-122"/>
              </a:rPr>
              <a:t>提供对宽字符进行分类和更改大小写的功能。</a:t>
            </a:r>
          </a:p>
        </p:txBody>
      </p:sp>
      <p:sp>
        <p:nvSpPr>
          <p:cNvPr id="4" name="Footer Placeholder 3">
            <a:extLst>
              <a:ext uri="{FF2B5EF4-FFF2-40B4-BE49-F238E27FC236}">
                <a16:creationId xmlns:a16="http://schemas.microsoft.com/office/drawing/2014/main" id="{C17B7003-8ED6-6A77-BFC4-19E0A22D69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BCAF501-9FB9-0BE8-1E0D-09A7100D81F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EC095B-5E50-574A-8BFE-8BE23F4AC6A9}"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9ABBF46-A0CD-3F1C-6412-D54638534718}"/>
              </a:ext>
            </a:extLst>
          </p:cNvPr>
          <p:cNvSpPr>
            <a:spLocks noGrp="1"/>
          </p:cNvSpPr>
          <p:nvPr>
            <p:ph type="title"/>
          </p:nvPr>
        </p:nvSpPr>
        <p:spPr>
          <a:xfrm>
            <a:off x="304800" y="762000"/>
            <a:ext cx="8534400" cy="685800"/>
          </a:xfrm>
        </p:spPr>
        <p:txBody>
          <a:bodyPr/>
          <a:lstStyle/>
          <a:p>
            <a:r xmlns:a="http://schemas.openxmlformats.org/drawingml/2006/main">
              <a:rPr lang="zh-CN" altLang="zh-CN" sz="3100">
                <a:ea typeface="宋体" panose="02010600030101010101" pitchFamily="2" charset="-122"/>
              </a:rPr>
              <a:t>&lt; </a:t>
            </a:r>
            <a:r xmlns:a="http://schemas.openxmlformats.org/drawingml/2006/main">
              <a:rPr lang="zh-CN" altLang="zh-CN" sz="3100" b="1">
                <a:latin typeface="Courier New" panose="02070309020205020404" pitchFamily="49" charset="0"/>
                <a:ea typeface="宋体" panose="02010600030101010101" pitchFamily="2" charset="-122"/>
                <a:cs typeface="Courier New" panose="02070309020205020404" pitchFamily="49" charset="0"/>
              </a:rPr>
              <a:t>stddef.h&gt;</a:t>
            </a:r>
            <a:r xmlns:a="http://schemas.openxmlformats.org/drawingml/2006/main">
              <a:rPr lang="zh-CN" altLang="zh-CN" sz="3100">
                <a:ea typeface="宋体" panose="02010600030101010101" pitchFamily="2" charset="-122"/>
              </a:rPr>
              <a:t>标头：通用定义</a:t>
            </a:r>
          </a:p>
        </p:txBody>
      </p:sp>
      <p:sp>
        <p:nvSpPr>
          <p:cNvPr id="39939" name="Content Placeholder 2">
            <a:extLst>
              <a:ext uri="{FF2B5EF4-FFF2-40B4-BE49-F238E27FC236}">
                <a16:creationId xmlns:a16="http://schemas.microsoft.com/office/drawing/2014/main" id="{0D5C72A0-2456-68EB-EEF2-3C83FC1EB5F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&lt;stddef.h&gt;</a:t>
            </a:r>
            <a:r xmlns:a="http://schemas.openxmlformats.org/drawingml/2006/main">
              <a:rPr lang="zh-CN" altLang="zh-CN">
                <a:ea typeface="宋体" panose="02010600030101010101" pitchFamily="2" charset="-122"/>
              </a:rPr>
              <a:t>中定义的类型</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ptrdiff_t </a:t>
            </a:r>
            <a:r xmlns:a="http://schemas.openxmlformats.org/drawingml/2006/main">
              <a:rPr lang="zh-CN" altLang="zh-CN">
                <a:ea typeface="宋体" panose="02010600030101010101" pitchFamily="2" charset="-122"/>
              </a:rPr>
              <a:t>。两个指针相减时的结果类型。</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尺寸_t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sizeof运算符</a:t>
            </a:r>
            <a:r xmlns:a="http://schemas.openxmlformats.org/drawingml/2006/main">
              <a:rPr lang="zh-CN" altLang="zh-CN">
                <a:ea typeface="宋体" panose="02010600030101010101" pitchFamily="2" charset="-122"/>
              </a:rPr>
              <a:t>返回的类型</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wchar_t </a:t>
            </a:r>
            <a:r xmlns:a="http://schemas.openxmlformats.org/drawingml/2006/main">
              <a:rPr lang="zh-CN" altLang="zh-CN">
                <a:ea typeface="宋体" panose="02010600030101010101" pitchFamily="2" charset="-122"/>
              </a:rPr>
              <a:t>。一种足够大的类型，可以表示所有支持的语言环境中的所有可能字符。</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&lt;stddef.h&gt;</a:t>
            </a:r>
            <a:r xmlns:a="http://schemas.openxmlformats.org/drawingml/2006/main">
              <a:rPr lang="zh-CN" altLang="zh-CN">
                <a:ea typeface="宋体" panose="02010600030101010101" pitchFamily="2" charset="-122"/>
              </a:rPr>
              <a:t>中定义的宏</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空</a:t>
            </a:r>
            <a:r xmlns:a="http://schemas.openxmlformats.org/drawingml/2006/main">
              <a:rPr lang="zh-CN" altLang="zh-CN">
                <a:ea typeface="宋体" panose="02010600030101010101" pitchFamily="2" charset="-122"/>
              </a:rPr>
              <a:t>。表示空指针。</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偏移量</a:t>
            </a:r>
            <a:r xmlns:a="http://schemas.openxmlformats.org/drawingml/2006/main">
              <a:rPr lang="zh-CN" altLang="zh-CN">
                <a:ea typeface="宋体" panose="02010600030101010101" pitchFamily="2" charset="-122"/>
              </a:rPr>
              <a:t>。计算结构的开头与其成员之一之间的字节数。</a:t>
            </a:r>
          </a:p>
        </p:txBody>
      </p:sp>
      <p:sp>
        <p:nvSpPr>
          <p:cNvPr id="4" name="Footer Placeholder 3">
            <a:extLst>
              <a:ext uri="{FF2B5EF4-FFF2-40B4-BE49-F238E27FC236}">
                <a16:creationId xmlns:a16="http://schemas.microsoft.com/office/drawing/2014/main" id="{E74E55AC-1FED-6CA9-BCE8-6D9D65C672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B900988-207E-4C0B-EC51-C939C77CF40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A79579-28E0-7846-B52C-F6DC2B90B008}"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523EC70-A765-C5AE-02E0-C89A42333321}"/>
              </a:ext>
            </a:extLst>
          </p:cNvPr>
          <p:cNvSpPr>
            <a:spLocks noGrp="1"/>
          </p:cNvSpPr>
          <p:nvPr>
            <p:ph type="title"/>
          </p:nvPr>
        </p:nvSpPr>
        <p:spPr>
          <a:xfrm>
            <a:off x="228600" y="762000"/>
            <a:ext cx="8686800" cy="685800"/>
          </a:xfrm>
        </p:spPr>
        <p:txBody>
          <a:bodyPr/>
          <a:lstStyle/>
          <a:p>
            <a:r xmlns:a="http://schemas.openxmlformats.org/drawingml/2006/main">
              <a:rPr lang="zh-CN" altLang="zh-CN" sz="3100">
                <a:ea typeface="宋体" panose="02010600030101010101" pitchFamily="2" charset="-122"/>
              </a:rPr>
              <a:t>&lt; </a:t>
            </a:r>
            <a:r xmlns:a="http://schemas.openxmlformats.org/drawingml/2006/main">
              <a:rPr lang="zh-CN" altLang="zh-CN" sz="3100" b="1">
                <a:latin typeface="Courier New" panose="02070309020205020404" pitchFamily="49" charset="0"/>
                <a:ea typeface="宋体" panose="02010600030101010101" pitchFamily="2" charset="-122"/>
                <a:cs typeface="Courier New" panose="02070309020205020404" pitchFamily="49" charset="0"/>
              </a:rPr>
              <a:t>stddef.h&gt;</a:t>
            </a:r>
            <a:r xmlns:a="http://schemas.openxmlformats.org/drawingml/2006/main">
              <a:rPr lang="zh-CN" altLang="zh-CN" sz="3100">
                <a:ea typeface="宋体" panose="02010600030101010101" pitchFamily="2" charset="-122"/>
              </a:rPr>
              <a:t>标头：通用定义</a:t>
            </a:r>
          </a:p>
        </p:txBody>
      </p:sp>
      <p:sp>
        <p:nvSpPr>
          <p:cNvPr id="40963" name="Content Placeholder 2">
            <a:extLst>
              <a:ext uri="{FF2B5EF4-FFF2-40B4-BE49-F238E27FC236}">
                <a16:creationId xmlns:a16="http://schemas.microsoft.com/office/drawing/2014/main" id="{E62F3435-E947-7755-CFAB-E148AA2D34CF}"/>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一个示例结构：</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 s {</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字符一个;</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 b[2];</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浮动 c;</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offsetof(struct</a:t>
            </a:r>
            <a:r xmlns:a="http://schemas.openxmlformats.org/drawingml/2006/main">
              <a:rPr lang="zh-CN" altLang="zh-CN" sz="2600">
                <a:ea typeface="宋体" panose="02010600030101010101" pitchFamily="2" charset="-122"/>
              </a:rPr>
              <a:t>的值</a:t>
            </a:r>
            <a:r xmlns:a="http://schemas.openxmlformats.org/drawingml/2006/main">
              <a:rPr lang="zh-CN" altLang="zh-CN" sz="20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年代，</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600">
                <a:ea typeface="宋体" panose="02010600030101010101" pitchFamily="2" charset="-122"/>
              </a:rPr>
              <a:t>必须为 0，但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c的偏移量</a:t>
            </a:r>
            <a:r xmlns:a="http://schemas.openxmlformats.org/drawingml/2006/main">
              <a:rPr lang="zh-CN" altLang="zh-CN" sz="2600">
                <a:ea typeface="宋体" panose="02010600030101010101" pitchFamily="2" charset="-122"/>
              </a:rPr>
              <a:t>取决于编译器。</a:t>
            </a:r>
          </a:p>
          <a:p>
            <a:r xmlns:a="http://schemas.openxmlformats.org/drawingml/2006/main">
              <a:rPr lang="zh-CN" altLang="zh-CN" sz="2600">
                <a:ea typeface="宋体" panose="02010600030101010101" pitchFamily="2" charset="-122"/>
              </a:rPr>
              <a:t>一种可能性是</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offsetof(struct</a:t>
            </a:r>
            <a:r xmlns:a="http://schemas.openxmlformats.org/drawingml/2006/main">
              <a:rPr lang="zh-CN" altLang="zh-CN" sz="2000">
                <a:solidFill>
                  <a:srgbClr val="000000"/>
                </a:solidFill>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年代，</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600">
                <a:ea typeface="宋体" panose="02010600030101010101" pitchFamily="2" charset="-122"/>
              </a:rPr>
              <a:t>为 1，并且</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offsetof(struct</a:t>
            </a:r>
            <a:r xmlns:a="http://schemas.openxmlformats.org/drawingml/2006/main">
              <a:rPr lang="zh-CN" altLang="zh-CN" sz="20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年代，</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2600">
                <a:ea typeface="宋体" panose="02010600030101010101" pitchFamily="2" charset="-122"/>
              </a:rPr>
              <a:t>是 9。</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600">
                <a:ea typeface="宋体" panose="02010600030101010101" pitchFamily="2" charset="-122"/>
              </a:rPr>
              <a:t>3 字节的空洞，则</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2600">
                <a:ea typeface="宋体" panose="02010600030101010101" pitchFamily="2" charset="-122"/>
              </a:rPr>
              <a:t>的偏移量</a:t>
            </a:r>
            <a:r xmlns:a="http://schemas.openxmlformats.org/drawingml/2006/main">
              <a:rPr lang="zh-CN" altLang="zh-CN" sz="2600">
                <a:ea typeface="宋体" panose="02010600030101010101" pitchFamily="2" charset="-122"/>
              </a:rPr>
              <a:t>将是 4 和 12。</a:t>
            </a:r>
          </a:p>
        </p:txBody>
      </p:sp>
      <p:sp>
        <p:nvSpPr>
          <p:cNvPr id="4" name="Footer Placeholder 3">
            <a:extLst>
              <a:ext uri="{FF2B5EF4-FFF2-40B4-BE49-F238E27FC236}">
                <a16:creationId xmlns:a16="http://schemas.microsoft.com/office/drawing/2014/main" id="{6E529CE3-2511-D8F6-7ED1-EF0ED13009B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B42D10-2DD7-FB6B-7B76-D4415B30C69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3F8A1E-7EE5-FD47-91BA-2C5B6F728D72}"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7FD1E01-F7F4-9785-230D-3DD4FF6EB7B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&lt; </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stdbool.h&gt;</a:t>
            </a:r>
            <a:r xmlns:a="http://schemas.openxmlformats.org/drawingml/2006/main">
              <a:rPr lang="zh-CN" altLang="zh-CN">
                <a:ea typeface="宋体" panose="02010600030101010101" pitchFamily="2" charset="-122"/>
              </a:rPr>
              <a:t>标头 (C99)：</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布尔类型和值</a:t>
            </a:r>
          </a:p>
        </p:txBody>
      </p:sp>
      <p:sp>
        <p:nvSpPr>
          <p:cNvPr id="41987" name="Content Placeholder 2">
            <a:extLst>
              <a:ext uri="{FF2B5EF4-FFF2-40B4-BE49-F238E27FC236}">
                <a16:creationId xmlns:a16="http://schemas.microsoft.com/office/drawing/2014/main" id="{CD09D510-9B7B-324D-EACE-BFF8BDA3CAFC}"/>
              </a:ext>
            </a:extLst>
          </p:cNvPr>
          <p:cNvSpPr>
            <a:spLocks noGrp="1"/>
          </p:cNvSpPr>
          <p:nvPr>
            <p:ph idx="1"/>
          </p:nvPr>
        </p:nvSpPr>
        <p:spPr>
          <a:xfrm>
            <a:off x="685800" y="1600200"/>
            <a:ext cx="80010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&lt;stdbool.h&gt;</a:t>
            </a:r>
            <a:r xmlns:a="http://schemas.openxmlformats.org/drawingml/2006/main">
              <a:rPr lang="zh-CN" altLang="zh-CN">
                <a:ea typeface="宋体" panose="02010600030101010101" pitchFamily="2" charset="-122"/>
              </a:rPr>
              <a:t>中定义的宏</a:t>
            </a:r>
            <a:r xmlns:a="http://schemas.openxmlformats.org/drawingml/2006/main">
              <a:rPr lang="zh-CN" altLang="zh-CN">
                <a:ea typeface="宋体" panose="02010600030101010101" pitchFamily="2" charset="-122"/>
              </a:rPr>
              <a:t>：</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bool </a:t>
            </a:r>
            <a:r xmlns:a="http://schemas.openxmlformats.org/drawingml/2006/main">
              <a:rPr lang="zh-CN" altLang="zh-CN" sz="2400">
                <a:ea typeface="宋体" panose="02010600030101010101" pitchFamily="2" charset="-122"/>
              </a:rPr>
              <a:t>（定义为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_Bool </a:t>
            </a:r>
            <a:r xmlns:a="http://schemas.openxmlformats.org/drawingml/2006/main">
              <a:rPr lang="zh-CN" altLang="zh-CN" sz="2400">
                <a:ea typeface="宋体" panose="02010600030101010101" pitchFamily="2" charset="-122"/>
              </a:rPr>
              <a:t>）</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真</a:t>
            </a:r>
            <a:r xmlns:a="http://schemas.openxmlformats.org/drawingml/2006/main">
              <a:rPr lang="zh-CN" altLang="zh-CN" sz="2400">
                <a:ea typeface="宋体" panose="02010600030101010101" pitchFamily="2" charset="-122"/>
              </a:rPr>
              <a:t>（定义为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 </a:t>
            </a:r>
            <a:r xmlns:a="http://schemas.openxmlformats.org/drawingml/2006/main">
              <a:rPr lang="zh-CN" altLang="zh-CN" sz="2400">
                <a:ea typeface="宋体" panose="02010600030101010101" pitchFamily="2" charset="-122"/>
              </a:rPr>
              <a:t>）</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假</a:t>
            </a:r>
            <a:r xmlns:a="http://schemas.openxmlformats.org/drawingml/2006/main">
              <a:rPr lang="zh-CN" altLang="zh-CN" sz="2400">
                <a:ea typeface="宋体" panose="02010600030101010101" pitchFamily="2" charset="-122"/>
              </a:rPr>
              <a:t>（定义为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0 </a:t>
            </a:r>
            <a:r xmlns:a="http://schemas.openxmlformats.org/drawingml/2006/main">
              <a:rPr lang="zh-CN" altLang="zh-CN" sz="2400">
                <a:ea typeface="宋体" panose="02010600030101010101" pitchFamily="2" charset="-122"/>
              </a:rPr>
              <a:t>）</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__bool_true_false_are_defined </a:t>
            </a:r>
            <a:r xmlns:a="http://schemas.openxmlformats.org/drawingml/2006/main">
              <a:rPr lang="zh-CN" altLang="zh-CN" sz="2400">
                <a:ea typeface="宋体" panose="02010600030101010101" pitchFamily="2" charset="-122"/>
              </a:rPr>
              <a:t>（定义为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 </a:t>
            </a:r>
            <a:r xmlns:a="http://schemas.openxmlformats.org/drawingml/2006/main">
              <a:rPr lang="zh-CN" altLang="zh-CN" sz="2400">
                <a:ea typeface="宋体" panose="02010600030101010101" pitchFamily="2" charset="-122"/>
              </a:rPr>
              <a:t>）</a:t>
            </a:r>
          </a:p>
          <a:p>
            <a:r xmlns:a="http://schemas.openxmlformats.org/drawingml/2006/main">
              <a:rPr lang="zh-CN" altLang="zh-CN">
                <a:ea typeface="宋体" panose="02010600030101010101" pitchFamily="2" charset="-122"/>
              </a:rPr>
              <a:t>在尝试定义自己的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true</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false版本之前，程序可以使用预处理指令来测试其中的最后一个</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D6120C6-4C22-283B-83E3-627BCC04BA0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2C46A50-8AC1-837B-C263-5454FDFDCDD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574DA5-B2B8-6146-B134-3C4060EB4C0C}"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893BB8D-6D51-7EF4-2DA5-ED72FD36802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使用库</a:t>
            </a:r>
          </a:p>
        </p:txBody>
      </p:sp>
      <p:sp>
        <p:nvSpPr>
          <p:cNvPr id="15363" name="Content Placeholder 2">
            <a:extLst>
              <a:ext uri="{FF2B5EF4-FFF2-40B4-BE49-F238E27FC236}">
                <a16:creationId xmlns:a16="http://schemas.microsoft.com/office/drawing/2014/main" id="{DEB2FABD-948D-73FA-E90D-55235BD1495F}"/>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大多数编译器都带有一个更广泛的库，其中包含额外的（非标准）头文件。</a:t>
            </a:r>
          </a:p>
          <a:p>
            <a:r xmlns:a="http://schemas.openxmlformats.org/drawingml/2006/main">
              <a:rPr lang="zh-CN" altLang="zh-CN">
                <a:ea typeface="宋体" panose="02010600030101010101" pitchFamily="2" charset="-122"/>
              </a:rPr>
              <a:t>非标准标头通常提供：</a:t>
            </a:r>
          </a:p>
          <a:p>
            <a:pPr xmlns:a="http://schemas.openxmlformats.org/drawingml/2006/main" lvl="1"/>
            <a:r xmlns:a="http://schemas.openxmlformats.org/drawingml/2006/main">
              <a:rPr lang="zh-CN" altLang="zh-CN">
                <a:ea typeface="宋体" panose="02010600030101010101" pitchFamily="2" charset="-122"/>
              </a:rPr>
              <a:t>特定于特定计算机或操作系统的功能</a:t>
            </a:r>
          </a:p>
          <a:p>
            <a:pPr xmlns:a="http://schemas.openxmlformats.org/drawingml/2006/main" lvl="1"/>
            <a:r xmlns:a="http://schemas.openxmlformats.org/drawingml/2006/main">
              <a:rPr lang="zh-CN" altLang="zh-CN">
                <a:ea typeface="宋体" panose="02010600030101010101" pitchFamily="2" charset="-122"/>
              </a:rPr>
              <a:t>允许对屏幕和键盘进行更多控制的功能</a:t>
            </a:r>
          </a:p>
          <a:p>
            <a:pPr xmlns:a="http://schemas.openxmlformats.org/drawingml/2006/main" lvl="1"/>
            <a:r xmlns:a="http://schemas.openxmlformats.org/drawingml/2006/main">
              <a:rPr lang="zh-CN" altLang="zh-CN">
                <a:ea typeface="宋体" panose="02010600030101010101" pitchFamily="2" charset="-122"/>
              </a:rPr>
              <a:t>支持图形或基于窗口的用户界面</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A74C86B-41CD-89C6-F381-FBB85698A47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784849-2466-84BF-7977-23307A186C1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75040E-FF6B-5241-B86B-932B4530C23B}"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E0DB179-4B9C-D93B-5B5B-5E9CC08A9C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使用库</a:t>
            </a:r>
          </a:p>
        </p:txBody>
      </p:sp>
      <p:sp>
        <p:nvSpPr>
          <p:cNvPr id="16387" name="Content Placeholder 2">
            <a:extLst>
              <a:ext uri="{FF2B5EF4-FFF2-40B4-BE49-F238E27FC236}">
                <a16:creationId xmlns:a16="http://schemas.microsoft.com/office/drawing/2014/main" id="{566CB874-8AB9-2611-D77E-FCD8301DF1E1}"/>
              </a:ext>
            </a:extLst>
          </p:cNvPr>
          <p:cNvSpPr>
            <a:spLocks noGrp="1"/>
          </p:cNvSpPr>
          <p:nvPr>
            <p:ph idx="1"/>
          </p:nvPr>
        </p:nvSpPr>
        <p:spPr/>
        <p:txBody>
          <a:bodyPr/>
          <a:lstStyle/>
          <a:p>
            <a:r xmlns:a="http://schemas.openxmlformats.org/drawingml/2006/main">
              <a:rPr lang="zh-CN" altLang="zh-CN">
                <a:ea typeface="宋体" panose="02010600030101010101" pitchFamily="2" charset="-122"/>
              </a:rPr>
              <a:t>标准头文件主要由函数原型、类型定义和宏定义组成。</a:t>
            </a:r>
          </a:p>
          <a:p>
            <a:r xmlns:a="http://schemas.openxmlformats.org/drawingml/2006/main">
              <a:rPr lang="zh-CN" altLang="zh-CN">
                <a:ea typeface="宋体" panose="02010600030101010101" pitchFamily="2" charset="-122"/>
              </a:rPr>
              <a:t>当一个文件包含多个标准头文件时，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指令的顺序无关紧要。</a:t>
            </a:r>
          </a:p>
          <a:p>
            <a:r xmlns:a="http://schemas.openxmlformats.org/drawingml/2006/main">
              <a:rPr lang="zh-CN" altLang="zh-CN">
                <a:ea typeface="宋体" panose="02010600030101010101" pitchFamily="2" charset="-122"/>
              </a:rPr>
              <a:t>多次包含标准标题也是合法的。</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FC28745-27BB-BB08-A2BA-DD797691FCA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A6C582C-84B4-DE4B-8519-7E43EF9FB1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8B82D3-A7B1-2842-9CD9-3DC4D5B2FC49}"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CFAAD7C-CAEE-0500-2E86-B049216AB9C6}"/>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图书馆使用名称的限制</a:t>
            </a:r>
          </a:p>
        </p:txBody>
      </p:sp>
      <p:sp>
        <p:nvSpPr>
          <p:cNvPr id="17411" name="Content Placeholder 2">
            <a:extLst>
              <a:ext uri="{FF2B5EF4-FFF2-40B4-BE49-F238E27FC236}">
                <a16:creationId xmlns:a16="http://schemas.microsoft.com/office/drawing/2014/main" id="{D40388E9-D31E-DC34-17B1-227A6B28C9B8}"/>
              </a:ext>
            </a:extLst>
          </p:cNvPr>
          <p:cNvSpPr>
            <a:spLocks noGrp="1"/>
          </p:cNvSpPr>
          <p:nvPr>
            <p:ph idx="1"/>
          </p:nvPr>
        </p:nvSpPr>
        <p:spPr/>
        <p:txBody>
          <a:bodyPr/>
          <a:lstStyle/>
          <a:p>
            <a:r xmlns:a="http://schemas.openxmlformats.org/drawingml/2006/main">
              <a:rPr lang="zh-CN" altLang="zh-CN">
                <a:ea typeface="宋体" panose="02010600030101010101" pitchFamily="2" charset="-122"/>
              </a:rPr>
              <a:t>任何包含标准头文件的文件都必须遵守两个规则：</a:t>
            </a:r>
          </a:p>
          <a:p>
            <a:pPr xmlns:a="http://schemas.openxmlformats.org/drawingml/2006/main" lvl="1"/>
            <a:r xmlns:a="http://schemas.openxmlformats.org/drawingml/2006/main">
              <a:rPr lang="zh-CN" altLang="zh-CN">
                <a:ea typeface="宋体" panose="02010600030101010101" pitchFamily="2" charset="-122"/>
              </a:rPr>
              <a:t>该标头中定义的宏名称不能用于任何其他目的。</a:t>
            </a:r>
          </a:p>
          <a:p>
            <a:pPr xmlns:a="http://schemas.openxmlformats.org/drawingml/2006/main" lvl="1"/>
            <a:r xmlns:a="http://schemas.openxmlformats.org/drawingml/2006/main">
              <a:rPr lang="zh-CN" altLang="zh-CN">
                <a:ea typeface="宋体" panose="02010600030101010101" pitchFamily="2" charset="-122"/>
              </a:rPr>
              <a:t>不能在文件级别重新定义</a:t>
            </a:r>
            <a:r xmlns:a="http://schemas.openxmlformats.org/drawingml/2006/main">
              <a:rPr lang="zh-CN" altLang="zh-CN">
                <a:ea typeface="宋体" panose="02010600030101010101" pitchFamily="2" charset="-122"/>
              </a:rPr>
              <a:t>具有文件范围的库名称（尤其是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typedef名称）。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3BDD7FB-97A1-0A85-D0A9-01F654F5062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2FFF460-DC2C-15A1-AC08-50A06899A1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FCD62C-AEB1-714F-8235-E1F824828672}"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80AE527-2544-7356-9AC4-6274733442AE}"/>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图书馆使用名称的限制</a:t>
            </a:r>
          </a:p>
        </p:txBody>
      </p:sp>
      <p:sp>
        <p:nvSpPr>
          <p:cNvPr id="18435" name="Content Placeholder 2">
            <a:extLst>
              <a:ext uri="{FF2B5EF4-FFF2-40B4-BE49-F238E27FC236}">
                <a16:creationId xmlns:a16="http://schemas.microsoft.com/office/drawing/2014/main" id="{23A9B1EF-8172-B578-F189-CA709CF6E09B}"/>
              </a:ext>
            </a:extLst>
          </p:cNvPr>
          <p:cNvSpPr>
            <a:spLocks noGrp="1"/>
          </p:cNvSpPr>
          <p:nvPr>
            <p:ph idx="1"/>
          </p:nvPr>
        </p:nvSpPr>
        <p:spPr/>
        <p:txBody>
          <a:bodyPr/>
          <a:lstStyle/>
          <a:p>
            <a:r xmlns:a="http://schemas.openxmlformats.org/drawingml/2006/main">
              <a:rPr lang="zh-CN" altLang="zh-CN">
                <a:ea typeface="宋体" panose="02010600030101010101" pitchFamily="2" charset="-122"/>
              </a:rPr>
              <a:t>其他限制不太明显：</a:t>
            </a:r>
          </a:p>
          <a:p>
            <a:pPr xmlns:a="http://schemas.openxmlformats.org/drawingml/2006/main" lvl="1"/>
            <a:r xmlns:a="http://schemas.openxmlformats.org/drawingml/2006/main">
              <a:rPr lang="zh-CN" altLang="zh-CN" b="1" i="1">
                <a:ea typeface="宋体" panose="02010600030101010101" pitchFamily="2" charset="-122"/>
              </a:rPr>
              <a:t>以下划线开头后跟大写字母或第二个下划线的标识符</a:t>
            </a:r>
            <a:r xmlns:a="http://schemas.openxmlformats.org/drawingml/2006/main">
              <a:rPr lang="zh-CN" altLang="zh-CN">
                <a:ea typeface="宋体" panose="02010600030101010101" pitchFamily="2" charset="-122"/>
              </a:rPr>
              <a:t>保留在库中使用。</a:t>
            </a:r>
          </a:p>
          <a:p>
            <a:pPr xmlns:a="http://schemas.openxmlformats.org/drawingml/2006/main" lvl="1"/>
            <a:r xmlns:a="http://schemas.openxmlformats.org/drawingml/2006/main">
              <a:rPr lang="zh-CN" altLang="zh-CN" b="1" i="1">
                <a:ea typeface="宋体" panose="02010600030101010101" pitchFamily="2" charset="-122"/>
              </a:rPr>
              <a:t>以下划线开头的标识符</a:t>
            </a:r>
            <a:r xmlns:a="http://schemas.openxmlformats.org/drawingml/2006/main">
              <a:rPr lang="zh-CN" altLang="zh-CN">
                <a:ea typeface="宋体" panose="02010600030101010101" pitchFamily="2" charset="-122"/>
              </a:rPr>
              <a:t>被保留用作具有文件范围的标识符和标签。</a:t>
            </a:r>
          </a:p>
          <a:p>
            <a:pPr xmlns:a="http://schemas.openxmlformats.org/drawingml/2006/main" lvl="1"/>
            <a:r xmlns:a="http://schemas.openxmlformats.org/drawingml/2006/main">
              <a:rPr lang="zh-CN" altLang="zh-CN" b="1" i="1">
                <a:ea typeface="宋体" panose="02010600030101010101" pitchFamily="2" charset="-122"/>
              </a:rPr>
              <a:t>标准库中每个具有外部链接的标识符</a:t>
            </a:r>
            <a:r xmlns:a="http://schemas.openxmlformats.org/drawingml/2006/main">
              <a:rPr lang="zh-CN" altLang="zh-CN">
                <a:ea typeface="宋体" panose="02010600030101010101" pitchFamily="2" charset="-122"/>
              </a:rPr>
              <a:t>都保留用作具有外部链接的标识符。特别是，所有标准库函数的名称都是保留的。</a:t>
            </a:r>
          </a:p>
        </p:txBody>
      </p:sp>
      <p:sp>
        <p:nvSpPr>
          <p:cNvPr id="4" name="Footer Placeholder 3">
            <a:extLst>
              <a:ext uri="{FF2B5EF4-FFF2-40B4-BE49-F238E27FC236}">
                <a16:creationId xmlns:a16="http://schemas.microsoft.com/office/drawing/2014/main" id="{3AAEC18F-1DD8-32E4-AAD3-87E0DB03388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1068FED-5C13-3A42-F52C-FC65761D9D2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AF5E74-4E14-5B40-928A-7C158A9836B6}"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E898C57-7DA1-C01B-6F9A-F58350FC75C2}"/>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图书馆使用名称的限制</a:t>
            </a:r>
          </a:p>
        </p:txBody>
      </p:sp>
      <p:sp>
        <p:nvSpPr>
          <p:cNvPr id="19459" name="Content Placeholder 2">
            <a:extLst>
              <a:ext uri="{FF2B5EF4-FFF2-40B4-BE49-F238E27FC236}">
                <a16:creationId xmlns:a16="http://schemas.microsoft.com/office/drawing/2014/main" id="{46F39D59-FD7E-A2BF-A24A-92C0EDAA77EE}"/>
              </a:ext>
            </a:extLst>
          </p:cNvPr>
          <p:cNvSpPr>
            <a:spLocks noGrp="1"/>
          </p:cNvSpPr>
          <p:nvPr>
            <p:ph idx="1"/>
          </p:nvPr>
        </p:nvSpPr>
        <p:spPr/>
        <p:txBody>
          <a:bodyPr/>
          <a:lstStyle/>
          <a:p>
            <a:r xmlns:a="http://schemas.openxmlformats.org/drawingml/2006/main">
              <a:rPr lang="zh-CN" altLang="zh-CN">
                <a:ea typeface="宋体" panose="02010600030101010101" pitchFamily="2" charset="-122"/>
              </a:rPr>
              <a:t>这些规则适用于程序中的</a:t>
            </a:r>
            <a:r xmlns:a="http://schemas.openxmlformats.org/drawingml/2006/main">
              <a:rPr lang="zh-CN" altLang="zh-CN" i="1">
                <a:ea typeface="宋体" panose="02010600030101010101" pitchFamily="2" charset="-122"/>
              </a:rPr>
              <a:t>每个</a:t>
            </a:r>
            <a:r xmlns:a="http://schemas.openxmlformats.org/drawingml/2006/main">
              <a:rPr lang="zh-CN" altLang="zh-CN">
                <a:ea typeface="宋体" panose="02010600030101010101" pitchFamily="2" charset="-122"/>
              </a:rPr>
              <a:t>文件，无论文件包含哪些标题。</a:t>
            </a:r>
          </a:p>
          <a:p>
            <a:r xmlns:a="http://schemas.openxmlformats.org/drawingml/2006/main">
              <a:rPr lang="zh-CN" altLang="zh-CN">
                <a:ea typeface="宋体" panose="02010600030101010101" pitchFamily="2" charset="-122"/>
              </a:rPr>
              <a:t>此外，它们不仅适用于库中当前使用的名称，还适用于留作将来使用的名称。</a:t>
            </a:r>
          </a:p>
          <a:p>
            <a:r xmlns:a="http://schemas.openxmlformats.org/drawingml/2006/main">
              <a:rPr lang="zh-CN" altLang="zh-CN">
                <a:ea typeface="宋体" panose="02010600030101010101" pitchFamily="2" charset="-122"/>
              </a:rPr>
              <a:t>例如，C 保留以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a:t>
            </a:r>
            <a:r xmlns:a="http://schemas.openxmlformats.org/drawingml/2006/main">
              <a:rPr lang="zh-CN" altLang="zh-CN">
                <a:ea typeface="宋体" panose="02010600030101010101" pitchFamily="2" charset="-122"/>
              </a:rPr>
              <a:t>开头后跟小写字母的标识符。</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EDFF373-92A4-5E2D-955C-265D83538B1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1FF9594-410C-C1E6-19E7-6073E2D849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FA4BA0-B0C8-6042-A989-2397795CC319}"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1FA0B22-84C6-63E3-A937-02CE9EAE35F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宏隐藏的功能</a:t>
            </a:r>
          </a:p>
        </p:txBody>
      </p:sp>
      <p:sp>
        <p:nvSpPr>
          <p:cNvPr id="20483" name="Content Placeholder 2">
            <a:extLst>
              <a:ext uri="{FF2B5EF4-FFF2-40B4-BE49-F238E27FC236}">
                <a16:creationId xmlns:a16="http://schemas.microsoft.com/office/drawing/2014/main" id="{1EEB6BA2-D402-59D5-F052-8F53BA263C68}"/>
              </a:ext>
            </a:extLst>
          </p:cNvPr>
          <p:cNvSpPr>
            <a:spLocks noGrp="1"/>
          </p:cNvSpPr>
          <p:nvPr>
            <p:ph idx="1"/>
          </p:nvPr>
        </p:nvSpPr>
        <p:spPr/>
        <p:txBody>
          <a:bodyPr/>
          <a:lstStyle/>
          <a:p>
            <a:r xmlns:a="http://schemas.openxmlformats.org/drawingml/2006/main">
              <a:rPr lang="zh-CN" altLang="zh-CN">
                <a:ea typeface="宋体" panose="02010600030101010101" pitchFamily="2" charset="-122"/>
              </a:rPr>
              <a:t>C 标准允许头文件定义与库函数同名的宏，但也要求真正的函数可用。</a:t>
            </a:r>
          </a:p>
          <a:p>
            <a:r xmlns:a="http://schemas.openxmlformats.org/drawingml/2006/main">
              <a:rPr lang="zh-CN" altLang="zh-CN">
                <a:ea typeface="宋体" panose="02010600030101010101" pitchFamily="2" charset="-122"/>
              </a:rPr>
              <a:t>库头声明一个函数</a:t>
            </a:r>
            <a:r xmlns:a="http://schemas.openxmlformats.org/drawingml/2006/main">
              <a:rPr lang="zh-CN" altLang="zh-CN" i="1">
                <a:ea typeface="宋体" panose="02010600030101010101" pitchFamily="2" charset="-122"/>
              </a:rPr>
              <a:t>并</a:t>
            </a:r>
            <a:r xmlns:a="http://schemas.openxmlformats.org/drawingml/2006/main">
              <a:rPr lang="zh-CN" altLang="zh-CN">
                <a:ea typeface="宋体" panose="02010600030101010101" pitchFamily="2" charset="-122"/>
              </a:rPr>
              <a:t>定义一个同名的宏并不罕见。</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1B12C2B-70CA-1253-E375-6B2BCB52C80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7C3A98-E49D-F2AE-011D-3143743633E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F37F09-AC52-5140-BF76-F96FA9058B66}"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65C2BE2-EB62-5F15-C33D-874A88C8C18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宏隐藏的功能</a:t>
            </a:r>
          </a:p>
        </p:txBody>
      </p:sp>
      <p:sp>
        <p:nvSpPr>
          <p:cNvPr id="21507" name="Content Placeholder 2">
            <a:extLst>
              <a:ext uri="{FF2B5EF4-FFF2-40B4-BE49-F238E27FC236}">
                <a16:creationId xmlns:a16="http://schemas.microsoft.com/office/drawing/2014/main" id="{59982C06-B79A-F1E7-7CD8-76CA618365A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是在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头文件中声明的库函数：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getchar（无效）；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通常也将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getchar定义</a:t>
            </a:r>
            <a:r xmlns:a="http://schemas.openxmlformats.org/drawingml/2006/main">
              <a:rPr lang="zh-CN" altLang="zh-CN">
                <a:ea typeface="宋体" panose="02010600030101010101" pitchFamily="2" charset="-122"/>
              </a:rPr>
              <a:t>为宏：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getchar() getc(stdin)</a:t>
            </a:r>
          </a:p>
          <a:p>
            <a:r xmlns:a="http://schemas.openxmlformats.org/drawingml/2006/main">
              <a:rPr lang="zh-CN" altLang="zh-CN">
                <a:ea typeface="宋体" panose="02010600030101010101" pitchFamily="2" charset="-122"/>
              </a:rPr>
              <a:t>默认情况下，调用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将被视为宏调用。</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E5080C2-B9AE-9AC0-E47B-1771C5257D7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767081A-6273-1858-E040-68AC0C68761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A7C586-0D63-4744-83B1-AADE5AC2D5CC}"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2863</TotalTime>
  <Words>2380</Words>
  <Application>Microsoft Macintosh PowerPoint</Application>
  <PresentationFormat>全屏显示(4:3)</PresentationFormat>
  <Paragraphs>253</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Times New Roman</vt:lpstr>
      <vt:lpstr>Arial</vt:lpstr>
      <vt:lpstr>Courier New</vt:lpstr>
      <vt:lpstr>tm2</vt:lpstr>
      <vt:lpstr>Chapter 21</vt:lpstr>
      <vt:lpstr>Using the Library</vt:lpstr>
      <vt:lpstr>Using the Library</vt:lpstr>
      <vt:lpstr>Using the Library</vt:lpstr>
      <vt:lpstr>Restrictions on Names Used in the Library</vt:lpstr>
      <vt:lpstr>Restrictions on Names Used in the Library</vt:lpstr>
      <vt:lpstr>Restrictions on Names Used in the Library</vt:lpstr>
      <vt:lpstr>Functions Hidden by Macros</vt:lpstr>
      <vt:lpstr>Functions Hidden by Macros</vt:lpstr>
      <vt:lpstr>Functions Hidden by Macros</vt:lpstr>
      <vt:lpstr>Functions Hidden by Macros</vt:lpstr>
      <vt:lpstr>Functions Hidden by Macros</vt:lpstr>
      <vt:lpstr>C89 Library Overview</vt:lpstr>
      <vt:lpstr>C89 Library Overview</vt:lpstr>
      <vt:lpstr>C89 Library Overview</vt:lpstr>
      <vt:lpstr>C89 Library Overview</vt:lpstr>
      <vt:lpstr>C89 Library Overview</vt:lpstr>
      <vt:lpstr>C89 Library Overview</vt:lpstr>
      <vt:lpstr>C89 Library Overview</vt:lpstr>
      <vt:lpstr>C89 Library Overview</vt:lpstr>
      <vt:lpstr>C99 Library Changes</vt:lpstr>
      <vt:lpstr>C99 Library Changes</vt:lpstr>
      <vt:lpstr>C99 Library Changes</vt:lpstr>
      <vt:lpstr>C99 Library Changes</vt:lpstr>
      <vt:lpstr>C99 Library Changes</vt:lpstr>
      <vt:lpstr>C99 Library Changes</vt:lpstr>
      <vt:lpstr>The &lt;stddef.h&gt; Header: Common Definitions</vt:lpstr>
      <vt:lpstr>The &lt;stddef.h&gt; Header: Common Definitions</vt:lpstr>
      <vt:lpstr>The &lt;stdbool.h&gt; Header (C99): Boolean Type and Values</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659</cp:revision>
  <cp:lastPrinted>1999-11-08T20:52:53Z</cp:lastPrinted>
  <dcterms:created xsi:type="dcterms:W3CDTF">1999-08-24T18:39:05Z</dcterms:created>
  <dcterms:modified xsi:type="dcterms:W3CDTF">2022-09-26T10:51:24Z</dcterms:modified>
</cp:coreProperties>
</file>