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50" r:id="rId1"/>
  </p:sldMasterIdLst>
  <p:notesMasterIdLst>
    <p:notesMasterId r:id="rId162"/>
  </p:notesMasterIdLst>
  <p:sldIdLst>
    <p:sldId id="282" r:id="rId2"/>
    <p:sldId id="348" r:id="rId3"/>
    <p:sldId id="349" r:id="rId4"/>
    <p:sldId id="350" r:id="rId5"/>
    <p:sldId id="351" r:id="rId6"/>
    <p:sldId id="352" r:id="rId7"/>
    <p:sldId id="353" r:id="rId8"/>
    <p:sldId id="354" r:id="rId9"/>
    <p:sldId id="355" r:id="rId10"/>
    <p:sldId id="356" r:id="rId11"/>
    <p:sldId id="357" r:id="rId12"/>
    <p:sldId id="358" r:id="rId13"/>
    <p:sldId id="359" r:id="rId14"/>
    <p:sldId id="517" r:id="rId15"/>
    <p:sldId id="360" r:id="rId16"/>
    <p:sldId id="509" r:id="rId17"/>
    <p:sldId id="361" r:id="rId18"/>
    <p:sldId id="362" r:id="rId19"/>
    <p:sldId id="363" r:id="rId20"/>
    <p:sldId id="364" r:id="rId21"/>
    <p:sldId id="365" r:id="rId22"/>
    <p:sldId id="366" r:id="rId23"/>
    <p:sldId id="368" r:id="rId24"/>
    <p:sldId id="504"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501" r:id="rId42"/>
    <p:sldId id="385" r:id="rId43"/>
    <p:sldId id="502" r:id="rId44"/>
    <p:sldId id="386" r:id="rId45"/>
    <p:sldId id="387" r:id="rId46"/>
    <p:sldId id="388" r:id="rId47"/>
    <p:sldId id="389" r:id="rId48"/>
    <p:sldId id="390" r:id="rId49"/>
    <p:sldId id="391" r:id="rId50"/>
    <p:sldId id="392" r:id="rId51"/>
    <p:sldId id="393" r:id="rId52"/>
    <p:sldId id="394" r:id="rId53"/>
    <p:sldId id="396" r:id="rId54"/>
    <p:sldId id="397" r:id="rId55"/>
    <p:sldId id="398" r:id="rId56"/>
    <p:sldId id="399" r:id="rId57"/>
    <p:sldId id="400" r:id="rId58"/>
    <p:sldId id="401" r:id="rId59"/>
    <p:sldId id="402" r:id="rId60"/>
    <p:sldId id="403" r:id="rId61"/>
    <p:sldId id="404" r:id="rId62"/>
    <p:sldId id="405" r:id="rId63"/>
    <p:sldId id="406" r:id="rId64"/>
    <p:sldId id="407" r:id="rId65"/>
    <p:sldId id="408" r:id="rId66"/>
    <p:sldId id="409" r:id="rId67"/>
    <p:sldId id="505" r:id="rId68"/>
    <p:sldId id="506" r:id="rId69"/>
    <p:sldId id="410" r:id="rId70"/>
    <p:sldId id="522" r:id="rId71"/>
    <p:sldId id="523" r:id="rId72"/>
    <p:sldId id="412" r:id="rId73"/>
    <p:sldId id="418" r:id="rId74"/>
    <p:sldId id="419" r:id="rId75"/>
    <p:sldId id="420" r:id="rId76"/>
    <p:sldId id="421" r:id="rId77"/>
    <p:sldId id="422" r:id="rId78"/>
    <p:sldId id="423" r:id="rId79"/>
    <p:sldId id="424" r:id="rId80"/>
    <p:sldId id="425" r:id="rId81"/>
    <p:sldId id="426" r:id="rId82"/>
    <p:sldId id="427" r:id="rId83"/>
    <p:sldId id="428" r:id="rId84"/>
    <p:sldId id="429" r:id="rId85"/>
    <p:sldId id="430" r:id="rId86"/>
    <p:sldId id="431" r:id="rId87"/>
    <p:sldId id="520" r:id="rId88"/>
    <p:sldId id="521" r:id="rId89"/>
    <p:sldId id="432" r:id="rId90"/>
    <p:sldId id="433" r:id="rId91"/>
    <p:sldId id="519" r:id="rId92"/>
    <p:sldId id="507" r:id="rId93"/>
    <p:sldId id="435" r:id="rId94"/>
    <p:sldId id="524" r:id="rId95"/>
    <p:sldId id="525" r:id="rId96"/>
    <p:sldId id="436" r:id="rId97"/>
    <p:sldId id="438" r:id="rId98"/>
    <p:sldId id="439" r:id="rId99"/>
    <p:sldId id="508" r:id="rId100"/>
    <p:sldId id="441" r:id="rId101"/>
    <p:sldId id="442" r:id="rId102"/>
    <p:sldId id="443" r:id="rId103"/>
    <p:sldId id="444" r:id="rId104"/>
    <p:sldId id="445" r:id="rId105"/>
    <p:sldId id="446" r:id="rId106"/>
    <p:sldId id="448" r:id="rId107"/>
    <p:sldId id="449" r:id="rId108"/>
    <p:sldId id="450" r:id="rId109"/>
    <p:sldId id="451" r:id="rId110"/>
    <p:sldId id="452" r:id="rId111"/>
    <p:sldId id="453" r:id="rId112"/>
    <p:sldId id="455" r:id="rId113"/>
    <p:sldId id="456" r:id="rId114"/>
    <p:sldId id="457" r:id="rId115"/>
    <p:sldId id="458" r:id="rId116"/>
    <p:sldId id="459" r:id="rId117"/>
    <p:sldId id="460" r:id="rId118"/>
    <p:sldId id="461" r:id="rId119"/>
    <p:sldId id="463" r:id="rId120"/>
    <p:sldId id="464" r:id="rId121"/>
    <p:sldId id="465" r:id="rId122"/>
    <p:sldId id="515" r:id="rId123"/>
    <p:sldId id="499" r:id="rId124"/>
    <p:sldId id="466" r:id="rId125"/>
    <p:sldId id="467" r:id="rId126"/>
    <p:sldId id="468" r:id="rId127"/>
    <p:sldId id="469" r:id="rId128"/>
    <p:sldId id="470" r:id="rId129"/>
    <p:sldId id="471" r:id="rId130"/>
    <p:sldId id="472" r:id="rId131"/>
    <p:sldId id="473" r:id="rId132"/>
    <p:sldId id="474" r:id="rId133"/>
    <p:sldId id="475" r:id="rId134"/>
    <p:sldId id="516" r:id="rId135"/>
    <p:sldId id="476" r:id="rId136"/>
    <p:sldId id="478" r:id="rId137"/>
    <p:sldId id="480" r:id="rId138"/>
    <p:sldId id="481" r:id="rId139"/>
    <p:sldId id="482" r:id="rId140"/>
    <p:sldId id="483" r:id="rId141"/>
    <p:sldId id="484" r:id="rId142"/>
    <p:sldId id="485" r:id="rId143"/>
    <p:sldId id="514" r:id="rId144"/>
    <p:sldId id="486" r:id="rId145"/>
    <p:sldId id="512" r:id="rId146"/>
    <p:sldId id="487" r:id="rId147"/>
    <p:sldId id="513" r:id="rId148"/>
    <p:sldId id="488" r:id="rId149"/>
    <p:sldId id="489" r:id="rId150"/>
    <p:sldId id="500" r:id="rId151"/>
    <p:sldId id="490" r:id="rId152"/>
    <p:sldId id="491" r:id="rId153"/>
    <p:sldId id="492" r:id="rId154"/>
    <p:sldId id="493" r:id="rId155"/>
    <p:sldId id="494" r:id="rId156"/>
    <p:sldId id="495" r:id="rId157"/>
    <p:sldId id="496" r:id="rId158"/>
    <p:sldId id="497" r:id="rId159"/>
    <p:sldId id="511" r:id="rId160"/>
    <p:sldId id="498" r:id="rId161"/>
  </p:sldIdLst>
  <p:sldSz cx="9144000" cy="6858000" type="screen4x3"/>
  <p:notesSz cx="6996113" cy="92837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varScale="1">
        <p:scale>
          <a:sx n="119" d="100"/>
          <a:sy n="119" d="100"/>
        </p:scale>
        <p:origin x="1888"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EC0977E-F13F-A54D-CAAD-A1C6A9854627}"/>
              </a:ext>
            </a:extLst>
          </p:cNvPr>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a:extLst>
              <a:ext uri="{FF2B5EF4-FFF2-40B4-BE49-F238E27FC236}">
                <a16:creationId xmlns:a16="http://schemas.microsoft.com/office/drawing/2014/main" id="{99C306A8-E764-D257-53DD-EAB6E94E0615}"/>
              </a:ext>
            </a:extLst>
          </p:cNvPr>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77156" name="Rectangle 4">
            <a:extLst>
              <a:ext uri="{FF2B5EF4-FFF2-40B4-BE49-F238E27FC236}">
                <a16:creationId xmlns:a16="http://schemas.microsoft.com/office/drawing/2014/main" id="{22F2DB2E-84BC-74B4-68E0-242718169DAD}"/>
              </a:ext>
            </a:extLst>
          </p:cNvPr>
          <p:cNvSpPr>
            <a:spLocks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0F538CE2-AEDE-EC5B-06AF-15CFD7144635}"/>
              </a:ext>
            </a:extLst>
          </p:cNvPr>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xmlns:a="http://schemas.openxmlformats.org/drawingml/2006/main" lvl="0"/>
            <a:r xmlns:a="http://schemas.openxmlformats.org/drawingml/2006/main">
              <a:rPr lang="zh-CN" noProof="0"/>
              <a:t>单击以编辑主文本样式</a:t>
            </a:r>
          </a:p>
          <a:p>
            <a:pPr xmlns:a="http://schemas.openxmlformats.org/drawingml/2006/main" lvl="0"/>
            <a:r xmlns:a="http://schemas.openxmlformats.org/drawingml/2006/main">
              <a:rPr lang="zh-CN" noProof="0"/>
              <a:t>第二级</a:t>
            </a:r>
          </a:p>
          <a:p>
            <a:pPr xmlns:a="http://schemas.openxmlformats.org/drawingml/2006/main" lvl="0"/>
            <a:r xmlns:a="http://schemas.openxmlformats.org/drawingml/2006/main">
              <a:rPr lang="zh-CN" noProof="0"/>
              <a:t>三级</a:t>
            </a:r>
          </a:p>
          <a:p>
            <a:pPr xmlns:a="http://schemas.openxmlformats.org/drawingml/2006/main" lvl="0"/>
            <a:r xmlns:a="http://schemas.openxmlformats.org/drawingml/2006/main">
              <a:rPr lang="zh-CN" noProof="0"/>
              <a:t>第四级</a:t>
            </a:r>
          </a:p>
          <a:p>
            <a:pPr xmlns:a="http://schemas.openxmlformats.org/drawingml/2006/main" lvl="0"/>
            <a:r xmlns:a="http://schemas.openxmlformats.org/drawingml/2006/main">
              <a:rPr lang="zh-CN" noProof="0"/>
              <a:t>第五级</a:t>
            </a:r>
          </a:p>
        </p:txBody>
      </p:sp>
      <p:sp>
        <p:nvSpPr>
          <p:cNvPr id="12294" name="Rectangle 6">
            <a:extLst>
              <a:ext uri="{FF2B5EF4-FFF2-40B4-BE49-F238E27FC236}">
                <a16:creationId xmlns:a16="http://schemas.microsoft.com/office/drawing/2014/main" id="{248E57CD-B442-D8BC-6638-A2EB7399F777}"/>
              </a:ext>
            </a:extLst>
          </p:cNvPr>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a:extLst>
              <a:ext uri="{FF2B5EF4-FFF2-40B4-BE49-F238E27FC236}">
                <a16:creationId xmlns:a16="http://schemas.microsoft.com/office/drawing/2014/main" id="{9718DC72-0069-5B2B-E3BB-6858176C3955}"/>
              </a:ext>
            </a:extLst>
          </p:cNvPr>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5F3CED66-2E67-6F45-975D-531B4A797FE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F55441B8-4CA9-AD71-D07C-A776C2986BC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68F11ADD-DEB5-3E06-7CB4-AF1BBF87EC17}"/>
              </a:ext>
            </a:extLst>
          </p:cNvPr>
          <p:cNvSpPr>
            <a:spLocks noGrp="1"/>
          </p:cNvSpPr>
          <p:nvPr>
            <p:ph type="sldNum" sz="quarter" idx="11"/>
          </p:nvPr>
        </p:nvSpPr>
        <p:spPr/>
        <p:txBody>
          <a:bodyPr/>
          <a:lstStyle>
            <a:lvl1pPr>
              <a:defRPr/>
            </a:lvl1pPr>
          </a:lstStyle>
          <a:p>
            <a:fld id="{177F21C7-9FBA-9D42-809A-B29B329BB69C}"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47013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1851DCBF-FDC0-B44D-6780-A713BCC1546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0707E93F-8D3F-602A-A078-8359BA8C3CCC}"/>
              </a:ext>
            </a:extLst>
          </p:cNvPr>
          <p:cNvSpPr>
            <a:spLocks noGrp="1"/>
          </p:cNvSpPr>
          <p:nvPr>
            <p:ph type="sldNum" sz="quarter" idx="11"/>
          </p:nvPr>
        </p:nvSpPr>
        <p:spPr/>
        <p:txBody>
          <a:bodyPr/>
          <a:lstStyle>
            <a:lvl1pPr>
              <a:defRPr/>
            </a:lvl1pPr>
          </a:lstStyle>
          <a:p>
            <a:fld id="{BA7CFC4A-D65F-C34D-96BE-FD5BBAC7E3A7}"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82348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AA7156B-0DF4-1FD6-E079-31AF1B638A86}"/>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8B5F11B-BE89-49C2-5D74-8CDB3C9967B1}"/>
              </a:ext>
            </a:extLst>
          </p:cNvPr>
          <p:cNvSpPr>
            <a:spLocks noGrp="1"/>
          </p:cNvSpPr>
          <p:nvPr>
            <p:ph type="sldNum" sz="quarter" idx="11"/>
          </p:nvPr>
        </p:nvSpPr>
        <p:spPr/>
        <p:txBody>
          <a:bodyPr/>
          <a:lstStyle>
            <a:lvl1pPr>
              <a:defRPr/>
            </a:lvl1pPr>
          </a:lstStyle>
          <a:p>
            <a:fld id="{8F245238-6A07-EF44-8E1A-084F499B4A05}"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110184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F0BFD52-0F12-44C4-D216-46CDCD04263D}"/>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53125235-5E6D-B659-6C8A-15F05FD292D7}"/>
              </a:ext>
            </a:extLst>
          </p:cNvPr>
          <p:cNvSpPr>
            <a:spLocks noGrp="1"/>
          </p:cNvSpPr>
          <p:nvPr>
            <p:ph type="sldNum" sz="quarter" idx="11"/>
          </p:nvPr>
        </p:nvSpPr>
        <p:spPr/>
        <p:txBody>
          <a:bodyPr/>
          <a:lstStyle>
            <a:lvl1pPr>
              <a:defRPr/>
            </a:lvl1pPr>
          </a:lstStyle>
          <a:p>
            <a:fld id="{10D57BF0-C7AF-9A4B-90E4-41CC9317BC2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13181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DB58D069-7751-3118-D463-41524BCECC22}"/>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a:extLst>
              <a:ext uri="{FF2B5EF4-FFF2-40B4-BE49-F238E27FC236}">
                <a16:creationId xmlns:a16="http://schemas.microsoft.com/office/drawing/2014/main" id="{C1C9BE3C-59BE-F137-5934-E5394E7D6C0B}"/>
              </a:ext>
            </a:extLst>
          </p:cNvPr>
          <p:cNvSpPr>
            <a:spLocks noGrp="1"/>
          </p:cNvSpPr>
          <p:nvPr>
            <p:ph type="sldNum" sz="quarter" idx="11"/>
          </p:nvPr>
        </p:nvSpPr>
        <p:spPr/>
        <p:txBody>
          <a:bodyPr/>
          <a:lstStyle>
            <a:lvl1pPr>
              <a:defRPr/>
            </a:lvl1pPr>
          </a:lstStyle>
          <a:p>
            <a:fld id="{B6D2DEC9-4E4E-4444-B5AA-84A2AD9D1C34}"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69397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5DC0DF1-2FFB-9494-AB40-9FE26F656D66}"/>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6554B9D3-6CE4-AEFD-5E18-74C4BCEB22D4}"/>
              </a:ext>
            </a:extLst>
          </p:cNvPr>
          <p:cNvSpPr>
            <a:spLocks noGrp="1"/>
          </p:cNvSpPr>
          <p:nvPr>
            <p:ph type="sldNum" sz="quarter" idx="11"/>
          </p:nvPr>
        </p:nvSpPr>
        <p:spPr/>
        <p:txBody>
          <a:bodyPr/>
          <a:lstStyle>
            <a:lvl1pPr>
              <a:defRPr/>
            </a:lvl1pPr>
          </a:lstStyle>
          <a:p>
            <a:fld id="{944BEB0E-9887-8A4C-B933-BA22958C20F1}"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5725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AD41AFF5-5E1D-1283-6757-CE4AC9270B40}"/>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a:extLst>
              <a:ext uri="{FF2B5EF4-FFF2-40B4-BE49-F238E27FC236}">
                <a16:creationId xmlns:a16="http://schemas.microsoft.com/office/drawing/2014/main" id="{217F45E0-20E4-B64E-E2A7-293F6CB0F535}"/>
              </a:ext>
            </a:extLst>
          </p:cNvPr>
          <p:cNvSpPr>
            <a:spLocks noGrp="1"/>
          </p:cNvSpPr>
          <p:nvPr>
            <p:ph type="sldNum" sz="quarter" idx="11"/>
          </p:nvPr>
        </p:nvSpPr>
        <p:spPr/>
        <p:txBody>
          <a:bodyPr/>
          <a:lstStyle>
            <a:lvl1pPr>
              <a:defRPr/>
            </a:lvl1pPr>
          </a:lstStyle>
          <a:p>
            <a:fld id="{E86E26F1-5092-E546-8F39-59DC5383F5BD}"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412818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D262CD82-C2AF-FA7B-C74A-54642A9F79BF}"/>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a:extLst>
              <a:ext uri="{FF2B5EF4-FFF2-40B4-BE49-F238E27FC236}">
                <a16:creationId xmlns:a16="http://schemas.microsoft.com/office/drawing/2014/main" id="{6F6C6AFC-A8C9-0EEA-674C-3281701F9BE5}"/>
              </a:ext>
            </a:extLst>
          </p:cNvPr>
          <p:cNvSpPr>
            <a:spLocks noGrp="1"/>
          </p:cNvSpPr>
          <p:nvPr>
            <p:ph type="sldNum" sz="quarter" idx="11"/>
          </p:nvPr>
        </p:nvSpPr>
        <p:spPr/>
        <p:txBody>
          <a:bodyPr/>
          <a:lstStyle>
            <a:lvl1pPr>
              <a:defRPr/>
            </a:lvl1pPr>
          </a:lstStyle>
          <a:p>
            <a:fld id="{16DB8065-337B-664C-9B98-A73B5E2E39CD}"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75761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1F646A-2852-2A38-ABA8-A8770A1D4960}"/>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a:extLst>
              <a:ext uri="{FF2B5EF4-FFF2-40B4-BE49-F238E27FC236}">
                <a16:creationId xmlns:a16="http://schemas.microsoft.com/office/drawing/2014/main" id="{184B0500-27DB-B0E0-8EB0-2863BF5DEC2B}"/>
              </a:ext>
            </a:extLst>
          </p:cNvPr>
          <p:cNvSpPr>
            <a:spLocks noGrp="1"/>
          </p:cNvSpPr>
          <p:nvPr>
            <p:ph type="sldNum" sz="quarter" idx="11"/>
          </p:nvPr>
        </p:nvSpPr>
        <p:spPr/>
        <p:txBody>
          <a:bodyPr/>
          <a:lstStyle>
            <a:lvl1pPr>
              <a:defRPr/>
            </a:lvl1pPr>
          </a:lstStyle>
          <a:p>
            <a:fld id="{9652AC48-046F-864B-B74D-4CE2B73760EE}"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317268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4E9E1DE5-E9B4-39A2-BA50-867A9D04498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DA38CB96-275D-C377-1001-AF33B5C7ADC9}"/>
              </a:ext>
            </a:extLst>
          </p:cNvPr>
          <p:cNvSpPr>
            <a:spLocks noGrp="1"/>
          </p:cNvSpPr>
          <p:nvPr>
            <p:ph type="sldNum" sz="quarter" idx="11"/>
          </p:nvPr>
        </p:nvSpPr>
        <p:spPr/>
        <p:txBody>
          <a:bodyPr/>
          <a:lstStyle>
            <a:lvl1pPr>
              <a:defRPr/>
            </a:lvl1pPr>
          </a:lstStyle>
          <a:p>
            <a:fld id="{C6778F1E-6F40-004D-8986-F5DF516A4356}"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10009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2716874A-F024-93FF-8A11-CFAC68953F6C}"/>
              </a:ext>
            </a:extLst>
          </p:cNvPr>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a:extLst>
              <a:ext uri="{FF2B5EF4-FFF2-40B4-BE49-F238E27FC236}">
                <a16:creationId xmlns:a16="http://schemas.microsoft.com/office/drawing/2014/main" id="{5E0005F9-3176-B7E4-0C01-946CD838AD21}"/>
              </a:ext>
            </a:extLst>
          </p:cNvPr>
          <p:cNvSpPr>
            <a:spLocks noGrp="1"/>
          </p:cNvSpPr>
          <p:nvPr>
            <p:ph type="sldNum" sz="quarter" idx="11"/>
          </p:nvPr>
        </p:nvSpPr>
        <p:spPr/>
        <p:txBody>
          <a:bodyPr/>
          <a:lstStyle>
            <a:lvl1pPr>
              <a:defRPr/>
            </a:lvl1pPr>
          </a:lstStyle>
          <a:p>
            <a:fld id="{1C92737F-4603-5A4F-9B91-7AC210084643}" type="slidenum">
              <a:rPr lang="en-US" altLang="zh-CN"/>
              <a:pPr/>
              <a:t>‹#›</a:t>
            </a:fld>
            <a:endParaRPr lang="en-US" altLang="zh-CN" sz="1800">
              <a:latin typeface="Times New Roman" panose="02020603050405020304" pitchFamily="18" charset="0"/>
            </a:endParaRPr>
          </a:p>
        </p:txBody>
      </p:sp>
    </p:spTree>
    <p:extLst>
      <p:ext uri="{BB962C8B-B14F-4D97-AF65-F5344CB8AC3E}">
        <p14:creationId xmlns:p14="http://schemas.microsoft.com/office/powerpoint/2010/main" val="289383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911E3B-163E-34A5-EED0-276995AB5953}"/>
              </a:ext>
            </a:extLst>
          </p:cNvPr>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xmlns:a="http://schemas.openxmlformats.org/drawingml/2006/main" lvl="0"/>
            <a:r xmlns:a="http://schemas.openxmlformats.org/drawingml/2006/main">
              <a:rPr lang="zh-CN" altLang="zh-CN"/>
              <a:t>单击以编辑主标题样式</a:t>
            </a:r>
          </a:p>
        </p:txBody>
      </p:sp>
      <p:sp>
        <p:nvSpPr>
          <p:cNvPr id="1027" name="Rectangle 3">
            <a:extLst>
              <a:ext uri="{FF2B5EF4-FFF2-40B4-BE49-F238E27FC236}">
                <a16:creationId xmlns:a16="http://schemas.microsoft.com/office/drawing/2014/main" id="{D34D701F-274A-F387-1786-5E003B47925E}"/>
              </a:ext>
            </a:extLst>
          </p:cNvPr>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xmlns:a="http://schemas.openxmlformats.org/drawingml/2006/main" lvl="0"/>
            <a:r xmlns:a="http://schemas.openxmlformats.org/drawingml/2006/main">
              <a:rPr lang="zh-CN" altLang="zh-CN"/>
              <a:t>单击以编辑主文本样式</a:t>
            </a:r>
          </a:p>
          <a:p>
            <a:pPr xmlns:a="http://schemas.openxmlformats.org/drawingml/2006/main" lvl="1"/>
            <a:r xmlns:a="http://schemas.openxmlformats.org/drawingml/2006/main">
              <a:rPr lang="zh-CN" altLang="zh-CN"/>
              <a:t>第二级</a:t>
            </a:r>
          </a:p>
          <a:p>
            <a:pPr xmlns:a="http://schemas.openxmlformats.org/drawingml/2006/main" lvl="2"/>
            <a:r xmlns:a="http://schemas.openxmlformats.org/drawingml/2006/main">
              <a:rPr lang="zh-CN" altLang="zh-CN"/>
              <a:t>三级</a:t>
            </a:r>
          </a:p>
          <a:p>
            <a:pPr xmlns:a="http://schemas.openxmlformats.org/drawingml/2006/main" lvl="3"/>
            <a:r xmlns:a="http://schemas.openxmlformats.org/drawingml/2006/main">
              <a:rPr lang="zh-CN" altLang="zh-CN"/>
              <a:t>第四级</a:t>
            </a:r>
          </a:p>
          <a:p>
            <a:pPr xmlns:a="http://schemas.openxmlformats.org/drawingml/2006/main" lvl="4"/>
            <a:r xmlns:a="http://schemas.openxmlformats.org/drawingml/2006/main">
              <a:rPr lang="zh-CN" altLang="zh-CN"/>
              <a:t>第五级</a:t>
            </a:r>
          </a:p>
        </p:txBody>
      </p:sp>
      <p:sp>
        <p:nvSpPr>
          <p:cNvPr id="14341" name="Rectangle 5">
            <a:extLst>
              <a:ext uri="{FF2B5EF4-FFF2-40B4-BE49-F238E27FC236}">
                <a16:creationId xmlns:a16="http://schemas.microsoft.com/office/drawing/2014/main" id="{8ABC9A01-2FF6-579C-24E0-53FBBAC0D423}"/>
              </a:ext>
            </a:extLst>
          </p:cNvPr>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p>
        </p:txBody>
      </p:sp>
      <p:sp>
        <p:nvSpPr>
          <p:cNvPr id="14342" name="Rectangle 6">
            <a:extLst>
              <a:ext uri="{FF2B5EF4-FFF2-40B4-BE49-F238E27FC236}">
                <a16:creationId xmlns:a16="http://schemas.microsoft.com/office/drawing/2014/main" id="{E2C7EB38-38A3-8A35-A677-445E708C1F0B}"/>
              </a:ext>
            </a:extLst>
          </p:cNvPr>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ea typeface="宋体" panose="02010600030101010101" pitchFamily="2" charset="-122"/>
              </a:defRPr>
            </a:lvl1pPr>
          </a:lstStyle>
          <a:p>
            <a:fld id="{D2C29418-EA36-6141-90B2-764CE3560F93}" type="slidenum">
              <a:rPr lang="en-US" altLang="zh-CN"/>
              <a:pPr/>
              <a:t>‹#›</a:t>
            </a:fld>
            <a:endParaRPr lang="en-US" altLang="zh-CN" sz="1800"/>
          </a:p>
        </p:txBody>
      </p:sp>
      <p:sp>
        <p:nvSpPr>
          <p:cNvPr id="14343" name="Rectangle 7">
            <a:extLst>
              <a:ext uri="{FF2B5EF4-FFF2-40B4-BE49-F238E27FC236}">
                <a16:creationId xmlns:a16="http://schemas.microsoft.com/office/drawing/2014/main" id="{B8EA1A0A-A17B-0662-8550-8BD9E0AAB80F}"/>
              </a:ext>
            </a:extLst>
          </p:cNvPr>
          <p:cNvSpPr>
            <a:spLocks noChangeArrowheads="1"/>
          </p:cNvSpPr>
          <p:nvPr/>
        </p:nvSpPr>
        <p:spPr bwMode="auto">
          <a:xfrm>
            <a:off x="685800" y="228600"/>
            <a:ext cx="3276600" cy="369888"/>
          </a:xfrm>
          <a:prstGeom prst="rect">
            <a:avLst/>
          </a:prstGeom>
          <a:noFill/>
          <a:ln w="9525">
            <a:noFill/>
            <a:miter lim="800000"/>
            <a:headEnd/>
            <a:tailEnd/>
          </a:ln>
          <a:effectLst/>
        </p:spPr>
        <p:txBody>
          <a:bodyPr lIns="92075" tIns="46038" rIns="92075" bIns="46038">
            <a:spAutoFit/>
          </a:bodyPr>
          <a:lstStyle/>
          <a:p>
            <a:pPr xmlns:a="http://schemas.openxmlformats.org/drawingml/2006/main">
              <a:defRPr/>
            </a:pPr>
            <a:r xmlns:a="http://schemas.openxmlformats.org/drawingml/2006/main">
              <a:rPr lang="zh-CN" sz="1800" i="1" dirty="0">
                <a:solidFill>
                  <a:srgbClr val="C6A02E"/>
                </a:solidFill>
                <a:latin typeface="Arial" charset="0"/>
              </a:rPr>
              <a:t>第22章：</a:t>
            </a:r>
            <a:r xmlns:a="http://schemas.openxmlformats.org/drawingml/2006/main">
              <a:rPr lang="zh-CN" sz="1800" i="1" dirty="0" err="1">
                <a:solidFill>
                  <a:srgbClr val="C6A02E"/>
                </a:solidFill>
                <a:latin typeface="Arial" charset="0"/>
              </a:rPr>
              <a:t>输入/输出</a:t>
            </a:r>
            <a:endParaRPr xmlns:a="http://schemas.openxmlformats.org/drawingml/2006/main" lang="en-US" sz="1800" dirty="0">
              <a:solidFill>
                <a:srgbClr val="C6A02E"/>
              </a:solidFill>
            </a:endParaRPr>
          </a:p>
        </p:txBody>
      </p:sp>
      <p:pic>
        <p:nvPicPr>
          <p:cNvPr id="1031" name="Picture 8" descr="cprog2_spine.gif">
            <a:extLst>
              <a:ext uri="{FF2B5EF4-FFF2-40B4-BE49-F238E27FC236}">
                <a16:creationId xmlns:a16="http://schemas.microsoft.com/office/drawing/2014/main" id="{C2121B5B-784D-1CDD-66DA-0E7468D5EF35}"/>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31" r:id="rId1"/>
    <p:sldLayoutId id="2147484532" r:id="rId2"/>
    <p:sldLayoutId id="2147484533" r:id="rId3"/>
    <p:sldLayoutId id="2147484534" r:id="rId4"/>
    <p:sldLayoutId id="2147484535" r:id="rId5"/>
    <p:sldLayoutId id="2147484536" r:id="rId6"/>
    <p:sldLayoutId id="2147484537" r:id="rId7"/>
    <p:sldLayoutId id="2147484538" r:id="rId8"/>
    <p:sldLayoutId id="2147484539" r:id="rId9"/>
    <p:sldLayoutId id="2147484540" r:id="rId10"/>
    <p:sldLayoutId id="2147484541"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FB6AAB-4F44-8E1E-6DC2-463398AB2CD4}"/>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Times New Roman" pitchFamily="18" charset="0"/>
            </a:endParaRPr>
          </a:p>
        </p:txBody>
      </p:sp>
      <p:sp>
        <p:nvSpPr>
          <p:cNvPr id="5" name="Slide Number Placeholder 4">
            <a:extLst>
              <a:ext uri="{FF2B5EF4-FFF2-40B4-BE49-F238E27FC236}">
                <a16:creationId xmlns:a16="http://schemas.microsoft.com/office/drawing/2014/main" id="{9996A962-C64A-D82E-D675-33152819308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9E0796-0ADA-DF42-996F-A5D423BA4056}" type="slidenum">
              <a:rPr lang="en-US" altLang="zh-CN" sz="1200">
                <a:latin typeface="Arial" panose="020B0604020202020204" pitchFamily="34" charset="0"/>
              </a:rPr>
              <a:pPr/>
              <a:t>1</a:t>
            </a:fld>
            <a:endParaRPr lang="en-US" altLang="zh-CN" sz="1800"/>
          </a:p>
        </p:txBody>
      </p:sp>
      <p:sp>
        <p:nvSpPr>
          <p:cNvPr id="13316" name="Rectangle 2050">
            <a:extLst>
              <a:ext uri="{FF2B5EF4-FFF2-40B4-BE49-F238E27FC236}">
                <a16:creationId xmlns:a16="http://schemas.microsoft.com/office/drawing/2014/main" id="{68F42E3F-E10A-E0E4-04AD-95F7390F3219}"/>
              </a:ext>
            </a:extLst>
          </p:cNvPr>
          <p:cNvSpPr>
            <a:spLocks noGrp="1" noChangeArrowheads="1"/>
          </p:cNvSpPr>
          <p:nvPr>
            <p:ph type="ctrTitle"/>
          </p:nvPr>
        </p:nvSpPr>
        <p:spPr>
          <a:xfrm>
            <a:off x="685800" y="2286000"/>
            <a:ext cx="7772400" cy="1143000"/>
          </a:xfrm>
        </p:spPr>
        <p:txBody>
          <a:bodyPr/>
          <a:lstStyle/>
          <a:p>
            <a:r xmlns:a="http://schemas.openxmlformats.org/drawingml/2006/main">
              <a:rPr lang="zh-CN" altLang="zh-CN">
                <a:ea typeface="宋体" panose="02010600030101010101" pitchFamily="2" charset="-122"/>
              </a:rPr>
              <a:t>第22章</a:t>
            </a:r>
          </a:p>
        </p:txBody>
      </p:sp>
      <p:sp>
        <p:nvSpPr>
          <p:cNvPr id="13317" name="Rectangle 2051">
            <a:extLst>
              <a:ext uri="{FF2B5EF4-FFF2-40B4-BE49-F238E27FC236}">
                <a16:creationId xmlns:a16="http://schemas.microsoft.com/office/drawing/2014/main" id="{6E33F303-A6BB-DE21-3E19-FCBAEC4F441F}"/>
              </a:ext>
            </a:extLst>
          </p:cNvPr>
          <p:cNvSpPr>
            <a:spLocks noGrp="1" noChangeArrowheads="1"/>
          </p:cNvSpPr>
          <p:nvPr>
            <p:ph type="subTitle" idx="1"/>
          </p:nvPr>
        </p:nvSpPr>
        <p:spPr>
          <a:xfrm>
            <a:off x="609600" y="3581400"/>
            <a:ext cx="7924800" cy="2057400"/>
          </a:xfrm>
        </p:spPr>
        <p:txBody>
          <a:bodyPr/>
          <a:lstStyle/>
          <a:p>
            <a:r xmlns:a="http://schemas.openxmlformats.org/drawingml/2006/main">
              <a:rPr lang="zh-CN" altLang="zh-CN" sz="3600" b="1">
                <a:latin typeface="Arial" panose="020B0604020202020204" pitchFamily="34" charset="0"/>
                <a:ea typeface="宋体" panose="02010600030101010101" pitchFamily="2" charset="-122"/>
              </a:rPr>
              <a:t>输入输出</a:t>
            </a:r>
            <a:endParaRPr xmlns:a="http://schemas.openxmlformats.org/drawingml/2006/main" lang="en-US" altLang="zh-CN">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05663FF-BD13-4E3E-C02F-33AB2277B89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标准流和重定向</a:t>
            </a:r>
          </a:p>
        </p:txBody>
      </p:sp>
      <p:sp>
        <p:nvSpPr>
          <p:cNvPr id="22531" name="Content Placeholder 2">
            <a:extLst>
              <a:ext uri="{FF2B5EF4-FFF2-40B4-BE49-F238E27FC236}">
                <a16:creationId xmlns:a16="http://schemas.microsoft.com/office/drawing/2014/main" id="{EC54B276-3E05-E7E0-F6E0-6CFE7E37B295}"/>
              </a:ext>
            </a:extLst>
          </p:cNvPr>
          <p:cNvSpPr>
            <a:spLocks noGrp="1"/>
          </p:cNvSpPr>
          <p:nvPr>
            <p:ph idx="1"/>
          </p:nvPr>
        </p:nvSpPr>
        <p:spPr/>
        <p:txBody>
          <a:bodyPr/>
          <a:lstStyle/>
          <a:p>
            <a:r xmlns:a="http://schemas.openxmlformats.org/drawingml/2006/main">
              <a:rPr lang="zh-CN" altLang="zh-CN">
                <a:ea typeface="宋体" panose="02010600030101010101" pitchFamily="2" charset="-122"/>
              </a:rPr>
              <a:t>输入重定向和输出重定向可以结合使用：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演示 &lt;in.dat &gt;out.dat</a:t>
            </a:r>
          </a:p>
          <a:p>
            <a:r xmlns:a="http://schemas.openxmlformats.org/drawingml/2006/main">
              <a:rPr lang="zh-CN" altLang="zh-CN">
                <a:ea typeface="宋体" panose="02010600030101010101" pitchFamily="2" charset="-122"/>
              </a:rPr>
              <a:t>&lt;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&gt;字符</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不必</a:t>
            </a:r>
            <a:r xmlns:a="http://schemas.openxmlformats.org/drawingml/2006/main">
              <a:rPr lang="zh-CN" altLang="zh-CN">
                <a:ea typeface="宋体" panose="02010600030101010101" pitchFamily="2" charset="-122"/>
              </a:rPr>
              <a:t>与文件名相邻，并且重定向文件的列出顺序无关紧要：</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演示 &lt;in.dat&gt; out.dat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演示 &gt;out.dat &lt;in.dat</a:t>
            </a:r>
          </a:p>
        </p:txBody>
      </p:sp>
      <p:sp>
        <p:nvSpPr>
          <p:cNvPr id="4" name="Footer Placeholder 3">
            <a:extLst>
              <a:ext uri="{FF2B5EF4-FFF2-40B4-BE49-F238E27FC236}">
                <a16:creationId xmlns:a16="http://schemas.microsoft.com/office/drawing/2014/main" id="{81B965C1-F0EF-B22A-C317-084005106C3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64C8E6B-5055-9310-FDF7-827FF1A2CF2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93E4DF-4ACA-3A4D-BF8C-01265F5F3428}" type="slidenum">
              <a:rPr lang="en-US" altLang="zh-CN" sz="1200">
                <a:latin typeface="Arial" panose="020B0604020202020204" pitchFamily="34" charset="0"/>
              </a:rPr>
              <a:pPr/>
              <a:t>10</a:t>
            </a:fld>
            <a:endParaRPr lang="en-US" altLang="zh-CN" sz="18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CE7C2283-8463-C547-46AA-191D0F5B9DE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对</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转换规范的更改</a:t>
            </a:r>
          </a:p>
        </p:txBody>
      </p:sp>
      <p:sp>
        <p:nvSpPr>
          <p:cNvPr id="114691" name="Content Placeholder 2">
            <a:extLst>
              <a:ext uri="{FF2B5EF4-FFF2-40B4-BE49-F238E27FC236}">
                <a16:creationId xmlns:a16="http://schemas.microsoft.com/office/drawing/2014/main" id="{95013BE1-3102-F476-9B27-6F9931199F39}"/>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C99 更改了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fscanf的转换规范</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附加长度修饰符</a:t>
            </a:r>
          </a:p>
          <a:p>
            <a:pPr xmlns:a="http://schemas.openxmlformats.org/drawingml/2006/main" lvl="1"/>
            <a:r xmlns:a="http://schemas.openxmlformats.org/drawingml/2006/main">
              <a:rPr lang="zh-CN" altLang="zh-CN">
                <a:ea typeface="宋体" panose="02010600030101010101" pitchFamily="2" charset="-122"/>
              </a:rPr>
              <a:t>其他转换说明符</a:t>
            </a:r>
          </a:p>
          <a:p>
            <a:pPr xmlns:a="http://schemas.openxmlformats.org/drawingml/2006/main" lvl="1"/>
            <a:r xmlns:a="http://schemas.openxmlformats.org/drawingml/2006/main">
              <a:rPr lang="zh-CN" altLang="zh-CN">
                <a:ea typeface="宋体" panose="02010600030101010101" pitchFamily="2" charset="-122"/>
              </a:rPr>
              <a:t>读取无穷大和 NaN 的能力</a:t>
            </a:r>
          </a:p>
          <a:p>
            <a:pPr xmlns:a="http://schemas.openxmlformats.org/drawingml/2006/main" lvl="1"/>
            <a:r xmlns:a="http://schemas.openxmlformats.org/drawingml/2006/main">
              <a:rPr lang="zh-CN" altLang="zh-CN">
                <a:ea typeface="宋体" panose="02010600030101010101" pitchFamily="2" charset="-122"/>
              </a:rPr>
              <a:t>支持宽字符</a:t>
            </a:r>
          </a:p>
        </p:txBody>
      </p:sp>
      <p:sp>
        <p:nvSpPr>
          <p:cNvPr id="4" name="Footer Placeholder 3">
            <a:extLst>
              <a:ext uri="{FF2B5EF4-FFF2-40B4-BE49-F238E27FC236}">
                <a16:creationId xmlns:a16="http://schemas.microsoft.com/office/drawing/2014/main" id="{884E4CF3-E2DF-E2A6-B0FD-C894508FBB6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FA8C2DD-7CB3-A754-0409-97A4A20BE45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790A8D5-87B7-2647-BE46-80F4CA467A10}" type="slidenum">
              <a:rPr lang="en-US" altLang="zh-CN" sz="1200">
                <a:latin typeface="Arial" panose="020B0604020202020204" pitchFamily="34" charset="0"/>
              </a:rPr>
              <a:pPr/>
              <a:t>100</a:t>
            </a:fld>
            <a:endParaRPr lang="en-US" altLang="zh-CN" sz="1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AF1DDA77-2310-C3EE-BE5A-9379CD4E1BB4}"/>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示例</a:t>
            </a:r>
          </a:p>
        </p:txBody>
      </p:sp>
      <p:sp>
        <p:nvSpPr>
          <p:cNvPr id="115715" name="Content Placeholder 2">
            <a:extLst>
              <a:ext uri="{FF2B5EF4-FFF2-40B4-BE49-F238E27FC236}">
                <a16:creationId xmlns:a16="http://schemas.microsoft.com/office/drawing/2014/main" id="{947C0271-B315-477B-16F6-B8046E46701A}"/>
              </a:ext>
            </a:extLst>
          </p:cNvPr>
          <p:cNvSpPr>
            <a:spLocks noGrp="1"/>
          </p:cNvSpPr>
          <p:nvPr>
            <p:ph idx="1"/>
          </p:nvPr>
        </p:nvSpPr>
        <p:spPr/>
        <p:txBody>
          <a:bodyPr/>
          <a:lstStyle/>
          <a:p>
            <a:r xmlns:a="http://schemas.openxmlformats.org/drawingml/2006/main">
              <a:rPr lang="zh-CN" altLang="zh-CN">
                <a:ea typeface="宋体" panose="02010600030101010101" pitchFamily="2" charset="-122"/>
              </a:rPr>
              <a:t>接下来的三个表包含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scanf的示例调用</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删除线中打印的字符被呼叫消耗。</a:t>
            </a:r>
          </a:p>
        </p:txBody>
      </p:sp>
      <p:sp>
        <p:nvSpPr>
          <p:cNvPr id="4" name="Footer Placeholder 3">
            <a:extLst>
              <a:ext uri="{FF2B5EF4-FFF2-40B4-BE49-F238E27FC236}">
                <a16:creationId xmlns:a16="http://schemas.microsoft.com/office/drawing/2014/main" id="{DE90844C-44A6-0AED-BB97-E9A488EBA16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A1D4610-C0C7-D232-5851-1AA4A50293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1DE1F9-0F88-3542-8069-B1B2E155889B}" type="slidenum">
              <a:rPr lang="en-US" altLang="zh-CN" sz="1200">
                <a:latin typeface="Arial" panose="020B0604020202020204" pitchFamily="34" charset="0"/>
              </a:rPr>
              <a:pPr/>
              <a:t>101</a:t>
            </a:fld>
            <a:endParaRPr lang="en-US" altLang="zh-CN" sz="1800"/>
          </a:p>
        </p:txBody>
      </p:sp>
      <p:cxnSp>
        <p:nvCxnSpPr>
          <p:cNvPr id="115718" name="Straight Connector 6">
            <a:extLst>
              <a:ext uri="{FF2B5EF4-FFF2-40B4-BE49-F238E27FC236}">
                <a16:creationId xmlns:a16="http://schemas.microsoft.com/office/drawing/2014/main" id="{80971CC5-2359-2B96-47EC-EBE0E308CACB}"/>
              </a:ext>
            </a:extLst>
          </p:cNvPr>
          <p:cNvCxnSpPr>
            <a:cxnSpLocks noChangeShapeType="1"/>
          </p:cNvCxnSpPr>
          <p:nvPr/>
        </p:nvCxnSpPr>
        <p:spPr bwMode="auto">
          <a:xfrm>
            <a:off x="4165600" y="2741613"/>
            <a:ext cx="1295400" cy="15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B38E8103-3BAF-1ECD-C23C-954050047622}"/>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示例</a:t>
            </a:r>
          </a:p>
        </p:txBody>
      </p:sp>
      <p:sp>
        <p:nvSpPr>
          <p:cNvPr id="116739" name="Content Placeholder 2">
            <a:extLst>
              <a:ext uri="{FF2B5EF4-FFF2-40B4-BE49-F238E27FC236}">
                <a16:creationId xmlns:a16="http://schemas.microsoft.com/office/drawing/2014/main" id="{662F3C8E-E799-2237-CB67-60AFCC64587B}"/>
              </a:ext>
            </a:extLst>
          </p:cNvPr>
          <p:cNvSpPr>
            <a:spLocks noGrp="1"/>
          </p:cNvSpPr>
          <p:nvPr>
            <p:ph idx="1"/>
          </p:nvPr>
        </p:nvSpPr>
        <p:spPr/>
        <p:txBody>
          <a:bodyPr/>
          <a:lstStyle/>
          <a:p>
            <a:pPr xmlns:a="http://schemas.openxmlformats.org/drawingml/2006/main">
              <a:tabLst>
                <a:tab pos="5207000" algn="ctr"/>
                <a:tab pos="6172200" algn="l"/>
              </a:tabLst>
            </a:pPr>
            <a:r xmlns:a="http://schemas.openxmlformats.org/drawingml/2006/main">
              <a:rPr lang="zh-CN" altLang="zh-CN" sz="2400">
                <a:ea typeface="宋体" panose="02010600030101010101" pitchFamily="2" charset="-122"/>
              </a:rPr>
              <a:t>结合转换规范、空白字符和非空白字符的示例：</a:t>
            </a:r>
          </a:p>
          <a:p>
            <a:pPr xmlns:a="http://schemas.openxmlformats.org/drawingml/2006/main">
              <a:lnSpc>
                <a:spcPct val="70000"/>
              </a:lnSpc>
              <a:spcBef>
                <a:spcPts val="1200"/>
              </a:spcBef>
              <a:buFontTx/>
              <a:buNone/>
              <a:tabLst>
                <a:tab pos="5207000" algn="ctr"/>
                <a:tab pos="6172200" algn="l"/>
              </a:tabLst>
            </a:pPr>
            <a:r xmlns:a="http://schemas.openxmlformats.org/drawingml/2006/main">
              <a:rPr lang="zh-CN" altLang="zh-CN" sz="2000" b="1">
                <a:latin typeface="Courier New" panose="02070309020205020404" pitchFamily="49" charset="0"/>
                <a:ea typeface="宋体" panose="02010600030101010101" pitchFamily="2" charset="-122"/>
                <a:cs typeface="Courier New" panose="02070309020205020404" pitchFamily="49" charset="0"/>
              </a:rPr>
              <a:t>扫描</a:t>
            </a:r>
            <a:r xmlns:a="http://schemas.openxmlformats.org/drawingml/2006/main">
              <a:rPr lang="zh-CN" altLang="zh-CN" sz="2000" b="1">
                <a:ea typeface="宋体" panose="02010600030101010101" pitchFamily="2" charset="-122"/>
              </a:rPr>
              <a:t> </a:t>
            </a:r>
            <a:r xmlns:a="http://schemas.openxmlformats.org/drawingml/2006/main">
              <a:rPr lang="zh-CN" altLang="zh-CN" sz="2000" b="1" i="1">
                <a:ea typeface="宋体" panose="02010600030101010101" pitchFamily="2" charset="-122"/>
              </a:rPr>
              <a:t>调用输入变量</a:t>
            </a:r>
          </a:p>
          <a:p>
            <a:pPr xmlns:a="http://schemas.openxmlformats.org/drawingml/2006/main">
              <a:lnSpc>
                <a:spcPct val="70000"/>
              </a:lnSpc>
              <a:spcBef>
                <a:spcPts val="8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 scanf("%d%d", &amp;i, &amp;j);</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12•,•34¤</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000">
                <a:ea typeface="宋体" panose="02010600030101010101" pitchFamily="2" charset="-122"/>
              </a:rPr>
              <a:t>: 1</a:t>
            </a:r>
          </a:p>
          <a:p>
            <a:pPr xmlns:a="http://schemas.openxmlformats.org/drawingml/2006/main">
              <a:lnSpc>
                <a:spcPct val="70000"/>
              </a:lnSpc>
              <a:spcBef>
                <a:spcPts val="6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：12</a:t>
            </a:r>
          </a:p>
          <a:p>
            <a:pPr xmlns:a="http://schemas.openxmlformats.org/drawingml/2006/main">
              <a:lnSpc>
                <a:spcPct val="70000"/>
              </a:lnSpc>
              <a:spcBef>
                <a:spcPts val="6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j </a:t>
            </a:r>
            <a:r xmlns:a="http://schemas.openxmlformats.org/drawingml/2006/main">
              <a:rPr lang="zh-CN" altLang="zh-CN" sz="2000">
                <a:ea typeface="宋体" panose="02010600030101010101" pitchFamily="2" charset="-122"/>
              </a:rPr>
              <a:t>: 不变</a:t>
            </a:r>
          </a:p>
          <a:p>
            <a:pPr xmlns:a="http://schemas.openxmlformats.org/drawingml/2006/main">
              <a:lnSpc>
                <a:spcPct val="70000"/>
              </a:lnSpc>
              <a:spcBef>
                <a:spcPts val="8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 scanf("%d,%d", &amp;i, &amp;j);</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12•,•34¤</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000">
                <a:ea typeface="宋体" panose="02010600030101010101" pitchFamily="2" charset="-122"/>
              </a:rPr>
              <a:t>: 1</a:t>
            </a:r>
          </a:p>
          <a:p>
            <a:pPr xmlns:a="http://schemas.openxmlformats.org/drawingml/2006/main">
              <a:lnSpc>
                <a:spcPct val="70000"/>
              </a:lnSpc>
              <a:spcBef>
                <a:spcPts val="6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：12</a:t>
            </a:r>
          </a:p>
          <a:p>
            <a:pPr xmlns:a="http://schemas.openxmlformats.org/drawingml/2006/main">
              <a:lnSpc>
                <a:spcPct val="70000"/>
              </a:lnSpc>
              <a:spcBef>
                <a:spcPts val="6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j </a:t>
            </a:r>
            <a:r xmlns:a="http://schemas.openxmlformats.org/drawingml/2006/main">
              <a:rPr lang="zh-CN" altLang="zh-CN" sz="2000">
                <a:ea typeface="宋体" panose="02010600030101010101" pitchFamily="2" charset="-122"/>
              </a:rPr>
              <a:t>: 不变</a:t>
            </a:r>
          </a:p>
          <a:p>
            <a:pPr xmlns:a="http://schemas.openxmlformats.org/drawingml/2006/main">
              <a:lnSpc>
                <a:spcPct val="70000"/>
              </a:lnSpc>
              <a:spcBef>
                <a:spcPts val="8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 scanf("%d ,%d", &amp;i, &amp;j);</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12•,•34¤</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000">
                <a:ea typeface="宋体" panose="02010600030101010101" pitchFamily="2" charset="-122"/>
              </a:rPr>
              <a:t>: 2</a:t>
            </a:r>
          </a:p>
          <a:p>
            <a:pPr xmlns:a="http://schemas.openxmlformats.org/drawingml/2006/main">
              <a:lnSpc>
                <a:spcPct val="70000"/>
              </a:lnSpc>
              <a:spcBef>
                <a:spcPts val="6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：12</a:t>
            </a:r>
          </a:p>
          <a:p>
            <a:pPr xmlns:a="http://schemas.openxmlformats.org/drawingml/2006/main">
              <a:lnSpc>
                <a:spcPct val="70000"/>
              </a:lnSpc>
              <a:spcBef>
                <a:spcPts val="6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Ĵ </a:t>
            </a:r>
            <a:r xmlns:a="http://schemas.openxmlformats.org/drawingml/2006/main">
              <a:rPr lang="zh-CN" altLang="zh-CN" sz="2000">
                <a:ea typeface="宋体" panose="02010600030101010101" pitchFamily="2" charset="-122"/>
              </a:rPr>
              <a:t>：34</a:t>
            </a:r>
          </a:p>
          <a:p>
            <a:pPr xmlns:a="http://schemas.openxmlformats.org/drawingml/2006/main">
              <a:lnSpc>
                <a:spcPct val="70000"/>
              </a:lnSpc>
              <a:spcBef>
                <a:spcPts val="8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 scanf("%d, %d", &amp;i, &amp;j);</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12•,•34¤</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000">
                <a:ea typeface="宋体" panose="02010600030101010101" pitchFamily="2" charset="-122"/>
              </a:rPr>
              <a:t>: 1</a:t>
            </a:r>
          </a:p>
          <a:p>
            <a:pPr xmlns:a="http://schemas.openxmlformats.org/drawingml/2006/main">
              <a:lnSpc>
                <a:spcPct val="70000"/>
              </a:lnSpc>
              <a:spcBef>
                <a:spcPts val="6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：12</a:t>
            </a:r>
          </a:p>
          <a:p>
            <a:pPr xmlns:a="http://schemas.openxmlformats.org/drawingml/2006/main">
              <a:lnSpc>
                <a:spcPct val="70000"/>
              </a:lnSpc>
              <a:spcBef>
                <a:spcPts val="600"/>
              </a:spcBef>
              <a:buFontTx/>
              <a:buNone/>
              <a:tabLst>
                <a:tab pos="5207000" algn="ctr"/>
                <a:tab pos="61722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j </a:t>
            </a:r>
            <a:r xmlns:a="http://schemas.openxmlformats.org/drawingml/2006/main">
              <a:rPr lang="zh-CN" altLang="zh-CN" sz="2000">
                <a:ea typeface="宋体" panose="02010600030101010101" pitchFamily="2" charset="-122"/>
              </a:rPr>
              <a:t>: 不变</a:t>
            </a:r>
          </a:p>
        </p:txBody>
      </p:sp>
      <p:sp>
        <p:nvSpPr>
          <p:cNvPr id="4" name="Footer Placeholder 3">
            <a:extLst>
              <a:ext uri="{FF2B5EF4-FFF2-40B4-BE49-F238E27FC236}">
                <a16:creationId xmlns:a16="http://schemas.microsoft.com/office/drawing/2014/main" id="{D7582EA6-27F9-12DD-66F7-2C821C9AE98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34EE889-6E01-045F-EEC3-C06F2A6DC1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CE6973-F16B-AF45-923C-C3A2383DD76F}" type="slidenum">
              <a:rPr lang="en-US" altLang="zh-CN" sz="1200">
                <a:latin typeface="Arial" panose="020B0604020202020204" pitchFamily="34" charset="0"/>
              </a:rPr>
              <a:pPr/>
              <a:t>102</a:t>
            </a:fld>
            <a:endParaRPr lang="en-US" altLang="zh-CN" sz="1800"/>
          </a:p>
        </p:txBody>
      </p:sp>
      <p:cxnSp>
        <p:nvCxnSpPr>
          <p:cNvPr id="116742" name="Straight Connector 12">
            <a:extLst>
              <a:ext uri="{FF2B5EF4-FFF2-40B4-BE49-F238E27FC236}">
                <a16:creationId xmlns:a16="http://schemas.microsoft.com/office/drawing/2014/main" id="{B22D78C5-DDD3-5205-CDF5-3F8FBC490D49}"/>
              </a:ext>
            </a:extLst>
          </p:cNvPr>
          <p:cNvCxnSpPr>
            <a:cxnSpLocks noChangeShapeType="1"/>
          </p:cNvCxnSpPr>
          <p:nvPr/>
        </p:nvCxnSpPr>
        <p:spPr bwMode="auto">
          <a:xfrm>
            <a:off x="5372100" y="4646613"/>
            <a:ext cx="1050925"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43" name="Straight Connector 10">
            <a:extLst>
              <a:ext uri="{FF2B5EF4-FFF2-40B4-BE49-F238E27FC236}">
                <a16:creationId xmlns:a16="http://schemas.microsoft.com/office/drawing/2014/main" id="{C11BBAAA-E9DC-E453-ADD9-F01BA08DB3CB}"/>
              </a:ext>
            </a:extLst>
          </p:cNvPr>
          <p:cNvCxnSpPr>
            <a:cxnSpLocks noChangeShapeType="1"/>
          </p:cNvCxnSpPr>
          <p:nvPr/>
        </p:nvCxnSpPr>
        <p:spPr bwMode="auto">
          <a:xfrm>
            <a:off x="5384800" y="5537200"/>
            <a:ext cx="292100"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44" name="Straight Connector 14">
            <a:extLst>
              <a:ext uri="{FF2B5EF4-FFF2-40B4-BE49-F238E27FC236}">
                <a16:creationId xmlns:a16="http://schemas.microsoft.com/office/drawing/2014/main" id="{7F922CD7-873D-FD8F-B9B8-70E13DE6668F}"/>
              </a:ext>
            </a:extLst>
          </p:cNvPr>
          <p:cNvCxnSpPr>
            <a:cxnSpLocks noChangeShapeType="1"/>
          </p:cNvCxnSpPr>
          <p:nvPr/>
        </p:nvCxnSpPr>
        <p:spPr bwMode="auto">
          <a:xfrm>
            <a:off x="5359400" y="2857500"/>
            <a:ext cx="438150"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45" name="Straight Connector 10">
            <a:extLst>
              <a:ext uri="{FF2B5EF4-FFF2-40B4-BE49-F238E27FC236}">
                <a16:creationId xmlns:a16="http://schemas.microsoft.com/office/drawing/2014/main" id="{C89CE16A-1F54-F86D-AA41-3D2DFEA840B9}"/>
              </a:ext>
            </a:extLst>
          </p:cNvPr>
          <p:cNvCxnSpPr>
            <a:cxnSpLocks noChangeShapeType="1"/>
          </p:cNvCxnSpPr>
          <p:nvPr/>
        </p:nvCxnSpPr>
        <p:spPr bwMode="auto">
          <a:xfrm>
            <a:off x="5370513" y="3746500"/>
            <a:ext cx="292100"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DBDA0FE1-8511-0CBD-8612-DA16A0933C06}"/>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示例</a:t>
            </a:r>
          </a:p>
        </p:txBody>
      </p:sp>
      <p:sp>
        <p:nvSpPr>
          <p:cNvPr id="117763" name="Content Placeholder 2">
            <a:extLst>
              <a:ext uri="{FF2B5EF4-FFF2-40B4-BE49-F238E27FC236}">
                <a16:creationId xmlns:a16="http://schemas.microsoft.com/office/drawing/2014/main" id="{38C392EC-1100-4841-3C72-7E5F769C549E}"/>
              </a:ext>
            </a:extLst>
          </p:cNvPr>
          <p:cNvSpPr>
            <a:spLocks noGrp="1"/>
          </p:cNvSpPr>
          <p:nvPr>
            <p:ph idx="1"/>
          </p:nvPr>
        </p:nvSpPr>
        <p:spPr/>
        <p:txBody>
          <a:bodyPr/>
          <a:lstStyle/>
          <a:p>
            <a:pPr xmlns:a="http://schemas.openxmlformats.org/drawingml/2006/main">
              <a:tabLst>
                <a:tab pos="3886200" algn="l"/>
                <a:tab pos="6057900" algn="l"/>
              </a:tabLst>
            </a:pPr>
            <a:r xmlns:a="http://schemas.openxmlformats.org/drawingml/2006/main">
              <a:rPr lang="zh-CN" altLang="zh-CN" sz="2400">
                <a:ea typeface="宋体" panose="02010600030101010101" pitchFamily="2" charset="-122"/>
              </a:rPr>
              <a:t>显示分配抑制效果和指定字段宽度的示例：</a:t>
            </a:r>
          </a:p>
          <a:p>
            <a:pPr xmlns:a="http://schemas.openxmlformats.org/drawingml/2006/main">
              <a:lnSpc>
                <a:spcPct val="70000"/>
              </a:lnSpc>
              <a:spcBef>
                <a:spcPts val="1200"/>
              </a:spcBef>
              <a:buFontTx/>
              <a:buNone/>
              <a:tabLst>
                <a:tab pos="3886200" algn="l"/>
                <a:tab pos="6057900" algn="l"/>
              </a:tabLst>
            </a:pPr>
            <a:r xmlns:a="http://schemas.openxmlformats.org/drawingml/2006/main">
              <a:rPr lang="zh-CN" altLang="zh-CN" sz="2000" b="1">
                <a:latin typeface="Courier New" panose="02070309020205020404" pitchFamily="49" charset="0"/>
                <a:ea typeface="宋体" panose="02010600030101010101" pitchFamily="2" charset="-122"/>
                <a:cs typeface="Courier New" panose="02070309020205020404" pitchFamily="49" charset="0"/>
              </a:rPr>
              <a:t>扫描</a:t>
            </a:r>
            <a:r xmlns:a="http://schemas.openxmlformats.org/drawingml/2006/main">
              <a:rPr lang="zh-CN" altLang="zh-CN" sz="2000" b="1">
                <a:ea typeface="宋体" panose="02010600030101010101" pitchFamily="2" charset="-122"/>
              </a:rPr>
              <a:t> </a:t>
            </a:r>
            <a:r xmlns:a="http://schemas.openxmlformats.org/drawingml/2006/main">
              <a:rPr lang="zh-CN" altLang="zh-CN" sz="2000" b="1" i="1">
                <a:ea typeface="宋体" panose="02010600030101010101" pitchFamily="2" charset="-122"/>
              </a:rPr>
              <a:t>调用输入变量</a:t>
            </a:r>
          </a:p>
          <a:p>
            <a:pPr xmlns:a="http://schemas.openxmlformats.org/drawingml/2006/main">
              <a:lnSpc>
                <a:spcPct val="70000"/>
              </a:lnSpc>
              <a:spcBef>
                <a:spcPts val="8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 scanf("%*d%d", &amp;i);</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12•34¤</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000">
                <a:ea typeface="宋体" panose="02010600030101010101" pitchFamily="2" charset="-122"/>
              </a:rPr>
              <a:t>: 1</a:t>
            </a:r>
          </a:p>
          <a:p>
            <a:pPr xmlns:a="http://schemas.openxmlformats.org/drawingml/2006/main">
              <a:lnSpc>
                <a:spcPct val="70000"/>
              </a:lnSpc>
              <a:spcBef>
                <a:spcPts val="6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：34</a:t>
            </a:r>
          </a:p>
          <a:p>
            <a:pPr xmlns:a="http://schemas.openxmlformats.org/drawingml/2006/main">
              <a:lnSpc>
                <a:spcPct val="70000"/>
              </a:lnSpc>
              <a:spcBef>
                <a:spcPts val="8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 scanf("%*s%s", str);</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My•Fair•Lady¤</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000">
                <a:ea typeface="宋体" panose="02010600030101010101" pitchFamily="2" charset="-122"/>
              </a:rPr>
              <a:t>: 1</a:t>
            </a:r>
          </a:p>
          <a:p>
            <a:pPr xmlns:a="http://schemas.openxmlformats.org/drawingml/2006/main">
              <a:lnSpc>
                <a:spcPct val="70000"/>
              </a:lnSpc>
              <a:spcBef>
                <a:spcPts val="6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str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“公平”</a:t>
            </a:r>
          </a:p>
          <a:p>
            <a:pPr xmlns:a="http://schemas.openxmlformats.org/drawingml/2006/main">
              <a:lnSpc>
                <a:spcPct val="70000"/>
              </a:lnSpc>
              <a:spcBef>
                <a:spcPts val="8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 scanf("%1d%2d%3d",</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12345¤</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000">
                <a:ea typeface="宋体" panose="02010600030101010101" pitchFamily="2" charset="-122"/>
              </a:rPr>
              <a:t>: 3</a:t>
            </a:r>
            <a:endParaRPr xmlns:a="http://schemas.openxmlformats.org/drawingml/2006/main"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3886200" algn="l"/>
                <a:tab pos="6057900" algn="l"/>
              </a:tabLst>
            </a:pP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&amp;i, &amp;j, &amp;k);我</a:t>
            </a:r>
            <a:r xmlns:a="http://schemas.openxmlformats.org/drawingml/2006/main">
              <a:rPr lang="zh-CN" altLang="zh-CN" sz="2000">
                <a:ea typeface="宋体" panose="02010600030101010101" pitchFamily="2" charset="-122"/>
              </a:rPr>
              <a:t>：1</a:t>
            </a:r>
          </a:p>
          <a:p>
            <a:pPr xmlns:a="http://schemas.openxmlformats.org/drawingml/2006/main">
              <a:lnSpc>
                <a:spcPct val="70000"/>
              </a:lnSpc>
              <a:spcBef>
                <a:spcPts val="6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Ĵ </a:t>
            </a:r>
            <a:r xmlns:a="http://schemas.openxmlformats.org/drawingml/2006/main">
              <a:rPr lang="zh-CN" altLang="zh-CN" sz="2000">
                <a:ea typeface="宋体" panose="02010600030101010101" pitchFamily="2" charset="-122"/>
              </a:rPr>
              <a:t>：23</a:t>
            </a:r>
          </a:p>
          <a:p>
            <a:pPr xmlns:a="http://schemas.openxmlformats.org/drawingml/2006/main">
              <a:lnSpc>
                <a:spcPct val="70000"/>
              </a:lnSpc>
              <a:spcBef>
                <a:spcPts val="6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克</a:t>
            </a:r>
            <a:r xmlns:a="http://schemas.openxmlformats.org/drawingml/2006/main">
              <a:rPr lang="zh-CN" altLang="zh-CN" sz="2000">
                <a:ea typeface="宋体" panose="02010600030101010101" pitchFamily="2" charset="-122"/>
              </a:rPr>
              <a:t>：45</a:t>
            </a:r>
          </a:p>
          <a:p>
            <a:pPr xmlns:a="http://schemas.openxmlformats.org/drawingml/2006/main">
              <a:lnSpc>
                <a:spcPct val="70000"/>
              </a:lnSpc>
              <a:spcBef>
                <a:spcPts val="8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 scanf("%2d%2s%2d",</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123456¤</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2000">
                <a:ea typeface="宋体" panose="02010600030101010101" pitchFamily="2" charset="-122"/>
              </a:rPr>
              <a:t>: 3</a:t>
            </a:r>
            <a:endParaRPr xmlns:a="http://schemas.openxmlformats.org/drawingml/2006/main" lang="en-US" altLang="zh-CN" sz="20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3886200" algn="l"/>
                <a:tab pos="6057900" algn="l"/>
              </a:tabLst>
            </a:pP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&amp;i, str, &amp;j);我</a:t>
            </a:r>
            <a:r xmlns:a="http://schemas.openxmlformats.org/drawingml/2006/main">
              <a:rPr lang="zh-CN" altLang="zh-CN" sz="2000">
                <a:ea typeface="宋体" panose="02010600030101010101" pitchFamily="2" charset="-122"/>
              </a:rPr>
              <a:t>：12</a:t>
            </a:r>
          </a:p>
          <a:p>
            <a:pPr xmlns:a="http://schemas.openxmlformats.org/drawingml/2006/main">
              <a:lnSpc>
                <a:spcPct val="70000"/>
              </a:lnSpc>
              <a:spcBef>
                <a:spcPts val="6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字符串</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“34”</a:t>
            </a:r>
            <a:r xmlns:a="http://schemas.openxmlformats.org/drawingml/2006/main">
              <a:rPr lang="zh-CN" altLang="zh-CN" sz="2000">
                <a:ea typeface="宋体" panose="02010600030101010101" pitchFamily="2" charset="-122"/>
              </a:rPr>
              <a:t>  </a:t>
            </a:r>
          </a:p>
          <a:p>
            <a:pPr xmlns:a="http://schemas.openxmlformats.org/drawingml/2006/main">
              <a:lnSpc>
                <a:spcPct val="70000"/>
              </a:lnSpc>
              <a:spcBef>
                <a:spcPts val="600"/>
              </a:spcBef>
              <a:buFontTx/>
              <a:buNone/>
              <a:tabLst>
                <a:tab pos="3886200" algn="l"/>
                <a:tab pos="60579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Ĵ </a:t>
            </a:r>
            <a:r xmlns:a="http://schemas.openxmlformats.org/drawingml/2006/main">
              <a:rPr lang="zh-CN" altLang="zh-CN" sz="2000">
                <a:ea typeface="宋体" panose="02010600030101010101" pitchFamily="2" charset="-122"/>
              </a:rPr>
              <a:t>：56</a:t>
            </a:r>
          </a:p>
        </p:txBody>
      </p:sp>
      <p:sp>
        <p:nvSpPr>
          <p:cNvPr id="4" name="Footer Placeholder 3">
            <a:extLst>
              <a:ext uri="{FF2B5EF4-FFF2-40B4-BE49-F238E27FC236}">
                <a16:creationId xmlns:a16="http://schemas.microsoft.com/office/drawing/2014/main" id="{F0793F7D-505B-1840-6E94-B327BE86163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F259BCF-73BC-92C0-FEB3-D9D588B3531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6C3394C-4D66-1146-905A-BFA791974A2E}" type="slidenum">
              <a:rPr lang="en-US" altLang="zh-CN" sz="1200">
                <a:latin typeface="Arial" panose="020B0604020202020204" pitchFamily="34" charset="0"/>
              </a:rPr>
              <a:pPr/>
              <a:t>103</a:t>
            </a:fld>
            <a:endParaRPr lang="en-US" altLang="zh-CN" sz="1800"/>
          </a:p>
        </p:txBody>
      </p:sp>
      <p:cxnSp>
        <p:nvCxnSpPr>
          <p:cNvPr id="117766" name="Straight Connector 6">
            <a:extLst>
              <a:ext uri="{FF2B5EF4-FFF2-40B4-BE49-F238E27FC236}">
                <a16:creationId xmlns:a16="http://schemas.microsoft.com/office/drawing/2014/main" id="{CE38F4E7-7567-517E-9E6B-3D279EA1805C}"/>
              </a:ext>
            </a:extLst>
          </p:cNvPr>
          <p:cNvCxnSpPr>
            <a:cxnSpLocks noChangeShapeType="1"/>
          </p:cNvCxnSpPr>
          <p:nvPr/>
        </p:nvCxnSpPr>
        <p:spPr bwMode="auto">
          <a:xfrm>
            <a:off x="4660900" y="2857500"/>
            <a:ext cx="731838"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7767" name="Straight Connector 8">
            <a:extLst>
              <a:ext uri="{FF2B5EF4-FFF2-40B4-BE49-F238E27FC236}">
                <a16:creationId xmlns:a16="http://schemas.microsoft.com/office/drawing/2014/main" id="{3AC4CFF3-82C8-E505-52E5-82FEA919CC17}"/>
              </a:ext>
            </a:extLst>
          </p:cNvPr>
          <p:cNvCxnSpPr>
            <a:cxnSpLocks noChangeShapeType="1"/>
          </p:cNvCxnSpPr>
          <p:nvPr/>
        </p:nvCxnSpPr>
        <p:spPr bwMode="auto">
          <a:xfrm>
            <a:off x="4635500" y="3478213"/>
            <a:ext cx="1050925" cy="15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7768" name="Straight Connector 12">
            <a:extLst>
              <a:ext uri="{FF2B5EF4-FFF2-40B4-BE49-F238E27FC236}">
                <a16:creationId xmlns:a16="http://schemas.microsoft.com/office/drawing/2014/main" id="{A872D6E0-90E3-4467-29E6-66BC16A095EF}"/>
              </a:ext>
            </a:extLst>
          </p:cNvPr>
          <p:cNvCxnSpPr>
            <a:cxnSpLocks noChangeShapeType="1"/>
          </p:cNvCxnSpPr>
          <p:nvPr/>
        </p:nvCxnSpPr>
        <p:spPr bwMode="auto">
          <a:xfrm>
            <a:off x="4660900" y="4064000"/>
            <a:ext cx="731838"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7769" name="Straight Connector 14">
            <a:extLst>
              <a:ext uri="{FF2B5EF4-FFF2-40B4-BE49-F238E27FC236}">
                <a16:creationId xmlns:a16="http://schemas.microsoft.com/office/drawing/2014/main" id="{B54C59B8-7E7C-2F71-6A3C-5F5E33B21122}"/>
              </a:ext>
            </a:extLst>
          </p:cNvPr>
          <p:cNvCxnSpPr>
            <a:cxnSpLocks noChangeShapeType="1"/>
          </p:cNvCxnSpPr>
          <p:nvPr/>
        </p:nvCxnSpPr>
        <p:spPr bwMode="auto">
          <a:xfrm>
            <a:off x="4660900" y="5245100"/>
            <a:ext cx="904875"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2C890B67-1D3C-1783-AA41-B259FB9AB5ED}"/>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示例</a:t>
            </a:r>
          </a:p>
        </p:txBody>
      </p:sp>
      <p:sp>
        <p:nvSpPr>
          <p:cNvPr id="118787" name="Content Placeholder 2">
            <a:extLst>
              <a:ext uri="{FF2B5EF4-FFF2-40B4-BE49-F238E27FC236}">
                <a16:creationId xmlns:a16="http://schemas.microsoft.com/office/drawing/2014/main" id="{460E8174-8653-C031-14C2-27DC6C5EB43F}"/>
              </a:ext>
            </a:extLst>
          </p:cNvPr>
          <p:cNvSpPr>
            <a:spLocks noGrp="1"/>
          </p:cNvSpPr>
          <p:nvPr>
            <p:ph idx="1"/>
          </p:nvPr>
        </p:nvSpPr>
        <p:spPr>
          <a:xfrm>
            <a:off x="685800" y="1524000"/>
            <a:ext cx="8153400" cy="4800600"/>
          </a:xfrm>
        </p:spPr>
        <p:txBody>
          <a:bodyPr/>
          <a:lstStyle/>
          <a:p>
            <a:pPr xmlns:a="http://schemas.openxmlformats.org/drawingml/2006/main">
              <a:tabLst>
                <a:tab pos="4572000" algn="l"/>
                <a:tab pos="6400800" algn="l"/>
              </a:tabLst>
            </a:pPr>
            <a:r xmlns:a="http://schemas.openxmlformats.org/drawingml/2006/main">
              <a:rPr lang="zh-CN" altLang="zh-CN" sz="2400">
                <a:ea typeface="宋体" panose="02010600030101010101" pitchFamily="2" charset="-122"/>
              </a:rPr>
              <a:t>说明</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 </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400">
                <a:ea typeface="宋体" panose="02010600030101010101" pitchFamily="2" charset="-122"/>
              </a:rPr>
              <a:t>和</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400">
                <a:ea typeface="宋体" panose="02010600030101010101" pitchFamily="2" charset="-122"/>
              </a:rPr>
              <a:t>转换说明符的示例：</a:t>
            </a:r>
          </a:p>
          <a:p>
            <a:pPr xmlns:a="http://schemas.openxmlformats.org/drawingml/2006/main">
              <a:lnSpc>
                <a:spcPct val="80000"/>
              </a:lnSpc>
              <a:spcBef>
                <a:spcPts val="1200"/>
              </a:spcBef>
              <a:buFontTx/>
              <a:buNone/>
              <a:tabLst>
                <a:tab pos="4572000" algn="l"/>
                <a:tab pos="6400800" algn="l"/>
              </a:tabLst>
            </a:pPr>
            <a:r xmlns:a="http://schemas.openxmlformats.org/drawingml/2006/main">
              <a:rPr lang="zh-CN" altLang="zh-CN" sz="1800" b="1">
                <a:latin typeface="Courier New" panose="02070309020205020404" pitchFamily="49" charset="0"/>
                <a:ea typeface="宋体" panose="02010600030101010101" pitchFamily="2" charset="-122"/>
                <a:cs typeface="Courier New" panose="02070309020205020404" pitchFamily="49" charset="0"/>
              </a:rPr>
              <a:t>扫描</a:t>
            </a:r>
            <a:r xmlns:a="http://schemas.openxmlformats.org/drawingml/2006/main">
              <a:rPr lang="zh-CN" altLang="zh-CN" sz="1800" b="1">
                <a:ea typeface="宋体" panose="02010600030101010101" pitchFamily="2" charset="-122"/>
              </a:rPr>
              <a:t> </a:t>
            </a:r>
            <a:r xmlns:a="http://schemas.openxmlformats.org/drawingml/2006/main">
              <a:rPr lang="zh-CN" altLang="zh-CN" sz="1800" b="1" i="1">
                <a:ea typeface="宋体" panose="02010600030101010101" pitchFamily="2" charset="-122"/>
              </a:rPr>
              <a:t>调用输入变量</a:t>
            </a:r>
          </a:p>
          <a:p>
            <a:pPr xmlns:a="http://schemas.openxmlformats.org/drawingml/2006/main">
              <a:lnSpc>
                <a:spcPct val="80000"/>
              </a:lnSpc>
              <a:spcBef>
                <a:spcPts val="8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scanf("%i%i%i",</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＆一世，</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&amp;j,</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&amp;k);</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12•012•0x12¤</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1800">
                <a:ea typeface="宋体" panose="02010600030101010101" pitchFamily="2" charset="-122"/>
              </a:rPr>
              <a:t>: 3</a:t>
            </a:r>
          </a:p>
          <a:p>
            <a:pPr xmlns:a="http://schemas.openxmlformats.org/drawingml/2006/main">
              <a:lnSpc>
                <a:spcPct val="80000"/>
              </a:lnSpc>
              <a:spcBef>
                <a:spcPts val="6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1800">
                <a:ea typeface="宋体" panose="02010600030101010101" pitchFamily="2" charset="-122"/>
              </a:rPr>
              <a:t>：12</a:t>
            </a:r>
          </a:p>
          <a:p>
            <a:pPr xmlns:a="http://schemas.openxmlformats.org/drawingml/2006/main">
              <a:lnSpc>
                <a:spcPct val="80000"/>
              </a:lnSpc>
              <a:spcBef>
                <a:spcPts val="6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j </a:t>
            </a:r>
            <a:r xmlns:a="http://schemas.openxmlformats.org/drawingml/2006/main">
              <a:rPr lang="zh-CN" altLang="zh-CN" sz="1800">
                <a:ea typeface="宋体" panose="02010600030101010101" pitchFamily="2" charset="-122"/>
              </a:rPr>
              <a:t>: 10</a:t>
            </a:r>
          </a:p>
          <a:p>
            <a:pPr xmlns:a="http://schemas.openxmlformats.org/drawingml/2006/main">
              <a:lnSpc>
                <a:spcPct val="80000"/>
              </a:lnSpc>
              <a:spcBef>
                <a:spcPts val="6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ķ </a:t>
            </a:r>
            <a:r xmlns:a="http://schemas.openxmlformats.org/drawingml/2006/main">
              <a:rPr lang="zh-CN" altLang="zh-CN" sz="1800">
                <a:ea typeface="宋体" panose="02010600030101010101" pitchFamily="2" charset="-122"/>
              </a:rPr>
              <a:t>：18</a:t>
            </a:r>
          </a:p>
          <a:p>
            <a:pPr xmlns:a="http://schemas.openxmlformats.org/drawingml/2006/main">
              <a:lnSpc>
                <a:spcPct val="80000"/>
              </a:lnSpc>
              <a:spcBef>
                <a:spcPts val="8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scanf("%[0123456789]",</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123abc¤</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1800">
                <a:ea typeface="宋体" panose="02010600030101010101" pitchFamily="2" charset="-122"/>
              </a:rPr>
              <a:t>: 1</a:t>
            </a:r>
          </a:p>
          <a:p>
            <a:pPr xmlns:a="http://schemas.openxmlformats.org/drawingml/2006/main">
              <a:lnSpc>
                <a:spcPct val="80000"/>
              </a:lnSpc>
              <a:spcBef>
                <a:spcPts val="6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字符串</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“123”</a:t>
            </a:r>
          </a:p>
          <a:p>
            <a:pPr xmlns:a="http://schemas.openxmlformats.org/drawingml/2006/main">
              <a:lnSpc>
                <a:spcPct val="80000"/>
              </a:lnSpc>
              <a:spcBef>
                <a:spcPts val="8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scanf("%[0123456789]",</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abc123¤</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1800">
                <a:ea typeface="宋体" panose="02010600030101010101" pitchFamily="2" charset="-122"/>
              </a:rPr>
              <a:t>: 0</a:t>
            </a:r>
          </a:p>
          <a:p>
            <a:pPr xmlns:a="http://schemas.openxmlformats.org/drawingml/2006/main">
              <a:lnSpc>
                <a:spcPct val="80000"/>
              </a:lnSpc>
              <a:spcBef>
                <a:spcPts val="6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 </a:t>
            </a:r>
            <a:r xmlns:a="http://schemas.openxmlformats.org/drawingml/2006/main">
              <a:rPr lang="zh-CN" altLang="zh-CN" sz="1800">
                <a:ea typeface="宋体" panose="02010600030101010101" pitchFamily="2" charset="-122"/>
              </a:rPr>
              <a:t>: 不变</a:t>
            </a:r>
          </a:p>
          <a:p>
            <a:pPr xmlns:a="http://schemas.openxmlformats.org/drawingml/2006/main">
              <a:lnSpc>
                <a:spcPct val="80000"/>
              </a:lnSpc>
              <a:spcBef>
                <a:spcPts val="8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scanf("%[^0123456789]",</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str);</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abc123¤ n </a:t>
            </a:r>
            <a:r xmlns:a="http://schemas.openxmlformats.org/drawingml/2006/main">
              <a:rPr lang="zh-CN" altLang="zh-CN" sz="1800">
                <a:ea typeface="宋体" panose="02010600030101010101" pitchFamily="2" charset="-122"/>
              </a:rPr>
              <a:t>: 1</a:t>
            </a:r>
          </a:p>
          <a:p>
            <a:pPr xmlns:a="http://schemas.openxmlformats.org/drawingml/2006/main">
              <a:lnSpc>
                <a:spcPct val="80000"/>
              </a:lnSpc>
              <a:spcBef>
                <a:spcPts val="6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字符串</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“ABC”</a:t>
            </a:r>
          </a:p>
          <a:p>
            <a:pPr xmlns:a="http://schemas.openxmlformats.org/drawingml/2006/main">
              <a:lnSpc>
                <a:spcPct val="80000"/>
              </a:lnSpc>
              <a:spcBef>
                <a:spcPts val="8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scanf("%*d%d%n",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＆一世，</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&amp;j);</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10•20•30¤</a:t>
            </a:r>
            <a:r xmlns:a="http://schemas.openxmlformats.org/drawingml/2006/main">
              <a:rPr lang="zh-CN" altLang="zh-CN" sz="1800">
                <a:ea typeface="宋体" panose="02010600030101010101" pitchFamily="2" charset="-122"/>
              </a:rPr>
              <a:t> </a:t>
            </a: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sz="1800">
                <a:ea typeface="宋体" panose="02010600030101010101" pitchFamily="2" charset="-122"/>
              </a:rPr>
              <a:t>: 1</a:t>
            </a:r>
          </a:p>
          <a:p>
            <a:pPr xmlns:a="http://schemas.openxmlformats.org/drawingml/2006/main">
              <a:lnSpc>
                <a:spcPct val="80000"/>
              </a:lnSpc>
              <a:spcBef>
                <a:spcPts val="6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1800">
                <a:ea typeface="宋体" panose="02010600030101010101" pitchFamily="2" charset="-122"/>
              </a:rPr>
              <a:t>：20</a:t>
            </a:r>
          </a:p>
          <a:p>
            <a:pPr xmlns:a="http://schemas.openxmlformats.org/drawingml/2006/main">
              <a:lnSpc>
                <a:spcPct val="80000"/>
              </a:lnSpc>
              <a:spcBef>
                <a:spcPts val="600"/>
              </a:spcBef>
              <a:buFontTx/>
              <a:buNone/>
              <a:tabLst>
                <a:tab pos="4572000" algn="l"/>
                <a:tab pos="6400800" algn="l"/>
              </a:tabLst>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j </a:t>
            </a:r>
            <a:r xmlns:a="http://schemas.openxmlformats.org/drawingml/2006/main">
              <a:rPr lang="zh-CN" altLang="zh-CN" sz="1800">
                <a:ea typeface="宋体" panose="02010600030101010101" pitchFamily="2" charset="-122"/>
              </a:rPr>
              <a:t>: 5</a:t>
            </a:r>
          </a:p>
        </p:txBody>
      </p:sp>
      <p:sp>
        <p:nvSpPr>
          <p:cNvPr id="4" name="Footer Placeholder 3">
            <a:extLst>
              <a:ext uri="{FF2B5EF4-FFF2-40B4-BE49-F238E27FC236}">
                <a16:creationId xmlns:a16="http://schemas.microsoft.com/office/drawing/2014/main" id="{C49FA912-A47A-1EF0-4F5E-ED5E97C6861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4EE5BCD-F170-4061-17B5-686D17098E5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C0EFE2-21B2-834D-B8FD-6520F1348143}" type="slidenum">
              <a:rPr lang="en-US" altLang="zh-CN" sz="1200">
                <a:latin typeface="Arial" panose="020B0604020202020204" pitchFamily="34" charset="0"/>
              </a:rPr>
              <a:pPr/>
              <a:t>104</a:t>
            </a:fld>
            <a:endParaRPr lang="en-US" altLang="zh-CN" sz="1800"/>
          </a:p>
        </p:txBody>
      </p:sp>
      <p:cxnSp>
        <p:nvCxnSpPr>
          <p:cNvPr id="118790" name="Straight Connector 6">
            <a:extLst>
              <a:ext uri="{FF2B5EF4-FFF2-40B4-BE49-F238E27FC236}">
                <a16:creationId xmlns:a16="http://schemas.microsoft.com/office/drawing/2014/main" id="{2495547C-A8ED-64B0-2F19-ED1770E1F65B}"/>
              </a:ext>
            </a:extLst>
          </p:cNvPr>
          <p:cNvCxnSpPr>
            <a:cxnSpLocks noChangeShapeType="1"/>
          </p:cNvCxnSpPr>
          <p:nvPr/>
        </p:nvCxnSpPr>
        <p:spPr bwMode="auto">
          <a:xfrm>
            <a:off x="5334000" y="2501900"/>
            <a:ext cx="1536700"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8791" name="Straight Connector 8">
            <a:extLst>
              <a:ext uri="{FF2B5EF4-FFF2-40B4-BE49-F238E27FC236}">
                <a16:creationId xmlns:a16="http://schemas.microsoft.com/office/drawing/2014/main" id="{315953EB-A0CD-EB9F-EACE-4D38C101085E}"/>
              </a:ext>
            </a:extLst>
          </p:cNvPr>
          <p:cNvCxnSpPr>
            <a:cxnSpLocks noChangeShapeType="1"/>
          </p:cNvCxnSpPr>
          <p:nvPr/>
        </p:nvCxnSpPr>
        <p:spPr bwMode="auto">
          <a:xfrm>
            <a:off x="5334000" y="3706813"/>
            <a:ext cx="430213" cy="15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8792" name="Straight Connector 8">
            <a:extLst>
              <a:ext uri="{FF2B5EF4-FFF2-40B4-BE49-F238E27FC236}">
                <a16:creationId xmlns:a16="http://schemas.microsoft.com/office/drawing/2014/main" id="{030EB0F4-9C02-7F9D-050D-17FEC58DDF15}"/>
              </a:ext>
            </a:extLst>
          </p:cNvPr>
          <p:cNvCxnSpPr>
            <a:cxnSpLocks noChangeShapeType="1"/>
          </p:cNvCxnSpPr>
          <p:nvPr/>
        </p:nvCxnSpPr>
        <p:spPr bwMode="auto">
          <a:xfrm>
            <a:off x="5335588" y="4953000"/>
            <a:ext cx="430212"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8793" name="Straight Connector 8">
            <a:extLst>
              <a:ext uri="{FF2B5EF4-FFF2-40B4-BE49-F238E27FC236}">
                <a16:creationId xmlns:a16="http://schemas.microsoft.com/office/drawing/2014/main" id="{43E2C6F5-3915-FC4E-88BA-9958ED7C75E1}"/>
              </a:ext>
            </a:extLst>
          </p:cNvPr>
          <p:cNvCxnSpPr>
            <a:cxnSpLocks noChangeShapeType="1"/>
          </p:cNvCxnSpPr>
          <p:nvPr/>
        </p:nvCxnSpPr>
        <p:spPr bwMode="auto">
          <a:xfrm>
            <a:off x="5348288" y="5562600"/>
            <a:ext cx="685800"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43B9AB4C-CE66-FEC0-2C46-A6C12CEE0590}"/>
              </a:ext>
            </a:extLst>
          </p:cNvPr>
          <p:cNvSpPr>
            <a:spLocks noGrp="1"/>
          </p:cNvSpPr>
          <p:nvPr>
            <p:ph type="title"/>
          </p:nvPr>
        </p:nvSpPr>
        <p:spPr/>
        <p:txBody>
          <a:bodyPr/>
          <a:lstStyle/>
          <a:p>
            <a:r xmlns:a="http://schemas.openxmlformats.org/drawingml/2006/main">
              <a:rPr lang="zh-CN" altLang="zh-CN" sz="3100">
                <a:ea typeface="宋体" panose="02010600030101010101" pitchFamily="2" charset="-122"/>
              </a:rPr>
              <a:t>检测文件结束和错误情况</a:t>
            </a:r>
          </a:p>
        </p:txBody>
      </p:sp>
      <p:sp>
        <p:nvSpPr>
          <p:cNvPr id="119811" name="Content Placeholder 2">
            <a:extLst>
              <a:ext uri="{FF2B5EF4-FFF2-40B4-BE49-F238E27FC236}">
                <a16:creationId xmlns:a16="http://schemas.microsoft.com/office/drawing/2014/main" id="{29CD2809-0B8C-CDC8-756F-5BE6D4990B9F}"/>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如果我们要求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函数读取和存储</a:t>
            </a:r>
            <a:r xmlns:a="http://schemas.openxmlformats.org/drawingml/2006/main">
              <a:rPr lang="zh-CN" altLang="zh-CN" i="1">
                <a:ea typeface="宋体" panose="02010600030101010101" pitchFamily="2" charset="-122"/>
                <a:cs typeface="Courier New" panose="02070309020205020404" pitchFamily="49" charset="0"/>
              </a:rPr>
              <a:t>n 个</a:t>
            </a:r>
            <a:r xmlns:a="http://schemas.openxmlformats.org/drawingml/2006/main">
              <a:rPr lang="zh-CN" altLang="zh-CN">
                <a:ea typeface="宋体" panose="02010600030101010101" pitchFamily="2" charset="-122"/>
              </a:rPr>
              <a:t>数据项，我们期望它的返回值为</a:t>
            </a:r>
            <a:r xmlns:a="http://schemas.openxmlformats.org/drawingml/2006/main">
              <a:rPr lang="zh-CN" altLang="zh-CN" i="1">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如果返回值小于</a:t>
            </a:r>
            <a:r xmlns:a="http://schemas.openxmlformats.org/drawingml/2006/main">
              <a:rPr lang="zh-CN" altLang="zh-CN" i="1">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，则出现问题：</a:t>
            </a:r>
          </a:p>
          <a:p>
            <a:pPr xmlns:a="http://schemas.openxmlformats.org/drawingml/2006/main" lvl="1"/>
            <a:r xmlns:a="http://schemas.openxmlformats.org/drawingml/2006/main">
              <a:rPr lang="zh-CN" altLang="zh-CN" b="1" i="1">
                <a:ea typeface="宋体" panose="02010600030101010101" pitchFamily="2" charset="-122"/>
              </a:rPr>
              <a:t>文件结束。</a:t>
            </a:r>
            <a:r xmlns:a="http://schemas.openxmlformats.org/drawingml/2006/main">
              <a:rPr lang="zh-CN" altLang="zh-CN">
                <a:ea typeface="宋体" panose="02010600030101010101" pitchFamily="2" charset="-122"/>
              </a:rPr>
              <a:t>该函数在完全匹配格式字符串之前遇到文件结尾。</a:t>
            </a:r>
          </a:p>
          <a:p>
            <a:pPr xmlns:a="http://schemas.openxmlformats.org/drawingml/2006/main" lvl="1"/>
            <a:r xmlns:a="http://schemas.openxmlformats.org/drawingml/2006/main">
              <a:rPr lang="zh-CN" altLang="zh-CN" b="1" i="1">
                <a:ea typeface="宋体" panose="02010600030101010101" pitchFamily="2" charset="-122"/>
              </a:rPr>
              <a:t>读取错误。</a:t>
            </a:r>
            <a:r xmlns:a="http://schemas.openxmlformats.org/drawingml/2006/main">
              <a:rPr lang="zh-CN" altLang="zh-CN">
                <a:ea typeface="宋体" panose="02010600030101010101" pitchFamily="2" charset="-122"/>
              </a:rPr>
              <a:t>该函数无法从流中读取字符。</a:t>
            </a:r>
          </a:p>
          <a:p>
            <a:pPr xmlns:a="http://schemas.openxmlformats.org/drawingml/2006/main" lvl="1"/>
            <a:r xmlns:a="http://schemas.openxmlformats.org/drawingml/2006/main">
              <a:rPr lang="zh-CN" altLang="zh-CN" b="1" i="1">
                <a:ea typeface="宋体" panose="02010600030101010101" pitchFamily="2" charset="-122"/>
              </a:rPr>
              <a:t>匹配失败。</a:t>
            </a:r>
            <a:r xmlns:a="http://schemas.openxmlformats.org/drawingml/2006/main">
              <a:rPr lang="zh-CN" altLang="zh-CN">
                <a:ea typeface="宋体" panose="02010600030101010101" pitchFamily="2" charset="-122"/>
              </a:rPr>
              <a:t>数据项的格式错误。</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415F5BA-4268-84FB-BEDE-C8215AF980E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242CCEE-A9A8-7718-4EC9-21CD8F7ADB1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2B6CBF-25AC-8749-87B0-5E379161E93F}" type="slidenum">
              <a:rPr lang="en-US" altLang="zh-CN" sz="1200">
                <a:latin typeface="Arial" panose="020B0604020202020204" pitchFamily="34" charset="0"/>
              </a:rPr>
              <a:pPr/>
              <a:t>105</a:t>
            </a:fld>
            <a:endParaRPr lang="en-US" altLang="zh-CN" sz="1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A7B82A88-1ADE-E6EC-B00E-595131FA7776}"/>
              </a:ext>
            </a:extLst>
          </p:cNvPr>
          <p:cNvSpPr>
            <a:spLocks noGrp="1"/>
          </p:cNvSpPr>
          <p:nvPr>
            <p:ph type="title"/>
          </p:nvPr>
        </p:nvSpPr>
        <p:spPr/>
        <p:txBody>
          <a:bodyPr/>
          <a:lstStyle/>
          <a:p>
            <a:r xmlns:a="http://schemas.openxmlformats.org/drawingml/2006/main">
              <a:rPr lang="zh-CN" altLang="zh-CN" sz="3100">
                <a:ea typeface="宋体" panose="02010600030101010101" pitchFamily="2" charset="-122"/>
              </a:rPr>
              <a:t>检测文件结束和错误情况</a:t>
            </a:r>
          </a:p>
        </p:txBody>
      </p:sp>
      <p:sp>
        <p:nvSpPr>
          <p:cNvPr id="120835" name="Content Placeholder 2">
            <a:extLst>
              <a:ext uri="{FF2B5EF4-FFF2-40B4-BE49-F238E27FC236}">
                <a16:creationId xmlns:a16="http://schemas.microsoft.com/office/drawing/2014/main" id="{A5846AAE-CACA-AAB4-5BE5-4B1CA831F78E}"/>
              </a:ext>
            </a:extLst>
          </p:cNvPr>
          <p:cNvSpPr>
            <a:spLocks noGrp="1"/>
          </p:cNvSpPr>
          <p:nvPr>
            <p:ph idx="1"/>
          </p:nvPr>
        </p:nvSpPr>
        <p:spPr/>
        <p:txBody>
          <a:bodyPr/>
          <a:lstStyle/>
          <a:p>
            <a:r xmlns:a="http://schemas.openxmlformats.org/drawingml/2006/main">
              <a:rPr lang="zh-CN" altLang="zh-CN">
                <a:ea typeface="宋体" panose="02010600030101010101" pitchFamily="2" charset="-122"/>
              </a:rPr>
              <a:t>每个流都有两个与之关联的指示器：</a:t>
            </a:r>
            <a:r xmlns:a="http://schemas.openxmlformats.org/drawingml/2006/main">
              <a:rPr lang="zh-CN" altLang="zh-CN" b="1" i="1">
                <a:ea typeface="宋体" panose="02010600030101010101" pitchFamily="2" charset="-122"/>
              </a:rPr>
              <a:t>错误指示器</a:t>
            </a:r>
            <a:r xmlns:a="http://schemas.openxmlformats.org/drawingml/2006/main">
              <a:rPr lang="zh-CN" altLang="zh-CN">
                <a:ea typeface="宋体" panose="02010600030101010101" pitchFamily="2" charset="-122"/>
              </a:rPr>
              <a:t>和</a:t>
            </a:r>
            <a:r xmlns:a="http://schemas.openxmlformats.org/drawingml/2006/main">
              <a:rPr lang="zh-CN" altLang="zh-CN" b="1" i="1">
                <a:ea typeface="宋体" panose="02010600030101010101" pitchFamily="2" charset="-122"/>
              </a:rPr>
              <a:t>文件结束指示器。</a:t>
            </a:r>
            <a:r xmlns:a="http://schemas.openxmlformats.org/drawingml/2006/main">
              <a:rPr lang="zh-CN" altLang="zh-CN">
                <a:ea typeface="宋体" panose="02010600030101010101" pitchFamily="2" charset="-122"/>
              </a:rPr>
              <a:t> </a:t>
            </a:r>
          </a:p>
          <a:p>
            <a:r xmlns:a="http://schemas.openxmlformats.org/drawingml/2006/main">
              <a:rPr lang="zh-CN" altLang="zh-CN">
                <a:ea typeface="宋体" panose="02010600030101010101" pitchFamily="2" charset="-122"/>
              </a:rPr>
              <a:t>打开流时，这些指示符会被清除。</a:t>
            </a:r>
          </a:p>
          <a:p>
            <a:r xmlns:a="http://schemas.openxmlformats.org/drawingml/2006/main">
              <a:rPr lang="zh-CN" altLang="zh-CN">
                <a:ea typeface="宋体" panose="02010600030101010101" pitchFamily="2" charset="-122"/>
              </a:rPr>
              <a:t>遇到文件结束设置文件结束指示符，读取错误设置错误指示符。</a:t>
            </a:r>
          </a:p>
          <a:p>
            <a:pPr xmlns:a="http://schemas.openxmlformats.org/drawingml/2006/main" lvl="1"/>
            <a:r xmlns:a="http://schemas.openxmlformats.org/drawingml/2006/main">
              <a:rPr lang="zh-CN" altLang="zh-CN">
                <a:ea typeface="宋体" panose="02010600030101010101" pitchFamily="2" charset="-122"/>
              </a:rPr>
              <a:t>当输出流上发生写入错误时，也会设置错误指示符。</a:t>
            </a:r>
          </a:p>
          <a:p>
            <a:r xmlns:a="http://schemas.openxmlformats.org/drawingml/2006/main">
              <a:rPr lang="zh-CN" altLang="zh-CN">
                <a:ea typeface="宋体" panose="02010600030101010101" pitchFamily="2" charset="-122"/>
              </a:rPr>
              <a:t>匹配失败不会改变任何一个指标。</a:t>
            </a:r>
          </a:p>
        </p:txBody>
      </p:sp>
      <p:sp>
        <p:nvSpPr>
          <p:cNvPr id="4" name="Footer Placeholder 3">
            <a:extLst>
              <a:ext uri="{FF2B5EF4-FFF2-40B4-BE49-F238E27FC236}">
                <a16:creationId xmlns:a16="http://schemas.microsoft.com/office/drawing/2014/main" id="{07C6B3C5-B43C-7CE6-6E31-0CC7BFBED9B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43ED376-E774-E45E-99C2-18E66349383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82B0A6-430D-8F44-B561-BE5516D5B52F}" type="slidenum">
              <a:rPr lang="en-US" altLang="zh-CN" sz="1200">
                <a:latin typeface="Arial" panose="020B0604020202020204" pitchFamily="34" charset="0"/>
              </a:rPr>
              <a:pPr/>
              <a:t>106</a:t>
            </a:fld>
            <a:endParaRPr lang="en-US" altLang="zh-CN" sz="1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DF121DC9-0C3C-CD93-40F3-166AD30864C5}"/>
              </a:ext>
            </a:extLst>
          </p:cNvPr>
          <p:cNvSpPr>
            <a:spLocks noGrp="1"/>
          </p:cNvSpPr>
          <p:nvPr>
            <p:ph type="title"/>
          </p:nvPr>
        </p:nvSpPr>
        <p:spPr/>
        <p:txBody>
          <a:bodyPr/>
          <a:lstStyle/>
          <a:p>
            <a:r xmlns:a="http://schemas.openxmlformats.org/drawingml/2006/main">
              <a:rPr lang="zh-CN" altLang="zh-CN" sz="3100">
                <a:ea typeface="宋体" panose="02010600030101010101" pitchFamily="2" charset="-122"/>
              </a:rPr>
              <a:t>检测文件结束和错误情况</a:t>
            </a:r>
          </a:p>
        </p:txBody>
      </p:sp>
      <p:sp>
        <p:nvSpPr>
          <p:cNvPr id="121859" name="Content Placeholder 2">
            <a:extLst>
              <a:ext uri="{FF2B5EF4-FFF2-40B4-BE49-F238E27FC236}">
                <a16:creationId xmlns:a16="http://schemas.microsoft.com/office/drawing/2014/main" id="{B65A430D-3ABD-4113-6BE8-ACEF7F467BF7}"/>
              </a:ext>
            </a:extLst>
          </p:cNvPr>
          <p:cNvSpPr>
            <a:spLocks noGrp="1"/>
          </p:cNvSpPr>
          <p:nvPr>
            <p:ph idx="1"/>
          </p:nvPr>
        </p:nvSpPr>
        <p:spPr>
          <a:xfrm>
            <a:off x="685800" y="1524000"/>
            <a:ext cx="7848600" cy="4800600"/>
          </a:xfrm>
        </p:spPr>
        <p:txBody>
          <a:bodyPr/>
          <a:lstStyle/>
          <a:p>
            <a:r xmlns:a="http://schemas.openxmlformats.org/drawingml/2006/main">
              <a:rPr lang="zh-CN" altLang="zh-CN">
                <a:ea typeface="宋体" panose="02010600030101010101" pitchFamily="2" charset="-122"/>
              </a:rPr>
              <a:t>一旦设置了错误或文件结束指示符，它就会保持该状态，直到它被显式清除，可能通过调用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clearerr</a:t>
            </a:r>
            <a:r xmlns:a="http://schemas.openxmlformats.org/drawingml/2006/main">
              <a:rPr lang="zh-CN" altLang="zh-CN">
                <a:ea typeface="宋体" panose="02010600030101010101" pitchFamily="2" charset="-122"/>
              </a:rPr>
              <a:t>函数。</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clearerr</a:t>
            </a:r>
            <a:r xmlns:a="http://schemas.openxmlformats.org/drawingml/2006/main">
              <a:rPr lang="zh-CN" altLang="zh-CN">
                <a:ea typeface="宋体" panose="02010600030101010101" pitchFamily="2" charset="-122"/>
              </a:rPr>
              <a:t>清除文件结尾和错误指示符：</a:t>
            </a:r>
          </a:p>
          <a:p>
            <a:pPr xmlns:a="http://schemas.openxmlformats.org/drawingml/2006/main">
              <a:lnSpc>
                <a:spcPct val="80000"/>
              </a:lnSpc>
              <a:spcBef>
                <a:spcPts val="11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更清晰（fp）；</a:t>
            </a:r>
          </a:p>
          <a:p>
            <a:pPr xmlns:a="http://schemas.openxmlformats.org/drawingml/2006/main">
              <a:lnSpc>
                <a:spcPct val="80000"/>
              </a:lnSpc>
              <a:spcBef>
                <a:spcPts val="600"/>
              </a:spcBef>
              <a:buFontTx/>
              <a:buNone/>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清除</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eof</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和</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错误</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指标</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为了</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clearerr</a:t>
            </a:r>
            <a:r xmlns:a="http://schemas.openxmlformats.org/drawingml/2006/main">
              <a:rPr lang="zh-CN" altLang="zh-CN">
                <a:ea typeface="宋体" panose="02010600030101010101" pitchFamily="2" charset="-122"/>
              </a:rPr>
              <a:t>并不经常需要，因为其他一些库函数会清除一个或两个指标作为副作用。</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93F8439-7AD5-8696-3CA2-2030823BBCF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6CD4EBF-93F0-C5B0-A515-DF256A0E8A4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818EFE-9FD8-AE49-9740-B4ADB20FEA12}" type="slidenum">
              <a:rPr lang="en-US" altLang="zh-CN" sz="1200">
                <a:latin typeface="Arial" panose="020B0604020202020204" pitchFamily="34" charset="0"/>
              </a:rPr>
              <a:pPr/>
              <a:t>107</a:t>
            </a:fld>
            <a:endParaRPr lang="en-US" altLang="zh-CN" sz="1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F742CD83-D447-78AD-E326-7EDC08B911F9}"/>
              </a:ext>
            </a:extLst>
          </p:cNvPr>
          <p:cNvSpPr>
            <a:spLocks noGrp="1"/>
          </p:cNvSpPr>
          <p:nvPr>
            <p:ph type="title"/>
          </p:nvPr>
        </p:nvSpPr>
        <p:spPr/>
        <p:txBody>
          <a:bodyPr/>
          <a:lstStyle/>
          <a:p>
            <a:r xmlns:a="http://schemas.openxmlformats.org/drawingml/2006/main">
              <a:rPr lang="zh-CN" altLang="zh-CN" sz="3100">
                <a:ea typeface="宋体" panose="02010600030101010101" pitchFamily="2" charset="-122"/>
              </a:rPr>
              <a:t>检测文件结束和错误情况</a:t>
            </a:r>
          </a:p>
        </p:txBody>
      </p:sp>
      <p:sp>
        <p:nvSpPr>
          <p:cNvPr id="122883" name="Content Placeholder 2">
            <a:extLst>
              <a:ext uri="{FF2B5EF4-FFF2-40B4-BE49-F238E27FC236}">
                <a16:creationId xmlns:a16="http://schemas.microsoft.com/office/drawing/2014/main" id="{DE0D3BDB-4AA2-8FC2-AFDE-D49935E6994A}"/>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feof</a:t>
            </a:r>
            <a:r xmlns:a="http://schemas.openxmlformats.org/drawingml/2006/main">
              <a:rPr lang="zh-CN" altLang="zh-CN">
                <a:ea typeface="宋体" panose="02010600030101010101" pitchFamily="2" charset="-122"/>
              </a:rPr>
              <a:t>和</a:t>
            </a:r>
            <a:r xmlns:a="http://schemas.openxmlformats.org/drawingml/2006/main">
              <a:rPr lang="zh-CN" altLang="zh-CN">
                <a:ea typeface="宋体" panose="02010600030101010101" pitchFamily="2" charset="-122"/>
              </a:rPr>
              <a:t>ferror</a:t>
            </a:r>
            <a:r xmlns:a="http://schemas.openxmlformats.org/drawingml/2006/main">
              <a:rPr lang="zh-CN" altLang="zh-CN">
                <a:ea typeface="宋体" panose="02010600030101010101" pitchFamily="2" charset="-122"/>
              </a:rPr>
              <a:t>函数可用于测试流的指示符以确定对流的先前操作失败的原因</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a:ea typeface="宋体" panose="02010600030101010101" pitchFamily="2" charset="-122"/>
              </a:rPr>
              <a:t>关联的流设置了文件结束指示符，则</a:t>
            </a:r>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feof(fp)将返回一个非零值</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ferror(fp)</a:t>
            </a:r>
            <a:r xmlns:a="http://schemas.openxmlformats.org/drawingml/2006/main">
              <a:rPr lang="zh-CN" altLang="zh-CN">
                <a:ea typeface="宋体" panose="02010600030101010101" pitchFamily="2" charset="-122"/>
              </a:rPr>
              <a:t>返回一个非零值。</a:t>
            </a:r>
          </a:p>
        </p:txBody>
      </p:sp>
      <p:sp>
        <p:nvSpPr>
          <p:cNvPr id="4" name="Footer Placeholder 3">
            <a:extLst>
              <a:ext uri="{FF2B5EF4-FFF2-40B4-BE49-F238E27FC236}">
                <a16:creationId xmlns:a16="http://schemas.microsoft.com/office/drawing/2014/main" id="{DC14DDA6-27F9-193B-8EDC-92282CAE407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D08EC01-3333-2E6D-CEB3-BD21B0B9D30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803B3F-8EE8-7C46-8891-36BEE9A14EDA}" type="slidenum">
              <a:rPr lang="en-US" altLang="zh-CN" sz="1200">
                <a:latin typeface="Arial" panose="020B0604020202020204" pitchFamily="34" charset="0"/>
              </a:rPr>
              <a:pPr/>
              <a:t>108</a:t>
            </a:fld>
            <a:endParaRPr lang="en-US" altLang="zh-CN"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D0823043-FA68-4ADC-8C33-8D4BAE87CFAF}"/>
              </a:ext>
            </a:extLst>
          </p:cNvPr>
          <p:cNvSpPr>
            <a:spLocks noGrp="1"/>
          </p:cNvSpPr>
          <p:nvPr>
            <p:ph type="title"/>
          </p:nvPr>
        </p:nvSpPr>
        <p:spPr/>
        <p:txBody>
          <a:bodyPr/>
          <a:lstStyle/>
          <a:p>
            <a:r xmlns:a="http://schemas.openxmlformats.org/drawingml/2006/main">
              <a:rPr lang="zh-CN" altLang="zh-CN" sz="3100">
                <a:ea typeface="宋体" panose="02010600030101010101" pitchFamily="2" charset="-122"/>
              </a:rPr>
              <a:t>检测文件结束和错误情况</a:t>
            </a:r>
          </a:p>
        </p:txBody>
      </p:sp>
      <p:sp>
        <p:nvSpPr>
          <p:cNvPr id="123907" name="Content Placeholder 2">
            <a:extLst>
              <a:ext uri="{FF2B5EF4-FFF2-40B4-BE49-F238E27FC236}">
                <a16:creationId xmlns:a16="http://schemas.microsoft.com/office/drawing/2014/main" id="{41E780AF-2817-AA81-0931-E028C9550240}"/>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返回小于预期的值时，</a:t>
            </a:r>
            <a:r xmlns:a="http://schemas.openxmlformats.org/drawingml/2006/main">
              <a:rPr lang="zh-CN" altLang="zh-CN">
                <a:ea typeface="宋体" panose="02010600030101010101" pitchFamily="2" charset="-122"/>
              </a:rPr>
              <a:t>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feof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ferror来判断原因。</a:t>
            </a:r>
          </a:p>
          <a:p>
            <a:pPr xmlns:a="http://schemas.openxmlformats.org/drawingml/2006/main" lvl="1"/>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feof</a:t>
            </a:r>
            <a:r xmlns:a="http://schemas.openxmlformats.org/drawingml/2006/main">
              <a:rPr lang="zh-CN" altLang="zh-CN">
                <a:ea typeface="宋体" panose="02010600030101010101" pitchFamily="2" charset="-122"/>
              </a:rPr>
              <a:t>返回非零值，则已到达输入文件的末尾。</a:t>
            </a:r>
          </a:p>
          <a:p>
            <a:pPr xmlns:a="http://schemas.openxmlformats.org/drawingml/2006/main" lvl="1"/>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ferror</a:t>
            </a:r>
            <a:r xmlns:a="http://schemas.openxmlformats.org/drawingml/2006/main">
              <a:rPr lang="zh-CN" altLang="zh-CN">
                <a:ea typeface="宋体" panose="02010600030101010101" pitchFamily="2" charset="-122"/>
              </a:rPr>
              <a:t>返回非零值，则在输入期间发生读取错误。</a:t>
            </a:r>
          </a:p>
          <a:p>
            <a:pPr xmlns:a="http://schemas.openxmlformats.org/drawingml/2006/main" lvl="1"/>
            <a:r xmlns:a="http://schemas.openxmlformats.org/drawingml/2006/main">
              <a:rPr lang="zh-CN" altLang="zh-CN">
                <a:ea typeface="宋体" panose="02010600030101010101" pitchFamily="2" charset="-122"/>
              </a:rPr>
              <a:t>如果两者都没有返回非零值，则必须发生匹配失败。</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的返回值</a:t>
            </a:r>
            <a:r xmlns:a="http://schemas.openxmlformats.org/drawingml/2006/main">
              <a:rPr lang="zh-CN" altLang="zh-CN">
                <a:ea typeface="宋体" panose="02010600030101010101" pitchFamily="2" charset="-122"/>
              </a:rPr>
              <a:t>表示在问题发生之前读取了多少数据项。</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D0036292-1D4C-7110-A2CA-3BC26935916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44AC746-4A35-F9E9-1720-29A13DF623D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9B8139-5315-C245-AC7D-55C045C40B5C}" type="slidenum">
              <a:rPr lang="en-US" altLang="zh-CN" sz="1200">
                <a:latin typeface="Arial" panose="020B0604020202020204" pitchFamily="34" charset="0"/>
              </a:rPr>
              <a:pPr/>
              <a:t>109</a:t>
            </a:fld>
            <a:endParaRPr lang="en-US" altLang="zh-CN"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FBECBE9-1A98-74DD-5092-BE7B5AA9A83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标准流和重定向</a:t>
            </a:r>
          </a:p>
        </p:txBody>
      </p:sp>
      <p:sp>
        <p:nvSpPr>
          <p:cNvPr id="23555" name="Content Placeholder 2">
            <a:extLst>
              <a:ext uri="{FF2B5EF4-FFF2-40B4-BE49-F238E27FC236}">
                <a16:creationId xmlns:a16="http://schemas.microsoft.com/office/drawing/2014/main" id="{9140FF61-8E11-EBA1-E72A-18DDE0EBC83E}"/>
              </a:ext>
            </a:extLst>
          </p:cNvPr>
          <p:cNvSpPr>
            <a:spLocks noGrp="1"/>
          </p:cNvSpPr>
          <p:nvPr>
            <p:ph idx="1"/>
          </p:nvPr>
        </p:nvSpPr>
        <p:spPr/>
        <p:txBody>
          <a:bodyPr/>
          <a:lstStyle/>
          <a:p>
            <a:r xmlns:a="http://schemas.openxmlformats.org/drawingml/2006/main">
              <a:rPr lang="zh-CN" altLang="zh-CN">
                <a:ea typeface="宋体" panose="02010600030101010101" pitchFamily="2" charset="-122"/>
              </a:rPr>
              <a:t>输出重定向的一个问题是</a:t>
            </a:r>
            <a:r xmlns:a="http://schemas.openxmlformats.org/drawingml/2006/main">
              <a:rPr lang="zh-CN" altLang="zh-CN">
                <a:ea typeface="宋体" panose="02010600030101010101" pitchFamily="2" charset="-122"/>
              </a:rPr>
              <a:t>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标准输出的</a:t>
            </a:r>
            <a:r xmlns:a="http://schemas.openxmlformats.org/drawingml/2006/main">
              <a:rPr lang="zh-CN" altLang="zh-CN" i="1">
                <a:ea typeface="宋体" panose="02010600030101010101" pitchFamily="2" charset="-122"/>
              </a:rPr>
              <a:t>所有内容都</a:t>
            </a:r>
            <a:r xmlns:a="http://schemas.openxmlformats.org/drawingml/2006/main">
              <a:rPr lang="zh-CN" altLang="zh-CN">
                <a:ea typeface="宋体" panose="02010600030101010101" pitchFamily="2" charset="-122"/>
              </a:rPr>
              <a:t>被放入一个文件中。</a:t>
            </a:r>
          </a:p>
          <a:p>
            <a:r xmlns:a="http://schemas.openxmlformats.org/drawingml/2006/main">
              <a:rPr lang="zh-CN" altLang="zh-CN">
                <a:ea typeface="宋体" panose="02010600030101010101" pitchFamily="2" charset="-122"/>
              </a:rPr>
              <a:t>将错误消息写入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stderr</a:t>
            </a:r>
            <a:r xmlns:a="http://schemas.openxmlformats.org/drawingml/2006/main">
              <a:rPr lang="zh-CN" altLang="zh-CN">
                <a:ea typeface="宋体" panose="02010600030101010101" pitchFamily="2" charset="-122"/>
              </a:rPr>
              <a:t>而不是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stdout</a:t>
            </a:r>
            <a:r xmlns:a="http://schemas.openxmlformats.org/drawingml/2006/main">
              <a:rPr lang="zh-CN" altLang="zh-CN">
                <a:ea typeface="宋体" panose="02010600030101010101" pitchFamily="2" charset="-122"/>
              </a:rPr>
              <a:t>可以保证即使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stdout</a:t>
            </a:r>
            <a:r xmlns:a="http://schemas.openxmlformats.org/drawingml/2006/main">
              <a:rPr lang="zh-CN" altLang="zh-CN">
                <a:ea typeface="宋体" panose="02010600030101010101" pitchFamily="2" charset="-122"/>
              </a:rPr>
              <a:t>已被重定向，它们也会出现在屏幕上。</a:t>
            </a:r>
          </a:p>
        </p:txBody>
      </p:sp>
      <p:sp>
        <p:nvSpPr>
          <p:cNvPr id="4" name="Footer Placeholder 3">
            <a:extLst>
              <a:ext uri="{FF2B5EF4-FFF2-40B4-BE49-F238E27FC236}">
                <a16:creationId xmlns:a16="http://schemas.microsoft.com/office/drawing/2014/main" id="{E6B150BB-DB05-1470-364A-C44737ED315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A6B5E89-1A0A-9A58-1BA4-33714DD9C15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2A0A5E-9FED-5348-B2B1-164C338AE083}" type="slidenum">
              <a:rPr lang="en-US" altLang="zh-CN" sz="1200">
                <a:latin typeface="Arial" panose="020B0604020202020204" pitchFamily="34" charset="0"/>
              </a:rPr>
              <a:pPr/>
              <a:t>11</a:t>
            </a:fld>
            <a:endParaRPr lang="en-US" altLang="zh-CN" sz="18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26FA7E19-B9B0-7341-B752-99CC219B1D9E}"/>
              </a:ext>
            </a:extLst>
          </p:cNvPr>
          <p:cNvSpPr>
            <a:spLocks noGrp="1"/>
          </p:cNvSpPr>
          <p:nvPr>
            <p:ph type="title"/>
          </p:nvPr>
        </p:nvSpPr>
        <p:spPr/>
        <p:txBody>
          <a:bodyPr/>
          <a:lstStyle/>
          <a:p>
            <a:r xmlns:a="http://schemas.openxmlformats.org/drawingml/2006/main">
              <a:rPr lang="zh-CN" altLang="zh-CN" sz="3100">
                <a:ea typeface="宋体" panose="02010600030101010101" pitchFamily="2" charset="-122"/>
              </a:rPr>
              <a:t>检测文件结束和错误情况</a:t>
            </a:r>
          </a:p>
        </p:txBody>
      </p:sp>
      <p:sp>
        <p:nvSpPr>
          <p:cNvPr id="124931" name="Content Placeholder 2">
            <a:extLst>
              <a:ext uri="{FF2B5EF4-FFF2-40B4-BE49-F238E27FC236}">
                <a16:creationId xmlns:a16="http://schemas.microsoft.com/office/drawing/2014/main" id="{9D3F7024-0AD0-B929-0C04-FCFBF4EA1ADB}"/>
              </a:ext>
            </a:extLst>
          </p:cNvPr>
          <p:cNvSpPr>
            <a:spLocks noGrp="1"/>
          </p:cNvSpPr>
          <p:nvPr>
            <p:ph idx="1"/>
          </p:nvPr>
        </p:nvSpPr>
        <p:spPr/>
        <p:txBody>
          <a:bodyPr/>
          <a:lstStyle/>
          <a:p>
            <a:r xmlns:a="http://schemas.openxmlformats.org/drawingml/2006/main">
              <a:rPr lang="zh-CN" altLang="zh-CN">
                <a:ea typeface="宋体" panose="02010600030101010101" pitchFamily="2" charset="-122"/>
              </a:rPr>
              <a:t>find_int函数是一个示例，</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它</a:t>
            </a:r>
            <a:r xmlns:a="http://schemas.openxmlformats.org/drawingml/2006/main">
              <a:rPr lang="zh-CN" altLang="zh-CN">
                <a:ea typeface="宋体" panose="02010600030101010101" pitchFamily="2" charset="-122"/>
              </a:rPr>
              <a:t>显示了如何使用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feof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ferror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find_int</a:t>
            </a:r>
            <a:r xmlns:a="http://schemas.openxmlformats.org/drawingml/2006/main">
              <a:rPr lang="zh-CN" altLang="zh-CN">
                <a:ea typeface="宋体" panose="02010600030101010101" pitchFamily="2" charset="-122"/>
              </a:rPr>
              <a:t>在文件中搜索以整数开头的行：</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 = find_int("foo");</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find_int</a:t>
            </a:r>
            <a:r xmlns:a="http://schemas.openxmlformats.org/drawingml/2006/main">
              <a:rPr lang="zh-CN" altLang="zh-CN">
                <a:ea typeface="宋体" panose="02010600030101010101" pitchFamily="2" charset="-122"/>
              </a:rPr>
              <a:t>返回它找到的整数的值或错误代码：</a:t>
            </a:r>
          </a:p>
          <a:p>
            <a:pPr xmlns:a="http://schemas.openxmlformats.org/drawingml/2006/main">
              <a:buFontTx/>
              <a:buNone/>
            </a:pPr>
            <a:r xmlns:a="http://schemas.openxmlformats.org/drawingml/2006/main">
              <a:rPr lang="zh-CN" altLang="zh-CN" sz="2400">
                <a:ea typeface="宋体" panose="02010600030101010101" pitchFamily="2" charset="-122"/>
              </a:rPr>
              <a:t>–1 文件无法打开</a:t>
            </a:r>
          </a:p>
          <a:p>
            <a:pPr xmlns:a="http://schemas.openxmlformats.org/drawingml/2006/main">
              <a:buFontTx/>
              <a:buNone/>
            </a:pPr>
            <a:r xmlns:a="http://schemas.openxmlformats.org/drawingml/2006/main">
              <a:rPr lang="zh-CN" altLang="zh-CN" sz="2400">
                <a:ea typeface="宋体" panose="02010600030101010101" pitchFamily="2" charset="-122"/>
              </a:rPr>
              <a:t>–2 读取错误</a:t>
            </a:r>
          </a:p>
          <a:p>
            <a:pPr xmlns:a="http://schemas.openxmlformats.org/drawingml/2006/main">
              <a:buFontTx/>
              <a:buNone/>
            </a:pPr>
            <a:r xmlns:a="http://schemas.openxmlformats.org/drawingml/2006/main">
              <a:rPr lang="zh-CN" altLang="zh-CN" sz="2400">
                <a:ea typeface="宋体" panose="02010600030101010101" pitchFamily="2" charset="-122"/>
              </a:rPr>
              <a:t>–3 没有行以整数开头</a:t>
            </a:r>
          </a:p>
        </p:txBody>
      </p:sp>
      <p:sp>
        <p:nvSpPr>
          <p:cNvPr id="4" name="Footer Placeholder 3">
            <a:extLst>
              <a:ext uri="{FF2B5EF4-FFF2-40B4-BE49-F238E27FC236}">
                <a16:creationId xmlns:a16="http://schemas.microsoft.com/office/drawing/2014/main" id="{E68AA358-9876-4330-8EE9-E82822EC409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0661C32-8DB1-71B8-2D6A-226C99D4C95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30D663-E416-A349-8752-CA2523A33197}" type="slidenum">
              <a:rPr lang="en-US" altLang="zh-CN" sz="1200">
                <a:latin typeface="Arial" panose="020B0604020202020204" pitchFamily="34" charset="0"/>
              </a:rPr>
              <a:pPr/>
              <a:t>110</a:t>
            </a:fld>
            <a:endParaRPr lang="en-US" altLang="zh-CN" sz="18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2">
            <a:extLst>
              <a:ext uri="{FF2B5EF4-FFF2-40B4-BE49-F238E27FC236}">
                <a16:creationId xmlns:a16="http://schemas.microsoft.com/office/drawing/2014/main" id="{53635F2B-90D3-8808-580F-DBB13AB1246E}"/>
              </a:ext>
            </a:extLst>
          </p:cNvPr>
          <p:cNvSpPr>
            <a:spLocks noGrp="1"/>
          </p:cNvSpPr>
          <p:nvPr>
            <p:ph idx="1"/>
          </p:nvPr>
        </p:nvSpPr>
        <p:spPr>
          <a:xfrm>
            <a:off x="685800" y="762000"/>
            <a:ext cx="7772400" cy="5562600"/>
          </a:xfrm>
        </p:spPr>
        <p:txBody>
          <a:bodyPr/>
          <a:lstStyle/>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find_int(const char *filename)</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文件 *fp = fopen(文件名, "r");</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诠释n;</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如果（fp == NULL）</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返回-1； /* 无法打开文件 */</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 (fscanf(fp, "%d", &amp;n) != 1) {</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如果（错误（fp））{</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fclose(fp);</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返回-2； /* 读取错误 */</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如果（feof（fp））{</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fclose(fp);</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返回-3； /* 没有找到整数 */</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fscanf(fp, "%*[^\n]"); /* 跳过剩下的行 */</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fclose(fp);</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 n;</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F746C033-8E7E-38F0-DC7C-5FD74044B5F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DC86144-4CF4-9191-7939-689DB350DF5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AEF580-1D6D-B049-BD7B-562CD48974AB}" type="slidenum">
              <a:rPr lang="en-US" altLang="zh-CN" sz="1200">
                <a:latin typeface="Arial" panose="020B0604020202020204" pitchFamily="34" charset="0"/>
              </a:rPr>
              <a:pPr/>
              <a:t>111</a:t>
            </a:fld>
            <a:endParaRPr lang="en-US" altLang="zh-CN" sz="18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55B86E5E-9E2A-EB66-7FC0-94C32E9C1E2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字符输入/输出</a:t>
            </a:r>
          </a:p>
        </p:txBody>
      </p:sp>
      <p:sp>
        <p:nvSpPr>
          <p:cNvPr id="126979" name="Content Placeholder 2">
            <a:extLst>
              <a:ext uri="{FF2B5EF4-FFF2-40B4-BE49-F238E27FC236}">
                <a16:creationId xmlns:a16="http://schemas.microsoft.com/office/drawing/2014/main" id="{29BEE0C6-32ED-A29F-81A8-466BBBA36F1E}"/>
              </a:ext>
            </a:extLst>
          </p:cNvPr>
          <p:cNvSpPr>
            <a:spLocks noGrp="1"/>
          </p:cNvSpPr>
          <p:nvPr>
            <p:ph idx="1"/>
          </p:nvPr>
        </p:nvSpPr>
        <p:spPr/>
        <p:txBody>
          <a:bodyPr/>
          <a:lstStyle/>
          <a:p>
            <a:r xmlns:a="http://schemas.openxmlformats.org/drawingml/2006/main">
              <a:rPr lang="zh-CN" altLang="zh-CN">
                <a:ea typeface="宋体" panose="02010600030101010101" pitchFamily="2" charset="-122"/>
              </a:rPr>
              <a:t>下一组库函数可以读取和写入单个字符。</a:t>
            </a:r>
          </a:p>
          <a:p>
            <a:r xmlns:a="http://schemas.openxmlformats.org/drawingml/2006/main">
              <a:rPr lang="zh-CN" altLang="zh-CN">
                <a:ea typeface="宋体" panose="02010600030101010101" pitchFamily="2" charset="-122"/>
              </a:rPr>
              <a:t>这些函数同样适用于文本流和二进制流。</a:t>
            </a:r>
          </a:p>
          <a:p>
            <a:r xmlns:a="http://schemas.openxmlformats.org/drawingml/2006/main">
              <a:rPr lang="zh-CN" altLang="zh-CN">
                <a:ea typeface="宋体" panose="02010600030101010101" pitchFamily="2" charset="-122"/>
              </a:rPr>
              <a:t>这些函数将字符视为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int类型的值</a:t>
            </a:r>
            <a:r xmlns:a="http://schemas.openxmlformats.org/drawingml/2006/main">
              <a:rPr lang="zh-CN" altLang="zh-CN">
                <a:ea typeface="宋体" panose="02010600030101010101" pitchFamily="2" charset="-122"/>
              </a:rPr>
              <a:t>，而不是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char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一个原因是输入函数通过返回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EOF来指示文件结束（或错误）条件，EOF</a:t>
            </a:r>
            <a:r xmlns:a="http://schemas.openxmlformats.org/drawingml/2006/main">
              <a:rPr lang="zh-CN" altLang="zh-CN">
                <a:ea typeface="宋体" panose="02010600030101010101" pitchFamily="2" charset="-122"/>
              </a:rPr>
              <a:t>是一个负整数常量。</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C9A0FEF-8876-C83D-0DCA-0BF9BD8C92A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F12F0D2-6379-810E-5E30-7E7FDB621B7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9E32A4-3021-9C45-B64C-084F04CE5377}" type="slidenum">
              <a:rPr lang="en-US" altLang="zh-CN" sz="1200">
                <a:latin typeface="Arial" panose="020B0604020202020204" pitchFamily="34" charset="0"/>
              </a:rPr>
              <a:pPr/>
              <a:t>112</a:t>
            </a:fld>
            <a:endParaRPr lang="en-US" altLang="zh-CN" sz="18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BC25191C-FC47-A64D-B557-B15F844B532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输出函数</a:t>
            </a:r>
          </a:p>
        </p:txBody>
      </p:sp>
      <p:sp>
        <p:nvSpPr>
          <p:cNvPr id="128003" name="Content Placeholder 2">
            <a:extLst>
              <a:ext uri="{FF2B5EF4-FFF2-40B4-BE49-F238E27FC236}">
                <a16:creationId xmlns:a16="http://schemas.microsoft.com/office/drawing/2014/main" id="{EE2771A2-DBF9-6E7F-AA48-AC21A16BF586}"/>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putchar</a:t>
            </a:r>
            <a:r xmlns:a="http://schemas.openxmlformats.org/drawingml/2006/main">
              <a:rPr lang="zh-CN" altLang="zh-CN">
                <a:ea typeface="宋体" panose="02010600030101010101" pitchFamily="2" charset="-122"/>
                <a:cs typeface="Courier New" panose="02070309020205020404" pitchFamily="49" charset="0"/>
              </a:rPr>
              <a:t>将一个字符写入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标准输出</a:t>
            </a:r>
            <a:r xmlns:a="http://schemas.openxmlformats.org/drawingml/2006/main">
              <a:rPr lang="zh-CN" altLang="zh-CN">
                <a:ea typeface="宋体" panose="02010600030101010101" pitchFamily="2" charset="-122"/>
                <a:cs typeface="Courier New" panose="02070309020205020404" pitchFamily="49" charset="0"/>
              </a:rPr>
              <a:t>流：</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putchar(ch); /* 将 ch 写入标准输出 */</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fputc</a:t>
            </a:r>
            <a:r xmlns:a="http://schemas.openxmlformats.org/drawingml/2006/main">
              <a:rPr lang="zh-CN" altLang="zh-CN">
                <a:ea typeface="宋体" panose="02010600030101010101" pitchFamily="2" charset="-122"/>
                <a:cs typeface="Courier New" panose="02070309020205020404" pitchFamily="49" charset="0"/>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putc</a:t>
            </a:r>
            <a:r xmlns:a="http://schemas.openxmlformats.org/drawingml/2006/main">
              <a:rPr lang="zh-CN" altLang="zh-CN">
                <a:ea typeface="宋体" panose="02010600030101010101" pitchFamily="2" charset="-122"/>
                <a:cs typeface="Courier New" panose="02070309020205020404" pitchFamily="49" charset="0"/>
              </a:rPr>
              <a:t>将一个字符写入任意流：</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fputc(ch, fp); /* 将 ch 写入 fp */</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putc(ch, fp); /* 将 ch 写入 fp */</a:t>
            </a:r>
          </a:p>
          <a:p>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putc</a:t>
            </a:r>
            <a:r xmlns:a="http://schemas.openxmlformats.org/drawingml/2006/main">
              <a:rPr lang="zh-CN" altLang="zh-CN">
                <a:solidFill>
                  <a:srgbClr val="000000"/>
                </a:solidFill>
                <a:ea typeface="宋体" panose="02010600030101010101" pitchFamily="2" charset="-122"/>
              </a:rPr>
              <a:t>通常实现为宏（以及函数），而</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fputc</a:t>
            </a:r>
            <a:r xmlns:a="http://schemas.openxmlformats.org/drawingml/2006/main">
              <a:rPr lang="zh-CN" altLang="zh-CN">
                <a:solidFill>
                  <a:srgbClr val="000000"/>
                </a:solidFill>
                <a:ea typeface="宋体" panose="02010600030101010101" pitchFamily="2" charset="-122"/>
              </a:rPr>
              <a:t>仅实现为函数。</a:t>
            </a:r>
            <a:endParaRPr xmlns:a="http://schemas.openxmlformats.org/drawingml/2006/main" lang="en-US" altLang="zh-CN" sz="2300">
              <a:latin typeface="Courier New" panose="02070309020205020404" pitchFamily="49" charset="0"/>
              <a:ea typeface="宋体" panose="02010600030101010101" pitchFamily="2" charset="-122"/>
              <a:cs typeface="Courier New" panose="02070309020205020404" pitchFamily="49" charset="0"/>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F66FF031-3DA4-E651-7A75-E86E360FBD8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61CC734-BB52-E208-C13E-36A41E7F561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848E48-60E5-0946-8971-12485401734F}" type="slidenum">
              <a:rPr lang="en-US" altLang="zh-CN" sz="1200">
                <a:latin typeface="Arial" panose="020B0604020202020204" pitchFamily="34" charset="0"/>
              </a:rPr>
              <a:pPr/>
              <a:t>113</a:t>
            </a:fld>
            <a:endParaRPr lang="en-US" altLang="zh-CN" sz="18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A52DD07E-6516-D1F4-54D5-D6B514F3DF0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输出函数</a:t>
            </a:r>
          </a:p>
        </p:txBody>
      </p:sp>
      <p:sp>
        <p:nvSpPr>
          <p:cNvPr id="129027" name="Content Placeholder 2">
            <a:extLst>
              <a:ext uri="{FF2B5EF4-FFF2-40B4-BE49-F238E27FC236}">
                <a16:creationId xmlns:a16="http://schemas.microsoft.com/office/drawing/2014/main" id="{F47D60FA-3753-8531-D9F4-2C2CC9C14E9A}"/>
              </a:ext>
            </a:extLst>
          </p:cNvPr>
          <p:cNvSpPr>
            <a:spLocks noGrp="1"/>
          </p:cNvSpPr>
          <p:nvPr>
            <p:ph idx="1"/>
          </p:nvPr>
        </p:nvSpPr>
        <p:spPr>
          <a:xfrm>
            <a:off x="685800" y="1524000"/>
            <a:ext cx="7848600" cy="4800600"/>
          </a:xfrm>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putchar</a:t>
            </a:r>
            <a:r xmlns:a="http://schemas.openxmlformats.org/drawingml/2006/main">
              <a:rPr lang="zh-CN" altLang="zh-CN" sz="2700">
                <a:ea typeface="宋体" panose="02010600030101010101" pitchFamily="2" charset="-122"/>
              </a:rPr>
              <a:t>本身通常是一个宏：</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#define putchar(c) putc((c), 标准输出)</a:t>
            </a:r>
          </a:p>
          <a:p>
            <a:r xmlns:a="http://schemas.openxmlformats.org/drawingml/2006/main">
              <a:rPr lang="zh-CN" altLang="zh-CN" sz="2700">
                <a:ea typeface="宋体" panose="02010600030101010101" pitchFamily="2" charset="-122"/>
              </a:rPr>
              <a:t>C 标准允许</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putc</a:t>
            </a:r>
            <a:r xmlns:a="http://schemas.openxmlformats.org/drawingml/2006/main">
              <a:rPr lang="zh-CN" altLang="zh-CN" sz="2700">
                <a:ea typeface="宋体" panose="02010600030101010101" pitchFamily="2" charset="-122"/>
              </a:rPr>
              <a:t>宏多次评估流参数，而</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fputc</a:t>
            </a:r>
            <a:r xmlns:a="http://schemas.openxmlformats.org/drawingml/2006/main">
              <a:rPr lang="zh-CN" altLang="zh-CN" sz="2700">
                <a:ea typeface="宋体" panose="02010600030101010101" pitchFamily="2" charset="-122"/>
              </a:rPr>
              <a:t>不允许这样做。</a:t>
            </a:r>
          </a:p>
          <a:p>
            <a:r xmlns:a="http://schemas.openxmlformats.org/drawingml/2006/main">
              <a:rPr lang="zh-CN" altLang="zh-CN" sz="2700">
                <a:ea typeface="宋体" panose="02010600030101010101" pitchFamily="2" charset="-122"/>
              </a:rPr>
              <a:t>程序员通常更喜欢</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putc </a:t>
            </a:r>
            <a:r xmlns:a="http://schemas.openxmlformats.org/drawingml/2006/main">
              <a:rPr lang="zh-CN" altLang="zh-CN" sz="2700">
                <a:ea typeface="宋体" panose="02010600030101010101" pitchFamily="2" charset="-122"/>
              </a:rPr>
              <a:t>，它提供了一个更快的程序。</a:t>
            </a:r>
          </a:p>
          <a:p>
            <a:r xmlns:a="http://schemas.openxmlformats.org/drawingml/2006/main">
              <a:rPr lang="zh-CN" altLang="zh-CN" sz="2700">
                <a:ea typeface="宋体" panose="02010600030101010101" pitchFamily="2" charset="-122"/>
              </a:rPr>
              <a:t>如果发生写入错误，所有三个函数都会为流设置错误指示符并返回</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EOF </a:t>
            </a:r>
            <a:r xmlns:a="http://schemas.openxmlformats.org/drawingml/2006/main">
              <a:rPr lang="zh-CN" altLang="zh-CN" sz="2700">
                <a:ea typeface="宋体" panose="02010600030101010101" pitchFamily="2" charset="-122"/>
              </a:rPr>
              <a:t>。</a:t>
            </a:r>
          </a:p>
          <a:p>
            <a:r xmlns:a="http://schemas.openxmlformats.org/drawingml/2006/main">
              <a:rPr lang="zh-CN" altLang="zh-CN" sz="2700">
                <a:ea typeface="宋体" panose="02010600030101010101" pitchFamily="2" charset="-122"/>
              </a:rPr>
              <a:t>否则，它们返回写入的字符。</a:t>
            </a:r>
          </a:p>
        </p:txBody>
      </p:sp>
      <p:sp>
        <p:nvSpPr>
          <p:cNvPr id="4" name="Footer Placeholder 3">
            <a:extLst>
              <a:ext uri="{FF2B5EF4-FFF2-40B4-BE49-F238E27FC236}">
                <a16:creationId xmlns:a16="http://schemas.microsoft.com/office/drawing/2014/main" id="{64E5E730-C9BC-9616-1CAD-E1DA6F56213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AB76EC5-BEA7-1CED-34CB-AE5CB3D5B5E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3D6318-7E76-F54B-80F1-5DB8968CC6DA}" type="slidenum">
              <a:rPr lang="en-US" altLang="zh-CN" sz="1200">
                <a:latin typeface="Arial" panose="020B0604020202020204" pitchFamily="34" charset="0"/>
              </a:rPr>
              <a:pPr/>
              <a:t>114</a:t>
            </a:fld>
            <a:endParaRPr lang="en-US" altLang="zh-CN" sz="1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id="{2B6EF1E9-EAD2-BADE-EB82-0EF87B86087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30051" name="Content Placeholder 2">
            <a:extLst>
              <a:ext uri="{FF2B5EF4-FFF2-40B4-BE49-F238E27FC236}">
                <a16:creationId xmlns:a16="http://schemas.microsoft.com/office/drawing/2014/main" id="{4A7D8FB7-DF45-66E6-D7ED-1BDF5EF18CB7}"/>
              </a:ext>
            </a:extLst>
          </p:cNvPr>
          <p:cNvSpPr>
            <a:spLocks noGrp="1"/>
          </p:cNvSpPr>
          <p:nvPr>
            <p:ph idx="1"/>
          </p:nvPr>
        </p:nvSpPr>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getchar从</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stdin</a:t>
            </a:r>
            <a:r xmlns:a="http://schemas.openxmlformats.org/drawingml/2006/main">
              <a:rPr lang="zh-CN" altLang="zh-CN" sz="2700">
                <a:ea typeface="宋体" panose="02010600030101010101" pitchFamily="2" charset="-122"/>
                <a:cs typeface="Courier New" panose="02070309020205020404" pitchFamily="49" charset="0"/>
              </a:rPr>
              <a:t>读取一个字符</a:t>
            </a:r>
            <a:r xmlns:a="http://schemas.openxmlformats.org/drawingml/2006/main">
              <a:rPr lang="zh-CN" altLang="zh-CN" sz="2700">
                <a:ea typeface="宋体" panose="02010600030101010101" pitchFamily="2" charset="-122"/>
                <a:cs typeface="Courier New" panose="02070309020205020404" pitchFamily="49" charset="0"/>
              </a:rPr>
              <a:t>：</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ch = getchar();</a:t>
            </a:r>
          </a:p>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fgetc</a:t>
            </a:r>
            <a:r xmlns:a="http://schemas.openxmlformats.org/drawingml/2006/main">
              <a:rPr lang="zh-CN" altLang="zh-CN" sz="2700">
                <a:ea typeface="宋体" panose="02010600030101010101" pitchFamily="2" charset="-122"/>
                <a:cs typeface="Courier New" panose="02070309020205020404" pitchFamily="49" charset="0"/>
              </a:rPr>
              <a:t>和</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getc</a:t>
            </a:r>
            <a:r xmlns:a="http://schemas.openxmlformats.org/drawingml/2006/main">
              <a:rPr lang="zh-CN" altLang="zh-CN" sz="2700">
                <a:ea typeface="宋体" panose="02010600030101010101" pitchFamily="2" charset="-122"/>
                <a:cs typeface="Courier New" panose="02070309020205020404" pitchFamily="49" charset="0"/>
              </a:rPr>
              <a:t>从任意流中读取一个字符：</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ch = fgetc(fp);</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ch = getc(fp);</a:t>
            </a:r>
          </a:p>
          <a:p>
            <a:r xmlns:a="http://schemas.openxmlformats.org/drawingml/2006/main">
              <a:rPr lang="zh-CN" altLang="zh-CN" sz="2700">
                <a:ea typeface="宋体" panose="02010600030101010101" pitchFamily="2" charset="-122"/>
              </a:rPr>
              <a:t>所有三个函数都将字符视为</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无符号</a:t>
            </a:r>
            <a:r xmlns:a="http://schemas.openxmlformats.org/drawingml/2006/main">
              <a:rPr lang="zh-CN" altLang="zh-CN" sz="2700">
                <a:ea typeface="宋体" panose="02010600030101010101" pitchFamily="2" charset="-122"/>
              </a:rPr>
              <a:t>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char</a:t>
            </a:r>
            <a:r xmlns:a="http://schemas.openxmlformats.org/drawingml/2006/main">
              <a:rPr lang="zh-CN" altLang="zh-CN" sz="2700">
                <a:ea typeface="宋体" panose="02010600030101010101" pitchFamily="2" charset="-122"/>
              </a:rPr>
              <a:t>值（然后</a:t>
            </a:r>
            <a:r xmlns:a="http://schemas.openxmlformats.org/drawingml/2006/main">
              <a:rPr lang="zh-CN" altLang="zh-CN" sz="2700">
                <a:ea typeface="宋体" panose="02010600030101010101" pitchFamily="2" charset="-122"/>
              </a:rPr>
              <a:t>在返回之前转换为</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int类型）。</a:t>
            </a:r>
          </a:p>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EOF</a:t>
            </a:r>
            <a:r xmlns:a="http://schemas.openxmlformats.org/drawingml/2006/main">
              <a:rPr lang="zh-CN" altLang="zh-CN" sz="2700">
                <a:ea typeface="宋体" panose="02010600030101010101" pitchFamily="2" charset="-122"/>
              </a:rPr>
              <a:t>以外的负值</a:t>
            </a:r>
            <a:r xmlns:a="http://schemas.openxmlformats.org/drawingml/2006/main">
              <a:rPr lang="zh-CN" altLang="zh-CN" sz="2700">
                <a:ea typeface="宋体" panose="02010600030101010101" pitchFamily="2" charset="-122"/>
              </a:rPr>
              <a:t>。</a:t>
            </a:r>
          </a:p>
        </p:txBody>
      </p:sp>
      <p:sp>
        <p:nvSpPr>
          <p:cNvPr id="4" name="Footer Placeholder 3">
            <a:extLst>
              <a:ext uri="{FF2B5EF4-FFF2-40B4-BE49-F238E27FC236}">
                <a16:creationId xmlns:a16="http://schemas.microsoft.com/office/drawing/2014/main" id="{A37A0475-CF82-2977-BE4D-1D3B4E29E32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C83474C-E696-0EF0-FA71-F8726B0FF21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E9EBA9-A12E-A644-99B3-38A92E92DC36}" type="slidenum">
              <a:rPr lang="en-US" altLang="zh-CN" sz="1200">
                <a:latin typeface="Arial" panose="020B0604020202020204" pitchFamily="34" charset="0"/>
              </a:rPr>
              <a:pPr/>
              <a:t>115</a:t>
            </a:fld>
            <a:endParaRPr lang="en-US" altLang="zh-CN" sz="1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8DAA7771-CF4E-3F49-35FE-E4319D41E21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31075" name="Content Placeholder 2">
            <a:extLst>
              <a:ext uri="{FF2B5EF4-FFF2-40B4-BE49-F238E27FC236}">
                <a16:creationId xmlns:a16="http://schemas.microsoft.com/office/drawing/2014/main" id="{5CD8808D-FDC7-9EBF-1DC9-9AC5FFAA2B50}"/>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a:t>
            </a:r>
            <a:r xmlns:a="http://schemas.openxmlformats.org/drawingml/2006/main">
              <a:rPr lang="zh-CN" altLang="zh-CN">
                <a:ea typeface="宋体" panose="02010600030101010101" pitchFamily="2" charset="-122"/>
              </a:rPr>
              <a:t>通常实现为宏（以及函数），而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fgetc</a:t>
            </a:r>
            <a:r xmlns:a="http://schemas.openxmlformats.org/drawingml/2006/main">
              <a:rPr lang="zh-CN" altLang="zh-CN">
                <a:ea typeface="宋体" panose="02010600030101010101" pitchFamily="2" charset="-122"/>
              </a:rPr>
              <a:t>仅实现为函数。</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a:t>
            </a:r>
            <a:r xmlns:a="http://schemas.openxmlformats.org/drawingml/2006/main">
              <a:rPr lang="zh-CN" altLang="zh-CN">
                <a:ea typeface="宋体" panose="02010600030101010101" pitchFamily="2" charset="-122"/>
              </a:rPr>
              <a:t>通常也是一个宏：</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#define getchar() getc(stdin)</a:t>
            </a:r>
          </a:p>
          <a:p>
            <a:r xmlns:a="http://schemas.openxmlformats.org/drawingml/2006/main">
              <a:rPr lang="zh-CN" altLang="zh-CN">
                <a:ea typeface="宋体" panose="02010600030101010101" pitchFamily="2" charset="-122"/>
              </a:rPr>
              <a:t>程序员通常更喜欢</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a:t>
            </a:r>
            <a:r xmlns:a="http://schemas.openxmlformats.org/drawingml/2006/main">
              <a:rPr lang="zh-CN" altLang="zh-CN">
                <a:ea typeface="宋体" panose="02010600030101010101" pitchFamily="2" charset="-122"/>
              </a:rPr>
              <a:t>而不是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fgetc </a:t>
            </a:r>
            <a:r xmlns:a="http://schemas.openxmlformats.org/drawingml/2006/main">
              <a:rPr lang="zh-CN"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97FE2E6-F916-4129-684C-D97FD601221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5D5262D-7C22-0654-9724-C54E2E95171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F6AAF9-10F4-B346-A5F1-84A8831E3AEC}" type="slidenum">
              <a:rPr lang="en-US" altLang="zh-CN" sz="1200">
                <a:latin typeface="Arial" panose="020B0604020202020204" pitchFamily="34" charset="0"/>
              </a:rPr>
              <a:pPr/>
              <a:t>116</a:t>
            </a:fld>
            <a:endParaRPr lang="en-US" altLang="zh-CN" sz="18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45819847-EE34-7D92-95A7-E802A299A27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32099" name="Content Placeholder 2">
            <a:extLst>
              <a:ext uri="{FF2B5EF4-FFF2-40B4-BE49-F238E27FC236}">
                <a16:creationId xmlns:a16="http://schemas.microsoft.com/office/drawing/2014/main" id="{1A8BF8E9-F785-11F6-4072-05885CC43E99}"/>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如果出现问题</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fgetc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getchar函数的行为相同。</a:t>
            </a:r>
          </a:p>
          <a:p>
            <a:r xmlns:a="http://schemas.openxmlformats.org/drawingml/2006/main">
              <a:rPr lang="zh-CN" altLang="zh-CN">
                <a:ea typeface="宋体" panose="02010600030101010101" pitchFamily="2" charset="-122"/>
              </a:rPr>
              <a:t>在文件结束时，他们设置流的文件结束指示符并返回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如果发生读取错误，它们会设置流的错误指示器并返回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为了区分这两种情况，我们可以调用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feof</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ferror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B74B9588-5064-D0C9-2849-A4DC6FAA0AF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5D995E8-C9D8-BC5B-F09F-C155BA669E9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CB36F1B-C9AA-5B45-BC11-9279F9E4F71F}" type="slidenum">
              <a:rPr lang="en-US" altLang="zh-CN" sz="1200">
                <a:latin typeface="Arial" panose="020B0604020202020204" pitchFamily="34" charset="0"/>
              </a:rPr>
              <a:pPr/>
              <a:t>117</a:t>
            </a:fld>
            <a:endParaRPr lang="en-US" altLang="zh-CN"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D9936955-9460-4549-7ABD-405A868AB77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33123" name="Content Placeholder 2">
            <a:extLst>
              <a:ext uri="{FF2B5EF4-FFF2-40B4-BE49-F238E27FC236}">
                <a16:creationId xmlns:a16="http://schemas.microsoft.com/office/drawing/2014/main" id="{D3282705-B94F-96DE-6769-DD9D1CCAEE66}"/>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fgetc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a:t>
            </a:r>
            <a:r xmlns:a="http://schemas.openxmlformats.org/drawingml/2006/main">
              <a:rPr lang="zh-CN" altLang="zh-CN">
                <a:ea typeface="宋体" panose="02010600030101010101" pitchFamily="2" charset="-122"/>
              </a:rPr>
              <a:t>最常见的用途之一</a:t>
            </a:r>
            <a:r xmlns:a="http://schemas.openxmlformats.org/drawingml/2006/main">
              <a:rPr lang="zh-CN" altLang="zh-CN">
                <a:ea typeface="宋体" panose="02010600030101010101" pitchFamily="2" charset="-122"/>
              </a:rPr>
              <a:t>是从文件中读取字符。</a:t>
            </a:r>
          </a:p>
          <a:p>
            <a:r xmlns:a="http://schemas.openxmlformats.org/drawingml/2006/main">
              <a:rPr lang="zh-CN" altLang="zh-CN">
                <a:ea typeface="宋体" panose="02010600030101010101" pitchFamily="2" charset="-122"/>
              </a:rPr>
              <a:t>的典型</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while</a:t>
            </a:r>
            <a:r xmlns:a="http://schemas.openxmlformats.org/drawingml/2006/main">
              <a:rPr lang="zh-CN" altLang="zh-CN">
                <a:ea typeface="宋体" panose="02010600030101010101" pitchFamily="2" charset="-122"/>
              </a:rPr>
              <a:t>循环：</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而（（ch = getc（fp））！= EOF）{</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solidFill>
                  <a:srgbClr val="000000"/>
                </a:solidFill>
                <a:ea typeface="宋体" panose="02010600030101010101" pitchFamily="2" charset="-122"/>
              </a:rPr>
              <a:t>始终将返回值存储在</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solidFill>
                  <a:srgbClr val="000000"/>
                </a:solidFill>
                <a:ea typeface="宋体" panose="02010600030101010101" pitchFamily="2" charset="-122"/>
              </a:rPr>
              <a:t>变量中，而不是</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char</a:t>
            </a:r>
            <a:r xmlns:a="http://schemas.openxmlformats.org/drawingml/2006/main">
              <a:rPr lang="zh-CN" altLang="zh-CN">
                <a:solidFill>
                  <a:srgbClr val="000000"/>
                </a:solidFill>
                <a:ea typeface="宋体" panose="02010600030101010101" pitchFamily="2" charset="-122"/>
              </a:rPr>
              <a:t>变量中。</a:t>
            </a:r>
          </a:p>
          <a:p>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EOF</a:t>
            </a:r>
            <a:r xmlns:a="http://schemas.openxmlformats.org/drawingml/2006/main">
              <a:rPr lang="zh-CN" altLang="zh-CN">
                <a:solidFill>
                  <a:srgbClr val="000000"/>
                </a:solidFill>
                <a:ea typeface="宋体" panose="02010600030101010101" pitchFamily="2" charset="-122"/>
              </a:rPr>
              <a:t>测试</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char</a:t>
            </a:r>
            <a:r xmlns:a="http://schemas.openxmlformats.org/drawingml/2006/main">
              <a:rPr lang="zh-CN" altLang="zh-CN">
                <a:solidFill>
                  <a:srgbClr val="000000"/>
                </a:solidFill>
                <a:ea typeface="宋体" panose="02010600030101010101" pitchFamily="2" charset="-122"/>
              </a:rPr>
              <a:t>变量</a:t>
            </a:r>
            <a:r xmlns:a="http://schemas.openxmlformats.org/drawingml/2006/main">
              <a:rPr lang="zh-CN" altLang="zh-CN">
                <a:solidFill>
                  <a:srgbClr val="000000"/>
                </a:solidFill>
                <a:ea typeface="宋体" panose="02010600030101010101" pitchFamily="2" charset="-122"/>
              </a:rPr>
              <a:t>可能会给出错误的结果。</a:t>
            </a:r>
          </a:p>
          <a:p>
            <a:pPr>
              <a:lnSpc>
                <a:spcPct val="80000"/>
              </a:lnSpc>
              <a:spcBef>
                <a:spcPts val="600"/>
              </a:spcBef>
              <a:buFontTx/>
              <a:buNone/>
            </a:pPr>
            <a:endParaRPr lang="en-US" altLang="zh-CN" sz="2400">
              <a:latin typeface="Courier New" panose="02070309020205020404" pitchFamily="49" charset="0"/>
              <a:ea typeface="宋体" panose="02010600030101010101" pitchFamily="2" charset="-122"/>
              <a:cs typeface="Courier New" panose="02070309020205020404" pitchFamily="49" charset="0"/>
            </a:endParaRPr>
          </a:p>
        </p:txBody>
      </p:sp>
      <p:sp>
        <p:nvSpPr>
          <p:cNvPr id="4" name="Footer Placeholder 3">
            <a:extLst>
              <a:ext uri="{FF2B5EF4-FFF2-40B4-BE49-F238E27FC236}">
                <a16:creationId xmlns:a16="http://schemas.microsoft.com/office/drawing/2014/main" id="{CD05097C-DE5E-86DB-F5D7-E6D07C317A2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5BE6496-0557-F63F-6691-36E86BC1C6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8D6F0F-0A71-CB4E-A72D-7F290A005E7B}" type="slidenum">
              <a:rPr lang="en-US" altLang="zh-CN" sz="1200">
                <a:latin typeface="Arial" panose="020B0604020202020204" pitchFamily="34" charset="0"/>
              </a:rPr>
              <a:pPr/>
              <a:t>118</a:t>
            </a:fld>
            <a:endParaRPr lang="en-US" altLang="zh-CN" sz="18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a:extLst>
              <a:ext uri="{FF2B5EF4-FFF2-40B4-BE49-F238E27FC236}">
                <a16:creationId xmlns:a16="http://schemas.microsoft.com/office/drawing/2014/main" id="{A5D4D23C-555B-2C36-2AA0-BD09575ED09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34147" name="Content Placeholder 2">
            <a:extLst>
              <a:ext uri="{FF2B5EF4-FFF2-40B4-BE49-F238E27FC236}">
                <a16:creationId xmlns:a16="http://schemas.microsoft.com/office/drawing/2014/main" id="{3A58A36E-E5F5-902E-56F5-3D4D84F1953B}"/>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ungetc函数“推回”从流中读取</a:t>
            </a:r>
            <a:r xmlns:a="http://schemas.openxmlformats.org/drawingml/2006/main">
              <a:rPr lang="zh-CN" altLang="zh-CN">
                <a:ea typeface="宋体" panose="02010600030101010101" pitchFamily="2" charset="-122"/>
              </a:rPr>
              <a:t>的</a:t>
            </a:r>
            <a:r xmlns:a="http://schemas.openxmlformats.org/drawingml/2006/main">
              <a:rPr lang="zh-CN" altLang="zh-CN">
                <a:ea typeface="宋体" panose="02010600030101010101" pitchFamily="2" charset="-122"/>
              </a:rPr>
              <a:t>字符并清除流的文件结束指示符。</a:t>
            </a:r>
          </a:p>
          <a:p>
            <a:r xmlns:a="http://schemas.openxmlformats.org/drawingml/2006/main">
              <a:rPr lang="zh-CN" altLang="zh-CN">
                <a:ea typeface="宋体" panose="02010600030101010101" pitchFamily="2" charset="-122"/>
              </a:rPr>
              <a:t>读取一系列数字的循环，在第一个非数字处停止：</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而（isdigit（ch = getc（fp）））{</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ungetc(ch, fp);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推回读取的最后一个字符 */</a:t>
            </a:r>
          </a:p>
        </p:txBody>
      </p:sp>
      <p:sp>
        <p:nvSpPr>
          <p:cNvPr id="4" name="Footer Placeholder 3">
            <a:extLst>
              <a:ext uri="{FF2B5EF4-FFF2-40B4-BE49-F238E27FC236}">
                <a16:creationId xmlns:a16="http://schemas.microsoft.com/office/drawing/2014/main" id="{3F8F9EF5-D07D-1EA4-089B-8B28D27F166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BDF9F88-27C2-35FB-44AE-8530C94A69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0F35F5-8631-1C41-A9C7-84CC409AA360}" type="slidenum">
              <a:rPr lang="en-US" altLang="zh-CN" sz="1200">
                <a:latin typeface="Arial" panose="020B0604020202020204" pitchFamily="34" charset="0"/>
              </a:rPr>
              <a:pPr/>
              <a:t>119</a:t>
            </a:fld>
            <a:endParaRPr lang="en-US" altLang="zh-C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164DC7D-06F4-F7E0-058F-36A5E25D17F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文本文件与二进制文件</a:t>
            </a:r>
          </a:p>
        </p:txBody>
      </p:sp>
      <p:sp>
        <p:nvSpPr>
          <p:cNvPr id="24579" name="Content Placeholder 2">
            <a:extLst>
              <a:ext uri="{FF2B5EF4-FFF2-40B4-BE49-F238E27FC236}">
                <a16:creationId xmlns:a16="http://schemas.microsoft.com/office/drawing/2014/main" id="{E7FFCB32-ED58-670B-3866-8CB916880FB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支持两种文件：文本文件和二进制文件。</a:t>
            </a:r>
          </a:p>
          <a:p>
            <a:r xmlns:a="http://schemas.openxmlformats.org/drawingml/2006/main">
              <a:rPr lang="zh-CN" altLang="zh-CN" b="1" i="1">
                <a:ea typeface="宋体" panose="02010600030101010101" pitchFamily="2" charset="-122"/>
              </a:rPr>
              <a:t>文本文件</a:t>
            </a:r>
            <a:r xmlns:a="http://schemas.openxmlformats.org/drawingml/2006/main">
              <a:rPr lang="zh-CN" altLang="zh-CN">
                <a:ea typeface="宋体" panose="02010600030101010101" pitchFamily="2" charset="-122"/>
              </a:rPr>
              <a:t>中的字节</a:t>
            </a:r>
            <a:r xmlns:a="http://schemas.openxmlformats.org/drawingml/2006/main">
              <a:rPr lang="zh-CN" altLang="zh-CN">
                <a:ea typeface="宋体" panose="02010600030101010101" pitchFamily="2" charset="-122"/>
              </a:rPr>
              <a:t>代表字符，允许人们检查或编辑文件。</a:t>
            </a:r>
          </a:p>
          <a:p>
            <a:pPr xmlns:a="http://schemas.openxmlformats.org/drawingml/2006/main" lvl="1"/>
            <a:r xmlns:a="http://schemas.openxmlformats.org/drawingml/2006/main">
              <a:rPr lang="zh-CN" altLang="zh-CN">
                <a:ea typeface="宋体" panose="02010600030101010101" pitchFamily="2" charset="-122"/>
              </a:rPr>
              <a:t>C 程序的源代码存储在文本文件中。</a:t>
            </a:r>
          </a:p>
          <a:p>
            <a:r xmlns:a="http://schemas.openxmlformats.org/drawingml/2006/main">
              <a:rPr lang="zh-CN" altLang="zh-CN">
                <a:ea typeface="宋体" panose="02010600030101010101" pitchFamily="2" charset="-122"/>
              </a:rPr>
              <a:t>在</a:t>
            </a:r>
            <a:r xmlns:a="http://schemas.openxmlformats.org/drawingml/2006/main">
              <a:rPr lang="zh-CN" altLang="zh-CN" b="1" i="1">
                <a:ea typeface="宋体" panose="02010600030101010101" pitchFamily="2" charset="-122"/>
              </a:rPr>
              <a:t>二进制文件中，</a:t>
            </a:r>
            <a:r xmlns:a="http://schemas.openxmlformats.org/drawingml/2006/main">
              <a:rPr lang="zh-CN" altLang="zh-CN">
                <a:ea typeface="宋体" panose="02010600030101010101" pitchFamily="2" charset="-122"/>
              </a:rPr>
              <a:t>字节不一定代表字符。</a:t>
            </a:r>
          </a:p>
          <a:p>
            <a:pPr xmlns:a="http://schemas.openxmlformats.org/drawingml/2006/main" lvl="1"/>
            <a:r xmlns:a="http://schemas.openxmlformats.org/drawingml/2006/main">
              <a:rPr lang="zh-CN" altLang="zh-CN" sz="2300">
                <a:ea typeface="宋体" panose="02010600030101010101" pitchFamily="2" charset="-122"/>
              </a:rPr>
              <a:t>字节组可能代表其他类型的数据，例如整数和浮点数。</a:t>
            </a:r>
          </a:p>
          <a:p>
            <a:pPr xmlns:a="http://schemas.openxmlformats.org/drawingml/2006/main" lvl="1"/>
            <a:r xmlns:a="http://schemas.openxmlformats.org/drawingml/2006/main">
              <a:rPr lang="zh-CN" altLang="zh-CN">
                <a:ea typeface="宋体" panose="02010600030101010101" pitchFamily="2" charset="-122"/>
              </a:rPr>
              <a:t>可执行的 C 程序存储在二进制文件中。</a:t>
            </a:r>
          </a:p>
        </p:txBody>
      </p:sp>
      <p:sp>
        <p:nvSpPr>
          <p:cNvPr id="4" name="Footer Placeholder 3">
            <a:extLst>
              <a:ext uri="{FF2B5EF4-FFF2-40B4-BE49-F238E27FC236}">
                <a16:creationId xmlns:a16="http://schemas.microsoft.com/office/drawing/2014/main" id="{CF3EF33C-80A6-C17F-2719-752A331BAAA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46C069B-FE75-211A-C016-BC11DA2B21A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E1F533-70CC-734D-B5E0-744E1944A0FD}" type="slidenum">
              <a:rPr lang="en-US" altLang="zh-CN" sz="1200">
                <a:latin typeface="Arial" panose="020B0604020202020204" pitchFamily="34" charset="0"/>
              </a:rPr>
              <a:pPr/>
              <a:t>12</a:t>
            </a:fld>
            <a:endParaRPr lang="en-US" altLang="zh-CN" sz="18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7696B7CB-4F6A-809C-97E8-D3D30D1C491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35171" name="Content Placeholder 2">
            <a:extLst>
              <a:ext uri="{FF2B5EF4-FFF2-40B4-BE49-F238E27FC236}">
                <a16:creationId xmlns:a16="http://schemas.microsoft.com/office/drawing/2014/main" id="{F445B52C-1FB9-24B0-5138-9A1C7057C1F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ungetc</a:t>
            </a:r>
            <a:r xmlns:a="http://schemas.openxmlformats.org/drawingml/2006/main">
              <a:rPr lang="zh-CN" altLang="zh-CN">
                <a:ea typeface="宋体" panose="02010600030101010101" pitchFamily="2" charset="-122"/>
              </a:rPr>
              <a:t>可以推回的字符数</a:t>
            </a:r>
            <a:r xmlns:a="http://schemas.openxmlformats.org/drawingml/2006/main">
              <a:rPr lang="zh-CN" altLang="zh-CN">
                <a:ea typeface="宋体" panose="02010600030101010101" pitchFamily="2" charset="-122"/>
              </a:rPr>
              <a:t>不等；只有第一次调用才能保证成功。</a:t>
            </a:r>
          </a:p>
          <a:p>
            <a:r xmlns:a="http://schemas.openxmlformats.org/drawingml/2006/main">
              <a:rPr lang="zh-CN" altLang="zh-CN">
                <a:ea typeface="宋体" panose="02010600030101010101" pitchFamily="2" charset="-122"/>
              </a:rPr>
              <a:t>调用文件定位函数（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fsetpos</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rewind </a:t>
            </a:r>
            <a:r xmlns:a="http://schemas.openxmlformats.org/drawingml/2006/main">
              <a:rPr lang="zh-CN" altLang="zh-CN">
                <a:ea typeface="宋体" panose="02010600030101010101" pitchFamily="2" charset="-122"/>
              </a:rPr>
              <a:t>）会导致推回的字符丢失。</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ungetc</a:t>
            </a:r>
            <a:r xmlns:a="http://schemas.openxmlformats.org/drawingml/2006/main">
              <a:rPr lang="zh-CN" altLang="zh-CN">
                <a:ea typeface="宋体" panose="02010600030101010101" pitchFamily="2" charset="-122"/>
              </a:rPr>
              <a:t>返回它被要求推回的字符。</a:t>
            </a:r>
          </a:p>
          <a:p>
            <a:pPr xmlns:a="http://schemas.openxmlformats.org/drawingml/2006/main" lvl="1"/>
            <a:r xmlns:a="http://schemas.openxmlformats.org/drawingml/2006/main">
              <a:rPr lang="zh-CN" altLang="zh-CN">
                <a:ea typeface="宋体" panose="02010600030101010101" pitchFamily="2" charset="-122"/>
              </a:rPr>
              <a:t>如果尝试推回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a:t>
            </a:r>
            <a:r xmlns:a="http://schemas.openxmlformats.org/drawingml/2006/main">
              <a:rPr lang="zh-CN" altLang="zh-CN">
                <a:ea typeface="宋体" panose="02010600030101010101" pitchFamily="2" charset="-122"/>
              </a:rPr>
              <a:t>或推回超过允许的字符数，则</a:t>
            </a:r>
            <a:r xmlns:a="http://schemas.openxmlformats.org/drawingml/2006/main">
              <a:rPr lang="zh-CN" altLang="zh-CN">
                <a:ea typeface="宋体" panose="02010600030101010101" pitchFamily="2" charset="-122"/>
              </a:rPr>
              <a:t>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 。</a:t>
            </a:r>
          </a:p>
        </p:txBody>
      </p:sp>
      <p:sp>
        <p:nvSpPr>
          <p:cNvPr id="4" name="Footer Placeholder 3">
            <a:extLst>
              <a:ext uri="{FF2B5EF4-FFF2-40B4-BE49-F238E27FC236}">
                <a16:creationId xmlns:a16="http://schemas.microsoft.com/office/drawing/2014/main" id="{749CA342-0FA9-A901-99F1-DDC4D08C299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B8FC2E4-4B7E-3031-67C6-6103AFD45D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FB02D9-9662-4241-8415-B528D53F24D0}" type="slidenum">
              <a:rPr lang="en-US" altLang="zh-CN" sz="1200">
                <a:latin typeface="Arial" panose="020B0604020202020204" pitchFamily="34" charset="0"/>
              </a:rPr>
              <a:pPr/>
              <a:t>120</a:t>
            </a:fld>
            <a:endParaRPr lang="en-US" altLang="zh-CN" sz="18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id="{DA009A6E-A662-7761-39F6-A4A036B7D66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程序：复制文件</a:t>
            </a:r>
          </a:p>
        </p:txBody>
      </p:sp>
      <p:sp>
        <p:nvSpPr>
          <p:cNvPr id="136195" name="Content Placeholder 2">
            <a:extLst>
              <a:ext uri="{FF2B5EF4-FFF2-40B4-BE49-F238E27FC236}">
                <a16:creationId xmlns:a16="http://schemas.microsoft.com/office/drawing/2014/main" id="{F580537B-9A98-3D9E-0336-355142C5A292}"/>
              </a:ext>
            </a:extLst>
          </p:cNvPr>
          <p:cNvSpPr>
            <a:spLocks noGrp="1"/>
          </p:cNvSpPr>
          <p:nvPr>
            <p:ph idx="1"/>
          </p:nvPr>
        </p:nvSpPr>
        <p:spPr/>
        <p:txBody>
          <a:bodyPr/>
          <a:lstStyle/>
          <a:p>
            <a:r xmlns:a="http://schemas.openxmlformats.org/drawingml/2006/main">
              <a:rPr lang="zh-CN" altLang="zh-CN">
                <a:ea typeface="宋体" panose="02010600030101010101" pitchFamily="2" charset="-122"/>
              </a:rPr>
              <a:t>fcopy.c程序制作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文件</a:t>
            </a:r>
            <a:r xmlns:a="http://schemas.openxmlformats.org/drawingml/2006/main">
              <a:rPr lang="zh-CN" altLang="zh-CN">
                <a:ea typeface="宋体" panose="02010600030101010101" pitchFamily="2" charset="-122"/>
              </a:rPr>
              <a:t>的副本。</a:t>
            </a:r>
          </a:p>
          <a:p>
            <a:r xmlns:a="http://schemas.openxmlformats.org/drawingml/2006/main">
              <a:rPr lang="zh-CN" altLang="zh-CN">
                <a:ea typeface="宋体" panose="02010600030101010101" pitchFamily="2" charset="-122"/>
              </a:rPr>
              <a:t>执行程序时，将在命令行中指定原始文件和新文件的名称。</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fcopy</a:t>
            </a:r>
            <a:r xmlns:a="http://schemas.openxmlformats.org/drawingml/2006/main">
              <a:rPr lang="zh-CN" altLang="zh-CN">
                <a:ea typeface="宋体" panose="02010600030101010101" pitchFamily="2" charset="-122"/>
              </a:rPr>
              <a:t>将文件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f1.c复制</a:t>
            </a:r>
            <a:r xmlns:a="http://schemas.openxmlformats.org/drawingml/2006/main">
              <a:rPr lang="zh-CN" altLang="zh-CN">
                <a:ea typeface="宋体" panose="02010600030101010101" pitchFamily="2" charset="-122"/>
              </a:rPr>
              <a:t>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f2.c的示例</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fcopy f1.c f2.c</a:t>
            </a:r>
          </a:p>
          <a:p>
            <a:r xmlns:a="http://schemas.openxmlformats.org/drawingml/2006/main">
              <a:rPr lang="zh-CN" altLang="zh-CN">
                <a:ea typeface="宋体" panose="02010600030101010101" pitchFamily="2" charset="-122"/>
              </a:rPr>
              <a:t>如果命令行中的文件名不完全是两个，或者其中一个文件都无法打开，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fcopy将发出错误消息。</a:t>
            </a:r>
          </a:p>
        </p:txBody>
      </p:sp>
      <p:sp>
        <p:nvSpPr>
          <p:cNvPr id="4" name="Footer Placeholder 3">
            <a:extLst>
              <a:ext uri="{FF2B5EF4-FFF2-40B4-BE49-F238E27FC236}">
                <a16:creationId xmlns:a16="http://schemas.microsoft.com/office/drawing/2014/main" id="{ECC9B4AE-918D-FA53-9340-4F4EEDD76EB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F6785A7-7C9D-8EFD-C233-8CEB5704262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2197E7-7E4C-894B-8D4F-004F73C32CCC}" type="slidenum">
              <a:rPr lang="en-US" altLang="zh-CN" sz="1200">
                <a:latin typeface="Arial" panose="020B0604020202020204" pitchFamily="34" charset="0"/>
              </a:rPr>
              <a:pPr/>
              <a:t>121</a:t>
            </a:fld>
            <a:endParaRPr lang="en-US" altLang="zh-CN" sz="18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14BA8291-F70A-0323-3339-48784CAE37C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程序：复制文件</a:t>
            </a:r>
          </a:p>
        </p:txBody>
      </p:sp>
      <p:sp>
        <p:nvSpPr>
          <p:cNvPr id="137219" name="Content Placeholder 2">
            <a:extLst>
              <a:ext uri="{FF2B5EF4-FFF2-40B4-BE49-F238E27FC236}">
                <a16:creationId xmlns:a16="http://schemas.microsoft.com/office/drawing/2014/main" id="{E407DA4D-AA19-7FD0-DF7D-C20C681B98EB}"/>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“rb”</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“wb”</a:t>
            </a:r>
            <a:r xmlns:a="http://schemas.openxmlformats.org/drawingml/2006/main">
              <a:rPr lang="zh-CN" altLang="zh-CN">
                <a:ea typeface="宋体" panose="02010600030101010101" pitchFamily="2" charset="-122"/>
              </a:rPr>
              <a:t>作为文件模式使</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fcopy</a:t>
            </a:r>
            <a:r xmlns:a="http://schemas.openxmlformats.org/drawingml/2006/main">
              <a:rPr lang="zh-CN" altLang="zh-CN">
                <a:ea typeface="宋体" panose="02010600030101010101" pitchFamily="2" charset="-122"/>
              </a:rPr>
              <a:t>可以复制文本和二进制文件。</a:t>
            </a:r>
          </a:p>
          <a:p>
            <a:r xmlns:a="http://schemas.openxmlformats.org/drawingml/2006/main">
              <a:rPr lang="zh-CN" altLang="zh-CN">
                <a:ea typeface="宋体" panose="02010600030101010101" pitchFamily="2" charset="-122"/>
              </a:rPr>
              <a:t>如果我们改用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 </a:t>
            </a:r>
            <a:r xmlns:a="http://schemas.openxmlformats.org/drawingml/2006/main">
              <a:rPr lang="zh-CN" altLang="zh-CN">
                <a:ea typeface="宋体" panose="02010600030101010101" pitchFamily="2" charset="-122"/>
              </a:rPr>
              <a:t>，程序不一定能够复制二进制文件。</a:t>
            </a:r>
          </a:p>
        </p:txBody>
      </p:sp>
      <p:sp>
        <p:nvSpPr>
          <p:cNvPr id="4" name="Footer Placeholder 3">
            <a:extLst>
              <a:ext uri="{FF2B5EF4-FFF2-40B4-BE49-F238E27FC236}">
                <a16:creationId xmlns:a16="http://schemas.microsoft.com/office/drawing/2014/main" id="{E36B1D6D-5B8C-B537-23D3-8824060CCEA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777CC98-23A6-160B-4E34-E0F4C6C568B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41A20C-4F79-154E-9A17-93B011D5B81F}" type="slidenum">
              <a:rPr lang="en-US" altLang="zh-CN" sz="1200">
                <a:latin typeface="Arial" panose="020B0604020202020204" pitchFamily="34" charset="0"/>
              </a:rPr>
              <a:pPr/>
              <a:t>122</a:t>
            </a:fld>
            <a:endParaRPr lang="en-US" altLang="zh-CN" sz="18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Content Placeholder 2">
            <a:extLst>
              <a:ext uri="{FF2B5EF4-FFF2-40B4-BE49-F238E27FC236}">
                <a16:creationId xmlns:a16="http://schemas.microsoft.com/office/drawing/2014/main" id="{34BA4A63-2310-8E94-409E-9BF710ACBAB4}"/>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复制文件</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复制一个文件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main(int argc, char *argv[])</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文件 *source_fp, *dest_fp;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整数通道；</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如果（argc！= 3）{</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fprintf(stderr, "用法: fcopy source dest\n");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7C7AF076-71DC-6C78-BEE5-9AD3AA2FAFB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73C94BA-8750-B04E-683F-B5DD7014DD1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8B22A1-1908-E14D-A78E-7333F5D39D11}" type="slidenum">
              <a:rPr lang="en-US" altLang="zh-CN" sz="1200">
                <a:latin typeface="Arial" panose="020B0604020202020204" pitchFamily="34" charset="0"/>
              </a:rPr>
              <a:pPr/>
              <a:t>123</a:t>
            </a:fld>
            <a:endParaRPr lang="en-US" altLang="zh-CN" sz="18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Content Placeholder 2">
            <a:extLst>
              <a:ext uri="{FF2B5EF4-FFF2-40B4-BE49-F238E27FC236}">
                <a16:creationId xmlns:a16="http://schemas.microsoft.com/office/drawing/2014/main" id="{BE5C0E0A-15DA-E6E4-E222-F1DBB95686E1}"/>
              </a:ext>
            </a:extLst>
          </p:cNvPr>
          <p:cNvSpPr>
            <a:spLocks noGrp="1"/>
          </p:cNvSpPr>
          <p:nvPr>
            <p:ph idx="1"/>
          </p:nvPr>
        </p:nvSpPr>
        <p:spPr>
          <a:xfrm>
            <a:off x="685800" y="762000"/>
            <a:ext cx="77724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((source_fp = fopen(argv[1], "rb")) == NULL)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fprintf(stderr, "无法打开 %s\n", argv[1]);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((dest_fp = fopen(argv[2], "wb")) == NULL)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fprintf(stderr, "无法打开 %s\n", argv[2]);</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fclose(source_fp);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而 ((ch = getc(source_fp)) != EOF)</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putc(ch, dest_fp);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fclose(source_fp);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fclose（dest_fp）；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F6EA10CD-9FA8-A971-9947-B4DE598218C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407490B-23C0-9A45-8793-6EC2A391C1B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57CD27-44F9-AA4B-AA04-7F290FEBCA94}" type="slidenum">
              <a:rPr lang="en-US" altLang="zh-CN" sz="1200">
                <a:latin typeface="Arial" panose="020B0604020202020204" pitchFamily="34" charset="0"/>
              </a:rPr>
              <a:pPr/>
              <a:t>124</a:t>
            </a:fld>
            <a:endParaRPr lang="en-US" altLang="zh-CN" sz="18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a:extLst>
              <a:ext uri="{FF2B5EF4-FFF2-40B4-BE49-F238E27FC236}">
                <a16:creationId xmlns:a16="http://schemas.microsoft.com/office/drawing/2014/main" id="{4E335B21-32C8-AD5C-69CD-79A4C5065FA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线路 I/O</a:t>
            </a:r>
          </a:p>
        </p:txBody>
      </p:sp>
      <p:sp>
        <p:nvSpPr>
          <p:cNvPr id="140291" name="Content Placeholder 2">
            <a:extLst>
              <a:ext uri="{FF2B5EF4-FFF2-40B4-BE49-F238E27FC236}">
                <a16:creationId xmlns:a16="http://schemas.microsoft.com/office/drawing/2014/main" id="{B9628422-BBD6-B0E7-BCE2-6E1F36F7C06A}"/>
              </a:ext>
            </a:extLst>
          </p:cNvPr>
          <p:cNvSpPr>
            <a:spLocks noGrp="1"/>
          </p:cNvSpPr>
          <p:nvPr>
            <p:ph idx="1"/>
          </p:nvPr>
        </p:nvSpPr>
        <p:spPr/>
        <p:txBody>
          <a:bodyPr/>
          <a:lstStyle/>
          <a:p>
            <a:r xmlns:a="http://schemas.openxmlformats.org/drawingml/2006/main">
              <a:rPr lang="zh-CN" altLang="zh-CN">
                <a:ea typeface="宋体" panose="02010600030101010101" pitchFamily="2" charset="-122"/>
              </a:rPr>
              <a:t>下一组中的库函数能够读取和写入行。</a:t>
            </a:r>
          </a:p>
          <a:p>
            <a:r xmlns:a="http://schemas.openxmlformats.org/drawingml/2006/main">
              <a:rPr lang="zh-CN" altLang="zh-CN">
                <a:ea typeface="宋体" panose="02010600030101010101" pitchFamily="2" charset="-122"/>
              </a:rPr>
              <a:t>这些函数主要用于文本流，尽管将它们用于二进制流也是合法的。</a:t>
            </a:r>
          </a:p>
        </p:txBody>
      </p:sp>
      <p:sp>
        <p:nvSpPr>
          <p:cNvPr id="4" name="Footer Placeholder 3">
            <a:extLst>
              <a:ext uri="{FF2B5EF4-FFF2-40B4-BE49-F238E27FC236}">
                <a16:creationId xmlns:a16="http://schemas.microsoft.com/office/drawing/2014/main" id="{5E09FB9D-BD13-F149-17D9-E291A636748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CC3577C-4266-3519-604E-B5904375757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B321162-C33E-134D-9F1E-36CAD445D707}" type="slidenum">
              <a:rPr lang="en-US" altLang="zh-CN" sz="1200">
                <a:latin typeface="Arial" panose="020B0604020202020204" pitchFamily="34" charset="0"/>
              </a:rPr>
              <a:pPr/>
              <a:t>125</a:t>
            </a:fld>
            <a:endParaRPr lang="en-US" altLang="zh-CN" sz="18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5975B9C6-EB4B-19DF-D783-1C7B2E13020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输出函数</a:t>
            </a:r>
          </a:p>
        </p:txBody>
      </p:sp>
      <p:sp>
        <p:nvSpPr>
          <p:cNvPr id="141315" name="Content Placeholder 2">
            <a:extLst>
              <a:ext uri="{FF2B5EF4-FFF2-40B4-BE49-F238E27FC236}">
                <a16:creationId xmlns:a16="http://schemas.microsoft.com/office/drawing/2014/main" id="{72EC0699-B9A5-8DCD-E2B4-BAA4DB85DAAD}"/>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puts函数</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一串字符写入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stdout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puts("嗨，那里！"); /* 写入标准输出 */</a:t>
            </a:r>
          </a:p>
          <a:p>
            <a:r xmlns:a="http://schemas.openxmlformats.org/drawingml/2006/main">
              <a:rPr lang="zh-CN" altLang="zh-CN">
                <a:ea typeface="宋体" panose="02010600030101010101" pitchFamily="2" charset="-122"/>
              </a:rPr>
              <a:t>在将字符写入字符串后，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puts</a:t>
            </a:r>
            <a:r xmlns:a="http://schemas.openxmlformats.org/drawingml/2006/main">
              <a:rPr lang="zh-CN" altLang="zh-CN">
                <a:ea typeface="宋体" panose="02010600030101010101" pitchFamily="2" charset="-122"/>
              </a:rPr>
              <a:t>总是添加一个换行符。</a:t>
            </a:r>
          </a:p>
        </p:txBody>
      </p:sp>
      <p:sp>
        <p:nvSpPr>
          <p:cNvPr id="4" name="Footer Placeholder 3">
            <a:extLst>
              <a:ext uri="{FF2B5EF4-FFF2-40B4-BE49-F238E27FC236}">
                <a16:creationId xmlns:a16="http://schemas.microsoft.com/office/drawing/2014/main" id="{D6A3E58D-2BD1-05C2-8D9B-DC9C40F80AD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F834EF5-8147-DE58-3748-6A9F3A59A1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7FED94-1167-9740-8C8F-0B9F6E2DB0A3}" type="slidenum">
              <a:rPr lang="en-US" altLang="zh-CN" sz="1200">
                <a:latin typeface="Arial" panose="020B0604020202020204" pitchFamily="34" charset="0"/>
              </a:rPr>
              <a:pPr/>
              <a:t>126</a:t>
            </a:fld>
            <a:endParaRPr lang="en-US" altLang="zh-CN" sz="18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D695AEA6-FF52-0C8F-E850-F9C6DECB880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输出函数</a:t>
            </a:r>
          </a:p>
        </p:txBody>
      </p:sp>
      <p:sp>
        <p:nvSpPr>
          <p:cNvPr id="142339" name="Content Placeholder 2">
            <a:extLst>
              <a:ext uri="{FF2B5EF4-FFF2-40B4-BE49-F238E27FC236}">
                <a16:creationId xmlns:a16="http://schemas.microsoft.com/office/drawing/2014/main" id="{1ABBDA59-24FF-E07A-AF4F-C67461D13AE4}"/>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fputs</a:t>
            </a:r>
            <a:r xmlns:a="http://schemas.openxmlformats.org/drawingml/2006/main">
              <a:rPr lang="zh-CN" altLang="zh-CN">
                <a:ea typeface="宋体" panose="02010600030101010101" pitchFamily="2" charset="-122"/>
              </a:rPr>
              <a:t>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puts的更通用版本</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它的第二个参数指示输出应写入的流：</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fputs("嗨，</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那里！”，</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写</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至</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ea typeface="宋体" panose="02010600030101010101" pitchFamily="2" charset="-122"/>
              </a:rPr>
              <a:t>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puts不同</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fputs</a:t>
            </a:r>
            <a:r xmlns:a="http://schemas.openxmlformats.org/drawingml/2006/main">
              <a:rPr lang="zh-CN" altLang="zh-CN">
                <a:ea typeface="宋体" panose="02010600030101010101" pitchFamily="2" charset="-122"/>
              </a:rPr>
              <a:t>函数不会写入换行符，除非字符串中存在换行符。</a:t>
            </a:r>
          </a:p>
          <a:p>
            <a:r xmlns:a="http://schemas.openxmlformats.org/drawingml/2006/main">
              <a:rPr lang="zh-CN" altLang="zh-CN">
                <a:ea typeface="宋体" panose="02010600030101010101" pitchFamily="2" charset="-122"/>
              </a:rPr>
              <a:t>如果发生写入错误，</a:t>
            </a:r>
            <a:r xmlns:a="http://schemas.openxmlformats.org/drawingml/2006/main">
              <a:rPr lang="zh-CN" altLang="zh-CN">
                <a:ea typeface="宋体" panose="02010600030101010101" pitchFamily="2" charset="-122"/>
              </a:rPr>
              <a:t>这两个函数都返回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 ；</a:t>
            </a:r>
            <a:r xmlns:a="http://schemas.openxmlformats.org/drawingml/2006/main">
              <a:rPr lang="zh-CN" altLang="zh-CN">
                <a:ea typeface="宋体" panose="02010600030101010101" pitchFamily="2" charset="-122"/>
              </a:rPr>
              <a:t>否则，它们返回一个非负数。</a:t>
            </a:r>
          </a:p>
        </p:txBody>
      </p:sp>
      <p:sp>
        <p:nvSpPr>
          <p:cNvPr id="4" name="Footer Placeholder 3">
            <a:extLst>
              <a:ext uri="{FF2B5EF4-FFF2-40B4-BE49-F238E27FC236}">
                <a16:creationId xmlns:a16="http://schemas.microsoft.com/office/drawing/2014/main" id="{43530CB2-5D6B-4D60-C545-5A2123C8C6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CD7677B-3886-597D-F447-A051350742D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B2EA24-5CFE-954D-893C-86E8E4144B20}" type="slidenum">
              <a:rPr lang="en-US" altLang="zh-CN" sz="1200">
                <a:latin typeface="Arial" panose="020B0604020202020204" pitchFamily="34" charset="0"/>
              </a:rPr>
              <a:pPr/>
              <a:t>127</a:t>
            </a:fld>
            <a:endParaRPr lang="en-US" altLang="zh-CN" sz="18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a:extLst>
              <a:ext uri="{FF2B5EF4-FFF2-40B4-BE49-F238E27FC236}">
                <a16:creationId xmlns:a16="http://schemas.microsoft.com/office/drawing/2014/main" id="{8CF41BF8-88E9-7D7E-B76D-B85A29588D3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43363" name="Content Placeholder 2">
            <a:extLst>
              <a:ext uri="{FF2B5EF4-FFF2-40B4-BE49-F238E27FC236}">
                <a16:creationId xmlns:a16="http://schemas.microsoft.com/office/drawing/2014/main" id="{C376BEF3-2138-75E2-D8AD-1E8C1622B745}"/>
              </a:ext>
            </a:extLst>
          </p:cNvPr>
          <p:cNvSpPr>
            <a:spLocks noGrp="1"/>
          </p:cNvSpPr>
          <p:nvPr>
            <p:ph idx="1"/>
          </p:nvPr>
        </p:nvSpPr>
        <p:spPr>
          <a:xfrm>
            <a:off x="685800" y="1524000"/>
            <a:ext cx="78486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gets函数</a:t>
            </a:r>
            <a:r xmlns:a="http://schemas.openxmlformats.org/drawingml/2006/main">
              <a:rPr lang="zh-CN" altLang="zh-CN">
                <a:ea typeface="宋体" panose="02010600030101010101" pitchFamily="2" charset="-122"/>
              </a:rPr>
              <a:t>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stdin</a:t>
            </a:r>
            <a:r xmlns:a="http://schemas.openxmlformats.org/drawingml/2006/main">
              <a:rPr lang="zh-CN" altLang="zh-CN">
                <a:ea typeface="宋体" panose="02010600030101010101" pitchFamily="2" charset="-122"/>
              </a:rPr>
              <a:t>读取一行输入</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获取（str）； /* 从标准输入读取一行 */</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get一个一个地读取字符，将它们存储在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a:t>
            </a:r>
            <a:r xmlns:a="http://schemas.openxmlformats.org/drawingml/2006/main">
              <a:rPr lang="zh-CN" altLang="zh-CN">
                <a:ea typeface="宋体" panose="02010600030101010101" pitchFamily="2" charset="-122"/>
              </a:rPr>
              <a:t>指向的数组中</a:t>
            </a:r>
            <a:r xmlns:a="http://schemas.openxmlformats.org/drawingml/2006/main">
              <a:rPr lang="zh-CN" altLang="zh-CN">
                <a:ea typeface="宋体" panose="02010600030101010101" pitchFamily="2" charset="-122"/>
              </a:rPr>
              <a:t>，直到它读取一个换行符（它丢弃）。</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a:t>
            </a:r>
            <a:r xmlns:a="http://schemas.openxmlformats.org/drawingml/2006/main">
              <a:rPr lang="zh-CN" altLang="zh-CN">
                <a:ea typeface="宋体" panose="02010600030101010101" pitchFamily="2" charset="-122"/>
              </a:rPr>
              <a:t>是更通用的 get 版本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可以从任何流中读取。</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a:t>
            </a:r>
            <a:r xmlns:a="http://schemas.openxmlformats.org/drawingml/2006/main">
              <a:rPr lang="zh-CN" altLang="zh-CN">
                <a:ea typeface="宋体" panose="02010600030101010101" pitchFamily="2" charset="-122"/>
              </a:rPr>
              <a:t>也比</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gets更安全</a:t>
            </a:r>
            <a:r xmlns:a="http://schemas.openxmlformats.org/drawingml/2006/main">
              <a:rPr lang="zh-CN" altLang="zh-CN">
                <a:ea typeface="宋体" panose="02010600030101010101" pitchFamily="2" charset="-122"/>
              </a:rPr>
              <a:t>，因为它限制了它将存储的字符数。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A931734-9DF7-1E12-9C3A-F90A2A2528E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C1AB80-E6DD-343D-0821-F8401F30FD3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AFFEC1-CC5E-5644-88E7-9F6B6B449DDE}" type="slidenum">
              <a:rPr lang="en-US" altLang="zh-CN" sz="1200">
                <a:latin typeface="Arial" panose="020B0604020202020204" pitchFamily="34" charset="0"/>
              </a:rPr>
              <a:pPr/>
              <a:t>128</a:t>
            </a:fld>
            <a:endParaRPr lang="en-US" altLang="zh-CN" sz="18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a:extLst>
              <a:ext uri="{FF2B5EF4-FFF2-40B4-BE49-F238E27FC236}">
                <a16:creationId xmlns:a16="http://schemas.microsoft.com/office/drawing/2014/main" id="{1D2D3E80-3D5A-B373-4187-88FB0689458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44387" name="Content Placeholder 2">
            <a:extLst>
              <a:ext uri="{FF2B5EF4-FFF2-40B4-BE49-F238E27FC236}">
                <a16:creationId xmlns:a16="http://schemas.microsoft.com/office/drawing/2014/main" id="{4E2C30CD-B38C-5965-FFB2-EE24D6DA619B}"/>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将一行读入名为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str的字符数组中的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a:t>
            </a:r>
            <a:r xmlns:a="http://schemas.openxmlformats.org/drawingml/2006/main">
              <a:rPr lang="zh-CN" altLang="zh-CN">
                <a:ea typeface="宋体" panose="02010600030101010101" pitchFamily="2" charset="-122"/>
              </a:rPr>
              <a:t>调用</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fgets(str, sizeof(str), fp);</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a:t>
            </a:r>
            <a:r xmlns:a="http://schemas.openxmlformats.org/drawingml/2006/main">
              <a:rPr lang="zh-CN" altLang="zh-CN">
                <a:ea typeface="宋体" panose="02010600030101010101" pitchFamily="2" charset="-122"/>
              </a:rPr>
              <a:t>将读取字符，直到它到达第一个换行符或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sizeof(str) </a:t>
            </a:r>
            <a:r xmlns:a="http://schemas.openxmlformats.org/drawingml/2006/main">
              <a:rPr lang="zh-CN" altLang="zh-CN">
                <a:ea typeface="宋体" panose="02010600030101010101" pitchFamily="2" charset="-122"/>
              </a:rPr>
              <a:t>- 已读取 1 个字符。</a:t>
            </a:r>
          </a:p>
          <a:p>
            <a:r xmlns:a="http://schemas.openxmlformats.org/drawingml/2006/main">
              <a:rPr lang="zh-CN" altLang="zh-CN">
                <a:ea typeface="宋体" panose="02010600030101010101" pitchFamily="2" charset="-122"/>
              </a:rPr>
              <a:t>如果它读取换行符，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a:t>
            </a:r>
            <a:r xmlns:a="http://schemas.openxmlformats.org/drawingml/2006/main">
              <a:rPr lang="zh-CN" altLang="zh-CN">
                <a:ea typeface="宋体" panose="02010600030101010101" pitchFamily="2" charset="-122"/>
              </a:rPr>
              <a:t>会将其与其他字符一起存储。</a:t>
            </a:r>
          </a:p>
        </p:txBody>
      </p:sp>
      <p:sp>
        <p:nvSpPr>
          <p:cNvPr id="4" name="Footer Placeholder 3">
            <a:extLst>
              <a:ext uri="{FF2B5EF4-FFF2-40B4-BE49-F238E27FC236}">
                <a16:creationId xmlns:a16="http://schemas.microsoft.com/office/drawing/2014/main" id="{21E35AAE-902A-B712-8C38-71533A82327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623B35F-62D9-5042-1EF7-C5FFF4BCDCC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37C270-B881-7E4F-B12D-D004395D734A}" type="slidenum">
              <a:rPr lang="en-US" altLang="zh-CN" sz="1200">
                <a:latin typeface="Arial" panose="020B0604020202020204" pitchFamily="34" charset="0"/>
              </a:rPr>
              <a:pPr/>
              <a:t>129</a:t>
            </a:fld>
            <a:endParaRPr lang="en-US" altLang="zh-C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3C0DA4A-7E06-0DD3-3B93-3C13C7092D9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文本文件与二进制文件</a:t>
            </a:r>
          </a:p>
        </p:txBody>
      </p:sp>
      <p:sp>
        <p:nvSpPr>
          <p:cNvPr id="25603" name="Content Placeholder 2">
            <a:extLst>
              <a:ext uri="{FF2B5EF4-FFF2-40B4-BE49-F238E27FC236}">
                <a16:creationId xmlns:a16="http://schemas.microsoft.com/office/drawing/2014/main" id="{932982B3-9421-0B3B-9E14-C36F5166320F}"/>
              </a:ext>
            </a:extLst>
          </p:cNvPr>
          <p:cNvSpPr>
            <a:spLocks noGrp="1"/>
          </p:cNvSpPr>
          <p:nvPr>
            <p:ph idx="1"/>
          </p:nvPr>
        </p:nvSpPr>
        <p:spPr/>
        <p:txBody>
          <a:bodyPr/>
          <a:lstStyle/>
          <a:p>
            <a:r xmlns:a="http://schemas.openxmlformats.org/drawingml/2006/main">
              <a:rPr lang="zh-CN" altLang="zh-CN">
                <a:ea typeface="宋体" panose="02010600030101010101" pitchFamily="2" charset="-122"/>
              </a:rPr>
              <a:t>文本文件具有二进制文件不具备的两个特征。</a:t>
            </a:r>
          </a:p>
          <a:p>
            <a:r xmlns:a="http://schemas.openxmlformats.org/drawingml/2006/main">
              <a:rPr lang="zh-CN" altLang="zh-CN" b="1" i="1">
                <a:ea typeface="宋体" panose="02010600030101010101" pitchFamily="2" charset="-122"/>
              </a:rPr>
              <a:t>文本文件被分成几行。</a:t>
            </a:r>
            <a:r xmlns:a="http://schemas.openxmlformats.org/drawingml/2006/main">
              <a:rPr lang="zh-CN" altLang="zh-CN">
                <a:ea typeface="宋体" panose="02010600030101010101" pitchFamily="2" charset="-122"/>
              </a:rPr>
              <a:t>文本文件中的每一行通常以一个或两个特殊字符结尾。</a:t>
            </a:r>
          </a:p>
          <a:p>
            <a:pPr xmlns:a="http://schemas.openxmlformats.org/drawingml/2006/main" lvl="1"/>
            <a:r xmlns:a="http://schemas.openxmlformats.org/drawingml/2006/main">
              <a:rPr lang="zh-CN" altLang="zh-CN">
                <a:ea typeface="宋体" panose="02010600030101010101" pitchFamily="2" charset="-122"/>
              </a:rPr>
              <a:t>Windows：回车符（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'\x0d' </a:t>
            </a:r>
            <a:r xmlns:a="http://schemas.openxmlformats.org/drawingml/2006/main">
              <a:rPr lang="zh-CN" altLang="zh-CN">
                <a:ea typeface="宋体" panose="02010600030101010101" pitchFamily="2" charset="-122"/>
              </a:rPr>
              <a:t>）后跟换行符（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'\x0a'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UNIX 和更新版本的 Mac OS：换行符</a:t>
            </a:r>
          </a:p>
          <a:p>
            <a:pPr xmlns:a="http://schemas.openxmlformats.org/drawingml/2006/main" lvl="1"/>
            <a:r xmlns:a="http://schemas.openxmlformats.org/drawingml/2006/main">
              <a:rPr lang="zh-CN" altLang="zh-CN">
                <a:ea typeface="宋体" panose="02010600030101010101" pitchFamily="2" charset="-122"/>
              </a:rPr>
              <a:t>旧版本的 Mac OS：回车符</a:t>
            </a:r>
          </a:p>
        </p:txBody>
      </p:sp>
      <p:sp>
        <p:nvSpPr>
          <p:cNvPr id="4" name="Footer Placeholder 3">
            <a:extLst>
              <a:ext uri="{FF2B5EF4-FFF2-40B4-BE49-F238E27FC236}">
                <a16:creationId xmlns:a16="http://schemas.microsoft.com/office/drawing/2014/main" id="{421CA0B5-8049-76E9-FFD5-318D7662A7E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C4DFFE-8C7B-E997-C0D1-9B0BBD95351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632849-DF1C-7048-A73F-632335B9C52F}" type="slidenum">
              <a:rPr lang="en-US" altLang="zh-CN" sz="1200">
                <a:latin typeface="Arial" panose="020B0604020202020204" pitchFamily="34" charset="0"/>
              </a:rPr>
              <a:pPr/>
              <a:t>13</a:t>
            </a:fld>
            <a:endParaRPr lang="en-US" altLang="zh-CN" sz="1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0F631F42-120F-42CC-00A8-017800E2B8E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45411" name="Content Placeholder 2">
            <a:extLst>
              <a:ext uri="{FF2B5EF4-FFF2-40B4-BE49-F238E27FC236}">
                <a16:creationId xmlns:a16="http://schemas.microsoft.com/office/drawing/2014/main" id="{B09E47ED-138B-AE55-89E9-13952195ED13}"/>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如果发生读取错误或在存储任何字符之前到达输入流的末尾， </a:t>
            </a:r>
            <a:r xmlns:a="http://schemas.openxmlformats.org/drawingml/2006/main">
              <a:rPr lang="zh-CN" altLang="zh-CN">
                <a:ea typeface="宋体" panose="02010600030101010101" pitchFamily="2" charset="-122"/>
              </a:rPr>
              <a:t>gets</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都会返回空指针。</a:t>
            </a:r>
          </a:p>
          <a:p>
            <a:r xmlns:a="http://schemas.openxmlformats.org/drawingml/2006/main">
              <a:rPr lang="zh-CN" altLang="zh-CN">
                <a:ea typeface="宋体" panose="02010600030101010101" pitchFamily="2" charset="-122"/>
              </a:rPr>
              <a:t>否则，两者都返回它们的第一个参数，该参数指向存储输入的数组。</a:t>
            </a:r>
          </a:p>
          <a:p>
            <a:r xmlns:a="http://schemas.openxmlformats.org/drawingml/2006/main">
              <a:rPr lang="zh-CN" altLang="zh-CN">
                <a:ea typeface="宋体" panose="02010600030101010101" pitchFamily="2" charset="-122"/>
              </a:rPr>
              <a:t>这两个函数都在字符串的末尾存储了一个空字符。</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9EFE927-91D0-FA99-986A-4525B015282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FA60130-8EFE-1148-D3EF-2C52FC60F34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43DCC8-6E16-2341-B89F-BA60713D87BC}" type="slidenum">
              <a:rPr lang="en-US" altLang="zh-CN" sz="1200">
                <a:latin typeface="Arial" panose="020B0604020202020204" pitchFamily="34" charset="0"/>
              </a:rPr>
              <a:pPr/>
              <a:t>130</a:t>
            </a:fld>
            <a:endParaRPr lang="en-US" altLang="zh-CN" sz="18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a:extLst>
              <a:ext uri="{FF2B5EF4-FFF2-40B4-BE49-F238E27FC236}">
                <a16:creationId xmlns:a16="http://schemas.microsoft.com/office/drawing/2014/main" id="{795A040F-CC3F-A8F2-4A37-264E599468A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46435" name="Content Placeholder 2">
            <a:extLst>
              <a:ext uri="{FF2B5EF4-FFF2-40B4-BE49-F238E27FC236}">
                <a16:creationId xmlns:a16="http://schemas.microsoft.com/office/drawing/2014/main" id="{02A5FFF8-3C8D-D723-DE7E-02292306E61E}"/>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在大多数情况下</a:t>
            </a:r>
            <a:r xmlns:a="http://schemas.openxmlformats.org/drawingml/2006/main">
              <a:rPr lang="zh-CN" altLang="zh-CN">
                <a:ea typeface="宋体" panose="02010600030101010101" pitchFamily="2" charset="-122"/>
              </a:rPr>
              <a:t>，应使用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fgets而不是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gets 。</a:t>
            </a:r>
          </a:p>
          <a:p>
            <a:r xmlns:a="http://schemas.openxmlformats.org/drawingml/2006/main">
              <a:rPr lang="zh-CN" altLang="zh-CN">
                <a:ea typeface="宋体" panose="02010600030101010101" pitchFamily="2" charset="-122"/>
              </a:rPr>
              <a:t>仅当</a:t>
            </a:r>
            <a:r xmlns:a="http://schemas.openxmlformats.org/drawingml/2006/main">
              <a:rPr lang="zh-CN" altLang="zh-CN" i="1">
                <a:ea typeface="宋体" panose="02010600030101010101" pitchFamily="2" charset="-122"/>
              </a:rPr>
              <a:t>保证读取的字符串</a:t>
            </a:r>
            <a:r xmlns:a="http://schemas.openxmlformats.org/drawingml/2006/main">
              <a:rPr lang="zh-CN" altLang="zh-CN">
                <a:ea typeface="宋体" panose="02010600030101010101" pitchFamily="2" charset="-122"/>
              </a:rPr>
              <a:t>适合数组时，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gets才能安全使用。</a:t>
            </a:r>
          </a:p>
          <a:p>
            <a:r xmlns:a="http://schemas.openxmlformats.org/drawingml/2006/main">
              <a:rPr lang="zh-CN" altLang="zh-CN">
                <a:ea typeface="宋体" panose="02010600030101010101" pitchFamily="2" charset="-122"/>
              </a:rPr>
              <a:t>当没有保证（通常没有）时，使用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fgets会更安全</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stdin</a:t>
            </a:r>
            <a:r xmlns:a="http://schemas.openxmlformats.org/drawingml/2006/main">
              <a:rPr lang="zh-CN" altLang="zh-CN">
                <a:ea typeface="宋体" panose="02010600030101010101" pitchFamily="2" charset="-122"/>
              </a:rPr>
              <a:t>作为其第三个参数传递，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a:t>
            </a:r>
            <a:r xmlns:a="http://schemas.openxmlformats.org/drawingml/2006/main">
              <a:rPr lang="zh-CN" altLang="zh-CN">
                <a:ea typeface="宋体" panose="02010600030101010101" pitchFamily="2" charset="-122"/>
              </a:rPr>
              <a:t>将从标准输入流中读取：</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fgets（str，sizeof（str），标准输入）；</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F704F522-1610-1C91-0AF1-A0F7F78D578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F4278F7-4C05-348A-08C4-A9F10D06F89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D1D6CE-246B-5B44-97DA-48CAC0DDC2FB}" type="slidenum">
              <a:rPr lang="en-US" altLang="zh-CN" sz="1200">
                <a:latin typeface="Arial" panose="020B0604020202020204" pitchFamily="34" charset="0"/>
              </a:rPr>
              <a:pPr/>
              <a:t>131</a:t>
            </a:fld>
            <a:endParaRPr lang="en-US" altLang="zh-CN" sz="18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id="{6693AB25-D619-E240-4EFB-2D343EA589D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块 I/O</a:t>
            </a:r>
          </a:p>
        </p:txBody>
      </p:sp>
      <p:sp>
        <p:nvSpPr>
          <p:cNvPr id="147459" name="Content Placeholder 2">
            <a:extLst>
              <a:ext uri="{FF2B5EF4-FFF2-40B4-BE49-F238E27FC236}">
                <a16:creationId xmlns:a16="http://schemas.microsoft.com/office/drawing/2014/main" id="{99AD4DBE-CFFF-3ED5-509B-FF15225804CB}"/>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fread</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fwrite函数允许程序</a:t>
            </a:r>
            <a:r xmlns:a="http://schemas.openxmlformats.org/drawingml/2006/main">
              <a:rPr lang="zh-CN" altLang="zh-CN">
                <a:ea typeface="宋体" panose="02010600030101010101" pitchFamily="2" charset="-122"/>
              </a:rPr>
              <a:t>在</a:t>
            </a:r>
            <a:r xmlns:a="http://schemas.openxmlformats.org/drawingml/2006/main">
              <a:rPr lang="zh-CN" altLang="zh-CN">
                <a:ea typeface="宋体" panose="02010600030101010101" pitchFamily="2" charset="-122"/>
              </a:rPr>
              <a:t>一个步骤中读取和写入大块数据。</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fread</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fwrite</a:t>
            </a:r>
            <a:r xmlns:a="http://schemas.openxmlformats.org/drawingml/2006/main">
              <a:rPr lang="zh-CN" altLang="zh-CN">
                <a:ea typeface="宋体" panose="02010600030101010101" pitchFamily="2" charset="-122"/>
              </a:rPr>
              <a:t>主要用于二进制流，尽管——小心——也可以将它们用于文本流。</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0F724AA-2856-75E2-6568-287378CD8D4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AE23940-9BA5-C067-EE2D-D78552CA1D7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A66EBD-3C0E-C54A-9917-787BBC9A0EB0}" type="slidenum">
              <a:rPr lang="en-US" altLang="zh-CN" sz="1200">
                <a:latin typeface="Arial" panose="020B0604020202020204" pitchFamily="34" charset="0"/>
              </a:rPr>
              <a:pPr/>
              <a:t>132</a:t>
            </a:fld>
            <a:endParaRPr lang="en-US" altLang="zh-CN" sz="18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a:extLst>
              <a:ext uri="{FF2B5EF4-FFF2-40B4-BE49-F238E27FC236}">
                <a16:creationId xmlns:a16="http://schemas.microsoft.com/office/drawing/2014/main" id="{5642E05B-F857-1D2E-DDA0-49D3567A3E0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块 I/O</a:t>
            </a:r>
          </a:p>
        </p:txBody>
      </p:sp>
      <p:sp>
        <p:nvSpPr>
          <p:cNvPr id="148483" name="Content Placeholder 2">
            <a:extLst>
              <a:ext uri="{FF2B5EF4-FFF2-40B4-BE49-F238E27FC236}">
                <a16:creationId xmlns:a16="http://schemas.microsoft.com/office/drawing/2014/main" id="{E7AA072F-1281-6545-E2D3-94DD7BF6DD5A}"/>
              </a:ext>
            </a:extLst>
          </p:cNvPr>
          <p:cNvSpPr>
            <a:spLocks noGrp="1"/>
          </p:cNvSpPr>
          <p:nvPr>
            <p:ph idx="1"/>
          </p:nvPr>
        </p:nvSpPr>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fwrite</a:t>
            </a:r>
            <a:r xmlns:a="http://schemas.openxmlformats.org/drawingml/2006/main">
              <a:rPr lang="zh-CN" altLang="zh-CN" sz="2700">
                <a:ea typeface="宋体" panose="02010600030101010101" pitchFamily="2" charset="-122"/>
              </a:rPr>
              <a:t>旨在将数组从内存复制到流中。</a:t>
            </a:r>
          </a:p>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fwrite</a:t>
            </a:r>
            <a:r xmlns:a="http://schemas.openxmlformats.org/drawingml/2006/main">
              <a:rPr lang="zh-CN" altLang="zh-CN" sz="2700">
                <a:ea typeface="宋体" panose="02010600030101010101" pitchFamily="2" charset="-122"/>
              </a:rPr>
              <a:t>调用中的参数</a:t>
            </a:r>
            <a:r xmlns:a="http://schemas.openxmlformats.org/drawingml/2006/main">
              <a:rPr lang="zh-CN" altLang="zh-CN" sz="2700">
                <a:ea typeface="宋体" panose="02010600030101010101" pitchFamily="2" charset="-122"/>
              </a:rPr>
              <a:t>：</a:t>
            </a:r>
          </a:p>
          <a:p>
            <a:pPr xmlns:a="http://schemas.openxmlformats.org/drawingml/2006/main" lvl="1">
              <a:spcBef>
                <a:spcPts val="500"/>
              </a:spcBef>
            </a:pPr>
            <a:r xmlns:a="http://schemas.openxmlformats.org/drawingml/2006/main">
              <a:rPr lang="zh-CN" altLang="zh-CN" sz="2300">
                <a:ea typeface="宋体" panose="02010600030101010101" pitchFamily="2" charset="-122"/>
              </a:rPr>
              <a:t>数组地址</a:t>
            </a:r>
          </a:p>
          <a:p>
            <a:pPr xmlns:a="http://schemas.openxmlformats.org/drawingml/2006/main" lvl="1">
              <a:spcBef>
                <a:spcPts val="500"/>
              </a:spcBef>
            </a:pPr>
            <a:r xmlns:a="http://schemas.openxmlformats.org/drawingml/2006/main">
              <a:rPr lang="zh-CN" altLang="zh-CN" sz="2300">
                <a:ea typeface="宋体" panose="02010600030101010101" pitchFamily="2" charset="-122"/>
              </a:rPr>
              <a:t>每个数组元素的大小（以字节为单位）</a:t>
            </a:r>
          </a:p>
          <a:p>
            <a:pPr xmlns:a="http://schemas.openxmlformats.org/drawingml/2006/main" lvl="1">
              <a:spcBef>
                <a:spcPts val="500"/>
              </a:spcBef>
            </a:pPr>
            <a:r xmlns:a="http://schemas.openxmlformats.org/drawingml/2006/main">
              <a:rPr lang="zh-CN" altLang="zh-CN" sz="2300">
                <a:ea typeface="宋体" panose="02010600030101010101" pitchFamily="2" charset="-122"/>
              </a:rPr>
              <a:t>要写入的元素数</a:t>
            </a:r>
          </a:p>
          <a:p>
            <a:pPr xmlns:a="http://schemas.openxmlformats.org/drawingml/2006/main" lvl="1">
              <a:spcBef>
                <a:spcPts val="500"/>
              </a:spcBef>
            </a:pPr>
            <a:r xmlns:a="http://schemas.openxmlformats.org/drawingml/2006/main">
              <a:rPr lang="zh-CN" altLang="zh-CN" sz="2300">
                <a:ea typeface="宋体" panose="02010600030101010101" pitchFamily="2" charset="-122"/>
              </a:rPr>
              <a:t>文件指针</a:t>
            </a:r>
          </a:p>
          <a:p>
            <a:r xmlns:a="http://schemas.openxmlformats.org/drawingml/2006/main">
              <a:rPr lang="zh-CN" altLang="zh-CN" sz="2700">
                <a:ea typeface="宋体" panose="02010600030101010101" pitchFamily="2" charset="-122"/>
              </a:rPr>
              <a:t>调用</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fwrite</a:t>
            </a:r>
            <a:r xmlns:a="http://schemas.openxmlformats.org/drawingml/2006/main">
              <a:rPr lang="zh-CN" altLang="zh-CN" sz="2700">
                <a:ea typeface="宋体" panose="02010600030101010101" pitchFamily="2" charset="-122"/>
              </a:rPr>
              <a:t>写入数组</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a的全部内容</a:t>
            </a:r>
            <a:r xmlns:a="http://schemas.openxmlformats.org/drawingml/2006/main">
              <a:rPr lang="zh-CN" altLang="zh-CN" sz="2700">
                <a:ea typeface="宋体" panose="02010600030101010101" pitchFamily="2" charset="-122"/>
              </a:rPr>
              <a:t>：</a:t>
            </a:r>
          </a:p>
          <a:p>
            <a:pPr xmlns:a="http://schemas.openxmlformats.org/drawingml/2006/main">
              <a:lnSpc>
                <a:spcPct val="80000"/>
              </a:lnSpc>
              <a:spcBef>
                <a:spcPts val="8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fwrite(a, sizeof(a[0]),</a:t>
            </a:r>
          </a:p>
          <a:p>
            <a:pPr xmlns:a="http://schemas.openxmlformats.org/drawingml/2006/main">
              <a:lnSpc>
                <a:spcPct val="80000"/>
              </a:lnSpc>
              <a:spcBef>
                <a:spcPts val="5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sizeof(a) / sizeof(a[0]), fp);</a:t>
            </a:r>
          </a:p>
        </p:txBody>
      </p:sp>
      <p:sp>
        <p:nvSpPr>
          <p:cNvPr id="4" name="Footer Placeholder 3">
            <a:extLst>
              <a:ext uri="{FF2B5EF4-FFF2-40B4-BE49-F238E27FC236}">
                <a16:creationId xmlns:a16="http://schemas.microsoft.com/office/drawing/2014/main" id="{104DC4DE-55F4-9EE9-C03B-7E8B5E81260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BBD6196-B1FD-CF30-0ABC-AE34C3F1D83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2687F1-4849-E643-B165-37563DCE4F36}" type="slidenum">
              <a:rPr lang="en-US" altLang="zh-CN" sz="1200">
                <a:latin typeface="Arial" panose="020B0604020202020204" pitchFamily="34" charset="0"/>
              </a:rPr>
              <a:pPr/>
              <a:t>133</a:t>
            </a:fld>
            <a:endParaRPr lang="en-US" altLang="zh-CN" sz="18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a:extLst>
              <a:ext uri="{FF2B5EF4-FFF2-40B4-BE49-F238E27FC236}">
                <a16:creationId xmlns:a16="http://schemas.microsoft.com/office/drawing/2014/main" id="{1655BBD6-1E66-5371-655D-7367C2AC706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块 I/O</a:t>
            </a:r>
          </a:p>
        </p:txBody>
      </p:sp>
      <p:sp>
        <p:nvSpPr>
          <p:cNvPr id="149507" name="Content Placeholder 2">
            <a:extLst>
              <a:ext uri="{FF2B5EF4-FFF2-40B4-BE49-F238E27FC236}">
                <a16:creationId xmlns:a16="http://schemas.microsoft.com/office/drawing/2014/main" id="{F2A7623A-8BD1-B970-DDE4-CBB44E1B989A}"/>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fwrite</a:t>
            </a:r>
            <a:r xmlns:a="http://schemas.openxmlformats.org/drawingml/2006/main">
              <a:rPr lang="zh-CN" altLang="zh-CN">
                <a:ea typeface="宋体" panose="02010600030101010101" pitchFamily="2" charset="-122"/>
              </a:rPr>
              <a:t>返回实际写入的元素数。</a:t>
            </a:r>
          </a:p>
          <a:p>
            <a:r xmlns:a="http://schemas.openxmlformats.org/drawingml/2006/main">
              <a:rPr lang="zh-CN" altLang="zh-CN">
                <a:ea typeface="宋体" panose="02010600030101010101" pitchFamily="2" charset="-122"/>
              </a:rPr>
              <a:t>如果发生写入错误，此数字将小于第三个参数。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AC46674-A41E-9560-D49F-1934A0D4C23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31EF9CD-2394-9B9A-7A8F-279CFD3ECCD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98641F-F876-3649-9D53-ED8B8B53FE0F}" type="slidenum">
              <a:rPr lang="en-US" altLang="zh-CN" sz="1200">
                <a:latin typeface="Arial" panose="020B0604020202020204" pitchFamily="34" charset="0"/>
              </a:rPr>
              <a:pPr/>
              <a:t>134</a:t>
            </a:fld>
            <a:endParaRPr lang="en-US" altLang="zh-CN" sz="1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7CF0612B-6EE9-D1AB-314F-F8AEBA2CE55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块 I/O</a:t>
            </a:r>
          </a:p>
        </p:txBody>
      </p:sp>
      <p:sp>
        <p:nvSpPr>
          <p:cNvPr id="150531" name="Content Placeholder 2">
            <a:extLst>
              <a:ext uri="{FF2B5EF4-FFF2-40B4-BE49-F238E27FC236}">
                <a16:creationId xmlns:a16="http://schemas.microsoft.com/office/drawing/2014/main" id="{2E0B6800-E1A9-59CC-F469-C71F1981E046}"/>
              </a:ext>
            </a:extLst>
          </p:cNvPr>
          <p:cNvSpPr>
            <a:spLocks noGrp="1"/>
          </p:cNvSpPr>
          <p:nvPr>
            <p:ph idx="1"/>
          </p:nvPr>
        </p:nvSpPr>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fread</a:t>
            </a:r>
            <a:r xmlns:a="http://schemas.openxmlformats.org/drawingml/2006/main">
              <a:rPr lang="zh-CN" altLang="zh-CN" sz="2700">
                <a:ea typeface="宋体" panose="02010600030101010101" pitchFamily="2" charset="-122"/>
              </a:rPr>
              <a:t>将从流中读取数组的元素。</a:t>
            </a:r>
          </a:p>
          <a:p>
            <a:r xmlns:a="http://schemas.openxmlformats.org/drawingml/2006/main">
              <a:rPr lang="zh-CN" altLang="zh-CN" sz="2700">
                <a:ea typeface="宋体" panose="02010600030101010101" pitchFamily="2" charset="-122"/>
              </a:rPr>
              <a:t>将文件内容读入数组</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a的</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fread</a:t>
            </a:r>
            <a:r xmlns:a="http://schemas.openxmlformats.org/drawingml/2006/main">
              <a:rPr lang="zh-CN" altLang="zh-CN" sz="2700">
                <a:ea typeface="宋体" panose="02010600030101010101" pitchFamily="2" charset="-122"/>
              </a:rPr>
              <a:t>调用</a:t>
            </a:r>
            <a:r xmlns:a="http://schemas.openxmlformats.org/drawingml/2006/main">
              <a:rPr lang="zh-CN" altLang="zh-CN" sz="2700">
                <a:ea typeface="宋体" panose="02010600030101010101" pitchFamily="2" charset="-122"/>
              </a:rPr>
              <a:t>：</a:t>
            </a:r>
          </a:p>
          <a:p>
            <a:pPr xmlns:a="http://schemas.openxmlformats.org/drawingml/2006/main">
              <a:lnSpc>
                <a:spcPct val="80000"/>
              </a:lnSpc>
              <a:spcBef>
                <a:spcPts val="11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n = fread(a, sizeof(a[0]),</a:t>
            </a:r>
          </a:p>
          <a:p>
            <a:pPr xmlns:a="http://schemas.openxmlformats.org/drawingml/2006/main">
              <a:lnSpc>
                <a:spcPct val="80000"/>
              </a:lnSpc>
              <a:spcBef>
                <a:spcPts val="6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sizeof(a) / sizeof(a[0]), fp);</a:t>
            </a:r>
          </a:p>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fread</a:t>
            </a:r>
            <a:r xmlns:a="http://schemas.openxmlformats.org/drawingml/2006/main">
              <a:rPr lang="zh-CN" altLang="zh-CN" sz="2700">
                <a:ea typeface="宋体" panose="02010600030101010101" pitchFamily="2" charset="-122"/>
              </a:rPr>
              <a:t>的返回值表示实际读取的元素数。</a:t>
            </a:r>
          </a:p>
          <a:p>
            <a:r xmlns:a="http://schemas.openxmlformats.org/drawingml/2006/main">
              <a:rPr lang="zh-CN" altLang="zh-CN" sz="2700">
                <a:ea typeface="宋体" panose="02010600030101010101" pitchFamily="2" charset="-122"/>
              </a:rPr>
              <a:t>此数字应等于第三个参数，除非已到达输入文件的末尾或发生读取错误。</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BF463DB-004B-AD5D-6A80-5CDD6B0001C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34B86E2-DFC1-94B4-BE52-752613729D9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9DB72D-BC7F-334B-AEEF-FE6BB7B48CC1}" type="slidenum">
              <a:rPr lang="en-US" altLang="zh-CN" sz="1200">
                <a:latin typeface="Arial" panose="020B0604020202020204" pitchFamily="34" charset="0"/>
              </a:rPr>
              <a:pPr/>
              <a:t>135</a:t>
            </a:fld>
            <a:endParaRPr lang="en-US" altLang="zh-CN" sz="180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57121961-AD21-ECC0-32B0-F1D5043050F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块 I/O</a:t>
            </a:r>
          </a:p>
        </p:txBody>
      </p:sp>
      <p:sp>
        <p:nvSpPr>
          <p:cNvPr id="151555" name="Content Placeholder 2">
            <a:extLst>
              <a:ext uri="{FF2B5EF4-FFF2-40B4-BE49-F238E27FC236}">
                <a16:creationId xmlns:a16="http://schemas.microsoft.com/office/drawing/2014/main" id="{B36CCD4C-68C1-FC02-8917-293F52C999AC}"/>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fwrite</a:t>
            </a:r>
            <a:r xmlns:a="http://schemas.openxmlformats.org/drawingml/2006/main">
              <a:rPr lang="zh-CN" altLang="zh-CN">
                <a:ea typeface="宋体" panose="02010600030101010101" pitchFamily="2" charset="-122"/>
              </a:rPr>
              <a:t>对于需要在终止之前将数据存储在文件中的程序来说很方便。</a:t>
            </a:r>
          </a:p>
          <a:p>
            <a:r xmlns:a="http://schemas.openxmlformats.org/drawingml/2006/main">
              <a:rPr lang="zh-CN" altLang="zh-CN">
                <a:ea typeface="宋体" panose="02010600030101010101" pitchFamily="2" charset="-122"/>
              </a:rPr>
              <a:t>稍后，程序（或其他程序）可以使用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fread</a:t>
            </a:r>
            <a:r xmlns:a="http://schemas.openxmlformats.org/drawingml/2006/main">
              <a:rPr lang="zh-CN" altLang="zh-CN">
                <a:ea typeface="宋体" panose="02010600030101010101" pitchFamily="2" charset="-122"/>
              </a:rPr>
              <a:t>将数据读回内存。</a:t>
            </a:r>
          </a:p>
          <a:p>
            <a:r xmlns:a="http://schemas.openxmlformats.org/drawingml/2006/main">
              <a:rPr lang="zh-CN" altLang="zh-CN">
                <a:ea typeface="宋体" panose="02010600030101010101" pitchFamily="2" charset="-122"/>
              </a:rPr>
              <a:t>数据不需要是数组形式。</a:t>
            </a:r>
          </a:p>
          <a:p>
            <a:r xmlns:a="http://schemas.openxmlformats.org/drawingml/2006/main">
              <a:rPr lang="zh-CN" altLang="zh-CN">
                <a:ea typeface="宋体" panose="02010600030101010101" pitchFamily="2" charset="-122"/>
              </a:rPr>
              <a:t>将结构变量</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s写入文件的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fwrite</a:t>
            </a:r>
            <a:r xmlns:a="http://schemas.openxmlformats.org/drawingml/2006/main">
              <a:rPr lang="zh-CN" altLang="zh-CN">
                <a:ea typeface="宋体" panose="02010600030101010101" pitchFamily="2" charset="-122"/>
              </a:rPr>
              <a:t>调用</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fwrite(&amp;s, sizeof(s), 1, fp);</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57BF7E28-6801-34AF-D42E-89D8022D6EE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5DDF878-0AEA-ACF8-BE2A-1909DF405E8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C044D5-6E2F-0445-A9F6-C407A85EFF14}" type="slidenum">
              <a:rPr lang="en-US" altLang="zh-CN" sz="1200">
                <a:latin typeface="Arial" panose="020B0604020202020204" pitchFamily="34" charset="0"/>
              </a:rPr>
              <a:pPr/>
              <a:t>136</a:t>
            </a:fld>
            <a:endParaRPr lang="en-US" altLang="zh-CN" sz="18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F4ADFE98-8C81-97FC-8678-BB926E893EB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52579" name="Content Placeholder 2">
            <a:extLst>
              <a:ext uri="{FF2B5EF4-FFF2-40B4-BE49-F238E27FC236}">
                <a16:creationId xmlns:a16="http://schemas.microsoft.com/office/drawing/2014/main" id="{6AA37505-971F-7250-6E45-ED80A1307360}"/>
              </a:ext>
            </a:extLst>
          </p:cNvPr>
          <p:cNvSpPr>
            <a:spLocks noGrp="1"/>
          </p:cNvSpPr>
          <p:nvPr>
            <p:ph idx="1"/>
          </p:nvPr>
        </p:nvSpPr>
        <p:spPr/>
        <p:txBody>
          <a:bodyPr/>
          <a:lstStyle/>
          <a:p>
            <a:r xmlns:a="http://schemas.openxmlformats.org/drawingml/2006/main">
              <a:rPr lang="zh-CN" altLang="zh-CN">
                <a:ea typeface="宋体" panose="02010600030101010101" pitchFamily="2" charset="-122"/>
              </a:rPr>
              <a:t>每个流都有一个关联的</a:t>
            </a:r>
            <a:r xmlns:a="http://schemas.openxmlformats.org/drawingml/2006/main">
              <a:rPr lang="zh-CN" altLang="zh-CN" b="1" i="1">
                <a:ea typeface="宋体" panose="02010600030101010101" pitchFamily="2" charset="-122"/>
              </a:rPr>
              <a:t>文件位置。</a:t>
            </a:r>
            <a:r xmlns:a="http://schemas.openxmlformats.org/drawingml/2006/main">
              <a:rPr lang="zh-CN" altLang="zh-CN">
                <a:ea typeface="宋体" panose="02010600030101010101" pitchFamily="2" charset="-122"/>
              </a:rPr>
              <a:t> </a:t>
            </a:r>
          </a:p>
          <a:p>
            <a:r xmlns:a="http://schemas.openxmlformats.org/drawingml/2006/main">
              <a:rPr lang="zh-CN" altLang="zh-CN">
                <a:ea typeface="宋体" panose="02010600030101010101" pitchFamily="2" charset="-122"/>
              </a:rPr>
              <a:t>打开文件时，文件位置设置在文件的开头。</a:t>
            </a:r>
          </a:p>
          <a:p>
            <a:pPr xmlns:a="http://schemas.openxmlformats.org/drawingml/2006/main" lvl="1"/>
            <a:r xmlns:a="http://schemas.openxmlformats.org/drawingml/2006/main">
              <a:rPr lang="zh-CN" altLang="zh-CN">
                <a:ea typeface="宋体" panose="02010600030101010101" pitchFamily="2" charset="-122"/>
              </a:rPr>
              <a:t>在“附加”模式下，初始文件位置可能在开头或结尾，具体取决于实现。</a:t>
            </a:r>
          </a:p>
          <a:p>
            <a:r xmlns:a="http://schemas.openxmlformats.org/drawingml/2006/main">
              <a:rPr lang="zh-CN" altLang="zh-CN">
                <a:ea typeface="宋体" panose="02010600030101010101" pitchFamily="2" charset="-122"/>
              </a:rPr>
              <a:t>当执行读取或写入操作时，文件位置会自动前进，从而提供对数据的顺序访问。</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CB7C7E0-382C-20E6-1967-D8816E2AC81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3A7426F-E4FF-F7F9-2C25-CC439E15E19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98C2DA-BFD2-524F-AEE8-43CBD546BF24}" type="slidenum">
              <a:rPr lang="en-US" altLang="zh-CN" sz="1200">
                <a:latin typeface="Arial" panose="020B0604020202020204" pitchFamily="34" charset="0"/>
              </a:rPr>
              <a:pPr/>
              <a:t>137</a:t>
            </a:fld>
            <a:endParaRPr lang="en-US" altLang="zh-CN" sz="180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a:extLst>
              <a:ext uri="{FF2B5EF4-FFF2-40B4-BE49-F238E27FC236}">
                <a16:creationId xmlns:a16="http://schemas.microsoft.com/office/drawing/2014/main" id="{D1541540-DDBB-50D1-CA68-5B251199F85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53603" name="Content Placeholder 2">
            <a:extLst>
              <a:ext uri="{FF2B5EF4-FFF2-40B4-BE49-F238E27FC236}">
                <a16:creationId xmlns:a16="http://schemas.microsoft.com/office/drawing/2014/main" id="{4E7B1CF7-1FB9-39DC-7716-68DCA1DB0DF2}"/>
              </a:ext>
            </a:extLst>
          </p:cNvPr>
          <p:cNvSpPr>
            <a:spLocks noGrp="1"/>
          </p:cNvSpPr>
          <p:nvPr>
            <p:ph idx="1"/>
          </p:nvPr>
        </p:nvSpPr>
        <p:spPr/>
        <p:txBody>
          <a:bodyPr/>
          <a:lstStyle/>
          <a:p>
            <a:r xmlns:a="http://schemas.openxmlformats.org/drawingml/2006/main">
              <a:rPr lang="zh-CN" altLang="zh-CN">
                <a:ea typeface="宋体" panose="02010600030101010101" pitchFamily="2" charset="-122"/>
              </a:rPr>
              <a:t>尽管顺序访问对许多应用程序来说都很好，但有些程序需要能够在文件中跳转。</a:t>
            </a:r>
          </a:p>
          <a:p>
            <a:r xmlns:a="http://schemas.openxmlformats.org/drawingml/2006/main">
              <a:rPr lang="zh-CN" altLang="zh-CN">
                <a:ea typeface="宋体" panose="02010600030101010101" pitchFamily="2" charset="-122"/>
              </a:rPr>
              <a:t>如果文件包含一系列记录，我们可能希望直接跳转到特定记录。</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提供五个函数，允许程序确定当前文件位置或更改它。</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230AA786-766D-91D3-EEC2-FC45FCB4F2E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0B6045E-D947-5FDA-1EE2-8417B429669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746FA4-BED2-E94D-BE1B-ADC146590608}" type="slidenum">
              <a:rPr lang="en-US" altLang="zh-CN" sz="1200">
                <a:latin typeface="Arial" panose="020B0604020202020204" pitchFamily="34" charset="0"/>
              </a:rPr>
              <a:pPr/>
              <a:t>138</a:t>
            </a:fld>
            <a:endParaRPr lang="en-US" altLang="zh-CN" sz="180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a:extLst>
              <a:ext uri="{FF2B5EF4-FFF2-40B4-BE49-F238E27FC236}">
                <a16:creationId xmlns:a16="http://schemas.microsoft.com/office/drawing/2014/main" id="{75C2C8B5-ED22-5E88-6ACA-B2693D396242}"/>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54627" name="Content Placeholder 2">
            <a:extLst>
              <a:ext uri="{FF2B5EF4-FFF2-40B4-BE49-F238E27FC236}">
                <a16:creationId xmlns:a16="http://schemas.microsoft.com/office/drawing/2014/main" id="{FA8BD96C-1653-057C-E66E-2E8093839908}"/>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a:t>
            </a:r>
            <a:r xmlns:a="http://schemas.openxmlformats.org/drawingml/2006/main">
              <a:rPr lang="zh-CN" altLang="zh-CN">
                <a:ea typeface="宋体" panose="02010600030101010101" pitchFamily="2" charset="-122"/>
              </a:rPr>
              <a:t>函数更改与第一个参数（文件指针）关联的文件位置</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第三个参数是三个宏之一：</a:t>
            </a:r>
          </a:p>
          <a:p>
            <a:pPr xmlns:a="http://schemas.openxmlformats.org/drawingml/2006/main">
              <a:lnSpc>
                <a:spcPct val="80000"/>
              </a:lnSpc>
              <a:spcBef>
                <a:spcPts val="1200"/>
              </a:spcBef>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SEEK_SET</a:t>
            </a:r>
            <a:r xmlns:a="http://schemas.openxmlformats.org/drawingml/2006/main">
              <a:rPr lang="zh-CN" altLang="zh-CN">
                <a:ea typeface="宋体" panose="02010600030101010101" pitchFamily="2" charset="-122"/>
              </a:rPr>
              <a:t>文件开头</a:t>
            </a:r>
          </a:p>
          <a:p>
            <a:pPr xmlns:a="http://schemas.openxmlformats.org/drawingml/2006/main">
              <a:lnSpc>
                <a:spcPct val="80000"/>
              </a:lnSpc>
              <a:spcBef>
                <a:spcPts val="600"/>
              </a:spcBef>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SEEK_CUR</a:t>
            </a:r>
            <a:r xmlns:a="http://schemas.openxmlformats.org/drawingml/2006/main">
              <a:rPr lang="zh-CN" altLang="zh-CN">
                <a:ea typeface="宋体" panose="02010600030101010101" pitchFamily="2" charset="-122"/>
              </a:rPr>
              <a:t>当前文件位置</a:t>
            </a:r>
          </a:p>
          <a:p>
            <a:pPr xmlns:a="http://schemas.openxmlformats.org/drawingml/2006/main">
              <a:lnSpc>
                <a:spcPct val="80000"/>
              </a:lnSpc>
              <a:spcBef>
                <a:spcPts val="600"/>
              </a:spcBef>
              <a:buFontTx/>
              <a:buNone/>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SEEK_END</a:t>
            </a:r>
            <a:r xmlns:a="http://schemas.openxmlformats.org/drawingml/2006/main">
              <a:rPr lang="zh-CN" altLang="zh-CN">
                <a:ea typeface="宋体" panose="02010600030101010101" pitchFamily="2" charset="-122"/>
              </a:rPr>
              <a:t>文件结尾</a:t>
            </a:r>
          </a:p>
          <a:p>
            <a:r xmlns:a="http://schemas.openxmlformats.org/drawingml/2006/main">
              <a:rPr lang="zh-CN" altLang="zh-CN">
                <a:ea typeface="宋体" panose="02010600030101010101" pitchFamily="2" charset="-122"/>
              </a:rPr>
              <a:t>第二个参数，类型为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long</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a:ea typeface="宋体" panose="02010600030101010101" pitchFamily="2" charset="-122"/>
              </a:rPr>
              <a:t>，是一个（可能是负数）字节数。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1909AD9-8388-EA1A-5BB6-FD2A35CE723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1E61078-A316-DD91-6623-4499AD3083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A1DDCC-4E01-184B-A9B0-C37FE1C565CB}" type="slidenum">
              <a:rPr lang="en-US" altLang="zh-CN" sz="1200">
                <a:latin typeface="Arial" panose="020B0604020202020204" pitchFamily="34" charset="0"/>
              </a:rPr>
              <a:pPr/>
              <a:t>139</a:t>
            </a:fld>
            <a:endParaRPr lang="en-US" altLang="zh-CN"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76C41DF-C1E7-E53A-E4EF-4A3394D553A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文本文件与二进制文件</a:t>
            </a:r>
          </a:p>
        </p:txBody>
      </p:sp>
      <p:sp>
        <p:nvSpPr>
          <p:cNvPr id="26627" name="Content Placeholder 2">
            <a:extLst>
              <a:ext uri="{FF2B5EF4-FFF2-40B4-BE49-F238E27FC236}">
                <a16:creationId xmlns:a16="http://schemas.microsoft.com/office/drawing/2014/main" id="{88433400-7580-6CE5-F5E1-B96FAB960FF9}"/>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文本文件可能包含一个特殊的“文件结束”标记。</a:t>
            </a:r>
            <a:endParaRPr xmlns:a="http://schemas.openxmlformats.org/drawingml/2006/main" lang="en-US" altLang="zh-CN">
              <a:ea typeface="宋体" panose="02010600030101010101" pitchFamily="2" charset="-122"/>
            </a:endParaRPr>
          </a:p>
          <a:p>
            <a:pPr xmlns:a="http://schemas.openxmlformats.org/drawingml/2006/main" lvl="1"/>
            <a:r xmlns:a="http://schemas.openxmlformats.org/drawingml/2006/main">
              <a:rPr lang="zh-CN" altLang="zh-CN">
                <a:ea typeface="宋体" panose="02010600030101010101" pitchFamily="2" charset="-122"/>
              </a:rPr>
              <a:t>在 Windows 中，标记是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'\x1a' </a:t>
            </a:r>
            <a:r xmlns:a="http://schemas.openxmlformats.org/drawingml/2006/main">
              <a:rPr lang="zh-CN" altLang="zh-CN">
                <a:ea typeface="宋体" panose="02010600030101010101" pitchFamily="2" charset="-122"/>
              </a:rPr>
              <a:t>(Ctrl-Z)，但这不是必需的。</a:t>
            </a:r>
          </a:p>
          <a:p>
            <a:pPr xmlns:a="http://schemas.openxmlformats.org/drawingml/2006/main" lvl="1"/>
            <a:r xmlns:a="http://schemas.openxmlformats.org/drawingml/2006/main">
              <a:rPr lang="zh-CN" altLang="zh-CN">
                <a:ea typeface="宋体" panose="02010600030101010101" pitchFamily="2" charset="-122"/>
              </a:rPr>
              <a:t>大多数其他操作系统，包括 UNIX，没有特殊的文件结束字符。</a:t>
            </a:r>
          </a:p>
          <a:p>
            <a:r xmlns:a="http://schemas.openxmlformats.org/drawingml/2006/main">
              <a:rPr lang="zh-CN" altLang="zh-CN">
                <a:ea typeface="宋体" panose="02010600030101010101" pitchFamily="2" charset="-122"/>
              </a:rPr>
              <a:t>在二进制文件中，没有行尾或文件结束标记；所有字节都被平等对待。</a:t>
            </a:r>
          </a:p>
        </p:txBody>
      </p:sp>
      <p:sp>
        <p:nvSpPr>
          <p:cNvPr id="4" name="Footer Placeholder 3">
            <a:extLst>
              <a:ext uri="{FF2B5EF4-FFF2-40B4-BE49-F238E27FC236}">
                <a16:creationId xmlns:a16="http://schemas.microsoft.com/office/drawing/2014/main" id="{9C8891D2-2C2F-9847-D6D8-2808DB5442C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4EEC982-E335-CFEF-C450-2E24CA4EED2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44DB69-5FE8-284C-A883-45323F27A96B}" type="slidenum">
              <a:rPr lang="en-US" altLang="zh-CN" sz="1200">
                <a:latin typeface="Arial" panose="020B0604020202020204" pitchFamily="34" charset="0"/>
              </a:rPr>
              <a:pPr/>
              <a:t>14</a:t>
            </a:fld>
            <a:endParaRPr lang="en-US" altLang="zh-CN" sz="18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2C290FE7-7CA5-B4FE-0427-8BF2EF077B6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55651" name="Content Placeholder 2">
            <a:extLst>
              <a:ext uri="{FF2B5EF4-FFF2-40B4-BE49-F238E27FC236}">
                <a16:creationId xmlns:a16="http://schemas.microsoft.com/office/drawing/2014/main" id="{15B67E51-6B97-4EC7-3D3E-7A567959B157}"/>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a:t>
            </a:r>
            <a:r xmlns:a="http://schemas.openxmlformats.org/drawingml/2006/main">
              <a:rPr lang="zh-CN" altLang="zh-CN">
                <a:ea typeface="宋体" panose="02010600030101010101" pitchFamily="2" charset="-122"/>
              </a:rPr>
              <a:t>移动到文件的开头：</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fseek(fp, 0L, SEEK_SET);</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a:t>
            </a:r>
            <a:r xmlns:a="http://schemas.openxmlformats.org/drawingml/2006/main">
              <a:rPr lang="zh-CN" altLang="zh-CN">
                <a:ea typeface="宋体" panose="02010600030101010101" pitchFamily="2" charset="-122"/>
              </a:rPr>
              <a:t>移动到文件末尾：</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fseek(fp, 0L, SEEK_END);</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a:t>
            </a:r>
            <a:r xmlns:a="http://schemas.openxmlformats.org/drawingml/2006/main">
              <a:rPr lang="zh-CN" altLang="zh-CN">
                <a:ea typeface="宋体" panose="02010600030101010101" pitchFamily="2" charset="-122"/>
              </a:rPr>
              <a:t>向后移动 10 个字节：</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fseek(fp, -10L, SEEK_CUR);</a:t>
            </a:r>
          </a:p>
          <a:p>
            <a:r xmlns:a="http://schemas.openxmlformats.org/drawingml/2006/main">
              <a:rPr lang="zh-CN" altLang="zh-CN">
                <a:ea typeface="宋体" panose="02010600030101010101" pitchFamily="2" charset="-122"/>
              </a:rPr>
              <a:t>如果发生错误（例如，请求的位置不存在），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a:t>
            </a:r>
            <a:r xmlns:a="http://schemas.openxmlformats.org/drawingml/2006/main">
              <a:rPr lang="zh-CN" altLang="zh-CN">
                <a:ea typeface="宋体" panose="02010600030101010101" pitchFamily="2" charset="-122"/>
              </a:rPr>
              <a:t>返回一个非零值。</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BD2BC7DB-BF47-C8BA-4A7B-E905B7DB4D4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E04A23D-F571-737A-2D29-884CDF0C8B5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95ECCB-CA96-9544-A9D9-75B3AF1E024D}" type="slidenum">
              <a:rPr lang="en-US" altLang="zh-CN" sz="1200">
                <a:latin typeface="Arial" panose="020B0604020202020204" pitchFamily="34" charset="0"/>
              </a:rPr>
              <a:pPr/>
              <a:t>140</a:t>
            </a:fld>
            <a:endParaRPr lang="en-US" altLang="zh-CN" sz="18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a:extLst>
              <a:ext uri="{FF2B5EF4-FFF2-40B4-BE49-F238E27FC236}">
                <a16:creationId xmlns:a16="http://schemas.microsoft.com/office/drawing/2014/main" id="{E98A1501-996F-F71C-D009-4EFDE43948F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56675" name="Content Placeholder 2">
            <a:extLst>
              <a:ext uri="{FF2B5EF4-FFF2-40B4-BE49-F238E27FC236}">
                <a16:creationId xmlns:a16="http://schemas.microsoft.com/office/drawing/2014/main" id="{6B482118-DBDC-C612-7A74-BCF4378B1FA0}"/>
              </a:ext>
            </a:extLst>
          </p:cNvPr>
          <p:cNvSpPr>
            <a:spLocks noGrp="1"/>
          </p:cNvSpPr>
          <p:nvPr>
            <p:ph idx="1"/>
          </p:nvPr>
        </p:nvSpPr>
        <p:spPr/>
        <p:txBody>
          <a:bodyPr/>
          <a:lstStyle/>
          <a:p>
            <a:r xmlns:a="http://schemas.openxmlformats.org/drawingml/2006/main">
              <a:rPr lang="zh-CN" altLang="zh-CN">
                <a:ea typeface="宋体" panose="02010600030101010101" pitchFamily="2" charset="-122"/>
              </a:rPr>
              <a:t>文件定位功能最好与二进制流一起使用。</a:t>
            </a:r>
          </a:p>
          <a:p>
            <a:r xmlns:a="http://schemas.openxmlformats.org/drawingml/2006/main">
              <a:rPr lang="zh-CN" altLang="zh-CN">
                <a:ea typeface="宋体" panose="02010600030101010101" pitchFamily="2" charset="-122"/>
              </a:rPr>
              <a:t>C 不禁止程序将它们与文本流一起使用，但存在某些限制。</a:t>
            </a:r>
          </a:p>
          <a:p>
            <a:r xmlns:a="http://schemas.openxmlformats.org/drawingml/2006/main">
              <a:rPr lang="zh-CN" altLang="zh-CN">
                <a:ea typeface="宋体" panose="02010600030101010101" pitchFamily="2" charset="-122"/>
              </a:rPr>
              <a:t>对于文本流，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a:t>
            </a:r>
            <a:r xmlns:a="http://schemas.openxmlformats.org/drawingml/2006/main">
              <a:rPr lang="zh-CN" altLang="zh-CN">
                <a:ea typeface="宋体" panose="02010600030101010101" pitchFamily="2" charset="-122"/>
              </a:rPr>
              <a:t>只能用于移动到文本流的开头或结尾，或者返回之前访问过的地方。</a:t>
            </a:r>
          </a:p>
          <a:p>
            <a:r xmlns:a="http://schemas.openxmlformats.org/drawingml/2006/main">
              <a:rPr lang="zh-CN" altLang="zh-CN">
                <a:ea typeface="宋体" panose="02010600030101010101" pitchFamily="2" charset="-122"/>
              </a:rPr>
              <a:t>对于二进制流，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a:t>
            </a:r>
            <a:r xmlns:a="http://schemas.openxmlformats.org/drawingml/2006/main">
              <a:rPr lang="zh-CN" altLang="zh-CN">
                <a:ea typeface="宋体" panose="02010600030101010101" pitchFamily="2" charset="-122"/>
              </a:rPr>
              <a:t>不需要支持第三个参数是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SEEK_END的调用</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D3234EC0-F195-BC87-7D0F-7D394E19D7C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27D7DA6-2FF7-A1D1-8D5A-0DD4E8052E9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341C1A-1F7A-424A-92B2-3EA1B6CA8962}" type="slidenum">
              <a:rPr lang="en-US" altLang="zh-CN" sz="1200">
                <a:latin typeface="Arial" panose="020B0604020202020204" pitchFamily="34" charset="0"/>
              </a:rPr>
              <a:pPr/>
              <a:t>141</a:t>
            </a:fld>
            <a:endParaRPr lang="en-US" altLang="zh-CN" sz="18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a:extLst>
              <a:ext uri="{FF2B5EF4-FFF2-40B4-BE49-F238E27FC236}">
                <a16:creationId xmlns:a16="http://schemas.microsoft.com/office/drawing/2014/main" id="{604AB74E-25A2-38FF-B552-CDB708CBCCC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57699" name="Content Placeholder 2">
            <a:extLst>
              <a:ext uri="{FF2B5EF4-FFF2-40B4-BE49-F238E27FC236}">
                <a16:creationId xmlns:a16="http://schemas.microsoft.com/office/drawing/2014/main" id="{F51A4419-D971-344C-8CB4-341A30C31376}"/>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ftell函数</a:t>
            </a:r>
            <a:r xmlns:a="http://schemas.openxmlformats.org/drawingml/2006/main">
              <a:rPr lang="zh-CN" altLang="zh-CN">
                <a:ea typeface="宋体" panose="02010600030101010101" pitchFamily="2" charset="-122"/>
              </a:rPr>
              <a:t>以</a:t>
            </a:r>
            <a:r xmlns:a="http://schemas.openxmlformats.org/drawingml/2006/main">
              <a:rPr lang="zh-CN" altLang="zh-CN">
                <a:ea typeface="宋体" panose="02010600030101010101" pitchFamily="2" charset="-122"/>
              </a:rPr>
              <a:t>长整数形式返回当前文件位置。</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ftell</a:t>
            </a:r>
            <a:r xmlns:a="http://schemas.openxmlformats.org/drawingml/2006/main">
              <a:rPr lang="zh-CN" altLang="zh-CN">
                <a:ea typeface="宋体" panose="02010600030101010101" pitchFamily="2" charset="-122"/>
              </a:rPr>
              <a:t>返回的值</a:t>
            </a:r>
            <a:r xmlns:a="http://schemas.openxmlformats.org/drawingml/2006/main">
              <a:rPr lang="zh-CN" altLang="zh-CN">
                <a:ea typeface="宋体" panose="02010600030101010101" pitchFamily="2" charset="-122"/>
              </a:rPr>
              <a:t>可能会被保存并稍后提供给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fseek的调用</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长文件位置；</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file_pos = ftell(fp);</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保存当前位置 */</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fseek(fp, file_pos, SEEK_SET);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回到原来的位置 */</a:t>
            </a:r>
          </a:p>
        </p:txBody>
      </p:sp>
      <p:sp>
        <p:nvSpPr>
          <p:cNvPr id="4" name="Footer Placeholder 3">
            <a:extLst>
              <a:ext uri="{FF2B5EF4-FFF2-40B4-BE49-F238E27FC236}">
                <a16:creationId xmlns:a16="http://schemas.microsoft.com/office/drawing/2014/main" id="{9ECDD902-886C-93A4-6EC5-0DE96FD0D51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2953CE2-27B9-A793-4C05-56C00C1A9F0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DC81D2-A156-EA4F-A510-7B996DE6800F}" type="slidenum">
              <a:rPr lang="en-US" altLang="zh-CN" sz="1200">
                <a:latin typeface="Arial" panose="020B0604020202020204" pitchFamily="34" charset="0"/>
              </a:rPr>
              <a:pPr/>
              <a:t>142</a:t>
            </a:fld>
            <a:endParaRPr lang="en-US" altLang="zh-CN" sz="180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a:extLst>
              <a:ext uri="{FF2B5EF4-FFF2-40B4-BE49-F238E27FC236}">
                <a16:creationId xmlns:a16="http://schemas.microsoft.com/office/drawing/2014/main" id="{015C74F7-C0DD-2D16-A4AC-D6D36567638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58723" name="Content Placeholder 2">
            <a:extLst>
              <a:ext uri="{FF2B5EF4-FFF2-40B4-BE49-F238E27FC236}">
                <a16:creationId xmlns:a16="http://schemas.microsoft.com/office/drawing/2014/main" id="{B2554EF9-8176-8419-6791-0D05D6453747}"/>
              </a:ext>
            </a:extLst>
          </p:cNvPr>
          <p:cNvSpPr>
            <a:spLocks noGrp="1"/>
          </p:cNvSpPr>
          <p:nvPr>
            <p:ph idx="1"/>
          </p:nvPr>
        </p:nvSpPr>
        <p:spPr/>
        <p:txBody>
          <a:bodyPr/>
          <a:lstStyle/>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a:ea typeface="宋体" panose="02010600030101010101" pitchFamily="2" charset="-122"/>
              </a:rPr>
              <a:t>是二进制流，则调用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ftell(fp)</a:t>
            </a:r>
            <a:r xmlns:a="http://schemas.openxmlformats.org/drawingml/2006/main">
              <a:rPr lang="zh-CN" altLang="zh-CN">
                <a:ea typeface="宋体" panose="02010600030101010101" pitchFamily="2" charset="-122"/>
              </a:rPr>
              <a:t>以字节计数的形式返回当前文件位置，其中零表示文件的开头。</a:t>
            </a:r>
          </a:p>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a:ea typeface="宋体" panose="02010600030101010101" pitchFamily="2" charset="-122"/>
              </a:rPr>
              <a:t>是文本流，则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ftell(fp)</a:t>
            </a:r>
            <a:r xmlns:a="http://schemas.openxmlformats.org/drawingml/2006/main">
              <a:rPr lang="zh-CN" altLang="zh-CN">
                <a:ea typeface="宋体" panose="02010600030101010101" pitchFamily="2" charset="-122"/>
              </a:rPr>
              <a:t>不一定是字节数。</a:t>
            </a:r>
          </a:p>
          <a:p>
            <a:r xmlns:a="http://schemas.openxmlformats.org/drawingml/2006/main">
              <a:rPr lang="zh-CN" altLang="zh-CN">
                <a:ea typeface="宋体" panose="02010600030101010101" pitchFamily="2" charset="-122"/>
              </a:rPr>
              <a:t>因此，最好不要对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ftell返回的值执行算术运算</a:t>
            </a:r>
            <a:r xmlns:a="http://schemas.openxmlformats.org/drawingml/2006/main">
              <a:rPr lang="zh-CN"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8FA4F6C2-5E5E-5667-EB4D-B176223AA91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E1C2DEE-4D18-C963-8953-6EB11421379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53899E-7357-784F-80C2-79F2EA09CC16}" type="slidenum">
              <a:rPr lang="en-US" altLang="zh-CN" sz="1200">
                <a:latin typeface="Arial" panose="020B0604020202020204" pitchFamily="34" charset="0"/>
              </a:rPr>
              <a:pPr/>
              <a:t>143</a:t>
            </a:fld>
            <a:endParaRPr lang="en-US" altLang="zh-CN" sz="180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a:extLst>
              <a:ext uri="{FF2B5EF4-FFF2-40B4-BE49-F238E27FC236}">
                <a16:creationId xmlns:a16="http://schemas.microsoft.com/office/drawing/2014/main" id="{B0F97345-0AD9-CDCB-A6D0-B708A94379E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59747" name="Content Placeholder 2">
            <a:extLst>
              <a:ext uri="{FF2B5EF4-FFF2-40B4-BE49-F238E27FC236}">
                <a16:creationId xmlns:a16="http://schemas.microsoft.com/office/drawing/2014/main" id="{8762D371-6949-3647-7E30-4F6A68AED932}"/>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rewind函数</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文件位置设置在开头。</a:t>
            </a:r>
          </a:p>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rewind(fp)</a:t>
            </a:r>
            <a:r xmlns:a="http://schemas.openxmlformats.org/drawingml/2006/main">
              <a:rPr lang="zh-CN" altLang="zh-CN">
                <a:ea typeface="宋体" panose="02010600030101010101" pitchFamily="2" charset="-122"/>
              </a:rPr>
              <a:t>几乎等同于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fseek(fp,</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0L,</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SEEK_SET)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区别？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rewind</a:t>
            </a:r>
            <a:r xmlns:a="http://schemas.openxmlformats.org/drawingml/2006/main">
              <a:rPr lang="zh-CN" altLang="zh-CN">
                <a:ea typeface="宋体" panose="02010600030101010101" pitchFamily="2" charset="-122"/>
              </a:rPr>
              <a:t>不返回值，但会清除</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fp的错误指示符</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75FFC8BD-6196-0952-A5B1-9F4132E12958}"/>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D3C4D203-4B5F-56A2-9EE4-CE7F30462A0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621D62-948E-AC4B-A187-71E9186F9631}" type="slidenum">
              <a:rPr lang="en-US" altLang="zh-CN" sz="1200">
                <a:latin typeface="Arial" panose="020B0604020202020204" pitchFamily="34" charset="0"/>
              </a:rPr>
              <a:pPr/>
              <a:t>144</a:t>
            </a:fld>
            <a:endParaRPr lang="en-US" altLang="zh-CN" sz="18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a:extLst>
              <a:ext uri="{FF2B5EF4-FFF2-40B4-BE49-F238E27FC236}">
                <a16:creationId xmlns:a16="http://schemas.microsoft.com/office/drawing/2014/main" id="{4048FD6D-9499-BA1B-A748-DC3F27DDE2B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60771" name="Content Placeholder 2">
            <a:extLst>
              <a:ext uri="{FF2B5EF4-FFF2-40B4-BE49-F238E27FC236}">
                <a16:creationId xmlns:a16="http://schemas.microsoft.com/office/drawing/2014/main" id="{BFCE88C8-5041-FA55-5981-F127CF8C5950}"/>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fseek</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ftell</a:t>
            </a:r>
            <a:r xmlns:a="http://schemas.openxmlformats.org/drawingml/2006/main">
              <a:rPr lang="zh-CN" altLang="zh-CN">
                <a:ea typeface="宋体" panose="02010600030101010101" pitchFamily="2" charset="-122"/>
              </a:rPr>
              <a:t>仅限于位置可以存储为长整数的文件。</a:t>
            </a:r>
          </a:p>
          <a:p>
            <a:r xmlns:a="http://schemas.openxmlformats.org/drawingml/2006/main">
              <a:rPr lang="zh-CN" altLang="zh-CN">
                <a:ea typeface="宋体" panose="02010600030101010101" pitchFamily="2" charset="-122"/>
              </a:rPr>
              <a:t>为了处理非常大的文件，C 提供了两个附加函数：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fgetpos</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fsetpos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这些函数可以处理大文件，因为它们使用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fpos_t类型的值</a:t>
            </a:r>
            <a:r xmlns:a="http://schemas.openxmlformats.org/drawingml/2006/main">
              <a:rPr lang="zh-CN" altLang="zh-CN">
                <a:ea typeface="宋体" panose="02010600030101010101" pitchFamily="2" charset="-122"/>
              </a:rPr>
              <a:t>来表示文件位置。</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fpos_t</a:t>
            </a:r>
            <a:r xmlns:a="http://schemas.openxmlformats.org/drawingml/2006/main">
              <a:rPr lang="zh-CN" altLang="zh-CN">
                <a:ea typeface="宋体" panose="02010600030101010101" pitchFamily="2" charset="-122"/>
              </a:rPr>
              <a:t>值不一定是整数</a:t>
            </a:r>
            <a:r xmlns:a="http://schemas.openxmlformats.org/drawingml/2006/main">
              <a:rPr lang="zh-CN" altLang="zh-CN">
                <a:ea typeface="宋体" panose="02010600030101010101" pitchFamily="2" charset="-122"/>
              </a:rPr>
              <a:t>；</a:t>
            </a:r>
            <a:r xmlns:a="http://schemas.openxmlformats.org/drawingml/2006/main">
              <a:rPr lang="zh-CN" altLang="zh-CN">
                <a:ea typeface="宋体" panose="02010600030101010101" pitchFamily="2" charset="-122"/>
              </a:rPr>
              <a:t>例如，它可以是一个结构。</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AE137D6-B911-B933-4662-74AD33AB5413}"/>
              </a:ext>
            </a:extLst>
          </p:cNvPr>
          <p:cNvSpPr>
            <a:spLocks noGrp="1"/>
          </p:cNvSpPr>
          <p:nvPr>
            <p:ph type="ftr" sz="quarter" idx="10"/>
          </p:nvPr>
        </p:nvSpPr>
        <p:spPr/>
        <p:txBody>
          <a:bodyPr/>
          <a:lstStyle/>
          <a:p>
            <a:pPr xmlns:a="http://schemas.openxmlformats.org/drawingml/2006/main">
              <a:defRPr/>
            </a:pPr>
            <a:r xmlns:a="http://schemas.openxmlformats.org/drawingml/2006/main">
              <a:rPr lang="zh-CN" dirty="0"/>
              <a:t>版权所有 © 2008 WW 诺顿公司。</a:t>
            </a:r>
          </a:p>
          <a:p>
            <a:pPr xmlns:a="http://schemas.openxmlformats.org/drawingml/2006/main">
              <a:defRPr/>
            </a:pPr>
            <a:r xmlns:a="http://schemas.openxmlformats.org/drawingml/2006/main">
              <a:rPr lang="zh-CN" dirty="0"/>
              <a:t>版权所有。</a:t>
            </a:r>
            <a:endParaRPr xmlns:a="http://schemas.openxmlformats.org/drawingml/2006/main" lang="en-US" sz="1400" dirty="0">
              <a:solidFill>
                <a:schemeClr val="tx1"/>
              </a:solidFill>
              <a:latin typeface="+mn-lt"/>
            </a:endParaRPr>
          </a:p>
        </p:txBody>
      </p:sp>
      <p:sp>
        <p:nvSpPr>
          <p:cNvPr id="5" name="Slide Number Placeholder 4">
            <a:extLst>
              <a:ext uri="{FF2B5EF4-FFF2-40B4-BE49-F238E27FC236}">
                <a16:creationId xmlns:a16="http://schemas.microsoft.com/office/drawing/2014/main" id="{2A289D1D-74F9-1423-A8C0-F345C50A7AC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AABD35-994C-8447-99C0-DA90E4337EB0}" type="slidenum">
              <a:rPr lang="en-US" altLang="zh-CN" sz="1200">
                <a:latin typeface="Arial" panose="020B0604020202020204" pitchFamily="34" charset="0"/>
              </a:rPr>
              <a:pPr/>
              <a:t>145</a:t>
            </a:fld>
            <a:endParaRPr lang="en-US" altLang="zh-CN" sz="180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a:extLst>
              <a:ext uri="{FF2B5EF4-FFF2-40B4-BE49-F238E27FC236}">
                <a16:creationId xmlns:a16="http://schemas.microsoft.com/office/drawing/2014/main" id="{1C5AE1AE-4A32-BD58-25AD-9E97021E296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61795" name="Content Placeholder 2">
            <a:extLst>
              <a:ext uri="{FF2B5EF4-FFF2-40B4-BE49-F238E27FC236}">
                <a16:creationId xmlns:a16="http://schemas.microsoft.com/office/drawing/2014/main" id="{3C15163B-E7BF-5FF7-09B0-48B4F1D97F54}"/>
              </a:ext>
            </a:extLst>
          </p:cNvPr>
          <p:cNvSpPr>
            <a:spLocks noGrp="1"/>
          </p:cNvSpPr>
          <p:nvPr>
            <p:ph idx="1"/>
          </p:nvPr>
        </p:nvSpPr>
        <p:spPr/>
        <p:txBody>
          <a:bodyPr/>
          <a:lstStyle/>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fgetpos(fp,</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&amp;file_pos)将与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a:ea typeface="宋体" panose="02010600030101010101" pitchFamily="2" charset="-122"/>
              </a:rPr>
              <a:t>关联的文件位置存储</a:t>
            </a:r>
            <a:r xmlns:a="http://schemas.openxmlformats.org/drawingml/2006/main">
              <a:rPr lang="zh-CN" altLang="zh-CN">
                <a:ea typeface="宋体" panose="02010600030101010101" pitchFamily="2" charset="-122"/>
              </a:rPr>
              <a:t>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file_pos</a:t>
            </a:r>
            <a:r xmlns:a="http://schemas.openxmlformats.org/drawingml/2006/main">
              <a:rPr lang="zh-CN" altLang="zh-CN">
                <a:ea typeface="宋体" panose="02010600030101010101" pitchFamily="2" charset="-122"/>
              </a:rPr>
              <a:t>变量中。</a:t>
            </a:r>
          </a:p>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fsetpos(fp,</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&amp;file_pos)将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a:ea typeface="宋体" panose="02010600030101010101" pitchFamily="2" charset="-122"/>
              </a:rPr>
              <a:t>的文件位置设置为</a:t>
            </a:r>
            <a:r xmlns:a="http://schemas.openxmlformats.org/drawingml/2006/main">
              <a:rPr lang="zh-CN" altLang="zh-CN">
                <a:ea typeface="宋体" panose="02010600030101010101" pitchFamily="2" charset="-122"/>
              </a:rPr>
              <a:t>存储在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file_pos中的值</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fgetpos</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fsetpos失败，它会在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errno</a:t>
            </a:r>
            <a:r xmlns:a="http://schemas.openxmlformats.org/drawingml/2006/main">
              <a:rPr lang="zh-CN" altLang="zh-CN">
                <a:ea typeface="宋体" panose="02010600030101010101" pitchFamily="2" charset="-122"/>
              </a:rPr>
              <a:t>中存储一个错误代码</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这两个函数在成功时返回零，在失败时返回非零值。</a:t>
            </a:r>
          </a:p>
        </p:txBody>
      </p:sp>
      <p:sp>
        <p:nvSpPr>
          <p:cNvPr id="4" name="Footer Placeholder 3">
            <a:extLst>
              <a:ext uri="{FF2B5EF4-FFF2-40B4-BE49-F238E27FC236}">
                <a16:creationId xmlns:a16="http://schemas.microsoft.com/office/drawing/2014/main" id="{E3AE86B2-A018-2A8E-2CA3-80794EA2C26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FEBE545-6E63-1985-3294-66CB11912FA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90B9AB-1182-B148-93B5-6BCB9E68DA23}" type="slidenum">
              <a:rPr lang="en-US" altLang="zh-CN" sz="1200">
                <a:latin typeface="Arial" panose="020B0604020202020204" pitchFamily="34" charset="0"/>
              </a:rPr>
              <a:pPr/>
              <a:t>146</a:t>
            </a:fld>
            <a:endParaRPr lang="en-US" altLang="zh-CN" sz="180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a:extLst>
              <a:ext uri="{FF2B5EF4-FFF2-40B4-BE49-F238E27FC236}">
                <a16:creationId xmlns:a16="http://schemas.microsoft.com/office/drawing/2014/main" id="{7A3F5D33-A8D7-7BD3-A941-F218086EF7E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文件定位</a:t>
            </a:r>
          </a:p>
        </p:txBody>
      </p:sp>
      <p:sp>
        <p:nvSpPr>
          <p:cNvPr id="162819" name="Content Placeholder 2">
            <a:extLst>
              <a:ext uri="{FF2B5EF4-FFF2-40B4-BE49-F238E27FC236}">
                <a16:creationId xmlns:a16="http://schemas.microsoft.com/office/drawing/2014/main" id="{E235E6A5-CC6D-C931-F704-A1F472E73B3D}"/>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fgetpos</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fsetpos</a:t>
            </a:r>
            <a:r xmlns:a="http://schemas.openxmlformats.org/drawingml/2006/main">
              <a:rPr lang="zh-CN" altLang="zh-CN">
                <a:ea typeface="宋体" panose="02010600030101010101" pitchFamily="2" charset="-122"/>
              </a:rPr>
              <a:t>保存文件位置并稍后返回的示例：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fpos_t 文件位置；</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fgetpos(fp, &amp;file_pos);</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保存当前位置 */</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fsetpos(fp, &amp;file_pos);</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回到原来的位置 */</a:t>
            </a:r>
          </a:p>
        </p:txBody>
      </p:sp>
      <p:sp>
        <p:nvSpPr>
          <p:cNvPr id="4" name="Footer Placeholder 3">
            <a:extLst>
              <a:ext uri="{FF2B5EF4-FFF2-40B4-BE49-F238E27FC236}">
                <a16:creationId xmlns:a16="http://schemas.microsoft.com/office/drawing/2014/main" id="{4EBA71F9-6479-E1B8-0544-12601ABA78A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AC074C3-0213-F98C-5119-739F51B15D4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6D2935-2168-F640-ABBB-80231F77D507}" type="slidenum">
              <a:rPr lang="en-US" altLang="zh-CN" sz="1200">
                <a:latin typeface="Arial" panose="020B0604020202020204" pitchFamily="34" charset="0"/>
              </a:rPr>
              <a:pPr/>
              <a:t>147</a:t>
            </a:fld>
            <a:endParaRPr lang="en-US" altLang="zh-CN" sz="18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1E869C2F-04E7-04AC-F9EA-2B842813D11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程序：修改零件记录文件</a:t>
            </a:r>
          </a:p>
        </p:txBody>
      </p:sp>
      <p:sp>
        <p:nvSpPr>
          <p:cNvPr id="163843" name="Content Placeholder 2">
            <a:extLst>
              <a:ext uri="{FF2B5EF4-FFF2-40B4-BE49-F238E27FC236}">
                <a16:creationId xmlns:a16="http://schemas.microsoft.com/office/drawing/2014/main" id="{09023604-D928-4137-A5FA-C21FE567FC45}"/>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invclear.c</a:t>
            </a:r>
            <a:r xmlns:a="http://schemas.openxmlformats.org/drawingml/2006/main">
              <a:rPr lang="zh-CN" altLang="zh-CN">
                <a:ea typeface="宋体" panose="02010600030101010101" pitchFamily="2" charset="-122"/>
              </a:rPr>
              <a:t>程序</a:t>
            </a:r>
            <a:r xmlns:a="http://schemas.openxmlformats.org/drawingml/2006/main">
              <a:rPr lang="zh-CN" altLang="zh-CN">
                <a:ea typeface="宋体" panose="02010600030101010101" pitchFamily="2" charset="-122"/>
              </a:rPr>
              <a:t>执行的操作：</a:t>
            </a:r>
          </a:p>
          <a:p>
            <a:pPr xmlns:a="http://schemas.openxmlformats.org/drawingml/2006/main" lvl="1"/>
            <a:r xmlns:a="http://schemas.openxmlformats.org/drawingml/2006/main">
              <a:rPr lang="zh-CN" altLang="zh-CN">
                <a:ea typeface="宋体" panose="02010600030101010101" pitchFamily="2" charset="-122"/>
              </a:rPr>
              <a:t>打开包含零件结构的二进制文件。</a:t>
            </a:r>
          </a:p>
          <a:p>
            <a:pPr xmlns:a="http://schemas.openxmlformats.org/drawingml/2006/main" lvl="1"/>
            <a:r xmlns:a="http://schemas.openxmlformats.org/drawingml/2006/main">
              <a:rPr lang="zh-CN" altLang="zh-CN">
                <a:ea typeface="宋体" panose="02010600030101010101" pitchFamily="2" charset="-122"/>
              </a:rPr>
              <a:t>将结构读入数组。</a:t>
            </a:r>
          </a:p>
          <a:p>
            <a:pPr xmlns:a="http://schemas.openxmlformats.org/drawingml/2006/main" lvl="1"/>
            <a:r xmlns:a="http://schemas.openxmlformats.org/drawingml/2006/main">
              <a:rPr lang="zh-CN" altLang="zh-CN">
                <a:ea typeface="宋体" panose="02010600030101010101" pitchFamily="2" charset="-122"/>
              </a:rPr>
              <a:t>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on_hand</a:t>
            </a:r>
            <a:r xmlns:a="http://schemas.openxmlformats.org/drawingml/2006/main">
              <a:rPr lang="zh-CN" altLang="zh-CN">
                <a:ea typeface="宋体" panose="02010600030101010101" pitchFamily="2" charset="-122"/>
              </a:rPr>
              <a:t>成员设置为 0。</a:t>
            </a:r>
          </a:p>
          <a:p>
            <a:pPr xmlns:a="http://schemas.openxmlformats.org/drawingml/2006/main" lvl="1"/>
            <a:r xmlns:a="http://schemas.openxmlformats.org/drawingml/2006/main">
              <a:rPr lang="zh-CN" altLang="zh-CN">
                <a:ea typeface="宋体" panose="02010600030101010101" pitchFamily="2" charset="-122"/>
              </a:rPr>
              <a:t>将结构写回文件。</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“rb+”模式</a:t>
            </a:r>
            <a:r xmlns:a="http://schemas.openxmlformats.org/drawingml/2006/main">
              <a:rPr lang="zh-CN" altLang="zh-CN">
                <a:ea typeface="宋体" panose="02010600030101010101" pitchFamily="2" charset="-122"/>
              </a:rPr>
              <a:t>打开文件</a:t>
            </a:r>
            <a:r xmlns:a="http://schemas.openxmlformats.org/drawingml/2006/main">
              <a:rPr lang="zh-CN" altLang="zh-CN">
                <a:ea typeface="宋体" panose="02010600030101010101" pitchFamily="2" charset="-122"/>
              </a:rPr>
              <a:t>，允许读写。</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E4BEDBD-A793-04CC-0190-8EB53D3986D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CEB348F-8E24-EA50-6CC7-80879CC9198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3B23EF-4734-BC42-A5B9-FACB73C8A6A9}" type="slidenum">
              <a:rPr lang="en-US" altLang="zh-CN" sz="1200">
                <a:latin typeface="Arial" panose="020B0604020202020204" pitchFamily="34" charset="0"/>
              </a:rPr>
              <a:pPr/>
              <a:t>148</a:t>
            </a:fld>
            <a:endParaRPr lang="en-US" altLang="zh-CN" sz="18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Content Placeholder 2">
            <a:extLst>
              <a:ext uri="{FF2B5EF4-FFF2-40B4-BE49-F238E27FC236}">
                <a16:creationId xmlns:a16="http://schemas.microsoft.com/office/drawing/2014/main" id="{8371568F-A3A1-1B5B-98DD-1C50251F4156}"/>
              </a:ext>
            </a:extLst>
          </p:cNvPr>
          <p:cNvSpPr>
            <a:spLocks noGrp="1"/>
          </p:cNvSpPr>
          <p:nvPr>
            <p:ph idx="1"/>
          </p:nvPr>
        </p:nvSpPr>
        <p:spPr>
          <a:xfrm>
            <a:off x="457200" y="762000"/>
            <a:ext cx="82296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不清晰的.c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通过设置数量修改零件记录文件</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所有记录的现有量为零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NAME_LEN 25</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MAX_PARTS 100</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结构部分{</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字符名称[NAME_LEN+1]；</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on_hand;</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库存[MAX_PARTS];</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 num_parts;</a:t>
            </a:r>
          </a:p>
        </p:txBody>
      </p:sp>
      <p:sp>
        <p:nvSpPr>
          <p:cNvPr id="4" name="Footer Placeholder 3">
            <a:extLst>
              <a:ext uri="{FF2B5EF4-FFF2-40B4-BE49-F238E27FC236}">
                <a16:creationId xmlns:a16="http://schemas.microsoft.com/office/drawing/2014/main" id="{FCA3D52E-5098-C28B-B7DC-DDE29381235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6B11CD4-CA22-7257-7FE1-3BBF0B8BE3B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284DC2-2C0B-214C-8A81-C0D8B9FFE4BB}" type="slidenum">
              <a:rPr lang="en-US" altLang="zh-CN" sz="1200">
                <a:latin typeface="Arial" panose="020B0604020202020204" pitchFamily="34" charset="0"/>
              </a:rPr>
              <a:pPr/>
              <a:t>149</a:t>
            </a:fld>
            <a:endParaRPr lang="en-US" altLang="zh-CN"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9B43531-6AD5-C8A0-C22A-B0A313F21EB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文本文件与二进制文件</a:t>
            </a:r>
          </a:p>
        </p:txBody>
      </p:sp>
      <p:sp>
        <p:nvSpPr>
          <p:cNvPr id="27651" name="Content Placeholder 2">
            <a:extLst>
              <a:ext uri="{FF2B5EF4-FFF2-40B4-BE49-F238E27FC236}">
                <a16:creationId xmlns:a16="http://schemas.microsoft.com/office/drawing/2014/main" id="{019884C1-9E05-A989-9C7B-F440751BAF5F}"/>
              </a:ext>
            </a:extLst>
          </p:cNvPr>
          <p:cNvSpPr>
            <a:spLocks noGrp="1"/>
          </p:cNvSpPr>
          <p:nvPr>
            <p:ph idx="1"/>
          </p:nvPr>
        </p:nvSpPr>
        <p:spPr/>
        <p:txBody>
          <a:bodyPr/>
          <a:lstStyle/>
          <a:p>
            <a:r xmlns:a="http://schemas.openxmlformats.org/drawingml/2006/main">
              <a:rPr lang="zh-CN" altLang="zh-CN">
                <a:ea typeface="宋体" panose="02010600030101010101" pitchFamily="2" charset="-122"/>
              </a:rPr>
              <a:t>数据写入文件时，可以以文本形式或二进制形式存储。</a:t>
            </a:r>
          </a:p>
          <a:p>
            <a:r xmlns:a="http://schemas.openxmlformats.org/drawingml/2006/main">
              <a:rPr lang="zh-CN" altLang="zh-CN">
                <a:ea typeface="宋体" panose="02010600030101010101" pitchFamily="2" charset="-122"/>
              </a:rPr>
              <a:t>将数字 32767 存储在文件中的一种方法是以文本形式将其写入字符 3、2、7、6 和 7：</a:t>
            </a:r>
          </a:p>
        </p:txBody>
      </p:sp>
      <p:sp>
        <p:nvSpPr>
          <p:cNvPr id="4" name="Footer Placeholder 3">
            <a:extLst>
              <a:ext uri="{FF2B5EF4-FFF2-40B4-BE49-F238E27FC236}">
                <a16:creationId xmlns:a16="http://schemas.microsoft.com/office/drawing/2014/main" id="{02DF11C9-B476-0D6A-BE81-2EA40580571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A927493-04C3-9957-E512-12991D7C986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A38F89-2654-A645-A135-E977F3439B75}" type="slidenum">
              <a:rPr lang="en-US" altLang="zh-CN" sz="1200">
                <a:latin typeface="Arial" panose="020B0604020202020204" pitchFamily="34" charset="0"/>
              </a:rPr>
              <a:pPr/>
              <a:t>15</a:t>
            </a:fld>
            <a:endParaRPr lang="en-US" altLang="zh-CN" sz="1800"/>
          </a:p>
        </p:txBody>
      </p:sp>
      <p:pic>
        <p:nvPicPr>
          <p:cNvPr id="27654" name="Picture 6">
            <a:extLst>
              <a:ext uri="{FF2B5EF4-FFF2-40B4-BE49-F238E27FC236}">
                <a16:creationId xmlns:a16="http://schemas.microsoft.com/office/drawing/2014/main" id="{24CF951C-2E9F-297A-F6C3-18A6D8960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3924300"/>
            <a:ext cx="66960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Content Placeholder 2">
            <a:extLst>
              <a:ext uri="{FF2B5EF4-FFF2-40B4-BE49-F238E27FC236}">
                <a16:creationId xmlns:a16="http://schemas.microsoft.com/office/drawing/2014/main" id="{17A079B5-8509-29A4-61C0-0BEA67689C16}"/>
              </a:ext>
            </a:extLst>
          </p:cNvPr>
          <p:cNvSpPr>
            <a:spLocks noGrp="1"/>
          </p:cNvSpPr>
          <p:nvPr>
            <p:ph idx="1"/>
          </p:nvPr>
        </p:nvSpPr>
        <p:spPr>
          <a:xfrm>
            <a:off x="457200" y="762000"/>
            <a:ext cx="8229600" cy="5562600"/>
          </a:xfrm>
        </p:spPr>
        <p:txBody>
          <a:bodyPr/>
          <a:lstStyle/>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文件 *fp;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诠释我;</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if ((fp = fopen("inventory.dat", "rb+")) == NULL)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fprintf(stderr, "无法打开库存文件\n");</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num_parts = fread（库存，sizeof（结构部分），</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MAX_PARTS, fp);</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对于 (i = 0; i &lt; num_parts; i++)</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库存[i].on_hand = 0;</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倒带（fp）；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fwrite（库存，sizeof（结构部分），num_parts，fp）；</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fclose(fp);</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8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8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endParaRPr xmlns:a="http://schemas.openxmlformats.org/drawingml/2006/main" lang="en-US" altLang="zh-CN" sz="1800">
              <a:ea typeface="宋体" panose="02010600030101010101" pitchFamily="2" charset="-122"/>
            </a:endParaRPr>
          </a:p>
        </p:txBody>
      </p:sp>
      <p:sp>
        <p:nvSpPr>
          <p:cNvPr id="4" name="Footer Placeholder 3">
            <a:extLst>
              <a:ext uri="{FF2B5EF4-FFF2-40B4-BE49-F238E27FC236}">
                <a16:creationId xmlns:a16="http://schemas.microsoft.com/office/drawing/2014/main" id="{F33FAB8D-CEDC-E085-9ABA-33FEBBB5DE1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BFF4043-75BC-FECE-635E-4A6144A1350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65A1B6-100A-504D-B285-168032A1DD2C}" type="slidenum">
              <a:rPr lang="en-US" altLang="zh-CN" sz="1200">
                <a:latin typeface="Arial" panose="020B0604020202020204" pitchFamily="34" charset="0"/>
              </a:rPr>
              <a:pPr/>
              <a:t>150</a:t>
            </a:fld>
            <a:endParaRPr lang="en-US" altLang="zh-CN" sz="18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a:extLst>
              <a:ext uri="{FF2B5EF4-FFF2-40B4-BE49-F238E27FC236}">
                <a16:creationId xmlns:a16="http://schemas.microsoft.com/office/drawing/2014/main" id="{1118D805-26BB-C327-F6EE-AABBB4A0A75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字符串 I/O</a:t>
            </a:r>
          </a:p>
        </p:txBody>
      </p:sp>
      <p:sp>
        <p:nvSpPr>
          <p:cNvPr id="166915" name="Content Placeholder 2">
            <a:extLst>
              <a:ext uri="{FF2B5EF4-FFF2-40B4-BE49-F238E27FC236}">
                <a16:creationId xmlns:a16="http://schemas.microsoft.com/office/drawing/2014/main" id="{7403B13D-4898-CBA0-2A62-30D492C05B8D}"/>
              </a:ext>
            </a:extLst>
          </p:cNvPr>
          <p:cNvSpPr>
            <a:spLocks noGrp="1"/>
          </p:cNvSpPr>
          <p:nvPr>
            <p:ph idx="1"/>
          </p:nvPr>
        </p:nvSpPr>
        <p:spPr/>
        <p:txBody>
          <a:bodyPr/>
          <a:lstStyle/>
          <a:p>
            <a:r xmlns:a="http://schemas.openxmlformats.org/drawingml/2006/main">
              <a:rPr lang="zh-CN" altLang="zh-CN">
                <a:ea typeface="宋体" panose="02010600030101010101" pitchFamily="2" charset="-122"/>
              </a:rPr>
              <a:t>本节中描述的函数可以使用字符串读取和写入数据，就好像它是一个流一样。</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sprintf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snprintf</a:t>
            </a:r>
            <a:r xmlns:a="http://schemas.openxmlformats.org/drawingml/2006/main">
              <a:rPr lang="zh-CN" altLang="zh-CN">
                <a:ea typeface="宋体" panose="02010600030101010101" pitchFamily="2" charset="-122"/>
              </a:rPr>
              <a:t>将字符写入字符串。</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sscanf</a:t>
            </a:r>
            <a:r xmlns:a="http://schemas.openxmlformats.org/drawingml/2006/main">
              <a:rPr lang="zh-CN" altLang="zh-CN">
                <a:ea typeface="宋体" panose="02010600030101010101" pitchFamily="2" charset="-122"/>
              </a:rPr>
              <a:t>从字符串中读取字符。</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D664A48-91C1-1DD0-BC2E-0BBE94BAD74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A205CFA-30A7-F736-37AB-26CC4EBCD6A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9A5167-D7FF-B247-928F-274E0621FE28}" type="slidenum">
              <a:rPr lang="en-US" altLang="zh-CN" sz="1200">
                <a:latin typeface="Arial" panose="020B0604020202020204" pitchFamily="34" charset="0"/>
              </a:rPr>
              <a:pPr/>
              <a:t>151</a:t>
            </a:fld>
            <a:endParaRPr lang="en-US" altLang="zh-CN" sz="18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a:extLst>
              <a:ext uri="{FF2B5EF4-FFF2-40B4-BE49-F238E27FC236}">
                <a16:creationId xmlns:a16="http://schemas.microsoft.com/office/drawing/2014/main" id="{55032C0B-9AF1-8600-2B93-D9183B69DC2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字符串 I/O</a:t>
            </a:r>
          </a:p>
        </p:txBody>
      </p:sp>
      <p:sp>
        <p:nvSpPr>
          <p:cNvPr id="167939" name="Content Placeholder 2">
            <a:extLst>
              <a:ext uri="{FF2B5EF4-FFF2-40B4-BE49-F238E27FC236}">
                <a16:creationId xmlns:a16="http://schemas.microsoft.com/office/drawing/2014/main" id="{5AF99295-5E98-082C-BDBA-20B7BA39D30D}"/>
              </a:ext>
            </a:extLst>
          </p:cNvPr>
          <p:cNvSpPr>
            <a:spLocks noGrp="1"/>
          </p:cNvSpPr>
          <p:nvPr>
            <p:ph idx="1"/>
          </p:nvPr>
        </p:nvSpPr>
        <p:spPr/>
        <p:txBody>
          <a:bodyPr/>
          <a:lstStyle/>
          <a:p>
            <a:r xmlns:a="http://schemas.openxmlformats.org/drawingml/2006/main">
              <a:rPr lang="zh-CN" altLang="zh-CN">
                <a:ea typeface="宋体" panose="02010600030101010101" pitchFamily="2" charset="-122"/>
              </a:rPr>
              <a:t>三个类似的函数（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vsprintf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vsnprintf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vsscanf </a:t>
            </a:r>
            <a:r xmlns:a="http://schemas.openxmlformats.org/drawingml/2006/main">
              <a:rPr lang="zh-CN" altLang="zh-CN">
                <a:ea typeface="宋体" panose="02010600030101010101" pitchFamily="2" charset="-122"/>
              </a:rPr>
              <a:t>）也属于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这些函数依赖于在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&lt;stdarg.h&gt;中声明的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va_list</a:t>
            </a:r>
            <a:r xmlns:a="http://schemas.openxmlformats.org/drawingml/2006/main">
              <a:rPr lang="zh-CN" altLang="zh-CN">
                <a:ea typeface="宋体" panose="02010600030101010101" pitchFamily="2" charset="-122"/>
              </a:rPr>
              <a:t>类型，</a:t>
            </a:r>
            <a:r xmlns:a="http://schemas.openxmlformats.org/drawingml/2006/main">
              <a:rPr lang="zh-CN" altLang="zh-CN">
                <a:ea typeface="宋体" panose="02010600030101010101" pitchFamily="2" charset="-122"/>
              </a:rPr>
              <a:t>因此它们将在第 26 章中讨论。</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66C8334-10DC-E18A-B215-87965F3C7CC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806B049-1478-9E18-C9EB-274EBA78C53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44ECC7-DEA2-9D49-B0EF-37DFDE54048F}" type="slidenum">
              <a:rPr lang="en-US" altLang="zh-CN" sz="1200">
                <a:latin typeface="Arial" panose="020B0604020202020204" pitchFamily="34" charset="0"/>
              </a:rPr>
              <a:pPr/>
              <a:t>152</a:t>
            </a:fld>
            <a:endParaRPr lang="en-US" altLang="zh-CN" sz="180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a:extLst>
              <a:ext uri="{FF2B5EF4-FFF2-40B4-BE49-F238E27FC236}">
                <a16:creationId xmlns:a16="http://schemas.microsoft.com/office/drawing/2014/main" id="{AA8918E5-8649-6D38-352C-0DA7F6C342B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输出函数</a:t>
            </a:r>
          </a:p>
        </p:txBody>
      </p:sp>
      <p:sp>
        <p:nvSpPr>
          <p:cNvPr id="168963" name="Content Placeholder 2">
            <a:extLst>
              <a:ext uri="{FF2B5EF4-FFF2-40B4-BE49-F238E27FC236}">
                <a16:creationId xmlns:a16="http://schemas.microsoft.com/office/drawing/2014/main" id="{E01504F3-58FD-90CE-AED7-890F37C73799}"/>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sprintf函数</a:t>
            </a:r>
            <a:r xmlns:a="http://schemas.openxmlformats.org/drawingml/2006/main">
              <a:rPr lang="zh-CN" altLang="zh-CN">
                <a:ea typeface="宋体" panose="02010600030101010101" pitchFamily="2" charset="-122"/>
              </a:rPr>
              <a:t>将</a:t>
            </a:r>
            <a:r xmlns:a="http://schemas.openxmlformats.org/drawingml/2006/main">
              <a:rPr lang="zh-CN" altLang="zh-CN">
                <a:ea typeface="宋体" panose="02010600030101010101" pitchFamily="2" charset="-122"/>
              </a:rPr>
              <a:t>输出写入字符数组（由其第一个参数指向）而不是流。</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“9/20/2010”</a:t>
            </a:r>
            <a:r xmlns:a="http://schemas.openxmlformats.org/drawingml/2006/main">
              <a:rPr lang="zh-CN" altLang="zh-CN">
                <a:ea typeface="宋体" panose="02010600030101010101" pitchFamily="2" charset="-122"/>
              </a:rPr>
              <a:t>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日期</a:t>
            </a:r>
            <a:r xmlns:a="http://schemas.openxmlformats.org/drawingml/2006/main">
              <a:rPr lang="zh-CN" altLang="zh-CN">
                <a:ea typeface="宋体" panose="02010600030101010101" pitchFamily="2" charset="-122"/>
              </a:rPr>
              <a:t>的调用</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sprintf(日期, "%d/%d/%d", 9, 20, 2010);</a:t>
            </a:r>
            <a:endParaRPr xmlns:a="http://schemas.openxmlformats.org/drawingml/2006/main" lang="en-US" altLang="zh-CN">
              <a:ea typeface="宋体" panose="02010600030101010101" pitchFamily="2" charset="-122"/>
            </a:endParaRP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sprintf</a:t>
            </a:r>
            <a:r xmlns:a="http://schemas.openxmlformats.org/drawingml/2006/main">
              <a:rPr lang="zh-CN" altLang="zh-CN">
                <a:ea typeface="宋体" panose="02010600030101010101" pitchFamily="2" charset="-122"/>
              </a:rPr>
              <a:t>在字符串末尾添加一个空字符。</a:t>
            </a:r>
          </a:p>
          <a:p>
            <a:r xmlns:a="http://schemas.openxmlformats.org/drawingml/2006/main">
              <a:rPr lang="zh-CN" altLang="zh-CN">
                <a:ea typeface="宋体" panose="02010600030101010101" pitchFamily="2" charset="-122"/>
              </a:rPr>
              <a:t>它返回存储的字符数（不包括空字符）。</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3A46322-8F6C-BB07-8587-00D3CFB91DF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B7F783D-2DFD-BEA7-EE06-F3EAE3B7644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0E7DF4-2D79-2F4B-9934-4C83DDD01125}" type="slidenum">
              <a:rPr lang="en-US" altLang="zh-CN" sz="1200">
                <a:latin typeface="Arial" panose="020B0604020202020204" pitchFamily="34" charset="0"/>
              </a:rPr>
              <a:pPr/>
              <a:t>153</a:t>
            </a:fld>
            <a:endParaRPr lang="en-US" altLang="zh-CN" sz="180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a:extLst>
              <a:ext uri="{FF2B5EF4-FFF2-40B4-BE49-F238E27FC236}">
                <a16:creationId xmlns:a16="http://schemas.microsoft.com/office/drawing/2014/main" id="{DE0AD8BA-C19B-1832-E25A-AECED6A8E4C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输出函数</a:t>
            </a:r>
          </a:p>
        </p:txBody>
      </p:sp>
      <p:sp>
        <p:nvSpPr>
          <p:cNvPr id="169987" name="Content Placeholder 2">
            <a:extLst>
              <a:ext uri="{FF2B5EF4-FFF2-40B4-BE49-F238E27FC236}">
                <a16:creationId xmlns:a16="http://schemas.microsoft.com/office/drawing/2014/main" id="{2BFAB102-A3A6-4418-E2A2-88C9472CC96C}"/>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sprintf</a:t>
            </a:r>
            <a:r xmlns:a="http://schemas.openxmlformats.org/drawingml/2006/main">
              <a:rPr lang="zh-CN" altLang="zh-CN">
                <a:ea typeface="宋体" panose="02010600030101010101" pitchFamily="2" charset="-122"/>
              </a:rPr>
              <a:t>可用于格式化数据，将结果保存在字符串中，直到生成输出为止。</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sprintf</a:t>
            </a:r>
            <a:r xmlns:a="http://schemas.openxmlformats.org/drawingml/2006/main">
              <a:rPr lang="zh-CN" altLang="zh-CN">
                <a:ea typeface="宋体" panose="02010600030101010101" pitchFamily="2" charset="-122"/>
              </a:rPr>
              <a:t>也便于将数字转换为字符形式。</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042860B-BE79-0A74-5316-39F5DF27B39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9BF96C6-B211-5617-B719-732615412A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F440C4-57DC-4041-ACA6-F7C4A03818EB}" type="slidenum">
              <a:rPr lang="en-US" altLang="zh-CN" sz="1200">
                <a:latin typeface="Arial" panose="020B0604020202020204" pitchFamily="34" charset="0"/>
              </a:rPr>
              <a:pPr/>
              <a:t>154</a:t>
            </a:fld>
            <a:endParaRPr lang="en-US" altLang="zh-CN" sz="18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a:extLst>
              <a:ext uri="{FF2B5EF4-FFF2-40B4-BE49-F238E27FC236}">
                <a16:creationId xmlns:a16="http://schemas.microsoft.com/office/drawing/2014/main" id="{58475581-8876-E90C-0897-5982894E2D0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输出函数</a:t>
            </a:r>
          </a:p>
        </p:txBody>
      </p:sp>
      <p:sp>
        <p:nvSpPr>
          <p:cNvPr id="171011" name="Content Placeholder 2">
            <a:extLst>
              <a:ext uri="{FF2B5EF4-FFF2-40B4-BE49-F238E27FC236}">
                <a16:creationId xmlns:a16="http://schemas.microsoft.com/office/drawing/2014/main" id="{B50C3D9D-D3EF-A240-8500-6AAA0D150ACA}"/>
              </a:ext>
            </a:extLst>
          </p:cNvPr>
          <p:cNvSpPr>
            <a:spLocks noGrp="1"/>
          </p:cNvSpPr>
          <p:nvPr>
            <p:ph idx="1"/>
          </p:nvPr>
        </p:nvSpPr>
        <p:spPr>
          <a:xfrm>
            <a:off x="685800" y="1524000"/>
            <a:ext cx="78486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snprintf</a:t>
            </a:r>
            <a:r xmlns:a="http://schemas.openxmlformats.org/drawingml/2006/main">
              <a:rPr lang="zh-CN" altLang="zh-CN">
                <a:ea typeface="宋体" panose="02010600030101010101" pitchFamily="2" charset="-122"/>
              </a:rPr>
              <a:t>函数（C99 中的新功能）与 sprintf 相同</a:t>
            </a:r>
            <a:r xmlns:a="http://schemas.openxmlformats.org/drawingml/2006/main">
              <a:rPr lang="zh-CN" altLang="zh-CN">
                <a:ea typeface="宋体" panose="02010600030101010101" pitchFamily="2" charset="-122"/>
              </a:rPr>
              <a:t>，</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只是多</a:t>
            </a:r>
            <a:r xmlns:a="http://schemas.openxmlformats.org/drawingml/2006/main">
              <a:rPr lang="zh-CN" altLang="zh-CN">
                <a:ea typeface="宋体" panose="02010600030101010101" pitchFamily="2" charset="-122"/>
              </a:rPr>
              <a:t>了一个名为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n的第二个参数</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不超过</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 1 个字符将写入字符串，不包括终止空字符，除非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为零，否则始终写入。</a:t>
            </a:r>
          </a:p>
          <a:p>
            <a:r xmlns:a="http://schemas.openxmlformats.org/drawingml/2006/main">
              <a:rPr lang="zh-CN" altLang="zh-CN">
                <a:ea typeface="宋体" panose="02010600030101010101" pitchFamily="2" charset="-122"/>
              </a:rPr>
              <a:t>例子：</a:t>
            </a:r>
          </a:p>
          <a:p>
            <a:pPr xmlns:a="http://schemas.openxmlformats.org/drawingml/2006/main">
              <a:lnSpc>
                <a:spcPct val="80000"/>
              </a:lnSpc>
              <a:spcBef>
                <a:spcPts val="10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snprintf（名称，</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13,</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“爱因斯坦”，</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“阿尔伯特”）；</a:t>
            </a:r>
          </a:p>
          <a:p>
            <a:pPr xmlns:a="http://schemas.openxmlformats.org/drawingml/2006/main">
              <a:buFontTx/>
              <a:buNone/>
            </a:pPr>
            <a:r xmlns:a="http://schemas.openxmlformats.org/drawingml/2006/main">
              <a:rPr lang="zh-CN" altLang="zh-CN">
                <a:ea typeface="宋体" panose="02010600030101010101" pitchFamily="2" charset="-122"/>
              </a:rPr>
              <a:t>字符串</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"Einstein, Al"</a:t>
            </a:r>
            <a:r xmlns:a="http://schemas.openxmlformats.org/drawingml/2006/main">
              <a:rPr lang="zh-CN" altLang="zh-CN">
                <a:ea typeface="宋体" panose="02010600030101010101" pitchFamily="2" charset="-122"/>
              </a:rPr>
              <a:t>被写入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name </a:t>
            </a:r>
            <a:r xmlns:a="http://schemas.openxmlformats.org/drawingml/2006/main">
              <a:rPr lang="zh-CN"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D7A9F6E-7A7A-78D4-7028-6D264F57218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AB4BD64-A3EA-FF3D-15DD-4057CC335B4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970CDA-9661-604B-8587-B105916E6211}" type="slidenum">
              <a:rPr lang="en-US" altLang="zh-CN" sz="1200">
                <a:latin typeface="Arial" panose="020B0604020202020204" pitchFamily="34" charset="0"/>
              </a:rPr>
              <a:pPr/>
              <a:t>155</a:t>
            </a:fld>
            <a:endParaRPr lang="en-US" altLang="zh-CN" sz="180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itle 1">
            <a:extLst>
              <a:ext uri="{FF2B5EF4-FFF2-40B4-BE49-F238E27FC236}">
                <a16:creationId xmlns:a16="http://schemas.microsoft.com/office/drawing/2014/main" id="{E4E9FA8C-0C19-74EE-B979-50F4087735E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输出函数</a:t>
            </a:r>
          </a:p>
        </p:txBody>
      </p:sp>
      <p:sp>
        <p:nvSpPr>
          <p:cNvPr id="172035" name="Content Placeholder 2">
            <a:extLst>
              <a:ext uri="{FF2B5EF4-FFF2-40B4-BE49-F238E27FC236}">
                <a16:creationId xmlns:a16="http://schemas.microsoft.com/office/drawing/2014/main" id="{8EFA60AD-030B-95B2-6AED-93E3E270F7E9}"/>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snprintf</a:t>
            </a:r>
            <a:r xmlns:a="http://schemas.openxmlformats.org/drawingml/2006/main">
              <a:rPr lang="zh-CN" altLang="zh-CN">
                <a:ea typeface="宋体" panose="02010600030101010101" pitchFamily="2" charset="-122"/>
              </a:rPr>
              <a:t>返回在没有长度限制的情况下将被写入的字符数（不包括空字符）。</a:t>
            </a:r>
          </a:p>
          <a:p>
            <a:r xmlns:a="http://schemas.openxmlformats.org/drawingml/2006/main">
              <a:rPr lang="zh-CN" altLang="zh-CN">
                <a:ea typeface="宋体" panose="02010600030101010101" pitchFamily="2" charset="-122"/>
              </a:rPr>
              <a:t>如果发生编码错误，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snprintf</a:t>
            </a:r>
            <a:r xmlns:a="http://schemas.openxmlformats.org/drawingml/2006/main">
              <a:rPr lang="zh-CN" altLang="zh-CN">
                <a:ea typeface="宋体" panose="02010600030101010101" pitchFamily="2" charset="-122"/>
              </a:rPr>
              <a:t>返回一个负数。</a:t>
            </a:r>
          </a:p>
          <a:p>
            <a:r xmlns:a="http://schemas.openxmlformats.org/drawingml/2006/main">
              <a:rPr lang="zh-CN" altLang="zh-CN">
                <a:ea typeface="宋体" panose="02010600030101010101" pitchFamily="2" charset="-122"/>
              </a:rPr>
              <a:t>要查看</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snprintf</a:t>
            </a:r>
            <a:r xmlns:a="http://schemas.openxmlformats.org/drawingml/2006/main">
              <a:rPr lang="zh-CN" altLang="zh-CN">
                <a:ea typeface="宋体" panose="02010600030101010101" pitchFamily="2" charset="-122"/>
              </a:rPr>
              <a:t>是否有空间写入所有请求的字符，我们可以测试它的返回值是否为非负且小于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87D869B-F6EB-FCC0-7F02-C3AD2DE4B38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8E2844E-D2E1-3B37-8931-7CFAB4171BE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536204-7674-864C-A1CE-CDD90F19AFC5}" type="slidenum">
              <a:rPr lang="en-US" altLang="zh-CN" sz="1200">
                <a:latin typeface="Arial" panose="020B0604020202020204" pitchFamily="34" charset="0"/>
              </a:rPr>
              <a:pPr/>
              <a:t>156</a:t>
            </a:fld>
            <a:endParaRPr lang="en-US" altLang="zh-CN" sz="180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a:extLst>
              <a:ext uri="{FF2B5EF4-FFF2-40B4-BE49-F238E27FC236}">
                <a16:creationId xmlns:a16="http://schemas.microsoft.com/office/drawing/2014/main" id="{8A7B39BE-DFB3-4F1D-1A8B-34382E889D3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73059" name="Content Placeholder 2">
            <a:extLst>
              <a:ext uri="{FF2B5EF4-FFF2-40B4-BE49-F238E27FC236}">
                <a16:creationId xmlns:a16="http://schemas.microsoft.com/office/drawing/2014/main" id="{247422EF-A146-C52C-9D23-A212D103705D}"/>
              </a:ext>
            </a:extLst>
          </p:cNvPr>
          <p:cNvSpPr>
            <a:spLocks noGrp="1"/>
          </p:cNvSpPr>
          <p:nvPr>
            <p:ph idx="1"/>
          </p:nvPr>
        </p:nvSpPr>
        <p:spPr/>
        <p:txBody>
          <a:bodyPr/>
          <a:lstStyle/>
          <a:p>
            <a:r xmlns:a="http://schemas.openxmlformats.org/drawingml/2006/main">
              <a:rPr lang="zh-CN" altLang="zh-CN">
                <a:ea typeface="宋体" panose="02010600030101010101" pitchFamily="2" charset="-122"/>
              </a:rPr>
              <a:t>sscanf</a:t>
            </a:r>
            <a:r xmlns:a="http://schemas.openxmlformats.org/drawingml/2006/main">
              <a:rPr lang="zh-CN" altLang="zh-CN">
                <a:ea typeface="宋体" panose="02010600030101010101" pitchFamily="2" charset="-122"/>
              </a:rPr>
              <a:t>函数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类似于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fscanf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sscanf</a:t>
            </a:r>
            <a:r xmlns:a="http://schemas.openxmlformats.org/drawingml/2006/main">
              <a:rPr lang="zh-CN" altLang="zh-CN">
                <a:ea typeface="宋体" panose="02010600030101010101" pitchFamily="2" charset="-122"/>
              </a:rPr>
              <a:t>从字符串（由其第一个参数指向）中读取，而不是从流中读取。</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sscanf的第二个参数是与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fscanf</a:t>
            </a:r>
            <a:r xmlns:a="http://schemas.openxmlformats.org/drawingml/2006/main">
              <a:rPr lang="zh-CN" altLang="zh-CN">
                <a:ea typeface="宋体" panose="02010600030101010101" pitchFamily="2" charset="-122"/>
              </a:rPr>
              <a:t>使用的格式字符串相同的格式字符串</a:t>
            </a:r>
            <a:r xmlns:a="http://schemas.openxmlformats.org/drawingml/2006/main">
              <a:rPr lang="zh-CN" altLang="zh-CN">
                <a:ea typeface="宋体" panose="02010600030101010101" pitchFamily="2" charset="-122"/>
              </a:rPr>
              <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0C1F15F-1F7E-C782-0689-A805FDEBDF9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82D420F-21EF-254B-EF82-3FC2D95922F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40E0C0-BF5C-4548-9C72-3A57AA768FC6}" type="slidenum">
              <a:rPr lang="en-US" altLang="zh-CN" sz="1200">
                <a:latin typeface="Arial" panose="020B0604020202020204" pitchFamily="34" charset="0"/>
              </a:rPr>
              <a:pPr/>
              <a:t>157</a:t>
            </a:fld>
            <a:endParaRPr lang="en-US" altLang="zh-CN" sz="180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a:extLst>
              <a:ext uri="{FF2B5EF4-FFF2-40B4-BE49-F238E27FC236}">
                <a16:creationId xmlns:a16="http://schemas.microsoft.com/office/drawing/2014/main" id="{D152F7E0-04A8-76DA-10AD-ABE48328064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74083" name="Content Placeholder 2">
            <a:extLst>
              <a:ext uri="{FF2B5EF4-FFF2-40B4-BE49-F238E27FC236}">
                <a16:creationId xmlns:a16="http://schemas.microsoft.com/office/drawing/2014/main" id="{726D7C0C-78BB-6AF8-98EE-7E7789A9CA23}"/>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sscanf</a:t>
            </a:r>
            <a:r xmlns:a="http://schemas.openxmlformats.org/drawingml/2006/main">
              <a:rPr lang="zh-CN" altLang="zh-CN">
                <a:ea typeface="宋体" panose="02010600030101010101" pitchFamily="2" charset="-122"/>
              </a:rPr>
              <a:t>可以方便地从另一个输入函数读取的字符串中提取数据。</a:t>
            </a:r>
          </a:p>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fgets</a:t>
            </a:r>
            <a:r xmlns:a="http://schemas.openxmlformats.org/drawingml/2006/main">
              <a:rPr lang="zh-CN" altLang="zh-CN">
                <a:ea typeface="宋体" panose="02010600030101010101" pitchFamily="2" charset="-122"/>
              </a:rPr>
              <a:t>获取一行输入，然后将该行传递给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sscanf</a:t>
            </a:r>
            <a:r xmlns:a="http://schemas.openxmlformats.org/drawingml/2006/main">
              <a:rPr lang="zh-CN" altLang="zh-CN">
                <a:ea typeface="宋体" panose="02010600030101010101" pitchFamily="2" charset="-122"/>
              </a:rPr>
              <a:t>进行进一步处理的示例：</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fgets（str，sizeof（str），标准输入）；</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读取一行输入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sscanf(str, "%d%d", &amp;i, &amp;j);</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提取两个整数 */</a:t>
            </a:r>
          </a:p>
        </p:txBody>
      </p:sp>
      <p:sp>
        <p:nvSpPr>
          <p:cNvPr id="4" name="Footer Placeholder 3">
            <a:extLst>
              <a:ext uri="{FF2B5EF4-FFF2-40B4-BE49-F238E27FC236}">
                <a16:creationId xmlns:a16="http://schemas.microsoft.com/office/drawing/2014/main" id="{C69B1AFC-4C42-954C-61B1-DB327C3CCCB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1D2D576-FA1C-44DD-71C6-78EF1707EFD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D6470A-662A-E84D-A880-5E2C4BF916FE}" type="slidenum">
              <a:rPr lang="en-US" altLang="zh-CN" sz="1200">
                <a:latin typeface="Arial" panose="020B0604020202020204" pitchFamily="34" charset="0"/>
              </a:rPr>
              <a:pPr/>
              <a:t>158</a:t>
            </a:fld>
            <a:endParaRPr lang="en-US" altLang="zh-CN" sz="18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3BF3B46C-026C-9874-873B-5BB7ECA96BB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75107" name="Content Placeholder 2">
            <a:extLst>
              <a:ext uri="{FF2B5EF4-FFF2-40B4-BE49-F238E27FC236}">
                <a16:creationId xmlns:a16="http://schemas.microsoft.com/office/drawing/2014/main" id="{1EBDA219-BF69-E2BB-90BC-75292EF85DA5}"/>
              </a:ext>
            </a:extLst>
          </p:cNvPr>
          <p:cNvSpPr>
            <a:spLocks noGrp="1"/>
          </p:cNvSpPr>
          <p:nvPr>
            <p:ph idx="1"/>
          </p:nvPr>
        </p:nvSpPr>
        <p:spPr>
          <a:xfrm>
            <a:off x="685800" y="1524000"/>
            <a:ext cx="8001000" cy="4800600"/>
          </a:xfrm>
        </p:spPr>
        <p:txBody>
          <a:bodyPr/>
          <a:lstStyle/>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sscanf的</a:t>
            </a:r>
            <a:r xmlns:a="http://schemas.openxmlformats.org/drawingml/2006/main">
              <a:rPr lang="zh-CN" altLang="zh-CN" sz="2500">
                <a:ea typeface="宋体" panose="02010600030101010101" pitchFamily="2" charset="-122"/>
              </a:rPr>
              <a:t>一个优点</a:t>
            </a:r>
            <a:r xmlns:a="http://schemas.openxmlformats.org/drawingml/2006/main">
              <a:rPr lang="zh-CN" altLang="zh-CN" sz="2500">
                <a:ea typeface="宋体" panose="02010600030101010101" pitchFamily="2" charset="-122"/>
              </a:rPr>
              <a:t>是我们可以根据需要多次检查输入行。</a:t>
            </a:r>
          </a:p>
          <a:p>
            <a:r xmlns:a="http://schemas.openxmlformats.org/drawingml/2006/main">
              <a:rPr lang="zh-CN" altLang="zh-CN" sz="2500">
                <a:ea typeface="宋体" panose="02010600030101010101" pitchFamily="2" charset="-122"/>
              </a:rPr>
              <a:t>这使得更容易识别替代输入形式并从错误中恢复。</a:t>
            </a:r>
          </a:p>
          <a:p>
            <a:r xmlns:a="http://schemas.openxmlformats.org/drawingml/2006/main">
              <a:rPr lang="zh-CN" altLang="zh-CN" sz="2500" i="1">
                <a:ea typeface="宋体" panose="02010600030101010101" pitchFamily="2" charset="-122"/>
              </a:rPr>
              <a:t>月</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500" i="1">
                <a:ea typeface="宋体" panose="02010600030101010101" pitchFamily="2" charset="-122"/>
              </a:rPr>
              <a:t>日</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500" i="1">
                <a:ea typeface="宋体" panose="02010600030101010101" pitchFamily="2" charset="-122"/>
              </a:rPr>
              <a:t>年</a:t>
            </a:r>
            <a:r xmlns:a="http://schemas.openxmlformats.org/drawingml/2006/main">
              <a:rPr lang="zh-CN" altLang="zh-CN" sz="2500">
                <a:ea typeface="宋体" panose="02010600030101010101" pitchFamily="2" charset="-122"/>
              </a:rPr>
              <a:t>或</a:t>
            </a:r>
            <a:r xmlns:a="http://schemas.openxmlformats.org/drawingml/2006/main">
              <a:rPr lang="zh-CN" altLang="zh-CN" sz="2500" i="1">
                <a:ea typeface="宋体" panose="02010600030101010101" pitchFamily="2" charset="-122"/>
              </a:rPr>
              <a:t>月</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500" i="1">
                <a:ea typeface="宋体" panose="02010600030101010101" pitchFamily="2" charset="-122"/>
              </a:rPr>
              <a:t>日</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500" i="1">
                <a:ea typeface="宋体" panose="02010600030101010101" pitchFamily="2" charset="-122"/>
              </a:rPr>
              <a:t>年</a:t>
            </a:r>
            <a:r xmlns:a="http://schemas.openxmlformats.org/drawingml/2006/main">
              <a:rPr lang="zh-CN" altLang="zh-CN" sz="2500">
                <a:ea typeface="宋体" panose="02010600030101010101" pitchFamily="2" charset="-122"/>
              </a:rPr>
              <a:t>形式编写的日期的问题</a:t>
            </a:r>
            <a:r xmlns:a="http://schemas.openxmlformats.org/drawingml/2006/main">
              <a:rPr lang="zh-CN" altLang="zh-CN" sz="2500">
                <a:ea typeface="宋体" panose="02010600030101010101" pitchFamily="2" charset="-122"/>
              </a:rPr>
              <a:t>：</a:t>
            </a:r>
          </a:p>
          <a:p>
            <a:pPr xmlns:a="http://schemas.openxmlformats.org/drawingml/2006/main">
              <a:lnSpc>
                <a:spcPct val="80000"/>
              </a:lnSpc>
              <a:spcBef>
                <a:spcPts val="9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如果</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(sscanf(str,</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＆月，</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＆天，</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＆年）</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3)</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printf("月份：</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天：</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年：</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月，</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天，</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年）;</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别的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如果</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(sscanf(str,</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＆月，</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＆天，</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＆年）</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3)</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printf("月份：</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天：</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年：</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%d\n",</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月，</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天，</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年）;</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别的</a:t>
            </a:r>
          </a:p>
          <a:p>
            <a:pPr xmlns:a="http://schemas.openxmlformats.org/drawingml/2006/main">
              <a:lnSpc>
                <a:spcPct val="80000"/>
              </a:lnSpc>
              <a:spcBef>
                <a:spcPts val="500"/>
              </a:spcBef>
              <a:buFontTx/>
              <a:buNone/>
            </a:pP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printf("日期</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不是</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在</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这</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恰当的</a:t>
            </a:r>
            <a:r xmlns:a="http://schemas.openxmlformats.org/drawingml/2006/main">
              <a:rPr lang="zh-CN" altLang="zh-CN" sz="1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表格\n");</a:t>
            </a:r>
            <a:r xmlns:a="http://schemas.openxmlformats.org/drawingml/2006/main">
              <a:rPr lang="zh-CN" altLang="zh-CN" sz="1700">
                <a:ea typeface="宋体" panose="02010600030101010101" pitchFamily="2" charset="-122"/>
              </a:rPr>
              <a:t> </a:t>
            </a:r>
          </a:p>
        </p:txBody>
      </p:sp>
      <p:sp>
        <p:nvSpPr>
          <p:cNvPr id="4" name="Footer Placeholder 3">
            <a:extLst>
              <a:ext uri="{FF2B5EF4-FFF2-40B4-BE49-F238E27FC236}">
                <a16:creationId xmlns:a16="http://schemas.microsoft.com/office/drawing/2014/main" id="{BDF09354-E5F8-2C05-B202-0C769C229F0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A306595-5CCF-C92B-F89B-0FBCC50478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5E253C-E78C-3E41-A5AA-B1020CF49397}" type="slidenum">
              <a:rPr lang="en-US" altLang="zh-CN" sz="1200">
                <a:latin typeface="Arial" panose="020B0604020202020204" pitchFamily="34" charset="0"/>
              </a:rPr>
              <a:pPr/>
              <a:t>159</a:t>
            </a:fld>
            <a:endParaRPr lang="en-US" altLang="zh-CN"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5D67C1B-5302-01B1-8B13-372D7D85A7B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文本文件与二进制文件</a:t>
            </a:r>
          </a:p>
        </p:txBody>
      </p:sp>
      <p:sp>
        <p:nvSpPr>
          <p:cNvPr id="28675" name="Content Placeholder 2">
            <a:extLst>
              <a:ext uri="{FF2B5EF4-FFF2-40B4-BE49-F238E27FC236}">
                <a16:creationId xmlns:a16="http://schemas.microsoft.com/office/drawing/2014/main" id="{49541750-3E08-1129-C4DF-453EC45EBB59}"/>
              </a:ext>
            </a:extLst>
          </p:cNvPr>
          <p:cNvSpPr>
            <a:spLocks noGrp="1"/>
          </p:cNvSpPr>
          <p:nvPr>
            <p:ph idx="1"/>
          </p:nvPr>
        </p:nvSpPr>
        <p:spPr/>
        <p:txBody>
          <a:bodyPr/>
          <a:lstStyle/>
          <a:p>
            <a:r xmlns:a="http://schemas.openxmlformats.org/drawingml/2006/main">
              <a:rPr lang="zh-CN" altLang="zh-CN">
                <a:ea typeface="宋体" panose="02010600030101010101" pitchFamily="2" charset="-122"/>
              </a:rPr>
              <a:t>另一种选择是以二进制形式存储数字，这只需两个字节：</a:t>
            </a:r>
          </a:p>
          <a:p>
            <a:pPr>
              <a:buFontTx/>
              <a:buNone/>
            </a:pPr>
            <a:endParaRPr lang="en-US" altLang="zh-CN">
              <a:ea typeface="宋体" panose="02010600030101010101" pitchFamily="2" charset="-122"/>
            </a:endParaRPr>
          </a:p>
          <a:p>
            <a:pPr xmlns:a="http://schemas.openxmlformats.org/drawingml/2006/main">
              <a:buFontTx/>
              <a:buNone/>
            </a:pPr>
            <a:r xmlns:a="http://schemas.openxmlformats.org/drawingml/2006/main">
              <a:rPr lang="zh-CN" altLang="zh-CN">
                <a:ea typeface="宋体" panose="02010600030101010101" pitchFamily="2" charset="-122"/>
              </a:rPr>
              <a:t>  </a:t>
            </a:r>
          </a:p>
          <a:p>
            <a:r xmlns:a="http://schemas.openxmlformats.org/drawingml/2006/main">
              <a:rPr lang="zh-CN" altLang="zh-CN">
                <a:ea typeface="宋体" panose="02010600030101010101" pitchFamily="2" charset="-122"/>
              </a:rPr>
              <a:t>以二进制存储数字通常可以节省空间。</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A8A21FC-F5AA-D00E-8BA9-31972DCEFA4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C9B3F92-C772-AAC5-7CD8-1FBC02951D9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533D427-7CFB-D549-88E2-6AB3C999FAED}" type="slidenum">
              <a:rPr lang="en-US" altLang="zh-CN" sz="1200">
                <a:latin typeface="Arial" panose="020B0604020202020204" pitchFamily="34" charset="0"/>
              </a:rPr>
              <a:pPr/>
              <a:t>16</a:t>
            </a:fld>
            <a:endParaRPr lang="en-US" altLang="zh-CN" sz="1800"/>
          </a:p>
        </p:txBody>
      </p:sp>
      <p:pic>
        <p:nvPicPr>
          <p:cNvPr id="28678" name="Picture 4">
            <a:extLst>
              <a:ext uri="{FF2B5EF4-FFF2-40B4-BE49-F238E27FC236}">
                <a16:creationId xmlns:a16="http://schemas.microsoft.com/office/drawing/2014/main" id="{D5AB1935-5C1F-9C9E-E2E0-B93138C59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7700" y="2552700"/>
            <a:ext cx="27035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a:extLst>
              <a:ext uri="{FF2B5EF4-FFF2-40B4-BE49-F238E27FC236}">
                <a16:creationId xmlns:a16="http://schemas.microsoft.com/office/drawing/2014/main" id="{3C99905D-3149-7FB8-CE61-589E530E81C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输入函数</a:t>
            </a:r>
          </a:p>
        </p:txBody>
      </p:sp>
      <p:sp>
        <p:nvSpPr>
          <p:cNvPr id="176131" name="Content Placeholder 2">
            <a:extLst>
              <a:ext uri="{FF2B5EF4-FFF2-40B4-BE49-F238E27FC236}">
                <a16:creationId xmlns:a16="http://schemas.microsoft.com/office/drawing/2014/main" id="{0183ECC3-F9F4-19EC-D74F-4DEA73ACC589}"/>
              </a:ext>
            </a:extLst>
          </p:cNvPr>
          <p:cNvSpPr>
            <a:spLocks noGrp="1"/>
          </p:cNvSpPr>
          <p:nvPr>
            <p:ph idx="1"/>
          </p:nvPr>
        </p:nvSpPr>
        <p:spPr/>
        <p:txBody>
          <a:bodyPr/>
          <a:lstStyle/>
          <a:p>
            <a:r xmlns:a="http://schemas.openxmlformats.org/drawingml/2006/main">
              <a:rPr lang="zh-CN" altLang="zh-CN">
                <a:ea typeface="宋体" panose="02010600030101010101" pitchFamily="2" charset="-122"/>
              </a:rPr>
              <a:t>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fscanf</a:t>
            </a:r>
            <a:r xmlns:a="http://schemas.openxmlformats.org/drawingml/2006/main">
              <a:rPr lang="zh-CN" altLang="zh-CN">
                <a:ea typeface="宋体" panose="02010600030101010101" pitchFamily="2" charset="-122"/>
              </a:rPr>
              <a:t>函数一样，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sscanf</a:t>
            </a:r>
            <a:r xmlns:a="http://schemas.openxmlformats.org/drawingml/2006/main">
              <a:rPr lang="zh-CN" altLang="zh-CN">
                <a:ea typeface="宋体" panose="02010600030101010101" pitchFamily="2" charset="-122"/>
              </a:rPr>
              <a:t>返回成功读取和存储的数据项的数量。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sscanf</a:t>
            </a:r>
            <a:r xmlns:a="http://schemas.openxmlformats.org/drawingml/2006/main">
              <a:rPr lang="zh-CN" altLang="zh-CN">
                <a:ea typeface="宋体" panose="02010600030101010101" pitchFamily="2" charset="-122"/>
              </a:rPr>
              <a:t>在找到第一项之前到达字符串的末尾（由空字符标记），则</a:t>
            </a:r>
            <a:r xmlns:a="http://schemas.openxmlformats.org/drawingml/2006/main">
              <a:rPr lang="zh-CN" altLang="zh-CN">
                <a:ea typeface="宋体" panose="02010600030101010101" pitchFamily="2" charset="-122"/>
              </a:rPr>
              <a:t>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 。</a:t>
            </a:r>
          </a:p>
        </p:txBody>
      </p:sp>
      <p:sp>
        <p:nvSpPr>
          <p:cNvPr id="4" name="Footer Placeholder 3">
            <a:extLst>
              <a:ext uri="{FF2B5EF4-FFF2-40B4-BE49-F238E27FC236}">
                <a16:creationId xmlns:a16="http://schemas.microsoft.com/office/drawing/2014/main" id="{98E29463-38BD-3A69-973B-F6F39C24E46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A7257E4-1C32-21AD-2AE8-28FBDDE2A15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F2D8FF-C82A-F74C-A402-D37505F33C3C}" type="slidenum">
              <a:rPr lang="en-US" altLang="zh-CN" sz="1200">
                <a:latin typeface="Arial" panose="020B0604020202020204" pitchFamily="34" charset="0"/>
              </a:rPr>
              <a:pPr/>
              <a:t>160</a:t>
            </a:fld>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6BFB421-2471-46CF-85DF-BE7F4793FA0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文本文件与二进制文件</a:t>
            </a:r>
          </a:p>
        </p:txBody>
      </p:sp>
      <p:sp>
        <p:nvSpPr>
          <p:cNvPr id="29699" name="Content Placeholder 2">
            <a:extLst>
              <a:ext uri="{FF2B5EF4-FFF2-40B4-BE49-F238E27FC236}">
                <a16:creationId xmlns:a16="http://schemas.microsoft.com/office/drawing/2014/main" id="{0FBF3BE7-5EAD-01AB-45F0-D2861B501FE6}"/>
              </a:ext>
            </a:extLst>
          </p:cNvPr>
          <p:cNvSpPr>
            <a:spLocks noGrp="1"/>
          </p:cNvSpPr>
          <p:nvPr>
            <p:ph idx="1"/>
          </p:nvPr>
        </p:nvSpPr>
        <p:spPr/>
        <p:txBody>
          <a:bodyPr/>
          <a:lstStyle/>
          <a:p>
            <a:r xmlns:a="http://schemas.openxmlformats.org/drawingml/2006/main">
              <a:rPr lang="zh-CN" altLang="zh-CN">
                <a:ea typeface="宋体" panose="02010600030101010101" pitchFamily="2" charset="-122"/>
              </a:rPr>
              <a:t>从文件读取或写入文件的程序必须考虑它是文本还是二进制文件。</a:t>
            </a:r>
          </a:p>
          <a:p>
            <a:r xmlns:a="http://schemas.openxmlformats.org/drawingml/2006/main">
              <a:rPr lang="zh-CN" altLang="zh-CN">
                <a:ea typeface="宋体" panose="02010600030101010101" pitchFamily="2" charset="-122"/>
              </a:rPr>
              <a:t>在屏幕上显示文件内容的程序可能会假设它是一个文本文件。</a:t>
            </a:r>
          </a:p>
          <a:p>
            <a:r xmlns:a="http://schemas.openxmlformats.org/drawingml/2006/main">
              <a:rPr lang="zh-CN" altLang="zh-CN">
                <a:ea typeface="宋体" panose="02010600030101010101" pitchFamily="2" charset="-122"/>
              </a:rPr>
              <a:t>另一方面，文件复制程序不能假定要复制的文件是文本文件。</a:t>
            </a:r>
          </a:p>
          <a:p>
            <a:pPr xmlns:a="http://schemas.openxmlformats.org/drawingml/2006/main" lvl="1"/>
            <a:r xmlns:a="http://schemas.openxmlformats.org/drawingml/2006/main">
              <a:rPr lang="zh-CN" altLang="zh-CN">
                <a:ea typeface="宋体" panose="02010600030101010101" pitchFamily="2" charset="-122"/>
              </a:rPr>
              <a:t>如果是这样，则不会完全复制包含文件结尾字符的二进制文件。</a:t>
            </a:r>
          </a:p>
          <a:p>
            <a:r xmlns:a="http://schemas.openxmlformats.org/drawingml/2006/main">
              <a:rPr lang="zh-CN" altLang="zh-CN">
                <a:ea typeface="宋体" panose="02010600030101010101" pitchFamily="2" charset="-122"/>
              </a:rPr>
              <a:t>当我们不能确定一个文件是文本文件还是二进制文件时，假设它是二进制文件会更安全。</a:t>
            </a:r>
          </a:p>
        </p:txBody>
      </p:sp>
      <p:sp>
        <p:nvSpPr>
          <p:cNvPr id="4" name="Footer Placeholder 3">
            <a:extLst>
              <a:ext uri="{FF2B5EF4-FFF2-40B4-BE49-F238E27FC236}">
                <a16:creationId xmlns:a16="http://schemas.microsoft.com/office/drawing/2014/main" id="{1158C62A-1F1C-BE6E-B977-187A17679B8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212B043-5700-8FBF-BDE1-69E7F259BD0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105A21-04C3-E244-BEF5-C06B7FF912D0}" type="slidenum">
              <a:rPr lang="en-US" altLang="zh-CN" sz="1200">
                <a:latin typeface="Arial" panose="020B0604020202020204" pitchFamily="34" charset="0"/>
              </a:rPr>
              <a:pPr/>
              <a:t>17</a:t>
            </a:fld>
            <a:endParaRPr lang="en-US" altLang="zh-CN"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DC68D4A-C231-D185-4137-1F33ECF1FFA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文件操作</a:t>
            </a:r>
          </a:p>
        </p:txBody>
      </p:sp>
      <p:sp>
        <p:nvSpPr>
          <p:cNvPr id="30723" name="Content Placeholder 2">
            <a:extLst>
              <a:ext uri="{FF2B5EF4-FFF2-40B4-BE49-F238E27FC236}">
                <a16:creationId xmlns:a16="http://schemas.microsoft.com/office/drawing/2014/main" id="{403CE250-3529-4A66-AD25-F85592A1F294}"/>
              </a:ext>
            </a:extLst>
          </p:cNvPr>
          <p:cNvSpPr>
            <a:spLocks noGrp="1"/>
          </p:cNvSpPr>
          <p:nvPr>
            <p:ph idx="1"/>
          </p:nvPr>
        </p:nvSpPr>
        <p:spPr/>
        <p:txBody>
          <a:bodyPr/>
          <a:lstStyle/>
          <a:p>
            <a:r xmlns:a="http://schemas.openxmlformats.org/drawingml/2006/main">
              <a:rPr lang="zh-CN" altLang="zh-CN">
                <a:ea typeface="宋体" panose="02010600030101010101" pitchFamily="2" charset="-122"/>
              </a:rPr>
              <a:t>简单是输入和输出重定向的吸引力之一。</a:t>
            </a:r>
          </a:p>
          <a:p>
            <a:r xmlns:a="http://schemas.openxmlformats.org/drawingml/2006/main">
              <a:rPr lang="zh-CN" altLang="zh-CN">
                <a:ea typeface="宋体" panose="02010600030101010101" pitchFamily="2" charset="-122"/>
              </a:rPr>
              <a:t>不幸的是，重定向对于许多应用程序来说太有限了。</a:t>
            </a:r>
          </a:p>
          <a:p>
            <a:pPr xmlns:a="http://schemas.openxmlformats.org/drawingml/2006/main" lvl="1"/>
            <a:r xmlns:a="http://schemas.openxmlformats.org/drawingml/2006/main">
              <a:rPr lang="zh-CN" altLang="zh-CN">
                <a:ea typeface="宋体" panose="02010600030101010101" pitchFamily="2" charset="-122"/>
              </a:rPr>
              <a:t>当程序依赖重定向时，它无法控制其文件；它甚至不知道他们的名字。</a:t>
            </a:r>
          </a:p>
          <a:p>
            <a:pPr xmlns:a="http://schemas.openxmlformats.org/drawingml/2006/main" lvl="1"/>
            <a:r xmlns:a="http://schemas.openxmlformats.org/drawingml/2006/main">
              <a:rPr lang="zh-CN" altLang="zh-CN">
                <a:ea typeface="宋体" panose="02010600030101010101" pitchFamily="2" charset="-122"/>
              </a:rPr>
              <a:t>如果程序需要同时读取两个文件或写入两个文件，重定向将无济于事。</a:t>
            </a:r>
          </a:p>
          <a:p>
            <a:r xmlns:a="http://schemas.openxmlformats.org/drawingml/2006/main">
              <a:rPr lang="zh-CN" altLang="zh-CN">
                <a:solidFill>
                  <a:srgbClr val="000000"/>
                </a:solidFill>
                <a:ea typeface="宋体" panose="02010600030101010101" pitchFamily="2" charset="-122"/>
              </a:rPr>
              <a:t>当重定向不够时，我们将使用</a:t>
            </a:r>
            <a:r xmlns:a="http://schemas.openxmlformats.org/drawingml/2006/main">
              <a:rPr lang="zh-CN" altLang="zh-CN">
                <a:solidFill>
                  <a:srgbClr val="000000"/>
                </a:solidFill>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solidFill>
                  <a:srgbClr val="000000"/>
                </a:solidFill>
                <a:ea typeface="宋体" panose="02010600030101010101" pitchFamily="2" charset="-122"/>
              </a:rPr>
              <a:t>提供的文件操作。</a:t>
            </a:r>
          </a:p>
        </p:txBody>
      </p:sp>
      <p:sp>
        <p:nvSpPr>
          <p:cNvPr id="4" name="Footer Placeholder 3">
            <a:extLst>
              <a:ext uri="{FF2B5EF4-FFF2-40B4-BE49-F238E27FC236}">
                <a16:creationId xmlns:a16="http://schemas.microsoft.com/office/drawing/2014/main" id="{B1FEF0B0-F4B3-3C82-6792-0EBF6501C87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D2990E0-5B0B-2949-63AC-8A1FA06BDCC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0ADC4D-2AA8-744B-93FE-AF50894BEC85}" type="slidenum">
              <a:rPr lang="en-US" altLang="zh-CN" sz="1200">
                <a:latin typeface="Arial" panose="020B0604020202020204" pitchFamily="34" charset="0"/>
              </a:rPr>
              <a:pPr/>
              <a:t>18</a:t>
            </a:fld>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F438E4B-8EE8-355A-4DBC-FBE6488BC58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打开文件</a:t>
            </a:r>
          </a:p>
        </p:txBody>
      </p:sp>
      <p:sp>
        <p:nvSpPr>
          <p:cNvPr id="31747" name="Content Placeholder 2">
            <a:extLst>
              <a:ext uri="{FF2B5EF4-FFF2-40B4-BE49-F238E27FC236}">
                <a16:creationId xmlns:a16="http://schemas.microsoft.com/office/drawing/2014/main" id="{2924577A-5E77-D1B2-7E85-2A093FE9D2D0}"/>
              </a:ext>
            </a:extLst>
          </p:cNvPr>
          <p:cNvSpPr>
            <a:spLocks noGrp="1"/>
          </p:cNvSpPr>
          <p:nvPr>
            <p:ph idx="1"/>
          </p:nvPr>
        </p:nvSpPr>
        <p:spPr/>
        <p:txBody>
          <a:bodyPr/>
          <a:lstStyle/>
          <a:p>
            <a:r xmlns:a="http://schemas.openxmlformats.org/drawingml/2006/main">
              <a:rPr lang="zh-CN" altLang="zh-CN">
                <a:ea typeface="宋体" panose="02010600030101010101" pitchFamily="2" charset="-122"/>
              </a:rPr>
              <a:t>打开文件以用作流需要调用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a:t>
            </a:r>
            <a:r xmlns:a="http://schemas.openxmlformats.org/drawingml/2006/main">
              <a:rPr lang="zh-CN" altLang="zh-CN">
                <a:ea typeface="宋体" panose="02010600030101010101" pitchFamily="2" charset="-122"/>
              </a:rPr>
              <a:t>函数。</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a:t>
            </a:r>
            <a:r xmlns:a="http://schemas.openxmlformats.org/drawingml/2006/main">
              <a:rPr lang="zh-CN" altLang="zh-CN">
                <a:ea typeface="宋体" panose="02010600030101010101" pitchFamily="2" charset="-122"/>
              </a:rPr>
              <a:t>的原型</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FILE *fopen(const char *</a:t>
            </a:r>
            <a:r xmlns:a="http://schemas.openxmlformats.org/drawingml/2006/main">
              <a:rPr lang="zh-CN" altLang="zh-CN" sz="2200" i="1">
                <a:latin typeface="Courier New" panose="02070309020205020404" pitchFamily="49" charset="0"/>
                <a:ea typeface="宋体" panose="02010600030101010101" pitchFamily="2" charset="-122"/>
                <a:cs typeface="Courier New" panose="02070309020205020404" pitchFamily="49" charset="0"/>
              </a:rPr>
              <a:t>限制</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文件名，</a:t>
            </a:r>
          </a:p>
          <a:p>
            <a:pPr xmlns:a="http://schemas.openxmlformats.org/drawingml/2006/main">
              <a:lnSpc>
                <a:spcPct val="80000"/>
              </a:lnSpc>
              <a:spcBef>
                <a:spcPts val="5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const char *</a:t>
            </a:r>
            <a:r xmlns:a="http://schemas.openxmlformats.org/drawingml/2006/main">
              <a:rPr lang="zh-CN" altLang="zh-CN" sz="2200" i="1">
                <a:latin typeface="Courier New" panose="02070309020205020404" pitchFamily="49" charset="0"/>
                <a:ea typeface="宋体" panose="02010600030101010101" pitchFamily="2" charset="-122"/>
                <a:cs typeface="Courier New" panose="02070309020205020404" pitchFamily="49" charset="0"/>
              </a:rPr>
              <a:t>限制</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模式）；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filename</a:t>
            </a:r>
            <a:r xmlns:a="http://schemas.openxmlformats.org/drawingml/2006/main">
              <a:rPr lang="zh-CN" altLang="zh-CN">
                <a:ea typeface="宋体" panose="02010600030101010101" pitchFamily="2" charset="-122"/>
              </a:rPr>
              <a:t>是要打开的文件的名称。</a:t>
            </a:r>
          </a:p>
          <a:p>
            <a:pPr xmlns:a="http://schemas.openxmlformats.org/drawingml/2006/main" lvl="1"/>
            <a:r xmlns:a="http://schemas.openxmlformats.org/drawingml/2006/main">
              <a:rPr lang="zh-CN" altLang="zh-CN">
                <a:ea typeface="宋体" panose="02010600030101010101" pitchFamily="2" charset="-122"/>
              </a:rPr>
              <a:t>此参数可能包括有关文件位置的信息，例如驱动器说明符或路径。</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mode</a:t>
            </a:r>
            <a:r xmlns:a="http://schemas.openxmlformats.org/drawingml/2006/main">
              <a:rPr lang="zh-CN" altLang="zh-CN">
                <a:ea typeface="宋体" panose="02010600030101010101" pitchFamily="2" charset="-122"/>
              </a:rPr>
              <a:t>是一个“模式字符串”，它指定我们打算对文件执行的操作。</a:t>
            </a:r>
          </a:p>
        </p:txBody>
      </p:sp>
      <p:sp>
        <p:nvSpPr>
          <p:cNvPr id="4" name="Footer Placeholder 3">
            <a:extLst>
              <a:ext uri="{FF2B5EF4-FFF2-40B4-BE49-F238E27FC236}">
                <a16:creationId xmlns:a16="http://schemas.microsoft.com/office/drawing/2014/main" id="{BEB15F94-6B04-CE77-4CD2-204FC1D792A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F4F0643-7B24-D8E2-9085-A107718F441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60AEB7-664D-6D4F-8DE9-11B64C641B52}" type="slidenum">
              <a:rPr lang="en-US" altLang="zh-CN" sz="1200">
                <a:latin typeface="Arial" panose="020B0604020202020204" pitchFamily="34" charset="0"/>
              </a:rPr>
              <a:pPr/>
              <a:t>19</a:t>
            </a:fld>
            <a:endParaRPr lang="en-US" altLang="zh-CN"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3DB99E2-40C0-742D-D28A-9CC16ACF2F3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介绍</a:t>
            </a:r>
          </a:p>
        </p:txBody>
      </p:sp>
      <p:sp>
        <p:nvSpPr>
          <p:cNvPr id="14339" name="Content Placeholder 2">
            <a:extLst>
              <a:ext uri="{FF2B5EF4-FFF2-40B4-BE49-F238E27FC236}">
                <a16:creationId xmlns:a16="http://schemas.microsoft.com/office/drawing/2014/main" id="{CA9C119A-8350-C63E-91A3-4B9EB925CF0D}"/>
              </a:ext>
            </a:extLst>
          </p:cNvPr>
          <p:cNvSpPr>
            <a:spLocks noGrp="1"/>
          </p:cNvSpPr>
          <p:nvPr>
            <p:ph idx="1"/>
          </p:nvPr>
        </p:nvSpPr>
        <p:spPr/>
        <p:txBody>
          <a:bodyPr/>
          <a:lstStyle/>
          <a:p>
            <a:r xmlns:a="http://schemas.openxmlformats.org/drawingml/2006/main">
              <a:rPr lang="zh-CN" altLang="zh-CN">
                <a:ea typeface="宋体" panose="02010600030101010101" pitchFamily="2" charset="-122"/>
              </a:rPr>
              <a:t>C 的输入/输出库是标准库中最大和最重要的部分。</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标头是输入/输出函数的主要存储库，</a:t>
            </a:r>
            <a:r xmlns:a="http://schemas.openxmlformats.org/drawingml/2006/main">
              <a:rPr lang="zh-CN" altLang="zh-CN">
                <a:ea typeface="宋体" panose="02010600030101010101" pitchFamily="2" charset="-122"/>
              </a:rPr>
              <a:t>包括</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putchar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getchar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puts</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gets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本章提供有关这六个功能的更多信息。</a:t>
            </a:r>
          </a:p>
          <a:p>
            <a:r xmlns:a="http://schemas.openxmlformats.org/drawingml/2006/main">
              <a:rPr lang="zh-CN" altLang="zh-CN">
                <a:ea typeface="宋体" panose="02010600030101010101" pitchFamily="2" charset="-122"/>
              </a:rPr>
              <a:t>它还引入了许多新功能，其中大部分处理文件。</a:t>
            </a:r>
          </a:p>
        </p:txBody>
      </p:sp>
      <p:sp>
        <p:nvSpPr>
          <p:cNvPr id="4" name="Footer Placeholder 3">
            <a:extLst>
              <a:ext uri="{FF2B5EF4-FFF2-40B4-BE49-F238E27FC236}">
                <a16:creationId xmlns:a16="http://schemas.microsoft.com/office/drawing/2014/main" id="{8D0AD1E0-B6F0-A826-F067-D9A7C4E5DB2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050F9BD-108D-6862-5793-5D47B36B92E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301ACB-41FB-3F45-9FEF-1034BE398ADA}" type="slidenum">
              <a:rPr lang="en-US" altLang="zh-CN" sz="1200">
                <a:latin typeface="Arial" panose="020B0604020202020204" pitchFamily="34" charset="0"/>
              </a:rPr>
              <a:pPr/>
              <a:t>2</a:t>
            </a:fld>
            <a:endParaRPr lang="en-US" altLang="zh-CN"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E190FF8-2CF4-CA7F-1185-CA1459D02FE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打开文件</a:t>
            </a:r>
          </a:p>
        </p:txBody>
      </p:sp>
      <p:sp>
        <p:nvSpPr>
          <p:cNvPr id="32771" name="Content Placeholder 2">
            <a:extLst>
              <a:ext uri="{FF2B5EF4-FFF2-40B4-BE49-F238E27FC236}">
                <a16:creationId xmlns:a16="http://schemas.microsoft.com/office/drawing/2014/main" id="{58AC18CB-3B06-FF1F-56A0-29F0E0D59A7B}"/>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fopen的原型中，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a:t>
            </a:r>
            <a:r xmlns:a="http://schemas.openxmlformats.org/drawingml/2006/main">
              <a:rPr lang="zh-CN" altLang="zh-CN">
                <a:ea typeface="宋体" panose="02010600030101010101" pitchFamily="2" charset="-122"/>
              </a:rPr>
              <a:t>一词</a:t>
            </a:r>
            <a:r xmlns:a="http://schemas.openxmlformats.org/drawingml/2006/main">
              <a:rPr lang="zh-CN" altLang="zh-CN">
                <a:ea typeface="宋体" panose="02010600030101010101" pitchFamily="2" charset="-122"/>
              </a:rPr>
              <a:t>出现了两次</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a:t>
            </a:r>
            <a:r xmlns:a="http://schemas.openxmlformats.org/drawingml/2006/main">
              <a:rPr lang="zh-CN" altLang="zh-CN">
                <a:ea typeface="宋体" panose="02010600030101010101" pitchFamily="2" charset="-122"/>
              </a:rPr>
              <a:t>是一个 C99 关键字，表示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文件名</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模式</a:t>
            </a:r>
            <a:r xmlns:a="http://schemas.openxmlformats.org/drawingml/2006/main">
              <a:rPr lang="zh-CN" altLang="zh-CN">
                <a:ea typeface="宋体" panose="02010600030101010101" pitchFamily="2" charset="-122"/>
              </a:rPr>
              <a:t>应指向不共享内存位置的字符串。</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a:t>
            </a:r>
            <a:r xmlns:a="http://schemas.openxmlformats.org/drawingml/2006/main">
              <a:rPr lang="zh-CN" altLang="zh-CN">
                <a:ea typeface="宋体" panose="02010600030101010101" pitchFamily="2" charset="-122"/>
              </a:rPr>
              <a:t>的 C89 原型</a:t>
            </a:r>
            <a:r xmlns:a="http://schemas.openxmlformats.org/drawingml/2006/main">
              <a:rPr lang="zh-CN" altLang="zh-CN">
                <a:ea typeface="宋体" panose="02010600030101010101" pitchFamily="2" charset="-122"/>
              </a:rPr>
              <a:t>不包含</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限制</a:t>
            </a:r>
            <a:r xmlns:a="http://schemas.openxmlformats.org/drawingml/2006/main">
              <a:rPr lang="zh-CN" altLang="zh-CN">
                <a:ea typeface="宋体" panose="02010600030101010101" pitchFamily="2" charset="-122"/>
              </a:rPr>
              <a:t>，但在其他方面是相同的。</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restrict</a:t>
            </a:r>
            <a:r xmlns:a="http://schemas.openxmlformats.org/drawingml/2006/main">
              <a:rPr lang="zh-CN" altLang="zh-CN">
                <a:ea typeface="宋体" panose="02010600030101010101" pitchFamily="2" charset="-122"/>
              </a:rPr>
              <a:t>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fopen的行为没有影响</a:t>
            </a:r>
            <a:r xmlns:a="http://schemas.openxmlformats.org/drawingml/2006/main">
              <a:rPr lang="zh-CN" altLang="zh-CN">
                <a:ea typeface="宋体" panose="02010600030101010101" pitchFamily="2" charset="-122"/>
              </a:rPr>
              <a:t>，因此通常可以忽略它。</a:t>
            </a:r>
          </a:p>
        </p:txBody>
      </p:sp>
      <p:sp>
        <p:nvSpPr>
          <p:cNvPr id="4" name="Footer Placeholder 3">
            <a:extLst>
              <a:ext uri="{FF2B5EF4-FFF2-40B4-BE49-F238E27FC236}">
                <a16:creationId xmlns:a16="http://schemas.microsoft.com/office/drawing/2014/main" id="{8C6A0626-2E09-7F53-0F92-8FDCFAF1E71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C271258-3353-8F53-4D26-E848427D84A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B156C4-067C-9A48-9129-6F2976198BC7}" type="slidenum">
              <a:rPr lang="en-US" altLang="zh-CN" sz="1200">
                <a:latin typeface="Arial" panose="020B0604020202020204" pitchFamily="34" charset="0"/>
              </a:rPr>
              <a:pPr/>
              <a:t>20</a:t>
            </a:fld>
            <a:endParaRPr lang="en-US" altLang="zh-CN"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1D5136F-3D34-0ADB-23D1-53BA047315C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打开文件</a:t>
            </a:r>
          </a:p>
        </p:txBody>
      </p:sp>
      <p:sp>
        <p:nvSpPr>
          <p:cNvPr id="33795" name="Content Placeholder 2">
            <a:extLst>
              <a:ext uri="{FF2B5EF4-FFF2-40B4-BE49-F238E27FC236}">
                <a16:creationId xmlns:a16="http://schemas.microsoft.com/office/drawing/2014/main" id="{DCFD3A5E-EB0F-6D60-A8D5-E0AABCB84093}"/>
              </a:ext>
            </a:extLst>
          </p:cNvPr>
          <p:cNvSpPr>
            <a:spLocks noGrp="1"/>
          </p:cNvSpPr>
          <p:nvPr>
            <p:ph idx="1"/>
          </p:nvPr>
        </p:nvSpPr>
        <p:spPr>
          <a:xfrm>
            <a:off x="685800" y="1524000"/>
            <a:ext cx="7924800" cy="4800600"/>
          </a:xfrm>
        </p:spPr>
        <p:txBody>
          <a:bodyPr/>
          <a:lstStyle/>
          <a:p>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fopen</a:t>
            </a:r>
            <a:r xmlns:a="http://schemas.openxmlformats.org/drawingml/2006/main">
              <a:rPr lang="zh-CN" altLang="zh-CN" sz="2600">
                <a:ea typeface="宋体" panose="02010600030101010101" pitchFamily="2" charset="-122"/>
              </a:rPr>
              <a:t>调用中的文件名</a:t>
            </a:r>
            <a:r xmlns:a="http://schemas.openxmlformats.org/drawingml/2006/main">
              <a:rPr lang="zh-CN" altLang="zh-CN" sz="2600">
                <a:ea typeface="宋体" panose="02010600030101010101" pitchFamily="2" charset="-122"/>
              </a:rPr>
              <a:t>包含</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600">
                <a:ea typeface="宋体" panose="02010600030101010101" pitchFamily="2" charset="-122"/>
              </a:rPr>
              <a:t>字符时要小心。</a:t>
            </a:r>
          </a:p>
          <a:p>
            <a:r xmlns:a="http://schemas.openxmlformats.org/drawingml/2006/main">
              <a:rPr lang="zh-CN" altLang="zh-CN" sz="2600">
                <a:ea typeface="宋体" panose="02010600030101010101" pitchFamily="2" charset="-122"/>
              </a:rPr>
              <a:t>通话</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fopen("c:\project\test1.dat", "r")</a:t>
            </a:r>
          </a:p>
          <a:p>
            <a:pPr xmlns:a="http://schemas.openxmlformats.org/drawingml/2006/main">
              <a:buFontTx/>
              <a:buNone/>
            </a:pPr>
            <a:r xmlns:a="http://schemas.openxmlformats.org/drawingml/2006/main">
              <a:rPr lang="zh-CN" altLang="zh-CN" sz="2600">
                <a:ea typeface="宋体" panose="02010600030101010101" pitchFamily="2" charset="-122"/>
              </a:rPr>
              <a:t>将失败，因为</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\t</a:t>
            </a:r>
            <a:r xmlns:a="http://schemas.openxmlformats.org/drawingml/2006/main">
              <a:rPr lang="zh-CN" altLang="zh-CN" sz="2600">
                <a:ea typeface="宋体" panose="02010600030101010101" pitchFamily="2" charset="-122"/>
              </a:rPr>
              <a:t>被视为字符转义。</a:t>
            </a:r>
          </a:p>
          <a:p>
            <a:r xmlns:a="http://schemas.openxmlformats.org/drawingml/2006/main">
              <a:rPr lang="zh-CN" altLang="zh-CN" sz="2600">
                <a:ea typeface="宋体" panose="02010600030101010101" pitchFamily="2" charset="-122"/>
              </a:rPr>
              <a:t>避免该问题的一种方法是使用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600">
                <a:ea typeface="宋体" panose="02010600030101010101" pitchFamily="2" charset="-122"/>
              </a:rPr>
              <a:t>而不是</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fopen("c:\\project\\test1.dat", "r")</a:t>
            </a:r>
          </a:p>
          <a:p>
            <a:r xmlns:a="http://schemas.openxmlformats.org/drawingml/2006/main">
              <a:rPr lang="zh-CN" altLang="zh-CN" sz="2600">
                <a:ea typeface="宋体" panose="02010600030101010101" pitchFamily="2" charset="-122"/>
              </a:rPr>
              <a:t>另一种方法是使用</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600">
                <a:ea typeface="宋体" panose="02010600030101010101" pitchFamily="2" charset="-122"/>
              </a:rPr>
              <a:t>字符而不是</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600">
                <a:ea typeface="宋体" panose="02010600030101010101" pitchFamily="2" charset="-122"/>
              </a:rPr>
              <a:t>：</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fopen("c:/project/test1.dat", "r")</a:t>
            </a:r>
          </a:p>
        </p:txBody>
      </p:sp>
      <p:sp>
        <p:nvSpPr>
          <p:cNvPr id="4" name="Footer Placeholder 3">
            <a:extLst>
              <a:ext uri="{FF2B5EF4-FFF2-40B4-BE49-F238E27FC236}">
                <a16:creationId xmlns:a16="http://schemas.microsoft.com/office/drawing/2014/main" id="{542F455F-DE5A-82FF-53CF-673F2A12447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99EE197-8A58-15EE-E707-12A52560530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B8FBA3-7A32-204E-831C-54BA553A5B8D}" type="slidenum">
              <a:rPr lang="en-US" altLang="zh-CN" sz="1200">
                <a:latin typeface="Arial" panose="020B0604020202020204" pitchFamily="34" charset="0"/>
              </a:rPr>
              <a:pPr/>
              <a:t>21</a:t>
            </a:fld>
            <a:endParaRPr lang="en-US" altLang="zh-CN"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A0307F4-6172-0A93-BAC3-A3819E1F8EF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打开文件</a:t>
            </a:r>
          </a:p>
        </p:txBody>
      </p:sp>
      <p:sp>
        <p:nvSpPr>
          <p:cNvPr id="34819" name="Content Placeholder 2">
            <a:extLst>
              <a:ext uri="{FF2B5EF4-FFF2-40B4-BE49-F238E27FC236}">
                <a16:creationId xmlns:a16="http://schemas.microsoft.com/office/drawing/2014/main" id="{D1AF3E53-DF0F-33EA-7A9D-EC69BBCCAD4F}"/>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a:t>
            </a:r>
            <a:r xmlns:a="http://schemas.openxmlformats.org/drawingml/2006/main">
              <a:rPr lang="zh-CN" altLang="zh-CN">
                <a:ea typeface="宋体" panose="02010600030101010101" pitchFamily="2" charset="-122"/>
              </a:rPr>
              <a:t>返回程序可以（并且通常会）保存在变量中的文件指针：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fp = fopen("in.dat", "r");</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打开 in.dat 以供阅读 */</a:t>
            </a:r>
          </a:p>
          <a:p>
            <a:r xmlns:a="http://schemas.openxmlformats.org/drawingml/2006/main">
              <a:rPr lang="zh-CN" altLang="zh-CN">
                <a:ea typeface="宋体" panose="02010600030101010101" pitchFamily="2" charset="-122"/>
              </a:rPr>
              <a:t>当它无法打开文件时，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a:t>
            </a:r>
            <a:r xmlns:a="http://schemas.openxmlformats.org/drawingml/2006/main">
              <a:rPr lang="zh-CN" altLang="zh-CN">
                <a:ea typeface="宋体" panose="02010600030101010101" pitchFamily="2" charset="-122"/>
              </a:rPr>
              <a:t>返回一个空指针。</a:t>
            </a:r>
          </a:p>
        </p:txBody>
      </p:sp>
      <p:sp>
        <p:nvSpPr>
          <p:cNvPr id="4" name="Footer Placeholder 3">
            <a:extLst>
              <a:ext uri="{FF2B5EF4-FFF2-40B4-BE49-F238E27FC236}">
                <a16:creationId xmlns:a16="http://schemas.microsoft.com/office/drawing/2014/main" id="{C203F8B3-7F26-C70B-CDD8-E927D1AC89F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D6B2C11-8565-6D72-0141-685F8A7A67F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F1DA5F-CFE3-E042-B7E6-89C4A0BA54CE}" type="slidenum">
              <a:rPr lang="en-US" altLang="zh-CN" sz="1200">
                <a:latin typeface="Arial" panose="020B0604020202020204" pitchFamily="34" charset="0"/>
              </a:rPr>
              <a:pPr/>
              <a:t>22</a:t>
            </a:fld>
            <a:endParaRPr lang="en-US" altLang="zh-CN"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1777F6D-BE40-6A00-A030-2912C16709D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模式</a:t>
            </a:r>
          </a:p>
        </p:txBody>
      </p:sp>
      <p:sp>
        <p:nvSpPr>
          <p:cNvPr id="35843" name="Content Placeholder 2">
            <a:extLst>
              <a:ext uri="{FF2B5EF4-FFF2-40B4-BE49-F238E27FC236}">
                <a16:creationId xmlns:a16="http://schemas.microsoft.com/office/drawing/2014/main" id="{4448B98C-9467-CDBB-63EA-DBA04816A051}"/>
              </a:ext>
            </a:extLst>
          </p:cNvPr>
          <p:cNvSpPr>
            <a:spLocks noGrp="1"/>
          </p:cNvSpPr>
          <p:nvPr>
            <p:ph idx="1"/>
          </p:nvPr>
        </p:nvSpPr>
        <p:spPr/>
        <p:txBody>
          <a:bodyPr/>
          <a:lstStyle/>
          <a:p>
            <a:r xmlns:a="http://schemas.openxmlformats.org/drawingml/2006/main">
              <a:rPr lang="zh-CN" altLang="zh-CN">
                <a:ea typeface="宋体" panose="02010600030101010101" pitchFamily="2" charset="-122"/>
              </a:rPr>
              <a:t>决定将哪个模式字符串传递给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fopen的因素</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要对文件执行哪些操作</a:t>
            </a:r>
          </a:p>
          <a:p>
            <a:pPr xmlns:a="http://schemas.openxmlformats.org/drawingml/2006/main" lvl="1"/>
            <a:r xmlns:a="http://schemas.openxmlformats.org/drawingml/2006/main">
              <a:rPr lang="zh-CN" altLang="zh-CN">
                <a:ea typeface="宋体" panose="02010600030101010101" pitchFamily="2" charset="-122"/>
              </a:rPr>
              <a:t>文件是否包含文本或二进制数据</a:t>
            </a:r>
          </a:p>
        </p:txBody>
      </p:sp>
      <p:sp>
        <p:nvSpPr>
          <p:cNvPr id="4" name="Footer Placeholder 3">
            <a:extLst>
              <a:ext uri="{FF2B5EF4-FFF2-40B4-BE49-F238E27FC236}">
                <a16:creationId xmlns:a16="http://schemas.microsoft.com/office/drawing/2014/main" id="{5145DFE0-7612-53DB-70D0-83948D9D795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56B0B44-1D16-BFD1-A94C-2A493D111E5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FD7778-00AD-3C42-92CE-2EF0C753EDAE}" type="slidenum">
              <a:rPr lang="en-US" altLang="zh-CN" sz="1200">
                <a:latin typeface="Arial" panose="020B0604020202020204" pitchFamily="34" charset="0"/>
              </a:rPr>
              <a:pPr/>
              <a:t>23</a:t>
            </a:fld>
            <a:endParaRPr lang="en-US" altLang="zh-CN"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D84FDF0-EF93-212C-28BC-1E0B3505173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模式</a:t>
            </a:r>
          </a:p>
        </p:txBody>
      </p:sp>
      <p:sp>
        <p:nvSpPr>
          <p:cNvPr id="35843" name="Content Placeholder 2">
            <a:extLst>
              <a:ext uri="{FF2B5EF4-FFF2-40B4-BE49-F238E27FC236}">
                <a16:creationId xmlns:a16="http://schemas.microsoft.com/office/drawing/2014/main" id="{E9FB6112-550C-E84A-6742-9A1D0F835554}"/>
              </a:ext>
            </a:extLst>
          </p:cNvPr>
          <p:cNvSpPr>
            <a:spLocks noGrp="1"/>
          </p:cNvSpPr>
          <p:nvPr>
            <p:ph idx="1"/>
          </p:nvPr>
        </p:nvSpPr>
        <p:spPr/>
        <p:txBody>
          <a:bodyPr/>
          <a:lstStyle/>
          <a:p>
            <a:pPr xmlns:a="http://schemas.openxmlformats.org/drawingml/2006/main">
              <a:tabLst>
                <a:tab pos="342900" algn="ctr"/>
                <a:tab pos="1143000" algn="l"/>
              </a:tabLst>
              <a:defRPr/>
            </a:pPr>
            <a:r xmlns:a="http://schemas.openxmlformats.org/drawingml/2006/main">
              <a:rPr lang="zh-CN" dirty="0"/>
              <a:t>文本文件的模式字符串：</a:t>
            </a:r>
          </a:p>
          <a:p>
            <a:pPr xmlns:a="http://schemas.openxmlformats.org/drawingml/2006/main" marL="0" indent="0">
              <a:lnSpc>
                <a:spcPct val="80000"/>
              </a:lnSpc>
              <a:spcBef>
                <a:spcPts val="1200"/>
              </a:spcBef>
              <a:buFontTx/>
              <a:buNone/>
              <a:tabLst>
                <a:tab pos="688975" algn="ctr"/>
                <a:tab pos="1490663" algn="l"/>
              </a:tabLst>
              <a:defRPr/>
            </a:pPr>
            <a:r xmlns:a="http://schemas.openxmlformats.org/drawingml/2006/main">
              <a:rPr lang="zh-CN" sz="2200" b="1" i="1" dirty="0"/>
              <a:t>字符串含义</a:t>
            </a:r>
          </a:p>
          <a:p>
            <a:pPr xmlns:a="http://schemas.openxmlformats.org/drawingml/2006/main" marL="0" indent="0">
              <a:lnSpc>
                <a:spcPct val="80000"/>
              </a:lnSpc>
              <a:spcBef>
                <a:spcPts val="800"/>
              </a:spcBef>
              <a:buFontTx/>
              <a:buNone/>
              <a:tabLst>
                <a:tab pos="688975" algn="ctr"/>
                <a:tab pos="1490663" algn="l"/>
              </a:tabLst>
              <a:defRPr/>
            </a:pPr>
            <a:r xmlns:a="http://schemas.openxmlformats.org/drawingml/2006/main">
              <a:rPr lang="zh-CN" sz="2200" dirty="0">
                <a:latin typeface="Courier New" pitchFamily="49" charset="0"/>
                <a:cs typeface="Courier New" pitchFamily="49" charset="0"/>
              </a:rPr>
              <a:t>"r"</a:t>
            </a:r>
            <a:r xmlns:a="http://schemas.openxmlformats.org/drawingml/2006/main">
              <a:rPr lang="zh-CN" sz="2200" dirty="0"/>
              <a:t>打开阅读</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688975" algn="ctr"/>
                <a:tab pos="1490663" algn="l"/>
              </a:tabLst>
              <a:defRPr/>
            </a:pPr>
            <a:r xmlns:a="http://schemas.openxmlformats.org/drawingml/2006/main">
              <a:rPr lang="zh-CN" sz="2200" dirty="0">
                <a:latin typeface="Courier New" pitchFamily="49" charset="0"/>
                <a:cs typeface="Courier New" pitchFamily="49" charset="0"/>
              </a:rPr>
              <a:t>"w"</a:t>
            </a:r>
            <a:r xmlns:a="http://schemas.openxmlformats.org/drawingml/2006/main">
              <a:rPr lang="zh-CN" sz="2200" dirty="0"/>
              <a:t>打开写入（文件不需要存在）</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688975" algn="ctr"/>
                <a:tab pos="1490663" algn="l"/>
              </a:tabLst>
              <a:defRPr/>
            </a:pPr>
            <a:r xmlns:a="http://schemas.openxmlformats.org/drawingml/2006/main">
              <a:rPr lang="zh-CN" sz="2200" dirty="0">
                <a:latin typeface="Courier New" pitchFamily="49" charset="0"/>
                <a:cs typeface="Courier New" pitchFamily="49" charset="0"/>
              </a:rPr>
              <a:t>"a"</a:t>
            </a:r>
            <a:r xmlns:a="http://schemas.openxmlformats.org/drawingml/2006/main">
              <a:rPr lang="zh-CN" sz="2200" dirty="0"/>
              <a:t>打开附加（文件不需要存在）</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688975" algn="ctr"/>
                <a:tab pos="1490663" algn="l"/>
              </a:tabLst>
              <a:defRPr/>
            </a:pPr>
            <a:r xmlns:a="http://schemas.openxmlformats.org/drawingml/2006/main">
              <a:rPr lang="zh-CN" sz="2200" dirty="0">
                <a:latin typeface="Courier New" pitchFamily="49" charset="0"/>
                <a:cs typeface="Courier New" pitchFamily="49" charset="0"/>
              </a:rPr>
              <a:t>"r+"</a:t>
            </a:r>
            <a:r xmlns:a="http://schemas.openxmlformats.org/drawingml/2006/main">
              <a:rPr lang="zh-CN" sz="2200" dirty="0"/>
              <a:t>读写打开，从头开始</a:t>
            </a:r>
          </a:p>
          <a:p>
            <a:pPr xmlns:a="http://schemas.openxmlformats.org/drawingml/2006/main" marL="0" indent="0">
              <a:lnSpc>
                <a:spcPct val="80000"/>
              </a:lnSpc>
              <a:spcBef>
                <a:spcPts val="600"/>
              </a:spcBef>
              <a:buFontTx/>
              <a:buNone/>
              <a:tabLst>
                <a:tab pos="688975" algn="ctr"/>
                <a:tab pos="1490663" algn="l"/>
              </a:tabLst>
              <a:defRPr/>
            </a:pPr>
            <a:r xmlns:a="http://schemas.openxmlformats.org/drawingml/2006/main">
              <a:rPr lang="zh-CN" sz="2200" dirty="0">
                <a:latin typeface="Courier New" pitchFamily="49" charset="0"/>
                <a:cs typeface="Courier New" pitchFamily="49" charset="0"/>
              </a:rPr>
              <a:t>"w+"</a:t>
            </a:r>
            <a:r xmlns:a="http://schemas.openxmlformats.org/drawingml/2006/main">
              <a:rPr lang="zh-CN" sz="2200" dirty="0"/>
              <a:t>打开读写（如果文件存在则截断）</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688975" algn="ctr"/>
                <a:tab pos="1490663" algn="l"/>
              </a:tabLst>
              <a:defRPr/>
            </a:pPr>
            <a:r xmlns:a="http://schemas.openxmlformats.org/drawingml/2006/main">
              <a:rPr lang="zh-CN" sz="2200" dirty="0">
                <a:latin typeface="Courier New" pitchFamily="49" charset="0"/>
                <a:cs typeface="Courier New" pitchFamily="49" charset="0"/>
              </a:rPr>
              <a:t>"a+"</a:t>
            </a:r>
            <a:r xmlns:a="http://schemas.openxmlformats.org/drawingml/2006/main">
              <a:rPr lang="zh-CN" sz="2200" dirty="0"/>
              <a:t>打开读写（如果文件存在则追加）</a:t>
            </a:r>
          </a:p>
        </p:txBody>
      </p:sp>
      <p:sp>
        <p:nvSpPr>
          <p:cNvPr id="4" name="Footer Placeholder 3">
            <a:extLst>
              <a:ext uri="{FF2B5EF4-FFF2-40B4-BE49-F238E27FC236}">
                <a16:creationId xmlns:a16="http://schemas.microsoft.com/office/drawing/2014/main" id="{AF884C8A-D28E-347D-95FA-993271C2594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F2F09AC-2777-21CF-3B72-30DCA13BD34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4E072A-619A-8B47-A9A1-9ACDD43552D2}" type="slidenum">
              <a:rPr lang="en-US" altLang="zh-CN" sz="1200">
                <a:latin typeface="Arial" panose="020B0604020202020204" pitchFamily="34" charset="0"/>
              </a:rPr>
              <a:pPr/>
              <a:t>24</a:t>
            </a:fld>
            <a:endParaRPr lang="en-US" altLang="zh-CN"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52DFCA8-18FE-2576-36E6-47AD52A9396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模式</a:t>
            </a:r>
          </a:p>
        </p:txBody>
      </p:sp>
      <p:sp>
        <p:nvSpPr>
          <p:cNvPr id="36867" name="Content Placeholder 2">
            <a:extLst>
              <a:ext uri="{FF2B5EF4-FFF2-40B4-BE49-F238E27FC236}">
                <a16:creationId xmlns:a16="http://schemas.microsoft.com/office/drawing/2014/main" id="{8617A21E-EC47-EC5E-AF44-3E7D7957657D}"/>
              </a:ext>
            </a:extLst>
          </p:cNvPr>
          <p:cNvSpPr>
            <a:spLocks noGrp="1"/>
          </p:cNvSpPr>
          <p:nvPr>
            <p:ph idx="1"/>
          </p:nvPr>
        </p:nvSpPr>
        <p:spPr>
          <a:xfrm>
            <a:off x="685800" y="1524000"/>
            <a:ext cx="8153400" cy="4800600"/>
          </a:xfrm>
        </p:spPr>
        <p:txBody>
          <a:bodyPr/>
          <a:lstStyle/>
          <a:p>
            <a:pPr xmlns:a="http://schemas.openxmlformats.org/drawingml/2006/main">
              <a:tabLst>
                <a:tab pos="977900" algn="ctr"/>
                <a:tab pos="2120900" algn="l"/>
              </a:tabLst>
              <a:defRPr/>
            </a:pPr>
            <a:r xmlns:a="http://schemas.openxmlformats.org/drawingml/2006/main">
              <a:rPr lang="zh-CN" dirty="0"/>
              <a:t>二进制文件的模式字符串：</a:t>
            </a:r>
          </a:p>
          <a:p>
            <a:pPr xmlns:a="http://schemas.openxmlformats.org/drawingml/2006/main" marL="0" indent="0">
              <a:lnSpc>
                <a:spcPct val="80000"/>
              </a:lnSpc>
              <a:spcBef>
                <a:spcPts val="1200"/>
              </a:spcBef>
              <a:buFontTx/>
              <a:buNone/>
              <a:tabLst>
                <a:tab pos="977900" algn="ctr"/>
                <a:tab pos="2120900" algn="l"/>
              </a:tabLst>
              <a:defRPr/>
            </a:pPr>
            <a:r xmlns:a="http://schemas.openxmlformats.org/drawingml/2006/main">
              <a:rPr lang="zh-CN" sz="2200" b="1" i="1" dirty="0"/>
              <a:t>字符串含义</a:t>
            </a:r>
          </a:p>
          <a:p>
            <a:pPr xmlns:a="http://schemas.openxmlformats.org/drawingml/2006/main" marL="0" indent="0">
              <a:lnSpc>
                <a:spcPct val="80000"/>
              </a:lnSpc>
              <a:spcBef>
                <a:spcPts val="800"/>
              </a:spcBef>
              <a:buFontTx/>
              <a:buNone/>
              <a:tabLst>
                <a:tab pos="977900" algn="ctr"/>
                <a:tab pos="2120900" algn="l"/>
              </a:tabLst>
              <a:defRPr/>
            </a:pPr>
            <a:r xmlns:a="http://schemas.openxmlformats.org/drawingml/2006/main">
              <a:rPr lang="zh-CN" sz="2200" dirty="0">
                <a:latin typeface="Courier New" pitchFamily="49" charset="0"/>
                <a:cs typeface="Courier New" pitchFamily="49" charset="0"/>
              </a:rPr>
              <a:t>" </a:t>
            </a:r>
            <a:r xmlns:a="http://schemas.openxmlformats.org/drawingml/2006/main">
              <a:rPr lang="zh-CN" sz="2200" dirty="0" err="1">
                <a:latin typeface="Courier New" pitchFamily="49" charset="0"/>
                <a:cs typeface="Courier New" pitchFamily="49" charset="0"/>
              </a:rPr>
              <a:t>rb </a:t>
            </a:r>
            <a:r xmlns:a="http://schemas.openxmlformats.org/drawingml/2006/main">
              <a:rPr lang="zh-CN" sz="2200" dirty="0">
                <a:latin typeface="Courier New" pitchFamily="49" charset="0"/>
                <a:cs typeface="Courier New" pitchFamily="49" charset="0"/>
              </a:rPr>
              <a:t>"</a:t>
            </a:r>
            <a:r xmlns:a="http://schemas.openxmlformats.org/drawingml/2006/main">
              <a:rPr lang="zh-CN" sz="2200" dirty="0"/>
              <a:t>打开阅读</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977900" algn="ctr"/>
                <a:tab pos="2120900" algn="l"/>
              </a:tabLst>
              <a:defRPr/>
            </a:pPr>
            <a:r xmlns:a="http://schemas.openxmlformats.org/drawingml/2006/main">
              <a:rPr lang="zh-CN" sz="2200" dirty="0">
                <a:latin typeface="Courier New" pitchFamily="49" charset="0"/>
                <a:cs typeface="Courier New" pitchFamily="49" charset="0"/>
              </a:rPr>
              <a:t>" </a:t>
            </a:r>
            <a:r xmlns:a="http://schemas.openxmlformats.org/drawingml/2006/main">
              <a:rPr lang="zh-CN" sz="2200" dirty="0" err="1">
                <a:latin typeface="Courier New" pitchFamily="49" charset="0"/>
                <a:cs typeface="Courier New" pitchFamily="49" charset="0"/>
              </a:rPr>
              <a:t>wb </a:t>
            </a:r>
            <a:r xmlns:a="http://schemas.openxmlformats.org/drawingml/2006/main">
              <a:rPr lang="zh-CN" sz="2200" dirty="0">
                <a:latin typeface="Courier New" pitchFamily="49" charset="0"/>
                <a:cs typeface="Courier New" pitchFamily="49" charset="0"/>
              </a:rPr>
              <a:t>"</a:t>
            </a:r>
            <a:r xmlns:a="http://schemas.openxmlformats.org/drawingml/2006/main">
              <a:rPr lang="zh-CN" sz="2200" dirty="0"/>
              <a:t>打开写入（文件不需要存在）</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977900" algn="ctr"/>
                <a:tab pos="2120900" algn="l"/>
              </a:tabLst>
              <a:defRPr/>
            </a:pPr>
            <a:r xmlns:a="http://schemas.openxmlformats.org/drawingml/2006/main">
              <a:rPr lang="zh-CN" sz="2200" dirty="0">
                <a:latin typeface="Courier New" pitchFamily="49" charset="0"/>
                <a:cs typeface="Courier New" pitchFamily="49" charset="0"/>
              </a:rPr>
              <a:t>“ </a:t>
            </a:r>
            <a:r xmlns:a="http://schemas.openxmlformats.org/drawingml/2006/main">
              <a:rPr lang="zh-CN" sz="2200" dirty="0" err="1">
                <a:latin typeface="Courier New" pitchFamily="49" charset="0"/>
                <a:cs typeface="Courier New" pitchFamily="49" charset="0"/>
              </a:rPr>
              <a:t>ab </a:t>
            </a:r>
            <a:r xmlns:a="http://schemas.openxmlformats.org/drawingml/2006/main">
              <a:rPr lang="zh-CN" sz="2200" dirty="0">
                <a:latin typeface="Courier New" pitchFamily="49" charset="0"/>
                <a:cs typeface="Courier New" pitchFamily="49" charset="0"/>
              </a:rPr>
              <a:t>”</a:t>
            </a:r>
            <a:r xmlns:a="http://schemas.openxmlformats.org/drawingml/2006/main">
              <a:rPr lang="zh-CN" sz="2200" dirty="0"/>
              <a:t>打开以进行附加（文件不必存在）</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977900" algn="ctr"/>
                <a:tab pos="2120900" algn="l"/>
              </a:tabLst>
              <a:defRPr/>
            </a:pPr>
            <a:r xmlns:a="http://schemas.openxmlformats.org/drawingml/2006/main">
              <a:rPr lang="zh-CN" sz="2200" dirty="0">
                <a:latin typeface="Courier New" pitchFamily="49" charset="0"/>
                <a:cs typeface="Courier New" pitchFamily="49" charset="0"/>
              </a:rPr>
              <a:t>" </a:t>
            </a:r>
            <a:r xmlns:a="http://schemas.openxmlformats.org/drawingml/2006/main">
              <a:rPr lang="zh-CN" sz="2200" dirty="0" err="1">
                <a:latin typeface="Courier New" pitchFamily="49" charset="0"/>
                <a:cs typeface="Courier New" pitchFamily="49" charset="0"/>
              </a:rPr>
              <a:t>r+b </a:t>
            </a:r>
            <a:r xmlns:a="http://schemas.openxmlformats.org/drawingml/2006/main">
              <a:rPr lang="zh-CN" sz="2200" dirty="0">
                <a:latin typeface="Courier New" pitchFamily="49" charset="0"/>
                <a:cs typeface="Courier New" pitchFamily="49" charset="0"/>
              </a:rPr>
              <a:t>"</a:t>
            </a:r>
            <a:r xmlns:a="http://schemas.openxmlformats.org/drawingml/2006/main">
              <a:rPr lang="zh-CN" sz="1800" dirty="0"/>
              <a:t> </a:t>
            </a:r>
            <a:r xmlns:a="http://schemas.openxmlformats.org/drawingml/2006/main">
              <a:rPr lang="zh-CN" sz="2200" dirty="0"/>
              <a:t>或者</a:t>
            </a:r>
            <a:r xmlns:a="http://schemas.openxmlformats.org/drawingml/2006/main">
              <a:rPr lang="zh-CN" sz="1800" dirty="0"/>
              <a:t> </a:t>
            </a:r>
            <a:r xmlns:a="http://schemas.openxmlformats.org/drawingml/2006/main">
              <a:rPr lang="zh-CN" sz="2200" dirty="0">
                <a:latin typeface="Courier New" pitchFamily="49" charset="0"/>
                <a:cs typeface="Courier New" pitchFamily="49" charset="0"/>
              </a:rPr>
              <a:t>" </a:t>
            </a:r>
            <a:r xmlns:a="http://schemas.openxmlformats.org/drawingml/2006/main">
              <a:rPr lang="zh-CN" sz="2200" dirty="0" err="1">
                <a:latin typeface="Courier New" pitchFamily="49" charset="0"/>
                <a:cs typeface="Courier New" pitchFamily="49" charset="0"/>
              </a:rPr>
              <a:t>rb </a:t>
            </a:r>
            <a:r xmlns:a="http://schemas.openxmlformats.org/drawingml/2006/main">
              <a:rPr lang="zh-CN" sz="2200" dirty="0">
                <a:latin typeface="Courier New" pitchFamily="49" charset="0"/>
                <a:cs typeface="Courier New" pitchFamily="49" charset="0"/>
              </a:rPr>
              <a:t>+"</a:t>
            </a:r>
            <a:r xmlns:a="http://schemas.openxmlformats.org/drawingml/2006/main">
              <a:rPr lang="zh-CN" sz="2200" dirty="0"/>
              <a:t>读写打开，从头开始</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977900" algn="ctr"/>
                <a:tab pos="2120900" algn="l"/>
              </a:tabLst>
              <a:defRPr/>
            </a:pPr>
            <a:r xmlns:a="http://schemas.openxmlformats.org/drawingml/2006/main">
              <a:rPr lang="zh-CN" sz="2200" dirty="0">
                <a:latin typeface="Courier New" pitchFamily="49" charset="0"/>
                <a:cs typeface="Courier New" pitchFamily="49" charset="0"/>
              </a:rPr>
              <a:t>" </a:t>
            </a:r>
            <a:r xmlns:a="http://schemas.openxmlformats.org/drawingml/2006/main">
              <a:rPr lang="zh-CN" sz="2200" dirty="0" err="1">
                <a:latin typeface="Courier New" pitchFamily="49" charset="0"/>
                <a:cs typeface="Courier New" pitchFamily="49" charset="0"/>
              </a:rPr>
              <a:t>w+b </a:t>
            </a:r>
            <a:r xmlns:a="http://schemas.openxmlformats.org/drawingml/2006/main">
              <a:rPr lang="zh-CN" sz="2200" dirty="0">
                <a:latin typeface="Courier New" pitchFamily="49" charset="0"/>
                <a:cs typeface="Courier New" pitchFamily="49" charset="0"/>
              </a:rPr>
              <a:t>"</a:t>
            </a:r>
            <a:r xmlns:a="http://schemas.openxmlformats.org/drawingml/2006/main">
              <a:rPr lang="zh-CN" sz="1800" dirty="0"/>
              <a:t> </a:t>
            </a:r>
            <a:r xmlns:a="http://schemas.openxmlformats.org/drawingml/2006/main">
              <a:rPr lang="zh-CN" sz="2200" dirty="0"/>
              <a:t>或者</a:t>
            </a:r>
            <a:r xmlns:a="http://schemas.openxmlformats.org/drawingml/2006/main">
              <a:rPr lang="zh-CN" sz="1800" dirty="0"/>
              <a:t> </a:t>
            </a:r>
            <a:r xmlns:a="http://schemas.openxmlformats.org/drawingml/2006/main">
              <a:rPr lang="zh-CN" sz="2200" dirty="0">
                <a:latin typeface="Courier New" pitchFamily="49" charset="0"/>
                <a:cs typeface="Courier New" pitchFamily="49" charset="0"/>
              </a:rPr>
              <a:t>" </a:t>
            </a:r>
            <a:r xmlns:a="http://schemas.openxmlformats.org/drawingml/2006/main">
              <a:rPr lang="zh-CN" sz="2200" dirty="0" err="1">
                <a:latin typeface="Courier New" pitchFamily="49" charset="0"/>
                <a:cs typeface="Courier New" pitchFamily="49" charset="0"/>
              </a:rPr>
              <a:t>wb </a:t>
            </a:r>
            <a:r xmlns:a="http://schemas.openxmlformats.org/drawingml/2006/main">
              <a:rPr lang="zh-CN" sz="2200" dirty="0">
                <a:latin typeface="Courier New" pitchFamily="49" charset="0"/>
                <a:cs typeface="Courier New" pitchFamily="49" charset="0"/>
              </a:rPr>
              <a:t>+"</a:t>
            </a:r>
            <a:r xmlns:a="http://schemas.openxmlformats.org/drawingml/2006/main">
              <a:rPr lang="zh-CN" sz="2200" dirty="0"/>
              <a:t>打开读写（如果文件存在则截断）</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977900" algn="ctr"/>
                <a:tab pos="2120900" algn="l"/>
              </a:tabLst>
              <a:defRPr/>
            </a:pPr>
            <a:r xmlns:a="http://schemas.openxmlformats.org/drawingml/2006/main">
              <a:rPr lang="zh-CN" sz="2200" dirty="0">
                <a:latin typeface="Courier New" pitchFamily="49" charset="0"/>
                <a:cs typeface="Courier New" pitchFamily="49" charset="0"/>
              </a:rPr>
              <a:t>" </a:t>
            </a:r>
            <a:r xmlns:a="http://schemas.openxmlformats.org/drawingml/2006/main">
              <a:rPr lang="zh-CN" sz="2200" dirty="0" err="1">
                <a:latin typeface="Courier New" pitchFamily="49" charset="0"/>
                <a:cs typeface="Courier New" pitchFamily="49" charset="0"/>
              </a:rPr>
              <a:t>a+b </a:t>
            </a:r>
            <a:r xmlns:a="http://schemas.openxmlformats.org/drawingml/2006/main">
              <a:rPr lang="zh-CN" sz="2200" dirty="0">
                <a:latin typeface="Courier New" pitchFamily="49" charset="0"/>
                <a:cs typeface="Courier New" pitchFamily="49" charset="0"/>
              </a:rPr>
              <a:t>"</a:t>
            </a:r>
            <a:r xmlns:a="http://schemas.openxmlformats.org/drawingml/2006/main">
              <a:rPr lang="zh-CN" sz="1800" dirty="0"/>
              <a:t> </a:t>
            </a:r>
            <a:r xmlns:a="http://schemas.openxmlformats.org/drawingml/2006/main">
              <a:rPr lang="zh-CN" sz="2200" dirty="0"/>
              <a:t>或者</a:t>
            </a:r>
            <a:r xmlns:a="http://schemas.openxmlformats.org/drawingml/2006/main">
              <a:rPr lang="zh-CN" sz="1800" dirty="0"/>
              <a:t> </a:t>
            </a:r>
            <a:r xmlns:a="http://schemas.openxmlformats.org/drawingml/2006/main">
              <a:rPr lang="zh-CN" sz="2200" dirty="0">
                <a:latin typeface="Courier New" pitchFamily="49" charset="0"/>
                <a:cs typeface="Courier New" pitchFamily="49" charset="0"/>
              </a:rPr>
              <a:t>" </a:t>
            </a:r>
            <a:r xmlns:a="http://schemas.openxmlformats.org/drawingml/2006/main">
              <a:rPr lang="zh-CN" sz="2200" dirty="0" err="1">
                <a:latin typeface="Courier New" pitchFamily="49" charset="0"/>
                <a:cs typeface="Courier New" pitchFamily="49" charset="0"/>
              </a:rPr>
              <a:t>ab </a:t>
            </a:r>
            <a:r xmlns:a="http://schemas.openxmlformats.org/drawingml/2006/main">
              <a:rPr lang="zh-CN" sz="2200" dirty="0">
                <a:latin typeface="Courier New" pitchFamily="49" charset="0"/>
                <a:cs typeface="Courier New" pitchFamily="49" charset="0"/>
              </a:rPr>
              <a:t>+"</a:t>
            </a:r>
            <a:r xmlns:a="http://schemas.openxmlformats.org/drawingml/2006/main">
              <a:rPr lang="zh-CN" sz="2200" dirty="0"/>
              <a:t>打开读写（如果文件存在则追加）</a:t>
            </a:r>
          </a:p>
        </p:txBody>
      </p:sp>
      <p:sp>
        <p:nvSpPr>
          <p:cNvPr id="4" name="Footer Placeholder 3">
            <a:extLst>
              <a:ext uri="{FF2B5EF4-FFF2-40B4-BE49-F238E27FC236}">
                <a16:creationId xmlns:a16="http://schemas.microsoft.com/office/drawing/2014/main" id="{D01AA853-0529-12CD-6E7C-81BFBDC4503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5656B25-76C2-3B91-3FC1-7ACC4394710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4003AC-2FB0-3F4D-92BC-96202CE29135}" type="slidenum">
              <a:rPr lang="en-US" altLang="zh-CN" sz="1200">
                <a:latin typeface="Arial" panose="020B0604020202020204" pitchFamily="34" charset="0"/>
              </a:rPr>
              <a:pPr/>
              <a:t>25</a:t>
            </a:fld>
            <a:endParaRPr lang="en-US" altLang="zh-CN"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DC532D4-D005-727C-6746-79E17A7A8D5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模式</a:t>
            </a:r>
          </a:p>
        </p:txBody>
      </p:sp>
      <p:sp>
        <p:nvSpPr>
          <p:cNvPr id="38915" name="Content Placeholder 2">
            <a:extLst>
              <a:ext uri="{FF2B5EF4-FFF2-40B4-BE49-F238E27FC236}">
                <a16:creationId xmlns:a16="http://schemas.microsoft.com/office/drawing/2014/main" id="{DCB7631A-72F4-4C98-1BEA-5B572195B36A}"/>
              </a:ext>
            </a:extLst>
          </p:cNvPr>
          <p:cNvSpPr>
            <a:spLocks noGrp="1"/>
          </p:cNvSpPr>
          <p:nvPr>
            <p:ph idx="1"/>
          </p:nvPr>
        </p:nvSpPr>
        <p:spPr/>
        <p:txBody>
          <a:bodyPr/>
          <a:lstStyle/>
          <a:p>
            <a:r xmlns:a="http://schemas.openxmlformats.org/drawingml/2006/main">
              <a:rPr lang="zh-CN" altLang="zh-CN" i="1">
                <a:ea typeface="宋体" panose="02010600030101010101" pitchFamily="2" charset="-122"/>
              </a:rPr>
              <a:t>写入</a:t>
            </a:r>
            <a:r xmlns:a="http://schemas.openxmlformats.org/drawingml/2006/main">
              <a:rPr lang="zh-CN" altLang="zh-CN">
                <a:ea typeface="宋体" panose="02010600030101010101" pitchFamily="2" charset="-122"/>
              </a:rPr>
              <a:t>数据和</a:t>
            </a:r>
            <a:r xmlns:a="http://schemas.openxmlformats.org/drawingml/2006/main">
              <a:rPr lang="zh-CN" altLang="zh-CN" i="1">
                <a:ea typeface="宋体" panose="02010600030101010101" pitchFamily="2" charset="-122"/>
              </a:rPr>
              <a:t>附加数据</a:t>
            </a:r>
            <a:r xmlns:a="http://schemas.openxmlformats.org/drawingml/2006/main">
              <a:rPr lang="zh-CN" altLang="zh-CN">
                <a:ea typeface="宋体" panose="02010600030101010101" pitchFamily="2" charset="-122"/>
              </a:rPr>
              <a:t>有不同的模式字符串</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当数据写入文件时，它通常会覆盖以前存在的内容。</a:t>
            </a:r>
          </a:p>
          <a:p>
            <a:r xmlns:a="http://schemas.openxmlformats.org/drawingml/2006/main">
              <a:rPr lang="zh-CN" altLang="zh-CN">
                <a:ea typeface="宋体" panose="02010600030101010101" pitchFamily="2" charset="-122"/>
              </a:rPr>
              <a:t>当打开文件进行追加时，写入文件的数据将添加到末尾。</a:t>
            </a:r>
          </a:p>
        </p:txBody>
      </p:sp>
      <p:sp>
        <p:nvSpPr>
          <p:cNvPr id="4" name="Footer Placeholder 3">
            <a:extLst>
              <a:ext uri="{FF2B5EF4-FFF2-40B4-BE49-F238E27FC236}">
                <a16:creationId xmlns:a16="http://schemas.microsoft.com/office/drawing/2014/main" id="{B17A487D-9A19-500D-0AEE-5D22B6D8767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E571DE8-6931-BCDC-E0F1-2344054943B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E424FA-39BB-F84C-A5CF-25D81B2B2B68}" type="slidenum">
              <a:rPr lang="en-US" altLang="zh-CN" sz="1200">
                <a:latin typeface="Arial" panose="020B0604020202020204" pitchFamily="34" charset="0"/>
              </a:rPr>
              <a:pPr/>
              <a:t>26</a:t>
            </a:fld>
            <a:endParaRPr lang="en-US" altLang="zh-CN"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1F61A61-03F3-3AA9-B879-91BBF05A276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模式</a:t>
            </a:r>
          </a:p>
        </p:txBody>
      </p:sp>
      <p:sp>
        <p:nvSpPr>
          <p:cNvPr id="39939" name="Content Placeholder 2">
            <a:extLst>
              <a:ext uri="{FF2B5EF4-FFF2-40B4-BE49-F238E27FC236}">
                <a16:creationId xmlns:a16="http://schemas.microsoft.com/office/drawing/2014/main" id="{8B6967F7-4BD5-F3DB-E74E-321E60A1F623}"/>
              </a:ext>
            </a:extLst>
          </p:cNvPr>
          <p:cNvSpPr>
            <a:spLocks noGrp="1"/>
          </p:cNvSpPr>
          <p:nvPr>
            <p:ph idx="1"/>
          </p:nvPr>
        </p:nvSpPr>
        <p:spPr/>
        <p:txBody>
          <a:bodyPr/>
          <a:lstStyle/>
          <a:p>
            <a:r xmlns:a="http://schemas.openxmlformats.org/drawingml/2006/main">
              <a:rPr lang="zh-CN" altLang="zh-CN">
                <a:ea typeface="宋体" panose="02010600030101010101" pitchFamily="2" charset="-122"/>
              </a:rPr>
              <a:t>当打开文件进行读写时，适用特殊规则。</a:t>
            </a:r>
          </a:p>
          <a:p>
            <a:pPr xmlns:a="http://schemas.openxmlformats.org/drawingml/2006/main" lvl="1"/>
            <a:r xmlns:a="http://schemas.openxmlformats.org/drawingml/2006/main">
              <a:rPr lang="zh-CN" altLang="zh-CN">
                <a:ea typeface="宋体" panose="02010600030101010101" pitchFamily="2" charset="-122"/>
              </a:rPr>
              <a:t>除非读取操作遇到文件末尾，否则不先调用文件定位函数就无法从读取切换到写入。</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fflush</a:t>
            </a:r>
            <a:r xmlns:a="http://schemas.openxmlformats.org/drawingml/2006/main">
              <a:rPr lang="zh-CN" altLang="zh-CN">
                <a:ea typeface="宋体" panose="02010600030101010101" pitchFamily="2" charset="-122"/>
              </a:rPr>
              <a:t>或调用文件定位函数，</a:t>
            </a:r>
            <a:r xmlns:a="http://schemas.openxmlformats.org/drawingml/2006/main">
              <a:rPr lang="zh-CN" altLang="zh-CN">
                <a:ea typeface="宋体" panose="02010600030101010101" pitchFamily="2" charset="-122"/>
              </a:rPr>
              <a:t>则无法从写入切换到读取。</a:t>
            </a:r>
          </a:p>
        </p:txBody>
      </p:sp>
      <p:sp>
        <p:nvSpPr>
          <p:cNvPr id="4" name="Footer Placeholder 3">
            <a:extLst>
              <a:ext uri="{FF2B5EF4-FFF2-40B4-BE49-F238E27FC236}">
                <a16:creationId xmlns:a16="http://schemas.microsoft.com/office/drawing/2014/main" id="{E619EB1C-9FF1-D0A2-26C0-FBCCE6C6911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E6C0D34-A761-E653-A36C-B066EE1667D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8A0A85-3261-9549-9E6A-BB7713090E0B}" type="slidenum">
              <a:rPr lang="en-US" altLang="zh-CN" sz="1200">
                <a:latin typeface="Arial" panose="020B0604020202020204" pitchFamily="34" charset="0"/>
              </a:rPr>
              <a:pPr/>
              <a:t>27</a:t>
            </a:fld>
            <a:endParaRPr lang="en-US" altLang="zh-CN"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CA4375E-DA77-732B-2DB4-005E516A966A}"/>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关闭文件</a:t>
            </a:r>
          </a:p>
        </p:txBody>
      </p:sp>
      <p:sp>
        <p:nvSpPr>
          <p:cNvPr id="40963" name="Content Placeholder 2">
            <a:extLst>
              <a:ext uri="{FF2B5EF4-FFF2-40B4-BE49-F238E27FC236}">
                <a16:creationId xmlns:a16="http://schemas.microsoft.com/office/drawing/2014/main" id="{1182B6A0-5916-DF0B-F52E-CA2AB214F9BB}"/>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fclose</a:t>
            </a:r>
            <a:r xmlns:a="http://schemas.openxmlformats.org/drawingml/2006/main">
              <a:rPr lang="zh-CN" altLang="zh-CN">
                <a:ea typeface="宋体" panose="02010600030101010101" pitchFamily="2" charset="-122"/>
              </a:rPr>
              <a:t>函数允许程序关闭不再使用的文件</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fclose</a:t>
            </a:r>
            <a:r xmlns:a="http://schemas.openxmlformats.org/drawingml/2006/main">
              <a:rPr lang="zh-CN" altLang="zh-CN">
                <a:ea typeface="宋体" panose="02010600030101010101" pitchFamily="2" charset="-122"/>
              </a:rPr>
              <a:t>的参数</a:t>
            </a:r>
            <a:r xmlns:a="http://schemas.openxmlformats.org/drawingml/2006/main">
              <a:rPr lang="zh-CN" altLang="zh-CN">
                <a:ea typeface="宋体" panose="02010600030101010101" pitchFamily="2" charset="-122"/>
              </a:rPr>
              <a:t>必须是从调用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freopen获得的文件指针</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如果文件成功关闭，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fclose返回零。</a:t>
            </a:r>
          </a:p>
          <a:p>
            <a:r xmlns:a="http://schemas.openxmlformats.org/drawingml/2006/main">
              <a:rPr lang="zh-CN" altLang="zh-CN">
                <a:ea typeface="宋体" panose="02010600030101010101" pitchFamily="2" charset="-122"/>
              </a:rPr>
              <a:t>否则，它返回错误代码</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 （在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中定义的宏</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6D08EDEA-D8B1-EE5A-4F89-06688CCBFCE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F1FA2B0-08D9-07CF-11E7-25066EBE753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952A9E-2285-3A4A-ACB9-D4585CE85832}" type="slidenum">
              <a:rPr lang="en-US" altLang="zh-CN" sz="1200">
                <a:latin typeface="Arial" panose="020B0604020202020204" pitchFamily="34" charset="0"/>
              </a:rPr>
              <a:pPr/>
              <a:t>28</a:t>
            </a:fld>
            <a:endParaRPr lang="en-US" altLang="zh-CN"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FA272DA-B61E-C250-8980-8716A67DC444}"/>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关闭文件</a:t>
            </a:r>
          </a:p>
        </p:txBody>
      </p:sp>
      <p:sp>
        <p:nvSpPr>
          <p:cNvPr id="41987" name="Content Placeholder 2">
            <a:extLst>
              <a:ext uri="{FF2B5EF4-FFF2-40B4-BE49-F238E27FC236}">
                <a16:creationId xmlns:a16="http://schemas.microsoft.com/office/drawing/2014/main" id="{768D5DCC-9C75-3F85-8AE7-0854F0FD1872}"/>
              </a:ext>
            </a:extLst>
          </p:cNvPr>
          <p:cNvSpPr>
            <a:spLocks noGrp="1"/>
          </p:cNvSpPr>
          <p:nvPr>
            <p:ph idx="1"/>
          </p:nvPr>
        </p:nvSpPr>
        <p:spPr/>
        <p:txBody>
          <a:bodyPr/>
          <a:lstStyle/>
          <a:p>
            <a:r xmlns:a="http://schemas.openxmlformats.org/drawingml/2006/main">
              <a:rPr lang="zh-CN" altLang="zh-CN" sz="2400">
                <a:ea typeface="宋体" panose="02010600030101010101" pitchFamily="2" charset="-122"/>
              </a:rPr>
              <a:t>打开文件进行读取的程序概要：</a:t>
            </a:r>
          </a:p>
          <a:p>
            <a:pPr xmlns:a="http://schemas.openxmlformats.org/drawingml/2006/main">
              <a:lnSpc>
                <a:spcPct val="75000"/>
              </a:lnSpc>
              <a:spcBef>
                <a:spcPts val="12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#define FILE_NAME "example.dat"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诠释主要（无效）</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文件 *fp;</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fp = fopen(FILE_NAME, "r");</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如果（fp == NULL）{</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printf("无法打开 %s\n", FILE_NAME);</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fclose(fp);</a:t>
            </a:r>
          </a:p>
          <a:p>
            <a:pPr xmlns:a="http://schemas.openxmlformats.org/drawingml/2006/main">
              <a:lnSpc>
                <a:spcPct val="75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75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B5A57C6E-7CEE-C356-5454-F7D3AC913C1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945EAB8-56FF-4865-EAFB-424D2A7DDD2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4BC605-06A9-5A42-9335-F97C8A8A2F51}" type="slidenum">
              <a:rPr lang="en-US" altLang="zh-CN" sz="1200">
                <a:latin typeface="Arial" panose="020B0604020202020204" pitchFamily="34" charset="0"/>
              </a:rPr>
              <a:pPr/>
              <a:t>29</a:t>
            </a:fld>
            <a:endParaRPr lang="en-US"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1761BF2-9769-3082-F788-0BF86F2FEA0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介绍</a:t>
            </a:r>
          </a:p>
        </p:txBody>
      </p:sp>
      <p:sp>
        <p:nvSpPr>
          <p:cNvPr id="15363" name="Content Placeholder 2">
            <a:extLst>
              <a:ext uri="{FF2B5EF4-FFF2-40B4-BE49-F238E27FC236}">
                <a16:creationId xmlns:a16="http://schemas.microsoft.com/office/drawing/2014/main" id="{13E6E611-DB5B-AE0C-1281-3603C2D4664A}"/>
              </a:ext>
            </a:extLst>
          </p:cNvPr>
          <p:cNvSpPr>
            <a:spLocks noGrp="1"/>
          </p:cNvSpPr>
          <p:nvPr>
            <p:ph idx="1"/>
          </p:nvPr>
        </p:nvSpPr>
        <p:spPr/>
        <p:txBody>
          <a:bodyPr/>
          <a:lstStyle/>
          <a:p>
            <a:r xmlns:a="http://schemas.openxmlformats.org/drawingml/2006/main">
              <a:rPr lang="zh-CN" altLang="zh-CN">
                <a:ea typeface="宋体" panose="02010600030101010101" pitchFamily="2" charset="-122"/>
              </a:rPr>
              <a:t>要涵盖的主题：</a:t>
            </a:r>
          </a:p>
          <a:p>
            <a:pPr xmlns:a="http://schemas.openxmlformats.org/drawingml/2006/main" lvl="1"/>
            <a:r xmlns:a="http://schemas.openxmlformats.org/drawingml/2006/main">
              <a:rPr lang="zh-CN" altLang="zh-CN">
                <a:ea typeface="宋体" panose="02010600030101010101" pitchFamily="2" charset="-122"/>
              </a:rPr>
              <a:t>Streams，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a:t>
            </a:r>
            <a:r xmlns:a="http://schemas.openxmlformats.org/drawingml/2006/main">
              <a:rPr lang="zh-CN" altLang="zh-CN">
                <a:ea typeface="宋体" panose="02010600030101010101" pitchFamily="2" charset="-122"/>
              </a:rPr>
              <a:t>类型，输入输出重定向，文本文件和二进制文件的区别</a:t>
            </a:r>
          </a:p>
          <a:p>
            <a:pPr xmlns:a="http://schemas.openxmlformats.org/drawingml/2006/main" lvl="1"/>
            <a:r xmlns:a="http://schemas.openxmlformats.org/drawingml/2006/main">
              <a:rPr lang="zh-CN" altLang="zh-CN">
                <a:ea typeface="宋体" panose="02010600030101010101" pitchFamily="2" charset="-122"/>
              </a:rPr>
              <a:t>专门设计用于文件的函数，包括打开和关闭文件的函数</a:t>
            </a:r>
          </a:p>
          <a:p>
            <a:pPr xmlns:a="http://schemas.openxmlformats.org/drawingml/2006/main" lvl="1"/>
            <a:r xmlns:a="http://schemas.openxmlformats.org/drawingml/2006/main">
              <a:rPr lang="zh-CN" altLang="zh-CN">
                <a:ea typeface="宋体" panose="02010600030101010101" pitchFamily="2" charset="-122"/>
              </a:rPr>
              <a:t>执行“格式化”输入/输出的函数</a:t>
            </a:r>
          </a:p>
          <a:p>
            <a:pPr xmlns:a="http://schemas.openxmlformats.org/drawingml/2006/main" lvl="1"/>
            <a:r xmlns:a="http://schemas.openxmlformats.org/drawingml/2006/main">
              <a:rPr lang="zh-CN" altLang="zh-CN">
                <a:ea typeface="宋体" panose="02010600030101010101" pitchFamily="2" charset="-122"/>
              </a:rPr>
              <a:t>读取和写入未格式化数据（字符、行和块）的函数</a:t>
            </a:r>
          </a:p>
          <a:p>
            <a:pPr xmlns:a="http://schemas.openxmlformats.org/drawingml/2006/main" lvl="1"/>
            <a:r xmlns:a="http://schemas.openxmlformats.org/drawingml/2006/main">
              <a:rPr lang="zh-CN" altLang="zh-CN">
                <a:ea typeface="宋体" panose="02010600030101010101" pitchFamily="2" charset="-122"/>
              </a:rPr>
              <a:t>对文件的随机访问操作</a:t>
            </a:r>
          </a:p>
          <a:p>
            <a:pPr xmlns:a="http://schemas.openxmlformats.org/drawingml/2006/main" lvl="1"/>
            <a:r xmlns:a="http://schemas.openxmlformats.org/drawingml/2006/main">
              <a:rPr lang="zh-CN" altLang="zh-CN">
                <a:ea typeface="宋体" panose="02010600030101010101" pitchFamily="2" charset="-122"/>
              </a:rPr>
              <a:t>写入字符串或从字符串读取的函数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3F517B29-08C9-E04A-CC03-40A3E130407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674A5E6-2D90-5B8F-09AE-125177B381A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3B0F3C-5C0C-7A4F-8035-89E31DA30BAB}" type="slidenum">
              <a:rPr lang="en-US" altLang="zh-CN" sz="1200">
                <a:latin typeface="Arial" panose="020B0604020202020204" pitchFamily="34" charset="0"/>
              </a:rPr>
              <a:pPr/>
              <a:t>3</a:t>
            </a:fld>
            <a:endParaRPr lang="en-US" altLang="zh-CN"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45E9AF44-026A-67E3-8ED1-86B81B1E014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关闭文件</a:t>
            </a:r>
          </a:p>
        </p:txBody>
      </p:sp>
      <p:sp>
        <p:nvSpPr>
          <p:cNvPr id="43011" name="Content Placeholder 2">
            <a:extLst>
              <a:ext uri="{FF2B5EF4-FFF2-40B4-BE49-F238E27FC236}">
                <a16:creationId xmlns:a16="http://schemas.microsoft.com/office/drawing/2014/main" id="{91E9F8F1-D098-3E21-2C5B-85FA07626E51}"/>
              </a:ext>
            </a:extLst>
          </p:cNvPr>
          <p:cNvSpPr>
            <a:spLocks noGrp="1"/>
          </p:cNvSpPr>
          <p:nvPr>
            <p:ph idx="1"/>
          </p:nvPr>
        </p:nvSpPr>
        <p:spPr/>
        <p:txBody>
          <a:bodyPr/>
          <a:lstStyle/>
          <a:p>
            <a:r xmlns:a="http://schemas.openxmlformats.org/drawingml/2006/main">
              <a:rPr lang="zh-CN" altLang="zh-CN">
                <a:ea typeface="宋体" panose="02010600030101010101" pitchFamily="2" charset="-122"/>
              </a:rPr>
              <a:t>看到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fopen的调用与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a:ea typeface="宋体" panose="02010600030101010101" pitchFamily="2" charset="-122"/>
              </a:rPr>
              <a:t>的声明相结合并不罕见</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文件 *fp = fopen(FILE_NAME, "r");</a:t>
            </a:r>
          </a:p>
          <a:p>
            <a:pPr xmlns:a="http://schemas.openxmlformats.org/drawingml/2006/main">
              <a:buFontTx/>
              <a:buNone/>
            </a:pPr>
            <a:r xmlns:a="http://schemas.openxmlformats.org/drawingml/2006/main">
              <a:rPr lang="zh-CN" altLang="zh-CN">
                <a:ea typeface="宋体" panose="02010600030101010101" pitchFamily="2" charset="-122"/>
              </a:rPr>
              <a:t>或针对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NULL的测试</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1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if ((fp = fopen(FILE_NAME, "r")) == NULL) …</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5EDDA289-75D3-4073-0E1F-130B18B57B7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51FD216-A10A-C932-1333-D583F72F96B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373D68-A23C-9C43-A076-06FC93D41D07}" type="slidenum">
              <a:rPr lang="en-US" altLang="zh-CN" sz="1200">
                <a:latin typeface="Arial" panose="020B0604020202020204" pitchFamily="34" charset="0"/>
              </a:rPr>
              <a:pPr/>
              <a:t>30</a:t>
            </a:fld>
            <a:endParaRPr lang="en-US" altLang="zh-CN"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F9881AA-E389-7AE3-D270-961F30EEA9E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将文件附加到打开的流</a:t>
            </a:r>
          </a:p>
        </p:txBody>
      </p:sp>
      <p:sp>
        <p:nvSpPr>
          <p:cNvPr id="44035" name="Content Placeholder 2">
            <a:extLst>
              <a:ext uri="{FF2B5EF4-FFF2-40B4-BE49-F238E27FC236}">
                <a16:creationId xmlns:a16="http://schemas.microsoft.com/office/drawing/2014/main" id="{88E1183E-CC68-810B-45EB-4A4D76AAE20B}"/>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freopen</a:t>
            </a:r>
            <a:r xmlns:a="http://schemas.openxmlformats.org/drawingml/2006/main">
              <a:rPr lang="zh-CN" altLang="zh-CN">
                <a:ea typeface="宋体" panose="02010600030101010101" pitchFamily="2" charset="-122"/>
              </a:rPr>
              <a:t>将不同的文件附加到已经打开的流中。</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freopen</a:t>
            </a:r>
            <a:r xmlns:a="http://schemas.openxmlformats.org/drawingml/2006/main">
              <a:rPr lang="zh-CN" altLang="zh-CN">
                <a:ea typeface="宋体" panose="02010600030101010101" pitchFamily="2" charset="-122"/>
              </a:rPr>
              <a:t>最常见的用途</a:t>
            </a:r>
            <a:r xmlns:a="http://schemas.openxmlformats.org/drawingml/2006/main">
              <a:rPr lang="zh-CN" altLang="zh-CN">
                <a:ea typeface="宋体" panose="02010600030101010101" pitchFamily="2" charset="-122"/>
              </a:rPr>
              <a:t>是将文件与标准流之一（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stdin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stdout</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stderr </a:t>
            </a:r>
            <a:r xmlns:a="http://schemas.openxmlformats.org/drawingml/2006/main">
              <a:rPr lang="zh-CN" altLang="zh-CN">
                <a:ea typeface="宋体" panose="02010600030101010101" pitchFamily="2" charset="-122"/>
              </a:rPr>
              <a:t>）相关联。</a:t>
            </a:r>
          </a:p>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freopen</a:t>
            </a:r>
            <a:r xmlns:a="http://schemas.openxmlformats.org/drawingml/2006/main">
              <a:rPr lang="zh-CN" altLang="zh-CN">
                <a:ea typeface="宋体" panose="02010600030101010101" pitchFamily="2" charset="-122"/>
              </a:rPr>
              <a:t>导致程序开始写入文件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foo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如果</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(freopen("foo",</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"w",</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标准输出）</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无效的） {</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错误;</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富</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不能</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打开</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2493A67C-10CD-7383-47F9-339812214B2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1E6FD05-BFD0-4499-CB08-CF03EF3107A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E4D80A-F5AC-7840-92BA-F6B076A8A63A}" type="slidenum">
              <a:rPr lang="en-US" altLang="zh-CN" sz="1200">
                <a:latin typeface="Arial" panose="020B0604020202020204" pitchFamily="34" charset="0"/>
              </a:rPr>
              <a:pPr/>
              <a:t>31</a:t>
            </a:fld>
            <a:endParaRPr lang="en-US" altLang="zh-CN"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1C6D415-805E-11D3-F607-49984007E3E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将文件附加到打开的流</a:t>
            </a:r>
          </a:p>
        </p:txBody>
      </p:sp>
      <p:sp>
        <p:nvSpPr>
          <p:cNvPr id="45059" name="Content Placeholder 2">
            <a:extLst>
              <a:ext uri="{FF2B5EF4-FFF2-40B4-BE49-F238E27FC236}">
                <a16:creationId xmlns:a16="http://schemas.microsoft.com/office/drawing/2014/main" id="{03C4E5FB-D556-A2B7-30E7-E60F01CFDA38}"/>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freopen</a:t>
            </a:r>
            <a:r xmlns:a="http://schemas.openxmlformats.org/drawingml/2006/main">
              <a:rPr lang="zh-CN" altLang="zh-CN">
                <a:ea typeface="宋体" panose="02010600030101010101" pitchFamily="2" charset="-122"/>
              </a:rPr>
              <a:t>的正常返回值是它的第三个参数（文件指针）。</a:t>
            </a:r>
          </a:p>
          <a:p>
            <a:r xmlns:a="http://schemas.openxmlformats.org/drawingml/2006/main">
              <a:rPr lang="zh-CN" altLang="zh-CN">
                <a:ea typeface="宋体" panose="02010600030101010101" pitchFamily="2" charset="-122"/>
              </a:rPr>
              <a:t>如果无法打开新文件，则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freopen</a:t>
            </a:r>
            <a:r xmlns:a="http://schemas.openxmlformats.org/drawingml/2006/main">
              <a:rPr lang="zh-CN" altLang="zh-CN">
                <a:ea typeface="宋体" panose="02010600030101010101" pitchFamily="2" charset="-122"/>
              </a:rPr>
              <a:t>返回一个空指针。</a:t>
            </a:r>
          </a:p>
        </p:txBody>
      </p:sp>
      <p:sp>
        <p:nvSpPr>
          <p:cNvPr id="4" name="Footer Placeholder 3">
            <a:extLst>
              <a:ext uri="{FF2B5EF4-FFF2-40B4-BE49-F238E27FC236}">
                <a16:creationId xmlns:a16="http://schemas.microsoft.com/office/drawing/2014/main" id="{5DF6D9E3-393C-D561-9721-9F1D4D2F52C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F487F99-7834-983F-A877-DDCE8506DD2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0E95DF-795C-1746-A2B5-274D6A370865}" type="slidenum">
              <a:rPr lang="en-US" altLang="zh-CN" sz="1200">
                <a:latin typeface="Arial" panose="020B0604020202020204" pitchFamily="34" charset="0"/>
              </a:rPr>
              <a:pPr/>
              <a:t>32</a:t>
            </a:fld>
            <a:endParaRPr lang="en-US" altLang="zh-CN"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74F2834-C632-37A2-8DEC-871AED21014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将文件附加到打开的流</a:t>
            </a:r>
          </a:p>
        </p:txBody>
      </p:sp>
      <p:sp>
        <p:nvSpPr>
          <p:cNvPr id="46083" name="Content Placeholder 2">
            <a:extLst>
              <a:ext uri="{FF2B5EF4-FFF2-40B4-BE49-F238E27FC236}">
                <a16:creationId xmlns:a16="http://schemas.microsoft.com/office/drawing/2014/main" id="{35A56EB3-529A-F776-6FF7-52FA0AABFEAA}"/>
              </a:ext>
            </a:extLst>
          </p:cNvPr>
          <p:cNvSpPr>
            <a:spLocks noGrp="1"/>
          </p:cNvSpPr>
          <p:nvPr>
            <p:ph idx="1"/>
          </p:nvPr>
        </p:nvSpPr>
        <p:spPr/>
        <p:txBody>
          <a:bodyPr/>
          <a:lstStyle/>
          <a:p>
            <a:r xmlns:a="http://schemas.openxmlformats.org/drawingml/2006/main">
              <a:rPr lang="zh-CN" altLang="zh-CN">
                <a:ea typeface="宋体" panose="02010600030101010101" pitchFamily="2" charset="-122"/>
              </a:rPr>
              <a:t>C99 增加了一个新的转折点：如果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文件名</a:t>
            </a:r>
            <a:r xmlns:a="http://schemas.openxmlformats.org/drawingml/2006/main">
              <a:rPr lang="zh-CN" altLang="zh-CN">
                <a:ea typeface="宋体" panose="02010600030101010101" pitchFamily="2" charset="-122"/>
              </a:rPr>
              <a:t>是空指针，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freopen</a:t>
            </a:r>
            <a:r xmlns:a="http://schemas.openxmlformats.org/drawingml/2006/main">
              <a:rPr lang="zh-CN" altLang="zh-CN">
                <a:ea typeface="宋体" panose="02010600030101010101" pitchFamily="2" charset="-122"/>
              </a:rPr>
              <a:t>会尝试将流的模式更改为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mode</a:t>
            </a:r>
            <a:r xmlns:a="http://schemas.openxmlformats.org/drawingml/2006/main">
              <a:rPr lang="zh-CN" altLang="zh-CN">
                <a:ea typeface="宋体" panose="02010600030101010101" pitchFamily="2" charset="-122"/>
              </a:rPr>
              <a:t>参数指定的模式。</a:t>
            </a:r>
          </a:p>
          <a:p>
            <a:r xmlns:a="http://schemas.openxmlformats.org/drawingml/2006/main">
              <a:rPr lang="zh-CN" altLang="zh-CN">
                <a:ea typeface="宋体" panose="02010600030101010101" pitchFamily="2" charset="-122"/>
              </a:rPr>
              <a:t>不需要实现来支持此功能。</a:t>
            </a:r>
          </a:p>
          <a:p>
            <a:r xmlns:a="http://schemas.openxmlformats.org/drawingml/2006/main">
              <a:rPr lang="zh-CN" altLang="zh-CN">
                <a:ea typeface="宋体" panose="02010600030101010101" pitchFamily="2" charset="-122"/>
              </a:rPr>
              <a:t>如果他们这样做，他们可能会对允许的模式更改施加限制。</a:t>
            </a:r>
          </a:p>
        </p:txBody>
      </p:sp>
      <p:sp>
        <p:nvSpPr>
          <p:cNvPr id="4" name="Footer Placeholder 3">
            <a:extLst>
              <a:ext uri="{FF2B5EF4-FFF2-40B4-BE49-F238E27FC236}">
                <a16:creationId xmlns:a16="http://schemas.microsoft.com/office/drawing/2014/main" id="{D7774B11-187F-2A22-FB9E-74A3B7D45DA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B17AC34-BCFD-83C2-0508-E4AB3D928D9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85E4E1-92B5-6749-B4A8-724288C18FA4}" type="slidenum">
              <a:rPr lang="en-US" altLang="zh-CN" sz="1200">
                <a:latin typeface="Arial" panose="020B0604020202020204" pitchFamily="34" charset="0"/>
              </a:rPr>
              <a:pPr/>
              <a:t>33</a:t>
            </a:fld>
            <a:endParaRPr lang="en-US" altLang="zh-CN"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CFAB5AC4-24A1-47A0-F5E3-7BCC43A20C3D}"/>
              </a:ext>
            </a:extLst>
          </p:cNvPr>
          <p:cNvSpPr>
            <a:spLocks noGrp="1"/>
          </p:cNvSpPr>
          <p:nvPr>
            <p:ph type="title"/>
          </p:nvPr>
        </p:nvSpPr>
        <p:spPr>
          <a:xfrm>
            <a:off x="533400" y="762000"/>
            <a:ext cx="8077200" cy="685800"/>
          </a:xfrm>
        </p:spPr>
        <p:txBody>
          <a:bodyPr/>
          <a:lstStyle/>
          <a:p>
            <a:r xmlns:a="http://schemas.openxmlformats.org/drawingml/2006/main">
              <a:rPr lang="zh-CN" altLang="zh-CN" sz="3000">
                <a:ea typeface="宋体" panose="02010600030101010101" pitchFamily="2" charset="-122"/>
              </a:rPr>
              <a:t>从命令行获取文件名</a:t>
            </a:r>
          </a:p>
        </p:txBody>
      </p:sp>
      <p:sp>
        <p:nvSpPr>
          <p:cNvPr id="47107" name="Content Placeholder 2">
            <a:extLst>
              <a:ext uri="{FF2B5EF4-FFF2-40B4-BE49-F238E27FC236}">
                <a16:creationId xmlns:a16="http://schemas.microsoft.com/office/drawing/2014/main" id="{C3A53E3B-195E-1436-613B-70840704B6A0}"/>
              </a:ext>
            </a:extLst>
          </p:cNvPr>
          <p:cNvSpPr>
            <a:spLocks noGrp="1"/>
          </p:cNvSpPr>
          <p:nvPr>
            <p:ph idx="1"/>
          </p:nvPr>
        </p:nvSpPr>
        <p:spPr/>
        <p:txBody>
          <a:bodyPr/>
          <a:lstStyle/>
          <a:p>
            <a:r xmlns:a="http://schemas.openxmlformats.org/drawingml/2006/main">
              <a:rPr lang="zh-CN" altLang="zh-CN">
                <a:ea typeface="宋体" panose="02010600030101010101" pitchFamily="2" charset="-122"/>
              </a:rPr>
              <a:t>有几种方法可以为程序提供文件名。</a:t>
            </a:r>
          </a:p>
          <a:p>
            <a:pPr xmlns:a="http://schemas.openxmlformats.org/drawingml/2006/main" lvl="1"/>
            <a:r xmlns:a="http://schemas.openxmlformats.org/drawingml/2006/main">
              <a:rPr lang="zh-CN" altLang="zh-CN">
                <a:ea typeface="宋体" panose="02010600030101010101" pitchFamily="2" charset="-122"/>
              </a:rPr>
              <a:t>将文件名构建到程序中并没有提供太大的灵活性。</a:t>
            </a:r>
          </a:p>
          <a:p>
            <a:pPr xmlns:a="http://schemas.openxmlformats.org/drawingml/2006/main" lvl="1"/>
            <a:r xmlns:a="http://schemas.openxmlformats.org/drawingml/2006/main">
              <a:rPr lang="zh-CN" altLang="zh-CN">
                <a:ea typeface="宋体" panose="02010600030101010101" pitchFamily="2" charset="-122"/>
              </a:rPr>
              <a:t>提示用户输入文件名可能很尴尬。</a:t>
            </a:r>
          </a:p>
          <a:p>
            <a:pPr xmlns:a="http://schemas.openxmlformats.org/drawingml/2006/main" lvl="1"/>
            <a:r xmlns:a="http://schemas.openxmlformats.org/drawingml/2006/main">
              <a:rPr lang="zh-CN" altLang="zh-CN">
                <a:ea typeface="宋体" panose="02010600030101010101" pitchFamily="2" charset="-122"/>
              </a:rPr>
              <a:t>让程序从命令行获取文件名通常是最好的解决方案。</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demo</a:t>
            </a:r>
            <a:r xmlns:a="http://schemas.openxmlformats.org/drawingml/2006/main">
              <a:rPr lang="zh-CN" altLang="zh-CN">
                <a:ea typeface="宋体" panose="02010600030101010101" pitchFamily="2" charset="-122"/>
              </a:rPr>
              <a:t>的程序提供两个文件名的示例</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演示名称.dat 日期.dat</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33E3657-759C-3A6F-DC42-335A8C5EE07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B10D5AC-8917-0D6C-D8EC-6FDB2E8DCEA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23CE19-6D8E-F44C-8A5C-1B1858E29096}" type="slidenum">
              <a:rPr lang="en-US" altLang="zh-CN" sz="1200">
                <a:latin typeface="Arial" panose="020B0604020202020204" pitchFamily="34" charset="0"/>
              </a:rPr>
              <a:pPr/>
              <a:t>34</a:t>
            </a:fld>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66085A7-4B34-4B7F-E04E-7AF1B36C86FF}"/>
              </a:ext>
            </a:extLst>
          </p:cNvPr>
          <p:cNvSpPr>
            <a:spLocks noGrp="1"/>
          </p:cNvSpPr>
          <p:nvPr>
            <p:ph type="title"/>
          </p:nvPr>
        </p:nvSpPr>
        <p:spPr>
          <a:xfrm>
            <a:off x="533400" y="762000"/>
            <a:ext cx="8077200" cy="685800"/>
          </a:xfrm>
        </p:spPr>
        <p:txBody>
          <a:bodyPr/>
          <a:lstStyle/>
          <a:p>
            <a:r xmlns:a="http://schemas.openxmlformats.org/drawingml/2006/main">
              <a:rPr lang="zh-CN" altLang="zh-CN" sz="3000">
                <a:ea typeface="宋体" panose="02010600030101010101" pitchFamily="2" charset="-122"/>
              </a:rPr>
              <a:t>从命令行获取文件名</a:t>
            </a:r>
          </a:p>
        </p:txBody>
      </p:sp>
      <p:sp>
        <p:nvSpPr>
          <p:cNvPr id="48131" name="Content Placeholder 2">
            <a:extLst>
              <a:ext uri="{FF2B5EF4-FFF2-40B4-BE49-F238E27FC236}">
                <a16:creationId xmlns:a16="http://schemas.microsoft.com/office/drawing/2014/main" id="{C5657D8B-9A34-E7FC-52D3-ACC512F93199}"/>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main定义</a:t>
            </a:r>
            <a:r xmlns:a="http://schemas.openxmlformats.org/drawingml/2006/main">
              <a:rPr lang="zh-CN" altLang="zh-CN">
                <a:ea typeface="宋体" panose="02010600030101010101" pitchFamily="2" charset="-122"/>
              </a:rPr>
              <a:t>为具有两个参数的函数</a:t>
            </a:r>
            <a:r xmlns:a="http://schemas.openxmlformats.org/drawingml/2006/main">
              <a:rPr lang="zh-CN" altLang="zh-CN">
                <a:ea typeface="宋体" panose="02010600030101010101" pitchFamily="2" charset="-122"/>
              </a:rPr>
              <a:t>来访问命令行参数：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int main(int argc, char *argv[])</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argc</a:t>
            </a:r>
            <a:r xmlns:a="http://schemas.openxmlformats.org/drawingml/2006/main">
              <a:rPr lang="zh-CN" altLang="zh-CN">
                <a:ea typeface="宋体" panose="02010600030101010101" pitchFamily="2" charset="-122"/>
              </a:rPr>
              <a:t>是命令行参数的数量。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argv</a:t>
            </a:r>
            <a:r xmlns:a="http://schemas.openxmlformats.org/drawingml/2006/main">
              <a:rPr lang="zh-CN" altLang="zh-CN">
                <a:ea typeface="宋体" panose="02010600030101010101" pitchFamily="2" charset="-122"/>
              </a:rPr>
              <a:t>是指向参数字符串的指针数组。</a:t>
            </a:r>
          </a:p>
        </p:txBody>
      </p:sp>
      <p:sp>
        <p:nvSpPr>
          <p:cNvPr id="4" name="Footer Placeholder 3">
            <a:extLst>
              <a:ext uri="{FF2B5EF4-FFF2-40B4-BE49-F238E27FC236}">
                <a16:creationId xmlns:a16="http://schemas.microsoft.com/office/drawing/2014/main" id="{4185EE9A-A4CB-A530-1830-0FB0287AD29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5101920-A6D0-C7C2-7A9F-405A874B7BC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4BEA9E-04C8-1A46-A2AB-1446E665BF30}" type="slidenum">
              <a:rPr lang="en-US" altLang="zh-CN" sz="1200">
                <a:latin typeface="Arial" panose="020B0604020202020204" pitchFamily="34" charset="0"/>
              </a:rPr>
              <a:pPr/>
              <a:t>35</a:t>
            </a:fld>
            <a:endParaRPr lang="en-US" altLang="zh-CN"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FED21D9F-66B3-735F-D7C3-A40A9A2928CF}"/>
              </a:ext>
            </a:extLst>
          </p:cNvPr>
          <p:cNvSpPr>
            <a:spLocks noGrp="1"/>
          </p:cNvSpPr>
          <p:nvPr>
            <p:ph type="title"/>
          </p:nvPr>
        </p:nvSpPr>
        <p:spPr>
          <a:xfrm>
            <a:off x="533400" y="762000"/>
            <a:ext cx="8077200" cy="685800"/>
          </a:xfrm>
        </p:spPr>
        <p:txBody>
          <a:bodyPr/>
          <a:lstStyle/>
          <a:p>
            <a:r xmlns:a="http://schemas.openxmlformats.org/drawingml/2006/main">
              <a:rPr lang="zh-CN" altLang="zh-CN" sz="3000">
                <a:ea typeface="宋体" panose="02010600030101010101" pitchFamily="2" charset="-122"/>
              </a:rPr>
              <a:t>从命令行获取文件名</a:t>
            </a:r>
          </a:p>
        </p:txBody>
      </p:sp>
      <p:sp>
        <p:nvSpPr>
          <p:cNvPr id="49155" name="Content Placeholder 2">
            <a:extLst>
              <a:ext uri="{FF2B5EF4-FFF2-40B4-BE49-F238E27FC236}">
                <a16:creationId xmlns:a16="http://schemas.microsoft.com/office/drawing/2014/main" id="{531BDB72-D5E5-03ED-F0B4-CC2197C5C4CA}"/>
              </a:ext>
            </a:extLst>
          </p:cNvPr>
          <p:cNvSpPr>
            <a:spLocks noGrp="1"/>
          </p:cNvSpPr>
          <p:nvPr>
            <p:ph idx="1"/>
          </p:nvPr>
        </p:nvSpPr>
        <p:spPr/>
        <p:txBody>
          <a:bodyPr/>
          <a:lstStyle/>
          <a:p>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argv[0]</a:t>
            </a:r>
            <a:r xmlns:a="http://schemas.openxmlformats.org/drawingml/2006/main">
              <a:rPr lang="zh-CN" altLang="zh-CN" sz="2700">
                <a:ea typeface="宋体" panose="02010600030101010101" pitchFamily="2" charset="-122"/>
              </a:rPr>
              <a:t>指向程序名，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argv[1]</a:t>
            </a:r>
            <a:r xmlns:a="http://schemas.openxmlformats.org/drawingml/2006/main">
              <a:rPr lang="zh-CN" altLang="zh-CN" sz="2700">
                <a:ea typeface="宋体" panose="02010600030101010101" pitchFamily="2" charset="-122"/>
              </a:rPr>
              <a:t>到</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argv[argc-1]</a:t>
            </a:r>
            <a:r xmlns:a="http://schemas.openxmlformats.org/drawingml/2006/main">
              <a:rPr lang="zh-CN" altLang="zh-CN" sz="2700">
                <a:ea typeface="宋体" panose="02010600030101010101" pitchFamily="2" charset="-122"/>
              </a:rPr>
              <a:t>指向剩余的参数，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argv[argc]</a:t>
            </a:r>
            <a:r xmlns:a="http://schemas.openxmlformats.org/drawingml/2006/main">
              <a:rPr lang="zh-CN" altLang="zh-CN" sz="2700">
                <a:ea typeface="宋体" panose="02010600030101010101" pitchFamily="2" charset="-122"/>
              </a:rPr>
              <a:t>是一个空指针。</a:t>
            </a:r>
          </a:p>
          <a:p>
            <a:r xmlns:a="http://schemas.openxmlformats.org/drawingml/2006/main">
              <a:rPr lang="zh-CN" altLang="zh-CN" sz="2700">
                <a:ea typeface="宋体" panose="02010600030101010101" pitchFamily="2" charset="-122"/>
              </a:rPr>
              <a:t>在</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演示</a:t>
            </a:r>
            <a:r xmlns:a="http://schemas.openxmlformats.org/drawingml/2006/main">
              <a:rPr lang="zh-CN" altLang="zh-CN" sz="2700">
                <a:ea typeface="宋体" panose="02010600030101010101" pitchFamily="2" charset="-122"/>
              </a:rPr>
              <a:t>示例中，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argc</a:t>
            </a:r>
            <a:r xmlns:a="http://schemas.openxmlformats.org/drawingml/2006/main">
              <a:rPr lang="zh-CN" altLang="zh-CN" sz="2700">
                <a:ea typeface="宋体" panose="02010600030101010101" pitchFamily="2" charset="-122"/>
              </a:rPr>
              <a:t>为 3，而</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argv</a:t>
            </a:r>
            <a:r xmlns:a="http://schemas.openxmlformats.org/drawingml/2006/main">
              <a:rPr lang="zh-CN" altLang="zh-CN" sz="2700">
                <a:ea typeface="宋体" panose="02010600030101010101" pitchFamily="2" charset="-122"/>
              </a:rPr>
              <a:t>具有以下外观：</a:t>
            </a:r>
          </a:p>
        </p:txBody>
      </p:sp>
      <p:sp>
        <p:nvSpPr>
          <p:cNvPr id="4" name="Footer Placeholder 3">
            <a:extLst>
              <a:ext uri="{FF2B5EF4-FFF2-40B4-BE49-F238E27FC236}">
                <a16:creationId xmlns:a16="http://schemas.microsoft.com/office/drawing/2014/main" id="{948B3D58-363C-DAAC-A98C-3BC20DBEB12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901D727-8C1C-77C5-F3F9-5BCD34326E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B25976-DD13-A241-B3BC-7C9B859D20A2}" type="slidenum">
              <a:rPr lang="en-US" altLang="zh-CN" sz="1200">
                <a:latin typeface="Arial" panose="020B0604020202020204" pitchFamily="34" charset="0"/>
              </a:rPr>
              <a:pPr/>
              <a:t>36</a:t>
            </a:fld>
            <a:endParaRPr lang="en-US" altLang="zh-CN" sz="1800"/>
          </a:p>
        </p:txBody>
      </p:sp>
      <p:pic>
        <p:nvPicPr>
          <p:cNvPr id="49158" name="Picture 6">
            <a:extLst>
              <a:ext uri="{FF2B5EF4-FFF2-40B4-BE49-F238E27FC236}">
                <a16:creationId xmlns:a16="http://schemas.microsoft.com/office/drawing/2014/main" id="{836B2924-8F13-563C-C5F6-EEDDC7DF0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888" y="3810000"/>
            <a:ext cx="5776912"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BF00CA1-BC8E-FB17-D794-CC15BADDA1C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程序：检查</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文件是否可以打开</a:t>
            </a:r>
          </a:p>
        </p:txBody>
      </p:sp>
      <p:sp>
        <p:nvSpPr>
          <p:cNvPr id="50179" name="Content Placeholder 2">
            <a:extLst>
              <a:ext uri="{FF2B5EF4-FFF2-40B4-BE49-F238E27FC236}">
                <a16:creationId xmlns:a16="http://schemas.microsoft.com/office/drawing/2014/main" id="{17A7AF6C-01FB-5A55-83D1-D5CDBC85FE3A}"/>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canopen.c程序确定文件</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是否</a:t>
            </a:r>
            <a:r xmlns:a="http://schemas.openxmlformats.org/drawingml/2006/main">
              <a:rPr lang="zh-CN" altLang="zh-CN">
                <a:ea typeface="宋体" panose="02010600030101010101" pitchFamily="2" charset="-122"/>
              </a:rPr>
              <a:t>存在以及是否可以打开以供阅读。</a:t>
            </a:r>
          </a:p>
          <a:p>
            <a:r xmlns:a="http://schemas.openxmlformats.org/drawingml/2006/main">
              <a:rPr lang="zh-CN" altLang="zh-CN">
                <a:ea typeface="宋体" panose="02010600030101010101" pitchFamily="2" charset="-122"/>
              </a:rPr>
              <a:t>用户会给程序一个文件名来检查：</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可以打开</a:t>
            </a:r>
            <a:r xmlns:a="http://schemas.openxmlformats.org/drawingml/2006/main">
              <a:rPr lang="zh-CN" altLang="zh-CN" sz="2400" i="1">
                <a:ea typeface="宋体" panose="02010600030101010101" pitchFamily="2" charset="-122"/>
                <a:cs typeface="Courier New" panose="02070309020205020404" pitchFamily="49" charset="0"/>
              </a:rPr>
              <a:t>文件</a:t>
            </a:r>
          </a:p>
          <a:p>
            <a:r xmlns:a="http://schemas.openxmlformats.org/drawingml/2006/main">
              <a:rPr lang="zh-CN" altLang="zh-CN">
                <a:ea typeface="宋体" panose="02010600030101010101" pitchFamily="2" charset="-122"/>
              </a:rPr>
              <a:t>然后程序将打印任一</a:t>
            </a:r>
            <a:r xmlns:a="http://schemas.openxmlformats.org/drawingml/2006/main">
              <a:rPr lang="zh-CN" altLang="zh-CN" i="1">
                <a:ea typeface="宋体" panose="02010600030101010101" pitchFamily="2" charset="-122"/>
              </a:rPr>
              <a:t>文件</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能够</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打开</a:t>
            </a:r>
            <a:r xmlns:a="http://schemas.openxmlformats.org/drawingml/2006/main">
              <a:rPr lang="zh-CN" altLang="zh-CN">
                <a:ea typeface="宋体" panose="02010600030101010101" pitchFamily="2" charset="-122"/>
              </a:rPr>
              <a:t>或</a:t>
            </a:r>
            <a:r xmlns:a="http://schemas.openxmlformats.org/drawingml/2006/main">
              <a:rPr lang="zh-CN" altLang="zh-CN" i="1">
                <a:ea typeface="宋体" panose="02010600030101010101" pitchFamily="2" charset="-122"/>
              </a:rPr>
              <a:t>归档</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不能</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打开</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如果用户在命令行中输入错误数量的参数，程序将打印消息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用法：</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可以打开</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文件名</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953B538D-616D-C4B2-13A7-B3233B4DE97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F0CB04C-1C38-7D94-B777-C3160DE1A95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C69E91-4B4B-E74A-A408-EBC82D0E14DA}" type="slidenum">
              <a:rPr lang="en-US" altLang="zh-CN" sz="1200">
                <a:latin typeface="Arial" panose="020B0604020202020204" pitchFamily="34" charset="0"/>
              </a:rPr>
              <a:pPr/>
              <a:t>37</a:t>
            </a:fld>
            <a:endParaRPr lang="en-US" altLang="zh-CN"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6D43AFD3-E1A0-761C-D1D3-11BA798C4995}"/>
              </a:ext>
            </a:extLst>
          </p:cNvPr>
          <p:cNvSpPr>
            <a:spLocks noGrp="1"/>
          </p:cNvSpPr>
          <p:nvPr>
            <p:ph idx="1"/>
          </p:nvPr>
        </p:nvSpPr>
        <p:spPr>
          <a:xfrm>
            <a:off x="685800" y="762000"/>
            <a:ext cx="7772400" cy="5562600"/>
          </a:xfrm>
        </p:spPr>
        <p:txBody>
          <a:bodyPr/>
          <a:lstStyle/>
          <a:p>
            <a:pPr xmlns:a="http://schemas.openxmlformats.org/drawingml/2006/main" algn="ctr">
              <a:spcBef>
                <a:spcPts val="600"/>
              </a:spcBef>
              <a:buFontTx/>
              <a:buNone/>
            </a:pP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canopen.c</a:t>
            </a:r>
          </a:p>
          <a:p>
            <a:pPr xmlns:a="http://schemas.openxmlformats.org/drawingml/2006/main">
              <a:spcBef>
                <a:spcPts val="200"/>
              </a:spcBef>
              <a:buFontTx/>
              <a:buNone/>
            </a:pPr>
            <a:r xmlns:a="http://schemas.openxmlformats.org/drawingml/2006/main">
              <a:rPr lang="zh-CN" altLang="zh-CN" sz="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检查是否可以打开文件进行读取 */</a:t>
            </a:r>
          </a:p>
          <a:p>
            <a:pPr>
              <a:lnSpc>
                <a:spcPct val="70000"/>
              </a:lnSpc>
              <a:spcBef>
                <a:spcPct val="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&lt;stdio.h&gt;</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#include &lt;stdlib.h&gt;</a:t>
            </a:r>
          </a:p>
          <a:p>
            <a:pPr>
              <a:lnSpc>
                <a:spcPct val="70000"/>
              </a:lnSpc>
              <a:spcBef>
                <a:spcPct val="0"/>
              </a:spcBef>
              <a:buFontTx/>
              <a:buNone/>
            </a:pPr>
            <a:endParaRPr lang="en-US" altLang="zh-CN" sz="18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int main(int argc, char *argv[])</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文件 *fp;</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如果（argc！= 2）{</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printf("用法：可以打开文件名\n");</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如果 ((fp = fopen(argv[1], "r")) == NULL) {</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 无法打开\n", argv[1]);</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退出（EXIT_FAILURE）；</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 </a:t>
            </a:r>
          </a:p>
          <a:p>
            <a:pPr xmlns:a="http://schemas.openxmlformats.org/drawingml/2006/main">
              <a:lnSpc>
                <a:spcPct val="70000"/>
              </a:lnSpc>
              <a:spcBef>
                <a:spcPts val="1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printf("%s可以打开\n", argv[1]);</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fclose(fp);</a:t>
            </a:r>
          </a:p>
          <a:p>
            <a:pPr xmlns:a="http://schemas.openxmlformats.org/drawingml/2006/main">
              <a:lnSpc>
                <a:spcPct val="70000"/>
              </a:lnSpc>
              <a:spcBef>
                <a:spcPts val="40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返回0；</a:t>
            </a:r>
          </a:p>
          <a:p>
            <a:pPr xmlns:a="http://schemas.openxmlformats.org/drawingml/2006/main">
              <a:lnSpc>
                <a:spcPct val="70000"/>
              </a:lnSpc>
              <a:spcBef>
                <a:spcPct val="0"/>
              </a:spcBef>
              <a:buFontTx/>
              <a:buNone/>
            </a:pPr>
            <a:r xmlns:a="http://schemas.openxmlformats.org/drawingml/2006/main">
              <a:rPr lang="zh-CN" altLang="zh-CN" sz="1800">
                <a:latin typeface="Courier New" panose="02070309020205020404" pitchFamily="49" charset="0"/>
                <a:ea typeface="宋体" panose="02010600030101010101" pitchFamily="2" charset="-122"/>
                <a:cs typeface="Courier New" panose="02070309020205020404" pitchFamily="49" charset="0"/>
              </a:rPr>
              <a:t>}</a:t>
            </a:r>
            <a:endParaRPr xmlns:a="http://schemas.openxmlformats.org/drawingml/2006/main" lang="en-US" altLang="zh-CN" sz="1800">
              <a:ea typeface="宋体" panose="02010600030101010101" pitchFamily="2" charset="-122"/>
            </a:endParaRPr>
          </a:p>
        </p:txBody>
      </p:sp>
      <p:sp>
        <p:nvSpPr>
          <p:cNvPr id="4" name="Footer Placeholder 3">
            <a:extLst>
              <a:ext uri="{FF2B5EF4-FFF2-40B4-BE49-F238E27FC236}">
                <a16:creationId xmlns:a16="http://schemas.microsoft.com/office/drawing/2014/main" id="{DA6384A7-0030-078C-4D32-AF5E42725E4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15B7D65-E26E-0E44-415A-011DA9D629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10C47B-DA30-9749-8629-F996C440810A}" type="slidenum">
              <a:rPr lang="en-US" altLang="zh-CN" sz="1200">
                <a:latin typeface="Arial" panose="020B0604020202020204" pitchFamily="34" charset="0"/>
              </a:rPr>
              <a:pPr/>
              <a:t>38</a:t>
            </a:fld>
            <a:endParaRPr lang="en-US" altLang="zh-CN"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FBE6901-8DAB-EC56-E8E9-9CD8FF75DF8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临时文件</a:t>
            </a:r>
          </a:p>
        </p:txBody>
      </p:sp>
      <p:sp>
        <p:nvSpPr>
          <p:cNvPr id="52227" name="Content Placeholder 2">
            <a:extLst>
              <a:ext uri="{FF2B5EF4-FFF2-40B4-BE49-F238E27FC236}">
                <a16:creationId xmlns:a16="http://schemas.microsoft.com/office/drawing/2014/main" id="{6159FC7A-2AE7-85D0-33DC-A7BDD189879D}"/>
              </a:ext>
            </a:extLst>
          </p:cNvPr>
          <p:cNvSpPr>
            <a:spLocks noGrp="1"/>
          </p:cNvSpPr>
          <p:nvPr>
            <p:ph idx="1"/>
          </p:nvPr>
        </p:nvSpPr>
        <p:spPr/>
        <p:txBody>
          <a:bodyPr/>
          <a:lstStyle/>
          <a:p>
            <a:r xmlns:a="http://schemas.openxmlformats.org/drawingml/2006/main">
              <a:rPr lang="zh-CN" altLang="zh-CN">
                <a:ea typeface="宋体" panose="02010600030101010101" pitchFamily="2" charset="-122"/>
              </a:rPr>
              <a:t>程序通常需要创建临时文件——这些文件只在程序运行时就存在。</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提供了两个函数，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tmpfile</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tmpnam </a:t>
            </a:r>
            <a:r xmlns:a="http://schemas.openxmlformats.org/drawingml/2006/main">
              <a:rPr lang="zh-CN" altLang="zh-CN">
                <a:ea typeface="宋体" panose="02010600030101010101" pitchFamily="2" charset="-122"/>
              </a:rPr>
              <a:t>，用于处理临时文件。</a:t>
            </a:r>
          </a:p>
        </p:txBody>
      </p:sp>
      <p:sp>
        <p:nvSpPr>
          <p:cNvPr id="4" name="Footer Placeholder 3">
            <a:extLst>
              <a:ext uri="{FF2B5EF4-FFF2-40B4-BE49-F238E27FC236}">
                <a16:creationId xmlns:a16="http://schemas.microsoft.com/office/drawing/2014/main" id="{D29E98D0-3476-F6F4-E265-AC8AE86AFBA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37E5600-7BA8-2AC3-E23F-74B90E9982F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5C196B-E72F-484E-9229-28F88B0FAB58}" type="slidenum">
              <a:rPr lang="en-US" altLang="zh-CN" sz="1200">
                <a:latin typeface="Arial" panose="020B0604020202020204" pitchFamily="34" charset="0"/>
              </a:rPr>
              <a:pPr/>
              <a:t>39</a:t>
            </a:fld>
            <a:endParaRPr lang="en-US" altLang="zh-C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72BF1EF-33DA-654A-AAF4-C16DE3426475}"/>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介绍</a:t>
            </a:r>
          </a:p>
        </p:txBody>
      </p:sp>
      <p:sp>
        <p:nvSpPr>
          <p:cNvPr id="16387" name="Content Placeholder 2">
            <a:extLst>
              <a:ext uri="{FF2B5EF4-FFF2-40B4-BE49-F238E27FC236}">
                <a16:creationId xmlns:a16="http://schemas.microsoft.com/office/drawing/2014/main" id="{882209C1-EB95-A43E-BE5D-C947F9F81AB0}"/>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 C99 中，一些 I/O 函数属于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&lt;wchar.h&gt;</a:t>
            </a:r>
            <a:r xmlns:a="http://schemas.openxmlformats.org/drawingml/2006/main">
              <a:rPr lang="zh-CN" altLang="zh-CN">
                <a:ea typeface="宋体" panose="02010600030101010101" pitchFamily="2" charset="-122"/>
              </a:rPr>
              <a:t>头文件。</a:t>
            </a:r>
          </a:p>
          <a:p>
            <a:r xmlns:a="http://schemas.openxmlformats.org/drawingml/2006/main">
              <a:rPr lang="zh-CN" altLang="zh-CN">
                <a:ea typeface="宋体" panose="02010600030101010101" pitchFamily="2" charset="-122"/>
              </a:rPr>
              <a:t>&lt;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wchar.h&gt;</a:t>
            </a:r>
            <a:r xmlns:a="http://schemas.openxmlformats.org/drawingml/2006/main">
              <a:rPr lang="zh-CN" altLang="zh-CN">
                <a:ea typeface="宋体" panose="02010600030101010101" pitchFamily="2" charset="-122"/>
              </a:rPr>
              <a:t>函数处理宽字符而不是普通字符。</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&lt;stdio.h&gt;中读取或写入数据的</a:t>
            </a:r>
            <a:r xmlns:a="http://schemas.openxmlformats.org/drawingml/2006/main">
              <a:rPr lang="zh-CN" altLang="zh-CN">
                <a:ea typeface="宋体" panose="02010600030101010101" pitchFamily="2" charset="-122"/>
              </a:rPr>
              <a:t>函数</a:t>
            </a:r>
            <a:r xmlns:a="http://schemas.openxmlformats.org/drawingml/2006/main">
              <a:rPr lang="zh-CN" altLang="zh-CN">
                <a:ea typeface="宋体" panose="02010600030101010101" pitchFamily="2" charset="-122"/>
              </a:rPr>
              <a:t>称为</a:t>
            </a:r>
            <a:r xmlns:a="http://schemas.openxmlformats.org/drawingml/2006/main">
              <a:rPr lang="zh-CN" altLang="zh-CN" b="1" i="1">
                <a:ea typeface="宋体" panose="02010600030101010101" pitchFamily="2" charset="-122"/>
              </a:rPr>
              <a:t>字节输入/输出函数。</a:t>
            </a:r>
            <a:r xmlns:a="http://schemas.openxmlformats.org/drawingml/2006/main">
              <a:rPr lang="zh-CN" altLang="zh-CN">
                <a:ea typeface="宋体" panose="02010600030101010101" pitchFamily="2" charset="-122"/>
              </a:rPr>
              <a:t> </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&lt;wchar.h&gt;中的</a:t>
            </a:r>
            <a:r xmlns:a="http://schemas.openxmlformats.org/drawingml/2006/main">
              <a:rPr lang="zh-CN" altLang="zh-CN">
                <a:ea typeface="宋体" panose="02010600030101010101" pitchFamily="2" charset="-122"/>
              </a:rPr>
              <a:t>类似函数</a:t>
            </a:r>
            <a:r xmlns:a="http://schemas.openxmlformats.org/drawingml/2006/main">
              <a:rPr lang="zh-CN" altLang="zh-CN">
                <a:ea typeface="宋体" panose="02010600030101010101" pitchFamily="2" charset="-122"/>
              </a:rPr>
              <a:t>称为</a:t>
            </a:r>
            <a:r xmlns:a="http://schemas.openxmlformats.org/drawingml/2006/main">
              <a:rPr lang="zh-CN" altLang="zh-CN" b="1" i="1">
                <a:ea typeface="宋体" panose="02010600030101010101" pitchFamily="2" charset="-122"/>
              </a:rPr>
              <a:t>宽字符输入/输出函数。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9AC0F43-D394-1F90-C21B-B64A5A09F23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9DC1AF8-1F9D-44F6-02D8-1B016A93F99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38CF11-0FE2-C74B-AAC4-7F54A7EBB1CE}" type="slidenum">
              <a:rPr lang="en-US" altLang="zh-CN" sz="1200">
                <a:latin typeface="Arial" panose="020B0604020202020204" pitchFamily="34" charset="0"/>
              </a:rPr>
              <a:pPr/>
              <a:t>4</a:t>
            </a:fld>
            <a:endParaRPr lang="en-US" altLang="zh-CN"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1F71416D-5EE1-3BC7-1806-85BFB3C041E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临时文件</a:t>
            </a:r>
          </a:p>
        </p:txBody>
      </p:sp>
      <p:sp>
        <p:nvSpPr>
          <p:cNvPr id="53251" name="Content Placeholder 2">
            <a:extLst>
              <a:ext uri="{FF2B5EF4-FFF2-40B4-BE49-F238E27FC236}">
                <a16:creationId xmlns:a16="http://schemas.microsoft.com/office/drawing/2014/main" id="{564026D6-0827-6167-E6A6-61CE960BAC2A}"/>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tmpfile</a:t>
            </a:r>
            <a:r xmlns:a="http://schemas.openxmlformats.org/drawingml/2006/main">
              <a:rPr lang="zh-CN" altLang="zh-CN">
                <a:ea typeface="宋体" panose="02010600030101010101" pitchFamily="2" charset="-122"/>
              </a:rPr>
              <a:t>创建一个临时文件（以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“wb+”</a:t>
            </a:r>
            <a:r xmlns:a="http://schemas.openxmlformats.org/drawingml/2006/main">
              <a:rPr lang="zh-CN" altLang="zh-CN">
                <a:ea typeface="宋体" panose="02010600030101010101" pitchFamily="2" charset="-122"/>
              </a:rPr>
              <a:t>模式打开），该文件将一直存在，直到它关闭或程序结束。</a:t>
            </a:r>
          </a:p>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tmpfile</a:t>
            </a:r>
            <a:r xmlns:a="http://schemas.openxmlformats.org/drawingml/2006/main">
              <a:rPr lang="zh-CN" altLang="zh-CN">
                <a:ea typeface="宋体" panose="02010600030101010101" pitchFamily="2" charset="-122"/>
              </a:rPr>
              <a:t>会返回一个文件指针，该指针可用于稍后访问该文件：</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文件 *tempptr;</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tempptr = tmpfile();</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创建一个临时文件 */</a:t>
            </a:r>
          </a:p>
          <a:p>
            <a:r xmlns:a="http://schemas.openxmlformats.org/drawingml/2006/main">
              <a:rPr lang="zh-CN" altLang="zh-CN">
                <a:ea typeface="宋体" panose="02010600030101010101" pitchFamily="2" charset="-122"/>
              </a:rPr>
              <a:t>如果创建文件失败，则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tmpfile</a:t>
            </a:r>
            <a:r xmlns:a="http://schemas.openxmlformats.org/drawingml/2006/main">
              <a:rPr lang="zh-CN" altLang="zh-CN">
                <a:ea typeface="宋体" panose="02010600030101010101" pitchFamily="2" charset="-122"/>
              </a:rPr>
              <a:t>返回一个空指针。</a:t>
            </a:r>
          </a:p>
        </p:txBody>
      </p:sp>
      <p:sp>
        <p:nvSpPr>
          <p:cNvPr id="4" name="Footer Placeholder 3">
            <a:extLst>
              <a:ext uri="{FF2B5EF4-FFF2-40B4-BE49-F238E27FC236}">
                <a16:creationId xmlns:a16="http://schemas.microsoft.com/office/drawing/2014/main" id="{9B426E82-D80A-6A4A-C200-E03061EB5A1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2088AF5-4FC7-22A8-92AD-C19D7EF97EC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FF5C3C-1211-FA4A-9C04-9C6D95D734EF}" type="slidenum">
              <a:rPr lang="en-US" altLang="zh-CN" sz="1200">
                <a:latin typeface="Arial" panose="020B0604020202020204" pitchFamily="34" charset="0"/>
              </a:rPr>
              <a:pPr/>
              <a:t>40</a:t>
            </a:fld>
            <a:endParaRPr lang="en-US" altLang="zh-CN"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FEAB4FDF-B1A9-8A36-F66B-37904A1A437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临时文件</a:t>
            </a:r>
          </a:p>
        </p:txBody>
      </p:sp>
      <p:sp>
        <p:nvSpPr>
          <p:cNvPr id="54275" name="Content Placeholder 2">
            <a:extLst>
              <a:ext uri="{FF2B5EF4-FFF2-40B4-BE49-F238E27FC236}">
                <a16:creationId xmlns:a16="http://schemas.microsoft.com/office/drawing/2014/main" id="{50987FA9-0D08-CADC-A1B6-D6602FDD6936}"/>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tmpfile的缺点</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不知道</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tmpfile</a:t>
            </a:r>
            <a:r xmlns:a="http://schemas.openxmlformats.org/drawingml/2006/main">
              <a:rPr lang="zh-CN" altLang="zh-CN">
                <a:ea typeface="宋体" panose="02010600030101010101" pitchFamily="2" charset="-122"/>
              </a:rPr>
              <a:t>创建的文件的名称。</a:t>
            </a:r>
          </a:p>
          <a:p>
            <a:pPr xmlns:a="http://schemas.openxmlformats.org/drawingml/2006/main" lvl="1"/>
            <a:r xmlns:a="http://schemas.openxmlformats.org/drawingml/2006/main">
              <a:rPr lang="zh-CN" altLang="zh-CN">
                <a:ea typeface="宋体" panose="02010600030101010101" pitchFamily="2" charset="-122"/>
              </a:rPr>
              <a:t>以后无法决定将该文件永久化。</a:t>
            </a:r>
          </a:p>
          <a:p>
            <a:r xmlns:a="http://schemas.openxmlformats.org/drawingml/2006/main">
              <a:rPr lang="zh-CN" altLang="zh-CN">
                <a:ea typeface="宋体" panose="02010600030101010101" pitchFamily="2" charset="-122"/>
              </a:rPr>
              <a:t>另一种方法是使用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fopen创建一个临时文件</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tmpnam函数</a:t>
            </a:r>
            <a:r xmlns:a="http://schemas.openxmlformats.org/drawingml/2006/main">
              <a:rPr lang="zh-CN" altLang="zh-CN">
                <a:ea typeface="宋体" panose="02010600030101010101" pitchFamily="2" charset="-122"/>
              </a:rPr>
              <a:t>可</a:t>
            </a:r>
            <a:r xmlns:a="http://schemas.openxmlformats.org/drawingml/2006/main">
              <a:rPr lang="zh-CN" altLang="zh-CN">
                <a:ea typeface="宋体" panose="02010600030101010101" pitchFamily="2" charset="-122"/>
              </a:rPr>
              <a:t>用于确保此文件与现有文件的名称不同。</a:t>
            </a:r>
          </a:p>
        </p:txBody>
      </p:sp>
      <p:sp>
        <p:nvSpPr>
          <p:cNvPr id="4" name="Footer Placeholder 3">
            <a:extLst>
              <a:ext uri="{FF2B5EF4-FFF2-40B4-BE49-F238E27FC236}">
                <a16:creationId xmlns:a16="http://schemas.microsoft.com/office/drawing/2014/main" id="{49D69D7B-2895-A03F-313A-CBA978D2B46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4A14184-7601-AB05-5217-9D7B4B84D21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620E3A-3718-1846-87C8-DEF8E29B286B}" type="slidenum">
              <a:rPr lang="en-US" altLang="zh-CN" sz="1200">
                <a:latin typeface="Arial" panose="020B0604020202020204" pitchFamily="34" charset="0"/>
              </a:rPr>
              <a:pPr/>
              <a:t>41</a:t>
            </a:fld>
            <a:endParaRPr lang="en-US" altLang="zh-CN"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B8A5FB7-BFC5-53F8-218F-8A6EF18034F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临时文件</a:t>
            </a:r>
          </a:p>
        </p:txBody>
      </p:sp>
      <p:sp>
        <p:nvSpPr>
          <p:cNvPr id="55299" name="Content Placeholder 2">
            <a:extLst>
              <a:ext uri="{FF2B5EF4-FFF2-40B4-BE49-F238E27FC236}">
                <a16:creationId xmlns:a16="http://schemas.microsoft.com/office/drawing/2014/main" id="{0AAD6683-061D-F8CA-897D-5213C2CD3D5C}"/>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tmpnam</a:t>
            </a:r>
            <a:r xmlns:a="http://schemas.openxmlformats.org/drawingml/2006/main">
              <a:rPr lang="zh-CN" altLang="zh-CN">
                <a:ea typeface="宋体" panose="02010600030101010101" pitchFamily="2" charset="-122"/>
              </a:rPr>
              <a:t>为临时文件生成一个名称。</a:t>
            </a:r>
          </a:p>
          <a:p>
            <a:r xmlns:a="http://schemas.openxmlformats.org/drawingml/2006/main">
              <a:rPr lang="zh-CN" altLang="zh-CN">
                <a:ea typeface="宋体" panose="02010600030101010101" pitchFamily="2" charset="-122"/>
              </a:rPr>
              <a:t>如果其参数是空指针，则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tmpnam</a:t>
            </a:r>
            <a:r xmlns:a="http://schemas.openxmlformats.org/drawingml/2006/main">
              <a:rPr lang="zh-CN" altLang="zh-CN">
                <a:ea typeface="宋体" panose="02010600030101010101" pitchFamily="2" charset="-122"/>
              </a:rPr>
              <a:t>将文件名存储在静态变量中并返回指向它的指针：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 * 文件名；</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文件名 = tmpnam(NULL);</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创建一个临时文件名 */</a:t>
            </a:r>
          </a:p>
        </p:txBody>
      </p:sp>
      <p:sp>
        <p:nvSpPr>
          <p:cNvPr id="4" name="Footer Placeholder 3">
            <a:extLst>
              <a:ext uri="{FF2B5EF4-FFF2-40B4-BE49-F238E27FC236}">
                <a16:creationId xmlns:a16="http://schemas.microsoft.com/office/drawing/2014/main" id="{8D14B936-8852-9633-EC21-11661B1C3E5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D46E66E-B86A-AEBD-C3F3-1C60F4EDB60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96895B-FD32-9C45-90C8-40C65229BA6D}" type="slidenum">
              <a:rPr lang="en-US" altLang="zh-CN" sz="1200">
                <a:latin typeface="Arial" panose="020B0604020202020204" pitchFamily="34" charset="0"/>
              </a:rPr>
              <a:pPr/>
              <a:t>42</a:t>
            </a:fld>
            <a:endParaRPr lang="en-US" altLang="zh-CN"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D08C9EB-2E44-0103-158C-6E0BB07B564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临时文件</a:t>
            </a:r>
          </a:p>
        </p:txBody>
      </p:sp>
      <p:sp>
        <p:nvSpPr>
          <p:cNvPr id="56323" name="Content Placeholder 2">
            <a:extLst>
              <a:ext uri="{FF2B5EF4-FFF2-40B4-BE49-F238E27FC236}">
                <a16:creationId xmlns:a16="http://schemas.microsoft.com/office/drawing/2014/main" id="{EB367A6F-6021-4DA2-4700-B23736C6502C}"/>
              </a:ext>
            </a:extLst>
          </p:cNvPr>
          <p:cNvSpPr>
            <a:spLocks noGrp="1"/>
          </p:cNvSpPr>
          <p:nvPr>
            <p:ph idx="1"/>
          </p:nvPr>
        </p:nvSpPr>
        <p:spPr/>
        <p:txBody>
          <a:bodyPr/>
          <a:lstStyle/>
          <a:p>
            <a:r xmlns:a="http://schemas.openxmlformats.org/drawingml/2006/main">
              <a:rPr lang="zh-CN" altLang="zh-CN">
                <a:ea typeface="宋体" panose="02010600030101010101" pitchFamily="2" charset="-122"/>
              </a:rPr>
              <a:t>否则，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tmpnam 会将</a:t>
            </a:r>
            <a:r xmlns:a="http://schemas.openxmlformats.org/drawingml/2006/main">
              <a:rPr lang="zh-CN" altLang="zh-CN">
                <a:ea typeface="宋体" panose="02010600030101010101" pitchFamily="2" charset="-122"/>
              </a:rPr>
              <a:t>文件名复制到程序员提供的字符数组中：</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字符文件名[L_tmpnam];</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tmpnam（文件名）；</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创建一个临时文件名 */</a:t>
            </a:r>
          </a:p>
          <a:p>
            <a:r xmlns:a="http://schemas.openxmlformats.org/drawingml/2006/main">
              <a:rPr lang="zh-CN" altLang="zh-CN">
                <a:ea typeface="宋体" panose="02010600030101010101" pitchFamily="2" charset="-122"/>
              </a:rPr>
              <a:t>在这种情况下，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tmpnam</a:t>
            </a:r>
            <a:r xmlns:a="http://schemas.openxmlformats.org/drawingml/2006/main">
              <a:rPr lang="zh-CN" altLang="zh-CN">
                <a:ea typeface="宋体" panose="02010600030101010101" pitchFamily="2" charset="-122"/>
              </a:rPr>
              <a:t>还返回一个指向该数组第一个字符的指针。</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L_tmpnam</a:t>
            </a:r>
            <a:r xmlns:a="http://schemas.openxmlformats.org/drawingml/2006/main">
              <a:rPr lang="zh-CN" altLang="zh-CN">
                <a:ea typeface="宋体" panose="02010600030101010101" pitchFamily="2" charset="-122"/>
              </a:rPr>
              <a:t>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中的一个宏，它指定创建一个包含临时文件名的字符数组需要多长时间。</a:t>
            </a:r>
          </a:p>
        </p:txBody>
      </p:sp>
      <p:sp>
        <p:nvSpPr>
          <p:cNvPr id="4" name="Footer Placeholder 3">
            <a:extLst>
              <a:ext uri="{FF2B5EF4-FFF2-40B4-BE49-F238E27FC236}">
                <a16:creationId xmlns:a16="http://schemas.microsoft.com/office/drawing/2014/main" id="{470B625E-7BDF-8B5A-ABF0-F0AD0B58D92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8952A69-692C-0175-05D7-EE862769598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59CF99-52AB-0442-ABAE-ED25DC7F9AB0}" type="slidenum">
              <a:rPr lang="en-US" altLang="zh-CN" sz="1200">
                <a:latin typeface="Arial" panose="020B0604020202020204" pitchFamily="34" charset="0"/>
              </a:rPr>
              <a:pPr/>
              <a:t>43</a:t>
            </a:fld>
            <a:endParaRPr lang="en-US" altLang="zh-CN"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8E1A9F76-BBCA-F96E-F807-17C1F463BAB8}"/>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临时文件</a:t>
            </a:r>
          </a:p>
        </p:txBody>
      </p:sp>
      <p:sp>
        <p:nvSpPr>
          <p:cNvPr id="57347" name="Content Placeholder 2">
            <a:extLst>
              <a:ext uri="{FF2B5EF4-FFF2-40B4-BE49-F238E27FC236}">
                <a16:creationId xmlns:a16="http://schemas.microsoft.com/office/drawing/2014/main" id="{E41FF211-81E2-47D9-809D-613CF9BD0C79}"/>
              </a:ext>
            </a:extLst>
          </p:cNvPr>
          <p:cNvSpPr>
            <a:spLocks noGrp="1"/>
          </p:cNvSpPr>
          <p:nvPr>
            <p:ph idx="1"/>
          </p:nvPr>
        </p:nvSpPr>
        <p:spPr/>
        <p:txBody>
          <a:bodyPr/>
          <a:lstStyle/>
          <a:p>
            <a:r xmlns:a="http://schemas.openxmlformats.org/drawingml/2006/main">
              <a:rPr lang="zh-CN" altLang="zh-CN">
                <a:ea typeface="宋体" panose="02010600030101010101" pitchFamily="2" charset="-122"/>
              </a:rPr>
              <a:t>TMP_MAX</a:t>
            </a:r>
            <a:r xmlns:a="http://schemas.openxmlformats.org/drawingml/2006/main">
              <a:rPr lang="zh-CN" altLang="zh-CN">
                <a:ea typeface="宋体" panose="02010600030101010101" pitchFamily="2" charset="-122"/>
              </a:rPr>
              <a:t>宏（在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中定义）指定</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tmpnam</a:t>
            </a:r>
            <a:r xmlns:a="http://schemas.openxmlformats.org/drawingml/2006/main">
              <a:rPr lang="zh-CN" altLang="zh-CN">
                <a:ea typeface="宋体" panose="02010600030101010101" pitchFamily="2" charset="-122"/>
              </a:rPr>
              <a:t>可以生成的临时文件名的最大数量</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如果无法生成文件名，则</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tmpnam</a:t>
            </a:r>
            <a:r xmlns:a="http://schemas.openxmlformats.org/drawingml/2006/main">
              <a:rPr lang="zh-CN" altLang="zh-CN">
                <a:ea typeface="宋体" panose="02010600030101010101" pitchFamily="2" charset="-122"/>
              </a:rPr>
              <a:t>返回一个空指针。</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85571049-3660-30C0-C2EF-8C47C25563D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45E9BDE-1D4F-B796-FA66-D7FCD0F364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1957EA-6FA1-F246-A340-84BEBEF88FBD}" type="slidenum">
              <a:rPr lang="en-US" altLang="zh-CN" sz="1200">
                <a:latin typeface="Arial" panose="020B0604020202020204" pitchFamily="34" charset="0"/>
              </a:rPr>
              <a:pPr/>
              <a:t>44</a:t>
            </a:fld>
            <a:endParaRPr lang="en-US" altLang="zh-CN"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10C6CEE5-F697-5C55-D0CB-6C5BBB8A47C6}"/>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文件缓冲</a:t>
            </a:r>
          </a:p>
        </p:txBody>
      </p:sp>
      <p:sp>
        <p:nvSpPr>
          <p:cNvPr id="58371" name="Content Placeholder 2">
            <a:extLst>
              <a:ext uri="{FF2B5EF4-FFF2-40B4-BE49-F238E27FC236}">
                <a16:creationId xmlns:a16="http://schemas.microsoft.com/office/drawing/2014/main" id="{218FC811-0F1F-6E65-897C-C50411BD14C7}"/>
              </a:ext>
            </a:extLst>
          </p:cNvPr>
          <p:cNvSpPr>
            <a:spLocks noGrp="1"/>
          </p:cNvSpPr>
          <p:nvPr>
            <p:ph idx="1"/>
          </p:nvPr>
        </p:nvSpPr>
        <p:spPr/>
        <p:txBody>
          <a:bodyPr/>
          <a:lstStyle/>
          <a:p>
            <a:r xmlns:a="http://schemas.openxmlformats.org/drawingml/2006/main">
              <a:rPr lang="zh-CN" altLang="zh-CN">
                <a:ea typeface="宋体" panose="02010600030101010101" pitchFamily="2" charset="-122"/>
              </a:rPr>
              <a:t>将数据传输到磁盘驱动器或从磁盘驱动器传输数据是一项相对较慢的操作。</a:t>
            </a:r>
          </a:p>
          <a:p>
            <a:r xmlns:a="http://schemas.openxmlformats.org/drawingml/2006/main">
              <a:rPr lang="zh-CN" altLang="zh-CN">
                <a:ea typeface="宋体" panose="02010600030101010101" pitchFamily="2" charset="-122"/>
              </a:rPr>
              <a:t>获得可接受性能的秘诀是</a:t>
            </a:r>
            <a:r xmlns:a="http://schemas.openxmlformats.org/drawingml/2006/main">
              <a:rPr lang="zh-CN" altLang="zh-CN" b="1" i="1">
                <a:ea typeface="宋体" panose="02010600030101010101" pitchFamily="2" charset="-122"/>
              </a:rPr>
              <a:t>缓冲。</a:t>
            </a:r>
            <a:endParaRPr xmlns:a="http://schemas.openxmlformats.org/drawingml/2006/main" lang="en-US" altLang="zh-CN">
              <a:ea typeface="宋体" panose="02010600030101010101" pitchFamily="2" charset="-122"/>
            </a:endParaRPr>
          </a:p>
          <a:p>
            <a:r xmlns:a="http://schemas.openxmlformats.org/drawingml/2006/main">
              <a:rPr lang="zh-CN" altLang="zh-CN">
                <a:ea typeface="宋体" panose="02010600030101010101" pitchFamily="2" charset="-122"/>
              </a:rPr>
              <a:t>写入流的数据实际上存储在内存的缓冲区中；当它已满（或流已关闭）时，缓冲区被“刷新”。</a:t>
            </a:r>
          </a:p>
          <a:p>
            <a:r xmlns:a="http://schemas.openxmlformats.org/drawingml/2006/main">
              <a:rPr lang="zh-CN" altLang="zh-CN">
                <a:ea typeface="宋体" panose="02010600030101010101" pitchFamily="2" charset="-122"/>
              </a:rPr>
              <a:t>输入流可以用类似的方式缓冲：缓冲区包含来自输入设备的数据；输入是从此缓冲区而不是设备本身读取的。</a:t>
            </a:r>
          </a:p>
        </p:txBody>
      </p:sp>
      <p:sp>
        <p:nvSpPr>
          <p:cNvPr id="4" name="Footer Placeholder 3">
            <a:extLst>
              <a:ext uri="{FF2B5EF4-FFF2-40B4-BE49-F238E27FC236}">
                <a16:creationId xmlns:a16="http://schemas.microsoft.com/office/drawing/2014/main" id="{588EA8B0-9EA2-3429-5913-61F59AB18BD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EE0958C-4FCC-6D79-C50F-48B8046209F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55DB82-BFE8-9C4C-8D5E-4CEEC80371EE}" type="slidenum">
              <a:rPr lang="en-US" altLang="zh-CN" sz="1200">
                <a:latin typeface="Arial" panose="020B0604020202020204" pitchFamily="34" charset="0"/>
              </a:rPr>
              <a:pPr/>
              <a:t>45</a:t>
            </a:fld>
            <a:endParaRPr lang="en-US" altLang="zh-CN"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AB61B14F-1866-146C-D5DF-B79CC7037ED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文件缓冲</a:t>
            </a:r>
          </a:p>
        </p:txBody>
      </p:sp>
      <p:sp>
        <p:nvSpPr>
          <p:cNvPr id="59395" name="Content Placeholder 2">
            <a:extLst>
              <a:ext uri="{FF2B5EF4-FFF2-40B4-BE49-F238E27FC236}">
                <a16:creationId xmlns:a16="http://schemas.microsoft.com/office/drawing/2014/main" id="{049596A3-B3A3-80D7-3B53-77774F26DD2F}"/>
              </a:ext>
            </a:extLst>
          </p:cNvPr>
          <p:cNvSpPr>
            <a:spLocks noGrp="1"/>
          </p:cNvSpPr>
          <p:nvPr>
            <p:ph idx="1"/>
          </p:nvPr>
        </p:nvSpPr>
        <p:spPr/>
        <p:txBody>
          <a:bodyPr/>
          <a:lstStyle/>
          <a:p>
            <a:r xmlns:a="http://schemas.openxmlformats.org/drawingml/2006/main">
              <a:rPr lang="zh-CN" altLang="zh-CN">
                <a:ea typeface="宋体" panose="02010600030101010101" pitchFamily="2" charset="-122"/>
              </a:rPr>
              <a:t>缓冲可以极大地提高效率，因为从缓冲区读取字节或将字节存储在缓冲区中非常快。</a:t>
            </a:r>
          </a:p>
          <a:p>
            <a:r xmlns:a="http://schemas.openxmlformats.org/drawingml/2006/main">
              <a:rPr lang="zh-CN" altLang="zh-CN">
                <a:ea typeface="宋体" panose="02010600030101010101" pitchFamily="2" charset="-122"/>
              </a:rPr>
              <a:t>将缓冲区内容传输到磁盘或从磁盘传输需要时间，但是一个大的“块移动”比许多微小的字节移动要快得多。</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中的函数在</a:t>
            </a:r>
            <a:r xmlns:a="http://schemas.openxmlformats.org/drawingml/2006/main">
              <a:rPr lang="zh-CN" altLang="zh-CN">
                <a:ea typeface="宋体" panose="02010600030101010101" pitchFamily="2" charset="-122"/>
              </a:rPr>
              <a:t>看起来有利时自动执行缓冲。</a:t>
            </a:r>
          </a:p>
          <a:p>
            <a:r xmlns:a="http://schemas.openxmlformats.org/drawingml/2006/main">
              <a:rPr lang="zh-CN" altLang="zh-CN">
                <a:ea typeface="宋体" panose="02010600030101010101" pitchFamily="2" charset="-122"/>
              </a:rPr>
              <a:t>在极少数情况下，我们可能需要使用函数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fflush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setbuf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setvbuf </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2A29DEFC-1A6F-1A81-978D-AB6889F58FB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2CD4062-0B86-FCAC-6448-5B11589E289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507CCA-5FA7-CC4B-B7F9-63CB05C5DA82}" type="slidenum">
              <a:rPr lang="en-US" altLang="zh-CN" sz="1200">
                <a:latin typeface="Arial" panose="020B0604020202020204" pitchFamily="34" charset="0"/>
              </a:rPr>
              <a:pPr/>
              <a:t>46</a:t>
            </a:fld>
            <a:endParaRPr lang="en-US" altLang="zh-CN"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04ED6D17-E308-BAE0-189C-F352EB1C626F}"/>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文件缓冲</a:t>
            </a:r>
          </a:p>
        </p:txBody>
      </p:sp>
      <p:sp>
        <p:nvSpPr>
          <p:cNvPr id="60419" name="Content Placeholder 2">
            <a:extLst>
              <a:ext uri="{FF2B5EF4-FFF2-40B4-BE49-F238E27FC236}">
                <a16:creationId xmlns:a16="http://schemas.microsoft.com/office/drawing/2014/main" id="{C38C529A-22BA-857C-4525-19553D439280}"/>
              </a:ext>
            </a:extLst>
          </p:cNvPr>
          <p:cNvSpPr>
            <a:spLocks noGrp="1"/>
          </p:cNvSpPr>
          <p:nvPr>
            <p:ph idx="1"/>
          </p:nvPr>
        </p:nvSpPr>
        <p:spPr/>
        <p:txBody>
          <a:bodyPr/>
          <a:lstStyle/>
          <a:p>
            <a:r xmlns:a="http://schemas.openxmlformats.org/drawingml/2006/main">
              <a:rPr lang="zh-CN" altLang="zh-CN">
                <a:ea typeface="宋体" panose="02010600030101010101" pitchFamily="2" charset="-122"/>
              </a:rPr>
              <a:t>通过调用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fflush </a:t>
            </a:r>
            <a:r xmlns:a="http://schemas.openxmlformats.org/drawingml/2006/main">
              <a:rPr lang="zh-CN" altLang="zh-CN">
                <a:ea typeface="宋体" panose="02010600030101010101" pitchFamily="2" charset="-122"/>
              </a:rPr>
              <a:t>，程序可以根据需要多次刷新文件的缓冲区。</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a:t>
            </a:r>
            <a:r xmlns:a="http://schemas.openxmlformats.org/drawingml/2006/main">
              <a:rPr lang="zh-CN" altLang="zh-CN">
                <a:ea typeface="宋体" panose="02010600030101010101" pitchFamily="2" charset="-122"/>
              </a:rPr>
              <a:t>关联的文件的缓冲区的调用</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fflush(fp); /* 为 fp 刷新缓冲区 */</a:t>
            </a:r>
          </a:p>
          <a:p>
            <a:r xmlns:a="http://schemas.openxmlformats.org/drawingml/2006/main">
              <a:rPr lang="zh-CN" altLang="zh-CN" i="1">
                <a:ea typeface="宋体" panose="02010600030101010101" pitchFamily="2" charset="-122"/>
              </a:rPr>
              <a:t>所有</a:t>
            </a:r>
            <a:r xmlns:a="http://schemas.openxmlformats.org/drawingml/2006/main">
              <a:rPr lang="zh-CN" altLang="zh-CN">
                <a:ea typeface="宋体" panose="02010600030101010101" pitchFamily="2" charset="-122"/>
              </a:rPr>
              <a:t>输出流</a:t>
            </a:r>
            <a:r xmlns:a="http://schemas.openxmlformats.org/drawingml/2006/main">
              <a:rPr lang="zh-CN" altLang="zh-CN">
                <a:ea typeface="宋体" panose="02010600030101010101" pitchFamily="2" charset="-122"/>
              </a:rPr>
              <a:t>的调用：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fflush(NULL); /* 刷新所有缓冲区 */</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fflush</a:t>
            </a:r>
            <a:r xmlns:a="http://schemas.openxmlformats.org/drawingml/2006/main">
              <a:rPr lang="zh-CN" altLang="zh-CN">
                <a:ea typeface="宋体" panose="02010600030101010101" pitchFamily="2" charset="-122"/>
              </a:rPr>
              <a:t>如果成功则返回零，</a:t>
            </a:r>
            <a:r xmlns:a="http://schemas.openxmlformats.org/drawingml/2006/main">
              <a:rPr lang="zh-CN" altLang="zh-CN">
                <a:ea typeface="宋体" panose="02010600030101010101" pitchFamily="2" charset="-122"/>
              </a:rPr>
              <a:t>如果发生错误则返回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 。</a:t>
            </a:r>
          </a:p>
        </p:txBody>
      </p:sp>
      <p:sp>
        <p:nvSpPr>
          <p:cNvPr id="4" name="Footer Placeholder 3">
            <a:extLst>
              <a:ext uri="{FF2B5EF4-FFF2-40B4-BE49-F238E27FC236}">
                <a16:creationId xmlns:a16="http://schemas.microsoft.com/office/drawing/2014/main" id="{E3E4C36B-2A6B-1E27-F056-67FC973A15C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B4EAB5F-FD97-FFF0-351C-C750B4BFE80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009A61-A805-F740-9FFA-0988D373FAD5}" type="slidenum">
              <a:rPr lang="en-US" altLang="zh-CN" sz="1200">
                <a:latin typeface="Arial" panose="020B0604020202020204" pitchFamily="34" charset="0"/>
              </a:rPr>
              <a:pPr/>
              <a:t>47</a:t>
            </a:fld>
            <a:endParaRPr lang="en-US" altLang="zh-CN"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8FF3B2F2-6028-AEA2-FB62-816466F1A70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文件缓冲</a:t>
            </a:r>
          </a:p>
        </p:txBody>
      </p:sp>
      <p:sp>
        <p:nvSpPr>
          <p:cNvPr id="61443" name="Content Placeholder 2">
            <a:extLst>
              <a:ext uri="{FF2B5EF4-FFF2-40B4-BE49-F238E27FC236}">
                <a16:creationId xmlns:a16="http://schemas.microsoft.com/office/drawing/2014/main" id="{6F475730-B87E-B5B0-902A-B9798F9C198D}"/>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setvbuf</a:t>
            </a:r>
            <a:r xmlns:a="http://schemas.openxmlformats.org/drawingml/2006/main">
              <a:rPr lang="zh-CN" altLang="zh-CN">
                <a:ea typeface="宋体" panose="02010600030101010101" pitchFamily="2" charset="-122"/>
              </a:rPr>
              <a:t>允许我们改变缓冲流的方式并控制缓冲区的大小和位置。</a:t>
            </a:r>
          </a:p>
          <a:p>
            <a:r xmlns:a="http://schemas.openxmlformats.org/drawingml/2006/main">
              <a:rPr lang="zh-CN" altLang="zh-CN">
                <a:ea typeface="宋体" panose="02010600030101010101" pitchFamily="2" charset="-122"/>
              </a:rPr>
              <a:t>该函数的第三个参数指定所需的缓冲类型：</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_IOFBF </a:t>
            </a:r>
            <a:r xmlns:a="http://schemas.openxmlformats.org/drawingml/2006/main">
              <a:rPr lang="zh-CN" altLang="zh-CN" sz="2400">
                <a:ea typeface="宋体" panose="02010600030101010101" pitchFamily="2" charset="-122"/>
              </a:rPr>
              <a:t>（全缓冲）</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_IOLBF </a:t>
            </a:r>
            <a:r xmlns:a="http://schemas.openxmlformats.org/drawingml/2006/main">
              <a:rPr lang="zh-CN" altLang="zh-CN" sz="2400">
                <a:ea typeface="宋体" panose="02010600030101010101" pitchFamily="2" charset="-122"/>
              </a:rPr>
              <a:t>（行缓冲）</a:t>
            </a:r>
          </a:p>
          <a:p>
            <a:pPr xmlns:a="http://schemas.openxmlformats.org/drawingml/2006/main">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_IONBF </a:t>
            </a:r>
            <a:r xmlns:a="http://schemas.openxmlformats.org/drawingml/2006/main">
              <a:rPr lang="zh-CN" altLang="zh-CN" sz="2400">
                <a:ea typeface="宋体" panose="02010600030101010101" pitchFamily="2" charset="-122"/>
              </a:rPr>
              <a:t>（无缓冲）</a:t>
            </a:r>
          </a:p>
          <a:p>
            <a:r xmlns:a="http://schemas.openxmlformats.org/drawingml/2006/main">
              <a:rPr lang="zh-CN" altLang="zh-CN">
                <a:ea typeface="宋体" panose="02010600030101010101" pitchFamily="2" charset="-122"/>
              </a:rPr>
              <a:t>对于未连接到交互式设备的流，完全缓冲是默认设置。</a:t>
            </a:r>
          </a:p>
        </p:txBody>
      </p:sp>
      <p:sp>
        <p:nvSpPr>
          <p:cNvPr id="4" name="Footer Placeholder 3">
            <a:extLst>
              <a:ext uri="{FF2B5EF4-FFF2-40B4-BE49-F238E27FC236}">
                <a16:creationId xmlns:a16="http://schemas.microsoft.com/office/drawing/2014/main" id="{90158E72-2F90-DDF6-DCF3-6E3966A1489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81E8EC0-8ECF-BD39-F955-8431CFA2682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0B5344-687B-9C47-9C1A-8CB44FA24E85}" type="slidenum">
              <a:rPr lang="en-US" altLang="zh-CN" sz="1200">
                <a:latin typeface="Arial" panose="020B0604020202020204" pitchFamily="34" charset="0"/>
              </a:rPr>
              <a:pPr/>
              <a:t>48</a:t>
            </a:fld>
            <a:endParaRPr lang="en-US" altLang="zh-CN"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17CA67D-A484-8CD3-54D5-6BF8EB60731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文件缓冲</a:t>
            </a:r>
          </a:p>
        </p:txBody>
      </p:sp>
      <p:sp>
        <p:nvSpPr>
          <p:cNvPr id="62467" name="Content Placeholder 2">
            <a:extLst>
              <a:ext uri="{FF2B5EF4-FFF2-40B4-BE49-F238E27FC236}">
                <a16:creationId xmlns:a16="http://schemas.microsoft.com/office/drawing/2014/main" id="{FE639785-7681-3C53-BA29-0224A94C1832}"/>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setvbuf</a:t>
            </a:r>
            <a:r xmlns:a="http://schemas.openxmlformats.org/drawingml/2006/main">
              <a:rPr lang="zh-CN" altLang="zh-CN">
                <a:ea typeface="宋体" panose="02010600030101010101" pitchFamily="2" charset="-122"/>
              </a:rPr>
              <a:t>的第二个参数（如果它不是空指针）是所需缓冲区的地址。</a:t>
            </a:r>
          </a:p>
          <a:p>
            <a:r xmlns:a="http://schemas.openxmlformats.org/drawingml/2006/main">
              <a:rPr lang="zh-CN" altLang="zh-CN">
                <a:ea typeface="宋体" panose="02010600030101010101" pitchFamily="2" charset="-122"/>
              </a:rPr>
              <a:t>缓冲区可能具有静态存储持续时间、自动存储持续时间，甚至是动态分配的。</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setvbuf</a:t>
            </a:r>
            <a:r xmlns:a="http://schemas.openxmlformats.org/drawingml/2006/main">
              <a:rPr lang="zh-CN" altLang="zh-CN">
                <a:ea typeface="宋体" panose="02010600030101010101" pitchFamily="2" charset="-122"/>
              </a:rPr>
              <a:t>的最后一个参数是缓冲区中的字节数。</a:t>
            </a:r>
          </a:p>
        </p:txBody>
      </p:sp>
      <p:sp>
        <p:nvSpPr>
          <p:cNvPr id="4" name="Footer Placeholder 3">
            <a:extLst>
              <a:ext uri="{FF2B5EF4-FFF2-40B4-BE49-F238E27FC236}">
                <a16:creationId xmlns:a16="http://schemas.microsoft.com/office/drawing/2014/main" id="{2559FE96-9BB6-E707-9B89-76199A34E26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0769140-B5A3-7982-E9F3-9434224EFDD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AD3B33-D4EC-A043-97FA-F31DB3A38E1D}" type="slidenum">
              <a:rPr lang="en-US" altLang="zh-CN" sz="1200">
                <a:latin typeface="Arial" panose="020B0604020202020204" pitchFamily="34" charset="0"/>
              </a:rPr>
              <a:pPr/>
              <a:t>49</a:t>
            </a:fld>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16309E0-1561-43A5-CC40-2912B15990C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流</a:t>
            </a:r>
          </a:p>
        </p:txBody>
      </p:sp>
      <p:sp>
        <p:nvSpPr>
          <p:cNvPr id="17411" name="Content Placeholder 2">
            <a:extLst>
              <a:ext uri="{FF2B5EF4-FFF2-40B4-BE49-F238E27FC236}">
                <a16:creationId xmlns:a16="http://schemas.microsoft.com/office/drawing/2014/main" id="{EF750162-2843-DDB2-5F8F-FE30B789CD52}"/>
              </a:ext>
            </a:extLst>
          </p:cNvPr>
          <p:cNvSpPr>
            <a:spLocks noGrp="1"/>
          </p:cNvSpPr>
          <p:nvPr>
            <p:ph idx="1"/>
          </p:nvPr>
        </p:nvSpPr>
        <p:spPr/>
        <p:txBody>
          <a:bodyPr/>
          <a:lstStyle/>
          <a:p>
            <a:r xmlns:a="http://schemas.openxmlformats.org/drawingml/2006/main">
              <a:rPr lang="zh-CN" altLang="zh-CN">
                <a:ea typeface="宋体" panose="02010600030101010101" pitchFamily="2" charset="-122"/>
              </a:rPr>
              <a:t>在 C 中，术语</a:t>
            </a:r>
            <a:r xmlns:a="http://schemas.openxmlformats.org/drawingml/2006/main">
              <a:rPr lang="zh-CN" altLang="zh-CN" b="1" i="1">
                <a:ea typeface="宋体" panose="02010600030101010101" pitchFamily="2" charset="-122"/>
              </a:rPr>
              <a:t>流</a:t>
            </a:r>
            <a:r xmlns:a="http://schemas.openxmlformats.org/drawingml/2006/main">
              <a:rPr lang="zh-CN" altLang="zh-CN">
                <a:ea typeface="宋体" panose="02010600030101010101" pitchFamily="2" charset="-122"/>
              </a:rPr>
              <a:t>表示任何输入源或任何输出目的地。</a:t>
            </a:r>
          </a:p>
          <a:p>
            <a:r xmlns:a="http://schemas.openxmlformats.org/drawingml/2006/main">
              <a:rPr lang="zh-CN" altLang="zh-CN">
                <a:ea typeface="宋体" panose="02010600030101010101" pitchFamily="2" charset="-122"/>
              </a:rPr>
              <a:t>许多小程序从一个流（键盘）获取所有输入，并将其所有输出写入另一个流（屏幕）。</a:t>
            </a:r>
          </a:p>
          <a:p>
            <a:r xmlns:a="http://schemas.openxmlformats.org/drawingml/2006/main">
              <a:rPr lang="zh-CN" altLang="zh-CN">
                <a:ea typeface="宋体" panose="02010600030101010101" pitchFamily="2" charset="-122"/>
              </a:rPr>
              <a:t>较大的程序可能需要额外的流。</a:t>
            </a:r>
          </a:p>
          <a:p>
            <a:r xmlns:a="http://schemas.openxmlformats.org/drawingml/2006/main">
              <a:rPr lang="zh-CN" altLang="zh-CN">
                <a:ea typeface="宋体" panose="02010600030101010101" pitchFamily="2" charset="-122"/>
              </a:rPr>
              <a:t>流通常表示存储在各种媒体上的文件。</a:t>
            </a:r>
          </a:p>
          <a:p>
            <a:r xmlns:a="http://schemas.openxmlformats.org/drawingml/2006/main">
              <a:rPr lang="zh-CN" altLang="zh-CN">
                <a:ea typeface="宋体" panose="02010600030101010101" pitchFamily="2" charset="-122"/>
              </a:rPr>
              <a:t>但是，它们可以很容易地与网络端口和打印机等设备相关联。</a:t>
            </a:r>
          </a:p>
        </p:txBody>
      </p:sp>
      <p:sp>
        <p:nvSpPr>
          <p:cNvPr id="4" name="Footer Placeholder 3">
            <a:extLst>
              <a:ext uri="{FF2B5EF4-FFF2-40B4-BE49-F238E27FC236}">
                <a16:creationId xmlns:a16="http://schemas.microsoft.com/office/drawing/2014/main" id="{BE4A7913-EFBA-4C93-58F4-64EE4E2C7BD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69B4235-F967-9BD0-9A78-E8CFB7E01D8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D3D764-9A0A-8041-A4A9-1CD46CE106C8}" type="slidenum">
              <a:rPr lang="en-US" altLang="zh-CN" sz="1200">
                <a:latin typeface="Arial" panose="020B0604020202020204" pitchFamily="34" charset="0"/>
              </a:rPr>
              <a:pPr/>
              <a:t>5</a:t>
            </a:fld>
            <a:endParaRPr lang="en-US" altLang="zh-CN"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55D22536-1EB7-D1AA-6705-1F31E49B8FB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文件缓冲</a:t>
            </a:r>
          </a:p>
        </p:txBody>
      </p:sp>
      <p:sp>
        <p:nvSpPr>
          <p:cNvPr id="63491" name="Content Placeholder 2">
            <a:extLst>
              <a:ext uri="{FF2B5EF4-FFF2-40B4-BE49-F238E27FC236}">
                <a16:creationId xmlns:a16="http://schemas.microsoft.com/office/drawing/2014/main" id="{03589659-6942-E956-E4ED-CC154E9FAD2D}"/>
              </a:ext>
            </a:extLst>
          </p:cNvPr>
          <p:cNvSpPr>
            <a:spLocks noGrp="1"/>
          </p:cNvSpPr>
          <p:nvPr>
            <p:ph idx="1"/>
          </p:nvPr>
        </p:nvSpPr>
        <p:spPr/>
        <p:txBody>
          <a:bodyPr/>
          <a:lstStyle/>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setvbuf将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流</a:t>
            </a:r>
            <a:r xmlns:a="http://schemas.openxmlformats.org/drawingml/2006/main">
              <a:rPr lang="zh-CN" altLang="zh-CN">
                <a:ea typeface="宋体" panose="02010600030101010101" pitchFamily="2" charset="-122"/>
              </a:rPr>
              <a:t>的缓冲更改</a:t>
            </a:r>
            <a:r xmlns:a="http://schemas.openxmlformats.org/drawingml/2006/main">
              <a:rPr lang="zh-CN" altLang="zh-CN">
                <a:ea typeface="宋体" panose="02010600030101010101" pitchFamily="2" charset="-122"/>
              </a:rPr>
              <a:t>为完全缓冲，使用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缓冲区</a:t>
            </a:r>
            <a:r xmlns:a="http://schemas.openxmlformats.org/drawingml/2006/main">
              <a:rPr lang="zh-CN" altLang="zh-CN">
                <a:ea typeface="宋体" panose="02010600030101010101" pitchFamily="2" charset="-122"/>
              </a:rPr>
              <a:t>数组中的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a:ea typeface="宋体" panose="02010600030101010101" pitchFamily="2" charset="-122"/>
              </a:rPr>
              <a:t>个字节作为缓冲区：</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字符缓冲区[N];</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setvbuf（流，缓冲区，_IOFBF，N）；</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setvbuf</a:t>
            </a:r>
            <a:r xmlns:a="http://schemas.openxmlformats.org/drawingml/2006/main">
              <a:rPr lang="zh-CN" altLang="zh-CN">
                <a:ea typeface="宋体" panose="02010600030101010101" pitchFamily="2" charset="-122"/>
              </a:rPr>
              <a:t>必须在打开</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流之后</a:t>
            </a:r>
            <a:r xmlns:a="http://schemas.openxmlformats.org/drawingml/2006/main">
              <a:rPr lang="zh-CN" altLang="zh-CN">
                <a:ea typeface="宋体" panose="02010600030101010101" pitchFamily="2" charset="-122"/>
              </a:rPr>
              <a:t>但在对其执行任何其他操作之前调用。</a:t>
            </a:r>
          </a:p>
        </p:txBody>
      </p:sp>
      <p:sp>
        <p:nvSpPr>
          <p:cNvPr id="4" name="Footer Placeholder 3">
            <a:extLst>
              <a:ext uri="{FF2B5EF4-FFF2-40B4-BE49-F238E27FC236}">
                <a16:creationId xmlns:a16="http://schemas.microsoft.com/office/drawing/2014/main" id="{BF1B4C3F-8158-4EAD-EFAC-C809A1E72AF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21EF1CF-17F3-7BF9-808D-F6B1FA4C8AD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064DAE-8E1A-AD4F-ADA0-63D280A69C9B}" type="slidenum">
              <a:rPr lang="en-US" altLang="zh-CN" sz="1200">
                <a:latin typeface="Arial" panose="020B0604020202020204" pitchFamily="34" charset="0"/>
              </a:rPr>
              <a:pPr/>
              <a:t>50</a:t>
            </a:fld>
            <a:endParaRPr lang="en-US" altLang="zh-CN"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42C9C9E7-FB20-F361-F003-3188AB5CC49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文件缓冲</a:t>
            </a:r>
          </a:p>
        </p:txBody>
      </p:sp>
      <p:sp>
        <p:nvSpPr>
          <p:cNvPr id="64515" name="Content Placeholder 2">
            <a:extLst>
              <a:ext uri="{FF2B5EF4-FFF2-40B4-BE49-F238E27FC236}">
                <a16:creationId xmlns:a16="http://schemas.microsoft.com/office/drawing/2014/main" id="{4ADDC037-133D-633C-25EE-9AD3071987D1}"/>
              </a:ext>
            </a:extLst>
          </p:cNvPr>
          <p:cNvSpPr>
            <a:spLocks noGrp="1"/>
          </p:cNvSpPr>
          <p:nvPr>
            <p:ph idx="1"/>
          </p:nvPr>
        </p:nvSpPr>
        <p:spPr/>
        <p:txBody>
          <a:bodyPr/>
          <a:lstStyle/>
          <a:p>
            <a:r xmlns:a="http://schemas.openxmlformats.org/drawingml/2006/main">
              <a:rPr lang="zh-CN" altLang="zh-CN">
                <a:ea typeface="宋体" panose="02010600030101010101" pitchFamily="2" charset="-122"/>
              </a:rPr>
              <a:t>使用空指针作为第二个参数</a:t>
            </a:r>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setvbuf也是合法的，它请求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setvbuf</a:t>
            </a:r>
            <a:r xmlns:a="http://schemas.openxmlformats.org/drawingml/2006/main">
              <a:rPr lang="zh-CN" altLang="zh-CN">
                <a:ea typeface="宋体" panose="02010600030101010101" pitchFamily="2" charset="-122"/>
              </a:rPr>
              <a:t>创建具有指定大小的缓冲区。</a:t>
            </a:r>
          </a:p>
          <a:p>
            <a:r xmlns:a="http://schemas.openxmlformats.org/drawingml/2006/main">
              <a:rPr lang="zh-CN" altLang="zh-CN">
                <a:ea typeface="宋体" panose="02010600030101010101" pitchFamily="2" charset="-122"/>
              </a:rPr>
              <a:t>如果成功，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setvbuf返回零。</a:t>
            </a:r>
          </a:p>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mode</a:t>
            </a:r>
            <a:r xmlns:a="http://schemas.openxmlformats.org/drawingml/2006/main">
              <a:rPr lang="zh-CN" altLang="zh-CN">
                <a:ea typeface="宋体" panose="02010600030101010101" pitchFamily="2" charset="-122"/>
              </a:rPr>
              <a:t>参数无效或请求不能被接受，它返回一个非零值。</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798105D7-CC24-9BCE-EC2D-F2AE51EB485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E120A16-2474-7BDA-0F56-B1A2658A834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13813B-0228-344F-8A2B-15228139C7A2}" type="slidenum">
              <a:rPr lang="en-US" altLang="zh-CN" sz="1200">
                <a:latin typeface="Arial" panose="020B0604020202020204" pitchFamily="34" charset="0"/>
              </a:rPr>
              <a:pPr/>
              <a:t>51</a:t>
            </a:fld>
            <a:endParaRPr lang="en-US" altLang="zh-CN"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3EFD5B68-DA7B-B80B-AC48-F44B852AD4D9}"/>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文件缓冲</a:t>
            </a:r>
          </a:p>
        </p:txBody>
      </p:sp>
      <p:sp>
        <p:nvSpPr>
          <p:cNvPr id="65539" name="Content Placeholder 2">
            <a:extLst>
              <a:ext uri="{FF2B5EF4-FFF2-40B4-BE49-F238E27FC236}">
                <a16:creationId xmlns:a16="http://schemas.microsoft.com/office/drawing/2014/main" id="{4A029366-319F-DB9A-D8A1-605379E05C41}"/>
              </a:ext>
            </a:extLst>
          </p:cNvPr>
          <p:cNvSpPr>
            <a:spLocks noGrp="1"/>
          </p:cNvSpPr>
          <p:nvPr>
            <p:ph idx="1"/>
          </p:nvPr>
        </p:nvSpPr>
        <p:spPr>
          <a:xfrm>
            <a:off x="685800" y="1524000"/>
            <a:ext cx="78486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setbuf</a:t>
            </a:r>
            <a:r xmlns:a="http://schemas.openxmlformats.org/drawingml/2006/main">
              <a:rPr lang="zh-CN" altLang="zh-CN">
                <a:ea typeface="宋体" panose="02010600030101010101" pitchFamily="2" charset="-122"/>
              </a:rPr>
              <a:t>是一个较旧的函数，它假定缓冲模式和缓冲区大小的默认值。</a:t>
            </a:r>
          </a:p>
          <a:p>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buf</a:t>
            </a:r>
            <a:r xmlns:a="http://schemas.openxmlformats.org/drawingml/2006/main">
              <a:rPr lang="zh-CN" altLang="zh-CN">
                <a:ea typeface="宋体" panose="02010600030101010101" pitchFamily="2" charset="-122"/>
              </a:rPr>
              <a:t>是空指针，则调用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setbuf(stream,</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buf)</a:t>
            </a:r>
            <a:r xmlns:a="http://schemas.openxmlformats.org/drawingml/2006/main">
              <a:rPr lang="zh-CN" altLang="zh-CN">
                <a:ea typeface="宋体" panose="02010600030101010101" pitchFamily="2" charset="-122"/>
              </a:rPr>
              <a:t>等价于</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（空白）</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setvbuf（流，</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无效的，</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_IONBF,</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0);</a:t>
            </a:r>
          </a:p>
          <a:p>
            <a:r xmlns:a="http://schemas.openxmlformats.org/drawingml/2006/main">
              <a:rPr lang="zh-CN" altLang="zh-CN">
                <a:ea typeface="宋体" panose="02010600030101010101" pitchFamily="2" charset="-122"/>
              </a:rPr>
              <a:t>否则，它相当于</a:t>
            </a:r>
          </a:p>
          <a:p>
            <a:pPr xmlns:a="http://schemas.openxmlformats.org/drawingml/2006/main">
              <a:lnSpc>
                <a:spcPct val="80000"/>
              </a:lnSpc>
              <a:spcBef>
                <a:spcPts val="1200"/>
              </a:spcBef>
              <a:buFontTx/>
              <a:buNone/>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（空白）</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setvbuf（流，</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缓冲区，</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_IOFBF，</a:t>
            </a:r>
            <a:r xmlns:a="http://schemas.openxmlformats.org/drawingml/2006/main">
              <a:rPr lang="zh-CN" altLang="zh-CN" sz="1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BUFSIZ);</a:t>
            </a:r>
          </a:p>
          <a:p>
            <a:pPr xmlns:a="http://schemas.openxmlformats.org/drawingml/2006/main">
              <a:buFontTx/>
              <a:buNone/>
            </a:pPr>
            <a:r xmlns:a="http://schemas.openxmlformats.org/drawingml/2006/main">
              <a:rPr lang="zh-CN" altLang="zh-CN">
                <a:ea typeface="宋体" panose="02010600030101010101" pitchFamily="2" charset="-122"/>
              </a:rPr>
              <a:t>其中</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BUFSIZ是在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中定义的宏</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setbuf</a:t>
            </a:r>
            <a:r xmlns:a="http://schemas.openxmlformats.org/drawingml/2006/main">
              <a:rPr lang="zh-CN" altLang="zh-CN">
                <a:ea typeface="宋体" panose="02010600030101010101" pitchFamily="2" charset="-122"/>
              </a:rPr>
              <a:t>被认为是过时的。</a:t>
            </a:r>
          </a:p>
        </p:txBody>
      </p:sp>
      <p:sp>
        <p:nvSpPr>
          <p:cNvPr id="4" name="Footer Placeholder 3">
            <a:extLst>
              <a:ext uri="{FF2B5EF4-FFF2-40B4-BE49-F238E27FC236}">
                <a16:creationId xmlns:a16="http://schemas.microsoft.com/office/drawing/2014/main" id="{737CCFE0-8188-9ED0-CC28-1420538BA4F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8E76243-915E-966D-ECB7-3EF5847824B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C03BDD-9A27-4D4C-B440-50BA5B249ACB}" type="slidenum">
              <a:rPr lang="en-US" altLang="zh-CN" sz="1200">
                <a:latin typeface="Arial" panose="020B0604020202020204" pitchFamily="34" charset="0"/>
              </a:rPr>
              <a:pPr/>
              <a:t>52</a:t>
            </a:fld>
            <a:endParaRPr lang="en-US" altLang="zh-CN"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026C9144-0FCD-CAF4-94A0-EEE6B272099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杂项文件操作</a:t>
            </a:r>
          </a:p>
        </p:txBody>
      </p:sp>
      <p:sp>
        <p:nvSpPr>
          <p:cNvPr id="66563" name="Content Placeholder 2">
            <a:extLst>
              <a:ext uri="{FF2B5EF4-FFF2-40B4-BE49-F238E27FC236}">
                <a16:creationId xmlns:a16="http://schemas.microsoft.com/office/drawing/2014/main" id="{97945B04-C274-5D96-0B35-A03D7E51DA0D}"/>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删除</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重命名</a:t>
            </a:r>
            <a:r xmlns:a="http://schemas.openxmlformats.org/drawingml/2006/main">
              <a:rPr lang="zh-CN" altLang="zh-CN">
                <a:ea typeface="宋体" panose="02010600030101010101" pitchFamily="2" charset="-122"/>
              </a:rPr>
              <a:t>功能允许程序执行基本的文件管理操作</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与本节中的大多数其他函数不同，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remove</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rename</a:t>
            </a:r>
            <a:r xmlns:a="http://schemas.openxmlformats.org/drawingml/2006/main">
              <a:rPr lang="zh-CN" altLang="zh-CN">
                <a:ea typeface="宋体" panose="02010600030101010101" pitchFamily="2" charset="-122"/>
              </a:rPr>
              <a:t>使用文件</a:t>
            </a:r>
            <a:r xmlns:a="http://schemas.openxmlformats.org/drawingml/2006/main">
              <a:rPr lang="zh-CN" altLang="zh-CN" i="1">
                <a:ea typeface="宋体" panose="02010600030101010101" pitchFamily="2" charset="-122"/>
              </a:rPr>
              <a:t>名</a:t>
            </a:r>
            <a:r xmlns:a="http://schemas.openxmlformats.org/drawingml/2006/main">
              <a:rPr lang="zh-CN" altLang="zh-CN">
                <a:ea typeface="宋体" panose="02010600030101010101" pitchFamily="2" charset="-122"/>
              </a:rPr>
              <a:t>而不是文件</a:t>
            </a:r>
            <a:r xmlns:a="http://schemas.openxmlformats.org/drawingml/2006/main">
              <a:rPr lang="zh-CN" altLang="zh-CN" i="1">
                <a:ea typeface="宋体" panose="02010600030101010101" pitchFamily="2" charset="-122"/>
              </a:rPr>
              <a:t>指针</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如果成功，这两个函数都返回零，如果失败，则返回非零值。</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906754B2-040D-D824-F2E8-8A040B4C3BE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83F2792-C860-91F7-79AC-03588942777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323751-CCC9-274D-B59C-3A3B9B80571B}" type="slidenum">
              <a:rPr lang="en-US" altLang="zh-CN" sz="1200">
                <a:latin typeface="Arial" panose="020B0604020202020204" pitchFamily="34" charset="0"/>
              </a:rPr>
              <a:pPr/>
              <a:t>53</a:t>
            </a:fld>
            <a:endParaRPr lang="en-US" altLang="zh-CN"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DB7754A1-AF5E-841B-9B7D-0557F175AD53}"/>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杂项文件操作</a:t>
            </a:r>
          </a:p>
        </p:txBody>
      </p:sp>
      <p:sp>
        <p:nvSpPr>
          <p:cNvPr id="67587" name="Content Placeholder 2">
            <a:extLst>
              <a:ext uri="{FF2B5EF4-FFF2-40B4-BE49-F238E27FC236}">
                <a16:creationId xmlns:a16="http://schemas.microsoft.com/office/drawing/2014/main" id="{8C71D35C-1AA8-3A03-3BC2-94EFB65FAF9B}"/>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remove</a:t>
            </a:r>
            <a:r xmlns:a="http://schemas.openxmlformats.org/drawingml/2006/main">
              <a:rPr lang="zh-CN" altLang="zh-CN">
                <a:ea typeface="宋体" panose="02010600030101010101" pitchFamily="2" charset="-122"/>
              </a:rPr>
              <a:t>删除文件：</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删除（“富”）；</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删除名为“foo”的文件 */</a:t>
            </a:r>
          </a:p>
          <a:p>
            <a:r xmlns:a="http://schemas.openxmlformats.org/drawingml/2006/main">
              <a:rPr lang="zh-CN" altLang="zh-CN">
                <a:ea typeface="宋体" panose="02010600030101010101" pitchFamily="2" charset="-122"/>
              </a:rPr>
              <a:t>如果一个程序使用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 </a:t>
            </a:r>
            <a:r xmlns:a="http://schemas.openxmlformats.org/drawingml/2006/main">
              <a:rPr lang="zh-CN" altLang="zh-CN">
                <a:ea typeface="宋体" panose="02010600030101010101" pitchFamily="2" charset="-122"/>
              </a:rPr>
              <a:t>（而不是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tmpfile </a:t>
            </a:r>
            <a:r xmlns:a="http://schemas.openxmlformats.org/drawingml/2006/main">
              <a:rPr lang="zh-CN" altLang="zh-CN">
                <a:ea typeface="宋体" panose="02010600030101010101" pitchFamily="2" charset="-122"/>
              </a:rPr>
              <a:t>）创建一个临时文件，它可以使用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remove</a:t>
            </a:r>
            <a:r xmlns:a="http://schemas.openxmlformats.org/drawingml/2006/main">
              <a:rPr lang="zh-CN" altLang="zh-CN">
                <a:ea typeface="宋体" panose="02010600030101010101" pitchFamily="2" charset="-122"/>
              </a:rPr>
              <a:t>在程序终止之前删除该文件。</a:t>
            </a:r>
          </a:p>
          <a:p>
            <a:r xmlns:a="http://schemas.openxmlformats.org/drawingml/2006/main">
              <a:rPr lang="zh-CN" altLang="zh-CN">
                <a:ea typeface="宋体" panose="02010600030101010101" pitchFamily="2" charset="-122"/>
              </a:rPr>
              <a:t>删除当前打开的文件的效果是实现定义的。</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5052BCE-5635-13A9-3718-F00102D83C0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A58777C-6449-BECD-1AF7-341A9813F5A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1F22DB-C504-3140-98CF-A6AABECC4525}" type="slidenum">
              <a:rPr lang="en-US" altLang="zh-CN" sz="1200">
                <a:latin typeface="Arial" panose="020B0604020202020204" pitchFamily="34" charset="0"/>
              </a:rPr>
              <a:pPr/>
              <a:t>54</a:t>
            </a:fld>
            <a:endParaRPr lang="en-US" altLang="zh-CN"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3C73DCF6-9567-FF3A-8733-805CF4B3542E}"/>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杂项文件操作</a:t>
            </a:r>
          </a:p>
        </p:txBody>
      </p:sp>
      <p:sp>
        <p:nvSpPr>
          <p:cNvPr id="68611" name="Content Placeholder 2">
            <a:extLst>
              <a:ext uri="{FF2B5EF4-FFF2-40B4-BE49-F238E27FC236}">
                <a16:creationId xmlns:a16="http://schemas.microsoft.com/office/drawing/2014/main" id="{12F93806-194C-78A2-B715-E62EF084FE76}"/>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rename</a:t>
            </a:r>
            <a:r xmlns:a="http://schemas.openxmlformats.org/drawingml/2006/main">
              <a:rPr lang="zh-CN" altLang="zh-CN">
                <a:ea typeface="宋体" panose="02010600030101010101" pitchFamily="2" charset="-122"/>
              </a:rPr>
              <a:t>更改文件的名称：</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重命名（“富”，“酒吧”）；</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将 "foo" 重命名为 "bar" */</a:t>
            </a:r>
          </a:p>
          <a:p>
            <a:r xmlns:a="http://schemas.openxmlformats.org/drawingml/2006/main">
              <a:rPr lang="zh-CN" altLang="zh-CN">
                <a:ea typeface="宋体" panose="02010600030101010101" pitchFamily="2" charset="-122"/>
              </a:rPr>
              <a:t>如果程序决定将其永久化，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rename</a:t>
            </a:r>
            <a:r xmlns:a="http://schemas.openxmlformats.org/drawingml/2006/main">
              <a:rPr lang="zh-CN" altLang="zh-CN">
                <a:ea typeface="宋体" panose="02010600030101010101" pitchFamily="2" charset="-122"/>
              </a:rPr>
              <a:t>可以方便地重命名使用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fopen创建的临时文件。</a:t>
            </a:r>
          </a:p>
          <a:p>
            <a:pPr xmlns:a="http://schemas.openxmlformats.org/drawingml/2006/main" lvl="1"/>
            <a:r xmlns:a="http://schemas.openxmlformats.org/drawingml/2006/main">
              <a:rPr lang="zh-CN" altLang="zh-CN">
                <a:ea typeface="宋体" panose="02010600030101010101" pitchFamily="2" charset="-122"/>
              </a:rPr>
              <a:t>如果已存在具有新名称的文件，则效果由实现定义。</a:t>
            </a:r>
          </a:p>
          <a:p>
            <a:r xmlns:a="http://schemas.openxmlformats.org/drawingml/2006/main">
              <a:rPr lang="zh-CN" altLang="zh-CN">
                <a:ea typeface="宋体" panose="02010600030101010101" pitchFamily="2" charset="-122"/>
              </a:rPr>
              <a:t>如果要求重命名打开的文件，重</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命名可能会失败。</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FE6889F1-7D8D-8726-53A6-FEF81D28819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4F91C56-142D-8C3F-9099-7CD6939AD81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FF4D34-6167-8540-93DE-E9C87B2C1C94}" type="slidenum">
              <a:rPr lang="en-US" altLang="zh-CN" sz="1200">
                <a:latin typeface="Arial" panose="020B0604020202020204" pitchFamily="34" charset="0"/>
              </a:rPr>
              <a:pPr/>
              <a:t>55</a:t>
            </a:fld>
            <a:endParaRPr lang="en-US" altLang="zh-CN"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476CCFB3-5EDC-1756-BF01-E2FED5086B11}"/>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格式化的 I/O</a:t>
            </a:r>
          </a:p>
        </p:txBody>
      </p:sp>
      <p:sp>
        <p:nvSpPr>
          <p:cNvPr id="69635" name="Content Placeholder 2">
            <a:extLst>
              <a:ext uri="{FF2B5EF4-FFF2-40B4-BE49-F238E27FC236}">
                <a16:creationId xmlns:a16="http://schemas.microsoft.com/office/drawing/2014/main" id="{8E8DD58B-15F3-E180-D892-D42D0E80CB97}"/>
              </a:ext>
            </a:extLst>
          </p:cNvPr>
          <p:cNvSpPr>
            <a:spLocks noGrp="1"/>
          </p:cNvSpPr>
          <p:nvPr>
            <p:ph idx="1"/>
          </p:nvPr>
        </p:nvSpPr>
        <p:spPr/>
        <p:txBody>
          <a:bodyPr/>
          <a:lstStyle/>
          <a:p>
            <a:r xmlns:a="http://schemas.openxmlformats.org/drawingml/2006/main">
              <a:rPr lang="zh-CN" altLang="zh-CN">
                <a:ea typeface="宋体" panose="02010600030101010101" pitchFamily="2" charset="-122"/>
              </a:rPr>
              <a:t>下一组库函数使用格式字符串来控制读写。</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和相关函数能够在输出期间将数据从数字形式转换为字符形式。</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和相关函数能够在输入过程中将数据从字符形式转换为数字形式。</a:t>
            </a:r>
          </a:p>
        </p:txBody>
      </p:sp>
      <p:sp>
        <p:nvSpPr>
          <p:cNvPr id="4" name="Footer Placeholder 3">
            <a:extLst>
              <a:ext uri="{FF2B5EF4-FFF2-40B4-BE49-F238E27FC236}">
                <a16:creationId xmlns:a16="http://schemas.microsoft.com/office/drawing/2014/main" id="{49CADB10-79A0-DE76-4180-707B126513F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4290689-42AA-6366-F80E-69796E3E1D8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58FC5B-26AD-564C-83FE-601215D884D7}" type="slidenum">
              <a:rPr lang="en-US" altLang="zh-CN" sz="1200">
                <a:latin typeface="Arial" panose="020B0604020202020204" pitchFamily="34" charset="0"/>
              </a:rPr>
              <a:pPr/>
              <a:t>56</a:t>
            </a:fld>
            <a:endParaRPr lang="en-US" altLang="zh-CN"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2CCD1D0C-4815-E2F0-26A5-8AC33B05394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printf</a:t>
            </a:r>
            <a:r xmlns:a="http://schemas.openxmlformats.org/drawingml/2006/main">
              <a:rPr lang="zh-CN" altLang="zh-CN">
                <a:ea typeface="宋体" panose="02010600030101010101" pitchFamily="2" charset="-122"/>
              </a:rPr>
              <a:t>函数</a:t>
            </a:r>
          </a:p>
        </p:txBody>
      </p:sp>
      <p:sp>
        <p:nvSpPr>
          <p:cNvPr id="70659" name="Content Placeholder 2">
            <a:extLst>
              <a:ext uri="{FF2B5EF4-FFF2-40B4-BE49-F238E27FC236}">
                <a16:creationId xmlns:a16="http://schemas.microsoft.com/office/drawing/2014/main" id="{76709CC8-D986-3FD7-B3FB-DD75732302F0}"/>
              </a:ext>
            </a:extLst>
          </p:cNvPr>
          <p:cNvSpPr>
            <a:spLocks noGrp="1"/>
          </p:cNvSpPr>
          <p:nvPr>
            <p:ph idx="1"/>
          </p:nvPr>
        </p:nvSpPr>
        <p:spPr/>
        <p:txBody>
          <a:bodyPr/>
          <a:lstStyle/>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fprintf</a:t>
            </a:r>
            <a:r xmlns:a="http://schemas.openxmlformats.org/drawingml/2006/main">
              <a:rPr lang="zh-CN" altLang="zh-CN" sz="2500">
                <a:ea typeface="宋体" panose="02010600030101010101" pitchFamily="2" charset="-122"/>
              </a:rPr>
              <a:t>和</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printf函数</a:t>
            </a:r>
            <a:r xmlns:a="http://schemas.openxmlformats.org/drawingml/2006/main">
              <a:rPr lang="zh-CN" altLang="zh-CN" sz="2500">
                <a:ea typeface="宋体" panose="02010600030101010101" pitchFamily="2" charset="-122"/>
              </a:rPr>
              <a:t>将</a:t>
            </a:r>
            <a:r xmlns:a="http://schemas.openxmlformats.org/drawingml/2006/main">
              <a:rPr lang="zh-CN" altLang="zh-CN" sz="2500">
                <a:ea typeface="宋体" panose="02010600030101010101" pitchFamily="2" charset="-122"/>
              </a:rPr>
              <a:t>可变数量的数据项写入输出流，使用格式字符串控制输出的外观。</a:t>
            </a:r>
          </a:p>
          <a:p>
            <a:r xmlns:a="http://schemas.openxmlformats.org/drawingml/2006/main">
              <a:rPr lang="zh-CN" altLang="zh-CN" sz="2500">
                <a:ea typeface="宋体" panose="02010600030101010101" pitchFamily="2" charset="-122"/>
              </a:rPr>
              <a:t>两个函数的原型都以</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500">
                <a:ea typeface="宋体" panose="02010600030101010101" pitchFamily="2" charset="-122"/>
              </a:rPr>
              <a:t>符号（</a:t>
            </a:r>
            <a:r xmlns:a="http://schemas.openxmlformats.org/drawingml/2006/main">
              <a:rPr lang="zh-CN" altLang="zh-CN" sz="2500" b="1" i="1">
                <a:ea typeface="宋体" panose="02010600030101010101" pitchFamily="2" charset="-122"/>
              </a:rPr>
              <a:t>省略号</a:t>
            </a:r>
            <a:r xmlns:a="http://schemas.openxmlformats.org/drawingml/2006/main">
              <a:rPr lang="zh-CN" altLang="zh-CN" sz="2500">
                <a:ea typeface="宋体" panose="02010600030101010101" pitchFamily="2" charset="-122"/>
              </a:rPr>
              <a:t>）结尾，它表示可变数量的附加参数：</a:t>
            </a:r>
          </a:p>
          <a:p>
            <a:pPr xmlns:a="http://schemas.openxmlformats.org/drawingml/2006/main">
              <a:lnSpc>
                <a:spcPct val="80000"/>
              </a:lnSpc>
              <a:spcBef>
                <a:spcPts val="10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fprintf(FILE *</a:t>
            </a:r>
            <a:r xmlns:a="http://schemas.openxmlformats.org/drawingml/2006/main">
              <a:rPr lang="zh-CN" altLang="zh-CN" sz="2000" i="1">
                <a:latin typeface="Courier New" panose="02070309020205020404" pitchFamily="49" charset="0"/>
                <a:ea typeface="宋体" panose="02010600030101010101" pitchFamily="2" charset="-122"/>
                <a:cs typeface="Courier New" panose="02070309020205020404" pitchFamily="49" charset="0"/>
              </a:rPr>
              <a:t>限制</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流，</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const char *</a:t>
            </a:r>
            <a:r xmlns:a="http://schemas.openxmlformats.org/drawingml/2006/main">
              <a:rPr lang="zh-CN" altLang="zh-CN" sz="2000" i="1">
                <a:latin typeface="Courier New" panose="02070309020205020404" pitchFamily="49" charset="0"/>
                <a:ea typeface="宋体" panose="02010600030101010101" pitchFamily="2" charset="-122"/>
                <a:cs typeface="Courier New" panose="02070309020205020404" pitchFamily="49" charset="0"/>
              </a:rPr>
              <a:t>限制</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格式，...);</a:t>
            </a:r>
          </a:p>
          <a:p>
            <a:pPr xmlns:a="http://schemas.openxmlformats.org/drawingml/2006/main">
              <a:lnSpc>
                <a:spcPct val="80000"/>
              </a:lnSpc>
              <a:spcBef>
                <a:spcPts val="500"/>
              </a:spcBef>
              <a:buFontTx/>
              <a:buNone/>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 printf(const char *</a:t>
            </a:r>
            <a:r xmlns:a="http://schemas.openxmlformats.org/drawingml/2006/main">
              <a:rPr lang="zh-CN" altLang="zh-CN" sz="2000" i="1">
                <a:latin typeface="Courier New" panose="02070309020205020404" pitchFamily="49" charset="0"/>
                <a:ea typeface="宋体" panose="02010600030101010101" pitchFamily="2" charset="-122"/>
                <a:cs typeface="Courier New" panose="02070309020205020404" pitchFamily="49" charset="0"/>
              </a:rPr>
              <a:t>限制</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格式, ...);</a:t>
            </a:r>
          </a:p>
          <a:p>
            <a:r xmlns:a="http://schemas.openxmlformats.org/drawingml/2006/main">
              <a:rPr lang="zh-CN" altLang="zh-CN" sz="2500">
                <a:ea typeface="宋体" panose="02010600030101010101" pitchFamily="2" charset="-122"/>
              </a:rPr>
              <a:t>两个函数都返回写入的字符数；负返回值表示发生了错误。</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597FE526-3838-FD56-35C3-DADE11E5D9E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23E48BC-A8CF-04F1-8CAA-5AFDF12FAF7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E50941-E944-3F4B-AF91-0BDF34F4B590}" type="slidenum">
              <a:rPr lang="en-US" altLang="zh-CN" sz="1200">
                <a:latin typeface="Arial" panose="020B0604020202020204" pitchFamily="34" charset="0"/>
              </a:rPr>
              <a:pPr/>
              <a:t>57</a:t>
            </a:fld>
            <a:endParaRPr lang="en-US" altLang="zh-CN"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4CB0E212-43DC-1001-571D-BB3D73FAC9BB}"/>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printf</a:t>
            </a:r>
            <a:r xmlns:a="http://schemas.openxmlformats.org/drawingml/2006/main">
              <a:rPr lang="zh-CN" altLang="zh-CN">
                <a:ea typeface="宋体" panose="02010600030101010101" pitchFamily="2" charset="-122"/>
              </a:rPr>
              <a:t>函数</a:t>
            </a:r>
          </a:p>
        </p:txBody>
      </p:sp>
      <p:sp>
        <p:nvSpPr>
          <p:cNvPr id="71683" name="Content Placeholder 2">
            <a:extLst>
              <a:ext uri="{FF2B5EF4-FFF2-40B4-BE49-F238E27FC236}">
                <a16:creationId xmlns:a16="http://schemas.microsoft.com/office/drawing/2014/main" id="{4E86E96B-3BC9-7542-6501-790493EB597D}"/>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总是写入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stdout </a:t>
            </a:r>
            <a:r xmlns:a="http://schemas.openxmlformats.org/drawingml/2006/main">
              <a:rPr lang="zh-CN" altLang="zh-CN">
                <a:ea typeface="宋体" panose="02010600030101010101" pitchFamily="2" charset="-122"/>
              </a:rPr>
              <a:t>，而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fprintf</a:t>
            </a:r>
            <a:r xmlns:a="http://schemas.openxmlformats.org/drawingml/2006/main">
              <a:rPr lang="zh-CN" altLang="zh-CN">
                <a:ea typeface="宋体" panose="02010600030101010101" pitchFamily="2" charset="-122"/>
              </a:rPr>
              <a:t>写入由其第一个参数指示的流：</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printf("总计: %d\n", 总计);</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写入标准输出 */</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fprintf(fp, "总计: %d\n", 总计);</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写入 fp */</a:t>
            </a:r>
          </a:p>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等效于调用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fprintf</a:t>
            </a:r>
            <a:r xmlns:a="http://schemas.openxmlformats.org/drawingml/2006/main">
              <a:rPr lang="zh-CN" altLang="zh-CN">
                <a:ea typeface="宋体" panose="02010600030101010101" pitchFamily="2" charset="-122"/>
              </a:rPr>
              <a:t>并以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stdout</a:t>
            </a:r>
            <a:r xmlns:a="http://schemas.openxmlformats.org/drawingml/2006/main">
              <a:rPr lang="zh-CN" altLang="zh-CN">
                <a:ea typeface="宋体" panose="02010600030101010101" pitchFamily="2" charset="-122"/>
              </a:rPr>
              <a:t>作为第一个参数。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023080B-D453-A2BF-46A7-8FF3A96B0EE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DFA4934-02A1-9F7A-F4BB-12E517A3BE1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BD6C67-AFF2-2D46-8EF9-CFDAF4F8543F}" type="slidenum">
              <a:rPr lang="en-US" altLang="zh-CN" sz="1200">
                <a:latin typeface="Arial" panose="020B0604020202020204" pitchFamily="34" charset="0"/>
              </a:rPr>
              <a:pPr/>
              <a:t>58</a:t>
            </a:fld>
            <a:endParaRPr lang="en-US" altLang="zh-CN"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42C4CF81-3C40-BA20-24D0-3858814CD39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printf</a:t>
            </a:r>
            <a:r xmlns:a="http://schemas.openxmlformats.org/drawingml/2006/main">
              <a:rPr lang="zh-CN" altLang="zh-CN">
                <a:ea typeface="宋体" panose="02010600030101010101" pitchFamily="2" charset="-122"/>
              </a:rPr>
              <a:t>函数</a:t>
            </a:r>
          </a:p>
        </p:txBody>
      </p:sp>
      <p:sp>
        <p:nvSpPr>
          <p:cNvPr id="72707" name="Content Placeholder 2">
            <a:extLst>
              <a:ext uri="{FF2B5EF4-FFF2-40B4-BE49-F238E27FC236}">
                <a16:creationId xmlns:a16="http://schemas.microsoft.com/office/drawing/2014/main" id="{134767AE-06A8-448E-7C0F-6A654AAC2ED1}"/>
              </a:ext>
            </a:extLst>
          </p:cNvPr>
          <p:cNvSpPr>
            <a:spLocks noGrp="1"/>
          </p:cNvSpPr>
          <p:nvPr>
            <p:ph idx="1"/>
          </p:nvPr>
        </p:nvSpPr>
        <p:spPr>
          <a:xfrm>
            <a:off x="685800" y="1524000"/>
            <a:ext cx="8001000" cy="48006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fprintf</a:t>
            </a:r>
            <a:r xmlns:a="http://schemas.openxmlformats.org/drawingml/2006/main">
              <a:rPr lang="zh-CN" altLang="zh-CN">
                <a:ea typeface="宋体" panose="02010600030101010101" pitchFamily="2" charset="-122"/>
              </a:rPr>
              <a:t>适用于任何输出流。</a:t>
            </a:r>
          </a:p>
          <a:p>
            <a:r xmlns:a="http://schemas.openxmlformats.org/drawingml/2006/main">
              <a:rPr lang="zh-CN" altLang="zh-CN">
                <a:ea typeface="宋体" panose="02010600030101010101" pitchFamily="2" charset="-122"/>
              </a:rPr>
              <a:t>它最常见的用途之一是将错误消息写入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stderr </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000"/>
              </a:spcBef>
              <a:buFontTx/>
              <a:buNone/>
            </a:pP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fprintf（标准错误，</a:t>
            </a:r>
            <a:r xmlns:a="http://schemas.openxmlformats.org/drawingml/2006/main">
              <a:rPr lang="zh-CN" altLang="zh-CN" sz="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“错误：</a:t>
            </a:r>
            <a:r xmlns:a="http://schemas.openxmlformats.org/drawingml/2006/main">
              <a:rPr lang="zh-CN" altLang="zh-CN" sz="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数据</a:t>
            </a:r>
            <a:r xmlns:a="http://schemas.openxmlformats.org/drawingml/2006/main">
              <a:rPr lang="zh-CN" altLang="zh-CN" sz="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文件</a:t>
            </a:r>
            <a:r xmlns:a="http://schemas.openxmlformats.org/drawingml/2006/main">
              <a:rPr lang="zh-CN" altLang="zh-CN" sz="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不能</a:t>
            </a:r>
            <a:r xmlns:a="http://schemas.openxmlformats.org/drawingml/2006/main">
              <a:rPr lang="zh-CN" altLang="zh-CN" sz="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是</a:t>
            </a:r>
            <a:r xmlns:a="http://schemas.openxmlformats.org/drawingml/2006/main">
              <a:rPr lang="zh-CN" altLang="zh-CN" sz="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已打开。\n");</a:t>
            </a:r>
          </a:p>
          <a:p>
            <a:r xmlns:a="http://schemas.openxmlformats.org/drawingml/2006/main">
              <a:rPr lang="zh-CN" altLang="zh-CN">
                <a:ea typeface="宋体" panose="02010600030101010101" pitchFamily="2" charset="-122"/>
              </a:rPr>
              <a:t>将消息写入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stderr</a:t>
            </a:r>
            <a:r xmlns:a="http://schemas.openxmlformats.org/drawingml/2006/main">
              <a:rPr lang="zh-CN" altLang="zh-CN">
                <a:ea typeface="宋体" panose="02010600030101010101" pitchFamily="2" charset="-122"/>
              </a:rPr>
              <a:t>可以保证即使用户重定向</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stdout ，它也会出现在屏幕上</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071197C5-2BC3-B0DB-2BE3-6290FBB43B0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5A71D27-EC45-9E9C-7ABC-96BC7C2DA99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7602F6-525C-8E4A-8000-03E3C3E5538F}" type="slidenum">
              <a:rPr lang="en-US" altLang="zh-CN" sz="1200">
                <a:latin typeface="Arial" panose="020B0604020202020204" pitchFamily="34" charset="0"/>
              </a:rPr>
              <a:pPr/>
              <a:t>59</a:t>
            </a:fld>
            <a:endParaRPr lang="en-US" altLang="zh-C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B65AECC-CB88-DB2F-663A-C724D39531CD}"/>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文件指针</a:t>
            </a:r>
          </a:p>
        </p:txBody>
      </p:sp>
      <p:sp>
        <p:nvSpPr>
          <p:cNvPr id="18435" name="Content Placeholder 2">
            <a:extLst>
              <a:ext uri="{FF2B5EF4-FFF2-40B4-BE49-F238E27FC236}">
                <a16:creationId xmlns:a16="http://schemas.microsoft.com/office/drawing/2014/main" id="{5A1EF10B-6D93-DF76-E85D-B15E66459F83}"/>
              </a:ext>
            </a:extLst>
          </p:cNvPr>
          <p:cNvSpPr>
            <a:spLocks noGrp="1"/>
          </p:cNvSpPr>
          <p:nvPr>
            <p:ph idx="1"/>
          </p:nvPr>
        </p:nvSpPr>
        <p:spPr/>
        <p:txBody>
          <a:bodyPr/>
          <a:lstStyle/>
          <a:p>
            <a:r xmlns:a="http://schemas.openxmlformats.org/drawingml/2006/main">
              <a:rPr lang="zh-CN" altLang="zh-CN">
                <a:ea typeface="宋体" panose="02010600030101010101" pitchFamily="2" charset="-122"/>
              </a:rPr>
              <a:t>访问流是通过</a:t>
            </a:r>
            <a:r xmlns:a="http://schemas.openxmlformats.org/drawingml/2006/main">
              <a:rPr lang="zh-CN" altLang="zh-CN" b="1" i="1">
                <a:ea typeface="宋体" panose="02010600030101010101" pitchFamily="2" charset="-122"/>
              </a:rPr>
              <a:t>文件指针完成的，</a:t>
            </a:r>
            <a:r xmlns:a="http://schemas.openxmlformats.org/drawingml/2006/main">
              <a:rPr lang="zh-CN" altLang="zh-CN">
                <a:ea typeface="宋体" panose="02010600030101010101" pitchFamily="2" charset="-122"/>
              </a:rPr>
              <a:t>该指针具有</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FILE类型</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FILE</a:t>
            </a:r>
            <a:r xmlns:a="http://schemas.openxmlformats.org/drawingml/2006/main">
              <a:rPr lang="zh-CN" altLang="zh-CN">
                <a:ea typeface="宋体" panose="02010600030101010101" pitchFamily="2" charset="-122"/>
              </a:rPr>
              <a:t>类型在</a:t>
            </a:r>
            <a:r xmlns:a="http://schemas.openxmlformats.org/drawingml/2006/main">
              <a:rPr lang="zh-CN" altLang="zh-CN">
                <a:ea typeface="宋体" panose="02010600030101010101" pitchFamily="2" charset="-122"/>
              </a:rPr>
              <a:t>&lt;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stdio.h&gt;中声明</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某些流由具有标准名称的文件指针表示。</a:t>
            </a:r>
          </a:p>
          <a:p>
            <a:r xmlns:a="http://schemas.openxmlformats.org/drawingml/2006/main">
              <a:rPr lang="zh-CN" altLang="zh-CN">
                <a:ea typeface="宋体" panose="02010600030101010101" pitchFamily="2" charset="-122"/>
              </a:rPr>
              <a:t>可以根据需要声明其他文件指针：</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文件*fp1，*fp2；</a:t>
            </a:r>
            <a:endParaRPr xmlns:a="http://schemas.openxmlformats.org/drawingml/2006/main" lang="en-US" altLang="zh-CN">
              <a:ea typeface="宋体" panose="02010600030101010101" pitchFamily="2" charset="-122"/>
            </a:endParaRP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B887B30-EF4D-B625-3529-2596DB31872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4C4EF70-B024-AC64-902F-72C2E426B4D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8579B8-49E7-7A41-A48D-4168C9E677E9}" type="slidenum">
              <a:rPr lang="en-US" altLang="zh-CN" sz="1200">
                <a:latin typeface="Arial" panose="020B0604020202020204" pitchFamily="34" charset="0"/>
              </a:rPr>
              <a:pPr/>
              <a:t>6</a:t>
            </a:fld>
            <a:endParaRPr lang="en-US" altLang="zh-CN"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78FDE6F4-782C-B4A9-3E48-8B70F650681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printf</a:t>
            </a:r>
            <a:r xmlns:a="http://schemas.openxmlformats.org/drawingml/2006/main">
              <a:rPr lang="zh-CN" altLang="zh-CN">
                <a:ea typeface="宋体" panose="02010600030101010101" pitchFamily="2" charset="-122"/>
              </a:rPr>
              <a:t>函数</a:t>
            </a:r>
          </a:p>
        </p:txBody>
      </p:sp>
      <p:sp>
        <p:nvSpPr>
          <p:cNvPr id="73731" name="Content Placeholder 2">
            <a:extLst>
              <a:ext uri="{FF2B5EF4-FFF2-40B4-BE49-F238E27FC236}">
                <a16:creationId xmlns:a16="http://schemas.microsoft.com/office/drawing/2014/main" id="{527E02D2-1BD2-56C7-8268-E25DE1276EB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&lt;stdio.h&gt;中</a:t>
            </a:r>
            <a:r xmlns:a="http://schemas.openxmlformats.org/drawingml/2006/main">
              <a:rPr lang="zh-CN" altLang="zh-CN">
                <a:ea typeface="宋体" panose="02010600030101010101" pitchFamily="2" charset="-122"/>
              </a:rPr>
              <a:t>的另外两个函数</a:t>
            </a:r>
            <a:r xmlns:a="http://schemas.openxmlformats.org/drawingml/2006/main">
              <a:rPr lang="zh-CN" altLang="zh-CN">
                <a:ea typeface="宋体" panose="02010600030101010101" pitchFamily="2" charset="-122"/>
              </a:rPr>
              <a:t>可以将格式化的输出写入流。</a:t>
            </a:r>
          </a:p>
          <a:p>
            <a:r xmlns:a="http://schemas.openxmlformats.org/drawingml/2006/main">
              <a:rPr lang="zh-CN" altLang="zh-CN">
                <a:ea typeface="宋体" panose="02010600030101010101" pitchFamily="2" charset="-122"/>
              </a:rPr>
              <a:t>这些名为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vfprintf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vprintf的函数</a:t>
            </a:r>
            <a:r xmlns:a="http://schemas.openxmlformats.org/drawingml/2006/main">
              <a:rPr lang="zh-CN" altLang="zh-CN">
                <a:ea typeface="宋体" panose="02010600030101010101" pitchFamily="2" charset="-122"/>
              </a:rPr>
              <a:t>相当晦涩难懂。</a:t>
            </a:r>
          </a:p>
          <a:p>
            <a:r xmlns:a="http://schemas.openxmlformats.org/drawingml/2006/main">
              <a:rPr lang="zh-CN" altLang="zh-CN">
                <a:ea typeface="宋体" panose="02010600030101010101" pitchFamily="2" charset="-122"/>
              </a:rPr>
              <a:t>两者都依赖于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&lt;stdarg.h&gt;中声明的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va_list</a:t>
            </a:r>
            <a:r xmlns:a="http://schemas.openxmlformats.org/drawingml/2006/main">
              <a:rPr lang="zh-CN" altLang="zh-CN">
                <a:ea typeface="宋体" panose="02010600030101010101" pitchFamily="2" charset="-122"/>
              </a:rPr>
              <a:t>类型，</a:t>
            </a:r>
            <a:r xmlns:a="http://schemas.openxmlformats.org/drawingml/2006/main">
              <a:rPr lang="zh-CN" altLang="zh-CN">
                <a:ea typeface="宋体" panose="02010600030101010101" pitchFamily="2" charset="-122"/>
              </a:rPr>
              <a:t>因此它们与该标题一起讨论。</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E8C19645-27F8-495A-0681-C1EEB21D81E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D68F991-FAF0-ED06-0D9F-CE60A6B7ECB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0FEE87-5EA0-0E4C-A15A-11CDE2E9331E}" type="slidenum">
              <a:rPr lang="en-US" altLang="zh-CN" sz="1200">
                <a:latin typeface="Arial" panose="020B0604020202020204" pitchFamily="34" charset="0"/>
              </a:rPr>
              <a:pPr/>
              <a:t>60</a:t>
            </a:fld>
            <a:endParaRPr lang="en-US" altLang="zh-CN"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6D2CCF96-02B1-7B96-7B8A-CD1929BEB7F1}"/>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74755" name="Content Placeholder 2">
            <a:extLst>
              <a:ext uri="{FF2B5EF4-FFF2-40B4-BE49-F238E27FC236}">
                <a16:creationId xmlns:a16="http://schemas.microsoft.com/office/drawing/2014/main" id="{EB750A1B-1473-5220-CB09-76C169E44355}"/>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fprintf</a:t>
            </a:r>
            <a:r xmlns:a="http://schemas.openxmlformats.org/drawingml/2006/main">
              <a:rPr lang="zh-CN" altLang="zh-CN">
                <a:ea typeface="宋体" panose="02010600030101010101" pitchFamily="2" charset="-122"/>
              </a:rPr>
              <a:t>都</a:t>
            </a:r>
            <a:r xmlns:a="http://schemas.openxmlformats.org/drawingml/2006/main">
              <a:rPr lang="zh-CN" altLang="zh-CN">
                <a:ea typeface="宋体" panose="02010600030101010101" pitchFamily="2" charset="-122"/>
              </a:rPr>
              <a:t>需要包含普通字符和/或转换规范的格式字符串。</a:t>
            </a:r>
          </a:p>
          <a:p>
            <a:pPr xmlns:a="http://schemas.openxmlformats.org/drawingml/2006/main" lvl="1"/>
            <a:r xmlns:a="http://schemas.openxmlformats.org/drawingml/2006/main">
              <a:rPr lang="zh-CN" altLang="zh-CN">
                <a:ea typeface="宋体" panose="02010600030101010101" pitchFamily="2" charset="-122"/>
              </a:rPr>
              <a:t>普通字符按原样打印。</a:t>
            </a:r>
          </a:p>
          <a:p>
            <a:pPr xmlns:a="http://schemas.openxmlformats.org/drawingml/2006/main" lvl="1"/>
            <a:r xmlns:a="http://schemas.openxmlformats.org/drawingml/2006/main">
              <a:rPr lang="zh-CN" altLang="zh-CN">
                <a:ea typeface="宋体" panose="02010600030101010101" pitchFamily="2" charset="-122"/>
              </a:rPr>
              <a:t>转换规范描述了如何将剩余的参数转换为字符形式以供显示。</a:t>
            </a:r>
          </a:p>
        </p:txBody>
      </p:sp>
      <p:sp>
        <p:nvSpPr>
          <p:cNvPr id="4" name="Footer Placeholder 3">
            <a:extLst>
              <a:ext uri="{FF2B5EF4-FFF2-40B4-BE49-F238E27FC236}">
                <a16:creationId xmlns:a16="http://schemas.microsoft.com/office/drawing/2014/main" id="{7F6CFDF0-5D48-2600-0883-3A863E05955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3AD6230-5F14-6CA3-1798-2E59DFE517E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93C12D4-CECE-4A4B-89BB-DF440A220646}" type="slidenum">
              <a:rPr lang="en-US" altLang="zh-CN" sz="1200">
                <a:latin typeface="Arial" panose="020B0604020202020204" pitchFamily="34" charset="0"/>
              </a:rPr>
              <a:pPr/>
              <a:t>61</a:t>
            </a:fld>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046B7447-B6D6-6810-B38B-988195FC57B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75779" name="Content Placeholder 2">
            <a:extLst>
              <a:ext uri="{FF2B5EF4-FFF2-40B4-BE49-F238E27FC236}">
                <a16:creationId xmlns:a16="http://schemas.microsoft.com/office/drawing/2014/main" id="{C197F747-1451-3A4F-5CE1-19D05B5F7DC5}"/>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转换规范由</a:t>
            </a:r>
            <a:r xmlns:a="http://schemas.openxmlformats.org/drawingml/2006/main">
              <a:rPr lang="zh-CN" altLang="zh-CN">
                <a:ea typeface="宋体" panose="02010600030101010101" pitchFamily="2" charset="-122"/>
              </a:rPr>
              <a:t>%</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字符组成</a:t>
            </a:r>
            <a:r xmlns:a="http://schemas.openxmlformats.org/drawingml/2006/main">
              <a:rPr lang="zh-CN" altLang="zh-CN">
                <a:ea typeface="宋体" panose="02010600030101010101" pitchFamily="2" charset="-122"/>
              </a:rPr>
              <a:t>，后跟多达五个不同的项目：</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E1CF563-B547-9439-B737-F654DBDD5ADB}"/>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6AF08F0-7444-A3CB-5018-663B84EAD1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A087A3-E3DE-B34E-A340-E1C76BDC9212}" type="slidenum">
              <a:rPr lang="en-US" altLang="zh-CN" sz="1200">
                <a:latin typeface="Arial" panose="020B0604020202020204" pitchFamily="34" charset="0"/>
              </a:rPr>
              <a:pPr/>
              <a:t>62</a:t>
            </a:fld>
            <a:endParaRPr lang="en-US" altLang="zh-CN" sz="1800"/>
          </a:p>
        </p:txBody>
      </p:sp>
      <p:pic>
        <p:nvPicPr>
          <p:cNvPr id="75782" name="Picture 6">
            <a:extLst>
              <a:ext uri="{FF2B5EF4-FFF2-40B4-BE49-F238E27FC236}">
                <a16:creationId xmlns:a16="http://schemas.microsoft.com/office/drawing/2014/main" id="{141C9A60-6541-FB9F-8DF9-4CF906817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994025"/>
            <a:ext cx="4230687"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049BFBE6-6164-3C4A-38F4-FEB327E5526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76803" name="Content Placeholder 2">
            <a:extLst>
              <a:ext uri="{FF2B5EF4-FFF2-40B4-BE49-F238E27FC236}">
                <a16:creationId xmlns:a16="http://schemas.microsoft.com/office/drawing/2014/main" id="{347045E7-E65D-199A-ECD3-1B15EB40C5ED}"/>
              </a:ext>
            </a:extLst>
          </p:cNvPr>
          <p:cNvSpPr>
            <a:spLocks noGrp="1"/>
          </p:cNvSpPr>
          <p:nvPr>
            <p:ph idx="1"/>
          </p:nvPr>
        </p:nvSpPr>
        <p:spPr>
          <a:xfrm>
            <a:off x="685800" y="1524000"/>
            <a:ext cx="8001000" cy="4800600"/>
          </a:xfrm>
        </p:spPr>
        <p:txBody>
          <a:bodyPr/>
          <a:lstStyle/>
          <a:p>
            <a:pPr xmlns:a="http://schemas.openxmlformats.org/drawingml/2006/main">
              <a:tabLst>
                <a:tab pos="1828800" algn="ctr"/>
                <a:tab pos="3657600" algn="l"/>
              </a:tabLst>
              <a:defRPr/>
            </a:pPr>
            <a:r xmlns:a="http://schemas.openxmlformats.org/drawingml/2006/main">
              <a:rPr lang="zh-CN" b="1" i="1" dirty="0"/>
              <a:t>标志</a:t>
            </a:r>
            <a:r xmlns:a="http://schemas.openxmlformats.org/drawingml/2006/main">
              <a:rPr lang="zh-CN" dirty="0"/>
              <a:t>（可选；允许多个）：</a:t>
            </a:r>
          </a:p>
          <a:p>
            <a:pPr xmlns:a="http://schemas.openxmlformats.org/drawingml/2006/main" marL="0" indent="0">
              <a:lnSpc>
                <a:spcPct val="80000"/>
              </a:lnSpc>
              <a:spcBef>
                <a:spcPts val="1200"/>
              </a:spcBef>
              <a:buFontTx/>
              <a:buNone/>
              <a:tabLst>
                <a:tab pos="292100" algn="ctr"/>
                <a:tab pos="914400" algn="l"/>
              </a:tabLst>
              <a:defRPr/>
            </a:pPr>
            <a:r xmlns:a="http://schemas.openxmlformats.org/drawingml/2006/main">
              <a:rPr lang="zh-CN" sz="2200" b="1" i="1" dirty="0"/>
              <a:t>标志含义</a:t>
            </a:r>
          </a:p>
          <a:p>
            <a:pPr xmlns:a="http://schemas.openxmlformats.org/drawingml/2006/main" marL="0" indent="0">
              <a:lnSpc>
                <a:spcPct val="80000"/>
              </a:lnSpc>
              <a:spcBef>
                <a:spcPts val="800"/>
              </a:spcBef>
              <a:buFontTx/>
              <a:buNone/>
              <a:tabLst>
                <a:tab pos="292100" algn="ctr"/>
                <a:tab pos="914400" algn="l"/>
              </a:tabLst>
              <a:defRPr/>
            </a:pPr>
            <a:r xmlns:a="http://schemas.openxmlformats.org/drawingml/2006/main">
              <a:rPr lang="zh-CN" sz="2200" dirty="0">
                <a:latin typeface="Courier New" pitchFamily="49" charset="0"/>
                <a:cs typeface="Courier New" pitchFamily="49" charset="0"/>
              </a:rPr>
              <a:t>-</a:t>
            </a:r>
            <a:r xmlns:a="http://schemas.openxmlformats.org/drawingml/2006/main">
              <a:rPr lang="zh-CN" sz="2200" dirty="0"/>
              <a:t>在字段内左对齐。</a:t>
            </a:r>
          </a:p>
          <a:p>
            <a:pPr xmlns:a="http://schemas.openxmlformats.org/drawingml/2006/main" marL="0" indent="0">
              <a:lnSpc>
                <a:spcPct val="80000"/>
              </a:lnSpc>
              <a:spcBef>
                <a:spcPts val="800"/>
              </a:spcBef>
              <a:buFontTx/>
              <a:buNone/>
              <a:tabLst>
                <a:tab pos="292100" algn="ctr"/>
                <a:tab pos="914400" algn="l"/>
              </a:tabLst>
              <a:defRPr/>
            </a:pPr>
            <a:r xmlns:a="http://schemas.openxmlformats.org/drawingml/2006/main">
              <a:rPr lang="zh-CN" sz="2200" dirty="0">
                <a:latin typeface="Courier New" pitchFamily="49" charset="0"/>
                <a:cs typeface="Courier New" pitchFamily="49" charset="0"/>
              </a:rPr>
              <a:t>+</a:t>
            </a:r>
            <a:r xmlns:a="http://schemas.openxmlformats.org/drawingml/2006/main">
              <a:rPr lang="zh-CN" sz="2200" dirty="0"/>
              <a:t>签名转换产生的数字总是以</a:t>
            </a:r>
          </a:p>
          <a:p>
            <a:pPr xmlns:a="http://schemas.openxmlformats.org/drawingml/2006/main" marL="0" indent="0">
              <a:lnSpc>
                <a:spcPct val="80000"/>
              </a:lnSpc>
              <a:spcBef>
                <a:spcPts val="600"/>
              </a:spcBef>
              <a:buFontTx/>
              <a:buNone/>
              <a:tabLst>
                <a:tab pos="292100" algn="ctr"/>
                <a:tab pos="914400" algn="l"/>
              </a:tabLst>
              <a:defRPr/>
            </a:pPr>
            <a:r xmlns:a="http://schemas.openxmlformats.org/drawingml/2006/main">
              <a:rPr lang="zh-CN" sz="2200" dirty="0">
                <a:latin typeface="Courier New" pitchFamily="49" charset="0"/>
                <a:cs typeface="Courier New" pitchFamily="49" charset="0"/>
              </a:rPr>
              <a:t>+</a:t>
            </a:r>
            <a:r xmlns:a="http://schemas.openxmlformats.org/drawingml/2006/main">
              <a:rPr lang="zh-CN" sz="2200" dirty="0"/>
              <a:t>或</a:t>
            </a:r>
            <a:r xmlns:a="http://schemas.openxmlformats.org/drawingml/2006/main">
              <a:rPr lang="zh-CN" sz="2200" dirty="0">
                <a:latin typeface="Courier New" pitchFamily="49" charset="0"/>
                <a:cs typeface="Courier New" pitchFamily="49" charset="0"/>
              </a:rPr>
              <a:t>- </a:t>
            </a:r>
            <a:r xmlns:a="http://schemas.openxmlformats.org/drawingml/2006/main">
              <a:rPr lang="zh-CN" sz="2200" dirty="0"/>
              <a:t>。</a:t>
            </a:r>
          </a:p>
          <a:p>
            <a:pPr xmlns:a="http://schemas.openxmlformats.org/drawingml/2006/main" marL="0" indent="0">
              <a:lnSpc>
                <a:spcPct val="80000"/>
              </a:lnSpc>
              <a:spcBef>
                <a:spcPts val="800"/>
              </a:spcBef>
              <a:buFontTx/>
              <a:buNone/>
              <a:tabLst>
                <a:tab pos="292100" algn="ctr"/>
                <a:tab pos="914400" algn="l"/>
              </a:tabLst>
              <a:defRPr/>
            </a:pPr>
            <a:r xmlns:a="http://schemas.openxmlformats.org/drawingml/2006/main">
              <a:rPr lang="zh-CN" sz="2200" dirty="0"/>
              <a:t>由有符号转换产生的非负数</a:t>
            </a:r>
            <a:r xmlns:a="http://schemas.openxmlformats.org/drawingml/2006/main">
              <a:rPr lang="zh-CN" sz="2200" i="1" dirty="0"/>
              <a:t>是</a:t>
            </a:r>
          </a:p>
          <a:p>
            <a:pPr xmlns:a="http://schemas.openxmlformats.org/drawingml/2006/main" marL="0" indent="0">
              <a:lnSpc>
                <a:spcPct val="80000"/>
              </a:lnSpc>
              <a:spcBef>
                <a:spcPts val="600"/>
              </a:spcBef>
              <a:buFontTx/>
              <a:buNone/>
              <a:tabLst>
                <a:tab pos="292100" algn="ctr"/>
                <a:tab pos="914400" algn="l"/>
              </a:tabLst>
              <a:defRPr/>
            </a:pPr>
            <a:r xmlns:a="http://schemas.openxmlformats.org/drawingml/2006/main">
              <a:rPr lang="zh-CN" sz="2200" dirty="0"/>
              <a:t>前面有一个空格。</a:t>
            </a:r>
          </a:p>
          <a:p>
            <a:pPr xmlns:a="http://schemas.openxmlformats.org/drawingml/2006/main" marL="0" indent="0">
              <a:lnSpc>
                <a:spcPct val="80000"/>
              </a:lnSpc>
              <a:spcBef>
                <a:spcPts val="800"/>
              </a:spcBef>
              <a:buFontTx/>
              <a:buNone/>
              <a:tabLst>
                <a:tab pos="292100" algn="ctr"/>
                <a:tab pos="914400" algn="l"/>
              </a:tabLst>
              <a:defRPr/>
            </a:pPr>
            <a:r xmlns:a="http://schemas.openxmlformats.org/drawingml/2006/main">
              <a:rPr lang="zh-CN" sz="2200" dirty="0">
                <a:latin typeface="Courier New" pitchFamily="49" charset="0"/>
                <a:cs typeface="Courier New" pitchFamily="49" charset="0"/>
              </a:rPr>
              <a:t>#八进制数以</a:t>
            </a:r>
            <a:r xmlns:a="http://schemas.openxmlformats.org/drawingml/2006/main">
              <a:rPr lang="zh-CN" sz="2200" dirty="0">
                <a:latin typeface="Courier New" pitchFamily="49" charset="0"/>
                <a:cs typeface="Courier New" pitchFamily="49" charset="0"/>
              </a:rPr>
              <a:t>0</a:t>
            </a:r>
            <a:r xmlns:a="http://schemas.openxmlformats.org/drawingml/2006/main">
              <a:rPr lang="zh-CN" sz="2200" dirty="0"/>
              <a:t>开头</a:t>
            </a:r>
            <a:r xmlns:a="http://schemas.openxmlformats.org/drawingml/2006/main">
              <a:rPr lang="zh-CN" sz="2200" dirty="0"/>
              <a:t>，非零十六进制数</a:t>
            </a:r>
          </a:p>
          <a:p>
            <a:pPr xmlns:a="http://schemas.openxmlformats.org/drawingml/2006/main" marL="0" indent="0">
              <a:lnSpc>
                <a:spcPct val="80000"/>
              </a:lnSpc>
              <a:spcBef>
                <a:spcPts val="600"/>
              </a:spcBef>
              <a:buFontTx/>
              <a:buNone/>
              <a:tabLst>
                <a:tab pos="292100" algn="ctr"/>
                <a:tab pos="914400" algn="l"/>
              </a:tabLst>
              <a:defRPr/>
            </a:pPr>
            <a:r xmlns:a="http://schemas.openxmlformats.org/drawingml/2006/main">
              <a:rPr lang="zh-CN" sz="2200" dirty="0"/>
              <a:t>与</a:t>
            </a:r>
            <a:r xmlns:a="http://schemas.openxmlformats.org/drawingml/2006/main">
              <a:rPr lang="zh-CN" sz="2200" dirty="0">
                <a:latin typeface="Courier New" pitchFamily="49" charset="0"/>
                <a:cs typeface="Courier New" pitchFamily="49" charset="0"/>
              </a:rPr>
              <a:t>0x</a:t>
            </a:r>
            <a:r xmlns:a="http://schemas.openxmlformats.org/drawingml/2006/main">
              <a:rPr lang="zh-CN" sz="2200" dirty="0"/>
              <a:t>或</a:t>
            </a:r>
            <a:r xmlns:a="http://schemas.openxmlformats.org/drawingml/2006/main">
              <a:rPr lang="zh-CN" sz="2200" dirty="0">
                <a:latin typeface="Courier New" pitchFamily="49" charset="0"/>
                <a:cs typeface="Courier New" pitchFamily="49" charset="0"/>
              </a:rPr>
              <a:t>0X </a:t>
            </a:r>
            <a:r xmlns:a="http://schemas.openxmlformats.org/drawingml/2006/main">
              <a:rPr lang="zh-CN" sz="2200" dirty="0"/>
              <a:t>。浮点数总是有一个</a:t>
            </a:r>
          </a:p>
          <a:p>
            <a:pPr xmlns:a="http://schemas.openxmlformats.org/drawingml/2006/main" marL="0" indent="0">
              <a:lnSpc>
                <a:spcPct val="80000"/>
              </a:lnSpc>
              <a:spcBef>
                <a:spcPts val="600"/>
              </a:spcBef>
              <a:buFontTx/>
              <a:buNone/>
              <a:tabLst>
                <a:tab pos="292100" algn="ctr"/>
                <a:tab pos="914400" algn="l"/>
              </a:tabLst>
              <a:defRPr/>
            </a:pPr>
            <a:r xmlns:a="http://schemas.openxmlformats.org/drawingml/2006/main">
              <a:rPr lang="zh-CN" sz="2200" dirty="0"/>
              <a:t>小数点。尾随零不会从数字中删除</a:t>
            </a:r>
          </a:p>
          <a:p>
            <a:pPr xmlns:a="http://schemas.openxmlformats.org/drawingml/2006/main" marL="0" indent="0">
              <a:lnSpc>
                <a:spcPct val="80000"/>
              </a:lnSpc>
              <a:spcBef>
                <a:spcPts val="600"/>
              </a:spcBef>
              <a:buFontTx/>
              <a:buNone/>
              <a:tabLst>
                <a:tab pos="292100" algn="ctr"/>
                <a:tab pos="914400" algn="l"/>
              </a:tabLst>
              <a:defRPr/>
            </a:pPr>
            <a:r xmlns:a="http://schemas.openxmlformats.org/drawingml/2006/main">
              <a:rPr lang="zh-CN" sz="2200" dirty="0">
                <a:latin typeface="Courier New" pitchFamily="49" charset="0"/>
                <a:cs typeface="Courier New" pitchFamily="49" charset="0"/>
              </a:rPr>
              <a:t>g</a:t>
            </a:r>
            <a:r xmlns:a="http://schemas.openxmlformats.org/drawingml/2006/main">
              <a:rPr lang="zh-CN" sz="2200" dirty="0"/>
              <a:t>或</a:t>
            </a:r>
            <a:r xmlns:a="http://schemas.openxmlformats.org/drawingml/2006/main">
              <a:rPr lang="zh-CN" sz="2200" dirty="0">
                <a:latin typeface="Courier New" pitchFamily="49" charset="0"/>
                <a:cs typeface="Courier New" pitchFamily="49" charset="0"/>
              </a:rPr>
              <a:t>G</a:t>
            </a:r>
            <a:r xmlns:a="http://schemas.openxmlformats.org/drawingml/2006/main">
              <a:rPr lang="zh-CN" sz="2200" dirty="0"/>
              <a:t>转换</a:t>
            </a:r>
            <a:r xmlns:a="http://schemas.openxmlformats.org/drawingml/2006/main">
              <a:rPr lang="zh-CN" sz="2200" dirty="0"/>
              <a:t>打印。</a:t>
            </a:r>
          </a:p>
          <a:p>
            <a:pPr xmlns:a="http://schemas.openxmlformats.org/drawingml/2006/main" marL="0" indent="0">
              <a:lnSpc>
                <a:spcPct val="80000"/>
              </a:lnSpc>
              <a:spcBef>
                <a:spcPts val="800"/>
              </a:spcBef>
              <a:buFontTx/>
              <a:buNone/>
              <a:tabLst>
                <a:tab pos="292100" algn="ctr"/>
                <a:tab pos="914400" algn="l"/>
              </a:tabLst>
              <a:defRPr/>
            </a:pPr>
            <a:r xmlns:a="http://schemas.openxmlformats.org/drawingml/2006/main">
              <a:rPr lang="zh-CN" sz="2200" dirty="0">
                <a:latin typeface="Courier New" pitchFamily="49" charset="0"/>
                <a:cs typeface="Courier New" pitchFamily="49" charset="0"/>
              </a:rPr>
              <a:t>0</a:t>
            </a:r>
            <a:r xmlns:a="http://schemas.openxmlformats.org/drawingml/2006/main">
              <a:rPr lang="zh-CN" sz="2200" dirty="0"/>
              <a:t>数字用前导零填充，直到字段宽度。</a:t>
            </a:r>
            <a:endParaRPr xmlns:a="http://schemas.openxmlformats.org/drawingml/2006/main" lang="en-US" sz="2200" dirty="0">
              <a:latin typeface="Courier New" pitchFamily="49" charset="0"/>
              <a:cs typeface="Courier New" pitchFamily="49" charset="0"/>
            </a:endParaRPr>
          </a:p>
          <a:p>
            <a:pPr xmlns:a="http://schemas.openxmlformats.org/drawingml/2006/main" marL="0" indent="0">
              <a:lnSpc>
                <a:spcPct val="80000"/>
              </a:lnSpc>
              <a:spcBef>
                <a:spcPts val="0"/>
              </a:spcBef>
              <a:buFontTx/>
              <a:buNone/>
              <a:tabLst>
                <a:tab pos="292100" algn="ctr"/>
                <a:tab pos="914400" algn="l"/>
              </a:tabLst>
              <a:defRPr/>
            </a:pPr>
            <a:r xmlns:a="http://schemas.openxmlformats.org/drawingml/2006/main">
              <a:rPr lang="zh-CN" sz="2200" i="1" dirty="0"/>
              <a:t>（零）</a:t>
            </a:r>
            <a:r xmlns:a="http://schemas.openxmlformats.org/drawingml/2006/main">
              <a:rPr lang="zh-CN" sz="2200" dirty="0"/>
              <a:t> </a:t>
            </a:r>
          </a:p>
        </p:txBody>
      </p:sp>
      <p:sp>
        <p:nvSpPr>
          <p:cNvPr id="4" name="Footer Placeholder 3">
            <a:extLst>
              <a:ext uri="{FF2B5EF4-FFF2-40B4-BE49-F238E27FC236}">
                <a16:creationId xmlns:a16="http://schemas.microsoft.com/office/drawing/2014/main" id="{9AFBE42C-59ED-FE1F-2D71-42D82FD354DA}"/>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99FBBD7-C69E-F007-9BF5-D33ABF1981A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C8CE774-9690-6E47-AF86-61A58B4C1224}" type="slidenum">
              <a:rPr lang="en-US" altLang="zh-CN" sz="1200">
                <a:latin typeface="Arial" panose="020B0604020202020204" pitchFamily="34" charset="0"/>
              </a:rPr>
              <a:pPr/>
              <a:t>63</a:t>
            </a:fld>
            <a:endParaRPr lang="en-US" altLang="zh-CN"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C857A314-7A45-5483-70F0-CDB3CE65F01F}"/>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77827" name="Content Placeholder 2">
            <a:extLst>
              <a:ext uri="{FF2B5EF4-FFF2-40B4-BE49-F238E27FC236}">
                <a16:creationId xmlns:a16="http://schemas.microsoft.com/office/drawing/2014/main" id="{F21AA1BD-2AD5-7734-F076-C43325CAE6CD}"/>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最小字段宽度</a:t>
            </a:r>
            <a:r xmlns:a="http://schemas.openxmlformats.org/drawingml/2006/main">
              <a:rPr lang="zh-CN" altLang="zh-CN">
                <a:ea typeface="宋体" panose="02010600030101010101" pitchFamily="2" charset="-122"/>
              </a:rPr>
              <a:t>（可选）。太小而无法占据该字段的项目将被填充。</a:t>
            </a:r>
          </a:p>
          <a:p>
            <a:pPr xmlns:a="http://schemas.openxmlformats.org/drawingml/2006/main" lvl="1"/>
            <a:r xmlns:a="http://schemas.openxmlformats.org/drawingml/2006/main">
              <a:rPr lang="zh-CN" altLang="zh-CN">
                <a:ea typeface="宋体" panose="02010600030101010101" pitchFamily="2" charset="-122"/>
              </a:rPr>
              <a:t>默认情况下，空格会添加到项目的左侧。</a:t>
            </a:r>
          </a:p>
          <a:p>
            <a:r xmlns:a="http://schemas.openxmlformats.org/drawingml/2006/main">
              <a:rPr lang="zh-CN" altLang="zh-CN">
                <a:ea typeface="宋体" panose="02010600030101010101" pitchFamily="2" charset="-122"/>
              </a:rPr>
              <a:t>对于字段宽度而言太大的项目仍将完整显示。</a:t>
            </a:r>
          </a:p>
          <a:p>
            <a:r xmlns:a="http://schemas.openxmlformats.org/drawingml/2006/main">
              <a:rPr lang="zh-CN" altLang="zh-CN">
                <a:ea typeface="宋体" panose="02010600030101010101" pitchFamily="2" charset="-122"/>
              </a:rPr>
              <a:t>字段宽度是整数或字符</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如果</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存在，则从下一个参数获取字段宽度。</a:t>
            </a:r>
          </a:p>
        </p:txBody>
      </p:sp>
      <p:sp>
        <p:nvSpPr>
          <p:cNvPr id="4" name="Footer Placeholder 3">
            <a:extLst>
              <a:ext uri="{FF2B5EF4-FFF2-40B4-BE49-F238E27FC236}">
                <a16:creationId xmlns:a16="http://schemas.microsoft.com/office/drawing/2014/main" id="{ECC8C68E-F788-61F2-4064-2DCDB53DD21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7E82F7E7-1752-2EA7-69C1-985CCED670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EB357B-293B-6347-869D-1856183E25F5}" type="slidenum">
              <a:rPr lang="en-US" altLang="zh-CN" sz="1200">
                <a:latin typeface="Arial" panose="020B0604020202020204" pitchFamily="34" charset="0"/>
              </a:rPr>
              <a:pPr/>
              <a:t>64</a:t>
            </a:fld>
            <a:endParaRPr lang="en-US" altLang="zh-CN"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BD122B36-CE11-6E88-B317-4C84435E950D}"/>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78851" name="Content Placeholder 2">
            <a:extLst>
              <a:ext uri="{FF2B5EF4-FFF2-40B4-BE49-F238E27FC236}">
                <a16:creationId xmlns:a16="http://schemas.microsoft.com/office/drawing/2014/main" id="{830364A5-0E22-F527-BA1D-200DD01BEFA1}"/>
              </a:ext>
            </a:extLst>
          </p:cNvPr>
          <p:cNvSpPr>
            <a:spLocks noGrp="1"/>
          </p:cNvSpPr>
          <p:nvPr>
            <p:ph idx="1"/>
          </p:nvPr>
        </p:nvSpPr>
        <p:spPr/>
        <p:txBody>
          <a:bodyPr/>
          <a:lstStyle/>
          <a:p>
            <a:pPr xmlns:a="http://schemas.openxmlformats.org/drawingml/2006/main">
              <a:tabLst>
                <a:tab pos="2166938" algn="r"/>
                <a:tab pos="2286000" algn="l"/>
              </a:tabLst>
            </a:pPr>
            <a:r xmlns:a="http://schemas.openxmlformats.org/drawingml/2006/main">
              <a:rPr lang="zh-CN" altLang="zh-CN" sz="2700" b="1" i="1">
                <a:ea typeface="宋体" panose="02010600030101010101" pitchFamily="2" charset="-122"/>
              </a:rPr>
              <a:t>精度</a:t>
            </a:r>
            <a:r xmlns:a="http://schemas.openxmlformats.org/drawingml/2006/main">
              <a:rPr lang="zh-CN" altLang="zh-CN" sz="2700">
                <a:ea typeface="宋体" panose="02010600030101010101" pitchFamily="2" charset="-122"/>
              </a:rPr>
              <a:t>（可选）。精度的含义取决于转换：</a:t>
            </a:r>
          </a:p>
          <a:p>
            <a:pPr xmlns:a="http://schemas.openxmlformats.org/drawingml/2006/main">
              <a:buFontTx/>
              <a:buNone/>
              <a:tabLst>
                <a:tab pos="2166938" algn="r"/>
                <a:tab pos="2286000" algn="l"/>
              </a:tabLst>
            </a:pP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i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300">
                <a:ea typeface="宋体" panose="02010600030101010101" pitchFamily="2" charset="-122"/>
              </a:rPr>
              <a:t>：最小位数（前导零是</a:t>
            </a:r>
          </a:p>
          <a:p>
            <a:pPr xmlns:a="http://schemas.openxmlformats.org/drawingml/2006/main">
              <a:spcBef>
                <a:spcPct val="0"/>
              </a:spcBef>
              <a:buFontTx/>
              <a:buNone/>
              <a:tabLst>
                <a:tab pos="2166938" algn="r"/>
                <a:tab pos="2286000" algn="l"/>
              </a:tabLst>
            </a:pPr>
            <a:r xmlns:a="http://schemas.openxmlformats.org/drawingml/2006/main">
              <a:rPr lang="zh-CN" altLang="zh-CN" sz="2300">
                <a:ea typeface="宋体" panose="02010600030101010101" pitchFamily="2" charset="-122"/>
              </a:rPr>
              <a:t>如果数字的位数较少，则添加）</a:t>
            </a:r>
          </a:p>
          <a:p>
            <a:pPr xmlns:a="http://schemas.openxmlformats.org/drawingml/2006/main">
              <a:buFontTx/>
              <a:buNone/>
              <a:tabLst>
                <a:tab pos="2166938" algn="r"/>
                <a:tab pos="2286000" algn="l"/>
              </a:tabLst>
            </a:pP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300">
                <a:ea typeface="宋体" panose="02010600030101010101" pitchFamily="2" charset="-122"/>
              </a:rPr>
              <a:t>: 小数点后的位数</a:t>
            </a:r>
          </a:p>
          <a:p>
            <a:pPr xmlns:a="http://schemas.openxmlformats.org/drawingml/2006/main">
              <a:buFontTx/>
              <a:buNone/>
              <a:tabLst>
                <a:tab pos="2166938" algn="r"/>
                <a:tab pos="2286000" algn="l"/>
              </a:tabLst>
            </a:pP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g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G </a:t>
            </a:r>
            <a:r xmlns:a="http://schemas.openxmlformats.org/drawingml/2006/main">
              <a:rPr lang="zh-CN" altLang="zh-CN" sz="2300">
                <a:ea typeface="宋体" panose="02010600030101010101" pitchFamily="2" charset="-122"/>
              </a:rPr>
              <a:t>: 有效位数</a:t>
            </a:r>
          </a:p>
          <a:p>
            <a:pPr xmlns:a="http://schemas.openxmlformats.org/drawingml/2006/main">
              <a:buFontTx/>
              <a:buNone/>
              <a:tabLst>
                <a:tab pos="2166938" algn="r"/>
                <a:tab pos="2286000" algn="l"/>
              </a:tabLst>
            </a:pP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s </a:t>
            </a:r>
            <a:r xmlns:a="http://schemas.openxmlformats.org/drawingml/2006/main">
              <a:rPr lang="zh-CN" altLang="zh-CN" sz="2300">
                <a:ea typeface="宋体" panose="02010600030101010101" pitchFamily="2" charset="-122"/>
              </a:rPr>
              <a:t>: 最大字节数</a:t>
            </a:r>
          </a:p>
          <a:p>
            <a:pPr xmlns:a="http://schemas.openxmlformats.org/drawingml/2006/main">
              <a:tabLst>
                <a:tab pos="2166938" algn="r"/>
                <a:tab pos="2286000" algn="l"/>
              </a:tabLst>
            </a:pPr>
            <a:r xmlns:a="http://schemas.openxmlformats.org/drawingml/2006/main">
              <a:rPr lang="zh-CN" altLang="zh-CN" sz="2700">
                <a:ea typeface="宋体" panose="02010600030101010101" pitchFamily="2" charset="-122"/>
              </a:rPr>
              <a:t>精度是一个句点 ( </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700">
                <a:ea typeface="宋体" panose="02010600030101010101" pitchFamily="2" charset="-122"/>
              </a:rPr>
              <a:t>)，后跟一个整数或字符</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700">
                <a:ea typeface="宋体" panose="02010600030101010101" pitchFamily="2" charset="-122"/>
              </a:rPr>
              <a:t>。</a:t>
            </a:r>
          </a:p>
          <a:p>
            <a:pPr xmlns:a="http://schemas.openxmlformats.org/drawingml/2006/main" lvl="1">
              <a:tabLst>
                <a:tab pos="2166938" algn="r"/>
                <a:tab pos="2286000" algn="l"/>
              </a:tabLst>
            </a:pPr>
            <a:r xmlns:a="http://schemas.openxmlformats.org/drawingml/2006/main">
              <a:rPr lang="zh-CN" altLang="zh-CN" sz="2300">
                <a:ea typeface="宋体" panose="02010600030101010101" pitchFamily="2" charset="-122"/>
              </a:rPr>
              <a:t>如果</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300">
                <a:ea typeface="宋体" panose="02010600030101010101" pitchFamily="2" charset="-122"/>
              </a:rPr>
              <a:t>存在，则从下一个参数获得精度。</a:t>
            </a:r>
          </a:p>
          <a:p>
            <a:pPr>
              <a:tabLst>
                <a:tab pos="2166938" algn="r"/>
                <a:tab pos="2286000" algn="l"/>
              </a:tabLst>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0A2C104E-AE07-3C0F-E764-61D6A9A2C64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76A3A23-FCFC-49E5-FC08-98E6519F33B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309A74-5185-5043-834A-C9B27DDD758E}" type="slidenum">
              <a:rPr lang="en-US" altLang="zh-CN" sz="1200">
                <a:latin typeface="Arial" panose="020B0604020202020204" pitchFamily="34" charset="0"/>
              </a:rPr>
              <a:pPr/>
              <a:t>65</a:t>
            </a:fld>
            <a:endParaRPr lang="en-US" altLang="zh-CN"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56C4CD99-ECD4-D229-EE5C-938D31104889}"/>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79875" name="Content Placeholder 2">
            <a:extLst>
              <a:ext uri="{FF2B5EF4-FFF2-40B4-BE49-F238E27FC236}">
                <a16:creationId xmlns:a16="http://schemas.microsoft.com/office/drawing/2014/main" id="{0E84FF28-37BF-FB1F-F2AF-695CCE555DC1}"/>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长度修饰符</a:t>
            </a:r>
            <a:r xmlns:a="http://schemas.openxmlformats.org/drawingml/2006/main">
              <a:rPr lang="zh-CN" altLang="zh-CN">
                <a:ea typeface="宋体" panose="02010600030101010101" pitchFamily="2" charset="-122"/>
              </a:rPr>
              <a:t>（可选）。表示要显示的项目的类型比正常的长或短。</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a:ea typeface="宋体" panose="02010600030101010101" pitchFamily="2" charset="-122"/>
              </a:rPr>
              <a:t>通常指的是一个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值；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%hd</a:t>
            </a:r>
            <a:r xmlns:a="http://schemas.openxmlformats.org/drawingml/2006/main">
              <a:rPr lang="zh-CN" altLang="zh-CN">
                <a:ea typeface="宋体" panose="02010600030101010101" pitchFamily="2" charset="-122"/>
              </a:rPr>
              <a:t>用于显示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短</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%ld</a:t>
            </a:r>
            <a:r xmlns:a="http://schemas.openxmlformats.org/drawingml/2006/main">
              <a:rPr lang="zh-CN" altLang="zh-CN">
                <a:ea typeface="宋体" panose="02010600030101010101" pitchFamily="2" charset="-122"/>
              </a:rPr>
              <a:t>用于显示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long</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诠释</a:t>
            </a:r>
            <a:r xmlns:a="http://schemas.openxmlformats.org/drawingml/2006/main">
              <a:rPr lang="zh-CN" altLang="zh-CN">
                <a:ea typeface="宋体" panose="02010600030101010101" pitchFamily="2" charset="-122"/>
              </a:rPr>
              <a:t>。</a:t>
            </a:r>
          </a:p>
        </p:txBody>
      </p:sp>
      <p:sp>
        <p:nvSpPr>
          <p:cNvPr id="4" name="Footer Placeholder 3">
            <a:extLst>
              <a:ext uri="{FF2B5EF4-FFF2-40B4-BE49-F238E27FC236}">
                <a16:creationId xmlns:a16="http://schemas.microsoft.com/office/drawing/2014/main" id="{079A711E-94F5-D33A-C36A-C54D54CAED7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8BFD2AF-1260-8A8E-46A0-EB03375BBCE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1AF029-E1A5-1747-B75E-9F9ECE8C5BF6}" type="slidenum">
              <a:rPr lang="en-US" altLang="zh-CN" sz="1200">
                <a:latin typeface="Arial" panose="020B0604020202020204" pitchFamily="34" charset="0"/>
              </a:rPr>
              <a:pPr/>
              <a:t>66</a:t>
            </a:fld>
            <a:endParaRPr lang="en-US" altLang="zh-CN"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D7E6ECE-FEF0-430E-B3C9-5B76AC151289}"/>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80899" name="Content Placeholder 2">
            <a:extLst>
              <a:ext uri="{FF2B5EF4-FFF2-40B4-BE49-F238E27FC236}">
                <a16:creationId xmlns:a16="http://schemas.microsoft.com/office/drawing/2014/main" id="{AD3D95B4-E043-B5FD-1A59-432283482385}"/>
              </a:ext>
            </a:extLst>
          </p:cNvPr>
          <p:cNvSpPr>
            <a:spLocks noGrp="1"/>
          </p:cNvSpPr>
          <p:nvPr>
            <p:ph idx="1"/>
          </p:nvPr>
        </p:nvSpPr>
        <p:spPr>
          <a:xfrm>
            <a:off x="685800" y="1524000"/>
            <a:ext cx="8153400" cy="4800600"/>
          </a:xfrm>
        </p:spPr>
        <p:txBody>
          <a:bodyPr/>
          <a:lstStyle/>
          <a:p>
            <a:pPr xmlns:a="http://schemas.openxmlformats.org/drawingml/2006/main" marL="0" indent="0">
              <a:lnSpc>
                <a:spcPct val="80000"/>
              </a:lnSpc>
              <a:spcBef>
                <a:spcPts val="600"/>
              </a:spcBef>
              <a:buFontTx/>
              <a:buNone/>
              <a:tabLst>
                <a:tab pos="457200" algn="ctr"/>
                <a:tab pos="1143000" algn="l"/>
                <a:tab pos="3657600" algn="l"/>
              </a:tabLst>
            </a:pPr>
            <a:r xmlns:a="http://schemas.openxmlformats.org/drawingml/2006/main">
              <a:rPr lang="zh-CN" altLang="zh-CN" sz="2100" b="1" i="1">
                <a:ea typeface="宋体" panose="02010600030101010101" pitchFamily="2" charset="-122"/>
              </a:rPr>
              <a:t>长度</a:t>
            </a:r>
          </a:p>
          <a:p>
            <a:pPr xmlns:a="http://schemas.openxmlformats.org/drawingml/2006/main" marL="0" indent="0">
              <a:lnSpc>
                <a:spcPct val="80000"/>
              </a:lnSpc>
              <a:spcBef>
                <a:spcPts val="200"/>
              </a:spcBef>
              <a:buFontTx/>
              <a:buNone/>
              <a:tabLst>
                <a:tab pos="457200" algn="ctr"/>
                <a:tab pos="1143000" algn="l"/>
                <a:tab pos="3657600" algn="l"/>
              </a:tabLst>
            </a:pPr>
            <a:r xmlns:a="http://schemas.openxmlformats.org/drawingml/2006/main">
              <a:rPr lang="zh-CN" altLang="zh-CN" sz="2100" b="1" i="1">
                <a:ea typeface="宋体" panose="02010600030101010101" pitchFamily="2" charset="-122"/>
              </a:rPr>
              <a:t>修饰符转换说明符含义</a:t>
            </a:r>
          </a:p>
          <a:p>
            <a:pPr xmlns:a="http://schemas.openxmlformats.org/drawingml/2006/main" marL="0" indent="0">
              <a:lnSpc>
                <a:spcPct val="80000"/>
              </a:lnSpc>
              <a:spcBef>
                <a:spcPts val="800"/>
              </a:spcBef>
              <a:buFontTx/>
              <a:buNone/>
              <a:tabLst>
                <a:tab pos="457200" algn="ctr"/>
                <a:tab pos="1143000" algn="l"/>
                <a:tab pos="3657600"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hh </a:t>
            </a:r>
            <a:r xmlns:a="http://schemas.openxmlformats.org/drawingml/2006/main">
              <a:rPr lang="zh-CN" altLang="zh-CN" sz="2100" baseline="30000">
                <a:ea typeface="宋体" panose="02010600030101010101" pitchFamily="2" charset="-122"/>
              </a:rPr>
              <a:t>†</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100">
                <a:ea typeface="宋体" panose="02010600030101010101" pitchFamily="2" charset="-122"/>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签</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字符</a:t>
            </a:r>
            <a:r xmlns:a="http://schemas.openxmlformats.org/drawingml/2006/main">
              <a:rPr lang="zh-CN" altLang="zh-CN" sz="2100">
                <a:ea typeface="宋体" panose="02010600030101010101" pitchFamily="2" charset="-122"/>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无符号</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字符</a:t>
            </a:r>
          </a:p>
          <a:p>
            <a:pPr xmlns:a="http://schemas.openxmlformats.org/drawingml/2006/main" marL="0" indent="0">
              <a:lnSpc>
                <a:spcPct val="80000"/>
              </a:lnSpc>
              <a:spcBef>
                <a:spcPts val="600"/>
              </a:spcBef>
              <a:buFontTx/>
              <a:buNone/>
              <a:tabLst>
                <a:tab pos="457200" algn="ctr"/>
                <a:tab pos="1143000" algn="l"/>
                <a:tab pos="3657600" algn="l"/>
              </a:tabLst>
            </a:pP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签</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字符</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143000" algn="l"/>
                <a:tab pos="3657600"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H</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100">
                <a:ea typeface="宋体" panose="02010600030101010101" pitchFamily="2" charset="-122"/>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短的</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100">
                <a:ea typeface="宋体" panose="02010600030101010101" pitchFamily="2" charset="-122"/>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无符号</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短的</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marL="0" indent="0">
              <a:lnSpc>
                <a:spcPct val="80000"/>
              </a:lnSpc>
              <a:spcBef>
                <a:spcPts val="600"/>
              </a:spcBef>
              <a:buFontTx/>
              <a:buNone/>
              <a:tabLst>
                <a:tab pos="457200" algn="ctr"/>
                <a:tab pos="1143000" algn="l"/>
                <a:tab pos="3657600" algn="l"/>
              </a:tabLst>
            </a:pP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短的</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143000" algn="l"/>
                <a:tab pos="3657600"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ld </a:t>
            </a:r>
            <a:r xmlns:a="http://schemas.openxmlformats.org/drawingml/2006/main">
              <a:rPr lang="zh-CN" altLang="zh-CN" sz="2100">
                <a:ea typeface="宋体" panose="02010600030101010101" pitchFamily="2" charset="-122"/>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100">
                <a:ea typeface="宋体" panose="02010600030101010101" pitchFamily="2" charset="-122"/>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无符号</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整数</a:t>
            </a:r>
          </a:p>
          <a:p>
            <a:pPr xmlns:a="http://schemas.openxmlformats.org/drawingml/2006/main" marL="0" indent="0">
              <a:lnSpc>
                <a:spcPct val="80000"/>
              </a:lnSpc>
              <a:spcBef>
                <a:spcPts val="600"/>
              </a:spcBef>
              <a:buFontTx/>
              <a:buNone/>
              <a:tabLst>
                <a:tab pos="457200" algn="ctr"/>
                <a:tab pos="1143000" algn="l"/>
                <a:tab pos="3657600" algn="l"/>
              </a:tabLst>
            </a:pPr>
            <a:r xmlns:a="http://schemas.openxmlformats.org/drawingml/2006/main">
              <a:rPr lang="zh-CN" altLang="zh-CN" sz="2100" i="1">
                <a:ea typeface="宋体" panose="02010600030101010101" pitchFamily="2" charset="-122"/>
              </a:rPr>
              <a:t>（埃尔）</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600"/>
              </a:spcBef>
              <a:buFontTx/>
              <a:buNone/>
              <a:tabLst>
                <a:tab pos="457200" algn="ctr"/>
                <a:tab pos="1143000" algn="l"/>
                <a:tab pos="3657600" algn="l"/>
              </a:tabLst>
            </a:pP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wint_t</a:t>
            </a:r>
          </a:p>
          <a:p>
            <a:pPr xmlns:a="http://schemas.openxmlformats.org/drawingml/2006/main" marL="0" indent="0">
              <a:lnSpc>
                <a:spcPct val="80000"/>
              </a:lnSpc>
              <a:spcBef>
                <a:spcPts val="600"/>
              </a:spcBef>
              <a:buFontTx/>
              <a:buNone/>
              <a:tabLst>
                <a:tab pos="457200" algn="ctr"/>
                <a:tab pos="1143000" algn="l"/>
                <a:tab pos="3657600" algn="l"/>
              </a:tabLst>
            </a:pP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wchar_t</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600"/>
              </a:spcBef>
              <a:buFontTx/>
              <a:buNone/>
              <a:tabLst>
                <a:tab pos="457200" algn="ctr"/>
                <a:tab pos="1143000" algn="l"/>
                <a:tab pos="3657600" algn="l"/>
              </a:tabLst>
            </a:pP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g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G</a:t>
            </a:r>
            <a:r xmlns:a="http://schemas.openxmlformats.org/drawingml/2006/main">
              <a:rPr lang="zh-CN" altLang="zh-CN" sz="2100">
                <a:ea typeface="宋体" panose="02010600030101010101" pitchFamily="2" charset="-122"/>
              </a:rPr>
              <a:t>无效果</a:t>
            </a:r>
          </a:p>
          <a:p>
            <a:pPr xmlns:a="http://schemas.openxmlformats.org/drawingml/2006/main" marL="0" indent="0">
              <a:lnSpc>
                <a:spcPct val="80000"/>
              </a:lnSpc>
              <a:spcBef>
                <a:spcPts val="800"/>
              </a:spcBef>
              <a:buFontTx/>
              <a:buNone/>
              <a:tabLst>
                <a:tab pos="457200" algn="ctr"/>
                <a:tab pos="1143000" algn="l"/>
                <a:tab pos="3657600" algn="l"/>
              </a:tabLst>
            </a:pPr>
            <a:r xmlns:a="http://schemas.openxmlformats.org/drawingml/2006/main">
              <a:rPr lang="zh-CN" altLang="zh-CN" sz="1900">
                <a:ea typeface="宋体" panose="02010600030101010101" pitchFamily="2" charset="-122"/>
              </a:rPr>
              <a:t> </a:t>
            </a:r>
            <a:r xmlns:a="http://schemas.openxmlformats.org/drawingml/2006/main">
              <a:rPr lang="zh-CN" altLang="zh-CN" sz="1900" baseline="30000">
                <a:ea typeface="宋体" panose="02010600030101010101" pitchFamily="2" charset="-122"/>
              </a:rPr>
              <a:t>†</a:t>
            </a:r>
            <a:r xmlns:a="http://schemas.openxmlformats.org/drawingml/2006/main">
              <a:rPr lang="zh-CN" altLang="zh-CN" sz="1900">
                <a:ea typeface="宋体" panose="02010600030101010101" pitchFamily="2" charset="-122"/>
              </a:rPr>
              <a:t>仅限 C99</a:t>
            </a:r>
          </a:p>
        </p:txBody>
      </p:sp>
      <p:sp>
        <p:nvSpPr>
          <p:cNvPr id="4" name="Footer Placeholder 3">
            <a:extLst>
              <a:ext uri="{FF2B5EF4-FFF2-40B4-BE49-F238E27FC236}">
                <a16:creationId xmlns:a16="http://schemas.microsoft.com/office/drawing/2014/main" id="{6B7E1219-CFD1-D12E-72B8-948FAF67D64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7B4B568-8E28-8BCB-C103-F1F2BA9BB27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6B17EB-7149-0940-B5AB-DD2C91160C9E}" type="slidenum">
              <a:rPr lang="en-US" altLang="zh-CN" sz="1200">
                <a:latin typeface="Arial" panose="020B0604020202020204" pitchFamily="34" charset="0"/>
              </a:rPr>
              <a:pPr/>
              <a:t>67</a:t>
            </a:fld>
            <a:endParaRPr lang="en-US" altLang="zh-CN"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271899F8-9003-785E-3002-60BFD85DB675}"/>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79875" name="Content Placeholder 2">
            <a:extLst>
              <a:ext uri="{FF2B5EF4-FFF2-40B4-BE49-F238E27FC236}">
                <a16:creationId xmlns:a16="http://schemas.microsoft.com/office/drawing/2014/main" id="{4936E2B4-AD8D-53ED-CA75-1A4EC55A1909}"/>
              </a:ext>
            </a:extLst>
          </p:cNvPr>
          <p:cNvSpPr>
            <a:spLocks noGrp="1"/>
          </p:cNvSpPr>
          <p:nvPr>
            <p:ph idx="1"/>
          </p:nvPr>
        </p:nvSpPr>
        <p:spPr>
          <a:xfrm>
            <a:off x="685800" y="1524000"/>
            <a:ext cx="8153400" cy="4800600"/>
          </a:xfrm>
        </p:spPr>
        <p:txBody>
          <a:bodyPr/>
          <a:lstStyle/>
          <a:p>
            <a:pPr xmlns:a="http://schemas.openxmlformats.org/drawingml/2006/main" marL="0" indent="0">
              <a:lnSpc>
                <a:spcPct val="80000"/>
              </a:lnSpc>
              <a:spcBef>
                <a:spcPts val="600"/>
              </a:spcBef>
              <a:buFontTx/>
              <a:buNone/>
              <a:tabLst>
                <a:tab pos="457200" algn="ctr"/>
                <a:tab pos="1143000" algn="l"/>
                <a:tab pos="3657600" algn="l"/>
              </a:tabLst>
              <a:defRPr/>
            </a:pPr>
            <a:r xmlns:a="http://schemas.openxmlformats.org/drawingml/2006/main">
              <a:rPr lang="zh-CN" sz="2100" b="1" i="1" dirty="0"/>
              <a:t>长度</a:t>
            </a:r>
          </a:p>
          <a:p>
            <a:pPr xmlns:a="http://schemas.openxmlformats.org/drawingml/2006/main" marL="0" indent="0">
              <a:lnSpc>
                <a:spcPct val="80000"/>
              </a:lnSpc>
              <a:spcBef>
                <a:spcPts val="200"/>
              </a:spcBef>
              <a:buFontTx/>
              <a:buNone/>
              <a:tabLst>
                <a:tab pos="457200" algn="ctr"/>
                <a:tab pos="1143000" algn="l"/>
                <a:tab pos="3657600" algn="l"/>
              </a:tabLst>
              <a:defRPr/>
            </a:pPr>
            <a:r xmlns:a="http://schemas.openxmlformats.org/drawingml/2006/main">
              <a:rPr lang="zh-CN" sz="2100" b="1" i="1" dirty="0"/>
              <a:t>修饰符转换说明</a:t>
            </a:r>
            <a:r xmlns:a="http://schemas.openxmlformats.org/drawingml/2006/main">
              <a:rPr lang="zh-CN" sz="2100" b="1" i="1" dirty="0" err="1"/>
              <a:t>符</a:t>
            </a:r>
            <a:r xmlns:a="http://schemas.openxmlformats.org/drawingml/2006/main">
              <a:rPr lang="zh-CN" sz="2100" b="1" i="1" dirty="0"/>
              <a:t>含义</a:t>
            </a:r>
          </a:p>
          <a:p>
            <a:pPr xmlns:a="http://schemas.openxmlformats.org/drawingml/2006/main" marL="0" indent="0">
              <a:lnSpc>
                <a:spcPct val="80000"/>
              </a:lnSpc>
              <a:spcBef>
                <a:spcPts val="800"/>
              </a:spcBef>
              <a:buFontTx/>
              <a:buNone/>
              <a:tabLst>
                <a:tab pos="457200" algn="ctr"/>
                <a:tab pos="1143000" algn="l"/>
                <a:tab pos="3657600" algn="l"/>
              </a:tabLst>
              <a:defRPr/>
            </a:pPr>
            <a:r xmlns:a="http://schemas.openxmlformats.org/drawingml/2006/main">
              <a:rPr lang="zh-CN" sz="2100" dirty="0">
                <a:latin typeface="Courier New" pitchFamily="49" charset="0"/>
                <a:cs typeface="Courier New" pitchFamily="49" charset="0"/>
              </a:rPr>
              <a:t> </a:t>
            </a:r>
            <a:r xmlns:a="http://schemas.openxmlformats.org/drawingml/2006/main">
              <a:rPr lang="zh-CN" sz="2100" dirty="0" err="1">
                <a:latin typeface="Courier New" pitchFamily="49" charset="0"/>
                <a:cs typeface="Courier New" pitchFamily="49" charset="0"/>
              </a:rPr>
              <a:t>我</a:t>
            </a:r>
            <a:r xmlns:a="http://schemas.openxmlformats.org/drawingml/2006/main">
              <a:rPr lang="zh-CN" sz="2100" baseline="30000" dirty="0"/>
              <a:t>†</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d </a:t>
            </a:r>
            <a:r xmlns:a="http://schemas.openxmlformats.org/drawingml/2006/main">
              <a:rPr lang="zh-CN" sz="2100" dirty="0"/>
              <a:t>,</a:t>
            </a:r>
            <a:r xmlns:a="http://schemas.openxmlformats.org/drawingml/2006/main">
              <a:rPr lang="zh-CN" sz="2100" dirty="0" err="1">
                <a:latin typeface="Courier New" pitchFamily="49" charset="0"/>
                <a:cs typeface="Courier New" pitchFamily="49" charset="0"/>
              </a:rPr>
              <a:t>我</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o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u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长</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长</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整数</a:t>
            </a:r>
            <a:r xmlns:a="http://schemas.openxmlformats.org/drawingml/2006/main">
              <a:rPr lang="zh-CN" sz="2100" dirty="0"/>
              <a:t>，</a:t>
            </a:r>
          </a:p>
          <a:p>
            <a:pPr xmlns:a="http://schemas.openxmlformats.org/drawingml/2006/main" marL="0" indent="0">
              <a:lnSpc>
                <a:spcPct val="80000"/>
              </a:lnSpc>
              <a:spcBef>
                <a:spcPts val="600"/>
              </a:spcBef>
              <a:buFontTx/>
              <a:buNone/>
              <a:tabLst>
                <a:tab pos="457200" algn="ctr"/>
                <a:tab pos="1143000" algn="l"/>
                <a:tab pos="3657600" algn="l"/>
              </a:tabLst>
              <a:defRPr/>
            </a:pPr>
            <a:r xmlns:a="http://schemas.openxmlformats.org/drawingml/2006/main">
              <a:rPr lang="zh-CN" sz="2100" i="1" dirty="0"/>
              <a:t>（厄尔）</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未签名</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长</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长</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整数</a:t>
            </a:r>
            <a:r xmlns:a="http://schemas.openxmlformats.org/drawingml/2006/main">
              <a:rPr lang="zh-CN" sz="2100" dirty="0">
                <a:latin typeface="Courier New" pitchFamily="49" charset="0"/>
                <a:cs typeface="Courier New" pitchFamily="49" charset="0"/>
              </a:rPr>
              <a:t> </a:t>
            </a:r>
          </a:p>
          <a:p>
            <a:pPr xmlns:a="http://schemas.openxmlformats.org/drawingml/2006/main" marL="0" indent="0">
              <a:lnSpc>
                <a:spcPct val="80000"/>
              </a:lnSpc>
              <a:spcBef>
                <a:spcPts val="600"/>
              </a:spcBef>
              <a:buFontTx/>
              <a:buNone/>
              <a:tabLst>
                <a:tab pos="457200" algn="ctr"/>
                <a:tab pos="1143000" algn="l"/>
                <a:tab pos="3657600" algn="l"/>
              </a:tabLst>
              <a:defRPr/>
            </a:pP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n</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长</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长</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整数</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a:t>
            </a:r>
          </a:p>
          <a:p>
            <a:pPr xmlns:a="http://schemas.openxmlformats.org/drawingml/2006/main" marL="0" indent="0">
              <a:lnSpc>
                <a:spcPct val="80000"/>
              </a:lnSpc>
              <a:spcBef>
                <a:spcPts val="800"/>
              </a:spcBef>
              <a:buFontTx/>
              <a:buNone/>
              <a:tabLst>
                <a:tab pos="457200" algn="ctr"/>
                <a:tab pos="1143000" algn="l"/>
                <a:tab pos="3657600" algn="l"/>
              </a:tabLst>
              <a:defRPr/>
            </a:pPr>
            <a:r xmlns:a="http://schemas.openxmlformats.org/drawingml/2006/main">
              <a:rPr lang="zh-CN" sz="2100" dirty="0">
                <a:latin typeface="Courier New" pitchFamily="49" charset="0"/>
                <a:cs typeface="Courier New" pitchFamily="49" charset="0"/>
              </a:rPr>
              <a:t>j </a:t>
            </a:r>
            <a:r xmlns:a="http://schemas.openxmlformats.org/drawingml/2006/main">
              <a:rPr lang="zh-CN" sz="2100" baseline="30000" dirty="0"/>
              <a:t>†</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d </a:t>
            </a:r>
            <a:r xmlns:a="http://schemas.openxmlformats.org/drawingml/2006/main">
              <a:rPr lang="zh-CN" sz="2100" dirty="0"/>
              <a:t>,</a:t>
            </a:r>
            <a:r xmlns:a="http://schemas.openxmlformats.org/drawingml/2006/main">
              <a:rPr lang="zh-CN" sz="2100" dirty="0" err="1">
                <a:latin typeface="Courier New" pitchFamily="49" charset="0"/>
                <a:cs typeface="Courier New" pitchFamily="49" charset="0"/>
              </a:rPr>
              <a:t>我</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o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u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最大</a:t>
            </a:r>
            <a:r xmlns:a="http://schemas.openxmlformats.org/drawingml/2006/main">
              <a:rPr lang="zh-CN" sz="2100" dirty="0" err="1">
                <a:latin typeface="Courier New" pitchFamily="49" charset="0"/>
                <a:cs typeface="Courier New" pitchFamily="49" charset="0"/>
              </a:rPr>
              <a:t>整数</a:t>
            </a:r>
            <a:endParaRPr xmlns:a="http://schemas.openxmlformats.org/drawingml/2006/main" lang="en-US" sz="2100" dirty="0">
              <a:latin typeface="Courier New" pitchFamily="49" charset="0"/>
              <a:cs typeface="Courier New" pitchFamily="49" charset="0"/>
            </a:endParaRPr>
            <a:r xmlns:a="http://schemas.openxmlformats.org/drawingml/2006/main">
              <a:rPr lang="zh-CN" sz="2100" dirty="0"/>
              <a:t>_</a:t>
            </a:r>
          </a:p>
          <a:p>
            <a:pPr xmlns:a="http://schemas.openxmlformats.org/drawingml/2006/main" marL="0" indent="0">
              <a:lnSpc>
                <a:spcPct val="80000"/>
              </a:lnSpc>
              <a:spcBef>
                <a:spcPts val="600"/>
              </a:spcBef>
              <a:buFontTx/>
              <a:buNone/>
              <a:tabLst>
                <a:tab pos="457200" algn="ctr"/>
                <a:tab pos="1143000" algn="l"/>
                <a:tab pos="3657600" algn="l"/>
              </a:tabLst>
              <a:defRPr/>
            </a:pP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n</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intmax_t</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a:t>
            </a:r>
          </a:p>
          <a:p>
            <a:pPr xmlns:a="http://schemas.openxmlformats.org/drawingml/2006/main" marL="0" indent="0">
              <a:lnSpc>
                <a:spcPct val="80000"/>
              </a:lnSpc>
              <a:spcBef>
                <a:spcPts val="800"/>
              </a:spcBef>
              <a:buFontTx/>
              <a:buNone/>
              <a:tabLst>
                <a:tab pos="457200" algn="ctr"/>
                <a:tab pos="1143000" algn="l"/>
                <a:tab pos="3657600" algn="l"/>
              </a:tabLst>
              <a:defRPr/>
            </a:pPr>
            <a:r xmlns:a="http://schemas.openxmlformats.org/drawingml/2006/main">
              <a:rPr lang="zh-CN" sz="2100" dirty="0">
                <a:latin typeface="Courier New" pitchFamily="49" charset="0"/>
                <a:cs typeface="Courier New" pitchFamily="49" charset="0"/>
              </a:rPr>
              <a:t>z </a:t>
            </a:r>
            <a:r xmlns:a="http://schemas.openxmlformats.org/drawingml/2006/main">
              <a:rPr lang="zh-CN" sz="2100" baseline="30000" dirty="0"/>
              <a:t>†</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d </a:t>
            </a:r>
            <a:r xmlns:a="http://schemas.openxmlformats.org/drawingml/2006/main">
              <a:rPr lang="zh-CN" sz="2100" dirty="0"/>
              <a:t>,</a:t>
            </a:r>
            <a:r xmlns:a="http://schemas.openxmlformats.org/drawingml/2006/main">
              <a:rPr lang="zh-CN" sz="2100" dirty="0" err="1">
                <a:latin typeface="Courier New" pitchFamily="49" charset="0"/>
                <a:cs typeface="Courier New" pitchFamily="49" charset="0"/>
              </a:rPr>
              <a:t>我</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o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u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尺寸_t</a:t>
            </a:r>
            <a:endParaRPr xmlns:a="http://schemas.openxmlformats.org/drawingml/2006/main" lang="en-US" sz="21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457200" algn="ctr"/>
                <a:tab pos="1143000" algn="l"/>
                <a:tab pos="3657600" algn="l"/>
              </a:tabLst>
              <a:defRPr/>
            </a:pP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n</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尺寸_t</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a:t>
            </a:r>
          </a:p>
          <a:p>
            <a:pPr xmlns:a="http://schemas.openxmlformats.org/drawingml/2006/main" marL="0" indent="0">
              <a:lnSpc>
                <a:spcPct val="80000"/>
              </a:lnSpc>
              <a:spcBef>
                <a:spcPts val="800"/>
              </a:spcBef>
              <a:buFontTx/>
              <a:buNone/>
              <a:tabLst>
                <a:tab pos="457200" algn="ctr"/>
                <a:tab pos="1143000" algn="l"/>
                <a:tab pos="3657600" algn="l"/>
              </a:tabLst>
              <a:defRPr/>
            </a:pPr>
            <a:r xmlns:a="http://schemas.openxmlformats.org/drawingml/2006/main">
              <a:rPr lang="zh-CN" sz="2100" dirty="0">
                <a:latin typeface="Courier New" pitchFamily="49" charset="0"/>
                <a:cs typeface="Courier New" pitchFamily="49" charset="0"/>
              </a:rPr>
              <a:t>t </a:t>
            </a:r>
            <a:r xmlns:a="http://schemas.openxmlformats.org/drawingml/2006/main">
              <a:rPr lang="zh-CN" sz="2100" baseline="30000" dirty="0"/>
              <a:t>†</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d </a:t>
            </a:r>
            <a:r xmlns:a="http://schemas.openxmlformats.org/drawingml/2006/main">
              <a:rPr lang="zh-CN" sz="2100" dirty="0"/>
              <a:t>,</a:t>
            </a:r>
            <a:r xmlns:a="http://schemas.openxmlformats.org/drawingml/2006/main">
              <a:rPr lang="zh-CN" sz="2100" dirty="0" err="1">
                <a:latin typeface="Courier New" pitchFamily="49" charset="0"/>
                <a:cs typeface="Courier New" pitchFamily="49" charset="0"/>
              </a:rPr>
              <a:t>我</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o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u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ptrdiff_t</a:t>
            </a:r>
            <a:endParaRPr xmlns:a="http://schemas.openxmlformats.org/drawingml/2006/main" lang="en-US" sz="2100" dirty="0">
              <a:latin typeface="Courier New" pitchFamily="49" charset="0"/>
              <a:cs typeface="Courier New" pitchFamily="49" charset="0"/>
            </a:endParaRPr>
          </a:p>
          <a:p>
            <a:pPr xmlns:a="http://schemas.openxmlformats.org/drawingml/2006/main" marL="0" indent="0">
              <a:lnSpc>
                <a:spcPct val="80000"/>
              </a:lnSpc>
              <a:spcBef>
                <a:spcPts val="600"/>
              </a:spcBef>
              <a:buFontTx/>
              <a:buNone/>
              <a:tabLst>
                <a:tab pos="457200" algn="ctr"/>
                <a:tab pos="1143000" algn="l"/>
                <a:tab pos="3657600" algn="l"/>
              </a:tabLst>
              <a:defRPr/>
            </a:pP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n</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ptrdiff_t</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a:t>
            </a:r>
          </a:p>
          <a:p>
            <a:pPr xmlns:a="http://schemas.openxmlformats.org/drawingml/2006/main" marL="0" indent="0">
              <a:lnSpc>
                <a:spcPct val="80000"/>
              </a:lnSpc>
              <a:spcBef>
                <a:spcPts val="800"/>
              </a:spcBef>
              <a:buFontTx/>
              <a:buNone/>
              <a:tabLst>
                <a:tab pos="457200" algn="ctr"/>
                <a:tab pos="1143000" algn="l"/>
                <a:tab pos="3657600" algn="l"/>
              </a:tabLst>
              <a:defRPr/>
            </a:pPr>
            <a:r xmlns:a="http://schemas.openxmlformats.org/drawingml/2006/main">
              <a:rPr lang="zh-CN" sz="2100" dirty="0">
                <a:latin typeface="Courier New" pitchFamily="49" charset="0"/>
                <a:cs typeface="Courier New" pitchFamily="49" charset="0"/>
              </a:rPr>
              <a:t>大号</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一个</a:t>
            </a:r>
            <a:r xmlns:a="http://schemas.openxmlformats.org/drawingml/2006/main">
              <a:rPr lang="zh-CN" sz="2100" dirty="0"/>
              <a:t>，</a:t>
            </a:r>
            <a:r xmlns:a="http://schemas.openxmlformats.org/drawingml/2006/main">
              <a:rPr lang="zh-CN" sz="2100" dirty="0">
                <a:latin typeface="Courier New" pitchFamily="49" charset="0"/>
                <a:cs typeface="Courier New" pitchFamily="49" charset="0"/>
              </a:rPr>
              <a:t>一个</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e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E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f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F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g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G</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长</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双倍的</a:t>
            </a:r>
          </a:p>
          <a:p>
            <a:pPr xmlns:a="http://schemas.openxmlformats.org/drawingml/2006/main" marL="0" indent="0">
              <a:lnSpc>
                <a:spcPct val="80000"/>
              </a:lnSpc>
              <a:spcBef>
                <a:spcPts val="800"/>
              </a:spcBef>
              <a:buFontTx/>
              <a:buNone/>
              <a:tabLst>
                <a:tab pos="457200" algn="ctr"/>
                <a:tab pos="1143000" algn="l"/>
                <a:tab pos="3657600" algn="l"/>
              </a:tabLst>
              <a:defRPr/>
            </a:pPr>
            <a:r xmlns:a="http://schemas.openxmlformats.org/drawingml/2006/main">
              <a:rPr lang="zh-CN" sz="1900" dirty="0"/>
              <a:t> </a:t>
            </a:r>
            <a:r xmlns:a="http://schemas.openxmlformats.org/drawingml/2006/main">
              <a:rPr lang="zh-CN" sz="1900" baseline="30000" dirty="0"/>
              <a:t>†</a:t>
            </a:r>
            <a:r xmlns:a="http://schemas.openxmlformats.org/drawingml/2006/main">
              <a:rPr lang="zh-CN" sz="1900" dirty="0"/>
              <a:t>仅限 C99</a:t>
            </a:r>
          </a:p>
          <a:p>
            <a:pPr>
              <a:tabLst>
                <a:tab pos="1828800" algn="ctr"/>
                <a:tab pos="3657600" algn="l"/>
                <a:tab pos="4572000" algn="l"/>
              </a:tabLst>
              <a:defRPr/>
            </a:pPr>
            <a:endParaRPr lang="en-US" dirty="0"/>
          </a:p>
        </p:txBody>
      </p:sp>
      <p:sp>
        <p:nvSpPr>
          <p:cNvPr id="4" name="Footer Placeholder 3">
            <a:extLst>
              <a:ext uri="{FF2B5EF4-FFF2-40B4-BE49-F238E27FC236}">
                <a16:creationId xmlns:a16="http://schemas.microsoft.com/office/drawing/2014/main" id="{F8A2D675-F384-0CC3-B3DA-34D9ADDB221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432CC5A-A21A-9676-7C94-1ADC282732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FFB4DA-9E96-D447-8B20-63F3663D21CF}" type="slidenum">
              <a:rPr lang="en-US" altLang="zh-CN" sz="1200">
                <a:latin typeface="Arial" panose="020B0604020202020204" pitchFamily="34" charset="0"/>
              </a:rPr>
              <a:pPr/>
              <a:t>68</a:t>
            </a:fld>
            <a:endParaRPr lang="en-US" altLang="zh-CN"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FDCAB2A5-502D-EBAF-C83E-312EF1EAC55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84995" name="Content Placeholder 2">
            <a:extLst>
              <a:ext uri="{FF2B5EF4-FFF2-40B4-BE49-F238E27FC236}">
                <a16:creationId xmlns:a16="http://schemas.microsoft.com/office/drawing/2014/main" id="{F602489F-52A1-5A3F-8010-8E9B6E257B45}"/>
              </a:ext>
            </a:extLst>
          </p:cNvPr>
          <p:cNvSpPr>
            <a:spLocks noGrp="1"/>
          </p:cNvSpPr>
          <p:nvPr>
            <p:ph idx="1"/>
          </p:nvPr>
        </p:nvSpPr>
        <p:spPr/>
        <p:txBody>
          <a:bodyPr/>
          <a:lstStyle/>
          <a:p>
            <a:pPr xmlns:a="http://schemas.openxmlformats.org/drawingml/2006/main">
              <a:tabLst>
                <a:tab pos="1371600" algn="ctr"/>
                <a:tab pos="1828800" algn="l"/>
              </a:tabLst>
              <a:defRPr/>
            </a:pPr>
            <a:r xmlns:a="http://schemas.openxmlformats.org/drawingml/2006/main">
              <a:rPr lang="zh-CN" b="1" i="1" dirty="0"/>
              <a:t>转换</a:t>
            </a:r>
            <a:r xmlns:a="http://schemas.openxmlformats.org/drawingml/2006/main">
              <a:rPr lang="zh-CN" b="1" i="1" dirty="0" err="1"/>
              <a:t>说明符</a:t>
            </a:r>
            <a:r xmlns:a="http://schemas.openxmlformats.org/drawingml/2006/main">
              <a:rPr lang="zh-CN" b="1" i="1" dirty="0"/>
              <a:t>。</a:t>
            </a:r>
            <a:r xmlns:a="http://schemas.openxmlformats.org/drawingml/2006/main">
              <a:rPr lang="zh-CN" dirty="0"/>
              <a:t>必须是下表中的字符之一。</a:t>
            </a:r>
          </a:p>
          <a:p>
            <a:pPr xmlns:a="http://schemas.openxmlformats.org/drawingml/2006/main" marL="0" indent="0">
              <a:lnSpc>
                <a:spcPct val="80000"/>
              </a:lnSpc>
              <a:spcBef>
                <a:spcPts val="1200"/>
              </a:spcBef>
              <a:buFontTx/>
              <a:buNone/>
              <a:tabLst>
                <a:tab pos="627063" algn="ctr"/>
                <a:tab pos="1490663" algn="l"/>
              </a:tabLst>
              <a:defRPr/>
            </a:pPr>
            <a:r xmlns:a="http://schemas.openxmlformats.org/drawingml/2006/main">
              <a:rPr lang="zh-CN" sz="2100" b="1" i="1" dirty="0"/>
              <a:t>转换</a:t>
            </a:r>
          </a:p>
          <a:p>
            <a:pPr xmlns:a="http://schemas.openxmlformats.org/drawingml/2006/main" marL="0" indent="0">
              <a:lnSpc>
                <a:spcPct val="80000"/>
              </a:lnSpc>
              <a:spcBef>
                <a:spcPts val="200"/>
              </a:spcBef>
              <a:buFontTx/>
              <a:buNone/>
              <a:tabLst>
                <a:tab pos="627063" algn="ctr"/>
                <a:tab pos="1490663" algn="l"/>
              </a:tabLst>
              <a:defRPr/>
            </a:pPr>
            <a:r xmlns:a="http://schemas.openxmlformats.org/drawingml/2006/main">
              <a:rPr lang="zh-CN" sz="2100" b="1" i="1" dirty="0"/>
              <a:t> </a:t>
            </a:r>
            <a:r xmlns:a="http://schemas.openxmlformats.org/drawingml/2006/main">
              <a:rPr lang="zh-CN" sz="2100" b="1" i="1" dirty="0" err="1"/>
              <a:t>说明符</a:t>
            </a:r>
            <a:r xmlns:a="http://schemas.openxmlformats.org/drawingml/2006/main">
              <a:rPr lang="zh-CN" sz="2100" b="1" i="1" dirty="0"/>
              <a:t>含义</a:t>
            </a:r>
          </a:p>
          <a:p>
            <a:pPr xmlns:a="http://schemas.openxmlformats.org/drawingml/2006/main" marL="0" indent="0">
              <a:lnSpc>
                <a:spcPct val="80000"/>
              </a:lnSpc>
              <a:spcBef>
                <a:spcPts val="800"/>
              </a:spcBef>
              <a:buFontTx/>
              <a:buNone/>
              <a:tabLst>
                <a:tab pos="627063" algn="ctr"/>
                <a:tab pos="1490663" algn="l"/>
              </a:tabLst>
              <a:defRPr/>
            </a:pPr>
            <a:r xmlns:a="http://schemas.openxmlformats.org/drawingml/2006/main">
              <a:rPr lang="zh-CN" sz="2100" dirty="0">
                <a:latin typeface="Courier New" pitchFamily="49" charset="0"/>
                <a:cs typeface="Courier New" pitchFamily="49" charset="0"/>
              </a:rPr>
              <a:t>d </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i</a:t>
            </a:r>
            <a:r xmlns:a="http://schemas.openxmlformats.org/drawingml/2006/main">
              <a:rPr lang="zh-CN" sz="2100" dirty="0"/>
              <a:t>将</a:t>
            </a:r>
            <a:r xmlns:a="http://schemas.openxmlformats.org/drawingml/2006/main">
              <a:rPr lang="zh-CN" sz="2100" dirty="0" err="1">
                <a:latin typeface="Courier New" pitchFamily="49" charset="0"/>
                <a:cs typeface="Courier New" pitchFamily="49" charset="0"/>
              </a:rPr>
              <a:t>int</a:t>
            </a:r>
            <a:r xmlns:a="http://schemas.openxmlformats.org/drawingml/2006/main">
              <a:rPr lang="zh-CN" sz="2100" dirty="0"/>
              <a:t>值转换为十进制形式。</a:t>
            </a:r>
          </a:p>
          <a:p>
            <a:pPr xmlns:a="http://schemas.openxmlformats.org/drawingml/2006/main" marL="0" indent="0">
              <a:lnSpc>
                <a:spcPct val="80000"/>
              </a:lnSpc>
              <a:spcBef>
                <a:spcPts val="800"/>
              </a:spcBef>
              <a:buFontTx/>
              <a:buNone/>
              <a:tabLst>
                <a:tab pos="627063" algn="ctr"/>
                <a:tab pos="1490663" algn="l"/>
              </a:tabLst>
              <a:defRPr/>
            </a:pPr>
            <a:r xmlns:a="http://schemas.openxmlformats.org/drawingml/2006/main">
              <a:rPr lang="zh-CN" sz="2100" dirty="0">
                <a:latin typeface="Courier New" pitchFamily="49" charset="0"/>
                <a:cs typeface="Courier New" pitchFamily="49" charset="0"/>
              </a:rPr>
              <a:t>o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u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a:t>
            </a:r>
            <a:r xmlns:a="http://schemas.openxmlformats.org/drawingml/2006/main">
              <a:rPr lang="zh-CN" sz="2100" dirty="0"/>
              <a:t>转换</a:t>
            </a:r>
            <a:r xmlns:a="http://schemas.openxmlformats.org/drawingml/2006/main">
              <a:rPr lang="zh-CN" sz="2100" dirty="0">
                <a:latin typeface="Courier New" pitchFamily="49" charset="0"/>
                <a:cs typeface="Courier New" pitchFamily="49" charset="0"/>
              </a:rPr>
              <a:t>无符号数</a:t>
            </a:r>
            <a:r xmlns:a="http://schemas.openxmlformats.org/drawingml/2006/main">
              <a:rPr lang="zh-CN" sz="2100" dirty="0"/>
              <a:t> 以 8 为底的</a:t>
            </a:r>
            <a:r xmlns:a="http://schemas.openxmlformats.org/drawingml/2006/main">
              <a:rPr lang="zh-CN" sz="2100" dirty="0" err="1">
                <a:latin typeface="Courier New" pitchFamily="49" charset="0"/>
                <a:cs typeface="Courier New" pitchFamily="49" charset="0"/>
              </a:rPr>
              <a:t>int</a:t>
            </a:r>
            <a:r xmlns:a="http://schemas.openxmlformats.org/drawingml/2006/main">
              <a:rPr lang="zh-CN" sz="2100" dirty="0"/>
              <a:t>值（ </a:t>
            </a:r>
            <a:r xmlns:a="http://schemas.openxmlformats.org/drawingml/2006/main">
              <a:rPr lang="zh-CN" sz="2100" dirty="0">
                <a:latin typeface="Courier New" pitchFamily="49" charset="0"/>
                <a:cs typeface="Courier New" pitchFamily="49" charset="0"/>
              </a:rPr>
              <a:t>o </a:t>
            </a:r>
            <a:r xmlns:a="http://schemas.openxmlformats.org/drawingml/2006/main">
              <a:rPr lang="zh-CN" sz="2100" dirty="0"/>
              <a:t>），以</a:t>
            </a:r>
          </a:p>
          <a:p>
            <a:pPr xmlns:a="http://schemas.openxmlformats.org/drawingml/2006/main" marL="0" indent="0">
              <a:lnSpc>
                <a:spcPct val="80000"/>
              </a:lnSpc>
              <a:spcBef>
                <a:spcPts val="200"/>
              </a:spcBef>
              <a:buFontTx/>
              <a:buNone/>
              <a:tabLst>
                <a:tab pos="627063" algn="ctr"/>
                <a:tab pos="1490663" algn="l"/>
              </a:tabLst>
              <a:defRPr/>
            </a:pPr>
            <a:r xmlns:a="http://schemas.openxmlformats.org/drawingml/2006/main">
              <a:rPr lang="zh-CN" sz="2100" dirty="0"/>
              <a:t>10 ( </a:t>
            </a:r>
            <a:r xmlns:a="http://schemas.openxmlformats.org/drawingml/2006/main">
              <a:rPr lang="zh-CN" sz="2100" dirty="0">
                <a:latin typeface="Courier New" pitchFamily="49" charset="0"/>
                <a:cs typeface="Courier New" pitchFamily="49" charset="0"/>
              </a:rPr>
              <a:t>u </a:t>
            </a:r>
            <a:r xmlns:a="http://schemas.openxmlformats.org/drawingml/2006/main">
              <a:rPr lang="zh-CN" sz="2100" dirty="0"/>
              <a:t>) 或以 16 为底的 ( </a:t>
            </a:r>
            <a:r xmlns:a="http://schemas.openxmlformats.org/drawingml/2006/main">
              <a:rPr lang="zh-CN" sz="2100" dirty="0">
                <a:latin typeface="Courier New" pitchFamily="49" charset="0"/>
                <a:cs typeface="Courier New" pitchFamily="49" charset="0"/>
              </a:rPr>
              <a:t>x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x</a:t>
            </a:r>
            <a:r xmlns:a="http://schemas.openxmlformats.org/drawingml/2006/main">
              <a:rPr lang="zh-CN" sz="2100" dirty="0"/>
              <a:t>显示十六进制</a:t>
            </a:r>
          </a:p>
          <a:p>
            <a:pPr xmlns:a="http://schemas.openxmlformats.org/drawingml/2006/main" marL="0" indent="0">
              <a:lnSpc>
                <a:spcPct val="80000"/>
              </a:lnSpc>
              <a:spcBef>
                <a:spcPts val="200"/>
              </a:spcBef>
              <a:buFontTx/>
              <a:buNone/>
              <a:tabLst>
                <a:tab pos="627063" algn="ctr"/>
                <a:tab pos="1490663" algn="l"/>
              </a:tabLst>
              <a:defRPr/>
            </a:pPr>
            <a:r xmlns:a="http://schemas.openxmlformats.org/drawingml/2006/main">
              <a:rPr lang="zh-CN" sz="2100" dirty="0"/>
              <a:t>数字</a:t>
            </a:r>
            <a:r xmlns:a="http://schemas.openxmlformats.org/drawingml/2006/main">
              <a:rPr lang="zh-CN" sz="2100" dirty="0">
                <a:latin typeface="Courier New" pitchFamily="49" charset="0"/>
                <a:cs typeface="Courier New" pitchFamily="49" charset="0"/>
              </a:rPr>
              <a:t>a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f</a:t>
            </a:r>
            <a:r xmlns:a="http://schemas.openxmlformats.org/drawingml/2006/main">
              <a:rPr lang="zh-CN" sz="2100" dirty="0"/>
              <a:t>小写； </a:t>
            </a:r>
            <a:r xmlns:a="http://schemas.openxmlformats.org/drawingml/2006/main">
              <a:rPr lang="zh-CN" sz="2100" dirty="0">
                <a:latin typeface="Courier New" pitchFamily="49" charset="0"/>
                <a:cs typeface="Courier New" pitchFamily="49" charset="0"/>
              </a:rPr>
              <a:t>X</a:t>
            </a:r>
            <a:r xmlns:a="http://schemas.openxmlformats.org/drawingml/2006/main">
              <a:rPr lang="zh-CN" sz="2100" dirty="0"/>
              <a:t>以大写形式显示它们。</a:t>
            </a:r>
          </a:p>
          <a:p>
            <a:pPr xmlns:a="http://schemas.openxmlformats.org/drawingml/2006/main" marL="0" indent="0">
              <a:lnSpc>
                <a:spcPct val="80000"/>
              </a:lnSpc>
              <a:spcBef>
                <a:spcPts val="800"/>
              </a:spcBef>
              <a:buFontTx/>
              <a:buNone/>
              <a:tabLst>
                <a:tab pos="627063" algn="ctr"/>
                <a:tab pos="1490663" algn="l"/>
              </a:tabLst>
              <a:defRPr/>
            </a:pPr>
            <a:r xmlns:a="http://schemas.openxmlformats.org/drawingml/2006/main">
              <a:rPr lang="zh-CN" sz="2100" dirty="0">
                <a:latin typeface="Courier New" pitchFamily="49" charset="0"/>
                <a:cs typeface="Courier New" pitchFamily="49" charset="0"/>
              </a:rPr>
              <a:t>f </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F </a:t>
            </a:r>
            <a:r xmlns:a="http://schemas.openxmlformats.org/drawingml/2006/main">
              <a:rPr lang="zh-CN" sz="2100" baseline="30000" dirty="0"/>
              <a:t>†</a:t>
            </a:r>
            <a:r xmlns:a="http://schemas.openxmlformats.org/drawingml/2006/main">
              <a:rPr lang="zh-CN" sz="2100" dirty="0"/>
              <a:t>将</a:t>
            </a:r>
            <a:r xmlns:a="http://schemas.openxmlformats.org/drawingml/2006/main">
              <a:rPr lang="zh-CN" sz="2100" dirty="0">
                <a:latin typeface="Courier New" pitchFamily="49" charset="0"/>
                <a:cs typeface="Courier New" pitchFamily="49" charset="0"/>
              </a:rPr>
              <a:t>双精度</a:t>
            </a:r>
            <a:r xmlns:a="http://schemas.openxmlformats.org/drawingml/2006/main">
              <a:rPr lang="zh-CN" sz="2100" dirty="0"/>
              <a:t>值转换为十进制形式，将</a:t>
            </a:r>
          </a:p>
          <a:p>
            <a:pPr xmlns:a="http://schemas.openxmlformats.org/drawingml/2006/main" marL="0" indent="0">
              <a:lnSpc>
                <a:spcPct val="80000"/>
              </a:lnSpc>
              <a:spcBef>
                <a:spcPts val="200"/>
              </a:spcBef>
              <a:buFontTx/>
              <a:buNone/>
              <a:tabLst>
                <a:tab pos="627063" algn="ctr"/>
                <a:tab pos="1490663" algn="l"/>
              </a:tabLst>
              <a:defRPr/>
            </a:pPr>
            <a:r xmlns:a="http://schemas.openxmlformats.org/drawingml/2006/main">
              <a:rPr lang="zh-CN" sz="2100" dirty="0"/>
              <a:t>小数点在正确的位置。如果没有精度</a:t>
            </a:r>
          </a:p>
          <a:p>
            <a:pPr xmlns:a="http://schemas.openxmlformats.org/drawingml/2006/main" marL="0" indent="0">
              <a:lnSpc>
                <a:spcPct val="80000"/>
              </a:lnSpc>
              <a:spcBef>
                <a:spcPts val="200"/>
              </a:spcBef>
              <a:buFontTx/>
              <a:buNone/>
              <a:tabLst>
                <a:tab pos="627063" algn="ctr"/>
                <a:tab pos="1490663" algn="l"/>
              </a:tabLst>
              <a:defRPr/>
            </a:pPr>
            <a:r xmlns:a="http://schemas.openxmlformats.org/drawingml/2006/main">
              <a:rPr lang="zh-CN" sz="2100" dirty="0"/>
              <a:t>指定，在小数点后显示六位数字。</a:t>
            </a:r>
          </a:p>
          <a:p>
            <a:pPr xmlns:a="http://schemas.openxmlformats.org/drawingml/2006/main" marL="0" indent="0">
              <a:lnSpc>
                <a:spcPct val="80000"/>
              </a:lnSpc>
              <a:spcBef>
                <a:spcPts val="800"/>
              </a:spcBef>
              <a:buFontTx/>
              <a:buNone/>
              <a:tabLst>
                <a:tab pos="627063" algn="ctr"/>
                <a:tab pos="1490663" algn="l"/>
              </a:tabLst>
              <a:defRPr/>
            </a:pPr>
            <a:r xmlns:a="http://schemas.openxmlformats.org/drawingml/2006/main">
              <a:rPr lang="zh-CN" sz="1900" baseline="30000" dirty="0"/>
              <a:t>†</a:t>
            </a:r>
            <a:r xmlns:a="http://schemas.openxmlformats.org/drawingml/2006/main">
              <a:rPr lang="zh-CN" sz="1900" dirty="0"/>
              <a:t>仅限 C99</a:t>
            </a:r>
            <a:r xmlns:a="http://schemas.openxmlformats.org/drawingml/2006/main">
              <a:rPr lang="zh-CN" sz="2100" dirty="0"/>
              <a:t> </a:t>
            </a:r>
          </a:p>
        </p:txBody>
      </p:sp>
      <p:sp>
        <p:nvSpPr>
          <p:cNvPr id="4" name="Footer Placeholder 3">
            <a:extLst>
              <a:ext uri="{FF2B5EF4-FFF2-40B4-BE49-F238E27FC236}">
                <a16:creationId xmlns:a16="http://schemas.microsoft.com/office/drawing/2014/main" id="{5F2AA08F-1341-A0DA-4342-4783EF385E61}"/>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2CE17C9-C468-3F25-D48E-375D8133CFB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59003E-BD8C-134F-A403-DA283E3BDB88}" type="slidenum">
              <a:rPr lang="en-US" altLang="zh-CN" sz="1200">
                <a:latin typeface="Arial" panose="020B0604020202020204" pitchFamily="34" charset="0"/>
              </a:rPr>
              <a:pPr/>
              <a:t>69</a:t>
            </a:fld>
            <a:endParaRPr lang="en-US" altLang="zh-CN"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50B1CCA-0986-83F2-A5BA-77FF532363E0}"/>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标准流和重定向</a:t>
            </a:r>
          </a:p>
        </p:txBody>
      </p:sp>
      <p:sp>
        <p:nvSpPr>
          <p:cNvPr id="19459" name="Content Placeholder 2">
            <a:extLst>
              <a:ext uri="{FF2B5EF4-FFF2-40B4-BE49-F238E27FC236}">
                <a16:creationId xmlns:a16="http://schemas.microsoft.com/office/drawing/2014/main" id="{729592B4-A41E-8F21-B070-71A1F7CE55CF}"/>
              </a:ext>
            </a:extLst>
          </p:cNvPr>
          <p:cNvSpPr>
            <a:spLocks noGrp="1"/>
          </p:cNvSpPr>
          <p:nvPr>
            <p:ph idx="1"/>
          </p:nvPr>
        </p:nvSpPr>
        <p:spPr/>
        <p:txBody>
          <a:bodyPr/>
          <a:lstStyle/>
          <a:p>
            <a:pPr xmlns:a="http://schemas.openxmlformats.org/drawingml/2006/main">
              <a:tabLst>
                <a:tab pos="1206500" algn="ctr"/>
                <a:tab pos="3606800" algn="ctr"/>
                <a:tab pos="6350000" algn="ctr"/>
              </a:tabLst>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&lt;stdio.h&gt;</a:t>
            </a:r>
            <a:r xmlns:a="http://schemas.openxmlformats.org/drawingml/2006/main">
              <a:rPr lang="zh-CN" altLang="zh-CN">
                <a:ea typeface="宋体" panose="02010600030101010101" pitchFamily="2" charset="-122"/>
              </a:rPr>
              <a:t>提供了三个标准流：</a:t>
            </a:r>
          </a:p>
          <a:p>
            <a:pPr xmlns:a="http://schemas.openxmlformats.org/drawingml/2006/main">
              <a:lnSpc>
                <a:spcPct val="80000"/>
              </a:lnSpc>
              <a:spcBef>
                <a:spcPts val="1200"/>
              </a:spcBef>
              <a:buFontTx/>
              <a:buNone/>
              <a:tabLst>
                <a:tab pos="1206500" algn="ctr"/>
                <a:tab pos="3606800" algn="ctr"/>
                <a:tab pos="6350000" algn="ctr"/>
              </a:tabLst>
            </a:pPr>
            <a:r xmlns:a="http://schemas.openxmlformats.org/drawingml/2006/main">
              <a:rPr lang="zh-CN" altLang="zh-CN" sz="2400" b="1" i="1">
                <a:ea typeface="宋体" panose="02010600030101010101" pitchFamily="2" charset="-122"/>
              </a:rPr>
              <a:t>文件指针流默认含义</a:t>
            </a:r>
          </a:p>
          <a:p>
            <a:pPr xmlns:a="http://schemas.openxmlformats.org/drawingml/2006/main">
              <a:lnSpc>
                <a:spcPct val="80000"/>
              </a:lnSpc>
              <a:spcBef>
                <a:spcPts val="800"/>
              </a:spcBef>
              <a:buFontTx/>
              <a:buNone/>
              <a:tabLst>
                <a:tab pos="1206500" algn="ctr"/>
                <a:tab pos="3606800" algn="ctr"/>
                <a:tab pos="6350000" algn="ctr"/>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stdin</a:t>
            </a:r>
            <a:r xmlns:a="http://schemas.openxmlformats.org/drawingml/2006/main">
              <a:rPr lang="zh-CN" altLang="zh-CN" sz="2400">
                <a:ea typeface="宋体" panose="02010600030101010101" pitchFamily="2" charset="-122"/>
              </a:rPr>
              <a:t>标准输入键盘</a:t>
            </a:r>
            <a:endParaRPr xmlns:a="http://schemas.openxmlformats.org/drawingml/2006/main"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tabLst>
                <a:tab pos="1206500" algn="ctr"/>
                <a:tab pos="3606800" algn="ctr"/>
                <a:tab pos="6350000" algn="ctr"/>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stdout</a:t>
            </a:r>
            <a:r xmlns:a="http://schemas.openxmlformats.org/drawingml/2006/main">
              <a:rPr lang="zh-CN" altLang="zh-CN" sz="2400">
                <a:ea typeface="宋体" panose="02010600030101010101" pitchFamily="2" charset="-122"/>
              </a:rPr>
              <a:t>标准输出画面</a:t>
            </a:r>
          </a:p>
          <a:p>
            <a:pPr xmlns:a="http://schemas.openxmlformats.org/drawingml/2006/main">
              <a:lnSpc>
                <a:spcPct val="80000"/>
              </a:lnSpc>
              <a:spcBef>
                <a:spcPts val="600"/>
              </a:spcBef>
              <a:buFontTx/>
              <a:buNone/>
              <a:tabLst>
                <a:tab pos="1206500" algn="ctr"/>
                <a:tab pos="3606800" algn="ctr"/>
                <a:tab pos="6350000" algn="ctr"/>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stderr</a:t>
            </a:r>
            <a:r xmlns:a="http://schemas.openxmlformats.org/drawingml/2006/main">
              <a:rPr lang="zh-CN" altLang="zh-CN" sz="2400">
                <a:ea typeface="宋体" panose="02010600030101010101" pitchFamily="2" charset="-122"/>
              </a:rPr>
              <a:t>标准错误屏幕</a:t>
            </a:r>
          </a:p>
          <a:p>
            <a:pPr xmlns:a="http://schemas.openxmlformats.org/drawingml/2006/main">
              <a:tabLst>
                <a:tab pos="1206500" algn="ctr"/>
                <a:tab pos="3606800" algn="ctr"/>
                <a:tab pos="6350000" algn="ctr"/>
              </a:tabLst>
            </a:pPr>
            <a:r xmlns:a="http://schemas.openxmlformats.org/drawingml/2006/main">
              <a:rPr lang="zh-CN" altLang="zh-CN">
                <a:ea typeface="宋体" panose="02010600030101010101" pitchFamily="2" charset="-122"/>
              </a:rPr>
              <a:t>这些流已准备好使用——我们不声明它们，也不打开或关闭它们。</a:t>
            </a:r>
          </a:p>
          <a:p>
            <a:pPr>
              <a:tabLst>
                <a:tab pos="1206500" algn="ctr"/>
                <a:tab pos="3606800" algn="ctr"/>
                <a:tab pos="6350000" algn="ctr"/>
              </a:tabLst>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ACE310A-6109-C77D-A6DE-885A60C0F09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4A4F2C3-3824-EF98-8ABB-1D6DEDE85DE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F4CF16-7343-5345-AAB4-6F5FDAB51F5D}" type="slidenum">
              <a:rPr lang="en-US" altLang="zh-CN" sz="1200">
                <a:latin typeface="Arial" panose="020B0604020202020204" pitchFamily="34" charset="0"/>
              </a:rPr>
              <a:pPr/>
              <a:t>7</a:t>
            </a:fld>
            <a:endParaRPr lang="en-US" altLang="zh-CN"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882046F0-9E88-68BF-AC83-8B30D856E919}"/>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83971" name="Content Placeholder 2">
            <a:extLst>
              <a:ext uri="{FF2B5EF4-FFF2-40B4-BE49-F238E27FC236}">
                <a16:creationId xmlns:a16="http://schemas.microsoft.com/office/drawing/2014/main" id="{29342756-E893-DA34-A756-53B27979FCDA}"/>
              </a:ext>
            </a:extLst>
          </p:cNvPr>
          <p:cNvSpPr>
            <a:spLocks noGrp="1"/>
          </p:cNvSpPr>
          <p:nvPr>
            <p:ph idx="1"/>
          </p:nvPr>
        </p:nvSpPr>
        <p:spPr/>
        <p:txBody>
          <a:bodyPr/>
          <a:lstStyle/>
          <a:p>
            <a:pPr xmlns:a="http://schemas.openxmlformats.org/drawingml/2006/main" marL="0" indent="0">
              <a:lnSpc>
                <a:spcPct val="80000"/>
              </a:lnSpc>
              <a:spcBef>
                <a:spcPts val="600"/>
              </a:spcBef>
              <a:buFontTx/>
              <a:buNone/>
              <a:tabLst>
                <a:tab pos="627063" algn="ctr"/>
                <a:tab pos="1490663" algn="l"/>
              </a:tabLst>
            </a:pPr>
            <a:r xmlns:a="http://schemas.openxmlformats.org/drawingml/2006/main">
              <a:rPr lang="zh-CN" altLang="zh-CN" sz="2100" b="1" i="1">
                <a:ea typeface="宋体" panose="02010600030101010101" pitchFamily="2" charset="-122"/>
              </a:rPr>
              <a:t>转换</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b="1" i="1">
                <a:ea typeface="宋体" panose="02010600030101010101" pitchFamily="2" charset="-122"/>
              </a:rPr>
              <a:t>说明符 含义</a:t>
            </a:r>
          </a:p>
          <a:p>
            <a:pPr xmlns:a="http://schemas.openxmlformats.org/drawingml/2006/main" marL="0" indent="0">
              <a:lnSpc>
                <a:spcPct val="80000"/>
              </a:lnSpc>
              <a:spcBef>
                <a:spcPts val="800"/>
              </a:spcBef>
              <a:buFontTx/>
              <a:buNone/>
              <a:tabLst>
                <a:tab pos="627063" algn="ctr"/>
                <a:tab pos="14906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a:t>
            </a:r>
            <a:r xmlns:a="http://schemas.openxmlformats.org/drawingml/2006/main">
              <a:rPr lang="zh-CN" altLang="zh-CN" sz="2100">
                <a:ea typeface="宋体" panose="02010600030101010101" pitchFamily="2" charset="-122"/>
              </a:rPr>
              <a:t>将</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双精度</a:t>
            </a:r>
            <a:r xmlns:a="http://schemas.openxmlformats.org/drawingml/2006/main">
              <a:rPr lang="zh-CN" altLang="zh-CN" sz="2100">
                <a:ea typeface="宋体" panose="02010600030101010101" pitchFamily="2" charset="-122"/>
              </a:rPr>
              <a:t>值转换为科学计数法。如果不</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指定精度，显示后六位数</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小数点。如果选择</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100">
                <a:ea typeface="宋体" panose="02010600030101010101" pitchFamily="2" charset="-122"/>
              </a:rPr>
              <a:t>，则指数在前</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由字母</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100">
                <a:ea typeface="宋体" panose="02010600030101010101" pitchFamily="2" charset="-122"/>
              </a:rPr>
              <a:t>;如果选择</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100">
                <a:ea typeface="宋体" panose="02010600030101010101" pitchFamily="2" charset="-122"/>
              </a:rPr>
              <a:t>，则指数在前</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由</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100">
                <a:ea typeface="宋体" panose="02010600030101010101" pitchFamily="2" charset="-122"/>
              </a:rPr>
              <a:t>。</a:t>
            </a:r>
          </a:p>
          <a:p>
            <a:pPr xmlns:a="http://schemas.openxmlformats.org/drawingml/2006/main" marL="0" indent="0">
              <a:lnSpc>
                <a:spcPct val="80000"/>
              </a:lnSpc>
              <a:spcBef>
                <a:spcPts val="800"/>
              </a:spcBef>
              <a:buFontTx/>
              <a:buNone/>
              <a:tabLst>
                <a:tab pos="627063" algn="ctr"/>
                <a:tab pos="14906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ea typeface="宋体" panose="02010600030101010101" pitchFamily="2" charset="-122"/>
              </a:rPr>
              <a:t>_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_</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g</a:t>
            </a:r>
            <a:r xmlns:a="http://schemas.openxmlformats.org/drawingml/2006/main">
              <a:rPr lang="zh-CN" altLang="zh-CN" sz="2100">
                <a:ea typeface="宋体" panose="02010600030101010101" pitchFamily="2" charset="-122"/>
              </a:rPr>
              <a:t>将</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double</a:t>
            </a:r>
            <a:r xmlns:a="http://schemas.openxmlformats.org/drawingml/2006/main">
              <a:rPr lang="zh-CN" altLang="zh-CN" sz="2100">
                <a:ea typeface="宋体" panose="02010600030101010101" pitchFamily="2" charset="-122"/>
              </a:rPr>
              <a:t>值转换为</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sz="2100">
                <a:ea typeface="宋体" panose="02010600030101010101" pitchFamily="2" charset="-122"/>
              </a:rPr>
              <a:t>形式或</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a:t>
            </a:r>
            <a:r xmlns:a="http://schemas.openxmlformats.org/drawingml/2006/main">
              <a:rPr lang="zh-CN" altLang="zh-CN" sz="2100">
                <a:ea typeface="宋体" panose="02010600030101010101" pitchFamily="2" charset="-122"/>
              </a:rPr>
              <a:t>形式。</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G在</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sz="2100">
                <a:ea typeface="宋体" panose="02010600030101010101" pitchFamily="2" charset="-122"/>
              </a:rPr>
              <a:t>和</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a:t>
            </a:r>
            <a:r xmlns:a="http://schemas.openxmlformats.org/drawingml/2006/main">
              <a:rPr lang="zh-CN" altLang="zh-CN" sz="2100">
                <a:ea typeface="宋体" panose="02010600030101010101" pitchFamily="2" charset="-122"/>
              </a:rPr>
              <a:t>形式</a:t>
            </a:r>
            <a:r xmlns:a="http://schemas.openxmlformats.org/drawingml/2006/main">
              <a:rPr lang="zh-CN" altLang="zh-CN" sz="2100">
                <a:ea typeface="宋体" panose="02010600030101010101" pitchFamily="2" charset="-122"/>
              </a:rPr>
              <a:t>之间进行选择。</a:t>
            </a:r>
          </a:p>
          <a:p>
            <a:pPr xmlns:a="http://schemas.openxmlformats.org/drawingml/2006/main" marL="0" indent="0">
              <a:lnSpc>
                <a:spcPct val="80000"/>
              </a:lnSpc>
              <a:spcBef>
                <a:spcPts val="800"/>
              </a:spcBef>
              <a:buFontTx/>
              <a:buNone/>
              <a:tabLst>
                <a:tab pos="627063" algn="ctr"/>
                <a:tab pos="14906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100" baseline="30000">
                <a:ea typeface="宋体" panose="02010600030101010101" pitchFamily="2" charset="-122"/>
              </a:rPr>
              <a:t>†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100" baseline="30000">
                <a:ea typeface="宋体" panose="02010600030101010101" pitchFamily="2" charset="-122"/>
              </a:rPr>
              <a:t>†</a:t>
            </a:r>
            <a:r xmlns:a="http://schemas.openxmlformats.org/drawingml/2006/main">
              <a:rPr lang="zh-CN" altLang="zh-CN" sz="2100">
                <a:ea typeface="宋体" panose="02010600030101010101" pitchFamily="2" charset="-122"/>
              </a:rPr>
              <a:t>将</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双精度</a:t>
            </a:r>
            <a:r xmlns:a="http://schemas.openxmlformats.org/drawingml/2006/main">
              <a:rPr lang="zh-CN" altLang="zh-CN" sz="2100">
                <a:ea typeface="宋体" panose="02010600030101010101" pitchFamily="2" charset="-122"/>
              </a:rPr>
              <a:t>值转换为十六进制科学值</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使用 [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0x </a:t>
            </a:r>
            <a:r xmlns:a="http://schemas.openxmlformats.org/drawingml/2006/main">
              <a:rPr lang="zh-CN" altLang="zh-CN" sz="2100" i="1">
                <a:ea typeface="宋体" panose="02010600030101010101" pitchFamily="2" charset="-122"/>
              </a:rPr>
              <a:t>h形式的符号</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i="1">
                <a:ea typeface="宋体" panose="02010600030101010101" pitchFamily="2" charset="-122"/>
              </a:rPr>
              <a:t>hhhh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sz="2100">
                <a:ea typeface="宋体" panose="02010600030101010101" pitchFamily="2" charset="-122"/>
              </a:rPr>
              <a:t>± </a:t>
            </a:r>
            <a:r xmlns:a="http://schemas.openxmlformats.org/drawingml/2006/main">
              <a:rPr lang="zh-CN" altLang="zh-CN" sz="2100" i="1">
                <a:ea typeface="宋体" panose="02010600030101010101" pitchFamily="2" charset="-122"/>
              </a:rPr>
              <a:t>d </a:t>
            </a:r>
            <a:r xmlns:a="http://schemas.openxmlformats.org/drawingml/2006/main">
              <a:rPr lang="zh-CN" altLang="zh-CN" sz="2100">
                <a:ea typeface="宋体" panose="02010600030101010101" pitchFamily="2" charset="-122"/>
              </a:rPr>
              <a:t>。</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2100">
                <a:ea typeface="宋体" panose="02010600030101010101" pitchFamily="2" charset="-122"/>
              </a:rPr>
              <a:t>显示</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小写</a:t>
            </a:r>
            <a:r xmlns:a="http://schemas.openxmlformats.org/drawingml/2006/main">
              <a:rPr lang="zh-CN" altLang="zh-CN" sz="2100">
                <a:ea typeface="宋体" panose="02010600030101010101" pitchFamily="2" charset="-122"/>
              </a:rPr>
              <a:t>的十六进制数字</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f ；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 将</a:t>
            </a:r>
            <a:r xmlns:a="http://schemas.openxmlformats.org/drawingml/2006/main">
              <a:rPr lang="zh-CN" altLang="zh-CN" sz="2100">
                <a:ea typeface="宋体" panose="02010600030101010101" pitchFamily="2" charset="-122"/>
              </a:rPr>
              <a:t>它们显示在</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大写。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100">
                <a:ea typeface="宋体" panose="02010600030101010101" pitchFamily="2" charset="-122"/>
              </a:rPr>
              <a:t>或</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a:t>
            </a:r>
            <a:r xmlns:a="http://schemas.openxmlformats.org/drawingml/2006/main">
              <a:rPr lang="zh-CN" altLang="zh-CN" sz="2100">
                <a:ea typeface="宋体" panose="02010600030101010101" pitchFamily="2" charset="-122"/>
              </a:rPr>
              <a:t>的选择</a:t>
            </a:r>
            <a:r xmlns:a="http://schemas.openxmlformats.org/drawingml/2006/main">
              <a:rPr lang="zh-CN" altLang="zh-CN" sz="2100">
                <a:ea typeface="宋体" panose="02010600030101010101" pitchFamily="2" charset="-122"/>
              </a:rPr>
              <a:t>也会影响</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字母</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2100">
                <a:ea typeface="宋体" panose="02010600030101010101" pitchFamily="2" charset="-122"/>
              </a:rPr>
              <a:t>和</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 </a:t>
            </a:r>
            <a:r xmlns:a="http://schemas.openxmlformats.org/drawingml/2006/main">
              <a:rPr lang="zh-CN" altLang="zh-CN" sz="2100">
                <a:ea typeface="宋体" panose="02010600030101010101" pitchFamily="2" charset="-122"/>
              </a:rPr>
              <a:t>。</a:t>
            </a:r>
          </a:p>
          <a:p>
            <a:pPr xmlns:a="http://schemas.openxmlformats.org/drawingml/2006/main" marL="0" indent="0">
              <a:lnSpc>
                <a:spcPct val="80000"/>
              </a:lnSpc>
              <a:spcBef>
                <a:spcPts val="800"/>
              </a:spcBef>
              <a:buFontTx/>
              <a:buNone/>
              <a:tabLst>
                <a:tab pos="627063" algn="ctr"/>
                <a:tab pos="1490663" algn="l"/>
              </a:tabLst>
            </a:pPr>
            <a:r xmlns:a="http://schemas.openxmlformats.org/drawingml/2006/main">
              <a:rPr lang="zh-CN" altLang="zh-CN" sz="1900" baseline="30000">
                <a:ea typeface="宋体" panose="02010600030101010101" pitchFamily="2" charset="-122"/>
              </a:rPr>
              <a:t>†</a:t>
            </a:r>
            <a:r xmlns:a="http://schemas.openxmlformats.org/drawingml/2006/main">
              <a:rPr lang="zh-CN" altLang="zh-CN" sz="1900">
                <a:ea typeface="宋体" panose="02010600030101010101" pitchFamily="2" charset="-122"/>
              </a:rPr>
              <a:t>仅限 C99</a:t>
            </a:r>
            <a:r xmlns:a="http://schemas.openxmlformats.org/drawingml/2006/main">
              <a:rPr lang="zh-CN" altLang="zh-CN" sz="2100">
                <a:ea typeface="宋体" panose="02010600030101010101" pitchFamily="2" charset="-122"/>
              </a:rPr>
              <a:t> </a:t>
            </a:r>
          </a:p>
        </p:txBody>
      </p:sp>
      <p:sp>
        <p:nvSpPr>
          <p:cNvPr id="4" name="Footer Placeholder 3">
            <a:extLst>
              <a:ext uri="{FF2B5EF4-FFF2-40B4-BE49-F238E27FC236}">
                <a16:creationId xmlns:a16="http://schemas.microsoft.com/office/drawing/2014/main" id="{8DA07460-9D86-3376-B8F3-15B9D1B28F46}"/>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D1864F5-7312-7D35-20C4-29AB6DF1406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2949AD-9C6E-AA40-B97E-96D409DFC219}" type="slidenum">
              <a:rPr lang="en-US" altLang="zh-CN" sz="1200">
                <a:latin typeface="Arial" panose="020B0604020202020204" pitchFamily="34" charset="0"/>
              </a:rPr>
              <a:pPr/>
              <a:t>70</a:t>
            </a:fld>
            <a:endParaRPr lang="en-US" altLang="zh-CN"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F4B46459-A44A-E819-E3BD-9EFF7EB7A803}"/>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转换规范</a:t>
            </a:r>
          </a:p>
        </p:txBody>
      </p:sp>
      <p:sp>
        <p:nvSpPr>
          <p:cNvPr id="84995" name="Content Placeholder 2">
            <a:extLst>
              <a:ext uri="{FF2B5EF4-FFF2-40B4-BE49-F238E27FC236}">
                <a16:creationId xmlns:a16="http://schemas.microsoft.com/office/drawing/2014/main" id="{67BE5950-4F5A-800B-2BCA-E799A17D30CE}"/>
              </a:ext>
            </a:extLst>
          </p:cNvPr>
          <p:cNvSpPr>
            <a:spLocks noGrp="1"/>
          </p:cNvSpPr>
          <p:nvPr>
            <p:ph idx="1"/>
          </p:nvPr>
        </p:nvSpPr>
        <p:spPr/>
        <p:txBody>
          <a:bodyPr/>
          <a:lstStyle/>
          <a:p>
            <a:pPr xmlns:a="http://schemas.openxmlformats.org/drawingml/2006/main" marL="0" indent="0">
              <a:lnSpc>
                <a:spcPct val="80000"/>
              </a:lnSpc>
              <a:spcBef>
                <a:spcPts val="600"/>
              </a:spcBef>
              <a:buFontTx/>
              <a:buNone/>
              <a:tabLst>
                <a:tab pos="627063" algn="ctr"/>
                <a:tab pos="1490663" algn="l"/>
              </a:tabLst>
            </a:pPr>
            <a:r xmlns:a="http://schemas.openxmlformats.org/drawingml/2006/main">
              <a:rPr lang="zh-CN" altLang="zh-CN" sz="2100" b="1" i="1">
                <a:ea typeface="宋体" panose="02010600030101010101" pitchFamily="2" charset="-122"/>
              </a:rPr>
              <a:t>转换</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b="1" i="1">
                <a:ea typeface="宋体" panose="02010600030101010101" pitchFamily="2" charset="-122"/>
              </a:rPr>
              <a:t>说明符 含义</a:t>
            </a:r>
          </a:p>
          <a:p>
            <a:pPr xmlns:a="http://schemas.openxmlformats.org/drawingml/2006/main" marL="0" indent="0">
              <a:lnSpc>
                <a:spcPct val="80000"/>
              </a:lnSpc>
              <a:spcBef>
                <a:spcPts val="800"/>
              </a:spcBef>
              <a:buFontTx/>
              <a:buNone/>
              <a:tabLst>
                <a:tab pos="627063" algn="ctr"/>
                <a:tab pos="14906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c将</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int值</a:t>
            </a:r>
            <a:r xmlns:a="http://schemas.openxmlformats.org/drawingml/2006/main">
              <a:rPr lang="zh-CN" altLang="zh-CN" sz="2100">
                <a:ea typeface="宋体" panose="02010600030101010101" pitchFamily="2" charset="-122"/>
              </a:rPr>
              <a:t>显示</a:t>
            </a:r>
            <a:r xmlns:a="http://schemas.openxmlformats.org/drawingml/2006/main">
              <a:rPr lang="zh-CN" altLang="zh-CN" sz="2100">
                <a:ea typeface="宋体" panose="02010600030101010101" pitchFamily="2" charset="-122"/>
              </a:rPr>
              <a:t>为无符号字符。</a:t>
            </a:r>
          </a:p>
          <a:p>
            <a:pPr xmlns:a="http://schemas.openxmlformats.org/drawingml/2006/main" marL="0" indent="0">
              <a:lnSpc>
                <a:spcPct val="80000"/>
              </a:lnSpc>
              <a:spcBef>
                <a:spcPts val="800"/>
              </a:spcBef>
              <a:buFontTx/>
              <a:buNone/>
              <a:tabLst>
                <a:tab pos="627063" algn="ctr"/>
                <a:tab pos="14906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sz="2100">
                <a:ea typeface="宋体" panose="02010600030101010101" pitchFamily="2" charset="-122"/>
              </a:rPr>
              <a:t>写入参数指向的字符。停止</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写入时指定的字节数</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达到精度（如果存在）或空字符</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遭遇。</a:t>
            </a:r>
          </a:p>
          <a:p>
            <a:pPr xmlns:a="http://schemas.openxmlformats.org/drawingml/2006/main" marL="0" indent="0">
              <a:lnSpc>
                <a:spcPct val="80000"/>
              </a:lnSpc>
              <a:spcBef>
                <a:spcPts val="800"/>
              </a:spcBef>
              <a:buFontTx/>
              <a:buNone/>
              <a:tabLst>
                <a:tab pos="627063" algn="ctr"/>
                <a:tab pos="14906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sz="2100">
                <a:ea typeface="宋体" panose="02010600030101010101" pitchFamily="2" charset="-122"/>
              </a:rPr>
              <a:t>转换一个</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void</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ea typeface="宋体" panose="02010600030101010101" pitchFamily="2" charset="-122"/>
              </a:rPr>
              <a:t>可打印形式的值。</a:t>
            </a:r>
          </a:p>
          <a:p>
            <a:pPr xmlns:a="http://schemas.openxmlformats.org/drawingml/2006/main" marL="0" indent="0">
              <a:lnSpc>
                <a:spcPct val="80000"/>
              </a:lnSpc>
              <a:spcBef>
                <a:spcPts val="800"/>
              </a:spcBef>
              <a:buFontTx/>
              <a:buNone/>
              <a:tabLst>
                <a:tab pos="627063" algn="ctr"/>
                <a:tab pos="14906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100">
                <a:ea typeface="宋体" panose="02010600030101010101" pitchFamily="2" charset="-122"/>
              </a:rPr>
              <a:t>对应的参数必须指向一个对象</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输入</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sz="2100">
                <a:ea typeface="宋体" panose="02010600030101010101" pitchFamily="2" charset="-122"/>
              </a:rPr>
              <a:t>。在此对象中存储字符数</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到目前为止，由</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…printf的调用编写</a:t>
            </a:r>
            <a:r xmlns:a="http://schemas.openxmlformats.org/drawingml/2006/main">
              <a:rPr lang="zh-CN" altLang="zh-CN" sz="2100">
                <a:ea typeface="宋体" panose="02010600030101010101" pitchFamily="2" charset="-122"/>
              </a:rPr>
              <a:t>；不产生</a:t>
            </a:r>
          </a:p>
          <a:p>
            <a:pPr xmlns:a="http://schemas.openxmlformats.org/drawingml/2006/main" marL="0" indent="0">
              <a:lnSpc>
                <a:spcPct val="80000"/>
              </a:lnSpc>
              <a:spcBef>
                <a:spcPts val="200"/>
              </a:spcBef>
              <a:buFontTx/>
              <a:buNone/>
              <a:tabLst>
                <a:tab pos="627063" algn="ctr"/>
                <a:tab pos="1490663" algn="l"/>
              </a:tabLst>
            </a:pPr>
            <a:r xmlns:a="http://schemas.openxmlformats.org/drawingml/2006/main">
              <a:rPr lang="zh-CN" altLang="zh-CN" sz="2100">
                <a:ea typeface="宋体" panose="02010600030101010101" pitchFamily="2" charset="-122"/>
              </a:rPr>
              <a:t>输出。</a:t>
            </a:r>
          </a:p>
          <a:p>
            <a:pPr xmlns:a="http://schemas.openxmlformats.org/drawingml/2006/main" marL="0" indent="0">
              <a:lnSpc>
                <a:spcPct val="80000"/>
              </a:lnSpc>
              <a:spcBef>
                <a:spcPts val="800"/>
              </a:spcBef>
              <a:buFontTx/>
              <a:buNone/>
              <a:tabLst>
                <a:tab pos="627063" algn="ctr"/>
                <a:tab pos="14906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ea typeface="宋体" panose="02010600030101010101" pitchFamily="2" charset="-122"/>
              </a:rPr>
              <a:t>写入字符</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ea typeface="宋体" panose="02010600030101010101" pitchFamily="2" charset="-122"/>
              </a:rPr>
              <a:t>。</a:t>
            </a:r>
          </a:p>
        </p:txBody>
      </p:sp>
      <p:sp>
        <p:nvSpPr>
          <p:cNvPr id="4" name="Footer Placeholder 3">
            <a:extLst>
              <a:ext uri="{FF2B5EF4-FFF2-40B4-BE49-F238E27FC236}">
                <a16:creationId xmlns:a16="http://schemas.microsoft.com/office/drawing/2014/main" id="{CB64B7F5-28B2-A30B-14EE-A16901DECEB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ED0A334-9359-2234-B877-17F0C3DF86B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F6B6EB-8EE2-FF46-A9CC-BFC4031EDABD}" type="slidenum">
              <a:rPr lang="en-US" altLang="zh-CN" sz="1200">
                <a:latin typeface="Arial" panose="020B0604020202020204" pitchFamily="34" charset="0"/>
              </a:rPr>
              <a:pPr/>
              <a:t>71</a:t>
            </a:fld>
            <a:endParaRPr lang="en-US" altLang="zh-CN"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CF659642-B704-2A1C-8063-561857C2E13B}"/>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C99 对</a:t>
            </a:r>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转换规范的更改</a:t>
            </a:r>
          </a:p>
        </p:txBody>
      </p:sp>
      <p:sp>
        <p:nvSpPr>
          <p:cNvPr id="86019" name="Content Placeholder 2">
            <a:extLst>
              <a:ext uri="{FF2B5EF4-FFF2-40B4-BE49-F238E27FC236}">
                <a16:creationId xmlns:a16="http://schemas.microsoft.com/office/drawing/2014/main" id="{2D1EF2DE-E785-595A-C70D-B83C0A809D31}"/>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C99 更改了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fprintf的转换规范</a:t>
            </a:r>
            <a:r xmlns:a="http://schemas.openxmlformats.org/drawingml/2006/main">
              <a:rPr lang="zh-CN" altLang="zh-CN">
                <a:ea typeface="宋体" panose="02010600030101010101" pitchFamily="2" charset="-122"/>
              </a:rPr>
              <a:t>：</a:t>
            </a:r>
          </a:p>
          <a:p>
            <a:pPr xmlns:a="http://schemas.openxmlformats.org/drawingml/2006/main" lvl="1"/>
            <a:r xmlns:a="http://schemas.openxmlformats.org/drawingml/2006/main">
              <a:rPr lang="zh-CN" altLang="zh-CN">
                <a:ea typeface="宋体" panose="02010600030101010101" pitchFamily="2" charset="-122"/>
              </a:rPr>
              <a:t>附加长度修饰符</a:t>
            </a:r>
          </a:p>
          <a:p>
            <a:pPr xmlns:a="http://schemas.openxmlformats.org/drawingml/2006/main" lvl="1"/>
            <a:r xmlns:a="http://schemas.openxmlformats.org/drawingml/2006/main">
              <a:rPr lang="zh-CN" altLang="zh-CN">
                <a:ea typeface="宋体" panose="02010600030101010101" pitchFamily="2" charset="-122"/>
              </a:rPr>
              <a:t>其他转换说明符</a:t>
            </a:r>
          </a:p>
          <a:p>
            <a:pPr xmlns:a="http://schemas.openxmlformats.org/drawingml/2006/main" lvl="1"/>
            <a:r xmlns:a="http://schemas.openxmlformats.org/drawingml/2006/main">
              <a:rPr lang="zh-CN" altLang="zh-CN">
                <a:ea typeface="宋体" panose="02010600030101010101" pitchFamily="2" charset="-122"/>
              </a:rPr>
              <a:t>写无穷大和 NaN 的能力</a:t>
            </a:r>
          </a:p>
          <a:p>
            <a:pPr xmlns:a="http://schemas.openxmlformats.org/drawingml/2006/main" lvl="1"/>
            <a:r xmlns:a="http://schemas.openxmlformats.org/drawingml/2006/main">
              <a:rPr lang="zh-CN" altLang="zh-CN">
                <a:ea typeface="宋体" panose="02010600030101010101" pitchFamily="2" charset="-122"/>
              </a:rPr>
              <a:t>支持宽字符</a:t>
            </a:r>
          </a:p>
          <a:p>
            <a:pPr xmlns:a="http://schemas.openxmlformats.org/drawingml/2006/main" lvl="1"/>
            <a:r xmlns:a="http://schemas.openxmlformats.org/drawingml/2006/main">
              <a:rPr lang="zh-CN" altLang="zh-CN">
                <a:ea typeface="宋体" panose="02010600030101010101" pitchFamily="2" charset="-122"/>
              </a:rPr>
              <a:t>现在允许以前未定义的转换规范</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C0307EB-A3B5-EF23-D094-D2CECD42260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D7A616CC-C23E-E7E4-733C-769BBE18B7D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E5AA29-8CDE-4644-A7BB-30A73FA70D4B}" type="slidenum">
              <a:rPr lang="en-US" altLang="zh-CN" sz="1200">
                <a:latin typeface="Arial" panose="020B0604020202020204" pitchFamily="34" charset="0"/>
              </a:rPr>
              <a:pPr/>
              <a:t>72</a:t>
            </a:fld>
            <a:endParaRPr lang="en-US" altLang="zh-CN"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61CFCD06-D666-2DC9-E7E4-883F77D7096F}"/>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a:t>
            </a:r>
            <a:r xmlns:a="http://schemas.openxmlformats.org/drawingml/2006/main">
              <a:rPr lang="zh-CN" altLang="zh-CN">
                <a:ea typeface="宋体" panose="02010600030101010101" pitchFamily="2" charset="-122"/>
              </a:rPr>
              <a:t>的示例</a:t>
            </a:r>
          </a:p>
        </p:txBody>
      </p:sp>
      <p:sp>
        <p:nvSpPr>
          <p:cNvPr id="87043" name="Content Placeholder 2">
            <a:extLst>
              <a:ext uri="{FF2B5EF4-FFF2-40B4-BE49-F238E27FC236}">
                <a16:creationId xmlns:a16="http://schemas.microsoft.com/office/drawing/2014/main" id="{6CE2B912-BA98-AE59-46E7-7195DE967CC7}"/>
              </a:ext>
            </a:extLst>
          </p:cNvPr>
          <p:cNvSpPr>
            <a:spLocks noGrp="1"/>
          </p:cNvSpPr>
          <p:nvPr>
            <p:ph idx="1"/>
          </p:nvPr>
        </p:nvSpPr>
        <p:spPr>
          <a:xfrm>
            <a:off x="685800" y="1600200"/>
            <a:ext cx="7772400" cy="4724400"/>
          </a:xfrm>
        </p:spPr>
        <p:txBody>
          <a:bodyPr/>
          <a:lstStyle/>
          <a:p>
            <a:pPr xmlns:a="http://schemas.openxmlformats.org/drawingml/2006/main">
              <a:tabLst>
                <a:tab pos="1143000" algn="ctr"/>
                <a:tab pos="3543300" algn="ctr"/>
                <a:tab pos="6400800" algn="ctr"/>
              </a:tabLst>
            </a:pPr>
            <a:r xmlns:a="http://schemas.openxmlformats.org/drawingml/2006/main">
              <a:rPr lang="zh-CN" altLang="zh-CN" sz="2700">
                <a:ea typeface="宋体" panose="02010600030101010101" pitchFamily="2" charset="-122"/>
              </a:rPr>
              <a:t>显示标志对</a:t>
            </a:r>
            <a:r xmlns:a="http://schemas.openxmlformats.org/drawingml/2006/main">
              <a:rPr lang="zh-CN" altLang="zh-CN" sz="2700">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sz="2700">
                <a:ea typeface="宋体" panose="02010600030101010101" pitchFamily="2" charset="-122"/>
              </a:rPr>
              <a:t>转换的影响的示例：</a:t>
            </a:r>
          </a:p>
          <a:p>
            <a:pPr xmlns:a="http://schemas.openxmlformats.org/drawingml/2006/main">
              <a:lnSpc>
                <a:spcPct val="80000"/>
              </a:lnSpc>
              <a:spcBef>
                <a:spcPts val="600"/>
              </a:spcBef>
              <a:buFontTx/>
              <a:buNone/>
              <a:tabLst>
                <a:tab pos="1143000" algn="ctr"/>
                <a:tab pos="3543300" algn="ctr"/>
                <a:tab pos="6400800" algn="ctr"/>
              </a:tabLst>
            </a:pPr>
            <a:r xmlns:a="http://schemas.openxmlformats.org/drawingml/2006/main">
              <a:rPr lang="zh-CN" altLang="zh-CN" sz="2300" b="1" i="1">
                <a:ea typeface="宋体" panose="02010600030101010101" pitchFamily="2" charset="-122"/>
              </a:rPr>
              <a:t>申请转换结果 申请结果</a:t>
            </a:r>
          </a:p>
          <a:p>
            <a:pPr xmlns:a="http://schemas.openxmlformats.org/drawingml/2006/main">
              <a:lnSpc>
                <a:spcPct val="80000"/>
              </a:lnSpc>
              <a:spcBef>
                <a:spcPts val="200"/>
              </a:spcBef>
              <a:buFontTx/>
              <a:buNone/>
              <a:tabLst>
                <a:tab pos="1143000" algn="ctr"/>
                <a:tab pos="3543300" algn="ctr"/>
                <a:tab pos="6400800" algn="ctr"/>
              </a:tabLst>
            </a:pPr>
            <a:r xmlns:a="http://schemas.openxmlformats.org/drawingml/2006/main">
              <a:rPr lang="zh-CN" altLang="zh-CN" sz="2300" b="1" i="1">
                <a:ea typeface="宋体" panose="02010600030101010101" pitchFamily="2" charset="-122"/>
              </a:rPr>
              <a:t>规格转换为 123 转换为 –123</a:t>
            </a:r>
          </a:p>
          <a:p>
            <a:pPr xmlns:a="http://schemas.openxmlformats.org/drawingml/2006/main">
              <a:lnSpc>
                <a:spcPct val="80000"/>
              </a:lnSpc>
              <a:spcBef>
                <a:spcPts val="800"/>
              </a:spcBef>
              <a:buFontTx/>
              <a:buNone/>
              <a:tabLst>
                <a:tab pos="1143000" algn="ctr"/>
                <a:tab pos="3543300" algn="ctr"/>
                <a:tab pos="6400800" algn="ctr"/>
              </a:tabLst>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%8d •••••123 ••••-123</a:t>
            </a:r>
          </a:p>
          <a:p>
            <a:pPr xmlns:a="http://schemas.openxmlformats.org/drawingml/2006/main">
              <a:lnSpc>
                <a:spcPct val="80000"/>
              </a:lnSpc>
              <a:spcBef>
                <a:spcPts val="600"/>
              </a:spcBef>
              <a:buFontTx/>
              <a:buNone/>
              <a:tabLst>
                <a:tab pos="1143000" algn="ctr"/>
                <a:tab pos="3543300" algn="ctr"/>
                <a:tab pos="6400800" algn="ctr"/>
              </a:tabLst>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%-8d 123••••• -123••••</a:t>
            </a:r>
          </a:p>
          <a:p>
            <a:pPr xmlns:a="http://schemas.openxmlformats.org/drawingml/2006/main">
              <a:lnSpc>
                <a:spcPct val="80000"/>
              </a:lnSpc>
              <a:spcBef>
                <a:spcPts val="600"/>
              </a:spcBef>
              <a:buFontTx/>
              <a:buNone/>
              <a:tabLst>
                <a:tab pos="1143000" algn="ctr"/>
                <a:tab pos="3543300" algn="ctr"/>
                <a:tab pos="6400800" algn="ctr"/>
              </a:tabLst>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%+8d ••••+123 ••••-123</a:t>
            </a:r>
          </a:p>
          <a:p>
            <a:pPr xmlns:a="http://schemas.openxmlformats.org/drawingml/2006/main">
              <a:lnSpc>
                <a:spcPct val="80000"/>
              </a:lnSpc>
              <a:spcBef>
                <a:spcPts val="600"/>
              </a:spcBef>
              <a:buFontTx/>
              <a:buNone/>
              <a:tabLst>
                <a:tab pos="1143000" algn="ctr"/>
                <a:tab pos="3543300" algn="ctr"/>
                <a:tab pos="6400800" algn="ctr"/>
              </a:tabLst>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 8d •••••123 ••••-123</a:t>
            </a:r>
          </a:p>
          <a:p>
            <a:pPr xmlns:a="http://schemas.openxmlformats.org/drawingml/2006/main">
              <a:lnSpc>
                <a:spcPct val="80000"/>
              </a:lnSpc>
              <a:spcBef>
                <a:spcPts val="600"/>
              </a:spcBef>
              <a:buFontTx/>
              <a:buNone/>
              <a:tabLst>
                <a:tab pos="1143000" algn="ctr"/>
                <a:tab pos="3543300" algn="ctr"/>
                <a:tab pos="6400800" algn="ctr"/>
              </a:tabLst>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%08d 00000123 -0000123</a:t>
            </a:r>
          </a:p>
          <a:p>
            <a:pPr xmlns:a="http://schemas.openxmlformats.org/drawingml/2006/main">
              <a:lnSpc>
                <a:spcPct val="80000"/>
              </a:lnSpc>
              <a:spcBef>
                <a:spcPts val="600"/>
              </a:spcBef>
              <a:buFontTx/>
              <a:buNone/>
              <a:tabLst>
                <a:tab pos="1143000" algn="ctr"/>
                <a:tab pos="3543300" algn="ctr"/>
                <a:tab pos="6400800" algn="ctr"/>
              </a:tabLst>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%-+8d +123•••• -123••••</a:t>
            </a:r>
          </a:p>
          <a:p>
            <a:pPr xmlns:a="http://schemas.openxmlformats.org/drawingml/2006/main">
              <a:lnSpc>
                <a:spcPct val="80000"/>
              </a:lnSpc>
              <a:spcBef>
                <a:spcPts val="600"/>
              </a:spcBef>
              <a:buFontTx/>
              <a:buNone/>
              <a:tabLst>
                <a:tab pos="1143000" algn="ctr"/>
                <a:tab pos="3543300" algn="ctr"/>
                <a:tab pos="6400800" algn="ctr"/>
              </a:tabLst>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%- 8d •123•••• -123••••</a:t>
            </a:r>
          </a:p>
          <a:p>
            <a:pPr xmlns:a="http://schemas.openxmlformats.org/drawingml/2006/main">
              <a:lnSpc>
                <a:spcPct val="80000"/>
              </a:lnSpc>
              <a:spcBef>
                <a:spcPts val="600"/>
              </a:spcBef>
              <a:buFontTx/>
              <a:buNone/>
              <a:tabLst>
                <a:tab pos="1143000" algn="ctr"/>
                <a:tab pos="3543300" algn="ctr"/>
                <a:tab pos="6400800" algn="ctr"/>
              </a:tabLst>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%+08d +0000123 -0000123</a:t>
            </a:r>
          </a:p>
          <a:p>
            <a:pPr xmlns:a="http://schemas.openxmlformats.org/drawingml/2006/main">
              <a:lnSpc>
                <a:spcPct val="80000"/>
              </a:lnSpc>
              <a:spcBef>
                <a:spcPts val="600"/>
              </a:spcBef>
              <a:buFontTx/>
              <a:buNone/>
              <a:tabLst>
                <a:tab pos="1143000" algn="ctr"/>
                <a:tab pos="3543300" algn="ctr"/>
                <a:tab pos="6400800" algn="ctr"/>
              </a:tabLst>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 08d •0000123 -0000123</a:t>
            </a:r>
          </a:p>
        </p:txBody>
      </p:sp>
      <p:sp>
        <p:nvSpPr>
          <p:cNvPr id="4" name="Footer Placeholder 3">
            <a:extLst>
              <a:ext uri="{FF2B5EF4-FFF2-40B4-BE49-F238E27FC236}">
                <a16:creationId xmlns:a16="http://schemas.microsoft.com/office/drawing/2014/main" id="{6B400542-C158-05B2-DD66-1CDDA0829FA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B08ABB5-E5D7-846C-87DE-A39A6F968ECA}"/>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CDA698-4344-7040-8E46-8C7A7CEE3F1A}" type="slidenum">
              <a:rPr lang="en-US" altLang="zh-CN" sz="1200">
                <a:latin typeface="Arial" panose="020B0604020202020204" pitchFamily="34" charset="0"/>
              </a:rPr>
              <a:pPr/>
              <a:t>73</a:t>
            </a:fld>
            <a:endParaRPr lang="en-US" altLang="zh-CN"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3F942496-5B35-9F38-F3B1-86F452E56C4E}"/>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a:t>
            </a:r>
            <a:r xmlns:a="http://schemas.openxmlformats.org/drawingml/2006/main">
              <a:rPr lang="zh-CN" altLang="zh-CN">
                <a:ea typeface="宋体" panose="02010600030101010101" pitchFamily="2" charset="-122"/>
              </a:rPr>
              <a:t>的示例</a:t>
            </a:r>
          </a:p>
        </p:txBody>
      </p:sp>
      <p:sp>
        <p:nvSpPr>
          <p:cNvPr id="88067" name="Content Placeholder 2">
            <a:extLst>
              <a:ext uri="{FF2B5EF4-FFF2-40B4-BE49-F238E27FC236}">
                <a16:creationId xmlns:a16="http://schemas.microsoft.com/office/drawing/2014/main" id="{26D9F16E-E5A4-0F87-5E29-DCBA72B0F81B}"/>
              </a:ext>
            </a:extLst>
          </p:cNvPr>
          <p:cNvSpPr>
            <a:spLocks noGrp="1"/>
          </p:cNvSpPr>
          <p:nvPr>
            <p:ph idx="1"/>
          </p:nvPr>
        </p:nvSpPr>
        <p:spPr>
          <a:xfrm>
            <a:off x="685800" y="1600200"/>
            <a:ext cx="7772400" cy="4724400"/>
          </a:xfrm>
        </p:spPr>
        <p:txBody>
          <a:bodyPr/>
          <a:lstStyle/>
          <a:p>
            <a:pPr xmlns:a="http://schemas.openxmlformats.org/drawingml/2006/main">
              <a:tabLst>
                <a:tab pos="1092200" algn="ctr"/>
                <a:tab pos="3543300" algn="ctr"/>
                <a:tab pos="6400800" algn="ctr"/>
              </a:tabLst>
            </a:pP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600">
                <a:ea typeface="宋体" panose="02010600030101010101" pitchFamily="2" charset="-122"/>
              </a:rPr>
              <a:t>标志对</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600">
                <a:ea typeface="宋体" panose="02010600030101010101" pitchFamily="2" charset="-122"/>
              </a:rPr>
              <a:t>、 </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g</a:t>
            </a:r>
            <a:r xmlns:a="http://schemas.openxmlformats.org/drawingml/2006/main">
              <a:rPr lang="zh-CN" altLang="zh-CN" sz="2600">
                <a:ea typeface="宋体" panose="02010600030101010101" pitchFamily="2" charset="-122"/>
              </a:rPr>
              <a:t>和</a:t>
            </a:r>
            <a:r xmlns:a="http://schemas.openxmlformats.org/drawingml/2006/main">
              <a:rPr lang="zh-CN" altLang="zh-CN" sz="2600">
                <a:latin typeface="Courier New" panose="02070309020205020404" pitchFamily="49" charset="0"/>
                <a:ea typeface="宋体" panose="02010600030101010101" pitchFamily="2" charset="-122"/>
                <a:cs typeface="Courier New" panose="02070309020205020404" pitchFamily="49" charset="0"/>
              </a:rPr>
              <a:t>G</a:t>
            </a:r>
            <a:r xmlns:a="http://schemas.openxmlformats.org/drawingml/2006/main">
              <a:rPr lang="zh-CN" altLang="zh-CN" sz="2600">
                <a:ea typeface="宋体" panose="02010600030101010101" pitchFamily="2" charset="-122"/>
              </a:rPr>
              <a:t>转换</a:t>
            </a:r>
            <a:r xmlns:a="http://schemas.openxmlformats.org/drawingml/2006/main">
              <a:rPr lang="zh-CN" altLang="zh-CN" sz="2600">
                <a:ea typeface="宋体" panose="02010600030101010101" pitchFamily="2" charset="-122"/>
              </a:rPr>
              <a:t>的影响的示例：</a:t>
            </a:r>
          </a:p>
          <a:p>
            <a:pPr xmlns:a="http://schemas.openxmlformats.org/drawingml/2006/main">
              <a:lnSpc>
                <a:spcPct val="80000"/>
              </a:lnSpc>
              <a:spcBef>
                <a:spcPts val="1200"/>
              </a:spcBef>
              <a:buFontTx/>
              <a:buNone/>
              <a:tabLst>
                <a:tab pos="1092200" algn="ctr"/>
                <a:tab pos="3543300" algn="ctr"/>
                <a:tab pos="6400800" algn="ctr"/>
              </a:tabLst>
            </a:pPr>
            <a:r xmlns:a="http://schemas.openxmlformats.org/drawingml/2006/main">
              <a:rPr lang="zh-CN" altLang="zh-CN" sz="2200" b="1" i="1">
                <a:ea typeface="宋体" panose="02010600030101010101" pitchFamily="2" charset="-122"/>
              </a:rPr>
              <a:t>申请转换结果 申请结果</a:t>
            </a:r>
          </a:p>
          <a:p>
            <a:pPr xmlns:a="http://schemas.openxmlformats.org/drawingml/2006/main">
              <a:lnSpc>
                <a:spcPct val="80000"/>
              </a:lnSpc>
              <a:spcBef>
                <a:spcPts val="200"/>
              </a:spcBef>
              <a:buFontTx/>
              <a:buNone/>
              <a:tabLst>
                <a:tab pos="1092200" algn="ctr"/>
                <a:tab pos="3543300" algn="ctr"/>
                <a:tab pos="6400800" algn="ctr"/>
              </a:tabLst>
            </a:pPr>
            <a:r xmlns:a="http://schemas.openxmlformats.org/drawingml/2006/main">
              <a:rPr lang="zh-CN" altLang="zh-CN" sz="2200" b="1" i="1">
                <a:ea typeface="宋体" panose="02010600030101010101" pitchFamily="2" charset="-122"/>
              </a:rPr>
              <a:t>规范转换为 123 转换为 123.0</a:t>
            </a:r>
          </a:p>
          <a:p>
            <a:pPr xmlns:a="http://schemas.openxmlformats.org/drawingml/2006/main">
              <a:lnSpc>
                <a:spcPct val="70000"/>
              </a:lnSpc>
              <a:spcBef>
                <a:spcPts val="8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%8o •••••173</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%#8o ••••0173</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%8x ••••••7b</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%#8x ••••0x7b</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%8X ••••••7B</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%#8X ••••0X7B</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%8g •••••123</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%#8g •123.000</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%8G •••••123</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%#8G •123.000</a:t>
            </a:r>
          </a:p>
          <a:p>
            <a:pPr xmlns:a="http://schemas.openxmlformats.org/drawingml/2006/main">
              <a:lnSpc>
                <a:spcPct val="70000"/>
              </a:lnSpc>
              <a:spcBef>
                <a:spcPts val="600"/>
              </a:spcBef>
              <a:buFontTx/>
              <a:buNone/>
              <a:tabLst>
                <a:tab pos="1092200" algn="ctr"/>
                <a:tab pos="3543300" algn="ctr"/>
                <a:tab pos="6400800" algn="ctr"/>
              </a:tabLst>
            </a:pP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p>
        </p:txBody>
      </p:sp>
      <p:sp>
        <p:nvSpPr>
          <p:cNvPr id="4" name="Footer Placeholder 3">
            <a:extLst>
              <a:ext uri="{FF2B5EF4-FFF2-40B4-BE49-F238E27FC236}">
                <a16:creationId xmlns:a16="http://schemas.microsoft.com/office/drawing/2014/main" id="{AF78E549-1B0C-6790-E2F2-1CC5AACEBBAD}"/>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F6E7DC8-2EE6-52CB-CC8B-B41BD223FA1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AC8868-5073-3E44-8E9E-1318EC07FC58}" type="slidenum">
              <a:rPr lang="en-US" altLang="zh-CN" sz="1200">
                <a:latin typeface="Arial" panose="020B0604020202020204" pitchFamily="34" charset="0"/>
              </a:rPr>
              <a:pPr/>
              <a:t>74</a:t>
            </a:fld>
            <a:endParaRPr lang="en-US" altLang="zh-CN"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FBA1F1C8-54CD-C39B-A6D9-14053BDFC890}"/>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a:t>
            </a:r>
            <a:r xmlns:a="http://schemas.openxmlformats.org/drawingml/2006/main">
              <a:rPr lang="zh-CN" altLang="zh-CN">
                <a:ea typeface="宋体" panose="02010600030101010101" pitchFamily="2" charset="-122"/>
              </a:rPr>
              <a:t>的示例</a:t>
            </a:r>
          </a:p>
        </p:txBody>
      </p:sp>
      <p:sp>
        <p:nvSpPr>
          <p:cNvPr id="89091" name="Content Placeholder 2">
            <a:extLst>
              <a:ext uri="{FF2B5EF4-FFF2-40B4-BE49-F238E27FC236}">
                <a16:creationId xmlns:a16="http://schemas.microsoft.com/office/drawing/2014/main" id="{7F66385B-9A5D-2201-7D54-B71EDE990750}"/>
              </a:ext>
            </a:extLst>
          </p:cNvPr>
          <p:cNvSpPr>
            <a:spLocks noGrp="1"/>
          </p:cNvSpPr>
          <p:nvPr>
            <p:ph idx="1"/>
          </p:nvPr>
        </p:nvSpPr>
        <p:spPr>
          <a:xfrm>
            <a:off x="685800" y="1600200"/>
            <a:ext cx="7772400" cy="4724400"/>
          </a:xfrm>
        </p:spPr>
        <p:txBody>
          <a:bodyPr/>
          <a:lstStyle/>
          <a:p>
            <a:pPr xmlns:a="http://schemas.openxmlformats.org/drawingml/2006/main">
              <a:tabLst>
                <a:tab pos="1143000" algn="ctr"/>
                <a:tab pos="3016250" algn="l"/>
                <a:tab pos="5715000" algn="l"/>
              </a:tabLst>
            </a:pPr>
            <a:r xmlns:a="http://schemas.openxmlformats.org/drawingml/2006/main">
              <a:rPr lang="zh-CN" altLang="zh-CN">
                <a:ea typeface="宋体" panose="02010600030101010101" pitchFamily="2" charset="-122"/>
              </a:rPr>
              <a:t>显示最小字段宽度和精度对</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a:ea typeface="宋体" panose="02010600030101010101" pitchFamily="2" charset="-122"/>
              </a:rPr>
              <a:t>转换的影响的示例：</a:t>
            </a:r>
          </a:p>
          <a:p>
            <a:pPr xmlns:a="http://schemas.openxmlformats.org/drawingml/2006/main">
              <a:lnSpc>
                <a:spcPct val="80000"/>
              </a:lnSpc>
              <a:spcBef>
                <a:spcPts val="600"/>
              </a:spcBef>
              <a:buFontTx/>
              <a:buNone/>
              <a:tabLst>
                <a:tab pos="1143000" algn="ctr"/>
                <a:tab pos="3016250" algn="l"/>
                <a:tab pos="5715000" algn="l"/>
              </a:tabLst>
            </a:pPr>
            <a:r xmlns:a="http://schemas.openxmlformats.org/drawingml/2006/main">
              <a:rPr lang="zh-CN" altLang="zh-CN" sz="2400" b="1" i="1">
                <a:ea typeface="宋体" panose="02010600030101010101" pitchFamily="2" charset="-122"/>
              </a:rPr>
              <a:t>申请结果 申请结果</a:t>
            </a:r>
          </a:p>
          <a:p>
            <a:pPr xmlns:a="http://schemas.openxmlformats.org/drawingml/2006/main">
              <a:lnSpc>
                <a:spcPct val="80000"/>
              </a:lnSpc>
              <a:spcBef>
                <a:spcPts val="200"/>
              </a:spcBef>
              <a:buFontTx/>
              <a:buNone/>
              <a:tabLst>
                <a:tab pos="1143000" algn="ctr"/>
                <a:tab pos="3016250" algn="l"/>
                <a:tab pos="5715000" algn="l"/>
              </a:tabLst>
            </a:pPr>
            <a:r xmlns:a="http://schemas.openxmlformats.org/drawingml/2006/main">
              <a:rPr lang="zh-CN" altLang="zh-CN" sz="2400" b="1" i="1">
                <a:ea typeface="宋体" panose="02010600030101010101" pitchFamily="2" charset="-122"/>
              </a:rPr>
              <a:t>转换 转换为 转换为</a:t>
            </a:r>
          </a:p>
          <a:p>
            <a:pPr xmlns:a="http://schemas.openxmlformats.org/drawingml/2006/main">
              <a:lnSpc>
                <a:spcPct val="80000"/>
              </a:lnSpc>
              <a:spcBef>
                <a:spcPts val="200"/>
              </a:spcBef>
              <a:buFontTx/>
              <a:buNone/>
              <a:tabLst>
                <a:tab pos="1143000" algn="ctr"/>
                <a:tab pos="3016250" algn="l"/>
                <a:tab pos="5715000" algn="l"/>
              </a:tabLst>
            </a:pPr>
            <a:r xmlns:a="http://schemas.openxmlformats.org/drawingml/2006/main">
              <a:rPr lang="zh-CN" altLang="zh-CN" sz="2400" b="1" i="1">
                <a:ea typeface="宋体" panose="02010600030101010101" pitchFamily="2" charset="-122"/>
              </a:rPr>
              <a:t>规范</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“虚假”</a:t>
            </a:r>
            <a:r xmlns:a="http://schemas.openxmlformats.org/drawingml/2006/main">
              <a:rPr lang="zh-CN" altLang="zh-CN" sz="2400" b="1" i="1">
                <a:ea typeface="宋体" panose="02010600030101010101" pitchFamily="2" charset="-122"/>
              </a:rPr>
              <a:t>                 </a:t>
            </a:r>
            <a:r xmlns:a="http://schemas.openxmlformats.org/drawingml/2006/main">
              <a:rPr lang="zh-CN" altLang="zh-CN" sz="2400" b="1">
                <a:latin typeface="Courier New" panose="02070309020205020404" pitchFamily="49" charset="0"/>
                <a:ea typeface="宋体" panose="02010600030101010101" pitchFamily="2" charset="-122"/>
                <a:cs typeface="Courier New" panose="02070309020205020404" pitchFamily="49" charset="0"/>
              </a:rPr>
              <a:t>“流行语”</a:t>
            </a:r>
          </a:p>
          <a:p>
            <a:pPr xmlns:a="http://schemas.openxmlformats.org/drawingml/2006/main">
              <a:lnSpc>
                <a:spcPct val="80000"/>
              </a:lnSpc>
              <a:spcBef>
                <a:spcPts val="800"/>
              </a:spcBef>
              <a:buFontTx/>
              <a:buNone/>
              <a:tabLst>
                <a:tab pos="1143000" algn="ctr"/>
                <a:tab pos="3016250" algn="l"/>
                <a:tab pos="57150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%6s •虚假的流行语</a:t>
            </a:r>
          </a:p>
          <a:p>
            <a:pPr xmlns:a="http://schemas.openxmlformats.org/drawingml/2006/main">
              <a:lnSpc>
                <a:spcPct val="80000"/>
              </a:lnSpc>
              <a:spcBef>
                <a:spcPts val="600"/>
              </a:spcBef>
              <a:buFontTx/>
              <a:buNone/>
              <a:tabLst>
                <a:tab pos="1143000" algn="ctr"/>
                <a:tab pos="3016250" algn="l"/>
                <a:tab pos="57150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%-6s 虚假• 流行语</a:t>
            </a:r>
          </a:p>
          <a:p>
            <a:pPr xmlns:a="http://schemas.openxmlformats.org/drawingml/2006/main">
              <a:lnSpc>
                <a:spcPct val="80000"/>
              </a:lnSpc>
              <a:spcBef>
                <a:spcPts val="600"/>
              </a:spcBef>
              <a:buFontTx/>
              <a:buNone/>
              <a:tabLst>
                <a:tab pos="1143000" algn="ctr"/>
                <a:tab pos="3016250" algn="l"/>
                <a:tab pos="57150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%.4s 博古嗡嗡声</a:t>
            </a:r>
          </a:p>
          <a:p>
            <a:pPr xmlns:a="http://schemas.openxmlformats.org/drawingml/2006/main">
              <a:lnSpc>
                <a:spcPct val="80000"/>
              </a:lnSpc>
              <a:spcBef>
                <a:spcPts val="600"/>
              </a:spcBef>
              <a:buFontTx/>
              <a:buNone/>
              <a:tabLst>
                <a:tab pos="1143000" algn="ctr"/>
                <a:tab pos="3016250" algn="l"/>
                <a:tab pos="57150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%6.4s ••bogu ••buzz</a:t>
            </a:r>
          </a:p>
          <a:p>
            <a:pPr xmlns:a="http://schemas.openxmlformats.org/drawingml/2006/main">
              <a:lnSpc>
                <a:spcPct val="80000"/>
              </a:lnSpc>
              <a:spcBef>
                <a:spcPts val="600"/>
              </a:spcBef>
              <a:buFontTx/>
              <a:buNone/>
              <a:tabLst>
                <a:tab pos="1143000" algn="ctr"/>
                <a:tab pos="3016250" algn="l"/>
                <a:tab pos="57150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%-6.4s bogu•• 嗡嗡声••</a:t>
            </a:r>
          </a:p>
        </p:txBody>
      </p:sp>
      <p:sp>
        <p:nvSpPr>
          <p:cNvPr id="4" name="Footer Placeholder 3">
            <a:extLst>
              <a:ext uri="{FF2B5EF4-FFF2-40B4-BE49-F238E27FC236}">
                <a16:creationId xmlns:a16="http://schemas.microsoft.com/office/drawing/2014/main" id="{23F71C9C-61EE-BAF2-2EFA-06BE451A201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E193A75-4C33-2CC4-244F-07301A6E1BC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1E808E-8C49-7843-A2CD-F09214AC9FFD}" type="slidenum">
              <a:rPr lang="en-US" altLang="zh-CN" sz="1200">
                <a:latin typeface="Arial" panose="020B0604020202020204" pitchFamily="34" charset="0"/>
              </a:rPr>
              <a:pPr/>
              <a:t>75</a:t>
            </a:fld>
            <a:endParaRPr lang="en-US" altLang="zh-CN"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105B9DCB-C6A3-559F-E70C-7DABC6CD6EFD}"/>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a:t>
            </a:r>
            <a:r xmlns:a="http://schemas.openxmlformats.org/drawingml/2006/main">
              <a:rPr lang="zh-CN" altLang="zh-CN">
                <a:ea typeface="宋体" panose="02010600030101010101" pitchFamily="2" charset="-122"/>
              </a:rPr>
              <a:t>的示例</a:t>
            </a:r>
          </a:p>
        </p:txBody>
      </p:sp>
      <p:sp>
        <p:nvSpPr>
          <p:cNvPr id="90115" name="Content Placeholder 2">
            <a:extLst>
              <a:ext uri="{FF2B5EF4-FFF2-40B4-BE49-F238E27FC236}">
                <a16:creationId xmlns:a16="http://schemas.microsoft.com/office/drawing/2014/main" id="{7DB62C14-1507-9E21-C9BF-D5BA66D29070}"/>
              </a:ext>
            </a:extLst>
          </p:cNvPr>
          <p:cNvSpPr>
            <a:spLocks noGrp="1"/>
          </p:cNvSpPr>
          <p:nvPr>
            <p:ph idx="1"/>
          </p:nvPr>
        </p:nvSpPr>
        <p:spPr>
          <a:xfrm>
            <a:off x="685800" y="1600200"/>
            <a:ext cx="7772400" cy="4724400"/>
          </a:xfrm>
        </p:spPr>
        <p:txBody>
          <a:bodyPr/>
          <a:lstStyle/>
          <a:p>
            <a:pPr xmlns:a="http://schemas.openxmlformats.org/drawingml/2006/main">
              <a:tabLst>
                <a:tab pos="1096963" algn="l"/>
                <a:tab pos="4297363" algn="l"/>
              </a:tabLst>
            </a:pPr>
            <a:r xmlns:a="http://schemas.openxmlformats.org/drawingml/2006/main">
              <a:rPr lang="zh-CN" altLang="zh-CN" sz="2300">
                <a:ea typeface="宋体" panose="02010600030101010101" pitchFamily="2" charset="-122"/>
              </a:rPr>
              <a:t>示例显示</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%g</a:t>
            </a:r>
            <a:r xmlns:a="http://schemas.openxmlformats.org/drawingml/2006/main">
              <a:rPr lang="zh-CN" altLang="zh-CN" sz="2300">
                <a:ea typeface="宋体" panose="02010600030101010101" pitchFamily="2" charset="-122"/>
              </a:rPr>
              <a:t>转换如何以</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%e</a:t>
            </a:r>
            <a:r xmlns:a="http://schemas.openxmlformats.org/drawingml/2006/main">
              <a:rPr lang="zh-CN" altLang="zh-CN" sz="2300">
                <a:ea typeface="宋体" panose="02010600030101010101" pitchFamily="2" charset="-122"/>
              </a:rPr>
              <a:t>形式显示一些数字，而另一些以</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%f</a:t>
            </a:r>
            <a:r xmlns:a="http://schemas.openxmlformats.org/drawingml/2006/main">
              <a:rPr lang="zh-CN" altLang="zh-CN" sz="2300">
                <a:ea typeface="宋体" panose="02010600030101010101" pitchFamily="2" charset="-122"/>
              </a:rPr>
              <a:t>形式显示：</a:t>
            </a: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b="1" i="1">
                <a:ea typeface="宋体" panose="02010600030101010101" pitchFamily="2" charset="-122"/>
              </a:rPr>
              <a:t>应用</a:t>
            </a:r>
            <a:r xmlns:a="http://schemas.openxmlformats.org/drawingml/2006/main">
              <a:rPr lang="zh-CN" altLang="zh-CN" sz="1900" b="1">
                <a:latin typeface="Courier New" panose="02070309020205020404" pitchFamily="49" charset="0"/>
                <a:ea typeface="宋体" panose="02010600030101010101" pitchFamily="2" charset="-122"/>
                <a:cs typeface="Courier New" panose="02070309020205020404" pitchFamily="49" charset="0"/>
              </a:rPr>
              <a:t>%.4g的结果</a:t>
            </a:r>
            <a:endParaRPr xmlns:a="http://schemas.openxmlformats.org/drawingml/2006/main" lang="en-US" altLang="zh-CN" sz="1900" b="1" i="1">
              <a:ea typeface="宋体" panose="02010600030101010101" pitchFamily="2" charset="-122"/>
            </a:endParaRPr>
          </a:p>
          <a:p>
            <a:pPr xmlns:a="http://schemas.openxmlformats.org/drawingml/2006/main">
              <a:lnSpc>
                <a:spcPct val="70000"/>
              </a:lnSpc>
              <a:spcBef>
                <a:spcPts val="400"/>
              </a:spcBef>
              <a:buFontTx/>
              <a:buNone/>
              <a:tabLst>
                <a:tab pos="1096963" algn="l"/>
                <a:tab pos="4297363" algn="l"/>
              </a:tabLst>
            </a:pPr>
            <a:r xmlns:a="http://schemas.openxmlformats.org/drawingml/2006/main">
              <a:rPr lang="zh-CN" altLang="zh-CN" sz="1900" b="1" i="1">
                <a:ea typeface="宋体" panose="02010600030101010101" pitchFamily="2" charset="-122"/>
              </a:rPr>
              <a:t>数字转换为数字</a:t>
            </a:r>
            <a:endParaRPr xmlns:a="http://schemas.openxmlformats.org/drawingml/2006/main" lang="en-US" altLang="zh-CN" sz="1900" b="1">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70000"/>
              </a:lnSpc>
              <a:spcBef>
                <a:spcPts val="8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1.235e+05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1.235e+04</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1235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123.5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12.35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1.235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0.1235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.0123456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0.01235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.00123456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0.001235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.000123456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0.0001235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.0000123456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1.235e-05</a:t>
            </a:r>
            <a:endParaRPr xmlns:a="http://schemas.openxmlformats.org/drawingml/2006/main" lang="en-US" altLang="zh-CN" sz="1900">
              <a:ea typeface="宋体" panose="02010600030101010101" pitchFamily="2" charset="-122"/>
              <a:cs typeface="Courier New" panose="02070309020205020404" pitchFamily="49" charset="0"/>
            </a:endParaRPr>
          </a:p>
          <a:p>
            <a:pPr xmlns:a="http://schemas.openxmlformats.org/drawingml/2006/main">
              <a:lnSpc>
                <a:spcPct val="70000"/>
              </a:lnSpc>
              <a:spcBef>
                <a:spcPts val="600"/>
              </a:spcBef>
              <a:buFontTx/>
              <a:buNone/>
              <a:tabLst>
                <a:tab pos="1096963" algn="l"/>
                <a:tab pos="4297363" algn="l"/>
              </a:tabLst>
            </a:pPr>
            <a:r xmlns:a="http://schemas.openxmlformats.org/drawingml/2006/main">
              <a:rPr lang="zh-CN" altLang="zh-CN" sz="1900">
                <a:ea typeface="宋体" panose="02010600030101010101" pitchFamily="2" charset="-122"/>
                <a:cs typeface="Courier New" panose="02070309020205020404" pitchFamily="49" charset="0"/>
              </a:rPr>
              <a:t>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1900">
                <a:ea typeface="宋体" panose="02010600030101010101" pitchFamily="2" charset="-122"/>
                <a:cs typeface="Courier New" panose="02070309020205020404" pitchFamily="49" charset="0"/>
              </a:rPr>
              <a:t>.00000123456 </a:t>
            </a:r>
            <a:r xmlns:a="http://schemas.openxmlformats.org/drawingml/2006/main">
              <a:rPr lang="zh-CN" altLang="zh-CN" sz="1900">
                <a:latin typeface="Courier New" panose="02070309020205020404" pitchFamily="49" charset="0"/>
                <a:ea typeface="宋体" panose="02010600030101010101" pitchFamily="2" charset="-122"/>
                <a:cs typeface="Courier New" panose="02070309020205020404" pitchFamily="49" charset="0"/>
              </a:rPr>
              <a:t>1.235e-06</a:t>
            </a:r>
            <a:endParaRPr xmlns:a="http://schemas.openxmlformats.org/drawingml/2006/main" lang="en-US" altLang="zh-CN" sz="1900">
              <a:ea typeface="宋体" panose="02010600030101010101" pitchFamily="2" charset="-122"/>
            </a:endParaRPr>
          </a:p>
          <a:p>
            <a:pPr>
              <a:tabLst>
                <a:tab pos="1096963" algn="l"/>
                <a:tab pos="4297363" algn="l"/>
              </a:tabLst>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620C1EB9-D017-A871-DBEC-F83317F6D6C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FA81D9DF-46BB-0F10-1A17-CB9989A52DC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84CB0BF-3D02-2E4D-84B4-01C01920EF19}" type="slidenum">
              <a:rPr lang="en-US" altLang="zh-CN" sz="1200">
                <a:latin typeface="Arial" panose="020B0604020202020204" pitchFamily="34" charset="0"/>
              </a:rPr>
              <a:pPr/>
              <a:t>76</a:t>
            </a:fld>
            <a:endParaRPr lang="en-US" altLang="zh-CN"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0A4A2D91-F0B2-0D6C-159D-8AB22579FC86}"/>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a:t>
            </a:r>
            <a:r xmlns:a="http://schemas.openxmlformats.org/drawingml/2006/main">
              <a:rPr lang="zh-CN" altLang="zh-CN">
                <a:ea typeface="宋体" panose="02010600030101010101" pitchFamily="2" charset="-122"/>
              </a:rPr>
              <a:t>的示例</a:t>
            </a:r>
          </a:p>
        </p:txBody>
      </p:sp>
      <p:sp>
        <p:nvSpPr>
          <p:cNvPr id="91139" name="Content Placeholder 2">
            <a:extLst>
              <a:ext uri="{FF2B5EF4-FFF2-40B4-BE49-F238E27FC236}">
                <a16:creationId xmlns:a16="http://schemas.microsoft.com/office/drawing/2014/main" id="{D58A3A59-C5F2-4E40-6033-18FB3652C6E0}"/>
              </a:ext>
            </a:extLst>
          </p:cNvPr>
          <p:cNvSpPr>
            <a:spLocks noGrp="1"/>
          </p:cNvSpPr>
          <p:nvPr>
            <p:ph idx="1"/>
          </p:nvPr>
        </p:nvSpPr>
        <p:spPr>
          <a:xfrm>
            <a:off x="685800" y="1600200"/>
            <a:ext cx="7772400" cy="4724400"/>
          </a:xfrm>
        </p:spPr>
        <p:txBody>
          <a:bodyPr/>
          <a:lstStyle/>
          <a:p>
            <a:r xmlns:a="http://schemas.openxmlformats.org/drawingml/2006/main">
              <a:rPr lang="zh-CN" altLang="zh-CN">
                <a:ea typeface="宋体" panose="02010600030101010101" pitchFamily="2" charset="-122"/>
              </a:rPr>
              <a:t>最小字段宽度和精度通常嵌入在格式字符串中。</a:t>
            </a:r>
          </a:p>
          <a:p>
            <a:r xmlns:a="http://schemas.openxmlformats.org/drawingml/2006/main">
              <a:rPr lang="zh-CN" altLang="zh-CN">
                <a:ea typeface="宋体" panose="02010600030101010101" pitchFamily="2" charset="-122"/>
              </a:rPr>
              <a:t>将</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字符放在任何一个数字通常会出现的位置允许我们将其指定为</a:t>
            </a:r>
            <a:r xmlns:a="http://schemas.openxmlformats.org/drawingml/2006/main">
              <a:rPr lang="zh-CN" altLang="zh-CN">
                <a:ea typeface="宋体" panose="02010600030101010101" pitchFamily="2" charset="-122"/>
              </a:rPr>
              <a:t>格式字符串</a:t>
            </a:r>
            <a:r xmlns:a="http://schemas.openxmlformats.org/drawingml/2006/main">
              <a:rPr lang="zh-CN" altLang="zh-CN" i="1">
                <a:ea typeface="宋体" panose="02010600030101010101" pitchFamily="2" charset="-122"/>
              </a:rPr>
              <a:t>之后的参数。</a:t>
            </a:r>
          </a:p>
          <a:p>
            <a:r xmlns:a="http://schemas.openxmlformats.org/drawingml/2006/main">
              <a:rPr lang="zh-CN" altLang="zh-CN">
                <a:ea typeface="宋体" panose="02010600030101010101" pitchFamily="2" charset="-122"/>
              </a:rPr>
              <a:t>产生相同输出的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调用：</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printf("%6.4d",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printf("%*.4d", 6,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printf("%6.*d", 4, i);</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printf("%*.*d", 6, 4, i);</a:t>
            </a:r>
          </a:p>
        </p:txBody>
      </p:sp>
      <p:sp>
        <p:nvSpPr>
          <p:cNvPr id="4" name="Footer Placeholder 3">
            <a:extLst>
              <a:ext uri="{FF2B5EF4-FFF2-40B4-BE49-F238E27FC236}">
                <a16:creationId xmlns:a16="http://schemas.microsoft.com/office/drawing/2014/main" id="{1A9C8C50-6FE0-5608-910D-04B6952F56DC}"/>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B7AD414-0B51-8FF0-A998-786A6F17E3D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B87560-C6F0-BD49-AD2D-C4B4F33AD029}" type="slidenum">
              <a:rPr lang="en-US" altLang="zh-CN" sz="1200">
                <a:latin typeface="Arial" panose="020B0604020202020204" pitchFamily="34" charset="0"/>
              </a:rPr>
              <a:pPr/>
              <a:t>77</a:t>
            </a:fld>
            <a:endParaRPr lang="en-US" altLang="zh-CN"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A6AAEEC9-F709-E62E-3AC1-45510A218332}"/>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a:t>
            </a:r>
            <a:r xmlns:a="http://schemas.openxmlformats.org/drawingml/2006/main">
              <a:rPr lang="zh-CN" altLang="zh-CN">
                <a:ea typeface="宋体" panose="02010600030101010101" pitchFamily="2" charset="-122"/>
              </a:rPr>
              <a:t>的示例</a:t>
            </a:r>
          </a:p>
        </p:txBody>
      </p:sp>
      <p:sp>
        <p:nvSpPr>
          <p:cNvPr id="92163" name="Content Placeholder 2">
            <a:extLst>
              <a:ext uri="{FF2B5EF4-FFF2-40B4-BE49-F238E27FC236}">
                <a16:creationId xmlns:a16="http://schemas.microsoft.com/office/drawing/2014/main" id="{455CB480-1A4C-73E7-6F02-4F5A2BDE641F}"/>
              </a:ext>
            </a:extLst>
          </p:cNvPr>
          <p:cNvSpPr>
            <a:spLocks noGrp="1"/>
          </p:cNvSpPr>
          <p:nvPr>
            <p:ph idx="1"/>
          </p:nvPr>
        </p:nvSpPr>
        <p:spPr>
          <a:xfrm>
            <a:off x="685800" y="1600200"/>
            <a:ext cx="7772400" cy="47244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*的</a:t>
            </a:r>
            <a:r xmlns:a="http://schemas.openxmlformats.org/drawingml/2006/main">
              <a:rPr lang="zh-CN" altLang="zh-CN">
                <a:ea typeface="宋体" panose="02010600030101010101" pitchFamily="2" charset="-122"/>
              </a:rPr>
              <a:t>一个主要优点</a:t>
            </a:r>
            <a:r xmlns:a="http://schemas.openxmlformats.org/drawingml/2006/main">
              <a:rPr lang="zh-CN" altLang="zh-CN">
                <a:ea typeface="宋体" panose="02010600030101010101" pitchFamily="2" charset="-122"/>
              </a:rPr>
              <a:t>是它允许我们使用宏来指定宽度或精度：</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printf("%*d",</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宽度，</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一世）;</a:t>
            </a:r>
          </a:p>
          <a:p>
            <a:r xmlns:a="http://schemas.openxmlformats.org/drawingml/2006/main">
              <a:rPr lang="zh-CN" altLang="zh-CN">
                <a:ea typeface="宋体" panose="02010600030101010101" pitchFamily="2" charset="-122"/>
              </a:rPr>
              <a:t>宽度或精度甚至可以在程序执行期间计算：</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printf("%*d",</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page_width</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num_cols,</a:t>
            </a:r>
            <a:r xmlns:a="http://schemas.openxmlformats.org/drawingml/2006/main">
              <a:rPr lang="zh-CN" altLang="zh-CN" sz="22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一世）;</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0252D1FB-3744-9B94-5607-D54850AC9575}"/>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31E9140-C4CA-7DD3-0CEC-CB9E095C75F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FEEEAE-49BB-5843-95AA-623CB4C38AFA}" type="slidenum">
              <a:rPr lang="en-US" altLang="zh-CN" sz="1200">
                <a:latin typeface="Arial" panose="020B0604020202020204" pitchFamily="34" charset="0"/>
              </a:rPr>
              <a:pPr/>
              <a:t>78</a:t>
            </a:fld>
            <a:endParaRPr lang="en-US" altLang="zh-CN"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CF80F7CB-7D1C-4178-B222-5C0F4406BB1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a:t>
            </a:r>
            <a:r xmlns:a="http://schemas.openxmlformats.org/drawingml/2006/main">
              <a:rPr lang="zh-CN" altLang="zh-CN">
                <a:ea typeface="宋体" panose="02010600030101010101" pitchFamily="2" charset="-122"/>
              </a:rPr>
              <a:t>的示例</a:t>
            </a:r>
          </a:p>
        </p:txBody>
      </p:sp>
      <p:sp>
        <p:nvSpPr>
          <p:cNvPr id="93187" name="Content Placeholder 2">
            <a:extLst>
              <a:ext uri="{FF2B5EF4-FFF2-40B4-BE49-F238E27FC236}">
                <a16:creationId xmlns:a16="http://schemas.microsoft.com/office/drawing/2014/main" id="{BBAEC98A-B99A-A03B-98B8-79B28C4055F0}"/>
              </a:ext>
            </a:extLst>
          </p:cNvPr>
          <p:cNvSpPr>
            <a:spLocks noGrp="1"/>
          </p:cNvSpPr>
          <p:nvPr>
            <p:ph idx="1"/>
          </p:nvPr>
        </p:nvSpPr>
        <p:spPr>
          <a:xfrm>
            <a:off x="685800" y="1600200"/>
            <a:ext cx="7772400" cy="47244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a:t>
            </a:r>
            <a:r xmlns:a="http://schemas.openxmlformats.org/drawingml/2006/main">
              <a:rPr lang="zh-CN" altLang="zh-CN">
                <a:ea typeface="宋体" panose="02010600030101010101" pitchFamily="2" charset="-122"/>
              </a:rPr>
              <a:t>转换用于打印指针的值</a:t>
            </a:r>
            <a:r xmlns:a="http://schemas.openxmlformats.org/drawingml/2006/main">
              <a:rPr lang="zh-CN" altLang="zh-CN">
                <a:ea typeface="宋体" panose="02010600030101010101" pitchFamily="2" charset="-122"/>
              </a:rPr>
              <a:t>：</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printf("%p", (void *) ptr);</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显示 ptr 的值 */</a:t>
            </a:r>
          </a:p>
          <a:p>
            <a:r xmlns:a="http://schemas.openxmlformats.org/drawingml/2006/main">
              <a:rPr lang="zh-CN" altLang="zh-CN">
                <a:ea typeface="宋体" panose="02010600030101010101" pitchFamily="2" charset="-122"/>
              </a:rPr>
              <a:t>指针很可能显示为八进制或十六进制数。</a:t>
            </a:r>
          </a:p>
          <a:p>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752030F-BAC0-77C4-FC55-48806EF3614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B6D7C20-C911-5BD7-C530-B72CFA2537D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D14187-D5F4-424A-A57E-2A4954C744B6}" type="slidenum">
              <a:rPr lang="en-US" altLang="zh-CN" sz="1200">
                <a:latin typeface="Arial" panose="020B0604020202020204" pitchFamily="34" charset="0"/>
              </a:rPr>
              <a:pPr/>
              <a:t>79</a:t>
            </a:fld>
            <a:endParaRPr lang="en-US"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C72A01B-B72C-53A4-48A2-2A93BD8AFA37}"/>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标准流和重定向</a:t>
            </a:r>
          </a:p>
        </p:txBody>
      </p:sp>
      <p:sp>
        <p:nvSpPr>
          <p:cNvPr id="20483" name="Content Placeholder 2">
            <a:extLst>
              <a:ext uri="{FF2B5EF4-FFF2-40B4-BE49-F238E27FC236}">
                <a16:creationId xmlns:a16="http://schemas.microsoft.com/office/drawing/2014/main" id="{AA780760-BFCE-B858-2250-9B8190FBAF8F}"/>
              </a:ext>
            </a:extLst>
          </p:cNvPr>
          <p:cNvSpPr>
            <a:spLocks noGrp="1"/>
          </p:cNvSpPr>
          <p:nvPr>
            <p:ph idx="1"/>
          </p:nvPr>
        </p:nvSpPr>
        <p:spPr/>
        <p:txBody>
          <a:bodyPr/>
          <a:lstStyle/>
          <a:p>
            <a:r xmlns:a="http://schemas.openxmlformats.org/drawingml/2006/main">
              <a:rPr lang="zh-CN" altLang="zh-CN">
                <a:ea typeface="宋体" panose="02010600030101010101" pitchFamily="2" charset="-122"/>
              </a:rPr>
              <a:t>前面章节中讨论的 I/O 函数从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stdin获取输入</a:t>
            </a:r>
            <a:r xmlns:a="http://schemas.openxmlformats.org/drawingml/2006/main">
              <a:rPr lang="zh-CN" altLang="zh-CN">
                <a:ea typeface="宋体" panose="02010600030101010101" pitchFamily="2" charset="-122"/>
              </a:rPr>
              <a:t>并将输出发送到</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stdout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许多操作系统允许通过称为</a:t>
            </a:r>
            <a:r xmlns:a="http://schemas.openxmlformats.org/drawingml/2006/main">
              <a:rPr lang="zh-CN" altLang="zh-CN" b="1" i="1">
                <a:ea typeface="宋体" panose="02010600030101010101" pitchFamily="2" charset="-122"/>
              </a:rPr>
              <a:t>重定向的机制更改这些默认含义。</a:t>
            </a:r>
          </a:p>
        </p:txBody>
      </p:sp>
      <p:sp>
        <p:nvSpPr>
          <p:cNvPr id="4" name="Footer Placeholder 3">
            <a:extLst>
              <a:ext uri="{FF2B5EF4-FFF2-40B4-BE49-F238E27FC236}">
                <a16:creationId xmlns:a16="http://schemas.microsoft.com/office/drawing/2014/main" id="{3A65CE2B-F785-E103-69B0-1167DFD2221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AC13B21B-3CD7-B111-352D-AE7933DBDB1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35DEBF-D477-0343-85E0-7DE0208E1811}" type="slidenum">
              <a:rPr lang="en-US" altLang="zh-CN" sz="1200">
                <a:latin typeface="Arial" panose="020B0604020202020204" pitchFamily="34" charset="0"/>
              </a:rPr>
              <a:pPr/>
              <a:t>8</a:t>
            </a:fld>
            <a:endParaRPr lang="en-US" altLang="zh-CN"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36222CD6-E076-ECCD-ECD5-4A6EEB365E8E}"/>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…printf</a:t>
            </a:r>
            <a:br xmlns:a="http://schemas.openxmlformats.org/drawingml/2006/main">
              <a:rPr lang="en-US" altLang="zh-CN">
                <a:ea typeface="宋体" panose="02010600030101010101" pitchFamily="2" charset="-122"/>
              </a:rPr>
            </a:br>
            <a:r xmlns:a="http://schemas.openxmlformats.org/drawingml/2006/main">
              <a:rPr lang="zh-CN" altLang="zh-CN">
                <a:ea typeface="宋体" panose="02010600030101010101" pitchFamily="2" charset="-122"/>
              </a:rPr>
              <a:t>转换规范</a:t>
            </a:r>
            <a:r xmlns:a="http://schemas.openxmlformats.org/drawingml/2006/main">
              <a:rPr lang="zh-CN" altLang="zh-CN">
                <a:ea typeface="宋体" panose="02010600030101010101" pitchFamily="2" charset="-122"/>
              </a:rPr>
              <a:t>的示例</a:t>
            </a:r>
          </a:p>
        </p:txBody>
      </p:sp>
      <p:sp>
        <p:nvSpPr>
          <p:cNvPr id="94211" name="Content Placeholder 2">
            <a:extLst>
              <a:ext uri="{FF2B5EF4-FFF2-40B4-BE49-F238E27FC236}">
                <a16:creationId xmlns:a16="http://schemas.microsoft.com/office/drawing/2014/main" id="{0AEC8CF1-94DF-8AEB-8A44-43F7A90B593C}"/>
              </a:ext>
            </a:extLst>
          </p:cNvPr>
          <p:cNvSpPr>
            <a:spLocks noGrp="1"/>
          </p:cNvSpPr>
          <p:nvPr>
            <p:ph idx="1"/>
          </p:nvPr>
        </p:nvSpPr>
        <p:spPr>
          <a:xfrm>
            <a:off x="685800" y="1600200"/>
            <a:ext cx="7772400" cy="4724400"/>
          </a:xfrm>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%n转换用于</a:t>
            </a:r>
            <a:r xmlns:a="http://schemas.openxmlformats.org/drawingml/2006/main">
              <a:rPr lang="zh-CN" altLang="zh-CN">
                <a:ea typeface="宋体" panose="02010600030101010101" pitchFamily="2" charset="-122"/>
              </a:rPr>
              <a:t>通过调用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找出到目前为止已打印了多少个字符</a:t>
            </a:r>
            <a:r xmlns:a="http://schemas.openxmlformats.org/drawingml/2006/main">
              <a:rPr lang="zh-CN" altLang="zh-CN">
                <a:ea typeface="宋体" panose="02010600030101010101" pitchFamily="2" charset="-122"/>
              </a:rPr>
              <a:t>。</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len</a:t>
            </a:r>
            <a:r xmlns:a="http://schemas.openxmlformats.org/drawingml/2006/main">
              <a:rPr lang="zh-CN" altLang="zh-CN">
                <a:ea typeface="宋体" panose="02010600030101010101" pitchFamily="2" charset="-122"/>
              </a:rPr>
              <a:t>的值为</a:t>
            </a:r>
            <a:r xmlns:a="http://schemas.openxmlformats.org/drawingml/2006/main">
              <a:rPr lang="zh-CN" altLang="zh-CN">
                <a:ea typeface="宋体" panose="02010600030101010101" pitchFamily="2" charset="-122"/>
              </a:rPr>
              <a:t>3：</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printf("%d%n\n", 123, &amp;len);</a:t>
            </a:r>
            <a:endParaRPr xmlns:a="http://schemas.openxmlformats.org/drawingml/2006/main"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4067C205-B5EE-9557-3558-71EBBB56598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A020759-66AA-FEE6-F42E-4C02BC1D2B3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46B07F-941B-1B46-AA1C-4A7BB0C8F92F}" type="slidenum">
              <a:rPr lang="en-US" altLang="zh-CN" sz="1200">
                <a:latin typeface="Arial" panose="020B0604020202020204" pitchFamily="34" charset="0"/>
              </a:rPr>
              <a:pPr/>
              <a:t>80</a:t>
            </a:fld>
            <a:endParaRPr lang="en-US" altLang="zh-CN" sz="1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FB5E58BE-B1C4-6BDF-68BB-DA85E6A7F610}"/>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scanf</a:t>
            </a:r>
            <a:r xmlns:a="http://schemas.openxmlformats.org/drawingml/2006/main">
              <a:rPr lang="zh-CN" altLang="zh-CN">
                <a:ea typeface="宋体" panose="02010600030101010101" pitchFamily="2" charset="-122"/>
              </a:rPr>
              <a:t>函数</a:t>
            </a:r>
          </a:p>
        </p:txBody>
      </p:sp>
      <p:sp>
        <p:nvSpPr>
          <p:cNvPr id="95235" name="Content Placeholder 2">
            <a:extLst>
              <a:ext uri="{FF2B5EF4-FFF2-40B4-BE49-F238E27FC236}">
                <a16:creationId xmlns:a16="http://schemas.microsoft.com/office/drawing/2014/main" id="{B77F4D2C-3047-FE08-76D2-653091300927}"/>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fscanf</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从输入流中读取数据项，使用格式字符串来指示输入的布局。</a:t>
            </a:r>
          </a:p>
          <a:p>
            <a:r xmlns:a="http://schemas.openxmlformats.org/drawingml/2006/main">
              <a:rPr lang="zh-CN" altLang="zh-CN">
                <a:ea typeface="宋体" panose="02010600030101010101" pitchFamily="2" charset="-122"/>
              </a:rPr>
              <a:t>在格式字符串之后，任意数量的指针（每个都指向一个对象）作为附加参数跟随。</a:t>
            </a:r>
          </a:p>
          <a:p>
            <a:r xmlns:a="http://schemas.openxmlformats.org/drawingml/2006/main">
              <a:rPr lang="zh-CN" altLang="zh-CN">
                <a:ea typeface="宋体" panose="02010600030101010101" pitchFamily="2" charset="-122"/>
              </a:rPr>
              <a:t>输入项被转换（根据格式字符串中的转换规范）并存储在这些对象中。</a:t>
            </a:r>
          </a:p>
        </p:txBody>
      </p:sp>
      <p:sp>
        <p:nvSpPr>
          <p:cNvPr id="4" name="Footer Placeholder 3">
            <a:extLst>
              <a:ext uri="{FF2B5EF4-FFF2-40B4-BE49-F238E27FC236}">
                <a16:creationId xmlns:a16="http://schemas.microsoft.com/office/drawing/2014/main" id="{2B3FE3BF-9EF2-BA34-9472-5808274F885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B92D623-6BAC-8526-0901-7B9EF0EF4F84}"/>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A2E874-E0E3-A447-B27C-E4FF95EFA8A4}" type="slidenum">
              <a:rPr lang="en-US" altLang="zh-CN" sz="1200">
                <a:latin typeface="Arial" panose="020B0604020202020204" pitchFamily="34" charset="0"/>
              </a:rPr>
              <a:pPr/>
              <a:t>81</a:t>
            </a:fld>
            <a:endParaRPr lang="en-US" altLang="zh-CN"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9178CF0B-C37A-F576-EEB7-650F63A80633}"/>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scanf</a:t>
            </a:r>
            <a:r xmlns:a="http://schemas.openxmlformats.org/drawingml/2006/main">
              <a:rPr lang="zh-CN" altLang="zh-CN">
                <a:ea typeface="宋体" panose="02010600030101010101" pitchFamily="2" charset="-122"/>
              </a:rPr>
              <a:t>函数</a:t>
            </a:r>
          </a:p>
        </p:txBody>
      </p:sp>
      <p:sp>
        <p:nvSpPr>
          <p:cNvPr id="96259" name="Content Placeholder 2">
            <a:extLst>
              <a:ext uri="{FF2B5EF4-FFF2-40B4-BE49-F238E27FC236}">
                <a16:creationId xmlns:a16="http://schemas.microsoft.com/office/drawing/2014/main" id="{DE5A494B-FBC4-727C-32C4-F517D0FBD526}"/>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始终从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stdin读取</a:t>
            </a:r>
            <a:r xmlns:a="http://schemas.openxmlformats.org/drawingml/2006/main">
              <a:rPr lang="zh-CN" altLang="zh-CN">
                <a:ea typeface="宋体" panose="02010600030101010101" pitchFamily="2" charset="-122"/>
              </a:rPr>
              <a:t>，而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fscanf</a:t>
            </a:r>
            <a:r xmlns:a="http://schemas.openxmlformats.org/drawingml/2006/main">
              <a:rPr lang="zh-CN" altLang="zh-CN">
                <a:ea typeface="宋体" panose="02010600030101010101" pitchFamily="2" charset="-122"/>
              </a:rPr>
              <a:t>从其第一个参数指示的流中读取：</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scanf("%d%d", &amp;i, &amp;j);</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从标准输入读取 */</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fscanf(fp, "%d%d", &amp;i, &amp;j);</a:t>
            </a:r>
          </a:p>
          <a:p>
            <a:pPr xmlns:a="http://schemas.openxmlformats.org/drawingml/2006/main">
              <a:lnSpc>
                <a:spcPct val="80000"/>
              </a:lnSpc>
              <a:spcBef>
                <a:spcPts val="6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 从 fp 读取 */</a:t>
            </a:r>
          </a:p>
          <a:p>
            <a:r xmlns:a="http://schemas.openxmlformats.org/drawingml/2006/main">
              <a:rPr lang="zh-CN" altLang="zh-CN">
                <a:ea typeface="宋体" panose="02010600030101010101" pitchFamily="2" charset="-122"/>
              </a:rPr>
              <a:t>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等效于调用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fscanf</a:t>
            </a:r>
            <a:r xmlns:a="http://schemas.openxmlformats.org/drawingml/2006/main">
              <a:rPr lang="zh-CN" altLang="zh-CN">
                <a:ea typeface="宋体" panose="02010600030101010101" pitchFamily="2" charset="-122"/>
              </a:rPr>
              <a:t>并以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stdin</a:t>
            </a:r>
            <a:r xmlns:a="http://schemas.openxmlformats.org/drawingml/2006/main">
              <a:rPr lang="zh-CN" altLang="zh-CN">
                <a:ea typeface="宋体" panose="02010600030101010101" pitchFamily="2" charset="-122"/>
              </a:rPr>
              <a:t>作为第一个参数。</a:t>
            </a:r>
          </a:p>
        </p:txBody>
      </p:sp>
      <p:sp>
        <p:nvSpPr>
          <p:cNvPr id="4" name="Footer Placeholder 3">
            <a:extLst>
              <a:ext uri="{FF2B5EF4-FFF2-40B4-BE49-F238E27FC236}">
                <a16:creationId xmlns:a16="http://schemas.microsoft.com/office/drawing/2014/main" id="{7188058B-9D1B-750D-31AE-47AAC3EFDA5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D769BB9-047A-6AC8-29BC-609DD6197EE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35CCEB-6934-FC41-B3ED-F2B12A11835A}" type="slidenum">
              <a:rPr lang="en-US" altLang="zh-CN" sz="1200">
                <a:latin typeface="Arial" panose="020B0604020202020204" pitchFamily="34" charset="0"/>
              </a:rPr>
              <a:pPr/>
              <a:t>82</a:t>
            </a:fld>
            <a:endParaRPr lang="en-US" altLang="zh-CN"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6CA3D91D-946B-A890-3FC0-ABF9EA83F6EE}"/>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scanf</a:t>
            </a:r>
            <a:r xmlns:a="http://schemas.openxmlformats.org/drawingml/2006/main">
              <a:rPr lang="zh-CN" altLang="zh-CN">
                <a:ea typeface="宋体" panose="02010600030101010101" pitchFamily="2" charset="-122"/>
              </a:rPr>
              <a:t>函数</a:t>
            </a:r>
          </a:p>
        </p:txBody>
      </p:sp>
      <p:sp>
        <p:nvSpPr>
          <p:cNvPr id="97283" name="Content Placeholder 2">
            <a:extLst>
              <a:ext uri="{FF2B5EF4-FFF2-40B4-BE49-F238E27FC236}">
                <a16:creationId xmlns:a16="http://schemas.microsoft.com/office/drawing/2014/main" id="{165C5B52-F982-55E3-C88C-FCDF6B605C2D}"/>
              </a:ext>
            </a:extLst>
          </p:cNvPr>
          <p:cNvSpPr>
            <a:spLocks noGrp="1"/>
          </p:cNvSpPr>
          <p:nvPr>
            <p:ph idx="1"/>
          </p:nvPr>
        </p:nvSpPr>
        <p:spPr/>
        <p:txBody>
          <a:bodyPr/>
          <a:lstStyle/>
          <a:p>
            <a:r xmlns:a="http://schemas.openxmlformats.org/drawingml/2006/main">
              <a:rPr lang="zh-CN" altLang="zh-CN">
                <a:ea typeface="宋体" panose="02010600030101010101" pitchFamily="2" charset="-122"/>
              </a:rPr>
              <a:t>导致</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函数过早返回的错误：</a:t>
            </a:r>
          </a:p>
          <a:p>
            <a:pPr xmlns:a="http://schemas.openxmlformats.org/drawingml/2006/main" lvl="1"/>
            <a:r xmlns:a="http://schemas.openxmlformats.org/drawingml/2006/main">
              <a:rPr lang="zh-CN" altLang="zh-CN" b="1" i="1">
                <a:ea typeface="宋体" panose="02010600030101010101" pitchFamily="2" charset="-122"/>
              </a:rPr>
              <a:t>输入失败</a:t>
            </a:r>
            <a:r xmlns:a="http://schemas.openxmlformats.org/drawingml/2006/main">
              <a:rPr lang="zh-CN" altLang="zh-CN">
                <a:ea typeface="宋体" panose="02010600030101010101" pitchFamily="2" charset="-122"/>
              </a:rPr>
              <a:t>（无法读取更多输入字符）</a:t>
            </a:r>
          </a:p>
          <a:p>
            <a:pPr xmlns:a="http://schemas.openxmlformats.org/drawingml/2006/main" lvl="1"/>
            <a:r xmlns:a="http://schemas.openxmlformats.org/drawingml/2006/main">
              <a:rPr lang="zh-CN" altLang="zh-CN" b="1" i="1">
                <a:ea typeface="宋体" panose="02010600030101010101" pitchFamily="2" charset="-122"/>
              </a:rPr>
              <a:t>匹配失败</a:t>
            </a:r>
            <a:r xmlns:a="http://schemas.openxmlformats.org/drawingml/2006/main">
              <a:rPr lang="zh-CN" altLang="zh-CN">
                <a:ea typeface="宋体" panose="02010600030101010101" pitchFamily="2" charset="-122"/>
              </a:rPr>
              <a:t>（输入的字符与格式字符串不匹配）</a:t>
            </a:r>
          </a:p>
          <a:p>
            <a:r xmlns:a="http://schemas.openxmlformats.org/drawingml/2006/main">
              <a:rPr lang="zh-CN" altLang="zh-CN">
                <a:ea typeface="宋体" panose="02010600030101010101" pitchFamily="2" charset="-122"/>
              </a:rPr>
              <a:t>在 C99 中，也可能由于</a:t>
            </a:r>
            <a:r xmlns:a="http://schemas.openxmlformats.org/drawingml/2006/main">
              <a:rPr lang="zh-CN" altLang="zh-CN" b="1" i="1">
                <a:ea typeface="宋体" panose="02010600030101010101" pitchFamily="2" charset="-122"/>
              </a:rPr>
              <a:t>编码错误而发生输入故障。</a:t>
            </a:r>
            <a:endParaRPr xmlns:a="http://schemas.openxmlformats.org/drawingml/2006/main"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CDCF4515-F74A-9617-57A1-9DA85799C6D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BAF7E5E-262E-B67F-4431-9071BC756EF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82145D-BC0D-054C-A015-CB7EBC76290E}" type="slidenum">
              <a:rPr lang="en-US" altLang="zh-CN" sz="1200">
                <a:latin typeface="Arial" panose="020B0604020202020204" pitchFamily="34" charset="0"/>
              </a:rPr>
              <a:pPr/>
              <a:t>83</a:t>
            </a:fld>
            <a:endParaRPr lang="en-US" altLang="zh-CN"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F9166421-3113-9926-13C0-B7F1B349805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scanf</a:t>
            </a:r>
            <a:r xmlns:a="http://schemas.openxmlformats.org/drawingml/2006/main">
              <a:rPr lang="zh-CN" altLang="zh-CN">
                <a:ea typeface="宋体" panose="02010600030101010101" pitchFamily="2" charset="-122"/>
              </a:rPr>
              <a:t>函数</a:t>
            </a:r>
          </a:p>
        </p:txBody>
      </p:sp>
      <p:sp>
        <p:nvSpPr>
          <p:cNvPr id="98307" name="Content Placeholder 2">
            <a:extLst>
              <a:ext uri="{FF2B5EF4-FFF2-40B4-BE49-F238E27FC236}">
                <a16:creationId xmlns:a16="http://schemas.microsoft.com/office/drawing/2014/main" id="{F723131A-5CCC-6645-C709-3860538A8CCE}"/>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函数返回已读取并分配给对象的数据项的数量</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如果在读取任何数据项之前发生输入失败，</a:t>
            </a:r>
            <a:r xmlns:a="http://schemas.openxmlformats.org/drawingml/2006/main">
              <a:rPr lang="zh-CN" altLang="zh-CN">
                <a:ea typeface="宋体" panose="02010600030101010101" pitchFamily="2" charset="-122"/>
              </a:rPr>
              <a:t>它们将返回</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EOF 。</a:t>
            </a:r>
          </a:p>
          <a:p>
            <a:r xmlns:a="http://schemas.openxmlformats.org/drawingml/2006/main">
              <a:rPr lang="zh-CN" altLang="zh-CN">
                <a:ea typeface="宋体" panose="02010600030101010101" pitchFamily="2" charset="-122"/>
              </a:rPr>
              <a:t>测试</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返回值的循环很常见。</a:t>
            </a:r>
          </a:p>
          <a:p>
            <a:r xmlns:a="http://schemas.openxmlformats.org/drawingml/2006/main">
              <a:rPr lang="zh-CN" altLang="zh-CN">
                <a:ea typeface="宋体" panose="02010600030101010101" pitchFamily="2" charset="-122"/>
              </a:rPr>
              <a:t>一个循环读取一系列整数，在出现问题的第一个迹象时停止：</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而 (scanf("%d", &amp;i) == 1) {</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a:lnSpc>
                <a:spcPct val="80000"/>
              </a:lnSpc>
              <a:spcBef>
                <a:spcPct val="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t>
            </a:r>
          </a:p>
        </p:txBody>
      </p:sp>
      <p:sp>
        <p:nvSpPr>
          <p:cNvPr id="4" name="Footer Placeholder 3">
            <a:extLst>
              <a:ext uri="{FF2B5EF4-FFF2-40B4-BE49-F238E27FC236}">
                <a16:creationId xmlns:a16="http://schemas.microsoft.com/office/drawing/2014/main" id="{5445422D-5D23-612D-14EB-9B204F4A68C4}"/>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FA680D0-8897-6F09-C968-999A69BAEC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A143BA-93DD-704D-AF4A-DB5C4E586AC6}" type="slidenum">
              <a:rPr lang="en-US" altLang="zh-CN" sz="1200">
                <a:latin typeface="Arial" panose="020B0604020202020204" pitchFamily="34" charset="0"/>
              </a:rPr>
              <a:pPr/>
              <a:t>84</a:t>
            </a:fld>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1489DC22-8ED0-C94F-7085-0799C5433EC4}"/>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格式化字符串</a:t>
            </a:r>
          </a:p>
        </p:txBody>
      </p:sp>
      <p:sp>
        <p:nvSpPr>
          <p:cNvPr id="99331" name="Content Placeholder 2">
            <a:extLst>
              <a:ext uri="{FF2B5EF4-FFF2-40B4-BE49-F238E27FC236}">
                <a16:creationId xmlns:a16="http://schemas.microsoft.com/office/drawing/2014/main" id="{7410E257-6580-77E7-FFE9-4AED008DE820}"/>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…scanf函数</a:t>
            </a:r>
            <a:r xmlns:a="http://schemas.openxmlformats.org/drawingml/2006/main">
              <a:rPr lang="zh-CN" altLang="zh-CN">
                <a:ea typeface="宋体" panose="02010600030101010101" pitchFamily="2" charset="-122"/>
              </a:rPr>
              <a:t>的调用</a:t>
            </a:r>
            <a:r xmlns:a="http://schemas.openxmlformats.org/drawingml/2006/main">
              <a:rPr lang="zh-CN" altLang="zh-CN">
                <a:ea typeface="宋体" panose="02010600030101010101" pitchFamily="2" charset="-122"/>
              </a:rPr>
              <a:t>类似于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函数的调用。</a:t>
            </a:r>
          </a:p>
          <a:p>
            <a:r xmlns:a="http://schemas.openxmlformats.org/drawingml/2006/main">
              <a:rPr lang="zh-CN" altLang="zh-CN">
                <a:ea typeface="宋体" panose="02010600030101010101" pitchFamily="2" charset="-122"/>
              </a:rPr>
              <a:t>但是，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函数的工作方式不同。</a:t>
            </a:r>
          </a:p>
          <a:p>
            <a:r xmlns:a="http://schemas.openxmlformats.org/drawingml/2006/main">
              <a:rPr lang="zh-CN" altLang="zh-CN">
                <a:ea typeface="宋体" panose="02010600030101010101" pitchFamily="2" charset="-122"/>
              </a:rPr>
              <a:t>格式字符串表示</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函数在读取输入时尝试匹配的模式。</a:t>
            </a:r>
          </a:p>
          <a:p>
            <a:pPr xmlns:a="http://schemas.openxmlformats.org/drawingml/2006/main" lvl="1"/>
            <a:r xmlns:a="http://schemas.openxmlformats.org/drawingml/2006/main">
              <a:rPr lang="zh-CN" altLang="zh-CN">
                <a:ea typeface="宋体" panose="02010600030101010101" pitchFamily="2" charset="-122"/>
              </a:rPr>
              <a:t>如果输入与格式字符串不匹配，则函数返回。</a:t>
            </a:r>
          </a:p>
          <a:p>
            <a:pPr xmlns:a="http://schemas.openxmlformats.org/drawingml/2006/main" lvl="1"/>
            <a:r xmlns:a="http://schemas.openxmlformats.org/drawingml/2006/main">
              <a:rPr lang="zh-CN" altLang="zh-CN">
                <a:ea typeface="宋体" panose="02010600030101010101" pitchFamily="2" charset="-122"/>
              </a:rPr>
              <a:t>不匹配的输入字符被“推回”以供将来读取。</a:t>
            </a:r>
          </a:p>
        </p:txBody>
      </p:sp>
      <p:sp>
        <p:nvSpPr>
          <p:cNvPr id="4" name="Footer Placeholder 3">
            <a:extLst>
              <a:ext uri="{FF2B5EF4-FFF2-40B4-BE49-F238E27FC236}">
                <a16:creationId xmlns:a16="http://schemas.microsoft.com/office/drawing/2014/main" id="{8558862B-A821-7E94-3843-76E288AEDCF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3A724D8-05E4-1CDC-2999-0486AB29657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5E540C-D696-6F45-81E1-ACF9F5D6C3AB}" type="slidenum">
              <a:rPr lang="en-US" altLang="zh-CN" sz="1200">
                <a:latin typeface="Arial" panose="020B0604020202020204" pitchFamily="34" charset="0"/>
              </a:rPr>
              <a:pPr/>
              <a:t>85</a:t>
            </a:fld>
            <a:endParaRPr lang="en-US" altLang="zh-CN"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916282D5-0DE2-E3D5-4F8A-E0BF5F7FC313}"/>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格式化字符串</a:t>
            </a:r>
          </a:p>
        </p:txBody>
      </p:sp>
      <p:sp>
        <p:nvSpPr>
          <p:cNvPr id="100355" name="Content Placeholder 2">
            <a:extLst>
              <a:ext uri="{FF2B5EF4-FFF2-40B4-BE49-F238E27FC236}">
                <a16:creationId xmlns:a16="http://schemas.microsoft.com/office/drawing/2014/main" id="{AC88AC95-6F36-5061-9241-18FDD4290D32}"/>
              </a:ext>
            </a:extLst>
          </p:cNvPr>
          <p:cNvSpPr>
            <a:spLocks noGrp="1"/>
          </p:cNvSpPr>
          <p:nvPr>
            <p:ph idx="1"/>
          </p:nvPr>
        </p:nvSpPr>
        <p:spPr/>
        <p:txBody>
          <a:bodyPr/>
          <a:lstStyle/>
          <a:p>
            <a:r xmlns:a="http://schemas.openxmlformats.org/drawingml/2006/main">
              <a:rPr lang="zh-CN" altLang="zh-CN">
                <a:ea typeface="宋体" panose="02010600030101010101" pitchFamily="2" charset="-122"/>
              </a:rPr>
              <a:t>一个</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格式的字符串可能包含三件事：</a:t>
            </a:r>
          </a:p>
          <a:p>
            <a:pPr xmlns:a="http://schemas.openxmlformats.org/drawingml/2006/main" lvl="1"/>
            <a:r xmlns:a="http://schemas.openxmlformats.org/drawingml/2006/main">
              <a:rPr lang="zh-CN" altLang="zh-CN">
                <a:ea typeface="宋体" panose="02010600030101010101" pitchFamily="2" charset="-122"/>
              </a:rPr>
              <a:t>转换规格</a:t>
            </a:r>
          </a:p>
          <a:p>
            <a:pPr xmlns:a="http://schemas.openxmlformats.org/drawingml/2006/main" lvl="1"/>
            <a:r xmlns:a="http://schemas.openxmlformats.org/drawingml/2006/main">
              <a:rPr lang="zh-CN" altLang="zh-CN">
                <a:ea typeface="宋体" panose="02010600030101010101" pitchFamily="2" charset="-122"/>
              </a:rPr>
              <a:t>空白字符</a:t>
            </a:r>
          </a:p>
          <a:p>
            <a:pPr xmlns:a="http://schemas.openxmlformats.org/drawingml/2006/main" lvl="1"/>
            <a:r xmlns:a="http://schemas.openxmlformats.org/drawingml/2006/main">
              <a:rPr lang="zh-CN" altLang="zh-CN">
                <a:ea typeface="宋体" panose="02010600030101010101" pitchFamily="2" charset="-122"/>
              </a:rPr>
              <a:t>非空白字符</a:t>
            </a:r>
          </a:p>
        </p:txBody>
      </p:sp>
      <p:sp>
        <p:nvSpPr>
          <p:cNvPr id="4" name="Footer Placeholder 3">
            <a:extLst>
              <a:ext uri="{FF2B5EF4-FFF2-40B4-BE49-F238E27FC236}">
                <a16:creationId xmlns:a16="http://schemas.microsoft.com/office/drawing/2014/main" id="{320D8D30-4D1F-FDB8-434C-50AB3E9A1F1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8402F14D-1621-A5FC-CBC3-4B824FE693A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867C54-2F6D-F141-ABB2-9990E87058CE}" type="slidenum">
              <a:rPr lang="en-US" altLang="zh-CN" sz="1200">
                <a:latin typeface="Arial" panose="020B0604020202020204" pitchFamily="34" charset="0"/>
              </a:rPr>
              <a:pPr/>
              <a:t>86</a:t>
            </a:fld>
            <a:endParaRPr lang="en-US" altLang="zh-CN"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FE5D2315-4B5B-EDEC-E600-1CF62EE1A04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格式化字符串</a:t>
            </a:r>
          </a:p>
        </p:txBody>
      </p:sp>
      <p:sp>
        <p:nvSpPr>
          <p:cNvPr id="101379" name="Content Placeholder 2">
            <a:extLst>
              <a:ext uri="{FF2B5EF4-FFF2-40B4-BE49-F238E27FC236}">
                <a16:creationId xmlns:a16="http://schemas.microsoft.com/office/drawing/2014/main" id="{9253D32A-F815-7757-C99A-09A1DB8F7267}"/>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转换规范。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…scanf格式字符串</a:t>
            </a:r>
            <a:r xmlns:a="http://schemas.openxmlformats.org/drawingml/2006/main">
              <a:rPr lang="zh-CN" altLang="zh-CN">
                <a:ea typeface="宋体" panose="02010600030101010101" pitchFamily="2" charset="-122"/>
              </a:rPr>
              <a:t>中的转换规范</a:t>
            </a:r>
            <a:r xmlns:a="http://schemas.openxmlformats.org/drawingml/2006/main">
              <a:rPr lang="zh-CN" altLang="zh-CN">
                <a:ea typeface="宋体" panose="02010600030101010101" pitchFamily="2" charset="-122"/>
              </a:rPr>
              <a:t>类似于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a:ea typeface="宋体" panose="02010600030101010101" pitchFamily="2" charset="-122"/>
              </a:rPr>
              <a:t>格式字符串中的转换规范。</a:t>
            </a:r>
          </a:p>
          <a:p>
            <a:r xmlns:a="http://schemas.openxmlformats.org/drawingml/2006/main">
              <a:rPr lang="zh-CN" altLang="zh-CN">
                <a:ea typeface="宋体" panose="02010600030101010101" pitchFamily="2" charset="-122"/>
              </a:rPr>
              <a:t>大多数转换规范在输入项的开头跳过空白字符（例外是</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%n </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转换规范从不跳过</a:t>
            </a:r>
            <a:r xmlns:a="http://schemas.openxmlformats.org/drawingml/2006/main">
              <a:rPr lang="zh-CN" altLang="zh-CN" i="1">
                <a:ea typeface="宋体" panose="02010600030101010101" pitchFamily="2" charset="-122"/>
              </a:rPr>
              <a:t>尾随</a:t>
            </a:r>
            <a:r xmlns:a="http://schemas.openxmlformats.org/drawingml/2006/main">
              <a:rPr lang="zh-CN" altLang="zh-CN">
                <a:ea typeface="宋体" panose="02010600030101010101" pitchFamily="2" charset="-122"/>
              </a:rPr>
              <a:t>空白字符。</a:t>
            </a:r>
          </a:p>
        </p:txBody>
      </p:sp>
      <p:sp>
        <p:nvSpPr>
          <p:cNvPr id="4" name="Footer Placeholder 3">
            <a:extLst>
              <a:ext uri="{FF2B5EF4-FFF2-40B4-BE49-F238E27FC236}">
                <a16:creationId xmlns:a16="http://schemas.microsoft.com/office/drawing/2014/main" id="{6E76DCFE-BA2D-DA9C-17D4-7B665DB80D6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D4D075F-07AC-54FF-F8CC-BDBB01F4B48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EB421F-6AFA-514B-9DEC-03936496B00E}" type="slidenum">
              <a:rPr lang="en-US" altLang="zh-CN" sz="1200">
                <a:latin typeface="Arial" panose="020B0604020202020204" pitchFamily="34" charset="0"/>
              </a:rPr>
              <a:pPr/>
              <a:t>87</a:t>
            </a:fld>
            <a:endParaRPr lang="en-US" altLang="zh-CN"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C484251C-F4AF-5E2D-291B-00DC15C52B6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格式化字符串</a:t>
            </a:r>
          </a:p>
        </p:txBody>
      </p:sp>
      <p:sp>
        <p:nvSpPr>
          <p:cNvPr id="102403" name="Content Placeholder 2">
            <a:extLst>
              <a:ext uri="{FF2B5EF4-FFF2-40B4-BE49-F238E27FC236}">
                <a16:creationId xmlns:a16="http://schemas.microsoft.com/office/drawing/2014/main" id="{0FC3F8AD-D0F1-F2A9-07C6-706C9C0342BA}"/>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空白字符。</a:t>
            </a:r>
            <a:r xmlns:a="http://schemas.openxmlformats.org/drawingml/2006/main">
              <a:rPr lang="zh-CN" altLang="zh-CN">
                <a:ea typeface="宋体" panose="02010600030101010101" pitchFamily="2" charset="-122"/>
              </a:rPr>
              <a:t>格式字符串中的一个或多个空白字符与输入流中的零个或多个空白字符匹配。</a:t>
            </a:r>
          </a:p>
          <a:p>
            <a:r xmlns:a="http://schemas.openxmlformats.org/drawingml/2006/main">
              <a:rPr lang="zh-CN" altLang="zh-CN" b="1" i="1">
                <a:ea typeface="宋体" panose="02010600030101010101" pitchFamily="2" charset="-122"/>
              </a:rPr>
              <a:t>非空白字符。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以外的非空白字符</a:t>
            </a:r>
            <a:r xmlns:a="http://schemas.openxmlformats.org/drawingml/2006/main">
              <a:rPr lang="zh-CN" altLang="zh-CN">
                <a:ea typeface="宋体" panose="02010600030101010101" pitchFamily="2" charset="-122"/>
              </a:rPr>
              <a:t>与输入流中的相同字符匹配。</a:t>
            </a:r>
          </a:p>
        </p:txBody>
      </p:sp>
      <p:sp>
        <p:nvSpPr>
          <p:cNvPr id="4" name="Footer Placeholder 3">
            <a:extLst>
              <a:ext uri="{FF2B5EF4-FFF2-40B4-BE49-F238E27FC236}">
                <a16:creationId xmlns:a16="http://schemas.microsoft.com/office/drawing/2014/main" id="{CB68EACE-FBB2-40A6-C298-0146EABF73B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59936836-157D-8519-808F-802BA833074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2F1DA7-46F0-CE45-B7A7-FE20132D0ACC}" type="slidenum">
              <a:rPr lang="en-US" altLang="zh-CN" sz="1200">
                <a:latin typeface="Arial" panose="020B0604020202020204" pitchFamily="34" charset="0"/>
              </a:rPr>
              <a:pPr/>
              <a:t>88</a:t>
            </a:fld>
            <a:endParaRPr lang="en-US" altLang="zh-CN"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C2460080-0AC5-D6B1-32BF-AF68B21DA4E8}"/>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格式化字符串</a:t>
            </a:r>
          </a:p>
        </p:txBody>
      </p:sp>
      <p:sp>
        <p:nvSpPr>
          <p:cNvPr id="103427" name="Content Placeholder 2">
            <a:extLst>
              <a:ext uri="{FF2B5EF4-FFF2-40B4-BE49-F238E27FC236}">
                <a16:creationId xmlns:a16="http://schemas.microsoft.com/office/drawing/2014/main" id="{02D6D1EA-7937-A1F1-B616-84CFB83E46B9}"/>
              </a:ext>
            </a:extLst>
          </p:cNvPr>
          <p:cNvSpPr>
            <a:spLocks noGrp="1"/>
          </p:cNvSpPr>
          <p:nvPr>
            <p:ph idx="1"/>
          </p:nvPr>
        </p:nvSpPr>
        <p:spPr>
          <a:xfrm>
            <a:off x="685800" y="1524000"/>
            <a:ext cx="8001000" cy="4800600"/>
          </a:xfrm>
        </p:spPr>
        <p:txBody>
          <a:bodyPr/>
          <a:lstStyle/>
          <a:p>
            <a:r xmlns:a="http://schemas.openxmlformats.org/drawingml/2006/main">
              <a:rPr lang="zh-CN" altLang="zh-CN">
                <a:ea typeface="宋体" panose="02010600030101010101" pitchFamily="2" charset="-122"/>
              </a:rPr>
              <a:t>格式字符串</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“ISBN %d-%d-%ld-%d”</a:t>
            </a:r>
            <a:r xmlns:a="http://schemas.openxmlformats.org/drawingml/2006/main">
              <a:rPr lang="zh-CN" altLang="zh-CN">
                <a:ea typeface="宋体" panose="02010600030101010101" pitchFamily="2" charset="-122"/>
              </a:rPr>
              <a:t>指定输入将包括：</a:t>
            </a:r>
          </a:p>
          <a:p>
            <a:pPr xmlns:a="http://schemas.openxmlformats.org/drawingml/2006/main" lvl="1">
              <a:lnSpc>
                <a:spcPts val="2800"/>
              </a:lnSpc>
              <a:spcBef>
                <a:spcPts val="500"/>
              </a:spcBef>
            </a:pPr>
            <a:r xmlns:a="http://schemas.openxmlformats.org/drawingml/2006/main">
              <a:rPr lang="zh-CN" altLang="zh-CN" sz="2300">
                <a:ea typeface="宋体" panose="02010600030101010101" pitchFamily="2" charset="-122"/>
              </a:rPr>
              <a:t>字母 ISBN</a:t>
            </a:r>
          </a:p>
          <a:p>
            <a:pPr xmlns:a="http://schemas.openxmlformats.org/drawingml/2006/main" lvl="1">
              <a:lnSpc>
                <a:spcPts val="2800"/>
              </a:lnSpc>
              <a:spcBef>
                <a:spcPts val="500"/>
              </a:spcBef>
            </a:pPr>
            <a:r xmlns:a="http://schemas.openxmlformats.org/drawingml/2006/main">
              <a:rPr lang="zh-CN" altLang="zh-CN" sz="2300">
                <a:ea typeface="宋体" panose="02010600030101010101" pitchFamily="2" charset="-122"/>
              </a:rPr>
              <a:t>可能是一些空白字符</a:t>
            </a:r>
          </a:p>
          <a:p>
            <a:pPr xmlns:a="http://schemas.openxmlformats.org/drawingml/2006/main" lvl="1">
              <a:lnSpc>
                <a:spcPts val="2800"/>
              </a:lnSpc>
              <a:spcBef>
                <a:spcPts val="500"/>
              </a:spcBef>
            </a:pPr>
            <a:r xmlns:a="http://schemas.openxmlformats.org/drawingml/2006/main">
              <a:rPr lang="zh-CN" altLang="zh-CN" sz="2300">
                <a:ea typeface="宋体" panose="02010600030101010101" pitchFamily="2" charset="-122"/>
              </a:rPr>
              <a:t>一个整数</a:t>
            </a:r>
          </a:p>
          <a:p>
            <a:pPr xmlns:a="http://schemas.openxmlformats.org/drawingml/2006/main" lvl="1">
              <a:lnSpc>
                <a:spcPts val="2800"/>
              </a:lnSpc>
              <a:spcBef>
                <a:spcPts val="500"/>
              </a:spcBef>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300">
                <a:ea typeface="宋体" panose="02010600030101010101" pitchFamily="2" charset="-122"/>
              </a:rPr>
              <a:t>字符</a:t>
            </a:r>
            <a:r xmlns:a="http://schemas.openxmlformats.org/drawingml/2006/main">
              <a:rPr lang="zh-CN" altLang="zh-CN" sz="2300">
                <a:ea typeface="宋体" panose="02010600030101010101" pitchFamily="2" charset="-122"/>
              </a:rPr>
              <a:t>_</a:t>
            </a:r>
          </a:p>
          <a:p>
            <a:pPr xmlns:a="http://schemas.openxmlformats.org/drawingml/2006/main" lvl="1">
              <a:lnSpc>
                <a:spcPts val="2800"/>
              </a:lnSpc>
              <a:spcBef>
                <a:spcPts val="500"/>
              </a:spcBef>
            </a:pPr>
            <a:r xmlns:a="http://schemas.openxmlformats.org/drawingml/2006/main">
              <a:rPr lang="zh-CN" altLang="zh-CN" sz="2300">
                <a:ea typeface="宋体" panose="02010600030101010101" pitchFamily="2" charset="-122"/>
              </a:rPr>
              <a:t>一个整数（可能前面有空格字符）</a:t>
            </a:r>
          </a:p>
          <a:p>
            <a:pPr xmlns:a="http://schemas.openxmlformats.org/drawingml/2006/main" lvl="1">
              <a:lnSpc>
                <a:spcPts val="2800"/>
              </a:lnSpc>
              <a:spcBef>
                <a:spcPts val="500"/>
              </a:spcBef>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300">
                <a:ea typeface="宋体" panose="02010600030101010101" pitchFamily="2" charset="-122"/>
              </a:rPr>
              <a:t>字符</a:t>
            </a:r>
            <a:r xmlns:a="http://schemas.openxmlformats.org/drawingml/2006/main">
              <a:rPr lang="zh-CN" altLang="zh-CN" sz="2300">
                <a:ea typeface="宋体" panose="02010600030101010101" pitchFamily="2" charset="-122"/>
              </a:rPr>
              <a:t>_</a:t>
            </a:r>
          </a:p>
          <a:p>
            <a:pPr xmlns:a="http://schemas.openxmlformats.org/drawingml/2006/main" lvl="1">
              <a:lnSpc>
                <a:spcPts val="2800"/>
              </a:lnSpc>
              <a:spcBef>
                <a:spcPts val="500"/>
              </a:spcBef>
            </a:pPr>
            <a:r xmlns:a="http://schemas.openxmlformats.org/drawingml/2006/main">
              <a:rPr lang="zh-CN" altLang="zh-CN" sz="2300">
                <a:ea typeface="宋体" panose="02010600030101010101" pitchFamily="2" charset="-122"/>
              </a:rPr>
              <a:t>一个长整数（可能前面有空格字符）</a:t>
            </a:r>
          </a:p>
          <a:p>
            <a:pPr xmlns:a="http://schemas.openxmlformats.org/drawingml/2006/main" lvl="1">
              <a:lnSpc>
                <a:spcPts val="2800"/>
              </a:lnSpc>
              <a:spcBef>
                <a:spcPts val="500"/>
              </a:spcBef>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300">
                <a:ea typeface="宋体" panose="02010600030101010101" pitchFamily="2" charset="-122"/>
              </a:rPr>
              <a:t>字符</a:t>
            </a:r>
            <a:r xmlns:a="http://schemas.openxmlformats.org/drawingml/2006/main">
              <a:rPr lang="zh-CN" altLang="zh-CN" sz="2300">
                <a:ea typeface="宋体" panose="02010600030101010101" pitchFamily="2" charset="-122"/>
              </a:rPr>
              <a:t>_</a:t>
            </a:r>
          </a:p>
          <a:p>
            <a:pPr xmlns:a="http://schemas.openxmlformats.org/drawingml/2006/main" lvl="1">
              <a:lnSpc>
                <a:spcPts val="2800"/>
              </a:lnSpc>
              <a:spcBef>
                <a:spcPts val="500"/>
              </a:spcBef>
            </a:pPr>
            <a:r xmlns:a="http://schemas.openxmlformats.org/drawingml/2006/main">
              <a:rPr lang="zh-CN" altLang="zh-CN" sz="2300">
                <a:ea typeface="宋体" panose="02010600030101010101" pitchFamily="2" charset="-122"/>
              </a:rPr>
              <a:t>一个整数（可能前面有空格字符）</a:t>
            </a:r>
          </a:p>
        </p:txBody>
      </p:sp>
      <p:sp>
        <p:nvSpPr>
          <p:cNvPr id="4" name="Footer Placeholder 3">
            <a:extLst>
              <a:ext uri="{FF2B5EF4-FFF2-40B4-BE49-F238E27FC236}">
                <a16:creationId xmlns:a16="http://schemas.microsoft.com/office/drawing/2014/main" id="{5098B477-5FD3-B4E7-EE32-4F9D19260888}"/>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EE9DB4D8-2CAB-FE33-C2AE-0C08BFDCD1F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AC7CF3-73C6-2945-98B9-508123A69AB3}" type="slidenum">
              <a:rPr lang="en-US" altLang="zh-CN" sz="1200">
                <a:latin typeface="Arial" panose="020B0604020202020204" pitchFamily="34" charset="0"/>
              </a:rPr>
              <a:pPr/>
              <a:t>89</a:t>
            </a:fld>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26E4ADA-63D0-28E8-FE95-1B267459310C}"/>
              </a:ext>
            </a:extLst>
          </p:cNvPr>
          <p:cNvSpPr>
            <a:spLocks noGrp="1"/>
          </p:cNvSpPr>
          <p:nvPr>
            <p:ph type="title"/>
          </p:nvPr>
        </p:nvSpPr>
        <p:spPr/>
        <p:txBody>
          <a:bodyPr/>
          <a:lstStyle/>
          <a:p>
            <a:r xmlns:a="http://schemas.openxmlformats.org/drawingml/2006/main">
              <a:rPr lang="zh-CN" altLang="zh-CN">
                <a:ea typeface="宋体" panose="02010600030101010101" pitchFamily="2" charset="-122"/>
              </a:rPr>
              <a:t>标准流和重定向</a:t>
            </a:r>
          </a:p>
        </p:txBody>
      </p:sp>
      <p:sp>
        <p:nvSpPr>
          <p:cNvPr id="21507" name="Content Placeholder 2">
            <a:extLst>
              <a:ext uri="{FF2B5EF4-FFF2-40B4-BE49-F238E27FC236}">
                <a16:creationId xmlns:a16="http://schemas.microsoft.com/office/drawing/2014/main" id="{5DEE461A-4B92-D153-20D4-FA801FB5952A}"/>
              </a:ext>
            </a:extLst>
          </p:cNvPr>
          <p:cNvSpPr>
            <a:spLocks noGrp="1"/>
          </p:cNvSpPr>
          <p:nvPr>
            <p:ph idx="1"/>
          </p:nvPr>
        </p:nvSpPr>
        <p:spPr/>
        <p:txBody>
          <a:bodyPr/>
          <a:lstStyle/>
          <a:p>
            <a:r xmlns:a="http://schemas.openxmlformats.org/drawingml/2006/main">
              <a:rPr lang="zh-CN" altLang="zh-CN">
                <a:ea typeface="宋体" panose="02010600030101010101" pitchFamily="2" charset="-122"/>
              </a:rPr>
              <a:t>强制程序从文件而不是键盘获取输入的典型技术：</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演示 &lt;in.dat</a:t>
            </a:r>
          </a:p>
          <a:p>
            <a:pPr xmlns:a="http://schemas.openxmlformats.org/drawingml/2006/main">
              <a:buFontTx/>
              <a:buNone/>
            </a:pPr>
            <a:r xmlns:a="http://schemas.openxmlformats.org/drawingml/2006/main">
              <a:rPr lang="zh-CN" altLang="zh-CN">
                <a:ea typeface="宋体" panose="02010600030101010101" pitchFamily="2" charset="-122"/>
              </a:rPr>
              <a:t>这种技术称为</a:t>
            </a:r>
            <a:r xmlns:a="http://schemas.openxmlformats.org/drawingml/2006/main">
              <a:rPr lang="zh-CN" altLang="zh-CN" b="1" i="1">
                <a:ea typeface="宋体" panose="02010600030101010101" pitchFamily="2" charset="-122"/>
              </a:rPr>
              <a:t>输入重定向。</a:t>
            </a:r>
          </a:p>
          <a:p>
            <a:r xmlns:a="http://schemas.openxmlformats.org/drawingml/2006/main">
              <a:rPr lang="zh-CN" altLang="zh-CN" b="1" i="1">
                <a:ea typeface="宋体" panose="02010600030101010101" pitchFamily="2" charset="-122"/>
              </a:rPr>
              <a:t>输出重定向</a:t>
            </a:r>
            <a:r xmlns:a="http://schemas.openxmlformats.org/drawingml/2006/main">
              <a:rPr lang="zh-CN" altLang="zh-CN">
                <a:ea typeface="宋体" panose="02010600030101010101" pitchFamily="2" charset="-122"/>
              </a:rPr>
              <a:t>类似：</a:t>
            </a:r>
          </a:p>
          <a:p>
            <a:pPr xmlns:a="http://schemas.openxmlformats.org/drawingml/2006/main">
              <a:lnSpc>
                <a:spcPct val="80000"/>
              </a:lnSpc>
              <a:spcBef>
                <a:spcPts val="1200"/>
              </a:spcBef>
              <a:buFontTx/>
              <a:buNone/>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演示&gt;out.dat</a:t>
            </a:r>
          </a:p>
          <a:p>
            <a:pPr xmlns:a="http://schemas.openxmlformats.org/drawingml/2006/main">
              <a:buFontTx/>
              <a:buNone/>
            </a:pPr>
            <a:r xmlns:a="http://schemas.openxmlformats.org/drawingml/2006/main">
              <a:rPr lang="zh-CN" altLang="zh-CN">
                <a:ea typeface="宋体" panose="02010600030101010101" pitchFamily="2" charset="-122"/>
              </a:rPr>
              <a:t>所有写入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标准输出的数据</a:t>
            </a:r>
            <a:r xmlns:a="http://schemas.openxmlformats.org/drawingml/2006/main">
              <a:rPr lang="zh-CN" altLang="zh-CN">
                <a:ea typeface="宋体" panose="02010600030101010101" pitchFamily="2" charset="-122"/>
              </a:rPr>
              <a:t>现在都将进入</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out.dat</a:t>
            </a:r>
            <a:r xmlns:a="http://schemas.openxmlformats.org/drawingml/2006/main">
              <a:rPr lang="zh-CN" altLang="zh-CN">
                <a:ea typeface="宋体" panose="02010600030101010101" pitchFamily="2" charset="-122"/>
              </a:rPr>
              <a:t>文件，而不是出现在屏幕上。</a:t>
            </a:r>
          </a:p>
        </p:txBody>
      </p:sp>
      <p:sp>
        <p:nvSpPr>
          <p:cNvPr id="4" name="Footer Placeholder 3">
            <a:extLst>
              <a:ext uri="{FF2B5EF4-FFF2-40B4-BE49-F238E27FC236}">
                <a16:creationId xmlns:a16="http://schemas.microsoft.com/office/drawing/2014/main" id="{7D32486C-C1EC-AF5A-ED30-AF60B293EE12}"/>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2EFD9DC-21CB-9508-0F9B-17117EC9294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8A3779-FEA7-D246-9759-045AD4E5B2A1}" type="slidenum">
              <a:rPr lang="en-US" altLang="zh-CN" sz="1200">
                <a:latin typeface="Arial" panose="020B0604020202020204" pitchFamily="34" charset="0"/>
              </a:rPr>
              <a:pPr/>
              <a:t>9</a:t>
            </a:fld>
            <a:endParaRPr lang="en-US" altLang="zh-CN"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EAC6F4EC-B943-A309-D9BF-C0446655ED67}"/>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04451" name="Content Placeholder 2">
            <a:extLst>
              <a:ext uri="{FF2B5EF4-FFF2-40B4-BE49-F238E27FC236}">
                <a16:creationId xmlns:a16="http://schemas.microsoft.com/office/drawing/2014/main" id="{FFF32B0D-32B5-61E0-71C4-87E5F8B617A4}"/>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…scanf转换规范</a:t>
            </a:r>
            <a:r xmlns:a="http://schemas.openxmlformats.org/drawingml/2006/main">
              <a:rPr lang="zh-CN" altLang="zh-CN">
                <a:ea typeface="宋体" panose="02010600030101010101" pitchFamily="2" charset="-122"/>
              </a:rPr>
              <a:t>由</a:t>
            </a:r>
            <a:r xmlns:a="http://schemas.openxmlformats.org/drawingml/2006/main">
              <a:rPr lang="zh-CN" altLang="zh-CN">
                <a:ea typeface="宋体" panose="02010600030101010101" pitchFamily="2" charset="-122"/>
              </a:rPr>
              <a:t>字符</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%组成，</a:t>
            </a:r>
            <a:r xmlns:a="http://schemas.openxmlformats.org/drawingml/2006/main">
              <a:rPr lang="zh-CN" altLang="zh-CN">
                <a:ea typeface="宋体" panose="02010600030101010101" pitchFamily="2" charset="-122"/>
              </a:rPr>
              <a:t>后跟：</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endParaRPr xmlns:a="http://schemas.openxmlformats.org/drawingml/2006/main" lang="en-US" altLang="zh-CN">
              <a:ea typeface="宋体" panose="02010600030101010101" pitchFamily="2" charset="-122"/>
            </a:endParaRPr>
          </a:p>
          <a:p>
            <a:pPr xmlns:a="http://schemas.openxmlformats.org/drawingml/2006/main" lvl="1"/>
            <a:r xmlns:a="http://schemas.openxmlformats.org/drawingml/2006/main">
              <a:rPr lang="zh-CN" altLang="zh-CN">
                <a:ea typeface="宋体" panose="02010600030101010101" pitchFamily="2" charset="-122"/>
              </a:rPr>
              <a:t>最大字段宽度</a:t>
            </a:r>
          </a:p>
          <a:p>
            <a:pPr xmlns:a="http://schemas.openxmlformats.org/drawingml/2006/main" lvl="1"/>
            <a:r xmlns:a="http://schemas.openxmlformats.org/drawingml/2006/main">
              <a:rPr lang="zh-CN" altLang="zh-CN">
                <a:ea typeface="宋体" panose="02010600030101010101" pitchFamily="2" charset="-122"/>
              </a:rPr>
              <a:t>长度修饰符</a:t>
            </a:r>
          </a:p>
          <a:p>
            <a:pPr xmlns:a="http://schemas.openxmlformats.org/drawingml/2006/main" lvl="1"/>
            <a:r xmlns:a="http://schemas.openxmlformats.org/drawingml/2006/main">
              <a:rPr lang="zh-CN" altLang="zh-CN">
                <a:ea typeface="宋体" panose="02010600030101010101" pitchFamily="2" charset="-122"/>
              </a:rPr>
              <a:t>转换说明符</a:t>
            </a:r>
          </a:p>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（可选）。表示</a:t>
            </a:r>
            <a:r xmlns:a="http://schemas.openxmlformats.org/drawingml/2006/main">
              <a:rPr lang="zh-CN" altLang="zh-CN" b="1" i="1">
                <a:ea typeface="宋体" panose="02010600030101010101" pitchFamily="2" charset="-122"/>
              </a:rPr>
              <a:t>分配抑制：</a:t>
            </a:r>
            <a:r xmlns:a="http://schemas.openxmlformats.org/drawingml/2006/main">
              <a:rPr lang="zh-CN" altLang="zh-CN">
                <a:ea typeface="宋体" panose="02010600030101010101" pitchFamily="2" charset="-122"/>
              </a:rPr>
              <a:t>读取输入项但未分配给对象。</a:t>
            </a:r>
          </a:p>
          <a:p>
            <a:pPr xmlns:a="http://schemas.openxmlformats.org/drawingml/2006/main" lvl="1"/>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匹配</a:t>
            </a:r>
            <a:r xmlns:a="http://schemas.openxmlformats.org/drawingml/2006/main">
              <a:rPr lang="zh-CN" altLang="zh-CN">
                <a:ea typeface="宋体" panose="02010600030101010101" pitchFamily="2" charset="-122"/>
              </a:rPr>
              <a:t>的项目不包括在</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返回的计数中。</a:t>
            </a:r>
          </a:p>
        </p:txBody>
      </p:sp>
      <p:sp>
        <p:nvSpPr>
          <p:cNvPr id="4" name="Footer Placeholder 3">
            <a:extLst>
              <a:ext uri="{FF2B5EF4-FFF2-40B4-BE49-F238E27FC236}">
                <a16:creationId xmlns:a16="http://schemas.microsoft.com/office/drawing/2014/main" id="{7753B692-3998-D358-99ED-B7D5E706302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BEAFC53E-6849-A3B7-1861-C59CF0F1FBB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4909D5-F2C4-7F4E-B886-08EB3F1F2F94}" type="slidenum">
              <a:rPr lang="en-US" altLang="zh-CN" sz="1200">
                <a:latin typeface="Arial" panose="020B0604020202020204" pitchFamily="34" charset="0"/>
              </a:rPr>
              <a:pPr/>
              <a:t>90</a:t>
            </a:fld>
            <a:endParaRPr lang="en-US" altLang="zh-CN"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27F60A28-3060-0C23-D047-A4396B061C9C}"/>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05475" name="Content Placeholder 2">
            <a:extLst>
              <a:ext uri="{FF2B5EF4-FFF2-40B4-BE49-F238E27FC236}">
                <a16:creationId xmlns:a16="http://schemas.microsoft.com/office/drawing/2014/main" id="{1A50BE27-0316-BD96-18D3-8204F73EA22A}"/>
              </a:ext>
            </a:extLst>
          </p:cNvPr>
          <p:cNvSpPr>
            <a:spLocks noGrp="1"/>
          </p:cNvSpPr>
          <p:nvPr>
            <p:ph idx="1"/>
          </p:nvPr>
        </p:nvSpPr>
        <p:spPr/>
        <p:txBody>
          <a:bodyPr/>
          <a:lstStyle/>
          <a:p>
            <a:r xmlns:a="http://schemas.openxmlformats.org/drawingml/2006/main">
              <a:rPr lang="zh-CN" altLang="zh-CN" b="1" i="1">
                <a:ea typeface="宋体" panose="02010600030101010101" pitchFamily="2" charset="-122"/>
              </a:rPr>
              <a:t>最大字段宽度</a:t>
            </a:r>
            <a:r xmlns:a="http://schemas.openxmlformats.org/drawingml/2006/main">
              <a:rPr lang="zh-CN" altLang="zh-CN">
                <a:ea typeface="宋体" panose="02010600030101010101" pitchFamily="2" charset="-122"/>
              </a:rPr>
              <a:t>（可选）。限制输入项中的字符数。</a:t>
            </a:r>
          </a:p>
          <a:p>
            <a:pPr xmlns:a="http://schemas.openxmlformats.org/drawingml/2006/main" lvl="1"/>
            <a:r xmlns:a="http://schemas.openxmlformats.org/drawingml/2006/main">
              <a:rPr lang="zh-CN" altLang="zh-CN">
                <a:ea typeface="宋体" panose="02010600030101010101" pitchFamily="2" charset="-122"/>
              </a:rPr>
              <a:t>在转换开始时跳过的空白字符不算在内。</a:t>
            </a:r>
          </a:p>
          <a:p>
            <a:r xmlns:a="http://schemas.openxmlformats.org/drawingml/2006/main">
              <a:rPr lang="zh-CN" altLang="zh-CN" b="1" i="1">
                <a:ea typeface="宋体" panose="02010600030101010101" pitchFamily="2" charset="-122"/>
              </a:rPr>
              <a:t>长度修饰符</a:t>
            </a:r>
            <a:r xmlns:a="http://schemas.openxmlformats.org/drawingml/2006/main">
              <a:rPr lang="zh-CN" altLang="zh-CN">
                <a:ea typeface="宋体" panose="02010600030101010101" pitchFamily="2" charset="-122"/>
              </a:rPr>
              <a:t>（可选）。表示将存储输入项的对象具有比正常更长或更短的类型。</a:t>
            </a:r>
          </a:p>
          <a:p>
            <a:r xmlns:a="http://schemas.openxmlformats.org/drawingml/2006/main">
              <a:rPr lang="zh-CN" altLang="zh-CN">
                <a:ea typeface="宋体" panose="02010600030101010101" pitchFamily="2" charset="-122"/>
              </a:rPr>
              <a:t>下一张幻灯片上的表格列出了每个长度修饰符以及与转换说明符组合时指示的类型。</a:t>
            </a:r>
          </a:p>
        </p:txBody>
      </p:sp>
      <p:sp>
        <p:nvSpPr>
          <p:cNvPr id="4" name="Footer Placeholder 3">
            <a:extLst>
              <a:ext uri="{FF2B5EF4-FFF2-40B4-BE49-F238E27FC236}">
                <a16:creationId xmlns:a16="http://schemas.microsoft.com/office/drawing/2014/main" id="{82E671FE-AD01-2BDD-3198-EF177CFC5B4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2CD908CB-73DA-ABF9-2E19-E3D2495D3CA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3BD517-DD4D-7344-9FC7-6FB867993114}" type="slidenum">
              <a:rPr lang="en-US" altLang="zh-CN" sz="1200">
                <a:latin typeface="Arial" panose="020B0604020202020204" pitchFamily="34" charset="0"/>
              </a:rPr>
              <a:pPr/>
              <a:t>91</a:t>
            </a:fld>
            <a:endParaRPr lang="en-US" altLang="zh-CN"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E8146BE1-9D0C-025D-63D6-1D41597E1EF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06499" name="Content Placeholder 2">
            <a:extLst>
              <a:ext uri="{FF2B5EF4-FFF2-40B4-BE49-F238E27FC236}">
                <a16:creationId xmlns:a16="http://schemas.microsoft.com/office/drawing/2014/main" id="{4E7B2B0E-6369-A5D9-FDA4-935C6C8D01AC}"/>
              </a:ext>
            </a:extLst>
          </p:cNvPr>
          <p:cNvSpPr>
            <a:spLocks noGrp="1"/>
          </p:cNvSpPr>
          <p:nvPr>
            <p:ph idx="1"/>
          </p:nvPr>
        </p:nvSpPr>
        <p:spPr>
          <a:xfrm>
            <a:off x="685800" y="1524000"/>
            <a:ext cx="8229600" cy="4800600"/>
          </a:xfrm>
        </p:spPr>
        <p:txBody>
          <a:bodyPr/>
          <a:lstStyle/>
          <a:p>
            <a:pPr xmlns:a="http://schemas.openxmlformats.org/drawingml/2006/main" marL="0" indent="0">
              <a:lnSpc>
                <a:spcPct val="80000"/>
              </a:lnSpc>
              <a:spcBef>
                <a:spcPts val="600"/>
              </a:spcBef>
              <a:buFontTx/>
              <a:buNone/>
              <a:tabLst>
                <a:tab pos="457200" algn="ctr"/>
                <a:tab pos="1092200" algn="l"/>
                <a:tab pos="3543300" algn="l"/>
              </a:tabLst>
            </a:pPr>
            <a:r xmlns:a="http://schemas.openxmlformats.org/drawingml/2006/main">
              <a:rPr lang="zh-CN" altLang="zh-CN" sz="2000" b="1" i="1">
                <a:ea typeface="宋体" panose="02010600030101010101" pitchFamily="2" charset="-122"/>
              </a:rPr>
              <a:t>长度</a:t>
            </a:r>
          </a:p>
          <a:p>
            <a:pPr xmlns:a="http://schemas.openxmlformats.org/drawingml/2006/main" marL="0" indent="0">
              <a:lnSpc>
                <a:spcPct val="80000"/>
              </a:lnSpc>
              <a:spcBef>
                <a:spcPts val="200"/>
              </a:spcBef>
              <a:buFontTx/>
              <a:buNone/>
              <a:tabLst>
                <a:tab pos="457200" algn="ctr"/>
                <a:tab pos="1092200" algn="l"/>
                <a:tab pos="3543300" algn="l"/>
              </a:tabLst>
            </a:pPr>
            <a:r xmlns:a="http://schemas.openxmlformats.org/drawingml/2006/main">
              <a:rPr lang="zh-CN" altLang="zh-CN" sz="2000" b="1" i="1">
                <a:ea typeface="宋体" panose="02010600030101010101" pitchFamily="2" charset="-122"/>
              </a:rPr>
              <a:t>修饰符转换说明符含义</a:t>
            </a: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hh </a:t>
            </a:r>
            <a:r xmlns:a="http://schemas.openxmlformats.org/drawingml/2006/main">
              <a:rPr lang="zh-CN" altLang="zh-CN" sz="2000" baseline="30000">
                <a:ea typeface="宋体" panose="02010600030101010101" pitchFamily="2" charset="-122"/>
              </a:rPr>
              <a: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签</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字符</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无符号</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字符</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H</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短的</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无符号</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短的</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l</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无符号</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2000">
                <a:ea typeface="宋体" panose="02010600030101010101" pitchFamily="2" charset="-122"/>
              </a:rPr>
              <a:t>( </a:t>
            </a:r>
            <a:r xmlns:a="http://schemas.openxmlformats.org/drawingml/2006/main">
              <a:rPr lang="zh-CN" altLang="zh-CN" sz="2000">
                <a:ea typeface="宋体" panose="02010600030101010101" pitchFamily="2" charset="-122"/>
              </a:rPr>
              <a:t>) </a:t>
            </a:r>
            <a:r xmlns:a="http://schemas.openxmlformats.org/drawingml/2006/main">
              <a:rPr lang="zh-CN" altLang="zh-CN" sz="2000" i="1">
                <a:ea typeface="宋体" panose="02010600030101010101" pitchFamily="2" charset="-122"/>
              </a:rPr>
              <a:t>a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g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G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_</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双倍的</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600"/>
              </a:spcBef>
              <a:buFontTx/>
              <a:buNone/>
              <a:tabLst>
                <a:tab pos="457200" algn="ctr"/>
                <a:tab pos="1092200" algn="l"/>
                <a:tab pos="3543300" algn="l"/>
              </a:tabLst>
            </a:pP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c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sz="2000">
                <a:ea typeface="宋体" panose="02010600030101010101" pitchFamily="2" charset="-122"/>
              </a:rPr>
              <a:t>或</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wchar_t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baseline="30000">
                <a:ea typeface="宋体" panose="02010600030101010101" pitchFamily="2" charset="-122"/>
              </a:rPr>
              <a: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ea typeface="宋体" panose="02010600030101010101" pitchFamily="2" charset="-122"/>
              </a:rPr>
              <a:t>,</a:t>
            </a:r>
          </a:p>
          <a:p>
            <a:pPr xmlns:a="http://schemas.openxmlformats.org/drawingml/2006/main" marL="0" indent="0">
              <a:lnSpc>
                <a:spcPct val="80000"/>
              </a:lnSpc>
              <a:spcBef>
                <a:spcPts val="600"/>
              </a:spcBef>
              <a:buFontTx/>
              <a:buNone/>
              <a:tabLst>
                <a:tab pos="457200" algn="ctr"/>
                <a:tab pos="1092200" algn="l"/>
                <a:tab pos="3543300" algn="l"/>
              </a:tabLst>
            </a:pPr>
            <a:r xmlns:a="http://schemas.openxmlformats.org/drawingml/2006/main">
              <a:rPr lang="zh-CN" altLang="zh-CN" sz="2000">
                <a:ea typeface="宋体" panose="02010600030101010101" pitchFamily="2" charset="-122"/>
              </a:rPr>
              <a:t>( </a:t>
            </a:r>
            <a:r xmlns:a="http://schemas.openxmlformats.org/drawingml/2006/main">
              <a:rPr lang="zh-CN" altLang="zh-CN" sz="2000" i="1">
                <a:ea typeface="宋体" panose="02010600030101010101" pitchFamily="2" charset="-122"/>
              </a:rPr>
              <a:t>ell-ell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无符号</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整数</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endParaRPr xmlns:a="http://schemas.openxmlformats.org/drawingml/2006/main" lang="en-US" altLang="zh-CN" sz="2000">
              <a:ea typeface="宋体" panose="02010600030101010101" pitchFamily="2" charset="-122"/>
            </a:endParaRP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j </a:t>
            </a:r>
            <a:r xmlns:a="http://schemas.openxmlformats.org/drawingml/2006/main">
              <a:rPr lang="zh-CN" altLang="zh-CN" sz="2000" baseline="30000">
                <a:ea typeface="宋体" panose="02010600030101010101" pitchFamily="2" charset="-122"/>
              </a:rPr>
              <a: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intmax_t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uintmax_t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z </a:t>
            </a:r>
            <a:r xmlns:a="http://schemas.openxmlformats.org/drawingml/2006/main">
              <a:rPr lang="zh-CN" altLang="zh-CN" sz="2000" baseline="30000">
                <a:ea typeface="宋体" panose="02010600030101010101" pitchFamily="2" charset="-122"/>
              </a:rPr>
              <a: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尺寸_t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t </a:t>
            </a:r>
            <a:r xmlns:a="http://schemas.openxmlformats.org/drawingml/2006/main">
              <a:rPr lang="zh-CN" altLang="zh-CN" sz="2000" baseline="30000">
                <a:ea typeface="宋体" panose="02010600030101010101" pitchFamily="2" charset="-122"/>
              </a:rPr>
              <a: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d </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我</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ptrdiff_t</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大号</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2000">
                <a:ea typeface="宋体" panose="02010600030101010101" pitchFamily="2" charset="-122"/>
              </a:rPr>
              <a:t>，</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一个</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g </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G</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长</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双倍的</a:t>
            </a:r>
            <a:r xmlns:a="http://schemas.openxmlformats.org/drawingml/2006/main">
              <a:rPr lang="zh-CN" altLang="zh-CN" sz="2000">
                <a:ea typeface="宋体" panose="02010600030101010101" pitchFamily="2" charset="-122"/>
              </a:rPr>
              <a:t> </a:t>
            </a:r>
            <a:r xmlns:a="http://schemas.openxmlformats.org/drawingml/2006/main">
              <a:rPr lang="zh-CN" altLang="zh-CN" sz="2000">
                <a:latin typeface="Courier New" panose="02070309020205020404" pitchFamily="49" charset="0"/>
                <a:ea typeface="宋体" panose="02010600030101010101" pitchFamily="2" charset="-122"/>
                <a:cs typeface="Courier New" panose="02070309020205020404" pitchFamily="49" charset="0"/>
              </a:rPr>
              <a:t>*</a:t>
            </a:r>
          </a:p>
          <a:p>
            <a:pPr xmlns:a="http://schemas.openxmlformats.org/drawingml/2006/main" marL="0" indent="0">
              <a:lnSpc>
                <a:spcPct val="80000"/>
              </a:lnSpc>
              <a:spcBef>
                <a:spcPts val="800"/>
              </a:spcBef>
              <a:buFontTx/>
              <a:buNone/>
              <a:tabLst>
                <a:tab pos="457200" algn="ctr"/>
                <a:tab pos="1092200" algn="l"/>
                <a:tab pos="3543300" algn="l"/>
              </a:tabLst>
            </a:pPr>
            <a:r xmlns:a="http://schemas.openxmlformats.org/drawingml/2006/main">
              <a:rPr lang="zh-CN" altLang="zh-CN" sz="1800" baseline="30000">
                <a:ea typeface="宋体" panose="02010600030101010101" pitchFamily="2" charset="-122"/>
              </a:rPr>
              <a:t>†</a:t>
            </a:r>
            <a:r xmlns:a="http://schemas.openxmlformats.org/drawingml/2006/main">
              <a:rPr lang="zh-CN" altLang="zh-CN" sz="1800">
                <a:ea typeface="宋体" panose="02010600030101010101" pitchFamily="2" charset="-122"/>
              </a:rPr>
              <a:t>仅限 C99</a:t>
            </a:r>
          </a:p>
        </p:txBody>
      </p:sp>
      <p:sp>
        <p:nvSpPr>
          <p:cNvPr id="4" name="Footer Placeholder 3">
            <a:extLst>
              <a:ext uri="{FF2B5EF4-FFF2-40B4-BE49-F238E27FC236}">
                <a16:creationId xmlns:a16="http://schemas.microsoft.com/office/drawing/2014/main" id="{D44DC097-5E07-B42F-4F09-BBC0452EC83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6C0104B6-B7CF-CDAE-A2CB-BFBF2B1EF98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023092-FE43-8F4E-BD0D-6FB5006B40C3}" type="slidenum">
              <a:rPr lang="en-US" altLang="zh-CN" sz="1200">
                <a:latin typeface="Arial" panose="020B0604020202020204" pitchFamily="34" charset="0"/>
              </a:rPr>
              <a:pPr/>
              <a:t>92</a:t>
            </a:fld>
            <a:endParaRPr lang="en-US" altLang="zh-CN"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5CEBA9E5-AF44-9FF5-335B-38B2D06A816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07523" name="Content Placeholder 2">
            <a:extLst>
              <a:ext uri="{FF2B5EF4-FFF2-40B4-BE49-F238E27FC236}">
                <a16:creationId xmlns:a16="http://schemas.microsoft.com/office/drawing/2014/main" id="{1D059B3A-F7A6-CB68-42EE-EDDEC9131A16}"/>
              </a:ext>
            </a:extLst>
          </p:cNvPr>
          <p:cNvSpPr>
            <a:spLocks noGrp="1"/>
          </p:cNvSpPr>
          <p:nvPr>
            <p:ph idx="1"/>
          </p:nvPr>
        </p:nvSpPr>
        <p:spPr/>
        <p:txBody>
          <a:bodyPr/>
          <a:lstStyle/>
          <a:p>
            <a:pPr xmlns:a="http://schemas.openxmlformats.org/drawingml/2006/main">
              <a:tabLst>
                <a:tab pos="914400" algn="ctr"/>
                <a:tab pos="1828800" algn="l"/>
              </a:tabLst>
              <a:defRPr/>
            </a:pPr>
            <a:r xmlns:a="http://schemas.openxmlformats.org/drawingml/2006/main">
              <a:rPr lang="zh-CN" b="1" i="1" dirty="0"/>
              <a:t>转换</a:t>
            </a:r>
            <a:r xmlns:a="http://schemas.openxmlformats.org/drawingml/2006/main">
              <a:rPr lang="zh-CN" b="1" i="1" dirty="0" err="1"/>
              <a:t>说明符</a:t>
            </a:r>
            <a:r xmlns:a="http://schemas.openxmlformats.org/drawingml/2006/main">
              <a:rPr lang="zh-CN" dirty="0"/>
              <a:t>。必须是下表中的字符之一。</a:t>
            </a:r>
          </a:p>
          <a:p>
            <a:pPr xmlns:a="http://schemas.openxmlformats.org/drawingml/2006/main" marL="0" indent="0">
              <a:lnSpc>
                <a:spcPct val="80000"/>
              </a:lnSpc>
              <a:spcBef>
                <a:spcPts val="1200"/>
              </a:spcBef>
              <a:buFontTx/>
              <a:buNone/>
              <a:tabLst>
                <a:tab pos="688975" algn="ctr"/>
                <a:tab pos="1541463" algn="l"/>
              </a:tabLst>
              <a:defRPr/>
            </a:pPr>
            <a:r xmlns:a="http://schemas.openxmlformats.org/drawingml/2006/main">
              <a:rPr lang="zh-CN" sz="2100" b="1" i="1" dirty="0"/>
              <a:t>转换</a:t>
            </a:r>
          </a:p>
          <a:p>
            <a:pPr xmlns:a="http://schemas.openxmlformats.org/drawingml/2006/main" marL="0" indent="0">
              <a:lnSpc>
                <a:spcPct val="80000"/>
              </a:lnSpc>
              <a:spcBef>
                <a:spcPts val="200"/>
              </a:spcBef>
              <a:buFontTx/>
              <a:buNone/>
              <a:tabLst>
                <a:tab pos="688975" algn="ctr"/>
                <a:tab pos="1541463" algn="l"/>
              </a:tabLst>
              <a:defRPr/>
            </a:pPr>
            <a:r xmlns:a="http://schemas.openxmlformats.org/drawingml/2006/main">
              <a:rPr lang="zh-CN" sz="2100" b="1" i="1" dirty="0"/>
              <a:t> </a:t>
            </a:r>
            <a:r xmlns:a="http://schemas.openxmlformats.org/drawingml/2006/main">
              <a:rPr lang="zh-CN" sz="2100" b="1" i="1" dirty="0" err="1"/>
              <a:t>说明符</a:t>
            </a:r>
            <a:r xmlns:a="http://schemas.openxmlformats.org/drawingml/2006/main">
              <a:rPr lang="zh-CN" sz="2100" b="1" i="1" dirty="0"/>
              <a:t>含义</a:t>
            </a:r>
          </a:p>
          <a:p>
            <a:pPr xmlns:a="http://schemas.openxmlformats.org/drawingml/2006/main" marL="0" indent="0">
              <a:lnSpc>
                <a:spcPct val="80000"/>
              </a:lnSpc>
              <a:spcBef>
                <a:spcPts val="800"/>
              </a:spcBef>
              <a:buFontTx/>
              <a:buNone/>
              <a:tabLst>
                <a:tab pos="688975" algn="ctr"/>
                <a:tab pos="1541463" algn="l"/>
              </a:tabLst>
              <a:defRPr/>
            </a:pPr>
            <a:r xmlns:a="http://schemas.openxmlformats.org/drawingml/2006/main">
              <a:rPr lang="zh-CN" sz="2100" dirty="0">
                <a:latin typeface="Courier New" pitchFamily="49" charset="0"/>
                <a:cs typeface="Courier New" pitchFamily="49" charset="0"/>
              </a:rPr>
              <a:t>d</a:t>
            </a:r>
            <a:r xmlns:a="http://schemas.openxmlformats.org/drawingml/2006/main">
              <a:rPr lang="zh-CN" sz="2100" dirty="0"/>
              <a:t>匹配一个十进制整数；对应的论点</a:t>
            </a:r>
          </a:p>
          <a:p>
            <a:pPr xmlns:a="http://schemas.openxmlformats.org/drawingml/2006/main" marL="0" indent="0">
              <a:lnSpc>
                <a:spcPct val="80000"/>
              </a:lnSpc>
              <a:spcBef>
                <a:spcPts val="200"/>
              </a:spcBef>
              <a:buFontTx/>
              <a:buNone/>
              <a:tabLst>
                <a:tab pos="688975" algn="ctr"/>
                <a:tab pos="1541463" algn="l"/>
              </a:tabLst>
              <a:defRPr/>
            </a:pPr>
            <a:r xmlns:a="http://schemas.openxmlformats.org/drawingml/2006/main">
              <a:rPr lang="zh-CN" sz="2100" dirty="0"/>
              <a:t>假定为</a:t>
            </a:r>
            <a:r xmlns:a="http://schemas.openxmlformats.org/drawingml/2006/main">
              <a:rPr lang="zh-CN" sz="2100" dirty="0" err="1">
                <a:latin typeface="Courier New" pitchFamily="49" charset="0"/>
                <a:cs typeface="Courier New" pitchFamily="49" charset="0"/>
              </a:rPr>
              <a:t>int类型</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 </a:t>
            </a:r>
            <a:r xmlns:a="http://schemas.openxmlformats.org/drawingml/2006/main">
              <a:rPr lang="zh-CN" sz="2100" dirty="0"/>
              <a:t>.</a:t>
            </a:r>
          </a:p>
          <a:p>
            <a:pPr xmlns:a="http://schemas.openxmlformats.org/drawingml/2006/main" marL="0" indent="0">
              <a:lnSpc>
                <a:spcPct val="80000"/>
              </a:lnSpc>
              <a:spcBef>
                <a:spcPts val="800"/>
              </a:spcBef>
              <a:buFontTx/>
              <a:buNone/>
              <a:tabLst>
                <a:tab pos="688975" algn="ctr"/>
                <a:tab pos="1541463" algn="l"/>
              </a:tabLst>
              <a:defRPr/>
            </a:pPr>
            <a:r xmlns:a="http://schemas.openxmlformats.org/drawingml/2006/main">
              <a:rPr lang="zh-CN" sz="2100" dirty="0">
                <a:latin typeface="Courier New" pitchFamily="49" charset="0"/>
                <a:cs typeface="Courier New" pitchFamily="49" charset="0"/>
              </a:rPr>
              <a:t> </a:t>
            </a:r>
            <a:r xmlns:a="http://schemas.openxmlformats.org/drawingml/2006/main">
              <a:rPr lang="zh-CN" sz="2100" dirty="0" err="1">
                <a:latin typeface="Courier New" pitchFamily="49" charset="0"/>
                <a:cs typeface="Courier New" pitchFamily="49" charset="0"/>
              </a:rPr>
              <a:t>i</a:t>
            </a:r>
            <a:r xmlns:a="http://schemas.openxmlformats.org/drawingml/2006/main">
              <a:rPr lang="zh-CN" sz="2100" dirty="0"/>
              <a:t>匹配一个整数；相应的论点是</a:t>
            </a:r>
          </a:p>
          <a:p>
            <a:pPr xmlns:a="http://schemas.openxmlformats.org/drawingml/2006/main" marL="0" indent="0">
              <a:lnSpc>
                <a:spcPct val="80000"/>
              </a:lnSpc>
              <a:spcBef>
                <a:spcPts val="200"/>
              </a:spcBef>
              <a:buFontTx/>
              <a:buNone/>
              <a:tabLst>
                <a:tab pos="688975" algn="ctr"/>
                <a:tab pos="1541463" algn="l"/>
              </a:tabLst>
              <a:defRPr/>
            </a:pPr>
            <a:r xmlns:a="http://schemas.openxmlformats.org/drawingml/2006/main">
              <a:rPr lang="zh-CN" sz="2100" dirty="0"/>
              <a:t>假定为</a:t>
            </a:r>
            <a:r xmlns:a="http://schemas.openxmlformats.org/drawingml/2006/main">
              <a:rPr lang="zh-CN" sz="2100" dirty="0" err="1">
                <a:latin typeface="Courier New" pitchFamily="49" charset="0"/>
                <a:cs typeface="Courier New" pitchFamily="49" charset="0"/>
              </a:rPr>
              <a:t>int类型</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 </a:t>
            </a:r>
            <a:r xmlns:a="http://schemas.openxmlformats.org/drawingml/2006/main">
              <a:rPr lang="zh-CN" sz="2100" dirty="0"/>
              <a:t>.整数被假定为</a:t>
            </a:r>
          </a:p>
          <a:p>
            <a:pPr xmlns:a="http://schemas.openxmlformats.org/drawingml/2006/main" marL="0" indent="0">
              <a:lnSpc>
                <a:spcPct val="80000"/>
              </a:lnSpc>
              <a:spcBef>
                <a:spcPts val="200"/>
              </a:spcBef>
              <a:buFontTx/>
              <a:buNone/>
              <a:tabLst>
                <a:tab pos="688975" algn="ctr"/>
                <a:tab pos="1541463" algn="l"/>
              </a:tabLst>
              <a:defRPr/>
            </a:pPr>
            <a:r xmlns:a="http://schemas.openxmlformats.org/drawingml/2006/main">
              <a:rPr lang="zh-CN" sz="2100" dirty="0"/>
              <a:t>以 10 为底，除非它以</a:t>
            </a:r>
            <a:r xmlns:a="http://schemas.openxmlformats.org/drawingml/2006/main">
              <a:rPr lang="zh-CN" sz="2100" dirty="0">
                <a:latin typeface="Courier New" pitchFamily="49" charset="0"/>
                <a:cs typeface="Courier New" pitchFamily="49" charset="0"/>
              </a:rPr>
              <a:t>0开头</a:t>
            </a:r>
            <a:r xmlns:a="http://schemas.openxmlformats.org/drawingml/2006/main">
              <a:rPr lang="zh-CN" sz="2100" dirty="0"/>
              <a:t>（表示八进制）</a:t>
            </a:r>
          </a:p>
          <a:p>
            <a:pPr xmlns:a="http://schemas.openxmlformats.org/drawingml/2006/main" marL="0" indent="0">
              <a:lnSpc>
                <a:spcPct val="80000"/>
              </a:lnSpc>
              <a:spcBef>
                <a:spcPts val="200"/>
              </a:spcBef>
              <a:buFontTx/>
              <a:buNone/>
              <a:tabLst>
                <a:tab pos="688975" algn="ctr"/>
                <a:tab pos="1541463" algn="l"/>
              </a:tabLst>
              <a:defRPr/>
            </a:pPr>
            <a:r xmlns:a="http://schemas.openxmlformats.org/drawingml/2006/main">
              <a:rPr lang="zh-CN" sz="2100" dirty="0"/>
              <a:t>或使用</a:t>
            </a:r>
            <a:r xmlns:a="http://schemas.openxmlformats.org/drawingml/2006/main">
              <a:rPr lang="zh-CN" sz="2100" dirty="0">
                <a:latin typeface="Courier New" pitchFamily="49" charset="0"/>
                <a:cs typeface="Courier New" pitchFamily="49" charset="0"/>
              </a:rPr>
              <a:t>0x</a:t>
            </a:r>
            <a:r xmlns:a="http://schemas.openxmlformats.org/drawingml/2006/main">
              <a:rPr lang="zh-CN" sz="2100" dirty="0"/>
              <a:t>或</a:t>
            </a:r>
            <a:r xmlns:a="http://schemas.openxmlformats.org/drawingml/2006/main">
              <a:rPr lang="zh-CN" sz="2100" dirty="0">
                <a:latin typeface="Courier New" pitchFamily="49" charset="0"/>
                <a:cs typeface="Courier New" pitchFamily="49" charset="0"/>
              </a:rPr>
              <a:t>0X </a:t>
            </a:r>
            <a:r xmlns:a="http://schemas.openxmlformats.org/drawingml/2006/main">
              <a:rPr lang="zh-CN" sz="2100" dirty="0"/>
              <a:t>（十六进制）。</a:t>
            </a:r>
          </a:p>
          <a:p>
            <a:pPr xmlns:a="http://schemas.openxmlformats.org/drawingml/2006/main" marL="0" indent="0">
              <a:lnSpc>
                <a:spcPct val="80000"/>
              </a:lnSpc>
              <a:spcBef>
                <a:spcPts val="800"/>
              </a:spcBef>
              <a:buFontTx/>
              <a:buNone/>
              <a:tabLst>
                <a:tab pos="688975" algn="ctr"/>
                <a:tab pos="1541463" algn="l"/>
              </a:tabLst>
              <a:defRPr/>
            </a:pPr>
            <a:r xmlns:a="http://schemas.openxmlformats.org/drawingml/2006/main">
              <a:rPr lang="zh-CN" sz="2100" dirty="0">
                <a:latin typeface="Courier New" pitchFamily="49" charset="0"/>
                <a:cs typeface="Courier New" pitchFamily="49" charset="0"/>
              </a:rPr>
              <a:t>o</a:t>
            </a:r>
            <a:r xmlns:a="http://schemas.openxmlformats.org/drawingml/2006/main">
              <a:rPr lang="zh-CN" sz="2100" dirty="0"/>
              <a:t>匹配一个八进制整数；相应的论点是</a:t>
            </a:r>
          </a:p>
          <a:p>
            <a:pPr xmlns:a="http://schemas.openxmlformats.org/drawingml/2006/main" marL="0" indent="0">
              <a:lnSpc>
                <a:spcPct val="80000"/>
              </a:lnSpc>
              <a:spcBef>
                <a:spcPts val="200"/>
              </a:spcBef>
              <a:buFontTx/>
              <a:buNone/>
              <a:tabLst>
                <a:tab pos="688975" algn="ctr"/>
                <a:tab pos="1541463" algn="l"/>
              </a:tabLst>
              <a:defRPr/>
            </a:pPr>
            <a:r xmlns:a="http://schemas.openxmlformats.org/drawingml/2006/main">
              <a:rPr lang="zh-CN" sz="2100" dirty="0"/>
              <a:t>假定为</a:t>
            </a:r>
            <a:r xmlns:a="http://schemas.openxmlformats.org/drawingml/2006/main">
              <a:rPr lang="zh-CN" sz="2100" dirty="0">
                <a:latin typeface="Courier New" pitchFamily="49" charset="0"/>
                <a:cs typeface="Courier New" pitchFamily="49" charset="0"/>
              </a:rPr>
              <a:t>无符号类型</a:t>
            </a:r>
            <a:r xmlns:a="http://schemas.openxmlformats.org/drawingml/2006/main">
              <a:rPr lang="zh-CN" sz="2100" dirty="0"/>
              <a:t> </a:t>
            </a:r>
            <a:r xmlns:a="http://schemas.openxmlformats.org/drawingml/2006/main">
              <a:rPr lang="zh-CN" sz="2100" dirty="0" err="1">
                <a:latin typeface="Courier New" pitchFamily="49" charset="0"/>
                <a:cs typeface="Courier New" pitchFamily="49" charset="0"/>
              </a:rPr>
              <a:t>整数</a:t>
            </a:r>
            <a:r xmlns:a="http://schemas.openxmlformats.org/drawingml/2006/main">
              <a:rPr lang="zh-CN" sz="2100" dirty="0"/>
              <a:t> </a:t>
            </a:r>
            <a:r xmlns:a="http://schemas.openxmlformats.org/drawingml/2006/main">
              <a:rPr lang="zh-CN" sz="2100" dirty="0">
                <a:latin typeface="Courier New" pitchFamily="49" charset="0"/>
                <a:cs typeface="Courier New" pitchFamily="49" charset="0"/>
              </a:rPr>
              <a:t>* </a:t>
            </a:r>
            <a:r xmlns:a="http://schemas.openxmlformats.org/drawingml/2006/main">
              <a:rPr lang="zh-CN" sz="2100" dirty="0"/>
              <a:t>.</a:t>
            </a:r>
          </a:p>
          <a:p>
            <a:pPr xmlns:a="http://schemas.openxmlformats.org/drawingml/2006/main" marL="0" indent="0">
              <a:lnSpc>
                <a:spcPct val="80000"/>
              </a:lnSpc>
              <a:spcBef>
                <a:spcPts val="800"/>
              </a:spcBef>
              <a:buFontTx/>
              <a:buNone/>
              <a:tabLst>
                <a:tab pos="688975" algn="ctr"/>
                <a:tab pos="1541463" algn="l"/>
              </a:tabLst>
              <a:defRPr/>
            </a:pPr>
            <a:r xmlns:a="http://schemas.openxmlformats.org/drawingml/2006/main">
              <a:rPr lang="zh-CN" sz="2100" dirty="0"/>
              <a:t> </a:t>
            </a:r>
            <a:r xmlns:a="http://schemas.openxmlformats.org/drawingml/2006/main">
              <a:rPr lang="zh-CN" sz="2100" dirty="0">
                <a:solidFill>
                  <a:srgbClr val="000000"/>
                </a:solidFill>
                <a:latin typeface="Courier New" pitchFamily="49" charset="0"/>
                <a:cs typeface="Courier New" pitchFamily="49" charset="0"/>
              </a:rPr>
              <a:t>u</a:t>
            </a:r>
            <a:r xmlns:a="http://schemas.openxmlformats.org/drawingml/2006/main">
              <a:rPr lang="zh-CN" sz="2100" dirty="0">
                <a:solidFill>
                  <a:srgbClr val="000000"/>
                </a:solidFill>
              </a:rPr>
              <a:t>匹配十进制整数；对应的论点</a:t>
            </a:r>
          </a:p>
          <a:p>
            <a:pPr xmlns:a="http://schemas.openxmlformats.org/drawingml/2006/main" marL="0" indent="0">
              <a:lnSpc>
                <a:spcPct val="80000"/>
              </a:lnSpc>
              <a:spcBef>
                <a:spcPts val="200"/>
              </a:spcBef>
              <a:buFontTx/>
              <a:buNone/>
              <a:tabLst>
                <a:tab pos="688975" algn="ctr"/>
                <a:tab pos="1541463" algn="l"/>
              </a:tabLst>
              <a:defRPr/>
            </a:pPr>
            <a:r xmlns:a="http://schemas.openxmlformats.org/drawingml/2006/main">
              <a:rPr lang="zh-CN" sz="2100" dirty="0">
                <a:solidFill>
                  <a:srgbClr val="000000"/>
                </a:solidFill>
              </a:rPr>
              <a:t>假定为</a:t>
            </a:r>
            <a:r xmlns:a="http://schemas.openxmlformats.org/drawingml/2006/main">
              <a:rPr lang="zh-CN" sz="2100" dirty="0">
                <a:solidFill>
                  <a:srgbClr val="000000"/>
                </a:solidFill>
                <a:latin typeface="Courier New" pitchFamily="49" charset="0"/>
                <a:cs typeface="Courier New" pitchFamily="49" charset="0"/>
              </a:rPr>
              <a:t>无符号类型</a:t>
            </a:r>
            <a:r xmlns:a="http://schemas.openxmlformats.org/drawingml/2006/main">
              <a:rPr lang="zh-CN" sz="2100" dirty="0">
                <a:solidFill>
                  <a:srgbClr val="000000"/>
                </a:solidFill>
              </a:rPr>
              <a:t> </a:t>
            </a:r>
            <a:r xmlns:a="http://schemas.openxmlformats.org/drawingml/2006/main">
              <a:rPr lang="zh-CN" sz="2100" dirty="0" err="1">
                <a:solidFill>
                  <a:srgbClr val="000000"/>
                </a:solidFill>
                <a:latin typeface="Courier New" pitchFamily="49" charset="0"/>
                <a:cs typeface="Courier New" pitchFamily="49" charset="0"/>
              </a:rPr>
              <a:t>整数</a:t>
            </a:r>
            <a:r xmlns:a="http://schemas.openxmlformats.org/drawingml/2006/main">
              <a:rPr lang="zh-CN" sz="2100" dirty="0">
                <a:solidFill>
                  <a:srgbClr val="000000"/>
                </a:solidFill>
              </a:rPr>
              <a:t> </a:t>
            </a:r>
            <a:r xmlns:a="http://schemas.openxmlformats.org/drawingml/2006/main">
              <a:rPr lang="zh-CN" sz="2100" dirty="0">
                <a:solidFill>
                  <a:srgbClr val="000000"/>
                </a:solidFill>
                <a:latin typeface="Courier New" pitchFamily="49" charset="0"/>
                <a:cs typeface="Courier New" pitchFamily="49" charset="0"/>
              </a:rPr>
              <a:t>* </a:t>
            </a:r>
            <a:r xmlns:a="http://schemas.openxmlformats.org/drawingml/2006/main">
              <a:rPr lang="zh-CN" sz="2100" dirty="0">
                <a:solidFill>
                  <a:srgbClr val="000000"/>
                </a:solidFill>
              </a:rPr>
              <a:t>.</a:t>
            </a:r>
          </a:p>
          <a:p>
            <a:pPr marL="0" indent="0">
              <a:lnSpc>
                <a:spcPct val="80000"/>
              </a:lnSpc>
              <a:spcBef>
                <a:spcPts val="200"/>
              </a:spcBef>
              <a:buFontTx/>
              <a:buNone/>
              <a:tabLst>
                <a:tab pos="688975" algn="ctr"/>
                <a:tab pos="1541463" algn="l"/>
              </a:tabLst>
              <a:defRPr/>
            </a:pPr>
            <a:endParaRPr lang="en-US" dirty="0"/>
          </a:p>
        </p:txBody>
      </p:sp>
      <p:sp>
        <p:nvSpPr>
          <p:cNvPr id="4" name="Footer Placeholder 3">
            <a:extLst>
              <a:ext uri="{FF2B5EF4-FFF2-40B4-BE49-F238E27FC236}">
                <a16:creationId xmlns:a16="http://schemas.microsoft.com/office/drawing/2014/main" id="{17521844-03B3-B6B9-0435-2688052B1D10}"/>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CABBDA42-08C6-A3E7-4501-F7088D693F5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3B084DC-959C-5540-A706-80A56CDFEE04}" type="slidenum">
              <a:rPr lang="en-US" altLang="zh-CN" sz="1200">
                <a:latin typeface="Arial" panose="020B0604020202020204" pitchFamily="34" charset="0"/>
              </a:rPr>
              <a:pPr/>
              <a:t>93</a:t>
            </a:fld>
            <a:endParaRPr lang="en-US" altLang="zh-CN"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905523BB-C9E4-CFCF-4329-0431511E8E2F}"/>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08547" name="Content Placeholder 2">
            <a:extLst>
              <a:ext uri="{FF2B5EF4-FFF2-40B4-BE49-F238E27FC236}">
                <a16:creationId xmlns:a16="http://schemas.microsoft.com/office/drawing/2014/main" id="{78986BDF-EB11-20BD-6E42-0161D880E41D}"/>
              </a:ext>
            </a:extLst>
          </p:cNvPr>
          <p:cNvSpPr>
            <a:spLocks noGrp="1"/>
          </p:cNvSpPr>
          <p:nvPr>
            <p:ph idx="1"/>
          </p:nvPr>
        </p:nvSpPr>
        <p:spPr>
          <a:xfrm>
            <a:off x="685800" y="1524000"/>
            <a:ext cx="7848600" cy="4800600"/>
          </a:xfrm>
        </p:spPr>
        <p:txBody>
          <a:bodyPr/>
          <a:lstStyle/>
          <a:p>
            <a:pPr xmlns:a="http://schemas.openxmlformats.org/drawingml/2006/main" marL="0" indent="0">
              <a:lnSpc>
                <a:spcPct val="80000"/>
              </a:lnSpc>
              <a:spcBef>
                <a:spcPts val="1200"/>
              </a:spcBef>
              <a:buFontTx/>
              <a:buNone/>
              <a:tabLst>
                <a:tab pos="688975" algn="ctr"/>
                <a:tab pos="1541463" algn="l"/>
              </a:tabLst>
            </a:pPr>
            <a:r xmlns:a="http://schemas.openxmlformats.org/drawingml/2006/main">
              <a:rPr lang="zh-CN" altLang="zh-CN" sz="2100" b="1" i="1">
                <a:ea typeface="宋体" panose="02010600030101010101" pitchFamily="2" charset="-122"/>
              </a:rPr>
              <a:t>转换</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b="1" i="1">
                <a:ea typeface="宋体" panose="02010600030101010101" pitchFamily="2" charset="-122"/>
              </a:rPr>
              <a:t>说明符 含义</a:t>
            </a:r>
          </a:p>
          <a:p>
            <a:pPr xmlns:a="http://schemas.openxmlformats.org/drawingml/2006/main" marL="0" indent="0">
              <a:lnSpc>
                <a:spcPct val="80000"/>
              </a:lnSpc>
              <a:spcBef>
                <a:spcPts val="8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sz="2100">
                <a:ea typeface="宋体" panose="02010600030101010101" pitchFamily="2" charset="-122"/>
              </a:rPr>
              <a:t>匹配一个十六进制整数；相应的</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假设参数的类型为 unsigned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int</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ea typeface="宋体" panose="02010600030101010101" pitchFamily="2" charset="-122"/>
              </a:rPr>
              <a:t>.</a:t>
            </a:r>
          </a:p>
          <a:p>
            <a:pPr xmlns:a="http://schemas.openxmlformats.org/drawingml/2006/main" marL="0" indent="0">
              <a:lnSpc>
                <a:spcPct val="80000"/>
              </a:lnSpc>
              <a:spcBef>
                <a:spcPts val="8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100" baseline="30000">
                <a:ea typeface="宋体" panose="02010600030101010101" pitchFamily="2" charset="-122"/>
              </a:rPr>
              <a:t>†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100" baseline="30000">
                <a:ea typeface="宋体" panose="02010600030101010101" pitchFamily="2" charset="-122"/>
              </a:rPr>
              <a:t>†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100">
                <a:ea typeface="宋体" panose="02010600030101010101" pitchFamily="2" charset="-122"/>
              </a:rPr>
              <a:t>, 匹配一个浮点数；相应的</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100" baseline="30000">
                <a:ea typeface="宋体" panose="02010600030101010101" pitchFamily="2" charset="-122"/>
              </a:rPr>
              <a:t>†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g </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G</a:t>
            </a:r>
            <a:r xmlns:a="http://schemas.openxmlformats.org/drawingml/2006/main">
              <a:rPr lang="zh-CN" altLang="zh-CN" sz="2100">
                <a:ea typeface="宋体" panose="02010600030101010101" pitchFamily="2" charset="-122"/>
              </a:rPr>
              <a:t>参数被假定为</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float类型</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ea typeface="宋体" panose="02010600030101010101" pitchFamily="2" charset="-122"/>
              </a:rPr>
              <a:t>.</a:t>
            </a:r>
          </a:p>
          <a:p>
            <a:pPr xmlns:a="http://schemas.openxmlformats.org/drawingml/2006/main" marL="0" indent="0">
              <a:lnSpc>
                <a:spcPct val="80000"/>
              </a:lnSpc>
              <a:spcBef>
                <a:spcPts val="8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c</a:t>
            </a:r>
            <a:r xmlns:a="http://schemas.openxmlformats.org/drawingml/2006/main">
              <a:rPr lang="zh-CN" altLang="zh-CN" sz="2100">
                <a:ea typeface="宋体" panose="02010600030101010101" pitchFamily="2" charset="-122"/>
              </a:rPr>
              <a:t>匹配</a:t>
            </a:r>
            <a:r xmlns:a="http://schemas.openxmlformats.org/drawingml/2006/main">
              <a:rPr lang="zh-CN" altLang="zh-CN" sz="2100" i="1">
                <a:ea typeface="宋体" panose="02010600030101010101" pitchFamily="2" charset="-122"/>
                <a:cs typeface="Courier New" panose="02070309020205020404" pitchFamily="49" charset="0"/>
              </a:rPr>
              <a:t>n 个</a:t>
            </a:r>
            <a:r xmlns:a="http://schemas.openxmlformats.org/drawingml/2006/main">
              <a:rPr lang="zh-CN" altLang="zh-CN" sz="2100">
                <a:ea typeface="宋体" panose="02010600030101010101" pitchFamily="2" charset="-122"/>
              </a:rPr>
              <a:t>字符，其中</a:t>
            </a:r>
            <a:r xmlns:a="http://schemas.openxmlformats.org/drawingml/2006/main">
              <a:rPr lang="zh-CN" altLang="zh-CN" sz="2100" i="1">
                <a:ea typeface="宋体" panose="02010600030101010101" pitchFamily="2" charset="-122"/>
                <a:cs typeface="Courier New" panose="02070309020205020404" pitchFamily="49" charset="0"/>
              </a:rPr>
              <a:t>n</a:t>
            </a:r>
            <a:r xmlns:a="http://schemas.openxmlformats.org/drawingml/2006/main">
              <a:rPr lang="zh-CN" altLang="zh-CN" sz="2100">
                <a:ea typeface="宋体" panose="02010600030101010101" pitchFamily="2" charset="-122"/>
              </a:rPr>
              <a:t>是最大字段</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宽度，如果未指定字段宽度，则为一个字符。这</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相应的参数被假定为指向</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字符数组（或字符对象，如果没有字段宽度</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指定的）。最后不添加空字符。</a:t>
            </a:r>
          </a:p>
          <a:p>
            <a:pPr xmlns:a="http://schemas.openxmlformats.org/drawingml/2006/main" marL="0" indent="0">
              <a:lnSpc>
                <a:spcPct val="80000"/>
              </a:lnSpc>
              <a:spcBef>
                <a:spcPts val="8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s</a:t>
            </a:r>
            <a:r xmlns:a="http://schemas.openxmlformats.org/drawingml/2006/main">
              <a:rPr lang="zh-CN" altLang="zh-CN" sz="2100">
                <a:ea typeface="宋体" panose="02010600030101010101" pitchFamily="2" charset="-122"/>
              </a:rPr>
              <a:t>匹配一系列非空白字符，然后</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最后添加一个空字符。相应的</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参数被假定为指向字符数组的指针。</a:t>
            </a:r>
          </a:p>
          <a:p>
            <a:pPr xmlns:a="http://schemas.openxmlformats.org/drawingml/2006/main" marL="0" indent="0">
              <a:lnSpc>
                <a:spcPct val="80000"/>
              </a:lnSpc>
              <a:spcBef>
                <a:spcPts val="800"/>
              </a:spcBef>
              <a:buFontTx/>
              <a:buNone/>
              <a:tabLst>
                <a:tab pos="688975" algn="ctr"/>
                <a:tab pos="1541463" algn="l"/>
              </a:tabLst>
            </a:pPr>
            <a:r xmlns:a="http://schemas.openxmlformats.org/drawingml/2006/main">
              <a:rPr lang="zh-CN" altLang="zh-CN" sz="1900" baseline="30000">
                <a:ea typeface="宋体" panose="02010600030101010101" pitchFamily="2" charset="-122"/>
              </a:rPr>
              <a:t>†</a:t>
            </a:r>
            <a:r xmlns:a="http://schemas.openxmlformats.org/drawingml/2006/main">
              <a:rPr lang="zh-CN" altLang="zh-CN" sz="1900">
                <a:ea typeface="宋体" panose="02010600030101010101" pitchFamily="2" charset="-122"/>
              </a:rPr>
              <a:t>仅限 C99</a:t>
            </a:r>
            <a:r xmlns:a="http://schemas.openxmlformats.org/drawingml/2006/main">
              <a:rPr lang="zh-CN" altLang="zh-CN">
                <a:ea typeface="宋体" panose="02010600030101010101" pitchFamily="2" charset="-122"/>
              </a:rPr>
              <a:t> </a:t>
            </a:r>
          </a:p>
        </p:txBody>
      </p:sp>
      <p:sp>
        <p:nvSpPr>
          <p:cNvPr id="4" name="Footer Placeholder 3">
            <a:extLst>
              <a:ext uri="{FF2B5EF4-FFF2-40B4-BE49-F238E27FC236}">
                <a16:creationId xmlns:a16="http://schemas.microsoft.com/office/drawing/2014/main" id="{67C41421-9307-E863-5764-031C24895F3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31BF91A8-43D9-8CFF-051D-CE501C740717}"/>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929758-6F12-9642-8417-87B8AC4E9A55}" type="slidenum">
              <a:rPr lang="en-US" altLang="zh-CN" sz="1200">
                <a:latin typeface="Arial" panose="020B0604020202020204" pitchFamily="34" charset="0"/>
              </a:rPr>
              <a:pPr/>
              <a:t>94</a:t>
            </a:fld>
            <a:endParaRPr lang="en-US" altLang="zh-CN"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679EC09C-4B4E-AABC-DEB9-96B7928D0DBE}"/>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09571" name="Content Placeholder 2">
            <a:extLst>
              <a:ext uri="{FF2B5EF4-FFF2-40B4-BE49-F238E27FC236}">
                <a16:creationId xmlns:a16="http://schemas.microsoft.com/office/drawing/2014/main" id="{7F531075-D44F-1A52-D791-76C1D29855DE}"/>
              </a:ext>
            </a:extLst>
          </p:cNvPr>
          <p:cNvSpPr>
            <a:spLocks noGrp="1"/>
          </p:cNvSpPr>
          <p:nvPr>
            <p:ph idx="1"/>
          </p:nvPr>
        </p:nvSpPr>
        <p:spPr>
          <a:xfrm>
            <a:off x="685800" y="1524000"/>
            <a:ext cx="7924800" cy="4800600"/>
          </a:xfrm>
        </p:spPr>
        <p:txBody>
          <a:bodyPr/>
          <a:lstStyle/>
          <a:p>
            <a:pPr xmlns:a="http://schemas.openxmlformats.org/drawingml/2006/main" marL="0" indent="0">
              <a:lnSpc>
                <a:spcPct val="80000"/>
              </a:lnSpc>
              <a:spcBef>
                <a:spcPts val="1200"/>
              </a:spcBef>
              <a:buFontTx/>
              <a:buNone/>
              <a:tabLst>
                <a:tab pos="688975" algn="ctr"/>
                <a:tab pos="1541463" algn="l"/>
              </a:tabLst>
            </a:pPr>
            <a:r xmlns:a="http://schemas.openxmlformats.org/drawingml/2006/main">
              <a:rPr lang="zh-CN" altLang="zh-CN" sz="2100" b="1" i="1">
                <a:ea typeface="宋体" panose="02010600030101010101" pitchFamily="2" charset="-122"/>
              </a:rPr>
              <a:t>转换</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b="1" i="1">
                <a:ea typeface="宋体" panose="02010600030101010101" pitchFamily="2" charset="-122"/>
              </a:rPr>
              <a:t>说明符 含义</a:t>
            </a:r>
          </a:p>
          <a:p>
            <a:pPr xmlns:a="http://schemas.openxmlformats.org/drawingml/2006/main" marL="0" indent="0">
              <a:lnSpc>
                <a:spcPct val="80000"/>
              </a:lnSpc>
              <a:spcBef>
                <a:spcPts val="8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ea typeface="宋体" panose="02010600030101010101" pitchFamily="2" charset="-122"/>
              </a:rPr>
              <a:t>匹配来自 a 的非空字符序列</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scanset，然后在末尾添加一个空字符。这</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相应的参数被假定为指向</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字符数组。</a:t>
            </a:r>
          </a:p>
          <a:p>
            <a:pPr xmlns:a="http://schemas.openxmlformats.org/drawingml/2006/main" marL="0" indent="0">
              <a:lnSpc>
                <a:spcPct val="80000"/>
              </a:lnSpc>
              <a:spcBef>
                <a:spcPts val="8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p匹配格式为</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...printf</a:t>
            </a:r>
            <a:r xmlns:a="http://schemas.openxmlformats.org/drawingml/2006/main">
              <a:rPr lang="zh-CN" altLang="zh-CN" sz="2100">
                <a:ea typeface="宋体" panose="02010600030101010101" pitchFamily="2" charset="-122"/>
              </a:rPr>
              <a:t>的指针值</a:t>
            </a:r>
            <a:r xmlns:a="http://schemas.openxmlformats.org/drawingml/2006/main">
              <a:rPr lang="zh-CN" altLang="zh-CN" sz="2100">
                <a:ea typeface="宋体" panose="02010600030101010101" pitchFamily="2" charset="-122"/>
              </a:rPr>
              <a:t> </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会写的。对应的论点是</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假定为指向</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void的指针</a:t>
            </a:r>
            <a:r xmlns:a="http://schemas.openxmlformats.org/drawingml/2006/main">
              <a:rPr lang="zh-CN" altLang="zh-CN" sz="2100">
                <a:ea typeface="宋体" panose="02010600030101010101" pitchFamily="2" charset="-122"/>
              </a:rPr>
              <a:t> </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ea typeface="宋体" panose="02010600030101010101" pitchFamily="2" charset="-122"/>
              </a:rPr>
              <a:t>对象。</a:t>
            </a:r>
          </a:p>
          <a:p>
            <a:pPr xmlns:a="http://schemas.openxmlformats.org/drawingml/2006/main" marL="0" indent="0">
              <a:lnSpc>
                <a:spcPct val="80000"/>
              </a:lnSpc>
              <a:spcBef>
                <a:spcPts val="8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n</a:t>
            </a:r>
            <a:r xmlns:a="http://schemas.openxmlformats.org/drawingml/2006/main">
              <a:rPr lang="zh-CN" altLang="zh-CN" sz="2100">
                <a:ea typeface="宋体" panose="02010600030101010101" pitchFamily="2" charset="-122"/>
              </a:rPr>
              <a:t>对应的参数必须指向一个对象</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输入</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int </a:t>
            </a:r>
            <a:r xmlns:a="http://schemas.openxmlformats.org/drawingml/2006/main">
              <a:rPr lang="zh-CN" altLang="zh-CN" sz="2100">
                <a:ea typeface="宋体" panose="02010600030101010101" pitchFamily="2" charset="-122"/>
              </a:rPr>
              <a:t>。在此对象中存储字符数</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ea typeface="宋体" panose="02010600030101010101" pitchFamily="2" charset="-122"/>
              </a:rPr>
              <a:t>到目前为止，通过调用</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…scanf阅读</a:t>
            </a:r>
            <a:r xmlns:a="http://schemas.openxmlformats.org/drawingml/2006/main">
              <a:rPr lang="zh-CN" altLang="zh-CN" sz="2100">
                <a:ea typeface="宋体" panose="02010600030101010101" pitchFamily="2" charset="-122"/>
              </a:rPr>
              <a:t>。不消耗任何输入</a:t>
            </a:r>
          </a:p>
          <a:p>
            <a:pPr xmlns:a="http://schemas.openxmlformats.org/drawingml/2006/main" marL="0" indent="0">
              <a:lnSpc>
                <a:spcPct val="80000"/>
              </a:lnSpc>
              <a:spcBef>
                <a:spcPts val="2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sz="2100">
                <a:ea typeface="宋体" panose="02010600030101010101" pitchFamily="2" charset="-122"/>
              </a:rPr>
              <a:t>的返回值</a:t>
            </a:r>
            <a:r xmlns:a="http://schemas.openxmlformats.org/drawingml/2006/main">
              <a:rPr lang="zh-CN" altLang="zh-CN" sz="2100">
                <a:ea typeface="宋体" panose="02010600030101010101" pitchFamily="2" charset="-122"/>
              </a:rPr>
              <a:t>不受影响。</a:t>
            </a:r>
          </a:p>
          <a:p>
            <a:pPr xmlns:a="http://schemas.openxmlformats.org/drawingml/2006/main" marL="0" indent="0">
              <a:lnSpc>
                <a:spcPct val="80000"/>
              </a:lnSpc>
              <a:spcBef>
                <a:spcPts val="800"/>
              </a:spcBef>
              <a:buFontTx/>
              <a:buNone/>
              <a:tabLst>
                <a:tab pos="688975" algn="ctr"/>
                <a:tab pos="1541463" algn="l"/>
              </a:tabLst>
            </a:pP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100">
                <a:ea typeface="宋体" panose="02010600030101010101" pitchFamily="2" charset="-122"/>
              </a:rPr>
              <a:t>匹配字符</a:t>
            </a:r>
            <a:r xmlns:a="http://schemas.openxmlformats.org/drawingml/2006/main">
              <a:rPr lang="zh-CN" altLang="zh-CN" sz="21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100">
                <a:ea typeface="宋体" panose="02010600030101010101" pitchFamily="2" charset="-122"/>
              </a:rPr>
              <a:t>。</a:t>
            </a:r>
          </a:p>
        </p:txBody>
      </p:sp>
      <p:sp>
        <p:nvSpPr>
          <p:cNvPr id="4" name="Footer Placeholder 3">
            <a:extLst>
              <a:ext uri="{FF2B5EF4-FFF2-40B4-BE49-F238E27FC236}">
                <a16:creationId xmlns:a16="http://schemas.microsoft.com/office/drawing/2014/main" id="{EA8DB814-B6D3-0397-3F68-8F3266E9E01E}"/>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98C90982-C4FF-5BCE-A082-3A5A729E1D9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0AF353-150F-E34F-B190-B754A12BAA07}" type="slidenum">
              <a:rPr lang="en-US" altLang="zh-CN" sz="1200">
                <a:latin typeface="Arial" panose="020B0604020202020204" pitchFamily="34" charset="0"/>
              </a:rPr>
              <a:pPr/>
              <a:t>95</a:t>
            </a:fld>
            <a:endParaRPr lang="en-US" altLang="zh-CN"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F4FD7588-B433-0962-B261-5C9744A5507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10595" name="Content Placeholder 2">
            <a:extLst>
              <a:ext uri="{FF2B5EF4-FFF2-40B4-BE49-F238E27FC236}">
                <a16:creationId xmlns:a16="http://schemas.microsoft.com/office/drawing/2014/main" id="{A29C4611-85BD-3F8A-48F6-B6D7BF37D07E}"/>
              </a:ext>
            </a:extLst>
          </p:cNvPr>
          <p:cNvSpPr>
            <a:spLocks noGrp="1"/>
          </p:cNvSpPr>
          <p:nvPr>
            <p:ph idx="1"/>
          </p:nvPr>
        </p:nvSpPr>
        <p:spPr/>
        <p:txBody>
          <a:bodyPr/>
          <a:lstStyle/>
          <a:p>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a:ea typeface="宋体" panose="02010600030101010101" pitchFamily="2" charset="-122"/>
              </a:rPr>
              <a:t>开头</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然而，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o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u </a:t>
            </a:r>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a:ea typeface="宋体" panose="02010600030101010101" pitchFamily="2" charset="-122"/>
              </a:rPr>
              <a:t>和</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X</a:t>
            </a:r>
            <a:r xmlns:a="http://schemas.openxmlformats.org/drawingml/2006/main">
              <a:rPr lang="zh-CN" altLang="zh-CN">
                <a:ea typeface="宋体" panose="02010600030101010101" pitchFamily="2" charset="-122"/>
              </a:rPr>
              <a:t>说明符将项目转换为无符号形式，因此它们通常不用于读取负数。</a:t>
            </a:r>
          </a:p>
        </p:txBody>
      </p:sp>
      <p:sp>
        <p:nvSpPr>
          <p:cNvPr id="4" name="Footer Placeholder 3">
            <a:extLst>
              <a:ext uri="{FF2B5EF4-FFF2-40B4-BE49-F238E27FC236}">
                <a16:creationId xmlns:a16="http://schemas.microsoft.com/office/drawing/2014/main" id="{3F1E2F84-8C9C-95C2-F426-CF6D22FB23F9}"/>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DC8E03A-90B9-3670-0E7D-481D298E55A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6B73EE-6FA6-B149-80FA-54146F36EC22}" type="slidenum">
              <a:rPr lang="en-US" altLang="zh-CN" sz="1200">
                <a:latin typeface="Arial" panose="020B0604020202020204" pitchFamily="34" charset="0"/>
              </a:rPr>
              <a:pPr/>
              <a:t>96</a:t>
            </a:fld>
            <a:endParaRPr lang="en-US" altLang="zh-CN" sz="1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3DAD8069-3C82-AB35-50C1-313DCB762AC0}"/>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11619" name="Content Placeholder 2">
            <a:extLst>
              <a:ext uri="{FF2B5EF4-FFF2-40B4-BE49-F238E27FC236}">
                <a16:creationId xmlns:a16="http://schemas.microsoft.com/office/drawing/2014/main" id="{6A78DEDD-84DB-A7DF-C1A2-08AC1BD50B44}"/>
              </a:ext>
            </a:extLst>
          </p:cNvPr>
          <p:cNvSpPr>
            <a:spLocks noGrp="1"/>
          </p:cNvSpPr>
          <p:nvPr>
            <p:ph idx="1"/>
          </p:nvPr>
        </p:nvSpPr>
        <p:spPr/>
        <p:txBody>
          <a:bodyPr/>
          <a:lstStyle/>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[说明符是</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s说明符</a:t>
            </a:r>
            <a:r xmlns:a="http://schemas.openxmlformats.org/drawingml/2006/main">
              <a:rPr lang="zh-CN" altLang="zh-CN" sz="2500">
                <a:ea typeface="宋体" panose="02010600030101010101" pitchFamily="2" charset="-122"/>
              </a:rPr>
              <a:t>的</a:t>
            </a:r>
            <a:r xmlns:a="http://schemas.openxmlformats.org/drawingml/2006/main">
              <a:rPr lang="zh-CN" altLang="zh-CN" sz="2500">
                <a:ea typeface="宋体" panose="02010600030101010101" pitchFamily="2" charset="-122"/>
              </a:rPr>
              <a:t>更复杂（也更灵活）的版本</a:t>
            </a:r>
            <a:r xmlns:a="http://schemas.openxmlformats.org/drawingml/2006/main">
              <a:rPr lang="zh-CN" altLang="zh-CN" sz="2500">
                <a:ea typeface="宋体" panose="02010600030101010101" pitchFamily="2" charset="-122"/>
              </a:rPr>
              <a:t>。</a:t>
            </a:r>
          </a:p>
          <a:p>
            <a:r xmlns:a="http://schemas.openxmlformats.org/drawingml/2006/main">
              <a:rPr lang="zh-CN" altLang="zh-CN" sz="2500">
                <a:ea typeface="宋体" panose="02010600030101010101" pitchFamily="2" charset="-122"/>
              </a:rPr>
              <a:t>使用</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[的转换规范</a:t>
            </a:r>
            <a:r xmlns:a="http://schemas.openxmlformats.org/drawingml/2006/main">
              <a:rPr lang="zh-CN" altLang="zh-CN" sz="2500">
                <a:ea typeface="宋体" panose="02010600030101010101" pitchFamily="2" charset="-122"/>
              </a:rPr>
              <a:t>具有</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500" i="1">
                <a:ea typeface="宋体" panose="02010600030101010101" pitchFamily="2" charset="-122"/>
              </a:rPr>
              <a:t>set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500">
                <a:ea typeface="宋体" panose="02010600030101010101" pitchFamily="2" charset="-122"/>
              </a:rPr>
              <a:t>或</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500" i="1">
                <a:ea typeface="宋体" panose="02010600030101010101" pitchFamily="2" charset="-122"/>
              </a:rPr>
              <a:t>set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]的形式</a:t>
            </a:r>
            <a:r xmlns:a="http://schemas.openxmlformats.org/drawingml/2006/main">
              <a:rPr lang="zh-CN" altLang="zh-CN" sz="2500">
                <a:ea typeface="宋体" panose="02010600030101010101" pitchFamily="2" charset="-122"/>
              </a:rPr>
              <a:t>，其中</a:t>
            </a:r>
            <a:r xmlns:a="http://schemas.openxmlformats.org/drawingml/2006/main">
              <a:rPr lang="zh-CN" altLang="zh-CN" sz="2500" i="1">
                <a:ea typeface="宋体" panose="02010600030101010101" pitchFamily="2" charset="-122"/>
              </a:rPr>
              <a:t>set</a:t>
            </a:r>
            <a:r xmlns:a="http://schemas.openxmlformats.org/drawingml/2006/main">
              <a:rPr lang="zh-CN" altLang="zh-CN" sz="2500">
                <a:ea typeface="宋体" panose="02010600030101010101" pitchFamily="2" charset="-122"/>
              </a:rPr>
              <a:t>可以是任何字符集。</a:t>
            </a:r>
          </a:p>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500" i="1">
                <a:ea typeface="宋体" panose="02010600030101010101" pitchFamily="2" charset="-122"/>
              </a:rPr>
              <a:t>set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]匹配</a:t>
            </a:r>
            <a:r xmlns:a="http://schemas.openxmlformats.org/drawingml/2006/main">
              <a:rPr lang="zh-CN" altLang="zh-CN" sz="2500" i="1">
                <a:ea typeface="宋体" panose="02010600030101010101" pitchFamily="2" charset="-122"/>
              </a:rPr>
              <a:t>set </a:t>
            </a:r>
            <a:r xmlns:a="http://schemas.openxmlformats.org/drawingml/2006/main">
              <a:rPr lang="zh-CN" altLang="zh-CN" sz="2500">
                <a:ea typeface="宋体" panose="02010600030101010101" pitchFamily="2" charset="-122"/>
              </a:rPr>
              <a:t>（</a:t>
            </a:r>
            <a:r xmlns:a="http://schemas.openxmlformats.org/drawingml/2006/main">
              <a:rPr lang="zh-CN" altLang="zh-CN" sz="2500" b="1" i="1">
                <a:ea typeface="宋体" panose="02010600030101010101" pitchFamily="2" charset="-122"/>
              </a:rPr>
              <a:t>扫描集）</a:t>
            </a:r>
            <a:r xmlns:a="http://schemas.openxmlformats.org/drawingml/2006/main">
              <a:rPr lang="zh-CN" altLang="zh-CN" sz="2500">
                <a:ea typeface="宋体" panose="02010600030101010101" pitchFamily="2" charset="-122"/>
              </a:rPr>
              <a:t>中的任何字符序列</a:t>
            </a:r>
            <a:r xmlns:a="http://schemas.openxmlformats.org/drawingml/2006/main">
              <a:rPr lang="zh-CN" altLang="zh-CN" sz="2500">
                <a:ea typeface="宋体" panose="02010600030101010101" pitchFamily="2" charset="-122"/>
              </a:rPr>
              <a:t>。</a:t>
            </a:r>
          </a:p>
          <a:p>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 </a:t>
            </a:r>
            <a:r xmlns:a="http://schemas.openxmlformats.org/drawingml/2006/main">
              <a:rPr lang="zh-CN" altLang="zh-CN" sz="2500" i="1">
                <a:ea typeface="宋体" panose="02010600030101010101" pitchFamily="2" charset="-122"/>
              </a:rPr>
              <a:t>set </a:t>
            </a:r>
            <a:r xmlns:a="http://schemas.openxmlformats.org/drawingml/2006/main">
              <a:rPr lang="zh-CN" altLang="zh-CN" sz="2500">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sz="2500">
                <a:ea typeface="宋体" panose="02010600030101010101" pitchFamily="2" charset="-122"/>
              </a:rPr>
              <a:t>匹配任何不在</a:t>
            </a:r>
            <a:r xmlns:a="http://schemas.openxmlformats.org/drawingml/2006/main">
              <a:rPr lang="zh-CN" altLang="zh-CN" sz="2500" i="1">
                <a:ea typeface="宋体" panose="02010600030101010101" pitchFamily="2" charset="-122"/>
              </a:rPr>
              <a:t>set中的字符序列</a:t>
            </a:r>
            <a:r xmlns:a="http://schemas.openxmlformats.org/drawingml/2006/main">
              <a:rPr lang="zh-CN" altLang="zh-CN" sz="2500">
                <a:ea typeface="宋体" panose="02010600030101010101" pitchFamily="2" charset="-122"/>
              </a:rPr>
              <a:t>。</a:t>
            </a:r>
          </a:p>
          <a:p>
            <a:r xmlns:a="http://schemas.openxmlformats.org/drawingml/2006/main">
              <a:rPr lang="zh-CN" altLang="zh-CN" sz="2500">
                <a:ea typeface="宋体" panose="02010600030101010101" pitchFamily="2" charset="-122"/>
              </a:rPr>
              <a:t>例子：</a:t>
            </a:r>
          </a:p>
          <a:p>
            <a:pPr xmlns:a="http://schemas.openxmlformats.org/drawingml/2006/main">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%[abc]</a:t>
            </a:r>
            <a:r xmlns:a="http://schemas.openxmlformats.org/drawingml/2006/main">
              <a:rPr lang="zh-CN" altLang="zh-CN" sz="2300">
                <a:ea typeface="宋体" panose="02010600030101010101" pitchFamily="2" charset="-122"/>
              </a:rPr>
              <a:t>匹配任何只包含</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sz="2300">
                <a:ea typeface="宋体" panose="02010600030101010101" pitchFamily="2" charset="-122"/>
              </a:rPr>
              <a:t>和</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c的字符串</a:t>
            </a:r>
            <a:r xmlns:a="http://schemas.openxmlformats.org/drawingml/2006/main">
              <a:rPr lang="zh-CN" altLang="zh-CN" sz="2300">
                <a:ea typeface="宋体" panose="02010600030101010101" pitchFamily="2" charset="-122"/>
              </a:rPr>
              <a:t>。</a:t>
            </a:r>
          </a:p>
          <a:p>
            <a:pPr xmlns:a="http://schemas.openxmlformats.org/drawingml/2006/main">
              <a:buFontTx/>
              <a:buNone/>
            </a:pP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%[^abc]</a:t>
            </a:r>
            <a:r xmlns:a="http://schemas.openxmlformats.org/drawingml/2006/main">
              <a:rPr lang="zh-CN" altLang="zh-CN" sz="2300">
                <a:ea typeface="宋体" panose="02010600030101010101" pitchFamily="2" charset="-122"/>
              </a:rPr>
              <a:t>匹配任何不包含</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300">
                <a:ea typeface="宋体" panose="02010600030101010101" pitchFamily="2" charset="-122"/>
              </a:rPr>
              <a:t>、 </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b</a:t>
            </a:r>
            <a:r xmlns:a="http://schemas.openxmlformats.org/drawingml/2006/main">
              <a:rPr lang="zh-CN" altLang="zh-CN" sz="2300">
                <a:ea typeface="宋体" panose="02010600030101010101" pitchFamily="2" charset="-122"/>
              </a:rPr>
              <a:t>或</a:t>
            </a:r>
            <a:r xmlns:a="http://schemas.openxmlformats.org/drawingml/2006/main">
              <a:rPr lang="zh-CN" altLang="zh-CN" sz="2300">
                <a:latin typeface="Courier New" panose="02070309020205020404" pitchFamily="49" charset="0"/>
                <a:ea typeface="宋体" panose="02010600030101010101" pitchFamily="2" charset="-122"/>
                <a:cs typeface="Courier New" panose="02070309020205020404" pitchFamily="49" charset="0"/>
              </a:rPr>
              <a:t>c的字符串</a:t>
            </a:r>
            <a:r xmlns:a="http://schemas.openxmlformats.org/drawingml/2006/main">
              <a:rPr lang="zh-CN" altLang="zh-CN" sz="2300">
                <a:ea typeface="宋体" panose="02010600030101010101" pitchFamily="2" charset="-122"/>
              </a:rPr>
              <a:t>。</a:t>
            </a:r>
          </a:p>
        </p:txBody>
      </p:sp>
      <p:sp>
        <p:nvSpPr>
          <p:cNvPr id="4" name="Footer Placeholder 3">
            <a:extLst>
              <a:ext uri="{FF2B5EF4-FFF2-40B4-BE49-F238E27FC236}">
                <a16:creationId xmlns:a16="http://schemas.microsoft.com/office/drawing/2014/main" id="{4E6395D7-CB07-5EBC-12FB-6734353D6CDF}"/>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401AA73D-191B-D9C1-83A4-F30576D71DF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4E4F0F-EA57-FD4E-B03D-BA6CBA63C4B4}" type="slidenum">
              <a:rPr lang="en-US" altLang="zh-CN" sz="1200">
                <a:latin typeface="Arial" panose="020B0604020202020204" pitchFamily="34" charset="0"/>
              </a:rPr>
              <a:pPr/>
              <a:t>97</a:t>
            </a:fld>
            <a:endParaRPr lang="en-US" altLang="zh-CN" sz="1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0E1FC41C-F793-88A4-1758-EC05400987AA}"/>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12643" name="Content Placeholder 2">
            <a:extLst>
              <a:ext uri="{FF2B5EF4-FFF2-40B4-BE49-F238E27FC236}">
                <a16:creationId xmlns:a16="http://schemas.microsoft.com/office/drawing/2014/main" id="{38A566F7-313A-6A07-3574-53B48A0F7282}"/>
              </a:ext>
            </a:extLst>
          </p:cNvPr>
          <p:cNvSpPr>
            <a:spLocks noGrp="1"/>
          </p:cNvSpPr>
          <p:nvPr>
            <p:ph idx="1"/>
          </p:nvPr>
        </p:nvSpPr>
        <p:spPr/>
        <p:txBody>
          <a:bodyPr/>
          <a:lstStyle/>
          <a:p>
            <a:r xmlns:a="http://schemas.openxmlformats.org/drawingml/2006/main">
              <a:rPr lang="zh-CN" altLang="zh-CN">
                <a:ea typeface="宋体" panose="02010600030101010101" pitchFamily="2" charset="-122"/>
              </a:rPr>
              <a:t>许多</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...scanf转换说明符与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&lt;stdlib.h&gt;</a:t>
            </a:r>
            <a:r xmlns:a="http://schemas.openxmlformats.org/drawingml/2006/main">
              <a:rPr lang="zh-CN" altLang="zh-CN">
                <a:ea typeface="宋体" panose="02010600030101010101" pitchFamily="2" charset="-122"/>
              </a:rPr>
              <a:t>中的数字转换函数密切相关</a:t>
            </a:r>
            <a:r xmlns:a="http://schemas.openxmlformats.org/drawingml/2006/main">
              <a:rPr lang="zh-CN" altLang="zh-CN">
                <a:ea typeface="宋体" panose="02010600030101010101" pitchFamily="2" charset="-122"/>
              </a:rPr>
              <a:t>。</a:t>
            </a:r>
          </a:p>
          <a:p>
            <a:r xmlns:a="http://schemas.openxmlformats.org/drawingml/2006/main">
              <a:rPr lang="zh-CN" altLang="zh-CN">
                <a:ea typeface="宋体" panose="02010600030101010101" pitchFamily="2" charset="-122"/>
              </a:rPr>
              <a:t>这些函数将字符串（如</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"-297" </a:t>
            </a:r>
            <a:r xmlns:a="http://schemas.openxmlformats.org/drawingml/2006/main">
              <a:rPr lang="zh-CN" altLang="zh-CN">
                <a:ea typeface="宋体" panose="02010600030101010101" pitchFamily="2" charset="-122"/>
              </a:rPr>
              <a:t>）转换为其等效的数值 (–297)。</a:t>
            </a:r>
          </a:p>
          <a:p>
            <a:r xmlns:a="http://schemas.openxmlformats.org/drawingml/2006/main">
              <a:rPr lang="zh-CN" altLang="zh-CN">
                <a:ea typeface="宋体" panose="02010600030101010101" pitchFamily="2" charset="-122"/>
              </a:rPr>
              <a:t>， </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d</a:t>
            </a:r>
            <a:r xmlns:a="http://schemas.openxmlformats.org/drawingml/2006/main">
              <a:rPr lang="zh-CN" altLang="zh-CN">
                <a:ea typeface="宋体" panose="02010600030101010101" pitchFamily="2" charset="-122"/>
              </a:rPr>
              <a:t>说明符查找可选的</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或</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a:t>
            </a:r>
            <a:r xmlns:a="http://schemas.openxmlformats.org/drawingml/2006/main">
              <a:rPr lang="zh-CN" altLang="zh-CN">
                <a:ea typeface="宋体" panose="02010600030101010101" pitchFamily="2" charset="-122"/>
              </a:rPr>
              <a:t>符号，后跟十进制数字；这与</a:t>
            </a: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strtol</a:t>
            </a:r>
            <a:r xmlns:a="http://schemas.openxmlformats.org/drawingml/2006/main">
              <a:rPr lang="zh-CN" altLang="zh-CN">
                <a:ea typeface="宋体" panose="02010600030101010101" pitchFamily="2" charset="-122"/>
              </a:rPr>
              <a:t>函数所需的形式相同。</a:t>
            </a:r>
          </a:p>
        </p:txBody>
      </p:sp>
      <p:sp>
        <p:nvSpPr>
          <p:cNvPr id="4" name="Footer Placeholder 3">
            <a:extLst>
              <a:ext uri="{FF2B5EF4-FFF2-40B4-BE49-F238E27FC236}">
                <a16:creationId xmlns:a16="http://schemas.microsoft.com/office/drawing/2014/main" id="{ABDFFD1E-4889-8AD9-7561-FFD283104967}"/>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1D33965A-8677-316C-42AF-FB2A4F77D5F5}"/>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2BC4F4-7411-4445-BE5B-6DC8610BFE2C}" type="slidenum">
              <a:rPr lang="en-US" altLang="zh-CN" sz="1200">
                <a:latin typeface="Arial" panose="020B0604020202020204" pitchFamily="34" charset="0"/>
              </a:rPr>
              <a:pPr/>
              <a:t>98</a:t>
            </a:fld>
            <a:endParaRPr lang="en-US" altLang="zh-CN" sz="1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067CEC36-151A-C788-164D-60B0D891F9A5}"/>
              </a:ext>
            </a:extLst>
          </p:cNvPr>
          <p:cNvSpPr>
            <a:spLocks noGrp="1"/>
          </p:cNvSpPr>
          <p:nvPr>
            <p:ph type="title"/>
          </p:nvPr>
        </p:nvSpPr>
        <p:spPr/>
        <p:txBody>
          <a:bodyPr/>
          <a:lstStyle/>
          <a:p>
            <a:r xmlns:a="http://schemas.openxmlformats.org/drawingml/2006/main">
              <a:rPr lang="zh-CN" altLang="zh-CN" b="1">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转换规范</a:t>
            </a:r>
          </a:p>
        </p:txBody>
      </p:sp>
      <p:sp>
        <p:nvSpPr>
          <p:cNvPr id="113667" name="Content Placeholder 2">
            <a:extLst>
              <a:ext uri="{FF2B5EF4-FFF2-40B4-BE49-F238E27FC236}">
                <a16:creationId xmlns:a16="http://schemas.microsoft.com/office/drawing/2014/main" id="{6A2E712E-D337-9247-4592-6A6007A218C1}"/>
              </a:ext>
            </a:extLst>
          </p:cNvPr>
          <p:cNvSpPr>
            <a:spLocks noGrp="1"/>
          </p:cNvSpPr>
          <p:nvPr>
            <p:ph idx="1"/>
          </p:nvPr>
        </p:nvSpPr>
        <p:spPr/>
        <p:txBody>
          <a:bodyPr/>
          <a:lstStyle/>
          <a:p>
            <a:pPr xmlns:a="http://schemas.openxmlformats.org/drawingml/2006/main">
              <a:tabLst>
                <a:tab pos="1600200" algn="ctr"/>
                <a:tab pos="3263900" algn="l"/>
              </a:tabLst>
            </a:pPr>
            <a:r xmlns:a="http://schemas.openxmlformats.org/drawingml/2006/main">
              <a:rPr lang="zh-CN" altLang="zh-CN">
                <a:latin typeface="Courier New" panose="02070309020205020404" pitchFamily="49" charset="0"/>
                <a:ea typeface="宋体" panose="02010600030101010101" pitchFamily="2" charset="-122"/>
                <a:cs typeface="Courier New" panose="02070309020205020404" pitchFamily="49" charset="0"/>
              </a:rPr>
              <a:t>…scanf</a:t>
            </a:r>
            <a:r xmlns:a="http://schemas.openxmlformats.org/drawingml/2006/main">
              <a:rPr lang="zh-CN" altLang="zh-CN">
                <a:ea typeface="宋体" panose="02010600030101010101" pitchFamily="2" charset="-122"/>
              </a:rPr>
              <a:t>转换说明符和数值转换函数之间的</a:t>
            </a:r>
            <a:r xmlns:a="http://schemas.openxmlformats.org/drawingml/2006/main">
              <a:rPr lang="zh-CN" altLang="zh-CN">
                <a:ea typeface="宋体" panose="02010600030101010101" pitchFamily="2" charset="-122"/>
              </a:rPr>
              <a:t>对应关系：</a:t>
            </a:r>
          </a:p>
          <a:p>
            <a:pPr xmlns:a="http://schemas.openxmlformats.org/drawingml/2006/main">
              <a:lnSpc>
                <a:spcPct val="80000"/>
              </a:lnSpc>
              <a:spcBef>
                <a:spcPts val="1200"/>
              </a:spcBef>
              <a:buFontTx/>
              <a:buNone/>
              <a:tabLst>
                <a:tab pos="1600200" algn="ctr"/>
                <a:tab pos="3263900" algn="l"/>
              </a:tabLst>
            </a:pPr>
            <a:r xmlns:a="http://schemas.openxmlformats.org/drawingml/2006/main">
              <a:rPr lang="zh-CN" altLang="zh-CN" sz="2400" b="1" i="1">
                <a:ea typeface="宋体" panose="02010600030101010101" pitchFamily="2" charset="-122"/>
              </a:rPr>
              <a:t>转换</a:t>
            </a:r>
          </a:p>
          <a:p>
            <a:pPr xmlns:a="http://schemas.openxmlformats.org/drawingml/2006/main">
              <a:lnSpc>
                <a:spcPct val="80000"/>
              </a:lnSpc>
              <a:spcBef>
                <a:spcPts val="200"/>
              </a:spcBef>
              <a:buFontTx/>
              <a:buNone/>
              <a:tabLst>
                <a:tab pos="1600200" algn="ctr"/>
                <a:tab pos="3263900" algn="l"/>
              </a:tabLst>
            </a:pPr>
            <a:r xmlns:a="http://schemas.openxmlformats.org/drawingml/2006/main">
              <a:rPr lang="zh-CN" altLang="zh-CN" sz="2400" b="1" i="1">
                <a:ea typeface="宋体" panose="02010600030101010101" pitchFamily="2" charset="-122"/>
              </a:rPr>
              <a:t>说明符数值转换函数</a:t>
            </a:r>
          </a:p>
          <a:p>
            <a:pPr xmlns:a="http://schemas.openxmlformats.org/drawingml/2006/main">
              <a:lnSpc>
                <a:spcPct val="80000"/>
              </a:lnSpc>
              <a:spcBef>
                <a:spcPts val="800"/>
              </a:spcBef>
              <a:buFontTx/>
              <a:buNone/>
              <a:tabLst>
                <a:tab pos="1600200" algn="ctr"/>
                <a:tab pos="32639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d strtol</a:t>
            </a:r>
            <a:r xmlns:a="http://schemas.openxmlformats.org/drawingml/2006/main">
              <a:rPr lang="zh-CN" altLang="zh-CN" sz="2400">
                <a:ea typeface="宋体" panose="02010600030101010101" pitchFamily="2" charset="-122"/>
              </a:rPr>
              <a:t>以 10 为底</a:t>
            </a:r>
            <a:endParaRPr xmlns:a="http://schemas.openxmlformats.org/drawingml/2006/main"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tabLst>
                <a:tab pos="1600200" algn="ctr"/>
                <a:tab pos="32639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i strtol</a:t>
            </a:r>
            <a:r xmlns:a="http://schemas.openxmlformats.org/drawingml/2006/main">
              <a:rPr lang="zh-CN" altLang="zh-CN" sz="2400">
                <a:ea typeface="宋体" panose="02010600030101010101" pitchFamily="2" charset="-122"/>
              </a:rPr>
              <a:t>以 0 为基数</a:t>
            </a:r>
            <a:endParaRPr xmlns:a="http://schemas.openxmlformats.org/drawingml/2006/main"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tabLst>
                <a:tab pos="1600200" algn="ctr"/>
                <a:tab pos="32639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o strtoul</a:t>
            </a:r>
            <a:r xmlns:a="http://schemas.openxmlformats.org/drawingml/2006/main">
              <a:rPr lang="zh-CN" altLang="zh-CN" sz="2400">
                <a:ea typeface="宋体" panose="02010600030101010101" pitchFamily="2" charset="-122"/>
              </a:rPr>
              <a:t>以 8 为基础</a:t>
            </a:r>
            <a:endParaRPr xmlns:a="http://schemas.openxmlformats.org/drawingml/2006/main"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tabLst>
                <a:tab pos="1600200" algn="ctr"/>
                <a:tab pos="32639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你 strtoul</a:t>
            </a:r>
            <a:r xmlns:a="http://schemas.openxmlformats.org/drawingml/2006/main">
              <a:rPr lang="zh-CN" altLang="zh-CN" sz="2400">
                <a:ea typeface="宋体" panose="02010600030101010101" pitchFamily="2" charset="-122"/>
              </a:rPr>
              <a:t>以 10 为基数</a:t>
            </a:r>
            <a:endParaRPr xmlns:a="http://schemas.openxmlformats.org/drawingml/2006/main"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tabLst>
                <a:tab pos="1600200" algn="ctr"/>
                <a:tab pos="32639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x </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X strtoul</a:t>
            </a:r>
            <a:r xmlns:a="http://schemas.openxmlformats.org/drawingml/2006/main">
              <a:rPr lang="zh-CN" altLang="zh-CN" sz="2400">
                <a:ea typeface="宋体" panose="02010600030101010101" pitchFamily="2" charset="-122"/>
              </a:rPr>
              <a:t>以 16 为底</a:t>
            </a:r>
            <a:endParaRPr xmlns:a="http://schemas.openxmlformats.org/drawingml/2006/main" lang="en-US" altLang="zh-CN" sz="2400">
              <a:latin typeface="Courier New" panose="02070309020205020404" pitchFamily="49" charset="0"/>
              <a:ea typeface="宋体" panose="02010600030101010101" pitchFamily="2" charset="-122"/>
              <a:cs typeface="Courier New" panose="02070309020205020404" pitchFamily="49" charset="0"/>
            </a:endParaRPr>
          </a:p>
          <a:p>
            <a:pPr xmlns:a="http://schemas.openxmlformats.org/drawingml/2006/main">
              <a:lnSpc>
                <a:spcPct val="80000"/>
              </a:lnSpc>
              <a:spcBef>
                <a:spcPts val="600"/>
              </a:spcBef>
              <a:buFontTx/>
              <a:buNone/>
              <a:tabLst>
                <a:tab pos="1600200" algn="ctr"/>
                <a:tab pos="3263900" algn="l"/>
              </a:tabLst>
            </a:pP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A </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E </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F </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g </a:t>
            </a:r>
            <a:r xmlns:a="http://schemas.openxmlformats.org/drawingml/2006/main">
              <a:rPr lang="zh-CN" altLang="zh-CN" sz="2400">
                <a:ea typeface="宋体" panose="02010600030101010101" pitchFamily="2" charset="-122"/>
              </a:rPr>
              <a:t>, </a:t>
            </a:r>
            <a:r xmlns:a="http://schemas.openxmlformats.org/drawingml/2006/main">
              <a:rPr lang="zh-CN" altLang="zh-CN" sz="2400">
                <a:latin typeface="Courier New" panose="02070309020205020404" pitchFamily="49" charset="0"/>
                <a:ea typeface="宋体" panose="02010600030101010101" pitchFamily="2" charset="-122"/>
                <a:cs typeface="Courier New" panose="02070309020205020404" pitchFamily="49" charset="0"/>
              </a:rPr>
              <a:t>G strtod</a:t>
            </a:r>
          </a:p>
          <a:p>
            <a:pPr>
              <a:tabLst>
                <a:tab pos="1600200" algn="ctr"/>
                <a:tab pos="3263900" algn="l"/>
              </a:tabLst>
            </a:pPr>
            <a:endParaRPr lang="en-US" altLang="zh-CN">
              <a:ea typeface="宋体" panose="02010600030101010101" pitchFamily="2" charset="-122"/>
            </a:endParaRPr>
          </a:p>
        </p:txBody>
      </p:sp>
      <p:sp>
        <p:nvSpPr>
          <p:cNvPr id="4" name="Footer Placeholder 3">
            <a:extLst>
              <a:ext uri="{FF2B5EF4-FFF2-40B4-BE49-F238E27FC236}">
                <a16:creationId xmlns:a16="http://schemas.microsoft.com/office/drawing/2014/main" id="{AD379F09-5D59-5759-F32E-96A5FC616FE3}"/>
              </a:ext>
            </a:extLst>
          </p:cNvPr>
          <p:cNvSpPr>
            <a:spLocks noGrp="1"/>
          </p:cNvSpPr>
          <p:nvPr>
            <p:ph type="ftr" sz="quarter" idx="10"/>
          </p:nvPr>
        </p:nvSpPr>
        <p:spPr/>
        <p:txBody>
          <a:bodyPr/>
          <a:lstStyle/>
          <a:p>
            <a:pPr xmlns:a="http://schemas.openxmlformats.org/drawingml/2006/main">
              <a:defRPr/>
            </a:pPr>
            <a:r xmlns:a="http://schemas.openxmlformats.org/drawingml/2006/main">
              <a:rPr lang="zh-CN"/>
              <a:t>版权所有 © 2008 WW 诺顿公司。</a:t>
            </a:r>
          </a:p>
          <a:p>
            <a:pPr xmlns:a="http://schemas.openxmlformats.org/drawingml/2006/main">
              <a:defRPr/>
            </a:pPr>
            <a:r xmlns:a="http://schemas.openxmlformats.org/drawingml/2006/main">
              <a:rPr lang="zh-CN"/>
              <a:t>版权所有。</a:t>
            </a:r>
            <a:endParaRPr xmlns:a="http://schemas.openxmlformats.org/drawingml/2006/main" lang="en-US" sz="1400">
              <a:solidFill>
                <a:schemeClr val="tx1"/>
              </a:solidFill>
              <a:latin typeface="+mn-lt"/>
            </a:endParaRPr>
          </a:p>
        </p:txBody>
      </p:sp>
      <p:sp>
        <p:nvSpPr>
          <p:cNvPr id="5" name="Slide Number Placeholder 4">
            <a:extLst>
              <a:ext uri="{FF2B5EF4-FFF2-40B4-BE49-F238E27FC236}">
                <a16:creationId xmlns:a16="http://schemas.microsoft.com/office/drawing/2014/main" id="{01700384-70BF-C8DC-0D9A-928C31476D7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E16B55-CCDF-634B-8E0C-B0EF7421CA66}" type="slidenum">
              <a:rPr lang="en-US" altLang="zh-CN" sz="1200">
                <a:latin typeface="Arial" panose="020B0604020202020204" pitchFamily="34" charset="0"/>
              </a:rPr>
              <a:pPr/>
              <a:t>99</a:t>
            </a:fld>
            <a:endParaRPr lang="en-US" altLang="zh-CN" sz="1800"/>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8229</TotalTime>
  <Words>15260</Words>
  <Application>Microsoft Macintosh PowerPoint</Application>
  <PresentationFormat>全屏显示(4:3)</PresentationFormat>
  <Paragraphs>1633</Paragraphs>
  <Slides>160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160</vt:i4>
      </vt:variant>
    </vt:vector>
  </HeadingPairs>
  <TitlesOfParts>
    <vt:vector size="164" baseType="lpstr">
      <vt:lpstr>Times New Roman</vt:lpstr>
      <vt:lpstr>Arial</vt:lpstr>
      <vt:lpstr>Courier New</vt:lpstr>
      <vt:lpstr>tm2</vt:lpstr>
      <vt:lpstr>Chapter 22</vt:lpstr>
      <vt:lpstr>Introduction</vt:lpstr>
      <vt:lpstr>Introduction</vt:lpstr>
      <vt:lpstr>Introduction</vt:lpstr>
      <vt:lpstr>Streams</vt:lpstr>
      <vt:lpstr>File Pointers</vt:lpstr>
      <vt:lpstr>Standard Streams and Redirection</vt:lpstr>
      <vt:lpstr>Standard Streams and Redirection</vt:lpstr>
      <vt:lpstr>Standard Streams and Redirection</vt:lpstr>
      <vt:lpstr>Standard Streams and Redirection</vt:lpstr>
      <vt:lpstr>Standard Streams and Redirection</vt:lpstr>
      <vt:lpstr>Text Files versus Binary Files</vt:lpstr>
      <vt:lpstr>Text Files versus Binary Files</vt:lpstr>
      <vt:lpstr>Text Files versus Binary Files</vt:lpstr>
      <vt:lpstr>Text Files versus Binary Files</vt:lpstr>
      <vt:lpstr>Text Files versus Binary Files</vt:lpstr>
      <vt:lpstr>Text Files versus Binary Files</vt:lpstr>
      <vt:lpstr>File Operations</vt:lpstr>
      <vt:lpstr>Opening a File</vt:lpstr>
      <vt:lpstr>Opening a File</vt:lpstr>
      <vt:lpstr>Opening a File</vt:lpstr>
      <vt:lpstr>Opening a File</vt:lpstr>
      <vt:lpstr>Modes</vt:lpstr>
      <vt:lpstr>Modes</vt:lpstr>
      <vt:lpstr>Modes</vt:lpstr>
      <vt:lpstr>Modes</vt:lpstr>
      <vt:lpstr>Modes</vt:lpstr>
      <vt:lpstr>Closing a File</vt:lpstr>
      <vt:lpstr>Closing a File</vt:lpstr>
      <vt:lpstr>Closing a File</vt:lpstr>
      <vt:lpstr>Attaching a File to an Open Stream</vt:lpstr>
      <vt:lpstr>Attaching a File to an Open Stream</vt:lpstr>
      <vt:lpstr>Attaching a File to an Open Stream</vt:lpstr>
      <vt:lpstr>Obtaining File Names from the Command Line</vt:lpstr>
      <vt:lpstr>Obtaining File Names from the Command Line</vt:lpstr>
      <vt:lpstr>Obtaining File Names from the Command Line</vt:lpstr>
      <vt:lpstr>Program: Checking Whether a File Can Be Opened</vt:lpstr>
      <vt:lpstr>PowerPoint 演示文稿</vt:lpstr>
      <vt:lpstr>Temporary Files</vt:lpstr>
      <vt:lpstr>Temporary Files</vt:lpstr>
      <vt:lpstr>Temporary Files</vt:lpstr>
      <vt:lpstr>Temporary Files</vt:lpstr>
      <vt:lpstr>Temporary Files</vt:lpstr>
      <vt:lpstr>Temporary Files</vt:lpstr>
      <vt:lpstr>File Buffering</vt:lpstr>
      <vt:lpstr>File Buffering</vt:lpstr>
      <vt:lpstr>File Buffering</vt:lpstr>
      <vt:lpstr>File Buffering</vt:lpstr>
      <vt:lpstr>File Buffering</vt:lpstr>
      <vt:lpstr>File Buffering</vt:lpstr>
      <vt:lpstr>File Buffering</vt:lpstr>
      <vt:lpstr>File Buffering</vt:lpstr>
      <vt:lpstr>Miscellaneous File Operations</vt:lpstr>
      <vt:lpstr>Miscellaneous File Operations</vt:lpstr>
      <vt:lpstr>Miscellaneous File Operations</vt:lpstr>
      <vt:lpstr>Formatted I/O</vt:lpstr>
      <vt:lpstr>The …printf Functions</vt:lpstr>
      <vt:lpstr>The …printf Functions</vt:lpstr>
      <vt:lpstr>The …printf Functions</vt:lpstr>
      <vt:lpstr>The …printf Functions</vt:lpstr>
      <vt:lpstr>…printf Conversion Specifications</vt:lpstr>
      <vt:lpstr>…printf Conversion Specifications</vt:lpstr>
      <vt:lpstr>…printf Conversion Specifications</vt:lpstr>
      <vt:lpstr>…printf Conversion Specifications</vt:lpstr>
      <vt:lpstr>…printf Conversion Specifications</vt:lpstr>
      <vt:lpstr>…printf Conversion Specifications</vt:lpstr>
      <vt:lpstr>…printf Conversion Specifications</vt:lpstr>
      <vt:lpstr>…printf Conversion Specifications</vt:lpstr>
      <vt:lpstr>…printf Conversion Specifications</vt:lpstr>
      <vt:lpstr>…printf Conversion Specifications</vt:lpstr>
      <vt:lpstr>…printf Conversion Specifications</vt:lpstr>
      <vt:lpstr>C99 Changes to …printf Conversion Specifications</vt:lpstr>
      <vt:lpstr>Examples of …printf Conversion Specifications</vt:lpstr>
      <vt:lpstr>Examples of …printf Conversion Specifications</vt:lpstr>
      <vt:lpstr>Examples of …printf Conversion Specifications</vt:lpstr>
      <vt:lpstr>Examples of …printf Conversion Specifications</vt:lpstr>
      <vt:lpstr>Examples of …printf Conversion Specifications</vt:lpstr>
      <vt:lpstr>Examples of …printf Conversion Specifications</vt:lpstr>
      <vt:lpstr>Examples of …printf Conversion Specifications</vt:lpstr>
      <vt:lpstr>Examples of …printf Conversion Specifications</vt:lpstr>
      <vt:lpstr>The …scanf Functions</vt:lpstr>
      <vt:lpstr>The …scanf Functions</vt:lpstr>
      <vt:lpstr>The …scanf Functions</vt:lpstr>
      <vt:lpstr>The …scanf Functions</vt:lpstr>
      <vt:lpstr>…scanf Format Strings</vt:lpstr>
      <vt:lpstr>…scanf Format Strings</vt:lpstr>
      <vt:lpstr>…scanf Format Strings</vt:lpstr>
      <vt:lpstr>…scanf Format Strings</vt:lpstr>
      <vt:lpstr>…scanf Format Strings</vt:lpstr>
      <vt:lpstr>…scanf Conversion Specifications</vt:lpstr>
      <vt:lpstr>…scanf Conversion Specifications</vt:lpstr>
      <vt:lpstr>…scanf Conversion Specifications</vt:lpstr>
      <vt:lpstr>…scanf Conversion Specifications</vt:lpstr>
      <vt:lpstr>…scanf Conversion Specifications</vt:lpstr>
      <vt:lpstr>…scanf Conversion Specifications</vt:lpstr>
      <vt:lpstr>…scanf Conversion Specifications</vt:lpstr>
      <vt:lpstr>…scanf Conversion Specifications</vt:lpstr>
      <vt:lpstr>…scanf Conversion Specifications</vt:lpstr>
      <vt:lpstr>…scanf Conversion Specifications</vt:lpstr>
      <vt:lpstr>C99 Changes to …scanf Conversion Specifications</vt:lpstr>
      <vt:lpstr>scanf Examples</vt:lpstr>
      <vt:lpstr>scanf Examples</vt:lpstr>
      <vt:lpstr>scanf Examples</vt:lpstr>
      <vt:lpstr>scanf Examples</vt:lpstr>
      <vt:lpstr>Detecting End-of-File and Error Conditions</vt:lpstr>
      <vt:lpstr>Detecting End-of-File and Error Conditions</vt:lpstr>
      <vt:lpstr>Detecting End-of-File and Error Conditions</vt:lpstr>
      <vt:lpstr>Detecting End-of-File and Error Conditions</vt:lpstr>
      <vt:lpstr>Detecting End-of-File and Error Conditions</vt:lpstr>
      <vt:lpstr>Detecting End-of-File and Error Conditions</vt:lpstr>
      <vt:lpstr>PowerPoint 演示文稿</vt:lpstr>
      <vt:lpstr>Character I/O</vt:lpstr>
      <vt:lpstr>Output Functions</vt:lpstr>
      <vt:lpstr>Output Functions</vt:lpstr>
      <vt:lpstr>Input Functions</vt:lpstr>
      <vt:lpstr>Input Functions</vt:lpstr>
      <vt:lpstr>Input Functions</vt:lpstr>
      <vt:lpstr>Input Functions</vt:lpstr>
      <vt:lpstr>Input Functions</vt:lpstr>
      <vt:lpstr>Input Functions</vt:lpstr>
      <vt:lpstr>Program: Copying a File</vt:lpstr>
      <vt:lpstr>Program: Copying a File</vt:lpstr>
      <vt:lpstr>PowerPoint 演示文稿</vt:lpstr>
      <vt:lpstr>PowerPoint 演示文稿</vt:lpstr>
      <vt:lpstr>Line I/O</vt:lpstr>
      <vt:lpstr>Output Functions</vt:lpstr>
      <vt:lpstr>Output Functions</vt:lpstr>
      <vt:lpstr>Input Functions</vt:lpstr>
      <vt:lpstr>Input Functions</vt:lpstr>
      <vt:lpstr>Input Functions</vt:lpstr>
      <vt:lpstr>Input Functions</vt:lpstr>
      <vt:lpstr>Block I/O</vt:lpstr>
      <vt:lpstr>Block I/O</vt:lpstr>
      <vt:lpstr>Block I/O</vt:lpstr>
      <vt:lpstr>Block I/O</vt:lpstr>
      <vt:lpstr>Block I/O</vt:lpstr>
      <vt:lpstr>File Positioning</vt:lpstr>
      <vt:lpstr>File Positioning</vt:lpstr>
      <vt:lpstr>File Positioning</vt:lpstr>
      <vt:lpstr>File Positioning</vt:lpstr>
      <vt:lpstr>File Positioning</vt:lpstr>
      <vt:lpstr>File Positioning</vt:lpstr>
      <vt:lpstr>File Positioning</vt:lpstr>
      <vt:lpstr>File Positioning</vt:lpstr>
      <vt:lpstr>File Positioning</vt:lpstr>
      <vt:lpstr>File Positioning</vt:lpstr>
      <vt:lpstr>File Positioning</vt:lpstr>
      <vt:lpstr>Program: Modifying a File of Part Records</vt:lpstr>
      <vt:lpstr>PowerPoint 演示文稿</vt:lpstr>
      <vt:lpstr>PowerPoint 演示文稿</vt:lpstr>
      <vt:lpstr>String I/O</vt:lpstr>
      <vt:lpstr>String I/O</vt:lpstr>
      <vt:lpstr>Output Functions</vt:lpstr>
      <vt:lpstr>Output Functions</vt:lpstr>
      <vt:lpstr>Output Functions</vt:lpstr>
      <vt:lpstr>Output Functions</vt:lpstr>
      <vt:lpstr>Input Functions</vt:lpstr>
      <vt:lpstr>Input Functions</vt:lpstr>
      <vt:lpstr>Input Functions</vt:lpstr>
      <vt:lpstr>Input Functions</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Yibiao Yang</cp:lastModifiedBy>
  <cp:revision>1364</cp:revision>
  <cp:lastPrinted>1999-11-08T20:52:53Z</cp:lastPrinted>
  <dcterms:created xsi:type="dcterms:W3CDTF">1999-08-24T18:39:05Z</dcterms:created>
  <dcterms:modified xsi:type="dcterms:W3CDTF">2022-09-26T10:51:18Z</dcterms:modified>
</cp:coreProperties>
</file>