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50" r:id="rId1"/>
  </p:sldMasterIdLst>
  <p:notesMasterIdLst>
    <p:notesMasterId r:id="rId11"/>
  </p:notesMasterIdLst>
  <p:sldIdLst>
    <p:sldId id="282" r:id="rId2"/>
    <p:sldId id="340" r:id="rId3"/>
    <p:sldId id="345" r:id="rId4"/>
    <p:sldId id="341" r:id="rId5"/>
    <p:sldId id="346" r:id="rId6"/>
    <p:sldId id="347" r:id="rId7"/>
    <p:sldId id="342" r:id="rId8"/>
    <p:sldId id="343" r:id="rId9"/>
    <p:sldId id="344" r:id="rId10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96BC7AC-CEB5-8A7E-6B21-C338F632E6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65AEA2D-0F8F-5B60-E96D-B7A289CE3C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5B265B96-A83D-A60E-8636-F46B5DB83E0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284866C6-94A1-A4B4-E454-58334CC062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6838301-E86E-94D0-B807-8BED47213A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FA78A136-7600-5011-520F-9A0CB05B1A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2D70364-74E5-3F40-9341-84EB28AAF4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F3941-04A9-ABC4-AC28-081759A0F3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B82EB-CA96-510F-E91B-61A50A2E72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782E25-CB39-064A-8D10-3F73B63FB94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B5875-A568-4099-A86A-C1F5A52C1D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C77C6-1D82-71D9-5AC7-264CF80AD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11504A-69E8-114C-A554-4B7ADEE0284C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30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6B97E-8E70-8781-F6BC-4ECB8B356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F73E4-6666-A51A-E6BE-AF277E5625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F1443-B858-2B45-A22D-B8596ACF63A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4DDD3-9614-8808-0898-26D2F1F5B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AD4F3-1233-6633-C817-64784E0A6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453FC6-9EB4-2B4F-800E-27795EEFAAB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8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A3054-E8A6-F1EE-C0F6-CE89B97E50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643CD-B9B7-EC1A-76E6-03824C856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DD49D1-79D5-5C47-BED8-27354CCC3C51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90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949C6-A4DE-051C-7333-B2210D5657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7F73-1A69-021B-40E1-7E3633036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DB8D9C-0520-DD45-B595-1CB3A83BBA1B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2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C17593-FFC8-8EBC-B7D0-09B4C1918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069582-B269-3DB1-BAA3-D407666E7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5C41C1-42CA-764D-B0CA-DF80D96C0F0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7CC4D-99E0-A0C0-CB7A-EA1F4DEBD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B930-B7C4-5B5B-2474-4FC3FF82B0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154EF0-2D18-A742-8570-0DE7431E8AA7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7FB0C3-9B77-7A47-B7A2-A2DD0579C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998A9-9260-F2FD-9FA9-0548154B63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0602B8-E91A-F645-8DDE-F61D5D149A24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CDBB1-EBEB-253F-B8B4-1E32BBDEC2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3CB6-EB04-972C-7718-837A9F7B8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59B0ED-91ED-C746-81BB-9C7FBBCAE515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40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9A9BB-7453-4105-3000-A4A9B991E5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81E4-EF32-D4FA-212C-68E9036AA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283C09-86D0-3E4E-A693-D5F03DD252AE}" type="slidenum">
              <a:rPr lang="en-US" altLang="zh-CN"/>
              <a:pPr/>
              <a:t>‹#›</a:t>
            </a:fld>
            <a:endParaRPr lang="en-US" altLang="zh-CN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5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CB8DCE9-2D84-EC52-B28C-D72D5BB7F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1978C63-054D-9D6E-8B3F-54B6CA5B1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BBA3A77-BF75-4F72-0599-8E65EB12ED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ED52E9B-4E1A-B4E6-F71A-68072B4CC3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1C8D6CB-5A53-EB4A-906D-8697C39E8DE0}" type="slidenum">
              <a:rPr lang="en-US" altLang="zh-CN"/>
              <a:pPr/>
              <a:t>‹#›</a:t>
            </a:fld>
            <a:endParaRPr lang="en-US" altLang="zh-CN" sz="1800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4F60FE9D-CDDF-E76B-1CD0-4DDC72F3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C6A02E"/>
                </a:solidFill>
                <a:latin typeface="Arial" charset="0"/>
              </a:rPr>
              <a:t>Chapter 1: Introducing C</a:t>
            </a:r>
            <a:endParaRPr lang="en-US" sz="1800" dirty="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>
            <a:extLst>
              <a:ext uri="{FF2B5EF4-FFF2-40B4-BE49-F238E27FC236}">
                <a16:creationId xmlns:a16="http://schemas.microsoft.com/office/drawing/2014/main" id="{AA88493B-4801-E772-B196-E3841B7E875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B7AC3-DF68-40EE-10A5-4809E8DC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© 2008 W. W. Norton &amp; Company.</a:t>
            </a:r>
          </a:p>
          <a:p>
            <a:pPr>
              <a:defRPr/>
            </a:pPr>
            <a:r>
              <a:rPr lang="en-US" dirty="0"/>
              <a:t>All rights reserved.</a:t>
            </a:r>
            <a:endParaRPr lang="en-US" sz="1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F740F-6BC8-D2BC-24EF-75C12F7DB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FF5C38-C0AA-7B43-9318-FC4AFE112553}" type="slidenum">
              <a:rPr lang="en-US" altLang="zh-CN" sz="1200">
                <a:latin typeface="Arial" panose="020B0604020202020204" pitchFamily="34" charset="0"/>
              </a:rPr>
              <a:pPr/>
              <a:t>1</a:t>
            </a:fld>
            <a:endParaRPr lang="en-US" altLang="zh-CN" sz="1800"/>
          </a:p>
        </p:txBody>
      </p:sp>
      <p:sp>
        <p:nvSpPr>
          <p:cNvPr id="13316" name="Rectangle 2050">
            <a:extLst>
              <a:ext uri="{FF2B5EF4-FFF2-40B4-BE49-F238E27FC236}">
                <a16:creationId xmlns:a16="http://schemas.microsoft.com/office/drawing/2014/main" id="{FE7D9A8E-D203-4F19-DCF1-AD192E373B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Chapter 1</a:t>
            </a:r>
          </a:p>
        </p:txBody>
      </p:sp>
      <p:sp>
        <p:nvSpPr>
          <p:cNvPr id="13317" name="Rectangle 2051">
            <a:extLst>
              <a:ext uri="{FF2B5EF4-FFF2-40B4-BE49-F238E27FC236}">
                <a16:creationId xmlns:a16="http://schemas.microsoft.com/office/drawing/2014/main" id="{0AA692F2-9DC6-F7A3-892F-B2F278292E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581400"/>
            <a:ext cx="7924800" cy="2057400"/>
          </a:xfrm>
        </p:spPr>
        <p:txBody>
          <a:bodyPr/>
          <a:lstStyle/>
          <a:p>
            <a:r>
              <a:rPr lang="en-US" altLang="zh-CN" sz="3600" b="1">
                <a:latin typeface="Arial" panose="020B0604020202020204" pitchFamily="34" charset="0"/>
                <a:ea typeface="宋体" panose="02010600030101010101" pitchFamily="2" charset="-122"/>
              </a:rPr>
              <a:t>Introducing 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4E2A86C-4939-E093-FD18-35D4FB5F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Origins of C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10EE932-C203-7DE9-1C4A-D3915CB2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 is a by-product of UNIX, developed at Bell Laboratories by Ken Thompson, Dennis Ritchie, and others. </a:t>
            </a:r>
          </a:p>
          <a:p>
            <a:r>
              <a:rPr lang="en-US" altLang="zh-CN">
                <a:ea typeface="宋体" panose="02010600030101010101" pitchFamily="2" charset="-122"/>
              </a:rPr>
              <a:t>Thompson designed a small language named B.</a:t>
            </a:r>
          </a:p>
          <a:p>
            <a:r>
              <a:rPr lang="en-US" altLang="zh-CN">
                <a:ea typeface="宋体" panose="02010600030101010101" pitchFamily="2" charset="-122"/>
              </a:rPr>
              <a:t>B was based on BCPL, a systems programming language developed in the mid-1960s.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F308D-93B0-F5E2-E618-DFFCFE298F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4A62B-E8A3-D40A-2828-68190B1CD1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2970A1-ABEA-9A47-B70B-2E502A1BDF97}" type="slidenum">
              <a:rPr lang="en-US" altLang="zh-CN" sz="1200">
                <a:latin typeface="Arial" panose="020B0604020202020204" pitchFamily="34" charset="0"/>
              </a:rPr>
              <a:pPr/>
              <a:t>2</a:t>
            </a:fld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309B140-90E9-5AD3-C334-F901E74D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Origins of C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857BD99-F746-1AEA-2F11-0A7A3513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By 1971, Ritchie began to develop an extended version of B.</a:t>
            </a:r>
          </a:p>
          <a:p>
            <a:r>
              <a:rPr lang="en-US" altLang="zh-CN">
                <a:ea typeface="宋体" panose="02010600030101010101" pitchFamily="2" charset="-122"/>
              </a:rPr>
              <a:t>He called his language NB (“New B”) at first.</a:t>
            </a:r>
          </a:p>
          <a:p>
            <a:r>
              <a:rPr lang="en-US" altLang="zh-CN">
                <a:ea typeface="宋体" panose="02010600030101010101" pitchFamily="2" charset="-122"/>
              </a:rPr>
              <a:t>As the language began to diverge more from B, he changed its name to C.</a:t>
            </a:r>
          </a:p>
          <a:p>
            <a:r>
              <a:rPr lang="en-US" altLang="zh-CN">
                <a:ea typeface="宋体" panose="02010600030101010101" pitchFamily="2" charset="-122"/>
              </a:rPr>
              <a:t>The language was stable enough by 1973 that UNIX could be rewritten in 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640236-7B0A-0069-B5EB-E918690347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3EEC-88E7-8969-34AE-308E67EB2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9EFF1F-2F4B-C045-ABF7-BFB200EA984F}" type="slidenum">
              <a:rPr lang="en-US" altLang="zh-CN" sz="1200">
                <a:latin typeface="Arial" panose="020B0604020202020204" pitchFamily="34" charset="0"/>
              </a:rPr>
              <a:pPr/>
              <a:t>3</a:t>
            </a:fld>
            <a:endParaRPr lang="en-US" altLang="zh-CN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77FCDC8-9886-CD04-B624-5CE4DF10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Standardization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18B5-6B8C-0C3F-8D83-C7BF76C2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/>
              <a:t>K&amp;R C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Described in Kernighan and Ritchie, </a:t>
            </a:r>
            <a:r>
              <a:rPr lang="en-US" sz="2200" i="1" dirty="0">
                <a:ea typeface="+mn-ea"/>
                <a:cs typeface="+mn-cs"/>
              </a:rPr>
              <a:t>The C Programming Language</a:t>
            </a:r>
            <a:r>
              <a:rPr lang="en-US" sz="2200" dirty="0">
                <a:ea typeface="+mn-ea"/>
                <a:cs typeface="+mn-cs"/>
              </a:rPr>
              <a:t> (1978)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De facto standard</a:t>
            </a:r>
          </a:p>
          <a:p>
            <a:pPr>
              <a:defRPr/>
            </a:pPr>
            <a:r>
              <a:rPr lang="fi-FI" i="1" dirty="0"/>
              <a:t>C89/C90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ANSI standard X3.159-1989 (completed in 1988; formally approved in December 1989)</a:t>
            </a:r>
            <a:endParaRPr lang="en-US" sz="2200" i="1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International standard ISO/IEC 9899:1990</a:t>
            </a:r>
            <a:endParaRPr lang="en-US" sz="2200" i="1" dirty="0">
              <a:ea typeface="+mn-ea"/>
              <a:cs typeface="+mn-cs"/>
            </a:endParaRPr>
          </a:p>
          <a:p>
            <a:pPr>
              <a:defRPr/>
            </a:pPr>
            <a:r>
              <a:rPr lang="en-US" i="1" dirty="0"/>
              <a:t>C99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International standard ISO/IEC 9899:1999</a:t>
            </a:r>
          </a:p>
          <a:p>
            <a:pPr lvl="1">
              <a:defRPr/>
            </a:pPr>
            <a:r>
              <a:rPr lang="en-US" sz="2200" dirty="0">
                <a:ea typeface="+mn-ea"/>
                <a:cs typeface="+mn-cs"/>
              </a:rPr>
              <a:t>Incorporates changes from Amendment 1 (1995)</a:t>
            </a:r>
          </a:p>
          <a:p>
            <a:pPr>
              <a:buFontTx/>
              <a:buNone/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A8B16-6DEA-9F30-F79A-B4222AA35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A590C-9CDC-C68B-0076-2146454FF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2785BE-F91C-FB4F-AF6C-CCFB085F0A52}" type="slidenum">
              <a:rPr lang="en-US" altLang="zh-CN" sz="1200">
                <a:latin typeface="Arial" panose="020B0604020202020204" pitchFamily="34" charset="0"/>
              </a:rPr>
              <a:pPr/>
              <a:t>4</a:t>
            </a:fld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4B7D762-50A9-1A5D-0FB9-3DFE626A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C-Based Languages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23C03CF-FA3E-C239-815E-DFBF60141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>
                <a:ea typeface="宋体" panose="02010600030101010101" pitchFamily="2" charset="-122"/>
              </a:rPr>
              <a:t>C++ </a:t>
            </a:r>
            <a:r>
              <a:rPr lang="en-US" altLang="zh-CN">
                <a:ea typeface="宋体" panose="02010600030101010101" pitchFamily="2" charset="-122"/>
              </a:rPr>
              <a:t>includes all the features of C, but adds classes and other features to support object-oriented programming.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Java</a:t>
            </a:r>
            <a:r>
              <a:rPr lang="en-US" altLang="zh-CN">
                <a:ea typeface="宋体" panose="02010600030101010101" pitchFamily="2" charset="-122"/>
              </a:rPr>
              <a:t> is based on C++ and therefore inherits many C features.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C#</a:t>
            </a:r>
            <a:r>
              <a:rPr lang="en-US" altLang="zh-CN">
                <a:ea typeface="宋体" panose="02010600030101010101" pitchFamily="2" charset="-122"/>
              </a:rPr>
              <a:t> is a more recent language derived from C++ and Java.</a:t>
            </a:r>
          </a:p>
          <a:p>
            <a:r>
              <a:rPr lang="en-US" altLang="zh-CN" b="1" i="1">
                <a:ea typeface="宋体" panose="02010600030101010101" pitchFamily="2" charset="-122"/>
              </a:rPr>
              <a:t>Perl</a:t>
            </a:r>
            <a:r>
              <a:rPr lang="en-US" altLang="zh-CN">
                <a:ea typeface="宋体" panose="02010600030101010101" pitchFamily="2" charset="-122"/>
              </a:rPr>
              <a:t> has adopted many of the features of C.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6F5E7-57FC-4ED2-67B7-1AA2409D25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502F-469D-80E3-4A51-8CE4165CC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AF3B1D-DA4E-C941-B31F-39BDF5E53B9C}" type="slidenum">
              <a:rPr lang="en-US" altLang="zh-CN" sz="1200">
                <a:latin typeface="Arial" panose="020B0604020202020204" pitchFamily="34" charset="0"/>
              </a:rPr>
              <a:pPr/>
              <a:t>5</a:t>
            </a:fld>
            <a:endParaRPr lang="en-US" altLang="zh-CN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F1F337D-AF5A-EB4B-1302-01BA3633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Properties of C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C29D380-DB8B-0871-91E6-965CA2AD9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Low-level</a:t>
            </a:r>
          </a:p>
          <a:p>
            <a:r>
              <a:rPr lang="en-US" altLang="zh-CN">
                <a:ea typeface="宋体" panose="02010600030101010101" pitchFamily="2" charset="-122"/>
              </a:rPr>
              <a:t>Small </a:t>
            </a:r>
          </a:p>
          <a:p>
            <a:r>
              <a:rPr lang="en-US" altLang="zh-CN">
                <a:ea typeface="宋体" panose="02010600030101010101" pitchFamily="2" charset="-122"/>
              </a:rPr>
              <a:t>Permissive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0473B-A063-B40A-38F6-28F105840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9A7C5-8C52-346E-A2DC-288C000C4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BB262F-A29F-EA4E-B8EE-6EA26D6DED40}" type="slidenum">
              <a:rPr lang="en-US" altLang="zh-CN" sz="1200">
                <a:latin typeface="Arial" panose="020B0604020202020204" pitchFamily="34" charset="0"/>
              </a:rPr>
              <a:pPr/>
              <a:t>6</a:t>
            </a:fld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7367F96-3A35-E32C-596B-468E3286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Strengths of C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B62E42C-3F75-2757-8CF1-090548BBD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Efficiency</a:t>
            </a:r>
          </a:p>
          <a:p>
            <a:r>
              <a:rPr lang="en-US" altLang="zh-CN">
                <a:ea typeface="宋体" panose="02010600030101010101" pitchFamily="2" charset="-122"/>
              </a:rPr>
              <a:t>Portability</a:t>
            </a:r>
          </a:p>
          <a:p>
            <a:r>
              <a:rPr lang="en-US" altLang="zh-CN">
                <a:ea typeface="宋体" panose="02010600030101010101" pitchFamily="2" charset="-122"/>
              </a:rPr>
              <a:t>Power</a:t>
            </a:r>
          </a:p>
          <a:p>
            <a:r>
              <a:rPr lang="en-US" altLang="zh-CN">
                <a:ea typeface="宋体" panose="02010600030101010101" pitchFamily="2" charset="-122"/>
              </a:rPr>
              <a:t>Flexibility</a:t>
            </a:r>
          </a:p>
          <a:p>
            <a:r>
              <a:rPr lang="en-US" altLang="zh-CN">
                <a:ea typeface="宋体" panose="02010600030101010101" pitchFamily="2" charset="-122"/>
              </a:rPr>
              <a:t>Standard library</a:t>
            </a:r>
          </a:p>
          <a:p>
            <a:r>
              <a:rPr lang="en-US" altLang="zh-CN">
                <a:ea typeface="宋体" panose="02010600030101010101" pitchFamily="2" charset="-122"/>
              </a:rPr>
              <a:t>Integration with UNIX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052A0-6D0E-59D3-665E-12EEBE5F98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4EAB7-F1F2-AE09-2E1E-C652131F6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7EFACE-40E7-9944-9129-553360777528}" type="slidenum">
              <a:rPr lang="en-US" altLang="zh-CN" sz="1200">
                <a:latin typeface="Arial" panose="020B0604020202020204" pitchFamily="34" charset="0"/>
              </a:rPr>
              <a:pPr/>
              <a:t>7</a:t>
            </a:fld>
            <a:endParaRPr lang="en-US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0C2829C-90FD-0CFA-39E1-6F42968D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Weaknesses of C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B746328-01FA-A78E-3430-0D9FEE4A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Programs can be error-prone. </a:t>
            </a:r>
          </a:p>
          <a:p>
            <a:r>
              <a:rPr lang="en-US" altLang="zh-CN">
                <a:ea typeface="宋体" panose="02010600030101010101" pitchFamily="2" charset="-122"/>
              </a:rPr>
              <a:t>Programs can be difficult to understand. </a:t>
            </a:r>
          </a:p>
          <a:p>
            <a:r>
              <a:rPr lang="en-US" altLang="zh-CN">
                <a:ea typeface="宋体" panose="02010600030101010101" pitchFamily="2" charset="-122"/>
              </a:rPr>
              <a:t>Programs can be difficult to modify.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03A57-7C9C-444B-D3CA-DEBA1E6C3E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A7E4D-374F-5101-2662-2BDFE6165B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748540-0808-5F42-831B-F990D39A7119}" type="slidenum">
              <a:rPr lang="en-US" altLang="zh-CN" sz="1200">
                <a:latin typeface="Arial" panose="020B0604020202020204" pitchFamily="34" charset="0"/>
              </a:rPr>
              <a:pPr/>
              <a:t>8</a:t>
            </a:fld>
            <a:endParaRPr lang="en-US" altLang="zh-CN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FB651A2-DBC4-F2F9-D39E-B6C229C2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Effective Use of C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A5F960C-16DC-02C6-BD0A-4A9E450C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Learn how to avoid pitfalls.</a:t>
            </a:r>
          </a:p>
          <a:p>
            <a:r>
              <a:rPr lang="en-US" altLang="zh-CN">
                <a:ea typeface="宋体" panose="02010600030101010101" pitchFamily="2" charset="-122"/>
              </a:rPr>
              <a:t>Use software tools (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lint</a:t>
            </a:r>
            <a:r>
              <a:rPr lang="en-US" altLang="zh-CN">
                <a:ea typeface="宋体" panose="02010600030101010101" pitchFamily="2" charset="-122"/>
              </a:rPr>
              <a:t>, debuggers) to make programs more reliable. </a:t>
            </a:r>
          </a:p>
          <a:p>
            <a:r>
              <a:rPr lang="en-US" altLang="zh-CN">
                <a:ea typeface="宋体" panose="02010600030101010101" pitchFamily="2" charset="-122"/>
              </a:rPr>
              <a:t>Take advantage of existing code libraries.</a:t>
            </a:r>
          </a:p>
          <a:p>
            <a:r>
              <a:rPr lang="en-US" altLang="zh-CN">
                <a:ea typeface="宋体" panose="02010600030101010101" pitchFamily="2" charset="-122"/>
              </a:rPr>
              <a:t>Adopt a sensible set of coding conventions.</a:t>
            </a:r>
          </a:p>
          <a:p>
            <a:r>
              <a:rPr lang="en-US" altLang="zh-CN">
                <a:ea typeface="宋体" panose="02010600030101010101" pitchFamily="2" charset="-122"/>
              </a:rPr>
              <a:t>Avoid “tricks” and overly complex code.</a:t>
            </a:r>
          </a:p>
          <a:p>
            <a:r>
              <a:rPr lang="en-US" altLang="zh-CN">
                <a:ea typeface="宋体" panose="02010600030101010101" pitchFamily="2" charset="-122"/>
              </a:rPr>
              <a:t>Stick to the standard.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110BB-9F37-CD2F-844D-B723868EE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773D2-92E3-D5DC-3EDA-423451CB3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530E89-0D65-8947-A6F4-C386AE695F84}" type="slidenum">
              <a:rPr lang="en-US" altLang="zh-CN" sz="1200">
                <a:latin typeface="Arial" panose="020B0604020202020204" pitchFamily="34" charset="0"/>
              </a:rPr>
              <a:pPr/>
              <a:t>9</a:t>
            </a:fld>
            <a:endParaRPr lang="en-US" altLang="zh-CN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1494</TotalTime>
  <Words>468</Words>
  <Application>Microsoft Macintosh PowerPoint</Application>
  <PresentationFormat>全屏显示(4:3)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Times New Roman</vt:lpstr>
      <vt:lpstr>Arial</vt:lpstr>
      <vt:lpstr>Courier New</vt:lpstr>
      <vt:lpstr>tm2</vt:lpstr>
      <vt:lpstr>Chapter 1</vt:lpstr>
      <vt:lpstr>Origins of C</vt:lpstr>
      <vt:lpstr>Origins of C</vt:lpstr>
      <vt:lpstr>Standardization of C</vt:lpstr>
      <vt:lpstr>C-Based Languages</vt:lpstr>
      <vt:lpstr>Properties of C</vt:lpstr>
      <vt:lpstr>Strengths of C</vt:lpstr>
      <vt:lpstr>Weaknesses of C</vt:lpstr>
      <vt:lpstr>Effective Use of C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Yibiao Yang</cp:lastModifiedBy>
  <cp:revision>485</cp:revision>
  <cp:lastPrinted>1999-11-08T20:52:53Z</cp:lastPrinted>
  <dcterms:created xsi:type="dcterms:W3CDTF">1999-08-24T18:39:05Z</dcterms:created>
  <dcterms:modified xsi:type="dcterms:W3CDTF">2022-09-26T10:47:29Z</dcterms:modified>
</cp:coreProperties>
</file>