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64"/>
  </p:notesMasterIdLst>
  <p:sldIdLst>
    <p:sldId id="282" r:id="rId2"/>
    <p:sldId id="340" r:id="rId3"/>
    <p:sldId id="373" r:id="rId4"/>
    <p:sldId id="390" r:id="rId5"/>
    <p:sldId id="377" r:id="rId6"/>
    <p:sldId id="374" r:id="rId7"/>
    <p:sldId id="375" r:id="rId8"/>
    <p:sldId id="351" r:id="rId9"/>
    <p:sldId id="378" r:id="rId10"/>
    <p:sldId id="391" r:id="rId11"/>
    <p:sldId id="382" r:id="rId12"/>
    <p:sldId id="383" r:id="rId13"/>
    <p:sldId id="443" r:id="rId14"/>
    <p:sldId id="394" r:id="rId15"/>
    <p:sldId id="386" r:id="rId16"/>
    <p:sldId id="387" r:id="rId17"/>
    <p:sldId id="393" r:id="rId18"/>
    <p:sldId id="346" r:id="rId19"/>
    <p:sldId id="395" r:id="rId20"/>
    <p:sldId id="364" r:id="rId21"/>
    <p:sldId id="401" r:id="rId22"/>
    <p:sldId id="402" r:id="rId23"/>
    <p:sldId id="396" r:id="rId24"/>
    <p:sldId id="365" r:id="rId25"/>
    <p:sldId id="403" r:id="rId26"/>
    <p:sldId id="398" r:id="rId27"/>
    <p:sldId id="404" r:id="rId28"/>
    <p:sldId id="399" r:id="rId29"/>
    <p:sldId id="400" r:id="rId30"/>
    <p:sldId id="405" r:id="rId31"/>
    <p:sldId id="412" r:id="rId32"/>
    <p:sldId id="406" r:id="rId33"/>
    <p:sldId id="446" r:id="rId34"/>
    <p:sldId id="445" r:id="rId35"/>
    <p:sldId id="444" r:id="rId36"/>
    <p:sldId id="413" r:id="rId37"/>
    <p:sldId id="408" r:id="rId38"/>
    <p:sldId id="409" r:id="rId39"/>
    <p:sldId id="410" r:id="rId40"/>
    <p:sldId id="411" r:id="rId41"/>
    <p:sldId id="414" r:id="rId42"/>
    <p:sldId id="447" r:id="rId43"/>
    <p:sldId id="415" r:id="rId44"/>
    <p:sldId id="416" r:id="rId45"/>
    <p:sldId id="417" r:id="rId46"/>
    <p:sldId id="422" r:id="rId47"/>
    <p:sldId id="418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42" r:id="rId58"/>
    <p:sldId id="432" r:id="rId59"/>
    <p:sldId id="433" r:id="rId60"/>
    <p:sldId id="434" r:id="rId61"/>
    <p:sldId id="440" r:id="rId62"/>
    <p:sldId id="437" r:id="rId6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74"/>
  </p:normalViewPr>
  <p:slideViewPr>
    <p:cSldViewPr>
      <p:cViewPr varScale="1">
        <p:scale>
          <a:sx n="119" d="100"/>
          <a:sy n="119" d="100"/>
        </p:scale>
        <p:origin x="1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8A00BD-545A-8639-530D-DB1BD4906A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3607C54-5E35-3FE2-9D2E-7A325DDA3B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46F22DB3-190B-AD4C-2F16-F5FAFA4A65C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588AF22-5D9A-3541-AA2F-519F72D835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7B29BB67-8663-4AD4-D76E-E91AE1468E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C31BAB4-BFFA-956D-0E29-30D344B5C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613A543-CEB3-1148-B3A9-478310A529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D6D2C-94E0-0B59-92BA-68041440E2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78EB8-6A2F-A76A-903A-103AC99FE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27D2D0-A569-5940-AB0E-98BBFEEBD73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7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071AF-3400-B241-BA5C-4E77F93B6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3B1F4-ABCE-4914-5D0C-84C6B8FEB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C31720-860D-5E41-90A5-F290D3E6ABA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6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59AF3-C5D6-4310-D1D6-8E5239302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253E5-15C9-22A0-48FA-A47DE6214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13072C-6E6F-A940-9D87-42CE86445E9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7C348-D67C-21A6-1D29-158BA81EB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04F9A-7B00-6139-01AC-D08F46A8C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89B99-E0F6-BA42-907B-891894DB2A0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84A5-6772-03D9-2D63-DA7E6FE08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752A4-160C-BA95-2B8A-57FB9A635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CB5ABB-DC86-1845-9765-83C6F56EDCE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7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B663-39AE-2048-0A8E-D31F53D50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E785-21B3-0E4F-FFAD-2A993D1B6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654FF2-636C-5B45-9407-B24A675121D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1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BAC233-77C2-147A-2CA8-E03175FBF6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7DF49A-9453-B656-B076-168D2FF6A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3B54D0-8F61-5346-B7D3-4480E9759BA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6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C4B1E-A1B4-0B8C-E9E9-72582087C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8667-3FFA-2F62-2973-5E215F9E6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0A4210-61AF-654C-B82E-1AD62EC76F1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8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67B086-3621-3333-27A8-EA2B499BF3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59606-B638-592A-7668-2B1737E08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DB96E-A79E-634B-8294-5FE2F5BA181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1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8909-2FEB-72F9-5F63-65EDEC984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72E7-10B7-C5D8-5208-35BD01B66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2F5D2A-6FC0-7A4E-9045-13D61D46FDA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6408-ADAE-7BF7-E0D5-5A0B13204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4C6C-88BD-58F8-8692-00858DD21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A69-8B91-BB41-A365-16E90BCAFB8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4995FA-F4F0-1886-CAD3-D1036E004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AF37512-89D1-9BD8-3EFF-BADC88A3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410AC36-B5AE-E10D-78E6-CBA9E4088D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1D6D6E3-7666-2EAE-9E0C-3A2F29843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1D7A1F8-5A53-DD40-B522-3D6B43AFC352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A7B62F4-C68E-6749-7775-EA2462AB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2: C Fundamentals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C74A68D5-90D4-08E7-F732-0EDDA30DB5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25368-063A-F8E1-5D0F-3EEA2B477C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B6A-A599-0611-7080-E2DFEAB66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DFA1C-E17C-C749-87D5-35AF28AA6ED3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FBF7A425-F883-441C-5046-0DCF21C07F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2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1006E5A9-1800-8DF2-7C8F-5EBF3D8ACF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C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C19470D-6760-D8C9-9C5B-381F8E5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Directives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6922E3B-375F-2BF7-4F67-DD8D571C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Before a C program is compiled, it is first edited by a preprocessor.</a:t>
            </a:r>
          </a:p>
          <a:p>
            <a:r>
              <a:rPr lang="en-US" altLang="zh-CN">
                <a:ea typeface="宋体" panose="02010600030101010101" pitchFamily="2" charset="-122"/>
              </a:rPr>
              <a:t>Commands intended for the preprocessor are called directives.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&lt;stdio.h&gt;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 b="1" i="1">
                <a:ea typeface="宋体" panose="02010600030101010101" pitchFamily="2" charset="-122"/>
              </a:rPr>
              <a:t>header</a:t>
            </a:r>
            <a:r>
              <a:rPr lang="en-US" altLang="zh-CN">
                <a:ea typeface="宋体" panose="02010600030101010101" pitchFamily="2" charset="-122"/>
              </a:rPr>
              <a:t> containing information about C’s standard I/O library.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4C636-7862-8154-D937-12551BFD5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0FDC7-6032-9596-C371-9C898529F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A3DF94-26EB-9C48-9C51-DC2B824EA7D3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0109F63-C4A8-FFBB-AA2E-A06CAF7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Directives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499C02A-194B-8144-D761-994361A0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Directives always begin with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By default, directives are one line long; there’s no semicolon or other special marker at the end.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7C371-AD79-F7FF-EBD3-68A82C466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C507-8BFA-07A2-C536-6B6BF9D7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57C036-1FC9-AC47-8992-90CBFCDBF426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75B76BC-ABF3-F741-0E9C-8F57C03F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8F338DA-8F13-A917-EC78-6D56926B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function</a:t>
            </a:r>
            <a:r>
              <a:rPr lang="en-US" altLang="zh-CN">
                <a:ea typeface="宋体" panose="02010600030101010101" pitchFamily="2" charset="-122"/>
              </a:rPr>
              <a:t> is a series of statements that have been grouped together and given a name.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Library functions </a:t>
            </a:r>
            <a:r>
              <a:rPr lang="en-US" altLang="zh-CN">
                <a:ea typeface="宋体" panose="02010600030101010101" pitchFamily="2" charset="-122"/>
              </a:rPr>
              <a:t>are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provided as part of the C implementation.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that computes a value uses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 to specify what value it “returns”: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x + 1;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60DE7-CB1A-4B90-7879-4401D03F0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ADD34-096F-AFE8-3168-21E76F58F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DF0EC-300E-5C45-8668-438FE2326964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0E410D1-0053-1CCC-A8DD-CBD6062F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A7C348A-5AA2-D15F-9FB2-5B89119F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 is mandatory.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is special: it gets called automatically when the program is executed.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returns a status code; the value 0 indicates normal program termination.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there’s no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 at the end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function, many compilers will produce a warning message.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79687-9794-44D8-7744-4B891ED5D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9B92-A0F2-4EDA-3F25-0ADDE040F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3D91E3-2444-4E49-95B8-560DC38C6A6B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EEE2C95-D7AC-F745-FEC5-CAD37E34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FF6904E-173B-06A9-DBB7-78AF8E39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statement</a:t>
            </a:r>
            <a:r>
              <a:rPr lang="en-US" altLang="zh-CN">
                <a:ea typeface="宋体" panose="02010600030101010101" pitchFamily="2" charset="-122"/>
              </a:rPr>
              <a:t> is a command to be executed when the program runs.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pun.c</a:t>
            </a:r>
            <a:r>
              <a:rPr lang="en-US" altLang="zh-CN">
                <a:ea typeface="宋体" panose="02010600030101010101" pitchFamily="2" charset="-122"/>
              </a:rPr>
              <a:t> uses only two kinds of statements. One is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statement; the other is the </a:t>
            </a:r>
            <a:r>
              <a:rPr lang="en-US" altLang="zh-CN" b="1" i="1">
                <a:ea typeface="宋体" panose="02010600030101010101" pitchFamily="2" charset="-122"/>
              </a:rPr>
              <a:t>function call.</a:t>
            </a:r>
          </a:p>
          <a:p>
            <a:r>
              <a:rPr lang="en-US" altLang="zh-CN">
                <a:ea typeface="宋体" panose="02010600030101010101" pitchFamily="2" charset="-122"/>
              </a:rPr>
              <a:t>Asking a function to perform its assigned task is known as </a:t>
            </a:r>
            <a:r>
              <a:rPr lang="en-US" altLang="zh-CN" b="1" i="1">
                <a:ea typeface="宋体" panose="02010600030101010101" pitchFamily="2" charset="-122"/>
              </a:rPr>
              <a:t>calling</a:t>
            </a:r>
            <a:r>
              <a:rPr lang="en-US" altLang="zh-CN">
                <a:ea typeface="宋体" panose="02010600030101010101" pitchFamily="2" charset="-122"/>
              </a:rPr>
              <a:t> the function.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pun.c</a:t>
            </a:r>
            <a:r>
              <a:rPr lang="en-US" altLang="zh-CN">
                <a:ea typeface="宋体" panose="02010600030101010101" pitchFamily="2" charset="-122"/>
              </a:rPr>
              <a:t> calls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to display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printf("To C, or not to C: that is the question.\n");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A3299-43F9-9534-0877-139D179FC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689E-CA52-9BD3-E2F2-51F0512CA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52CF33-3419-5144-B0A0-B5C1746BB122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DD62193-4B20-B89F-328D-8C7E56E4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Statements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0D9269A-2C65-9D34-FDBA-126DE1B0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requires that each statement end with a semicolon.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There’s one exception: the compound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Directives are normally one line long, and they don’t end with a semicolon.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D0E80-43EC-105E-C928-DBBC53E4F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76E2B-509D-A8CB-3B03-C38110F2B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EDEDCE-4210-8646-A0D1-F03CA2703C57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B40C218-47C8-36F7-300B-A27D9ABB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Strings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0B7F2DE-D5EC-BBE5-4B0C-E6E05C61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function displays a </a:t>
            </a:r>
            <a:r>
              <a:rPr lang="en-US" altLang="zh-CN" b="1" i="1">
                <a:ea typeface="宋体" panose="02010600030101010101" pitchFamily="2" charset="-122"/>
              </a:rPr>
              <a:t>string literal</a:t>
            </a:r>
            <a:r>
              <a:rPr lang="en-US" altLang="zh-CN">
                <a:ea typeface="宋体" panose="02010600030101010101" pitchFamily="2" charset="-122"/>
              </a:rPr>
              <a:t>—characters enclosed in double quotation marks—it doesn’t show the quotation marks.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doesn’t automatically advance to the next output line when it finishes printing.</a:t>
            </a:r>
          </a:p>
          <a:p>
            <a:r>
              <a:rPr lang="en-US" altLang="zh-CN">
                <a:ea typeface="宋体" panose="02010600030101010101" pitchFamily="2" charset="-122"/>
              </a:rPr>
              <a:t>To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advance one line,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</a:t>
            </a:r>
            <a:r>
              <a:rPr lang="en-US" altLang="zh-CN">
                <a:ea typeface="宋体" panose="02010600030101010101" pitchFamily="2" charset="-122"/>
              </a:rPr>
              <a:t> (the </a:t>
            </a:r>
            <a:r>
              <a:rPr lang="en-US" altLang="zh-CN" b="1" i="1">
                <a:ea typeface="宋体" panose="02010600030101010101" pitchFamily="2" charset="-122"/>
              </a:rPr>
              <a:t>new-line character</a:t>
            </a:r>
            <a:r>
              <a:rPr lang="en-US" altLang="zh-CN">
                <a:ea typeface="宋体" panose="02010600030101010101" pitchFamily="2" charset="-122"/>
              </a:rPr>
              <a:t>) in the string to be printed.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0DCBB-48E9-9317-E01E-CBE62E5B4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0704-EC24-57D7-FBFF-201ECBF3F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E836AF-C1C8-484D-B135-3D0C2CBF610C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E807116-7709-66BC-3140-26FAD2BD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Strings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1066457-BE44-009E-BEA2-728661D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printf("To C, or not to C: that is the question.\n");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could be replaced by two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printf("To C, or not to C: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printf("that is the question.\n");</a:t>
            </a:r>
          </a:p>
          <a:p>
            <a:r>
              <a:rPr lang="en-US" altLang="zh-CN">
                <a:ea typeface="宋体" panose="02010600030101010101" pitchFamily="2" charset="-122"/>
              </a:rPr>
              <a:t>The new-line character can appear more than once in a string literal: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printf("Brevity is the soul of wit.\n  --Shakespeare\n");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6AC47-A8A4-5E6D-0F78-CDE1F44F7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21FA-0B25-B022-D86D-C51E4E366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69F228-8254-204E-9C87-C91EF6C7E6F4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C35678-FB8A-5ED1-F518-C5377D7D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2582A63-3080-EAF9-EB25-11FA62B7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comment</a:t>
            </a:r>
            <a:r>
              <a:rPr lang="en-US" altLang="zh-CN">
                <a:ea typeface="宋体" panose="02010600030101010101" pitchFamily="2" charset="-122"/>
              </a:rPr>
              <a:t> begins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>
                <a:ea typeface="宋体" panose="02010600030101010101" pitchFamily="2" charset="-122"/>
              </a:rPr>
              <a:t> and end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This is a comment */</a:t>
            </a:r>
          </a:p>
          <a:p>
            <a:r>
              <a:rPr lang="en-US" altLang="zh-CN">
                <a:ea typeface="宋体" panose="02010600030101010101" pitchFamily="2" charset="-122"/>
              </a:rPr>
              <a:t>Comments may appear almost anywhere in a program, either on separate lines or on the same lines as other program text. </a:t>
            </a:r>
          </a:p>
          <a:p>
            <a:r>
              <a:rPr lang="en-US" altLang="zh-CN">
                <a:ea typeface="宋体" panose="02010600030101010101" pitchFamily="2" charset="-122"/>
              </a:rPr>
              <a:t>Comments may extend over more than one line.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 Name: pun.c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Purpose: Prints a bad pun.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Author: K. N. King */	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71AFA-5406-1444-FAF4-DB5FC7408F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BFF28-47E3-D1BC-FE8F-8F9145C45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3935B2-1CD1-2A41-9861-2AFDEEDCD753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B5EE846-D220-3F01-7D93-1CD58743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Comments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762E866-1DD6-B4E8-05D2-90282FE9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00600"/>
          </a:xfrm>
        </p:spPr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Warning: </a:t>
            </a:r>
            <a:r>
              <a:rPr lang="en-US" altLang="zh-CN">
                <a:ea typeface="宋体" panose="02010600030101010101" pitchFamily="2" charset="-122"/>
              </a:rPr>
              <a:t>Forgetting to terminate a comment may cause the compiler to ignore part of your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printf("My ");    /* forgot to close this comment...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printf("cat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printf("has ");   /* so it ends here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printf("fleas");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D8E0-8EB1-9446-AB7D-C1F9EA7F91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02919-61CD-AB6E-74C9-6E3D9706E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3193B0-7D04-F441-BC07-E4202A0D0BA3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D0571A0-0ECA-836E-DC6C-4FAB2FD3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Pun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5EA8436-821F-A795-8892-4279040D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printf("To C, or not to C: that is the question.\n");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This program might be stored in a file named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pun.c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The file name doesn’t matter, but the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.c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extension is often required.</a:t>
            </a:r>
          </a:p>
          <a:p>
            <a:pPr>
              <a:spcBef>
                <a:spcPts val="40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F2B39-6C14-C648-4948-6F64C88CA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234C1-AB42-EAA4-E3DC-7760BB180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2E2F4D-87D4-0A43-9594-ACD939ED360C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2DE6023-DF67-0DE2-9FF5-DEEA5017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Comments in C99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2FB0E45-3CC4-7AD2-04FC-7AE01423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C99, comments can also be written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>
              <a:defRPr/>
            </a:pPr>
            <a:r>
              <a:rPr lang="en-US" dirty="0"/>
              <a:t>This style of comment ends automatically at the end of a line.</a:t>
            </a:r>
          </a:p>
          <a:p>
            <a:pPr>
              <a:defRPr/>
            </a:pPr>
            <a:r>
              <a:rPr lang="en-US" dirty="0"/>
              <a:t>Advantages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/>
              <a:t> comments: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Safer: there’s no chance that an </a:t>
            </a:r>
            <a:r>
              <a:rPr lang="en-US" dirty="0" err="1">
                <a:ea typeface="+mn-ea"/>
                <a:cs typeface="+mn-cs"/>
              </a:rPr>
              <a:t>unterminated</a:t>
            </a:r>
            <a:r>
              <a:rPr lang="en-US" dirty="0">
                <a:ea typeface="+mn-ea"/>
                <a:cs typeface="+mn-cs"/>
              </a:rPr>
              <a:t> comment will accidentally consume part of a program.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Multiline comments stand out better.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C2C6-B7A4-7F97-BF72-20ED5B5C1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BDDB-B37E-125F-C62F-25EB8B4FE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4F2D83-1FB2-8D49-A45A-8D4B5DD76CC6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8645932-6328-5A26-B0A7-8479079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 and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49997E8-3FDB-02E4-2C80-490A3BA0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programs need to a way to store data temporarily during program execution.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storage locations are called </a:t>
            </a:r>
            <a:r>
              <a:rPr lang="en-US" altLang="zh-CN" b="1" i="1">
                <a:ea typeface="宋体" panose="02010600030101010101" pitchFamily="2" charset="-122"/>
              </a:rPr>
              <a:t>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B6677-D779-96B5-4DA4-D38F36385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A463-AD56-B359-117E-6AD5C8BF4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6BDFB6-A273-A944-891C-1EA3D45BEB88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A892AC7-A41F-6591-FA05-EAEF843E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2BF1-D7D5-26F3-0D50-D3F01F5B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Every variable must have a </a:t>
            </a:r>
            <a:r>
              <a:rPr lang="en-US" b="1" i="1" dirty="0"/>
              <a:t>type.</a:t>
            </a:r>
          </a:p>
          <a:p>
            <a:pPr>
              <a:defRPr/>
            </a:pPr>
            <a:r>
              <a:rPr lang="en-US" dirty="0"/>
              <a:t>C has a wide variety of types, including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A variable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(short for </a:t>
            </a:r>
            <a:r>
              <a:rPr lang="en-US" i="1" dirty="0"/>
              <a:t>integer</a:t>
            </a:r>
            <a:r>
              <a:rPr lang="en-US" dirty="0"/>
              <a:t>) can store a whole number such as 0, 1, 392, or –2553.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largest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ea typeface="+mn-ea"/>
                <a:cs typeface="+mn-cs"/>
              </a:rPr>
              <a:t> value is typically 2,147,483,647 but can be as small as 32,767.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5C08-55E6-C788-E4A9-FE0A1A553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39D56-45A2-9D14-8899-F223EF33D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D5C4DA-BE4F-FE49-9A6E-EFEBD3892E3D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80C7EDB-ACC4-C4C9-235B-A89752A8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BAC-3B4C-9B47-DAF4-C2BD1FFD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variable of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(short for </a:t>
            </a:r>
            <a:r>
              <a:rPr lang="en-US" i="1" dirty="0"/>
              <a:t>floating-point</a:t>
            </a:r>
            <a:r>
              <a:rPr lang="en-US" dirty="0"/>
              <a:t>) can store much larger numbers than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variable.</a:t>
            </a:r>
          </a:p>
          <a:p>
            <a:pPr>
              <a:defRPr/>
            </a:pPr>
            <a:r>
              <a:rPr lang="en-US" dirty="0"/>
              <a:t>Also,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variable can store numbers with digits after the decimal point, like 379.125.</a:t>
            </a:r>
          </a:p>
          <a:p>
            <a:pPr>
              <a:defRPr/>
            </a:pPr>
            <a:r>
              <a:rPr lang="en-US" dirty="0"/>
              <a:t>Drawbacks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variables: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Slower arithmetic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Approximate nature of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values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C7DA8-9546-ADFF-44AE-7E1DB50BBA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E205F-8575-7559-0F26-966C64E31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954F3-B3F5-3942-B8C0-D02BBE735FAE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91249D9-96EE-FE86-5D4E-01174703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BE57A2E5-B31D-8117-8A79-DF54BC29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 must be </a:t>
            </a:r>
            <a:r>
              <a:rPr lang="en-US" altLang="zh-CN" b="1" i="1">
                <a:ea typeface="宋体" panose="02010600030101010101" pitchFamily="2" charset="-122"/>
              </a:rPr>
              <a:t>declared</a:t>
            </a:r>
            <a:r>
              <a:rPr lang="en-US" altLang="zh-CN">
                <a:ea typeface="宋体" panose="02010600030101010101" pitchFamily="2" charset="-122"/>
              </a:rPr>
              <a:t> before they are used.</a:t>
            </a:r>
          </a:p>
          <a:p>
            <a:r>
              <a:rPr lang="en-US" altLang="zh-CN">
                <a:ea typeface="宋体" panose="02010600030101010101" pitchFamily="2" charset="-122"/>
              </a:rPr>
              <a:t>Variables can be declared one at a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height;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profit;</a:t>
            </a:r>
          </a:p>
          <a:p>
            <a:r>
              <a:rPr lang="en-US" altLang="zh-CN">
                <a:ea typeface="宋体" panose="02010600030101010101" pitchFamily="2" charset="-122"/>
              </a:rPr>
              <a:t>Alternatively, several can be declared at the same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height, length, width, volume;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profit, loss;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DBE36-31C5-68D4-9882-9ECC949DB8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70C73-9A65-ABBA-F9B5-D24ECCDEB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652F60-7A3D-5841-A67B-6F34337996E2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9BCD6AB-5793-EE89-4AD3-9E0A8CD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650BCD4-B020-F796-0018-B91A7B4D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contains declarations, these must precede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i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solidFill>
                  <a:srgbClr val="000000"/>
                </a:solidFill>
                <a:ea typeface="宋体" panose="02010600030101010101" pitchFamily="2" charset="-122"/>
              </a:rPr>
              <a:t>declarations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i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solidFill>
                  <a:srgbClr val="000000"/>
                </a:solidFill>
                <a:ea typeface="宋体" panose="02010600030101010101" pitchFamily="2" charset="-122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C99, declarations don’t have to come before statements.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31F16-55BF-DCE0-72D7-6B84A550F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9AC8-4D00-D801-B86A-2EFAFBD28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D22113-8326-5B4B-8D7F-814BA43CC9DD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DD374AA-73C6-496C-3A5C-52BC619F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7FEAF44-6930-8ED4-101E-1C791F0F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variable can be given a value by means of </a:t>
            </a:r>
            <a:r>
              <a:rPr lang="en-US" altLang="zh-CN" b="1" i="1">
                <a:ea typeface="宋体" panose="02010600030101010101" pitchFamily="2" charset="-122"/>
              </a:rPr>
              <a:t>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 = 8;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number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>
                <a:ea typeface="宋体" panose="02010600030101010101" pitchFamily="2" charset="-122"/>
              </a:rPr>
              <a:t> is said to be a </a:t>
            </a:r>
            <a:r>
              <a:rPr lang="en-US" altLang="zh-CN" b="1" i="1">
                <a:ea typeface="宋体" panose="02010600030101010101" pitchFamily="2" charset="-122"/>
              </a:rPr>
              <a:t>constant.</a:t>
            </a:r>
          </a:p>
          <a:p>
            <a:r>
              <a:rPr lang="en-US" altLang="zh-CN">
                <a:ea typeface="宋体" panose="02010600030101010101" pitchFamily="2" charset="-122"/>
              </a:rPr>
              <a:t>Before a variable can be assigned a value—or used in any other way—it must first be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D8EF3-8522-034A-34E0-2A1D1D5F8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7FA2C-6E04-FD8D-E9D5-D2E15EE57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ECE14A-15C6-B44B-BC9D-0A4CD83B1DFC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CF0FBEE-0FCC-BE53-CCE4-F51201C7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F0042CD-AF61-C529-2637-626E83AC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constant assigned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variable usually contains a decimal point: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profit = 2150.48;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best to append the letter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to a floating-point constant if it is assigned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profit = 2150.48f;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Failing to include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may cause a warning from the compiler.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778A4-FC2B-BB6D-5930-7B5F3F5A5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4D2AA-8F41-177F-277E-CC955C914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E20ECC-E722-0B48-8EBA-7DA68B6ACF4C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C36487C-DAFE-6B71-4FCB-38E6F03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678D87ED-5175-380E-23B2-E3B88A5B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variable is normally assigned a value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, and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variable is normally assigned a value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Mixing types (such as assigning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value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variable or assigning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value to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variable) is possible but not always safe.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55C8-3FCA-CFDD-0F87-DF46EA47E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8BAAC-C65E-0011-B743-C943CCCE3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4CF8FD-7528-8947-AE51-1DC63D3C9992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9A12E96-72C6-C360-2164-DA7267B9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B7CB299-4009-F77B-FAAC-E7445C6D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a variable has been assigned a value, it can be used to help compute the value of another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 = 8;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length = 12;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= height * length * width;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volume is now 960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right side of an assignment can be a formula (or </a:t>
            </a:r>
            <a:r>
              <a:rPr lang="en-US" altLang="zh-CN" b="1" i="1">
                <a:ea typeface="宋体" panose="02010600030101010101" pitchFamily="2" charset="-122"/>
              </a:rPr>
              <a:t>expression,</a:t>
            </a:r>
            <a:r>
              <a:rPr lang="en-US" altLang="zh-CN">
                <a:ea typeface="宋体" panose="02010600030101010101" pitchFamily="2" charset="-122"/>
              </a:rPr>
              <a:t> in C terminology) involving constants, variables, and operators.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93D10-564A-E2BB-BAC6-1C5114489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61D56-2CE2-C236-4DF1-24D28A6F8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BC8F5E-8C33-4D48-967B-321EAC490761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A3D44ED-C619-64B6-3886-A049E86A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Compiling and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C0BD-D447-1208-4A0F-E0A85A91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Before a program can be executed, three steps are usually necessary: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Preprocessing.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b="1" i="1" dirty="0">
                <a:ea typeface="+mn-ea"/>
                <a:cs typeface="+mn-cs"/>
              </a:rPr>
              <a:t>preprocessor</a:t>
            </a:r>
            <a:r>
              <a:rPr lang="en-US" dirty="0">
                <a:ea typeface="+mn-ea"/>
                <a:cs typeface="+mn-cs"/>
              </a:rPr>
              <a:t> obeys commands that begin with # (known as </a:t>
            </a:r>
            <a:r>
              <a:rPr lang="en-US" b="1" i="1" dirty="0">
                <a:ea typeface="+mn-ea"/>
                <a:cs typeface="+mn-cs"/>
              </a:rPr>
              <a:t>directives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Compiling.</a:t>
            </a:r>
            <a:r>
              <a:rPr lang="en-US" dirty="0">
                <a:ea typeface="+mn-ea"/>
                <a:cs typeface="+mn-cs"/>
              </a:rPr>
              <a:t> A </a:t>
            </a:r>
            <a:r>
              <a:rPr lang="en-US" b="1" i="1" dirty="0">
                <a:ea typeface="+mn-ea"/>
                <a:cs typeface="+mn-cs"/>
              </a:rPr>
              <a:t>compiler</a:t>
            </a:r>
            <a:r>
              <a:rPr lang="en-US" dirty="0">
                <a:ea typeface="+mn-ea"/>
                <a:cs typeface="+mn-cs"/>
              </a:rPr>
              <a:t> translates then translates the program into machine instructions (</a:t>
            </a:r>
            <a:r>
              <a:rPr lang="en-US" b="1" i="1" dirty="0">
                <a:ea typeface="+mn-ea"/>
                <a:cs typeface="+mn-cs"/>
              </a:rPr>
              <a:t>object code</a:t>
            </a:r>
            <a:r>
              <a:rPr lang="en-US" dirty="0">
                <a:ea typeface="+mn-ea"/>
                <a:cs typeface="+mn-cs"/>
              </a:rPr>
              <a:t>).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Linking.</a:t>
            </a:r>
            <a:r>
              <a:rPr lang="en-US" dirty="0">
                <a:ea typeface="+mn-ea"/>
                <a:cs typeface="+mn-cs"/>
              </a:rPr>
              <a:t> A </a:t>
            </a:r>
            <a:r>
              <a:rPr lang="en-US" b="1" i="1" dirty="0">
                <a:ea typeface="+mn-ea"/>
                <a:cs typeface="+mn-cs"/>
              </a:rPr>
              <a:t>linker</a:t>
            </a:r>
            <a:r>
              <a:rPr lang="en-US" dirty="0">
                <a:ea typeface="+mn-ea"/>
                <a:cs typeface="+mn-cs"/>
              </a:rPr>
              <a:t> combines the object code produced by the compiler with any additional code needed to yield a complete executable program.</a:t>
            </a:r>
          </a:p>
          <a:p>
            <a:pPr>
              <a:defRPr/>
            </a:pPr>
            <a:r>
              <a:rPr lang="en-US" dirty="0"/>
              <a:t>The preprocessor is usually integrated with the compiler.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47580-7449-763B-097D-847FA5D52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A89E3-CE31-6A6E-29AE-26DE3A080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9655F2-63CF-B04C-A3D0-1AEAC071E7DD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679B0F9-D45B-9FB8-A85C-FCBCD479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4773B27-EECC-AB97-9A83-64A487ED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can be used to display the current value of a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To write the message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Height: </a:t>
            </a:r>
            <a:r>
              <a:rPr lang="en-US" altLang="zh-CN" sz="2400" i="1"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en-US" altLang="zh-CN">
                <a:ea typeface="宋体" panose="02010600030101010101" pitchFamily="2" charset="-122"/>
              </a:rPr>
              <a:t> is the current value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</a:t>
            </a:r>
            <a:r>
              <a:rPr lang="en-US" altLang="zh-CN">
                <a:ea typeface="宋体" panose="02010600030101010101" pitchFamily="2" charset="-122"/>
              </a:rPr>
              <a:t> variable, we’d use the following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printf("Height: %d\n", height);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>
                <a:ea typeface="宋体" panose="02010600030101010101" pitchFamily="2" charset="-122"/>
              </a:rPr>
              <a:t> is a placeholder indicating where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</a:t>
            </a:r>
            <a:r>
              <a:rPr lang="en-US" altLang="zh-CN">
                <a:ea typeface="宋体" panose="02010600030101010101" pitchFamily="2" charset="-122"/>
              </a:rPr>
              <a:t> is to be filled in.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5C37C-DA47-8646-0651-74F2FC0C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3BB-0356-3A42-593D-13C73E301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336DD2-CBE2-0F49-A631-B87D531126A3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813DCFE-2F5E-CDC9-F06C-DBB0E249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0FFEEDF-90FC-614D-55CC-8F099A08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>
                <a:ea typeface="宋体" panose="02010600030101010101" pitchFamily="2" charset="-122"/>
              </a:rPr>
              <a:t> works only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variables; to print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variable,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>
                <a:ea typeface="宋体" panose="02010600030101010101" pitchFamily="2" charset="-122"/>
              </a:rPr>
              <a:t> instead.</a:t>
            </a:r>
          </a:p>
          <a:p>
            <a:r>
              <a:rPr lang="en-US" altLang="zh-CN">
                <a:ea typeface="宋体" panose="02010600030101010101" pitchFamily="2" charset="-122"/>
              </a:rPr>
              <a:t>By default,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>
                <a:ea typeface="宋体" panose="02010600030101010101" pitchFamily="2" charset="-122"/>
              </a:rPr>
              <a:t> displays a number with six digits after the decimal point.</a:t>
            </a:r>
          </a:p>
          <a:p>
            <a:r>
              <a:rPr lang="en-US" altLang="zh-CN">
                <a:ea typeface="宋体" panose="02010600030101010101" pitchFamily="2" charset="-122"/>
              </a:rPr>
              <a:t>To force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>
                <a:ea typeface="宋体" panose="02010600030101010101" pitchFamily="2" charset="-122"/>
              </a:rPr>
              <a:t> to display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digits after the decimal point, put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To print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Profit: $2150.48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use the following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printf("Profit: $%.2f\n", profit);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B4888-2DCD-D886-B2CF-8795BD33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9F004-C2E5-9304-FFA2-5D4383836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63F023-BE1C-9E4D-8C48-CBC955E551E4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543EE94-ECD9-70DC-C613-37D42657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06948B4-B688-88F3-F06B-70B867F4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There’s no limit to the number of variables that can be printed by a single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printf("Height: %d  Length: %d\n",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length);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B5E3-C632-45B9-30AB-F2B71BAC0F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C4DD7-FABC-464D-8B40-F289F69CB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6FD11E-ACC9-C14D-BC76-1C9753A6DCA9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4027784-86D9-810B-DF7F-DB084A13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Dimensional Weight of a Box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84DD0DB-7452-BDFF-614A-04B09A74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Shipping companies often charge extra for boxes that are large but very light, basing the fee on volume instead of weight.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usual method to compute the “dimensional weight” is to divide the volume by 166 (the allowable number of cubic inches per pound).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dweight.c</a:t>
            </a:r>
            <a:r>
              <a:rPr lang="en-US" altLang="zh-CN" sz="2600">
                <a:ea typeface="宋体" panose="02010600030101010101" pitchFamily="2" charset="-122"/>
              </a:rPr>
              <a:t> program computes the dimensional weight of a particular box: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Dimensions: 12x10x8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(cubic inches): 960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Dimensional weight (pounds): 6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80D92-B531-0643-C744-392B8DE716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1F99-2281-DBF3-FFE3-25340F94E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017779-BDAE-9347-8D92-6C5C4BBD9768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DA72425-76C3-BA83-CA41-96098F3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Dimensional Weight of a Box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EAFC67A1-E855-306E-D58C-9E0D2479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Division is represented by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600">
                <a:ea typeface="宋体" panose="02010600030101010101" pitchFamily="2" charset="-122"/>
              </a:rPr>
              <a:t> in C, so the obvious way to compute the dimensional weight would be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weight = volume / 166;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In C, however, when one integer is divided by another, the answer is “truncated”: all digits after the decimal point are lost.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The volume of a 12</a:t>
            </a:r>
            <a:r>
              <a:rPr lang="en-US" altLang="zh-CN" sz="2200">
                <a:latin typeface="Helvetica" pitchFamily="2" charset="0"/>
                <a:ea typeface="宋体" panose="02010600030101010101" pitchFamily="2" charset="-122"/>
              </a:rPr>
              <a:t>”</a:t>
            </a:r>
            <a:r>
              <a:rPr lang="en-US" altLang="zh-CN" sz="2200">
                <a:ea typeface="宋体" panose="02010600030101010101" pitchFamily="2" charset="-122"/>
              </a:rPr>
              <a:t> × 10</a:t>
            </a:r>
            <a:r>
              <a:rPr lang="en-US" altLang="zh-CN" sz="2200">
                <a:latin typeface="Helvetica" pitchFamily="2" charset="0"/>
                <a:ea typeface="宋体" panose="02010600030101010101" pitchFamily="2" charset="-122"/>
              </a:rPr>
              <a:t>”</a:t>
            </a:r>
            <a:r>
              <a:rPr lang="en-US" altLang="zh-CN" sz="2200">
                <a:ea typeface="宋体" panose="02010600030101010101" pitchFamily="2" charset="-122"/>
              </a:rPr>
              <a:t> × 8</a:t>
            </a:r>
            <a:r>
              <a:rPr lang="en-US" altLang="zh-CN" sz="2200">
                <a:latin typeface="Helvetica" pitchFamily="2" charset="0"/>
                <a:ea typeface="宋体" panose="02010600030101010101" pitchFamily="2" charset="-122"/>
              </a:rPr>
              <a:t>” </a:t>
            </a:r>
            <a:r>
              <a:rPr lang="en-US" altLang="zh-CN" sz="2200">
                <a:ea typeface="宋体" panose="02010600030101010101" pitchFamily="2" charset="-122"/>
              </a:rPr>
              <a:t> box will be 960 cubic inches.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Dividing by 166 gives 5 instead of 5.783.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93060-911F-456B-13F4-09E7CF068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9F771-BFD3-7C17-AC17-F92608A58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D8B6BE-C85D-D448-AE21-DDF8FA9C5984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75F0E3A-F6B0-40DC-129B-D5D8F960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Dimensional Weight of a Box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F25C08B0-96A0-1202-8FC4-9045B3F0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solution is to add 165 to the volume before dividing by 166: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weight = (volume + 165) / 166;</a:t>
            </a:r>
          </a:p>
          <a:p>
            <a:r>
              <a:rPr lang="en-US" altLang="zh-CN">
                <a:ea typeface="宋体" panose="02010600030101010101" pitchFamily="2" charset="-122"/>
              </a:rPr>
              <a:t>A volume of 166 would give a weight of 331/166, or 1, while a volume of 167 would yield 332/166, or 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528D4-2345-A7E8-305E-0CCB9B8C1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1B7A8-7C03-2AB4-0D2F-9435780A2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6C6056-60B8-4C4C-816B-B329511D4282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00E1EB9-3959-C7AC-3DEB-4905423F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924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dweight.c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the dimensional weight of a 12" x 10" x 8" box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height, length, width, volume, weight;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height = 8;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length = 12;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width 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volume = height * length * width;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weight = (volume + 165) / 166;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printf("Dimensions: %dx%dx%d\n", length, width, height);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printf("Volume (cubic inches): %d\n", volume);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printf("Dimensional weight (pounds): %d\n", weight);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E086-54F3-E10E-5E00-32627B7366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87E2C-D8DC-5C8B-BC59-92D08D6C6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70ED06-68B5-D449-BE61-7871D252BD2E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405724E-7970-BA9B-09A5-5C1C2111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8B451CE-849D-96B3-85AC-0E292FD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variables are automatically set to zero when a program begins to execute, but most are not.</a:t>
            </a:r>
          </a:p>
          <a:p>
            <a:r>
              <a:rPr lang="en-US" altLang="zh-CN">
                <a:ea typeface="宋体" panose="02010600030101010101" pitchFamily="2" charset="-122"/>
              </a:rPr>
              <a:t>A variable that doesn’t have a default value and hasn’t yet been assigned a value by the program is said to be </a:t>
            </a:r>
            <a:r>
              <a:rPr lang="en-US" altLang="zh-CN" b="1" i="1">
                <a:ea typeface="宋体" panose="02010600030101010101" pitchFamily="2" charset="-122"/>
              </a:rPr>
              <a:t>uninitialized.</a:t>
            </a:r>
          </a:p>
          <a:p>
            <a:r>
              <a:rPr lang="en-US" altLang="zh-CN">
                <a:ea typeface="宋体" panose="02010600030101010101" pitchFamily="2" charset="-122"/>
              </a:rPr>
              <a:t>Attempting to access the value of an uninitialized variable may yield an unpredictable result.</a:t>
            </a:r>
          </a:p>
          <a:p>
            <a:r>
              <a:rPr lang="en-US" altLang="zh-CN">
                <a:ea typeface="宋体" panose="02010600030101010101" pitchFamily="2" charset="-122"/>
              </a:rPr>
              <a:t>With some compilers, worse behavior—even a program crash—may occur.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B0A0D-D878-03C5-FE85-7F225B36D0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B3F3-84A2-2944-38A0-BA62119C3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ADE590-0BE6-FD46-8DDF-1C9939630D72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DB0DC6F-0010-A61C-47F1-B37D8F4F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64D60771-A8B1-C736-90C2-4D507637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initial value of a variable may be included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height = 8;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value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>
                <a:ea typeface="宋体" panose="02010600030101010101" pitchFamily="2" charset="-122"/>
              </a:rPr>
              <a:t> is said to be an </a:t>
            </a:r>
            <a:r>
              <a:rPr lang="en-US" altLang="zh-CN" b="1" i="1">
                <a:ea typeface="宋体" panose="02010600030101010101" pitchFamily="2" charset="-122"/>
              </a:rPr>
              <a:t>initializer.</a:t>
            </a:r>
          </a:p>
          <a:p>
            <a:r>
              <a:rPr lang="en-US" altLang="zh-CN">
                <a:ea typeface="宋体" panose="02010600030101010101" pitchFamily="2" charset="-122"/>
              </a:rPr>
              <a:t>Any number of variables can be initialized in the same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height = 8, length = 12, width = 10;</a:t>
            </a:r>
          </a:p>
          <a:p>
            <a:r>
              <a:rPr lang="en-US" altLang="zh-CN">
                <a:ea typeface="宋体" panose="02010600030101010101" pitchFamily="2" charset="-122"/>
              </a:rPr>
              <a:t>Each variable requires its own initializer.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height, length, 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initializes only width */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4D425-EEA8-4560-7B59-559AFC5061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5B94C-FC87-9C34-43FB-56AFB7D19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881B21-22E7-424B-A174-DA29693B55DA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3170171-B985-4D12-6E7F-B3B6E37F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Expressions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395D993-4548-5B3D-C74D-EE30425D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can display the value of any numeric expression.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statements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= height * length * width;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volume);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could be replaced by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height * length * width);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CB00E-1E29-0F38-297F-3B053DBE47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2A113-FC7F-8737-4B0A-AED69F5CD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FC0F7E-7088-9D40-9501-996897DD4766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B8BB1C2-6DF3-C943-C6BC-A474E465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Compiling and Linking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AC45172-BF9B-E00E-022A-C640430E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compile and link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pun.c</a:t>
            </a:r>
            <a:r>
              <a:rPr lang="en-US" altLang="zh-CN">
                <a:ea typeface="宋体" panose="02010600030101010101" pitchFamily="2" charset="-122"/>
              </a:rPr>
              <a:t> program under UNIX, enter the following command in a terminal or command-line window: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 cc pun.c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character is the UNIX prompt.</a:t>
            </a:r>
          </a:p>
          <a:p>
            <a:r>
              <a:rPr lang="en-US" altLang="zh-CN">
                <a:ea typeface="宋体" panose="02010600030101010101" pitchFamily="2" charset="-122"/>
              </a:rPr>
              <a:t>Linking is automatic when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cc</a:t>
            </a:r>
            <a:r>
              <a:rPr lang="en-US" altLang="zh-CN">
                <a:ea typeface="宋体" panose="02010600030101010101" pitchFamily="2" charset="-122"/>
              </a:rPr>
              <a:t>; no separate link command is necessary.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052D-8509-8A86-DC34-C57684794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730EC-88C8-E24B-DE70-FCD0DF702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436A6E-8891-244C-B760-071C98819542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F1DCD4A-D32C-0172-2029-C4E48C46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Input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1D134BD-B0AE-7EA4-9148-55C517BC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is the C library’s counterpart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requires a </a:t>
            </a:r>
            <a:r>
              <a:rPr lang="en-US" altLang="zh-CN" b="1" i="1">
                <a:ea typeface="宋体" panose="02010600030101010101" pitchFamily="2" charset="-122"/>
              </a:rPr>
              <a:t>format string </a:t>
            </a:r>
            <a:r>
              <a:rPr lang="en-US" altLang="zh-CN">
                <a:ea typeface="宋体" panose="02010600030101010101" pitchFamily="2" charset="-122"/>
              </a:rPr>
              <a:t>to specify the appearance of the input data.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 of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read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 reads an integer; stores into i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symbol is usually (but not always) required when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2018C-246B-DDC1-B190-F28CEF80F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CCEC8-65FF-D0CF-076F-49BA5C963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A5AF8D-0094-0E45-9058-514F0E30C522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F101173-A461-23D8-0B23-2D022528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Input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06D4FB6-F6BA-67A9-A69E-E63FCDF2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value requires a slightly different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scanf("%f", &amp;x);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"%f"</a:t>
            </a:r>
            <a:r>
              <a:rPr lang="en-US" altLang="zh-CN">
                <a:ea typeface="宋体" panose="02010600030101010101" pitchFamily="2" charset="-122"/>
              </a:rPr>
              <a:t> tells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look for an input value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format (the number may contain a decimal point, but doesn’t have to).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63F6B-CF25-7EA8-8DBE-48B99E33C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E8DC5-2A0B-31C9-E737-F065FFFE7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1C58D-ECF4-C244-B49F-A52B52C53452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0B51E95-CE0C-F952-FAEF-7EB2AF5E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the Dimensional Weight of a Box (Revisited)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B65946F-834C-BA47-A094-32F0BB3C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dweight2.c</a:t>
            </a:r>
            <a:r>
              <a:rPr lang="en-US" altLang="zh-CN">
                <a:ea typeface="宋体" panose="02010600030101010101" pitchFamily="2" charset="-122"/>
              </a:rPr>
              <a:t> is an improved version of the dimensional weight program in which the user enters the dimensions.</a:t>
            </a:r>
          </a:p>
          <a:p>
            <a:r>
              <a:rPr lang="en-US" altLang="zh-CN">
                <a:ea typeface="宋体" panose="02010600030101010101" pitchFamily="2" charset="-122"/>
              </a:rPr>
              <a:t>Each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is immediately preceded by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that displays a </a:t>
            </a:r>
            <a:r>
              <a:rPr lang="en-US" altLang="zh-CN" b="1" i="1">
                <a:ea typeface="宋体" panose="02010600030101010101" pitchFamily="2" charset="-122"/>
              </a:rPr>
              <a:t>prompt.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BDE2-5A86-D5B7-04CA-891195559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2021F-C11F-89FB-F10A-B35584EA7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A3C6B8-70EF-8144-8045-DC6A1A7D7D60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02927689-B0B4-EE04-5103-C864F1EC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dweight2.c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the dimensional weight of a box from input provided by the user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height, length, width, volume, weight;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height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&amp;height);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length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&amp;length);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width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&amp;width);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volume = height * length * width;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weight = (volume + 165) / 166;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printf("Volume (cubic inches): %d\n", volume);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printf("Dimensional weight (pounds): %d\n", weight);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661D-46AA-9984-E451-5D2479CA8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9833B-A968-0D6A-3683-001963DE2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0C8F58-3349-C243-BB98-60E67A6DE046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A529D01-7DE5-B00A-4762-4257BAF8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the Dimensional Weight of a Box (Revisited)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CBC7841-65D9-B872-76E0-2056F60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Sample output of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height of box: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length of box: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width of box: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(cubic inches): 960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Dimensional weight (pounds): 6</a:t>
            </a:r>
          </a:p>
          <a:p>
            <a:r>
              <a:rPr lang="en-US" altLang="zh-CN">
                <a:ea typeface="宋体" panose="02010600030101010101" pitchFamily="2" charset="-122"/>
              </a:rPr>
              <a:t>Note that a prompt shouldn’t end with a new-line character.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50399-30E2-A7F8-0287-25DFAE5F5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E8D9A-7526-B3FF-B5F0-4F5BCEAF1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F08362-190B-A64E-909D-4411911F92B8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F1649BC8-9F61-0501-C6E0-738D786E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Names for Constants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C4DDF93F-D465-646C-A561-BFBE9ACD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dweight.c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dweight2.c</a:t>
            </a:r>
            <a:r>
              <a:rPr lang="en-US" altLang="zh-CN">
                <a:ea typeface="宋体" panose="02010600030101010101" pitchFamily="2" charset="-122"/>
              </a:rPr>
              <a:t> rely on the constant 166, whose meaning may not be clear to someone reading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a feature known as </a:t>
            </a:r>
            <a:r>
              <a:rPr lang="en-US" altLang="zh-CN" b="1" i="1">
                <a:ea typeface="宋体" panose="02010600030101010101" pitchFamily="2" charset="-122"/>
              </a:rPr>
              <a:t>macro definition, </a:t>
            </a:r>
            <a:r>
              <a:rPr lang="en-US" altLang="zh-CN">
                <a:ea typeface="宋体" panose="02010600030101010101" pitchFamily="2" charset="-122"/>
              </a:rPr>
              <a:t>we can name this constant: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INCHES_PER_POUND 166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B2DBF-FD35-8B76-6A85-0C472E4F0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BD1D-6AC0-58E3-8E81-EF60898BC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A20AE0-EE40-304F-8653-B502D428DE75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A873726-2EDE-D732-26AD-032A437E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Names for Constants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1107A57-50E9-0F73-35AB-2112E074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program is compiled, the preprocessor replaces each macro by the value that it represents.</a:t>
            </a:r>
          </a:p>
          <a:p>
            <a:r>
              <a:rPr lang="en-US" altLang="zh-CN">
                <a:ea typeface="宋体" panose="02010600030101010101" pitchFamily="2" charset="-122"/>
              </a:rPr>
              <a:t>During preprocessing,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weight = (volume + INCHES_PER_POUND - 1) / INCHES_PER_POUND;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will become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weight = (volume + 166 - 1) / 166;</a:t>
            </a:r>
            <a:endParaRPr lang="en-US" altLang="zh-CN" sz="18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1FC3-5CD6-C9C0-0BA0-E08B722725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81B1-BE87-DF4C-FFBE-E22F63DED1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84E2F-E849-B540-A4DB-FF51CF732FD8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61391FA-5B24-8D04-2211-5F37C5BF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Names for Constants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CFEB4E0-65AE-5149-B7FC-C546B1BF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of a macro can be an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RECIPROCAL_OF_PI (1.0f / 3.14159f)</a:t>
            </a:r>
          </a:p>
          <a:p>
            <a:r>
              <a:rPr lang="en-US" altLang="zh-CN">
                <a:ea typeface="宋体" panose="02010600030101010101" pitchFamily="2" charset="-122"/>
              </a:rPr>
              <a:t>If it contains operators, the expression should be enclosed in parentheses.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only upper-case letters in macro names is a common convention.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E6116-65C0-7C96-100B-1E59AD041A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7150-97F3-42DA-AB41-312F284273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2710FE-8A69-014A-B527-E506FA2068AB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5059AB62-975C-A5D9-4F70-AA4595D1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Converting from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Fahrenheit to Celsius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AD286367-00C4-EEBC-07C6-4AB0AEC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celsius.c</a:t>
            </a:r>
            <a:r>
              <a:rPr lang="en-US" altLang="zh-CN">
                <a:ea typeface="宋体" panose="02010600030101010101" pitchFamily="2" charset="-122"/>
              </a:rPr>
              <a:t> program prompts the user to enter a Fahrenheit temperature; it then prints the equivalent Celsius temperature.</a:t>
            </a:r>
          </a:p>
          <a:p>
            <a:r>
              <a:rPr lang="en-US" altLang="zh-CN">
                <a:ea typeface="宋体" panose="02010600030101010101" pitchFamily="2" charset="-122"/>
              </a:rPr>
              <a:t>Sample program 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Fahrenheit temperature: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Celsius equivalent: 100.0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will allow temperatures that aren’t integers.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9D447-E525-4A8E-03BA-604BAD806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1266D-1789-9D42-BF9C-87ED5B82C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1A0268-92C5-C84F-A4E0-5F28842C1566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F1988B89-3D21-74E8-B5CD-FCEE5917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celsius.c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FREEZING_PT 32.0f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SCALE_FACTOR (5.0f / 9.0f)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fahrenheit, celsius;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scanf("%f", &amp;fahrenheit);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celsius = (fahrenheit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printf("Celsius equivalent: %.1f\n", celsius);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2605-8642-1421-A9AB-F025DD7064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A4C29-940E-4F31-61C7-75E13E8FB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38945-5633-9E4D-9999-2041D14B251D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F6BD806-CC18-A6B7-DBD4-94142AE9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Compiling and Linking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58759F-237A-DF00-249E-B4EDA998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After compiling and linking the program,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cc</a:t>
            </a:r>
            <a:r>
              <a:rPr lang="en-US" altLang="zh-CN">
                <a:ea typeface="宋体" panose="02010600030101010101" pitchFamily="2" charset="-122"/>
              </a:rPr>
              <a:t> leaves the executable program in a file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a.out</a:t>
            </a:r>
            <a:r>
              <a:rPr lang="en-US" altLang="zh-CN">
                <a:ea typeface="宋体" panose="02010600030101010101" pitchFamily="2" charset="-122"/>
              </a:rPr>
              <a:t> by default.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-o</a:t>
            </a:r>
            <a:r>
              <a:rPr lang="en-US" altLang="zh-CN">
                <a:ea typeface="宋体" panose="02010600030101010101" pitchFamily="2" charset="-122"/>
              </a:rPr>
              <a:t> option lets us choose the name of the file containing the executable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command causes the executable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pun.c</a:t>
            </a:r>
            <a:r>
              <a:rPr lang="en-US" altLang="zh-CN">
                <a:ea typeface="宋体" panose="02010600030101010101" pitchFamily="2" charset="-122"/>
              </a:rPr>
              <a:t> to be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 cc -o pun pun.c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55DB9-62C9-3C95-D960-FCDBF01E9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7C21-7150-35E6-8E47-F3B656540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33B4D2-DAD2-0141-85E2-8AB4001CB6D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7651792-8DD3-B07A-9D05-5443B591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Converting from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Fahrenheit to Celsius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2338740-0209-A6DF-9B7F-BDF8172B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SCALE_FACTOR</a:t>
            </a:r>
            <a:r>
              <a:rPr lang="en-US" altLang="zh-CN">
                <a:ea typeface="宋体" panose="02010600030101010101" pitchFamily="2" charset="-122"/>
              </a:rPr>
              <a:t> to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(5.0f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9.0f)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(5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9)</a:t>
            </a:r>
            <a:r>
              <a:rPr lang="en-US" altLang="zh-CN">
                <a:ea typeface="宋体" panose="02010600030101010101" pitchFamily="2" charset="-122"/>
              </a:rPr>
              <a:t> is important.</a:t>
            </a:r>
          </a:p>
          <a:p>
            <a:r>
              <a:rPr lang="en-US" altLang="zh-CN">
                <a:ea typeface="宋体" panose="02010600030101010101" pitchFamily="2" charset="-122"/>
              </a:rPr>
              <a:t>Note the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%.1f</a:t>
            </a:r>
            <a:r>
              <a:rPr lang="en-US" altLang="zh-CN">
                <a:ea typeface="宋体" panose="02010600030101010101" pitchFamily="2" charset="-122"/>
              </a:rPr>
              <a:t> to display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celsius</a:t>
            </a:r>
            <a:r>
              <a:rPr lang="en-US" altLang="zh-CN">
                <a:ea typeface="宋体" panose="02010600030101010101" pitchFamily="2" charset="-122"/>
              </a:rPr>
              <a:t> with just one digit after the decimal point.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9D1CC-A0AD-9D53-AB1D-E83A08C3F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08CC8-8A59-746D-3055-8A349D826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3E11F1-5984-B542-AD76-4FAC0A84BF1C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B68D475-BBC7-717E-9B77-F279FC12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Identifiers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82267A1-7BD1-AD47-ECEE-AFA9B928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Names for variables, functions, macros, and other entities are called </a:t>
            </a:r>
            <a:r>
              <a:rPr lang="en-US" altLang="zh-CN" b="1" i="1">
                <a:ea typeface="宋体" panose="02010600030101010101" pitchFamily="2" charset="-122"/>
              </a:rPr>
              <a:t>identifiers.</a:t>
            </a:r>
          </a:p>
          <a:p>
            <a:r>
              <a:rPr lang="en-US" altLang="zh-CN">
                <a:ea typeface="宋体" panose="02010600030101010101" pitchFamily="2" charset="-122"/>
              </a:rPr>
              <a:t>An identifier may contain letters, digits, and underscores, but must begin with a letter or underscore: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times10  get_next_char  _done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It’s usually best to avoid identifiers that begin with an underscore.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 of illegal identifiers: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10times  get-next-char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541B-6B79-A077-7C75-F0A21F0FA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67AF9-8276-3710-6DA6-9349CDD87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004EC3-5EF7-C641-9679-A9A2D356A90B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B340EC19-CE3C-DE3B-BA63-1C9A5C79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Identifiers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5ACC17D6-01B5-BD58-5072-B85B8AC0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is </a:t>
            </a:r>
            <a:r>
              <a:rPr lang="en-US" altLang="zh-CN" b="1" i="1">
                <a:ea typeface="宋体" panose="02010600030101010101" pitchFamily="2" charset="-122"/>
              </a:rPr>
              <a:t>case-sensitive:</a:t>
            </a:r>
            <a:r>
              <a:rPr lang="en-US" altLang="zh-CN">
                <a:ea typeface="宋体" panose="02010600030101010101" pitchFamily="2" charset="-122"/>
              </a:rPr>
              <a:t> it distinguishes between upper-case and lower-case letters in identifiers.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the following identifiers are all different: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job  joB  jOb  jOB  Job  JoB  JOb  JOB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E2D2-9E33-C969-3BD7-E81E59C9AD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A6A01-A7EA-5D20-22B8-8CE042D68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213756-5D68-934C-B159-EF33865CFB36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493916EB-B98C-BA38-03C3-D477B8D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Identifiers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B0DE617-5C5A-4CB9-9FA4-9CC1A095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Many programmers use only lower-case letters in identifiers (other than macros), with underscores inserted for legibility: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symbol_table  current_page  name_and_address</a:t>
            </a:r>
          </a:p>
          <a:p>
            <a:r>
              <a:rPr lang="en-US" altLang="zh-CN">
                <a:ea typeface="宋体" panose="02010600030101010101" pitchFamily="2" charset="-122"/>
              </a:rPr>
              <a:t>Other programmers use an upper-case letter to begin each word within an identifier: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symbolTable  currentPage  nameAndAddress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 places no limit on the maximum length of an identifier.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40978-7AB0-325D-33DF-D59AD5AC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ED148-08CC-A0DC-0728-DC2DD8588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C57AF2-95E4-094D-96CD-5B02EEC73D36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71C3D5E-385D-DEA2-4818-117AB216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Keywords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D439D672-EC10-255C-254F-6D17E134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The following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</a:rPr>
              <a:t>keywords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can’t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be used as identifiers: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auto      enum      restrict*  unsigned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break     extern    return     void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case      float     short      volatile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     for       signed     while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const     goto      sizeof     _Bool*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continue  if        static     _Complex*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default   inline*   struct     _Imaginary*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       int       switch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   long      typedef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     register  union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*C99 only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FD628-47D5-9C1F-D656-8647256C8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0AF79-F817-D23B-EA0A-CA866DBB6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1FD7EC-0499-7245-AC06-A15C0AC85E5E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8D5CD3C-BA94-5B48-FF4D-6B38F463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Keywords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90A84BA2-D444-6481-9D88-49D95184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Keywords (with the exception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_Complex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_Imaginary</a:t>
            </a:r>
            <a:r>
              <a:rPr lang="en-US" altLang="zh-CN">
                <a:ea typeface="宋体" panose="02010600030101010101" pitchFamily="2" charset="-122"/>
              </a:rPr>
              <a:t>) must be written using only lower-case letters.</a:t>
            </a:r>
          </a:p>
          <a:p>
            <a:r>
              <a:rPr lang="en-US" altLang="zh-CN">
                <a:ea typeface="宋体" panose="02010600030101010101" pitchFamily="2" charset="-122"/>
              </a:rPr>
              <a:t>Names of library functions (e.g.,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) are also lower-case.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02E40-892B-E3D1-7777-918F62A8E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BD7C4-CC69-612F-7D0E-BFCF1BFDD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ECEC67-3A03-984C-8984-D130D50D3B49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CD3F320A-E4CA-1BC0-FD56-CF759836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7ABDE403-F7E4-D7AF-2397-3D43696C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 program is a series of </a:t>
            </a:r>
            <a:r>
              <a:rPr lang="en-US" altLang="zh-CN" b="1" i="1">
                <a:ea typeface="宋体" panose="02010600030101010101" pitchFamily="2" charset="-122"/>
              </a:rPr>
              <a:t>tokens.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Tokens include: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Keywords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Operators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Punctuation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Constants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String literals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E8046-B0EF-C018-2706-1CB6A7C1F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0F4ED-C045-41E5-75B0-4E1A4F3D7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CFEEB0-8405-274F-8688-AC1747DA4CA1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CC2CCC9A-1814-6534-01B3-715DF88A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5ECCA608-3499-E51C-F580-1B40D52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printf("Height: %d\n", height);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consists of seven tokens: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</a:t>
            </a:r>
            <a:r>
              <a:rPr lang="en-US" altLang="zh-CN" sz="2400">
                <a:ea typeface="宋体" panose="02010600030101010101" pitchFamily="2" charset="-122"/>
              </a:rPr>
              <a:t> 			Identifier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</a:t>
            </a:r>
            <a:r>
              <a:rPr lang="en-US" altLang="zh-CN" sz="2400">
                <a:ea typeface="宋体" panose="02010600030101010101" pitchFamily="2" charset="-122"/>
              </a:rPr>
              <a:t>				Punctuation	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"Height: %d\n"</a:t>
            </a:r>
            <a:r>
              <a:rPr lang="en-US" altLang="zh-CN" sz="2400">
                <a:ea typeface="宋体" panose="02010600030101010101" pitchFamily="2" charset="-122"/>
              </a:rPr>
              <a:t>	String literal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,</a:t>
            </a:r>
            <a:r>
              <a:rPr lang="en-US" altLang="zh-CN" sz="2400">
                <a:ea typeface="宋体" panose="02010600030101010101" pitchFamily="2" charset="-122"/>
              </a:rPr>
              <a:t>				Punctuation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</a:t>
            </a:r>
            <a:r>
              <a:rPr lang="en-US" altLang="zh-CN" sz="2400">
                <a:ea typeface="宋体" panose="02010600030101010101" pitchFamily="2" charset="-122"/>
              </a:rPr>
              <a:t>			Identifier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)</a:t>
            </a:r>
            <a:r>
              <a:rPr lang="en-US" altLang="zh-CN" sz="2400">
                <a:ea typeface="宋体" panose="02010600030101010101" pitchFamily="2" charset="-122"/>
              </a:rPr>
              <a:t> 				Punctuation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;</a:t>
            </a:r>
            <a:r>
              <a:rPr lang="en-US" altLang="zh-CN" sz="2400">
                <a:ea typeface="宋体" panose="02010600030101010101" pitchFamily="2" charset="-122"/>
              </a:rPr>
              <a:t>	 			Punctuation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31A9C-A096-2F62-6F6B-328253816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901C0-7F3F-B6E3-1DC6-3C43CA882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379BA3-541F-1A49-9710-5AE1B6C34CEA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D1323BA4-4B66-9FBE-C83A-A72A579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56852FA8-D964-A047-A941-294E09AA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8006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 amount of space between tokens usually isn’t critical.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At one extreme, tokens can be crammed together with no space between them, except where this would cause two tokens to merge: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FREEZING_PT 32.0f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SCALE_FACTOR (5.0f/9.0f)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main(void){float fahrenheit,celsius;printf(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"Enter Fahrenheit temperature: ");scanf("%f", &amp;fahrenheit);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celsius=(fahrenheit-FREEZING_PT)*SCALE_FACTOR;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printf("Celsius equivalent: %.1f\n", celsius);return 0;}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D359-0472-AB28-5995-8E1C7FEDF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724C-53D2-DCDD-6D11-3708AF341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739CE1-C33A-B64B-9E4C-A96A21ABAA77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9DC3486B-E04C-C462-225D-75D88A9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8EFF165E-2DD7-3473-648E-549F2DBC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whole program can’t be put on one line, because each preprocessing directive requires a separate line.</a:t>
            </a:r>
          </a:p>
          <a:p>
            <a:r>
              <a:rPr lang="en-US" altLang="zh-CN">
                <a:ea typeface="宋体" panose="02010600030101010101" pitchFamily="2" charset="-122"/>
              </a:rPr>
              <a:t>Compressing programs in this fashion isn’t a good idea.</a:t>
            </a:r>
          </a:p>
          <a:p>
            <a:r>
              <a:rPr lang="en-US" altLang="zh-CN">
                <a:ea typeface="宋体" panose="02010600030101010101" pitchFamily="2" charset="-122"/>
              </a:rPr>
              <a:t>In fact, adding spaces and blank lines to a program can make it easier to read and understand.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9999C-7248-EF72-E28F-5FB4B1103E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E7FFB-3144-AFB9-AA64-22F7B3554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DDDAF9-B77E-694A-A257-1721CBF577E3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CE0955F-80E6-0073-4C7C-19D0EFFC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GCC Compiler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860D6CA-6CCA-3F0C-2DE2-F95F59C3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GCC is one of the most popular C compilers.</a:t>
            </a:r>
          </a:p>
          <a:p>
            <a:r>
              <a:rPr lang="en-US" altLang="zh-CN">
                <a:ea typeface="宋体" panose="02010600030101010101" pitchFamily="2" charset="-122"/>
              </a:rPr>
              <a:t>GCC is supplied with Linux but is available for many other platforms as well.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this compiler is similar to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 gcc -o pun pun.c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38A9D-A858-38FE-E542-B48D1FC16F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0F52-A5FF-F3DC-9354-E2554E50FE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2129FA-0459-7743-B105-5FBD4218607D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47AAAECA-67D9-D10E-6E9A-9393896A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18C270CB-D4DB-C0BA-92F5-BE25FFA0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allows any amount of space—blanks, tabs, and new-line characters—between tokens.</a:t>
            </a:r>
          </a:p>
          <a:p>
            <a:r>
              <a:rPr lang="en-US" altLang="zh-CN">
                <a:ea typeface="宋体" panose="02010600030101010101" pitchFamily="2" charset="-122"/>
              </a:rPr>
              <a:t>Consequences for program layout: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Statements can be divided </a:t>
            </a:r>
            <a:r>
              <a:rPr lang="en-US" altLang="zh-CN">
                <a:ea typeface="宋体" panose="02010600030101010101" pitchFamily="2" charset="-122"/>
              </a:rPr>
              <a:t>over any number of lines.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Space between tokens </a:t>
            </a:r>
            <a:r>
              <a:rPr lang="en-US" altLang="zh-CN">
                <a:ea typeface="宋体" panose="02010600030101010101" pitchFamily="2" charset="-122"/>
              </a:rPr>
              <a:t>(such as before and after each operator, and after each comma) makes it easier for the eye to separate them.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Indentation</a:t>
            </a:r>
            <a:r>
              <a:rPr lang="en-US" altLang="zh-CN">
                <a:ea typeface="宋体" panose="02010600030101010101" pitchFamily="2" charset="-122"/>
              </a:rPr>
              <a:t> can make nesting easier to spot.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Blank lines</a:t>
            </a:r>
            <a:r>
              <a:rPr lang="en-US" altLang="zh-CN">
                <a:ea typeface="宋体" panose="02010600030101010101" pitchFamily="2" charset="-122"/>
              </a:rPr>
              <a:t> can divide a program into logical units.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669F6-12FC-1FE2-BE03-6EE32128C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EDD9-18C5-2D66-7BA9-A9D859F64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770D3C-351B-9043-B413-E98B108C861C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A23E055F-7106-B58B-9DE1-FE0B1036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5F43C4BA-4572-8B07-BC0F-A3E23596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extra spaces can be added between tokens, it’s not possible to add space within a token without changing the meaning of the program or causing an error.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 oat fahrenheit, celsius;  /*** WRONG ***/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or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oat fahrenheit, celsius;     /*** WRONG ***/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produces an error when the program is compiled.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FA28-3680-D014-E72A-09C94A94EE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B7F6-A4F2-9AF1-2490-E3053A08E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AE17E-D6E1-9540-876B-96DCF8E0E3D6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C6A3DE5-0D4A-A612-65D8-AFBB40F4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Layout of a C Program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6F5224BD-0520-64DB-C220-DC323129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Putting a space inside a string literal is allowed, although it changes the meaning of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Putting a new-line character in a string (splitting the string over two lines) is illegal: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printf("To C, or not to C: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that is the question.\n");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F7C7-E6D9-6CA5-EBE7-693DB2C46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F5CF-F8FA-0451-9C62-C949DED8A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68A68E-DB9E-2B4B-B4BC-E5B857015149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975F25A-33E4-D2E4-EA4B-90B7DDE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Integrated Development Environments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C7B946A-A52A-C769-1177-24AB5888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b="1" i="1">
                <a:ea typeface="宋体" panose="02010600030101010101" pitchFamily="2" charset="-122"/>
              </a:rPr>
              <a:t>integrated development environment (IDE) </a:t>
            </a:r>
            <a:r>
              <a:rPr lang="en-US" altLang="zh-CN">
                <a:ea typeface="宋体" panose="02010600030101010101" pitchFamily="2" charset="-122"/>
              </a:rPr>
              <a:t>is a software package that makes it possible to edit, compile, link, execute, and debug a program without leaving the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F869-7CC0-4550-1488-860EF1487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B4F3B-890C-5974-F01A-5B9E82D79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B05143-1B9E-5D40-A65F-99B2A0B23405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4D25616-E4F3-2299-4705-0F1A4C73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General Form of a Simple Program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460853D-C0F6-4C47-FA9B-4B3A8CE5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C programs have the form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directives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ea typeface="宋体" panose="02010600030101010101" pitchFamily="2" charset="-122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F042A-F560-0CEF-AF6B-15DFE3918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1F890-D936-51B0-B0BC-FF2AF2D05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0DEEDE-337B-B741-AC8D-ECD675328A7F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20BBA29-3EBD-2EB2-44CC-FE4ED50E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General Form of a 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C798-A255-1119-A4FC-5FB7319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/>
              <a:t> in much the same way that some other languages use words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Even the simplest C programs rely on three key language features: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Directives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Functions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8121-0280-F0D8-F859-890425FB8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E2DE6-9F05-35FC-2141-063A3C48D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6C831E-C85C-0D48-9B98-96BF1F4E5B14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3313</TotalTime>
  <Words>4870</Words>
  <Application>Microsoft Macintosh PowerPoint</Application>
  <PresentationFormat>全屏显示(4:3)</PresentationFormat>
  <Paragraphs>611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Times New Roman</vt:lpstr>
      <vt:lpstr>Arial</vt:lpstr>
      <vt:lpstr>Courier New</vt:lpstr>
      <vt:lpstr>Helvetica</vt:lpstr>
      <vt:lpstr>tm2</vt:lpstr>
      <vt:lpstr>Chapter 2</vt:lpstr>
      <vt:lpstr>Program: Printing a Pun</vt:lpstr>
      <vt:lpstr>Compiling and Linking</vt:lpstr>
      <vt:lpstr>Compiling and Linking Using cc</vt:lpstr>
      <vt:lpstr>Compiling and Linking Using cc</vt:lpstr>
      <vt:lpstr>The GCC Compiler</vt:lpstr>
      <vt:lpstr>Integrated Development Environments</vt:lpstr>
      <vt:lpstr>The General Form of a Simple Program</vt:lpstr>
      <vt:lpstr>The General Form of a Simple Program</vt:lpstr>
      <vt:lpstr>Directives</vt:lpstr>
      <vt:lpstr>Directives</vt:lpstr>
      <vt:lpstr>Functions</vt:lpstr>
      <vt:lpstr>The main Function</vt:lpstr>
      <vt:lpstr>Statements</vt:lpstr>
      <vt:lpstr>Statements</vt:lpstr>
      <vt:lpstr>Printing Strings</vt:lpstr>
      <vt:lpstr>Printing Strings</vt:lpstr>
      <vt:lpstr>Comments</vt:lpstr>
      <vt:lpstr>Comments</vt:lpstr>
      <vt:lpstr>Comments in C99</vt:lpstr>
      <vt:lpstr>Variables and Assignment</vt:lpstr>
      <vt:lpstr>Types</vt:lpstr>
      <vt:lpstr>Types</vt:lpstr>
      <vt:lpstr>Declarations</vt:lpstr>
      <vt:lpstr>Declarations</vt:lpstr>
      <vt:lpstr>Assignment</vt:lpstr>
      <vt:lpstr>Assignment</vt:lpstr>
      <vt:lpstr>Assignment</vt:lpstr>
      <vt:lpstr>Assignment</vt:lpstr>
      <vt:lpstr>Printing the Value of a Variable</vt:lpstr>
      <vt:lpstr>Printing the Value of a Variable</vt:lpstr>
      <vt:lpstr>Printing the Value of a Variable</vt:lpstr>
      <vt:lpstr>Program: Computing the Dimensional Weight of a Box</vt:lpstr>
      <vt:lpstr>Program: Computing the Dimensional Weight of a Box</vt:lpstr>
      <vt:lpstr>Program: Computing the Dimensional Weight of a Box</vt:lpstr>
      <vt:lpstr>PowerPoint 演示文稿</vt:lpstr>
      <vt:lpstr>Initialization</vt:lpstr>
      <vt:lpstr>Initialization</vt:lpstr>
      <vt:lpstr>Printing Expressions</vt:lpstr>
      <vt:lpstr>Reading Input</vt:lpstr>
      <vt:lpstr>Reading Input</vt:lpstr>
      <vt:lpstr>Program: Computing the Dimensional Weight of a Box (Revisited)</vt:lpstr>
      <vt:lpstr>PowerPoint 演示文稿</vt:lpstr>
      <vt:lpstr>Program: Computing the Dimensional Weight of a Box (Revisited)</vt:lpstr>
      <vt:lpstr>Defining Names for Constants</vt:lpstr>
      <vt:lpstr>Defining Names for Constants</vt:lpstr>
      <vt:lpstr>Defining Names for Constants</vt:lpstr>
      <vt:lpstr>Program: Converting from Fahrenheit to Celsius</vt:lpstr>
      <vt:lpstr>PowerPoint 演示文稿</vt:lpstr>
      <vt:lpstr>Program: Converting from Fahrenheit to Celsius</vt:lpstr>
      <vt:lpstr>Identifiers</vt:lpstr>
      <vt:lpstr>Identifiers</vt:lpstr>
      <vt:lpstr>Identifiers</vt:lpstr>
      <vt:lpstr>Keywords</vt:lpstr>
      <vt:lpstr>Keywords</vt:lpstr>
      <vt:lpstr>Layout of a C Program</vt:lpstr>
      <vt:lpstr>Layout of a C Program</vt:lpstr>
      <vt:lpstr>Layout of a C Program</vt:lpstr>
      <vt:lpstr>Layout of a C Program</vt:lpstr>
      <vt:lpstr>Layout of a C Program</vt:lpstr>
      <vt:lpstr>Layout of a C Program</vt:lpstr>
      <vt:lpstr>Layout of a C Program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1080</cp:revision>
  <cp:lastPrinted>1999-11-08T20:52:53Z</cp:lastPrinted>
  <dcterms:created xsi:type="dcterms:W3CDTF">1999-08-24T18:39:05Z</dcterms:created>
  <dcterms:modified xsi:type="dcterms:W3CDTF">2022-09-26T10:47:41Z</dcterms:modified>
</cp:coreProperties>
</file>