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sldIdLst>
    <p:sldId id="282" r:id="rId2"/>
    <p:sldId id="348" r:id="rId3"/>
    <p:sldId id="350" r:id="rId4"/>
    <p:sldId id="351" r:id="rId5"/>
    <p:sldId id="352" r:id="rId6"/>
    <p:sldId id="353" r:id="rId7"/>
    <p:sldId id="354" r:id="rId8"/>
    <p:sldId id="386" r:id="rId9"/>
    <p:sldId id="355" r:id="rId10"/>
    <p:sldId id="387" r:id="rId11"/>
    <p:sldId id="356" r:id="rId12"/>
    <p:sldId id="357" r:id="rId13"/>
    <p:sldId id="358" r:id="rId14"/>
    <p:sldId id="359" r:id="rId15"/>
    <p:sldId id="360" r:id="rId16"/>
    <p:sldId id="361" r:id="rId17"/>
    <p:sldId id="362" r:id="rId18"/>
    <p:sldId id="375" r:id="rId19"/>
    <p:sldId id="376" r:id="rId20"/>
    <p:sldId id="377" r:id="rId21"/>
    <p:sldId id="385" r:id="rId22"/>
    <p:sldId id="378" r:id="rId23"/>
    <p:sldId id="379" r:id="rId24"/>
    <p:sldId id="380" r:id="rId25"/>
    <p:sldId id="381" r:id="rId26"/>
    <p:sldId id="382" r:id="rId27"/>
    <p:sldId id="383" r:id="rId28"/>
    <p:sldId id="363" r:id="rId29"/>
    <p:sldId id="384" r:id="rId30"/>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6"/>
    <p:restoredTop sz="94665"/>
  </p:normalViewPr>
  <p:slideViewPr>
    <p:cSldViewPr>
      <p:cViewPr varScale="1">
        <p:scale>
          <a:sx n="129" d="100"/>
          <a:sy n="129" d="100"/>
        </p:scale>
        <p:origin x="2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48AB4B8-53AF-4802-448E-C87B06D73357}"/>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87606B43-C92E-23C6-68B7-10860F350A02}"/>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43012" name="Rectangle 4">
            <a:extLst>
              <a:ext uri="{FF2B5EF4-FFF2-40B4-BE49-F238E27FC236}">
                <a16:creationId xmlns:a16="http://schemas.microsoft.com/office/drawing/2014/main" id="{D50D5651-D250-BE7C-4E91-4E1626902744}"/>
              </a:ext>
            </a:extLst>
          </p:cNvPr>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DAC4C69-5C45-8844-6FF3-BB885424BF36}"/>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a:extLst>
              <a:ext uri="{FF2B5EF4-FFF2-40B4-BE49-F238E27FC236}">
                <a16:creationId xmlns:a16="http://schemas.microsoft.com/office/drawing/2014/main" id="{AA579858-6DEA-2A97-596C-D1E9FED4E88C}"/>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FC7893BB-EBBE-324F-A049-C88C909CA39F}"/>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E6DE1E0F-D3D6-4E45-9F7D-5162DFFE8B9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E5F5A99-88D5-19C1-E92F-30555966529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22D9D8FC-8A2A-68A5-EFBD-E48D3DFD8E77}"/>
              </a:ext>
            </a:extLst>
          </p:cNvPr>
          <p:cNvSpPr>
            <a:spLocks noGrp="1"/>
          </p:cNvSpPr>
          <p:nvPr>
            <p:ph type="sldNum" sz="quarter" idx="11"/>
          </p:nvPr>
        </p:nvSpPr>
        <p:spPr/>
        <p:txBody>
          <a:bodyPr/>
          <a:lstStyle>
            <a:lvl1pPr>
              <a:defRPr/>
            </a:lvl1pPr>
          </a:lstStyle>
          <a:p>
            <a:fld id="{6ED33B32-ACDA-0C4B-8664-7434B611FCF9}"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84561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CE77A51-805B-D292-4F62-3DE46988AE9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FF6D2FDA-12D6-E194-CAF0-BF135294658B}"/>
              </a:ext>
            </a:extLst>
          </p:cNvPr>
          <p:cNvSpPr>
            <a:spLocks noGrp="1"/>
          </p:cNvSpPr>
          <p:nvPr>
            <p:ph type="sldNum" sz="quarter" idx="11"/>
          </p:nvPr>
        </p:nvSpPr>
        <p:spPr/>
        <p:txBody>
          <a:bodyPr/>
          <a:lstStyle>
            <a:lvl1pPr>
              <a:defRPr/>
            </a:lvl1pPr>
          </a:lstStyle>
          <a:p>
            <a:fld id="{67C851B0-E74C-D045-9CDE-90F833F31B1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4475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2809C9D-B879-C365-C7E2-AF3D57BDFEA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A91397-1A22-93A8-4BD5-E1391D4D9A80}"/>
              </a:ext>
            </a:extLst>
          </p:cNvPr>
          <p:cNvSpPr>
            <a:spLocks noGrp="1"/>
          </p:cNvSpPr>
          <p:nvPr>
            <p:ph type="sldNum" sz="quarter" idx="11"/>
          </p:nvPr>
        </p:nvSpPr>
        <p:spPr/>
        <p:txBody>
          <a:bodyPr/>
          <a:lstStyle>
            <a:lvl1pPr>
              <a:defRPr/>
            </a:lvl1pPr>
          </a:lstStyle>
          <a:p>
            <a:fld id="{7EE134EA-7DDF-764C-94EC-955AEA42D6A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7482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88468CCD-663F-FC9C-CF6D-FC607ADEF60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84F906B-1D6B-3CBC-7C82-8FACEB58A7BB}"/>
              </a:ext>
            </a:extLst>
          </p:cNvPr>
          <p:cNvSpPr>
            <a:spLocks noGrp="1"/>
          </p:cNvSpPr>
          <p:nvPr>
            <p:ph type="sldNum" sz="quarter" idx="11"/>
          </p:nvPr>
        </p:nvSpPr>
        <p:spPr/>
        <p:txBody>
          <a:bodyPr/>
          <a:lstStyle>
            <a:lvl1pPr>
              <a:defRPr/>
            </a:lvl1pPr>
          </a:lstStyle>
          <a:p>
            <a:fld id="{6199ED4C-D1FC-3540-8A0E-BEA4C9BAF67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58740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79256B55-59F4-4182-80E9-D0F0E184A6E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397D31D-B861-03B3-76FB-3F81C4573AB9}"/>
              </a:ext>
            </a:extLst>
          </p:cNvPr>
          <p:cNvSpPr>
            <a:spLocks noGrp="1"/>
          </p:cNvSpPr>
          <p:nvPr>
            <p:ph type="sldNum" sz="quarter" idx="11"/>
          </p:nvPr>
        </p:nvSpPr>
        <p:spPr/>
        <p:txBody>
          <a:bodyPr/>
          <a:lstStyle>
            <a:lvl1pPr>
              <a:defRPr/>
            </a:lvl1pPr>
          </a:lstStyle>
          <a:p>
            <a:fld id="{B3F08E76-E097-F847-8C15-A158C64865E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3529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E37BE58-A397-AE99-C9D5-1D557F11BF24}"/>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07FDDFF-3B9A-9C2F-3287-87CABA5B74C2}"/>
              </a:ext>
            </a:extLst>
          </p:cNvPr>
          <p:cNvSpPr>
            <a:spLocks noGrp="1"/>
          </p:cNvSpPr>
          <p:nvPr>
            <p:ph type="sldNum" sz="quarter" idx="11"/>
          </p:nvPr>
        </p:nvSpPr>
        <p:spPr/>
        <p:txBody>
          <a:bodyPr/>
          <a:lstStyle>
            <a:lvl1pPr>
              <a:defRPr/>
            </a:lvl1pPr>
          </a:lstStyle>
          <a:p>
            <a:fld id="{4AD8DF6A-D52F-C644-AB8F-73D62597E54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4946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F5E6996F-BC81-4F93-B357-A756F5B42DB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DD0C75F3-54DA-02D1-D0C8-8D100E8544E3}"/>
              </a:ext>
            </a:extLst>
          </p:cNvPr>
          <p:cNvSpPr>
            <a:spLocks noGrp="1"/>
          </p:cNvSpPr>
          <p:nvPr>
            <p:ph type="sldNum" sz="quarter" idx="11"/>
          </p:nvPr>
        </p:nvSpPr>
        <p:spPr/>
        <p:txBody>
          <a:bodyPr/>
          <a:lstStyle>
            <a:lvl1pPr>
              <a:defRPr/>
            </a:lvl1pPr>
          </a:lstStyle>
          <a:p>
            <a:fld id="{DAD71122-2725-734D-82F0-52D3410511A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4010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84C4DF8-EF3A-AEEF-781F-745C9CAA6A1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5388D9BE-01A1-D24A-78DA-88D4650613BA}"/>
              </a:ext>
            </a:extLst>
          </p:cNvPr>
          <p:cNvSpPr>
            <a:spLocks noGrp="1"/>
          </p:cNvSpPr>
          <p:nvPr>
            <p:ph type="sldNum" sz="quarter" idx="11"/>
          </p:nvPr>
        </p:nvSpPr>
        <p:spPr/>
        <p:txBody>
          <a:bodyPr/>
          <a:lstStyle>
            <a:lvl1pPr>
              <a:defRPr/>
            </a:lvl1pPr>
          </a:lstStyle>
          <a:p>
            <a:fld id="{9B3CCB5D-C870-444C-B812-8CB01149785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07495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073529-E869-A911-4227-23ABA5E2E7A1}"/>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0CE8F50E-5AB2-D897-4D7A-32D9886ECE9A}"/>
              </a:ext>
            </a:extLst>
          </p:cNvPr>
          <p:cNvSpPr>
            <a:spLocks noGrp="1"/>
          </p:cNvSpPr>
          <p:nvPr>
            <p:ph type="sldNum" sz="quarter" idx="11"/>
          </p:nvPr>
        </p:nvSpPr>
        <p:spPr/>
        <p:txBody>
          <a:bodyPr/>
          <a:lstStyle>
            <a:lvl1pPr>
              <a:defRPr/>
            </a:lvl1pPr>
          </a:lstStyle>
          <a:p>
            <a:fld id="{D34A9DD1-B595-4844-B191-221C784512D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68539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BE31DD5-8D0B-D053-98D7-0DB92037A463}"/>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7D8E8C39-50C0-1449-E81A-1982F0C3616F}"/>
              </a:ext>
            </a:extLst>
          </p:cNvPr>
          <p:cNvSpPr>
            <a:spLocks noGrp="1"/>
          </p:cNvSpPr>
          <p:nvPr>
            <p:ph type="sldNum" sz="quarter" idx="11"/>
          </p:nvPr>
        </p:nvSpPr>
        <p:spPr/>
        <p:txBody>
          <a:bodyPr/>
          <a:lstStyle>
            <a:lvl1pPr>
              <a:defRPr/>
            </a:lvl1pPr>
          </a:lstStyle>
          <a:p>
            <a:fld id="{93FEFA31-E25B-FD46-95A7-CEE3C11041B2}"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2572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84EAAB0F-798D-3D25-9CB7-97DE4F2CB72B}"/>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A2C550A3-5A31-E5E1-6632-D94120BF0695}"/>
              </a:ext>
            </a:extLst>
          </p:cNvPr>
          <p:cNvSpPr>
            <a:spLocks noGrp="1"/>
          </p:cNvSpPr>
          <p:nvPr>
            <p:ph type="sldNum" sz="quarter" idx="11"/>
          </p:nvPr>
        </p:nvSpPr>
        <p:spPr/>
        <p:txBody>
          <a:bodyPr/>
          <a:lstStyle>
            <a:lvl1pPr>
              <a:defRPr/>
            </a:lvl1pPr>
          </a:lstStyle>
          <a:p>
            <a:fld id="{B8FEBD23-DF2A-BB44-A6DA-5FA37D8DBBE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67120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8725DF-10AE-5472-A8A0-8E7A7F327A24}"/>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B8C9854-893C-5C1D-0B26-66C7AA9E8FD1}"/>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1" name="Rectangle 5">
            <a:extLst>
              <a:ext uri="{FF2B5EF4-FFF2-40B4-BE49-F238E27FC236}">
                <a16:creationId xmlns:a16="http://schemas.microsoft.com/office/drawing/2014/main" id="{57E70996-3D67-96E3-8DE7-1B0078C4A8F9}"/>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a:extLst>
              <a:ext uri="{FF2B5EF4-FFF2-40B4-BE49-F238E27FC236}">
                <a16:creationId xmlns:a16="http://schemas.microsoft.com/office/drawing/2014/main" id="{01F5507A-2B47-756F-0080-2BB4089E2859}"/>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55FDE02C-08CD-6F47-99F1-49484353380F}" type="slidenum">
              <a:rPr lang="en-US" altLang="zh-CN"/>
              <a:pPr/>
              <a:t>‹#›</a:t>
            </a:fld>
            <a:endParaRPr lang="en-US" altLang="zh-CN" sz="1800"/>
          </a:p>
        </p:txBody>
      </p:sp>
      <p:sp>
        <p:nvSpPr>
          <p:cNvPr id="14343" name="Rectangle 7">
            <a:extLst>
              <a:ext uri="{FF2B5EF4-FFF2-40B4-BE49-F238E27FC236}">
                <a16:creationId xmlns:a16="http://schemas.microsoft.com/office/drawing/2014/main" id="{706159CD-D7BB-C0B4-B732-1AE53DA06176}"/>
              </a:ext>
            </a:extLst>
          </p:cNvPr>
          <p:cNvSpPr>
            <a:spLocks noChangeArrowheads="1"/>
          </p:cNvSpPr>
          <p:nvPr/>
        </p:nvSpPr>
        <p:spPr bwMode="auto">
          <a:xfrm>
            <a:off x="685800" y="228600"/>
            <a:ext cx="4038600" cy="369888"/>
          </a:xfrm>
          <a:prstGeom prst="rect">
            <a:avLst/>
          </a:prstGeom>
          <a:noFill/>
          <a:ln w="9525">
            <a:noFill/>
            <a:miter lim="800000"/>
            <a:headEnd/>
            <a:tailEnd/>
          </a:ln>
          <a:effectLst/>
        </p:spPr>
        <p:txBody>
          <a:bodyPr lIns="92075" tIns="46038" rIns="92075" bIns="46038">
            <a:spAutoFit/>
          </a:bodyPr>
          <a:lstStyle/>
          <a:p>
            <a:pPr>
              <a:defRPr/>
            </a:pPr>
            <a:r>
              <a:rPr lang="en-US" sz="1800" i="1" dirty="0">
                <a:solidFill>
                  <a:srgbClr val="C6A02E"/>
                </a:solidFill>
                <a:latin typeface="Arial" charset="0"/>
              </a:rPr>
              <a:t>Chapter 3: Formatted </a:t>
            </a:r>
            <a:r>
              <a:rPr lang="en-US" sz="1800" i="1" dirty="0" err="1">
                <a:solidFill>
                  <a:srgbClr val="C6A02E"/>
                </a:solidFill>
                <a:latin typeface="Arial" charset="0"/>
              </a:rPr>
              <a:t>Input/Output</a:t>
            </a:r>
            <a:endParaRPr lang="en-US" sz="1800" dirty="0">
              <a:solidFill>
                <a:srgbClr val="C6A02E"/>
              </a:solidFill>
            </a:endParaRPr>
          </a:p>
        </p:txBody>
      </p:sp>
      <p:pic>
        <p:nvPicPr>
          <p:cNvPr id="1031" name="Picture 8" descr="cprog2_spine.gif">
            <a:extLst>
              <a:ext uri="{FF2B5EF4-FFF2-40B4-BE49-F238E27FC236}">
                <a16:creationId xmlns:a16="http://schemas.microsoft.com/office/drawing/2014/main" id="{1B8A18AD-F10E-CF33-897E-7DF013F6AA19}"/>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0BE246-B79E-AA1F-7197-CD3892D0FE24}"/>
              </a:ext>
            </a:extLst>
          </p:cNvPr>
          <p:cNvSpPr>
            <a:spLocks noGrp="1"/>
          </p:cNvSpPr>
          <p:nvPr>
            <p:ph type="ftr" sz="quarter" idx="10"/>
          </p:nvPr>
        </p:nvSpPr>
        <p:spPr/>
        <p:txBody>
          <a:bodyPr/>
          <a:lstStyle/>
          <a:p>
            <a:pPr>
              <a:defRPr/>
            </a:pPr>
            <a:r>
              <a:rPr lang="en-US" dirty="0"/>
              <a:t>Copyright © 2008 W. W. Norton &amp; Company.</a:t>
            </a:r>
          </a:p>
          <a:p>
            <a:pPr>
              <a:defRPr/>
            </a:pPr>
            <a:r>
              <a:rPr lang="en-US" dirty="0"/>
              <a:t>All rights reserved.</a:t>
            </a:r>
            <a:endParaRPr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8AAD0B10-A24B-CD2F-27AC-2C2F2CE9568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6AE3CB-CB98-934D-9AEB-3B0BA6F6F211}"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F1177DF4-59A3-D55B-386A-F4B49D3D3D25}"/>
              </a:ext>
            </a:extLst>
          </p:cNvPr>
          <p:cNvSpPr>
            <a:spLocks noGrp="1" noChangeArrowheads="1"/>
          </p:cNvSpPr>
          <p:nvPr>
            <p:ph type="ctrTitle"/>
          </p:nvPr>
        </p:nvSpPr>
        <p:spPr>
          <a:xfrm>
            <a:off x="685800" y="2286000"/>
            <a:ext cx="7772400" cy="1143000"/>
          </a:xfrm>
        </p:spPr>
        <p:txBody>
          <a:bodyPr/>
          <a:lstStyle/>
          <a:p>
            <a:r>
              <a:rPr lang="en-US" altLang="zh-CN">
                <a:ea typeface="宋体" panose="02010600030101010101" pitchFamily="2" charset="-122"/>
              </a:rPr>
              <a:t>Chapter 3</a:t>
            </a:r>
          </a:p>
        </p:txBody>
      </p:sp>
      <p:sp>
        <p:nvSpPr>
          <p:cNvPr id="13317" name="Rectangle 2051">
            <a:extLst>
              <a:ext uri="{FF2B5EF4-FFF2-40B4-BE49-F238E27FC236}">
                <a16:creationId xmlns:a16="http://schemas.microsoft.com/office/drawing/2014/main" id="{BB66A745-09CB-5551-03E7-293DE4DCA2AF}"/>
              </a:ext>
            </a:extLst>
          </p:cNvPr>
          <p:cNvSpPr>
            <a:spLocks noGrp="1" noChangeArrowheads="1"/>
          </p:cNvSpPr>
          <p:nvPr>
            <p:ph type="subTitle" idx="1"/>
          </p:nvPr>
        </p:nvSpPr>
        <p:spPr>
          <a:xfrm>
            <a:off x="609600" y="3581400"/>
            <a:ext cx="7924800" cy="2057400"/>
          </a:xfrm>
        </p:spPr>
        <p:txBody>
          <a:bodyPr/>
          <a:lstStyle/>
          <a:p>
            <a:r>
              <a:rPr lang="en-US" altLang="zh-CN" sz="3600" b="1">
                <a:latin typeface="Arial" panose="020B0604020202020204" pitchFamily="34" charset="0"/>
                <a:ea typeface="宋体" panose="02010600030101010101" pitchFamily="2" charset="-122"/>
              </a:rPr>
              <a:t>Formatted Input/Output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114DC5A-5128-1EA5-721E-0228AA458CEF}"/>
              </a:ext>
            </a:extLst>
          </p:cNvPr>
          <p:cNvSpPr>
            <a:spLocks noGrp="1"/>
          </p:cNvSpPr>
          <p:nvPr>
            <p:ph type="title"/>
          </p:nvPr>
        </p:nvSpPr>
        <p:spPr/>
        <p:txBody>
          <a:bodyPr/>
          <a:lstStyle/>
          <a:p>
            <a:r>
              <a:rPr lang="en-US" altLang="zh-CN" sz="3000">
                <a:ea typeface="宋体" panose="02010600030101010101" pitchFamily="2" charset="-122"/>
              </a:rPr>
              <a:t>Program: Using </a:t>
            </a:r>
            <a:r>
              <a:rPr lang="en-US" altLang="zh-CN" sz="3000" b="1">
                <a:latin typeface="Courier New" panose="02070309020205020404" pitchFamily="49" charset="0"/>
                <a:ea typeface="宋体" panose="02010600030101010101" pitchFamily="2" charset="-122"/>
                <a:cs typeface="Courier New" panose="02070309020205020404" pitchFamily="49" charset="0"/>
              </a:rPr>
              <a:t>printf</a:t>
            </a:r>
            <a:r>
              <a:rPr lang="en-US" altLang="zh-CN" sz="3000">
                <a:ea typeface="宋体" panose="02010600030101010101" pitchFamily="2" charset="-122"/>
              </a:rPr>
              <a:t> to Format Numbers</a:t>
            </a:r>
          </a:p>
        </p:txBody>
      </p:sp>
      <p:sp>
        <p:nvSpPr>
          <p:cNvPr id="22531" name="Content Placeholder 2">
            <a:extLst>
              <a:ext uri="{FF2B5EF4-FFF2-40B4-BE49-F238E27FC236}">
                <a16:creationId xmlns:a16="http://schemas.microsoft.com/office/drawing/2014/main" id="{00D5E38C-92F5-07BD-7E7A-28012B59D8F6}"/>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tprintf.c</a:t>
            </a:r>
            <a:r>
              <a:rPr lang="en-US" altLang="zh-CN">
                <a:ea typeface="宋体" panose="02010600030101010101" pitchFamily="2" charset="-122"/>
              </a:rPr>
              <a:t> program uses </a:t>
            </a:r>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to display integers and floating-point numbers in various formats.</a:t>
            </a:r>
          </a:p>
        </p:txBody>
      </p:sp>
      <p:sp>
        <p:nvSpPr>
          <p:cNvPr id="4" name="Footer Placeholder 3">
            <a:extLst>
              <a:ext uri="{FF2B5EF4-FFF2-40B4-BE49-F238E27FC236}">
                <a16:creationId xmlns:a16="http://schemas.microsoft.com/office/drawing/2014/main" id="{A216FE4F-FE95-39CD-4BA7-D9C647D5C75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23E79A2-2C79-9F6D-7946-35F180CCD2F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4D2E0E-8E82-7C40-9589-9F5B6368D5DB}"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CD45E5F7-5B92-5889-E420-346C448C4A0B}"/>
              </a:ext>
            </a:extLst>
          </p:cNvPr>
          <p:cNvSpPr>
            <a:spLocks noGrp="1"/>
          </p:cNvSpPr>
          <p:nvPr>
            <p:ph idx="1"/>
          </p:nvPr>
        </p:nvSpPr>
        <p:spPr>
          <a:xfrm>
            <a:off x="685800" y="762000"/>
            <a:ext cx="7772400" cy="5562600"/>
          </a:xfrm>
        </p:spPr>
        <p:txBody>
          <a:bodyPr/>
          <a:lstStyle/>
          <a:p>
            <a:pPr algn="ctr">
              <a:spcBef>
                <a:spcPts val="600"/>
              </a:spcBef>
              <a:buFontTx/>
              <a:buNone/>
            </a:pP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b="1">
                <a:latin typeface="Courier New" panose="02070309020205020404" pitchFamily="49" charset="0"/>
                <a:ea typeface="宋体" panose="02010600030101010101" pitchFamily="2" charset="-122"/>
                <a:cs typeface="Courier New" panose="02070309020205020404" pitchFamily="49" charset="0"/>
              </a:rPr>
              <a:t>tprintf.c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600">
                <a:latin typeface="Courier New" panose="02070309020205020404" pitchFamily="49" charset="0"/>
                <a:ea typeface="宋体" panose="02010600030101010101" pitchFamily="2" charset="-122"/>
                <a:cs typeface="Courier New" panose="02070309020205020404" pitchFamily="49" charset="0"/>
              </a:rPr>
              <a:t>/* Prints int and float values in various formats */</a:t>
            </a:r>
          </a:p>
          <a:p>
            <a:pPr>
              <a:lnSpc>
                <a:spcPct val="8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#include &lt;stdio.h&gt;</a:t>
            </a:r>
          </a:p>
          <a:p>
            <a:pPr>
              <a:lnSpc>
                <a:spcPct val="6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main(void)</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int 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float x;</a:t>
            </a:r>
          </a:p>
          <a:p>
            <a:pPr>
              <a:lnSpc>
                <a:spcPct val="6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i = 40;</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x = 839.21f;</a:t>
            </a:r>
          </a:p>
          <a:p>
            <a:pPr>
              <a:lnSpc>
                <a:spcPct val="6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printf("|%d|%5d|%-5d|%5.3d|\n", i, i, i, i);</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printf("|%10.3f|%10.3e|%-10g|\n", x, x, x);</a:t>
            </a:r>
          </a:p>
          <a:p>
            <a:pPr>
              <a:lnSpc>
                <a:spcPct val="60000"/>
              </a:lnSpc>
              <a:spcBef>
                <a:spcPct val="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a:t>
            </a:r>
          </a:p>
          <a:p>
            <a:r>
              <a:rPr lang="en-US" altLang="zh-CN" sz="2000">
                <a:ea typeface="宋体" panose="02010600030101010101" pitchFamily="2" charset="-122"/>
              </a:rPr>
              <a:t>Output:</a:t>
            </a:r>
          </a:p>
          <a:p>
            <a:pPr>
              <a:lnSpc>
                <a:spcPct val="80000"/>
              </a:lnSpc>
              <a:spcBef>
                <a:spcPts val="1000"/>
              </a:spcBef>
              <a:buFontTx/>
              <a:buNone/>
            </a:pPr>
            <a:r>
              <a:rPr lang="en-US" altLang="zh-CN" sz="1000">
                <a:latin typeface="Courier New" panose="02070309020205020404" pitchFamily="49" charset="0"/>
                <a:ea typeface="宋体" panose="02010600030101010101" pitchFamily="2" charset="-122"/>
                <a:cs typeface="Courier New" panose="02070309020205020404" pitchFamily="49" charset="0"/>
              </a:rPr>
              <a:t>	</a:t>
            </a:r>
            <a:r>
              <a:rPr lang="en-US" altLang="zh-CN" sz="1600">
                <a:latin typeface="Courier New" panose="02070309020205020404" pitchFamily="49" charset="0"/>
                <a:ea typeface="宋体" panose="02010600030101010101" pitchFamily="2" charset="-122"/>
                <a:cs typeface="Courier New" panose="02070309020205020404" pitchFamily="49" charset="0"/>
              </a:rPr>
              <a:t>|40|   40|40   |  040|</a:t>
            </a:r>
          </a:p>
          <a:p>
            <a:pPr>
              <a:lnSpc>
                <a:spcPct val="80000"/>
              </a:lnSpc>
              <a:spcBef>
                <a:spcPts val="600"/>
              </a:spcBef>
              <a:buFontTx/>
              <a:buNone/>
            </a:pPr>
            <a:r>
              <a:rPr lang="en-US" altLang="zh-CN" sz="1600">
                <a:latin typeface="Courier New" panose="02070309020205020404" pitchFamily="49" charset="0"/>
                <a:ea typeface="宋体" panose="02010600030101010101" pitchFamily="2" charset="-122"/>
                <a:cs typeface="Courier New" panose="02070309020205020404" pitchFamily="49" charset="0"/>
              </a:rPr>
              <a:t>	|   839.210| 8.392e+02|839.21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5ADB834-DDA4-0295-3EA9-B34BDF0E5FC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169C984-49A5-1C68-6359-92BFD6D99A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5F2FB4-E097-0D4C-9739-F98566E34CD9}"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D36C4B6-DF9A-F8DE-B433-931F86FE1696}"/>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3" name="Content Placeholder 2">
            <a:extLst>
              <a:ext uri="{FF2B5EF4-FFF2-40B4-BE49-F238E27FC236}">
                <a16:creationId xmlns:a16="http://schemas.microsoft.com/office/drawing/2014/main" id="{7AAE1E70-B529-920C-BC81-4C35BA728C75}"/>
              </a:ext>
            </a:extLst>
          </p:cNvPr>
          <p:cNvSpPr>
            <a:spLocks noGrp="1"/>
          </p:cNvSpPr>
          <p:nvPr>
            <p:ph idx="1"/>
          </p:nvPr>
        </p:nvSpPr>
        <p:spPr/>
        <p:txBody>
          <a:bodyPr/>
          <a:lstStyle/>
          <a:p>
            <a:pPr>
              <a:defRPr/>
            </a:pPr>
            <a:r>
              <a:rPr lang="en-US" dirty="0"/>
              <a:t>The </a:t>
            </a:r>
            <a:r>
              <a:rPr lang="en-US" dirty="0">
                <a:latin typeface="Courier New" pitchFamily="49" charset="0"/>
                <a:cs typeface="Courier New" pitchFamily="49" charset="0"/>
              </a:rPr>
              <a:t>\n</a:t>
            </a:r>
            <a:r>
              <a:rPr lang="en-US" dirty="0"/>
              <a:t> code that used in format strings is called an </a:t>
            </a:r>
            <a:r>
              <a:rPr lang="en-US" b="1" i="1" dirty="0"/>
              <a:t>escape sequence.</a:t>
            </a:r>
          </a:p>
          <a:p>
            <a:pPr>
              <a:defRPr/>
            </a:pPr>
            <a:r>
              <a:rPr lang="en-US" dirty="0"/>
              <a:t>Escape sequences enable strings to contain nonprinting (control) characters and characters that have a special meaning (such as ").</a:t>
            </a:r>
          </a:p>
          <a:p>
            <a:pPr>
              <a:defRPr/>
            </a:pPr>
            <a:r>
              <a:rPr lang="en-US" dirty="0"/>
              <a:t>A partial list of escape sequences:</a:t>
            </a:r>
          </a:p>
          <a:p>
            <a:pPr indent="0">
              <a:lnSpc>
                <a:spcPts val="2600"/>
              </a:lnSpc>
              <a:buFontTx/>
              <a:buNone/>
              <a:defRPr/>
            </a:pPr>
            <a:r>
              <a:rPr lang="en-US" sz="2400" dirty="0"/>
              <a:t>Alert (bell)		</a:t>
            </a:r>
            <a:r>
              <a:rPr lang="en-US" sz="2400" dirty="0">
                <a:latin typeface="Courier New" pitchFamily="49" charset="0"/>
                <a:cs typeface="Courier New" pitchFamily="49" charset="0"/>
              </a:rPr>
              <a:t>\a</a:t>
            </a:r>
          </a:p>
          <a:p>
            <a:pPr indent="0">
              <a:lnSpc>
                <a:spcPts val="2400"/>
              </a:lnSpc>
              <a:buFontTx/>
              <a:buNone/>
              <a:defRPr/>
            </a:pPr>
            <a:r>
              <a:rPr lang="en-US" sz="2400" dirty="0"/>
              <a:t>Backspace		</a:t>
            </a:r>
            <a:r>
              <a:rPr lang="en-US" sz="2400" dirty="0">
                <a:latin typeface="Courier New" pitchFamily="49" charset="0"/>
                <a:cs typeface="Courier New" pitchFamily="49" charset="0"/>
              </a:rPr>
              <a:t>\b</a:t>
            </a:r>
          </a:p>
          <a:p>
            <a:pPr indent="0">
              <a:lnSpc>
                <a:spcPts val="2400"/>
              </a:lnSpc>
              <a:buFontTx/>
              <a:buNone/>
              <a:defRPr/>
            </a:pPr>
            <a:r>
              <a:rPr lang="en-US" sz="2400" dirty="0"/>
              <a:t>New line		</a:t>
            </a:r>
            <a:r>
              <a:rPr lang="en-US" sz="2400" dirty="0">
                <a:latin typeface="Courier New" pitchFamily="49" charset="0"/>
                <a:cs typeface="Courier New" pitchFamily="49" charset="0"/>
              </a:rPr>
              <a:t>\n</a:t>
            </a:r>
          </a:p>
          <a:p>
            <a:pPr indent="0">
              <a:lnSpc>
                <a:spcPts val="2400"/>
              </a:lnSpc>
              <a:buFontTx/>
              <a:buNone/>
              <a:defRPr/>
            </a:pPr>
            <a:r>
              <a:rPr lang="en-US" sz="2400" dirty="0"/>
              <a:t>Horizontal tab	</a:t>
            </a:r>
            <a:r>
              <a:rPr lang="en-US" sz="2400" dirty="0">
                <a:latin typeface="Courier New" pitchFamily="49" charset="0"/>
                <a:cs typeface="Courier New" pitchFamily="49" charset="0"/>
              </a:rPr>
              <a:t>\t</a:t>
            </a:r>
          </a:p>
          <a:p>
            <a:pPr>
              <a:defRPr/>
            </a:pPr>
            <a:endParaRPr lang="en-US" dirty="0"/>
          </a:p>
        </p:txBody>
      </p:sp>
      <p:sp>
        <p:nvSpPr>
          <p:cNvPr id="4" name="Footer Placeholder 3">
            <a:extLst>
              <a:ext uri="{FF2B5EF4-FFF2-40B4-BE49-F238E27FC236}">
                <a16:creationId xmlns:a16="http://schemas.microsoft.com/office/drawing/2014/main" id="{50C823C3-D0DF-F4FB-C285-D6D1545139D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7C61F11-41AC-1CAB-9D9C-7E4AB2EF75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4DC216-5E98-E946-981D-5F34DA9E32F5}"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737C3C2-21E3-9BE6-2368-371377598BDE}"/>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25603" name="Content Placeholder 2">
            <a:extLst>
              <a:ext uri="{FF2B5EF4-FFF2-40B4-BE49-F238E27FC236}">
                <a16:creationId xmlns:a16="http://schemas.microsoft.com/office/drawing/2014/main" id="{02DDC648-E6E4-89AF-5A59-744278ABAA57}"/>
              </a:ext>
            </a:extLst>
          </p:cNvPr>
          <p:cNvSpPr>
            <a:spLocks noGrp="1"/>
          </p:cNvSpPr>
          <p:nvPr>
            <p:ph idx="1"/>
          </p:nvPr>
        </p:nvSpPr>
        <p:spPr>
          <a:xfrm>
            <a:off x="685800" y="1524000"/>
            <a:ext cx="7848600" cy="4800600"/>
          </a:xfrm>
        </p:spPr>
        <p:txBody>
          <a:bodyPr/>
          <a:lstStyle/>
          <a:p>
            <a:r>
              <a:rPr lang="en-US" altLang="zh-CN">
                <a:ea typeface="宋体" panose="02010600030101010101" pitchFamily="2" charset="-122"/>
              </a:rPr>
              <a:t>A string may contain any number of escape sequences:</a:t>
            </a:r>
          </a:p>
          <a:p>
            <a:pPr>
              <a:lnSpc>
                <a:spcPct val="80000"/>
              </a:lnSpc>
              <a:spcBef>
                <a:spcPts val="12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printf("Item\tUnit\tPurchase\n\tPrice\tDate\n");</a:t>
            </a:r>
          </a:p>
          <a:p>
            <a:r>
              <a:rPr lang="en-US" altLang="zh-CN">
                <a:ea typeface="宋体" panose="02010600030101010101" pitchFamily="2" charset="-122"/>
              </a:rPr>
              <a:t>Executing this statement prints a two-line heading:</a:t>
            </a:r>
          </a:p>
          <a:p>
            <a:pPr>
              <a:lnSpc>
                <a:spcPct val="80000"/>
              </a:lnSpc>
              <a:spcBef>
                <a:spcPts val="1200"/>
              </a:spcBef>
              <a:buFontTx/>
              <a:buNone/>
            </a:pPr>
            <a:r>
              <a:rPr lang="en-US" altLang="zh-CN">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Item    Unit    Purchase</a:t>
            </a:r>
          </a:p>
          <a:p>
            <a:pPr>
              <a:lnSpc>
                <a:spcPct val="80000"/>
              </a:lnSpc>
              <a:spcBef>
                <a:spcPts val="600"/>
              </a:spcBef>
              <a:buFontTx/>
              <a:buNone/>
            </a:pPr>
            <a:r>
              <a:rPr lang="en-US" altLang="zh-CN" sz="2000">
                <a:latin typeface="Courier New" panose="02070309020205020404" pitchFamily="49" charset="0"/>
                <a:ea typeface="宋体" panose="02010600030101010101" pitchFamily="2" charset="-122"/>
                <a:cs typeface="Courier New" panose="02070309020205020404" pitchFamily="49" charset="0"/>
              </a:rPr>
              <a:t>	        Price   Date</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59DA7772-CDD8-7C3F-E965-1F726B03A68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8936328-FA20-5C28-B9FC-562673B0D67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04A904-D622-184D-A1D6-62704BFAF9EC}"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4C13144-DE1D-F9AF-87B6-FBFF26FA8BD8}"/>
              </a:ext>
            </a:extLst>
          </p:cNvPr>
          <p:cNvSpPr>
            <a:spLocks noGrp="1"/>
          </p:cNvSpPr>
          <p:nvPr>
            <p:ph type="title"/>
          </p:nvPr>
        </p:nvSpPr>
        <p:spPr/>
        <p:txBody>
          <a:bodyPr/>
          <a:lstStyle/>
          <a:p>
            <a:r>
              <a:rPr lang="en-US" altLang="zh-CN">
                <a:ea typeface="宋体" panose="02010600030101010101" pitchFamily="2" charset="-122"/>
              </a:rPr>
              <a:t>Escape Sequences</a:t>
            </a:r>
          </a:p>
        </p:txBody>
      </p:sp>
      <p:sp>
        <p:nvSpPr>
          <p:cNvPr id="26627" name="Content Placeholder 2">
            <a:extLst>
              <a:ext uri="{FF2B5EF4-FFF2-40B4-BE49-F238E27FC236}">
                <a16:creationId xmlns:a16="http://schemas.microsoft.com/office/drawing/2014/main" id="{17ADCCAC-A82C-DA7C-6B07-50CF7835A1E3}"/>
              </a:ext>
            </a:extLst>
          </p:cNvPr>
          <p:cNvSpPr>
            <a:spLocks noGrp="1"/>
          </p:cNvSpPr>
          <p:nvPr>
            <p:ph idx="1"/>
          </p:nvPr>
        </p:nvSpPr>
        <p:spPr/>
        <p:txBody>
          <a:bodyPr/>
          <a:lstStyle/>
          <a:p>
            <a:r>
              <a:rPr lang="en-US" altLang="zh-CN" dirty="0">
                <a:ea typeface="宋体" panose="02010600030101010101" pitchFamily="2" charset="-122"/>
              </a:rPr>
              <a:t>Another common escape sequence is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which represents the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character:</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("\"Hello!\"");</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prints "Hello!" */</a:t>
            </a:r>
          </a:p>
          <a:p>
            <a:r>
              <a:rPr lang="en-US" altLang="zh-CN" dirty="0">
                <a:ea typeface="宋体" panose="02010600030101010101" pitchFamily="2" charset="-122"/>
              </a:rPr>
              <a:t>To print a single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character, put two </a:t>
            </a:r>
            <a:r>
              <a:rPr lang="en-US" altLang="zh-CN" dirty="0">
                <a:latin typeface="Courier New" panose="02070309020205020404" pitchFamily="49" charset="0"/>
                <a:ea typeface="宋体" panose="02010600030101010101" pitchFamily="2" charset="-122"/>
                <a:cs typeface="Courier New" panose="02070309020205020404" pitchFamily="49" charset="0"/>
              </a:rPr>
              <a:t>\</a:t>
            </a:r>
            <a:r>
              <a:rPr lang="en-US" altLang="zh-CN" dirty="0">
                <a:ea typeface="宋体" panose="02010600030101010101" pitchFamily="2" charset="-122"/>
              </a:rPr>
              <a:t> characters in the string:</a:t>
            </a:r>
          </a:p>
          <a:p>
            <a:pPr>
              <a:lnSpc>
                <a:spcPct val="80000"/>
              </a:lnSpc>
              <a:spcBef>
                <a:spcPts val="1200"/>
              </a:spcBef>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 prints one \ character */</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BF35DB4E-CB89-3D7A-109C-7163EFBF450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B9E84E32-C19A-FB63-1560-73A4435BBC6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887D37-0748-D949-B463-9623BC4DDEAD}"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174D834-D9CB-8797-4EF3-168DA292D49D}"/>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Function</a:t>
            </a:r>
          </a:p>
        </p:txBody>
      </p:sp>
      <p:sp>
        <p:nvSpPr>
          <p:cNvPr id="27651" name="Content Placeholder 2">
            <a:extLst>
              <a:ext uri="{FF2B5EF4-FFF2-40B4-BE49-F238E27FC236}">
                <a16:creationId xmlns:a16="http://schemas.microsoft.com/office/drawing/2014/main" id="{4D7C2A31-CF7D-424C-9AEF-FDE9D22D0C21}"/>
              </a:ext>
            </a:extLst>
          </p:cNvPr>
          <p:cNvSpPr>
            <a:spLocks noGrp="1"/>
          </p:cNvSpPr>
          <p:nvPr>
            <p:ph idx="1"/>
          </p:nvPr>
        </p:nvSpPr>
        <p:spPr/>
        <p:txBody>
          <a:bodyPr/>
          <a:lstStyle/>
          <a:p>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reads input according to a particular format.</a:t>
            </a:r>
          </a:p>
          <a:p>
            <a:r>
              <a:rPr lang="en-US" altLang="zh-CN">
                <a:ea typeface="宋体" panose="02010600030101010101" pitchFamily="2" charset="-122"/>
              </a:rPr>
              <a:t>A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format string may contain both ordinary characters and conversion specifications.</a:t>
            </a:r>
          </a:p>
          <a:p>
            <a:r>
              <a:rPr lang="en-US" altLang="zh-CN">
                <a:ea typeface="宋体" panose="02010600030101010101" pitchFamily="2" charset="-122"/>
              </a:rPr>
              <a:t>The conversions allowed with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are essentially the same as those used with </a:t>
            </a:r>
            <a:r>
              <a:rPr lang="en-US" altLang="zh-CN">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206F0E4-2FC8-DFD0-A9D6-33C37E40BB53}"/>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1455C61-148A-F8CB-32D8-64BA5E6A97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C02A5F-3A6A-0944-A669-E1DE09B31707}" type="slidenum">
              <a:rPr lang="en-US" altLang="zh-CN" sz="1200">
                <a:latin typeface="Arial" panose="020B0604020202020204" pitchFamily="34" charset="0"/>
              </a:rPr>
              <a:pPr/>
              <a:t>15</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F58BC10-6B6C-F4D6-49FC-D8AC640E0E3E}"/>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Function</a:t>
            </a:r>
          </a:p>
        </p:txBody>
      </p:sp>
      <p:sp>
        <p:nvSpPr>
          <p:cNvPr id="28675" name="Content Placeholder 2">
            <a:extLst>
              <a:ext uri="{FF2B5EF4-FFF2-40B4-BE49-F238E27FC236}">
                <a16:creationId xmlns:a16="http://schemas.microsoft.com/office/drawing/2014/main" id="{F0F9AC4A-024B-2B74-8A80-878E7604A3AD}"/>
              </a:ext>
            </a:extLst>
          </p:cNvPr>
          <p:cNvSpPr>
            <a:spLocks noGrp="1"/>
          </p:cNvSpPr>
          <p:nvPr>
            <p:ph idx="1"/>
          </p:nvPr>
        </p:nvSpPr>
        <p:spPr/>
        <p:txBody>
          <a:bodyPr/>
          <a:lstStyle/>
          <a:p>
            <a:r>
              <a:rPr lang="en-US" altLang="zh-CN" dirty="0">
                <a:ea typeface="宋体" panose="02010600030101010101" pitchFamily="2" charset="-122"/>
              </a:rPr>
              <a:t>In many cases, a </a:t>
            </a:r>
            <a:r>
              <a:rPr lang="en-US" altLang="zh-CN"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dirty="0">
                <a:ea typeface="宋体" panose="02010600030101010101" pitchFamily="2" charset="-122"/>
              </a:rPr>
              <a:t> format string will contain only conversion specifications:</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j;</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float x, y;</a:t>
            </a:r>
          </a:p>
          <a:p>
            <a:pPr>
              <a:lnSpc>
                <a:spcPct val="60000"/>
              </a:lnSpc>
              <a:spcBef>
                <a:spcPct val="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400" dirty="0">
                <a:latin typeface="Courier New" panose="02070309020205020404" pitchFamily="49" charset="0"/>
                <a:ea typeface="宋体" panose="02010600030101010101" pitchFamily="2" charset="-122"/>
                <a:cs typeface="Courier New" panose="02070309020205020404" pitchFamily="49" charset="0"/>
              </a:rPr>
              <a:t>("%</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d%d%f%f</a:t>
            </a:r>
            <a:r>
              <a:rPr lang="en-US" altLang="zh-CN" sz="2400" dirty="0">
                <a:latin typeface="Courier New" panose="02070309020205020404" pitchFamily="49" charset="0"/>
                <a:ea typeface="宋体" panose="02010600030101010101" pitchFamily="2" charset="-122"/>
                <a:cs typeface="Courier New" panose="02070309020205020404" pitchFamily="49" charset="0"/>
              </a:rPr>
              <a:t>", &amp;</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latin typeface="Courier New" panose="02070309020205020404" pitchFamily="49" charset="0"/>
                <a:ea typeface="宋体" panose="02010600030101010101" pitchFamily="2" charset="-122"/>
                <a:cs typeface="Courier New" panose="02070309020205020404" pitchFamily="49" charset="0"/>
              </a:rPr>
              <a:t>, &amp;j, &amp;x, &amp;y);</a:t>
            </a:r>
          </a:p>
          <a:p>
            <a:r>
              <a:rPr lang="en-US" altLang="zh-CN" dirty="0">
                <a:ea typeface="宋体" panose="02010600030101010101" pitchFamily="2" charset="-122"/>
              </a:rPr>
              <a:t>Sample input:</a:t>
            </a:r>
          </a:p>
          <a:p>
            <a:pPr>
              <a:lnSpc>
                <a:spcPct val="80000"/>
              </a:lnSpc>
              <a:spcBef>
                <a:spcPts val="1200"/>
              </a:spcBef>
              <a:buFontTx/>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	1 -20 .3 -4.0e3</a:t>
            </a:r>
          </a:p>
          <a:p>
            <a:pPr>
              <a:buFontTx/>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dirty="0">
                <a:ea typeface="宋体" panose="02010600030101010101" pitchFamily="2" charset="-122"/>
              </a:rPr>
              <a:t> will assign 1, –20, 0.3, and –4000.0 to </a:t>
            </a:r>
            <a:r>
              <a:rPr lang="en-US" altLang="zh-CN" dirty="0" err="1">
                <a:latin typeface="Courier New" panose="02070309020205020404" pitchFamily="49" charset="0"/>
                <a:ea typeface="宋体" panose="02010600030101010101" pitchFamily="2" charset="-122"/>
                <a:cs typeface="Courier New" panose="02070309020205020404" pitchFamily="49" charset="0"/>
              </a:rPr>
              <a:t>i</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j</a:t>
            </a:r>
            <a:r>
              <a:rPr lang="en-US" altLang="zh-CN" dirty="0">
                <a:ea typeface="宋体" panose="02010600030101010101" pitchFamily="2" charset="-122"/>
              </a:rPr>
              <a:t>, </a:t>
            </a:r>
            <a:r>
              <a:rPr lang="en-US" altLang="zh-CN" dirty="0">
                <a:latin typeface="Courier New" panose="02070309020205020404" pitchFamily="49" charset="0"/>
                <a:ea typeface="宋体" panose="02010600030101010101" pitchFamily="2" charset="-122"/>
                <a:cs typeface="Courier New" panose="02070309020205020404" pitchFamily="49" charset="0"/>
              </a:rPr>
              <a:t>x</a:t>
            </a:r>
            <a:r>
              <a:rPr lang="en-US" altLang="zh-CN" dirty="0">
                <a:ea typeface="宋体" panose="02010600030101010101" pitchFamily="2" charset="-122"/>
              </a:rPr>
              <a:t>, and </a:t>
            </a:r>
            <a:r>
              <a:rPr lang="en-US" altLang="zh-CN" dirty="0">
                <a:latin typeface="Courier New" panose="02070309020205020404" pitchFamily="49" charset="0"/>
                <a:ea typeface="宋体" panose="02010600030101010101" pitchFamily="2" charset="-122"/>
                <a:cs typeface="Courier New" panose="02070309020205020404" pitchFamily="49" charset="0"/>
              </a:rPr>
              <a:t>y</a:t>
            </a:r>
            <a:r>
              <a:rPr lang="en-US" altLang="zh-CN" dirty="0">
                <a:ea typeface="宋体" panose="02010600030101010101" pitchFamily="2" charset="-122"/>
              </a:rPr>
              <a:t>, respectively.</a:t>
            </a:r>
          </a:p>
          <a:p>
            <a:endParaRPr lang="en-US" altLang="zh-CN" dirty="0">
              <a:ea typeface="宋体" panose="02010600030101010101" pitchFamily="2" charset="-122"/>
            </a:endParaRPr>
          </a:p>
        </p:txBody>
      </p:sp>
      <p:sp>
        <p:nvSpPr>
          <p:cNvPr id="4" name="Footer Placeholder 3">
            <a:extLst>
              <a:ext uri="{FF2B5EF4-FFF2-40B4-BE49-F238E27FC236}">
                <a16:creationId xmlns:a16="http://schemas.microsoft.com/office/drawing/2014/main" id="{C286EA5E-20DD-9BB4-A9DD-B944F921043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9DA17E3-0037-55F9-2AD6-06891B07A5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360297-B278-AB47-A551-555A58759564}"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A5E1841-3D59-8181-34A7-8659405C8EF7}"/>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Function</a:t>
            </a:r>
          </a:p>
        </p:txBody>
      </p:sp>
      <p:sp>
        <p:nvSpPr>
          <p:cNvPr id="29699" name="Content Placeholder 2">
            <a:extLst>
              <a:ext uri="{FF2B5EF4-FFF2-40B4-BE49-F238E27FC236}">
                <a16:creationId xmlns:a16="http://schemas.microsoft.com/office/drawing/2014/main" id="{59B73682-33CF-EE9D-1D4B-AC88624856F2}"/>
              </a:ext>
            </a:extLst>
          </p:cNvPr>
          <p:cNvSpPr>
            <a:spLocks noGrp="1"/>
          </p:cNvSpPr>
          <p:nvPr>
            <p:ph idx="1"/>
          </p:nvPr>
        </p:nvSpPr>
        <p:spPr/>
        <p:txBody>
          <a:bodyPr/>
          <a:lstStyle/>
          <a:p>
            <a:r>
              <a:rPr lang="en-US" altLang="zh-CN">
                <a:ea typeface="宋体" panose="02010600030101010101" pitchFamily="2" charset="-122"/>
              </a:rPr>
              <a:t>When using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the programmer must check that the number of conversion specifications matches the number of input variables and that each conversion is appropriate for the corresponding variable.</a:t>
            </a:r>
          </a:p>
          <a:p>
            <a:r>
              <a:rPr lang="en-US" altLang="zh-CN">
                <a:ea typeface="宋体" panose="02010600030101010101" pitchFamily="2" charset="-122"/>
              </a:rPr>
              <a:t>Another trap involves the </a:t>
            </a:r>
            <a:r>
              <a:rPr lang="en-US" altLang="zh-CN">
                <a:latin typeface="Courier New" panose="02070309020205020404" pitchFamily="49" charset="0"/>
                <a:ea typeface="宋体" panose="02010600030101010101" pitchFamily="2" charset="-122"/>
                <a:cs typeface="Courier New" panose="02070309020205020404" pitchFamily="49" charset="0"/>
              </a:rPr>
              <a:t>&amp;</a:t>
            </a:r>
            <a:r>
              <a:rPr lang="en-US" altLang="zh-CN">
                <a:ea typeface="宋体" panose="02010600030101010101" pitchFamily="2" charset="-122"/>
              </a:rPr>
              <a:t> symbol, which normally precedes each variable in a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call.</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&amp;</a:t>
            </a:r>
            <a:r>
              <a:rPr lang="en-US" altLang="zh-CN">
                <a:ea typeface="宋体" panose="02010600030101010101" pitchFamily="2" charset="-122"/>
              </a:rPr>
              <a:t> is usually (but not always) required, and it’s the programmer’s responsibility to remember to use it.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FBD61A3-9CFA-0E64-C30E-86E0FCCC9B7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55AD1CA-3575-94DE-677A-F4902E76BD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611805-E5F7-B244-9BC2-390758A33052}"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A377C9F-2086-F3BA-2509-6194B915816B}"/>
              </a:ext>
            </a:extLst>
          </p:cNvPr>
          <p:cNvSpPr>
            <a:spLocks noGrp="1"/>
          </p:cNvSpPr>
          <p:nvPr>
            <p:ph type="title"/>
          </p:nvPr>
        </p:nvSpPr>
        <p:spPr/>
        <p:txBody>
          <a:bodyPr/>
          <a:lstStyle/>
          <a:p>
            <a:r>
              <a:rPr lang="en-US" altLang="zh-CN">
                <a:ea typeface="宋体" panose="02010600030101010101" pitchFamily="2" charset="-122"/>
              </a:rPr>
              <a:t>How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Works</a:t>
            </a:r>
          </a:p>
        </p:txBody>
      </p:sp>
      <p:sp>
        <p:nvSpPr>
          <p:cNvPr id="30723" name="Content Placeholder 2">
            <a:extLst>
              <a:ext uri="{FF2B5EF4-FFF2-40B4-BE49-F238E27FC236}">
                <a16:creationId xmlns:a16="http://schemas.microsoft.com/office/drawing/2014/main" id="{CAEAFD0A-31FE-004A-37ED-4189108E0ED6}"/>
              </a:ext>
            </a:extLst>
          </p:cNvPr>
          <p:cNvSpPr>
            <a:spLocks noGrp="1"/>
          </p:cNvSpPr>
          <p:nvPr>
            <p:ph idx="1"/>
          </p:nvPr>
        </p:nvSpPr>
        <p:spPr/>
        <p:txBody>
          <a:bodyPr/>
          <a:lstStyle/>
          <a:p>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tries to match groups of input characters with conversion specifications in the format string.</a:t>
            </a:r>
          </a:p>
          <a:p>
            <a:r>
              <a:rPr lang="en-US" altLang="zh-CN">
                <a:ea typeface="宋体" panose="02010600030101010101" pitchFamily="2" charset="-122"/>
              </a:rPr>
              <a:t>For each conversion specification,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tries to locate an item of the appropriate type in the input data, skipping blank space if necessary.</a:t>
            </a:r>
          </a:p>
          <a:p>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then reads the item, stopping when it reaches a character that can’t belong to the item.</a:t>
            </a:r>
          </a:p>
          <a:p>
            <a:pPr lvl="1"/>
            <a:r>
              <a:rPr lang="en-US" altLang="zh-CN">
                <a:ea typeface="宋体" panose="02010600030101010101" pitchFamily="2" charset="-122"/>
              </a:rPr>
              <a:t>If the item was read successfully,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continues processing the rest of the format string.</a:t>
            </a:r>
          </a:p>
          <a:p>
            <a:pPr lvl="1"/>
            <a:r>
              <a:rPr lang="en-US" altLang="zh-CN">
                <a:ea typeface="宋体" panose="02010600030101010101" pitchFamily="2" charset="-122"/>
              </a:rPr>
              <a:t>If not,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returns immediately.</a:t>
            </a:r>
          </a:p>
          <a:p>
            <a:pPr>
              <a:buFontTx/>
              <a:buNone/>
            </a:pPr>
            <a:endParaRPr lang="en-US" altLang="zh-CN" sz="2000">
              <a:ea typeface="宋体" panose="02010600030101010101" pitchFamily="2" charset="-122"/>
            </a:endParaRPr>
          </a:p>
          <a:p>
            <a:endParaRPr lang="en-US" altLang="zh-CN" sz="2000">
              <a:ea typeface="宋体" panose="02010600030101010101" pitchFamily="2" charset="-122"/>
            </a:endParaRPr>
          </a:p>
        </p:txBody>
      </p:sp>
      <p:sp>
        <p:nvSpPr>
          <p:cNvPr id="4" name="Footer Placeholder 3">
            <a:extLst>
              <a:ext uri="{FF2B5EF4-FFF2-40B4-BE49-F238E27FC236}">
                <a16:creationId xmlns:a16="http://schemas.microsoft.com/office/drawing/2014/main" id="{9316DBD5-B9B4-42AE-5C8E-E6248588248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CE5BCDA-424D-7AA9-07BE-9B6F992FD6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74DE62-AA23-1049-AFC2-CD6D77895A06}"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7C4E327-8A63-826B-617D-A0720A0A9506}"/>
              </a:ext>
            </a:extLst>
          </p:cNvPr>
          <p:cNvSpPr>
            <a:spLocks noGrp="1"/>
          </p:cNvSpPr>
          <p:nvPr>
            <p:ph type="title"/>
          </p:nvPr>
        </p:nvSpPr>
        <p:spPr/>
        <p:txBody>
          <a:bodyPr/>
          <a:lstStyle/>
          <a:p>
            <a:r>
              <a:rPr lang="en-US" altLang="zh-CN">
                <a:ea typeface="宋体" panose="02010600030101010101" pitchFamily="2" charset="-122"/>
              </a:rPr>
              <a:t>How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Works</a:t>
            </a:r>
          </a:p>
        </p:txBody>
      </p:sp>
      <p:sp>
        <p:nvSpPr>
          <p:cNvPr id="31747" name="Content Placeholder 2">
            <a:extLst>
              <a:ext uri="{FF2B5EF4-FFF2-40B4-BE49-F238E27FC236}">
                <a16:creationId xmlns:a16="http://schemas.microsoft.com/office/drawing/2014/main" id="{703BB0C9-F791-9AB8-2AA9-06AD09943350}"/>
              </a:ext>
            </a:extLst>
          </p:cNvPr>
          <p:cNvSpPr>
            <a:spLocks noGrp="1"/>
          </p:cNvSpPr>
          <p:nvPr>
            <p:ph idx="1"/>
          </p:nvPr>
        </p:nvSpPr>
        <p:spPr>
          <a:xfrm>
            <a:off x="685800" y="1524000"/>
            <a:ext cx="7924800" cy="4800600"/>
          </a:xfrm>
        </p:spPr>
        <p:txBody>
          <a:bodyPr/>
          <a:lstStyle/>
          <a:p>
            <a:r>
              <a:rPr lang="en-US" altLang="zh-CN" sz="2300" dirty="0">
                <a:ea typeface="宋体" panose="02010600030101010101" pitchFamily="2" charset="-122"/>
              </a:rPr>
              <a:t>As it searches for a number,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300" dirty="0">
                <a:ea typeface="宋体" panose="02010600030101010101" pitchFamily="2" charset="-122"/>
              </a:rPr>
              <a:t> ignores </a:t>
            </a:r>
            <a:r>
              <a:rPr lang="en-US" altLang="zh-CN" sz="2300" b="1" i="1" dirty="0">
                <a:ea typeface="宋体" panose="02010600030101010101" pitchFamily="2" charset="-122"/>
              </a:rPr>
              <a:t>white-space characters </a:t>
            </a:r>
            <a:r>
              <a:rPr lang="en-US" altLang="zh-CN" sz="2300" dirty="0">
                <a:ea typeface="宋体" panose="02010600030101010101" pitchFamily="2" charset="-122"/>
              </a:rPr>
              <a:t>(space, horizontal and vertical tab, form-feed, and new-line).</a:t>
            </a:r>
          </a:p>
          <a:p>
            <a:r>
              <a:rPr lang="en-US" altLang="zh-CN" sz="2300" dirty="0">
                <a:ea typeface="宋体" panose="02010600030101010101" pitchFamily="2" charset="-122"/>
              </a:rPr>
              <a:t>A call of </a:t>
            </a:r>
            <a:r>
              <a:rPr lang="en-US" altLang="zh-CN" sz="23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300" dirty="0">
                <a:ea typeface="宋体" panose="02010600030101010101" pitchFamily="2" charset="-122"/>
              </a:rPr>
              <a:t> that reads four numbers:</a:t>
            </a:r>
          </a:p>
          <a:p>
            <a:pPr>
              <a:lnSpc>
                <a:spcPct val="80000"/>
              </a:lnSpc>
              <a:spcBef>
                <a:spcPts val="800"/>
              </a:spcBef>
              <a:buFontTx/>
              <a:buNone/>
            </a:pPr>
            <a:r>
              <a:rPr lang="en-US" altLang="zh-CN" sz="18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1900" dirty="0">
                <a:latin typeface="Courier New" panose="02070309020205020404" pitchFamily="49" charset="0"/>
                <a:ea typeface="宋体" panose="02010600030101010101" pitchFamily="2" charset="-122"/>
                <a:cs typeface="Courier New" panose="02070309020205020404" pitchFamily="49" charset="0"/>
              </a:rPr>
              <a:t>("%</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d%d%f%f</a:t>
            </a:r>
            <a:r>
              <a:rPr lang="en-US" altLang="zh-CN" sz="1900" dirty="0">
                <a:latin typeface="Courier New" panose="02070309020205020404" pitchFamily="49" charset="0"/>
                <a:ea typeface="宋体" panose="02010600030101010101" pitchFamily="2" charset="-122"/>
                <a:cs typeface="Courier New" panose="02070309020205020404" pitchFamily="49" charset="0"/>
              </a:rPr>
              <a:t>", &amp;</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1900" dirty="0">
                <a:latin typeface="Courier New" panose="02070309020205020404" pitchFamily="49" charset="0"/>
                <a:ea typeface="宋体" panose="02010600030101010101" pitchFamily="2" charset="-122"/>
                <a:cs typeface="Courier New" panose="02070309020205020404" pitchFamily="49" charset="0"/>
              </a:rPr>
              <a:t>, &amp;j, &amp;x, &amp;y);</a:t>
            </a:r>
          </a:p>
          <a:p>
            <a:r>
              <a:rPr lang="en-US" altLang="zh-CN" sz="2300" dirty="0">
                <a:ea typeface="宋体" panose="02010600030101010101" pitchFamily="2" charset="-122"/>
              </a:rPr>
              <a:t>The numbers can be on one line or spread over several lines:</a:t>
            </a:r>
          </a:p>
          <a:p>
            <a:pPr>
              <a:lnSpc>
                <a:spcPct val="80000"/>
              </a:lnSpc>
              <a:spcBef>
                <a:spcPts val="800"/>
              </a:spcBef>
              <a:buFontTx/>
              <a:buNone/>
            </a:pPr>
            <a:r>
              <a:rPr lang="en-US" altLang="zh-CN" sz="21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a:latin typeface="Courier New" panose="02070309020205020404" pitchFamily="49" charset="0"/>
                <a:ea typeface="宋体" panose="02010600030101010101" pitchFamily="2" charset="-122"/>
                <a:cs typeface="Courier New" panose="02070309020205020404" pitchFamily="49" charset="0"/>
              </a:rPr>
              <a:t>   1</a:t>
            </a:r>
          </a:p>
          <a:p>
            <a:pPr>
              <a:lnSpc>
                <a:spcPct val="80000"/>
              </a:lnSpc>
              <a:spcBef>
                <a:spcPts val="2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-20   .3</a:t>
            </a:r>
          </a:p>
          <a:p>
            <a:pPr>
              <a:lnSpc>
                <a:spcPct val="80000"/>
              </a:lnSpc>
              <a:spcBef>
                <a:spcPts val="2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-4.0e3</a:t>
            </a:r>
          </a:p>
          <a:p>
            <a:r>
              <a:rPr lang="en-US" altLang="zh-CN" sz="23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300" dirty="0">
                <a:ea typeface="宋体" panose="02010600030101010101" pitchFamily="2" charset="-122"/>
              </a:rPr>
              <a:t> sees a stream of characters (</a:t>
            </a:r>
            <a:r>
              <a:rPr lang="en-US" altLang="zh-CN" sz="2300" dirty="0">
                <a:latin typeface="Courier New" panose="02070309020205020404" pitchFamily="49" charset="0"/>
                <a:ea typeface="宋体" panose="02010600030101010101" pitchFamily="2" charset="-122"/>
                <a:cs typeface="Courier New" panose="02070309020205020404" pitchFamily="49" charset="0"/>
              </a:rPr>
              <a:t>¤</a:t>
            </a:r>
            <a:r>
              <a:rPr lang="en-US" altLang="zh-CN" sz="2300" dirty="0">
                <a:ea typeface="宋体" panose="02010600030101010101" pitchFamily="2" charset="-122"/>
              </a:rPr>
              <a:t> represents new-line):</a:t>
            </a:r>
          </a:p>
          <a:p>
            <a:pPr>
              <a:lnSpc>
                <a:spcPct val="80000"/>
              </a:lnSpc>
              <a:spcBef>
                <a:spcPts val="80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••1¤-20•••.3¤•••-4.0e3¤</a:t>
            </a:r>
          </a:p>
          <a:p>
            <a:pPr>
              <a:lnSpc>
                <a:spcPct val="80000"/>
              </a:lnSpc>
              <a:spcBef>
                <a:spcPct val="0"/>
              </a:spcBef>
              <a:buFontTx/>
              <a:buNone/>
            </a:pPr>
            <a:r>
              <a:rPr lang="en-US" altLang="zh-CN" sz="19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err="1">
                <a:latin typeface="Courier New" panose="02070309020205020404" pitchFamily="49" charset="0"/>
                <a:ea typeface="宋体" panose="02010600030101010101" pitchFamily="2" charset="-122"/>
                <a:cs typeface="Courier New" panose="02070309020205020404" pitchFamily="49" charset="0"/>
              </a:rPr>
              <a:t>ssrsrrrsssrrssssrrrrrr</a:t>
            </a:r>
            <a:r>
              <a:rPr lang="en-US" altLang="zh-CN" sz="1900" dirty="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a:ea typeface="宋体" panose="02010600030101010101" pitchFamily="2" charset="-122"/>
              </a:rPr>
              <a:t>(</a:t>
            </a:r>
            <a:r>
              <a:rPr lang="en-US" altLang="zh-CN" sz="1900" dirty="0">
                <a:latin typeface="Courier New" panose="02070309020205020404" pitchFamily="49" charset="0"/>
                <a:ea typeface="宋体" panose="02010600030101010101" pitchFamily="2" charset="-122"/>
                <a:cs typeface="Courier New" panose="02070309020205020404" pitchFamily="49" charset="0"/>
              </a:rPr>
              <a:t>s</a:t>
            </a:r>
            <a:r>
              <a:rPr lang="en-US" altLang="zh-CN" sz="1900" dirty="0">
                <a:ea typeface="宋体" panose="02010600030101010101" pitchFamily="2" charset="-122"/>
              </a:rPr>
              <a:t> = skipped; </a:t>
            </a:r>
            <a:r>
              <a:rPr lang="en-US" altLang="zh-CN" sz="1900" dirty="0">
                <a:latin typeface="Courier New" panose="02070309020205020404" pitchFamily="49" charset="0"/>
                <a:ea typeface="宋体" panose="02010600030101010101" pitchFamily="2" charset="-122"/>
                <a:cs typeface="Courier New" panose="02070309020205020404" pitchFamily="49" charset="0"/>
              </a:rPr>
              <a:t>r</a:t>
            </a:r>
            <a:r>
              <a:rPr lang="en-US" altLang="zh-CN" sz="1900" dirty="0">
                <a:ea typeface="宋体" panose="02010600030101010101" pitchFamily="2" charset="-122"/>
              </a:rPr>
              <a:t> = read)</a:t>
            </a:r>
          </a:p>
          <a:p>
            <a:r>
              <a:rPr lang="en-US" altLang="zh-CN" sz="2300"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sz="2300" dirty="0">
                <a:ea typeface="宋体" panose="02010600030101010101" pitchFamily="2" charset="-122"/>
              </a:rPr>
              <a:t> “peeks” at the final new-line without reading it.</a:t>
            </a:r>
          </a:p>
        </p:txBody>
      </p:sp>
      <p:sp>
        <p:nvSpPr>
          <p:cNvPr id="4" name="Footer Placeholder 3">
            <a:extLst>
              <a:ext uri="{FF2B5EF4-FFF2-40B4-BE49-F238E27FC236}">
                <a16:creationId xmlns:a16="http://schemas.microsoft.com/office/drawing/2014/main" id="{FFB381BB-903F-7783-2842-8B26936A479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B1ED07E-1C2A-2290-BFA0-40C846F93E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801C55-BB23-FE4A-9060-CB995A2E6DCC}"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3D17A12-70E7-EB56-4780-A4EFE3450FB1}"/>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Function</a:t>
            </a:r>
          </a:p>
        </p:txBody>
      </p:sp>
      <p:sp>
        <p:nvSpPr>
          <p:cNvPr id="14339" name="Content Placeholder 2">
            <a:extLst>
              <a:ext uri="{FF2B5EF4-FFF2-40B4-BE49-F238E27FC236}">
                <a16:creationId xmlns:a16="http://schemas.microsoft.com/office/drawing/2014/main" id="{C63E3823-8C9F-BF1C-C0B7-3858E0305F45}"/>
              </a:ext>
            </a:extLst>
          </p:cNvPr>
          <p:cNvSpPr>
            <a:spLocks noGrp="1"/>
          </p:cNvSpPr>
          <p:nvPr>
            <p:ph idx="1"/>
          </p:nvPr>
        </p:nvSpPr>
        <p:spPr/>
        <p:txBody>
          <a:bodyPr/>
          <a:lstStyle/>
          <a:p>
            <a:r>
              <a:rPr lang="en-US" altLang="zh-CN" sz="2600">
                <a:ea typeface="宋体" panose="02010600030101010101" pitchFamily="2" charset="-122"/>
              </a:rPr>
              <a:t>The </a:t>
            </a:r>
            <a:r>
              <a:rPr lang="en-US" altLang="zh-CN" sz="2600">
                <a:latin typeface="Courier New" panose="02070309020205020404" pitchFamily="49" charset="0"/>
                <a:ea typeface="宋体" panose="02010600030101010101" pitchFamily="2" charset="-122"/>
                <a:cs typeface="Courier New" panose="02070309020205020404" pitchFamily="49" charset="0"/>
              </a:rPr>
              <a:t>printf</a:t>
            </a:r>
            <a:r>
              <a:rPr lang="en-US" altLang="zh-CN" sz="2600">
                <a:ea typeface="宋体" panose="02010600030101010101" pitchFamily="2" charset="-122"/>
              </a:rPr>
              <a:t> function must be supplied with a </a:t>
            </a:r>
            <a:r>
              <a:rPr lang="en-US" altLang="zh-CN" sz="2600" b="1" i="1">
                <a:ea typeface="宋体" panose="02010600030101010101" pitchFamily="2" charset="-122"/>
              </a:rPr>
              <a:t>format string, </a:t>
            </a:r>
            <a:r>
              <a:rPr lang="en-US" altLang="zh-CN" sz="2600">
                <a:ea typeface="宋体" panose="02010600030101010101" pitchFamily="2" charset="-122"/>
              </a:rPr>
              <a:t>followed by any values that are to be inserted into the string during printing:</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a:t>
            </a:r>
            <a:r>
              <a:rPr lang="en-US" altLang="zh-CN" sz="2200" i="1">
                <a:ea typeface="宋体" panose="02010600030101010101" pitchFamily="2" charset="-122"/>
                <a:cs typeface="Courier New" panose="02070309020205020404" pitchFamily="49" charset="0"/>
              </a:rPr>
              <a:t>string</a:t>
            </a:r>
            <a:r>
              <a:rPr lang="en-US" altLang="zh-CN" sz="2200">
                <a:latin typeface="Courier New" panose="02070309020205020404" pitchFamily="49" charset="0"/>
                <a:ea typeface="宋体" panose="02010600030101010101" pitchFamily="2" charset="-122"/>
                <a:cs typeface="Courier New" panose="02070309020205020404" pitchFamily="49" charset="0"/>
              </a:rPr>
              <a:t>, </a:t>
            </a:r>
            <a:r>
              <a:rPr lang="en-US" altLang="zh-CN" sz="2200" i="1">
                <a:ea typeface="宋体" panose="02010600030101010101" pitchFamily="2" charset="-122"/>
                <a:cs typeface="Courier New" panose="02070309020205020404" pitchFamily="49" charset="0"/>
              </a:rPr>
              <a:t>expr</a:t>
            </a:r>
            <a:r>
              <a:rPr lang="en-US" altLang="zh-CN" sz="2200">
                <a:ea typeface="宋体" panose="02010600030101010101" pitchFamily="2" charset="-122"/>
                <a:cs typeface="Courier New" panose="02070309020205020404" pitchFamily="49" charset="0"/>
              </a:rPr>
              <a:t>1</a:t>
            </a:r>
            <a:r>
              <a:rPr lang="en-US" altLang="zh-CN" sz="2200">
                <a:latin typeface="Courier New" panose="02070309020205020404" pitchFamily="49" charset="0"/>
                <a:ea typeface="宋体" panose="02010600030101010101" pitchFamily="2" charset="-122"/>
                <a:cs typeface="Courier New" panose="02070309020205020404" pitchFamily="49" charset="0"/>
              </a:rPr>
              <a:t>, </a:t>
            </a:r>
            <a:r>
              <a:rPr lang="en-US" altLang="zh-CN" sz="2200" i="1">
                <a:ea typeface="宋体" panose="02010600030101010101" pitchFamily="2" charset="-122"/>
                <a:cs typeface="Courier New" panose="02070309020205020404" pitchFamily="49" charset="0"/>
              </a:rPr>
              <a:t>expr</a:t>
            </a:r>
            <a:r>
              <a:rPr lang="en-US" altLang="zh-CN" sz="2200">
                <a:ea typeface="宋体" panose="02010600030101010101" pitchFamily="2" charset="-122"/>
                <a:cs typeface="Courier New" panose="02070309020205020404" pitchFamily="49" charset="0"/>
              </a:rPr>
              <a:t>2</a:t>
            </a:r>
            <a:r>
              <a:rPr lang="en-US" altLang="zh-CN" sz="2200">
                <a:latin typeface="Courier New" panose="02070309020205020404" pitchFamily="49" charset="0"/>
                <a:ea typeface="宋体" panose="02010600030101010101" pitchFamily="2" charset="-122"/>
                <a:cs typeface="Courier New" panose="02070309020205020404" pitchFamily="49" charset="0"/>
              </a:rPr>
              <a:t>, …);</a:t>
            </a:r>
            <a:endParaRPr lang="en-US" altLang="zh-CN" sz="2200">
              <a:ea typeface="宋体" panose="02010600030101010101" pitchFamily="2" charset="-122"/>
            </a:endParaRPr>
          </a:p>
          <a:p>
            <a:r>
              <a:rPr lang="en-US" altLang="zh-CN" sz="2600">
                <a:ea typeface="宋体" panose="02010600030101010101" pitchFamily="2" charset="-122"/>
              </a:rPr>
              <a:t>The format string may contain both ordinary characters and </a:t>
            </a:r>
            <a:r>
              <a:rPr lang="en-US" altLang="zh-CN" sz="2600" b="1" i="1">
                <a:ea typeface="宋体" panose="02010600030101010101" pitchFamily="2" charset="-122"/>
              </a:rPr>
              <a:t>conversion specifications, </a:t>
            </a:r>
            <a:r>
              <a:rPr lang="en-US" altLang="zh-CN" sz="2600">
                <a:ea typeface="宋体" panose="02010600030101010101" pitchFamily="2" charset="-122"/>
              </a:rPr>
              <a:t>which begin with the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a:ea typeface="宋体" panose="02010600030101010101" pitchFamily="2" charset="-122"/>
              </a:rPr>
              <a:t> character.</a:t>
            </a:r>
          </a:p>
          <a:p>
            <a:r>
              <a:rPr lang="en-US" altLang="zh-CN" sz="2600">
                <a:ea typeface="宋体" panose="02010600030101010101" pitchFamily="2" charset="-122"/>
              </a:rPr>
              <a:t>A conversion specification is a placeholder representing a value to be filled in during printing.</a:t>
            </a:r>
          </a:p>
          <a:p>
            <a:pPr lvl="1"/>
            <a:r>
              <a:rPr lang="en-US" altLang="zh-CN" sz="2200">
                <a:latin typeface="Courier New" panose="02070309020205020404" pitchFamily="49" charset="0"/>
                <a:ea typeface="宋体" panose="02010600030101010101" pitchFamily="2" charset="-122"/>
                <a:cs typeface="Courier New" panose="02070309020205020404" pitchFamily="49" charset="0"/>
              </a:rPr>
              <a:t>%d</a:t>
            </a:r>
            <a:r>
              <a:rPr lang="en-US" altLang="zh-CN" sz="2200">
                <a:ea typeface="宋体" panose="02010600030101010101" pitchFamily="2" charset="-122"/>
              </a:rPr>
              <a:t> is used for </a:t>
            </a:r>
            <a:r>
              <a:rPr lang="en-US" altLang="zh-CN" sz="2200">
                <a:latin typeface="Courier New" panose="02070309020205020404" pitchFamily="49" charset="0"/>
                <a:ea typeface="宋体" panose="02010600030101010101" pitchFamily="2" charset="-122"/>
                <a:cs typeface="Courier New" panose="02070309020205020404" pitchFamily="49" charset="0"/>
              </a:rPr>
              <a:t>int</a:t>
            </a:r>
            <a:r>
              <a:rPr lang="en-US" altLang="zh-CN" sz="2200">
                <a:ea typeface="宋体" panose="02010600030101010101" pitchFamily="2" charset="-122"/>
              </a:rPr>
              <a:t> values</a:t>
            </a:r>
          </a:p>
          <a:p>
            <a:pPr lvl="1"/>
            <a:r>
              <a:rPr lang="en-US" altLang="zh-CN" sz="2200">
                <a:latin typeface="Courier New" panose="02070309020205020404" pitchFamily="49" charset="0"/>
                <a:ea typeface="宋体" panose="02010600030101010101" pitchFamily="2" charset="-122"/>
                <a:cs typeface="Courier New" panose="02070309020205020404" pitchFamily="49" charset="0"/>
              </a:rPr>
              <a:t>%f</a:t>
            </a:r>
            <a:r>
              <a:rPr lang="en-US" altLang="zh-CN" sz="2200">
                <a:ea typeface="宋体" panose="02010600030101010101" pitchFamily="2" charset="-122"/>
              </a:rPr>
              <a:t> is used for </a:t>
            </a:r>
            <a:r>
              <a:rPr lang="en-US" altLang="zh-CN" sz="2200">
                <a:latin typeface="Courier New" panose="02070309020205020404" pitchFamily="49" charset="0"/>
                <a:ea typeface="宋体" panose="02010600030101010101" pitchFamily="2" charset="-122"/>
                <a:cs typeface="Courier New" panose="02070309020205020404" pitchFamily="49" charset="0"/>
              </a:rPr>
              <a:t>float</a:t>
            </a:r>
            <a:r>
              <a:rPr lang="en-US" altLang="zh-CN" sz="2200">
                <a:ea typeface="宋体" panose="02010600030101010101" pitchFamily="2" charset="-122"/>
              </a:rPr>
              <a:t> values</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0F1EBC65-3F58-673A-FABE-BC55BF8A5E1C}"/>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AB6D2B4-90B2-3CC6-F00D-EFEA3C6A45A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19BD1C-3EC0-944E-9623-B2F76AFED6EA}"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15ED054-469D-5302-BD05-8C8A980E95F4}"/>
              </a:ext>
            </a:extLst>
          </p:cNvPr>
          <p:cNvSpPr>
            <a:spLocks noGrp="1"/>
          </p:cNvSpPr>
          <p:nvPr>
            <p:ph type="title"/>
          </p:nvPr>
        </p:nvSpPr>
        <p:spPr/>
        <p:txBody>
          <a:bodyPr/>
          <a:lstStyle/>
          <a:p>
            <a:r>
              <a:rPr lang="en-US" altLang="zh-CN">
                <a:ea typeface="宋体" panose="02010600030101010101" pitchFamily="2" charset="-122"/>
              </a:rPr>
              <a:t>How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Works</a:t>
            </a:r>
          </a:p>
        </p:txBody>
      </p:sp>
      <p:sp>
        <p:nvSpPr>
          <p:cNvPr id="3" name="Content Placeholder 2">
            <a:extLst>
              <a:ext uri="{FF2B5EF4-FFF2-40B4-BE49-F238E27FC236}">
                <a16:creationId xmlns:a16="http://schemas.microsoft.com/office/drawing/2014/main" id="{101E2F62-0967-42E3-B7D7-ED140AE33C39}"/>
              </a:ext>
            </a:extLst>
          </p:cNvPr>
          <p:cNvSpPr>
            <a:spLocks noGrp="1"/>
          </p:cNvSpPr>
          <p:nvPr>
            <p:ph idx="1"/>
          </p:nvPr>
        </p:nvSpPr>
        <p:spPr>
          <a:xfrm>
            <a:off x="685800" y="1524000"/>
            <a:ext cx="7848600" cy="4800600"/>
          </a:xfrm>
        </p:spPr>
        <p:txBody>
          <a:bodyPr/>
          <a:lstStyle/>
          <a:p>
            <a:pPr>
              <a:defRPr/>
            </a:pPr>
            <a:r>
              <a:rPr lang="en-US" dirty="0"/>
              <a:t>When asked to read an integer, </a:t>
            </a:r>
            <a:r>
              <a:rPr lang="en-US" dirty="0" err="1">
                <a:latin typeface="Courier New" pitchFamily="49" charset="0"/>
                <a:cs typeface="Courier New" pitchFamily="49" charset="0"/>
              </a:rPr>
              <a:t>scanf</a:t>
            </a:r>
            <a:r>
              <a:rPr lang="en-US" dirty="0"/>
              <a:t> first searches for a digit, a plus sign, or a minus sign; it then reads digits until it reaches a </a:t>
            </a:r>
            <a:r>
              <a:rPr lang="en-US" dirty="0" err="1"/>
              <a:t>nondigit</a:t>
            </a:r>
            <a:r>
              <a:rPr lang="en-US" dirty="0"/>
              <a:t>.</a:t>
            </a:r>
          </a:p>
          <a:p>
            <a:pPr>
              <a:defRPr/>
            </a:pPr>
            <a:r>
              <a:rPr lang="en-US" dirty="0"/>
              <a:t>When asked to read a floating-point number, </a:t>
            </a:r>
            <a:r>
              <a:rPr lang="en-US" dirty="0" err="1">
                <a:latin typeface="Courier New" pitchFamily="49" charset="0"/>
                <a:cs typeface="Courier New" pitchFamily="49" charset="0"/>
              </a:rPr>
              <a:t>scanf</a:t>
            </a:r>
            <a:r>
              <a:rPr lang="en-US" dirty="0"/>
              <a:t> looks for</a:t>
            </a:r>
          </a:p>
          <a:p>
            <a:pPr lvl="1">
              <a:spcBef>
                <a:spcPts val="0"/>
              </a:spcBef>
              <a:defRPr/>
            </a:pPr>
            <a:r>
              <a:rPr lang="en-US" dirty="0">
                <a:ea typeface="+mn-ea"/>
                <a:cs typeface="+mn-cs"/>
              </a:rPr>
              <a:t>a plus or minus sign (optional), followed by</a:t>
            </a:r>
          </a:p>
          <a:p>
            <a:pPr lvl="1">
              <a:spcBef>
                <a:spcPts val="0"/>
              </a:spcBef>
              <a:defRPr/>
            </a:pPr>
            <a:r>
              <a:rPr lang="en-US" dirty="0">
                <a:ea typeface="+mn-ea"/>
                <a:cs typeface="+mn-cs"/>
              </a:rPr>
              <a:t>digits (possibly containing a decimal point), followed by</a:t>
            </a:r>
          </a:p>
          <a:p>
            <a:pPr lvl="1">
              <a:spcBef>
                <a:spcPts val="0"/>
              </a:spcBef>
              <a:defRPr/>
            </a:pPr>
            <a:r>
              <a:rPr lang="en-US" dirty="0">
                <a:ea typeface="+mn-ea"/>
                <a:cs typeface="+mn-cs"/>
              </a:rPr>
              <a:t>an exponent (optional). An exponent consists of the letter </a:t>
            </a:r>
            <a:r>
              <a:rPr lang="en-US" dirty="0">
                <a:latin typeface="Courier New" pitchFamily="49" charset="0"/>
                <a:ea typeface="+mn-ea"/>
                <a:cs typeface="Courier New" pitchFamily="49" charset="0"/>
              </a:rPr>
              <a:t>e</a:t>
            </a:r>
            <a:r>
              <a:rPr lang="en-US" dirty="0">
                <a:ea typeface="+mn-ea"/>
                <a:cs typeface="+mn-cs"/>
              </a:rPr>
              <a:t> (or </a:t>
            </a:r>
            <a:r>
              <a:rPr lang="en-US" dirty="0">
                <a:latin typeface="Courier New" pitchFamily="49" charset="0"/>
                <a:ea typeface="+mn-ea"/>
                <a:cs typeface="Courier New" pitchFamily="49" charset="0"/>
              </a:rPr>
              <a:t>E</a:t>
            </a:r>
            <a:r>
              <a:rPr lang="en-US" dirty="0">
                <a:ea typeface="+mn-ea"/>
                <a:cs typeface="+mn-cs"/>
              </a:rPr>
              <a:t>), an optional sign, and one or more digits.</a:t>
            </a:r>
          </a:p>
          <a:p>
            <a:pPr>
              <a:defRPr/>
            </a:pPr>
            <a:r>
              <a:rPr lang="en-US" dirty="0">
                <a:latin typeface="Courier New" pitchFamily="49" charset="0"/>
                <a:cs typeface="Courier New" pitchFamily="49" charset="0"/>
              </a:rPr>
              <a:t>%e</a:t>
            </a:r>
            <a:r>
              <a:rPr lang="en-US" dirty="0"/>
              <a:t>, </a:t>
            </a:r>
            <a:r>
              <a:rPr lang="en-US" dirty="0">
                <a:latin typeface="Courier New" pitchFamily="49" charset="0"/>
                <a:cs typeface="Courier New" pitchFamily="49" charset="0"/>
              </a:rPr>
              <a:t>%f</a:t>
            </a:r>
            <a:r>
              <a:rPr lang="en-US" dirty="0"/>
              <a:t>, and </a:t>
            </a:r>
            <a:r>
              <a:rPr lang="en-US" dirty="0">
                <a:latin typeface="Courier New" pitchFamily="49" charset="0"/>
                <a:cs typeface="Courier New" pitchFamily="49" charset="0"/>
              </a:rPr>
              <a:t>%g</a:t>
            </a:r>
            <a:r>
              <a:rPr lang="en-US" dirty="0"/>
              <a:t> are interchangeable when used with </a:t>
            </a:r>
            <a:r>
              <a:rPr lang="en-US" dirty="0" err="1">
                <a:latin typeface="Courier New" pitchFamily="49" charset="0"/>
                <a:cs typeface="Courier New" pitchFamily="49" charset="0"/>
              </a:rPr>
              <a:t>scanf</a:t>
            </a:r>
            <a:r>
              <a:rPr lang="en-US" dirty="0"/>
              <a:t>.</a:t>
            </a:r>
          </a:p>
        </p:txBody>
      </p:sp>
      <p:sp>
        <p:nvSpPr>
          <p:cNvPr id="4" name="Footer Placeholder 3">
            <a:extLst>
              <a:ext uri="{FF2B5EF4-FFF2-40B4-BE49-F238E27FC236}">
                <a16:creationId xmlns:a16="http://schemas.microsoft.com/office/drawing/2014/main" id="{BB7C9A53-6844-C1D2-97A5-B4294BB57FE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E7C6C908-42DF-8FB8-54BD-CA1992DB830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3583A2-4661-FC4A-AB30-56CD5B0555D8}"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C8D8209-9A31-3A76-E071-D6D86D02F4DD}"/>
              </a:ext>
            </a:extLst>
          </p:cNvPr>
          <p:cNvSpPr>
            <a:spLocks noGrp="1"/>
          </p:cNvSpPr>
          <p:nvPr>
            <p:ph type="title"/>
          </p:nvPr>
        </p:nvSpPr>
        <p:spPr/>
        <p:txBody>
          <a:bodyPr/>
          <a:lstStyle/>
          <a:p>
            <a:r>
              <a:rPr lang="en-US" altLang="zh-CN">
                <a:ea typeface="宋体" panose="02010600030101010101" pitchFamily="2" charset="-122"/>
              </a:rPr>
              <a:t>How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Works</a:t>
            </a:r>
          </a:p>
        </p:txBody>
      </p:sp>
      <p:sp>
        <p:nvSpPr>
          <p:cNvPr id="33795" name="Content Placeholder 2">
            <a:extLst>
              <a:ext uri="{FF2B5EF4-FFF2-40B4-BE49-F238E27FC236}">
                <a16:creationId xmlns:a16="http://schemas.microsoft.com/office/drawing/2014/main" id="{B1A85C35-7C26-9BDB-C05F-6312A8E93047}"/>
              </a:ext>
            </a:extLst>
          </p:cNvPr>
          <p:cNvSpPr>
            <a:spLocks noGrp="1"/>
          </p:cNvSpPr>
          <p:nvPr>
            <p:ph idx="1"/>
          </p:nvPr>
        </p:nvSpPr>
        <p:spPr/>
        <p:txBody>
          <a:bodyPr/>
          <a:lstStyle/>
          <a:p>
            <a:r>
              <a:rPr lang="en-US" altLang="zh-CN">
                <a:ea typeface="宋体" panose="02010600030101010101" pitchFamily="2" charset="-122"/>
              </a:rPr>
              <a:t>When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encounters a character that can’t be part of the current item, the character is “put back” to be read again during the scanning of the next input item or during the next call of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a:t>
            </a:r>
          </a:p>
        </p:txBody>
      </p:sp>
      <p:sp>
        <p:nvSpPr>
          <p:cNvPr id="4" name="Footer Placeholder 3">
            <a:extLst>
              <a:ext uri="{FF2B5EF4-FFF2-40B4-BE49-F238E27FC236}">
                <a16:creationId xmlns:a16="http://schemas.microsoft.com/office/drawing/2014/main" id="{1AF40F8F-A6D0-D192-E7EE-F5571CCDA3CD}"/>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D5A2A0DA-06B2-114E-701B-AEC8A0F8D03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480EB0-A9F3-5C49-B3C9-74248CE2F6DF}"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4B2365F-3BA4-164B-480F-9BD40D178DD5}"/>
              </a:ext>
            </a:extLst>
          </p:cNvPr>
          <p:cNvSpPr>
            <a:spLocks noGrp="1"/>
          </p:cNvSpPr>
          <p:nvPr>
            <p:ph type="title"/>
          </p:nvPr>
        </p:nvSpPr>
        <p:spPr/>
        <p:txBody>
          <a:bodyPr/>
          <a:lstStyle/>
          <a:p>
            <a:r>
              <a:rPr lang="en-US" altLang="zh-CN">
                <a:ea typeface="宋体" panose="02010600030101010101" pitchFamily="2" charset="-122"/>
              </a:rPr>
              <a:t>How </a:t>
            </a:r>
            <a:r>
              <a:rPr lang="en-US" altLang="zh-CN" b="1">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Works</a:t>
            </a:r>
          </a:p>
        </p:txBody>
      </p:sp>
      <p:sp>
        <p:nvSpPr>
          <p:cNvPr id="34819" name="Content Placeholder 2">
            <a:extLst>
              <a:ext uri="{FF2B5EF4-FFF2-40B4-BE49-F238E27FC236}">
                <a16:creationId xmlns:a16="http://schemas.microsoft.com/office/drawing/2014/main" id="{80AAFF80-46FA-2468-6D68-3404238A3B59}"/>
              </a:ext>
            </a:extLst>
          </p:cNvPr>
          <p:cNvSpPr>
            <a:spLocks noGrp="1"/>
          </p:cNvSpPr>
          <p:nvPr>
            <p:ph idx="1"/>
          </p:nvPr>
        </p:nvSpPr>
        <p:spPr/>
        <p:txBody>
          <a:bodyPr/>
          <a:lstStyle/>
          <a:p>
            <a:r>
              <a:rPr lang="en-US" altLang="zh-CN">
                <a:ea typeface="宋体" panose="02010600030101010101" pitchFamily="2" charset="-122"/>
              </a:rPr>
              <a:t>Sample input: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1-20.3-4.0e3¤</a:t>
            </a:r>
          </a:p>
          <a:p>
            <a:r>
              <a:rPr lang="en-US" altLang="zh-CN">
                <a:ea typeface="宋体" panose="02010600030101010101" pitchFamily="2" charset="-122"/>
              </a:rPr>
              <a:t>The call of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is the same as before:</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scanf("%d%d%f%f", &amp;i, &amp;j, &amp;x, &amp;y);</a:t>
            </a:r>
          </a:p>
          <a:p>
            <a:r>
              <a:rPr lang="en-US" altLang="zh-CN">
                <a:ea typeface="宋体" panose="02010600030101010101" pitchFamily="2" charset="-122"/>
              </a:rPr>
              <a:t>Here’s how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would process the new input:</a:t>
            </a:r>
          </a:p>
          <a:p>
            <a:pPr lvl="1"/>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Stores 1 into </a:t>
            </a:r>
            <a:r>
              <a:rPr lang="en-US" altLang="zh-CN">
                <a:latin typeface="Courier New" panose="02070309020205020404" pitchFamily="49" charset="0"/>
                <a:ea typeface="宋体" panose="02010600030101010101" pitchFamily="2" charset="-122"/>
                <a:cs typeface="Courier New" panose="02070309020205020404" pitchFamily="49" charset="0"/>
              </a:rPr>
              <a:t>i</a:t>
            </a:r>
            <a:r>
              <a:rPr lang="en-US" altLang="zh-CN">
                <a:ea typeface="宋体" panose="02010600030101010101" pitchFamily="2" charset="-122"/>
              </a:rPr>
              <a:t> and puts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character back.</a:t>
            </a:r>
          </a:p>
          <a:p>
            <a:pPr lvl="1"/>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Stores –20 into </a:t>
            </a:r>
            <a:r>
              <a:rPr lang="en-US" altLang="zh-CN">
                <a:latin typeface="Courier New" panose="02070309020205020404" pitchFamily="49" charset="0"/>
                <a:ea typeface="宋体" panose="02010600030101010101" pitchFamily="2" charset="-122"/>
                <a:cs typeface="Courier New" panose="02070309020205020404" pitchFamily="49" charset="0"/>
              </a:rPr>
              <a:t>j</a:t>
            </a:r>
            <a:r>
              <a:rPr lang="en-US" altLang="zh-CN">
                <a:ea typeface="宋体" panose="02010600030101010101" pitchFamily="2" charset="-122"/>
              </a:rPr>
              <a:t> and puts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character back.</a:t>
            </a:r>
          </a:p>
          <a:p>
            <a:pPr lvl="1"/>
            <a:r>
              <a:rPr lang="en-US" altLang="zh-CN">
                <a:latin typeface="Courier New" panose="02070309020205020404" pitchFamily="49" charset="0"/>
                <a:ea typeface="宋体" panose="02010600030101010101" pitchFamily="2" charset="-122"/>
                <a:cs typeface="Courier New" panose="02070309020205020404" pitchFamily="49" charset="0"/>
              </a:rPr>
              <a:t>%f</a:t>
            </a:r>
            <a:r>
              <a:rPr lang="en-US" altLang="zh-CN">
                <a:ea typeface="宋体" panose="02010600030101010101" pitchFamily="2" charset="-122"/>
              </a:rPr>
              <a:t>. Stores 0.3 into </a:t>
            </a:r>
            <a:r>
              <a:rPr lang="en-US" altLang="zh-CN">
                <a:latin typeface="Courier New" panose="02070309020205020404" pitchFamily="49" charset="0"/>
                <a:ea typeface="宋体" panose="02010600030101010101" pitchFamily="2" charset="-122"/>
                <a:cs typeface="Courier New" panose="02070309020205020404" pitchFamily="49" charset="0"/>
              </a:rPr>
              <a:t>x</a:t>
            </a:r>
            <a:r>
              <a:rPr lang="en-US" altLang="zh-CN">
                <a:ea typeface="宋体" panose="02010600030101010101" pitchFamily="2" charset="-122"/>
              </a:rPr>
              <a:t> and puts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character back. </a:t>
            </a:r>
          </a:p>
          <a:p>
            <a:pPr lvl="1"/>
            <a:r>
              <a:rPr lang="en-US" altLang="zh-CN">
                <a:latin typeface="Courier New" panose="02070309020205020404" pitchFamily="49" charset="0"/>
                <a:ea typeface="宋体" panose="02010600030101010101" pitchFamily="2" charset="-122"/>
                <a:cs typeface="Courier New" panose="02070309020205020404" pitchFamily="49" charset="0"/>
              </a:rPr>
              <a:t>%f</a:t>
            </a:r>
            <a:r>
              <a:rPr lang="en-US" altLang="zh-CN">
                <a:ea typeface="宋体" panose="02010600030101010101" pitchFamily="2" charset="-122"/>
              </a:rPr>
              <a:t>. Stores –4.0 × 103 into </a:t>
            </a:r>
            <a:r>
              <a:rPr lang="en-US" altLang="zh-CN">
                <a:latin typeface="Courier New" panose="02070309020205020404" pitchFamily="49" charset="0"/>
                <a:ea typeface="宋体" panose="02010600030101010101" pitchFamily="2" charset="-122"/>
                <a:cs typeface="Courier New" panose="02070309020205020404" pitchFamily="49" charset="0"/>
              </a:rPr>
              <a:t>y</a:t>
            </a:r>
            <a:r>
              <a:rPr lang="en-US" altLang="zh-CN">
                <a:ea typeface="宋体" panose="02010600030101010101" pitchFamily="2" charset="-122"/>
              </a:rPr>
              <a:t> and puts the new-line character back.</a:t>
            </a:r>
          </a:p>
          <a:p>
            <a:pPr>
              <a:buFontTx/>
              <a:buNone/>
            </a:pPr>
            <a:endParaRPr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169B70A-6AA9-4A0C-DBE2-60F28200025A}"/>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C1A79C6-A76A-D053-DDB4-F6107ECE16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BD82CF-22E3-AC4D-B973-6ED5CEFB1076}"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DD2DB64-52D8-1B3F-E97E-458032D6307C}"/>
              </a:ext>
            </a:extLst>
          </p:cNvPr>
          <p:cNvSpPr>
            <a:spLocks noGrp="1"/>
          </p:cNvSpPr>
          <p:nvPr>
            <p:ph type="title"/>
          </p:nvPr>
        </p:nvSpPr>
        <p:spPr/>
        <p:txBody>
          <a:bodyPr/>
          <a:lstStyle/>
          <a:p>
            <a:r>
              <a:rPr lang="en-US" altLang="zh-CN">
                <a:ea typeface="宋体" panose="02010600030101010101" pitchFamily="2" charset="-122"/>
              </a:rPr>
              <a:t>Ordinary Characters in Format Strings</a:t>
            </a:r>
          </a:p>
        </p:txBody>
      </p:sp>
      <p:sp>
        <p:nvSpPr>
          <p:cNvPr id="3" name="Content Placeholder 2">
            <a:extLst>
              <a:ext uri="{FF2B5EF4-FFF2-40B4-BE49-F238E27FC236}">
                <a16:creationId xmlns:a16="http://schemas.microsoft.com/office/drawing/2014/main" id="{8536D109-79F5-6C27-501C-2378BCF7B2A7}"/>
              </a:ext>
            </a:extLst>
          </p:cNvPr>
          <p:cNvSpPr>
            <a:spLocks noGrp="1"/>
          </p:cNvSpPr>
          <p:nvPr>
            <p:ph idx="1"/>
          </p:nvPr>
        </p:nvSpPr>
        <p:spPr/>
        <p:txBody>
          <a:bodyPr/>
          <a:lstStyle/>
          <a:p>
            <a:pPr>
              <a:defRPr/>
            </a:pPr>
            <a:r>
              <a:rPr lang="en-US" dirty="0"/>
              <a:t>When it encounters one or more white-space characters in a format string, </a:t>
            </a:r>
            <a:r>
              <a:rPr lang="en-US" dirty="0" err="1">
                <a:latin typeface="Courier New" pitchFamily="49" charset="0"/>
                <a:cs typeface="Courier New" pitchFamily="49" charset="0"/>
              </a:rPr>
              <a:t>scanf</a:t>
            </a:r>
            <a:r>
              <a:rPr lang="en-US" dirty="0"/>
              <a:t> reads white-space characters from the input until it reaches a non-white-space character (which is “put back”).</a:t>
            </a:r>
          </a:p>
          <a:p>
            <a:pPr>
              <a:defRPr/>
            </a:pPr>
            <a:r>
              <a:rPr lang="en-US" dirty="0"/>
              <a:t>When it encounters a non-white-space character in a format string, </a:t>
            </a:r>
            <a:r>
              <a:rPr lang="en-US" dirty="0" err="1">
                <a:latin typeface="Courier New" pitchFamily="49" charset="0"/>
                <a:cs typeface="Courier New" pitchFamily="49" charset="0"/>
              </a:rPr>
              <a:t>scanf</a:t>
            </a:r>
            <a:r>
              <a:rPr lang="en-US" dirty="0"/>
              <a:t> compares it with the next input character.</a:t>
            </a:r>
          </a:p>
          <a:p>
            <a:pPr lvl="1">
              <a:defRPr/>
            </a:pPr>
            <a:r>
              <a:rPr lang="en-US" dirty="0">
                <a:ea typeface="+mn-ea"/>
                <a:cs typeface="+mn-cs"/>
              </a:rPr>
              <a:t>If they match, </a:t>
            </a:r>
            <a:r>
              <a:rPr lang="en-US" dirty="0" err="1">
                <a:latin typeface="Courier New" pitchFamily="49" charset="0"/>
                <a:ea typeface="+mn-ea"/>
                <a:cs typeface="Courier New" pitchFamily="49" charset="0"/>
              </a:rPr>
              <a:t>scanf</a:t>
            </a:r>
            <a:r>
              <a:rPr lang="en-US" dirty="0">
                <a:ea typeface="+mn-ea"/>
                <a:cs typeface="+mn-cs"/>
              </a:rPr>
              <a:t> discards the input character and continues processing the format string.</a:t>
            </a:r>
          </a:p>
          <a:p>
            <a:pPr lvl="1">
              <a:defRPr/>
            </a:pPr>
            <a:r>
              <a:rPr lang="en-US" dirty="0">
                <a:ea typeface="+mn-ea"/>
                <a:cs typeface="+mn-cs"/>
              </a:rPr>
              <a:t>If they don’t match, </a:t>
            </a:r>
            <a:r>
              <a:rPr lang="en-US" dirty="0" err="1">
                <a:latin typeface="Courier New" pitchFamily="49" charset="0"/>
                <a:ea typeface="+mn-ea"/>
                <a:cs typeface="Courier New" pitchFamily="49" charset="0"/>
              </a:rPr>
              <a:t>scanf</a:t>
            </a:r>
            <a:r>
              <a:rPr lang="en-US" dirty="0">
                <a:ea typeface="+mn-ea"/>
                <a:cs typeface="+mn-cs"/>
              </a:rPr>
              <a:t> puts the offending character back into the input, then aborts.</a:t>
            </a:r>
          </a:p>
        </p:txBody>
      </p:sp>
      <p:sp>
        <p:nvSpPr>
          <p:cNvPr id="4" name="Footer Placeholder 3">
            <a:extLst>
              <a:ext uri="{FF2B5EF4-FFF2-40B4-BE49-F238E27FC236}">
                <a16:creationId xmlns:a16="http://schemas.microsoft.com/office/drawing/2014/main" id="{907B6A36-BC48-D54B-61F2-5EDF88157EA0}"/>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1205038F-ACDF-ED0D-6765-2800DF36AE7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894106-AAB7-324B-A4EC-7116468901FC}"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EDB96F21-2021-9EEE-CC7E-BABA230C8B75}"/>
              </a:ext>
            </a:extLst>
          </p:cNvPr>
          <p:cNvSpPr>
            <a:spLocks noGrp="1"/>
          </p:cNvSpPr>
          <p:nvPr>
            <p:ph type="title"/>
          </p:nvPr>
        </p:nvSpPr>
        <p:spPr/>
        <p:txBody>
          <a:bodyPr/>
          <a:lstStyle/>
          <a:p>
            <a:r>
              <a:rPr lang="en-US" altLang="zh-CN">
                <a:ea typeface="宋体" panose="02010600030101010101" pitchFamily="2" charset="-122"/>
              </a:rPr>
              <a:t>Ordinary Characters in Format Strings</a:t>
            </a:r>
          </a:p>
        </p:txBody>
      </p:sp>
      <p:sp>
        <p:nvSpPr>
          <p:cNvPr id="36867" name="Content Placeholder 2">
            <a:extLst>
              <a:ext uri="{FF2B5EF4-FFF2-40B4-BE49-F238E27FC236}">
                <a16:creationId xmlns:a16="http://schemas.microsoft.com/office/drawing/2014/main" id="{936807FC-D285-C345-7659-B31CBF0AEE53}"/>
              </a:ext>
            </a:extLst>
          </p:cNvPr>
          <p:cNvSpPr>
            <a:spLocks noGrp="1"/>
          </p:cNvSpPr>
          <p:nvPr>
            <p:ph idx="1"/>
          </p:nvPr>
        </p:nvSpPr>
        <p:spPr/>
        <p:txBody>
          <a:bodyPr/>
          <a:lstStyle/>
          <a:p>
            <a:r>
              <a:rPr lang="en-US" altLang="zh-CN">
                <a:ea typeface="宋体" panose="02010600030101010101" pitchFamily="2" charset="-122"/>
              </a:rPr>
              <a:t>Examples:</a:t>
            </a:r>
          </a:p>
          <a:p>
            <a:pPr lvl="1"/>
            <a:r>
              <a:rPr lang="en-US" altLang="zh-CN">
                <a:ea typeface="宋体" panose="02010600030101010101" pitchFamily="2" charset="-122"/>
              </a:rPr>
              <a:t>If the format string is </a:t>
            </a:r>
            <a:r>
              <a:rPr lang="en-US" altLang="zh-CN">
                <a:latin typeface="Courier New" panose="02070309020205020404" pitchFamily="49" charset="0"/>
                <a:ea typeface="宋体" panose="02010600030101010101" pitchFamily="2" charset="-122"/>
                <a:cs typeface="Courier New" panose="02070309020205020404" pitchFamily="49" charset="0"/>
              </a:rPr>
              <a:t>"%d/%d"</a:t>
            </a:r>
            <a:r>
              <a:rPr lang="en-US" altLang="zh-CN">
                <a:ea typeface="宋体" panose="02010600030101010101" pitchFamily="2" charset="-122"/>
              </a:rPr>
              <a:t> and the input is </a:t>
            </a:r>
            <a:r>
              <a:rPr lang="en-US" altLang="zh-CN">
                <a:latin typeface="Courier New" panose="02070309020205020404" pitchFamily="49" charset="0"/>
                <a:ea typeface="宋体" panose="02010600030101010101" pitchFamily="2" charset="-122"/>
                <a:cs typeface="Courier New" panose="02070309020205020404" pitchFamily="49" charset="0"/>
              </a:rPr>
              <a:t>•5/•96</a:t>
            </a:r>
            <a:r>
              <a:rPr lang="en-US" altLang="zh-CN">
                <a:ea typeface="宋体" panose="02010600030101010101" pitchFamily="2" charset="-122"/>
                <a:cs typeface="Courier New" panose="02070309020205020404" pitchFamily="49" charset="0"/>
              </a:rPr>
              <a:t>,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t>
            </a:r>
            <a:r>
              <a:rPr lang="en-US" altLang="zh-CN">
                <a:ea typeface="宋体" panose="02010600030101010101" pitchFamily="2" charset="-122"/>
                <a:cs typeface="Courier New" panose="02070309020205020404" pitchFamily="49" charset="0"/>
              </a:rPr>
              <a:t>succeeds.</a:t>
            </a:r>
          </a:p>
          <a:p>
            <a:pPr lvl="1"/>
            <a:r>
              <a:rPr lang="en-US" altLang="zh-CN">
                <a:ea typeface="宋体" panose="02010600030101010101" pitchFamily="2" charset="-122"/>
              </a:rPr>
              <a:t>If the input is </a:t>
            </a:r>
            <a:r>
              <a:rPr lang="en-US" altLang="zh-CN">
                <a:latin typeface="Courier New" panose="02070309020205020404" pitchFamily="49" charset="0"/>
                <a:ea typeface="宋体" panose="02010600030101010101" pitchFamily="2" charset="-122"/>
                <a:cs typeface="Courier New" panose="02070309020205020404" pitchFamily="49" charset="0"/>
              </a:rPr>
              <a:t>•5•/•96</a:t>
            </a:r>
            <a:r>
              <a:rPr lang="en-US" altLang="zh-CN">
                <a:ea typeface="宋体" panose="02010600030101010101" pitchFamily="2" charset="-122"/>
                <a:cs typeface="Courier New" panose="02070309020205020404" pitchFamily="49" charset="0"/>
              </a:rPr>
              <a:t> ,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fails, because the </a:t>
            </a:r>
            <a:r>
              <a:rPr lang="en-US" altLang="zh-CN">
                <a:latin typeface="Courier New" panose="02070309020205020404" pitchFamily="49" charset="0"/>
                <a:ea typeface="宋体" panose="02010600030101010101" pitchFamily="2" charset="-122"/>
                <a:cs typeface="Courier New" panose="02070309020205020404" pitchFamily="49" charset="0"/>
              </a:rPr>
              <a:t>/</a:t>
            </a:r>
            <a:r>
              <a:rPr lang="en-US" altLang="zh-CN">
                <a:ea typeface="宋体" panose="02010600030101010101" pitchFamily="2" charset="-122"/>
              </a:rPr>
              <a:t> in the format string doesn’t match the space in the input.</a:t>
            </a:r>
          </a:p>
          <a:p>
            <a:r>
              <a:rPr lang="en-US" altLang="zh-CN">
                <a:ea typeface="宋体" panose="02010600030101010101" pitchFamily="2" charset="-122"/>
              </a:rPr>
              <a:t>To allow spaces after the first number, use the format string </a:t>
            </a:r>
            <a:r>
              <a:rPr lang="en-US" altLang="zh-CN">
                <a:latin typeface="Courier New" panose="02070309020205020404" pitchFamily="49" charset="0"/>
                <a:ea typeface="宋体" panose="02010600030101010101" pitchFamily="2" charset="-122"/>
                <a:cs typeface="Courier New" panose="02070309020205020404" pitchFamily="49" charset="0"/>
              </a:rPr>
              <a:t>"%d /%d"</a:t>
            </a:r>
            <a:r>
              <a:rPr lang="en-US" altLang="zh-CN">
                <a:ea typeface="宋体" panose="02010600030101010101" pitchFamily="2" charset="-122"/>
              </a:rPr>
              <a:t> instead.</a:t>
            </a:r>
          </a:p>
        </p:txBody>
      </p:sp>
      <p:sp>
        <p:nvSpPr>
          <p:cNvPr id="4" name="Footer Placeholder 3">
            <a:extLst>
              <a:ext uri="{FF2B5EF4-FFF2-40B4-BE49-F238E27FC236}">
                <a16:creationId xmlns:a16="http://schemas.microsoft.com/office/drawing/2014/main" id="{2121C9EC-DDF8-01F0-7188-9FD11C6657D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421BB49-0F5F-656F-E8EB-5C89031CE6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6A7335-2BDB-9148-A1BF-7997943F8698}"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A28EFF1-4246-5F6F-7BDF-D1F93B8B315D}"/>
              </a:ext>
            </a:extLst>
          </p:cNvPr>
          <p:cNvSpPr>
            <a:spLocks noGrp="1"/>
          </p:cNvSpPr>
          <p:nvPr>
            <p:ph type="title"/>
          </p:nvPr>
        </p:nvSpPr>
        <p:spPr/>
        <p:txBody>
          <a:bodyPr/>
          <a:lstStyle/>
          <a:p>
            <a:r>
              <a:rPr lang="en-US" altLang="zh-CN">
                <a:ea typeface="宋体" panose="02010600030101010101" pitchFamily="2" charset="-122"/>
              </a:rPr>
              <a:t>Confusing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with </a:t>
            </a:r>
            <a:r>
              <a:rPr lang="en-US" altLang="zh-CN" b="1">
                <a:latin typeface="Courier New" panose="02070309020205020404" pitchFamily="49" charset="0"/>
                <a:ea typeface="宋体" panose="02010600030101010101" pitchFamily="2" charset="-122"/>
                <a:cs typeface="Courier New" panose="02070309020205020404" pitchFamily="49" charset="0"/>
              </a:rPr>
              <a:t>scanf</a:t>
            </a:r>
          </a:p>
        </p:txBody>
      </p:sp>
      <p:sp>
        <p:nvSpPr>
          <p:cNvPr id="37891" name="Content Placeholder 2">
            <a:extLst>
              <a:ext uri="{FF2B5EF4-FFF2-40B4-BE49-F238E27FC236}">
                <a16:creationId xmlns:a16="http://schemas.microsoft.com/office/drawing/2014/main" id="{B975370F-92D1-732B-E945-A80495690477}"/>
              </a:ext>
            </a:extLst>
          </p:cNvPr>
          <p:cNvSpPr>
            <a:spLocks noGrp="1"/>
          </p:cNvSpPr>
          <p:nvPr>
            <p:ph idx="1"/>
          </p:nvPr>
        </p:nvSpPr>
        <p:spPr/>
        <p:txBody>
          <a:bodyPr/>
          <a:lstStyle/>
          <a:p>
            <a:r>
              <a:rPr lang="en-US" altLang="zh-CN" dirty="0">
                <a:ea typeface="宋体" panose="02010600030101010101" pitchFamily="2" charset="-122"/>
              </a:rPr>
              <a:t>Although calls of </a:t>
            </a:r>
            <a:r>
              <a:rPr lang="en-US" altLang="zh-CN" dirty="0" err="1">
                <a:latin typeface="Courier New" panose="02070309020205020404" pitchFamily="49" charset="0"/>
                <a:ea typeface="宋体" panose="02010600030101010101" pitchFamily="2" charset="-122"/>
                <a:cs typeface="Courier New" panose="02070309020205020404" pitchFamily="49" charset="0"/>
              </a:rPr>
              <a:t>scanf</a:t>
            </a:r>
            <a:r>
              <a:rPr lang="en-US" altLang="zh-CN" dirty="0">
                <a:ea typeface="宋体" panose="02010600030101010101" pitchFamily="2" charset="-122"/>
              </a:rPr>
              <a:t> and </a:t>
            </a:r>
            <a:r>
              <a:rPr lang="en-US" altLang="zh-CN"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dirty="0">
                <a:ea typeface="宋体" panose="02010600030101010101" pitchFamily="2" charset="-122"/>
              </a:rPr>
              <a:t> may appear similar, there are significant differences between the two.</a:t>
            </a:r>
          </a:p>
          <a:p>
            <a:r>
              <a:rPr lang="en-US" altLang="zh-CN" dirty="0">
                <a:ea typeface="宋体" panose="02010600030101010101" pitchFamily="2" charset="-122"/>
              </a:rPr>
              <a:t>One common mistake is to put </a:t>
            </a:r>
            <a:r>
              <a:rPr lang="en-US" altLang="zh-CN" dirty="0">
                <a:latin typeface="Courier New" panose="02070309020205020404" pitchFamily="49" charset="0"/>
                <a:ea typeface="宋体" panose="02010600030101010101" pitchFamily="2" charset="-122"/>
                <a:cs typeface="Courier New" panose="02070309020205020404" pitchFamily="49" charset="0"/>
              </a:rPr>
              <a:t>&amp;</a:t>
            </a:r>
            <a:r>
              <a:rPr lang="en-US" altLang="zh-CN" dirty="0">
                <a:ea typeface="宋体" panose="02010600030101010101" pitchFamily="2" charset="-122"/>
              </a:rPr>
              <a:t> in front of variables in a call of </a:t>
            </a:r>
            <a:r>
              <a:rPr lang="en-US" altLang="zh-CN"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dirty="0">
                <a:ea typeface="宋体" panose="02010600030101010101" pitchFamily="2" charset="-122"/>
              </a:rPr>
              <a:t>:</a:t>
            </a:r>
          </a:p>
          <a:p>
            <a:pPr>
              <a:lnSpc>
                <a:spcPct val="80000"/>
              </a:lnSpc>
              <a:spcBef>
                <a:spcPts val="1200"/>
              </a:spcBef>
              <a:buFontTx/>
              <a:buNone/>
            </a:pPr>
            <a:r>
              <a:rPr lang="en-US" altLang="zh-CN" sz="2200" dirty="0">
                <a:latin typeface="Courier New" panose="02070309020205020404" pitchFamily="49" charset="0"/>
                <a:ea typeface="宋体" panose="02010600030101010101" pitchFamily="2" charset="-122"/>
                <a:cs typeface="Courier New" panose="02070309020205020404" pitchFamily="49" charset="0"/>
              </a:rPr>
              <a:t>	</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printf</a:t>
            </a:r>
            <a:r>
              <a:rPr lang="en-US" altLang="zh-CN" sz="2200" dirty="0">
                <a:latin typeface="Courier New" panose="02070309020205020404" pitchFamily="49" charset="0"/>
                <a:ea typeface="宋体" panose="02010600030101010101" pitchFamily="2" charset="-122"/>
                <a:cs typeface="Courier New" panose="02070309020205020404" pitchFamily="49" charset="0"/>
              </a:rPr>
              <a:t>("%d %d\n", &amp;</a:t>
            </a:r>
            <a:r>
              <a:rPr lang="en-US" altLang="zh-CN" sz="2200"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200" dirty="0">
                <a:latin typeface="Courier New" panose="02070309020205020404" pitchFamily="49" charset="0"/>
                <a:ea typeface="宋体" panose="02010600030101010101" pitchFamily="2" charset="-122"/>
                <a:cs typeface="Courier New" panose="02070309020205020404" pitchFamily="49" charset="0"/>
              </a:rPr>
              <a:t>, &amp;j);  /*** WRONG ***/</a:t>
            </a:r>
          </a:p>
        </p:txBody>
      </p:sp>
      <p:sp>
        <p:nvSpPr>
          <p:cNvPr id="4" name="Footer Placeholder 3">
            <a:extLst>
              <a:ext uri="{FF2B5EF4-FFF2-40B4-BE49-F238E27FC236}">
                <a16:creationId xmlns:a16="http://schemas.microsoft.com/office/drawing/2014/main" id="{16B7A89B-4788-8925-49B4-963355A52026}"/>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49D7F53-BA51-154E-0FA8-F3C342923FF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044723-A491-874B-98D4-AE50D725E7FC}"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2E425D8-151B-1131-1B4D-C3BD55C08A6D}"/>
              </a:ext>
            </a:extLst>
          </p:cNvPr>
          <p:cNvSpPr>
            <a:spLocks noGrp="1"/>
          </p:cNvSpPr>
          <p:nvPr>
            <p:ph type="title"/>
          </p:nvPr>
        </p:nvSpPr>
        <p:spPr/>
        <p:txBody>
          <a:bodyPr/>
          <a:lstStyle/>
          <a:p>
            <a:r>
              <a:rPr lang="en-US" altLang="zh-CN">
                <a:ea typeface="宋体" panose="02010600030101010101" pitchFamily="2" charset="-122"/>
              </a:rPr>
              <a:t>Confusing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with </a:t>
            </a:r>
            <a:r>
              <a:rPr lang="en-US" altLang="zh-CN" b="1">
                <a:latin typeface="Courier New" panose="02070309020205020404" pitchFamily="49" charset="0"/>
                <a:ea typeface="宋体" panose="02010600030101010101" pitchFamily="2" charset="-122"/>
                <a:cs typeface="Courier New" panose="02070309020205020404" pitchFamily="49" charset="0"/>
              </a:rPr>
              <a:t>scanf</a:t>
            </a:r>
          </a:p>
        </p:txBody>
      </p:sp>
      <p:sp>
        <p:nvSpPr>
          <p:cNvPr id="3" name="Content Placeholder 2">
            <a:extLst>
              <a:ext uri="{FF2B5EF4-FFF2-40B4-BE49-F238E27FC236}">
                <a16:creationId xmlns:a16="http://schemas.microsoft.com/office/drawing/2014/main" id="{085613BF-04B3-AF20-C52B-C69383612100}"/>
              </a:ext>
            </a:extLst>
          </p:cNvPr>
          <p:cNvSpPr>
            <a:spLocks noGrp="1"/>
          </p:cNvSpPr>
          <p:nvPr>
            <p:ph idx="1"/>
          </p:nvPr>
        </p:nvSpPr>
        <p:spPr/>
        <p:txBody>
          <a:bodyPr/>
          <a:lstStyle/>
          <a:p>
            <a:pPr>
              <a:defRPr/>
            </a:pPr>
            <a:r>
              <a:rPr lang="en-US" dirty="0"/>
              <a:t>Incorrectly assuming that </a:t>
            </a:r>
            <a:r>
              <a:rPr lang="en-US" dirty="0" err="1">
                <a:latin typeface="Courier New" pitchFamily="49" charset="0"/>
                <a:cs typeface="Courier New" pitchFamily="49" charset="0"/>
              </a:rPr>
              <a:t>scanf</a:t>
            </a:r>
            <a:r>
              <a:rPr lang="en-US" dirty="0"/>
              <a:t> format strings should resemble </a:t>
            </a:r>
            <a:r>
              <a:rPr lang="en-US" dirty="0" err="1">
                <a:latin typeface="Courier New" pitchFamily="49" charset="0"/>
                <a:cs typeface="Courier New" pitchFamily="49" charset="0"/>
              </a:rPr>
              <a:t>printf</a:t>
            </a:r>
            <a:r>
              <a:rPr lang="en-US" dirty="0"/>
              <a:t> format strings is another common error.</a:t>
            </a:r>
          </a:p>
          <a:p>
            <a:pPr>
              <a:defRPr/>
            </a:pPr>
            <a:r>
              <a:rPr lang="en-US" dirty="0"/>
              <a:t>Consider the following call of </a:t>
            </a:r>
            <a:r>
              <a:rPr lang="en-US" dirty="0" err="1">
                <a:latin typeface="Courier New" pitchFamily="49" charset="0"/>
                <a:cs typeface="Courier New" pitchFamily="49" charset="0"/>
              </a:rPr>
              <a:t>scanf</a:t>
            </a:r>
            <a:r>
              <a:rPr lang="en-US" dirty="0"/>
              <a:t>:</a:t>
            </a:r>
          </a:p>
          <a:p>
            <a:pPr>
              <a:lnSpc>
                <a:spcPct val="80000"/>
              </a:lnSpc>
              <a:spcBef>
                <a:spcPts val="1200"/>
              </a:spcBef>
              <a:buFontTx/>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scanf</a:t>
            </a:r>
            <a:r>
              <a:rPr lang="en-US" sz="2400" dirty="0">
                <a:latin typeface="Courier New" pitchFamily="49" charset="0"/>
                <a:cs typeface="Courier New" pitchFamily="49" charset="0"/>
              </a:rPr>
              <a:t>("%d, %d", &amp;</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&amp;j);</a:t>
            </a:r>
          </a:p>
          <a:p>
            <a:pPr lvl="1">
              <a:defRPr/>
            </a:pPr>
            <a:r>
              <a:rPr lang="en-US" dirty="0" err="1">
                <a:latin typeface="Courier New" pitchFamily="49" charset="0"/>
                <a:cs typeface="Courier New" pitchFamily="49" charset="0"/>
              </a:rPr>
              <a:t>scanf</a:t>
            </a:r>
            <a:r>
              <a:rPr lang="en-US" dirty="0">
                <a:ea typeface="+mn-ea"/>
                <a:cs typeface="+mn-cs"/>
              </a:rPr>
              <a:t> will first look for an integer in the input, which it stores in the variable </a:t>
            </a:r>
            <a:r>
              <a:rPr lang="en-US" dirty="0" err="1">
                <a:latin typeface="Courier New" pitchFamily="49" charset="0"/>
                <a:cs typeface="Courier New" pitchFamily="49" charset="0"/>
              </a:rPr>
              <a:t>i</a:t>
            </a:r>
            <a:r>
              <a:rPr lang="en-US" dirty="0">
                <a:ea typeface="+mn-ea"/>
                <a:cs typeface="+mn-cs"/>
              </a:rPr>
              <a:t>.</a:t>
            </a:r>
          </a:p>
          <a:p>
            <a:pPr lvl="1">
              <a:defRPr/>
            </a:pPr>
            <a:r>
              <a:rPr lang="en-US" dirty="0" err="1">
                <a:latin typeface="Courier New" pitchFamily="49" charset="0"/>
                <a:cs typeface="Courier New" pitchFamily="49" charset="0"/>
              </a:rPr>
              <a:t>scanf</a:t>
            </a:r>
            <a:r>
              <a:rPr lang="en-US" dirty="0">
                <a:ea typeface="+mn-ea"/>
                <a:cs typeface="+mn-cs"/>
              </a:rPr>
              <a:t> will then try to match a comma with the next input character.</a:t>
            </a:r>
          </a:p>
          <a:p>
            <a:pPr lvl="1">
              <a:defRPr/>
            </a:pPr>
            <a:r>
              <a:rPr lang="en-US" dirty="0">
                <a:ea typeface="+mn-ea"/>
                <a:cs typeface="+mn-cs"/>
              </a:rPr>
              <a:t>If the next input character is a space, not a comma, </a:t>
            </a:r>
            <a:r>
              <a:rPr lang="en-US" dirty="0" err="1">
                <a:latin typeface="Courier New" pitchFamily="49" charset="0"/>
                <a:cs typeface="Courier New" pitchFamily="49" charset="0"/>
              </a:rPr>
              <a:t>scanf</a:t>
            </a:r>
            <a:r>
              <a:rPr lang="en-US" dirty="0">
                <a:ea typeface="+mn-ea"/>
                <a:cs typeface="+mn-cs"/>
              </a:rPr>
              <a:t> will terminate without reading a value for </a:t>
            </a:r>
            <a:r>
              <a:rPr lang="en-US" dirty="0">
                <a:latin typeface="Courier New" pitchFamily="49" charset="0"/>
                <a:cs typeface="Courier New" pitchFamily="49" charset="0"/>
              </a:rPr>
              <a:t>j</a:t>
            </a:r>
            <a:r>
              <a:rPr lang="en-US" dirty="0">
                <a:ea typeface="+mn-ea"/>
                <a:cs typeface="+mn-cs"/>
              </a:rPr>
              <a:t>.</a:t>
            </a:r>
          </a:p>
          <a:p>
            <a:pPr>
              <a:defRPr/>
            </a:pPr>
            <a:endParaRPr lang="en-US" dirty="0"/>
          </a:p>
        </p:txBody>
      </p:sp>
      <p:sp>
        <p:nvSpPr>
          <p:cNvPr id="4" name="Footer Placeholder 3">
            <a:extLst>
              <a:ext uri="{FF2B5EF4-FFF2-40B4-BE49-F238E27FC236}">
                <a16:creationId xmlns:a16="http://schemas.microsoft.com/office/drawing/2014/main" id="{89E28796-DCAE-0ADC-1E7B-A5007697161F}"/>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3AA5909-3D84-D16D-C985-E58BBA2DD54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C6A865-FE64-D64A-A20F-FE48184695EE}"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741DB3B-C552-77A4-2F4D-1252D5826569}"/>
              </a:ext>
            </a:extLst>
          </p:cNvPr>
          <p:cNvSpPr>
            <a:spLocks noGrp="1"/>
          </p:cNvSpPr>
          <p:nvPr>
            <p:ph type="title"/>
          </p:nvPr>
        </p:nvSpPr>
        <p:spPr/>
        <p:txBody>
          <a:bodyPr/>
          <a:lstStyle/>
          <a:p>
            <a:r>
              <a:rPr lang="en-US" altLang="zh-CN">
                <a:ea typeface="宋体" panose="02010600030101010101" pitchFamily="2" charset="-122"/>
              </a:rPr>
              <a:t>Confusing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with </a:t>
            </a:r>
            <a:r>
              <a:rPr lang="en-US" altLang="zh-CN" b="1">
                <a:latin typeface="Courier New" panose="02070309020205020404" pitchFamily="49" charset="0"/>
                <a:ea typeface="宋体" panose="02010600030101010101" pitchFamily="2" charset="-122"/>
                <a:cs typeface="Courier New" panose="02070309020205020404" pitchFamily="49" charset="0"/>
              </a:rPr>
              <a:t>scanf</a:t>
            </a:r>
          </a:p>
        </p:txBody>
      </p:sp>
      <p:sp>
        <p:nvSpPr>
          <p:cNvPr id="39939" name="Content Placeholder 2">
            <a:extLst>
              <a:ext uri="{FF2B5EF4-FFF2-40B4-BE49-F238E27FC236}">
                <a16:creationId xmlns:a16="http://schemas.microsoft.com/office/drawing/2014/main" id="{222F06F1-62C7-CFF7-6F99-6DB213762D2B}"/>
              </a:ext>
            </a:extLst>
          </p:cNvPr>
          <p:cNvSpPr>
            <a:spLocks noGrp="1"/>
          </p:cNvSpPr>
          <p:nvPr>
            <p:ph idx="1"/>
          </p:nvPr>
        </p:nvSpPr>
        <p:spPr/>
        <p:txBody>
          <a:bodyPr/>
          <a:lstStyle/>
          <a:p>
            <a:r>
              <a:rPr lang="en-US" altLang="zh-CN">
                <a:ea typeface="宋体" panose="02010600030101010101" pitchFamily="2" charset="-122"/>
              </a:rPr>
              <a:t>Putting a new-line character at the end of a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format string is usually a bad idea.</a:t>
            </a:r>
          </a:p>
          <a:p>
            <a:r>
              <a:rPr lang="en-US" altLang="zh-CN">
                <a:ea typeface="宋体" panose="02010600030101010101" pitchFamily="2" charset="-122"/>
              </a:rPr>
              <a:t>To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a new-line character in a format string is equivalent to a space; both cause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to advance to the next non-white-space character.</a:t>
            </a:r>
          </a:p>
          <a:p>
            <a:r>
              <a:rPr lang="en-US" altLang="zh-CN">
                <a:ea typeface="宋体" panose="02010600030101010101" pitchFamily="2" charset="-122"/>
              </a:rPr>
              <a:t>If the format string is </a:t>
            </a:r>
            <a:r>
              <a:rPr lang="en-US" altLang="zh-CN">
                <a:latin typeface="Courier New" panose="02070309020205020404" pitchFamily="49" charset="0"/>
                <a:ea typeface="宋体" panose="02010600030101010101" pitchFamily="2" charset="-122"/>
                <a:cs typeface="Courier New" panose="02070309020205020404" pitchFamily="49" charset="0"/>
              </a:rPr>
              <a:t>"%d\n"</a:t>
            </a:r>
            <a:r>
              <a:rPr lang="en-US" altLang="zh-CN">
                <a:ea typeface="宋体" panose="02010600030101010101" pitchFamily="2" charset="-122"/>
              </a:rPr>
              <a:t>, </a:t>
            </a:r>
            <a:r>
              <a:rPr lang="en-US" altLang="zh-CN">
                <a:latin typeface="Courier New" panose="02070309020205020404" pitchFamily="49" charset="0"/>
                <a:ea typeface="宋体" panose="02010600030101010101" pitchFamily="2" charset="-122"/>
                <a:cs typeface="Courier New" panose="02070309020205020404" pitchFamily="49" charset="0"/>
              </a:rPr>
              <a:t>scanf</a:t>
            </a:r>
            <a:r>
              <a:rPr lang="en-US" altLang="zh-CN">
                <a:ea typeface="宋体" panose="02010600030101010101" pitchFamily="2" charset="-122"/>
              </a:rPr>
              <a:t> will skip white space, read an integer, then skip to the next non-white-space character.</a:t>
            </a:r>
          </a:p>
          <a:p>
            <a:r>
              <a:rPr lang="en-US" altLang="zh-CN">
                <a:ea typeface="宋体" panose="02010600030101010101" pitchFamily="2" charset="-122"/>
              </a:rPr>
              <a:t>A format string like this can cause an interactive program to “hang.”</a:t>
            </a:r>
          </a:p>
        </p:txBody>
      </p:sp>
      <p:sp>
        <p:nvSpPr>
          <p:cNvPr id="4" name="Footer Placeholder 3">
            <a:extLst>
              <a:ext uri="{FF2B5EF4-FFF2-40B4-BE49-F238E27FC236}">
                <a16:creationId xmlns:a16="http://schemas.microsoft.com/office/drawing/2014/main" id="{F1AC6CFA-BA94-5814-DA14-F009B8BF2D25}"/>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EE38D48-E7F6-0F72-C3A9-EBC7ED653E2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7BB24E-D306-8244-95E1-B6B03CABD773}"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92C78E9-DBEB-7436-8CB4-2C100BFE3199}"/>
              </a:ext>
            </a:extLst>
          </p:cNvPr>
          <p:cNvSpPr>
            <a:spLocks noGrp="1"/>
          </p:cNvSpPr>
          <p:nvPr>
            <p:ph type="title"/>
          </p:nvPr>
        </p:nvSpPr>
        <p:spPr/>
        <p:txBody>
          <a:bodyPr/>
          <a:lstStyle/>
          <a:p>
            <a:r>
              <a:rPr lang="en-US" altLang="zh-CN">
                <a:ea typeface="宋体" panose="02010600030101010101" pitchFamily="2" charset="-122"/>
              </a:rPr>
              <a:t>Program: Adding Fractions</a:t>
            </a:r>
          </a:p>
        </p:txBody>
      </p:sp>
      <p:sp>
        <p:nvSpPr>
          <p:cNvPr id="40963" name="Content Placeholder 2">
            <a:extLst>
              <a:ext uri="{FF2B5EF4-FFF2-40B4-BE49-F238E27FC236}">
                <a16:creationId xmlns:a16="http://schemas.microsoft.com/office/drawing/2014/main" id="{BEE9474E-8285-CBC5-166A-DE97E5BD9B3D}"/>
              </a:ext>
            </a:extLst>
          </p:cNvPr>
          <p:cNvSpPr>
            <a:spLocks noGrp="1"/>
          </p:cNvSpPr>
          <p:nvPr>
            <p:ph idx="1"/>
          </p:nvPr>
        </p:nvSpPr>
        <p:spPr/>
        <p:txBody>
          <a:bodyPr/>
          <a:lstStyle/>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addfrac.c</a:t>
            </a:r>
            <a:r>
              <a:rPr lang="en-US" altLang="zh-CN">
                <a:ea typeface="宋体" panose="02010600030101010101" pitchFamily="2" charset="-122"/>
              </a:rPr>
              <a:t> program prompts the user to enter two fractions and then displays their sum.</a:t>
            </a:r>
          </a:p>
          <a:p>
            <a:r>
              <a:rPr lang="en-US" altLang="zh-CN">
                <a:ea typeface="宋体" panose="02010600030101010101" pitchFamily="2" charset="-122"/>
              </a:rPr>
              <a:t>Sample program output:</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first fraction: </a:t>
            </a:r>
            <a:r>
              <a:rPr lang="en-US" altLang="zh-CN" sz="2400" u="sng">
                <a:latin typeface="Courier New" panose="02070309020205020404" pitchFamily="49" charset="0"/>
                <a:ea typeface="宋体" panose="02010600030101010101" pitchFamily="2" charset="-122"/>
                <a:cs typeface="Courier New" panose="02070309020205020404" pitchFamily="49" charset="0"/>
              </a:rPr>
              <a:t>5/6</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Enter second fraction: </a:t>
            </a:r>
            <a:r>
              <a:rPr lang="en-US" altLang="zh-CN" sz="2400" u="sng">
                <a:latin typeface="Courier New" panose="02070309020205020404" pitchFamily="49" charset="0"/>
                <a:ea typeface="宋体" panose="02010600030101010101" pitchFamily="2" charset="-122"/>
                <a:cs typeface="Courier New" panose="02070309020205020404" pitchFamily="49" charset="0"/>
              </a:rPr>
              <a:t>3/4</a:t>
            </a:r>
          </a:p>
          <a:p>
            <a:pPr>
              <a:lnSpc>
                <a:spcPct val="80000"/>
              </a:lnSpc>
              <a:spcBef>
                <a:spcPts val="6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The sum is 38/24</a:t>
            </a:r>
          </a:p>
        </p:txBody>
      </p:sp>
      <p:sp>
        <p:nvSpPr>
          <p:cNvPr id="4" name="Footer Placeholder 3">
            <a:extLst>
              <a:ext uri="{FF2B5EF4-FFF2-40B4-BE49-F238E27FC236}">
                <a16:creationId xmlns:a16="http://schemas.microsoft.com/office/drawing/2014/main" id="{5FF268FC-7D53-D05B-D987-CA3F2C347E0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4BA9F6C-05C9-E21B-3967-FDD6CC5A1E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CB2A3C-5DE9-DF4F-9C04-9129EF76B763}"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E10F1781-0856-1B27-CCC4-89A8EB245B6D}"/>
              </a:ext>
            </a:extLst>
          </p:cNvPr>
          <p:cNvSpPr>
            <a:spLocks noGrp="1"/>
          </p:cNvSpPr>
          <p:nvPr>
            <p:ph idx="1"/>
          </p:nvPr>
        </p:nvSpPr>
        <p:spPr>
          <a:xfrm>
            <a:off x="381000" y="762000"/>
            <a:ext cx="8382000" cy="5562600"/>
          </a:xfrm>
        </p:spPr>
        <p:txBody>
          <a:bodyPr/>
          <a:lstStyle/>
          <a:p>
            <a:pPr algn="ctr">
              <a:spcBef>
                <a:spcPts val="600"/>
              </a:spcBef>
              <a:buFontTx/>
              <a:buNone/>
            </a:pPr>
            <a:r>
              <a:rPr lang="en-US" altLang="zh-CN" b="1">
                <a:latin typeface="Courier New" panose="02070309020205020404" pitchFamily="49" charset="0"/>
                <a:ea typeface="宋体" panose="02010600030101010101" pitchFamily="2" charset="-122"/>
                <a:cs typeface="Courier New" panose="02070309020205020404" pitchFamily="49" charset="0"/>
              </a:rPr>
              <a:t>addfrac.c</a:t>
            </a:r>
          </a:p>
          <a:p>
            <a:pPr>
              <a:spcBef>
                <a:spcPts val="200"/>
              </a:spcBef>
              <a:buFontTx/>
              <a:buNone/>
            </a:pPr>
            <a:endParaRPr lang="en-US" altLang="zh-CN" sz="8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Adds two fractions */</a:t>
            </a:r>
          </a:p>
          <a:p>
            <a:pPr>
              <a:lnSpc>
                <a:spcPct val="80000"/>
              </a:lnSpc>
              <a:spcBef>
                <a:spcPct val="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#include &lt;stdio.h&gt;</a:t>
            </a:r>
          </a:p>
          <a:p>
            <a:pPr>
              <a:lnSpc>
                <a:spcPct val="80000"/>
              </a:lnSpc>
              <a:spcBef>
                <a:spcPct val="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int main(void)</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int num1, denom1, num2, denom2, result_num, result_denom;</a:t>
            </a:r>
          </a:p>
          <a:p>
            <a:pPr>
              <a:lnSpc>
                <a:spcPct val="80000"/>
              </a:lnSpc>
              <a:spcBef>
                <a:spcPct val="0"/>
              </a:spcBef>
            </a:pPr>
            <a:endParaRPr lang="en-US" altLang="zh-CN" sz="17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printf("Enter first fraction: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scanf("%d/%d", &amp;num1, &amp;denom1);</a:t>
            </a:r>
          </a:p>
          <a:p>
            <a:pPr>
              <a:lnSpc>
                <a:spcPct val="80000"/>
              </a:lnSpc>
              <a:spcBef>
                <a:spcPct val="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printf("Enter second fraction: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scanf("%d/%d", &amp;num2, &amp;denom2);</a:t>
            </a:r>
          </a:p>
          <a:p>
            <a:pPr>
              <a:lnSpc>
                <a:spcPct val="80000"/>
              </a:lnSpc>
              <a:spcBef>
                <a:spcPct val="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result_num = num1 * denom2 + num2 *denom1;</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result_denom = denom1 * denom2;</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printf("The sum is %d/%d\n",result_num, result_denom)</a:t>
            </a:r>
          </a:p>
          <a:p>
            <a:pPr>
              <a:lnSpc>
                <a:spcPct val="80000"/>
              </a:lnSpc>
              <a:spcBef>
                <a:spcPct val="0"/>
              </a:spcBef>
            </a:pPr>
            <a:endParaRPr lang="en-US" altLang="zh-CN" sz="1700">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return 0;</a:t>
            </a:r>
          </a:p>
          <a:p>
            <a:pPr>
              <a:lnSpc>
                <a:spcPct val="80000"/>
              </a:lnSpc>
              <a:spcBef>
                <a:spcPts val="4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13260A88-23EA-5DF2-0856-39FC4754281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3AF0D76-0D94-1E39-7C38-1122CE2F5A1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CCEC08-9FDF-E64C-9CC7-020C3538A845}"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572BEA5-84CA-0FFD-3E01-F1831C820601}"/>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Function</a:t>
            </a:r>
          </a:p>
        </p:txBody>
      </p:sp>
      <p:sp>
        <p:nvSpPr>
          <p:cNvPr id="15363" name="Content Placeholder 2">
            <a:extLst>
              <a:ext uri="{FF2B5EF4-FFF2-40B4-BE49-F238E27FC236}">
                <a16:creationId xmlns:a16="http://schemas.microsoft.com/office/drawing/2014/main" id="{5E975DA2-345F-EA57-6E68-27F0363A70EE}"/>
              </a:ext>
            </a:extLst>
          </p:cNvPr>
          <p:cNvSpPr>
            <a:spLocks noGrp="1"/>
          </p:cNvSpPr>
          <p:nvPr>
            <p:ph idx="1"/>
          </p:nvPr>
        </p:nvSpPr>
        <p:spPr/>
        <p:txBody>
          <a:bodyPr/>
          <a:lstStyle/>
          <a:p>
            <a:r>
              <a:rPr lang="en-US" altLang="zh-CN" sz="2400">
                <a:ea typeface="宋体" panose="02010600030101010101" pitchFamily="2" charset="-122"/>
              </a:rPr>
              <a:t>Ordinary characters in a format string are printed as they appear in the string; conversion specifications are replaced.</a:t>
            </a:r>
          </a:p>
          <a:p>
            <a:r>
              <a:rPr lang="en-US" altLang="zh-CN" sz="2400">
                <a:ea typeface="宋体" panose="02010600030101010101" pitchFamily="2" charset="-122"/>
              </a:rPr>
              <a:t>Example:</a:t>
            </a:r>
          </a:p>
          <a:p>
            <a:pPr>
              <a:lnSpc>
                <a:spcPct val="80000"/>
              </a:lnSpc>
              <a:spcBef>
                <a:spcPts val="1200"/>
              </a:spcBef>
              <a:buFontTx/>
              <a:buNone/>
            </a:pPr>
            <a:r>
              <a:rPr lang="en-US" altLang="zh-CN" sz="1200">
                <a:latin typeface="Courier New" panose="02070309020205020404" pitchFamily="49" charset="0"/>
                <a:ea typeface="宋体" panose="02010600030101010101" pitchFamily="2" charset="-122"/>
                <a:cs typeface="Courier New" panose="02070309020205020404" pitchFamily="49" charset="0"/>
              </a:rPr>
              <a:t>	</a:t>
            </a:r>
            <a:r>
              <a:rPr lang="en-US" altLang="zh-CN" sz="1700">
                <a:latin typeface="Courier New" panose="02070309020205020404" pitchFamily="49" charset="0"/>
                <a:ea typeface="宋体" panose="02010600030101010101" pitchFamily="2" charset="-122"/>
                <a:cs typeface="Courier New" panose="02070309020205020404" pitchFamily="49" charset="0"/>
              </a:rPr>
              <a:t>int i, j;</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float x, y;</a:t>
            </a:r>
          </a:p>
          <a:p>
            <a:pPr>
              <a:lnSpc>
                <a:spcPct val="4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i = 10;</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j = 20;</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x = 43.2892f;</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y = 5527.0f;</a:t>
            </a:r>
          </a:p>
          <a:p>
            <a:pPr>
              <a:lnSpc>
                <a:spcPct val="4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ts val="6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printf("i = %d, j = %d, x = %f, y = %f\n", i, j, x, y);</a:t>
            </a:r>
          </a:p>
          <a:p>
            <a:r>
              <a:rPr lang="en-US" altLang="zh-CN" sz="2400">
                <a:ea typeface="宋体" panose="02010600030101010101" pitchFamily="2" charset="-122"/>
              </a:rPr>
              <a:t>Output:</a:t>
            </a:r>
          </a:p>
          <a:p>
            <a:pPr>
              <a:lnSpc>
                <a:spcPct val="80000"/>
              </a:lnSpc>
              <a:spcBef>
                <a:spcPts val="1200"/>
              </a:spcBef>
              <a:buFontTx/>
              <a:buNone/>
            </a:pPr>
            <a:r>
              <a:rPr lang="en-US" altLang="zh-CN" sz="1700">
                <a:latin typeface="Courier New" panose="02070309020205020404" pitchFamily="49" charset="0"/>
                <a:ea typeface="宋体" panose="02010600030101010101" pitchFamily="2" charset="-122"/>
                <a:cs typeface="Courier New" panose="02070309020205020404" pitchFamily="49" charset="0"/>
              </a:rPr>
              <a:t>	i = 10, j = 20, x = 43.289200, y = 5527.000000</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EB64D68-BD47-8336-B721-6D2FAFA10017}"/>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AB4548-97E9-FADC-57D6-C047D759D9E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666570-A08D-9E44-B520-0684B5B34BC1}"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CB8CF99-2B50-1110-E293-B4552BC93CF4}"/>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Function</a:t>
            </a:r>
          </a:p>
        </p:txBody>
      </p:sp>
      <p:sp>
        <p:nvSpPr>
          <p:cNvPr id="16387" name="Content Placeholder 2">
            <a:extLst>
              <a:ext uri="{FF2B5EF4-FFF2-40B4-BE49-F238E27FC236}">
                <a16:creationId xmlns:a16="http://schemas.microsoft.com/office/drawing/2014/main" id="{929F14B6-0547-071B-68B3-C85219E9FF6B}"/>
              </a:ext>
            </a:extLst>
          </p:cNvPr>
          <p:cNvSpPr>
            <a:spLocks noGrp="1"/>
          </p:cNvSpPr>
          <p:nvPr>
            <p:ph idx="1"/>
          </p:nvPr>
        </p:nvSpPr>
        <p:spPr/>
        <p:txBody>
          <a:bodyPr/>
          <a:lstStyle/>
          <a:p>
            <a:r>
              <a:rPr lang="en-US" altLang="zh-CN">
                <a:ea typeface="宋体" panose="02010600030101010101" pitchFamily="2" charset="-122"/>
              </a:rPr>
              <a:t>Compilers aren’t required to check that the number of conversion specifications in a format string matches the number of output items.</a:t>
            </a:r>
          </a:p>
          <a:p>
            <a:r>
              <a:rPr lang="en-US" altLang="zh-CN">
                <a:ea typeface="宋体" panose="02010600030101010101" pitchFamily="2" charset="-122"/>
              </a:rPr>
              <a:t>Too many conversion specifications: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printf("%d %d\n", i);   /*** WRONG ***/</a:t>
            </a:r>
          </a:p>
          <a:p>
            <a:r>
              <a:rPr lang="en-US" altLang="zh-CN">
                <a:ea typeface="宋体" panose="02010600030101010101" pitchFamily="2" charset="-122"/>
              </a:rPr>
              <a:t>Too few conversion specifications:</a:t>
            </a:r>
          </a:p>
          <a:p>
            <a:pPr>
              <a:lnSpc>
                <a:spcPct val="80000"/>
              </a:lnSpc>
              <a:spcBef>
                <a:spcPts val="1200"/>
              </a:spcBef>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printf("%d\n", i, j);   /*** WRONG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22F4C09-35A5-C1D2-6A4F-D9C15113F594}"/>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777FF1AA-B3A2-F231-6593-F0A281D6088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6482A9-4421-4447-8011-A2BB233E42AC}"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8ECFC20-94B4-026D-2FA4-AFEED9F8120C}"/>
              </a:ext>
            </a:extLst>
          </p:cNvPr>
          <p:cNvSpPr>
            <a:spLocks noGrp="1"/>
          </p:cNvSpPr>
          <p:nvPr>
            <p:ph type="title"/>
          </p:nvPr>
        </p:nvSpPr>
        <p:spPr/>
        <p:txBody>
          <a:bodyPr/>
          <a:lstStyle/>
          <a:p>
            <a:r>
              <a:rPr lang="en-US" altLang="zh-CN">
                <a:ea typeface="宋体" panose="02010600030101010101" pitchFamily="2" charset="-122"/>
              </a:rPr>
              <a:t>The </a:t>
            </a:r>
            <a:r>
              <a:rPr lang="en-US" altLang="zh-CN" b="1">
                <a:latin typeface="Courier New" panose="02070309020205020404" pitchFamily="49" charset="0"/>
                <a:ea typeface="宋体" panose="02010600030101010101" pitchFamily="2" charset="-122"/>
                <a:cs typeface="Courier New" panose="02070309020205020404" pitchFamily="49" charset="0"/>
              </a:rPr>
              <a:t>printf</a:t>
            </a:r>
            <a:r>
              <a:rPr lang="en-US" altLang="zh-CN">
                <a:ea typeface="宋体" panose="02010600030101010101" pitchFamily="2" charset="-122"/>
              </a:rPr>
              <a:t> Function</a:t>
            </a:r>
          </a:p>
        </p:txBody>
      </p:sp>
      <p:sp>
        <p:nvSpPr>
          <p:cNvPr id="17411" name="Content Placeholder 2">
            <a:extLst>
              <a:ext uri="{FF2B5EF4-FFF2-40B4-BE49-F238E27FC236}">
                <a16:creationId xmlns:a16="http://schemas.microsoft.com/office/drawing/2014/main" id="{DB92B528-1B70-87C7-87BE-9AD56A70217B}"/>
              </a:ext>
            </a:extLst>
          </p:cNvPr>
          <p:cNvSpPr>
            <a:spLocks noGrp="1"/>
          </p:cNvSpPr>
          <p:nvPr>
            <p:ph idx="1"/>
          </p:nvPr>
        </p:nvSpPr>
        <p:spPr/>
        <p:txBody>
          <a:bodyPr/>
          <a:lstStyle/>
          <a:p>
            <a:r>
              <a:rPr lang="en-US" altLang="zh-CN">
                <a:ea typeface="宋体" panose="02010600030101010101" pitchFamily="2" charset="-122"/>
              </a:rPr>
              <a:t>Compilers aren’t required to check that a conversion specification is appropriate.</a:t>
            </a:r>
          </a:p>
          <a:p>
            <a:r>
              <a:rPr lang="en-US" altLang="zh-CN">
                <a:ea typeface="宋体" panose="02010600030101010101" pitchFamily="2" charset="-122"/>
              </a:rPr>
              <a:t>If the programmer uses an incorrect specification, the program will produce meaningless output:</a:t>
            </a:r>
          </a:p>
          <a:p>
            <a:pPr>
              <a:lnSpc>
                <a:spcPct val="80000"/>
              </a:lnSpc>
              <a:spcBef>
                <a:spcPts val="1200"/>
              </a:spcBef>
              <a:buFontTx/>
              <a:buNone/>
            </a:pPr>
            <a:r>
              <a:rPr lang="en-US" altLang="zh-CN" sz="2200">
                <a:latin typeface="Courier New" panose="02070309020205020404" pitchFamily="49" charset="0"/>
                <a:ea typeface="宋体" panose="02010600030101010101" pitchFamily="2" charset="-122"/>
                <a:cs typeface="Courier New" panose="02070309020205020404" pitchFamily="49" charset="0"/>
              </a:rPr>
              <a:t>	printf("%f %d\n", i, x);  /*** WRONG ***/</a:t>
            </a:r>
            <a:endParaRPr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0C940FB-A6C8-9F09-974D-ED92B7F63DBE}"/>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6A8CB1C-981A-F8AD-0D5B-CA9A450961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52CD2B-C95C-4747-84AE-31F81BA567F2}"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A032915-7823-DFAD-F062-0F93D98BE70C}"/>
              </a:ext>
            </a:extLst>
          </p:cNvPr>
          <p:cNvSpPr>
            <a:spLocks noGrp="1"/>
          </p:cNvSpPr>
          <p:nvPr>
            <p:ph type="title"/>
          </p:nvPr>
        </p:nvSpPr>
        <p:spPr/>
        <p:txBody>
          <a:bodyPr/>
          <a:lstStyle/>
          <a:p>
            <a:r>
              <a:rPr lang="en-US" altLang="zh-CN">
                <a:ea typeface="宋体" panose="02010600030101010101" pitchFamily="2" charset="-122"/>
              </a:rPr>
              <a:t>Conversion Specifications</a:t>
            </a:r>
          </a:p>
        </p:txBody>
      </p:sp>
      <p:sp>
        <p:nvSpPr>
          <p:cNvPr id="18435" name="Content Placeholder 2">
            <a:extLst>
              <a:ext uri="{FF2B5EF4-FFF2-40B4-BE49-F238E27FC236}">
                <a16:creationId xmlns:a16="http://schemas.microsoft.com/office/drawing/2014/main" id="{27889D11-BC08-01EC-BCA6-0DA0AC7F5F6C}"/>
              </a:ext>
            </a:extLst>
          </p:cNvPr>
          <p:cNvSpPr>
            <a:spLocks noGrp="1"/>
          </p:cNvSpPr>
          <p:nvPr>
            <p:ph idx="1"/>
          </p:nvPr>
        </p:nvSpPr>
        <p:spPr/>
        <p:txBody>
          <a:bodyPr/>
          <a:lstStyle/>
          <a:p>
            <a:r>
              <a:rPr lang="en-US" altLang="zh-CN" sz="2600">
                <a:ea typeface="宋体" panose="02010600030101010101" pitchFamily="2" charset="-122"/>
              </a:rPr>
              <a:t>A conversion specification can have the form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i="1">
                <a:ea typeface="宋体" panose="02010600030101010101" pitchFamily="2" charset="-122"/>
              </a:rPr>
              <a:t>m</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i="1">
                <a:ea typeface="宋体" panose="02010600030101010101" pitchFamily="2" charset="-122"/>
              </a:rPr>
              <a:t>p</a:t>
            </a:r>
            <a:r>
              <a:rPr lang="en-US" altLang="zh-CN" sz="2600" i="1">
                <a:ea typeface="宋体" panose="02010600030101010101" pitchFamily="2" charset="-122"/>
                <a:cs typeface="Courier New" panose="02070309020205020404" pitchFamily="49" charset="0"/>
              </a:rPr>
              <a:t>X</a:t>
            </a:r>
            <a:r>
              <a:rPr lang="en-US" altLang="zh-CN" sz="2600">
                <a:ea typeface="宋体" panose="02010600030101010101" pitchFamily="2" charset="-122"/>
              </a:rPr>
              <a:t> or </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i="1">
                <a:ea typeface="宋体" panose="02010600030101010101" pitchFamily="2" charset="-122"/>
              </a:rPr>
              <a:t>m</a:t>
            </a:r>
            <a:r>
              <a:rPr lang="en-US" altLang="zh-CN" sz="2600">
                <a:latin typeface="Courier New" panose="02070309020205020404" pitchFamily="49" charset="0"/>
                <a:ea typeface="宋体" panose="02010600030101010101" pitchFamily="2" charset="-122"/>
                <a:cs typeface="Courier New" panose="02070309020205020404" pitchFamily="49" charset="0"/>
              </a:rPr>
              <a:t>.</a:t>
            </a:r>
            <a:r>
              <a:rPr lang="en-US" altLang="zh-CN" sz="2600" i="1">
                <a:ea typeface="宋体" panose="02010600030101010101" pitchFamily="2" charset="-122"/>
              </a:rPr>
              <a:t>pX</a:t>
            </a:r>
            <a:r>
              <a:rPr lang="en-US" altLang="zh-CN" sz="2600">
                <a:ea typeface="宋体" panose="02010600030101010101" pitchFamily="2" charset="-122"/>
              </a:rPr>
              <a:t>, where </a:t>
            </a:r>
            <a:r>
              <a:rPr lang="en-US" altLang="zh-CN" sz="2600" i="1">
                <a:ea typeface="宋体" panose="02010600030101010101" pitchFamily="2" charset="-122"/>
              </a:rPr>
              <a:t>m</a:t>
            </a:r>
            <a:r>
              <a:rPr lang="en-US" altLang="zh-CN" sz="2600">
                <a:ea typeface="宋体" panose="02010600030101010101" pitchFamily="2" charset="-122"/>
              </a:rPr>
              <a:t> and </a:t>
            </a:r>
            <a:r>
              <a:rPr lang="en-US" altLang="zh-CN" sz="2600" i="1">
                <a:ea typeface="宋体" panose="02010600030101010101" pitchFamily="2" charset="-122"/>
              </a:rPr>
              <a:t>p</a:t>
            </a:r>
            <a:r>
              <a:rPr lang="en-US" altLang="zh-CN" sz="2600">
                <a:ea typeface="宋体" panose="02010600030101010101" pitchFamily="2" charset="-122"/>
              </a:rPr>
              <a:t> are integer constants and </a:t>
            </a:r>
            <a:r>
              <a:rPr lang="en-US" altLang="zh-CN" sz="2600" i="1">
                <a:ea typeface="宋体" panose="02010600030101010101" pitchFamily="2" charset="-122"/>
              </a:rPr>
              <a:t>X</a:t>
            </a:r>
            <a:r>
              <a:rPr lang="en-US" altLang="zh-CN" sz="2600">
                <a:ea typeface="宋体" panose="02010600030101010101" pitchFamily="2" charset="-122"/>
              </a:rPr>
              <a:t> is a letter.</a:t>
            </a:r>
          </a:p>
          <a:p>
            <a:r>
              <a:rPr lang="en-US" altLang="zh-CN" sz="2600">
                <a:ea typeface="宋体" panose="02010600030101010101" pitchFamily="2" charset="-122"/>
              </a:rPr>
              <a:t>Both </a:t>
            </a:r>
            <a:r>
              <a:rPr lang="en-US" altLang="zh-CN" sz="2600" i="1">
                <a:ea typeface="宋体" panose="02010600030101010101" pitchFamily="2" charset="-122"/>
              </a:rPr>
              <a:t>m</a:t>
            </a:r>
            <a:r>
              <a:rPr lang="en-US" altLang="zh-CN" sz="2600">
                <a:ea typeface="宋体" panose="02010600030101010101" pitchFamily="2" charset="-122"/>
              </a:rPr>
              <a:t> and </a:t>
            </a:r>
            <a:r>
              <a:rPr lang="en-US" altLang="zh-CN" sz="2600" i="1">
                <a:ea typeface="宋体" panose="02010600030101010101" pitchFamily="2" charset="-122"/>
              </a:rPr>
              <a:t>p</a:t>
            </a:r>
            <a:r>
              <a:rPr lang="en-US" altLang="zh-CN" sz="2600">
                <a:ea typeface="宋体" panose="02010600030101010101" pitchFamily="2" charset="-122"/>
              </a:rPr>
              <a:t> are optional; if </a:t>
            </a:r>
            <a:r>
              <a:rPr lang="en-US" altLang="zh-CN" sz="2600" i="1">
                <a:ea typeface="宋体" panose="02010600030101010101" pitchFamily="2" charset="-122"/>
              </a:rPr>
              <a:t>p</a:t>
            </a:r>
            <a:r>
              <a:rPr lang="en-US" altLang="zh-CN" sz="2600">
                <a:ea typeface="宋体" panose="02010600030101010101" pitchFamily="2" charset="-122"/>
              </a:rPr>
              <a:t> is omitted, the period that separates </a:t>
            </a:r>
            <a:r>
              <a:rPr lang="en-US" altLang="zh-CN" sz="2600" i="1">
                <a:ea typeface="宋体" panose="02010600030101010101" pitchFamily="2" charset="-122"/>
              </a:rPr>
              <a:t>m</a:t>
            </a:r>
            <a:r>
              <a:rPr lang="en-US" altLang="zh-CN" sz="2600">
                <a:ea typeface="宋体" panose="02010600030101010101" pitchFamily="2" charset="-122"/>
              </a:rPr>
              <a:t> and </a:t>
            </a:r>
            <a:r>
              <a:rPr lang="en-US" altLang="zh-CN" sz="2600" i="1">
                <a:ea typeface="宋体" panose="02010600030101010101" pitchFamily="2" charset="-122"/>
              </a:rPr>
              <a:t>p</a:t>
            </a:r>
            <a:r>
              <a:rPr lang="en-US" altLang="zh-CN" sz="2600">
                <a:ea typeface="宋体" panose="02010600030101010101" pitchFamily="2" charset="-122"/>
              </a:rPr>
              <a:t> is also dropped.</a:t>
            </a:r>
          </a:p>
          <a:p>
            <a:r>
              <a:rPr lang="en-US" altLang="zh-CN" sz="2600">
                <a:ea typeface="宋体" panose="02010600030101010101" pitchFamily="2" charset="-122"/>
              </a:rPr>
              <a:t>In the conversion specification </a:t>
            </a:r>
            <a:r>
              <a:rPr lang="en-US" altLang="zh-CN" sz="2600">
                <a:latin typeface="Courier New" panose="02070309020205020404" pitchFamily="49" charset="0"/>
                <a:ea typeface="宋体" panose="02010600030101010101" pitchFamily="2" charset="-122"/>
                <a:cs typeface="Courier New" panose="02070309020205020404" pitchFamily="49" charset="0"/>
              </a:rPr>
              <a:t>%10.2f</a:t>
            </a:r>
            <a:r>
              <a:rPr lang="en-US" altLang="zh-CN" sz="2600">
                <a:ea typeface="宋体" panose="02010600030101010101" pitchFamily="2" charset="-122"/>
              </a:rPr>
              <a:t>, </a:t>
            </a:r>
            <a:r>
              <a:rPr lang="en-US" altLang="zh-CN" sz="2600" i="1">
                <a:ea typeface="宋体" panose="02010600030101010101" pitchFamily="2" charset="-122"/>
              </a:rPr>
              <a:t>m</a:t>
            </a:r>
            <a:r>
              <a:rPr lang="en-US" altLang="zh-CN" sz="2600">
                <a:ea typeface="宋体" panose="02010600030101010101" pitchFamily="2" charset="-122"/>
              </a:rPr>
              <a:t> is 10, </a:t>
            </a:r>
            <a:r>
              <a:rPr lang="en-US" altLang="zh-CN" sz="2600" i="1">
                <a:ea typeface="宋体" panose="02010600030101010101" pitchFamily="2" charset="-122"/>
              </a:rPr>
              <a:t>p</a:t>
            </a:r>
            <a:r>
              <a:rPr lang="en-US" altLang="zh-CN" sz="2600">
                <a:ea typeface="宋体" panose="02010600030101010101" pitchFamily="2" charset="-122"/>
              </a:rPr>
              <a:t> is 2, and </a:t>
            </a:r>
            <a:r>
              <a:rPr lang="en-US" altLang="zh-CN" sz="2600" i="1">
                <a:ea typeface="宋体" panose="02010600030101010101" pitchFamily="2" charset="-122"/>
              </a:rPr>
              <a:t>X</a:t>
            </a:r>
            <a:r>
              <a:rPr lang="en-US" altLang="zh-CN" sz="2600">
                <a:ea typeface="宋体" panose="02010600030101010101" pitchFamily="2" charset="-122"/>
              </a:rPr>
              <a:t> is </a:t>
            </a:r>
            <a:r>
              <a:rPr lang="en-US" altLang="zh-CN" sz="2600">
                <a:latin typeface="Courier New" panose="02070309020205020404" pitchFamily="49" charset="0"/>
                <a:ea typeface="宋体" panose="02010600030101010101" pitchFamily="2" charset="-122"/>
                <a:cs typeface="Courier New" panose="02070309020205020404" pitchFamily="49" charset="0"/>
              </a:rPr>
              <a:t>f</a:t>
            </a:r>
            <a:r>
              <a:rPr lang="en-US" altLang="zh-CN" sz="2600">
                <a:ea typeface="宋体" panose="02010600030101010101" pitchFamily="2" charset="-122"/>
              </a:rPr>
              <a:t>.</a:t>
            </a:r>
          </a:p>
          <a:p>
            <a:r>
              <a:rPr lang="en-US" altLang="zh-CN" sz="2600">
                <a:ea typeface="宋体" panose="02010600030101010101" pitchFamily="2" charset="-122"/>
              </a:rPr>
              <a:t>In the specification </a:t>
            </a:r>
            <a:r>
              <a:rPr lang="en-US" altLang="zh-CN" sz="2600">
                <a:latin typeface="Courier New" panose="02070309020205020404" pitchFamily="49" charset="0"/>
                <a:ea typeface="宋体" panose="02010600030101010101" pitchFamily="2" charset="-122"/>
                <a:cs typeface="Courier New" panose="02070309020205020404" pitchFamily="49" charset="0"/>
              </a:rPr>
              <a:t>%10f</a:t>
            </a:r>
            <a:r>
              <a:rPr lang="en-US" altLang="zh-CN" sz="2600">
                <a:ea typeface="宋体" panose="02010600030101010101" pitchFamily="2" charset="-122"/>
              </a:rPr>
              <a:t>, </a:t>
            </a:r>
            <a:r>
              <a:rPr lang="en-US" altLang="zh-CN" sz="2600" i="1">
                <a:ea typeface="宋体" panose="02010600030101010101" pitchFamily="2" charset="-122"/>
              </a:rPr>
              <a:t>m</a:t>
            </a:r>
            <a:r>
              <a:rPr lang="en-US" altLang="zh-CN" sz="2600">
                <a:ea typeface="宋体" panose="02010600030101010101" pitchFamily="2" charset="-122"/>
              </a:rPr>
              <a:t> is 10 and </a:t>
            </a:r>
            <a:r>
              <a:rPr lang="en-US" altLang="zh-CN" sz="2600" i="1">
                <a:ea typeface="宋体" panose="02010600030101010101" pitchFamily="2" charset="-122"/>
              </a:rPr>
              <a:t>p</a:t>
            </a:r>
            <a:r>
              <a:rPr lang="en-US" altLang="zh-CN" sz="2600">
                <a:ea typeface="宋体" panose="02010600030101010101" pitchFamily="2" charset="-122"/>
              </a:rPr>
              <a:t> (along with the period) is missing, but in the specification </a:t>
            </a:r>
            <a:r>
              <a:rPr lang="en-US" altLang="zh-CN" sz="2600">
                <a:latin typeface="Courier New" panose="02070309020205020404" pitchFamily="49" charset="0"/>
                <a:ea typeface="宋体" panose="02010600030101010101" pitchFamily="2" charset="-122"/>
                <a:cs typeface="Courier New" panose="02070309020205020404" pitchFamily="49" charset="0"/>
              </a:rPr>
              <a:t>%.2f</a:t>
            </a:r>
            <a:r>
              <a:rPr lang="en-US" altLang="zh-CN" sz="2600">
                <a:ea typeface="宋体" panose="02010600030101010101" pitchFamily="2" charset="-122"/>
              </a:rPr>
              <a:t>, </a:t>
            </a:r>
            <a:r>
              <a:rPr lang="en-US" altLang="zh-CN" sz="2600" i="1">
                <a:ea typeface="宋体" panose="02010600030101010101" pitchFamily="2" charset="-122"/>
              </a:rPr>
              <a:t>p</a:t>
            </a:r>
            <a:r>
              <a:rPr lang="en-US" altLang="zh-CN" sz="2600">
                <a:ea typeface="宋体" panose="02010600030101010101" pitchFamily="2" charset="-122"/>
              </a:rPr>
              <a:t> is 2 and </a:t>
            </a:r>
            <a:r>
              <a:rPr lang="en-US" altLang="zh-CN" sz="2600" i="1">
                <a:ea typeface="宋体" panose="02010600030101010101" pitchFamily="2" charset="-122"/>
              </a:rPr>
              <a:t>m</a:t>
            </a:r>
            <a:r>
              <a:rPr lang="en-US" altLang="zh-CN" sz="2600">
                <a:ea typeface="宋体" panose="02010600030101010101" pitchFamily="2" charset="-122"/>
              </a:rPr>
              <a:t> is missing.</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BDD383F-FDE3-5FF0-2451-BD7B96708BF2}"/>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344699D-BF2A-D4C7-A19C-DE69439F26C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3F9257-8374-BD4C-8206-DA8BFDB06106}"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BD5D6C6-FF0D-E994-C58B-966F58E23E52}"/>
              </a:ext>
            </a:extLst>
          </p:cNvPr>
          <p:cNvSpPr>
            <a:spLocks noGrp="1"/>
          </p:cNvSpPr>
          <p:nvPr>
            <p:ph type="title"/>
          </p:nvPr>
        </p:nvSpPr>
        <p:spPr/>
        <p:txBody>
          <a:bodyPr/>
          <a:lstStyle/>
          <a:p>
            <a:r>
              <a:rPr lang="en-US" altLang="zh-CN">
                <a:ea typeface="宋体" panose="02010600030101010101" pitchFamily="2" charset="-122"/>
              </a:rPr>
              <a:t>Conversion Specifications</a:t>
            </a:r>
          </a:p>
        </p:txBody>
      </p:sp>
      <p:sp>
        <p:nvSpPr>
          <p:cNvPr id="19459" name="Content Placeholder 2">
            <a:extLst>
              <a:ext uri="{FF2B5EF4-FFF2-40B4-BE49-F238E27FC236}">
                <a16:creationId xmlns:a16="http://schemas.microsoft.com/office/drawing/2014/main" id="{735FDD0A-8531-0B96-C28D-7C5FBF3E3719}"/>
              </a:ext>
            </a:extLst>
          </p:cNvPr>
          <p:cNvSpPr>
            <a:spLocks noGrp="1"/>
          </p:cNvSpPr>
          <p:nvPr>
            <p:ph idx="1"/>
          </p:nvPr>
        </p:nvSpPr>
        <p:spPr/>
        <p:txBody>
          <a:bodyPr/>
          <a:lstStyle/>
          <a:p>
            <a:r>
              <a:rPr lang="en-US" altLang="zh-CN" sz="2400">
                <a:ea typeface="宋体" panose="02010600030101010101" pitchFamily="2" charset="-122"/>
              </a:rPr>
              <a:t>The </a:t>
            </a:r>
            <a:r>
              <a:rPr lang="en-US" altLang="zh-CN" sz="2400" b="1" i="1">
                <a:ea typeface="宋体" panose="02010600030101010101" pitchFamily="2" charset="-122"/>
              </a:rPr>
              <a:t>minimum field width, </a:t>
            </a:r>
            <a:r>
              <a:rPr lang="en-US" altLang="zh-CN" sz="2400" i="1">
                <a:ea typeface="宋体" panose="02010600030101010101" pitchFamily="2" charset="-122"/>
              </a:rPr>
              <a:t>m</a:t>
            </a:r>
            <a:r>
              <a:rPr lang="en-US" altLang="zh-CN" sz="2400">
                <a:ea typeface="宋体" panose="02010600030101010101" pitchFamily="2" charset="-122"/>
              </a:rPr>
              <a:t>, specifies the minimum number of characters to print.</a:t>
            </a:r>
          </a:p>
          <a:p>
            <a:r>
              <a:rPr lang="en-US" altLang="zh-CN" sz="2400">
                <a:ea typeface="宋体" panose="02010600030101010101" pitchFamily="2" charset="-122"/>
              </a:rPr>
              <a:t>If the value to be printed requires fewer than </a:t>
            </a:r>
            <a:r>
              <a:rPr lang="en-US" altLang="zh-CN" sz="2400" i="1">
                <a:ea typeface="宋体" panose="02010600030101010101" pitchFamily="2" charset="-122"/>
              </a:rPr>
              <a:t>m</a:t>
            </a:r>
            <a:r>
              <a:rPr lang="en-US" altLang="zh-CN" sz="2400">
                <a:ea typeface="宋体" panose="02010600030101010101" pitchFamily="2" charset="-122"/>
              </a:rPr>
              <a:t> characters, it is right-justified within the field.</a:t>
            </a:r>
          </a:p>
          <a:p>
            <a:pPr lvl="1"/>
            <a:r>
              <a:rPr lang="en-US" altLang="zh-CN" sz="2200">
                <a:latin typeface="Courier New" panose="02070309020205020404" pitchFamily="49" charset="0"/>
                <a:ea typeface="宋体" panose="02010600030101010101" pitchFamily="2" charset="-122"/>
                <a:cs typeface="Courier New" panose="02070309020205020404" pitchFamily="49" charset="0"/>
              </a:rPr>
              <a:t>%4d</a:t>
            </a:r>
            <a:r>
              <a:rPr lang="en-US" altLang="zh-CN" sz="2200">
                <a:ea typeface="宋体" panose="02010600030101010101" pitchFamily="2" charset="-122"/>
              </a:rPr>
              <a:t> displays the number 123 as </a:t>
            </a:r>
            <a:r>
              <a:rPr lang="en-US" altLang="zh-CN" sz="2200">
                <a:latin typeface="Courier New" panose="02070309020205020404" pitchFamily="49" charset="0"/>
                <a:ea typeface="宋体" panose="02010600030101010101" pitchFamily="2" charset="-122"/>
                <a:cs typeface="Courier New" panose="02070309020205020404" pitchFamily="49" charset="0"/>
              </a:rPr>
              <a:t>•123</a:t>
            </a:r>
            <a:r>
              <a:rPr lang="en-US" altLang="zh-CN" sz="2200">
                <a:ea typeface="宋体" panose="02010600030101010101" pitchFamily="2" charset="-122"/>
              </a:rPr>
              <a:t>. (• represents the space character.)</a:t>
            </a:r>
          </a:p>
          <a:p>
            <a:r>
              <a:rPr lang="en-US" altLang="zh-CN" sz="2400">
                <a:ea typeface="宋体" panose="02010600030101010101" pitchFamily="2" charset="-122"/>
              </a:rPr>
              <a:t>If the value to be printed requires more than </a:t>
            </a:r>
            <a:r>
              <a:rPr lang="en-US" altLang="zh-CN" sz="2400" i="1">
                <a:ea typeface="宋体" panose="02010600030101010101" pitchFamily="2" charset="-122"/>
              </a:rPr>
              <a:t>m</a:t>
            </a:r>
            <a:r>
              <a:rPr lang="en-US" altLang="zh-CN" sz="2400">
                <a:ea typeface="宋体" panose="02010600030101010101" pitchFamily="2" charset="-122"/>
              </a:rPr>
              <a:t> characters, the field width automatically expands to the necessary size.</a:t>
            </a:r>
          </a:p>
          <a:p>
            <a:r>
              <a:rPr lang="en-US" altLang="zh-CN" sz="2400">
                <a:ea typeface="宋体" panose="02010600030101010101" pitchFamily="2" charset="-122"/>
              </a:rPr>
              <a:t>Putting a minus sign in front of </a:t>
            </a:r>
            <a:r>
              <a:rPr lang="en-US" altLang="zh-CN" sz="2400" i="1">
                <a:ea typeface="宋体" panose="02010600030101010101" pitchFamily="2" charset="-122"/>
              </a:rPr>
              <a:t>m</a:t>
            </a:r>
            <a:r>
              <a:rPr lang="en-US" altLang="zh-CN" sz="2400">
                <a:ea typeface="宋体" panose="02010600030101010101" pitchFamily="2" charset="-122"/>
              </a:rPr>
              <a:t> causes left justification.</a:t>
            </a:r>
          </a:p>
          <a:p>
            <a:pPr lvl="1"/>
            <a:r>
              <a:rPr lang="en-US" altLang="zh-CN" sz="2200">
                <a:ea typeface="宋体" panose="02010600030101010101" pitchFamily="2" charset="-122"/>
              </a:rPr>
              <a:t>The specification </a:t>
            </a:r>
            <a:r>
              <a:rPr lang="en-US" altLang="zh-CN" sz="2200">
                <a:latin typeface="Courier New" panose="02070309020205020404" pitchFamily="49" charset="0"/>
                <a:ea typeface="宋体" panose="02010600030101010101" pitchFamily="2" charset="-122"/>
                <a:cs typeface="Courier New" panose="02070309020205020404" pitchFamily="49" charset="0"/>
              </a:rPr>
              <a:t>%-4d</a:t>
            </a:r>
            <a:r>
              <a:rPr lang="en-US" altLang="zh-CN" sz="2200">
                <a:ea typeface="宋体" panose="02010600030101010101" pitchFamily="2" charset="-122"/>
              </a:rPr>
              <a:t> would display 123 as </a:t>
            </a:r>
            <a:r>
              <a:rPr lang="en-US" altLang="zh-CN" sz="2200">
                <a:latin typeface="Courier New" panose="02070309020205020404" pitchFamily="49" charset="0"/>
                <a:ea typeface="宋体" panose="02010600030101010101" pitchFamily="2" charset="-122"/>
                <a:cs typeface="Courier New" panose="02070309020205020404" pitchFamily="49" charset="0"/>
              </a:rPr>
              <a:t>123•</a:t>
            </a:r>
            <a:r>
              <a:rPr lang="en-US" altLang="zh-CN" sz="2200">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215B9BC-5FA1-178A-766F-DECA9273EBC8}"/>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27E6A05-53E7-8C43-D9C3-F2D4D1D7286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41EF34-1582-8F41-A4D7-AF61FEFC20DD}"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5E29D98-8305-23FF-E1ED-A759A390CB04}"/>
              </a:ext>
            </a:extLst>
          </p:cNvPr>
          <p:cNvSpPr>
            <a:spLocks noGrp="1"/>
          </p:cNvSpPr>
          <p:nvPr>
            <p:ph type="title"/>
          </p:nvPr>
        </p:nvSpPr>
        <p:spPr/>
        <p:txBody>
          <a:bodyPr/>
          <a:lstStyle/>
          <a:p>
            <a:r>
              <a:rPr lang="en-US" altLang="zh-CN">
                <a:ea typeface="宋体" panose="02010600030101010101" pitchFamily="2" charset="-122"/>
              </a:rPr>
              <a:t>Conversion Specifications</a:t>
            </a:r>
          </a:p>
        </p:txBody>
      </p:sp>
      <p:sp>
        <p:nvSpPr>
          <p:cNvPr id="20483" name="Content Placeholder 2">
            <a:extLst>
              <a:ext uri="{FF2B5EF4-FFF2-40B4-BE49-F238E27FC236}">
                <a16:creationId xmlns:a16="http://schemas.microsoft.com/office/drawing/2014/main" id="{AA850B81-0CE6-BED4-8267-BE19989D2FEF}"/>
              </a:ext>
            </a:extLst>
          </p:cNvPr>
          <p:cNvSpPr>
            <a:spLocks noGrp="1"/>
          </p:cNvSpPr>
          <p:nvPr>
            <p:ph idx="1"/>
          </p:nvPr>
        </p:nvSpPr>
        <p:spPr/>
        <p:txBody>
          <a:bodyPr/>
          <a:lstStyle/>
          <a:p>
            <a:r>
              <a:rPr lang="en-US" altLang="zh-CN">
                <a:ea typeface="宋体" panose="02010600030101010101" pitchFamily="2" charset="-122"/>
              </a:rPr>
              <a:t>The meaning of the </a:t>
            </a:r>
            <a:r>
              <a:rPr lang="en-US" altLang="zh-CN" b="1" i="1">
                <a:ea typeface="宋体" panose="02010600030101010101" pitchFamily="2" charset="-122"/>
              </a:rPr>
              <a:t>precision,</a:t>
            </a:r>
            <a:r>
              <a:rPr lang="en-US" altLang="zh-CN">
                <a:ea typeface="宋体" panose="02010600030101010101" pitchFamily="2" charset="-122"/>
              </a:rPr>
              <a:t> </a:t>
            </a:r>
            <a:r>
              <a:rPr lang="en-US" altLang="zh-CN" i="1">
                <a:ea typeface="宋体" panose="02010600030101010101" pitchFamily="2" charset="-122"/>
              </a:rPr>
              <a:t>p</a:t>
            </a:r>
            <a:r>
              <a:rPr lang="en-US" altLang="zh-CN">
                <a:ea typeface="宋体" panose="02010600030101010101" pitchFamily="2" charset="-122"/>
              </a:rPr>
              <a:t>, depends on the choice of </a:t>
            </a:r>
            <a:r>
              <a:rPr lang="en-US" altLang="zh-CN" i="1">
                <a:ea typeface="宋体" panose="02010600030101010101" pitchFamily="2" charset="-122"/>
              </a:rPr>
              <a:t>X</a:t>
            </a:r>
            <a:r>
              <a:rPr lang="en-US" altLang="zh-CN">
                <a:ea typeface="宋体" panose="02010600030101010101" pitchFamily="2" charset="-122"/>
              </a:rPr>
              <a:t>, the </a:t>
            </a:r>
            <a:r>
              <a:rPr lang="en-US" altLang="zh-CN" b="1" i="1">
                <a:ea typeface="宋体" panose="02010600030101010101" pitchFamily="2" charset="-122"/>
              </a:rPr>
              <a:t>conversion specifier.</a:t>
            </a:r>
          </a:p>
          <a:p>
            <a:r>
              <a:rPr lang="en-US" altLang="zh-CN">
                <a:ea typeface="宋体" panose="02010600030101010101" pitchFamily="2" charset="-122"/>
              </a:rPr>
              <a:t>The </a:t>
            </a:r>
            <a:r>
              <a:rPr lang="en-US" altLang="zh-CN">
                <a:latin typeface="Courier New" panose="02070309020205020404" pitchFamily="49" charset="0"/>
                <a:ea typeface="宋体" panose="02010600030101010101" pitchFamily="2" charset="-122"/>
                <a:cs typeface="Courier New" panose="02070309020205020404" pitchFamily="49" charset="0"/>
              </a:rPr>
              <a:t>d</a:t>
            </a:r>
            <a:r>
              <a:rPr lang="en-US" altLang="zh-CN">
                <a:ea typeface="宋体" panose="02010600030101010101" pitchFamily="2" charset="-122"/>
              </a:rPr>
              <a:t> specifier is used to display an integer in decimal form. </a:t>
            </a:r>
          </a:p>
          <a:p>
            <a:pPr lvl="1"/>
            <a:r>
              <a:rPr lang="en-US" altLang="zh-CN" i="1">
                <a:ea typeface="宋体" panose="02010600030101010101" pitchFamily="2" charset="-122"/>
              </a:rPr>
              <a:t>p</a:t>
            </a:r>
            <a:r>
              <a:rPr lang="en-US" altLang="zh-CN">
                <a:ea typeface="宋体" panose="02010600030101010101" pitchFamily="2" charset="-122"/>
              </a:rPr>
              <a:t> indicates the minimum number of digits to display (extra zeros are added to the beginning of the number if necessary).</a:t>
            </a:r>
          </a:p>
          <a:p>
            <a:pPr lvl="1"/>
            <a:r>
              <a:rPr lang="en-US" altLang="zh-CN">
                <a:ea typeface="宋体" panose="02010600030101010101" pitchFamily="2" charset="-122"/>
              </a:rPr>
              <a:t>If </a:t>
            </a:r>
            <a:r>
              <a:rPr lang="en-US" altLang="zh-CN" i="1">
                <a:ea typeface="宋体" panose="02010600030101010101" pitchFamily="2" charset="-122"/>
              </a:rPr>
              <a:t>p</a:t>
            </a:r>
            <a:r>
              <a:rPr lang="en-US" altLang="zh-CN">
                <a:ea typeface="宋体" panose="02010600030101010101" pitchFamily="2" charset="-122"/>
              </a:rPr>
              <a:t> is omitted, it is assumed to be 1.</a:t>
            </a:r>
          </a:p>
        </p:txBody>
      </p:sp>
      <p:sp>
        <p:nvSpPr>
          <p:cNvPr id="4" name="Footer Placeholder 3">
            <a:extLst>
              <a:ext uri="{FF2B5EF4-FFF2-40B4-BE49-F238E27FC236}">
                <a16:creationId xmlns:a16="http://schemas.microsoft.com/office/drawing/2014/main" id="{197DBC9C-1F91-C13E-1F2C-1EAA5F5718E1}"/>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4B69B5CC-8DB6-5C74-0C62-6FBDEDE342B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A16ABF-FDF4-A243-A31A-5D78817A5175}"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4989A00-090D-906F-06C1-971948D3D3E6}"/>
              </a:ext>
            </a:extLst>
          </p:cNvPr>
          <p:cNvSpPr>
            <a:spLocks noGrp="1"/>
          </p:cNvSpPr>
          <p:nvPr>
            <p:ph type="title"/>
          </p:nvPr>
        </p:nvSpPr>
        <p:spPr/>
        <p:txBody>
          <a:bodyPr/>
          <a:lstStyle/>
          <a:p>
            <a:r>
              <a:rPr lang="en-US" altLang="zh-CN">
                <a:ea typeface="宋体" panose="02010600030101010101" pitchFamily="2" charset="-122"/>
              </a:rPr>
              <a:t>Conversion Specifications</a:t>
            </a:r>
          </a:p>
        </p:txBody>
      </p:sp>
      <p:sp>
        <p:nvSpPr>
          <p:cNvPr id="21507" name="Content Placeholder 2">
            <a:extLst>
              <a:ext uri="{FF2B5EF4-FFF2-40B4-BE49-F238E27FC236}">
                <a16:creationId xmlns:a16="http://schemas.microsoft.com/office/drawing/2014/main" id="{31505EE1-61D7-6E4F-6408-AF3DDF0820EF}"/>
              </a:ext>
            </a:extLst>
          </p:cNvPr>
          <p:cNvSpPr>
            <a:spLocks noGrp="1"/>
          </p:cNvSpPr>
          <p:nvPr>
            <p:ph idx="1"/>
          </p:nvPr>
        </p:nvSpPr>
        <p:spPr/>
        <p:txBody>
          <a:bodyPr/>
          <a:lstStyle/>
          <a:p>
            <a:r>
              <a:rPr lang="en-US" altLang="zh-CN">
                <a:ea typeface="宋体" panose="02010600030101010101" pitchFamily="2" charset="-122"/>
              </a:rPr>
              <a:t>Conversion specifiers for floating-point numbers:</a:t>
            </a:r>
          </a:p>
          <a:p>
            <a:pPr>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e</a:t>
            </a:r>
            <a:r>
              <a:rPr lang="en-US" altLang="zh-CN" sz="2400">
                <a:ea typeface="宋体" panose="02010600030101010101" pitchFamily="2" charset="-122"/>
              </a:rPr>
              <a:t> — Exponential format. </a:t>
            </a:r>
            <a:r>
              <a:rPr lang="en-US" altLang="zh-CN" sz="2400" i="1">
                <a:ea typeface="宋体" panose="02010600030101010101" pitchFamily="2" charset="-122"/>
              </a:rPr>
              <a:t>p</a:t>
            </a:r>
            <a:r>
              <a:rPr lang="en-US" altLang="zh-CN" sz="2400">
                <a:ea typeface="宋体" panose="02010600030101010101" pitchFamily="2" charset="-122"/>
              </a:rPr>
              <a:t> indicates how many digits should appear after the decimal point (the default is 6). If </a:t>
            </a:r>
            <a:r>
              <a:rPr lang="en-US" altLang="zh-CN" sz="2400" i="1">
                <a:ea typeface="宋体" panose="02010600030101010101" pitchFamily="2" charset="-122"/>
              </a:rPr>
              <a:t>p</a:t>
            </a:r>
            <a:r>
              <a:rPr lang="en-US" altLang="zh-CN" sz="2400">
                <a:ea typeface="宋体" panose="02010600030101010101" pitchFamily="2" charset="-122"/>
              </a:rPr>
              <a:t> is 0, no decimal point is displayed.</a:t>
            </a:r>
          </a:p>
          <a:p>
            <a:pPr>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f</a:t>
            </a:r>
            <a:r>
              <a:rPr lang="en-US" altLang="zh-CN" sz="2400">
                <a:ea typeface="宋体" panose="02010600030101010101" pitchFamily="2" charset="-122"/>
              </a:rPr>
              <a:t> — “Fixed decimal” format. </a:t>
            </a:r>
            <a:r>
              <a:rPr lang="en-US" altLang="zh-CN" sz="2400" i="1">
                <a:ea typeface="宋体" panose="02010600030101010101" pitchFamily="2" charset="-122"/>
              </a:rPr>
              <a:t>p</a:t>
            </a:r>
            <a:r>
              <a:rPr lang="en-US" altLang="zh-CN" sz="2400">
                <a:ea typeface="宋体" panose="02010600030101010101" pitchFamily="2" charset="-122"/>
              </a:rPr>
              <a:t> has the same meaning as for the </a:t>
            </a:r>
            <a:r>
              <a:rPr lang="en-US" altLang="zh-CN" sz="2400">
                <a:latin typeface="Courier New" panose="02070309020205020404" pitchFamily="49" charset="0"/>
                <a:ea typeface="宋体" panose="02010600030101010101" pitchFamily="2" charset="-122"/>
                <a:cs typeface="Courier New" panose="02070309020205020404" pitchFamily="49" charset="0"/>
              </a:rPr>
              <a:t>e</a:t>
            </a:r>
            <a:r>
              <a:rPr lang="en-US" altLang="zh-CN" sz="2400">
                <a:ea typeface="宋体" panose="02010600030101010101" pitchFamily="2" charset="-122"/>
              </a:rPr>
              <a:t> specifier.</a:t>
            </a:r>
          </a:p>
          <a:p>
            <a:pPr>
              <a:buFontTx/>
              <a:buNone/>
            </a:pPr>
            <a:r>
              <a:rPr lang="en-US" altLang="zh-CN" sz="2400">
                <a:latin typeface="Courier New" panose="02070309020205020404" pitchFamily="49" charset="0"/>
                <a:ea typeface="宋体" panose="02010600030101010101" pitchFamily="2" charset="-122"/>
                <a:cs typeface="Courier New" panose="02070309020205020404" pitchFamily="49" charset="0"/>
              </a:rPr>
              <a:t>	g</a:t>
            </a:r>
            <a:r>
              <a:rPr lang="en-US" altLang="zh-CN" sz="2400">
                <a:ea typeface="宋体" panose="02010600030101010101" pitchFamily="2" charset="-122"/>
              </a:rPr>
              <a:t> — Either exponential format or fixed decimal format, depending on the number’s size. </a:t>
            </a:r>
            <a:r>
              <a:rPr lang="en-US" altLang="zh-CN" sz="2400" i="1">
                <a:ea typeface="宋体" panose="02010600030101010101" pitchFamily="2" charset="-122"/>
              </a:rPr>
              <a:t>p</a:t>
            </a:r>
            <a:r>
              <a:rPr lang="en-US" altLang="zh-CN" sz="2400">
                <a:ea typeface="宋体" panose="02010600030101010101" pitchFamily="2" charset="-122"/>
              </a:rPr>
              <a:t> indicates the maximum number of significant digits to be displayed. The </a:t>
            </a:r>
            <a:r>
              <a:rPr lang="en-US" altLang="zh-CN" sz="2400">
                <a:latin typeface="Courier New" panose="02070309020205020404" pitchFamily="49" charset="0"/>
                <a:ea typeface="宋体" panose="02010600030101010101" pitchFamily="2" charset="-122"/>
                <a:cs typeface="Courier New" panose="02070309020205020404" pitchFamily="49" charset="0"/>
              </a:rPr>
              <a:t>g</a:t>
            </a:r>
            <a:r>
              <a:rPr lang="en-US" altLang="zh-CN" sz="2400">
                <a:ea typeface="宋体" panose="02010600030101010101" pitchFamily="2" charset="-122"/>
              </a:rPr>
              <a:t> conversion won’t show trailing zeros. If the number has no digits after the decimal point, </a:t>
            </a:r>
            <a:r>
              <a:rPr lang="en-US" altLang="zh-CN" sz="2400">
                <a:latin typeface="Courier New" panose="02070309020205020404" pitchFamily="49" charset="0"/>
                <a:ea typeface="宋体" panose="02010600030101010101" pitchFamily="2" charset="-122"/>
                <a:cs typeface="Courier New" panose="02070309020205020404" pitchFamily="49" charset="0"/>
              </a:rPr>
              <a:t>g</a:t>
            </a:r>
            <a:r>
              <a:rPr lang="en-US" altLang="zh-CN" sz="2400">
                <a:ea typeface="宋体" panose="02010600030101010101" pitchFamily="2" charset="-122"/>
              </a:rPr>
              <a:t> doesn’t display the decimal point.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30966B4-4C47-00AC-CF73-6ADEA40B670B}"/>
              </a:ext>
            </a:extLst>
          </p:cNvPr>
          <p:cNvSpPr>
            <a:spLocks noGrp="1"/>
          </p:cNvSpPr>
          <p:nvPr>
            <p:ph type="ftr" sz="quarter" idx="10"/>
          </p:nvPr>
        </p:nvSpPr>
        <p:spPr/>
        <p:txBody>
          <a:body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3273A132-8407-7542-952B-7D093B1FDB0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AB0BAE-7696-0749-86FB-9D8AB1292BE8}"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2218</TotalTime>
  <Words>2759</Words>
  <Application>Microsoft Macintosh PowerPoint</Application>
  <PresentationFormat>全屏显示(4:3)</PresentationFormat>
  <Paragraphs>295</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Arial</vt:lpstr>
      <vt:lpstr>Courier New</vt:lpstr>
      <vt:lpstr>Times New Roman</vt:lpstr>
      <vt:lpstr>tm2</vt:lpstr>
      <vt:lpstr>Chapter 3</vt:lpstr>
      <vt:lpstr>The printf Function</vt:lpstr>
      <vt:lpstr>The printf Function</vt:lpstr>
      <vt:lpstr>The printf Function</vt:lpstr>
      <vt:lpstr>The printf Function</vt:lpstr>
      <vt:lpstr>Conversion Specifications</vt:lpstr>
      <vt:lpstr>Conversion Specifications</vt:lpstr>
      <vt:lpstr>Conversion Specifications</vt:lpstr>
      <vt:lpstr>Conversion Specifications</vt:lpstr>
      <vt:lpstr>Program: Using printf to Format Numbers</vt:lpstr>
      <vt:lpstr>PowerPoint 演示文稿</vt:lpstr>
      <vt:lpstr>Escape Sequences</vt:lpstr>
      <vt:lpstr>Escape Sequences</vt:lpstr>
      <vt:lpstr>Escape Sequences</vt:lpstr>
      <vt:lpstr>The scanf Function</vt:lpstr>
      <vt:lpstr>The scanf Function</vt:lpstr>
      <vt:lpstr>The scanf Function</vt:lpstr>
      <vt:lpstr>How scanf Works</vt:lpstr>
      <vt:lpstr>How scanf Works</vt:lpstr>
      <vt:lpstr>How scanf Works</vt:lpstr>
      <vt:lpstr>How scanf Works</vt:lpstr>
      <vt:lpstr>How scanf Works</vt:lpstr>
      <vt:lpstr>Ordinary Characters in Format Strings</vt:lpstr>
      <vt:lpstr>Ordinary Characters in Format Strings</vt:lpstr>
      <vt:lpstr>Confusing printf with scanf</vt:lpstr>
      <vt:lpstr>Confusing printf with scanf</vt:lpstr>
      <vt:lpstr>Confusing printf with scanf</vt:lpstr>
      <vt:lpstr>Program: Adding Fractions</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727</cp:revision>
  <cp:lastPrinted>1999-11-08T20:52:53Z</cp:lastPrinted>
  <dcterms:created xsi:type="dcterms:W3CDTF">1999-08-24T18:39:05Z</dcterms:created>
  <dcterms:modified xsi:type="dcterms:W3CDTF">2022-09-27T08:55:01Z</dcterms:modified>
</cp:coreProperties>
</file>