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51"/>
  </p:notesMasterIdLst>
  <p:sldIdLst>
    <p:sldId id="282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96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93" r:id="rId19"/>
    <p:sldId id="363" r:id="rId20"/>
    <p:sldId id="364" r:id="rId21"/>
    <p:sldId id="39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2" r:id="rId39"/>
    <p:sldId id="383" r:id="rId40"/>
    <p:sldId id="384" r:id="rId41"/>
    <p:sldId id="395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900" autoAdjust="0"/>
    <p:restoredTop sz="94660"/>
  </p:normalViewPr>
  <p:slideViewPr>
    <p:cSldViewPr>
      <p:cViewPr varScale="1">
        <p:scale>
          <a:sx n="127" d="100"/>
          <a:sy n="127" d="100"/>
        </p:scale>
        <p:origin x="2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ABFC8E6-E45F-832E-B5B7-66C6C0B931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8B519D5-8520-F3C9-A60C-61E0F086E5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E38D9F12-0133-08D5-2DA0-F9E71DC2776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41950B5-25BF-B7EE-F9FC-F31AAF848B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1D1A07A4-AA8F-D351-C2F8-E5CE94C99C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4502BD8-CADB-6A9F-011F-44ACA1D5FC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ABBA109-0F7A-8146-90A7-B797E28686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ACE13-38CE-567E-B009-43E3757424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687FF-2DC3-CC96-462D-F9145FCD6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3D6C11-B74E-394D-9809-66DC1546464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3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98B48-291D-0ADE-A754-1AF78F756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81D2D-FB10-0358-0EE2-A02F45702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9AE814-FDFB-0142-AC2C-DD5950ADA10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6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7EB66-8028-41FC-58FC-C004E3163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E31BD-A6D0-E087-88B6-7EF006709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FCFD15-9FDA-F74F-9542-F47E85DD3688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0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50091-274D-FA81-30AF-93FEA173E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04F36-11E8-B93E-AEBA-285F0D9BC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7370E4-0345-1E44-87DE-73FCB1B0ADB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64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CE4AA-8BE6-243C-F277-AB6DDC57C2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F06BA-6611-8BE2-4E7E-76755468A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2192F4-1A68-CD44-B535-4C1D5842032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25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88E3-C09A-43B7-44DE-0069F76796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3C510-0108-98F8-1E6C-2410A54089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EFEBD2-B502-BC47-B685-1888855662F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60289-9E29-0258-971F-8FCAB1657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E90D17-9160-B056-FC99-BA897CEFF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812C06-64D9-FA45-9C93-E1260DB979D8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4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4DBFB-5A94-8D8C-DE2F-34EF29AFFB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BA3A9-6E66-A507-BE0F-1763F036C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FFCFB3-881E-3545-93E8-CCCF44A06FC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9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B1DEC6-638D-74BD-0294-BBF2053C4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1E42D-692F-7C26-E267-D6D2522B4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E82E98-A64B-9941-9920-6D1E971656E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1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E1D9-A223-CAA6-41CD-C203181DDC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CE9C1-8DCC-E8C9-F63C-79C945783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2FD8E8-4896-C643-AC28-491A35BD214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5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1A6F-1396-8B5F-72F7-6BA3BFFE74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DE36-6241-A064-B5CE-322F18F79A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ABD7B6-6C96-FE4D-81B9-7EB76D4D124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8F64127-7492-D57E-2703-D8AB8A4F3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3404F1A-05C5-DEB8-099A-FD1AC5DD4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55461353-D3C7-5A39-1E75-934108A51EC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464CC9AC-B423-6EB5-70D2-D3782B043A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18F8C45-4FA7-384F-BA6C-B0A4BDBFCE27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1AF6C6DC-22E9-EC02-36AA-61A31F4F7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4: Expressions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705619D9-1DEB-D80B-3555-137543F52A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BD5D6-CB1C-BFC1-2EC2-C79B133F08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00676-94B3-BF66-9572-4CAA6C093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08C238-266C-BD40-ABB5-44C037F239E0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29CD3D75-5320-6C55-BFD0-7CD3F6B4FD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4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EDD9F95A-BE0A-7715-F991-1918EFD308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Expressions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913A189-D2CF-F820-8256-433F56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Operator Associativity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F7F11B4-E04F-087D-5BCE-76ADC2BC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Associativity</a:t>
            </a:r>
            <a:r>
              <a:rPr lang="en-US" altLang="zh-CN">
                <a:ea typeface="宋体" panose="02010600030101010101" pitchFamily="2" charset="-122"/>
              </a:rPr>
              <a:t> comes into play when an expression contains two or more operators with equal precedence.</a:t>
            </a:r>
          </a:p>
          <a:p>
            <a:r>
              <a:rPr lang="en-US" altLang="zh-CN">
                <a:ea typeface="宋体" panose="02010600030101010101" pitchFamily="2" charset="-122"/>
              </a:rPr>
              <a:t>An operator is said to be </a:t>
            </a:r>
            <a:r>
              <a:rPr lang="en-US" altLang="zh-CN" b="1" i="1">
                <a:ea typeface="宋体" panose="02010600030101010101" pitchFamily="2" charset="-122"/>
              </a:rPr>
              <a:t>left associative </a:t>
            </a:r>
            <a:r>
              <a:rPr lang="en-US" altLang="zh-CN">
                <a:ea typeface="宋体" panose="02010600030101010101" pitchFamily="2" charset="-122"/>
              </a:rPr>
              <a:t>if it groups from left to right.</a:t>
            </a:r>
          </a:p>
          <a:p>
            <a:r>
              <a:rPr lang="en-US" altLang="zh-CN">
                <a:ea typeface="宋体" panose="02010600030101010101" pitchFamily="2" charset="-122"/>
              </a:rPr>
              <a:t>The binary arithmetic operators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>
                <a:ea typeface="宋体" panose="02010600030101010101" pitchFamily="2" charset="-122"/>
              </a:rPr>
              <a:t>) are all left associative, so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–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 </a:t>
            </a:r>
            <a:r>
              <a:rPr lang="en-US" altLang="zh-CN" sz="2400">
                <a:ea typeface="宋体" panose="02010600030101010101" pitchFamily="2" charset="-122"/>
              </a:rPr>
              <a:t>is equivalent to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j)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 </a:t>
            </a:r>
            <a:r>
              <a:rPr lang="en-US" altLang="zh-CN" sz="2400">
                <a:ea typeface="宋体" panose="02010600030101010101" pitchFamily="2" charset="-122"/>
              </a:rPr>
              <a:t>is equivalent to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j)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263AD-DEF6-A4CB-6F1D-935BB63789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9F0FE-6B44-37D4-2991-5D3FD4B236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F2DF43-C8E6-D04E-9B78-29A5356EBB0F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194F3BF-4D66-5F94-1CDB-274110E7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Operator Associativity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DF554A4-696E-F6F8-8757-D6064600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operator is </a:t>
            </a:r>
            <a:r>
              <a:rPr lang="en-US" altLang="zh-CN" b="1" i="1">
                <a:ea typeface="宋体" panose="02010600030101010101" pitchFamily="2" charset="-122"/>
              </a:rPr>
              <a:t>right associative </a:t>
            </a:r>
            <a:r>
              <a:rPr lang="en-US" altLang="zh-CN">
                <a:ea typeface="宋体" panose="02010600030101010101" pitchFamily="2" charset="-122"/>
              </a:rPr>
              <a:t>if it groups from right to left.</a:t>
            </a:r>
          </a:p>
          <a:p>
            <a:r>
              <a:rPr lang="en-US" altLang="zh-CN">
                <a:ea typeface="宋体" panose="02010600030101010101" pitchFamily="2" charset="-122"/>
              </a:rPr>
              <a:t>The unary arithmetic operators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>
                <a:ea typeface="宋体" panose="02010600030101010101" pitchFamily="2" charset="-122"/>
              </a:rPr>
              <a:t>) are both right associative, so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2400">
                <a:ea typeface="宋体" panose="02010600030101010101" pitchFamily="2" charset="-122"/>
              </a:rPr>
              <a:t>is equivalent to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-(+i)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9A505-50C3-B7AB-4BF5-74A8EC551B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408C4-30F5-42D7-BF11-17552FC1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549A00-3074-EB4A-B6DE-7C8BB23738E4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5706E6E-B1D8-03E8-0972-5FDFBD13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Computing a UPC Check Digit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B777A1F7-C2BD-2491-F9DD-1E69BB42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Most goods sold in U.S. and Canadian stores are marked with a Universal Product Code (UPC):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endParaRPr lang="en-US" altLang="zh-CN" sz="2600">
              <a:ea typeface="宋体" panose="02010600030101010101" pitchFamily="2" charset="-122"/>
            </a:endParaRPr>
          </a:p>
          <a:p>
            <a:pPr>
              <a:lnSpc>
                <a:spcPct val="0"/>
              </a:lnSpc>
              <a:spcBef>
                <a:spcPct val="0"/>
              </a:spcBef>
            </a:pPr>
            <a:r>
              <a:rPr lang="en-US" altLang="zh-CN" sz="2600">
                <a:ea typeface="宋体" panose="02010600030101010101" pitchFamily="2" charset="-122"/>
              </a:rPr>
              <a:t>Meaning of the digits underneath the bar code: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200">
                <a:ea typeface="宋体" panose="02010600030101010101" pitchFamily="2" charset="-122"/>
              </a:rPr>
              <a:t>First digit: Type of item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First group of five digits: Manufacturer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Second group of five digits: Product (including package size)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Final digit: Check digit, used to help identify an error in the preceding digits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919A0-7AC0-7CB3-C857-32AF9FA9B3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B480D-4899-566C-873D-A0C0A08B4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3BB995-9B61-A546-A7A4-1761D45D7E39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  <p:pic>
        <p:nvPicPr>
          <p:cNvPr id="24582" name="Picture 2">
            <a:extLst>
              <a:ext uri="{FF2B5EF4-FFF2-40B4-BE49-F238E27FC236}">
                <a16:creationId xmlns:a16="http://schemas.microsoft.com/office/drawing/2014/main" id="{A511F4D1-40CA-56F1-C401-702BB54B9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2438400"/>
            <a:ext cx="1414462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C8EB231-B0FC-0050-C1F7-4A142591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Computing a UPC Check Digit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29D8F3F-1AC4-057E-8599-F5599450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to compute the check digit: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400">
                <a:ea typeface="宋体" panose="02010600030101010101" pitchFamily="2" charset="-122"/>
              </a:rPr>
              <a:t>Add the first, third, fifth, seventh, ninth, and eleventh digits.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Add the second, fourth, sixth, eighth, and tenth digits.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Multiply the first sum by 3 and add it to the second sum.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Subtract 1 from the total.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Compute the remainder when the adjusted total is divided by 10.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Subtract the remainder from 9.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52252-DB17-B87C-01A2-F85C64CBEC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F2204-599D-F0D1-9C1C-CA5F134DF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4CEAD6-C159-6644-9300-710A7E1F1DE6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AB2455F-B9E0-0AD3-5568-E9FDF34A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Computing a UPC Check Digit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EF393F2B-C441-00EF-FCC3-005DA33D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for UPC 0 13800 15173 5: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First sum: 0 + 3 + 0 + 1 + 1 + 3 = 8.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Second sum: 1 + 8 + 0 + 5 + 7 = 21.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Multiplying the first sum by 3 and adding the second yields 45.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Subtracting 1 gives 44.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Remainder upon dividing by 10 is 4.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Remainder is subtracted from 9.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Result is 5.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469B5-0872-E080-2803-572B336E30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F9798-8CD7-0C43-149D-5300BCEE4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E97F94-C9EE-9C4E-9795-8D6ADE854791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3105E1C-7F82-F702-AF2E-99BE4F59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Computing a UPC Check Digit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948B4DE-7E86-032E-C7D0-83CC1086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The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upc.c</a:t>
            </a:r>
            <a:r>
              <a:rPr lang="en-US" altLang="zh-CN" sz="2700">
                <a:ea typeface="宋体" panose="02010600030101010101" pitchFamily="2" charset="-122"/>
              </a:rPr>
              <a:t> program asks the user to enter the first 11 digits of a UPC, then displays the corresponding check digit: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the first (single) digit: </a:t>
            </a:r>
            <a:r>
              <a:rPr lang="en-US" altLang="zh-CN" sz="23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first group of five digits: </a:t>
            </a:r>
            <a:r>
              <a:rPr lang="en-US" altLang="zh-CN" sz="23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13800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second group of five digits: </a:t>
            </a:r>
            <a:r>
              <a:rPr lang="en-US" altLang="zh-CN" sz="23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15173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Check digit: 5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The program reads each digit group as five one-digit numbers. 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To read single digits, we’ll use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2700">
                <a:ea typeface="宋体" panose="02010600030101010101" pitchFamily="2" charset="-122"/>
              </a:rPr>
              <a:t> with the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%1d</a:t>
            </a:r>
            <a:r>
              <a:rPr lang="en-US" altLang="zh-CN" sz="2700">
                <a:ea typeface="宋体" panose="02010600030101010101" pitchFamily="2" charset="-122"/>
              </a:rPr>
              <a:t> conversion specification.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258EB-6A91-E713-7E6A-649B24057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DA863-98D0-D299-0A6F-1D2D15451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5868DB-DB61-9449-8B83-311602F87338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575FB695-8810-3A8B-A90C-9780BECB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upc.c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Computes a Universal Product Code check digit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d, i1, i2, i3, i4, i5, j1, j2, j3, j4, j5,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first_sum, second_sum, total;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the first (single) digit: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scanf("%1d", &amp;d);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first group of five digits: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scanf("%1d%1d%1d%1d%1d", &amp;i1, &amp;i2, &amp;i3, &amp;i4, &amp;i5);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second group of five digits: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scanf("%1d%1d%1d%1d%1d", &amp;j1, &amp;j2, &amp;j3, &amp;j4, &amp;j5);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first_sum = d + i2 + i4 + j1 + j3 + j5;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second_sum = i1 + i3 + i5 + j2 + j4;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total = 3 * first_sum + second_sum;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printf("Check digit: %d\n", 9 - ((total - 1) % 10));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7D759-2ADC-FB70-891E-6FE59DF57E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89EB9-E8ED-420E-53AF-C392256B2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9D6FB1-D8AD-8F47-8673-82491CA9F1A2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0AD1DF94-0E60-B621-CA3A-9DC47A62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Assignment Operators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13D44FC-03AF-C02C-6B5F-0D30B20C1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Simple assignment: </a:t>
            </a:r>
            <a:r>
              <a:rPr lang="en-US" altLang="zh-CN">
                <a:ea typeface="宋体" panose="02010600030101010101" pitchFamily="2" charset="-122"/>
              </a:rPr>
              <a:t>used for storing a value into a variable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Compound assignment: </a:t>
            </a:r>
            <a:r>
              <a:rPr lang="en-US" altLang="zh-CN">
                <a:ea typeface="宋体" panose="02010600030101010101" pitchFamily="2" charset="-122"/>
              </a:rPr>
              <a:t>used for updating a value already stored in a variable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E0407-D7B2-D2DE-DCCA-FCFC1876ED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8ED6D-36D4-10D6-A4A0-949A5C4D3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192BC2-B54F-9C44-8FF2-64FA7F7E0987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573E295-01AA-2A5F-122D-9B6F1346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Assignment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2B18FD0F-C724-310B-C21A-1C8C58FA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effect of the assignment 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is to evaluate the expression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and copy its value into 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can be a constant, a variable, or a more complicated expression: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5;            /* i is now 5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i;            /* j is now 5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 = 10 * i + j;   /* k is now 55 */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8BA26-0C41-6ABC-9E98-F57EF4D6E3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9614B-16C8-C3E4-E790-29D56EB1C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D83D9F-B026-2648-AA67-34132E8A5C5A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49ACFED-BF9F-9C4E-BBBA-E703CA5E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Assignment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45C7F1C-34BF-569F-A80C-090C1536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don’t have the same type, then the value of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is converted to the type of 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 as the assignment takes place: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72.99f;   /* i is now 72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 = 136;      /* f is now 136.0 */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7F8F5-CEB9-28EF-0B71-117A030001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E1F41-00FF-41C7-BFE2-CC748C703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1C432A-F05D-4E41-9D3C-B5AB9253A223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D1105E0-07FD-0EBE-49C8-4ACB748F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7557-F099-5595-0211-30D98F28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 emphasizes expressions rather than statements.</a:t>
            </a:r>
          </a:p>
          <a:p>
            <a:pPr>
              <a:defRPr/>
            </a:pPr>
            <a:r>
              <a:rPr lang="en-US" dirty="0"/>
              <a:t>Expressions are built from variables, constants, and operators.</a:t>
            </a:r>
          </a:p>
          <a:p>
            <a:pPr>
              <a:defRPr/>
            </a:pPr>
            <a:r>
              <a:rPr lang="en-US" dirty="0"/>
              <a:t>C has a rich collection of operators, including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arithmetic operators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relational operators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logical operators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assignment operators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increment and decrement operators</a:t>
            </a:r>
          </a:p>
          <a:p>
            <a:pPr>
              <a:buFontTx/>
              <a:buNone/>
              <a:defRPr/>
            </a:pPr>
            <a:r>
              <a:rPr lang="en-US" dirty="0"/>
              <a:t>	and many others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67A08-70D5-D242-2215-4E885C639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F6F37-0B2C-BEB6-BD5B-8A2DDF3AD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885700-9CA1-7F42-B628-A0F124864105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4B6D522-AA50-967D-378F-6667CD29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Assignment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C8BB234B-236B-F366-750E-89521A79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many programming languages, assignment is a statement; in C, however, assignment is an operator, just like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value of an assignment 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is the value of 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 after the assignment.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72.99f</a:t>
            </a:r>
            <a:r>
              <a:rPr lang="en-US" altLang="zh-CN">
                <a:ea typeface="宋体" panose="02010600030101010101" pitchFamily="2" charset="-122"/>
              </a:rPr>
              <a:t> is 72 (not 72.99).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D4961-2CE4-7B58-773A-7A3F910DFB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EDE9D-D972-A73E-060E-4EBFCD45C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CDFA8B-ED3F-4E49-8524-DB0BD8A66AA4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9CD72EA-6331-38E3-BC73-49E87FEF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Side Effects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04BCCDE-1E42-7EE0-9E6A-5B886DA0C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operators that modifies one of its operands is said to have a </a:t>
            </a:r>
            <a:r>
              <a:rPr lang="en-US" altLang="zh-CN" b="1" i="1">
                <a:ea typeface="宋体" panose="02010600030101010101" pitchFamily="2" charset="-122"/>
              </a:rPr>
              <a:t>side effect.</a:t>
            </a:r>
          </a:p>
          <a:p>
            <a:r>
              <a:rPr lang="en-US" altLang="zh-CN">
                <a:ea typeface="宋体" panose="02010600030101010101" pitchFamily="2" charset="-122"/>
              </a:rPr>
              <a:t>The simple assignment operator has a side effect: it modifies its left operand.</a:t>
            </a:r>
          </a:p>
          <a:p>
            <a:r>
              <a:rPr lang="en-US" altLang="zh-CN">
                <a:ea typeface="宋体" panose="02010600030101010101" pitchFamily="2" charset="-122"/>
              </a:rPr>
              <a:t>Evaluating the expression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 produces the result 0 and—as a side effect—assigns 0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4A568-5D28-E9CD-5881-51B39C8D56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B5705-C4B4-70D6-06C6-A5FB91FFE2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5C48CA-3FE5-E745-9B8E-AAA3EA6F2873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B27E6C3-9E88-B47D-5FA9-D6E13139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Side Effects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00C193D2-03F4-5324-89A7-1ED0A375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Since assignment is an operator, several assignments can be chained together: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j = k = 0;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operator is right associative, so this assignment is equivalent to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(j = (k = 0));</a:t>
            </a: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82A2D-0EAB-2DEF-060A-EDD8893F9E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81D1D-4AD6-411E-6E09-362A1F86E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C4AABE-48E9-B44D-8810-A82134122F9F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52A66A2-FB02-9E8B-B6D7-E9D26CF0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Side Effects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011BA0FF-258D-C35D-8931-82F66A2F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Watch out for unexpected results in chained assignments as a result of type conversion: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 = i = 33.3f;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assigned the value 33, then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is assigned 33.0 (not 33.3).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AE398-6C82-8D71-5D70-4CFDEE60F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80F9C-9875-2BDB-50E4-016B0EA55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27A877-57E4-7E4B-AB56-6CD6750775B1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8665F88-ACE3-6B12-EDE5-5BDBA7F8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Side Effects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C8DBEE98-D588-FADB-B8C0-C7FC23CB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assignment of the form 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is allowed wherever a value of type 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 would be permitted: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 = 1 + (j = 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printf("%d %d %d\n", i, j, k);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prints "1 1 2" */</a:t>
            </a:r>
          </a:p>
          <a:p>
            <a:r>
              <a:rPr lang="en-US" altLang="zh-CN">
                <a:ea typeface="宋体" panose="02010600030101010101" pitchFamily="2" charset="-122"/>
              </a:rPr>
              <a:t>“Embedded assignments” can make programs hard to read.</a:t>
            </a:r>
          </a:p>
          <a:p>
            <a:r>
              <a:rPr lang="en-US" altLang="zh-CN">
                <a:ea typeface="宋体" panose="02010600030101010101" pitchFamily="2" charset="-122"/>
              </a:rPr>
              <a:t>They can also be a source of subtle bugs.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708B9-3E04-B3F3-34A8-A0FA6A0A44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53AC7-F264-D0B7-2B16-E91AC8E59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9DF8E0-9C46-BA48-876B-281ED3F3AE80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E60729A0-33F4-3A34-6786-249CF099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Lvalues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556F9114-61B5-2086-765C-6789F28F2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assignment operator requires an </a:t>
            </a:r>
            <a:r>
              <a:rPr lang="en-US" altLang="zh-CN" b="1" i="1">
                <a:ea typeface="宋体" panose="02010600030101010101" pitchFamily="2" charset="-122"/>
              </a:rPr>
              <a:t>lvalue</a:t>
            </a:r>
            <a:r>
              <a:rPr lang="en-US" altLang="zh-CN">
                <a:ea typeface="宋体" panose="02010600030101010101" pitchFamily="2" charset="-122"/>
              </a:rPr>
              <a:t> as its left operand.</a:t>
            </a:r>
          </a:p>
          <a:p>
            <a:r>
              <a:rPr lang="en-US" altLang="zh-CN">
                <a:ea typeface="宋体" panose="02010600030101010101" pitchFamily="2" charset="-122"/>
              </a:rPr>
              <a:t>An lvalue represents an object stored in computer memory, not a constant or the result of a computation.</a:t>
            </a:r>
          </a:p>
          <a:p>
            <a:r>
              <a:rPr lang="en-US" altLang="zh-CN">
                <a:ea typeface="宋体" panose="02010600030101010101" pitchFamily="2" charset="-122"/>
              </a:rPr>
              <a:t>Variables are lvalues; expressions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are not.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514F-83F5-225F-9790-2AD93FC901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FC1E0-BF43-1BCD-4DBA-9D2DFF6E9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D376BC-724B-A946-A219-A8E85F89A3AA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A7D3DE60-F9F1-58D9-95C5-17E18332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Lvalues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16D0022C-CA28-7238-824F-4D4CC392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Since the assignment operator requires an lvalue as its left operand, it’s illegal to put any other kind of expression on the left side of an assignment expression: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= i;   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+ j = 0;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-i = j;      /*** WRONG ***/</a:t>
            </a:r>
          </a:p>
          <a:p>
            <a:r>
              <a:rPr lang="en-US" altLang="zh-CN">
                <a:ea typeface="宋体" panose="02010600030101010101" pitchFamily="2" charset="-122"/>
              </a:rPr>
              <a:t>The compiler will produce an error message such as </a:t>
            </a:r>
            <a:r>
              <a:rPr lang="en-US" altLang="zh-CN" i="1">
                <a:ea typeface="宋体" panose="02010600030101010101" pitchFamily="2" charset="-122"/>
              </a:rPr>
              <a:t>“invalid lvalue in assignment.”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76560-523A-CF68-C639-84FFE00C30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9533F-A3CC-8469-58B1-09C4B2D05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85769B-4D4E-F54A-B82B-467FB69B57C2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8837BB0-8FBA-E6E5-78FD-6ED055D9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Compound Assignment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42FF64D8-B608-F587-596A-F50D9CE8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Assignments that use the old value of a variable to compute its new value are common.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i + 2;</a:t>
            </a:r>
          </a:p>
          <a:p>
            <a:r>
              <a:rPr lang="en-US" altLang="zh-CN">
                <a:ea typeface="宋体" panose="02010600030101010101" pitchFamily="2" charset="-122"/>
              </a:rPr>
              <a:t>Using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>
                <a:ea typeface="宋体" panose="02010600030101010101" pitchFamily="2" charset="-122"/>
              </a:rPr>
              <a:t> compound assignment operator, we simply write: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+= 2;   /* same as i = i + 2;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9C863-FAF2-119C-6614-E8D8398518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18C6F-451D-B85D-6454-98D6F1DA6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22A201-68DA-3041-9C86-5E8EB58C0D81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075C60F-BB7E-6367-5DAF-E733F60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Compound Assignment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CB7947E4-028C-3B85-CF6D-CF8B4BAA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There are nine other compound assignment operators, including the following: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-=  *=  /=  %=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All compound assignment operators work in much the same way: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 adds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>
                <a:ea typeface="宋体" panose="02010600030101010101" pitchFamily="2" charset="-122"/>
              </a:rPr>
              <a:t> to 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, storing the result in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-=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 subtracts 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 from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>
                <a:ea typeface="宋体" panose="02010600030101010101" pitchFamily="2" charset="-122"/>
              </a:rPr>
              <a:t>, storing the result in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*=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 multiplies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>
                <a:ea typeface="宋体" panose="02010600030101010101" pitchFamily="2" charset="-122"/>
              </a:rPr>
              <a:t> by 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, storing the result in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/=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 divides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>
                <a:ea typeface="宋体" panose="02010600030101010101" pitchFamily="2" charset="-122"/>
              </a:rPr>
              <a:t> by 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, storing the result in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%=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 computes the remainder when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  <a:r>
              <a:rPr lang="en-US" altLang="zh-CN" sz="2400">
                <a:ea typeface="宋体" panose="02010600030101010101" pitchFamily="2" charset="-122"/>
              </a:rPr>
              <a:t> is divided by 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, storing the result in </a:t>
            </a:r>
            <a:r>
              <a:rPr lang="en-US" altLang="zh-CN" sz="2400" i="1">
                <a:ea typeface="宋体" panose="02010600030101010101" pitchFamily="2" charset="-122"/>
              </a:rPr>
              <a:t>v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99C96-78FB-142D-CF31-6673973277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74DC0-621F-49BC-FFCB-E68C38564A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4AB232-E521-614A-9AB7-46CD8CF9E064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BF90F8D9-3B97-17C8-3AFF-3188E861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Compound Assignment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94869880-FA85-CDA8-1184-07734726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isn’t “equivalent” to 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One problem is operator precedence: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isn’t the same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There are also rare cases in which 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differs from 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because 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 itself has a side effect.</a:t>
            </a:r>
          </a:p>
          <a:p>
            <a:r>
              <a:rPr lang="en-US" altLang="zh-CN">
                <a:ea typeface="宋体" panose="02010600030101010101" pitchFamily="2" charset="-122"/>
              </a:rPr>
              <a:t>Similar remarks apply to the other compound assignment operators.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886FC-4783-83C5-56A0-D5454D54D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10FD0-D02F-EEE7-E087-2899EABB0C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13EDCD-5E21-F546-8568-11EE2AF7D64B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A714D63-55A4-A925-335F-B3E1544B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Arithmetic Operators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6C08B18-B386-03A9-A4F0-D1A43629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provides five binary </a:t>
            </a:r>
            <a:r>
              <a:rPr lang="en-US" altLang="zh-CN" b="1" i="1">
                <a:ea typeface="宋体" panose="02010600030101010101" pitchFamily="2" charset="-122"/>
              </a:rPr>
              <a:t>arithmetic operators: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400">
                <a:ea typeface="宋体" panose="02010600030101010101" pitchFamily="2" charset="-122"/>
              </a:rPr>
              <a:t>	addition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400">
                <a:ea typeface="宋体" panose="02010600030101010101" pitchFamily="2" charset="-122"/>
              </a:rPr>
              <a:t>	subtraction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400">
                <a:ea typeface="宋体" panose="02010600030101010101" pitchFamily="2" charset="-122"/>
              </a:rPr>
              <a:t>	multiplication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400">
                <a:ea typeface="宋体" panose="02010600030101010101" pitchFamily="2" charset="-122"/>
              </a:rPr>
              <a:t>	division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2400">
                <a:ea typeface="宋体" panose="02010600030101010101" pitchFamily="2" charset="-122"/>
              </a:rPr>
              <a:t>	remainder</a:t>
            </a:r>
          </a:p>
          <a:p>
            <a:r>
              <a:rPr lang="en-US" altLang="zh-CN">
                <a:ea typeface="宋体" panose="02010600030101010101" pitchFamily="2" charset="-122"/>
              </a:rPr>
              <a:t>An operator is </a:t>
            </a:r>
            <a:r>
              <a:rPr lang="en-US" altLang="zh-CN" b="1" i="1">
                <a:ea typeface="宋体" panose="02010600030101010101" pitchFamily="2" charset="-122"/>
              </a:rPr>
              <a:t>binary</a:t>
            </a:r>
            <a:r>
              <a:rPr lang="en-US" altLang="zh-CN">
                <a:ea typeface="宋体" panose="02010600030101010101" pitchFamily="2" charset="-122"/>
              </a:rPr>
              <a:t> if it has two operands.</a:t>
            </a:r>
          </a:p>
          <a:p>
            <a:r>
              <a:rPr lang="en-US" altLang="zh-CN">
                <a:ea typeface="宋体" panose="02010600030101010101" pitchFamily="2" charset="-122"/>
              </a:rPr>
              <a:t>There are also two </a:t>
            </a:r>
            <a:r>
              <a:rPr lang="en-US" altLang="zh-CN" b="1" i="1">
                <a:ea typeface="宋体" panose="02010600030101010101" pitchFamily="2" charset="-122"/>
              </a:rPr>
              <a:t>unary</a:t>
            </a:r>
            <a:r>
              <a:rPr lang="en-US" altLang="zh-CN">
                <a:ea typeface="宋体" panose="02010600030101010101" pitchFamily="2" charset="-122"/>
              </a:rPr>
              <a:t> arithmetic operators: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400">
                <a:ea typeface="宋体" panose="02010600030101010101" pitchFamily="2" charset="-122"/>
              </a:rPr>
              <a:t>	unary plus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400">
                <a:ea typeface="宋体" panose="02010600030101010101" pitchFamily="2" charset="-122"/>
              </a:rPr>
              <a:t>	unary minus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B7D49-6CDE-105B-77D7-2F974A9CB6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AD9D7-4C98-2748-66B3-27C622D1C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77867-7C94-4549-83F3-CBDC71B8A6B6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82D8DEE-59A1-5EBC-F279-DD881698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Compound Assignment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77D3FBED-4EBD-3E03-A4FE-3B276EDB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using the compound assignment operators, be careful not to switch the two characters that make up the operator.</a:t>
            </a:r>
          </a:p>
          <a:p>
            <a:r>
              <a:rPr lang="en-US" altLang="zh-CN">
                <a:ea typeface="宋体" panose="02010600030101010101" pitchFamily="2" charset="-122"/>
              </a:rPr>
              <a:t>Although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will compile, it is equivalent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(+j)</a:t>
            </a:r>
            <a:r>
              <a:rPr lang="en-US" altLang="zh-CN">
                <a:ea typeface="宋体" panose="02010600030101010101" pitchFamily="2" charset="-122"/>
              </a:rPr>
              <a:t>, which merely copies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into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2689F-D766-C32B-E270-91D7171A9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1F448-0C5A-D5FB-C1B8-A868A9F26D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C1B929-3D2B-3B43-AE75-CABC01924091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00656471-18F2-75F6-36E9-C887ECA6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Increment and Decrement Operators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1D25C49-E347-C4DE-1852-FC9AE2E0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 of the most common operations on a variable are “incrementing” (adding 1) and “decrementing” (subtracting 1):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i + 1;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j - 1;</a:t>
            </a:r>
          </a:p>
          <a:p>
            <a:r>
              <a:rPr lang="en-US" altLang="zh-CN">
                <a:ea typeface="宋体" panose="02010600030101010101" pitchFamily="2" charset="-122"/>
              </a:rPr>
              <a:t>Incrementing and decrementing can be done using the compound assignment operators: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+=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-= 1;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CE464-5C26-6E35-4940-57AC3E20A0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EA991-3A03-5B3E-B6E0-382DB9ADC5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9AFB67-75E1-6E48-AD91-12248AF39034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32DA079-E240-C025-6CEF-FCCCBC8D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Increment and Decrement Operators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FD58FBB7-D5AB-DC77-A174-01541D5D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provides special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b="1" i="1">
                <a:ea typeface="宋体" panose="02010600030101010101" pitchFamily="2" charset="-122"/>
              </a:rPr>
              <a:t>increment</a:t>
            </a:r>
            <a:r>
              <a:rPr lang="en-US" altLang="zh-CN">
                <a:ea typeface="宋体" panose="02010600030101010101" pitchFamily="2" charset="-122"/>
              </a:rPr>
              <a:t>)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b="1" i="1">
                <a:ea typeface="宋体" panose="02010600030101010101" pitchFamily="2" charset="-122"/>
              </a:rPr>
              <a:t>decrement</a:t>
            </a:r>
            <a:r>
              <a:rPr lang="en-US" altLang="zh-CN">
                <a:ea typeface="宋体" panose="02010600030101010101" pitchFamily="2" charset="-122"/>
              </a:rPr>
              <a:t>) operators.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>
                <a:ea typeface="宋体" panose="02010600030101010101" pitchFamily="2" charset="-122"/>
              </a:rPr>
              <a:t> operator adds 1 to its operand.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</a:t>
            </a:r>
            <a:r>
              <a:rPr lang="en-US" altLang="zh-CN">
                <a:ea typeface="宋体" panose="02010600030101010101" pitchFamily="2" charset="-122"/>
              </a:rPr>
              <a:t> operator subtracts 1.</a:t>
            </a:r>
          </a:p>
          <a:p>
            <a:r>
              <a:rPr lang="en-US" altLang="zh-CN">
                <a:ea typeface="宋体" panose="02010600030101010101" pitchFamily="2" charset="-122"/>
              </a:rPr>
              <a:t>The increment and decrement operators are tricky to use: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can be used as </a:t>
            </a:r>
            <a:r>
              <a:rPr lang="en-US" altLang="zh-CN" b="1" i="1">
                <a:ea typeface="宋体" panose="02010600030101010101" pitchFamily="2" charset="-122"/>
              </a:rPr>
              <a:t>prefix</a:t>
            </a:r>
            <a:r>
              <a:rPr lang="en-US" altLang="zh-CN">
                <a:ea typeface="宋体" panose="02010600030101010101" pitchFamily="2" charset="-122"/>
              </a:rPr>
              <a:t> operators 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++i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–-i</a:t>
            </a:r>
            <a:r>
              <a:rPr lang="en-US" altLang="zh-CN">
                <a:ea typeface="宋体" panose="02010600030101010101" pitchFamily="2" charset="-122"/>
              </a:rPr>
              <a:t>) or </a:t>
            </a:r>
            <a:r>
              <a:rPr lang="en-US" altLang="zh-CN" b="1" i="1">
                <a:ea typeface="宋体" panose="02010600030101010101" pitchFamily="2" charset="-122"/>
              </a:rPr>
              <a:t>postfix</a:t>
            </a:r>
            <a:r>
              <a:rPr lang="en-US" altLang="zh-CN">
                <a:ea typeface="宋体" panose="02010600030101010101" pitchFamily="2" charset="-122"/>
              </a:rPr>
              <a:t> operators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i++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i--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have side effects: they modify the values of their operands.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FBB82-9F1B-25ED-2441-2F7E4E4465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3E77B-650C-C1CA-ABBD-C899D7E930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5C083C-A4E8-AC49-8ED1-4EF6873587C7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45A4CECE-394B-C66D-46E1-8BF4DA4F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Increment and Decrement Operators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D42BE18B-857D-08BA-CC75-517CAF1F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Evaluating the expression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++i</a:t>
            </a:r>
            <a:r>
              <a:rPr lang="en-US" altLang="zh-CN">
                <a:ea typeface="宋体" panose="02010600030101010101" pitchFamily="2" charset="-122"/>
              </a:rPr>
              <a:t>  (a “pre-increment”) yields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and—as a side effect—increments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printf("i is %d\n", ++i);   /* prints "i is 2"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printf("i is %d\n", i);     /* prints "i is 2" */</a:t>
            </a:r>
          </a:p>
          <a:p>
            <a:r>
              <a:rPr lang="en-US" altLang="zh-CN">
                <a:ea typeface="宋体" panose="02010600030101010101" pitchFamily="2" charset="-122"/>
              </a:rPr>
              <a:t>Evaluating the expression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i++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(a “post-increment”) produces the result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but causes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to be incremented afterwards: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printf("i is %d\n", i++);   /* prints "i is 1"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printf("i is %d\n", i);     /* prints "i is 2" */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B8D48-613F-1BFE-4F35-80F3429C9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93B2C-76DB-A2F4-64F7-DFFF61680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696AF2-EE12-794D-B252-9297C9227353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AF7274D5-F3D5-9945-565B-5E0D13A2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Increment and Decrement Operators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3379ACB6-ECBE-2711-9A1F-536176E5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++i</a:t>
            </a:r>
            <a:r>
              <a:rPr lang="en-US" altLang="zh-CN">
                <a:ea typeface="宋体" panose="02010600030101010101" pitchFamily="2" charset="-122"/>
              </a:rPr>
              <a:t> means “increment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immediately,” while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i++</a:t>
            </a:r>
            <a:r>
              <a:rPr lang="en-US" altLang="zh-CN">
                <a:ea typeface="宋体" panose="02010600030101010101" pitchFamily="2" charset="-122"/>
              </a:rPr>
              <a:t> means “use the old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for now, but increment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later.”</a:t>
            </a:r>
          </a:p>
          <a:p>
            <a:r>
              <a:rPr lang="en-US" altLang="zh-CN">
                <a:ea typeface="宋体" panose="02010600030101010101" pitchFamily="2" charset="-122"/>
              </a:rPr>
              <a:t>How much later? The C standard doesn’t specify a precise time, but it’s safe to assume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will be incremented before the next statement is executed.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7D4A6-3D77-7FDF-7C99-C19DF9572C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020ED-5E54-99E5-55AA-93DC0359B9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4E90AA-B1CD-2A4B-B9A0-437873E60A8C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CDD965BF-166E-4CF6-D3D4-AD76D782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Increment and Decrement Operators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5F864AE6-7735-C495-31B6-F6BD435B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</a:t>
            </a:r>
            <a:r>
              <a:rPr lang="en-US" altLang="zh-CN">
                <a:ea typeface="宋体" panose="02010600030101010101" pitchFamily="2" charset="-122"/>
              </a:rPr>
              <a:t> operator has similar properties: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printf("i is %d\n", --i);   /* prints "i is 0"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printf("i is %d\n", i);     /* prints "i is 0"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printf("i is %d\n", i--);   /* prints "i is 1"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printf("i is %d\n", i);     /* prints "i is 0" */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D17A2-68CD-FAFA-DC57-20837DEAB1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4E1B2-D7B9-5711-A39E-DE9BE3E7C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C71801-53C3-A24A-B8D5-191766AA22D5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F007CE27-1F5A-7F7A-5D09-3D30881C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Increment and Decrement Operators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72487B87-7BAE-815E-08C3-9E3CE16E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When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 sz="2400">
                <a:ea typeface="宋体" panose="02010600030101010101" pitchFamily="2" charset="-122"/>
              </a:rPr>
              <a:t> or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</a:t>
            </a:r>
            <a:r>
              <a:rPr lang="en-US" altLang="zh-CN" sz="2400">
                <a:ea typeface="宋体" panose="02010600030101010101" pitchFamily="2" charset="-122"/>
              </a:rPr>
              <a:t> is used more than once in the same expression, the result can often be hard to understand.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 = ++i + j++;</a:t>
            </a: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The last statement is equivalent to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i + 1;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 = i + j;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j + 1;</a:t>
            </a: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The final values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400">
                <a:ea typeface="宋体" panose="02010600030101010101" pitchFamily="2" charset="-122"/>
              </a:rPr>
              <a:t>, and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2400">
                <a:ea typeface="宋体" panose="02010600030101010101" pitchFamily="2" charset="-122"/>
              </a:rPr>
              <a:t> are 2, 3, and 4, respectively.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63451-38EE-D20E-E00B-E6CAF86E5C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422FC-24C4-7C6C-C25F-0259F3E2FD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633529-EB6C-3B48-9E13-4DFE6185B813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11AD2D3-2C9F-1FF8-7BA1-CA2C1B4E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Increment and Decrement Operators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5D4F2746-EBD2-1CAC-A981-81032416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contrast, executing the statements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 = i++ + j++;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will give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the values 2, 3, and 3, respectively.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98899-787B-36B2-5D63-6F01FBC5CF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3395E-EED9-B7AD-84F0-B9DBB4908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73735E-68D7-0445-9F7D-ABFD6AC15457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E315E30D-32E6-BB09-97CA-06FB06A2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Expression Evaluation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7921357A-0AFC-51D3-00C2-8C4A5C79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Table of operators discussed so far:</a:t>
            </a:r>
          </a:p>
          <a:p>
            <a:pPr>
              <a:buFontTx/>
              <a:buNone/>
            </a:pPr>
            <a:r>
              <a:rPr lang="en-US" altLang="zh-CN" sz="2000" b="1" i="1">
                <a:ea typeface="宋体" panose="02010600030101010101" pitchFamily="2" charset="-122"/>
              </a:rPr>
              <a:t>Precedence	 Name		Symbol(s)	      Associativity</a:t>
            </a: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1	      increment (postfix)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			</a:t>
            </a:r>
            <a:r>
              <a:rPr lang="en-US" altLang="zh-CN" sz="2000">
                <a:ea typeface="宋体" panose="02010600030101010101" pitchFamily="2" charset="-122"/>
              </a:rPr>
              <a:t>left</a:t>
            </a: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	      decrement (postfix)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2	      increment (prefix) 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			</a:t>
            </a:r>
            <a:r>
              <a:rPr lang="en-US" altLang="zh-CN" sz="2000">
                <a:ea typeface="宋体" panose="02010600030101010101" pitchFamily="2" charset="-122"/>
              </a:rPr>
              <a:t>right</a:t>
            </a: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	      decrement (prefix)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</a:t>
            </a: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	      unary plus	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	      unary minus	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3	      multiplicative	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/ %</a:t>
            </a:r>
            <a:r>
              <a:rPr lang="en-US" altLang="zh-CN" sz="2000">
                <a:ea typeface="宋体" panose="02010600030101010101" pitchFamily="2" charset="-122"/>
              </a:rPr>
              <a:t>			left</a:t>
            </a: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4	      additive	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 -</a:t>
            </a:r>
            <a:r>
              <a:rPr lang="en-US" altLang="zh-CN" sz="2000">
                <a:ea typeface="宋体" panose="02010600030101010101" pitchFamily="2" charset="-122"/>
              </a:rPr>
              <a:t>			left</a:t>
            </a: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5	      assignment	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*= /= %= += -=	</a:t>
            </a:r>
            <a:r>
              <a:rPr lang="en-US" altLang="zh-CN" sz="2000"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5F7A-EC52-EF9B-CD5F-6761B45DF5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8E8A4-6CAD-2995-028E-D89603FA0B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5469DE-C52A-2644-883B-C6CCD84FE6B4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D784697B-9967-CFF0-1F4D-AB20477B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Expression Evaluation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0134CA02-B9BE-6A1E-1C12-B49429A0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The table can be used to add parentheses to an expression that lacks them.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Starting with the operator with highest precedence, put parentheses around the operator and its operands.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Example: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c++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--e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-f</a:t>
            </a:r>
          </a:p>
          <a:p>
            <a:pPr>
              <a:lnSpc>
                <a:spcPts val="6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								</a:t>
            </a:r>
            <a:r>
              <a:rPr lang="en-US" altLang="zh-CN" sz="2000" i="1">
                <a:solidFill>
                  <a:srgbClr val="000000"/>
                </a:solidFill>
                <a:ea typeface="宋体" panose="02010600030101010101" pitchFamily="2" charset="-122"/>
              </a:rPr>
              <a:t>Precedence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								      </a:t>
            </a:r>
            <a:r>
              <a:rPr lang="en-US" altLang="zh-CN" sz="2000" i="1">
                <a:solidFill>
                  <a:srgbClr val="000000"/>
                </a:solidFill>
                <a:ea typeface="宋体" panose="02010600030101010101" pitchFamily="2" charset="-122"/>
              </a:rPr>
              <a:t>level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(c++)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--e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-f                </a:t>
            </a:r>
            <a:r>
              <a:rPr lang="en-US" altLang="zh-CN" sz="2200">
                <a:ea typeface="宋体" panose="02010600030101010101" pitchFamily="2" charset="-122"/>
              </a:rPr>
              <a:t>1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(c++)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(--e)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(-f)            </a:t>
            </a:r>
            <a:r>
              <a:rPr lang="en-US" altLang="zh-CN" sz="2200">
                <a:ea typeface="宋体" panose="02010600030101010101" pitchFamily="2" charset="-122"/>
              </a:rPr>
              <a:t>2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(c++)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((--e)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(-f))          </a:t>
            </a:r>
            <a:r>
              <a:rPr lang="en-US" altLang="zh-CN" sz="2200">
                <a:ea typeface="宋体" panose="02010600030101010101" pitchFamily="2" charset="-122"/>
              </a:rPr>
              <a:t>3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(((c++)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d)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((--e)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(-f)))      </a:t>
            </a:r>
            <a:r>
              <a:rPr lang="en-US" altLang="zh-CN" sz="2200">
                <a:ea typeface="宋体" panose="02010600030101010101" pitchFamily="2" charset="-122"/>
              </a:rPr>
              <a:t>4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(((c++)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d)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((--e)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(-f)))))  </a:t>
            </a:r>
            <a:r>
              <a:rPr lang="en-US" altLang="zh-CN" sz="2200">
                <a:ea typeface="宋体" panose="02010600030101010101" pitchFamily="2" charset="-122"/>
              </a:rPr>
              <a:t>5 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9C44C-CF69-4668-E2E8-37CAEE3A4D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A383-CB17-962E-A286-DD8782FD4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524411-5C33-3746-AA25-82A13A85FF3B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754B029-21C9-F08D-2FAD-0782C19B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Unary Arithmetic Operators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8C1884C-9FD4-DCE0-15E1-6A6D7646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unary operators require one operand: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+1;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-i;</a:t>
            </a:r>
          </a:p>
          <a:p>
            <a:r>
              <a:rPr lang="en-US" altLang="zh-CN">
                <a:ea typeface="宋体" panose="02010600030101010101" pitchFamily="2" charset="-122"/>
              </a:rPr>
              <a:t>The unary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operator does nothing. It’s used primarily to emphasize that a numeric constant is positive.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16957-2AED-DAF6-D926-748626CB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FAB71-A2FA-9CDF-CD39-4EFF14DC6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95CA2D-CE92-F34E-936D-C190A1193A6E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9AD95EC7-A73F-C484-A81E-49E64CDB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Order of Subexpression Evaluation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14D87987-E9FD-94AE-9CBA-9AFE36CF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value of an expression may depend on the order in which its subexpressions are evaluated.</a:t>
            </a:r>
          </a:p>
          <a:p>
            <a:r>
              <a:rPr lang="en-US" altLang="zh-CN">
                <a:ea typeface="宋体" panose="02010600030101010101" pitchFamily="2" charset="-122"/>
              </a:rPr>
              <a:t>C doesn’t define the order in which subexpressions are evaluated (with the exception of subexpressions involving the logical and, logical or, conditional, and comma operators).</a:t>
            </a:r>
          </a:p>
          <a:p>
            <a:r>
              <a:rPr lang="en-US" altLang="zh-CN">
                <a:ea typeface="宋体" panose="02010600030101010101" pitchFamily="2" charset="-122"/>
              </a:rPr>
              <a:t>In the expression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d)</a:t>
            </a:r>
            <a:r>
              <a:rPr lang="en-US" altLang="zh-CN">
                <a:ea typeface="宋体" panose="02010600030101010101" pitchFamily="2" charset="-122"/>
              </a:rPr>
              <a:t> we don’t know whether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b)</a:t>
            </a:r>
            <a:r>
              <a:rPr lang="en-US" altLang="zh-CN">
                <a:ea typeface="宋体" panose="02010600030101010101" pitchFamily="2" charset="-122"/>
              </a:rPr>
              <a:t> will be evaluated before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d)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87BC6-5012-D56B-0BD6-3AE71BDBD5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76A53-A1E5-5DA2-3FAF-72715DBA6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CEA9EB-90D8-2241-8F93-39E59A2294D9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4531769-F7B9-9F6E-31A5-4D3374C1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Order of Subexpression Evaluation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DDA5ABAD-77CE-1CEC-6EF2-B756752A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expressions have the same value regardless of the order in which their subexpressions are evaluated.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this may not be true when a subexpression modifies one of its operands: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= 5;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 = (b = a + 2) - (a = 1);</a:t>
            </a:r>
          </a:p>
          <a:p>
            <a:r>
              <a:rPr lang="en-US" altLang="zh-CN">
                <a:ea typeface="宋体" panose="02010600030101010101" pitchFamily="2" charset="-122"/>
              </a:rPr>
              <a:t>The effect of executing the second statement is undefined.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9C3E0-3D43-F2E5-2D50-6A52560AC4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3BCB1-D80B-A561-6ECE-8DD1D7375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1BC6EC-A71B-F74D-9A59-D38A32110F25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0831A59A-06C8-C6EA-2BF0-7AD92317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Order of Subexpression Evaluation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B2D6C18C-2CEF-A979-18A7-798599AB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Avoid writing expressions that access the value of a variable and also modify the variable elsewhere in the expression.</a:t>
            </a:r>
          </a:p>
          <a:p>
            <a:r>
              <a:rPr lang="en-US" altLang="zh-CN">
                <a:ea typeface="宋体" panose="02010600030101010101" pitchFamily="2" charset="-122"/>
              </a:rPr>
              <a:t>Some compilers may produce a warning message such as </a:t>
            </a:r>
            <a:r>
              <a:rPr lang="en-US" altLang="zh-CN" i="1">
                <a:ea typeface="宋体" panose="02010600030101010101" pitchFamily="2" charset="-122"/>
              </a:rPr>
              <a:t>“operation on ‘</a:t>
            </a:r>
            <a:r>
              <a:rPr lang="en-US" altLang="zh-CN" i="1"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i="1">
                <a:ea typeface="宋体" panose="02010600030101010101" pitchFamily="2" charset="-122"/>
              </a:rPr>
              <a:t>’ may be undefined” </a:t>
            </a:r>
            <a:r>
              <a:rPr lang="en-US" altLang="zh-CN">
                <a:ea typeface="宋体" panose="02010600030101010101" pitchFamily="2" charset="-122"/>
              </a:rPr>
              <a:t>when they encounter such an expression.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411D8-B9E5-17E9-ECCD-1FBB0F845F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BB20C-D667-2ED6-886E-BEC1A8F2B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C2C3D5-CAA6-DD4A-B2DB-9FA7502F0B4A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4B0E337B-57FA-ACE4-272C-A61CD4D4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Order of Subexpression Evaluation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9425FD3B-92B0-245B-51C7-B50C9088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prevent problems, it’s a good idea to avoid using the assignment operators in subexpressions.</a:t>
            </a:r>
          </a:p>
          <a:p>
            <a:r>
              <a:rPr lang="en-US" altLang="zh-CN">
                <a:ea typeface="宋体" panose="02010600030101010101" pitchFamily="2" charset="-122"/>
              </a:rPr>
              <a:t>Instead, use a series of separate assignments: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= 5;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 = a + 2;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 = b - a;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 will always be 6.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1C003-57C4-4A72-6B15-98DF2150F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F7A03-1524-22D7-A954-357444EE4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1AE88B-C1FF-6048-84C3-2D6F4DE48E13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F6F6085D-2D06-60F0-BA3D-D281AA4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Order of Subexpression Evaluation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11EEF37C-BF1F-715A-99E7-886C0641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Besides the assignment operators, the only operators that modify their operands are increment and decrement.</a:t>
            </a:r>
          </a:p>
          <a:p>
            <a:r>
              <a:rPr lang="en-US" altLang="zh-CN">
                <a:ea typeface="宋体" panose="02010600030101010101" pitchFamily="2" charset="-122"/>
              </a:rPr>
              <a:t>When using these operators, be careful that an expression doesn’t depend on a particular order of evaluation.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BB766-AD5B-EDF1-C654-36DCBFAB51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5B9CE-C6B2-2E80-536B-998A2D240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87F936-097D-5641-9667-48E246D144F6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E2CC3951-3042-C4AE-A4D7-39A3FF73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Order of Subexpression Evaluation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1D418AF6-C30F-EB08-7F23-02129C8F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i * i++;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natural to assume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is assigned 4. However,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could just as well be assigned 6 instead:</a:t>
            </a:r>
          </a:p>
          <a:p>
            <a:pPr marL="685800" lvl="1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The second operand (the original value of i) is fetched, then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incremented.</a:t>
            </a:r>
          </a:p>
          <a:p>
            <a:pPr marL="685800" lvl="1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The first operand (the new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) is fetched.</a:t>
            </a:r>
          </a:p>
          <a:p>
            <a:pPr marL="685800" lvl="1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The new and old values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are multiplied, yielding 6.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98AB2-E965-6C16-0778-F669C5B43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7C25-047A-2E4F-DE8E-5D895EBA4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F06026-0B21-9C44-B4B4-E4C3546ECF61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2C60653B-2043-0D66-4CDE-45D54145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Undefined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7310-6D68-BDAC-583E-66D1B12B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Statements such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2)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1);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++;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cause </a:t>
            </a:r>
            <a:r>
              <a:rPr lang="en-US" b="1" i="1" dirty="0"/>
              <a:t>undefined behavior.</a:t>
            </a:r>
          </a:p>
          <a:p>
            <a:pPr>
              <a:defRPr/>
            </a:pPr>
            <a:r>
              <a:rPr lang="en-US" dirty="0"/>
              <a:t>Possible effects of undefined behavior: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program may behave differently when compiled with different compilers.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program may not compile in the first place.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If it compiles it may not run.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If it does run, the program may crash, behave erratically, or produce meaningless results.</a:t>
            </a:r>
          </a:p>
          <a:p>
            <a:pPr>
              <a:defRPr/>
            </a:pPr>
            <a:r>
              <a:rPr lang="en-US" dirty="0"/>
              <a:t>Undefined behavior should be avoided.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DFB0-592F-7574-48DF-AEB0A8EAC9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FD474-357C-8748-55B5-E63B0B8CE6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30BA94-36B8-F241-9E4B-EF5888FB662F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964F96D8-7BCF-408D-BA56-720A526D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Expression Statements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58A3402C-C86C-4A6F-56ED-A679C9AD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has the unusual rule that any expression can be used as a statement.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++i;</a:t>
            </a:r>
            <a:r>
              <a:rPr lang="en-US" altLang="zh-CN">
                <a:ea typeface="宋体" panose="02010600030101010101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first incremented, then the new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fetched but then discarded.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A5FA9-3278-B6AF-B8D6-CC06126BAD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54686-67C8-224D-B39E-38A26DDF1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01FC77-0240-7C4A-BA77-7B4ED17F5017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4077A582-3EA8-2B42-2D7D-86B22692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Expression Statements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36D182D7-30C1-86F4-2094-D780717F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Since its value is discarded, there’s little point in using an expression as a statement unless the expression has a side effect: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1;       /* useful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i--;         /* useful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* j - 1;   /* not useful */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BC5D1-BBF6-81C8-ED41-9DE2F49DE8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734DD-B6D5-DC20-FB55-3C8D8D256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524525-D697-2647-8223-051410B3760D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055D339-10E3-EEED-714A-9B492A8D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Expression Statements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7B36FC4F-88BC-7FEE-C089-21F57B4E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slip of the finger can easily create a “do-nothing” expression statement.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instead of entering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j;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we might accidentally type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+ j;</a:t>
            </a:r>
          </a:p>
          <a:p>
            <a:r>
              <a:rPr lang="en-US" altLang="zh-CN">
                <a:ea typeface="宋体" panose="02010600030101010101" pitchFamily="2" charset="-122"/>
              </a:rPr>
              <a:t>Some compilers can detect meaningless expression statements; you’ll get a warning such as </a:t>
            </a:r>
            <a:r>
              <a:rPr lang="en-US" altLang="zh-CN" i="1">
                <a:ea typeface="宋体" panose="02010600030101010101" pitchFamily="2" charset="-122"/>
              </a:rPr>
              <a:t>“statement with no effect.”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BEEE8-A9A2-5F15-6C82-2F163FE828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9EEAA-C748-A690-6039-0EF0B363E4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34C8DF-4AD8-1444-B54A-C10B1EBBF050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F470D06-B93D-3EDC-4B14-2BA1EDA1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Binary Arithmetic Operators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FECF93B-402F-6E17-C073-00F57B17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is the remainder when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divided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10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>
                <a:ea typeface="宋体" panose="02010600030101010101" pitchFamily="2" charset="-122"/>
              </a:rPr>
              <a:t> has the value 1,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>
                <a:ea typeface="宋体" panose="02010600030101010101" pitchFamily="2" charset="-122"/>
              </a:rPr>
              <a:t> has the value 0.</a:t>
            </a:r>
          </a:p>
          <a:p>
            <a:r>
              <a:rPr lang="en-US" altLang="zh-CN">
                <a:ea typeface="宋体" panose="02010600030101010101" pitchFamily="2" charset="-122"/>
              </a:rPr>
              <a:t>Binary arithmetic operators—with the exception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>
                <a:ea typeface="宋体" panose="02010600030101010101" pitchFamily="2" charset="-122"/>
              </a:rPr>
              <a:t>—allow either integer or floating-point operands, with mixing allowed.</a:t>
            </a:r>
          </a:p>
          <a:p>
            <a:r>
              <a:rPr lang="en-US" altLang="zh-CN">
                <a:ea typeface="宋体" panose="02010600030101010101" pitchFamily="2" charset="-122"/>
              </a:rPr>
              <a:t>When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>
                <a:ea typeface="宋体" panose="02010600030101010101" pitchFamily="2" charset="-122"/>
              </a:rPr>
              <a:t> operands are mixed, the result has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9</a:t>
            </a:r>
            <a:r>
              <a:rPr lang="en-US" altLang="zh-CN">
                <a:ea typeface="宋体" panose="02010600030101010101" pitchFamily="2" charset="-122"/>
              </a:rPr>
              <a:t> +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2.5f</a:t>
            </a:r>
            <a:r>
              <a:rPr lang="en-US" altLang="zh-CN">
                <a:ea typeface="宋体" panose="02010600030101010101" pitchFamily="2" charset="-122"/>
              </a:rPr>
              <a:t> has the value 11.5,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6.7f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has the value 3.35.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4AFFC-B4A4-D8A2-B388-60CCA383B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41362-C41F-DCBE-CABC-C83883F442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46089E-2C83-6C4B-9864-0075A3A16222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0B342F1-C3BE-C337-449F-5890105C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>
                <a:ea typeface="宋体" panose="02010600030101010101" pitchFamily="2" charset="-122"/>
              </a:rPr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0FFA-48DD-AAAA-E601-7F7D4753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/>
              <a:t> operators require special care: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When both operands are integers,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dirty="0">
                <a:ea typeface="+mn-ea"/>
                <a:cs typeface="+mn-cs"/>
              </a:rPr>
              <a:t> “truncates” the result. The value of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2</a:t>
            </a:r>
            <a:r>
              <a:rPr lang="en-US" dirty="0">
                <a:ea typeface="+mn-ea"/>
                <a:cs typeface="+mn-cs"/>
              </a:rPr>
              <a:t> is 0, not 0.5.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en-US" dirty="0">
                <a:ea typeface="+mn-ea"/>
                <a:cs typeface="+mn-cs"/>
              </a:rPr>
              <a:t> operator requires integer operands; if either operand is not an integer, the program won’t compile.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Using zero as the right operand of either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dirty="0">
                <a:ea typeface="+mn-ea"/>
                <a:cs typeface="+mn-cs"/>
              </a:rPr>
              <a:t> or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en-US" dirty="0">
                <a:ea typeface="+mn-ea"/>
                <a:cs typeface="+mn-cs"/>
              </a:rPr>
              <a:t> causes undefined behavior.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behavior when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en-US" dirty="0">
                <a:ea typeface="+mn-ea"/>
                <a:cs typeface="+mn-cs"/>
              </a:rPr>
              <a:t> are used with negative operands is </a:t>
            </a:r>
            <a:r>
              <a:rPr lang="en-US" b="1" i="1" dirty="0">
                <a:ea typeface="+mn-ea"/>
                <a:cs typeface="+mn-cs"/>
              </a:rPr>
              <a:t>implementation-defined</a:t>
            </a:r>
            <a:r>
              <a:rPr lang="en-US" dirty="0">
                <a:ea typeface="+mn-ea"/>
                <a:cs typeface="+mn-cs"/>
              </a:rPr>
              <a:t> in C89.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In C99, the result of a division is always truncated toward zero and the value of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lang="en-US" dirty="0">
                <a:ea typeface="+mn-ea"/>
                <a:cs typeface="+mn-cs"/>
              </a:rPr>
              <a:t> has the same sign as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AB5A-0EBB-2A07-E92C-FE5AA9501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F8365-656D-58FA-E0BF-47345FDA19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D65306-01C3-5049-9554-76C330E26923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9728810-D0AF-F49D-610D-A5508D15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Implementation-Defined Behavior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5956FB4-7C77-2438-1338-82588EA9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 standard deliberately leaves parts of the language unspecified.</a:t>
            </a:r>
          </a:p>
          <a:p>
            <a:r>
              <a:rPr lang="en-US" altLang="zh-CN">
                <a:ea typeface="宋体" panose="02010600030101010101" pitchFamily="2" charset="-122"/>
              </a:rPr>
              <a:t>Leaving parts of the language unspecified reflects C’s emphasis on efficiency, which often means matching the way that hardware behaves.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best to avoid writing programs that depend on implementation-defined behavior.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DC942-F790-1DF8-6102-F2D29BD6E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9CC8E-846B-A298-A089-F2526A32D6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0C39A1-149F-8540-8B79-58CAA38DCBA5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921CD38-7719-3C4A-E5AD-AD32A59B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Operator Precedence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56B3897A-62EC-7B69-1F46-823FCB91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Does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mean “add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, then multiply the result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” or “multiply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, then add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”?</a:t>
            </a:r>
          </a:p>
          <a:p>
            <a:r>
              <a:rPr lang="en-US" altLang="zh-CN">
                <a:ea typeface="宋体" panose="02010600030101010101" pitchFamily="2" charset="-122"/>
              </a:rPr>
              <a:t>One solution to this problem is to add parentheses, writing either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(j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k)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parentheses are omitted, C uses </a:t>
            </a:r>
            <a:r>
              <a:rPr lang="en-US" altLang="zh-CN" b="1" i="1">
                <a:ea typeface="宋体" panose="02010600030101010101" pitchFamily="2" charset="-122"/>
              </a:rPr>
              <a:t>operator precedence</a:t>
            </a:r>
            <a:r>
              <a:rPr lang="en-US" altLang="zh-CN">
                <a:ea typeface="宋体" panose="02010600030101010101" pitchFamily="2" charset="-122"/>
              </a:rPr>
              <a:t> rules to determine the meaning of the expression.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96585-C785-FFDE-78F5-FF9EAF95E2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23C1D-77DC-0238-56DC-0CD38B3627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B2067-199B-0E49-84DE-BE77500AD038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38F6D4F-2358-2A3C-4E93-D59DA6D8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Operator Precedence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A7F9F6A-F267-DAAA-6947-25795C89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arithmetic operators have the following relative precedence: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400">
                <a:ea typeface="宋体" panose="02010600030101010101" pitchFamily="2" charset="-122"/>
              </a:rPr>
              <a:t>Highest: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400">
                <a:ea typeface="宋体" panose="02010600030101010101" pitchFamily="2" charset="-122"/>
              </a:rPr>
              <a:t>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400">
                <a:ea typeface="宋体" panose="02010600030101010101" pitchFamily="2" charset="-122"/>
              </a:rPr>
              <a:t> (unary)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	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400">
                <a:ea typeface="宋体" panose="02010600030101010101" pitchFamily="2" charset="-122"/>
              </a:rPr>
              <a:t>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400">
                <a:ea typeface="宋体" panose="02010600030101010101" pitchFamily="2" charset="-122"/>
              </a:rPr>
              <a:t>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Lowest: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400">
                <a:ea typeface="宋体" panose="02010600030101010101" pitchFamily="2" charset="-122"/>
              </a:rPr>
              <a:t>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400">
                <a:ea typeface="宋体" panose="02010600030101010101" pitchFamily="2" charset="-122"/>
              </a:rPr>
              <a:t> (binary)  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Examples: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2400">
                <a:ea typeface="宋体" panose="02010600030101010101" pitchFamily="2" charset="-122"/>
              </a:rPr>
              <a:t>     is equivalent to 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(j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k)</a:t>
            </a: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-i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-j</a:t>
            </a:r>
            <a:r>
              <a:rPr lang="en-US" altLang="zh-CN" sz="2400">
                <a:ea typeface="宋体" panose="02010600030101010101" pitchFamily="2" charset="-122"/>
              </a:rPr>
              <a:t>       is equivalent to 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(-i)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(-j)</a:t>
            </a: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+i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2400">
                <a:ea typeface="宋体" panose="02010600030101010101" pitchFamily="2" charset="-122"/>
              </a:rPr>
              <a:t>   is equivalent to 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(+i)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(j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k)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D443D-7918-1662-C193-1261E91021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093C-6C50-D1F7-F4A7-3108555EC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8892B0-4FBA-F749-B42A-79E734DBDEB9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2051</TotalTime>
  <Words>4426</Words>
  <Application>Microsoft Macintosh PowerPoint</Application>
  <PresentationFormat>全屏显示(4:3)</PresentationFormat>
  <Paragraphs>483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3" baseType="lpstr">
      <vt:lpstr>Times New Roman</vt:lpstr>
      <vt:lpstr>Arial</vt:lpstr>
      <vt:lpstr>Courier New</vt:lpstr>
      <vt:lpstr>tm2</vt:lpstr>
      <vt:lpstr>Chapter 4</vt:lpstr>
      <vt:lpstr>Operators</vt:lpstr>
      <vt:lpstr>Arithmetic Operators</vt:lpstr>
      <vt:lpstr>Unary Arithmetic Operators</vt:lpstr>
      <vt:lpstr>Binary Arithmetic Operators</vt:lpstr>
      <vt:lpstr>The / and % Operators</vt:lpstr>
      <vt:lpstr>Implementation-Defined Behavior</vt:lpstr>
      <vt:lpstr>Operator Precedence</vt:lpstr>
      <vt:lpstr>Operator Precedence</vt:lpstr>
      <vt:lpstr>Operator Associativity</vt:lpstr>
      <vt:lpstr>Operator Associativity</vt:lpstr>
      <vt:lpstr>Program: Computing a UPC Check Digit</vt:lpstr>
      <vt:lpstr>Program: Computing a UPC Check Digit</vt:lpstr>
      <vt:lpstr>Program: Computing a UPC Check Digit</vt:lpstr>
      <vt:lpstr>Program: Computing a UPC Check Digit</vt:lpstr>
      <vt:lpstr>PowerPoint 演示文稿</vt:lpstr>
      <vt:lpstr>Assignment Operators</vt:lpstr>
      <vt:lpstr>Simple Assignment</vt:lpstr>
      <vt:lpstr>Simple Assignment</vt:lpstr>
      <vt:lpstr>Simple Assignment</vt:lpstr>
      <vt:lpstr>Side Effects</vt:lpstr>
      <vt:lpstr>Side Effects</vt:lpstr>
      <vt:lpstr>Side Effects</vt:lpstr>
      <vt:lpstr>Side Effects</vt:lpstr>
      <vt:lpstr>Lvalues</vt:lpstr>
      <vt:lpstr>Lvalues</vt:lpstr>
      <vt:lpstr>Compound Assignment</vt:lpstr>
      <vt:lpstr>Compound Assignment</vt:lpstr>
      <vt:lpstr>Compound Assignment</vt:lpstr>
      <vt:lpstr>Compound Assignment</vt:lpstr>
      <vt:lpstr>Increment and Decrement Operators</vt:lpstr>
      <vt:lpstr>Increment and Decrement Operators</vt:lpstr>
      <vt:lpstr>Increment and Decrement Operators</vt:lpstr>
      <vt:lpstr>Increment and Decrement Operators</vt:lpstr>
      <vt:lpstr>Increment and Decrement Operators</vt:lpstr>
      <vt:lpstr>Increment and Decrement Operators</vt:lpstr>
      <vt:lpstr>Increment and Decrement Operators</vt:lpstr>
      <vt:lpstr>Expression Evaluation</vt:lpstr>
      <vt:lpstr>Expression Evaluation</vt:lpstr>
      <vt:lpstr>Order of Subexpression Evaluation</vt:lpstr>
      <vt:lpstr>Order of Subexpression Evaluation</vt:lpstr>
      <vt:lpstr>Order of Subexpression Evaluation</vt:lpstr>
      <vt:lpstr>Order of Subexpression Evaluation</vt:lpstr>
      <vt:lpstr>Order of Subexpression Evaluation</vt:lpstr>
      <vt:lpstr>Order of Subexpression Evaluation</vt:lpstr>
      <vt:lpstr>Undefined Behavior</vt:lpstr>
      <vt:lpstr>Expression Statements</vt:lpstr>
      <vt:lpstr>Expression Statements</vt:lpstr>
      <vt:lpstr>Expression Statements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761</cp:revision>
  <cp:lastPrinted>1999-11-08T20:52:53Z</cp:lastPrinted>
  <dcterms:created xsi:type="dcterms:W3CDTF">1999-08-24T18:39:05Z</dcterms:created>
  <dcterms:modified xsi:type="dcterms:W3CDTF">2022-09-25T16:01:12Z</dcterms:modified>
</cp:coreProperties>
</file>