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62"/>
  </p:notesMasterIdLst>
  <p:sldIdLst>
    <p:sldId id="282" r:id="rId2"/>
    <p:sldId id="348" r:id="rId3"/>
    <p:sldId id="349" r:id="rId4"/>
    <p:sldId id="350" r:id="rId5"/>
    <p:sldId id="408" r:id="rId6"/>
    <p:sldId id="351" r:id="rId7"/>
    <p:sldId id="352" r:id="rId8"/>
    <p:sldId id="396" r:id="rId9"/>
    <p:sldId id="353" r:id="rId10"/>
    <p:sldId id="354" r:id="rId11"/>
    <p:sldId id="409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417" r:id="rId24"/>
    <p:sldId id="366" r:id="rId25"/>
    <p:sldId id="367" r:id="rId26"/>
    <p:sldId id="368" r:id="rId27"/>
    <p:sldId id="369" r:id="rId28"/>
    <p:sldId id="410" r:id="rId29"/>
    <p:sldId id="370" r:id="rId30"/>
    <p:sldId id="414" r:id="rId31"/>
    <p:sldId id="371" r:id="rId32"/>
    <p:sldId id="373" r:id="rId33"/>
    <p:sldId id="411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412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415" r:id="rId51"/>
    <p:sldId id="416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413" r:id="rId60"/>
    <p:sldId id="397" r:id="rId61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092" autoAdjust="0"/>
    <p:restoredTop sz="94660"/>
  </p:normalViewPr>
  <p:slideViewPr>
    <p:cSldViewPr>
      <p:cViewPr varScale="1">
        <p:scale>
          <a:sx n="127" d="100"/>
          <a:sy n="127" d="100"/>
        </p:scale>
        <p:origin x="2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AC2BDAE-16D0-050E-2906-391740ECF7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5CA5A9-759A-C6C5-534D-415AFACB73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88249954-74F8-83AB-5B3A-E8045F5FD05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724B1CA3-7EF8-341F-538D-4E25E07A4E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D55C43F-D05F-F174-E483-3DBD25D0B0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75F47F32-BB08-1C46-6C24-AC223E592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51F2351-A5E0-4545-BDA7-36781E79D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1DA9E-53A4-8249-8DFF-0915F4E2E2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FB378-A84C-6976-02D4-32144172B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BEDB6D-2114-E741-9C68-36EFCDD9C65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6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48BDF-EC30-FA12-34F7-A727FAD31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9BCD6-9771-C4CA-F935-212D207A1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1D3E65-32D0-984E-8CD5-DB97BB888C3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7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78CA5-0B62-5696-46B0-EE327A294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698C4-51B1-2682-FC4D-EC7AFF6F6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71C2FC-4843-7244-AA6C-CC06D25946D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4B2E5-48CA-5634-6CB0-F88F4038C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22401-E00C-408A-5DFC-0B7322929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5C8F6-5AF8-BE42-A470-0238F4E9157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916F-A20F-28FC-185C-9FE40460A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944C-B9AE-58F7-F060-F391FC989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09305F-1AA5-A94A-B119-C93BDA00F23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045E-47BC-B32E-6916-71E4A787C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E53A-4784-5B38-2114-188E025C8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C6AD9D-774A-6848-83EB-72D12F8D0D9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53B41B-664C-AE1E-D755-EE2209B0D8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38A624-412D-D49C-6872-4B1D9F134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ACF35B-666A-104B-8082-91E905ED82E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D8FD7-532F-FED2-4F9D-3718EE2EE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0A83-1936-1688-ABE4-40A879F80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D14B-3949-4646-980E-606FA171A25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0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F833E0-E516-EA82-089D-6DF2F129B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8FD2D-A31F-540A-0A19-E35C6876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A56F6A-C277-6845-B57A-67908AB7B75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0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FC21-B2DD-1125-CD16-70C3BC90DE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8FA6-FB27-3195-C500-679296D58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84F566-95E9-B147-B347-A14C9737B97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6B71-368D-674B-7983-C1E27C858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D0B3-92CF-9D2E-C300-3E7F5CB5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452173-AB9C-604D-BCF2-39939233FE8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A6AD5F-E16F-D729-4DD5-1D521694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72A283-62E5-3BCB-FD13-A422EF4E0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5D73E39-210C-E322-4BBA-AEACD3E903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627CA66-6C7D-0128-6C40-45A53CBDDE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5AC6803-5A75-8047-87E9-E6C66DCBBCCC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A70DE1A7-2B58-39FA-D395-3294E547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5: Selection Statements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B723B08F-AE88-9534-7D8A-D9CC81D24F4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D69C5-C248-800A-FB8F-0824E35C2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323F5-DA3D-2F07-4DD3-777D3FEAB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C35B94-C298-1F47-AB95-4D332A4A38AA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AA199BBE-CE0B-CFDE-5DA0-6177CB561C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0AFEF258-8A08-27E7-CFF4-1504869ADC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Selection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2284E27-C9D8-4BD6-9A06-22581C52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62670A1-FDC3-1C75-B56A-05067F68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Both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2600">
                <a:ea typeface="宋体" panose="02010600030101010101" pitchFamily="2" charset="-122"/>
              </a:rPr>
              <a:t> perform “short-circuit” evaluation: they first evaluate the left operand, then the right one.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the value of the expression can be deduced from the left operand alone, the right operand isn’t evaluated.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(i != 0) &amp;&amp; (j / i &gt; 0)</a:t>
            </a:r>
          </a:p>
          <a:p>
            <a:pPr>
              <a:buFontTx/>
              <a:buNone/>
            </a:pP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(i !=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en-US" altLang="zh-CN" sz="2500">
                <a:ea typeface="宋体" panose="02010600030101010101" pitchFamily="2" charset="-122"/>
              </a:rPr>
              <a:t> is evaluated first. If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500">
                <a:ea typeface="宋体" panose="02010600030101010101" pitchFamily="2" charset="-122"/>
              </a:rPr>
              <a:t> isn’t equal to 0, then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en-US" altLang="zh-CN" sz="2500">
                <a:ea typeface="宋体" panose="02010600030101010101" pitchFamily="2" charset="-122"/>
              </a:rPr>
              <a:t> is evaluated.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If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500">
                <a:ea typeface="宋体" panose="02010600030101010101" pitchFamily="2" charset="-122"/>
              </a:rPr>
              <a:t> is 0, the entire expression must be false, so there’s no need to evaluate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500">
                <a:ea typeface="宋体" panose="02010600030101010101" pitchFamily="2" charset="-122"/>
              </a:rPr>
              <a:t>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en-US" altLang="zh-CN" sz="2500">
                <a:ea typeface="宋体" panose="02010600030101010101" pitchFamily="2" charset="-122"/>
              </a:rPr>
              <a:t>. Without short-circuit evaluation, division by zero would have occurred.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21E99-653A-B8CB-D592-5ADBE6549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6761E-BCD1-4C03-5FEA-ACBEB7B818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3A56BA-528A-D54E-84B7-1472E4C92A8F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F1C29E5-289E-75F2-AC60-4CAE3FD3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DCE3228-8BA6-64A9-D8C2-08C4D073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Thanks to the short-circuit nature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>
                <a:ea typeface="宋体" panose="02010600030101010101" pitchFamily="2" charset="-122"/>
              </a:rPr>
              <a:t> operators, side effects in logical expressions may not always occur.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&gt; 0 &amp;&amp; ++j &gt; 0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is false, 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is not evaluated, so j isn’t incremented.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problem can be fixed by changing the condition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or, even better, by incrementing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separately.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8ABCC-ED01-7A0E-41D2-125312384E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AC33-2C39-F9F3-FA73-F7EFE95B0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89F55-FD7E-3143-8288-49F665C37E01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180D429-9166-0B02-CAFA-4D427E25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A206716-87C0-6126-915C-97B67C7A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543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</a:t>
            </a:r>
            <a:r>
              <a:rPr lang="en-US" altLang="zh-CN">
                <a:ea typeface="宋体" panose="02010600030101010101" pitchFamily="2" charset="-122"/>
              </a:rPr>
              <a:t> operator has the same precedence as the unary plus and minus operators.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precedence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>
                <a:ea typeface="宋体" panose="02010600030101010101" pitchFamily="2" charset="-122"/>
              </a:rPr>
              <a:t> is lower than that of the relational and equality operators.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example,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means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m)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</a:t>
            </a:r>
            <a:r>
              <a:rPr lang="en-US" altLang="zh-CN">
                <a:ea typeface="宋体" panose="02010600030101010101" pitchFamily="2" charset="-122"/>
              </a:rPr>
              <a:t> operator is right associative;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>
                <a:ea typeface="宋体" panose="02010600030101010101" pitchFamily="2" charset="-122"/>
              </a:rPr>
              <a:t> are left associative.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F061B-2CAA-6D20-8CFB-EF6226B56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F6905-9775-0688-5030-00A61E3866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8BB6AC-C6AD-E844-926B-E1A3CEC8E80B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75CFED4-B8DD-5190-77E8-77EC0630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B1E1214-89B9-8808-508E-4BBC5B50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allows a program to choose between two alternatives by testing an expression.</a:t>
            </a:r>
          </a:p>
          <a:p>
            <a:r>
              <a:rPr lang="en-US" altLang="zh-CN">
                <a:ea typeface="宋体" panose="02010600030101010101" pitchFamily="2" charset="-122"/>
              </a:rPr>
              <a:t>In its simplest form,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</a:p>
          <a:p>
            <a:r>
              <a:rPr lang="en-US" altLang="zh-CN">
                <a:ea typeface="宋体" panose="02010600030101010101" pitchFamily="2" charset="-122"/>
              </a:rPr>
              <a:t>When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is executed, </a:t>
            </a:r>
            <a:r>
              <a:rPr lang="en-US" altLang="zh-CN" i="1">
                <a:ea typeface="宋体" panose="02010600030101010101" pitchFamily="2" charset="-122"/>
              </a:rPr>
              <a:t>expression</a:t>
            </a:r>
            <a:r>
              <a:rPr lang="en-US" altLang="zh-CN">
                <a:ea typeface="宋体" panose="02010600030101010101" pitchFamily="2" charset="-122"/>
              </a:rPr>
              <a:t> is evaluated; if its value is nonzero, </a:t>
            </a:r>
            <a:r>
              <a:rPr lang="en-US" altLang="zh-CN" i="1">
                <a:ea typeface="宋体" panose="02010600030101010101" pitchFamily="2" charset="-122"/>
              </a:rPr>
              <a:t>statement</a:t>
            </a:r>
            <a:r>
              <a:rPr lang="en-US" altLang="zh-CN">
                <a:ea typeface="宋体" panose="02010600030101010101" pitchFamily="2" charset="-122"/>
              </a:rPr>
              <a:t> is executed.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(line_num == MAX_LINES)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line_num = 0;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D398F-5B18-91A3-D890-A221C29808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59AF6-0175-9B7B-FDB7-E2093FC7B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7870E8-BA8D-C649-BC1F-2FAF88CA47F2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A4709DB-41F5-F3DF-977E-CCF184E3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B126E97-3B0E-17D2-6B60-F9248CC9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(equality)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(assignment) is perhaps the most common C programming error.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 == 0) …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tests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equal to 0.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= 0) …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assigns 0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then tests whether the result is nonzero.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6F1B5-651B-AC1A-C712-5D0215C918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EF7A3-01B5-F7CB-71C8-C8285590C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9DBEE8-D47D-8446-8ECC-9C290F1F5E3F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8170E0D-62CF-D1ED-FD82-AD0F6B43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6EBF51A1-0542-617A-366B-8F709E31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Often the expression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will test whether a variable falls within a range of values.</a:t>
            </a:r>
          </a:p>
          <a:p>
            <a:r>
              <a:rPr lang="en-US" altLang="zh-CN">
                <a:ea typeface="宋体" panose="02010600030101010101" pitchFamily="2" charset="-122"/>
              </a:rPr>
              <a:t>To test whether 0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</a:rPr>
              <a:t>£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&lt;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(0 &lt;= i &amp;&amp; i &lt; n) …</a:t>
            </a:r>
          </a:p>
          <a:p>
            <a:r>
              <a:rPr lang="en-US" altLang="zh-CN">
                <a:ea typeface="宋体" panose="02010600030101010101" pitchFamily="2" charset="-122"/>
              </a:rPr>
              <a:t>To test the opposite condition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outside the range):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 &lt; 0 || i &gt;= n) …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6DC39-23A9-0E22-B7FC-2C03A7B39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46FF-9381-5790-A02F-9384287E9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627B61-6DC0-6940-8190-CA9AD19A6861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8D32926-7B86-56B7-AF4E-F19C8FE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Statements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BAE694C-9AF5-45C8-5D09-D6FCEB318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template, notice that </a:t>
            </a:r>
            <a:r>
              <a:rPr lang="en-US" altLang="zh-CN" i="1">
                <a:ea typeface="宋体" panose="02010600030101010101" pitchFamily="2" charset="-122"/>
              </a:rPr>
              <a:t>statement</a:t>
            </a:r>
            <a:r>
              <a:rPr lang="en-US" altLang="zh-CN">
                <a:ea typeface="宋体" panose="02010600030101010101" pitchFamily="2" charset="-122"/>
              </a:rPr>
              <a:t> is singular, not plural: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</a:p>
          <a:p>
            <a:r>
              <a:rPr lang="en-US" altLang="zh-CN">
                <a:ea typeface="宋体" panose="02010600030101010101" pitchFamily="2" charset="-122"/>
              </a:rPr>
              <a:t>To make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control two or more statements, use a </a:t>
            </a:r>
            <a:r>
              <a:rPr lang="en-US" altLang="zh-CN" b="1" i="1">
                <a:ea typeface="宋体" panose="02010600030101010101" pitchFamily="2" charset="-122"/>
              </a:rPr>
              <a:t>compound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A compound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 </a:t>
            </a:r>
            <a:r>
              <a:rPr lang="en-US" altLang="zh-CN" sz="2400" i="1">
                <a:ea typeface="宋体" panose="02010600030101010101" pitchFamily="2" charset="-122"/>
              </a:rPr>
              <a:t>statements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r>
              <a:rPr lang="en-US" altLang="zh-CN">
                <a:ea typeface="宋体" panose="02010600030101010101" pitchFamily="2" charset="-122"/>
              </a:rPr>
              <a:t>Putting braces around a group of statements forces the compiler to treat it as a single statement.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04486-F25A-3B11-A4F2-7F856702A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979F4-9A61-7F04-CBF3-CA6A467A4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7E4B06-C48A-1F40-B056-92521BE1156F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0926659-7CB5-23AB-46C3-AE5BA571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Statements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67CDF6D-FDE0-8A91-1E18-853E7290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 line_num = 0; page_num++; }</a:t>
            </a:r>
          </a:p>
          <a:p>
            <a:r>
              <a:rPr lang="en-US" altLang="zh-CN">
                <a:ea typeface="宋体" panose="02010600030101010101" pitchFamily="2" charset="-122"/>
              </a:rPr>
              <a:t>A compound statement is usually put on multiple lines, with one statement per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line_num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page_num++;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Each inner statement still ends with a semicolon, but the compound statement itself does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0F96F-E116-84B5-6593-F1ED4118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BC9C3-0245-ABCF-0E7F-47575A1DE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5D9DB5-18CA-8E4C-85FF-A58CB229C4A9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D14CBE1-8CDD-C0B4-8AB9-EC54024F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Statements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B6F91E5-CF7F-C674-3DD7-D1DAD9A8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of a compound statement used inside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(line_num == MAX_LINES)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line_num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page_num++;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Compound statements are also common in loops and other places where the syntax of C requires a single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AABFF-091C-C781-A6FB-7021631E36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3FCB7-61CA-A997-27EC-345B962BD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BB4743-9773-774A-B32C-82FA91E57F4D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E31B3C8-1654-61BE-9005-EC813543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E44CF5C-E5EB-7BA3-E107-89E76EC5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may have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else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</a:p>
          <a:p>
            <a:r>
              <a:rPr lang="en-US" altLang="zh-CN">
                <a:ea typeface="宋体" panose="02010600030101010101" pitchFamily="2" charset="-122"/>
              </a:rPr>
              <a:t>The statement that follows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is executed if the expression has the value 0.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&gt; j)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max 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max = j;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E2B0D-3D26-9E31-CE69-19E13B76C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77C5-752E-18D1-0D97-CB2D7EF13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31F615-D514-1A45-A529-9C16650E0D8B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5684E93-F907-0329-7150-C5CA037F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5F4E-D64F-6C6C-6B5C-DDED57C3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So far, we’ve used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dirty="0"/>
              <a:t> statements and expression statements.</a:t>
            </a:r>
          </a:p>
          <a:p>
            <a:pPr>
              <a:defRPr/>
            </a:pPr>
            <a:r>
              <a:rPr lang="en-US" sz="2600" dirty="0"/>
              <a:t>Most of C’s remaining statements fall into three categories: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Selection statements: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Iteration statements: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lang="en-US" dirty="0">
                <a:ea typeface="+mn-ea"/>
                <a:cs typeface="+mn-cs"/>
              </a:rPr>
              <a:t>,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Jump statements: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continue</a:t>
            </a:r>
            <a:r>
              <a:rPr lang="en-US" dirty="0">
                <a:ea typeface="+mn-ea"/>
                <a:cs typeface="+mn-cs"/>
              </a:rPr>
              <a:t>, and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>
                <a:ea typeface="+mn-ea"/>
                <a:cs typeface="+mn-cs"/>
              </a:rPr>
              <a:t>. (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dirty="0">
                <a:ea typeface="+mn-ea"/>
                <a:cs typeface="+mn-cs"/>
              </a:rPr>
              <a:t> also belongs in this category.)</a:t>
            </a:r>
          </a:p>
          <a:p>
            <a:pPr>
              <a:defRPr/>
            </a:pPr>
            <a:r>
              <a:rPr lang="en-US" sz="2600" dirty="0"/>
              <a:t>Other C statements: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Compound statement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Null statement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F40C2-63E1-12A6-235D-5FCB60784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68921-2301-C348-2119-5C5202B27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E22722-B1F0-C34B-81C4-94DE867A7886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2E82679-4B8E-EC2D-A385-8F89236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249644B-5DDD-58CE-6DD0-44728C8A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contains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clause, where should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be placed?</a:t>
            </a:r>
          </a:p>
          <a:p>
            <a:r>
              <a:rPr lang="en-US" altLang="zh-CN">
                <a:ea typeface="宋体" panose="02010600030101010101" pitchFamily="2" charset="-122"/>
              </a:rPr>
              <a:t>Many C programmers align it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at the beginning of the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Inner statements are usually indented, but if they’re short they can be put on the same line as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&gt; j) max 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max = j;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9B3A-0809-0352-429C-C4D4FBC976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E348E-DD6F-CBFF-E31A-885DE4E73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951C75-F219-DB42-BFC7-B30029FA7354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2D502CA-4CE1-0341-C72C-AAA9A9D7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A716B97-58FE-EDFA-325F-5689B499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It’s not unusual for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statements to be nested inside other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statements: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&gt; j)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 &gt; k)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i;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(j &gt; k)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j;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k;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Aligning each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600">
                <a:ea typeface="宋体" panose="02010600030101010101" pitchFamily="2" charset="-122"/>
              </a:rPr>
              <a:t> with the matching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makes the nesting easier to see.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1D15B-6947-21C0-8CEA-24261653DF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CB3EB-6B21-2480-C799-4F4843D33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37BB95-8D36-D24C-8D88-D6276512FF9F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64F78D0-4C3E-9F34-E682-B533AEAA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44FAEAC-FAC3-1E53-26F6-46BD327E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avoid confusion, don’t hesitate to add braces: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&gt; j)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 &gt; k)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else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(j &gt; k)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E606-ED47-48E6-8DC5-9B147EE22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80A8E-6704-9CFE-2E4A-601997BBB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457C92-BDF8-7144-ADA6-74B4F5D83B98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96F584C-DB56-350B-E3CE-3429748A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4316DB7-D448-AD10-6A6E-D08628D1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Some programmers use as many braces as possible inside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statements: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&gt; j)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 &gt; k)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i;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 else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else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(j &gt; k)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j;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 else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D839D-9ED0-5245-CA5E-7BDBA65A9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08640-34DD-7BE8-E5A0-C460E0363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017C8D-1BBE-A440-9F3F-D94051C2081C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29A0E16-0015-3A21-1C43-3AAB78CD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BDB4CAC-23E1-8FC1-D96E-9B1590C4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Advantages of using braces even when they’re not required: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Makes programs easier to modify, because more statements can easily be added to any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Helps avoid errors that can result from forgetting to use braces when adding statements to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3B52E-12DA-B9DA-0E01-F41681419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72E3A-6D59-34FA-010C-855ECA0FA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A79AE9-6E97-C544-95BB-64DA80ADB486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5E53840-AD43-135C-1F2C-B1E317F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Cascaded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CAB69A1-1F7C-F606-4FFE-FA36CB92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“cascaded”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is often the best way to test a series of conditions, stopping as soon as one of them is true.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(n &lt;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printf("n is less than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printf("n is equal to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printf("n is greater than 0\n");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72BC2-C4B8-8C40-DF6C-17BD271C5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DD367-409A-EDDD-BAB8-F915A03D78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3F12F4-BDDE-B543-8009-627E154A9B18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BAF0010-BF05-DA10-4B6B-4C42612E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Cascaded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F8EB848-3D72-8268-F8F0-75C1665C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the second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is nested inside the first, C programmers don’t usually indent it. 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Instead, they align each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with the original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(n &lt;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printf("n is less than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if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printf("n is equal to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printf("n is greater than 0\n");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0892B-08C2-CB4F-12E2-F18E2B984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7320-C01D-F751-632C-1B2418CC0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93219E-13DD-F044-9892-A7E4670D4D9E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CE7B26F-A25D-AA3C-F540-34C3982F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Cascaded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1BB137D-0278-A829-749C-0A610CC2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This layout avoids the problem of excessive indentation when the number of tests is large: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i="1">
                <a:ea typeface="宋体" panose="02010600030101010101" pitchFamily="2" charset="-122"/>
              </a:rPr>
              <a:t>statement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51D87-F223-5482-1ED3-17CE21148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318D-A698-6591-F4C5-7DA5534DA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6F9292-1BE6-CF4E-932C-9244D19C3BE3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13670BE-642B-7D95-068A-0FCD4CBF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Calculating a Broker’s Commission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6CDF6F4-2C4C-01BF-A2D7-544A966D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When stocks are sold or purchased through a broker, the broker’s commission often depends upon the value of the stocks traded.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Suppose that a broker charges the amounts shown in the following table: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</a:t>
            </a:r>
            <a:r>
              <a:rPr lang="en-US" altLang="zh-CN" sz="2100" i="1">
                <a:ea typeface="宋体" panose="02010600030101010101" pitchFamily="2" charset="-122"/>
              </a:rPr>
              <a:t>Transaction size	Commission rate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Under $2,500		$30 + 1.7%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$2,500–$6,250	$56 + 0.66%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$6,250–$20,000	$76 + 0.34%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$20,000–$50,000	$100 + 0.22%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$50,000–$500,000	$155 + 0.11%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>
                <a:ea typeface="宋体" panose="02010600030101010101" pitchFamily="2" charset="-122"/>
              </a:rPr>
              <a:t>	Over $500,000	$255 + 0.09%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minimum charge is $39.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E187-B728-5CAA-896C-88AC65A45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C4FEC-9C9C-6B35-D310-D4E914352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71362E-6D04-F04C-829B-7085EB557B73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84A925A-E6C9-1D78-3D4C-FA66E5CF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Calculating a Broker’s Commission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52417DBE-A4AF-9F1B-6578-03D2BEB6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broker.c</a:t>
            </a:r>
            <a:r>
              <a:rPr lang="en-US" altLang="zh-CN">
                <a:ea typeface="宋体" panose="02010600030101010101" pitchFamily="2" charset="-122"/>
              </a:rPr>
              <a:t> program asks the user to enter the amount of the trade, then displays the amount of the commission: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value of trade: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30000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Commission: $166.00</a:t>
            </a:r>
          </a:p>
          <a:p>
            <a:r>
              <a:rPr lang="en-US" altLang="zh-CN">
                <a:ea typeface="宋体" panose="02010600030101010101" pitchFamily="2" charset="-122"/>
              </a:rPr>
              <a:t>The heart of the program is a cascaded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that determines which range the trade falls into.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9A336-71E0-1A1E-F0E9-CDB8C0228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4B48-620F-1D33-321B-DDD2AD9C7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E2F148-5D68-1440-BA79-602E80E451EB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8818533-BB4B-BB44-BD02-814CB1F4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Expressions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10BABE1-AFB1-4196-6DC0-69CB29FC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Several of C’s statements must test the value of an expression to see if it is “true” or “false.”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might need to test the expression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; a true value would indicate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less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In many programming languages, an expression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would have a special “Boolean” or “logical” type.</a:t>
            </a:r>
          </a:p>
          <a:p>
            <a:r>
              <a:rPr lang="en-US" altLang="zh-CN">
                <a:ea typeface="宋体" panose="02010600030101010101" pitchFamily="2" charset="-122"/>
              </a:rPr>
              <a:t>In C, a comparison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yields an integer: either 0 (false) or 1 (true).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1F34E-76DF-E6DC-A9D1-3B518A962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0B118-4CF2-2080-D616-7566A3C61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895F40-384B-5441-9F7E-A45E4AE4EA46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F21B413C-0CFE-7784-5BDB-C19660BE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broker.c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Calculates a broker's commission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float commission, value;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value of trade: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scanf("%f", &amp;value);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(value &lt; 2500.00f)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commission = 30.00f + .017f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(value &lt; 6250.00f)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commission = 56.00f + .0066f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(value &lt; 20000.00f)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commission = 76.00f + .0034f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(value &lt; 50000.00f)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commission = 100.00f + .0022f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(value &lt; 500000.00f)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commission = 155.00f + .0011f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commission = 255.00f + .0009f * value;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86616-B5C6-0D44-D293-96F51B5A4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DE56-2A15-2B7C-A1A6-0E3B17682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D1CD17-E316-3642-A87F-47D1017BB8D8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53BCFD92-A551-1693-A1DA-665E5C6B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(commission &lt; 39.00f)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commission = 39.00f;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printf("Commission: $%.2f\n", commission);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963D7-720D-1DCF-2955-3C765A6A84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176EE-63F0-71A3-8C46-279D243E4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386EF1-190C-EC41-A6CD-A5E724912B99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C4A26A9-BDB9-4B58-F62A-AD365111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“Dangling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” Problem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61019EF-C64F-AC95-9501-724B4625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When if statements are nested, the “dangling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600">
                <a:ea typeface="宋体" panose="02010600030101010101" pitchFamily="2" charset="-122"/>
              </a:rPr>
              <a:t>” problem may occur: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(y !=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(x !=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result = x / y;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printf("Error: y is equal to 0\n");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indentation suggests that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600">
                <a:ea typeface="宋体" panose="02010600030101010101" pitchFamily="2" charset="-122"/>
              </a:rPr>
              <a:t> clause belongs to the outer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statement.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However, C follows the rule that an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600">
                <a:ea typeface="宋体" panose="02010600030101010101" pitchFamily="2" charset="-122"/>
              </a:rPr>
              <a:t> clause belongs to the nearest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statement that hasn’t already been paired with an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2B68B-77AF-253A-1A28-30AEDA7490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12788-255C-6E6D-8D5D-60535E33A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E814CF-72B2-0545-BFFB-4C2CA11EECE0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BF2FB63-34DD-929E-386E-38CBE675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“Dangling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” Problem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5522F72F-9F92-1A43-94EF-D959BB67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correctly indented version would look like this: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(y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(x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result = x / y;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printf("Error: y is equal to 0\n");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E9620-66A1-8DC5-804D-685FC1C25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93ABA-DC45-F1E5-E630-5143F6989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A7ADB9-4735-F346-88E6-E0F68A1248A1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50C0F8B-C7FB-746D-0C0E-4BBFF438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“Dangling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” Problem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45FB414B-FCEF-4E46-C566-C6FFD822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make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 part of the outer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statement, we can enclose the inner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in braces: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(y !=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(x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result = x / y;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printf("Error: y is equal to 0\n");</a:t>
            </a:r>
          </a:p>
          <a:p>
            <a:r>
              <a:rPr lang="en-US" altLang="zh-CN">
                <a:ea typeface="宋体" panose="02010600030101010101" pitchFamily="2" charset="-122"/>
              </a:rPr>
              <a:t>Using braces in the original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would have avoided the problem in the first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EDBEC-ABA8-04BD-310B-2DA68BC1A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7ACF1-101B-680A-E0D7-024F47A8C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3C0AD0-3A2C-164D-B11B-6F4F28794437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0090FF3-1E93-75DF-C183-26F99A2C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Expressions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282A739-8530-5C39-798C-47B4AF16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C’s </a:t>
            </a:r>
            <a:r>
              <a:rPr lang="en-US" altLang="zh-CN" b="1" i="1">
                <a:ea typeface="宋体" panose="02010600030101010101" pitchFamily="2" charset="-122"/>
              </a:rPr>
              <a:t>conditional operator </a:t>
            </a:r>
            <a:r>
              <a:rPr lang="en-US" altLang="zh-CN">
                <a:ea typeface="宋体" panose="02010600030101010101" pitchFamily="2" charset="-122"/>
              </a:rPr>
              <a:t>allows an expression to produce one of two values depending on the value of a condition.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conditional operator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consists of two symbols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), which must be used together: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</a:t>
            </a:r>
            <a:r>
              <a:rPr lang="en-US" altLang="zh-CN" sz="2600" i="1">
                <a:ea typeface="宋体" panose="02010600030101010101" pitchFamily="2" charset="-122"/>
              </a:rPr>
              <a:t>expr1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 i="1">
                <a:ea typeface="宋体" panose="02010600030101010101" pitchFamily="2" charset="-122"/>
              </a:rPr>
              <a:t>expr2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 i="1">
                <a:ea typeface="宋体" panose="02010600030101010101" pitchFamily="2" charset="-122"/>
              </a:rPr>
              <a:t>expr3</a:t>
            </a:r>
          </a:p>
          <a:p>
            <a:r>
              <a:rPr lang="en-US" altLang="zh-CN">
                <a:ea typeface="宋体" panose="02010600030101010101" pitchFamily="2" charset="-122"/>
              </a:rPr>
              <a:t>The operands can be of any type.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resulting expression is said to be a </a:t>
            </a:r>
            <a:r>
              <a:rPr lang="en-US" altLang="zh-CN" b="1" i="1">
                <a:ea typeface="宋体" panose="02010600030101010101" pitchFamily="2" charset="-122"/>
              </a:rPr>
              <a:t>conditional expression.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B2F9-CDF5-8570-CD41-DD022DCB19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D545C-64EB-8489-BAC1-5A2C20289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CD85F-5D15-4C42-8880-C418A7684178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0071553-49FC-2803-5B52-A2C5D1AB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Expressions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F916990-AC4D-5E8F-F0D2-FB3A47DD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conditional operator requires three operands, so it is often referred to as a </a:t>
            </a:r>
            <a:r>
              <a:rPr lang="en-US" altLang="zh-CN" b="1" i="1">
                <a:ea typeface="宋体" panose="02010600030101010101" pitchFamily="2" charset="-122"/>
              </a:rPr>
              <a:t>ternary </a:t>
            </a:r>
            <a:r>
              <a:rPr lang="en-US" altLang="zh-CN">
                <a:ea typeface="宋体" panose="02010600030101010101" pitchFamily="2" charset="-122"/>
              </a:rPr>
              <a:t>operator.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conditional expression </a:t>
            </a:r>
            <a:r>
              <a:rPr lang="en-US" altLang="zh-CN" i="1">
                <a:ea typeface="宋体" panose="02010600030101010101" pitchFamily="2" charset="-122"/>
              </a:rPr>
              <a:t>expr1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expr2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expr3</a:t>
            </a:r>
            <a:r>
              <a:rPr lang="en-US" altLang="zh-CN">
                <a:ea typeface="宋体" panose="02010600030101010101" pitchFamily="2" charset="-122"/>
              </a:rPr>
              <a:t> should be read “if </a:t>
            </a:r>
            <a:r>
              <a:rPr lang="en-US" altLang="zh-CN" i="1">
                <a:ea typeface="宋体" panose="02010600030101010101" pitchFamily="2" charset="-122"/>
              </a:rPr>
              <a:t>expr1</a:t>
            </a:r>
            <a:r>
              <a:rPr lang="en-US" altLang="zh-CN">
                <a:ea typeface="宋体" panose="02010600030101010101" pitchFamily="2" charset="-122"/>
              </a:rPr>
              <a:t> then </a:t>
            </a:r>
            <a:r>
              <a:rPr lang="en-US" altLang="zh-CN" i="1">
                <a:ea typeface="宋体" panose="02010600030101010101" pitchFamily="2" charset="-122"/>
              </a:rPr>
              <a:t>expr2</a:t>
            </a:r>
            <a:r>
              <a:rPr lang="en-US" altLang="zh-CN">
                <a:ea typeface="宋体" panose="02010600030101010101" pitchFamily="2" charset="-122"/>
              </a:rPr>
              <a:t> else </a:t>
            </a:r>
            <a:r>
              <a:rPr lang="en-US" altLang="zh-CN" i="1">
                <a:ea typeface="宋体" panose="02010600030101010101" pitchFamily="2" charset="-122"/>
              </a:rPr>
              <a:t>expr3</a:t>
            </a:r>
            <a:r>
              <a:rPr lang="en-US" altLang="zh-CN">
                <a:ea typeface="宋体" panose="02010600030101010101" pitchFamily="2" charset="-122"/>
              </a:rPr>
              <a:t>.”</a:t>
            </a:r>
          </a:p>
          <a:p>
            <a:r>
              <a:rPr lang="en-US" altLang="zh-CN">
                <a:ea typeface="宋体" panose="02010600030101010101" pitchFamily="2" charset="-122"/>
              </a:rPr>
              <a:t>The expression is evaluated in stages: </a:t>
            </a:r>
            <a:r>
              <a:rPr lang="en-US" altLang="zh-CN" i="1">
                <a:ea typeface="宋体" panose="02010600030101010101" pitchFamily="2" charset="-122"/>
              </a:rPr>
              <a:t>expr1</a:t>
            </a:r>
            <a:r>
              <a:rPr lang="en-US" altLang="zh-CN">
                <a:ea typeface="宋体" panose="02010600030101010101" pitchFamily="2" charset="-122"/>
              </a:rPr>
              <a:t> is evaluated first; if its value isn’t zero, then </a:t>
            </a:r>
            <a:r>
              <a:rPr lang="en-US" altLang="zh-CN" i="1">
                <a:ea typeface="宋体" panose="02010600030101010101" pitchFamily="2" charset="-122"/>
              </a:rPr>
              <a:t>expr2</a:t>
            </a:r>
            <a:r>
              <a:rPr lang="en-US" altLang="zh-CN">
                <a:ea typeface="宋体" panose="02010600030101010101" pitchFamily="2" charset="-122"/>
              </a:rPr>
              <a:t> is evaluated, and its value is the value of the entire conditional expression.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value of </a:t>
            </a:r>
            <a:r>
              <a:rPr lang="en-US" altLang="zh-CN" i="1">
                <a:ea typeface="宋体" panose="02010600030101010101" pitchFamily="2" charset="-122"/>
              </a:rPr>
              <a:t>expr1</a:t>
            </a:r>
            <a:r>
              <a:rPr lang="en-US" altLang="zh-CN">
                <a:ea typeface="宋体" panose="02010600030101010101" pitchFamily="2" charset="-122"/>
              </a:rPr>
              <a:t> is zero, then the value of </a:t>
            </a:r>
            <a:r>
              <a:rPr lang="en-US" altLang="zh-CN" i="1">
                <a:ea typeface="宋体" panose="02010600030101010101" pitchFamily="2" charset="-122"/>
              </a:rPr>
              <a:t>expr3</a:t>
            </a:r>
            <a:r>
              <a:rPr lang="en-US" altLang="zh-CN">
                <a:ea typeface="宋体" panose="02010600030101010101" pitchFamily="2" charset="-122"/>
              </a:rPr>
              <a:t> is the value of the conditional. 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E0630-DFA2-60AC-F2E9-2B1C7D14E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BEBA-C9B4-C17A-9CE0-A1A07BB15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5C2A54-A5A4-0640-8BAB-71D105D58CA0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3602555-413D-AED0-B59C-929DCBF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Expressions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D143471-29B3-AD00-CE9E-30FF8649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i, j, 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i &gt; j ? i : j;          /* k is now 2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(i &gt;= 0 ? i : 0) + j;   /* k is now 3 */</a:t>
            </a:r>
          </a:p>
          <a:p>
            <a:r>
              <a:rPr lang="en-US" altLang="zh-CN">
                <a:ea typeface="宋体" panose="02010600030101010101" pitchFamily="2" charset="-122"/>
              </a:rPr>
              <a:t>The parentheses are necessary, because the precedence of the conditional operator is less than that of the other operators discussed so far, with the exception of the assignment operators.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14D7A-BA9E-D241-9F19-32E747428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B461F-CEFA-9E08-446F-8ED383C2AA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BB2407-3ADB-D641-A385-4E69ED13AED2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E449EEF-CA4D-2E63-E0B4-76DA56E5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Expressions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3B5E33D-DF80-0B14-D9A5-09ED46A3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expressions tend to make programs shorter but harder to understand, so it’s probably best to use them sparingly.</a:t>
            </a:r>
          </a:p>
          <a:p>
            <a:r>
              <a:rPr lang="en-US" altLang="zh-CN">
                <a:ea typeface="宋体" panose="02010600030101010101" pitchFamily="2" charset="-122"/>
              </a:rPr>
              <a:t>Conditional expressions are often used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>
                <a:ea typeface="宋体" panose="02010600030101010101" pitchFamily="2" charset="-122"/>
              </a:rPr>
              <a:t>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i &gt; j ? i : j;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50659-8770-F154-6BA4-219F115CC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6DC94-09B9-DA0D-D070-5B6A42BDC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3C38EE-135F-A248-87DB-9945E2D34670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DA31C8E-B3BE-3353-5860-1A31BE1B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Expressions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1CD4136-682D-DEED-4FAA-23433E92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can sometimes benefit from condition expressions. Instead of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&gt; j)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printf("%d\n",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printf("%d\n", j);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we could simply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i &gt; j ? i : j);</a:t>
            </a:r>
          </a:p>
          <a:p>
            <a:r>
              <a:rPr lang="en-US" altLang="zh-CN">
                <a:ea typeface="宋体" panose="02010600030101010101" pitchFamily="2" charset="-122"/>
              </a:rPr>
              <a:t>Conditional expressions are also common in certain kinds of macro definitions.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AB3EC-72CE-1F5E-F651-D7DEA1B51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A67C-C3FB-97A0-5E43-44AB4987EF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1A49D3-7A05-6340-B66A-624A59855C80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40FE81D-5F87-F102-F52B-BD4615AC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Relational Operators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4750322-95E6-1C2F-0F93-3F5E272D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C’s </a:t>
            </a:r>
            <a:r>
              <a:rPr lang="en-US" altLang="zh-CN" b="1" i="1">
                <a:ea typeface="宋体" panose="02010600030101010101" pitchFamily="2" charset="-122"/>
              </a:rPr>
              <a:t>relational operators: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</a:t>
            </a:r>
            <a:r>
              <a:rPr lang="en-US" altLang="zh-CN" sz="2400">
                <a:ea typeface="宋体" panose="02010600030101010101" pitchFamily="2" charset="-122"/>
              </a:rPr>
              <a:t> 	less than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&gt;</a:t>
            </a:r>
            <a:r>
              <a:rPr lang="en-US" altLang="zh-CN" sz="2400">
                <a:ea typeface="宋体" panose="02010600030101010101" pitchFamily="2" charset="-122"/>
              </a:rPr>
              <a:t>	greater than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&lt;=</a:t>
            </a:r>
            <a:r>
              <a:rPr lang="en-US" altLang="zh-CN" sz="2400">
                <a:ea typeface="宋体" panose="02010600030101010101" pitchFamily="2" charset="-122"/>
              </a:rPr>
              <a:t>	less than or equal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&gt;=</a:t>
            </a:r>
            <a:r>
              <a:rPr lang="en-US" altLang="zh-CN" sz="2400">
                <a:ea typeface="宋体" panose="02010600030101010101" pitchFamily="2" charset="-122"/>
              </a:rPr>
              <a:t>	greater than or equal to</a:t>
            </a:r>
          </a:p>
          <a:p>
            <a:r>
              <a:rPr lang="en-US" altLang="zh-CN">
                <a:ea typeface="宋体" panose="02010600030101010101" pitchFamily="2" charset="-122"/>
              </a:rPr>
              <a:t>These operators produce 0 (false) or 1 (true) when used in expressions.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relational operators can be used to compare integers and floating-point numbers, with operands of mixed types allowed.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5B27-8C1F-527A-E787-574F7BD70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BEDBA-A3CA-C62E-6888-A260E17EE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CD8A26-3CEA-054C-9F7A-EAF007EEAB61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7166D79-C605-5459-EF65-56F29B62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Boolean Values in C89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F10BF7BF-8581-871A-C70F-05B704B8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For many years, the C language lacked a proper Boolean type, and there is none defined in the C89 standard.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One way to work around this limitation is to declare an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600">
                <a:ea typeface="宋体" panose="02010600030101010101" pitchFamily="2" charset="-122"/>
              </a:rPr>
              <a:t> variable and then assign it either 0 or 1: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flag;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flag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flag = 1;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Although this scheme works, it doesn’t contribute much to program readability.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2A698-8C32-36D0-F8D4-437155897C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520E5-5494-908E-2DD7-2C9B8E967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EE917C-F851-444A-9BD0-33ACAF0E926A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49E7A8E-16B3-2EA3-CDB8-CDBE588B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Boolean Values in C89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80F18001-C152-B2B9-6D09-19BD0479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make programs more understandable, C89 programmers often define macros with names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FALSE 0</a:t>
            </a:r>
          </a:p>
          <a:p>
            <a:r>
              <a:rPr lang="en-US" altLang="zh-CN">
                <a:ea typeface="宋体" panose="02010600030101010101" pitchFamily="2" charset="-122"/>
              </a:rPr>
              <a:t>Assignments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</a:t>
            </a:r>
            <a:r>
              <a:rPr lang="en-US" altLang="zh-CN">
                <a:ea typeface="宋体" panose="02010600030101010101" pitchFamily="2" charset="-122"/>
              </a:rPr>
              <a:t> now have a more natural appearance: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flag = FALSE;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flag = TRUE;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074FB-7A69-BB6A-A5B2-1C202FD00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62E2C-705C-D49E-B2FB-321B78090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248DDB-E876-7C4A-9807-7B4C55EAE0F6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F0980A4-CD24-2F59-EB26-A8AA1307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Boolean Values in C89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C6F6B521-0675-4520-9678-9DEF9C9B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test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</a:t>
            </a:r>
            <a:r>
              <a:rPr lang="en-US" altLang="zh-CN">
                <a:ea typeface="宋体" panose="02010600030101010101" pitchFamily="2" charset="-122"/>
              </a:rPr>
              <a:t> is true,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(flag == TRUE) …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or just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(flag) …</a:t>
            </a:r>
          </a:p>
          <a:p>
            <a:r>
              <a:rPr lang="en-US" altLang="zh-CN">
                <a:ea typeface="宋体" panose="02010600030101010101" pitchFamily="2" charset="-122"/>
              </a:rPr>
              <a:t>The latter form is more concise. It also works correctly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</a:t>
            </a:r>
            <a:r>
              <a:rPr lang="en-US" altLang="zh-CN">
                <a:ea typeface="宋体" panose="02010600030101010101" pitchFamily="2" charset="-122"/>
              </a:rPr>
              <a:t> has a value other than 0 or 1.</a:t>
            </a:r>
          </a:p>
          <a:p>
            <a:r>
              <a:rPr lang="en-US" altLang="zh-CN">
                <a:ea typeface="宋体" panose="02010600030101010101" pitchFamily="2" charset="-122"/>
              </a:rPr>
              <a:t>To test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</a:t>
            </a:r>
            <a:r>
              <a:rPr lang="en-US" altLang="zh-CN">
                <a:ea typeface="宋体" panose="02010600030101010101" pitchFamily="2" charset="-122"/>
              </a:rPr>
              <a:t> is false,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(flag == FALSE) …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or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(!flag)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9DFA4-4CA2-C9A2-646B-3B4B6DA93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C0C4F-1D3C-FAAD-706E-593B74CA9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0098B4-99A3-8A4A-8415-333D1EB31E89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144F11-8E25-1FC2-98B4-32E9CE3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Boolean Values in C89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9757F24-8EB1-CFDD-0684-8C10DFAB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Carrying this idea one step further, we might even define a macro that can be used as a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BOOL int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>
                <a:ea typeface="宋体" panose="02010600030101010101" pitchFamily="2" charset="-122"/>
              </a:rPr>
              <a:t> can take the place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when declaring Boolean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flag;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now clear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flag</a:t>
            </a:r>
            <a:r>
              <a:rPr lang="en-US" altLang="zh-CN">
                <a:ea typeface="宋体" panose="02010600030101010101" pitchFamily="2" charset="-122"/>
              </a:rPr>
              <a:t> isn’t an ordinary integer variable, but instead represents a Boolean condition.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7EE76-63DD-D699-7C3B-3F3AEA91FD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5761-810F-63C1-E946-87DABD0C1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4C0A60-9CF9-384F-B475-8A8A81388254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8D1D537-C337-662B-F5C9-87365B66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Boolean Values in C99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7B22B07-B4A0-9D84-70E7-CE681E70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provides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type.</a:t>
            </a:r>
          </a:p>
          <a:p>
            <a:r>
              <a:rPr lang="en-US" altLang="zh-CN">
                <a:ea typeface="宋体" panose="02010600030101010101" pitchFamily="2" charset="-122"/>
              </a:rPr>
              <a:t>A Boolean variable can be declared by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_Bool flag;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is an integer type, so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variable is really just an integer variable in disguise.</a:t>
            </a:r>
          </a:p>
          <a:p>
            <a:r>
              <a:rPr lang="en-US" altLang="zh-CN">
                <a:ea typeface="宋体" panose="02010600030101010101" pitchFamily="2" charset="-122"/>
              </a:rPr>
              <a:t>Unlike an ordinary integer variable, however,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variable can only be assigned 0 or 1.</a:t>
            </a:r>
          </a:p>
          <a:p>
            <a:r>
              <a:rPr lang="en-US" altLang="zh-CN">
                <a:ea typeface="宋体" panose="02010600030101010101" pitchFamily="2" charset="-122"/>
              </a:rPr>
              <a:t>Attempting to store a nonzero value into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variable will cause the variable to be assigned 1: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flag = 5;   /* flag is assigned 1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B9EF5-158A-BAB3-FF4D-5DB255290A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7CCDF-9690-753C-9BBE-0E4261A0E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47DBC1-EE8B-D843-9014-7C3AC1AD83F1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3AB4DE1-220E-D2C5-81F5-1ECB1C6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Boolean Values in C99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849873D0-161B-F54A-9708-649FF9E8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legal (although not advisable) to perform arithmetic 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variables.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also legal to print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variable (either 0 or 1 will be displayed).</a:t>
            </a:r>
          </a:p>
          <a:p>
            <a:r>
              <a:rPr lang="en-US" altLang="zh-CN">
                <a:ea typeface="宋体" panose="02010600030101010101" pitchFamily="2" charset="-122"/>
              </a:rPr>
              <a:t>And, of course,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>
                <a:ea typeface="宋体" panose="02010600030101010101" pitchFamily="2" charset="-122"/>
              </a:rPr>
              <a:t> variable can be tested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(flag)   /* tests whether flag is 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DDDD8-661F-7B3C-CCA1-80801B92E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0C18E-7E0B-E03D-58B2-54C5497F5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E017EB-B1DB-C147-B4C7-202159133846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8B540CF-EC81-9B52-DEDC-8496FE49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Boolean Values in C99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B6B982D5-2BBA-1900-FEC1-FCA29A17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C99’s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&lt;stdbool.h&gt;</a:t>
            </a:r>
            <a:r>
              <a:rPr lang="en-US" altLang="zh-CN" sz="2600">
                <a:ea typeface="宋体" panose="02010600030101010101" pitchFamily="2" charset="-122"/>
              </a:rPr>
              <a:t> header  makes it easier to work with Boolean values.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It defines a macro,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2600">
                <a:ea typeface="宋体" panose="02010600030101010101" pitchFamily="2" charset="-122"/>
              </a:rPr>
              <a:t>, that stands for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_Bool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&lt;stdbool.h&gt;</a:t>
            </a:r>
            <a:r>
              <a:rPr lang="en-US" altLang="zh-CN" sz="2600">
                <a:ea typeface="宋体" panose="02010600030101010101" pitchFamily="2" charset="-122"/>
              </a:rPr>
              <a:t> is included,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flag;   /* same as _Bool flag; */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&lt;stdbool.h&gt;</a:t>
            </a:r>
            <a:r>
              <a:rPr lang="en-US" altLang="zh-CN" sz="2600">
                <a:ea typeface="宋体" panose="02010600030101010101" pitchFamily="2" charset="-122"/>
              </a:rPr>
              <a:t> also supplies macros named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2600">
                <a:ea typeface="宋体" panose="02010600030101010101" pitchFamily="2" charset="-122"/>
              </a:rPr>
              <a:t>, which stand for 1 and 0, respectively, making it possible to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flag = false;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flag = true;</a:t>
            </a:r>
            <a:endParaRPr lang="en-US" altLang="zh-CN" sz="22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C7A6A-D183-4856-3247-6590A7600E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282E-43CF-DAB7-354E-676CAFCB5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48270A-AF49-EF4A-B928-8A2B3F55500E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A014695C-CF3A-A813-3E7E-E6574AC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C4F2E2C-C925-5B86-53AE-76C560C1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 cascaded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2600">
                <a:ea typeface="宋体" panose="02010600030101010101" pitchFamily="2" charset="-122"/>
              </a:rPr>
              <a:t> statement can be used to compare an expression against a series of values: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(grade == 4)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printf("Excellent");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if (grade == 3)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printf("Good");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if (grade == 2)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printf("Average");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if (grade == 1)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printf("Poor");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if (grade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printf("Failing");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printf("Illegal grade");</a:t>
            </a:r>
            <a:r>
              <a:rPr lang="en-US" altLang="zh-CN" sz="22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0372-A216-E962-EE28-2E7625987E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812FA-CC8C-6D6D-28E1-B0FB27895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7E5FF6-D74D-3B43-A629-98AAD20158C9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E2601761-6252-B70E-8E40-94CD8463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4237CBBB-DD50-F619-1140-5D975C70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600">
                <a:ea typeface="宋体" panose="02010600030101010101" pitchFamily="2" charset="-122"/>
              </a:rPr>
              <a:t> statement is an alternative: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4:  printf("Excellent");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3:  printf("Good");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2:  printf("Average");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1:  printf("Poor");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0:  printf("Failing");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default: printf("Illegal grade");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CF96-3A98-15D4-EB60-93B482B54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CF309-FF3D-19FD-24B1-712BF319E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484FFA-7431-4640-80A6-124C6547D9C9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667CE2E-B9B7-EC17-65DD-E1F9E65A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82736572-95CD-5FA6-BD00-7BF7335A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 may be easier to read than a cascaded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statements are often faster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Most common 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switch ( </a:t>
            </a:r>
            <a:r>
              <a:rPr lang="en-US" altLang="zh-CN" sz="2400" i="1">
                <a:ea typeface="宋体" panose="02010600030101010101" pitchFamily="2" charset="-122"/>
              </a:rPr>
              <a:t>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</a:t>
            </a:r>
            <a:r>
              <a:rPr lang="en-US" altLang="zh-CN" sz="2400" i="1">
                <a:ea typeface="宋体" panose="02010600030101010101" pitchFamily="2" charset="-122"/>
              </a:rPr>
              <a:t>constant-expression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: </a:t>
            </a:r>
            <a:r>
              <a:rPr lang="en-US" altLang="zh-CN" sz="2400" i="1">
                <a:ea typeface="宋体" panose="02010600030101010101" pitchFamily="2" charset="-122"/>
              </a:rPr>
              <a:t>statements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</a:t>
            </a:r>
            <a:r>
              <a:rPr lang="en-US" altLang="zh-CN" sz="2400" i="1">
                <a:ea typeface="宋体" panose="02010600030101010101" pitchFamily="2" charset="-122"/>
              </a:rPr>
              <a:t>constant-expression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: </a:t>
            </a:r>
            <a:r>
              <a:rPr lang="en-US" altLang="zh-CN" sz="2400" i="1">
                <a:ea typeface="宋体" panose="02010600030101010101" pitchFamily="2" charset="-122"/>
              </a:rPr>
              <a:t>statements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default : </a:t>
            </a:r>
            <a:r>
              <a:rPr lang="en-US" altLang="zh-CN" sz="2400" i="1">
                <a:ea typeface="宋体" panose="02010600030101010101" pitchFamily="2" charset="-122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0146B-E9F8-BBE0-43AB-C16A1B636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A93C-9C00-534D-53B8-178D22546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084D3D-859C-A243-88B0-03DE47436A95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8C694A5-6065-0932-E005-689EE08F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Relational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47EDFF9-5B5B-2F10-4543-132F757C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precedence of the relational operators is lower than that of the arithmetic operators.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example,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+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means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relational operators are left associative.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DD65-99FB-9FB4-023D-26F62D33F4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D388-3101-0210-7FC9-933377C57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A5634E-C9AE-704F-9B85-37ADE79FA9F1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8F2E373F-56FF-71BD-FC93-74D779EA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9F0CC87B-CEAF-B36F-6915-C16454BC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must be followed by an integer expression—the </a:t>
            </a:r>
            <a:r>
              <a:rPr lang="en-US" altLang="zh-CN" b="1" i="1">
                <a:ea typeface="宋体" panose="02010600030101010101" pitchFamily="2" charset="-122"/>
              </a:rPr>
              <a:t>controlling expression</a:t>
            </a:r>
            <a:r>
              <a:rPr lang="en-US" altLang="zh-CN">
                <a:ea typeface="宋体" panose="02010600030101010101" pitchFamily="2" charset="-122"/>
              </a:rPr>
              <a:t>—in parentheses.</a:t>
            </a:r>
          </a:p>
          <a:p>
            <a:r>
              <a:rPr lang="en-US" altLang="zh-CN">
                <a:ea typeface="宋体" panose="02010600030101010101" pitchFamily="2" charset="-122"/>
              </a:rPr>
              <a:t>Characters are treated as integers in C and thus can be tested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Floating-point numbers and strings don’t qualify, however.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2698B-E6B1-F255-B68D-A899D228A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54804-344D-EFBD-6C92-6A4DBD12A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418F39-6C81-DF4B-BCED-405C78423FC3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AD15745-E032-9CFF-347D-83C62D43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0E6F5B4-8A92-C170-B839-720B8AAA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case begins with a label of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case </a:t>
            </a:r>
            <a:r>
              <a:rPr lang="en-US" altLang="zh-CN" sz="2400" i="1">
                <a:ea typeface="宋体" panose="02010600030101010101" pitchFamily="2" charset="-122"/>
              </a:rPr>
              <a:t>constant-expression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: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constant expression </a:t>
            </a:r>
            <a:r>
              <a:rPr lang="en-US" altLang="zh-CN">
                <a:ea typeface="宋体" panose="02010600030101010101" pitchFamily="2" charset="-122"/>
              </a:rPr>
              <a:t>is much like an ordinary expression except that it can’t contain variables or function calls.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>
                <a:ea typeface="宋体" panose="02010600030101010101" pitchFamily="2" charset="-122"/>
              </a:rPr>
              <a:t> is a constant expression,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is a constant expression, but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isn’t a constant expression (unless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a macro that represents a constant).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constant expression in a case label must evaluate to an integer (characters are acceptable).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6650-E98A-CEAC-EFBB-25CFE0D61A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F380D-D0DF-E26A-8A96-26F224119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637616-F92F-4444-96A4-EA10B2F0E890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ECCE18F1-A991-5867-2D55-E9E39068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7F65CDBA-7638-74CC-1A6B-C2376130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After each case label comes any number of statements.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No braces are required around the statements. </a:t>
            </a:r>
          </a:p>
          <a:p>
            <a:r>
              <a:rPr lang="en-US" altLang="zh-CN">
                <a:ea typeface="宋体" panose="02010600030101010101" pitchFamily="2" charset="-122"/>
              </a:rPr>
              <a:t>The last statement in each group is normally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4AB50-8610-25B0-F508-2C8DFDE1D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25A6-DC7A-CDBC-0A1F-E7F1847613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7B1EA9-979A-5049-AFF0-317BD896AB8B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135DD16C-97BB-09BE-A1C6-B6A39963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99422B1-D5B7-4147-5B9D-9FA8C9DB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Duplicate case labels aren’t allowed.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order of the cases doesn’t matter, and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default</a:t>
            </a:r>
            <a:r>
              <a:rPr lang="en-US" altLang="zh-CN" sz="2400">
                <a:ea typeface="宋体" panose="02010600030101010101" pitchFamily="2" charset="-122"/>
              </a:rPr>
              <a:t> case doesn’t need to come last.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Several case labels may precede a group of statements: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 (grade)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4: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3: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2: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1:  printf("Passing");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0:  printf("Failing");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default: printf("Illegal grade");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4BE02-A2A3-4D64-DBA1-DE6C47EE0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0E2F-400C-D592-8065-BBE31A72C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60A369-906D-8B47-B4FF-E981C937806D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E01A6988-092C-DE83-28A2-E1B5E23E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4092EC3D-8174-CC68-824B-1DE966F6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To save space, several case labels can be put on the same line: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4: case 3: case 2: case 1: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printf("Passing");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0:  printf("Failing");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default: printf("Illegal grade");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default</a:t>
            </a:r>
            <a:r>
              <a:rPr lang="en-US" altLang="zh-CN" sz="2600">
                <a:ea typeface="宋体" panose="02010600030101010101" pitchFamily="2" charset="-122"/>
              </a:rPr>
              <a:t> case is missing and the controlling expression’s value doesn’t match any case label, control passes to the next statement after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BFF73-FE3A-A87C-2629-A9520D236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21435-DF7C-D3FC-B596-D5CC60576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C9BAC8-A681-314E-BD10-12137BD8452D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C1029CBF-9A8A-F4E4-C72E-0DE5F3C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Role of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605AC1F-6F8F-ABFE-12A0-5C43FF7D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 causes the program to “break” out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statement; execution continues at the next statement after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 is really a form of “computed jump.”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controlling expression is evaluated, control jumps to the case label matching the value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expression.</a:t>
            </a:r>
          </a:p>
          <a:p>
            <a:r>
              <a:rPr lang="en-US" altLang="zh-CN">
                <a:ea typeface="宋体" panose="02010600030101010101" pitchFamily="2" charset="-122"/>
              </a:rPr>
              <a:t>A case label is nothing more than a marker indicating a position within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3BEEA-0D9C-9C79-6F49-AC36CA575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EB79B-1379-CA81-0780-D5975FC45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4B495B-2CC4-4A4C-934A-A7341217BE6A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4C87CDA-9DB8-95B5-FF9B-278DEE87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Role of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9215271B-DFE6-A514-C736-9C392FEF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Without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600">
                <a:ea typeface="宋体" panose="02010600030101010101" pitchFamily="2" charset="-122"/>
              </a:rPr>
              <a:t> (or some other jump statement) at the end of a case, control will flow into the next case.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4:  printf("Excellent");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3:  printf("Good");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2:  printf("Average");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1:  printf("Poor");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0:  printf("Failing");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default: printf("Illegal grade");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the value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grade</a:t>
            </a:r>
            <a:r>
              <a:rPr lang="en-US" altLang="zh-CN" sz="2600">
                <a:ea typeface="宋体" panose="02010600030101010101" pitchFamily="2" charset="-122"/>
              </a:rPr>
              <a:t> is 3, the message printed is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GoodAveragePoorFailingIllegal grade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E18B9-E14D-C81D-C37F-40FAC045E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40FC5-58E2-6835-71E9-DA47067AE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D74C19-1B71-CC45-81CF-2D9B51E40738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B1280FE1-A189-2C53-C982-59C6F700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Role of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A823A4F2-5F1D-039E-6555-E5D17649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Omitting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500">
                <a:ea typeface="宋体" panose="02010600030101010101" pitchFamily="2" charset="-122"/>
              </a:rPr>
              <a:t> is sometimes done intentionally, but it’s usually just an oversight.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It’s a good idea to point out deliberate omissions of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5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4: case 3: case 2: case 1: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num_passing++;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/* FALL THROUGH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case 0: total_grades++;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Although the last case never needs a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2500">
                <a:ea typeface="宋体" panose="02010600030101010101" pitchFamily="2" charset="-122"/>
              </a:rPr>
              <a:t> statement, including one makes it easy to add cases in the future.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00F2-4861-410A-9675-B2254A26E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6863B-6113-CF69-917D-09752D9E8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816946-F8B4-C94B-8767-657B861B1E29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097004AF-63AA-783F-88B8-99F80531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Printing a Date in Legal Form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C567FAEE-FB89-7405-E5B8-8D7A7FF2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Contracts and other legal documents are often dated in the following way: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Dated this __________ day of __________ , 20__ 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date.c</a:t>
            </a:r>
            <a:r>
              <a:rPr lang="en-US" altLang="zh-CN" sz="2600">
                <a:ea typeface="宋体" panose="02010600030101010101" pitchFamily="2" charset="-122"/>
              </a:rPr>
              <a:t> program will display a date in this form after the user enters the date in month/day/year form: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date (mm/dd/yy):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7/19/14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Dated this 19th day of July, 2014.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program uses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switch</a:t>
            </a:r>
            <a:r>
              <a:rPr lang="en-US" altLang="zh-CN" sz="2600">
                <a:ea typeface="宋体" panose="02010600030101010101" pitchFamily="2" charset="-122"/>
              </a:rPr>
              <a:t> statements to add “th” (or “st” or “nd” or “rd”) to the day, and to print the month as a word instead of a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DD593-63B0-63E9-6FF9-023AAA811B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13D6D-D7A7-363D-1C77-1B5716EE5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45E2C9-253E-7B42-A896-B3F84706CC8E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C69206CB-CAEC-5A19-7FC8-E97CF5EF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date in legal form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month, day, year;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date (mm/dd/yy):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 /%d /%d", &amp;month, &amp;day, &amp;year);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printf("Dated this %d", day);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switch (day)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1: case 21: case 31: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printf("st");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2: case 22: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printf("nd");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3: case 23: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printf("rd");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default: printf("th");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 day of ");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2036F-29DB-611D-148D-38AA14DFE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A4BCA-9BD2-4DE1-8110-9FC88A917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419AED-3AF1-3948-AA25-596881F7B95C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386C113-D5FA-0378-F705-3EFAD9D9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Relational Operators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1289A10-1F54-36FE-835C-EBB39E67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expression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&lt; j &lt; k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is legal, but does not test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lies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operator is left associative, this expression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(i &lt; j) &lt; k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1 or 0 produced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is then compared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correct expression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A1A32-1B88-3C20-A730-FF3094D201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EA24-31B4-07A0-BB23-798D4AFEC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DAB858-C19B-F54E-B8F3-1165FCCA07D6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A4BAA1FE-1262-2D4C-FB4F-B513DBF1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switch (month)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1:  printf("January");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2:  printf("February");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3:  printf("March");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4:  printf("April");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5:  printf("May");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6:  printf("June");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7:  printf("July");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8:  printf("August");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9:  printf("September");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10: printf("October");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11: printf("November");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case 12: printf("December");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printf(", 20%.2d.\n", year);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8DE4C-76D4-9954-F4F2-0FEC35444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80ADB-1497-FEA6-A97A-AE552C836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39E12B-A3B4-CF41-B7DB-CC5D145E0435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1AA8E9C-57CD-F4C2-B948-8921C6A9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Equality Operators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ADCB19F-103B-7A2E-9A2C-EBEAB818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 provides two </a:t>
            </a:r>
            <a:r>
              <a:rPr lang="en-US" altLang="zh-CN" sz="2600" b="1" i="1">
                <a:ea typeface="宋体" panose="02010600030101010101" pitchFamily="2" charset="-122"/>
              </a:rPr>
              <a:t>equality operators: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==</a:t>
            </a:r>
            <a:r>
              <a:rPr lang="en-US" altLang="zh-CN" sz="2400">
                <a:ea typeface="宋体" panose="02010600030101010101" pitchFamily="2" charset="-122"/>
              </a:rPr>
              <a:t> 	equal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!=</a:t>
            </a:r>
            <a:r>
              <a:rPr lang="en-US" altLang="zh-CN" sz="2400">
                <a:ea typeface="宋体" panose="02010600030101010101" pitchFamily="2" charset="-122"/>
              </a:rPr>
              <a:t>	not equal to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equality operators are left associative and produce either 0 (false) or 1 (true) as their result.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equality operators have lower precedence than the relational operators, so the expression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&lt; j == j &lt; k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 &lt; j) == (j &lt; k)</a:t>
            </a:r>
            <a:endParaRPr lang="en-US" altLang="zh-CN" sz="26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5F978-C0F6-6347-45AB-69070314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20BAC-8C64-0EDB-53F8-49AA5CCB3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E8F606-5101-3D49-A4A3-800EEB469384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E15756B-7DAE-7C17-7C10-D17E2937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1760D86-C724-7278-17DF-940755CC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complicated logical expressions can be built from simpler ones by using the </a:t>
            </a:r>
            <a:r>
              <a:rPr lang="en-US" altLang="zh-CN" b="1" i="1">
                <a:ea typeface="宋体" panose="02010600030101010101" pitchFamily="2" charset="-122"/>
              </a:rPr>
              <a:t>logical operators: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!</a:t>
            </a:r>
            <a:r>
              <a:rPr lang="en-US" altLang="zh-CN" sz="2400">
                <a:ea typeface="宋体" panose="02010600030101010101" pitchFamily="2" charset="-122"/>
              </a:rPr>
              <a:t>	logical negation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&amp;&amp;</a:t>
            </a:r>
            <a:r>
              <a:rPr lang="en-US" altLang="zh-CN" sz="2400">
                <a:ea typeface="宋体" panose="02010600030101010101" pitchFamily="2" charset="-122"/>
              </a:rPr>
              <a:t>	logical </a:t>
            </a:r>
            <a:r>
              <a:rPr lang="en-US" altLang="zh-CN" sz="2400" i="1">
                <a:ea typeface="宋体" panose="02010600030101010101" pitchFamily="2" charset="-122"/>
              </a:rPr>
              <a:t>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||</a:t>
            </a:r>
            <a:r>
              <a:rPr lang="en-US" altLang="zh-CN" sz="2400">
                <a:ea typeface="宋体" panose="02010600030101010101" pitchFamily="2" charset="-122"/>
              </a:rPr>
              <a:t>	logical </a:t>
            </a:r>
            <a:r>
              <a:rPr lang="en-US" altLang="zh-CN" sz="2400" i="1">
                <a:ea typeface="宋体" panose="02010600030101010101" pitchFamily="2" charset="-122"/>
              </a:rPr>
              <a:t>or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</a:t>
            </a:r>
            <a:r>
              <a:rPr lang="en-US" altLang="zh-CN">
                <a:ea typeface="宋体" panose="02010600030101010101" pitchFamily="2" charset="-122"/>
              </a:rPr>
              <a:t> operator is unary, while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>
                <a:ea typeface="宋体" panose="02010600030101010101" pitchFamily="2" charset="-122"/>
              </a:rPr>
              <a:t> are binary.</a:t>
            </a:r>
          </a:p>
          <a:p>
            <a:r>
              <a:rPr lang="en-US" altLang="zh-CN">
                <a:ea typeface="宋体" panose="02010600030101010101" pitchFamily="2" charset="-122"/>
              </a:rPr>
              <a:t>The logical operators produce 0 or 1 as their result.</a:t>
            </a:r>
          </a:p>
          <a:p>
            <a:r>
              <a:rPr lang="en-US" altLang="zh-CN">
                <a:ea typeface="宋体" panose="02010600030101010101" pitchFamily="2" charset="-122"/>
              </a:rPr>
              <a:t>The logical operators treat any nonzero operand as a true value and any zero operand as a false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06293-F7A4-837B-44CB-CFAF87E678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28DA3-9ACD-78AA-DD58-06CFAE6DA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A37880-2E21-9346-873C-DA4ABDBCA9A4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E6E5FE6-2494-8756-05B8-EDB139C0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EBBC-325E-C5B9-852E-EE529097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Behavior of the logical operators: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!</a:t>
            </a:r>
            <a:r>
              <a:rPr lang="en-US" i="1" dirty="0" err="1">
                <a:ea typeface="+mn-ea"/>
                <a:cs typeface="+mn-cs"/>
              </a:rPr>
              <a:t>expr</a:t>
            </a:r>
            <a:r>
              <a:rPr lang="en-US" dirty="0">
                <a:ea typeface="+mn-ea"/>
                <a:cs typeface="+mn-cs"/>
              </a:rPr>
              <a:t> has the value 1 if </a:t>
            </a:r>
            <a:r>
              <a:rPr lang="en-US" i="1" dirty="0" err="1">
                <a:ea typeface="+mn-ea"/>
                <a:cs typeface="+mn-cs"/>
              </a:rPr>
              <a:t>expr</a:t>
            </a:r>
            <a:r>
              <a:rPr lang="en-US" dirty="0">
                <a:ea typeface="+mn-ea"/>
                <a:cs typeface="+mn-cs"/>
              </a:rPr>
              <a:t> has the value 0.</a:t>
            </a:r>
          </a:p>
          <a:p>
            <a:pPr lvl="1">
              <a:buFontTx/>
              <a:buNone/>
              <a:defRPr/>
            </a:pPr>
            <a:r>
              <a:rPr lang="en-US" i="1" dirty="0">
                <a:ea typeface="+mn-ea"/>
                <a:cs typeface="+mn-cs"/>
              </a:rPr>
              <a:t>expr1</a:t>
            </a:r>
            <a:r>
              <a:rPr lang="en-US" dirty="0">
                <a:ea typeface="+mn-ea"/>
                <a:cs typeface="+mn-cs"/>
              </a:rPr>
              <a:t> &amp;&amp; </a:t>
            </a:r>
            <a:r>
              <a:rPr lang="en-US" i="1" dirty="0">
                <a:ea typeface="+mn-ea"/>
                <a:cs typeface="+mn-cs"/>
              </a:rPr>
              <a:t>expr2</a:t>
            </a:r>
            <a:r>
              <a:rPr lang="en-US" dirty="0">
                <a:ea typeface="+mn-ea"/>
                <a:cs typeface="+mn-cs"/>
              </a:rPr>
              <a:t> has the value 1 if the values of </a:t>
            </a:r>
            <a:r>
              <a:rPr lang="en-US" i="1" dirty="0">
                <a:ea typeface="+mn-ea"/>
                <a:cs typeface="+mn-cs"/>
              </a:rPr>
              <a:t>expr1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expr2</a:t>
            </a:r>
            <a:r>
              <a:rPr lang="en-US" dirty="0">
                <a:ea typeface="+mn-ea"/>
                <a:cs typeface="+mn-cs"/>
              </a:rPr>
              <a:t> are both nonzero.</a:t>
            </a:r>
          </a:p>
          <a:p>
            <a:pPr lvl="1">
              <a:buFontTx/>
              <a:buNone/>
              <a:defRPr/>
            </a:pPr>
            <a:r>
              <a:rPr lang="en-US" i="1" dirty="0">
                <a:ea typeface="+mn-ea"/>
                <a:cs typeface="+mn-cs"/>
              </a:rPr>
              <a:t>expr1</a:t>
            </a:r>
            <a:r>
              <a:rPr lang="en-US" dirty="0">
                <a:ea typeface="+mn-ea"/>
                <a:cs typeface="+mn-cs"/>
              </a:rPr>
              <a:t> || </a:t>
            </a:r>
            <a:r>
              <a:rPr lang="en-US" i="1" dirty="0">
                <a:ea typeface="+mn-ea"/>
                <a:cs typeface="+mn-cs"/>
              </a:rPr>
              <a:t>expr2</a:t>
            </a:r>
            <a:r>
              <a:rPr lang="en-US" dirty="0">
                <a:ea typeface="+mn-ea"/>
                <a:cs typeface="+mn-cs"/>
              </a:rPr>
              <a:t> has the value 1 if either </a:t>
            </a:r>
            <a:r>
              <a:rPr lang="en-US" i="1" dirty="0">
                <a:ea typeface="+mn-ea"/>
                <a:cs typeface="+mn-cs"/>
              </a:rPr>
              <a:t>expr1</a:t>
            </a:r>
            <a:r>
              <a:rPr lang="en-US" dirty="0">
                <a:ea typeface="+mn-ea"/>
                <a:cs typeface="+mn-cs"/>
              </a:rPr>
              <a:t> or </a:t>
            </a:r>
            <a:r>
              <a:rPr lang="en-US" i="1" dirty="0">
                <a:ea typeface="+mn-ea"/>
                <a:cs typeface="+mn-cs"/>
              </a:rPr>
              <a:t>expr2</a:t>
            </a:r>
            <a:r>
              <a:rPr lang="en-US" dirty="0">
                <a:ea typeface="+mn-ea"/>
                <a:cs typeface="+mn-cs"/>
              </a:rPr>
              <a:t> (or both) has a nonzero value.</a:t>
            </a:r>
          </a:p>
          <a:p>
            <a:pPr>
              <a:defRPr/>
            </a:pPr>
            <a:r>
              <a:rPr lang="en-US" dirty="0"/>
              <a:t>In all other cases, these operators produce the value 0.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21517-EB4C-D0E9-4A7B-0B3EDF2420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5410E-E290-B99F-5F49-61C4A93D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A38781-AAEB-8647-8C21-C55AE94E205F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2194</TotalTime>
  <Words>5727</Words>
  <Application>Microsoft Macintosh PowerPoint</Application>
  <PresentationFormat>全屏显示(4:3)</PresentationFormat>
  <Paragraphs>713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Times New Roman</vt:lpstr>
      <vt:lpstr>Arial</vt:lpstr>
      <vt:lpstr>Courier New</vt:lpstr>
      <vt:lpstr>Symbol</vt:lpstr>
      <vt:lpstr>tm2</vt:lpstr>
      <vt:lpstr>Chapter 5</vt:lpstr>
      <vt:lpstr>Statements</vt:lpstr>
      <vt:lpstr>Logical Expressions</vt:lpstr>
      <vt:lpstr>Relational Operators</vt:lpstr>
      <vt:lpstr>Relational Operators</vt:lpstr>
      <vt:lpstr>Relational Operators</vt:lpstr>
      <vt:lpstr>Equality Operators</vt:lpstr>
      <vt:lpstr>Logical Operators</vt:lpstr>
      <vt:lpstr>Logical Operators</vt:lpstr>
      <vt:lpstr>Logical Operators</vt:lpstr>
      <vt:lpstr>Logical Operators</vt:lpstr>
      <vt:lpstr>Logical Operators</vt:lpstr>
      <vt:lpstr>The if Statement</vt:lpstr>
      <vt:lpstr>The if Statement</vt:lpstr>
      <vt:lpstr>The if Statement</vt:lpstr>
      <vt:lpstr>Compound Statements</vt:lpstr>
      <vt:lpstr>Compound Statements</vt:lpstr>
      <vt:lpstr>Compound Statements</vt:lpstr>
      <vt:lpstr>The else Clause</vt:lpstr>
      <vt:lpstr>The else Clause</vt:lpstr>
      <vt:lpstr>The else Clause</vt:lpstr>
      <vt:lpstr>The else Clause</vt:lpstr>
      <vt:lpstr>The else Clause</vt:lpstr>
      <vt:lpstr>The else Clause</vt:lpstr>
      <vt:lpstr>Cascaded if Statements</vt:lpstr>
      <vt:lpstr>Cascaded if Statements</vt:lpstr>
      <vt:lpstr>Cascaded if Statements</vt:lpstr>
      <vt:lpstr>Program: Calculating a Broker’s Commission</vt:lpstr>
      <vt:lpstr>Program: Calculating a Broker’s Commission</vt:lpstr>
      <vt:lpstr>PowerPoint 演示文稿</vt:lpstr>
      <vt:lpstr>PowerPoint 演示文稿</vt:lpstr>
      <vt:lpstr>The “Dangling else” Problem</vt:lpstr>
      <vt:lpstr>The “Dangling else” Problem</vt:lpstr>
      <vt:lpstr>The “Dangling else” Problem</vt:lpstr>
      <vt:lpstr>Conditional Expressions</vt:lpstr>
      <vt:lpstr>Conditional Expressions</vt:lpstr>
      <vt:lpstr>Conditional Expressions</vt:lpstr>
      <vt:lpstr>Conditional Expressions</vt:lpstr>
      <vt:lpstr>Conditional Expressions</vt:lpstr>
      <vt:lpstr>Boolean Values in C89</vt:lpstr>
      <vt:lpstr>Boolean Values in C89</vt:lpstr>
      <vt:lpstr>Boolean Values in C89</vt:lpstr>
      <vt:lpstr>Boolean Values in C89</vt:lpstr>
      <vt:lpstr>Boolean Values in C99</vt:lpstr>
      <vt:lpstr>Boolean Values in C99</vt:lpstr>
      <vt:lpstr>Boolean Values in C99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Role of the break Statement</vt:lpstr>
      <vt:lpstr>The Role of the break Statement</vt:lpstr>
      <vt:lpstr>The Role of the break Statement</vt:lpstr>
      <vt:lpstr>Program: Printing a Date in Legal Form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838</cp:revision>
  <cp:lastPrinted>1999-11-08T20:52:53Z</cp:lastPrinted>
  <dcterms:created xsi:type="dcterms:W3CDTF">1999-08-24T18:39:05Z</dcterms:created>
  <dcterms:modified xsi:type="dcterms:W3CDTF">2022-09-25T16:01:36Z</dcterms:modified>
</cp:coreProperties>
</file>