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64"/>
  </p:notesMasterIdLst>
  <p:sldIdLst>
    <p:sldId id="282" r:id="rId2"/>
    <p:sldId id="348" r:id="rId3"/>
    <p:sldId id="349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419" r:id="rId22"/>
    <p:sldId id="369" r:id="rId23"/>
    <p:sldId id="370" r:id="rId24"/>
    <p:sldId id="371" r:id="rId25"/>
    <p:sldId id="372" r:id="rId26"/>
    <p:sldId id="373" r:id="rId27"/>
    <p:sldId id="417" r:id="rId28"/>
    <p:sldId id="374" r:id="rId29"/>
    <p:sldId id="375" r:id="rId30"/>
    <p:sldId id="376" r:id="rId31"/>
    <p:sldId id="377" r:id="rId32"/>
    <p:sldId id="378" r:id="rId33"/>
    <p:sldId id="379" r:id="rId34"/>
    <p:sldId id="381" r:id="rId35"/>
    <p:sldId id="382" r:id="rId36"/>
    <p:sldId id="383" r:id="rId37"/>
    <p:sldId id="384" r:id="rId38"/>
    <p:sldId id="387" r:id="rId39"/>
    <p:sldId id="388" r:id="rId40"/>
    <p:sldId id="389" r:id="rId41"/>
    <p:sldId id="390" r:id="rId42"/>
    <p:sldId id="418" r:id="rId43"/>
    <p:sldId id="391" r:id="rId44"/>
    <p:sldId id="392" r:id="rId45"/>
    <p:sldId id="393" r:id="rId46"/>
    <p:sldId id="394" r:id="rId47"/>
    <p:sldId id="420" r:id="rId48"/>
    <p:sldId id="395" r:id="rId49"/>
    <p:sldId id="396" r:id="rId50"/>
    <p:sldId id="397" r:id="rId51"/>
    <p:sldId id="398" r:id="rId52"/>
    <p:sldId id="409" r:id="rId53"/>
    <p:sldId id="410" r:id="rId54"/>
    <p:sldId id="411" r:id="rId55"/>
    <p:sldId id="412" r:id="rId56"/>
    <p:sldId id="413" r:id="rId57"/>
    <p:sldId id="416" r:id="rId58"/>
    <p:sldId id="414" r:id="rId59"/>
    <p:sldId id="415" r:id="rId60"/>
    <p:sldId id="399" r:id="rId61"/>
    <p:sldId id="400" r:id="rId62"/>
    <p:sldId id="401" r:id="rId63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F5B18DB-4B98-E661-12BF-633FC55C5F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734198-3DA7-DEC2-67B7-8D4F81AD79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00FEF629-FEA3-C859-0F23-6EF1EC60B2B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32B4365-E7BE-AE8A-4B75-C254B25174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CEA388A-EF63-FF08-CA88-3FC460E81D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242DA55E-81C0-2636-04AE-68397F699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31194D7-9941-CF40-B4C8-199640879E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49953-CF2F-F97C-1FB2-30004925B1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F1EFD-B66A-9307-5E88-13732BA8D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02073-7CD2-F745-A495-4CF208FFBFC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6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D8B93-4631-EA71-1776-55C77E408D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8EC1-4A90-DFB8-34AB-7B152EA74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3F50F9-27E8-404F-905D-9815754E41C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1A98C-55C1-EEBF-779F-5814EF1DC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B412C-97C0-ED21-EFA4-E1EDA1D06C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70CD40-C3EF-EF49-82CA-DCF7C9A3FF7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BFA52-55D6-FBED-3718-72CAF40E5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E2C4B-D18D-3BBA-96DF-72646BEB2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1443EA-07B5-834C-80A6-71451CA98A7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4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5D041-09A3-3060-A013-FF2AA3B427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6CA04-AE29-7A66-2CB3-9145D67B0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7C4A21-B6A4-0D4D-994C-118145DF402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CAE8-E8B3-14CD-5C5B-8C71E070D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876A-97F9-AF0F-CCD3-47294747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205916-2FDD-194D-BDCF-CC2C92055C8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3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ED456B-9EAC-D236-ADAA-657944C917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E63AC6-333B-1166-F59F-694F8E2F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964F6C-0D67-FC4D-A37B-73295605446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AD019-A037-861C-308A-977215F1F4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162A-C02C-4BB7-AE42-0C4FFAF20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367404-28C6-CC4D-8EAA-A4BC34ADC74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0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3A2D21-9DE7-DC02-485D-F803790B1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D3366-A99B-6C72-1C0B-D2E76BAA5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14C34-2CB5-844F-82B0-8E241E207E9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7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AA26-DC67-BDE7-F9E2-76A4868567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E02E-E058-8923-84A2-8890A641B8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0F9796-C02F-2D47-8A0F-D28AF8BE80F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A88D-06AF-C715-81B5-9E3A2FEE8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3337-36D3-AAC3-1F65-B92695E57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8A581-AC4A-DB47-914B-9C8E899B198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7BD4D7-FAA7-43F9-82EF-B83555A62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A2EDF9-4D77-7464-13CB-D91469128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E34E425-F712-0529-7580-1204F4881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D4D0B15-01AD-AFDB-AFF4-13380762D1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186E095-36A2-3047-A729-A37D386D7DE7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27078AB3-D212-A056-2C81-086E17B1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6: Loops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935130BE-BE22-8004-BEBD-0EDCCAEBA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26936-10C0-4823-97B8-F396BB49E7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6652-6017-23FA-81C4-7F1307A24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2E3D5E-22CB-3443-8DF5-2AC0DAF3E1D1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1A0A48A3-C900-C20B-FAD7-CA12CB09E0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6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71E3180B-AD33-334B-38E7-C5AA826415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Loops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19D8F05-1FC8-6D79-98CF-837AA17C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Infinite Loops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E4C1AB5-8CEE-6035-CF16-99A19010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2600">
                <a:ea typeface="宋体" panose="02010600030101010101" pitchFamily="2" charset="-122"/>
              </a:rPr>
              <a:t> statement won’t terminate if the controlling expression always has a nonzero value.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C programmers sometimes deliberately create an </a:t>
            </a:r>
            <a:r>
              <a:rPr lang="en-US" altLang="zh-CN" sz="2600" b="1" i="1">
                <a:ea typeface="宋体" panose="02010600030101010101" pitchFamily="2" charset="-122"/>
              </a:rPr>
              <a:t>infinite loop </a:t>
            </a:r>
            <a:r>
              <a:rPr lang="en-US" altLang="zh-CN" sz="2600">
                <a:ea typeface="宋体" panose="02010600030101010101" pitchFamily="2" charset="-122"/>
              </a:rPr>
              <a:t>by using a nonzero constant as the controlling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(1) …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2600">
                <a:ea typeface="宋体" panose="02010600030101010101" pitchFamily="2" charset="-122"/>
              </a:rPr>
              <a:t> statement of this form will execute forever unless its body contains a statement that transfers control out of the loop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2600">
                <a:ea typeface="宋体" panose="02010600030101010101" pitchFamily="2" charset="-122"/>
              </a:rPr>
              <a:t>) or calls a function that causes the program to terminate.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27EFF-1691-CED5-09E3-91F7529B7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C22E8-CE6A-ECFE-890F-E63D31882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4D9957-0995-8644-AD8A-E777D5D457CF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4A6BCBF-CC68-E190-BAF6-77C7D800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Printing a Table of Squares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67239F7-E2D3-6C33-FC40-D7DECE73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square.c</a:t>
            </a:r>
            <a:r>
              <a:rPr lang="en-US" altLang="zh-CN">
                <a:ea typeface="宋体" panose="02010600030101010101" pitchFamily="2" charset="-122"/>
              </a:rPr>
              <a:t> program uses a while statement to print a table of squares.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user specifies the number of entries in the table: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This program prints a table of squares.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number of entries in table: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1         1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2         4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3         9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4        16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5        25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102F8-94B8-F1DA-FF32-558F646448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D2861-67B4-2EA9-3AC6-1FF8DDC3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3BB52E-19F1-E04A-A362-96389CF9AE6E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45659F41-E153-1303-701B-AFA9BE0A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Prints a table of squares using a while statement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i,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printf("This program prints a table of squares.\n");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number of entries in table: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 =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(i &lt;= n)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printf("%10d%10d\n", i, i * i);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23863-1CC6-D54E-B748-13F5F7DA27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A71A3-8744-B4E3-1085-5101395ED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A89ACC-29EF-9B41-BEC9-EC38588C917C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BD84904-EAEC-5BCB-BD22-CBC553A4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Summing a Series of Numbers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15F7213-9F4E-750E-07FD-C16EBE40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sum.c</a:t>
            </a:r>
            <a:r>
              <a:rPr lang="en-US" altLang="zh-CN">
                <a:ea typeface="宋体" panose="02010600030101010101" pitchFamily="2" charset="-122"/>
              </a:rPr>
              <a:t> program sums a series of integers entered by the user: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This program sums a series of integers.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integers (0 to terminate): </a:t>
            </a:r>
            <a:r>
              <a:rPr lang="en-US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8 23 71 5 0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The sum is: 107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will need a loop that uses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to read a number and then adds the number to a running total.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B6131-9FA8-1B86-2D87-5250E4B3F6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0AA1-B011-B540-E28F-70C2FF8DD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6A49DF-0895-1D4B-967D-091AE2B9B8B2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3A47D13-8D30-4B53-5F14-9E2144A3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Sums a series of numbers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n, sum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printf("This program sums a series of integers.\n");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integers (0 to terminate): 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(n !=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sum += 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printf("The sum is: %d\n", sum);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93911-AD69-A89C-E3CB-FC1A9DF3AE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AC437-C66A-1931-B131-C68847AABD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8BEFFB-2AB8-4342-A7E9-46128E4ECE39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66935E0-87A4-6CE1-AD1C-BBD84D86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FF41A9B-99F9-543E-7FDE-D2FCE56E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 form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while ( </a:t>
            </a:r>
            <a:r>
              <a:rPr lang="en-US" altLang="zh-CN" sz="2400" i="1">
                <a:ea typeface="宋体" panose="02010600030101010101" pitchFamily="2" charset="-122"/>
              </a:rPr>
              <a:t>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 ;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 is executed, the loop body is executed first, then the controlling expression is evaluated. 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value of the expression is nonzero, the loop body is executed again and then the expression is evaluated once more.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FAF7-BFB9-8DC2-A98E-46F533380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DD21F-063D-E99B-9F6F-718A7A57B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45AB60-6067-9E48-880B-C15AA6384903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AA71F05-176B-3913-79F7-F0F677B0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593D1C2-D69B-DE79-3450-2E59F6A4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The countdown example rewritten as a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2700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--i;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while (i &gt; 0);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2700">
                <a:ea typeface="宋体" panose="02010600030101010101" pitchFamily="2" charset="-122"/>
              </a:rPr>
              <a:t> statement is often indistinguishable from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2700">
                <a:ea typeface="宋体" panose="02010600030101010101" pitchFamily="2" charset="-122"/>
              </a:rPr>
              <a:t> statement.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only difference is that the body of a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2700">
                <a:ea typeface="宋体" panose="02010600030101010101" pitchFamily="2" charset="-122"/>
              </a:rPr>
              <a:t> statement is always executed at least once.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CCB38-3BB8-9B3C-ACB0-F405CD2CF2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24C26-61C1-4816-BD1F-DB05623C3C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9AC741-878E-6047-88BF-9F902EDAB2E4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621E780-30D0-75ED-E24B-06259FA5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56EB962-EBE4-2CF5-A082-9727783C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a good idea to use braces in </a:t>
            </a:r>
            <a:r>
              <a:rPr lang="en-US" altLang="zh-CN" i="1">
                <a:ea typeface="宋体" panose="02010600030101010101" pitchFamily="2" charset="-122"/>
              </a:rPr>
              <a:t>all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statements, whether or not they’re needed, because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 without braces can easily be mistaken for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i--);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&gt; 0);</a:t>
            </a:r>
          </a:p>
          <a:p>
            <a:r>
              <a:rPr lang="en-US" altLang="zh-CN">
                <a:ea typeface="宋体" panose="02010600030101010101" pitchFamily="2" charset="-122"/>
              </a:rPr>
              <a:t>A careless reader might think that 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was the beginning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020BC-5C03-3AFF-7F69-2167FF51B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0246B-1196-924E-385F-38D7F12EE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486804-87E8-0243-A147-BE2875A249AA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322CDAF-CAC1-0548-6168-547FCBA9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Calculating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Number of Digits in an Integer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8C4936C-4163-FD84-B63F-9235612F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numdigits.c</a:t>
            </a:r>
            <a:r>
              <a:rPr lang="en-US" altLang="zh-CN">
                <a:ea typeface="宋体" panose="02010600030101010101" pitchFamily="2" charset="-122"/>
              </a:rPr>
              <a:t> program calculates the number of digits in an integer entered by the user: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nonnegative integer: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The number has 2 digit(s).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will divide the user’s input by 10 repeatedly until it becomes 0; the number of divisions performed is the number of digits.</a:t>
            </a:r>
          </a:p>
          <a:p>
            <a:r>
              <a:rPr lang="en-US" altLang="zh-CN">
                <a:ea typeface="宋体" panose="02010600030101010101" pitchFamily="2" charset="-122"/>
              </a:rPr>
              <a:t>Writing this loop as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 is better than using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statement, because every integer—even 0—has at least one digit.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5B82-D531-7E9C-0AB0-2508F1A4C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EBE99-6969-2A15-4276-6BD913CE7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D73EBC-3E89-C44D-B232-FA83F55AD889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36737C82-44D2-003A-DF71-8A96FFA0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numdigits.c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Calculates the number of digits in an integer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digits = 0,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a nonnegative integer: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 /=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digits++;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while (n &gt; 0);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printf("The number has %d digit(s).\n", digits);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5609E-9366-5E68-A6A6-8E772ADA9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10C13-4260-1353-720F-7EDB0F730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9D717C-8695-2546-8466-083E5C11E700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25BA46D-9C3D-62DC-5F03-6DD3B119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Iteration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1AD7-D5BD-8190-D64A-935FD909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C’s iteration statements are used to set up loops.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b="1" i="1" dirty="0"/>
              <a:t>loop</a:t>
            </a:r>
            <a:r>
              <a:rPr lang="en-US" dirty="0"/>
              <a:t> is a statement whose job is to repeatedly execute some other statement (the </a:t>
            </a:r>
            <a:r>
              <a:rPr lang="en-US" b="1" i="1" dirty="0"/>
              <a:t>loop body</a:t>
            </a:r>
            <a:r>
              <a:rPr lang="en-US" dirty="0"/>
              <a:t>). </a:t>
            </a:r>
          </a:p>
          <a:p>
            <a:pPr>
              <a:defRPr/>
            </a:pPr>
            <a:r>
              <a:rPr lang="en-US" dirty="0"/>
              <a:t>In C, every loop has a </a:t>
            </a:r>
            <a:r>
              <a:rPr lang="en-US" b="1" i="1" dirty="0"/>
              <a:t>controlling expression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Each time the loop body is executed (an </a:t>
            </a:r>
            <a:r>
              <a:rPr lang="en-US" b="1" i="1" dirty="0"/>
              <a:t>iteration</a:t>
            </a:r>
            <a:r>
              <a:rPr lang="en-US" dirty="0"/>
              <a:t> of the loop), the controlling expression is evaluated.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If the expression is true (has a value that’s not zero) the loop continues to execute.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6B30C-5034-1033-833D-9BE656472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C59B-3281-0AA8-0EFE-A9D540A99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F5BA7B-33BC-874C-8361-F17556C13924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2B17DF9-CE46-16E0-803A-2765583B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A4A26C8-04F1-195F-9366-246035C8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is ideal for loops that have a “counting” variable, but it’s versatile enough to be used for other kinds of loops as well.</a:t>
            </a:r>
          </a:p>
          <a:p>
            <a:r>
              <a:rPr lang="en-US" altLang="zh-CN">
                <a:ea typeface="宋体" panose="02010600030101010101" pitchFamily="2" charset="-122"/>
              </a:rPr>
              <a:t>General form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 </a:t>
            </a:r>
            <a:r>
              <a:rPr lang="en-US" altLang="zh-CN" sz="2400" i="1">
                <a:ea typeface="宋体" panose="02010600030101010101" pitchFamily="2" charset="-122"/>
              </a:rPr>
              <a:t>expr1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 </a:t>
            </a:r>
            <a:r>
              <a:rPr lang="en-US" altLang="zh-CN" sz="2400" i="1">
                <a:ea typeface="宋体" panose="02010600030101010101" pitchFamily="2" charset="-122"/>
              </a:rPr>
              <a:t>expr2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 </a:t>
            </a:r>
            <a:r>
              <a:rPr lang="en-US" altLang="zh-CN" sz="2400" i="1">
                <a:ea typeface="宋体" panose="02010600030101010101" pitchFamily="2" charset="-122"/>
              </a:rPr>
              <a:t>expr3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 </a:t>
            </a:r>
            <a:r>
              <a:rPr lang="en-US" altLang="zh-CN" sz="2400" i="1">
                <a:ea typeface="宋体" panose="02010600030101010101" pitchFamily="2" charset="-122"/>
              </a:rPr>
              <a:t>statement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i="1">
                <a:ea typeface="宋体" panose="02010600030101010101" pitchFamily="2" charset="-122"/>
              </a:rPr>
              <a:t>expr1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expr2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i="1">
                <a:ea typeface="宋体" panose="02010600030101010101" pitchFamily="2" charset="-122"/>
              </a:rPr>
              <a:t>expr3</a:t>
            </a:r>
            <a:r>
              <a:rPr lang="en-US" altLang="zh-CN">
                <a:ea typeface="宋体" panose="02010600030101010101" pitchFamily="2" charset="-122"/>
              </a:rPr>
              <a:t> are expressions.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 = 10; i &gt; 0; i--)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5CCC8-1920-6120-9C56-3D2CD0173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472D5-79DC-9C3C-07ED-F35DE016E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628016-D3F8-9649-B8BB-8DC29C1D057E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F8DE353-F11D-58DF-68A2-2BB0BA39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F44B4F1-4E08-66AE-63E2-EC3D55C0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600">
                <a:ea typeface="宋体" panose="02010600030101010101" pitchFamily="2" charset="-122"/>
              </a:rPr>
              <a:t> statement is closely related to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2600">
                <a:ea typeface="宋体" panose="02010600030101010101" pitchFamily="2" charset="-122"/>
              </a:rPr>
              <a:t> statement. 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Except in a few rare cases,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600">
                <a:ea typeface="宋体" panose="02010600030101010101" pitchFamily="2" charset="-122"/>
              </a:rPr>
              <a:t> loop can always be replaced by an equivalent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2600">
                <a:ea typeface="宋体" panose="02010600030101010101" pitchFamily="2" charset="-122"/>
              </a:rPr>
              <a:t>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</a:t>
            </a:r>
            <a:r>
              <a:rPr lang="en-US" altLang="zh-CN" sz="2200" i="1">
                <a:ea typeface="宋体" panose="02010600030101010101" pitchFamily="2" charset="-122"/>
              </a:rPr>
              <a:t>expr1</a:t>
            </a:r>
            <a:r>
              <a:rPr lang="en-US" altLang="zh-CN" sz="220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 </a:t>
            </a:r>
            <a:r>
              <a:rPr lang="en-US" altLang="zh-CN" sz="2200" i="1">
                <a:ea typeface="宋体" panose="02010600030101010101" pitchFamily="2" charset="-122"/>
              </a:rPr>
              <a:t>expr2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i="1">
                <a:ea typeface="宋体" panose="02010600030101010101" pitchFamily="2" charset="-122"/>
              </a:rPr>
              <a:t>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i="1">
                <a:ea typeface="宋体" panose="02010600030101010101" pitchFamily="2" charset="-122"/>
              </a:rPr>
              <a:t>expr3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 i="1">
                <a:ea typeface="宋体" panose="02010600030101010101" pitchFamily="2" charset="-122"/>
              </a:rPr>
              <a:t>expr1</a:t>
            </a:r>
            <a:r>
              <a:rPr lang="en-US" altLang="zh-CN" sz="2600">
                <a:ea typeface="宋体" panose="02010600030101010101" pitchFamily="2" charset="-122"/>
              </a:rPr>
              <a:t> is an initialization step that’s performed only once, before the loop begins to execute.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23D0D-F028-635B-513E-3F0F8583B9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908E-1B99-9705-4843-11B9188C6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3AFF35-5F9E-6543-8251-692C83CB1164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97E7774-4AB8-60E3-54CE-14015F27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85D14C4-894B-3036-87D9-72292479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i="1">
                <a:ea typeface="宋体" panose="02010600030101010101" pitchFamily="2" charset="-122"/>
              </a:rPr>
              <a:t>expr2</a:t>
            </a:r>
            <a:r>
              <a:rPr lang="en-US" altLang="zh-CN" sz="2600">
                <a:ea typeface="宋体" panose="02010600030101010101" pitchFamily="2" charset="-122"/>
              </a:rPr>
              <a:t> controls loop termination (the loop continues executing as long as the value of </a:t>
            </a:r>
            <a:r>
              <a:rPr lang="en-US" altLang="zh-CN" sz="2600" i="1">
                <a:ea typeface="宋体" panose="02010600030101010101" pitchFamily="2" charset="-122"/>
              </a:rPr>
              <a:t>expr2</a:t>
            </a:r>
            <a:r>
              <a:rPr lang="en-US" altLang="zh-CN" sz="2600">
                <a:ea typeface="宋体" panose="02010600030101010101" pitchFamily="2" charset="-122"/>
              </a:rPr>
              <a:t> is nonzero).</a:t>
            </a:r>
          </a:p>
          <a:p>
            <a:r>
              <a:rPr lang="en-US" altLang="zh-CN" sz="2600" i="1">
                <a:ea typeface="宋体" panose="02010600030101010101" pitchFamily="2" charset="-122"/>
              </a:rPr>
              <a:t>expr3</a:t>
            </a:r>
            <a:r>
              <a:rPr lang="en-US" altLang="zh-CN" sz="2600">
                <a:ea typeface="宋体" panose="02010600030101010101" pitchFamily="2" charset="-122"/>
              </a:rPr>
              <a:t> is an operation to be performed at the end of each loop iteration.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result when this pattern is applied to the previous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600">
                <a:ea typeface="宋体" panose="02010600030101010101" pitchFamily="2" charset="-122"/>
              </a:rPr>
              <a:t>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i--;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EF230-836C-B0AC-09EA-E7D3229D6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27191-977C-9200-EA05-4D2574EE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C2A0B9-D747-E44F-B1FF-3CD4C36F6367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BA3489E-6AAC-1951-88DD-521FD6FB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5EF197B2-DF86-199C-8DB6-AE7FA0CC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Studying the equivalent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 can help clarify the fine points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what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i--</a:t>
            </a:r>
            <a:r>
              <a:rPr lang="en-US" altLang="zh-CN">
                <a:ea typeface="宋体" panose="02010600030101010101" pitchFamily="2" charset="-122"/>
              </a:rPr>
              <a:t> is replaced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--i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 = 10; i &gt; 0; --i)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r>
              <a:rPr lang="en-US" altLang="zh-CN">
                <a:ea typeface="宋体" panose="02010600030101010101" pitchFamily="2" charset="-122"/>
              </a:rPr>
              <a:t>The equivalent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loop shows that the change has no effect on the behavior of the loop: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--i;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D2BA4-1E2C-81C2-13C2-E07BC76E4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81123-508C-4123-E3A2-932B336A1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EBF9B7-74FA-3141-9D7E-31EFCB90AA9F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3A64DE7-6C3C-24F1-C622-27EC47EA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4633E6D-32EA-2FB8-3855-2320961C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Since the first and third expressions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are executed as statements, their values are irrelevant—they’re useful only for their side effects. </a:t>
            </a:r>
          </a:p>
          <a:p>
            <a:r>
              <a:rPr lang="en-US" altLang="zh-CN">
                <a:ea typeface="宋体" panose="02010600030101010101" pitchFamily="2" charset="-122"/>
              </a:rPr>
              <a:t>Consequently, these two expressions are usually assignments or increment/decrement expressions.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55FAF-DE73-3CC5-62DE-44CF6DBB4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40E13-77E9-4D50-39C2-968088F2B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734AC3-813C-0245-8EDF-6C9BBB4D63AB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2C03EF8-E269-9BE6-B9B5-82B50EB9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Idioms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C4BBBBA-1CF7-DB37-0FBE-A28F7BE4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is usually the best choice for loops that “count up” (increment a variable) or “count down” (decrement a variable).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that counts up or down a total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times will usually have one of the following forms: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Tx/>
              <a:buNone/>
            </a:pPr>
            <a:r>
              <a:rPr lang="en-US" altLang="zh-CN" sz="2100" b="1" i="1">
                <a:ea typeface="宋体" panose="02010600030101010101" pitchFamily="2" charset="-122"/>
              </a:rPr>
              <a:t>Counting up from </a:t>
            </a:r>
            <a:r>
              <a:rPr lang="en-US" altLang="zh-CN" sz="2100" b="1">
                <a:ea typeface="宋体" panose="02010600030101010101" pitchFamily="2" charset="-122"/>
              </a:rPr>
              <a:t>0</a:t>
            </a:r>
            <a:r>
              <a:rPr lang="en-US" altLang="zh-CN" sz="2100" b="1" i="1">
                <a:ea typeface="宋体" panose="02010600030101010101" pitchFamily="2" charset="-122"/>
              </a:rPr>
              <a:t> to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 b="1">
                <a:ea typeface="宋体" panose="02010600030101010101" pitchFamily="2" charset="-122"/>
              </a:rPr>
              <a:t>–1</a:t>
            </a:r>
            <a:r>
              <a:rPr lang="en-US" altLang="zh-CN" sz="2100" b="1" i="1">
                <a:ea typeface="宋体" panose="02010600030101010101" pitchFamily="2" charset="-122"/>
              </a:rPr>
              <a:t>: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(i = 0; i &lt; n; i++) …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100" b="1" i="1">
                <a:ea typeface="宋体" panose="02010600030101010101" pitchFamily="2" charset="-122"/>
              </a:rPr>
              <a:t>Counting up from </a:t>
            </a:r>
            <a:r>
              <a:rPr lang="en-US" altLang="zh-CN" sz="2100" b="1">
                <a:ea typeface="宋体" panose="02010600030101010101" pitchFamily="2" charset="-122"/>
              </a:rPr>
              <a:t>1</a:t>
            </a:r>
            <a:r>
              <a:rPr lang="en-US" altLang="zh-CN" sz="2100" b="1" i="1">
                <a:ea typeface="宋体" panose="02010600030101010101" pitchFamily="2" charset="-122"/>
              </a:rPr>
              <a:t> to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 b="1" i="1">
                <a:ea typeface="宋体" panose="02010600030101010101" pitchFamily="2" charset="-122"/>
              </a:rPr>
              <a:t>: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(i = 1; i &lt;= n; i++) …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100" b="1" i="1">
                <a:ea typeface="宋体" panose="02010600030101010101" pitchFamily="2" charset="-122"/>
              </a:rPr>
              <a:t>Counting down from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 b="1">
                <a:ea typeface="宋体" panose="02010600030101010101" pitchFamily="2" charset="-122"/>
              </a:rPr>
              <a:t>–1</a:t>
            </a:r>
            <a:r>
              <a:rPr lang="en-US" altLang="zh-CN" sz="2100" b="1" i="1">
                <a:ea typeface="宋体" panose="02010600030101010101" pitchFamily="2" charset="-122"/>
              </a:rPr>
              <a:t> to </a:t>
            </a:r>
            <a:r>
              <a:rPr lang="en-US" altLang="zh-CN" sz="2100" b="1">
                <a:ea typeface="宋体" panose="02010600030101010101" pitchFamily="2" charset="-122"/>
              </a:rPr>
              <a:t>0</a:t>
            </a:r>
            <a:r>
              <a:rPr lang="en-US" altLang="zh-CN" sz="2100" b="1" i="1">
                <a:ea typeface="宋体" panose="02010600030101010101" pitchFamily="2" charset="-122"/>
              </a:rPr>
              <a:t>: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(i = n - 1; i &gt;= 0; i--) …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zh-CN" sz="2100" b="1" i="1">
                <a:ea typeface="宋体" panose="02010600030101010101" pitchFamily="2" charset="-122"/>
              </a:rPr>
              <a:t>Counting down from </a:t>
            </a:r>
            <a:r>
              <a:rPr lang="en-US" altLang="zh-CN" sz="2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100" b="1" i="1">
                <a:ea typeface="宋体" panose="02010600030101010101" pitchFamily="2" charset="-122"/>
              </a:rPr>
              <a:t> to </a:t>
            </a:r>
            <a:r>
              <a:rPr lang="en-US" altLang="zh-CN" sz="2100" b="1">
                <a:ea typeface="宋体" panose="02010600030101010101" pitchFamily="2" charset="-122"/>
              </a:rPr>
              <a:t>1</a:t>
            </a:r>
            <a:r>
              <a:rPr lang="en-US" altLang="zh-CN" sz="2100" b="1" i="1">
                <a:ea typeface="宋体" panose="02010600030101010101" pitchFamily="2" charset="-122"/>
              </a:rPr>
              <a:t>:</a:t>
            </a: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(i = n; i &gt; 0; i--) …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2CF69-DACE-82C4-31FE-AB1A1BC2FF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F060A-1625-9F50-84F4-1CD2C004D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3E12B5-5E63-6544-966C-5A38BCF7895A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254B4C9-7B54-9784-C6DD-1D2852B3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74B8-306A-E24D-A8BD-FE4D2557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 errors: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Using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>
                <a:ea typeface="+mn-ea"/>
                <a:cs typeface="+mn-cs"/>
              </a:rPr>
              <a:t> instead of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>
                <a:ea typeface="+mn-ea"/>
                <a:cs typeface="+mn-cs"/>
              </a:rPr>
              <a:t> (or vice versa) in the controlling expression. “Counting up” loops should use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>
                <a:ea typeface="+mn-ea"/>
                <a:cs typeface="+mn-cs"/>
              </a:rPr>
              <a:t> or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&lt;=</a:t>
            </a:r>
            <a:r>
              <a:rPr lang="en-US" dirty="0">
                <a:ea typeface="+mn-ea"/>
                <a:cs typeface="+mn-cs"/>
              </a:rPr>
              <a:t> operator. “Counting down” loops should use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>
                <a:ea typeface="+mn-ea"/>
                <a:cs typeface="+mn-cs"/>
              </a:rPr>
              <a:t> or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&gt;=</a:t>
            </a:r>
            <a:r>
              <a:rPr lang="en-US" dirty="0">
                <a:ea typeface="+mn-ea"/>
                <a:cs typeface="+mn-cs"/>
              </a:rPr>
              <a:t>.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Using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==</a:t>
            </a:r>
            <a:r>
              <a:rPr lang="en-US" dirty="0">
                <a:ea typeface="+mn-ea"/>
                <a:cs typeface="+mn-cs"/>
              </a:rPr>
              <a:t> in the controlling expression instead of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&lt;=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>
                <a:ea typeface="+mn-ea"/>
                <a:cs typeface="+mn-cs"/>
              </a:rPr>
              <a:t>, or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&gt;=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“Off-by-one” errors such as writing the controlling expression as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&lt;=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>
                <a:ea typeface="+mn-ea"/>
                <a:cs typeface="+mn-cs"/>
              </a:rPr>
              <a:t> instead of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82F47-C7B0-AA1C-2D61-47CC95A08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E2643-3F59-A91B-F065-549FFE445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2BB86F-71C5-B346-94BB-CE1A9E0DB2DD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5453F44-C59B-129A-796C-41D8FC63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Omitting Expressions in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3B006E5-06B2-1AEC-1B2A-A3A01976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C allows any or all of the expressions that control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600">
                <a:ea typeface="宋体" panose="02010600030101010101" pitchFamily="2" charset="-122"/>
              </a:rPr>
              <a:t> statement to be omitted.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the </a:t>
            </a:r>
            <a:r>
              <a:rPr lang="en-US" altLang="zh-CN" sz="2600" i="1">
                <a:ea typeface="宋体" panose="02010600030101010101" pitchFamily="2" charset="-122"/>
              </a:rPr>
              <a:t>first</a:t>
            </a:r>
            <a:r>
              <a:rPr lang="en-US" altLang="zh-CN" sz="2600">
                <a:ea typeface="宋体" panose="02010600030101010101" pitchFamily="2" charset="-122"/>
              </a:rPr>
              <a:t> expression is omitted, no initialization is performed before the loop is executed: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10;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 i &gt; 0; --i)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the </a:t>
            </a:r>
            <a:r>
              <a:rPr lang="en-US" altLang="zh-CN" sz="2600" i="1">
                <a:ea typeface="宋体" panose="02010600030101010101" pitchFamily="2" charset="-122"/>
              </a:rPr>
              <a:t>third</a:t>
            </a:r>
            <a:r>
              <a:rPr lang="en-US" altLang="zh-CN" sz="2600">
                <a:ea typeface="宋体" panose="02010600030101010101" pitchFamily="2" charset="-122"/>
              </a:rPr>
              <a:t> expression is omitted, the loop body is responsible for ensuring that the value of the second expression eventually becomes false: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 = 10; i &gt; 0;)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i--);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BD82A-0E51-4BD4-F0F0-453AA165FE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FCA84-6FE4-3829-DC36-713FD0BFA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FF699B-3904-934C-8275-F249A2F23139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5B2B979-9347-D459-51B4-0B912AC6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Omitting Expressions in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3C9E142-F1DD-3AAD-7F0E-E3F03067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the </a:t>
            </a:r>
            <a:r>
              <a:rPr lang="en-US" altLang="zh-CN" i="1">
                <a:ea typeface="宋体" panose="02010600030101010101" pitchFamily="2" charset="-122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third</a:t>
            </a:r>
            <a:r>
              <a:rPr lang="en-US" altLang="zh-CN">
                <a:ea typeface="宋体" panose="02010600030101010101" pitchFamily="2" charset="-122"/>
              </a:rPr>
              <a:t> expressions are both omitted, the resulting loop is nothing more than a while statement in disguise: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 i &gt; 0;)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i--);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is the same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&gt;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i--);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version is clearer and therefore preferable.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47A6-7B60-0A4D-1973-725597BE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DD162-C6F1-DBA6-5FE4-F391459AD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47023C-993A-3942-89B4-67A2A5A0E949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495F654-6118-0DF8-853A-9F9D6A7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Omitting Expressions in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9B36BF1-FE14-883D-7616-32593B3C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the </a:t>
            </a:r>
            <a:r>
              <a:rPr lang="en-US" altLang="zh-CN" i="1">
                <a:ea typeface="宋体" panose="02010600030101010101" pitchFamily="2" charset="-122"/>
              </a:rPr>
              <a:t>second</a:t>
            </a:r>
            <a:r>
              <a:rPr lang="en-US" altLang="zh-CN">
                <a:ea typeface="宋体" panose="02010600030101010101" pitchFamily="2" charset="-122"/>
              </a:rPr>
              <a:t> expression is missing, it defaults to a true value, so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doesn’t terminate (unless stopped in some other fashion). 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some programmers use the following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to establish an infinite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(;;)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9D43F-C433-FB3A-51C9-2DE891488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03BE9-FF08-3BD8-FD65-D7709DFD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22B550-B498-054D-8375-119B2D2E6639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561AD9E-B715-74B3-D640-9FF80509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Iteration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35B8-E763-E392-4D56-0140AD48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 provides three iteration statements: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dirty="0">
                <a:ea typeface="+mn-ea"/>
                <a:cs typeface="+mn-cs"/>
              </a:rPr>
              <a:t> statement is used for loops whose controlling expression is tested </a:t>
            </a:r>
            <a:r>
              <a:rPr lang="en-US" i="1" dirty="0">
                <a:ea typeface="+mn-ea"/>
                <a:cs typeface="+mn-cs"/>
              </a:rPr>
              <a:t>before</a:t>
            </a:r>
            <a:r>
              <a:rPr lang="en-US" dirty="0">
                <a:ea typeface="+mn-ea"/>
                <a:cs typeface="+mn-cs"/>
              </a:rPr>
              <a:t> the loop body is executed.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do</a:t>
            </a:r>
            <a:r>
              <a:rPr lang="en-US" dirty="0">
                <a:ea typeface="+mn-ea"/>
                <a:cs typeface="+mn-cs"/>
              </a:rPr>
              <a:t> statement is used if the expression is tested </a:t>
            </a:r>
            <a:r>
              <a:rPr lang="en-US" i="1" dirty="0">
                <a:ea typeface="+mn-ea"/>
                <a:cs typeface="+mn-cs"/>
              </a:rPr>
              <a:t>after</a:t>
            </a:r>
            <a:r>
              <a:rPr lang="en-US" dirty="0">
                <a:ea typeface="+mn-ea"/>
                <a:cs typeface="+mn-cs"/>
              </a:rPr>
              <a:t> the loop body is executed.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en-US" dirty="0">
                <a:ea typeface="+mn-ea"/>
                <a:cs typeface="+mn-cs"/>
              </a:rPr>
              <a:t> statement is convenient for loops that increment or decrement a counting variable.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34CA8-1817-84A1-3773-472CD6CE7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4E89C-5527-0FF1-BD95-9795D5928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E07A70-17B2-A045-8DD5-8CDE6AD6536F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616A233-D5F7-1F37-3E6F-4B6C825E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Statements in C99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17E8EC7-99D5-CC7C-4A07-CDD78871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C99, the first expression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can be replaced by a declaration. </a:t>
            </a:r>
          </a:p>
          <a:p>
            <a:r>
              <a:rPr lang="en-US" altLang="zh-CN">
                <a:ea typeface="宋体" panose="02010600030101010101" pitchFamily="2" charset="-122"/>
              </a:rPr>
              <a:t>This feature allows the programmer to declare a variable for use by the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(int i = 0; i &lt; n;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r>
              <a:rPr lang="en-US" altLang="zh-CN">
                <a:ea typeface="宋体" panose="02010600030101010101" pitchFamily="2" charset="-122"/>
              </a:rPr>
              <a:t>The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need not have been declared prior to this statement.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8421D-C988-FA9E-7B52-CD162730B9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5332-B575-C6FB-FCC0-237213EC2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BF3478-19BB-3D4A-9A15-BAC957F6A7B0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1007F9C-A434-3CAD-FFAC-D6327A3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Statements in C99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8DD714A-0922-D39E-5EA6-00515401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variable declared by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can’t be accessed outside the body of the loop (we say that it’s not </a:t>
            </a:r>
            <a:r>
              <a:rPr lang="en-US" altLang="zh-CN" b="1" i="1">
                <a:ea typeface="宋体" panose="02010600030101010101" pitchFamily="2" charset="-122"/>
              </a:rPr>
              <a:t>visible</a:t>
            </a:r>
            <a:r>
              <a:rPr lang="en-US" altLang="zh-CN">
                <a:ea typeface="宋体" panose="02010600030101010101" pitchFamily="2" charset="-122"/>
              </a:rPr>
              <a:t> outside the loop):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(int i = 0; i &lt; n; i++)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printf("%d", i);  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/* legal; i is visible inside loop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printf("%d", i);   /*** WRONG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D86F1-0BFF-7286-6C16-5043E6889D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DDAE-12B7-043C-4AB5-C0DAAA1FB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685026-0213-D04B-B6C0-92D3F31922E8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352B076-0B93-01B6-F97A-84FCE6F1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Statements in C99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EC5DCF7-D7BA-AD8F-0384-6A8B68D37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Having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declare its own control variable is usually a good idea: it’s convenient and it can make programs easier to understand. 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if the program needs to access the variable after loop termination, it’s necessary to use the older form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may declare more than one variable, provided that all variables have the same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(int i = 0, j = 0; i &lt; n; i++)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077B-F4B4-35EB-3A08-3C0EA74121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C5CAE-B24C-3C50-E7F6-D02FC62A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794127-42CA-CA46-8A0E-1E5136B9462E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E54C9C9-A3D3-B7A2-F128-452B803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Comma Operator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EA60D2E-9614-F72C-70AA-B388EA31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 occasion,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may need to have two (or more) initialization expressions or one that increments several variables each time through the loop.</a:t>
            </a:r>
          </a:p>
          <a:p>
            <a:r>
              <a:rPr lang="en-US" altLang="zh-CN">
                <a:ea typeface="宋体" panose="02010600030101010101" pitchFamily="2" charset="-122"/>
              </a:rPr>
              <a:t>This effect can be accomplished by using a </a:t>
            </a:r>
            <a:r>
              <a:rPr lang="en-US" altLang="zh-CN" b="1" i="1">
                <a:ea typeface="宋体" panose="02010600030101010101" pitchFamily="2" charset="-122"/>
              </a:rPr>
              <a:t>comma expression </a:t>
            </a:r>
            <a:r>
              <a:rPr lang="en-US" altLang="zh-CN">
                <a:ea typeface="宋体" panose="02010600030101010101" pitchFamily="2" charset="-122"/>
              </a:rPr>
              <a:t>as the first or third expression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A comma expression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expr1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, </a:t>
            </a:r>
            <a:r>
              <a:rPr lang="en-US" altLang="zh-CN" sz="2400" i="1">
                <a:ea typeface="宋体" panose="02010600030101010101" pitchFamily="2" charset="-122"/>
              </a:rPr>
              <a:t>expr2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where </a:t>
            </a:r>
            <a:r>
              <a:rPr lang="en-US" altLang="zh-CN" i="1">
                <a:ea typeface="宋体" panose="02010600030101010101" pitchFamily="2" charset="-122"/>
              </a:rPr>
              <a:t>expr1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expr2</a:t>
            </a:r>
            <a:r>
              <a:rPr lang="en-US" altLang="zh-CN">
                <a:ea typeface="宋体" panose="02010600030101010101" pitchFamily="2" charset="-122"/>
              </a:rPr>
              <a:t> are any two expressions.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79BDC-667C-3E1B-2BF3-D78E0E3417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1A1A5-2F47-F8A3-01D2-6616B8A805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B4AB61-0644-8440-AAFA-962CA0F8801C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59D9D00-1532-E98E-C2BE-B5FFC22C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Comma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7155-5D22-79A9-4523-52AAAA7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A comma expression is evaluated in two steps: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First, </a:t>
            </a:r>
            <a:r>
              <a:rPr lang="en-US" sz="2200" i="1" dirty="0">
                <a:ea typeface="+mn-ea"/>
                <a:cs typeface="+mn-cs"/>
              </a:rPr>
              <a:t>expr1</a:t>
            </a:r>
            <a:r>
              <a:rPr lang="en-US" sz="2200" dirty="0">
                <a:ea typeface="+mn-ea"/>
                <a:cs typeface="+mn-cs"/>
              </a:rPr>
              <a:t> is evaluated and its value discarded. 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Second, </a:t>
            </a:r>
            <a:r>
              <a:rPr lang="en-US" sz="2200" i="1" dirty="0">
                <a:ea typeface="+mn-ea"/>
                <a:cs typeface="+mn-cs"/>
              </a:rPr>
              <a:t>expr2</a:t>
            </a:r>
            <a:r>
              <a:rPr lang="en-US" sz="2200" dirty="0">
                <a:ea typeface="+mn-ea"/>
                <a:cs typeface="+mn-cs"/>
              </a:rPr>
              <a:t> is evaluated; its value is the value of the entire expression. </a:t>
            </a:r>
          </a:p>
          <a:p>
            <a:pPr>
              <a:defRPr/>
            </a:pPr>
            <a:r>
              <a:rPr lang="en-US" sz="2600" dirty="0"/>
              <a:t>Evaluating </a:t>
            </a:r>
            <a:r>
              <a:rPr lang="en-US" sz="2600" i="1" dirty="0"/>
              <a:t>expr1</a:t>
            </a:r>
            <a:r>
              <a:rPr lang="en-US" sz="2600" dirty="0"/>
              <a:t> should always have a side effect; if it doesn’t, then </a:t>
            </a:r>
            <a:r>
              <a:rPr lang="en-US" sz="2600" i="1" dirty="0"/>
              <a:t>expr1</a:t>
            </a:r>
            <a:r>
              <a:rPr lang="en-US" sz="2600" dirty="0"/>
              <a:t> serves no purpose.</a:t>
            </a:r>
          </a:p>
          <a:p>
            <a:pPr>
              <a:defRPr/>
            </a:pPr>
            <a:r>
              <a:rPr lang="en-US" sz="2600" dirty="0"/>
              <a:t>When the comma expression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600" dirty="0"/>
              <a:t> is evaluated,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/>
              <a:t> is first incremented, then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600" dirty="0"/>
              <a:t> is evaluated.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If </a:t>
            </a:r>
            <a:r>
              <a:rPr lang="en-US" sz="22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200" dirty="0">
                <a:ea typeface="+mn-ea"/>
                <a:cs typeface="+mn-cs"/>
              </a:rPr>
              <a:t> and </a:t>
            </a:r>
            <a:r>
              <a:rPr lang="en-US" sz="2200" dirty="0"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lang="en-US" sz="2200" dirty="0">
                <a:ea typeface="+mn-ea"/>
                <a:cs typeface="+mn-cs"/>
              </a:rPr>
              <a:t> have the values 1 and 5, respectively, the value of the expression will be 7, and </a:t>
            </a:r>
            <a:r>
              <a:rPr lang="en-US" sz="22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200" dirty="0">
                <a:ea typeface="+mn-ea"/>
                <a:cs typeface="+mn-cs"/>
              </a:rPr>
              <a:t> will be incremented to 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DD2FE-2D55-0C19-0FA3-C087D56CA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34338-F5D6-3324-F133-C0FF98207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47D0D5-ED5C-D545-B038-40CB34BCE0BB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96A7D31-2B52-7DD2-32F2-6CCA2B33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Comma Operator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8E1FC47-2093-FB9F-556B-67375995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comma operator is left associative, so the compiler interprets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1, j = 2, k = i + j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((i = 1), (j = 2)), (k = (i + j))</a:t>
            </a:r>
          </a:p>
          <a:p>
            <a:r>
              <a:rPr lang="en-US" altLang="zh-CN">
                <a:ea typeface="宋体" panose="02010600030101010101" pitchFamily="2" charset="-122"/>
              </a:rPr>
              <a:t>Since the left operand in a comma expression is evaluated before the right operand, the assignments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will be performed from left to right.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7D30F-E6DA-31D8-9583-C8668195A2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74EAC-7E6C-350B-176F-56E6160DE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F6E9FE-5BE3-3E45-A12C-FDBE40067A86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E64FB38-A1D2-9842-02D2-B1F88061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Comma Operator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BEC2663-409A-D14F-8BCA-BBDEBA5E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comma operator makes it possible to “glue” two expressions together to form a single expression.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Certain macro definitions can benefit from the comma operator. 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600">
                <a:ea typeface="宋体" panose="02010600030101010101" pitchFamily="2" charset="-122"/>
              </a:rPr>
              <a:t> statement is the only other place where the comma operator is likely to be found. 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(sum = 0, i = 1; i &lt;= N;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i;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With additional commas,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600">
                <a:ea typeface="宋体" panose="02010600030101010101" pitchFamily="2" charset="-122"/>
              </a:rPr>
              <a:t> statement could initialize more than two 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B645C-BA69-35A2-49A6-BE11CE1DC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B7B5-F79A-1699-53E0-E4C0637E6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1DE888-4832-0F4C-82AC-29E334505BC4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DD1700F-E0A7-1B96-C12D-100A7EF0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Printing a Table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Squares (Revisited)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812EBFD-FF39-66B7-6886-734D8B89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square.c</a:t>
            </a:r>
            <a:r>
              <a:rPr lang="en-US" altLang="zh-CN">
                <a:ea typeface="宋体" panose="02010600030101010101" pitchFamily="2" charset="-122"/>
              </a:rPr>
              <a:t> program (Section 6.1) can be improved by converting its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loop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A252F-9A46-8F38-4532-0DD1F7165F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BD65-2EC8-ED08-232E-870298FC47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18ACF8-2457-164D-AD1B-1D9D422D3F53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D167286D-E17C-B2C9-2985-9FD7E90C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Prints a table of squares using a for statement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i,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printf("This program prints a table of squares.\n");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number of entries in table: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1; i &lt;= n; i++)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printf("%10d%10d\n", i, i * i);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0377-D305-47B3-8063-D6EB6DC2F0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CF803-9D4C-D29B-7EF1-45C7E6B973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648890-0330-F745-8F88-56796031BEB5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83ACE34-50A0-B292-943D-80ABE98A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Printing a Table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Squares (Revisited)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B59E24CA-D210-21F5-54E2-4DA68A41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C places no restrictions on the three expressions that control the behavior of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600">
                <a:ea typeface="宋体" panose="02010600030101010101" pitchFamily="2" charset="-122"/>
              </a:rPr>
              <a:t> statement. 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Although these expressions usually initialize, test, and update the same variable, there’s no requirement that they be related in any way.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square3.c</a:t>
            </a:r>
            <a:r>
              <a:rPr lang="en-US" altLang="zh-CN" sz="2600">
                <a:ea typeface="宋体" panose="02010600030101010101" pitchFamily="2" charset="-122"/>
              </a:rPr>
              <a:t> program is equivalent to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square2.c</a:t>
            </a:r>
            <a:r>
              <a:rPr lang="en-US" altLang="zh-CN" sz="2600">
                <a:ea typeface="宋体" panose="02010600030101010101" pitchFamily="2" charset="-122"/>
              </a:rPr>
              <a:t>, but contains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600">
                <a:ea typeface="宋体" panose="02010600030101010101" pitchFamily="2" charset="-122"/>
              </a:rPr>
              <a:t> statement that initializes one variable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</a:t>
            </a:r>
            <a:r>
              <a:rPr lang="en-US" altLang="zh-CN" sz="2600">
                <a:ea typeface="宋体" panose="02010600030101010101" pitchFamily="2" charset="-122"/>
              </a:rPr>
              <a:t>), tests another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), and increments a third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odd</a:t>
            </a:r>
            <a:r>
              <a:rPr lang="en-US" altLang="zh-CN" sz="2600">
                <a:ea typeface="宋体" panose="02010600030101010101" pitchFamily="2" charset="-122"/>
              </a:rPr>
              <a:t>). 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flexibility of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600">
                <a:ea typeface="宋体" panose="02010600030101010101" pitchFamily="2" charset="-122"/>
              </a:rPr>
              <a:t> statement can sometimes be useful, but in this case the original program was clearer.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D8286-66E9-70E9-1284-8ED1CE51E0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A2A50-6F96-D0E2-AF6B-EC11BE31D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85D0C6-D514-2F46-AC6C-AF204E6AAF65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280A3D4-9758-0A84-110B-67CE157F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377C8FF-F1DF-FBBE-B077-85680EA5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 is the easiest way to set up a loop. 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 </a:t>
            </a:r>
            <a:r>
              <a:rPr lang="en-US" altLang="zh-CN" sz="2400" i="1">
                <a:ea typeface="宋体" panose="02010600030101010101" pitchFamily="2" charset="-122"/>
              </a:rPr>
              <a:t>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</a:p>
          <a:p>
            <a:r>
              <a:rPr lang="en-US" altLang="zh-CN" i="1">
                <a:ea typeface="宋体" panose="02010600030101010101" pitchFamily="2" charset="-122"/>
              </a:rPr>
              <a:t>expression</a:t>
            </a:r>
            <a:r>
              <a:rPr lang="en-US" altLang="zh-CN">
                <a:ea typeface="宋体" panose="02010600030101010101" pitchFamily="2" charset="-122"/>
              </a:rPr>
              <a:t> is the controlling expression; </a:t>
            </a:r>
            <a:r>
              <a:rPr lang="en-US" altLang="zh-CN" i="1">
                <a:ea typeface="宋体" panose="02010600030101010101" pitchFamily="2" charset="-122"/>
              </a:rPr>
              <a:t>statement</a:t>
            </a:r>
            <a:r>
              <a:rPr lang="en-US" altLang="zh-CN">
                <a:ea typeface="宋体" panose="02010600030101010101" pitchFamily="2" charset="-122"/>
              </a:rPr>
              <a:t> is the loop body.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30415-D5A2-9522-BD4D-B4E25B3B66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221A2-DA69-9894-6DC7-D4B5FB88B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9F3A19-CFA7-5848-BC53-C6129CF63BF4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160DAF3-3FAD-8BA1-3F80-D7036806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square3.c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Prints a table of squares using an odd method */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i, n, odd, square;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printf("This program prints a table of squares.\n");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number of entries in table: 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&amp;n);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 = 1;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odd = 3;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(square = 1; i &lt;= n; odd += 2) 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printf("%10d%10d\n", i, square);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++i;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square += odd;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D429-FA07-819B-CF21-1171E23AA1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759D5-D437-DB45-C860-4E8A9C052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7695A9-C436-4743-8746-0131A2A0D32C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4E7DC1C-8108-E7EF-EB77-B7871FDE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Exiting from a Loop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815C9386-C9E5-3C69-5726-62852CEB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normal exit point for a loop is at the beginning (as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statement) or at the end (the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statement).</a:t>
            </a:r>
          </a:p>
          <a:p>
            <a:r>
              <a:rPr lang="en-US" altLang="zh-CN">
                <a:ea typeface="宋体" panose="02010600030101010101" pitchFamily="2" charset="-122"/>
              </a:rPr>
              <a:t>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statement, it’s possible to write a loop with an exit point in the middle or a loop with more than one exit point.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4E704-10F4-57E4-8F4A-F036C7815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B8825-D9F4-1D7F-0ABF-D3C869D63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7AC72-1931-9245-8FEB-C90E4AC08396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EF330031-25AB-A525-BE0D-B73CCB0E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C057750-FEEE-284C-64DE-B9857CEA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 can transfer control out of a switch statement, but it can also be used to jump out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loop.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checks whether a number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prime can use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 to terminate the loop as soon as a divisor is found: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(d = 2; d &lt; n; d++)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% d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0D12A-687D-EB41-C444-78555D9611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DA343-7599-7F8D-AEC4-65A75264C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20CC07-2C73-0D4B-A018-13EEE0DB398F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5335DAFA-EF72-41F1-159B-9B39AAB9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15F3B38-06A0-C39F-E483-76967549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After the loop has terminated,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can be use to determine whether termination was premature (hence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isn’t prime) or normal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prime):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(d &lt;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 is divisible by %d\n", n, d);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 is prime\n", n);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14E0F-C872-497A-67A0-49833F1B02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4F554-0932-768D-C53D-4AEB80268A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158B3-78FB-0440-A0DB-6E55DB83149D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E1458CD5-EC11-4045-8A11-0BF15DE1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28FB5064-7F36-4514-DDDB-6D50DB51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The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500">
                <a:ea typeface="宋体" panose="02010600030101010101" pitchFamily="2" charset="-122"/>
              </a:rPr>
              <a:t> statement is particularly useful for writing loops in which the exit point is in the middle of the body rather than at the beginning or end. 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Loops that read user input, terminating when a particular value is entered, often fall into this category: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(;;)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printf("Enter a number (enter 0 to stop):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scanf("%d", &amp;n);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 cubed is %d\n", n, n * n * 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17CAA-D38F-4B4E-DA7B-657EC9A57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1E335-669E-0384-7B36-85557FEB3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0E675F-D8A4-824E-8D1A-D7B049EB0A0D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926F7413-E147-A0BB-B68A-6D4CFBC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4D0EA80B-7706-F3E8-AA3C-A000EAB1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400">
                <a:ea typeface="宋体" panose="02010600030101010101" pitchFamily="2" charset="-122"/>
              </a:rPr>
              <a:t> statement transfers control out of the innermost enclosing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400">
                <a:ea typeface="宋体" panose="02010600030101010101" pitchFamily="2" charset="-122"/>
              </a:rPr>
              <a:t>, 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When these statements are nested,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400">
                <a:ea typeface="宋体" panose="02010600030101010101" pitchFamily="2" charset="-122"/>
              </a:rPr>
              <a:t> statement can escape only one level of nesting.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(…)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switch (…)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400">
                <a:ea typeface="宋体" panose="02010600030101010101" pitchFamily="2" charset="-122"/>
              </a:rPr>
              <a:t> transfers control out of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2400">
                <a:ea typeface="宋体" panose="02010600030101010101" pitchFamily="2" charset="-122"/>
              </a:rPr>
              <a:t> statement, but not out of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2400">
                <a:ea typeface="宋体" panose="02010600030101010101" pitchFamily="2" charset="-122"/>
              </a:rPr>
              <a:t>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DFEEA-BF6D-F8A4-F67A-88098E923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7CFEC-A18A-2F79-E4E2-614FC8AEA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63D654-92FC-0D4B-9724-283149007F6C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3D68D60-79F2-48E7-E19C-26520F16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C318-B36C-6240-4021-3CE3BAF7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 is similar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>
                <a:ea typeface="+mn-ea"/>
                <a:cs typeface="+mn-cs"/>
              </a:rPr>
              <a:t> transfers control just past the end of a loop.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continue</a:t>
            </a:r>
            <a:r>
              <a:rPr lang="en-US" dirty="0">
                <a:ea typeface="+mn-ea"/>
                <a:cs typeface="+mn-cs"/>
              </a:rPr>
              <a:t> transfers control to a point just before the end of the loop body. </a:t>
            </a:r>
          </a:p>
          <a:p>
            <a:pPr>
              <a:defRPr/>
            </a:pPr>
            <a:r>
              <a:rPr lang="en-US" dirty="0"/>
              <a:t>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, control leaves the loop;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, control remains inside the loop. </a:t>
            </a:r>
          </a:p>
          <a:p>
            <a:pPr>
              <a:defRPr/>
            </a:pPr>
            <a:r>
              <a:rPr lang="en-US" dirty="0"/>
              <a:t>There’s another difference between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can be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statements and loops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), whereas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is limited to loops.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15791-F091-F22F-A281-200D82777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57069-5DDC-AC64-3AC8-6917A9C7A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75D335-2906-9F41-9D01-C3E107E5EDAA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30452922-79D5-4D6B-2976-87BDD3F2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5FA520E-F022-75AF-9777-4181741D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loop that uses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(n &lt; 10)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scanf("%d", &amp;i);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(i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continue;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continue jumps to here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073F-C056-A1D4-2AC5-6BC1942F23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1EA5-EC52-F9CF-CD50-E75A0251BF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A4B3FE-0DBF-884C-893C-B07AF089683C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C5DD698-3996-725E-7839-4BDB6A41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F938D24A-BA65-DDBD-B139-23C799FB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same loop written without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(n &lt; 10)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scanf("%d", &amp;i);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(i !=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sum +=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6B49A-6057-B3A9-2037-DC6E803998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8B968-0498-6428-74E5-2CD3F3D82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AF9FA0-C2EF-4540-8213-B4228FDF6F90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5DA5BB-EB22-48E6-FC84-A4000A59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8DF44312-AA92-7C6D-B48A-027A9416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2400">
                <a:ea typeface="宋体" panose="02010600030101010101" pitchFamily="2" charset="-122"/>
              </a:rPr>
              <a:t> statement is capable of jumping to any statement in a function, provided that the statement has a </a:t>
            </a:r>
            <a:r>
              <a:rPr lang="en-US" altLang="zh-CN" sz="2400" b="1" i="1">
                <a:ea typeface="宋体" panose="02010600030101010101" pitchFamily="2" charset="-122"/>
              </a:rPr>
              <a:t>label.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 label is just an identifier placed at the beginning of a statement: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i="1">
                <a:ea typeface="宋体" panose="02010600030101010101" pitchFamily="2" charset="-122"/>
              </a:rPr>
              <a:t>identifier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: </a:t>
            </a:r>
            <a:r>
              <a:rPr lang="en-US" altLang="zh-CN" sz="2000" i="1">
                <a:ea typeface="宋体" panose="02010600030101010101" pitchFamily="2" charset="-122"/>
              </a:rPr>
              <a:t>statement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 statement may have more than one label.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2400">
                <a:ea typeface="宋体" panose="02010600030101010101" pitchFamily="2" charset="-122"/>
              </a:rPr>
              <a:t> statement itself has the form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goto </a:t>
            </a:r>
            <a:r>
              <a:rPr lang="en-US" altLang="zh-CN" sz="2000" i="1">
                <a:ea typeface="宋体" panose="02010600030101010101" pitchFamily="2" charset="-122"/>
              </a:rPr>
              <a:t>identifier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Executing the statement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2400">
                <a:ea typeface="宋体" panose="02010600030101010101" pitchFamily="2" charset="-122"/>
              </a:rPr>
              <a:t> transfers control to the statement that follows the label </a:t>
            </a:r>
            <a:r>
              <a:rPr lang="en-US" altLang="zh-CN" sz="2400" i="1"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, which must be in the same function as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2400">
                <a:ea typeface="宋体" panose="02010600030101010101" pitchFamily="2" charset="-122"/>
              </a:rPr>
              <a:t> statement itself.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F3F39-9743-1697-B57D-95252991B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86E82-1A5D-E5E8-4788-F6D72F48E3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16FBBB-5476-8F4A-A715-140624218539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D3DB53B-B06D-BB0F-9B51-4F2BF5F1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92BF02A-49D3-B551-2C4C-D4A500CD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&lt; n)  /* controlling expression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 = i * 2;   /* loop body */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 is executed, the controlling expression is evaluated first. </a:t>
            </a:r>
          </a:p>
          <a:p>
            <a:r>
              <a:rPr lang="en-US" altLang="zh-CN">
                <a:ea typeface="宋体" panose="02010600030101010101" pitchFamily="2" charset="-122"/>
              </a:rPr>
              <a:t>If its value is nonzero (true), the loop body is executed and the expression is tested again. 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process continues until the controlling expression eventually has the value zero.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85A8A-9047-4358-3C8F-DE71B77AE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3707-348F-DBDA-750E-A40E777518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56B1DF-CA4A-7C4C-BC2B-6637966E75B5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378F84F-291A-D52E-4665-25E3B6D2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528A15F-AB9C-AC27-5E76-E87AC2E8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C didn’t have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statement,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>
                <a:ea typeface="宋体" panose="02010600030101010101" pitchFamily="2" charset="-122"/>
              </a:rPr>
              <a:t> statement could be used to exit from a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(d = 2; d &lt; n; d++)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% d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goto done;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done: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(d &lt;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 is divisible by %d\n", n, d);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 is prime\n", n);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BFA7E-DA50-E364-E880-B7A1790A5F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E020-718B-7E3A-412E-DF33F5D78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25C6F3-D23D-EB4C-95C1-2E245A00E88A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E2A98EB0-30F9-3266-C6CA-30B6C995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AD7C1A6D-EDF1-0517-1273-39F0C872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>
                <a:ea typeface="宋体" panose="02010600030101010101" pitchFamily="2" charset="-122"/>
              </a:rPr>
              <a:t> statement is rarely needed in everyday C programming. 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continue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>
                <a:ea typeface="宋体" panose="02010600030101010101" pitchFamily="2" charset="-122"/>
              </a:rPr>
              <a:t> statements—which are essentially restricted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>
                <a:ea typeface="宋体" panose="02010600030101010101" pitchFamily="2" charset="-122"/>
              </a:rPr>
              <a:t> statements—and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en-US" altLang="zh-CN">
                <a:ea typeface="宋体" panose="02010600030101010101" pitchFamily="2" charset="-122"/>
              </a:rPr>
              <a:t> function are sufficient to handle most situations that might require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>
                <a:ea typeface="宋体" panose="02010600030101010101" pitchFamily="2" charset="-122"/>
              </a:rPr>
              <a:t> in other languages.</a:t>
            </a:r>
          </a:p>
          <a:p>
            <a:r>
              <a:rPr lang="en-US" altLang="zh-CN">
                <a:ea typeface="宋体" panose="02010600030101010101" pitchFamily="2" charset="-122"/>
              </a:rPr>
              <a:t>Nonetheless,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>
                <a:ea typeface="宋体" panose="02010600030101010101" pitchFamily="2" charset="-122"/>
              </a:rPr>
              <a:t> statement can be helpful once in a while.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53F3C-3C6E-70A0-8718-A27C9C00C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AFB31-4714-7048-9532-CCF4A6526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9A424F-440A-AF4E-880D-4488395F7CB1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7C1AEB66-E2AE-F947-AF42-3E478C85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2E39478C-7712-C508-65D0-59BAC2BC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300">
                <a:ea typeface="宋体" panose="02010600030101010101" pitchFamily="2" charset="-122"/>
              </a:rPr>
              <a:t>Consider the problem of exiting a loop from within a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2300">
                <a:ea typeface="宋体" panose="02010600030101010101" pitchFamily="2" charset="-122"/>
              </a:rPr>
              <a:t> statement. </a:t>
            </a:r>
          </a:p>
          <a:p>
            <a:r>
              <a:rPr lang="en-US" altLang="zh-CN" sz="2300">
                <a:ea typeface="宋体" panose="02010600030101010101" pitchFamily="2" charset="-122"/>
              </a:rPr>
              <a:t>The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300">
                <a:ea typeface="宋体" panose="02010600030101010101" pitchFamily="2" charset="-122"/>
              </a:rPr>
              <a:t> statement doesn’t have the desired effect: it exits from the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2300">
                <a:ea typeface="宋体" panose="02010600030101010101" pitchFamily="2" charset="-122"/>
              </a:rPr>
              <a:t>, but not from the loop. </a:t>
            </a:r>
          </a:p>
          <a:p>
            <a:r>
              <a:rPr lang="en-US" altLang="zh-CN" sz="2300">
                <a:ea typeface="宋体" panose="02010600030101010101" pitchFamily="2" charset="-122"/>
              </a:rPr>
              <a:t>A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2300">
                <a:ea typeface="宋体" panose="02010600030101010101" pitchFamily="2" charset="-122"/>
              </a:rPr>
              <a:t> statement solves the problem: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(…)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switch (…)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goto loop_done;   /* break won't work here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loop_done: …</a:t>
            </a:r>
          </a:p>
          <a:p>
            <a:r>
              <a:rPr lang="en-US" altLang="zh-CN" sz="2300">
                <a:ea typeface="宋体" panose="02010600030101010101" pitchFamily="2" charset="-122"/>
              </a:rPr>
              <a:t>The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lang="en-US" altLang="zh-CN" sz="2300">
                <a:ea typeface="宋体" panose="02010600030101010101" pitchFamily="2" charset="-122"/>
              </a:rPr>
              <a:t> statement is also useful for exiting from nested loops.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6CDE7-2EAF-F170-12B8-AF2F82219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215CD-8D63-0000-4751-42FDE24F5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9B50EE-8FB2-7046-AE66-D712152519CC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5C6D5DFD-1708-733F-387F-E9FB81D0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Balancing a Checkbook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128109D-2B06-C858-A5D4-C123FF6B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Many simple interactive programs present the user with a list of commands to choose from.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Once a command is entered, the program performs the desired action, then prompts the user for another command.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This process continues until the user selects an “exit” or “quit” command.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heart of such a program will be a loop: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i="1">
                <a:ea typeface="宋体" panose="02010600030101010101" pitchFamily="2" charset="-122"/>
              </a:rPr>
              <a:t>prompt user to enter command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i="1">
                <a:ea typeface="宋体" panose="02010600030101010101" pitchFamily="2" charset="-122"/>
              </a:rPr>
              <a:t>read command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000" i="1">
                <a:ea typeface="宋体" panose="02010600030101010101" pitchFamily="2" charset="-122"/>
              </a:rPr>
              <a:t>execute command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58270-3F8D-436A-CA01-3A2B3BF4C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45FFD-C86D-2066-4B35-BC3E51C78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57C25B-5957-9A48-B752-ED34B259F3A5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F971D26C-3863-C956-5C65-C8709A5A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Balancing a Checkbook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0F4486CD-1B1D-6C8D-108A-214D2597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Executing the command will require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2600">
                <a:ea typeface="宋体" panose="02010600030101010101" pitchFamily="2" charset="-122"/>
              </a:rPr>
              <a:t> statement (or cascaded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600">
                <a:ea typeface="宋体" panose="02010600030101010101" pitchFamily="2" charset="-122"/>
              </a:rPr>
              <a:t> statement):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(;;)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i="1">
                <a:ea typeface="宋体" panose="02010600030101010101" pitchFamily="2" charset="-122"/>
              </a:rPr>
              <a:t>prompt user to enter command</a:t>
            </a:r>
            <a:r>
              <a:rPr lang="en-US" altLang="zh-CN" sz="220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200" i="1">
                <a:ea typeface="宋体" panose="02010600030101010101" pitchFamily="2" charset="-122"/>
              </a:rPr>
              <a:t>read command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switch (</a:t>
            </a:r>
            <a:r>
              <a:rPr lang="en-US" altLang="zh-CN" sz="2200" i="1">
                <a:ea typeface="宋体" panose="02010600030101010101" pitchFamily="2" charset="-122"/>
              </a:rPr>
              <a:t>command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</a:t>
            </a:r>
            <a:r>
              <a:rPr lang="en-US" altLang="zh-CN" sz="2200" i="1">
                <a:ea typeface="宋体" panose="02010600030101010101" pitchFamily="2" charset="-122"/>
              </a:rPr>
              <a:t>command</a:t>
            </a:r>
            <a:r>
              <a:rPr lang="en-US" altLang="zh-CN" sz="2200" baseline="-25000">
                <a:ea typeface="宋体" panose="02010600030101010101" pitchFamily="2" charset="-122"/>
              </a:rPr>
              <a:t>1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en-US" altLang="zh-CN" sz="2200" i="1">
                <a:ea typeface="宋体" panose="02010600030101010101" pitchFamily="2" charset="-122"/>
              </a:rPr>
              <a:t>perform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 i="1">
                <a:ea typeface="宋体" panose="02010600030101010101" pitchFamily="2" charset="-122"/>
              </a:rPr>
              <a:t>operation</a:t>
            </a:r>
            <a:r>
              <a:rPr lang="en-US" altLang="zh-CN" sz="2200" baseline="-25000">
                <a:ea typeface="宋体" panose="02010600030101010101" pitchFamily="2" charset="-122"/>
              </a:rPr>
              <a:t>1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</a:t>
            </a:r>
            <a:r>
              <a:rPr lang="en-US" altLang="zh-CN" sz="2200" i="1">
                <a:ea typeface="宋体" panose="02010600030101010101" pitchFamily="2" charset="-122"/>
              </a:rPr>
              <a:t>command</a:t>
            </a:r>
            <a:r>
              <a:rPr lang="en-US" altLang="zh-CN" sz="2200" baseline="-25000">
                <a:ea typeface="宋体" panose="02010600030101010101" pitchFamily="2" charset="-122"/>
              </a:rPr>
              <a:t>2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en-US" altLang="zh-CN" sz="2200" i="1">
                <a:ea typeface="宋体" panose="02010600030101010101" pitchFamily="2" charset="-122"/>
              </a:rPr>
              <a:t>perform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 i="1">
                <a:ea typeface="宋体" panose="02010600030101010101" pitchFamily="2" charset="-122"/>
              </a:rPr>
              <a:t>operation</a:t>
            </a:r>
            <a:r>
              <a:rPr lang="en-US" altLang="zh-CN" sz="2200" baseline="-25000">
                <a:ea typeface="宋体" panose="02010600030101010101" pitchFamily="2" charset="-122"/>
              </a:rPr>
              <a:t>2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.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.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</a:t>
            </a:r>
            <a:r>
              <a:rPr lang="en-US" altLang="zh-CN" sz="2200" i="1">
                <a:ea typeface="宋体" panose="02010600030101010101" pitchFamily="2" charset="-122"/>
              </a:rPr>
              <a:t>command</a:t>
            </a:r>
            <a:r>
              <a:rPr lang="en-US" altLang="zh-CN" sz="2200" i="1" baseline="-25000">
                <a:ea typeface="宋体" panose="02010600030101010101" pitchFamily="2" charset="-122"/>
              </a:rPr>
              <a:t>n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en-US" altLang="zh-CN" sz="2200" i="1">
                <a:ea typeface="宋体" panose="02010600030101010101" pitchFamily="2" charset="-122"/>
              </a:rPr>
              <a:t>perform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 i="1">
                <a:ea typeface="宋体" panose="02010600030101010101" pitchFamily="2" charset="-122"/>
              </a:rPr>
              <a:t>operation</a:t>
            </a:r>
            <a:r>
              <a:rPr lang="en-US" altLang="zh-CN" sz="2200" i="1" baseline="-25000">
                <a:ea typeface="宋体" panose="02010600030101010101" pitchFamily="2" charset="-122"/>
              </a:rPr>
              <a:t>n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default: </a:t>
            </a:r>
            <a:r>
              <a:rPr lang="en-US" altLang="zh-CN" sz="2200" i="1">
                <a:ea typeface="宋体" panose="02010600030101010101" pitchFamily="2" charset="-122"/>
              </a:rPr>
              <a:t>print error message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33529-931D-6B82-BDCD-3C1DE8C44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CBB8B-7F8C-6D12-A696-F6DA5D721F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B897F6-D10E-5C41-A3CF-8E886D95A8AE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1414443C-F307-5EA1-1970-8E9159D5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Balancing a Checkbook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6778F41-57E3-7B83-3511-9CE9F166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checking.c</a:t>
            </a:r>
            <a:r>
              <a:rPr lang="en-US" altLang="zh-CN">
                <a:ea typeface="宋体" panose="02010600030101010101" pitchFamily="2" charset="-122"/>
              </a:rPr>
              <a:t> program, which maintains a checkbook balance, uses a loop of this type.</a:t>
            </a:r>
          </a:p>
          <a:p>
            <a:r>
              <a:rPr lang="en-US" altLang="zh-CN">
                <a:ea typeface="宋体" panose="02010600030101010101" pitchFamily="2" charset="-122"/>
              </a:rPr>
              <a:t>The user is allowed to clear the account balance, credit money to the account, debit money from the account, display the current balance, and exit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83981-674A-F687-71C1-08575AEB4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951A-1849-04FE-0350-E81DEF1662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8BD3D6-5E56-CB44-88E9-1F8B374141CE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C7D2415C-5D4A-41AA-16BE-7B997B29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Balancing a Checkbook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0B8A9377-48F3-8DF2-EBCD-03680E48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 ACME checkbook-balancing program ***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Commands: 0=clear, 1=credit, 2=debit, 3=balance, 4=exit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credit: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1042.56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debit: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133.79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credit: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1754.32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debit: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1400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debit: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68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amount of debit: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50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Current balance: $1145.09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command: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579AC-4326-26FF-43C9-84C9A867A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CD6E0-7FC0-F6A5-87FB-3F6BAE7D6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9AE21C-1EF0-2640-BCBF-0A27B20FC0F9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269067E0-C52B-58DF-42B6-881F4CC0B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checking.c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Balances a checkbook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cmd;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float balance = 0.0f, credit, debit;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printf("*** ACME checkbook-balancing program ***\n");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printf("Commands: 0=clear, 1=credit, 2=debit,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printf("3=balance, 4=exit\n\n");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command: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scanf("%d", &amp;cmd);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switch (cmd)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0: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balance = 0.0f;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98DE1-3700-7F1D-3C32-795FF85B7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59362-3992-143B-2CCA-D14190B0F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9B9BE8-2612-7A4C-B320-FAED05F6980B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D56A130C-1B21-0B82-F9A6-E0949746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1: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printf("Enter amount of credit: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scanf("%f", &amp;credit);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balance += credit;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2: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printf("Enter amount of debit: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scanf("%f", &amp;debit);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balance -= debit;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3: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printf("Current balance: $%.2f\n", balance);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4: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default: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printf("Commands: 0=clear, 1=credit, 2=debit,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printf("3=balance, 4=exit\n\n");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sz="17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FFA28-55DD-D6BA-4AD1-61E5AC1F9A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D5EE5-ECDA-90FF-5F16-D98FAB1CA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9AF1A6-A4CA-E14C-8080-323168E5C936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5C0BF50-03FA-97F0-81AB-8CCA11F2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Null Statement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7B84277C-AD19-0012-1AE3-3F959D66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statement can be </a:t>
            </a:r>
            <a:r>
              <a:rPr lang="en-US" altLang="zh-CN" b="1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—devoid of symbols except for the semicolon at the end. </a:t>
            </a:r>
          </a:p>
          <a:p>
            <a:r>
              <a:rPr lang="en-US" altLang="zh-CN">
                <a:ea typeface="宋体" panose="02010600030101010101" pitchFamily="2" charset="-122"/>
              </a:rPr>
              <a:t>The following line contains three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0; ; j = 1;</a:t>
            </a:r>
          </a:p>
          <a:p>
            <a:r>
              <a:rPr lang="en-US" altLang="zh-CN">
                <a:ea typeface="宋体" panose="02010600030101010101" pitchFamily="2" charset="-122"/>
              </a:rPr>
              <a:t>The null statement is primarily good for one thing: writing loops whose bodies are empty.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B18CE-5743-6C63-949F-B9F46AFBE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B60DF-2731-4C02-2379-3D7372567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D19EAF-210A-934E-ABB1-C189173A62A8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B5CEE98-B43E-2248-69EA-CEB9278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10F98C5-4B9C-BAAF-1115-0D90CABA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A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2500">
                <a:ea typeface="宋体" panose="02010600030101010101" pitchFamily="2" charset="-122"/>
              </a:rPr>
              <a:t> statement that computes the smallest power of 2 that is greater than or equal to a number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5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1;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&lt; n)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 = i * 2;</a:t>
            </a:r>
          </a:p>
          <a:p>
            <a:pPr>
              <a:spcBef>
                <a:spcPts val="500"/>
              </a:spcBef>
            </a:pPr>
            <a:r>
              <a:rPr lang="en-US" altLang="zh-CN" sz="2500">
                <a:ea typeface="宋体" panose="02010600030101010101" pitchFamily="2" charset="-122"/>
              </a:rPr>
              <a:t>A trace of the loop when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500">
                <a:ea typeface="宋体" panose="02010600030101010101" pitchFamily="2" charset="-122"/>
              </a:rPr>
              <a:t> has the value 10: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1;</a:t>
            </a:r>
            <a:r>
              <a:rPr lang="en-US" altLang="zh-CN" sz="1900">
                <a:ea typeface="宋体" panose="02010600030101010101" pitchFamily="2" charset="-122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is now 1.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ea typeface="宋体" panose="02010600030101010101" pitchFamily="2" charset="-122"/>
              </a:rPr>
              <a:t>	Is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>
                <a:ea typeface="宋体" panose="02010600030101010101" pitchFamily="2" charset="-122"/>
              </a:rPr>
              <a:t>?		Yes; continue.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i * 2;	</a:t>
            </a:r>
            <a:r>
              <a:rPr lang="en-US" altLang="zh-CN" sz="1900">
                <a:ea typeface="宋体" panose="02010600030101010101" pitchFamily="2" charset="-122"/>
              </a:rPr>
              <a:t>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is now 2.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ea typeface="宋体" panose="02010600030101010101" pitchFamily="2" charset="-122"/>
              </a:rPr>
              <a:t>	Is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>
                <a:ea typeface="宋体" panose="02010600030101010101" pitchFamily="2" charset="-122"/>
              </a:rPr>
              <a:t>?		Yes; continue.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i * 2;</a:t>
            </a:r>
            <a:r>
              <a:rPr lang="en-US" altLang="zh-CN" sz="1900">
                <a:ea typeface="宋体" panose="02010600030101010101" pitchFamily="2" charset="-122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is now 4.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ea typeface="宋体" panose="02010600030101010101" pitchFamily="2" charset="-122"/>
              </a:rPr>
              <a:t>	Is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>
                <a:ea typeface="宋体" panose="02010600030101010101" pitchFamily="2" charset="-122"/>
              </a:rPr>
              <a:t>?		Yes; continue.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i * 2;	</a:t>
            </a:r>
            <a:r>
              <a:rPr lang="en-US" altLang="zh-CN" sz="1900">
                <a:ea typeface="宋体" panose="02010600030101010101" pitchFamily="2" charset="-122"/>
              </a:rPr>
              <a:t>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is now 8.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ea typeface="宋体" panose="02010600030101010101" pitchFamily="2" charset="-122"/>
              </a:rPr>
              <a:t>	Is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>
                <a:ea typeface="宋体" panose="02010600030101010101" pitchFamily="2" charset="-122"/>
              </a:rPr>
              <a:t>?		Yes; continue.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i * 2;</a:t>
            </a:r>
            <a:r>
              <a:rPr lang="en-US" altLang="zh-CN" sz="1900">
                <a:ea typeface="宋体" panose="02010600030101010101" pitchFamily="2" charset="-122"/>
              </a:rPr>
              <a:t>		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is now 16.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900">
                <a:ea typeface="宋体" panose="02010600030101010101" pitchFamily="2" charset="-122"/>
              </a:rPr>
              <a:t>	Is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900">
                <a:ea typeface="宋体" panose="02010600030101010101" pitchFamily="2" charset="-122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900">
                <a:ea typeface="宋体" panose="02010600030101010101" pitchFamily="2" charset="-122"/>
              </a:rPr>
              <a:t>?		No; exit from loop.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838AD-1BC0-0449-E32A-411147550E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1C23-A022-E59A-8DE8-43325DF0A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22CAFB-D07D-EC4E-BF7B-1558452D8792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AFFC671C-61C3-6C34-AC05-395FAD7A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Null Statement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1AF770EC-C855-4250-B18C-76D3C98E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the following prime-finding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(d = 2; d &lt; n; d++)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% d == 0)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break;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condition is moved into the loop’s controlling expression, the body of the loop becomes empty: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(d = 2; d &lt; n &amp;&amp; n % d != 0; d++)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empty loop body */ ;</a:t>
            </a:r>
          </a:p>
          <a:p>
            <a:r>
              <a:rPr lang="en-US" altLang="zh-CN">
                <a:ea typeface="宋体" panose="02010600030101010101" pitchFamily="2" charset="-122"/>
              </a:rPr>
              <a:t>To avoid confusion, C programmers customarily put the null statement on a line by itself.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91008-02E3-29AA-A55D-76F28F9EE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57122-676D-677C-8AC9-607F7756C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412DD5-63E3-D94C-8895-F8132F4D4CBF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5F73396-1FAE-FCA4-27CD-07A687B8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Null Statement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EB6C46CE-53A5-81CA-7F15-F4B65A37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Accidentally putting a semicolon after the parentheses in an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200">
                <a:ea typeface="宋体" panose="02010600030101010101" pitchFamily="2" charset="-122"/>
              </a:rPr>
              <a:t>,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2200">
                <a:ea typeface="宋体" panose="02010600030101010101" pitchFamily="2" charset="-122"/>
              </a:rPr>
              <a:t>, or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200">
                <a:ea typeface="宋体" panose="02010600030101010101" pitchFamily="2" charset="-122"/>
              </a:rPr>
              <a:t> statement creates a null statement.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Example 1: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(d == 0);                          /*** WRONG ***/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printf("Error: Division by zero\n");</a:t>
            </a:r>
          </a:p>
          <a:p>
            <a:pPr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The call of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>
                <a:ea typeface="宋体" panose="02010600030101010101" pitchFamily="2" charset="-122"/>
              </a:rPr>
              <a:t> isn’t inside the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200">
                <a:ea typeface="宋体" panose="02010600030101010101" pitchFamily="2" charset="-122"/>
              </a:rPr>
              <a:t> statement, so it’s performed regardless of whether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>
                <a:ea typeface="宋体" panose="02010600030101010101" pitchFamily="2" charset="-122"/>
              </a:rPr>
              <a:t> is equal to 0.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Example 2: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10;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&gt; 0);                        /*** WRONG ***/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--i;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The extra semicolon creates an infinite loop.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E9965-430E-E848-22DF-D01333C34F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8F5CC-42D0-5DB9-67C7-4476CDBF1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9997EE-248C-2B47-AFAD-D884D08C2C16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C5BFB134-04C9-9449-9647-4698FCEE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Null Statement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3418FC99-4ED5-F60B-D478-1FB097B0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Example 3: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(--i &gt; 0);            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The loop body is executed only once; the message printed is: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 minus 0 and counting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Example 4: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 = 10; i &gt; 0; i--);   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Again, the loop body is executed only once, and the same message is printed as in Example 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EFDB4-520B-8793-A945-E9C6EAF1D7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0AB2E-54F2-3D89-80D4-0722A5D1D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4D566-4A91-2F4A-9728-1C2EF3EB0E5E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91B6E59-3442-1019-630F-B83CDD74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0B575BB-3B2A-AC8A-AF6B-3B87D642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Although the loop body must be a single statement, that’s merely a technicality. 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multiple statements are needed, use braces to create a single compound statement: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&gt; 0)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i--;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Some programmers always use braces, even when they’re not strictly necessary: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&lt; n)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 = i * 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01B12-C7E0-20DF-0BE0-83A8FB3DAB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B28A0-37AF-1DD6-CC0B-3FE039044F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D8371-B26F-2A4D-91CC-9E776456602A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65B108D-4D83-0FD4-F028-456CD80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7D05859-3EEF-9A42-C2D5-D969B8E3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following statements display a series of “countdown” messages: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(i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printf("T minus %d and counting\n",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i--;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ea typeface="宋体" panose="02010600030101010101" pitchFamily="2" charset="-122"/>
              </a:rPr>
              <a:t>The final message printed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minus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counting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46B12-F238-B852-50E0-4181C9121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5BC9D-1DB3-94D6-48F4-F6D0D1DF2F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650AC9-0B7A-9742-87B8-2D217EDFC1A8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CBD5BF-7AAD-57A5-6FF4-97253F7D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39E3-8EAB-98DE-34B7-E4E39C9E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Observations about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controlling expression is false when a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dirty="0">
                <a:ea typeface="+mn-ea"/>
                <a:cs typeface="+mn-cs"/>
              </a:rPr>
              <a:t> loop terminates. Thus, when a loop controlled by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dirty="0">
                <a:ea typeface="+mn-ea"/>
                <a:cs typeface="+mn-cs"/>
              </a:rPr>
              <a:t> terminates,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ea typeface="+mn-ea"/>
                <a:cs typeface="+mn-cs"/>
              </a:rPr>
              <a:t> must be less than or equal to 0.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body of a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dirty="0">
                <a:ea typeface="+mn-ea"/>
                <a:cs typeface="+mn-cs"/>
              </a:rPr>
              <a:t> loop may not be executed at all, because the controlling expression is tested </a:t>
            </a:r>
            <a:r>
              <a:rPr lang="en-US" i="1" dirty="0">
                <a:ea typeface="+mn-ea"/>
                <a:cs typeface="+mn-cs"/>
              </a:rPr>
              <a:t>before</a:t>
            </a:r>
            <a:r>
              <a:rPr lang="en-US" dirty="0">
                <a:ea typeface="+mn-ea"/>
                <a:cs typeface="+mn-cs"/>
              </a:rPr>
              <a:t> the body is executed.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dirty="0">
                <a:ea typeface="+mn-ea"/>
                <a:cs typeface="+mn-cs"/>
              </a:rPr>
              <a:t> statement can often be written in a variety of ways. A more concise version of the countdown loop: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("T minus %d and counting\n",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--);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9C0E5-F4FB-FF3C-BBF9-88748009A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D241-0B60-EF72-4F46-B410B8F5CA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48D223-D386-CA4D-ABB9-C8B4EB367BED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2540</TotalTime>
  <Words>6411</Words>
  <Application>Microsoft Macintosh PowerPoint</Application>
  <PresentationFormat>全屏显示(4:3)</PresentationFormat>
  <Paragraphs>767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6" baseType="lpstr">
      <vt:lpstr>Times New Roman</vt:lpstr>
      <vt:lpstr>Arial</vt:lpstr>
      <vt:lpstr>Courier New</vt:lpstr>
      <vt:lpstr>tm2</vt:lpstr>
      <vt:lpstr>Chapter 6</vt:lpstr>
      <vt:lpstr>Iteration Statements</vt:lpstr>
      <vt:lpstr>Iteration Statements</vt:lpstr>
      <vt:lpstr>The while Statement</vt:lpstr>
      <vt:lpstr>The while Statement</vt:lpstr>
      <vt:lpstr>The while Statement</vt:lpstr>
      <vt:lpstr>The while Statement</vt:lpstr>
      <vt:lpstr>The while Statement</vt:lpstr>
      <vt:lpstr>The while Statement</vt:lpstr>
      <vt:lpstr>Infinite Loops</vt:lpstr>
      <vt:lpstr>Program: Printing a Table of Squares</vt:lpstr>
      <vt:lpstr>PowerPoint 演示文稿</vt:lpstr>
      <vt:lpstr>Program: Summing a Series of Numbers</vt:lpstr>
      <vt:lpstr>PowerPoint 演示文稿</vt:lpstr>
      <vt:lpstr>The do Statement</vt:lpstr>
      <vt:lpstr>The do Statement</vt:lpstr>
      <vt:lpstr>The do Statement</vt:lpstr>
      <vt:lpstr>Program: Calculating the Number of Digits in an Integer</vt:lpstr>
      <vt:lpstr>PowerPoint 演示文稿</vt:lpstr>
      <vt:lpstr>The for Statement</vt:lpstr>
      <vt:lpstr>The for Statement</vt:lpstr>
      <vt:lpstr>The for Statement</vt:lpstr>
      <vt:lpstr>The for Statement</vt:lpstr>
      <vt:lpstr>The for Statement</vt:lpstr>
      <vt:lpstr>for Statement Idioms</vt:lpstr>
      <vt:lpstr>for Statement Idioms</vt:lpstr>
      <vt:lpstr>Omitting Expressions in a for Statement</vt:lpstr>
      <vt:lpstr>Omitting Expressions in a for Statement</vt:lpstr>
      <vt:lpstr>Omitting Expressions in a for Statement</vt:lpstr>
      <vt:lpstr>for Statements in C99</vt:lpstr>
      <vt:lpstr>for Statements in C99</vt:lpstr>
      <vt:lpstr>for Statements in C99</vt:lpstr>
      <vt:lpstr>The Comma Operator</vt:lpstr>
      <vt:lpstr>The Comma Operator</vt:lpstr>
      <vt:lpstr>The Comma Operator</vt:lpstr>
      <vt:lpstr>The Comma Operator</vt:lpstr>
      <vt:lpstr>Program: Printing a Table of Squares (Revisited)</vt:lpstr>
      <vt:lpstr>PowerPoint 演示文稿</vt:lpstr>
      <vt:lpstr>Program: Printing a Table of Squares (Revisited)</vt:lpstr>
      <vt:lpstr>PowerPoint 演示文稿</vt:lpstr>
      <vt:lpstr>Exiting from a Loop</vt:lpstr>
      <vt:lpstr>The break Statement</vt:lpstr>
      <vt:lpstr>The break Statement</vt:lpstr>
      <vt:lpstr>The break Statement</vt:lpstr>
      <vt:lpstr>The break Statement</vt:lpstr>
      <vt:lpstr>The continue Statement</vt:lpstr>
      <vt:lpstr>The continue Statement</vt:lpstr>
      <vt:lpstr>The continue Statement</vt:lpstr>
      <vt:lpstr>The goto Statement</vt:lpstr>
      <vt:lpstr>The goto Statement</vt:lpstr>
      <vt:lpstr>The goto Statement</vt:lpstr>
      <vt:lpstr>The goto Statement</vt:lpstr>
      <vt:lpstr>Program: Balancing a Checkbook</vt:lpstr>
      <vt:lpstr>Program: Balancing a Checkbook</vt:lpstr>
      <vt:lpstr>Program: Balancing a Checkbook</vt:lpstr>
      <vt:lpstr>Program: Balancing a Checkbook</vt:lpstr>
      <vt:lpstr>PowerPoint 演示文稿</vt:lpstr>
      <vt:lpstr>PowerPoint 演示文稿</vt:lpstr>
      <vt:lpstr>The Null Statement</vt:lpstr>
      <vt:lpstr>The Null Statement</vt:lpstr>
      <vt:lpstr>The Null Statement</vt:lpstr>
      <vt:lpstr>The Null Statement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778</cp:revision>
  <cp:lastPrinted>1999-11-08T20:52:53Z</cp:lastPrinted>
  <dcterms:created xsi:type="dcterms:W3CDTF">1999-08-24T18:39:05Z</dcterms:created>
  <dcterms:modified xsi:type="dcterms:W3CDTF">2022-09-26T10:49:09Z</dcterms:modified>
</cp:coreProperties>
</file>