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94"/>
  </p:notesMasterIdLst>
  <p:sldIdLst>
    <p:sldId id="282" r:id="rId2"/>
    <p:sldId id="448" r:id="rId3"/>
    <p:sldId id="449" r:id="rId4"/>
    <p:sldId id="450" r:id="rId5"/>
    <p:sldId id="451" r:id="rId6"/>
    <p:sldId id="452" r:id="rId7"/>
    <p:sldId id="547" r:id="rId8"/>
    <p:sldId id="453" r:id="rId9"/>
    <p:sldId id="554" r:id="rId10"/>
    <p:sldId id="454" r:id="rId11"/>
    <p:sldId id="455" r:id="rId12"/>
    <p:sldId id="456" r:id="rId13"/>
    <p:sldId id="457" r:id="rId14"/>
    <p:sldId id="458" r:id="rId15"/>
    <p:sldId id="459" r:id="rId16"/>
    <p:sldId id="549" r:id="rId17"/>
    <p:sldId id="460" r:id="rId18"/>
    <p:sldId id="557" r:id="rId19"/>
    <p:sldId id="461" r:id="rId20"/>
    <p:sldId id="555" r:id="rId21"/>
    <p:sldId id="462" r:id="rId22"/>
    <p:sldId id="463" r:id="rId23"/>
    <p:sldId id="464" r:id="rId24"/>
    <p:sldId id="465" r:id="rId25"/>
    <p:sldId id="466" r:id="rId26"/>
    <p:sldId id="467" r:id="rId27"/>
    <p:sldId id="468" r:id="rId28"/>
    <p:sldId id="469" r:id="rId29"/>
    <p:sldId id="470" r:id="rId30"/>
    <p:sldId id="471" r:id="rId31"/>
    <p:sldId id="548" r:id="rId32"/>
    <p:sldId id="472" r:id="rId33"/>
    <p:sldId id="473" r:id="rId34"/>
    <p:sldId id="474" r:id="rId35"/>
    <p:sldId id="550" r:id="rId36"/>
    <p:sldId id="475" r:id="rId37"/>
    <p:sldId id="476" r:id="rId38"/>
    <p:sldId id="477" r:id="rId39"/>
    <p:sldId id="478" r:id="rId40"/>
    <p:sldId id="479" r:id="rId41"/>
    <p:sldId id="480" r:id="rId42"/>
    <p:sldId id="481" r:id="rId43"/>
    <p:sldId id="482" r:id="rId44"/>
    <p:sldId id="483" r:id="rId45"/>
    <p:sldId id="484" r:id="rId46"/>
    <p:sldId id="485" r:id="rId47"/>
    <p:sldId id="486" r:id="rId48"/>
    <p:sldId id="545" r:id="rId49"/>
    <p:sldId id="487" r:id="rId50"/>
    <p:sldId id="488" r:id="rId51"/>
    <p:sldId id="489" r:id="rId52"/>
    <p:sldId id="490" r:id="rId53"/>
    <p:sldId id="491" r:id="rId54"/>
    <p:sldId id="492" r:id="rId55"/>
    <p:sldId id="493" r:id="rId56"/>
    <p:sldId id="494" r:id="rId57"/>
    <p:sldId id="495" r:id="rId58"/>
    <p:sldId id="496" r:id="rId59"/>
    <p:sldId id="497" r:id="rId60"/>
    <p:sldId id="498" r:id="rId61"/>
    <p:sldId id="500" r:id="rId62"/>
    <p:sldId id="501" r:id="rId63"/>
    <p:sldId id="502" r:id="rId64"/>
    <p:sldId id="503" r:id="rId65"/>
    <p:sldId id="504" r:id="rId66"/>
    <p:sldId id="505" r:id="rId67"/>
    <p:sldId id="506" r:id="rId68"/>
    <p:sldId id="507" r:id="rId69"/>
    <p:sldId id="508" r:id="rId70"/>
    <p:sldId id="509" r:id="rId71"/>
    <p:sldId id="510" r:id="rId72"/>
    <p:sldId id="556" r:id="rId73"/>
    <p:sldId id="511" r:id="rId74"/>
    <p:sldId id="537" r:id="rId75"/>
    <p:sldId id="552" r:id="rId76"/>
    <p:sldId id="553" r:id="rId77"/>
    <p:sldId id="539" r:id="rId78"/>
    <p:sldId id="540" r:id="rId79"/>
    <p:sldId id="541" r:id="rId80"/>
    <p:sldId id="542" r:id="rId81"/>
    <p:sldId id="543" r:id="rId82"/>
    <p:sldId id="544" r:id="rId83"/>
    <p:sldId id="512" r:id="rId84"/>
    <p:sldId id="546" r:id="rId85"/>
    <p:sldId id="513" r:id="rId86"/>
    <p:sldId id="514" r:id="rId87"/>
    <p:sldId id="551" r:id="rId88"/>
    <p:sldId id="515" r:id="rId89"/>
    <p:sldId id="516" r:id="rId90"/>
    <p:sldId id="517" r:id="rId91"/>
    <p:sldId id="518" r:id="rId92"/>
    <p:sldId id="519" r:id="rId93"/>
  </p:sldIdLst>
  <p:sldSz cx="9144000" cy="6858000" type="screen4x3"/>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6" autoAdjust="0"/>
    <p:restoredTop sz="94674"/>
  </p:normalViewPr>
  <p:slideViewPr>
    <p:cSldViewPr>
      <p:cViewPr varScale="1">
        <p:scale>
          <a:sx n="119" d="100"/>
          <a:sy n="119" d="100"/>
        </p:scale>
        <p:origin x="189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BC623E2-1B2F-362B-F291-4C0A79858D90}"/>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624FDF98-3567-2419-28A4-37943A8B7837}"/>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07524" name="Rectangle 4">
            <a:extLst>
              <a:ext uri="{FF2B5EF4-FFF2-40B4-BE49-F238E27FC236}">
                <a16:creationId xmlns:a16="http://schemas.microsoft.com/office/drawing/2014/main" id="{2D400149-8F97-6514-AD1D-5FAC946F995F}"/>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ACB76660-D7DF-D759-6074-C4F6D4CD4370}"/>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a:extLst>
              <a:ext uri="{FF2B5EF4-FFF2-40B4-BE49-F238E27FC236}">
                <a16:creationId xmlns:a16="http://schemas.microsoft.com/office/drawing/2014/main" id="{EDE71BA9-740B-D6CA-B404-7FDC795D1D9D}"/>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1C73982E-913E-5E71-94A0-B1B60D9EE610}"/>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EAA9EFD4-AC6B-C443-AFED-EBF074AD099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4581236F-3C82-A2EE-6C19-E66BC7DA9D5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B55C3AC-B2FD-3CA0-046A-588CBA5AD9C3}"/>
              </a:ext>
            </a:extLst>
          </p:cNvPr>
          <p:cNvSpPr>
            <a:spLocks noGrp="1"/>
          </p:cNvSpPr>
          <p:nvPr>
            <p:ph type="sldNum" sz="quarter" idx="11"/>
          </p:nvPr>
        </p:nvSpPr>
        <p:spPr/>
        <p:txBody>
          <a:bodyPr/>
          <a:lstStyle>
            <a:lvl1pPr>
              <a:defRPr/>
            </a:lvl1pPr>
          </a:lstStyle>
          <a:p>
            <a:fld id="{B713BB27-14D1-1647-9A1C-B1EF734F8B5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62393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132958BE-9925-78D7-C9CF-8E197AE7EC9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639062E-935D-4E68-E374-00F34C8DD5C0}"/>
              </a:ext>
            </a:extLst>
          </p:cNvPr>
          <p:cNvSpPr>
            <a:spLocks noGrp="1"/>
          </p:cNvSpPr>
          <p:nvPr>
            <p:ph type="sldNum" sz="quarter" idx="11"/>
          </p:nvPr>
        </p:nvSpPr>
        <p:spPr/>
        <p:txBody>
          <a:bodyPr/>
          <a:lstStyle>
            <a:lvl1pPr>
              <a:defRPr/>
            </a:lvl1pPr>
          </a:lstStyle>
          <a:p>
            <a:fld id="{E673B7A9-4660-124D-A050-E99C0C6B78F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76319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1702BFC-5D06-6D5F-25CB-6C208D5301E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FB09374-0939-7738-48DA-E12377D32131}"/>
              </a:ext>
            </a:extLst>
          </p:cNvPr>
          <p:cNvSpPr>
            <a:spLocks noGrp="1"/>
          </p:cNvSpPr>
          <p:nvPr>
            <p:ph type="sldNum" sz="quarter" idx="11"/>
          </p:nvPr>
        </p:nvSpPr>
        <p:spPr/>
        <p:txBody>
          <a:bodyPr/>
          <a:lstStyle>
            <a:lvl1pPr>
              <a:defRPr/>
            </a:lvl1pPr>
          </a:lstStyle>
          <a:p>
            <a:fld id="{27E20CF0-CD7B-E843-9C26-9526C33F562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67353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5066581B-77CE-5B64-F752-719D61413C3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56F20AB-7DAC-3A2F-647A-8D6964788DEC}"/>
              </a:ext>
            </a:extLst>
          </p:cNvPr>
          <p:cNvSpPr>
            <a:spLocks noGrp="1"/>
          </p:cNvSpPr>
          <p:nvPr>
            <p:ph type="sldNum" sz="quarter" idx="11"/>
          </p:nvPr>
        </p:nvSpPr>
        <p:spPr/>
        <p:txBody>
          <a:bodyPr/>
          <a:lstStyle>
            <a:lvl1pPr>
              <a:defRPr/>
            </a:lvl1pPr>
          </a:lstStyle>
          <a:p>
            <a:fld id="{0BFAF7DF-3FE1-384B-927B-1CA2D52BD7C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1849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F6C94F55-5AB3-9E07-BBB1-E1B27839DB0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82A8DAD-4C53-324E-1FCB-FD5B3DAC316B}"/>
              </a:ext>
            </a:extLst>
          </p:cNvPr>
          <p:cNvSpPr>
            <a:spLocks noGrp="1"/>
          </p:cNvSpPr>
          <p:nvPr>
            <p:ph type="sldNum" sz="quarter" idx="11"/>
          </p:nvPr>
        </p:nvSpPr>
        <p:spPr/>
        <p:txBody>
          <a:bodyPr/>
          <a:lstStyle>
            <a:lvl1pPr>
              <a:defRPr/>
            </a:lvl1pPr>
          </a:lstStyle>
          <a:p>
            <a:fld id="{A39AAB59-4703-1842-942A-FD06919280E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25398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C349A94-E549-23E6-489B-B360B7EAA79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25356A72-CDEE-1074-6E35-20793E8BC1A8}"/>
              </a:ext>
            </a:extLst>
          </p:cNvPr>
          <p:cNvSpPr>
            <a:spLocks noGrp="1"/>
          </p:cNvSpPr>
          <p:nvPr>
            <p:ph type="sldNum" sz="quarter" idx="11"/>
          </p:nvPr>
        </p:nvSpPr>
        <p:spPr/>
        <p:txBody>
          <a:bodyPr/>
          <a:lstStyle>
            <a:lvl1pPr>
              <a:defRPr/>
            </a:lvl1pPr>
          </a:lstStyle>
          <a:p>
            <a:fld id="{F6461230-B420-5E45-B904-0DD15BF337E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67101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D47E376-1762-F38E-FD76-ACB18941F5A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82AE1573-4E20-B11E-7054-BD36CA36C000}"/>
              </a:ext>
            </a:extLst>
          </p:cNvPr>
          <p:cNvSpPr>
            <a:spLocks noGrp="1"/>
          </p:cNvSpPr>
          <p:nvPr>
            <p:ph type="sldNum" sz="quarter" idx="11"/>
          </p:nvPr>
        </p:nvSpPr>
        <p:spPr/>
        <p:txBody>
          <a:bodyPr/>
          <a:lstStyle>
            <a:lvl1pPr>
              <a:defRPr/>
            </a:lvl1pPr>
          </a:lstStyle>
          <a:p>
            <a:fld id="{4DC182F1-6A12-4D41-8C58-81C8F538170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37159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BA4EBDA-6CA1-B1C4-C7DB-D0B212D8D99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0233EC33-719B-AA01-7F71-21154CD6A692}"/>
              </a:ext>
            </a:extLst>
          </p:cNvPr>
          <p:cNvSpPr>
            <a:spLocks noGrp="1"/>
          </p:cNvSpPr>
          <p:nvPr>
            <p:ph type="sldNum" sz="quarter" idx="11"/>
          </p:nvPr>
        </p:nvSpPr>
        <p:spPr/>
        <p:txBody>
          <a:bodyPr/>
          <a:lstStyle>
            <a:lvl1pPr>
              <a:defRPr/>
            </a:lvl1pPr>
          </a:lstStyle>
          <a:p>
            <a:fld id="{CEC2D51C-694B-A745-A215-951F1F287998}"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12062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37919E-FC0A-AAB0-38F4-0ECD14692685}"/>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161BA39C-194C-D8E8-1264-272D97EFE3FA}"/>
              </a:ext>
            </a:extLst>
          </p:cNvPr>
          <p:cNvSpPr>
            <a:spLocks noGrp="1"/>
          </p:cNvSpPr>
          <p:nvPr>
            <p:ph type="sldNum" sz="quarter" idx="11"/>
          </p:nvPr>
        </p:nvSpPr>
        <p:spPr/>
        <p:txBody>
          <a:bodyPr/>
          <a:lstStyle>
            <a:lvl1pPr>
              <a:defRPr/>
            </a:lvl1pPr>
          </a:lstStyle>
          <a:p>
            <a:fld id="{3633B46E-5396-3E41-9195-504CADFC1A8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35623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4965E2D3-1D69-EA89-E992-989016469CF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F82F6DD9-B21B-6785-6E40-C021FB07136B}"/>
              </a:ext>
            </a:extLst>
          </p:cNvPr>
          <p:cNvSpPr>
            <a:spLocks noGrp="1"/>
          </p:cNvSpPr>
          <p:nvPr>
            <p:ph type="sldNum" sz="quarter" idx="11"/>
          </p:nvPr>
        </p:nvSpPr>
        <p:spPr/>
        <p:txBody>
          <a:bodyPr/>
          <a:lstStyle>
            <a:lvl1pPr>
              <a:defRPr/>
            </a:lvl1pPr>
          </a:lstStyle>
          <a:p>
            <a:fld id="{5D14E32B-01CA-2C48-84FA-90F2151A427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519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5285559C-0D8B-1E31-6FAF-C57058A539A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9418A135-9DAD-B7CD-8389-5E84891C0C39}"/>
              </a:ext>
            </a:extLst>
          </p:cNvPr>
          <p:cNvSpPr>
            <a:spLocks noGrp="1"/>
          </p:cNvSpPr>
          <p:nvPr>
            <p:ph type="sldNum" sz="quarter" idx="11"/>
          </p:nvPr>
        </p:nvSpPr>
        <p:spPr/>
        <p:txBody>
          <a:bodyPr/>
          <a:lstStyle>
            <a:lvl1pPr>
              <a:defRPr/>
            </a:lvl1pPr>
          </a:lstStyle>
          <a:p>
            <a:fld id="{DD1FF9AC-E55C-1E4F-A493-A7D2CCAF461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01091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4197863-5BF8-2BBD-96A9-212FC9FECAF8}"/>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AC85F3EC-90D6-0097-5646-8F3547C31FCE}"/>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4341" name="Rectangle 5">
            <a:extLst>
              <a:ext uri="{FF2B5EF4-FFF2-40B4-BE49-F238E27FC236}">
                <a16:creationId xmlns:a16="http://schemas.microsoft.com/office/drawing/2014/main" id="{4AD7862A-5F5D-EA08-D44C-68C5645921CB}"/>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a:defRPr/>
            </a:pPr>
            <a:r>
              <a:rPr lang="en-US"/>
              <a:t>Copyright © 2008 W. W. Norton &amp; Company.</a:t>
            </a:r>
          </a:p>
          <a:p>
            <a:pPr>
              <a:defRPr/>
            </a:pPr>
            <a:r>
              <a:rPr lang="en-US"/>
              <a:t>All rights reserved.</a:t>
            </a:r>
            <a:endParaRPr lang="en-US" sz="1400"/>
          </a:p>
        </p:txBody>
      </p:sp>
      <p:sp>
        <p:nvSpPr>
          <p:cNvPr id="14342" name="Rectangle 6">
            <a:extLst>
              <a:ext uri="{FF2B5EF4-FFF2-40B4-BE49-F238E27FC236}">
                <a16:creationId xmlns:a16="http://schemas.microsoft.com/office/drawing/2014/main" id="{EFD245D3-14AB-02BF-00E5-C184D653C5BF}"/>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B921E2D2-E475-2748-B6A2-D7C998D6598D}" type="slidenum">
              <a:rPr lang="en-US" altLang="zh-CN"/>
              <a:pPr/>
              <a:t>‹#›</a:t>
            </a:fld>
            <a:endParaRPr lang="en-US" altLang="zh-CN" sz="1800"/>
          </a:p>
        </p:txBody>
      </p:sp>
      <p:sp>
        <p:nvSpPr>
          <p:cNvPr id="14343" name="Rectangle 7">
            <a:extLst>
              <a:ext uri="{FF2B5EF4-FFF2-40B4-BE49-F238E27FC236}">
                <a16:creationId xmlns:a16="http://schemas.microsoft.com/office/drawing/2014/main" id="{E63C2C7D-0CFC-E801-20C2-2261436229BC}"/>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a:defRPr/>
            </a:pPr>
            <a:r>
              <a:rPr lang="en-US" sz="1800" i="1" dirty="0">
                <a:solidFill>
                  <a:srgbClr val="C6A02E"/>
                </a:solidFill>
                <a:latin typeface="Arial" charset="0"/>
              </a:rPr>
              <a:t>Chapter 7: Basic Types</a:t>
            </a:r>
            <a:endParaRPr lang="en-US" sz="1800" dirty="0">
              <a:solidFill>
                <a:srgbClr val="C6A02E"/>
              </a:solidFill>
            </a:endParaRPr>
          </a:p>
        </p:txBody>
      </p:sp>
      <p:pic>
        <p:nvPicPr>
          <p:cNvPr id="1031" name="Picture 8" descr="cprog2_spine.gif">
            <a:extLst>
              <a:ext uri="{FF2B5EF4-FFF2-40B4-BE49-F238E27FC236}">
                <a16:creationId xmlns:a16="http://schemas.microsoft.com/office/drawing/2014/main" id="{658A0CF1-084A-AFCE-F475-5D71BEE1FD2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DCCAAB-6A9E-40DB-4977-12CD37A38B10}"/>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68325E94-71EF-F827-F256-2C16BF01C77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4C326C-6978-8F41-A9BB-B4FFA4894129}"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0F482796-C3DC-E761-95A9-96189D13418D}"/>
              </a:ext>
            </a:extLst>
          </p:cNvPr>
          <p:cNvSpPr>
            <a:spLocks noGrp="1" noChangeArrowheads="1"/>
          </p:cNvSpPr>
          <p:nvPr>
            <p:ph type="ctrTitle"/>
          </p:nvPr>
        </p:nvSpPr>
        <p:spPr>
          <a:xfrm>
            <a:off x="685800" y="2286000"/>
            <a:ext cx="7772400" cy="1143000"/>
          </a:xfrm>
        </p:spPr>
        <p:txBody>
          <a:bodyPr/>
          <a:lstStyle/>
          <a:p>
            <a:r>
              <a:rPr lang="en-US" altLang="zh-CN">
                <a:ea typeface="宋体" panose="02010600030101010101" pitchFamily="2" charset="-122"/>
              </a:rPr>
              <a:t>Chapter 7</a:t>
            </a:r>
          </a:p>
        </p:txBody>
      </p:sp>
      <p:sp>
        <p:nvSpPr>
          <p:cNvPr id="13317" name="Rectangle 2051">
            <a:extLst>
              <a:ext uri="{FF2B5EF4-FFF2-40B4-BE49-F238E27FC236}">
                <a16:creationId xmlns:a16="http://schemas.microsoft.com/office/drawing/2014/main" id="{8CE61E5F-15CE-7A35-52EB-C0554749B6C6}"/>
              </a:ext>
            </a:extLst>
          </p:cNvPr>
          <p:cNvSpPr>
            <a:spLocks noGrp="1" noChangeArrowheads="1"/>
          </p:cNvSpPr>
          <p:nvPr>
            <p:ph type="subTitle" idx="1"/>
          </p:nvPr>
        </p:nvSpPr>
        <p:spPr>
          <a:xfrm>
            <a:off x="609600" y="3581400"/>
            <a:ext cx="7924800" cy="2057400"/>
          </a:xfrm>
        </p:spPr>
        <p:txBody>
          <a:bodyPr/>
          <a:lstStyle/>
          <a:p>
            <a:r>
              <a:rPr lang="en-US" altLang="zh-CN" sz="3600" b="1">
                <a:latin typeface="Arial" panose="020B0604020202020204" pitchFamily="34" charset="0"/>
                <a:ea typeface="宋体" panose="02010600030101010101" pitchFamily="2" charset="-122"/>
              </a:rPr>
              <a:t>Basic Types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F8E9D7A-6EB7-9DE2-2DE6-AD5BDEA45584}"/>
              </a:ext>
            </a:extLst>
          </p:cNvPr>
          <p:cNvSpPr>
            <a:spLocks noGrp="1"/>
          </p:cNvSpPr>
          <p:nvPr>
            <p:ph type="title"/>
          </p:nvPr>
        </p:nvSpPr>
        <p:spPr/>
        <p:txBody>
          <a:bodyPr/>
          <a:lstStyle/>
          <a:p>
            <a:r>
              <a:rPr lang="en-US" altLang="zh-CN">
                <a:ea typeface="宋体" panose="02010600030101010101" pitchFamily="2" charset="-122"/>
              </a:rPr>
              <a:t>Integer Types</a:t>
            </a:r>
          </a:p>
        </p:txBody>
      </p:sp>
      <p:sp>
        <p:nvSpPr>
          <p:cNvPr id="22531" name="Content Placeholder 2">
            <a:extLst>
              <a:ext uri="{FF2B5EF4-FFF2-40B4-BE49-F238E27FC236}">
                <a16:creationId xmlns:a16="http://schemas.microsoft.com/office/drawing/2014/main" id="{49C73AA9-4E11-0AFA-144D-A1F290E449DF}"/>
              </a:ext>
            </a:extLst>
          </p:cNvPr>
          <p:cNvSpPr>
            <a:spLocks noGrp="1"/>
          </p:cNvSpPr>
          <p:nvPr>
            <p:ph idx="1"/>
          </p:nvPr>
        </p:nvSpPr>
        <p:spPr/>
        <p:txBody>
          <a:bodyPr/>
          <a:lstStyle/>
          <a:p>
            <a:pPr>
              <a:tabLst>
                <a:tab pos="5348288" algn="r"/>
                <a:tab pos="7543800" algn="r"/>
              </a:tabLst>
            </a:pPr>
            <a:r>
              <a:rPr lang="en-US" altLang="zh-CN">
                <a:ea typeface="宋体" panose="02010600030101010101" pitchFamily="2" charset="-122"/>
              </a:rPr>
              <a:t>Typical ranges on a 64-bit machine:</a:t>
            </a:r>
          </a:p>
          <a:p>
            <a:pPr>
              <a:lnSpc>
                <a:spcPct val="80000"/>
              </a:lnSpc>
              <a:spcBef>
                <a:spcPts val="1200"/>
              </a:spcBef>
              <a:buFontTx/>
              <a:buNone/>
              <a:tabLst>
                <a:tab pos="5348288" algn="r"/>
                <a:tab pos="7543800" algn="r"/>
              </a:tabLst>
            </a:pPr>
            <a:r>
              <a:rPr lang="en-US" altLang="zh-CN" sz="2400" b="1" i="1">
                <a:solidFill>
                  <a:srgbClr val="000000"/>
                </a:solidFill>
                <a:ea typeface="宋体" panose="02010600030101010101" pitchFamily="2" charset="-122"/>
              </a:rPr>
              <a:t>	              Type	Smallest Value	Largest Value</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short</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–32,768	 32,767</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unsigned</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short</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a:t>
            </a:r>
            <a:r>
              <a:rPr lang="en-US" altLang="zh-CN" sz="2200">
                <a:solidFill>
                  <a:srgbClr val="000000"/>
                </a:solidFill>
                <a:ea typeface="宋体" panose="02010600030101010101" pitchFamily="2" charset="-122"/>
              </a:rPr>
              <a:t>	0	</a:t>
            </a:r>
            <a:r>
              <a:rPr lang="en-US" altLang="zh-CN" sz="2200">
                <a:ea typeface="宋体" panose="02010600030101010101" pitchFamily="2" charset="-122"/>
              </a:rPr>
              <a:t> 65,535</a:t>
            </a:r>
            <a:endParaRPr lang="en-US" altLang="zh-CN" sz="220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int	</a:t>
            </a:r>
            <a:r>
              <a:rPr lang="en-US" altLang="zh-CN" sz="2200">
                <a:solidFill>
                  <a:srgbClr val="000000"/>
                </a:solidFill>
                <a:ea typeface="宋体" panose="02010600030101010101" pitchFamily="2" charset="-122"/>
              </a:rPr>
              <a:t>–2,147,483,648	2,147,483,647</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unsigned</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0	 4,294,967,295</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long</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–2</a:t>
            </a:r>
            <a:r>
              <a:rPr lang="en-US" altLang="zh-CN" sz="2200" baseline="30000">
                <a:solidFill>
                  <a:srgbClr val="000000"/>
                </a:solidFill>
                <a:ea typeface="宋体" panose="02010600030101010101" pitchFamily="2" charset="-122"/>
              </a:rPr>
              <a:t>63</a:t>
            </a:r>
            <a:r>
              <a:rPr lang="en-US" altLang="zh-CN" sz="2200">
                <a:solidFill>
                  <a:srgbClr val="000000"/>
                </a:solidFill>
                <a:ea typeface="宋体" panose="02010600030101010101" pitchFamily="2" charset="-122"/>
              </a:rPr>
              <a:t>	 2</a:t>
            </a:r>
            <a:r>
              <a:rPr lang="en-US" altLang="zh-CN" sz="2200" baseline="30000">
                <a:solidFill>
                  <a:srgbClr val="000000"/>
                </a:solidFill>
                <a:ea typeface="宋体" panose="02010600030101010101" pitchFamily="2" charset="-122"/>
              </a:rPr>
              <a:t>63</a:t>
            </a:r>
            <a:r>
              <a:rPr lang="en-US" altLang="zh-CN" sz="2200">
                <a:solidFill>
                  <a:srgbClr val="000000"/>
                </a:solidFill>
                <a:ea typeface="宋体" panose="02010600030101010101" pitchFamily="2" charset="-122"/>
              </a:rPr>
              <a:t>–1</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unsigned</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long</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0</a:t>
            </a:r>
            <a:r>
              <a:rPr lang="en-US" altLang="zh-CN" sz="2200" baseline="30000">
                <a:solidFill>
                  <a:srgbClr val="000000"/>
                </a:solidFill>
                <a:ea typeface="宋体" panose="02010600030101010101" pitchFamily="2" charset="-122"/>
              </a:rPr>
              <a:t>	</a:t>
            </a:r>
            <a:r>
              <a:rPr lang="en-US" altLang="zh-CN" sz="2200">
                <a:solidFill>
                  <a:srgbClr val="000000"/>
                </a:solidFill>
                <a:ea typeface="宋体" panose="02010600030101010101" pitchFamily="2" charset="-122"/>
              </a:rPr>
              <a:t>2</a:t>
            </a:r>
            <a:r>
              <a:rPr lang="en-US" altLang="zh-CN" sz="2200" baseline="30000">
                <a:solidFill>
                  <a:srgbClr val="000000"/>
                </a:solidFill>
                <a:ea typeface="宋体" panose="02010600030101010101" pitchFamily="2" charset="-122"/>
              </a:rPr>
              <a:t>64</a:t>
            </a:r>
            <a:r>
              <a:rPr lang="en-US" altLang="zh-CN" sz="2200">
                <a:solidFill>
                  <a:srgbClr val="000000"/>
                </a:solidFill>
                <a:ea typeface="宋体" panose="02010600030101010101" pitchFamily="2" charset="-122"/>
              </a:rPr>
              <a:t>–1</a:t>
            </a:r>
            <a:endParaRPr lang="en-US" altLang="zh-CN">
              <a:ea typeface="宋体" panose="02010600030101010101" pitchFamily="2" charset="-122"/>
            </a:endParaRPr>
          </a:p>
          <a:p>
            <a:pPr>
              <a:tabLst>
                <a:tab pos="5348288" algn="r"/>
                <a:tab pos="7543800" algn="r"/>
              </a:tabLst>
            </a:pPr>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&lt;limits.h&gt;</a:t>
            </a:r>
            <a:r>
              <a:rPr lang="en-US" altLang="zh-CN">
                <a:ea typeface="宋体" panose="02010600030101010101" pitchFamily="2" charset="-122"/>
              </a:rPr>
              <a:t> header defines macros that represent the smallest and largest values of each integer type.</a:t>
            </a:r>
          </a:p>
          <a:p>
            <a:pPr>
              <a:tabLst>
                <a:tab pos="5348288" algn="r"/>
                <a:tab pos="7543800" algn="r"/>
              </a:tabLst>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1878459-7A9F-DE75-49FE-0ADC28AE107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2E8025E-30EE-DA69-A619-6CCBC6551DC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C6C14A-0BFF-7F47-92DD-68D2311D5970}"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6A04375-099A-FED5-E49E-E2F659EB19A1}"/>
              </a:ext>
            </a:extLst>
          </p:cNvPr>
          <p:cNvSpPr>
            <a:spLocks noGrp="1"/>
          </p:cNvSpPr>
          <p:nvPr>
            <p:ph type="title"/>
          </p:nvPr>
        </p:nvSpPr>
        <p:spPr/>
        <p:txBody>
          <a:bodyPr/>
          <a:lstStyle/>
          <a:p>
            <a:r>
              <a:rPr lang="en-US" altLang="zh-CN">
                <a:ea typeface="宋体" panose="02010600030101010101" pitchFamily="2" charset="-122"/>
              </a:rPr>
              <a:t>Integer Types in C99</a:t>
            </a:r>
          </a:p>
        </p:txBody>
      </p:sp>
      <p:sp>
        <p:nvSpPr>
          <p:cNvPr id="23555" name="Content Placeholder 2">
            <a:extLst>
              <a:ext uri="{FF2B5EF4-FFF2-40B4-BE49-F238E27FC236}">
                <a16:creationId xmlns:a16="http://schemas.microsoft.com/office/drawing/2014/main" id="{ABC2C623-F5F4-3FC9-D920-3A23C839B58B}"/>
              </a:ext>
            </a:extLst>
          </p:cNvPr>
          <p:cNvSpPr>
            <a:spLocks noGrp="1"/>
          </p:cNvSpPr>
          <p:nvPr>
            <p:ph idx="1"/>
          </p:nvPr>
        </p:nvSpPr>
        <p:spPr/>
        <p:txBody>
          <a:bodyPr/>
          <a:lstStyle/>
          <a:p>
            <a:r>
              <a:rPr lang="en-US" altLang="zh-CN" sz="2600">
                <a:ea typeface="宋体" panose="02010600030101010101" pitchFamily="2" charset="-122"/>
              </a:rPr>
              <a:t>C99 provides two additional standard integer types,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a:t>
            </a:r>
          </a:p>
          <a:p>
            <a:r>
              <a:rPr lang="en-US" altLang="zh-CN" sz="2600">
                <a:ea typeface="宋体" panose="02010600030101010101" pitchFamily="2" charset="-122"/>
              </a:rPr>
              <a:t>Both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types are required to be at least 64 bits wide.</a:t>
            </a:r>
          </a:p>
          <a:p>
            <a:r>
              <a:rPr lang="en-US" altLang="zh-CN" sz="2600">
                <a:ea typeface="宋体" panose="02010600030101010101" pitchFamily="2" charset="-122"/>
              </a:rPr>
              <a:t>The range of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values is typically –2</a:t>
            </a:r>
            <a:r>
              <a:rPr lang="en-US" altLang="zh-CN" sz="2600" baseline="30000">
                <a:ea typeface="宋体" panose="02010600030101010101" pitchFamily="2" charset="-122"/>
              </a:rPr>
              <a:t>63</a:t>
            </a:r>
            <a:r>
              <a:rPr lang="en-US" altLang="zh-CN" sz="2600">
                <a:ea typeface="宋体" panose="02010600030101010101" pitchFamily="2" charset="-122"/>
              </a:rPr>
              <a:t> (–9,223,372,036,854,775,808) to 2</a:t>
            </a:r>
            <a:r>
              <a:rPr lang="en-US" altLang="zh-CN" sz="2600" baseline="30000">
                <a:ea typeface="宋体" panose="02010600030101010101" pitchFamily="2" charset="-122"/>
              </a:rPr>
              <a:t>63</a:t>
            </a:r>
            <a:r>
              <a:rPr lang="en-US" altLang="zh-CN" sz="2600">
                <a:ea typeface="宋体" panose="02010600030101010101" pitchFamily="2" charset="-122"/>
              </a:rPr>
              <a:t> – 1 (9,223,372,036,854,775,807).</a:t>
            </a:r>
          </a:p>
          <a:p>
            <a:r>
              <a:rPr lang="en-US" altLang="zh-CN" sz="2600">
                <a:ea typeface="宋体" panose="02010600030101010101" pitchFamily="2" charset="-122"/>
              </a:rPr>
              <a:t>The range of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values is usually 0 to 2</a:t>
            </a:r>
            <a:r>
              <a:rPr lang="en-US" altLang="zh-CN" sz="2600" baseline="30000">
                <a:ea typeface="宋体" panose="02010600030101010101" pitchFamily="2" charset="-122"/>
              </a:rPr>
              <a:t>64</a:t>
            </a:r>
            <a:r>
              <a:rPr lang="en-US" altLang="zh-CN" sz="2600">
                <a:ea typeface="宋体" panose="02010600030101010101" pitchFamily="2" charset="-122"/>
              </a:rPr>
              <a:t> – 1 (18,446,744,073,709,551,615).</a:t>
            </a:r>
          </a:p>
        </p:txBody>
      </p:sp>
      <p:sp>
        <p:nvSpPr>
          <p:cNvPr id="4" name="Footer Placeholder 3">
            <a:extLst>
              <a:ext uri="{FF2B5EF4-FFF2-40B4-BE49-F238E27FC236}">
                <a16:creationId xmlns:a16="http://schemas.microsoft.com/office/drawing/2014/main" id="{C53C5D2A-9F79-330D-FF36-A5390A22D81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C2AC668-4C4D-330F-331E-EEDAFE1E43C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A9036A-50D2-714F-BFCB-66B12112139B}"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AE431CE-601A-5513-ACBF-4CD4BA0AA3EB}"/>
              </a:ext>
            </a:extLst>
          </p:cNvPr>
          <p:cNvSpPr>
            <a:spLocks noGrp="1"/>
          </p:cNvSpPr>
          <p:nvPr>
            <p:ph type="title"/>
          </p:nvPr>
        </p:nvSpPr>
        <p:spPr/>
        <p:txBody>
          <a:bodyPr/>
          <a:lstStyle/>
          <a:p>
            <a:r>
              <a:rPr lang="en-US" altLang="zh-CN">
                <a:ea typeface="宋体" panose="02010600030101010101" pitchFamily="2" charset="-122"/>
              </a:rPr>
              <a:t>Integer Types in C99</a:t>
            </a:r>
          </a:p>
        </p:txBody>
      </p:sp>
      <p:sp>
        <p:nvSpPr>
          <p:cNvPr id="24579" name="Content Placeholder 2">
            <a:extLst>
              <a:ext uri="{FF2B5EF4-FFF2-40B4-BE49-F238E27FC236}">
                <a16:creationId xmlns:a16="http://schemas.microsoft.com/office/drawing/2014/main" id="{98FBB833-8140-342B-A284-285CB58284D4}"/>
              </a:ext>
            </a:extLst>
          </p:cNvPr>
          <p:cNvSpPr>
            <a:spLocks noGrp="1"/>
          </p:cNvSpPr>
          <p:nvPr>
            <p:ph idx="1"/>
          </p:nvPr>
        </p:nvSpPr>
        <p:spPr/>
        <p:txBody>
          <a:bodyPr/>
          <a:lstStyle/>
          <a:p>
            <a:r>
              <a:rPr lang="en-US" altLang="zh-CN" sz="2600">
                <a:ea typeface="宋体" panose="02010600030101010101" pitchFamily="2" charset="-122"/>
              </a:rPr>
              <a:t>The </a:t>
            </a:r>
            <a:r>
              <a:rPr lang="en-US" altLang="zh-CN" sz="2600">
                <a:latin typeface="Courier New" panose="02070309020205020404" pitchFamily="49" charset="0"/>
                <a:ea typeface="宋体" panose="02010600030101010101" pitchFamily="2" charset="-122"/>
                <a:cs typeface="Courier New" panose="02070309020205020404" pitchFamily="49" charset="0"/>
              </a:rPr>
              <a:t>short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types (along with the </a:t>
            </a:r>
            <a:r>
              <a:rPr lang="en-US" altLang="zh-CN" sz="2600">
                <a:latin typeface="Courier New" panose="02070309020205020404" pitchFamily="49" charset="0"/>
                <a:ea typeface="宋体" panose="02010600030101010101" pitchFamily="2" charset="-122"/>
                <a:cs typeface="Courier New" panose="02070309020205020404" pitchFamily="49" charset="0"/>
              </a:rPr>
              <a:t>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char</a:t>
            </a:r>
            <a:r>
              <a:rPr lang="en-US" altLang="zh-CN" sz="2600">
                <a:ea typeface="宋体" panose="02010600030101010101" pitchFamily="2" charset="-122"/>
              </a:rPr>
              <a:t> type) are called </a:t>
            </a:r>
            <a:r>
              <a:rPr lang="en-US" altLang="zh-CN" sz="2600" b="1" i="1">
                <a:ea typeface="宋体" panose="02010600030101010101" pitchFamily="2" charset="-122"/>
              </a:rPr>
              <a:t>standard signed integer types </a:t>
            </a:r>
            <a:r>
              <a:rPr lang="en-US" altLang="zh-CN" sz="2600">
                <a:ea typeface="宋体" panose="02010600030101010101" pitchFamily="2" charset="-122"/>
              </a:rPr>
              <a:t>in C99.</a:t>
            </a:r>
          </a:p>
          <a:p>
            <a:r>
              <a:rPr lang="en-US" altLang="zh-CN" sz="2600">
                <a:ea typeface="宋体" panose="02010600030101010101" pitchFamily="2" charset="-122"/>
              </a:rPr>
              <a:t>The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short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types (along with the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char</a:t>
            </a:r>
            <a:r>
              <a:rPr lang="en-US" altLang="zh-CN" sz="2600">
                <a:ea typeface="宋体" panose="02010600030101010101" pitchFamily="2" charset="-122"/>
              </a:rPr>
              <a:t> type and the </a:t>
            </a:r>
            <a:r>
              <a:rPr lang="en-US" altLang="zh-CN" sz="2600">
                <a:latin typeface="Courier New" panose="02070309020205020404" pitchFamily="49" charset="0"/>
                <a:ea typeface="宋体" panose="02010600030101010101" pitchFamily="2" charset="-122"/>
                <a:cs typeface="Courier New" panose="02070309020205020404" pitchFamily="49" charset="0"/>
              </a:rPr>
              <a:t>_Bool</a:t>
            </a:r>
            <a:r>
              <a:rPr lang="en-US" altLang="zh-CN" sz="2600">
                <a:ea typeface="宋体" panose="02010600030101010101" pitchFamily="2" charset="-122"/>
              </a:rPr>
              <a:t> type) are called </a:t>
            </a:r>
            <a:r>
              <a:rPr lang="en-US" altLang="zh-CN" sz="2600" b="1" i="1">
                <a:ea typeface="宋体" panose="02010600030101010101" pitchFamily="2" charset="-122"/>
              </a:rPr>
              <a:t>standard unsigned integer types.</a:t>
            </a:r>
          </a:p>
          <a:p>
            <a:r>
              <a:rPr lang="en-US" altLang="zh-CN" sz="2600">
                <a:ea typeface="宋体" panose="02010600030101010101" pitchFamily="2" charset="-122"/>
              </a:rPr>
              <a:t>In addition to the standard integer types, the C99 standard allows implementation-defined </a:t>
            </a:r>
            <a:r>
              <a:rPr lang="en-US" altLang="zh-CN" sz="2600" b="1" i="1">
                <a:ea typeface="宋体" panose="02010600030101010101" pitchFamily="2" charset="-122"/>
              </a:rPr>
              <a:t>extended integer types, </a:t>
            </a:r>
            <a:r>
              <a:rPr lang="en-US" altLang="zh-CN" sz="2600">
                <a:ea typeface="宋体" panose="02010600030101010101" pitchFamily="2" charset="-122"/>
              </a:rPr>
              <a:t>both signed and unsigned.</a:t>
            </a:r>
          </a:p>
        </p:txBody>
      </p:sp>
      <p:sp>
        <p:nvSpPr>
          <p:cNvPr id="4" name="Footer Placeholder 3">
            <a:extLst>
              <a:ext uri="{FF2B5EF4-FFF2-40B4-BE49-F238E27FC236}">
                <a16:creationId xmlns:a16="http://schemas.microsoft.com/office/drawing/2014/main" id="{EECA1F7E-B17B-B898-8500-C1708AC47D3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AF6AD37-4E87-3695-F10C-7D6B04F08AC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F0531D-B59C-2346-B204-93944A5F7687}"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1616FA5-FBFB-6FE8-CDE0-E56B97E8E4A9}"/>
              </a:ext>
            </a:extLst>
          </p:cNvPr>
          <p:cNvSpPr>
            <a:spLocks noGrp="1"/>
          </p:cNvSpPr>
          <p:nvPr>
            <p:ph type="title"/>
          </p:nvPr>
        </p:nvSpPr>
        <p:spPr/>
        <p:txBody>
          <a:bodyPr/>
          <a:lstStyle/>
          <a:p>
            <a:r>
              <a:rPr lang="en-US" altLang="zh-CN">
                <a:ea typeface="宋体" panose="02010600030101010101" pitchFamily="2" charset="-122"/>
              </a:rPr>
              <a:t>Integer Constants</a:t>
            </a:r>
          </a:p>
        </p:txBody>
      </p:sp>
      <p:sp>
        <p:nvSpPr>
          <p:cNvPr id="25603" name="Content Placeholder 2">
            <a:extLst>
              <a:ext uri="{FF2B5EF4-FFF2-40B4-BE49-F238E27FC236}">
                <a16:creationId xmlns:a16="http://schemas.microsoft.com/office/drawing/2014/main" id="{24C34CD9-1F46-2E46-C687-F0AD9A312696}"/>
              </a:ext>
            </a:extLst>
          </p:cNvPr>
          <p:cNvSpPr>
            <a:spLocks noGrp="1"/>
          </p:cNvSpPr>
          <p:nvPr>
            <p:ph idx="1"/>
          </p:nvPr>
        </p:nvSpPr>
        <p:spPr/>
        <p:txBody>
          <a:bodyPr/>
          <a:lstStyle/>
          <a:p>
            <a:r>
              <a:rPr lang="en-US" altLang="zh-CN" b="1" i="1">
                <a:ea typeface="宋体" panose="02010600030101010101" pitchFamily="2" charset="-122"/>
              </a:rPr>
              <a:t>Constants</a:t>
            </a:r>
            <a:r>
              <a:rPr lang="en-US" altLang="zh-CN">
                <a:ea typeface="宋体" panose="02010600030101010101" pitchFamily="2" charset="-122"/>
              </a:rPr>
              <a:t> are numbers that appear in the text of a program.</a:t>
            </a:r>
          </a:p>
          <a:p>
            <a:r>
              <a:rPr lang="en-US" altLang="zh-CN">
                <a:ea typeface="宋体" panose="02010600030101010101" pitchFamily="2" charset="-122"/>
              </a:rPr>
              <a:t>C allows integer constants to be written in decimal (base 10), octal (base 8), or hexadecimal (base 16).</a:t>
            </a:r>
          </a:p>
        </p:txBody>
      </p:sp>
      <p:sp>
        <p:nvSpPr>
          <p:cNvPr id="4" name="Footer Placeholder 3">
            <a:extLst>
              <a:ext uri="{FF2B5EF4-FFF2-40B4-BE49-F238E27FC236}">
                <a16:creationId xmlns:a16="http://schemas.microsoft.com/office/drawing/2014/main" id="{D0D14557-D14C-0002-F0D2-F460A25864E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517C4BA-770D-12BA-59EF-57C6BB4A833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A65459-203F-7C44-8AE4-B461A8D02DCB}"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2F7DEE3-34E8-3AD0-7132-57CC7B477EAE}"/>
              </a:ext>
            </a:extLst>
          </p:cNvPr>
          <p:cNvSpPr>
            <a:spLocks noGrp="1"/>
          </p:cNvSpPr>
          <p:nvPr>
            <p:ph type="title"/>
          </p:nvPr>
        </p:nvSpPr>
        <p:spPr/>
        <p:txBody>
          <a:bodyPr/>
          <a:lstStyle/>
          <a:p>
            <a:r>
              <a:rPr lang="en-US" altLang="zh-CN">
                <a:ea typeface="宋体" panose="02010600030101010101" pitchFamily="2" charset="-122"/>
              </a:rPr>
              <a:t>Octal and Hexadecimal Numbers</a:t>
            </a:r>
          </a:p>
        </p:txBody>
      </p:sp>
      <p:sp>
        <p:nvSpPr>
          <p:cNvPr id="3" name="Content Placeholder 2">
            <a:extLst>
              <a:ext uri="{FF2B5EF4-FFF2-40B4-BE49-F238E27FC236}">
                <a16:creationId xmlns:a16="http://schemas.microsoft.com/office/drawing/2014/main" id="{64ABB5C5-B47A-B1C7-9526-C3100A53DB03}"/>
              </a:ext>
            </a:extLst>
          </p:cNvPr>
          <p:cNvSpPr>
            <a:spLocks noGrp="1"/>
          </p:cNvSpPr>
          <p:nvPr>
            <p:ph idx="1"/>
          </p:nvPr>
        </p:nvSpPr>
        <p:spPr/>
        <p:txBody>
          <a:bodyPr/>
          <a:lstStyle/>
          <a:p>
            <a:r>
              <a:rPr lang="en-US" altLang="zh-CN">
                <a:ea typeface="宋体" panose="02010600030101010101" pitchFamily="2" charset="-122"/>
              </a:rPr>
              <a:t>Octal numbers use only the digits 0 through 7.</a:t>
            </a:r>
          </a:p>
          <a:p>
            <a:r>
              <a:rPr lang="en-US" altLang="zh-CN">
                <a:ea typeface="宋体" panose="02010600030101010101" pitchFamily="2" charset="-122"/>
              </a:rPr>
              <a:t>Each position in an octal number represents a power of 8.</a:t>
            </a:r>
          </a:p>
          <a:p>
            <a:pPr lvl="1"/>
            <a:r>
              <a:rPr lang="en-US" altLang="zh-CN">
                <a:ea typeface="宋体" panose="02010600030101010101" pitchFamily="2" charset="-122"/>
              </a:rPr>
              <a:t>The octal number 237 represents the decimal number</a:t>
            </a:r>
            <a:br>
              <a:rPr lang="en-US" altLang="zh-CN">
                <a:ea typeface="宋体" panose="02010600030101010101" pitchFamily="2" charset="-122"/>
              </a:rPr>
            </a:br>
            <a:r>
              <a:rPr lang="en-US" altLang="zh-CN">
                <a:ea typeface="宋体" panose="02010600030101010101" pitchFamily="2" charset="-122"/>
              </a:rPr>
              <a:t>2 × 8</a:t>
            </a:r>
            <a:r>
              <a:rPr lang="en-US" altLang="zh-CN" baseline="30000">
                <a:ea typeface="宋体" panose="02010600030101010101" pitchFamily="2" charset="-122"/>
              </a:rPr>
              <a:t>2</a:t>
            </a:r>
            <a:r>
              <a:rPr lang="en-US" altLang="zh-CN">
                <a:ea typeface="宋体" panose="02010600030101010101" pitchFamily="2" charset="-122"/>
              </a:rPr>
              <a:t> + 3 </a:t>
            </a:r>
            <a:r>
              <a:rPr lang="en-US" altLang="zh-CN" sz="2000">
                <a:ea typeface="宋体" panose="02010600030101010101" pitchFamily="2" charset="-122"/>
              </a:rPr>
              <a:t>×</a:t>
            </a:r>
            <a:r>
              <a:rPr lang="en-US" altLang="zh-CN">
                <a:ea typeface="宋体" panose="02010600030101010101" pitchFamily="2" charset="-122"/>
              </a:rPr>
              <a:t> 8</a:t>
            </a:r>
            <a:r>
              <a:rPr lang="en-US" altLang="zh-CN" baseline="30000">
                <a:ea typeface="宋体" panose="02010600030101010101" pitchFamily="2" charset="-122"/>
              </a:rPr>
              <a:t>1</a:t>
            </a:r>
            <a:r>
              <a:rPr lang="en-US" altLang="zh-CN">
                <a:ea typeface="宋体" panose="02010600030101010101" pitchFamily="2" charset="-122"/>
              </a:rPr>
              <a:t> + 7 </a:t>
            </a:r>
            <a:r>
              <a:rPr lang="en-US" altLang="zh-CN" sz="2000">
                <a:ea typeface="宋体" panose="02010600030101010101" pitchFamily="2" charset="-122"/>
              </a:rPr>
              <a:t>×</a:t>
            </a:r>
            <a:r>
              <a:rPr lang="en-US" altLang="zh-CN">
                <a:ea typeface="宋体" panose="02010600030101010101" pitchFamily="2" charset="-122"/>
              </a:rPr>
              <a:t> 8</a:t>
            </a:r>
            <a:r>
              <a:rPr lang="en-US" altLang="zh-CN" baseline="30000">
                <a:ea typeface="宋体" panose="02010600030101010101" pitchFamily="2" charset="-122"/>
              </a:rPr>
              <a:t>0</a:t>
            </a:r>
            <a:r>
              <a:rPr lang="en-US" altLang="zh-CN">
                <a:ea typeface="宋体" panose="02010600030101010101" pitchFamily="2" charset="-122"/>
              </a:rPr>
              <a:t> = 128 + 24 + 7 = 159.</a:t>
            </a:r>
          </a:p>
          <a:p>
            <a:r>
              <a:rPr lang="en-US" altLang="zh-CN">
                <a:ea typeface="宋体" panose="02010600030101010101" pitchFamily="2" charset="-122"/>
              </a:rPr>
              <a:t>A hexadecimal (or hex) number is written using the digits 0 through 9 plus the letters A through F, which stand for 10 through 15, respectively.</a:t>
            </a:r>
          </a:p>
          <a:p>
            <a:pPr lvl="1"/>
            <a:r>
              <a:rPr lang="en-US" altLang="zh-CN">
                <a:ea typeface="宋体" panose="02010600030101010101" pitchFamily="2" charset="-122"/>
              </a:rPr>
              <a:t>The hex number 1AF has the decimal value 1 </a:t>
            </a:r>
            <a:r>
              <a:rPr lang="en-US" altLang="zh-CN" sz="2000">
                <a:ea typeface="宋体" panose="02010600030101010101" pitchFamily="2" charset="-122"/>
              </a:rPr>
              <a:t>×</a:t>
            </a:r>
            <a:r>
              <a:rPr lang="en-US" altLang="zh-CN">
                <a:ea typeface="宋体" panose="02010600030101010101" pitchFamily="2" charset="-122"/>
              </a:rPr>
              <a:t> 16</a:t>
            </a:r>
            <a:r>
              <a:rPr lang="en-US" altLang="zh-CN" baseline="30000">
                <a:ea typeface="宋体" panose="02010600030101010101" pitchFamily="2" charset="-122"/>
              </a:rPr>
              <a:t>2</a:t>
            </a:r>
            <a:r>
              <a:rPr lang="en-US" altLang="zh-CN">
                <a:ea typeface="宋体" panose="02010600030101010101" pitchFamily="2" charset="-122"/>
              </a:rPr>
              <a:t> + 10 </a:t>
            </a:r>
            <a:r>
              <a:rPr lang="en-US" altLang="zh-CN" sz="2000">
                <a:ea typeface="宋体" panose="02010600030101010101" pitchFamily="2" charset="-122"/>
              </a:rPr>
              <a:t>×</a:t>
            </a:r>
            <a:r>
              <a:rPr lang="en-US" altLang="zh-CN">
                <a:ea typeface="宋体" panose="02010600030101010101" pitchFamily="2" charset="-122"/>
              </a:rPr>
              <a:t> 16</a:t>
            </a:r>
            <a:r>
              <a:rPr lang="en-US" altLang="zh-CN" baseline="30000">
                <a:ea typeface="宋体" panose="02010600030101010101" pitchFamily="2" charset="-122"/>
              </a:rPr>
              <a:t>1</a:t>
            </a:r>
            <a:r>
              <a:rPr lang="en-US" altLang="zh-CN">
                <a:ea typeface="宋体" panose="02010600030101010101" pitchFamily="2" charset="-122"/>
              </a:rPr>
              <a:t> + 15 </a:t>
            </a:r>
            <a:r>
              <a:rPr lang="en-US" altLang="zh-CN" sz="2000">
                <a:ea typeface="宋体" panose="02010600030101010101" pitchFamily="2" charset="-122"/>
              </a:rPr>
              <a:t>×</a:t>
            </a:r>
            <a:r>
              <a:rPr lang="en-US" altLang="zh-CN">
                <a:ea typeface="宋体" panose="02010600030101010101" pitchFamily="2" charset="-122"/>
              </a:rPr>
              <a:t> 16</a:t>
            </a:r>
            <a:r>
              <a:rPr lang="en-US" altLang="zh-CN" baseline="30000">
                <a:ea typeface="宋体" panose="02010600030101010101" pitchFamily="2" charset="-122"/>
              </a:rPr>
              <a:t>0</a:t>
            </a:r>
            <a:r>
              <a:rPr lang="en-US" altLang="zh-CN">
                <a:ea typeface="宋体" panose="02010600030101010101" pitchFamily="2" charset="-122"/>
              </a:rPr>
              <a:t> = 256 + 160 + 15 = 431.</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E9C8F8B-4C80-08B9-73F2-BC9ED03F76E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66F390D-89BE-7325-5D5B-ABFD527C27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D2B411-B97C-1B49-87B1-2F86681B79EA}"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2835A2D-2CAE-164B-75D5-E2520DB8DABF}"/>
              </a:ext>
            </a:extLst>
          </p:cNvPr>
          <p:cNvSpPr>
            <a:spLocks noGrp="1"/>
          </p:cNvSpPr>
          <p:nvPr>
            <p:ph type="title"/>
          </p:nvPr>
        </p:nvSpPr>
        <p:spPr/>
        <p:txBody>
          <a:bodyPr/>
          <a:lstStyle/>
          <a:p>
            <a:r>
              <a:rPr lang="en-US" altLang="zh-CN">
                <a:ea typeface="宋体" panose="02010600030101010101" pitchFamily="2" charset="-122"/>
              </a:rPr>
              <a:t>Integer Constants</a:t>
            </a:r>
          </a:p>
        </p:txBody>
      </p:sp>
      <p:sp>
        <p:nvSpPr>
          <p:cNvPr id="27651" name="Content Placeholder 2">
            <a:extLst>
              <a:ext uri="{FF2B5EF4-FFF2-40B4-BE49-F238E27FC236}">
                <a16:creationId xmlns:a16="http://schemas.microsoft.com/office/drawing/2014/main" id="{02782A81-79DE-420E-4B30-31E3836C58D4}"/>
              </a:ext>
            </a:extLst>
          </p:cNvPr>
          <p:cNvSpPr>
            <a:spLocks noGrp="1"/>
          </p:cNvSpPr>
          <p:nvPr>
            <p:ph idx="1"/>
          </p:nvPr>
        </p:nvSpPr>
        <p:spPr/>
        <p:txBody>
          <a:bodyPr/>
          <a:lstStyle/>
          <a:p>
            <a:r>
              <a:rPr lang="en-US" altLang="zh-CN" sz="2400" b="1" i="1">
                <a:ea typeface="宋体" panose="02010600030101010101" pitchFamily="2" charset="-122"/>
              </a:rPr>
              <a:t>Decimal</a:t>
            </a:r>
            <a:r>
              <a:rPr lang="en-US" altLang="zh-CN" sz="2400">
                <a:ea typeface="宋体" panose="02010600030101010101" pitchFamily="2" charset="-122"/>
              </a:rPr>
              <a:t> constants contain digits between 0 and 9, but must not begin with a zero:</a:t>
            </a:r>
          </a:p>
          <a:p>
            <a:pPr>
              <a:lnSpc>
                <a:spcPct val="8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15  255  32767</a:t>
            </a:r>
          </a:p>
          <a:p>
            <a:r>
              <a:rPr lang="en-US" altLang="zh-CN" sz="2400" b="1" i="1">
                <a:ea typeface="宋体" panose="02010600030101010101" pitchFamily="2" charset="-122"/>
              </a:rPr>
              <a:t>Octal</a:t>
            </a:r>
            <a:r>
              <a:rPr lang="en-US" altLang="zh-CN" sz="2400">
                <a:ea typeface="宋体" panose="02010600030101010101" pitchFamily="2" charset="-122"/>
              </a:rPr>
              <a:t> constants contain only digits between 0 and 7, and must begin with a zero:</a:t>
            </a:r>
          </a:p>
          <a:p>
            <a:pPr>
              <a:lnSpc>
                <a:spcPct val="8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017  0377  077777</a:t>
            </a:r>
          </a:p>
          <a:p>
            <a:r>
              <a:rPr lang="en-US" altLang="zh-CN" sz="2400" b="1" i="1">
                <a:ea typeface="宋体" panose="02010600030101010101" pitchFamily="2" charset="-122"/>
              </a:rPr>
              <a:t>Hexadecimal</a:t>
            </a:r>
            <a:r>
              <a:rPr lang="en-US" altLang="zh-CN" sz="2400">
                <a:ea typeface="宋体" panose="02010600030101010101" pitchFamily="2" charset="-122"/>
              </a:rPr>
              <a:t> constants contain digits between 0 and 9 and letters between </a:t>
            </a:r>
            <a:r>
              <a:rPr lang="en-US" altLang="zh-CN" sz="2400">
                <a:latin typeface="Courier New" panose="02070309020205020404" pitchFamily="49" charset="0"/>
                <a:ea typeface="宋体" panose="02010600030101010101" pitchFamily="2" charset="-122"/>
                <a:cs typeface="Courier New" panose="02070309020205020404" pitchFamily="49" charset="0"/>
              </a:rPr>
              <a:t>a</a:t>
            </a:r>
            <a:r>
              <a:rPr lang="en-US" altLang="zh-CN" sz="2400">
                <a:ea typeface="宋体" panose="02010600030101010101" pitchFamily="2" charset="-122"/>
              </a:rPr>
              <a:t> and </a:t>
            </a:r>
            <a:r>
              <a:rPr lang="en-US" altLang="zh-CN" sz="2400">
                <a:latin typeface="Courier New" panose="02070309020205020404" pitchFamily="49" charset="0"/>
                <a:ea typeface="宋体" panose="02010600030101010101" pitchFamily="2" charset="-122"/>
                <a:cs typeface="Courier New" panose="02070309020205020404" pitchFamily="49" charset="0"/>
              </a:rPr>
              <a:t>f</a:t>
            </a:r>
            <a:r>
              <a:rPr lang="en-US" altLang="zh-CN" sz="2400">
                <a:ea typeface="宋体" panose="02010600030101010101" pitchFamily="2" charset="-122"/>
              </a:rPr>
              <a:t>, and always begin with </a:t>
            </a:r>
            <a:r>
              <a:rPr lang="en-US" altLang="zh-CN" sz="2400">
                <a:latin typeface="Courier New" panose="02070309020205020404" pitchFamily="49" charset="0"/>
                <a:ea typeface="宋体" panose="02010600030101010101" pitchFamily="2" charset="-122"/>
                <a:cs typeface="Courier New" panose="02070309020205020404" pitchFamily="49" charset="0"/>
              </a:rPr>
              <a:t>0x</a:t>
            </a:r>
            <a:r>
              <a:rPr lang="en-US" altLang="zh-CN" sz="2400">
                <a:ea typeface="宋体" panose="02010600030101010101" pitchFamily="2" charset="-122"/>
              </a:rPr>
              <a:t>:</a:t>
            </a:r>
          </a:p>
          <a:p>
            <a:pPr>
              <a:lnSpc>
                <a:spcPct val="8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0xf  0xff  0x7fff</a:t>
            </a:r>
          </a:p>
          <a:p>
            <a:r>
              <a:rPr lang="en-US" altLang="zh-CN" sz="2400">
                <a:ea typeface="宋体" panose="02010600030101010101" pitchFamily="2" charset="-122"/>
              </a:rPr>
              <a:t>The letters in a hexadecimal constant may be either upper or lower case: </a:t>
            </a:r>
          </a:p>
          <a:p>
            <a:pPr>
              <a:lnSpc>
                <a:spcPct val="8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0xff  0xfF  0xFf  0xFF  0Xff  0XfF  0XFf  0XFF</a:t>
            </a:r>
            <a:endParaRPr lang="en-US" altLang="zh-CN" sz="2000">
              <a:ea typeface="宋体" panose="02010600030101010101" pitchFamily="2" charset="-122"/>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81F89F99-46D3-5FF1-C825-735A15CBB7E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51CB70A-B08A-13EB-7C23-D71CB93CF07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13636D-FB37-F447-BD38-4FCB05F12A57}"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0D92F6D-964E-68F0-6C55-1ACCB4620524}"/>
              </a:ext>
            </a:extLst>
          </p:cNvPr>
          <p:cNvSpPr>
            <a:spLocks noGrp="1"/>
          </p:cNvSpPr>
          <p:nvPr>
            <p:ph type="title"/>
          </p:nvPr>
        </p:nvSpPr>
        <p:spPr/>
        <p:txBody>
          <a:bodyPr/>
          <a:lstStyle/>
          <a:p>
            <a:r>
              <a:rPr lang="en-US" altLang="zh-CN">
                <a:ea typeface="宋体" panose="02010600030101010101" pitchFamily="2" charset="-122"/>
              </a:rPr>
              <a:t>Integer Constants</a:t>
            </a:r>
          </a:p>
        </p:txBody>
      </p:sp>
      <p:sp>
        <p:nvSpPr>
          <p:cNvPr id="28675" name="Content Placeholder 2">
            <a:extLst>
              <a:ext uri="{FF2B5EF4-FFF2-40B4-BE49-F238E27FC236}">
                <a16:creationId xmlns:a16="http://schemas.microsoft.com/office/drawing/2014/main" id="{16B2B54C-E402-C669-C109-635F2C43AAC0}"/>
              </a:ext>
            </a:extLst>
          </p:cNvPr>
          <p:cNvSpPr>
            <a:spLocks noGrp="1"/>
          </p:cNvSpPr>
          <p:nvPr>
            <p:ph idx="1"/>
          </p:nvPr>
        </p:nvSpPr>
        <p:spPr>
          <a:xfrm>
            <a:off x="685800" y="1524000"/>
            <a:ext cx="7924800" cy="4800600"/>
          </a:xfrm>
        </p:spPr>
        <p:txBody>
          <a:bodyPr/>
          <a:lstStyle/>
          <a:p>
            <a:r>
              <a:rPr lang="en-US" altLang="zh-CN" sz="2600">
                <a:ea typeface="宋体" panose="02010600030101010101" pitchFamily="2" charset="-122"/>
              </a:rPr>
              <a:t>The type of a </a:t>
            </a:r>
            <a:r>
              <a:rPr lang="en-US" altLang="zh-CN" sz="2600" i="1">
                <a:ea typeface="宋体" panose="02010600030101010101" pitchFamily="2" charset="-122"/>
              </a:rPr>
              <a:t>decimal</a:t>
            </a:r>
            <a:r>
              <a:rPr lang="en-US" altLang="zh-CN" sz="2600">
                <a:ea typeface="宋体" panose="02010600030101010101" pitchFamily="2" charset="-122"/>
              </a:rPr>
              <a:t> integer constant is normally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p>
          <a:p>
            <a:r>
              <a:rPr lang="en-US" altLang="zh-CN" sz="2600">
                <a:ea typeface="宋体" panose="02010600030101010101" pitchFamily="2" charset="-122"/>
              </a:rPr>
              <a:t>If the value of the constant is too large to store as an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the constant has type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instead.</a:t>
            </a:r>
          </a:p>
          <a:p>
            <a:r>
              <a:rPr lang="en-US" altLang="zh-CN" sz="2600">
                <a:ea typeface="宋体" panose="02010600030101010101" pitchFamily="2" charset="-122"/>
              </a:rPr>
              <a:t>If the constant is too large to store as a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the compiler will try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as a last resort.</a:t>
            </a:r>
          </a:p>
          <a:p>
            <a:r>
              <a:rPr lang="en-US" altLang="zh-CN" sz="2600">
                <a:ea typeface="宋体" panose="02010600030101010101" pitchFamily="2" charset="-122"/>
              </a:rPr>
              <a:t>For an </a:t>
            </a:r>
            <a:r>
              <a:rPr lang="en-US" altLang="zh-CN" sz="2600" i="1">
                <a:ea typeface="宋体" panose="02010600030101010101" pitchFamily="2" charset="-122"/>
              </a:rPr>
              <a:t>octal</a:t>
            </a:r>
            <a:r>
              <a:rPr lang="en-US" altLang="zh-CN" sz="2600">
                <a:ea typeface="宋体" panose="02010600030101010101" pitchFamily="2" charset="-122"/>
              </a:rPr>
              <a:t> or </a:t>
            </a:r>
            <a:r>
              <a:rPr lang="en-US" altLang="zh-CN" sz="2600" i="1">
                <a:ea typeface="宋体" panose="02010600030101010101" pitchFamily="2" charset="-122"/>
              </a:rPr>
              <a:t>hexadecimal</a:t>
            </a:r>
            <a:r>
              <a:rPr lang="en-US" altLang="zh-CN" sz="2600">
                <a:ea typeface="宋体" panose="02010600030101010101" pitchFamily="2" charset="-122"/>
              </a:rPr>
              <a:t> constant, the rules are slightly different: the compiler will go through the types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until it finds one capable of representing the constant.</a:t>
            </a:r>
          </a:p>
        </p:txBody>
      </p:sp>
      <p:sp>
        <p:nvSpPr>
          <p:cNvPr id="4" name="Footer Placeholder 3">
            <a:extLst>
              <a:ext uri="{FF2B5EF4-FFF2-40B4-BE49-F238E27FC236}">
                <a16:creationId xmlns:a16="http://schemas.microsoft.com/office/drawing/2014/main" id="{71A7D1D5-2333-A90D-89A0-81ED4A59C1B4}"/>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85E73A61-BC55-3CB2-C31B-FA4C9B1F37D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4BA275-59D1-4749-964B-8C65D8DDBE83}"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7B0B78E-7EAA-FD91-E42A-6F7FD61A8F91}"/>
              </a:ext>
            </a:extLst>
          </p:cNvPr>
          <p:cNvSpPr>
            <a:spLocks noGrp="1"/>
          </p:cNvSpPr>
          <p:nvPr>
            <p:ph type="title"/>
          </p:nvPr>
        </p:nvSpPr>
        <p:spPr/>
        <p:txBody>
          <a:bodyPr/>
          <a:lstStyle/>
          <a:p>
            <a:r>
              <a:rPr lang="en-US" altLang="zh-CN">
                <a:ea typeface="宋体" panose="02010600030101010101" pitchFamily="2" charset="-122"/>
              </a:rPr>
              <a:t>Integer Constants</a:t>
            </a:r>
          </a:p>
        </p:txBody>
      </p:sp>
      <p:sp>
        <p:nvSpPr>
          <p:cNvPr id="29699" name="Content Placeholder 2">
            <a:extLst>
              <a:ext uri="{FF2B5EF4-FFF2-40B4-BE49-F238E27FC236}">
                <a16:creationId xmlns:a16="http://schemas.microsoft.com/office/drawing/2014/main" id="{B26C9C49-B58D-3658-2BD5-EF364560D77A}"/>
              </a:ext>
            </a:extLst>
          </p:cNvPr>
          <p:cNvSpPr>
            <a:spLocks noGrp="1"/>
          </p:cNvSpPr>
          <p:nvPr>
            <p:ph idx="1"/>
          </p:nvPr>
        </p:nvSpPr>
        <p:spPr/>
        <p:txBody>
          <a:bodyPr/>
          <a:lstStyle/>
          <a:p>
            <a:r>
              <a:rPr lang="en-US" altLang="zh-CN">
                <a:ea typeface="宋体" panose="02010600030101010101" pitchFamily="2" charset="-122"/>
              </a:rPr>
              <a:t>To force the compiler to treat a constant as a long integer, just follow it with the letter </a:t>
            </a:r>
            <a:r>
              <a:rPr lang="en-US" altLang="zh-CN">
                <a:latin typeface="Courier New" panose="02070309020205020404" pitchFamily="49" charset="0"/>
                <a:ea typeface="宋体" panose="02010600030101010101" pitchFamily="2" charset="-122"/>
                <a:cs typeface="Courier New" panose="02070309020205020404" pitchFamily="49" charset="0"/>
              </a:rPr>
              <a:t>L</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l</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15L  0377L  0x7fffL</a:t>
            </a:r>
          </a:p>
          <a:p>
            <a:r>
              <a:rPr lang="en-US" altLang="zh-CN">
                <a:ea typeface="宋体" panose="02010600030101010101" pitchFamily="2" charset="-122"/>
              </a:rPr>
              <a:t>To indicate that a constant is unsigned, put the letter </a:t>
            </a:r>
            <a:r>
              <a:rPr lang="en-US" altLang="zh-CN">
                <a:latin typeface="Courier New" panose="02070309020205020404" pitchFamily="49" charset="0"/>
                <a:ea typeface="宋体" panose="02010600030101010101" pitchFamily="2" charset="-122"/>
                <a:cs typeface="Courier New" panose="02070309020205020404" pitchFamily="49" charset="0"/>
              </a:rPr>
              <a:t>U</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u</a:t>
            </a:r>
            <a:r>
              <a:rPr lang="en-US" altLang="zh-CN">
                <a:ea typeface="宋体" panose="02010600030101010101" pitchFamily="2" charset="-122"/>
              </a:rPr>
              <a:t>) after it: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15U  0377U  0x7fffU</a:t>
            </a:r>
          </a:p>
          <a:p>
            <a:r>
              <a:rPr lang="en-US" altLang="zh-CN">
                <a:latin typeface="Courier New" panose="02070309020205020404" pitchFamily="49" charset="0"/>
                <a:ea typeface="宋体" panose="02010600030101010101" pitchFamily="2" charset="-122"/>
                <a:cs typeface="Courier New" panose="02070309020205020404" pitchFamily="49" charset="0"/>
              </a:rPr>
              <a:t>L</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U</a:t>
            </a:r>
            <a:r>
              <a:rPr lang="en-US" altLang="zh-CN">
                <a:ea typeface="宋体" panose="02010600030101010101" pitchFamily="2" charset="-122"/>
              </a:rPr>
              <a:t> may be used in combination:</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0xffffffffUL</a:t>
            </a:r>
          </a:p>
          <a:p>
            <a:pPr>
              <a:buFontTx/>
              <a:buNone/>
            </a:pPr>
            <a:r>
              <a:rPr lang="en-US" altLang="zh-CN">
                <a:ea typeface="宋体" panose="02010600030101010101" pitchFamily="2" charset="-122"/>
              </a:rPr>
              <a:t>	The order of the </a:t>
            </a:r>
            <a:r>
              <a:rPr lang="en-US" altLang="zh-CN">
                <a:latin typeface="Courier New" panose="02070309020205020404" pitchFamily="49" charset="0"/>
                <a:ea typeface="宋体" panose="02010600030101010101" pitchFamily="2" charset="-122"/>
                <a:cs typeface="Courier New" panose="02070309020205020404" pitchFamily="49" charset="0"/>
              </a:rPr>
              <a:t>L</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U</a:t>
            </a:r>
            <a:r>
              <a:rPr lang="en-US" altLang="zh-CN">
                <a:ea typeface="宋体" panose="02010600030101010101" pitchFamily="2" charset="-122"/>
              </a:rPr>
              <a:t> doesn’t matter, nor does their case.</a:t>
            </a:r>
          </a:p>
        </p:txBody>
      </p:sp>
      <p:sp>
        <p:nvSpPr>
          <p:cNvPr id="4" name="Footer Placeholder 3">
            <a:extLst>
              <a:ext uri="{FF2B5EF4-FFF2-40B4-BE49-F238E27FC236}">
                <a16:creationId xmlns:a16="http://schemas.microsoft.com/office/drawing/2014/main" id="{AA824B63-6F87-0F6D-B408-4B534C89B374}"/>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AA8FD3A2-8EAA-8C8E-F86F-0B9957785B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7381B1-2E08-5140-B7FA-7D6C3BE6F053}"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AF4806F-776E-2460-BDB9-38F536E18558}"/>
              </a:ext>
            </a:extLst>
          </p:cNvPr>
          <p:cNvSpPr>
            <a:spLocks noGrp="1"/>
          </p:cNvSpPr>
          <p:nvPr>
            <p:ph type="title"/>
          </p:nvPr>
        </p:nvSpPr>
        <p:spPr/>
        <p:txBody>
          <a:bodyPr/>
          <a:lstStyle/>
          <a:p>
            <a:r>
              <a:rPr lang="en-US" altLang="zh-CN">
                <a:ea typeface="宋体" panose="02010600030101010101" pitchFamily="2" charset="-122"/>
              </a:rPr>
              <a:t>Integer Constants in C99</a:t>
            </a:r>
          </a:p>
        </p:txBody>
      </p:sp>
      <p:sp>
        <p:nvSpPr>
          <p:cNvPr id="30723" name="Content Placeholder 2">
            <a:extLst>
              <a:ext uri="{FF2B5EF4-FFF2-40B4-BE49-F238E27FC236}">
                <a16:creationId xmlns:a16="http://schemas.microsoft.com/office/drawing/2014/main" id="{2C2DACFC-5910-E993-8087-8153E7C0CB10}"/>
              </a:ext>
            </a:extLst>
          </p:cNvPr>
          <p:cNvSpPr>
            <a:spLocks noGrp="1"/>
          </p:cNvSpPr>
          <p:nvPr>
            <p:ph idx="1"/>
          </p:nvPr>
        </p:nvSpPr>
        <p:spPr/>
        <p:txBody>
          <a:bodyPr/>
          <a:lstStyle/>
          <a:p>
            <a:r>
              <a:rPr lang="en-US" altLang="zh-CN" sz="2400">
                <a:ea typeface="宋体" panose="02010600030101010101" pitchFamily="2" charset="-122"/>
              </a:rPr>
              <a:t>In C99, integer constants that end with either </a:t>
            </a:r>
            <a:r>
              <a:rPr lang="en-US" altLang="zh-CN" sz="2400">
                <a:latin typeface="Courier New" panose="02070309020205020404" pitchFamily="49" charset="0"/>
                <a:ea typeface="宋体" panose="02010600030101010101" pitchFamily="2" charset="-122"/>
                <a:cs typeface="Courier New" panose="02070309020205020404" pitchFamily="49" charset="0"/>
              </a:rPr>
              <a:t>LL</a:t>
            </a:r>
            <a:r>
              <a:rPr lang="en-US" altLang="zh-CN" sz="2400">
                <a:ea typeface="宋体" panose="02010600030101010101" pitchFamily="2" charset="-122"/>
              </a:rPr>
              <a:t> or </a:t>
            </a:r>
            <a:r>
              <a:rPr lang="en-US" altLang="zh-CN" sz="2400">
                <a:latin typeface="Courier New" panose="02070309020205020404" pitchFamily="49" charset="0"/>
                <a:ea typeface="宋体" panose="02010600030101010101" pitchFamily="2" charset="-122"/>
                <a:cs typeface="Courier New" panose="02070309020205020404" pitchFamily="49" charset="0"/>
              </a:rPr>
              <a:t>ll</a:t>
            </a:r>
            <a:r>
              <a:rPr lang="en-US" altLang="zh-CN" sz="2400">
                <a:ea typeface="宋体" panose="02010600030101010101" pitchFamily="2" charset="-122"/>
              </a:rPr>
              <a:t> (the case of the two letters must match) have type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a:t>
            </a:r>
          </a:p>
          <a:p>
            <a:r>
              <a:rPr lang="en-US" altLang="zh-CN" sz="2400">
                <a:ea typeface="宋体" panose="02010600030101010101" pitchFamily="2" charset="-122"/>
              </a:rPr>
              <a:t>Adding the letter </a:t>
            </a:r>
            <a:r>
              <a:rPr lang="en-US" altLang="zh-CN" sz="2400">
                <a:latin typeface="Courier New" panose="02070309020205020404" pitchFamily="49" charset="0"/>
                <a:ea typeface="宋体" panose="02010600030101010101" pitchFamily="2" charset="-122"/>
                <a:cs typeface="Courier New" panose="02070309020205020404" pitchFamily="49" charset="0"/>
              </a:rPr>
              <a:t>U</a:t>
            </a:r>
            <a:r>
              <a:rPr lang="en-US" altLang="zh-CN" sz="2400">
                <a:ea typeface="宋体" panose="02010600030101010101" pitchFamily="2" charset="-122"/>
              </a:rPr>
              <a:t> (or </a:t>
            </a:r>
            <a:r>
              <a:rPr lang="en-US" altLang="zh-CN" sz="2400">
                <a:latin typeface="Courier New" panose="02070309020205020404" pitchFamily="49" charset="0"/>
                <a:ea typeface="宋体" panose="02010600030101010101" pitchFamily="2" charset="-122"/>
                <a:cs typeface="Courier New" panose="02070309020205020404" pitchFamily="49" charset="0"/>
              </a:rPr>
              <a:t>u</a:t>
            </a:r>
            <a:r>
              <a:rPr lang="en-US" altLang="zh-CN" sz="2400">
                <a:ea typeface="宋体" panose="02010600030101010101" pitchFamily="2" charset="-122"/>
              </a:rPr>
              <a:t>) before or after the </a:t>
            </a:r>
            <a:r>
              <a:rPr lang="en-US" altLang="zh-CN" sz="2400">
                <a:latin typeface="Courier New" panose="02070309020205020404" pitchFamily="49" charset="0"/>
                <a:ea typeface="宋体" panose="02010600030101010101" pitchFamily="2" charset="-122"/>
                <a:cs typeface="Courier New" panose="02070309020205020404" pitchFamily="49" charset="0"/>
              </a:rPr>
              <a:t>LL</a:t>
            </a:r>
            <a:r>
              <a:rPr lang="en-US" altLang="zh-CN" sz="2400">
                <a:ea typeface="宋体" panose="02010600030101010101" pitchFamily="2" charset="-122"/>
              </a:rPr>
              <a:t> or </a:t>
            </a:r>
            <a:r>
              <a:rPr lang="en-US" altLang="zh-CN" sz="2400">
                <a:latin typeface="Courier New" panose="02070309020205020404" pitchFamily="49" charset="0"/>
                <a:ea typeface="宋体" panose="02010600030101010101" pitchFamily="2" charset="-122"/>
                <a:cs typeface="Courier New" panose="02070309020205020404" pitchFamily="49" charset="0"/>
              </a:rPr>
              <a:t>ll</a:t>
            </a:r>
            <a:r>
              <a:rPr lang="en-US" altLang="zh-CN" sz="2400">
                <a:ea typeface="宋体" panose="02010600030101010101" pitchFamily="2" charset="-122"/>
              </a:rPr>
              <a:t> denotes a constant of type </a:t>
            </a:r>
            <a:r>
              <a:rPr lang="en-US" altLang="zh-CN" sz="2400">
                <a:latin typeface="Courier New" panose="02070309020205020404" pitchFamily="49" charset="0"/>
                <a:ea typeface="宋体" panose="02010600030101010101" pitchFamily="2" charset="-122"/>
                <a:cs typeface="Courier New" panose="02070309020205020404" pitchFamily="49" charset="0"/>
              </a:rPr>
              <a:t>unsigned</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a:t>
            </a:r>
          </a:p>
          <a:p>
            <a:r>
              <a:rPr lang="en-US" altLang="zh-CN" sz="2400">
                <a:ea typeface="宋体" panose="02010600030101010101" pitchFamily="2" charset="-122"/>
              </a:rPr>
              <a:t>C99’s general rules for determining the type of an integer constant are a bit different from those in C89. </a:t>
            </a:r>
          </a:p>
          <a:p>
            <a:r>
              <a:rPr lang="en-US" altLang="zh-CN" sz="2400">
                <a:ea typeface="宋体" panose="02010600030101010101" pitchFamily="2" charset="-122"/>
              </a:rPr>
              <a:t>The type of a decimal constant with no suffix (</a:t>
            </a:r>
            <a:r>
              <a:rPr lang="en-US" altLang="zh-CN" sz="2400">
                <a:latin typeface="Courier New" panose="02070309020205020404" pitchFamily="49" charset="0"/>
                <a:ea typeface="宋体" panose="02010600030101010101" pitchFamily="2" charset="-122"/>
                <a:cs typeface="Courier New" panose="02070309020205020404" pitchFamily="49" charset="0"/>
              </a:rPr>
              <a:t>U</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u</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L</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l</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LL</a:t>
            </a:r>
            <a:r>
              <a:rPr lang="en-US" altLang="zh-CN" sz="2400">
                <a:ea typeface="宋体" panose="02010600030101010101" pitchFamily="2" charset="-122"/>
              </a:rPr>
              <a:t>, or </a:t>
            </a:r>
            <a:r>
              <a:rPr lang="en-US" altLang="zh-CN" sz="2400">
                <a:latin typeface="Courier New" panose="02070309020205020404" pitchFamily="49" charset="0"/>
                <a:ea typeface="宋体" panose="02010600030101010101" pitchFamily="2" charset="-122"/>
                <a:cs typeface="Courier New" panose="02070309020205020404" pitchFamily="49" charset="0"/>
              </a:rPr>
              <a:t>ll</a:t>
            </a:r>
            <a:r>
              <a:rPr lang="en-US" altLang="zh-CN" sz="2400">
                <a:ea typeface="宋体" panose="02010600030101010101" pitchFamily="2" charset="-122"/>
              </a:rPr>
              <a:t>) is the “smallest” of the types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or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that can represent the value of that constant.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F2A38AB7-2759-6A5A-4A7F-CCCB1996439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92AB6C2-4078-B7A3-E3A2-77C8C58645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498B99-BE51-2843-BD0A-B0A5FF2B3110}"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CCA9230-4411-0B3A-B1B1-6930701D8B7A}"/>
              </a:ext>
            </a:extLst>
          </p:cNvPr>
          <p:cNvSpPr>
            <a:spLocks noGrp="1"/>
          </p:cNvSpPr>
          <p:nvPr>
            <p:ph type="title"/>
          </p:nvPr>
        </p:nvSpPr>
        <p:spPr/>
        <p:txBody>
          <a:bodyPr/>
          <a:lstStyle/>
          <a:p>
            <a:r>
              <a:rPr lang="en-US" altLang="zh-CN">
                <a:ea typeface="宋体" panose="02010600030101010101" pitchFamily="2" charset="-122"/>
              </a:rPr>
              <a:t>Integer Constants in C99</a:t>
            </a:r>
          </a:p>
        </p:txBody>
      </p:sp>
      <p:sp>
        <p:nvSpPr>
          <p:cNvPr id="31747" name="Content Placeholder 2">
            <a:extLst>
              <a:ext uri="{FF2B5EF4-FFF2-40B4-BE49-F238E27FC236}">
                <a16:creationId xmlns:a16="http://schemas.microsoft.com/office/drawing/2014/main" id="{887C5A2E-A223-3E15-A500-82D0DC1CF27A}"/>
              </a:ext>
            </a:extLst>
          </p:cNvPr>
          <p:cNvSpPr>
            <a:spLocks noGrp="1"/>
          </p:cNvSpPr>
          <p:nvPr>
            <p:ph idx="1"/>
          </p:nvPr>
        </p:nvSpPr>
        <p:spPr/>
        <p:txBody>
          <a:bodyPr/>
          <a:lstStyle/>
          <a:p>
            <a:r>
              <a:rPr lang="en-US" altLang="zh-CN" sz="2600">
                <a:ea typeface="宋体" panose="02010600030101010101" pitchFamily="2" charset="-122"/>
              </a:rPr>
              <a:t>For an octal or hexadecimal constant, the list of possible types is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in that order.</a:t>
            </a:r>
          </a:p>
          <a:p>
            <a:r>
              <a:rPr lang="en-US" altLang="zh-CN" sz="2600">
                <a:ea typeface="宋体" panose="02010600030101010101" pitchFamily="2" charset="-122"/>
              </a:rPr>
              <a:t>Any suffix at the end of a constant changes the list of possible types.</a:t>
            </a:r>
          </a:p>
          <a:p>
            <a:pPr lvl="1"/>
            <a:r>
              <a:rPr lang="en-US" altLang="zh-CN" sz="2200">
                <a:ea typeface="宋体" panose="02010600030101010101" pitchFamily="2" charset="-122"/>
              </a:rPr>
              <a:t>A constant that ends with </a:t>
            </a:r>
            <a:r>
              <a:rPr lang="en-US" altLang="zh-CN" sz="2200">
                <a:latin typeface="Courier New" panose="02070309020205020404" pitchFamily="49" charset="0"/>
                <a:ea typeface="宋体" panose="02010600030101010101" pitchFamily="2" charset="-122"/>
                <a:cs typeface="Courier New" panose="02070309020205020404" pitchFamily="49" charset="0"/>
              </a:rPr>
              <a:t>U</a:t>
            </a:r>
            <a:r>
              <a:rPr lang="en-US" altLang="zh-CN" sz="2200">
                <a:ea typeface="宋体" panose="02010600030101010101" pitchFamily="2" charset="-122"/>
              </a:rPr>
              <a:t> (or </a:t>
            </a:r>
            <a:r>
              <a:rPr lang="en-US" altLang="zh-CN" sz="2200">
                <a:latin typeface="Courier New" panose="02070309020205020404" pitchFamily="49" charset="0"/>
                <a:ea typeface="宋体" panose="02010600030101010101" pitchFamily="2" charset="-122"/>
                <a:cs typeface="Courier New" panose="02070309020205020404" pitchFamily="49" charset="0"/>
              </a:rPr>
              <a:t>u</a:t>
            </a:r>
            <a:r>
              <a:rPr lang="en-US" altLang="zh-CN" sz="2200">
                <a:ea typeface="宋体" panose="02010600030101010101" pitchFamily="2" charset="-122"/>
              </a:rPr>
              <a:t>) must have one of the types </a:t>
            </a:r>
            <a:r>
              <a:rPr lang="en-US" altLang="zh-CN" sz="2200">
                <a:latin typeface="Courier New" panose="02070309020205020404" pitchFamily="49" charset="0"/>
                <a:ea typeface="宋体" panose="02010600030101010101" pitchFamily="2" charset="-122"/>
                <a:cs typeface="Courier New" panose="02070309020205020404" pitchFamily="49" charset="0"/>
              </a:rPr>
              <a:t>unsigned</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int</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unsigned</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long</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int</a:t>
            </a:r>
            <a:r>
              <a:rPr lang="en-US" altLang="zh-CN" sz="2200">
                <a:ea typeface="宋体" panose="02010600030101010101" pitchFamily="2" charset="-122"/>
              </a:rPr>
              <a:t>, or </a:t>
            </a:r>
            <a:r>
              <a:rPr lang="en-US" altLang="zh-CN" sz="2200">
                <a:latin typeface="Courier New" panose="02070309020205020404" pitchFamily="49" charset="0"/>
                <a:ea typeface="宋体" panose="02010600030101010101" pitchFamily="2" charset="-122"/>
                <a:cs typeface="Courier New" panose="02070309020205020404" pitchFamily="49" charset="0"/>
              </a:rPr>
              <a:t>unsigned</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long</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long</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int</a:t>
            </a:r>
            <a:r>
              <a:rPr lang="en-US" altLang="zh-CN" sz="2200">
                <a:ea typeface="宋体" panose="02010600030101010101" pitchFamily="2" charset="-122"/>
              </a:rPr>
              <a:t>.</a:t>
            </a:r>
          </a:p>
          <a:p>
            <a:pPr lvl="1"/>
            <a:r>
              <a:rPr lang="en-US" altLang="zh-CN" sz="2200">
                <a:ea typeface="宋体" panose="02010600030101010101" pitchFamily="2" charset="-122"/>
              </a:rPr>
              <a:t>A decimal constant that ends with </a:t>
            </a:r>
            <a:r>
              <a:rPr lang="en-US" altLang="zh-CN" sz="2200">
                <a:latin typeface="Courier New" panose="02070309020205020404" pitchFamily="49" charset="0"/>
                <a:ea typeface="宋体" panose="02010600030101010101" pitchFamily="2" charset="-122"/>
                <a:cs typeface="Courier New" panose="02070309020205020404" pitchFamily="49" charset="0"/>
              </a:rPr>
              <a:t>L</a:t>
            </a:r>
            <a:r>
              <a:rPr lang="en-US" altLang="zh-CN" sz="2200">
                <a:ea typeface="宋体" panose="02010600030101010101" pitchFamily="2" charset="-122"/>
              </a:rPr>
              <a:t> (or </a:t>
            </a:r>
            <a:r>
              <a:rPr lang="en-US" altLang="zh-CN" sz="2200">
                <a:latin typeface="Courier New" panose="02070309020205020404" pitchFamily="49" charset="0"/>
                <a:ea typeface="宋体" panose="02010600030101010101" pitchFamily="2" charset="-122"/>
                <a:cs typeface="Courier New" panose="02070309020205020404" pitchFamily="49" charset="0"/>
              </a:rPr>
              <a:t>l</a:t>
            </a:r>
            <a:r>
              <a:rPr lang="en-US" altLang="zh-CN" sz="2200">
                <a:ea typeface="宋体" panose="02010600030101010101" pitchFamily="2" charset="-122"/>
              </a:rPr>
              <a:t>) must have one of the types </a:t>
            </a:r>
            <a:r>
              <a:rPr lang="en-US" altLang="zh-CN" sz="2200">
                <a:latin typeface="Courier New" panose="02070309020205020404" pitchFamily="49" charset="0"/>
                <a:ea typeface="宋体" panose="02010600030101010101" pitchFamily="2" charset="-122"/>
                <a:cs typeface="Courier New" panose="02070309020205020404" pitchFamily="49" charset="0"/>
              </a:rPr>
              <a:t>long</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int</a:t>
            </a:r>
            <a:r>
              <a:rPr lang="en-US" altLang="zh-CN" sz="2200">
                <a:ea typeface="宋体" panose="02010600030101010101" pitchFamily="2" charset="-122"/>
              </a:rPr>
              <a:t> or </a:t>
            </a:r>
            <a:r>
              <a:rPr lang="en-US" altLang="zh-CN" sz="2200">
                <a:latin typeface="Courier New" panose="02070309020205020404" pitchFamily="49" charset="0"/>
                <a:ea typeface="宋体" panose="02010600030101010101" pitchFamily="2" charset="-122"/>
                <a:cs typeface="Courier New" panose="02070309020205020404" pitchFamily="49" charset="0"/>
              </a:rPr>
              <a:t>long</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long</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int</a:t>
            </a:r>
            <a:r>
              <a:rPr lang="en-US" altLang="zh-CN" sz="2200">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F9D1F41D-4B02-5D9A-6C04-53D3923BEAE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C53CE37-1D1B-1842-232A-1A83F60A582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7793EE-8886-E448-A0F2-8ACA0F56B5E8}"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AD41E39-661B-C981-7838-B82CCEAC509C}"/>
              </a:ext>
            </a:extLst>
          </p:cNvPr>
          <p:cNvSpPr>
            <a:spLocks noGrp="1"/>
          </p:cNvSpPr>
          <p:nvPr>
            <p:ph type="title"/>
          </p:nvPr>
        </p:nvSpPr>
        <p:spPr/>
        <p:txBody>
          <a:bodyPr/>
          <a:lstStyle/>
          <a:p>
            <a:r>
              <a:rPr lang="en-US" altLang="zh-CN">
                <a:ea typeface="宋体" panose="02010600030101010101" pitchFamily="2" charset="-122"/>
              </a:rPr>
              <a:t>Basic Types</a:t>
            </a:r>
          </a:p>
        </p:txBody>
      </p:sp>
      <p:sp>
        <p:nvSpPr>
          <p:cNvPr id="3" name="Content Placeholder 2">
            <a:extLst>
              <a:ext uri="{FF2B5EF4-FFF2-40B4-BE49-F238E27FC236}">
                <a16:creationId xmlns:a16="http://schemas.microsoft.com/office/drawing/2014/main" id="{723748D9-A1DB-FB09-F4FD-7B2A5CF1F411}"/>
              </a:ext>
            </a:extLst>
          </p:cNvPr>
          <p:cNvSpPr>
            <a:spLocks noGrp="1"/>
          </p:cNvSpPr>
          <p:nvPr>
            <p:ph idx="1"/>
          </p:nvPr>
        </p:nvSpPr>
        <p:spPr/>
        <p:txBody>
          <a:bodyPr/>
          <a:lstStyle/>
          <a:p>
            <a:pPr>
              <a:defRPr/>
            </a:pPr>
            <a:r>
              <a:rPr lang="en-US" dirty="0"/>
              <a:t>C’s </a:t>
            </a:r>
            <a:r>
              <a:rPr lang="en-US" b="1" i="1" dirty="0"/>
              <a:t>basic</a:t>
            </a:r>
            <a:r>
              <a:rPr lang="en-US" dirty="0"/>
              <a:t> (built-in) </a:t>
            </a:r>
            <a:r>
              <a:rPr lang="en-US" b="1" i="1" dirty="0"/>
              <a:t>types:</a:t>
            </a:r>
          </a:p>
          <a:p>
            <a:pPr lvl="1">
              <a:defRPr/>
            </a:pPr>
            <a:r>
              <a:rPr lang="en-US" dirty="0">
                <a:ea typeface="+mn-ea"/>
                <a:cs typeface="+mn-cs"/>
              </a:rPr>
              <a:t>Integer types, including long integers, short integers, and unsigned integers</a:t>
            </a:r>
          </a:p>
          <a:p>
            <a:pPr lvl="1">
              <a:defRPr/>
            </a:pPr>
            <a:r>
              <a:rPr lang="en-US" dirty="0">
                <a:ea typeface="+mn-ea"/>
                <a:cs typeface="+mn-cs"/>
              </a:rPr>
              <a:t>Floating types (</a:t>
            </a:r>
            <a:r>
              <a:rPr lang="en-US" dirty="0">
                <a:latin typeface="Courier New" pitchFamily="49" charset="0"/>
                <a:ea typeface="+mn-ea"/>
                <a:cs typeface="Courier New" pitchFamily="49" charset="0"/>
              </a:rPr>
              <a:t>float</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and </a:t>
            </a:r>
            <a:r>
              <a:rPr lang="en-US" dirty="0">
                <a:latin typeface="Courier New" pitchFamily="49" charset="0"/>
                <a:ea typeface="+mn-ea"/>
                <a:cs typeface="Courier New" pitchFamily="49" charset="0"/>
              </a:rPr>
              <a:t>long</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t>
            </a:r>
          </a:p>
          <a:p>
            <a:pPr lvl="1">
              <a:defRPr/>
            </a:pPr>
            <a:r>
              <a:rPr lang="en-US" dirty="0">
                <a:latin typeface="Courier New" pitchFamily="49" charset="0"/>
                <a:ea typeface="+mn-ea"/>
                <a:cs typeface="Courier New" pitchFamily="49" charset="0"/>
              </a:rPr>
              <a:t>char</a:t>
            </a:r>
          </a:p>
          <a:p>
            <a:pPr lvl="1">
              <a:defRPr/>
            </a:pPr>
            <a:r>
              <a:rPr lang="en-US" dirty="0">
                <a:latin typeface="Courier New" pitchFamily="49" charset="0"/>
                <a:ea typeface="+mn-ea"/>
                <a:cs typeface="Courier New" pitchFamily="49" charset="0"/>
              </a:rPr>
              <a:t>_</a:t>
            </a:r>
            <a:r>
              <a:rPr lang="en-US" dirty="0" err="1">
                <a:latin typeface="Courier New" pitchFamily="49" charset="0"/>
                <a:ea typeface="+mn-ea"/>
                <a:cs typeface="Courier New" pitchFamily="49" charset="0"/>
              </a:rPr>
              <a:t>Bool</a:t>
            </a:r>
            <a:r>
              <a:rPr lang="en-US" dirty="0">
                <a:ea typeface="+mn-ea"/>
                <a:cs typeface="+mn-cs"/>
              </a:rPr>
              <a:t> (C99) </a:t>
            </a:r>
          </a:p>
          <a:p>
            <a:pPr>
              <a:defRPr/>
            </a:pPr>
            <a:endParaRPr lang="en-US" dirty="0"/>
          </a:p>
        </p:txBody>
      </p:sp>
      <p:sp>
        <p:nvSpPr>
          <p:cNvPr id="4" name="Footer Placeholder 3">
            <a:extLst>
              <a:ext uri="{FF2B5EF4-FFF2-40B4-BE49-F238E27FC236}">
                <a16:creationId xmlns:a16="http://schemas.microsoft.com/office/drawing/2014/main" id="{63F34B9A-7454-2C9C-2BE6-8EBA5BD8DD3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8D2AC7A-042A-1495-131B-4A65EF39D97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1A6144-25A6-4841-8248-7CF7BB391675}"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CFEF55E-5445-FDDA-628D-F3671047E5A9}"/>
              </a:ext>
            </a:extLst>
          </p:cNvPr>
          <p:cNvSpPr>
            <a:spLocks noGrp="1"/>
          </p:cNvSpPr>
          <p:nvPr>
            <p:ph type="title"/>
          </p:nvPr>
        </p:nvSpPr>
        <p:spPr/>
        <p:txBody>
          <a:bodyPr/>
          <a:lstStyle/>
          <a:p>
            <a:r>
              <a:rPr lang="en-US" altLang="zh-CN">
                <a:ea typeface="宋体" panose="02010600030101010101" pitchFamily="2" charset="-122"/>
              </a:rPr>
              <a:t>Integer Overflow</a:t>
            </a:r>
          </a:p>
        </p:txBody>
      </p:sp>
      <p:sp>
        <p:nvSpPr>
          <p:cNvPr id="32771" name="Content Placeholder 2">
            <a:extLst>
              <a:ext uri="{FF2B5EF4-FFF2-40B4-BE49-F238E27FC236}">
                <a16:creationId xmlns:a16="http://schemas.microsoft.com/office/drawing/2014/main" id="{108E85B8-2EE9-6E48-304A-E4B8ADBF94BB}"/>
              </a:ext>
            </a:extLst>
          </p:cNvPr>
          <p:cNvSpPr>
            <a:spLocks noGrp="1"/>
          </p:cNvSpPr>
          <p:nvPr>
            <p:ph idx="1"/>
          </p:nvPr>
        </p:nvSpPr>
        <p:spPr/>
        <p:txBody>
          <a:bodyPr/>
          <a:lstStyle/>
          <a:p>
            <a:r>
              <a:rPr lang="en-US" altLang="zh-CN">
                <a:ea typeface="宋体" panose="02010600030101010101" pitchFamily="2" charset="-122"/>
              </a:rPr>
              <a:t>When arithmetic operations are performed on integers, it’s possible that the result will be too large to represent. </a:t>
            </a:r>
          </a:p>
          <a:p>
            <a:r>
              <a:rPr lang="en-US" altLang="zh-CN">
                <a:ea typeface="宋体" panose="02010600030101010101" pitchFamily="2" charset="-122"/>
              </a:rPr>
              <a:t>For example, when an arithmetic operation is performed on two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values, the result must be able to be represented as an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a:t>
            </a:r>
          </a:p>
          <a:p>
            <a:r>
              <a:rPr lang="en-US" altLang="zh-CN">
                <a:ea typeface="宋体" panose="02010600030101010101" pitchFamily="2" charset="-122"/>
              </a:rPr>
              <a:t>If the result can’t be represented as an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(because it requires too many bits), we say that </a:t>
            </a:r>
            <a:r>
              <a:rPr lang="en-US" altLang="zh-CN" b="1" i="1">
                <a:ea typeface="宋体" panose="02010600030101010101" pitchFamily="2" charset="-122"/>
              </a:rPr>
              <a:t>overflow</a:t>
            </a:r>
            <a:r>
              <a:rPr lang="en-US" altLang="zh-CN">
                <a:ea typeface="宋体" panose="02010600030101010101" pitchFamily="2" charset="-122"/>
              </a:rPr>
              <a:t> has occurred.</a:t>
            </a:r>
          </a:p>
        </p:txBody>
      </p:sp>
      <p:sp>
        <p:nvSpPr>
          <p:cNvPr id="4" name="Footer Placeholder 3">
            <a:extLst>
              <a:ext uri="{FF2B5EF4-FFF2-40B4-BE49-F238E27FC236}">
                <a16:creationId xmlns:a16="http://schemas.microsoft.com/office/drawing/2014/main" id="{F32A301E-0B27-B9AC-7131-F3B0EA69C8A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55E5330-8ED9-61E5-FE20-872A4DE2EBF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831861-FC22-B04F-A85F-571EE7DCCBC1}"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A1C33FE-F07A-6874-163D-11B2555943D1}"/>
              </a:ext>
            </a:extLst>
          </p:cNvPr>
          <p:cNvSpPr>
            <a:spLocks noGrp="1"/>
          </p:cNvSpPr>
          <p:nvPr>
            <p:ph type="title"/>
          </p:nvPr>
        </p:nvSpPr>
        <p:spPr/>
        <p:txBody>
          <a:bodyPr/>
          <a:lstStyle/>
          <a:p>
            <a:r>
              <a:rPr lang="en-US" altLang="zh-CN">
                <a:ea typeface="宋体" panose="02010600030101010101" pitchFamily="2" charset="-122"/>
              </a:rPr>
              <a:t>Integer Overflow</a:t>
            </a:r>
          </a:p>
        </p:txBody>
      </p:sp>
      <p:sp>
        <p:nvSpPr>
          <p:cNvPr id="3" name="Content Placeholder 2">
            <a:extLst>
              <a:ext uri="{FF2B5EF4-FFF2-40B4-BE49-F238E27FC236}">
                <a16:creationId xmlns:a16="http://schemas.microsoft.com/office/drawing/2014/main" id="{890C8BCF-3DB7-C0B8-1BBD-25B64B46589B}"/>
              </a:ext>
            </a:extLst>
          </p:cNvPr>
          <p:cNvSpPr>
            <a:spLocks noGrp="1"/>
          </p:cNvSpPr>
          <p:nvPr>
            <p:ph idx="1"/>
          </p:nvPr>
        </p:nvSpPr>
        <p:spPr/>
        <p:txBody>
          <a:bodyPr/>
          <a:lstStyle/>
          <a:p>
            <a:pPr>
              <a:defRPr/>
            </a:pPr>
            <a:r>
              <a:rPr lang="en-US" dirty="0"/>
              <a:t>The behavior when integer overflow occurs depends on whether the operands were signed or unsigned.</a:t>
            </a:r>
          </a:p>
          <a:p>
            <a:pPr lvl="1">
              <a:defRPr/>
            </a:pPr>
            <a:r>
              <a:rPr lang="en-US" dirty="0">
                <a:ea typeface="+mn-ea"/>
                <a:cs typeface="+mn-cs"/>
              </a:rPr>
              <a:t>When overflow occurs during an operation on </a:t>
            </a:r>
            <a:r>
              <a:rPr lang="en-US" i="1" dirty="0">
                <a:ea typeface="+mn-ea"/>
                <a:cs typeface="+mn-cs"/>
              </a:rPr>
              <a:t>signed</a:t>
            </a:r>
            <a:r>
              <a:rPr lang="en-US" dirty="0">
                <a:ea typeface="+mn-ea"/>
                <a:cs typeface="+mn-cs"/>
              </a:rPr>
              <a:t> integers, the program’s behavior is undefined. </a:t>
            </a:r>
          </a:p>
          <a:p>
            <a:pPr lvl="1">
              <a:defRPr/>
            </a:pPr>
            <a:r>
              <a:rPr lang="en-US" dirty="0">
                <a:ea typeface="+mn-ea"/>
                <a:cs typeface="+mn-cs"/>
              </a:rPr>
              <a:t>When overflow occurs during an operation on </a:t>
            </a:r>
            <a:r>
              <a:rPr lang="en-US" i="1" dirty="0">
                <a:ea typeface="+mn-ea"/>
                <a:cs typeface="+mn-cs"/>
              </a:rPr>
              <a:t>unsigned</a:t>
            </a:r>
            <a:r>
              <a:rPr lang="en-US" dirty="0">
                <a:ea typeface="+mn-ea"/>
                <a:cs typeface="+mn-cs"/>
              </a:rPr>
              <a:t> integers, the result </a:t>
            </a:r>
            <a:r>
              <a:rPr lang="en-US" i="1" dirty="0">
                <a:ea typeface="+mn-ea"/>
                <a:cs typeface="+mn-cs"/>
              </a:rPr>
              <a:t>is</a:t>
            </a:r>
            <a:r>
              <a:rPr lang="en-US" dirty="0">
                <a:ea typeface="+mn-ea"/>
                <a:cs typeface="+mn-cs"/>
              </a:rPr>
              <a:t> defined: we get the correct answer modulo 2</a:t>
            </a:r>
            <a:r>
              <a:rPr lang="en-US" i="1" baseline="30000" dirty="0">
                <a:ea typeface="+mn-ea"/>
                <a:cs typeface="+mn-cs"/>
              </a:rPr>
              <a:t>n</a:t>
            </a:r>
            <a:r>
              <a:rPr lang="en-US" dirty="0">
                <a:ea typeface="+mn-ea"/>
                <a:cs typeface="+mn-cs"/>
              </a:rPr>
              <a:t>, where </a:t>
            </a:r>
            <a:r>
              <a:rPr lang="en-US" i="1" dirty="0">
                <a:ea typeface="+mn-ea"/>
                <a:cs typeface="+mn-cs"/>
              </a:rPr>
              <a:t>n</a:t>
            </a:r>
            <a:r>
              <a:rPr lang="en-US" dirty="0">
                <a:ea typeface="+mn-ea"/>
                <a:cs typeface="+mn-cs"/>
              </a:rPr>
              <a:t> is the number of bits used to store the result.</a:t>
            </a:r>
          </a:p>
        </p:txBody>
      </p:sp>
      <p:sp>
        <p:nvSpPr>
          <p:cNvPr id="4" name="Footer Placeholder 3">
            <a:extLst>
              <a:ext uri="{FF2B5EF4-FFF2-40B4-BE49-F238E27FC236}">
                <a16:creationId xmlns:a16="http://schemas.microsoft.com/office/drawing/2014/main" id="{AFB4CEB8-67DB-7275-CA35-3B10703BFBA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B200CBC-634C-44B6-32B2-D5CD0C826DF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B89825-609C-1E4D-A54F-4A193AC942AB}"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16283D2-D425-6CFE-3D4E-1C00A56240C6}"/>
              </a:ext>
            </a:extLst>
          </p:cNvPr>
          <p:cNvSpPr>
            <a:spLocks noGrp="1"/>
          </p:cNvSpPr>
          <p:nvPr>
            <p:ph type="title"/>
          </p:nvPr>
        </p:nvSpPr>
        <p:spPr/>
        <p:txBody>
          <a:bodyPr/>
          <a:lstStyle/>
          <a:p>
            <a:r>
              <a:rPr lang="en-US" altLang="zh-CN">
                <a:ea typeface="宋体" panose="02010600030101010101" pitchFamily="2" charset="-122"/>
              </a:rPr>
              <a:t>Reading and Writing Integers</a:t>
            </a:r>
          </a:p>
        </p:txBody>
      </p:sp>
      <p:sp>
        <p:nvSpPr>
          <p:cNvPr id="34819" name="Content Placeholder 2">
            <a:extLst>
              <a:ext uri="{FF2B5EF4-FFF2-40B4-BE49-F238E27FC236}">
                <a16:creationId xmlns:a16="http://schemas.microsoft.com/office/drawing/2014/main" id="{6B6E58FD-DC50-0A4E-13C4-E1196FEBFBBD}"/>
              </a:ext>
            </a:extLst>
          </p:cNvPr>
          <p:cNvSpPr>
            <a:spLocks noGrp="1"/>
          </p:cNvSpPr>
          <p:nvPr>
            <p:ph idx="1"/>
          </p:nvPr>
        </p:nvSpPr>
        <p:spPr/>
        <p:txBody>
          <a:bodyPr/>
          <a:lstStyle/>
          <a:p>
            <a:r>
              <a:rPr lang="en-US" altLang="zh-CN" sz="2600">
                <a:ea typeface="宋体" panose="02010600030101010101" pitchFamily="2" charset="-122"/>
              </a:rPr>
              <a:t>Reading and writing unsigned, short, and long integers requires new conversion specifiers.</a:t>
            </a:r>
          </a:p>
          <a:p>
            <a:r>
              <a:rPr lang="en-US" altLang="zh-CN" sz="2600">
                <a:ea typeface="宋体" panose="02010600030101010101" pitchFamily="2" charset="-122"/>
              </a:rPr>
              <a:t>When reading or writing an </a:t>
            </a:r>
            <a:r>
              <a:rPr lang="en-US" altLang="zh-CN" sz="2600" i="1">
                <a:ea typeface="宋体" panose="02010600030101010101" pitchFamily="2" charset="-122"/>
              </a:rPr>
              <a:t>unsigned</a:t>
            </a:r>
            <a:r>
              <a:rPr lang="en-US" altLang="zh-CN" sz="2600">
                <a:ea typeface="宋体" panose="02010600030101010101" pitchFamily="2" charset="-122"/>
              </a:rPr>
              <a:t> integer, use the letter </a:t>
            </a:r>
            <a:r>
              <a:rPr lang="en-US" altLang="zh-CN" sz="2600">
                <a:latin typeface="Courier New" panose="02070309020205020404" pitchFamily="49" charset="0"/>
                <a:ea typeface="宋体" panose="02010600030101010101" pitchFamily="2" charset="-122"/>
                <a:cs typeface="Courier New" panose="02070309020205020404" pitchFamily="49" charset="0"/>
              </a:rPr>
              <a:t>u</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o</a:t>
            </a:r>
            <a:r>
              <a:rPr lang="en-US" altLang="zh-CN" sz="2600">
                <a:ea typeface="宋体" panose="02010600030101010101" pitchFamily="2" charset="-122"/>
              </a:rPr>
              <a:t>, or </a:t>
            </a:r>
            <a:r>
              <a:rPr lang="en-US" altLang="zh-CN" sz="2600">
                <a:latin typeface="Courier New" panose="02070309020205020404" pitchFamily="49" charset="0"/>
                <a:ea typeface="宋体" panose="02010600030101010101" pitchFamily="2" charset="-122"/>
                <a:cs typeface="Courier New" panose="02070309020205020404" pitchFamily="49" charset="0"/>
              </a:rPr>
              <a:t>x</a:t>
            </a:r>
            <a:r>
              <a:rPr lang="en-US" altLang="zh-CN" sz="2600">
                <a:ea typeface="宋体" panose="02010600030101010101" pitchFamily="2" charset="-122"/>
              </a:rPr>
              <a:t> instead of </a:t>
            </a:r>
            <a:r>
              <a:rPr lang="en-US" altLang="zh-CN" sz="2600">
                <a:latin typeface="Courier New" panose="02070309020205020404" pitchFamily="49" charset="0"/>
                <a:ea typeface="宋体" panose="02010600030101010101" pitchFamily="2" charset="-122"/>
                <a:cs typeface="Courier New" panose="02070309020205020404" pitchFamily="49" charset="0"/>
              </a:rPr>
              <a:t>d</a:t>
            </a:r>
            <a:r>
              <a:rPr lang="en-US" altLang="zh-CN" sz="2600">
                <a:ea typeface="宋体" panose="02010600030101010101" pitchFamily="2" charset="-122"/>
              </a:rPr>
              <a:t> in the conversion specification.</a:t>
            </a:r>
          </a:p>
          <a:p>
            <a:pPr>
              <a:lnSpc>
                <a:spcPct val="80000"/>
              </a:lnSpc>
              <a:spcBef>
                <a:spcPts val="10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unsigned int u;</a:t>
            </a:r>
          </a:p>
          <a:p>
            <a:pPr>
              <a:lnSpc>
                <a:spcPct val="50000"/>
              </a:lnSpc>
              <a:spcBef>
                <a:spcPct val="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scanf("%u", &amp;u);  /* reads  u in base 10 */</a:t>
            </a:r>
          </a:p>
          <a:p>
            <a:pPr>
              <a:lnSpc>
                <a:spcPct val="80000"/>
              </a:lnSpc>
              <a:spcBef>
                <a:spcPts val="4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printf("%u", u);  /* writes u in base 10 */</a:t>
            </a:r>
          </a:p>
          <a:p>
            <a:pPr>
              <a:lnSpc>
                <a:spcPct val="80000"/>
              </a:lnSpc>
              <a:spcBef>
                <a:spcPts val="4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scanf("%o", &amp;u);  /* reads  u in base  8 */</a:t>
            </a:r>
          </a:p>
          <a:p>
            <a:pPr>
              <a:lnSpc>
                <a:spcPct val="80000"/>
              </a:lnSpc>
              <a:spcBef>
                <a:spcPts val="4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printf("%o", u);  /* writes u in base  8 */</a:t>
            </a:r>
          </a:p>
          <a:p>
            <a:pPr>
              <a:lnSpc>
                <a:spcPct val="80000"/>
              </a:lnSpc>
              <a:spcBef>
                <a:spcPts val="4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scanf("%x", &amp;u);  /* reads  u in base 16 */</a:t>
            </a:r>
          </a:p>
          <a:p>
            <a:pPr>
              <a:lnSpc>
                <a:spcPct val="80000"/>
              </a:lnSpc>
              <a:spcBef>
                <a:spcPts val="4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printf("%x", u);  /* writes u in base 16 */</a:t>
            </a:r>
          </a:p>
        </p:txBody>
      </p:sp>
      <p:sp>
        <p:nvSpPr>
          <p:cNvPr id="4" name="Footer Placeholder 3">
            <a:extLst>
              <a:ext uri="{FF2B5EF4-FFF2-40B4-BE49-F238E27FC236}">
                <a16:creationId xmlns:a16="http://schemas.microsoft.com/office/drawing/2014/main" id="{6FA2131D-8765-AC42-BA27-9BB2D1A29BD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09720E2-11A2-4271-7F57-606F249B976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C863F3-D136-1B40-BBFA-69E3E9975087}"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8E34E70-2931-A5DD-FE24-022D3653E95D}"/>
              </a:ext>
            </a:extLst>
          </p:cNvPr>
          <p:cNvSpPr>
            <a:spLocks noGrp="1"/>
          </p:cNvSpPr>
          <p:nvPr>
            <p:ph type="title"/>
          </p:nvPr>
        </p:nvSpPr>
        <p:spPr/>
        <p:txBody>
          <a:bodyPr/>
          <a:lstStyle/>
          <a:p>
            <a:r>
              <a:rPr lang="en-US" altLang="zh-CN">
                <a:ea typeface="宋体" panose="02010600030101010101" pitchFamily="2" charset="-122"/>
              </a:rPr>
              <a:t>Reading and Writing Integers</a:t>
            </a:r>
          </a:p>
        </p:txBody>
      </p:sp>
      <p:sp>
        <p:nvSpPr>
          <p:cNvPr id="35843" name="Content Placeholder 2">
            <a:extLst>
              <a:ext uri="{FF2B5EF4-FFF2-40B4-BE49-F238E27FC236}">
                <a16:creationId xmlns:a16="http://schemas.microsoft.com/office/drawing/2014/main" id="{AAD05005-0429-461A-5750-894F53E0A6C4}"/>
              </a:ext>
            </a:extLst>
          </p:cNvPr>
          <p:cNvSpPr>
            <a:spLocks noGrp="1"/>
          </p:cNvSpPr>
          <p:nvPr>
            <p:ph idx="1"/>
          </p:nvPr>
        </p:nvSpPr>
        <p:spPr/>
        <p:txBody>
          <a:bodyPr/>
          <a:lstStyle/>
          <a:p>
            <a:r>
              <a:rPr lang="en-US" altLang="zh-CN">
                <a:ea typeface="宋体" panose="02010600030101010101" pitchFamily="2" charset="-122"/>
              </a:rPr>
              <a:t>When reading or writing a </a:t>
            </a:r>
            <a:r>
              <a:rPr lang="en-US" altLang="zh-CN" i="1">
                <a:ea typeface="宋体" panose="02010600030101010101" pitchFamily="2" charset="-122"/>
              </a:rPr>
              <a:t>short</a:t>
            </a:r>
            <a:r>
              <a:rPr lang="en-US" altLang="zh-CN">
                <a:ea typeface="宋体" panose="02010600030101010101" pitchFamily="2" charset="-122"/>
              </a:rPr>
              <a:t> integer, put the letter </a:t>
            </a:r>
            <a:r>
              <a:rPr lang="en-US" altLang="zh-CN">
                <a:latin typeface="Courier New" panose="02070309020205020404" pitchFamily="49" charset="0"/>
                <a:ea typeface="宋体" panose="02010600030101010101" pitchFamily="2" charset="-122"/>
                <a:cs typeface="Courier New" panose="02070309020205020404" pitchFamily="49" charset="0"/>
              </a:rPr>
              <a:t>h</a:t>
            </a:r>
            <a:r>
              <a:rPr lang="en-US" altLang="zh-CN">
                <a:ea typeface="宋体" panose="02010600030101010101" pitchFamily="2" charset="-122"/>
              </a:rPr>
              <a:t> in front of </a:t>
            </a:r>
            <a:r>
              <a:rPr lang="en-US" altLang="zh-CN">
                <a:latin typeface="Courier New" panose="02070309020205020404" pitchFamily="49" charset="0"/>
                <a:ea typeface="宋体" panose="02010600030101010101" pitchFamily="2" charset="-122"/>
                <a:cs typeface="Courier New" panose="02070309020205020404" pitchFamily="49" charset="0"/>
              </a:rPr>
              <a:t>d</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o</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u</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x</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short s;</a:t>
            </a:r>
          </a:p>
          <a:p>
            <a:pPr>
              <a:lnSpc>
                <a:spcPct val="5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scanf("%hd", &amp;s);</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printf("%hd", s);</a:t>
            </a:r>
          </a:p>
          <a:p>
            <a:r>
              <a:rPr lang="en-US" altLang="zh-CN">
                <a:ea typeface="宋体" panose="02010600030101010101" pitchFamily="2" charset="-122"/>
              </a:rPr>
              <a:t>When reading or writing a </a:t>
            </a:r>
            <a:r>
              <a:rPr lang="en-US" altLang="zh-CN" i="1">
                <a:ea typeface="宋体" panose="02010600030101010101" pitchFamily="2" charset="-122"/>
              </a:rPr>
              <a:t>long</a:t>
            </a:r>
            <a:r>
              <a:rPr lang="en-US" altLang="zh-CN">
                <a:ea typeface="宋体" panose="02010600030101010101" pitchFamily="2" charset="-122"/>
              </a:rPr>
              <a:t> integer, put the letter </a:t>
            </a:r>
            <a:r>
              <a:rPr lang="en-US" altLang="zh-CN">
                <a:latin typeface="Courier New" panose="02070309020205020404" pitchFamily="49" charset="0"/>
                <a:ea typeface="宋体" panose="02010600030101010101" pitchFamily="2" charset="-122"/>
                <a:cs typeface="Courier New" panose="02070309020205020404" pitchFamily="49" charset="0"/>
              </a:rPr>
              <a:t>l</a:t>
            </a:r>
            <a:r>
              <a:rPr lang="en-US" altLang="zh-CN">
                <a:ea typeface="宋体" panose="02010600030101010101" pitchFamily="2" charset="-122"/>
              </a:rPr>
              <a:t> (“ell,” not “one”) in front of </a:t>
            </a:r>
            <a:r>
              <a:rPr lang="en-US" altLang="zh-CN">
                <a:latin typeface="Courier New" panose="02070309020205020404" pitchFamily="49" charset="0"/>
                <a:ea typeface="宋体" panose="02010600030101010101" pitchFamily="2" charset="-122"/>
                <a:cs typeface="Courier New" panose="02070309020205020404" pitchFamily="49" charset="0"/>
              </a:rPr>
              <a:t>d</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o</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u</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x</a:t>
            </a:r>
            <a:r>
              <a:rPr lang="en-US" altLang="zh-CN">
                <a:ea typeface="宋体" panose="02010600030101010101" pitchFamily="2" charset="-122"/>
                <a:cs typeface="Courier New" panose="02070309020205020404" pitchFamily="49" charset="0"/>
              </a:rPr>
              <a:t>.</a:t>
            </a:r>
          </a:p>
          <a:p>
            <a:r>
              <a:rPr lang="en-US" altLang="zh-CN">
                <a:ea typeface="宋体" panose="02010600030101010101" pitchFamily="2" charset="-122"/>
              </a:rPr>
              <a:t>When reading or writing a </a:t>
            </a:r>
            <a:r>
              <a:rPr lang="en-US" altLang="zh-CN" i="1">
                <a:ea typeface="宋体" panose="02010600030101010101" pitchFamily="2" charset="-122"/>
                <a:cs typeface="Courier New" panose="02070309020205020404" pitchFamily="49" charset="0"/>
              </a:rPr>
              <a:t>long</a:t>
            </a:r>
            <a:r>
              <a:rPr lang="en-US" altLang="zh-CN" i="1">
                <a:ea typeface="宋体" panose="02010600030101010101" pitchFamily="2" charset="-122"/>
              </a:rPr>
              <a:t> </a:t>
            </a:r>
            <a:r>
              <a:rPr lang="en-US" altLang="zh-CN" i="1">
                <a:ea typeface="宋体" panose="02010600030101010101" pitchFamily="2" charset="-122"/>
                <a:cs typeface="Courier New" panose="02070309020205020404" pitchFamily="49" charset="0"/>
              </a:rPr>
              <a:t>long</a:t>
            </a:r>
            <a:r>
              <a:rPr lang="en-US" altLang="zh-CN" i="1">
                <a:ea typeface="宋体" panose="02010600030101010101" pitchFamily="2" charset="-122"/>
              </a:rPr>
              <a:t> </a:t>
            </a:r>
            <a:r>
              <a:rPr lang="en-US" altLang="zh-CN">
                <a:ea typeface="宋体" panose="02010600030101010101" pitchFamily="2" charset="-122"/>
              </a:rPr>
              <a:t>integer (C99 only), put the letters </a:t>
            </a:r>
            <a:r>
              <a:rPr lang="en-US" altLang="zh-CN">
                <a:latin typeface="Courier New" panose="02070309020205020404" pitchFamily="49" charset="0"/>
                <a:ea typeface="宋体" panose="02010600030101010101" pitchFamily="2" charset="-122"/>
                <a:cs typeface="Courier New" panose="02070309020205020404" pitchFamily="49" charset="0"/>
              </a:rPr>
              <a:t>ll</a:t>
            </a:r>
            <a:r>
              <a:rPr lang="en-US" altLang="zh-CN">
                <a:ea typeface="宋体" panose="02010600030101010101" pitchFamily="2" charset="-122"/>
              </a:rPr>
              <a:t> in front of </a:t>
            </a:r>
            <a:r>
              <a:rPr lang="en-US" altLang="zh-CN">
                <a:latin typeface="Courier New" panose="02070309020205020404" pitchFamily="49" charset="0"/>
                <a:ea typeface="宋体" panose="02010600030101010101" pitchFamily="2" charset="-122"/>
                <a:cs typeface="Courier New" panose="02070309020205020404" pitchFamily="49" charset="0"/>
              </a:rPr>
              <a:t>d</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o</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u</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x</a:t>
            </a:r>
            <a:r>
              <a:rPr lang="en-US" altLang="zh-CN">
                <a:ea typeface="宋体" panose="02010600030101010101" pitchFamily="2" charset="-122"/>
                <a:cs typeface="Courier New" panose="02070309020205020404" pitchFamily="49" charset="0"/>
              </a:rPr>
              <a:t>.</a:t>
            </a: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E96FBBE-8C7B-D932-6FC3-46A32F3AA4D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EB337D5-8D40-6BEB-0733-3EC390A95CB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4C3D0D-1B59-7D44-9AB4-A968372F03E1}"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AF1AA10-B98F-8DC7-99BF-A2F11A8F346F}"/>
              </a:ext>
            </a:extLst>
          </p:cNvPr>
          <p:cNvSpPr>
            <a:spLocks noGrp="1"/>
          </p:cNvSpPr>
          <p:nvPr>
            <p:ph type="title"/>
          </p:nvPr>
        </p:nvSpPr>
        <p:spPr/>
        <p:txBody>
          <a:bodyPr/>
          <a:lstStyle/>
          <a:p>
            <a:r>
              <a:rPr lang="en-US" altLang="zh-CN">
                <a:ea typeface="宋体" panose="02010600030101010101" pitchFamily="2" charset="-122"/>
              </a:rPr>
              <a:t>Program: Summing a Series</a:t>
            </a:r>
            <a:br>
              <a:rPr lang="en-US" altLang="zh-CN">
                <a:ea typeface="宋体" panose="02010600030101010101" pitchFamily="2" charset="-122"/>
              </a:rPr>
            </a:br>
            <a:r>
              <a:rPr lang="en-US" altLang="zh-CN">
                <a:ea typeface="宋体" panose="02010600030101010101" pitchFamily="2" charset="-122"/>
              </a:rPr>
              <a:t>of Numbers (Revisited)</a:t>
            </a:r>
          </a:p>
        </p:txBody>
      </p:sp>
      <p:sp>
        <p:nvSpPr>
          <p:cNvPr id="36867" name="Content Placeholder 2">
            <a:extLst>
              <a:ext uri="{FF2B5EF4-FFF2-40B4-BE49-F238E27FC236}">
                <a16:creationId xmlns:a16="http://schemas.microsoft.com/office/drawing/2014/main" id="{4102ADF0-A333-8B36-D1BC-2B746549CDEC}"/>
              </a:ext>
            </a:extLst>
          </p:cNvPr>
          <p:cNvSpPr>
            <a:spLocks noGrp="1"/>
          </p:cNvSpPr>
          <p:nvPr>
            <p:ph idx="1"/>
          </p:nvPr>
        </p:nvSpPr>
        <p:spPr>
          <a:xfrm>
            <a:off x="685800" y="1600200"/>
            <a:ext cx="7772400" cy="4724400"/>
          </a:xfrm>
        </p:spPr>
        <p:txBody>
          <a:bodyPr/>
          <a:lstStyle/>
          <a:p>
            <a:r>
              <a:rPr lang="en-US" altLang="zh-CN" sz="2400">
                <a:ea typeface="宋体" panose="02010600030101010101" pitchFamily="2" charset="-122"/>
              </a:rPr>
              <a:t>The </a:t>
            </a:r>
            <a:r>
              <a:rPr lang="en-US" altLang="zh-CN" sz="2400">
                <a:latin typeface="Courier New" panose="02070309020205020404" pitchFamily="49" charset="0"/>
                <a:ea typeface="宋体" panose="02010600030101010101" pitchFamily="2" charset="-122"/>
                <a:cs typeface="Courier New" panose="02070309020205020404" pitchFamily="49" charset="0"/>
              </a:rPr>
              <a:t>sum.c</a:t>
            </a:r>
            <a:r>
              <a:rPr lang="en-US" altLang="zh-CN" sz="2400">
                <a:ea typeface="宋体" panose="02010600030101010101" pitchFamily="2" charset="-122"/>
              </a:rPr>
              <a:t> program (Chapter 6) sums a series of integers.</a:t>
            </a:r>
          </a:p>
          <a:p>
            <a:r>
              <a:rPr lang="en-US" altLang="zh-CN" sz="2400">
                <a:ea typeface="宋体" panose="02010600030101010101" pitchFamily="2" charset="-122"/>
              </a:rPr>
              <a:t>One problem with this program is that the sum (or one of the input numbers) might exceed the largest value allowed for an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variable.</a:t>
            </a:r>
          </a:p>
          <a:p>
            <a:r>
              <a:rPr lang="en-US" altLang="zh-CN" sz="2400">
                <a:ea typeface="宋体" panose="02010600030101010101" pitchFamily="2" charset="-122"/>
              </a:rPr>
              <a:t>Here’s what might happen if the program is run on a machine whose integers are 16 bits long:</a:t>
            </a:r>
          </a:p>
          <a:p>
            <a:pPr>
              <a:lnSpc>
                <a:spcPct val="80000"/>
              </a:lnSpc>
              <a:spcBef>
                <a:spcPts val="10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This program sums a series of integers.</a:t>
            </a:r>
          </a:p>
          <a:p>
            <a:pPr>
              <a:lnSpc>
                <a:spcPct val="80000"/>
              </a:lnSpc>
              <a:spcBef>
                <a:spcPts val="5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Enter integers (0 to terminate): </a:t>
            </a:r>
            <a:r>
              <a:rPr lang="en-US" altLang="zh-CN" sz="1800" u="sng">
                <a:latin typeface="Courier New" panose="02070309020205020404" pitchFamily="49" charset="0"/>
                <a:ea typeface="宋体" panose="02010600030101010101" pitchFamily="2" charset="-122"/>
                <a:cs typeface="Courier New" panose="02070309020205020404" pitchFamily="49" charset="0"/>
              </a:rPr>
              <a:t>10000 20000 30000 0</a:t>
            </a:r>
          </a:p>
          <a:p>
            <a:pPr>
              <a:lnSpc>
                <a:spcPct val="80000"/>
              </a:lnSpc>
              <a:spcBef>
                <a:spcPts val="5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The sum is: -5536</a:t>
            </a:r>
          </a:p>
          <a:p>
            <a:r>
              <a:rPr lang="en-US" altLang="zh-CN" sz="2400">
                <a:ea typeface="宋体" panose="02010600030101010101" pitchFamily="2" charset="-122"/>
              </a:rPr>
              <a:t>When overflow occurs with signed numbers, the outcome is undefined.</a:t>
            </a:r>
          </a:p>
          <a:p>
            <a:r>
              <a:rPr lang="en-US" altLang="zh-CN" sz="2400">
                <a:ea typeface="宋体" panose="02010600030101010101" pitchFamily="2" charset="-122"/>
              </a:rPr>
              <a:t>The program can be improved by using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variables.</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6ABA3BE-1D3E-A4E0-4DCD-DBCE6B149FC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80D912C-9324-FF93-1EC1-13331A200E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9071ED-4E1B-CF46-A459-EBF4E97FD2F3}"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FC3274AB-4A15-E6BD-24D2-F104A3D81DC1}"/>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sum2.c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Sums a series of numbers (using long variables) */</a:t>
            </a:r>
          </a:p>
          <a:p>
            <a:pPr>
              <a:lnSpc>
                <a:spcPct val="7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7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long n, sum = 0;</a:t>
            </a:r>
          </a:p>
          <a:p>
            <a:pPr>
              <a:lnSpc>
                <a:spcPct val="7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printf("This program sums a series of integers.\n");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integers (0 to terminate):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scanf("%ld", &amp;n);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while (n != 0)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sum += 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scanf("%ld", &amp;n);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printf("The sum is: %ld\n", sum);</a:t>
            </a:r>
          </a:p>
          <a:p>
            <a:pPr>
              <a:lnSpc>
                <a:spcPct val="7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2A908DC-DB32-7876-1F3B-7523F24E8A5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D66BC10-0A75-A79B-4A50-2DC0CED139C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4C80EE-F4A2-144D-B959-FA07E48C2FA9}"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F60F55D-AC7B-6E73-485A-DA7F93F655B3}"/>
              </a:ext>
            </a:extLst>
          </p:cNvPr>
          <p:cNvSpPr>
            <a:spLocks noGrp="1"/>
          </p:cNvSpPr>
          <p:nvPr>
            <p:ph type="title"/>
          </p:nvPr>
        </p:nvSpPr>
        <p:spPr/>
        <p:txBody>
          <a:bodyPr/>
          <a:lstStyle/>
          <a:p>
            <a:r>
              <a:rPr lang="en-US" altLang="zh-CN">
                <a:ea typeface="宋体" panose="02010600030101010101" pitchFamily="2" charset="-122"/>
              </a:rPr>
              <a:t>Floating Types</a:t>
            </a:r>
          </a:p>
        </p:txBody>
      </p:sp>
      <p:sp>
        <p:nvSpPr>
          <p:cNvPr id="3" name="Content Placeholder 2">
            <a:extLst>
              <a:ext uri="{FF2B5EF4-FFF2-40B4-BE49-F238E27FC236}">
                <a16:creationId xmlns:a16="http://schemas.microsoft.com/office/drawing/2014/main" id="{EF0151DA-C24F-C8DC-63DB-4EEDA0F82278}"/>
              </a:ext>
            </a:extLst>
          </p:cNvPr>
          <p:cNvSpPr>
            <a:spLocks noGrp="1"/>
          </p:cNvSpPr>
          <p:nvPr>
            <p:ph idx="1"/>
          </p:nvPr>
        </p:nvSpPr>
        <p:spPr/>
        <p:txBody>
          <a:bodyPr/>
          <a:lstStyle/>
          <a:p>
            <a:pPr>
              <a:defRPr/>
            </a:pPr>
            <a:r>
              <a:rPr lang="en-US" dirty="0"/>
              <a:t>C provides three </a:t>
            </a:r>
            <a:r>
              <a:rPr lang="en-US" b="1" i="1" dirty="0"/>
              <a:t>floating types,</a:t>
            </a:r>
            <a:r>
              <a:rPr lang="en-US" dirty="0"/>
              <a:t> corresponding to different floating-point formats: </a:t>
            </a:r>
          </a:p>
          <a:p>
            <a:pPr lvl="1">
              <a:tabLst>
                <a:tab pos="2971800" algn="l"/>
              </a:tabLst>
              <a:defRPr/>
            </a:pPr>
            <a:r>
              <a:rPr lang="en-US" dirty="0">
                <a:latin typeface="Courier New" pitchFamily="49" charset="0"/>
                <a:ea typeface="+mn-ea"/>
                <a:cs typeface="Courier New" pitchFamily="49" charset="0"/>
              </a:rPr>
              <a:t>float</a:t>
            </a:r>
            <a:r>
              <a:rPr lang="en-US" dirty="0">
                <a:ea typeface="+mn-ea"/>
                <a:cs typeface="+mn-cs"/>
              </a:rPr>
              <a:t>	Single-precision floating-point</a:t>
            </a:r>
          </a:p>
          <a:p>
            <a:pPr lvl="1">
              <a:tabLst>
                <a:tab pos="2971800" algn="l"/>
              </a:tabLst>
              <a:defRPr/>
            </a:pPr>
            <a:r>
              <a:rPr lang="en-US" dirty="0">
                <a:latin typeface="Courier New" pitchFamily="49" charset="0"/>
                <a:ea typeface="+mn-ea"/>
                <a:cs typeface="Courier New" pitchFamily="49" charset="0"/>
              </a:rPr>
              <a:t>double</a:t>
            </a:r>
            <a:r>
              <a:rPr lang="en-US" dirty="0">
                <a:ea typeface="+mn-ea"/>
                <a:cs typeface="+mn-cs"/>
              </a:rPr>
              <a:t>	</a:t>
            </a:r>
            <a:r>
              <a:rPr lang="en-US" dirty="0" err="1">
                <a:ea typeface="+mn-ea"/>
                <a:cs typeface="+mn-cs"/>
              </a:rPr>
              <a:t>Double</a:t>
            </a:r>
            <a:r>
              <a:rPr lang="en-US" dirty="0">
                <a:ea typeface="+mn-ea"/>
                <a:cs typeface="+mn-cs"/>
              </a:rPr>
              <a:t>-precision floating-point</a:t>
            </a:r>
          </a:p>
          <a:p>
            <a:pPr lvl="1">
              <a:tabLst>
                <a:tab pos="2971800" algn="l"/>
              </a:tabLst>
              <a:defRPr/>
            </a:pPr>
            <a:r>
              <a:rPr lang="en-US" dirty="0">
                <a:latin typeface="Courier New" pitchFamily="49" charset="0"/>
                <a:ea typeface="+mn-ea"/>
                <a:cs typeface="Courier New" pitchFamily="49" charset="0"/>
              </a:rPr>
              <a:t>long</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Extended-precision floating-point</a:t>
            </a:r>
          </a:p>
          <a:p>
            <a:pPr>
              <a:defRPr/>
            </a:pPr>
            <a:endParaRPr lang="en-US" dirty="0"/>
          </a:p>
        </p:txBody>
      </p:sp>
      <p:sp>
        <p:nvSpPr>
          <p:cNvPr id="4" name="Footer Placeholder 3">
            <a:extLst>
              <a:ext uri="{FF2B5EF4-FFF2-40B4-BE49-F238E27FC236}">
                <a16:creationId xmlns:a16="http://schemas.microsoft.com/office/drawing/2014/main" id="{9F5C60F8-687F-2974-92BE-782D348A90C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45B7C77-61FA-5938-FB4D-7AE440CB34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5E6F49-AD5D-4845-894B-7D7E8FF41EF1}"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339FF65-C2F9-E82C-085D-29922B522599}"/>
              </a:ext>
            </a:extLst>
          </p:cNvPr>
          <p:cNvSpPr>
            <a:spLocks noGrp="1"/>
          </p:cNvSpPr>
          <p:nvPr>
            <p:ph type="title"/>
          </p:nvPr>
        </p:nvSpPr>
        <p:spPr/>
        <p:txBody>
          <a:bodyPr/>
          <a:lstStyle/>
          <a:p>
            <a:r>
              <a:rPr lang="en-US" altLang="zh-CN">
                <a:ea typeface="宋体" panose="02010600030101010101" pitchFamily="2" charset="-122"/>
              </a:rPr>
              <a:t>Floating Types</a:t>
            </a:r>
          </a:p>
        </p:txBody>
      </p:sp>
      <p:sp>
        <p:nvSpPr>
          <p:cNvPr id="39939" name="Content Placeholder 2">
            <a:extLst>
              <a:ext uri="{FF2B5EF4-FFF2-40B4-BE49-F238E27FC236}">
                <a16:creationId xmlns:a16="http://schemas.microsoft.com/office/drawing/2014/main" id="{1B21CD1E-B988-F162-B558-47C0EBE4FA97}"/>
              </a:ext>
            </a:extLst>
          </p:cNvPr>
          <p:cNvSpPr>
            <a:spLocks noGrp="1"/>
          </p:cNvSpPr>
          <p:nvPr>
            <p:ph idx="1"/>
          </p:nvPr>
        </p:nvSpPr>
        <p:spPr/>
        <p:txBody>
          <a:bodyPr/>
          <a:lstStyle/>
          <a:p>
            <a:r>
              <a:rPr lang="en-US" altLang="zh-CN" sz="2600">
                <a:latin typeface="Courier New" panose="02070309020205020404" pitchFamily="49" charset="0"/>
                <a:ea typeface="宋体" panose="02010600030101010101" pitchFamily="2" charset="-122"/>
                <a:cs typeface="Courier New" panose="02070309020205020404" pitchFamily="49" charset="0"/>
              </a:rPr>
              <a:t>float</a:t>
            </a:r>
            <a:r>
              <a:rPr lang="en-US" altLang="zh-CN" sz="2600">
                <a:ea typeface="宋体" panose="02010600030101010101" pitchFamily="2" charset="-122"/>
              </a:rPr>
              <a:t> is suitable when the amount of precision isn’t critical. </a:t>
            </a:r>
          </a:p>
          <a:p>
            <a:r>
              <a:rPr lang="en-US" altLang="zh-CN" sz="2600">
                <a:latin typeface="Courier New" panose="02070309020205020404" pitchFamily="49" charset="0"/>
                <a:ea typeface="宋体" panose="02010600030101010101" pitchFamily="2" charset="-122"/>
                <a:cs typeface="Courier New" panose="02070309020205020404" pitchFamily="49" charset="0"/>
              </a:rPr>
              <a:t>double</a:t>
            </a:r>
            <a:r>
              <a:rPr lang="en-US" altLang="zh-CN" sz="2600">
                <a:ea typeface="宋体" panose="02010600030101010101" pitchFamily="2" charset="-122"/>
              </a:rPr>
              <a:t> provides enough precision for most programs. </a:t>
            </a:r>
          </a:p>
          <a:p>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double</a:t>
            </a:r>
            <a:r>
              <a:rPr lang="en-US" altLang="zh-CN" sz="2600">
                <a:ea typeface="宋体" panose="02010600030101010101" pitchFamily="2" charset="-122"/>
              </a:rPr>
              <a:t> is rarely used.</a:t>
            </a:r>
          </a:p>
          <a:p>
            <a:r>
              <a:rPr lang="en-US" altLang="zh-CN" sz="2600">
                <a:ea typeface="宋体" panose="02010600030101010101" pitchFamily="2" charset="-122"/>
              </a:rPr>
              <a:t>The C standard doesn’t state how much precision the </a:t>
            </a:r>
            <a:r>
              <a:rPr lang="en-US" altLang="zh-CN" sz="2600">
                <a:latin typeface="Courier New" panose="02070309020205020404" pitchFamily="49" charset="0"/>
                <a:ea typeface="宋体" panose="02010600030101010101" pitchFamily="2" charset="-122"/>
                <a:cs typeface="Courier New" panose="02070309020205020404" pitchFamily="49" charset="0"/>
              </a:rPr>
              <a:t>float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double</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long</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double</a:t>
            </a:r>
            <a:r>
              <a:rPr lang="en-US" altLang="zh-CN" sz="2600">
                <a:ea typeface="宋体" panose="02010600030101010101" pitchFamily="2" charset="-122"/>
              </a:rPr>
              <a:t> types provide, since that depends on how numbers are stored. </a:t>
            </a:r>
          </a:p>
          <a:p>
            <a:r>
              <a:rPr lang="en-US" altLang="zh-CN" sz="2600">
                <a:ea typeface="宋体" panose="02010600030101010101" pitchFamily="2" charset="-122"/>
              </a:rPr>
              <a:t>Most modern computers follow the specifications in IEEE Standard 754 (also known as IEC 60559).</a:t>
            </a:r>
          </a:p>
        </p:txBody>
      </p:sp>
      <p:sp>
        <p:nvSpPr>
          <p:cNvPr id="4" name="Footer Placeholder 3">
            <a:extLst>
              <a:ext uri="{FF2B5EF4-FFF2-40B4-BE49-F238E27FC236}">
                <a16:creationId xmlns:a16="http://schemas.microsoft.com/office/drawing/2014/main" id="{C339C57F-6F44-5757-FB08-E3B7D9FA9CA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CDC4B88-72C9-F7C4-047C-426E7031E94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C0876E-6D1A-D248-87B4-0D49BEB537C2}"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0CC32AB-843C-0473-7D76-042F8B25E49F}"/>
              </a:ext>
            </a:extLst>
          </p:cNvPr>
          <p:cNvSpPr>
            <a:spLocks noGrp="1"/>
          </p:cNvSpPr>
          <p:nvPr>
            <p:ph type="title"/>
          </p:nvPr>
        </p:nvSpPr>
        <p:spPr/>
        <p:txBody>
          <a:bodyPr/>
          <a:lstStyle/>
          <a:p>
            <a:r>
              <a:rPr lang="en-US" altLang="zh-CN">
                <a:ea typeface="宋体" panose="02010600030101010101" pitchFamily="2" charset="-122"/>
              </a:rPr>
              <a:t>The IEEE Floating-Point Standard</a:t>
            </a:r>
          </a:p>
        </p:txBody>
      </p:sp>
      <p:sp>
        <p:nvSpPr>
          <p:cNvPr id="40963" name="Content Placeholder 2">
            <a:extLst>
              <a:ext uri="{FF2B5EF4-FFF2-40B4-BE49-F238E27FC236}">
                <a16:creationId xmlns:a16="http://schemas.microsoft.com/office/drawing/2014/main" id="{AE3C39A1-DD63-80EA-BE34-2901D0F205FC}"/>
              </a:ext>
            </a:extLst>
          </p:cNvPr>
          <p:cNvSpPr>
            <a:spLocks noGrp="1"/>
          </p:cNvSpPr>
          <p:nvPr>
            <p:ph idx="1"/>
          </p:nvPr>
        </p:nvSpPr>
        <p:spPr>
          <a:xfrm>
            <a:off x="685800" y="1524000"/>
            <a:ext cx="7924800" cy="4800600"/>
          </a:xfrm>
        </p:spPr>
        <p:txBody>
          <a:bodyPr/>
          <a:lstStyle/>
          <a:p>
            <a:r>
              <a:rPr lang="en-US" altLang="zh-CN" sz="2600">
                <a:ea typeface="宋体" panose="02010600030101010101" pitchFamily="2" charset="-122"/>
              </a:rPr>
              <a:t>IEEE Standard 754 was developed by the Institute of Electrical and Electronics Engineers.</a:t>
            </a:r>
          </a:p>
          <a:p>
            <a:r>
              <a:rPr lang="en-US" altLang="zh-CN" sz="2600">
                <a:ea typeface="宋体" panose="02010600030101010101" pitchFamily="2" charset="-122"/>
              </a:rPr>
              <a:t>It has two primary formats for floating-point numbers: single precision (32 bits) and double precision (64 bits). </a:t>
            </a:r>
          </a:p>
          <a:p>
            <a:r>
              <a:rPr lang="en-US" altLang="zh-CN" sz="2600">
                <a:ea typeface="宋体" panose="02010600030101010101" pitchFamily="2" charset="-122"/>
              </a:rPr>
              <a:t>Numbers are stored in a form of scientific notation, with each number having a </a:t>
            </a:r>
            <a:r>
              <a:rPr lang="en-US" altLang="zh-CN" sz="2600" b="1" i="1">
                <a:ea typeface="宋体" panose="02010600030101010101" pitchFamily="2" charset="-122"/>
              </a:rPr>
              <a:t>sign,</a:t>
            </a:r>
            <a:r>
              <a:rPr lang="en-US" altLang="zh-CN" sz="2600">
                <a:ea typeface="宋体" panose="02010600030101010101" pitchFamily="2" charset="-122"/>
              </a:rPr>
              <a:t> an </a:t>
            </a:r>
            <a:r>
              <a:rPr lang="en-US" altLang="zh-CN" sz="2600" b="1" i="1">
                <a:ea typeface="宋体" panose="02010600030101010101" pitchFamily="2" charset="-122"/>
              </a:rPr>
              <a:t>exponent,</a:t>
            </a:r>
            <a:r>
              <a:rPr lang="en-US" altLang="zh-CN" sz="2600">
                <a:ea typeface="宋体" panose="02010600030101010101" pitchFamily="2" charset="-122"/>
              </a:rPr>
              <a:t> and a </a:t>
            </a:r>
            <a:r>
              <a:rPr lang="en-US" altLang="zh-CN" sz="2600" b="1" i="1">
                <a:ea typeface="宋体" panose="02010600030101010101" pitchFamily="2" charset="-122"/>
              </a:rPr>
              <a:t>fraction.</a:t>
            </a:r>
            <a:r>
              <a:rPr lang="en-US" altLang="zh-CN" sz="2600">
                <a:ea typeface="宋体" panose="02010600030101010101" pitchFamily="2" charset="-122"/>
              </a:rPr>
              <a:t> </a:t>
            </a:r>
          </a:p>
          <a:p>
            <a:r>
              <a:rPr lang="en-US" altLang="zh-CN" sz="2600">
                <a:ea typeface="宋体" panose="02010600030101010101" pitchFamily="2" charset="-122"/>
              </a:rPr>
              <a:t>In single-precision format, the exponent is 8 bits long, while the fraction occupies 23 bits. The maximum value is approximately 3.40 × 10</a:t>
            </a:r>
            <a:r>
              <a:rPr lang="en-US" altLang="zh-CN" sz="2600" baseline="30000">
                <a:ea typeface="宋体" panose="02010600030101010101" pitchFamily="2" charset="-122"/>
              </a:rPr>
              <a:t>38</a:t>
            </a:r>
            <a:r>
              <a:rPr lang="en-US" altLang="zh-CN" sz="2600">
                <a:ea typeface="宋体" panose="02010600030101010101" pitchFamily="2" charset="-122"/>
              </a:rPr>
              <a:t>, with a precision of about 6 decimal digits.</a:t>
            </a:r>
          </a:p>
        </p:txBody>
      </p:sp>
      <p:sp>
        <p:nvSpPr>
          <p:cNvPr id="4" name="Footer Placeholder 3">
            <a:extLst>
              <a:ext uri="{FF2B5EF4-FFF2-40B4-BE49-F238E27FC236}">
                <a16:creationId xmlns:a16="http://schemas.microsoft.com/office/drawing/2014/main" id="{1CCE16B3-0A9C-FA6A-1566-3D8BF67EA7F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D8E3A35-1117-1036-D336-EEADF2FDBB1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7868E6-FDFE-A247-8F1D-52A78F9AD1EE}"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30A271C-0380-DDFB-EBB2-0A2F2947D7E5}"/>
              </a:ext>
            </a:extLst>
          </p:cNvPr>
          <p:cNvSpPr>
            <a:spLocks noGrp="1"/>
          </p:cNvSpPr>
          <p:nvPr>
            <p:ph type="title"/>
          </p:nvPr>
        </p:nvSpPr>
        <p:spPr/>
        <p:txBody>
          <a:bodyPr/>
          <a:lstStyle/>
          <a:p>
            <a:r>
              <a:rPr lang="en-US" altLang="zh-CN">
                <a:ea typeface="宋体" panose="02010600030101010101" pitchFamily="2" charset="-122"/>
              </a:rPr>
              <a:t>Floating Types</a:t>
            </a:r>
          </a:p>
        </p:txBody>
      </p:sp>
      <p:sp>
        <p:nvSpPr>
          <p:cNvPr id="41987" name="Content Placeholder 2">
            <a:extLst>
              <a:ext uri="{FF2B5EF4-FFF2-40B4-BE49-F238E27FC236}">
                <a16:creationId xmlns:a16="http://schemas.microsoft.com/office/drawing/2014/main" id="{5F1D01E9-1159-1021-BD34-8ECB3BDAED46}"/>
              </a:ext>
            </a:extLst>
          </p:cNvPr>
          <p:cNvSpPr>
            <a:spLocks noGrp="1"/>
          </p:cNvSpPr>
          <p:nvPr>
            <p:ph idx="1"/>
          </p:nvPr>
        </p:nvSpPr>
        <p:spPr/>
        <p:txBody>
          <a:bodyPr/>
          <a:lstStyle/>
          <a:p>
            <a:pPr>
              <a:tabLst>
                <a:tab pos="2833688" algn="ctr"/>
                <a:tab pos="5302250" algn="ctr"/>
                <a:tab pos="7543800" algn="r"/>
              </a:tabLst>
            </a:pPr>
            <a:r>
              <a:rPr lang="en-US" altLang="zh-CN">
                <a:ea typeface="宋体" panose="02010600030101010101" pitchFamily="2" charset="-122"/>
              </a:rPr>
              <a:t>Characteristics of </a:t>
            </a:r>
            <a:r>
              <a:rPr lang="en-US" altLang="zh-CN">
                <a:latin typeface="Courier New" panose="02070309020205020404" pitchFamily="49" charset="0"/>
                <a:ea typeface="宋体" panose="02010600030101010101" pitchFamily="2" charset="-122"/>
                <a:cs typeface="Courier New" panose="02070309020205020404" pitchFamily="49" charset="0"/>
              </a:rPr>
              <a:t>float</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when implemented according to the IEEE standard:</a:t>
            </a:r>
          </a:p>
          <a:p>
            <a:pPr>
              <a:lnSpc>
                <a:spcPct val="80000"/>
              </a:lnSpc>
              <a:spcBef>
                <a:spcPts val="1200"/>
              </a:spcBef>
              <a:buFontTx/>
              <a:buNone/>
              <a:tabLst>
                <a:tab pos="2833688" algn="ctr"/>
                <a:tab pos="5302250" algn="ctr"/>
                <a:tab pos="7543800" algn="r"/>
              </a:tabLst>
            </a:pPr>
            <a:r>
              <a:rPr lang="en-US" altLang="zh-CN" sz="2200" b="1" i="1">
                <a:solidFill>
                  <a:srgbClr val="000000"/>
                </a:solidFill>
                <a:ea typeface="宋体" panose="02010600030101010101" pitchFamily="2" charset="-122"/>
              </a:rPr>
              <a:t>	Type	Smallest Positive Value	Largest Value	Precision</a:t>
            </a:r>
          </a:p>
          <a:p>
            <a:pPr>
              <a:lnSpc>
                <a:spcPct val="80000"/>
              </a:lnSpc>
              <a:spcBef>
                <a:spcPts val="600"/>
              </a:spcBef>
              <a:buFontTx/>
              <a:buNone/>
              <a:tabLst>
                <a:tab pos="2833688" algn="ctr"/>
                <a:tab pos="5302250" algn="ctr"/>
                <a:tab pos="7543800" algn="r"/>
              </a:tabLst>
            </a:pPr>
            <a:r>
              <a:rPr lang="en-US" altLang="zh-CN" sz="2200">
                <a:solidFill>
                  <a:srgbClr val="000000"/>
                </a:solidFill>
                <a:latin typeface="Courier New" panose="02070309020205020404" pitchFamily="49" charset="0"/>
                <a:ea typeface="宋体" panose="02010600030101010101" pitchFamily="2" charset="-122"/>
              </a:rPr>
              <a:t>	float</a:t>
            </a:r>
            <a:r>
              <a:rPr lang="en-US" altLang="zh-CN" sz="2200">
                <a:solidFill>
                  <a:srgbClr val="000000"/>
                </a:solidFill>
                <a:ea typeface="宋体" panose="02010600030101010101" pitchFamily="2" charset="-122"/>
              </a:rPr>
              <a:t>	 </a:t>
            </a:r>
            <a:r>
              <a:rPr lang="en-US" altLang="zh-CN" sz="2200">
                <a:ea typeface="宋体" panose="02010600030101010101" pitchFamily="2" charset="-122"/>
              </a:rPr>
              <a:t>1.17549</a:t>
            </a:r>
            <a:r>
              <a:rPr lang="en-US" altLang="zh-CN" sz="2200">
                <a:solidFill>
                  <a:srgbClr val="000000"/>
                </a:solidFill>
                <a:ea typeface="宋体" panose="02010600030101010101" pitchFamily="2" charset="-122"/>
              </a:rPr>
              <a:t> </a:t>
            </a:r>
            <a:r>
              <a:rPr lang="en-US" altLang="zh-CN" sz="2200">
                <a:solidFill>
                  <a:srgbClr val="000000"/>
                </a:solidFill>
                <a:latin typeface="Symbol" pitchFamily="2" charset="2"/>
                <a:ea typeface="宋体" panose="02010600030101010101" pitchFamily="2" charset="-122"/>
                <a:sym typeface="Symbol" pitchFamily="2" charset="2"/>
              </a:rPr>
              <a:t></a:t>
            </a:r>
            <a:r>
              <a:rPr lang="en-US" altLang="zh-CN" sz="2200">
                <a:solidFill>
                  <a:srgbClr val="000000"/>
                </a:solidFill>
                <a:ea typeface="宋体" panose="02010600030101010101" pitchFamily="2" charset="-122"/>
              </a:rPr>
              <a:t> 10</a:t>
            </a:r>
            <a:r>
              <a:rPr lang="en-US" altLang="zh-CN" sz="2200" baseline="30000">
                <a:solidFill>
                  <a:srgbClr val="000000"/>
                </a:solidFill>
                <a:ea typeface="宋体" panose="02010600030101010101" pitchFamily="2" charset="-122"/>
              </a:rPr>
              <a:t>–38</a:t>
            </a:r>
            <a:r>
              <a:rPr lang="en-US" altLang="zh-CN" sz="2200">
                <a:solidFill>
                  <a:srgbClr val="000000"/>
                </a:solidFill>
                <a:ea typeface="宋体" panose="02010600030101010101" pitchFamily="2" charset="-122"/>
              </a:rPr>
              <a:t>	 </a:t>
            </a:r>
            <a:r>
              <a:rPr lang="en-US" altLang="zh-CN" sz="2200">
                <a:ea typeface="宋体" panose="02010600030101010101" pitchFamily="2" charset="-122"/>
              </a:rPr>
              <a:t>3.40282</a:t>
            </a:r>
            <a:r>
              <a:rPr lang="en-US" altLang="zh-CN" sz="2200">
                <a:solidFill>
                  <a:srgbClr val="000000"/>
                </a:solidFill>
                <a:ea typeface="宋体" panose="02010600030101010101" pitchFamily="2" charset="-122"/>
              </a:rPr>
              <a:t> </a:t>
            </a:r>
            <a:r>
              <a:rPr lang="en-US" altLang="zh-CN" sz="2200">
                <a:solidFill>
                  <a:srgbClr val="000000"/>
                </a:solidFill>
                <a:ea typeface="宋体" panose="02010600030101010101" pitchFamily="2" charset="-122"/>
                <a:sym typeface="Symbol" pitchFamily="2" charset="2"/>
              </a:rPr>
              <a:t></a:t>
            </a:r>
            <a:r>
              <a:rPr lang="en-US" altLang="zh-CN" sz="2200">
                <a:solidFill>
                  <a:srgbClr val="000000"/>
                </a:solidFill>
                <a:ea typeface="宋体" panose="02010600030101010101" pitchFamily="2" charset="-122"/>
              </a:rPr>
              <a:t> 10</a:t>
            </a:r>
            <a:r>
              <a:rPr lang="en-US" altLang="zh-CN" sz="2200" baseline="30000">
                <a:solidFill>
                  <a:srgbClr val="000000"/>
                </a:solidFill>
                <a:ea typeface="宋体" panose="02010600030101010101" pitchFamily="2" charset="-122"/>
              </a:rPr>
              <a:t>38</a:t>
            </a:r>
            <a:r>
              <a:rPr lang="en-US" altLang="zh-CN" sz="2200">
                <a:solidFill>
                  <a:srgbClr val="000000"/>
                </a:solidFill>
                <a:ea typeface="宋体" panose="02010600030101010101" pitchFamily="2" charset="-122"/>
              </a:rPr>
              <a:t>	 6 digits</a:t>
            </a:r>
          </a:p>
          <a:p>
            <a:pPr>
              <a:lnSpc>
                <a:spcPct val="80000"/>
              </a:lnSpc>
              <a:spcBef>
                <a:spcPts val="600"/>
              </a:spcBef>
              <a:buFontTx/>
              <a:buNone/>
              <a:tabLst>
                <a:tab pos="2833688" algn="ctr"/>
                <a:tab pos="5302250" algn="ctr"/>
                <a:tab pos="7543800" algn="r"/>
              </a:tabLst>
            </a:pPr>
            <a:r>
              <a:rPr lang="en-US" altLang="zh-CN" sz="2200">
                <a:solidFill>
                  <a:srgbClr val="000000"/>
                </a:solidFill>
                <a:latin typeface="Courier New" panose="02070309020205020404" pitchFamily="49" charset="0"/>
                <a:ea typeface="宋体" panose="02010600030101010101" pitchFamily="2" charset="-122"/>
              </a:rPr>
              <a:t>	double</a:t>
            </a:r>
            <a:r>
              <a:rPr lang="en-US" altLang="zh-CN" sz="2200">
                <a:solidFill>
                  <a:srgbClr val="000000"/>
                </a:solidFill>
                <a:ea typeface="宋体" panose="02010600030101010101" pitchFamily="2" charset="-122"/>
              </a:rPr>
              <a:t>	 </a:t>
            </a:r>
            <a:r>
              <a:rPr lang="en-US" altLang="zh-CN" sz="2200">
                <a:ea typeface="宋体" panose="02010600030101010101" pitchFamily="2" charset="-122"/>
              </a:rPr>
              <a:t>2.22507</a:t>
            </a:r>
            <a:r>
              <a:rPr lang="en-US" altLang="zh-CN" sz="2200">
                <a:solidFill>
                  <a:srgbClr val="000000"/>
                </a:solidFill>
                <a:ea typeface="宋体" panose="02010600030101010101" pitchFamily="2" charset="-122"/>
              </a:rPr>
              <a:t> </a:t>
            </a:r>
            <a:r>
              <a:rPr lang="en-US" altLang="zh-CN" sz="2200">
                <a:solidFill>
                  <a:srgbClr val="000000"/>
                </a:solidFill>
                <a:ea typeface="宋体" panose="02010600030101010101" pitchFamily="2" charset="-122"/>
                <a:sym typeface="Symbol" pitchFamily="2" charset="2"/>
              </a:rPr>
              <a:t></a:t>
            </a:r>
            <a:r>
              <a:rPr lang="en-US" altLang="zh-CN" sz="2200">
                <a:solidFill>
                  <a:srgbClr val="000000"/>
                </a:solidFill>
                <a:ea typeface="宋体" panose="02010600030101010101" pitchFamily="2" charset="-122"/>
              </a:rPr>
              <a:t> 10</a:t>
            </a:r>
            <a:r>
              <a:rPr lang="en-US" altLang="zh-CN" sz="2200" baseline="30000">
                <a:solidFill>
                  <a:srgbClr val="000000"/>
                </a:solidFill>
                <a:ea typeface="宋体" panose="02010600030101010101" pitchFamily="2" charset="-122"/>
              </a:rPr>
              <a:t>–308</a:t>
            </a:r>
            <a:r>
              <a:rPr lang="en-US" altLang="zh-CN" sz="2200">
                <a:solidFill>
                  <a:srgbClr val="000000"/>
                </a:solidFill>
                <a:ea typeface="宋体" panose="02010600030101010101" pitchFamily="2" charset="-122"/>
              </a:rPr>
              <a:t>	 </a:t>
            </a:r>
            <a:r>
              <a:rPr lang="en-US" altLang="zh-CN" sz="2200">
                <a:ea typeface="宋体" panose="02010600030101010101" pitchFamily="2" charset="-122"/>
              </a:rPr>
              <a:t>1.79769</a:t>
            </a:r>
            <a:r>
              <a:rPr lang="en-US" altLang="zh-CN" sz="2200">
                <a:solidFill>
                  <a:srgbClr val="000000"/>
                </a:solidFill>
                <a:ea typeface="宋体" panose="02010600030101010101" pitchFamily="2" charset="-122"/>
              </a:rPr>
              <a:t> </a:t>
            </a:r>
            <a:r>
              <a:rPr lang="en-US" altLang="zh-CN" sz="2200">
                <a:solidFill>
                  <a:srgbClr val="000000"/>
                </a:solidFill>
                <a:ea typeface="宋体" panose="02010600030101010101" pitchFamily="2" charset="-122"/>
                <a:sym typeface="Symbol" pitchFamily="2" charset="2"/>
              </a:rPr>
              <a:t></a:t>
            </a:r>
            <a:r>
              <a:rPr lang="en-US" altLang="zh-CN" sz="2200">
                <a:solidFill>
                  <a:srgbClr val="000000"/>
                </a:solidFill>
                <a:ea typeface="宋体" panose="02010600030101010101" pitchFamily="2" charset="-122"/>
              </a:rPr>
              <a:t> 10</a:t>
            </a:r>
            <a:r>
              <a:rPr lang="en-US" altLang="zh-CN" sz="2200" baseline="30000">
                <a:solidFill>
                  <a:srgbClr val="000000"/>
                </a:solidFill>
                <a:ea typeface="宋体" panose="02010600030101010101" pitchFamily="2" charset="-122"/>
              </a:rPr>
              <a:t>308</a:t>
            </a:r>
            <a:r>
              <a:rPr lang="en-US" altLang="zh-CN" sz="2200">
                <a:solidFill>
                  <a:srgbClr val="000000"/>
                </a:solidFill>
                <a:ea typeface="宋体" panose="02010600030101010101" pitchFamily="2" charset="-122"/>
              </a:rPr>
              <a:t>	 15 digits</a:t>
            </a:r>
          </a:p>
          <a:p>
            <a:pPr>
              <a:tabLst>
                <a:tab pos="2833688" algn="ctr"/>
                <a:tab pos="5302250" algn="ctr"/>
                <a:tab pos="7543800" algn="r"/>
              </a:tabLst>
            </a:pPr>
            <a:r>
              <a:rPr lang="en-US" altLang="zh-CN">
                <a:ea typeface="宋体" panose="02010600030101010101" pitchFamily="2" charset="-122"/>
              </a:rPr>
              <a:t>On computers that don’t follow the IEEE standard, this table won’t be valid.</a:t>
            </a:r>
          </a:p>
          <a:p>
            <a:pPr>
              <a:tabLst>
                <a:tab pos="2833688" algn="ctr"/>
                <a:tab pos="5302250" algn="ctr"/>
                <a:tab pos="7543800" algn="r"/>
              </a:tabLst>
            </a:pPr>
            <a:r>
              <a:rPr lang="en-US" altLang="zh-CN">
                <a:ea typeface="宋体" panose="02010600030101010101" pitchFamily="2" charset="-122"/>
              </a:rPr>
              <a:t>In fact, on some machines, </a:t>
            </a:r>
            <a:r>
              <a:rPr lang="en-US" altLang="zh-CN">
                <a:latin typeface="Courier New" panose="02070309020205020404" pitchFamily="49" charset="0"/>
                <a:ea typeface="宋体" panose="02010600030101010101" pitchFamily="2" charset="-122"/>
                <a:cs typeface="Courier New" panose="02070309020205020404" pitchFamily="49" charset="0"/>
              </a:rPr>
              <a:t>float</a:t>
            </a:r>
            <a:r>
              <a:rPr lang="en-US" altLang="zh-CN">
                <a:ea typeface="宋体" panose="02010600030101010101" pitchFamily="2" charset="-122"/>
              </a:rPr>
              <a:t> may have the same set of values as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may have the same values as </a:t>
            </a:r>
            <a:r>
              <a:rPr lang="en-US" altLang="zh-CN">
                <a:latin typeface="Courier New" panose="02070309020205020404" pitchFamily="49" charset="0"/>
                <a:ea typeface="宋体" panose="02010600030101010101" pitchFamily="2" charset="-122"/>
                <a:cs typeface="Courier New" panose="02070309020205020404" pitchFamily="49" charset="0"/>
              </a:rPr>
              <a:t>long</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a:t>
            </a:r>
          </a:p>
          <a:p>
            <a:pPr>
              <a:tabLst>
                <a:tab pos="2833688" algn="ctr"/>
                <a:tab pos="5302250" algn="ctr"/>
                <a:tab pos="7543800" algn="r"/>
              </a:tabLst>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B1185596-B9EC-AC5A-D7A7-DDDA712F76F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BBB8092-1CB6-1F69-9B8C-4023AC21997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73E3EA-19AB-674D-A8D9-E3FBF82DB32D}"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1E3A129-288C-E3A7-3F81-260646DBA674}"/>
              </a:ext>
            </a:extLst>
          </p:cNvPr>
          <p:cNvSpPr>
            <a:spLocks noGrp="1"/>
          </p:cNvSpPr>
          <p:nvPr>
            <p:ph type="title"/>
          </p:nvPr>
        </p:nvSpPr>
        <p:spPr/>
        <p:txBody>
          <a:bodyPr/>
          <a:lstStyle/>
          <a:p>
            <a:r>
              <a:rPr lang="en-US" altLang="zh-CN">
                <a:ea typeface="宋体" panose="02010600030101010101" pitchFamily="2" charset="-122"/>
              </a:rPr>
              <a:t>Integer Types</a:t>
            </a:r>
          </a:p>
        </p:txBody>
      </p:sp>
      <p:sp>
        <p:nvSpPr>
          <p:cNvPr id="15363" name="Content Placeholder 2">
            <a:extLst>
              <a:ext uri="{FF2B5EF4-FFF2-40B4-BE49-F238E27FC236}">
                <a16:creationId xmlns:a16="http://schemas.microsoft.com/office/drawing/2014/main" id="{F2C7EFEC-2B7D-6374-932D-EE9810AB6EFD}"/>
              </a:ext>
            </a:extLst>
          </p:cNvPr>
          <p:cNvSpPr>
            <a:spLocks noGrp="1"/>
          </p:cNvSpPr>
          <p:nvPr>
            <p:ph idx="1"/>
          </p:nvPr>
        </p:nvSpPr>
        <p:spPr/>
        <p:txBody>
          <a:bodyPr/>
          <a:lstStyle/>
          <a:p>
            <a:r>
              <a:rPr lang="en-US" altLang="zh-CN">
                <a:ea typeface="宋体" panose="02010600030101010101" pitchFamily="2" charset="-122"/>
              </a:rPr>
              <a:t>C supports two fundamentally different kinds of numeric types: integer types and floating types.</a:t>
            </a:r>
          </a:p>
          <a:p>
            <a:r>
              <a:rPr lang="en-US" altLang="zh-CN">
                <a:ea typeface="宋体" panose="02010600030101010101" pitchFamily="2" charset="-122"/>
              </a:rPr>
              <a:t>Values of an </a:t>
            </a:r>
            <a:r>
              <a:rPr lang="en-US" altLang="zh-CN" b="1" i="1">
                <a:ea typeface="宋体" panose="02010600030101010101" pitchFamily="2" charset="-122"/>
              </a:rPr>
              <a:t>integer type </a:t>
            </a:r>
            <a:r>
              <a:rPr lang="en-US" altLang="zh-CN">
                <a:ea typeface="宋体" panose="02010600030101010101" pitchFamily="2" charset="-122"/>
              </a:rPr>
              <a:t>are whole numbers.</a:t>
            </a:r>
          </a:p>
          <a:p>
            <a:r>
              <a:rPr lang="en-US" altLang="zh-CN">
                <a:ea typeface="宋体" panose="02010600030101010101" pitchFamily="2" charset="-122"/>
              </a:rPr>
              <a:t>Values of a floating type can have a fractional part as well.</a:t>
            </a:r>
          </a:p>
          <a:p>
            <a:r>
              <a:rPr lang="en-US" altLang="zh-CN">
                <a:ea typeface="宋体" panose="02010600030101010101" pitchFamily="2" charset="-122"/>
              </a:rPr>
              <a:t>The integer types, in turn, are divided into two categories: signed and unsigned.</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FD87366-60B7-CC30-A3C3-5117C6691BE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ECE7E4B-C3A9-690B-A857-67D3A00AF1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09334E-307E-DC40-9FCF-3F2E743D74A3}"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FE15147-D56B-9E1A-CDC9-5928ACF43503}"/>
              </a:ext>
            </a:extLst>
          </p:cNvPr>
          <p:cNvSpPr>
            <a:spLocks noGrp="1"/>
          </p:cNvSpPr>
          <p:nvPr>
            <p:ph type="title"/>
          </p:nvPr>
        </p:nvSpPr>
        <p:spPr/>
        <p:txBody>
          <a:bodyPr/>
          <a:lstStyle/>
          <a:p>
            <a:r>
              <a:rPr lang="en-US" altLang="zh-CN">
                <a:ea typeface="宋体" panose="02010600030101010101" pitchFamily="2" charset="-122"/>
              </a:rPr>
              <a:t>Floating Types</a:t>
            </a:r>
          </a:p>
        </p:txBody>
      </p:sp>
      <p:sp>
        <p:nvSpPr>
          <p:cNvPr id="3" name="Content Placeholder 2">
            <a:extLst>
              <a:ext uri="{FF2B5EF4-FFF2-40B4-BE49-F238E27FC236}">
                <a16:creationId xmlns:a16="http://schemas.microsoft.com/office/drawing/2014/main" id="{ACDCFC82-B1F0-E5DD-9202-3A068362BBA5}"/>
              </a:ext>
            </a:extLst>
          </p:cNvPr>
          <p:cNvSpPr>
            <a:spLocks noGrp="1"/>
          </p:cNvSpPr>
          <p:nvPr>
            <p:ph idx="1"/>
          </p:nvPr>
        </p:nvSpPr>
        <p:spPr/>
        <p:txBody>
          <a:bodyPr/>
          <a:lstStyle/>
          <a:p>
            <a:pPr>
              <a:defRPr/>
            </a:pPr>
            <a:r>
              <a:rPr lang="en-US" dirty="0"/>
              <a:t>Macros that define the characteristics of the floating types can be found in the </a:t>
            </a:r>
            <a:r>
              <a:rPr lang="en-US" dirty="0">
                <a:latin typeface="Courier New" pitchFamily="49" charset="0"/>
                <a:cs typeface="Courier New" pitchFamily="49" charset="0"/>
              </a:rPr>
              <a:t>&lt;</a:t>
            </a:r>
            <a:r>
              <a:rPr lang="en-US" dirty="0" err="1">
                <a:latin typeface="Courier New" pitchFamily="49" charset="0"/>
                <a:cs typeface="Courier New" pitchFamily="49" charset="0"/>
              </a:rPr>
              <a:t>float.h</a:t>
            </a:r>
            <a:r>
              <a:rPr lang="en-US" dirty="0">
                <a:latin typeface="Courier New" pitchFamily="49" charset="0"/>
                <a:cs typeface="Courier New" pitchFamily="49" charset="0"/>
              </a:rPr>
              <a:t>&gt; </a:t>
            </a:r>
            <a:r>
              <a:rPr lang="en-US" dirty="0"/>
              <a:t>header.</a:t>
            </a:r>
          </a:p>
          <a:p>
            <a:pPr>
              <a:defRPr/>
            </a:pPr>
            <a:r>
              <a:rPr lang="en-US" dirty="0"/>
              <a:t>In C99, the floating types are divided into two categories. </a:t>
            </a:r>
          </a:p>
          <a:p>
            <a:pPr lvl="1">
              <a:defRPr/>
            </a:pPr>
            <a:r>
              <a:rPr lang="en-US" b="1" i="1" dirty="0">
                <a:ea typeface="+mn-ea"/>
                <a:cs typeface="+mn-cs"/>
              </a:rPr>
              <a:t>Real floating types </a:t>
            </a:r>
            <a:r>
              <a:rPr lang="en-US" dirty="0">
                <a:ea typeface="+mn-ea"/>
                <a:cs typeface="+mn-cs"/>
              </a:rPr>
              <a:t>(</a:t>
            </a:r>
            <a:r>
              <a:rPr lang="en-US" dirty="0">
                <a:latin typeface="Courier New" pitchFamily="49" charset="0"/>
                <a:ea typeface="+mn-ea"/>
                <a:cs typeface="Courier New" pitchFamily="49" charset="0"/>
              </a:rPr>
              <a:t>float</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a:t>
            </a:r>
          </a:p>
          <a:p>
            <a:pPr lvl="1">
              <a:defRPr/>
            </a:pPr>
            <a:r>
              <a:rPr lang="en-US" b="1" i="1" dirty="0">
                <a:ea typeface="+mn-ea"/>
                <a:cs typeface="+mn-cs"/>
              </a:rPr>
              <a:t>Complex types </a:t>
            </a:r>
            <a:r>
              <a:rPr lang="en-US" dirty="0">
                <a:ea typeface="+mn-ea"/>
                <a:cs typeface="+mn-cs"/>
              </a:rPr>
              <a:t>(</a:t>
            </a:r>
            <a:r>
              <a:rPr lang="en-US" dirty="0">
                <a:latin typeface="Courier New" pitchFamily="49" charset="0"/>
                <a:ea typeface="+mn-ea"/>
                <a:cs typeface="Courier New" pitchFamily="49" charset="0"/>
              </a:rPr>
              <a:t>float</a:t>
            </a:r>
            <a:r>
              <a:rPr lang="en-US" dirty="0">
                <a:ea typeface="+mn-ea"/>
                <a:cs typeface="+mn-cs"/>
              </a:rPr>
              <a:t> </a:t>
            </a:r>
            <a:r>
              <a:rPr lang="en-US" dirty="0">
                <a:latin typeface="Courier New" pitchFamily="49" charset="0"/>
                <a:ea typeface="+mn-ea"/>
                <a:cs typeface="Courier New" pitchFamily="49" charset="0"/>
              </a:rPr>
              <a:t>_Complex</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t>
            </a:r>
            <a:r>
              <a:rPr lang="en-US" dirty="0">
                <a:latin typeface="Courier New" pitchFamily="49" charset="0"/>
                <a:ea typeface="+mn-ea"/>
                <a:cs typeface="Courier New" pitchFamily="49" charset="0"/>
              </a:rPr>
              <a:t>_Complex</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t>
            </a:r>
            <a:r>
              <a:rPr lang="en-US" dirty="0">
                <a:latin typeface="Courier New" pitchFamily="49" charset="0"/>
                <a:ea typeface="+mn-ea"/>
                <a:cs typeface="Courier New" pitchFamily="49" charset="0"/>
              </a:rPr>
              <a:t>_Complex</a:t>
            </a:r>
            <a:r>
              <a:rPr lang="en-US" dirty="0">
                <a:ea typeface="+mn-ea"/>
                <a:cs typeface="+mn-cs"/>
              </a:rPr>
              <a:t>)</a:t>
            </a:r>
          </a:p>
          <a:p>
            <a:pPr>
              <a:defRPr/>
            </a:pPr>
            <a:endParaRPr lang="en-US" dirty="0"/>
          </a:p>
        </p:txBody>
      </p:sp>
      <p:sp>
        <p:nvSpPr>
          <p:cNvPr id="4" name="Footer Placeholder 3">
            <a:extLst>
              <a:ext uri="{FF2B5EF4-FFF2-40B4-BE49-F238E27FC236}">
                <a16:creationId xmlns:a16="http://schemas.microsoft.com/office/drawing/2014/main" id="{18172CAC-A0C0-7F63-C8A1-A4722F67E11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59A9810-4D4D-EE82-5321-4C86780DA83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B7BCB6-DDC8-594F-BC90-E6DE1C60C916}"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D489E26-284B-86EE-2AA6-2B4347229518}"/>
              </a:ext>
            </a:extLst>
          </p:cNvPr>
          <p:cNvSpPr>
            <a:spLocks noGrp="1"/>
          </p:cNvSpPr>
          <p:nvPr>
            <p:ph type="title"/>
          </p:nvPr>
        </p:nvSpPr>
        <p:spPr/>
        <p:txBody>
          <a:bodyPr/>
          <a:lstStyle/>
          <a:p>
            <a:r>
              <a:rPr lang="en-US" altLang="zh-CN">
                <a:ea typeface="宋体" panose="02010600030101010101" pitchFamily="2" charset="-122"/>
              </a:rPr>
              <a:t>Floating Constants</a:t>
            </a:r>
          </a:p>
        </p:txBody>
      </p:sp>
      <p:sp>
        <p:nvSpPr>
          <p:cNvPr id="44035" name="Content Placeholder 2">
            <a:extLst>
              <a:ext uri="{FF2B5EF4-FFF2-40B4-BE49-F238E27FC236}">
                <a16:creationId xmlns:a16="http://schemas.microsoft.com/office/drawing/2014/main" id="{8084858B-250E-D694-5558-743FF1D01F9E}"/>
              </a:ext>
            </a:extLst>
          </p:cNvPr>
          <p:cNvSpPr>
            <a:spLocks noGrp="1"/>
          </p:cNvSpPr>
          <p:nvPr>
            <p:ph idx="1"/>
          </p:nvPr>
        </p:nvSpPr>
        <p:spPr/>
        <p:txBody>
          <a:bodyPr/>
          <a:lstStyle/>
          <a:p>
            <a:r>
              <a:rPr lang="en-US" altLang="zh-CN" sz="2600">
                <a:ea typeface="宋体" panose="02010600030101010101" pitchFamily="2" charset="-122"/>
              </a:rPr>
              <a:t>Floating constants can be written in a variety of ways. </a:t>
            </a:r>
          </a:p>
          <a:p>
            <a:r>
              <a:rPr lang="en-US" altLang="zh-CN" sz="2600">
                <a:ea typeface="宋体" panose="02010600030101010101" pitchFamily="2" charset="-122"/>
              </a:rPr>
              <a:t>Valid ways of writing the number 57.0:</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57.0  57.  57.0e0  57E0  5.7e1  5.7e+1</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.57e2  570.e-1</a:t>
            </a:r>
          </a:p>
          <a:p>
            <a:r>
              <a:rPr lang="en-US" altLang="zh-CN" sz="2600">
                <a:ea typeface="宋体" panose="02010600030101010101" pitchFamily="2" charset="-122"/>
              </a:rPr>
              <a:t>A floating constant must contain a decimal point and/or an exponent; the exponent indicates the power of 10 by which the number is to be scaled. </a:t>
            </a:r>
          </a:p>
          <a:p>
            <a:r>
              <a:rPr lang="en-US" altLang="zh-CN" sz="2600">
                <a:ea typeface="宋体" panose="02010600030101010101" pitchFamily="2" charset="-122"/>
              </a:rPr>
              <a:t>If an exponent is present, it must be preceded by the letter </a:t>
            </a:r>
            <a:r>
              <a:rPr lang="en-US" altLang="zh-CN" sz="2600">
                <a:latin typeface="Courier New" panose="02070309020205020404" pitchFamily="49" charset="0"/>
                <a:ea typeface="宋体" panose="02010600030101010101" pitchFamily="2" charset="-122"/>
                <a:cs typeface="Courier New" panose="02070309020205020404" pitchFamily="49" charset="0"/>
              </a:rPr>
              <a:t>E</a:t>
            </a:r>
            <a:r>
              <a:rPr lang="en-US" altLang="zh-CN" sz="2600">
                <a:ea typeface="宋体" panose="02010600030101010101" pitchFamily="2" charset="-122"/>
              </a:rPr>
              <a:t> (or </a:t>
            </a:r>
            <a:r>
              <a:rPr lang="en-US" altLang="zh-CN" sz="2600">
                <a:latin typeface="Courier New" panose="02070309020205020404" pitchFamily="49" charset="0"/>
                <a:ea typeface="宋体" panose="02010600030101010101" pitchFamily="2" charset="-122"/>
                <a:cs typeface="Courier New" panose="02070309020205020404" pitchFamily="49" charset="0"/>
              </a:rPr>
              <a:t>e</a:t>
            </a:r>
            <a:r>
              <a:rPr lang="en-US" altLang="zh-CN" sz="2600">
                <a:ea typeface="宋体" panose="02010600030101010101" pitchFamily="2" charset="-122"/>
              </a:rPr>
              <a:t>). An optional </a:t>
            </a:r>
            <a:r>
              <a:rPr lang="en-US" altLang="zh-CN" sz="2600">
                <a:latin typeface="Courier New" panose="02070309020205020404" pitchFamily="49" charset="0"/>
                <a:ea typeface="宋体" panose="02010600030101010101" pitchFamily="2" charset="-122"/>
                <a:cs typeface="Courier New" panose="02070309020205020404" pitchFamily="49" charset="0"/>
              </a:rPr>
              <a:t>+</a:t>
            </a:r>
            <a:r>
              <a:rPr lang="en-US" altLang="zh-CN" sz="2600">
                <a:ea typeface="宋体" panose="02010600030101010101" pitchFamily="2" charset="-122"/>
              </a:rPr>
              <a:t> or </a:t>
            </a:r>
            <a:r>
              <a:rPr lang="en-US" altLang="zh-CN" sz="2600">
                <a:latin typeface="Courier New" panose="02070309020205020404" pitchFamily="49" charset="0"/>
                <a:ea typeface="宋体" panose="02010600030101010101" pitchFamily="2" charset="-122"/>
                <a:cs typeface="Courier New" panose="02070309020205020404" pitchFamily="49" charset="0"/>
              </a:rPr>
              <a:t>-</a:t>
            </a:r>
            <a:r>
              <a:rPr lang="en-US" altLang="zh-CN" sz="2600">
                <a:ea typeface="宋体" panose="02010600030101010101" pitchFamily="2" charset="-122"/>
              </a:rPr>
              <a:t> sign may appear after the </a:t>
            </a:r>
            <a:r>
              <a:rPr lang="en-US" altLang="zh-CN" sz="2600">
                <a:latin typeface="Courier New" panose="02070309020205020404" pitchFamily="49" charset="0"/>
                <a:ea typeface="宋体" panose="02010600030101010101" pitchFamily="2" charset="-122"/>
                <a:cs typeface="Courier New" panose="02070309020205020404" pitchFamily="49" charset="0"/>
              </a:rPr>
              <a:t>E</a:t>
            </a:r>
            <a:r>
              <a:rPr lang="en-US" altLang="zh-CN" sz="2600">
                <a:ea typeface="宋体" panose="02010600030101010101" pitchFamily="2" charset="-122"/>
              </a:rPr>
              <a:t> (or </a:t>
            </a:r>
            <a:r>
              <a:rPr lang="en-US" altLang="zh-CN" sz="2600">
                <a:latin typeface="Courier New" panose="02070309020205020404" pitchFamily="49" charset="0"/>
                <a:ea typeface="宋体" panose="02010600030101010101" pitchFamily="2" charset="-122"/>
                <a:cs typeface="Courier New" panose="02070309020205020404" pitchFamily="49" charset="0"/>
              </a:rPr>
              <a:t>e</a:t>
            </a:r>
            <a:r>
              <a:rPr lang="en-US" altLang="zh-CN" sz="2600">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3C03C40-2A64-C2C3-696E-FF7014EF48F9}"/>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D7AD20EC-4A5F-AD9B-4109-B3FAE5D9ED7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EC45F1-4062-8D4B-99AA-B16F7B528640}"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EB7763F-423C-AAED-35CB-266BD2C93A5B}"/>
              </a:ext>
            </a:extLst>
          </p:cNvPr>
          <p:cNvSpPr>
            <a:spLocks noGrp="1"/>
          </p:cNvSpPr>
          <p:nvPr>
            <p:ph type="title"/>
          </p:nvPr>
        </p:nvSpPr>
        <p:spPr/>
        <p:txBody>
          <a:bodyPr/>
          <a:lstStyle/>
          <a:p>
            <a:r>
              <a:rPr lang="en-US" altLang="zh-CN">
                <a:ea typeface="宋体" panose="02010600030101010101" pitchFamily="2" charset="-122"/>
              </a:rPr>
              <a:t>Floating Constants</a:t>
            </a:r>
          </a:p>
        </p:txBody>
      </p:sp>
      <p:sp>
        <p:nvSpPr>
          <p:cNvPr id="45059" name="Content Placeholder 2">
            <a:extLst>
              <a:ext uri="{FF2B5EF4-FFF2-40B4-BE49-F238E27FC236}">
                <a16:creationId xmlns:a16="http://schemas.microsoft.com/office/drawing/2014/main" id="{C953A4C6-418E-A2C9-43D8-AD0883C829AA}"/>
              </a:ext>
            </a:extLst>
          </p:cNvPr>
          <p:cNvSpPr>
            <a:spLocks noGrp="1"/>
          </p:cNvSpPr>
          <p:nvPr>
            <p:ph idx="1"/>
          </p:nvPr>
        </p:nvSpPr>
        <p:spPr/>
        <p:txBody>
          <a:bodyPr/>
          <a:lstStyle/>
          <a:p>
            <a:r>
              <a:rPr lang="en-US" altLang="zh-CN">
                <a:ea typeface="宋体" panose="02010600030101010101" pitchFamily="2" charset="-122"/>
              </a:rPr>
              <a:t>By default, floating constants are stored as double-precision numbers. </a:t>
            </a:r>
          </a:p>
          <a:p>
            <a:r>
              <a:rPr lang="en-US" altLang="zh-CN">
                <a:ea typeface="宋体" panose="02010600030101010101" pitchFamily="2" charset="-122"/>
              </a:rPr>
              <a:t>To indicate that only single precision is desired, put the letter </a:t>
            </a:r>
            <a:r>
              <a:rPr lang="en-US" altLang="zh-CN">
                <a:latin typeface="Courier New" panose="02070309020205020404" pitchFamily="49" charset="0"/>
                <a:ea typeface="宋体" panose="02010600030101010101" pitchFamily="2" charset="-122"/>
                <a:cs typeface="Courier New" panose="02070309020205020404" pitchFamily="49" charset="0"/>
              </a:rPr>
              <a:t>F</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f</a:t>
            </a:r>
            <a:r>
              <a:rPr lang="en-US" altLang="zh-CN">
                <a:ea typeface="宋体" panose="02010600030101010101" pitchFamily="2" charset="-122"/>
              </a:rPr>
              <a:t>) at the end of the constant (for example, </a:t>
            </a:r>
            <a:r>
              <a:rPr lang="en-US" altLang="zh-CN">
                <a:latin typeface="Courier New" panose="02070309020205020404" pitchFamily="49" charset="0"/>
                <a:ea typeface="宋体" panose="02010600030101010101" pitchFamily="2" charset="-122"/>
                <a:cs typeface="Courier New" panose="02070309020205020404" pitchFamily="49" charset="0"/>
              </a:rPr>
              <a:t>57.0F</a:t>
            </a:r>
            <a:r>
              <a:rPr lang="en-US" altLang="zh-CN">
                <a:ea typeface="宋体" panose="02010600030101010101" pitchFamily="2" charset="-122"/>
              </a:rPr>
              <a:t>).</a:t>
            </a:r>
          </a:p>
          <a:p>
            <a:r>
              <a:rPr lang="en-US" altLang="zh-CN">
                <a:ea typeface="宋体" panose="02010600030101010101" pitchFamily="2" charset="-122"/>
              </a:rPr>
              <a:t>To indicate that a constant should be stored in </a:t>
            </a:r>
            <a:r>
              <a:rPr lang="en-US" altLang="zh-CN">
                <a:latin typeface="Courier New" panose="02070309020205020404" pitchFamily="49" charset="0"/>
                <a:ea typeface="宋体" panose="02010600030101010101" pitchFamily="2" charset="-122"/>
                <a:cs typeface="Courier New" panose="02070309020205020404" pitchFamily="49" charset="0"/>
              </a:rPr>
              <a:t>long</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format, put the letter </a:t>
            </a:r>
            <a:r>
              <a:rPr lang="en-US" altLang="zh-CN">
                <a:latin typeface="Courier New" panose="02070309020205020404" pitchFamily="49" charset="0"/>
                <a:ea typeface="宋体" panose="02010600030101010101" pitchFamily="2" charset="-122"/>
                <a:cs typeface="Courier New" panose="02070309020205020404" pitchFamily="49" charset="0"/>
              </a:rPr>
              <a:t>L</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l</a:t>
            </a:r>
            <a:r>
              <a:rPr lang="en-US" altLang="zh-CN">
                <a:ea typeface="宋体" panose="02010600030101010101" pitchFamily="2" charset="-122"/>
              </a:rPr>
              <a:t>) at the end (</a:t>
            </a:r>
            <a:r>
              <a:rPr lang="en-US" altLang="zh-CN">
                <a:latin typeface="Courier New" panose="02070309020205020404" pitchFamily="49" charset="0"/>
                <a:ea typeface="宋体" panose="02010600030101010101" pitchFamily="2" charset="-122"/>
                <a:cs typeface="Courier New" panose="02070309020205020404" pitchFamily="49" charset="0"/>
              </a:rPr>
              <a:t>57.0L</a:t>
            </a:r>
            <a:r>
              <a:rPr lang="en-US"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5A0AB76-9DBC-70BE-1AC1-7DEA641FA97A}"/>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159970AB-464A-96A2-AD8D-38BA18EABAF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86D5F0-F91E-8D42-A25B-6FA2E7F2D0A2}"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58F68D0-3607-DB20-2FE8-D3143DB00B59}"/>
              </a:ext>
            </a:extLst>
          </p:cNvPr>
          <p:cNvSpPr>
            <a:spLocks noGrp="1"/>
          </p:cNvSpPr>
          <p:nvPr>
            <p:ph type="title"/>
          </p:nvPr>
        </p:nvSpPr>
        <p:spPr/>
        <p:txBody>
          <a:bodyPr/>
          <a:lstStyle/>
          <a:p>
            <a:r>
              <a:rPr lang="en-US" altLang="zh-CN">
                <a:ea typeface="宋体" panose="02010600030101010101" pitchFamily="2" charset="-122"/>
              </a:rPr>
              <a:t>Reading and Writing</a:t>
            </a:r>
            <a:br>
              <a:rPr lang="en-US" altLang="zh-CN">
                <a:ea typeface="宋体" panose="02010600030101010101" pitchFamily="2" charset="-122"/>
              </a:rPr>
            </a:br>
            <a:r>
              <a:rPr lang="en-US" altLang="zh-CN">
                <a:ea typeface="宋体" panose="02010600030101010101" pitchFamily="2" charset="-122"/>
              </a:rPr>
              <a:t>Floating-Point Numbers</a:t>
            </a:r>
          </a:p>
        </p:txBody>
      </p:sp>
      <p:sp>
        <p:nvSpPr>
          <p:cNvPr id="46083" name="Content Placeholder 2">
            <a:extLst>
              <a:ext uri="{FF2B5EF4-FFF2-40B4-BE49-F238E27FC236}">
                <a16:creationId xmlns:a16="http://schemas.microsoft.com/office/drawing/2014/main" id="{01E8F82E-C04C-4B07-987C-D941E58B7854}"/>
              </a:ext>
            </a:extLst>
          </p:cNvPr>
          <p:cNvSpPr>
            <a:spLocks noGrp="1"/>
          </p:cNvSpPr>
          <p:nvPr>
            <p:ph idx="1"/>
          </p:nvPr>
        </p:nvSpPr>
        <p:spPr>
          <a:xfrm>
            <a:off x="685800" y="1600200"/>
            <a:ext cx="7772400" cy="4724400"/>
          </a:xfrm>
        </p:spPr>
        <p:txBody>
          <a:bodyPr/>
          <a:lstStyle/>
          <a:p>
            <a:r>
              <a:rPr lang="en-US" altLang="zh-CN" sz="2300">
                <a:ea typeface="宋体" panose="02010600030101010101" pitchFamily="2" charset="-122"/>
              </a:rPr>
              <a:t>The conversion specifications </a:t>
            </a:r>
            <a:r>
              <a:rPr lang="en-US" altLang="zh-CN" sz="2300">
                <a:latin typeface="Courier New" panose="02070309020205020404" pitchFamily="49" charset="0"/>
                <a:ea typeface="宋体" panose="02010600030101010101" pitchFamily="2" charset="-122"/>
                <a:cs typeface="Courier New" panose="02070309020205020404" pitchFamily="49" charset="0"/>
              </a:rPr>
              <a:t>%e</a:t>
            </a:r>
            <a:r>
              <a:rPr lang="en-US" altLang="zh-CN" sz="2300">
                <a:ea typeface="宋体" panose="02010600030101010101" pitchFamily="2" charset="-122"/>
              </a:rPr>
              <a:t>, </a:t>
            </a:r>
            <a:r>
              <a:rPr lang="en-US" altLang="zh-CN" sz="2300">
                <a:latin typeface="Courier New" panose="02070309020205020404" pitchFamily="49" charset="0"/>
                <a:ea typeface="宋体" panose="02010600030101010101" pitchFamily="2" charset="-122"/>
                <a:cs typeface="Courier New" panose="02070309020205020404" pitchFamily="49" charset="0"/>
              </a:rPr>
              <a:t>%f</a:t>
            </a:r>
            <a:r>
              <a:rPr lang="en-US" altLang="zh-CN" sz="2300">
                <a:ea typeface="宋体" panose="02010600030101010101" pitchFamily="2" charset="-122"/>
              </a:rPr>
              <a:t>, and </a:t>
            </a:r>
            <a:r>
              <a:rPr lang="en-US" altLang="zh-CN" sz="2300">
                <a:latin typeface="Courier New" panose="02070309020205020404" pitchFamily="49" charset="0"/>
                <a:ea typeface="宋体" panose="02010600030101010101" pitchFamily="2" charset="-122"/>
                <a:cs typeface="Courier New" panose="02070309020205020404" pitchFamily="49" charset="0"/>
              </a:rPr>
              <a:t>%g</a:t>
            </a:r>
            <a:r>
              <a:rPr lang="en-US" altLang="zh-CN" sz="2300">
                <a:ea typeface="宋体" panose="02010600030101010101" pitchFamily="2" charset="-122"/>
              </a:rPr>
              <a:t> are used for reading and writing single-precision floating-point numbers.</a:t>
            </a:r>
          </a:p>
          <a:p>
            <a:r>
              <a:rPr lang="en-US" altLang="zh-CN" sz="2300">
                <a:ea typeface="宋体" panose="02010600030101010101" pitchFamily="2" charset="-122"/>
              </a:rPr>
              <a:t>When reading a value of type </a:t>
            </a:r>
            <a:r>
              <a:rPr lang="en-US" altLang="zh-CN" sz="2300">
                <a:latin typeface="Courier New" panose="02070309020205020404" pitchFamily="49" charset="0"/>
                <a:ea typeface="宋体" panose="02010600030101010101" pitchFamily="2" charset="-122"/>
                <a:cs typeface="Courier New" panose="02070309020205020404" pitchFamily="49" charset="0"/>
              </a:rPr>
              <a:t>double</a:t>
            </a:r>
            <a:r>
              <a:rPr lang="en-US" altLang="zh-CN" sz="2300">
                <a:ea typeface="宋体" panose="02010600030101010101" pitchFamily="2" charset="-122"/>
              </a:rPr>
              <a:t>, put the letter </a:t>
            </a:r>
            <a:r>
              <a:rPr lang="en-US" altLang="zh-CN" sz="2300">
                <a:latin typeface="Courier New" panose="02070309020205020404" pitchFamily="49" charset="0"/>
                <a:ea typeface="宋体" panose="02010600030101010101" pitchFamily="2" charset="-122"/>
                <a:cs typeface="Courier New" panose="02070309020205020404" pitchFamily="49" charset="0"/>
              </a:rPr>
              <a:t>l</a:t>
            </a:r>
            <a:r>
              <a:rPr lang="en-US" altLang="zh-CN" sz="2300">
                <a:ea typeface="宋体" panose="02010600030101010101" pitchFamily="2" charset="-122"/>
              </a:rPr>
              <a:t> in front of </a:t>
            </a:r>
            <a:r>
              <a:rPr lang="en-US" altLang="zh-CN" sz="2300">
                <a:latin typeface="Courier New" panose="02070309020205020404" pitchFamily="49" charset="0"/>
                <a:ea typeface="宋体" panose="02010600030101010101" pitchFamily="2" charset="-122"/>
                <a:cs typeface="Courier New" panose="02070309020205020404" pitchFamily="49" charset="0"/>
              </a:rPr>
              <a:t>e</a:t>
            </a:r>
            <a:r>
              <a:rPr lang="en-US" altLang="zh-CN" sz="2300">
                <a:ea typeface="宋体" panose="02010600030101010101" pitchFamily="2" charset="-122"/>
              </a:rPr>
              <a:t>, </a:t>
            </a:r>
            <a:r>
              <a:rPr lang="en-US" altLang="zh-CN" sz="2300">
                <a:latin typeface="Courier New" panose="02070309020205020404" pitchFamily="49" charset="0"/>
                <a:ea typeface="宋体" panose="02010600030101010101" pitchFamily="2" charset="-122"/>
                <a:cs typeface="Courier New" panose="02070309020205020404" pitchFamily="49" charset="0"/>
              </a:rPr>
              <a:t>f</a:t>
            </a:r>
            <a:r>
              <a:rPr lang="en-US" altLang="zh-CN" sz="2300">
                <a:ea typeface="宋体" panose="02010600030101010101" pitchFamily="2" charset="-122"/>
              </a:rPr>
              <a:t>, or </a:t>
            </a:r>
            <a:r>
              <a:rPr lang="en-US" altLang="zh-CN" sz="2300">
                <a:latin typeface="Courier New" panose="02070309020205020404" pitchFamily="49" charset="0"/>
                <a:ea typeface="宋体" panose="02010600030101010101" pitchFamily="2" charset="-122"/>
                <a:cs typeface="Courier New" panose="02070309020205020404" pitchFamily="49" charset="0"/>
              </a:rPr>
              <a:t>g</a:t>
            </a:r>
            <a:r>
              <a:rPr lang="en-US" altLang="zh-CN" sz="2300">
                <a:ea typeface="宋体" panose="02010600030101010101" pitchFamily="2" charset="-122"/>
              </a:rPr>
              <a:t>:</a:t>
            </a:r>
          </a:p>
          <a:p>
            <a:pPr>
              <a:lnSpc>
                <a:spcPct val="80000"/>
              </a:lnSpc>
              <a:spcBef>
                <a:spcPts val="10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double d;</a:t>
            </a:r>
          </a:p>
          <a:p>
            <a:pPr>
              <a:lnSpc>
                <a:spcPct val="5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5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scanf("%lf", &amp;d); </a:t>
            </a:r>
          </a:p>
          <a:p>
            <a:r>
              <a:rPr lang="en-US" altLang="zh-CN" sz="2300" i="1">
                <a:ea typeface="宋体" panose="02010600030101010101" pitchFamily="2" charset="-122"/>
              </a:rPr>
              <a:t>Note: </a:t>
            </a:r>
            <a:r>
              <a:rPr lang="en-US" altLang="zh-CN" sz="2300">
                <a:ea typeface="宋体" panose="02010600030101010101" pitchFamily="2" charset="-122"/>
              </a:rPr>
              <a:t>Use </a:t>
            </a:r>
            <a:r>
              <a:rPr lang="en-US" altLang="zh-CN" sz="2300">
                <a:latin typeface="Courier New" panose="02070309020205020404" pitchFamily="49" charset="0"/>
                <a:ea typeface="宋体" panose="02010600030101010101" pitchFamily="2" charset="-122"/>
                <a:cs typeface="Courier New" panose="02070309020205020404" pitchFamily="49" charset="0"/>
              </a:rPr>
              <a:t>l</a:t>
            </a:r>
            <a:r>
              <a:rPr lang="en-US" altLang="zh-CN" sz="2300">
                <a:ea typeface="宋体" panose="02010600030101010101" pitchFamily="2" charset="-122"/>
              </a:rPr>
              <a:t> only in a </a:t>
            </a:r>
            <a:r>
              <a:rPr lang="en-US" altLang="zh-CN" sz="2300">
                <a:latin typeface="Courier New" panose="02070309020205020404" pitchFamily="49" charset="0"/>
                <a:ea typeface="宋体" panose="02010600030101010101" pitchFamily="2" charset="-122"/>
                <a:cs typeface="Courier New" panose="02070309020205020404" pitchFamily="49" charset="0"/>
              </a:rPr>
              <a:t>scanf</a:t>
            </a:r>
            <a:r>
              <a:rPr lang="en-US" altLang="zh-CN" sz="2300">
                <a:ea typeface="宋体" panose="02010600030101010101" pitchFamily="2" charset="-122"/>
              </a:rPr>
              <a:t> format string, not a </a:t>
            </a:r>
            <a:r>
              <a:rPr lang="en-US" altLang="zh-CN" sz="2300">
                <a:latin typeface="Courier New" panose="02070309020205020404" pitchFamily="49" charset="0"/>
                <a:ea typeface="宋体" panose="02010600030101010101" pitchFamily="2" charset="-122"/>
                <a:cs typeface="Courier New" panose="02070309020205020404" pitchFamily="49" charset="0"/>
              </a:rPr>
              <a:t>printf</a:t>
            </a:r>
            <a:r>
              <a:rPr lang="en-US" altLang="zh-CN" sz="2300">
                <a:ea typeface="宋体" panose="02010600030101010101" pitchFamily="2" charset="-122"/>
              </a:rPr>
              <a:t> string.</a:t>
            </a:r>
          </a:p>
          <a:p>
            <a:r>
              <a:rPr lang="en-US" altLang="zh-CN" sz="2300">
                <a:ea typeface="宋体" panose="02010600030101010101" pitchFamily="2" charset="-122"/>
              </a:rPr>
              <a:t>In a </a:t>
            </a:r>
            <a:r>
              <a:rPr lang="en-US" altLang="zh-CN" sz="2300">
                <a:latin typeface="Courier New" panose="02070309020205020404" pitchFamily="49" charset="0"/>
                <a:ea typeface="宋体" panose="02010600030101010101" pitchFamily="2" charset="-122"/>
                <a:cs typeface="Courier New" panose="02070309020205020404" pitchFamily="49" charset="0"/>
              </a:rPr>
              <a:t>printf</a:t>
            </a:r>
            <a:r>
              <a:rPr lang="en-US" altLang="zh-CN" sz="2300">
                <a:ea typeface="宋体" panose="02010600030101010101" pitchFamily="2" charset="-122"/>
              </a:rPr>
              <a:t> format string, the </a:t>
            </a:r>
            <a:r>
              <a:rPr lang="en-US" altLang="zh-CN" sz="2300">
                <a:latin typeface="Courier New" panose="02070309020205020404" pitchFamily="49" charset="0"/>
                <a:ea typeface="宋体" panose="02010600030101010101" pitchFamily="2" charset="-122"/>
                <a:cs typeface="Courier New" panose="02070309020205020404" pitchFamily="49" charset="0"/>
              </a:rPr>
              <a:t>e</a:t>
            </a:r>
            <a:r>
              <a:rPr lang="en-US" altLang="zh-CN" sz="2300">
                <a:ea typeface="宋体" panose="02010600030101010101" pitchFamily="2" charset="-122"/>
              </a:rPr>
              <a:t>, </a:t>
            </a:r>
            <a:r>
              <a:rPr lang="en-US" altLang="zh-CN" sz="2300">
                <a:latin typeface="Courier New" panose="02070309020205020404" pitchFamily="49" charset="0"/>
                <a:ea typeface="宋体" panose="02010600030101010101" pitchFamily="2" charset="-122"/>
                <a:cs typeface="Courier New" panose="02070309020205020404" pitchFamily="49" charset="0"/>
              </a:rPr>
              <a:t>f</a:t>
            </a:r>
            <a:r>
              <a:rPr lang="en-US" altLang="zh-CN" sz="2300">
                <a:ea typeface="宋体" panose="02010600030101010101" pitchFamily="2" charset="-122"/>
              </a:rPr>
              <a:t>, and </a:t>
            </a:r>
            <a:r>
              <a:rPr lang="en-US" altLang="zh-CN" sz="2300">
                <a:latin typeface="Courier New" panose="02070309020205020404" pitchFamily="49" charset="0"/>
                <a:ea typeface="宋体" panose="02010600030101010101" pitchFamily="2" charset="-122"/>
                <a:cs typeface="Courier New" panose="02070309020205020404" pitchFamily="49" charset="0"/>
              </a:rPr>
              <a:t>g</a:t>
            </a:r>
            <a:r>
              <a:rPr lang="en-US" altLang="zh-CN" sz="2300">
                <a:ea typeface="宋体" panose="02010600030101010101" pitchFamily="2" charset="-122"/>
              </a:rPr>
              <a:t> conversions can be used to write either </a:t>
            </a:r>
            <a:r>
              <a:rPr lang="en-US" altLang="zh-CN" sz="2300">
                <a:latin typeface="Courier New" panose="02070309020205020404" pitchFamily="49" charset="0"/>
                <a:ea typeface="宋体" panose="02010600030101010101" pitchFamily="2" charset="-122"/>
                <a:cs typeface="Courier New" panose="02070309020205020404" pitchFamily="49" charset="0"/>
              </a:rPr>
              <a:t>float</a:t>
            </a:r>
            <a:r>
              <a:rPr lang="en-US" altLang="zh-CN" sz="2300">
                <a:ea typeface="宋体" panose="02010600030101010101" pitchFamily="2" charset="-122"/>
              </a:rPr>
              <a:t> or </a:t>
            </a:r>
            <a:r>
              <a:rPr lang="en-US" altLang="zh-CN" sz="2300">
                <a:latin typeface="Courier New" panose="02070309020205020404" pitchFamily="49" charset="0"/>
                <a:ea typeface="宋体" panose="02010600030101010101" pitchFamily="2" charset="-122"/>
                <a:cs typeface="Courier New" panose="02070309020205020404" pitchFamily="49" charset="0"/>
              </a:rPr>
              <a:t>double</a:t>
            </a:r>
            <a:r>
              <a:rPr lang="en-US" altLang="zh-CN" sz="2300">
                <a:ea typeface="宋体" panose="02010600030101010101" pitchFamily="2" charset="-122"/>
              </a:rPr>
              <a:t> values. </a:t>
            </a:r>
          </a:p>
          <a:p>
            <a:r>
              <a:rPr lang="en-US" altLang="zh-CN" sz="2300">
                <a:ea typeface="宋体" panose="02010600030101010101" pitchFamily="2" charset="-122"/>
              </a:rPr>
              <a:t>When reading or writing a value of type </a:t>
            </a:r>
            <a:r>
              <a:rPr lang="en-US" altLang="zh-CN" sz="2300">
                <a:latin typeface="Courier New" panose="02070309020205020404" pitchFamily="49" charset="0"/>
                <a:ea typeface="宋体" panose="02010600030101010101" pitchFamily="2" charset="-122"/>
                <a:cs typeface="Courier New" panose="02070309020205020404" pitchFamily="49" charset="0"/>
              </a:rPr>
              <a:t>long</a:t>
            </a:r>
            <a:r>
              <a:rPr lang="en-US" altLang="zh-CN" sz="2300">
                <a:ea typeface="宋体" panose="02010600030101010101" pitchFamily="2" charset="-122"/>
              </a:rPr>
              <a:t> </a:t>
            </a:r>
            <a:r>
              <a:rPr lang="en-US" altLang="zh-CN" sz="2300">
                <a:latin typeface="Courier New" panose="02070309020205020404" pitchFamily="49" charset="0"/>
                <a:ea typeface="宋体" panose="02010600030101010101" pitchFamily="2" charset="-122"/>
                <a:cs typeface="Courier New" panose="02070309020205020404" pitchFamily="49" charset="0"/>
              </a:rPr>
              <a:t>double</a:t>
            </a:r>
            <a:r>
              <a:rPr lang="en-US" altLang="zh-CN" sz="2300">
                <a:ea typeface="宋体" panose="02010600030101010101" pitchFamily="2" charset="-122"/>
              </a:rPr>
              <a:t>, put the letter </a:t>
            </a:r>
            <a:r>
              <a:rPr lang="en-US" altLang="zh-CN" sz="2300">
                <a:latin typeface="Courier New" panose="02070309020205020404" pitchFamily="49" charset="0"/>
                <a:ea typeface="宋体" panose="02010600030101010101" pitchFamily="2" charset="-122"/>
                <a:cs typeface="Courier New" panose="02070309020205020404" pitchFamily="49" charset="0"/>
              </a:rPr>
              <a:t>L</a:t>
            </a:r>
            <a:r>
              <a:rPr lang="en-US" altLang="zh-CN" sz="2300">
                <a:ea typeface="宋体" panose="02010600030101010101" pitchFamily="2" charset="-122"/>
              </a:rPr>
              <a:t> in front of </a:t>
            </a:r>
            <a:r>
              <a:rPr lang="en-US" altLang="zh-CN" sz="2300">
                <a:latin typeface="Courier New" panose="02070309020205020404" pitchFamily="49" charset="0"/>
                <a:ea typeface="宋体" panose="02010600030101010101" pitchFamily="2" charset="-122"/>
                <a:cs typeface="Courier New" panose="02070309020205020404" pitchFamily="49" charset="0"/>
              </a:rPr>
              <a:t>e</a:t>
            </a:r>
            <a:r>
              <a:rPr lang="en-US" altLang="zh-CN" sz="2300">
                <a:ea typeface="宋体" panose="02010600030101010101" pitchFamily="2" charset="-122"/>
              </a:rPr>
              <a:t>, </a:t>
            </a:r>
            <a:r>
              <a:rPr lang="en-US" altLang="zh-CN" sz="2300">
                <a:latin typeface="Courier New" panose="02070309020205020404" pitchFamily="49" charset="0"/>
                <a:ea typeface="宋体" panose="02010600030101010101" pitchFamily="2" charset="-122"/>
                <a:cs typeface="Courier New" panose="02070309020205020404" pitchFamily="49" charset="0"/>
              </a:rPr>
              <a:t>f</a:t>
            </a:r>
            <a:r>
              <a:rPr lang="en-US" altLang="zh-CN" sz="2300">
                <a:ea typeface="宋体" panose="02010600030101010101" pitchFamily="2" charset="-122"/>
              </a:rPr>
              <a:t>, or </a:t>
            </a:r>
            <a:r>
              <a:rPr lang="en-US" altLang="zh-CN" sz="2300">
                <a:latin typeface="Courier New" panose="02070309020205020404" pitchFamily="49" charset="0"/>
                <a:ea typeface="宋体" panose="02010600030101010101" pitchFamily="2" charset="-122"/>
                <a:cs typeface="Courier New" panose="02070309020205020404" pitchFamily="49" charset="0"/>
              </a:rPr>
              <a:t>g.</a:t>
            </a:r>
            <a:endParaRPr lang="en-US" altLang="zh-CN" sz="2300">
              <a:ea typeface="宋体" panose="02010600030101010101" pitchFamily="2" charset="-122"/>
            </a:endParaRPr>
          </a:p>
        </p:txBody>
      </p:sp>
      <p:sp>
        <p:nvSpPr>
          <p:cNvPr id="4" name="Footer Placeholder 3">
            <a:extLst>
              <a:ext uri="{FF2B5EF4-FFF2-40B4-BE49-F238E27FC236}">
                <a16:creationId xmlns:a16="http://schemas.microsoft.com/office/drawing/2014/main" id="{BD0C7940-67C7-5E60-86FF-3CBF4F06DA6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83F53A5-42F6-8539-DB5C-1B2D0487371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CEE0DA-5774-1C4F-85C8-0CE6B45CD0AC}"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3EF1B6E8-80B0-9354-9DE0-0E53277D6993}"/>
              </a:ext>
            </a:extLst>
          </p:cNvPr>
          <p:cNvSpPr>
            <a:spLocks noGrp="1"/>
          </p:cNvSpPr>
          <p:nvPr>
            <p:ph type="title"/>
          </p:nvPr>
        </p:nvSpPr>
        <p:spPr/>
        <p:txBody>
          <a:bodyPr/>
          <a:lstStyle/>
          <a:p>
            <a:r>
              <a:rPr lang="en-US" altLang="zh-CN">
                <a:ea typeface="宋体" panose="02010600030101010101" pitchFamily="2" charset="-122"/>
              </a:rPr>
              <a:t>Character Types</a:t>
            </a:r>
          </a:p>
        </p:txBody>
      </p:sp>
      <p:sp>
        <p:nvSpPr>
          <p:cNvPr id="47107" name="Content Placeholder 2">
            <a:extLst>
              <a:ext uri="{FF2B5EF4-FFF2-40B4-BE49-F238E27FC236}">
                <a16:creationId xmlns:a16="http://schemas.microsoft.com/office/drawing/2014/main" id="{FFBE811D-8178-0F26-CA85-648E2E607B94}"/>
              </a:ext>
            </a:extLst>
          </p:cNvPr>
          <p:cNvSpPr>
            <a:spLocks noGrp="1"/>
          </p:cNvSpPr>
          <p:nvPr>
            <p:ph idx="1"/>
          </p:nvPr>
        </p:nvSpPr>
        <p:spPr/>
        <p:txBody>
          <a:bodyPr/>
          <a:lstStyle/>
          <a:p>
            <a:r>
              <a:rPr lang="en-US" altLang="zh-CN">
                <a:ea typeface="宋体" panose="02010600030101010101" pitchFamily="2" charset="-122"/>
              </a:rPr>
              <a:t>The only remaining basic type is </a:t>
            </a:r>
            <a:r>
              <a:rPr lang="en-US" altLang="zh-CN">
                <a:latin typeface="Courier New" panose="02070309020205020404" pitchFamily="49" charset="0"/>
                <a:ea typeface="宋体" panose="02010600030101010101" pitchFamily="2" charset="-122"/>
                <a:cs typeface="Courier New" panose="02070309020205020404" pitchFamily="49" charset="0"/>
              </a:rPr>
              <a:t>char</a:t>
            </a:r>
            <a:r>
              <a:rPr lang="en-US" altLang="zh-CN">
                <a:ea typeface="宋体" panose="02010600030101010101" pitchFamily="2" charset="-122"/>
              </a:rPr>
              <a:t>, the character type.	</a:t>
            </a:r>
          </a:p>
          <a:p>
            <a:r>
              <a:rPr lang="en-US" altLang="zh-CN">
                <a:ea typeface="宋体" panose="02010600030101010101" pitchFamily="2" charset="-122"/>
              </a:rPr>
              <a:t>The values of type </a:t>
            </a:r>
            <a:r>
              <a:rPr lang="en-US" altLang="zh-CN">
                <a:latin typeface="Courier New" panose="02070309020205020404" pitchFamily="49" charset="0"/>
                <a:ea typeface="宋体" panose="02010600030101010101" pitchFamily="2" charset="-122"/>
                <a:cs typeface="Courier New" panose="02070309020205020404" pitchFamily="49" charset="0"/>
              </a:rPr>
              <a:t>char</a:t>
            </a:r>
            <a:r>
              <a:rPr lang="en-US" altLang="zh-CN">
                <a:ea typeface="宋体" panose="02010600030101010101" pitchFamily="2" charset="-122"/>
                <a:cs typeface="Courier New" panose="02070309020205020404" pitchFamily="49" charset="0"/>
              </a:rPr>
              <a:t> </a:t>
            </a:r>
            <a:r>
              <a:rPr lang="en-US" altLang="zh-CN">
                <a:ea typeface="宋体" panose="02010600030101010101" pitchFamily="2" charset="-122"/>
              </a:rPr>
              <a:t>can vary from one computer to another, because different machines may have different underlying character sets.</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81B6D805-5C62-9DA9-9488-500983BEF94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46E97C8-2149-CFDB-A769-C1DDA1252F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1A87C3-2F7B-5F4A-A278-C7A404F80282}"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286EF6F-BD6E-F0D5-C8EC-82111D3F5DFF}"/>
              </a:ext>
            </a:extLst>
          </p:cNvPr>
          <p:cNvSpPr>
            <a:spLocks noGrp="1"/>
          </p:cNvSpPr>
          <p:nvPr>
            <p:ph type="title"/>
          </p:nvPr>
        </p:nvSpPr>
        <p:spPr/>
        <p:txBody>
          <a:bodyPr/>
          <a:lstStyle/>
          <a:p>
            <a:r>
              <a:rPr lang="en-US" altLang="zh-CN">
                <a:ea typeface="宋体" panose="02010600030101010101" pitchFamily="2" charset="-122"/>
              </a:rPr>
              <a:t>Character Sets</a:t>
            </a:r>
          </a:p>
        </p:txBody>
      </p:sp>
      <p:sp>
        <p:nvSpPr>
          <p:cNvPr id="48131" name="Content Placeholder 2">
            <a:extLst>
              <a:ext uri="{FF2B5EF4-FFF2-40B4-BE49-F238E27FC236}">
                <a16:creationId xmlns:a16="http://schemas.microsoft.com/office/drawing/2014/main" id="{86D9706D-6FD9-91B5-1250-82DF98F47FEA}"/>
              </a:ext>
            </a:extLst>
          </p:cNvPr>
          <p:cNvSpPr>
            <a:spLocks noGrp="1"/>
          </p:cNvSpPr>
          <p:nvPr>
            <p:ph idx="1"/>
          </p:nvPr>
        </p:nvSpPr>
        <p:spPr/>
        <p:txBody>
          <a:bodyPr/>
          <a:lstStyle/>
          <a:p>
            <a:r>
              <a:rPr lang="en-US" altLang="zh-CN">
                <a:ea typeface="宋体" panose="02010600030101010101" pitchFamily="2" charset="-122"/>
              </a:rPr>
              <a:t>Today’s most popular character set is </a:t>
            </a:r>
            <a:r>
              <a:rPr lang="en-US" altLang="zh-CN" b="1" i="1">
                <a:ea typeface="宋体" panose="02010600030101010101" pitchFamily="2" charset="-122"/>
              </a:rPr>
              <a:t>ASCII</a:t>
            </a:r>
            <a:r>
              <a:rPr lang="en-US" altLang="zh-CN">
                <a:ea typeface="宋体" panose="02010600030101010101" pitchFamily="2" charset="-122"/>
              </a:rPr>
              <a:t> (American Standard Code for Information Interchange), a 7-bit code capable of representing 128 characters.</a:t>
            </a:r>
          </a:p>
          <a:p>
            <a:r>
              <a:rPr lang="en-US" altLang="zh-CN">
                <a:ea typeface="宋体" panose="02010600030101010101" pitchFamily="2" charset="-122"/>
              </a:rPr>
              <a:t>ASCII is often extended to a 256-character code known as </a:t>
            </a:r>
            <a:r>
              <a:rPr lang="en-US" altLang="zh-CN" b="1" i="1">
                <a:ea typeface="宋体" panose="02010600030101010101" pitchFamily="2" charset="-122"/>
              </a:rPr>
              <a:t>Latin-1</a:t>
            </a:r>
            <a:r>
              <a:rPr lang="en-US" altLang="zh-CN">
                <a:ea typeface="宋体" panose="02010600030101010101" pitchFamily="2" charset="-122"/>
              </a:rPr>
              <a:t> that provides the characters necessary for Western European and many African languages.</a:t>
            </a:r>
          </a:p>
        </p:txBody>
      </p:sp>
      <p:sp>
        <p:nvSpPr>
          <p:cNvPr id="4" name="Footer Placeholder 3">
            <a:extLst>
              <a:ext uri="{FF2B5EF4-FFF2-40B4-BE49-F238E27FC236}">
                <a16:creationId xmlns:a16="http://schemas.microsoft.com/office/drawing/2014/main" id="{2BA8317F-2AED-6991-4695-A99EAFE0E60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976120C-09F4-0439-F8B9-7211EA5576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0CDFCC-E505-A941-9A92-67EE88761462}"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92A638B-96CC-C9E0-6677-B7CE44C30309}"/>
              </a:ext>
            </a:extLst>
          </p:cNvPr>
          <p:cNvSpPr>
            <a:spLocks noGrp="1"/>
          </p:cNvSpPr>
          <p:nvPr>
            <p:ph type="title"/>
          </p:nvPr>
        </p:nvSpPr>
        <p:spPr/>
        <p:txBody>
          <a:bodyPr/>
          <a:lstStyle/>
          <a:p>
            <a:r>
              <a:rPr lang="en-US" altLang="zh-CN">
                <a:ea typeface="宋体" panose="02010600030101010101" pitchFamily="2" charset="-122"/>
              </a:rPr>
              <a:t>Character Sets</a:t>
            </a:r>
          </a:p>
        </p:txBody>
      </p:sp>
      <p:sp>
        <p:nvSpPr>
          <p:cNvPr id="49155" name="Content Placeholder 2">
            <a:extLst>
              <a:ext uri="{FF2B5EF4-FFF2-40B4-BE49-F238E27FC236}">
                <a16:creationId xmlns:a16="http://schemas.microsoft.com/office/drawing/2014/main" id="{0FA22397-040E-38BF-CC6A-33BC7E0F3E93}"/>
              </a:ext>
            </a:extLst>
          </p:cNvPr>
          <p:cNvSpPr>
            <a:spLocks noGrp="1"/>
          </p:cNvSpPr>
          <p:nvPr>
            <p:ph idx="1"/>
          </p:nvPr>
        </p:nvSpPr>
        <p:spPr/>
        <p:txBody>
          <a:bodyPr/>
          <a:lstStyle/>
          <a:p>
            <a:r>
              <a:rPr lang="en-US" altLang="zh-CN">
                <a:ea typeface="宋体" panose="02010600030101010101" pitchFamily="2" charset="-122"/>
              </a:rPr>
              <a:t>A variable of type </a:t>
            </a:r>
            <a:r>
              <a:rPr lang="en-US" altLang="zh-CN">
                <a:latin typeface="Courier New" panose="02070309020205020404" pitchFamily="49" charset="0"/>
                <a:ea typeface="宋体" panose="02010600030101010101" pitchFamily="2" charset="-122"/>
                <a:cs typeface="Courier New" panose="02070309020205020404" pitchFamily="49" charset="0"/>
              </a:rPr>
              <a:t>char</a:t>
            </a:r>
            <a:r>
              <a:rPr lang="en-US" altLang="zh-CN">
                <a:ea typeface="宋体" panose="02010600030101010101" pitchFamily="2" charset="-122"/>
              </a:rPr>
              <a:t> can be assigned any single character:</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char ch;</a:t>
            </a:r>
          </a:p>
          <a:p>
            <a:pPr>
              <a:lnSpc>
                <a:spcPct val="7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'a';   /* lower-case a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'A';   /* upper-case A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'0';   /* zero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 ';   /* space        */</a:t>
            </a:r>
          </a:p>
          <a:p>
            <a:r>
              <a:rPr lang="en-US" altLang="zh-CN">
                <a:ea typeface="宋体" panose="02010600030101010101" pitchFamily="2" charset="-122"/>
              </a:rPr>
              <a:t>Notice that character constants are enclosed in single quotes, not double quotes.</a:t>
            </a:r>
          </a:p>
        </p:txBody>
      </p:sp>
      <p:sp>
        <p:nvSpPr>
          <p:cNvPr id="4" name="Footer Placeholder 3">
            <a:extLst>
              <a:ext uri="{FF2B5EF4-FFF2-40B4-BE49-F238E27FC236}">
                <a16:creationId xmlns:a16="http://schemas.microsoft.com/office/drawing/2014/main" id="{CF842D33-1AB2-E39A-AE73-59615A89B69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8CEC791-A651-64B3-CAC4-8D5EE5DDAE9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FD641E-14D2-4742-A9FD-5715E6CB7045}"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3E6E302-968A-67E6-8868-82BD39A3F210}"/>
              </a:ext>
            </a:extLst>
          </p:cNvPr>
          <p:cNvSpPr>
            <a:spLocks noGrp="1"/>
          </p:cNvSpPr>
          <p:nvPr>
            <p:ph type="title"/>
          </p:nvPr>
        </p:nvSpPr>
        <p:spPr/>
        <p:txBody>
          <a:bodyPr/>
          <a:lstStyle/>
          <a:p>
            <a:r>
              <a:rPr lang="en-US" altLang="zh-CN">
                <a:ea typeface="宋体" panose="02010600030101010101" pitchFamily="2" charset="-122"/>
              </a:rPr>
              <a:t>Operations on Characters</a:t>
            </a:r>
          </a:p>
        </p:txBody>
      </p:sp>
      <p:sp>
        <p:nvSpPr>
          <p:cNvPr id="50179" name="Content Placeholder 2">
            <a:extLst>
              <a:ext uri="{FF2B5EF4-FFF2-40B4-BE49-F238E27FC236}">
                <a16:creationId xmlns:a16="http://schemas.microsoft.com/office/drawing/2014/main" id="{7AB68AC8-6A76-20B2-8778-59048D71DDCB}"/>
              </a:ext>
            </a:extLst>
          </p:cNvPr>
          <p:cNvSpPr>
            <a:spLocks noGrp="1"/>
          </p:cNvSpPr>
          <p:nvPr>
            <p:ph idx="1"/>
          </p:nvPr>
        </p:nvSpPr>
        <p:spPr/>
        <p:txBody>
          <a:bodyPr/>
          <a:lstStyle/>
          <a:p>
            <a:r>
              <a:rPr lang="en-US" altLang="zh-CN">
                <a:ea typeface="宋体" panose="02010600030101010101" pitchFamily="2" charset="-122"/>
              </a:rPr>
              <a:t>Working with characters in C is simple, because of one fact: </a:t>
            </a:r>
            <a:r>
              <a:rPr lang="en-US" altLang="zh-CN" i="1">
                <a:ea typeface="宋体" panose="02010600030101010101" pitchFamily="2" charset="-122"/>
              </a:rPr>
              <a:t>C treats characters as small integers.</a:t>
            </a:r>
          </a:p>
          <a:p>
            <a:r>
              <a:rPr lang="en-US" altLang="zh-CN">
                <a:ea typeface="宋体" panose="02010600030101010101" pitchFamily="2" charset="-122"/>
              </a:rPr>
              <a:t>In ASCII, character codes range from 0000000 to 1111111, which we can think of as the integers from 0 to 127.</a:t>
            </a:r>
          </a:p>
          <a:p>
            <a:r>
              <a:rPr lang="en-US" altLang="zh-CN">
                <a:ea typeface="宋体" panose="02010600030101010101" pitchFamily="2" charset="-122"/>
              </a:rPr>
              <a:t>The character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has the value 97,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has the value 65, </a:t>
            </a:r>
            <a:r>
              <a:rPr lang="en-US" altLang="zh-CN">
                <a:latin typeface="Courier New" panose="02070309020205020404" pitchFamily="49" charset="0"/>
                <a:ea typeface="宋体" panose="02010600030101010101" pitchFamily="2" charset="-122"/>
                <a:cs typeface="Courier New" panose="02070309020205020404" pitchFamily="49" charset="0"/>
              </a:rPr>
              <a:t>'0'</a:t>
            </a:r>
            <a:r>
              <a:rPr lang="en-US" altLang="zh-CN">
                <a:ea typeface="宋体" panose="02010600030101010101" pitchFamily="2" charset="-122"/>
              </a:rPr>
              <a:t> has the value 48, and </a:t>
            </a:r>
            <a:r>
              <a:rPr lang="en-US" altLang="zh-CN">
                <a:latin typeface="Courier New" panose="02070309020205020404" pitchFamily="49" charset="0"/>
                <a:ea typeface="宋体" panose="02010600030101010101" pitchFamily="2" charset="-122"/>
                <a:cs typeface="Courier New" panose="02070309020205020404" pitchFamily="49" charset="0"/>
              </a:rPr>
              <a:t>' '</a:t>
            </a:r>
            <a:r>
              <a:rPr lang="en-US" altLang="zh-CN">
                <a:ea typeface="宋体" panose="02010600030101010101" pitchFamily="2" charset="-122"/>
              </a:rPr>
              <a:t> has the value 32. </a:t>
            </a:r>
          </a:p>
          <a:p>
            <a:r>
              <a:rPr lang="en-US" altLang="zh-CN">
                <a:ea typeface="宋体" panose="02010600030101010101" pitchFamily="2" charset="-122"/>
              </a:rPr>
              <a:t>Character constants actually have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type rather than </a:t>
            </a:r>
            <a:r>
              <a:rPr lang="en-US" altLang="zh-CN">
                <a:latin typeface="Courier New" panose="02070309020205020404" pitchFamily="49" charset="0"/>
                <a:ea typeface="宋体" panose="02010600030101010101" pitchFamily="2" charset="-122"/>
                <a:cs typeface="Courier New" panose="02070309020205020404" pitchFamily="49" charset="0"/>
              </a:rPr>
              <a:t>char</a:t>
            </a:r>
            <a:r>
              <a:rPr lang="en-US" altLang="zh-CN">
                <a:ea typeface="宋体" panose="02010600030101010101" pitchFamily="2" charset="-122"/>
              </a:rPr>
              <a:t> type.</a:t>
            </a:r>
          </a:p>
        </p:txBody>
      </p:sp>
      <p:sp>
        <p:nvSpPr>
          <p:cNvPr id="4" name="Footer Placeholder 3">
            <a:extLst>
              <a:ext uri="{FF2B5EF4-FFF2-40B4-BE49-F238E27FC236}">
                <a16:creationId xmlns:a16="http://schemas.microsoft.com/office/drawing/2014/main" id="{3A25B22A-CD2C-D9BD-8382-62EDB2E5F5E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252E2EF-E304-AE7E-BC18-0D829E246E6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4ABC08-E0F3-1F49-8596-FFB0DB09BF7C}"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E05C12D-2F00-419D-B8E8-2E395ABF4A6C}"/>
              </a:ext>
            </a:extLst>
          </p:cNvPr>
          <p:cNvSpPr>
            <a:spLocks noGrp="1"/>
          </p:cNvSpPr>
          <p:nvPr>
            <p:ph type="title"/>
          </p:nvPr>
        </p:nvSpPr>
        <p:spPr/>
        <p:txBody>
          <a:bodyPr/>
          <a:lstStyle/>
          <a:p>
            <a:r>
              <a:rPr lang="en-US" altLang="zh-CN">
                <a:ea typeface="宋体" panose="02010600030101010101" pitchFamily="2" charset="-122"/>
              </a:rPr>
              <a:t>Operations on Characters</a:t>
            </a:r>
          </a:p>
        </p:txBody>
      </p:sp>
      <p:sp>
        <p:nvSpPr>
          <p:cNvPr id="51203" name="Content Placeholder 2">
            <a:extLst>
              <a:ext uri="{FF2B5EF4-FFF2-40B4-BE49-F238E27FC236}">
                <a16:creationId xmlns:a16="http://schemas.microsoft.com/office/drawing/2014/main" id="{28B16BA8-082A-3F5A-68B7-E2E25B460BCA}"/>
              </a:ext>
            </a:extLst>
          </p:cNvPr>
          <p:cNvSpPr>
            <a:spLocks noGrp="1"/>
          </p:cNvSpPr>
          <p:nvPr>
            <p:ph idx="1"/>
          </p:nvPr>
        </p:nvSpPr>
        <p:spPr/>
        <p:txBody>
          <a:bodyPr/>
          <a:lstStyle/>
          <a:p>
            <a:r>
              <a:rPr lang="en-US" altLang="zh-CN">
                <a:ea typeface="宋体" panose="02010600030101010101" pitchFamily="2" charset="-122"/>
              </a:rPr>
              <a:t>When a character appears in a computation, C uses its integer value.</a:t>
            </a:r>
          </a:p>
          <a:p>
            <a:r>
              <a:rPr lang="en-US" altLang="zh-CN">
                <a:ea typeface="宋体" panose="02010600030101010101" pitchFamily="2" charset="-122"/>
              </a:rPr>
              <a:t>Consider the following examples, which assume the ASCII character set: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char ch;</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i;</a:t>
            </a:r>
          </a:p>
          <a:p>
            <a:pPr>
              <a:lnSpc>
                <a:spcPct val="7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'a';       /* i is now 97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65;       /* ch is now 'A'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ch + 1;   /* ch is now 'B' */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ch is now 'C' */</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D43F24DB-C2D3-95D4-16B5-C3CA3B85F8CA}"/>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B936EFE0-A55E-ACBA-A792-7060B011B3C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8A036B-9403-674D-AE8F-9DE5A0A57987}"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387BEC6-3803-D0DF-9ABC-6226AFD866E0}"/>
              </a:ext>
            </a:extLst>
          </p:cNvPr>
          <p:cNvSpPr>
            <a:spLocks noGrp="1"/>
          </p:cNvSpPr>
          <p:nvPr>
            <p:ph type="title"/>
          </p:nvPr>
        </p:nvSpPr>
        <p:spPr/>
        <p:txBody>
          <a:bodyPr/>
          <a:lstStyle/>
          <a:p>
            <a:r>
              <a:rPr lang="en-US" altLang="zh-CN">
                <a:ea typeface="宋体" panose="02010600030101010101" pitchFamily="2" charset="-122"/>
              </a:rPr>
              <a:t>Operations on Characters</a:t>
            </a:r>
          </a:p>
        </p:txBody>
      </p:sp>
      <p:sp>
        <p:nvSpPr>
          <p:cNvPr id="52227" name="Content Placeholder 2">
            <a:extLst>
              <a:ext uri="{FF2B5EF4-FFF2-40B4-BE49-F238E27FC236}">
                <a16:creationId xmlns:a16="http://schemas.microsoft.com/office/drawing/2014/main" id="{88B18457-30FA-DCA8-D60B-DB51EDC2C387}"/>
              </a:ext>
            </a:extLst>
          </p:cNvPr>
          <p:cNvSpPr>
            <a:spLocks noGrp="1"/>
          </p:cNvSpPr>
          <p:nvPr>
            <p:ph idx="1"/>
          </p:nvPr>
        </p:nvSpPr>
        <p:spPr/>
        <p:txBody>
          <a:bodyPr/>
          <a:lstStyle/>
          <a:p>
            <a:r>
              <a:rPr lang="en-US" altLang="zh-CN">
                <a:ea typeface="宋体" panose="02010600030101010101" pitchFamily="2" charset="-122"/>
              </a:rPr>
              <a:t>Characters can be compared, just as numbers can.</a:t>
            </a:r>
          </a:p>
          <a:p>
            <a:r>
              <a:rPr lang="en-US" altLang="zh-CN">
                <a:ea typeface="宋体" panose="02010600030101010101" pitchFamily="2" charset="-122"/>
              </a:rPr>
              <a:t>An </a:t>
            </a:r>
            <a:r>
              <a:rPr lang="en-US" altLang="zh-CN">
                <a:latin typeface="Courier New" panose="02070309020205020404" pitchFamily="49" charset="0"/>
                <a:ea typeface="宋体" panose="02010600030101010101" pitchFamily="2" charset="-122"/>
                <a:cs typeface="Courier New" panose="02070309020205020404" pitchFamily="49" charset="0"/>
              </a:rPr>
              <a:t>if</a:t>
            </a:r>
            <a:r>
              <a:rPr lang="en-US" altLang="zh-CN">
                <a:ea typeface="宋体" panose="02010600030101010101" pitchFamily="2" charset="-122"/>
              </a:rPr>
              <a:t> statement that converts a lower-case letter to upper case: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if ('a' &lt;= ch &amp;&amp; ch &lt;= 'z')</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ch - 'a' + 'A';</a:t>
            </a:r>
          </a:p>
          <a:p>
            <a:r>
              <a:rPr lang="en-US" altLang="zh-CN">
                <a:ea typeface="宋体" panose="02010600030101010101" pitchFamily="2" charset="-122"/>
              </a:rPr>
              <a:t>Comparisons such as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&lt;=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ch</a:t>
            </a:r>
            <a:r>
              <a:rPr lang="en-US" altLang="zh-CN">
                <a:ea typeface="宋体" panose="02010600030101010101" pitchFamily="2" charset="-122"/>
              </a:rPr>
              <a:t> are done using the integer values of the characters involved.</a:t>
            </a:r>
          </a:p>
          <a:p>
            <a:r>
              <a:rPr lang="en-US" altLang="zh-CN">
                <a:ea typeface="宋体" panose="02010600030101010101" pitchFamily="2" charset="-122"/>
              </a:rPr>
              <a:t>These values depend on the character set in use, so programs that use </a:t>
            </a:r>
            <a:r>
              <a:rPr lang="en-US" altLang="zh-CN">
                <a:latin typeface="Courier New" panose="02070309020205020404" pitchFamily="49" charset="0"/>
                <a:ea typeface="宋体" panose="02010600030101010101" pitchFamily="2" charset="-122"/>
                <a:cs typeface="Courier New" panose="02070309020205020404" pitchFamily="49" charset="0"/>
              </a:rPr>
              <a:t>&lt;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&lt;=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&gt;</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&gt;=</a:t>
            </a:r>
            <a:r>
              <a:rPr lang="en-US" altLang="zh-CN">
                <a:ea typeface="宋体" panose="02010600030101010101" pitchFamily="2" charset="-122"/>
              </a:rPr>
              <a:t> to compare characters may not be portable.</a:t>
            </a:r>
          </a:p>
        </p:txBody>
      </p:sp>
      <p:sp>
        <p:nvSpPr>
          <p:cNvPr id="4" name="Footer Placeholder 3">
            <a:extLst>
              <a:ext uri="{FF2B5EF4-FFF2-40B4-BE49-F238E27FC236}">
                <a16:creationId xmlns:a16="http://schemas.microsoft.com/office/drawing/2014/main" id="{C0426D1F-A2AC-D72C-A74A-7EAE4ACB23D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18D73F8-B109-62B8-7567-08A3337E6A4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138F5-0B36-AE47-BA8A-4A767E30A4F9}"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0F28C83-D34C-1AF0-18FC-2E49F2C29DE8}"/>
              </a:ext>
            </a:extLst>
          </p:cNvPr>
          <p:cNvSpPr>
            <a:spLocks noGrp="1"/>
          </p:cNvSpPr>
          <p:nvPr>
            <p:ph type="title"/>
          </p:nvPr>
        </p:nvSpPr>
        <p:spPr/>
        <p:txBody>
          <a:bodyPr/>
          <a:lstStyle/>
          <a:p>
            <a:r>
              <a:rPr lang="en-US" altLang="zh-CN">
                <a:ea typeface="宋体" panose="02010600030101010101" pitchFamily="2" charset="-122"/>
              </a:rPr>
              <a:t>Signed and Unsigned Integers</a:t>
            </a:r>
          </a:p>
        </p:txBody>
      </p:sp>
      <p:sp>
        <p:nvSpPr>
          <p:cNvPr id="16387" name="Content Placeholder 2">
            <a:extLst>
              <a:ext uri="{FF2B5EF4-FFF2-40B4-BE49-F238E27FC236}">
                <a16:creationId xmlns:a16="http://schemas.microsoft.com/office/drawing/2014/main" id="{241F84A5-2191-8615-0DEF-92F6F06C8DEB}"/>
              </a:ext>
            </a:extLst>
          </p:cNvPr>
          <p:cNvSpPr>
            <a:spLocks noGrp="1"/>
          </p:cNvSpPr>
          <p:nvPr>
            <p:ph idx="1"/>
          </p:nvPr>
        </p:nvSpPr>
        <p:spPr>
          <a:xfrm>
            <a:off x="685800" y="1524000"/>
            <a:ext cx="8077200" cy="4800600"/>
          </a:xfrm>
        </p:spPr>
        <p:txBody>
          <a:bodyPr/>
          <a:lstStyle/>
          <a:p>
            <a:r>
              <a:rPr lang="en-US" altLang="zh-CN" sz="2400">
                <a:ea typeface="宋体" panose="02010600030101010101" pitchFamily="2" charset="-122"/>
              </a:rPr>
              <a:t>The leftmost bit of a </a:t>
            </a:r>
            <a:r>
              <a:rPr lang="en-US" altLang="zh-CN" sz="2400" b="1" i="1">
                <a:ea typeface="宋体" panose="02010600030101010101" pitchFamily="2" charset="-122"/>
              </a:rPr>
              <a:t>signed</a:t>
            </a:r>
            <a:r>
              <a:rPr lang="en-US" altLang="zh-CN" sz="2400">
                <a:ea typeface="宋体" panose="02010600030101010101" pitchFamily="2" charset="-122"/>
              </a:rPr>
              <a:t> integer (known as the </a:t>
            </a:r>
            <a:r>
              <a:rPr lang="en-US" altLang="zh-CN" sz="2400" b="1" i="1">
                <a:ea typeface="宋体" panose="02010600030101010101" pitchFamily="2" charset="-122"/>
              </a:rPr>
              <a:t>sign bit</a:t>
            </a:r>
            <a:r>
              <a:rPr lang="en-US" altLang="zh-CN" sz="2400">
                <a:ea typeface="宋体" panose="02010600030101010101" pitchFamily="2" charset="-122"/>
              </a:rPr>
              <a:t>) is 0 if the number is positive or zero, 1 if it’s negative.</a:t>
            </a:r>
          </a:p>
          <a:p>
            <a:r>
              <a:rPr lang="en-US" altLang="zh-CN" sz="2400">
                <a:ea typeface="宋体" panose="02010600030101010101" pitchFamily="2" charset="-122"/>
              </a:rPr>
              <a:t>The largest 16-bit integer has the binary representation 0111111111111111, which has the value 32,767 (2</a:t>
            </a:r>
            <a:r>
              <a:rPr lang="en-US" altLang="zh-CN" sz="2400" baseline="30000">
                <a:ea typeface="宋体" panose="02010600030101010101" pitchFamily="2" charset="-122"/>
              </a:rPr>
              <a:t>15</a:t>
            </a:r>
            <a:r>
              <a:rPr lang="en-US" altLang="zh-CN" sz="2400">
                <a:ea typeface="宋体" panose="02010600030101010101" pitchFamily="2" charset="-122"/>
              </a:rPr>
              <a:t> – 1).</a:t>
            </a:r>
          </a:p>
          <a:p>
            <a:r>
              <a:rPr lang="en-US" altLang="zh-CN" sz="2400">
                <a:ea typeface="宋体" panose="02010600030101010101" pitchFamily="2" charset="-122"/>
              </a:rPr>
              <a:t>The largest 32-bit integer is</a:t>
            </a:r>
          </a:p>
          <a:p>
            <a:pPr>
              <a:buFontTx/>
              <a:buNone/>
            </a:pPr>
            <a:r>
              <a:rPr lang="en-US" altLang="zh-CN" sz="2400">
                <a:ea typeface="宋体" panose="02010600030101010101" pitchFamily="2" charset="-122"/>
              </a:rPr>
              <a:t>	01111111111111111111111111111111</a:t>
            </a:r>
          </a:p>
          <a:p>
            <a:pPr>
              <a:buFontTx/>
              <a:buNone/>
            </a:pPr>
            <a:r>
              <a:rPr lang="en-US" altLang="zh-CN" sz="2400">
                <a:ea typeface="宋体" panose="02010600030101010101" pitchFamily="2" charset="-122"/>
              </a:rPr>
              <a:t>	which has the value 2,147,483,647 (2</a:t>
            </a:r>
            <a:r>
              <a:rPr lang="en-US" altLang="zh-CN" sz="2400" baseline="30000">
                <a:ea typeface="宋体" panose="02010600030101010101" pitchFamily="2" charset="-122"/>
              </a:rPr>
              <a:t>31</a:t>
            </a:r>
            <a:r>
              <a:rPr lang="en-US" altLang="zh-CN" sz="2400">
                <a:ea typeface="宋体" panose="02010600030101010101" pitchFamily="2" charset="-122"/>
              </a:rPr>
              <a:t> – 1).</a:t>
            </a:r>
          </a:p>
          <a:p>
            <a:r>
              <a:rPr lang="en-US" altLang="zh-CN" sz="2400">
                <a:ea typeface="宋体" panose="02010600030101010101" pitchFamily="2" charset="-122"/>
              </a:rPr>
              <a:t>An integer with no sign bit (the leftmost bit is considered part of the number’s magnitude) is said to be </a:t>
            </a:r>
            <a:r>
              <a:rPr lang="en-US" altLang="zh-CN" sz="2400" b="1" i="1">
                <a:ea typeface="宋体" panose="02010600030101010101" pitchFamily="2" charset="-122"/>
              </a:rPr>
              <a:t>unsigned.</a:t>
            </a:r>
          </a:p>
          <a:p>
            <a:r>
              <a:rPr lang="en-US" altLang="zh-CN" sz="2400">
                <a:ea typeface="宋体" panose="02010600030101010101" pitchFamily="2" charset="-122"/>
              </a:rPr>
              <a:t>The largest 16-bit unsigned integer is 65,535 (2</a:t>
            </a:r>
            <a:r>
              <a:rPr lang="en-US" altLang="zh-CN" sz="2400" baseline="30000">
                <a:ea typeface="宋体" panose="02010600030101010101" pitchFamily="2" charset="-122"/>
              </a:rPr>
              <a:t>16</a:t>
            </a:r>
            <a:r>
              <a:rPr lang="en-US" altLang="zh-CN" sz="2400">
                <a:ea typeface="宋体" panose="02010600030101010101" pitchFamily="2" charset="-122"/>
              </a:rPr>
              <a:t> – 1).</a:t>
            </a:r>
          </a:p>
          <a:p>
            <a:r>
              <a:rPr lang="en-US" altLang="zh-CN" sz="2400">
                <a:ea typeface="宋体" panose="02010600030101010101" pitchFamily="2" charset="-122"/>
              </a:rPr>
              <a:t>The largest 32-bit unsigned integer is 4,294,967,295 (2</a:t>
            </a:r>
            <a:r>
              <a:rPr lang="en-US" altLang="zh-CN" sz="2400" baseline="30000">
                <a:ea typeface="宋体" panose="02010600030101010101" pitchFamily="2" charset="-122"/>
              </a:rPr>
              <a:t>32</a:t>
            </a:r>
            <a:r>
              <a:rPr lang="en-US" altLang="zh-CN" sz="2400">
                <a:ea typeface="宋体" panose="02010600030101010101" pitchFamily="2" charset="-122"/>
              </a:rPr>
              <a:t> – 1).</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5D63324-77AE-889C-A8EE-CC7ABE2FC1F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B8DDA3E-48A0-FF8E-D1D9-118780A661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D51652-E65D-9B43-85F4-9B0B79B02E98}"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F1B02C15-323B-19A2-A6FD-1F83B67918B8}"/>
              </a:ext>
            </a:extLst>
          </p:cNvPr>
          <p:cNvSpPr>
            <a:spLocks noGrp="1"/>
          </p:cNvSpPr>
          <p:nvPr>
            <p:ph type="title"/>
          </p:nvPr>
        </p:nvSpPr>
        <p:spPr/>
        <p:txBody>
          <a:bodyPr/>
          <a:lstStyle/>
          <a:p>
            <a:r>
              <a:rPr lang="en-US" altLang="zh-CN">
                <a:ea typeface="宋体" panose="02010600030101010101" pitchFamily="2" charset="-122"/>
              </a:rPr>
              <a:t>Operations on Characters</a:t>
            </a:r>
          </a:p>
        </p:txBody>
      </p:sp>
      <p:sp>
        <p:nvSpPr>
          <p:cNvPr id="53251" name="Content Placeholder 2">
            <a:extLst>
              <a:ext uri="{FF2B5EF4-FFF2-40B4-BE49-F238E27FC236}">
                <a16:creationId xmlns:a16="http://schemas.microsoft.com/office/drawing/2014/main" id="{CCEF9C0B-89ED-D7C7-7B6F-A40B01015CF1}"/>
              </a:ext>
            </a:extLst>
          </p:cNvPr>
          <p:cNvSpPr>
            <a:spLocks noGrp="1"/>
          </p:cNvSpPr>
          <p:nvPr>
            <p:ph idx="1"/>
          </p:nvPr>
        </p:nvSpPr>
        <p:spPr/>
        <p:txBody>
          <a:bodyPr/>
          <a:lstStyle/>
          <a:p>
            <a:r>
              <a:rPr lang="en-US" altLang="zh-CN" sz="2500">
                <a:ea typeface="宋体" panose="02010600030101010101" pitchFamily="2" charset="-122"/>
              </a:rPr>
              <a:t>The fact that characters have the same properties as numbers has advantages.</a:t>
            </a:r>
          </a:p>
          <a:p>
            <a:r>
              <a:rPr lang="en-US" altLang="zh-CN" sz="2500">
                <a:ea typeface="宋体" panose="02010600030101010101" pitchFamily="2" charset="-122"/>
              </a:rPr>
              <a:t>For example, it is easy to write a </a:t>
            </a:r>
            <a:r>
              <a:rPr lang="en-US" altLang="zh-CN" sz="2500">
                <a:latin typeface="Courier New" panose="02070309020205020404" pitchFamily="49" charset="0"/>
                <a:ea typeface="宋体" panose="02010600030101010101" pitchFamily="2" charset="-122"/>
                <a:cs typeface="Courier New" panose="02070309020205020404" pitchFamily="49" charset="0"/>
              </a:rPr>
              <a:t>for</a:t>
            </a:r>
            <a:r>
              <a:rPr lang="en-US" altLang="zh-CN" sz="2500">
                <a:ea typeface="宋体" panose="02010600030101010101" pitchFamily="2" charset="-122"/>
              </a:rPr>
              <a:t> statement whose control variable steps through all the upper-case letters:</a:t>
            </a:r>
          </a:p>
          <a:p>
            <a:pPr>
              <a:lnSpc>
                <a:spcPct val="80000"/>
              </a:lnSpc>
              <a:spcBef>
                <a:spcPts val="10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for (ch = 'A'; ch &lt;= 'Z'; ch++) …</a:t>
            </a:r>
          </a:p>
          <a:p>
            <a:r>
              <a:rPr lang="en-US" altLang="zh-CN" sz="2500">
                <a:ea typeface="宋体" panose="02010600030101010101" pitchFamily="2" charset="-122"/>
              </a:rPr>
              <a:t>Disadvantages of treating characters as numbers:</a:t>
            </a:r>
          </a:p>
          <a:p>
            <a:pPr lvl="1"/>
            <a:r>
              <a:rPr lang="en-US" altLang="zh-CN" sz="2100">
                <a:ea typeface="宋体" panose="02010600030101010101" pitchFamily="2" charset="-122"/>
              </a:rPr>
              <a:t>Can lead to errors that won’t be caught by the compiler.</a:t>
            </a:r>
          </a:p>
          <a:p>
            <a:pPr lvl="1"/>
            <a:r>
              <a:rPr lang="en-US" altLang="zh-CN" sz="2100">
                <a:ea typeface="宋体" panose="02010600030101010101" pitchFamily="2" charset="-122"/>
              </a:rPr>
              <a:t>Allows meaningless expressions such as</a:t>
            </a:r>
            <a:r>
              <a:rPr lang="en-US" altLang="zh-CN" sz="2100">
                <a:latin typeface="Courier New" panose="02070309020205020404" pitchFamily="49" charset="0"/>
                <a:ea typeface="宋体" panose="02010600030101010101" pitchFamily="2" charset="-122"/>
                <a:cs typeface="Courier New" panose="02070309020205020404" pitchFamily="49" charset="0"/>
              </a:rPr>
              <a:t>'a'</a:t>
            </a:r>
            <a:r>
              <a:rPr lang="en-US" altLang="zh-CN" sz="2100">
                <a:ea typeface="宋体" panose="02010600030101010101" pitchFamily="2" charset="-122"/>
              </a:rPr>
              <a:t> </a:t>
            </a:r>
            <a:r>
              <a:rPr lang="en-US" altLang="zh-CN" sz="2100">
                <a:latin typeface="Courier New" panose="02070309020205020404" pitchFamily="49" charset="0"/>
                <a:ea typeface="宋体" panose="02010600030101010101" pitchFamily="2" charset="-122"/>
                <a:cs typeface="Courier New" panose="02070309020205020404" pitchFamily="49" charset="0"/>
              </a:rPr>
              <a:t>*</a:t>
            </a:r>
            <a:r>
              <a:rPr lang="en-US" altLang="zh-CN" sz="2100">
                <a:ea typeface="宋体" panose="02010600030101010101" pitchFamily="2" charset="-122"/>
              </a:rPr>
              <a:t> </a:t>
            </a:r>
            <a:r>
              <a:rPr lang="en-US" altLang="zh-CN" sz="2100">
                <a:latin typeface="Courier New" panose="02070309020205020404" pitchFamily="49" charset="0"/>
                <a:ea typeface="宋体" panose="02010600030101010101" pitchFamily="2" charset="-122"/>
                <a:cs typeface="Courier New" panose="02070309020205020404" pitchFamily="49" charset="0"/>
              </a:rPr>
              <a:t>'b'</a:t>
            </a:r>
            <a:r>
              <a:rPr lang="en-US" altLang="zh-CN" sz="2100">
                <a:ea typeface="宋体" panose="02010600030101010101" pitchFamily="2" charset="-122"/>
              </a:rPr>
              <a:t> </a:t>
            </a:r>
            <a:r>
              <a:rPr lang="en-US" altLang="zh-CN" sz="2100">
                <a:latin typeface="Courier New" panose="02070309020205020404" pitchFamily="49" charset="0"/>
                <a:ea typeface="宋体" panose="02010600030101010101" pitchFamily="2" charset="-122"/>
                <a:cs typeface="Courier New" panose="02070309020205020404" pitchFamily="49" charset="0"/>
              </a:rPr>
              <a:t>/</a:t>
            </a:r>
            <a:r>
              <a:rPr lang="en-US" altLang="zh-CN" sz="2100">
                <a:ea typeface="宋体" panose="02010600030101010101" pitchFamily="2" charset="-122"/>
              </a:rPr>
              <a:t> </a:t>
            </a:r>
            <a:r>
              <a:rPr lang="en-US" altLang="zh-CN" sz="2100">
                <a:latin typeface="Courier New" panose="02070309020205020404" pitchFamily="49" charset="0"/>
                <a:ea typeface="宋体" panose="02010600030101010101" pitchFamily="2" charset="-122"/>
                <a:cs typeface="Courier New" panose="02070309020205020404" pitchFamily="49" charset="0"/>
              </a:rPr>
              <a:t>'c'</a:t>
            </a:r>
            <a:r>
              <a:rPr lang="en-US" altLang="zh-CN" sz="2100">
                <a:ea typeface="宋体" panose="02010600030101010101" pitchFamily="2" charset="-122"/>
              </a:rPr>
              <a:t>. </a:t>
            </a:r>
          </a:p>
          <a:p>
            <a:pPr lvl="1"/>
            <a:r>
              <a:rPr lang="en-US" altLang="zh-CN" sz="2100">
                <a:ea typeface="宋体" panose="02010600030101010101" pitchFamily="2" charset="-122"/>
              </a:rPr>
              <a:t>Can hamper portability, since programs may rely on assumptions about the underlying character set.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CC84E82-1596-55BD-FEB6-3E84852BE6D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1272DE7-83CB-2E2A-6545-1FD366EF63A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62AB30-7BBD-1046-8A2F-EDCF729F46D8}"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D326AE6-5E9F-8A8C-6AA3-70E2002410F4}"/>
              </a:ext>
            </a:extLst>
          </p:cNvPr>
          <p:cNvSpPr>
            <a:spLocks noGrp="1"/>
          </p:cNvSpPr>
          <p:nvPr>
            <p:ph type="title"/>
          </p:nvPr>
        </p:nvSpPr>
        <p:spPr/>
        <p:txBody>
          <a:bodyPr/>
          <a:lstStyle/>
          <a:p>
            <a:r>
              <a:rPr lang="en-US" altLang="zh-CN">
                <a:ea typeface="宋体" panose="02010600030101010101" pitchFamily="2" charset="-122"/>
              </a:rPr>
              <a:t>Signed and Unsigned Characters</a:t>
            </a:r>
          </a:p>
        </p:txBody>
      </p:sp>
      <p:sp>
        <p:nvSpPr>
          <p:cNvPr id="54275" name="Content Placeholder 2">
            <a:extLst>
              <a:ext uri="{FF2B5EF4-FFF2-40B4-BE49-F238E27FC236}">
                <a16:creationId xmlns:a16="http://schemas.microsoft.com/office/drawing/2014/main" id="{08DD16CF-2583-A23A-40C4-7D5256FF0B0F}"/>
              </a:ext>
            </a:extLst>
          </p:cNvPr>
          <p:cNvSpPr>
            <a:spLocks noGrp="1"/>
          </p:cNvSpPr>
          <p:nvPr>
            <p:ph idx="1"/>
          </p:nvPr>
        </p:nvSpPr>
        <p:spPr/>
        <p:txBody>
          <a:bodyPr/>
          <a:lstStyle/>
          <a:p>
            <a:r>
              <a:rPr lang="en-US" altLang="zh-CN" sz="2500">
                <a:ea typeface="宋体" panose="02010600030101010101" pitchFamily="2" charset="-122"/>
              </a:rPr>
              <a:t>The </a:t>
            </a:r>
            <a:r>
              <a:rPr lang="en-US" altLang="zh-CN" sz="2500">
                <a:latin typeface="Courier New" panose="02070309020205020404" pitchFamily="49" charset="0"/>
                <a:ea typeface="宋体" panose="02010600030101010101" pitchFamily="2" charset="-122"/>
                <a:cs typeface="Courier New" panose="02070309020205020404" pitchFamily="49" charset="0"/>
              </a:rPr>
              <a:t>char</a:t>
            </a:r>
            <a:r>
              <a:rPr lang="en-US" altLang="zh-CN" sz="2500">
                <a:ea typeface="宋体" panose="02010600030101010101" pitchFamily="2" charset="-122"/>
              </a:rPr>
              <a:t> type—like the integer types—exists in both signed and unsigned versions.</a:t>
            </a:r>
          </a:p>
          <a:p>
            <a:r>
              <a:rPr lang="en-US" altLang="zh-CN" sz="2500">
                <a:ea typeface="宋体" panose="02010600030101010101" pitchFamily="2" charset="-122"/>
              </a:rPr>
              <a:t>Signed characters normally have values between –128 and 127. Unsigned characters have values between 0 and 255.</a:t>
            </a:r>
          </a:p>
          <a:p>
            <a:r>
              <a:rPr lang="en-US" altLang="zh-CN" sz="2500">
                <a:ea typeface="宋体" panose="02010600030101010101" pitchFamily="2" charset="-122"/>
              </a:rPr>
              <a:t>Some compilers treat </a:t>
            </a:r>
            <a:r>
              <a:rPr lang="en-US" altLang="zh-CN" sz="2500">
                <a:latin typeface="Courier New" panose="02070309020205020404" pitchFamily="49" charset="0"/>
                <a:ea typeface="宋体" panose="02010600030101010101" pitchFamily="2" charset="-122"/>
                <a:cs typeface="Courier New" panose="02070309020205020404" pitchFamily="49" charset="0"/>
              </a:rPr>
              <a:t>char</a:t>
            </a:r>
            <a:r>
              <a:rPr lang="en-US" altLang="zh-CN" sz="2500">
                <a:ea typeface="宋体" panose="02010600030101010101" pitchFamily="2" charset="-122"/>
              </a:rPr>
              <a:t> as a signed type, while others treat it as an unsigned type. Most of the time, it doesn’t matter.</a:t>
            </a:r>
          </a:p>
          <a:p>
            <a:r>
              <a:rPr lang="en-US" altLang="zh-CN" sz="2500">
                <a:ea typeface="宋体" panose="02010600030101010101" pitchFamily="2" charset="-122"/>
              </a:rPr>
              <a:t>C allows the use of the words </a:t>
            </a:r>
            <a:r>
              <a:rPr lang="en-US" altLang="zh-CN" sz="2500">
                <a:latin typeface="Courier New" panose="02070309020205020404" pitchFamily="49" charset="0"/>
                <a:ea typeface="宋体" panose="02010600030101010101" pitchFamily="2" charset="-122"/>
                <a:cs typeface="Courier New" panose="02070309020205020404" pitchFamily="49" charset="0"/>
              </a:rPr>
              <a:t>signed</a:t>
            </a:r>
            <a:r>
              <a:rPr lang="en-US" altLang="zh-CN" sz="2500">
                <a:ea typeface="宋体" panose="02010600030101010101" pitchFamily="2" charset="-122"/>
              </a:rPr>
              <a:t> and </a:t>
            </a:r>
            <a:r>
              <a:rPr lang="en-US" altLang="zh-CN" sz="2500">
                <a:latin typeface="Courier New" panose="02070309020205020404" pitchFamily="49" charset="0"/>
                <a:ea typeface="宋体" panose="02010600030101010101" pitchFamily="2" charset="-122"/>
                <a:cs typeface="Courier New" panose="02070309020205020404" pitchFamily="49" charset="0"/>
              </a:rPr>
              <a:t>unsigned</a:t>
            </a:r>
            <a:r>
              <a:rPr lang="en-US" altLang="zh-CN" sz="2500">
                <a:ea typeface="宋体" panose="02010600030101010101" pitchFamily="2" charset="-122"/>
              </a:rPr>
              <a:t> to modify </a:t>
            </a:r>
            <a:r>
              <a:rPr lang="en-US" altLang="zh-CN" sz="2500">
                <a:latin typeface="Courier New" panose="02070309020205020404" pitchFamily="49" charset="0"/>
                <a:ea typeface="宋体" panose="02010600030101010101" pitchFamily="2" charset="-122"/>
                <a:cs typeface="Courier New" panose="02070309020205020404" pitchFamily="49" charset="0"/>
              </a:rPr>
              <a:t>char</a:t>
            </a:r>
            <a:r>
              <a:rPr lang="en-US" altLang="zh-CN" sz="2500">
                <a:ea typeface="宋体" panose="02010600030101010101" pitchFamily="2" charset="-122"/>
              </a:rPr>
              <a:t>:</a:t>
            </a:r>
          </a:p>
          <a:p>
            <a:pPr>
              <a:lnSpc>
                <a:spcPct val="80000"/>
              </a:lnSpc>
              <a:spcBef>
                <a:spcPts val="8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signed char sch;</a:t>
            </a:r>
          </a:p>
          <a:p>
            <a:pPr>
              <a:lnSpc>
                <a:spcPct val="80000"/>
              </a:lnSpc>
              <a:spcBef>
                <a:spcPts val="5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unsigned char uch;</a:t>
            </a:r>
          </a:p>
          <a:p>
            <a:endParaRPr lang="en-US" altLang="zh-CN">
              <a:ea typeface="宋体" panose="02010600030101010101" pitchFamily="2" charset="-122"/>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E8D0051D-4D9C-419A-92E0-2F7ED72A36B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109E7B0-24DD-3572-916C-F865353B289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7177EC-5641-634C-8BE0-B4AF60315BB1}"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05BDC32-BA27-1F41-D87D-39258E0EAAB0}"/>
              </a:ext>
            </a:extLst>
          </p:cNvPr>
          <p:cNvSpPr>
            <a:spLocks noGrp="1"/>
          </p:cNvSpPr>
          <p:nvPr>
            <p:ph type="title"/>
          </p:nvPr>
        </p:nvSpPr>
        <p:spPr/>
        <p:txBody>
          <a:bodyPr/>
          <a:lstStyle/>
          <a:p>
            <a:r>
              <a:rPr lang="en-US" altLang="zh-CN">
                <a:ea typeface="宋体" panose="02010600030101010101" pitchFamily="2" charset="-122"/>
              </a:rPr>
              <a:t>Signed and Unsigned Characters</a:t>
            </a:r>
          </a:p>
        </p:txBody>
      </p:sp>
      <p:sp>
        <p:nvSpPr>
          <p:cNvPr id="55299" name="Content Placeholder 2">
            <a:extLst>
              <a:ext uri="{FF2B5EF4-FFF2-40B4-BE49-F238E27FC236}">
                <a16:creationId xmlns:a16="http://schemas.microsoft.com/office/drawing/2014/main" id="{F8CA0B61-0CEC-347B-A837-30B9CB59C8F8}"/>
              </a:ext>
            </a:extLst>
          </p:cNvPr>
          <p:cNvSpPr>
            <a:spLocks noGrp="1"/>
          </p:cNvSpPr>
          <p:nvPr>
            <p:ph idx="1"/>
          </p:nvPr>
        </p:nvSpPr>
        <p:spPr/>
        <p:txBody>
          <a:bodyPr/>
          <a:lstStyle/>
          <a:p>
            <a:r>
              <a:rPr lang="en-US" altLang="zh-CN">
                <a:ea typeface="宋体" panose="02010600030101010101" pitchFamily="2" charset="-122"/>
              </a:rPr>
              <a:t>C89 uses the term </a:t>
            </a:r>
            <a:r>
              <a:rPr lang="en-US" altLang="zh-CN" b="1" i="1">
                <a:ea typeface="宋体" panose="02010600030101010101" pitchFamily="2" charset="-122"/>
              </a:rPr>
              <a:t>integral types </a:t>
            </a:r>
            <a:r>
              <a:rPr lang="en-US" altLang="zh-CN">
                <a:ea typeface="宋体" panose="02010600030101010101" pitchFamily="2" charset="-122"/>
              </a:rPr>
              <a:t>to refer to both the integer types and the character types.</a:t>
            </a:r>
          </a:p>
          <a:p>
            <a:r>
              <a:rPr lang="en-US" altLang="zh-CN">
                <a:ea typeface="宋体" panose="02010600030101010101" pitchFamily="2" charset="-122"/>
              </a:rPr>
              <a:t>Enumerated types are also integral types.</a:t>
            </a:r>
          </a:p>
          <a:p>
            <a:r>
              <a:rPr lang="en-US" altLang="zh-CN">
                <a:ea typeface="宋体" panose="02010600030101010101" pitchFamily="2" charset="-122"/>
              </a:rPr>
              <a:t>C99 doesn’t use the term “integral types.” </a:t>
            </a:r>
          </a:p>
          <a:p>
            <a:r>
              <a:rPr lang="en-US" altLang="zh-CN">
                <a:ea typeface="宋体" panose="02010600030101010101" pitchFamily="2" charset="-122"/>
              </a:rPr>
              <a:t>Instead, it expands the meaning of “integer types” to include the character types and the enumerated types. </a:t>
            </a:r>
          </a:p>
          <a:p>
            <a:r>
              <a:rPr lang="en-US" altLang="zh-CN">
                <a:ea typeface="宋体" panose="02010600030101010101" pitchFamily="2" charset="-122"/>
              </a:rPr>
              <a:t>C99’s </a:t>
            </a:r>
            <a:r>
              <a:rPr lang="en-US" altLang="zh-CN">
                <a:latin typeface="Courier New" panose="02070309020205020404" pitchFamily="49" charset="0"/>
                <a:ea typeface="宋体" panose="02010600030101010101" pitchFamily="2" charset="-122"/>
                <a:cs typeface="Courier New" panose="02070309020205020404" pitchFamily="49" charset="0"/>
              </a:rPr>
              <a:t>_Bool</a:t>
            </a:r>
            <a:r>
              <a:rPr lang="en-US" altLang="zh-CN">
                <a:ea typeface="宋体" panose="02010600030101010101" pitchFamily="2" charset="-122"/>
              </a:rPr>
              <a:t> type is considered to be an unsigned integer type.</a:t>
            </a:r>
          </a:p>
        </p:txBody>
      </p:sp>
      <p:sp>
        <p:nvSpPr>
          <p:cNvPr id="4" name="Footer Placeholder 3">
            <a:extLst>
              <a:ext uri="{FF2B5EF4-FFF2-40B4-BE49-F238E27FC236}">
                <a16:creationId xmlns:a16="http://schemas.microsoft.com/office/drawing/2014/main" id="{01574D18-3EB3-B386-5F9B-2043CB5A721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7761366-190A-9C0D-61D7-9F8C91B06EB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4DEE7F-1814-2E4C-822C-AC27F4C5A445}"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6C128CE0-EBCB-DBEF-6048-7141613D3490}"/>
              </a:ext>
            </a:extLst>
          </p:cNvPr>
          <p:cNvSpPr>
            <a:spLocks noGrp="1"/>
          </p:cNvSpPr>
          <p:nvPr>
            <p:ph type="title"/>
          </p:nvPr>
        </p:nvSpPr>
        <p:spPr/>
        <p:txBody>
          <a:bodyPr/>
          <a:lstStyle/>
          <a:p>
            <a:r>
              <a:rPr lang="en-US" altLang="zh-CN">
                <a:ea typeface="宋体" panose="02010600030101010101" pitchFamily="2" charset="-122"/>
              </a:rPr>
              <a:t>Arithmetic Types</a:t>
            </a:r>
          </a:p>
        </p:txBody>
      </p:sp>
      <p:sp>
        <p:nvSpPr>
          <p:cNvPr id="3" name="Content Placeholder 2">
            <a:extLst>
              <a:ext uri="{FF2B5EF4-FFF2-40B4-BE49-F238E27FC236}">
                <a16:creationId xmlns:a16="http://schemas.microsoft.com/office/drawing/2014/main" id="{5169A781-C3E7-4460-7475-CFD05FFEF741}"/>
              </a:ext>
            </a:extLst>
          </p:cNvPr>
          <p:cNvSpPr>
            <a:spLocks noGrp="1"/>
          </p:cNvSpPr>
          <p:nvPr>
            <p:ph idx="1"/>
          </p:nvPr>
        </p:nvSpPr>
        <p:spPr/>
        <p:txBody>
          <a:bodyPr/>
          <a:lstStyle/>
          <a:p>
            <a:pPr>
              <a:defRPr/>
            </a:pPr>
            <a:r>
              <a:rPr lang="en-US" dirty="0"/>
              <a:t>The integer types and floating types are collectively known as </a:t>
            </a:r>
            <a:r>
              <a:rPr lang="en-US" b="1" i="1" dirty="0"/>
              <a:t>arithmetic types.</a:t>
            </a:r>
          </a:p>
          <a:p>
            <a:pPr>
              <a:defRPr/>
            </a:pPr>
            <a:r>
              <a:rPr lang="en-US" dirty="0"/>
              <a:t>A summary of the arithmetic types in C89, divided into categories and subcategories:</a:t>
            </a:r>
          </a:p>
          <a:p>
            <a:pPr lvl="1">
              <a:defRPr/>
            </a:pPr>
            <a:r>
              <a:rPr lang="en-US" dirty="0">
                <a:ea typeface="+mn-ea"/>
                <a:cs typeface="+mn-cs"/>
              </a:rPr>
              <a:t>Integral types</a:t>
            </a:r>
          </a:p>
          <a:p>
            <a:pPr lvl="2">
              <a:defRPr/>
            </a:pPr>
            <a:r>
              <a:rPr lang="en-US" dirty="0">
                <a:latin typeface="Courier New" pitchFamily="49" charset="0"/>
                <a:ea typeface="+mn-ea"/>
                <a:cs typeface="Courier New" pitchFamily="49" charset="0"/>
              </a:rPr>
              <a:t>char</a:t>
            </a:r>
          </a:p>
          <a:p>
            <a:pPr lvl="2">
              <a:defRPr/>
            </a:pPr>
            <a:r>
              <a:rPr lang="en-US" dirty="0">
                <a:ea typeface="+mn-ea"/>
                <a:cs typeface="+mn-cs"/>
              </a:rPr>
              <a:t>Signed integer types (</a:t>
            </a:r>
            <a:r>
              <a:rPr lang="en-US" dirty="0">
                <a:latin typeface="Courier New" pitchFamily="49" charset="0"/>
                <a:ea typeface="+mn-ea"/>
                <a:cs typeface="Courier New" pitchFamily="49" charset="0"/>
              </a:rPr>
              <a:t>signed</a:t>
            </a:r>
            <a:r>
              <a:rPr lang="en-US" dirty="0">
                <a:ea typeface="+mn-ea"/>
                <a:cs typeface="+mn-cs"/>
              </a:rPr>
              <a:t> </a:t>
            </a:r>
            <a:r>
              <a:rPr lang="en-US" dirty="0">
                <a:latin typeface="Courier New" pitchFamily="49" charset="0"/>
                <a:ea typeface="+mn-ea"/>
                <a:cs typeface="Courier New" pitchFamily="49" charset="0"/>
              </a:rPr>
              <a:t>char</a:t>
            </a:r>
            <a:r>
              <a:rPr lang="en-US" dirty="0">
                <a:ea typeface="+mn-ea"/>
                <a:cs typeface="+mn-cs"/>
              </a:rPr>
              <a:t>, </a:t>
            </a:r>
            <a:r>
              <a:rPr lang="en-US" dirty="0">
                <a:latin typeface="Courier New" pitchFamily="49" charset="0"/>
                <a:ea typeface="+mn-ea"/>
                <a:cs typeface="Courier New" pitchFamily="49" charset="0"/>
              </a:rPr>
              <a:t>short</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a:t>
            </a:r>
          </a:p>
          <a:p>
            <a:pPr lvl="2">
              <a:defRPr/>
            </a:pPr>
            <a:r>
              <a:rPr lang="en-US" dirty="0">
                <a:ea typeface="+mn-ea"/>
                <a:cs typeface="+mn-cs"/>
              </a:rPr>
              <a:t>Unsigned integer types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char</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short</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a:t>
            </a:r>
          </a:p>
          <a:p>
            <a:pPr lvl="2">
              <a:defRPr/>
            </a:pPr>
            <a:r>
              <a:rPr lang="en-US" dirty="0">
                <a:ea typeface="+mn-ea"/>
                <a:cs typeface="+mn-cs"/>
              </a:rPr>
              <a:t>Enumerated types</a:t>
            </a:r>
          </a:p>
          <a:p>
            <a:pPr lvl="1">
              <a:defRPr/>
            </a:pPr>
            <a:r>
              <a:rPr lang="en-US" dirty="0">
                <a:ea typeface="+mn-ea"/>
                <a:cs typeface="+mn-cs"/>
              </a:rPr>
              <a:t>Floating types (</a:t>
            </a:r>
            <a:r>
              <a:rPr lang="en-US" dirty="0">
                <a:latin typeface="Courier New" pitchFamily="49" charset="0"/>
                <a:ea typeface="+mn-ea"/>
                <a:cs typeface="Courier New" pitchFamily="49" charset="0"/>
              </a:rPr>
              <a:t>float</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a:t>
            </a:r>
            <a:endParaRPr lang="en-US" dirty="0"/>
          </a:p>
        </p:txBody>
      </p:sp>
      <p:sp>
        <p:nvSpPr>
          <p:cNvPr id="4" name="Footer Placeholder 3">
            <a:extLst>
              <a:ext uri="{FF2B5EF4-FFF2-40B4-BE49-F238E27FC236}">
                <a16:creationId xmlns:a16="http://schemas.microsoft.com/office/drawing/2014/main" id="{A2D726F4-62B8-D9EF-4685-2D13B685B9B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55586DF-E94F-ED99-2209-E5C27FFB944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7D9EBE-114D-5D40-B221-5B6D413FC8ED}"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0A2FDA6E-9A3A-C7E9-2C92-19528C6F1BE5}"/>
              </a:ext>
            </a:extLst>
          </p:cNvPr>
          <p:cNvSpPr>
            <a:spLocks noGrp="1"/>
          </p:cNvSpPr>
          <p:nvPr>
            <p:ph type="title"/>
          </p:nvPr>
        </p:nvSpPr>
        <p:spPr/>
        <p:txBody>
          <a:bodyPr/>
          <a:lstStyle/>
          <a:p>
            <a:r>
              <a:rPr lang="en-US" altLang="zh-CN">
                <a:ea typeface="宋体" panose="02010600030101010101" pitchFamily="2" charset="-122"/>
              </a:rPr>
              <a:t>Arithmetic Types</a:t>
            </a:r>
          </a:p>
        </p:txBody>
      </p:sp>
      <p:sp>
        <p:nvSpPr>
          <p:cNvPr id="3" name="Content Placeholder 2">
            <a:extLst>
              <a:ext uri="{FF2B5EF4-FFF2-40B4-BE49-F238E27FC236}">
                <a16:creationId xmlns:a16="http://schemas.microsoft.com/office/drawing/2014/main" id="{607E9674-282E-0003-7658-35B5768AA401}"/>
              </a:ext>
            </a:extLst>
          </p:cNvPr>
          <p:cNvSpPr>
            <a:spLocks noGrp="1"/>
          </p:cNvSpPr>
          <p:nvPr>
            <p:ph idx="1"/>
          </p:nvPr>
        </p:nvSpPr>
        <p:spPr/>
        <p:txBody>
          <a:bodyPr/>
          <a:lstStyle/>
          <a:p>
            <a:pPr>
              <a:defRPr/>
            </a:pPr>
            <a:r>
              <a:rPr lang="en-US" dirty="0"/>
              <a:t>C99 has a more complicated hierarchy:</a:t>
            </a:r>
          </a:p>
          <a:p>
            <a:pPr lvl="1">
              <a:defRPr/>
            </a:pPr>
            <a:r>
              <a:rPr lang="en-US" dirty="0">
                <a:ea typeface="+mn-ea"/>
                <a:cs typeface="+mn-cs"/>
              </a:rPr>
              <a:t>Integer types</a:t>
            </a:r>
          </a:p>
          <a:p>
            <a:pPr lvl="2">
              <a:defRPr/>
            </a:pPr>
            <a:r>
              <a:rPr lang="en-US" dirty="0">
                <a:latin typeface="Courier New" pitchFamily="49" charset="0"/>
                <a:ea typeface="+mn-ea"/>
                <a:cs typeface="Courier New" pitchFamily="49" charset="0"/>
              </a:rPr>
              <a:t>char</a:t>
            </a:r>
          </a:p>
          <a:p>
            <a:pPr lvl="2">
              <a:defRPr/>
            </a:pPr>
            <a:r>
              <a:rPr lang="en-US" dirty="0">
                <a:ea typeface="+mn-ea"/>
                <a:cs typeface="+mn-cs"/>
              </a:rPr>
              <a:t>Signed integer types, both standard (</a:t>
            </a:r>
            <a:r>
              <a:rPr lang="en-US" dirty="0">
                <a:latin typeface="Courier New" pitchFamily="49" charset="0"/>
                <a:ea typeface="+mn-ea"/>
                <a:cs typeface="Courier New" pitchFamily="49" charset="0"/>
              </a:rPr>
              <a:t>signed</a:t>
            </a:r>
            <a:r>
              <a:rPr lang="en-US" dirty="0">
                <a:ea typeface="+mn-ea"/>
                <a:cs typeface="+mn-cs"/>
              </a:rPr>
              <a:t> </a:t>
            </a:r>
            <a:r>
              <a:rPr lang="en-US" dirty="0">
                <a:latin typeface="Courier New" pitchFamily="49" charset="0"/>
                <a:ea typeface="+mn-ea"/>
                <a:cs typeface="Courier New" pitchFamily="49" charset="0"/>
              </a:rPr>
              <a:t>char</a:t>
            </a:r>
            <a:r>
              <a:rPr lang="en-US" dirty="0">
                <a:ea typeface="+mn-ea"/>
                <a:cs typeface="+mn-cs"/>
              </a:rPr>
              <a:t>, </a:t>
            </a:r>
            <a:r>
              <a:rPr lang="en-US" dirty="0">
                <a:latin typeface="Courier New" pitchFamily="49" charset="0"/>
                <a:ea typeface="+mn-ea"/>
                <a:cs typeface="Courier New" pitchFamily="49" charset="0"/>
              </a:rPr>
              <a:t>short</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err="1">
                <a:latin typeface="Courier New" pitchFamily="49" charset="0"/>
                <a:ea typeface="+mn-ea"/>
                <a:cs typeface="Courier New" pitchFamily="49" charset="0"/>
              </a:rPr>
              <a:t>long</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and extended</a:t>
            </a:r>
          </a:p>
          <a:p>
            <a:pPr lvl="2">
              <a:defRPr/>
            </a:pPr>
            <a:r>
              <a:rPr lang="en-US" dirty="0">
                <a:ea typeface="+mn-ea"/>
                <a:cs typeface="+mn-cs"/>
              </a:rPr>
              <a:t>Unsigned integer types, both standard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char</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short</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unsigned</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err="1">
                <a:latin typeface="Courier New" pitchFamily="49" charset="0"/>
                <a:ea typeface="+mn-ea"/>
                <a:cs typeface="Courier New" pitchFamily="49" charset="0"/>
              </a:rPr>
              <a:t>long</a:t>
            </a:r>
            <a:r>
              <a:rPr lang="en-US" dirty="0">
                <a:ea typeface="+mn-ea"/>
                <a:cs typeface="+mn-cs"/>
              </a:rPr>
              <a:t> </a:t>
            </a:r>
            <a:r>
              <a:rPr lang="en-US" dirty="0" err="1">
                <a:latin typeface="Courier New" pitchFamily="49" charset="0"/>
                <a:ea typeface="+mn-ea"/>
                <a:cs typeface="Courier New" pitchFamily="49" charset="0"/>
              </a:rPr>
              <a:t>int</a:t>
            </a:r>
            <a:r>
              <a:rPr lang="en-US" dirty="0">
                <a:ea typeface="+mn-ea"/>
                <a:cs typeface="+mn-cs"/>
              </a:rPr>
              <a:t>, </a:t>
            </a:r>
            <a:r>
              <a:rPr lang="en-US" dirty="0">
                <a:latin typeface="Courier New" pitchFamily="49" charset="0"/>
                <a:ea typeface="+mn-ea"/>
                <a:cs typeface="Courier New" pitchFamily="49" charset="0"/>
              </a:rPr>
              <a:t>_</a:t>
            </a:r>
            <a:r>
              <a:rPr lang="en-US" dirty="0" err="1">
                <a:latin typeface="Courier New" pitchFamily="49" charset="0"/>
                <a:ea typeface="+mn-ea"/>
                <a:cs typeface="Courier New" pitchFamily="49" charset="0"/>
              </a:rPr>
              <a:t>Bool</a:t>
            </a:r>
            <a:r>
              <a:rPr lang="en-US" dirty="0">
                <a:ea typeface="+mn-ea"/>
                <a:cs typeface="+mn-cs"/>
              </a:rPr>
              <a:t>) and extended</a:t>
            </a:r>
          </a:p>
          <a:p>
            <a:pPr lvl="2">
              <a:defRPr/>
            </a:pPr>
            <a:r>
              <a:rPr lang="en-US" dirty="0">
                <a:ea typeface="+mn-ea"/>
                <a:cs typeface="+mn-cs"/>
              </a:rPr>
              <a:t>Enumerated types</a:t>
            </a:r>
          </a:p>
          <a:p>
            <a:pPr lvl="1">
              <a:defRPr/>
            </a:pPr>
            <a:r>
              <a:rPr lang="en-US" dirty="0">
                <a:ea typeface="+mn-ea"/>
                <a:cs typeface="+mn-cs"/>
              </a:rPr>
              <a:t>Floating types</a:t>
            </a:r>
          </a:p>
          <a:p>
            <a:pPr lvl="2">
              <a:defRPr/>
            </a:pPr>
            <a:r>
              <a:rPr lang="en-US" dirty="0">
                <a:ea typeface="+mn-ea"/>
                <a:cs typeface="+mn-cs"/>
              </a:rPr>
              <a:t>Real floating types (</a:t>
            </a:r>
            <a:r>
              <a:rPr lang="en-US" dirty="0">
                <a:latin typeface="Courier New" pitchFamily="49" charset="0"/>
                <a:ea typeface="+mn-ea"/>
                <a:cs typeface="Courier New" pitchFamily="49" charset="0"/>
              </a:rPr>
              <a:t>float</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a:t>
            </a:r>
          </a:p>
          <a:p>
            <a:pPr lvl="2">
              <a:defRPr/>
            </a:pPr>
            <a:r>
              <a:rPr lang="en-US" dirty="0">
                <a:ea typeface="+mn-ea"/>
                <a:cs typeface="+mn-cs"/>
              </a:rPr>
              <a:t>Complex types (</a:t>
            </a:r>
            <a:r>
              <a:rPr lang="en-US" dirty="0">
                <a:latin typeface="Courier New" pitchFamily="49" charset="0"/>
                <a:ea typeface="+mn-ea"/>
                <a:cs typeface="Courier New" pitchFamily="49" charset="0"/>
              </a:rPr>
              <a:t>float</a:t>
            </a:r>
            <a:r>
              <a:rPr lang="en-US" dirty="0">
                <a:ea typeface="+mn-ea"/>
                <a:cs typeface="+mn-cs"/>
              </a:rPr>
              <a:t> </a:t>
            </a:r>
            <a:r>
              <a:rPr lang="en-US" dirty="0">
                <a:latin typeface="Courier New" pitchFamily="49" charset="0"/>
                <a:ea typeface="+mn-ea"/>
                <a:cs typeface="Courier New" pitchFamily="49" charset="0"/>
              </a:rPr>
              <a:t>_Complex</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t>
            </a:r>
            <a:r>
              <a:rPr lang="en-US" dirty="0">
                <a:latin typeface="Courier New" pitchFamily="49" charset="0"/>
                <a:ea typeface="+mn-ea"/>
                <a:cs typeface="Courier New" pitchFamily="49" charset="0"/>
              </a:rPr>
              <a:t>_Complex</a:t>
            </a:r>
            <a:r>
              <a:rPr lang="en-US" dirty="0">
                <a:ea typeface="+mn-ea"/>
                <a:cs typeface="+mn-cs"/>
              </a:rPr>
              <a:t>, </a:t>
            </a:r>
            <a:r>
              <a:rPr lang="en-US" dirty="0">
                <a:latin typeface="Courier New" pitchFamily="49" charset="0"/>
                <a:ea typeface="+mn-ea"/>
                <a:cs typeface="Courier New" pitchFamily="49" charset="0"/>
              </a:rPr>
              <a:t>long</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t>
            </a:r>
            <a:r>
              <a:rPr lang="en-US" dirty="0">
                <a:latin typeface="Courier New" pitchFamily="49" charset="0"/>
                <a:ea typeface="+mn-ea"/>
                <a:cs typeface="Courier New" pitchFamily="49" charset="0"/>
              </a:rPr>
              <a:t>_Complex</a:t>
            </a:r>
            <a:r>
              <a:rPr lang="en-US" dirty="0">
                <a:ea typeface="+mn-ea"/>
                <a:cs typeface="+mn-cs"/>
              </a:rPr>
              <a:t>)</a:t>
            </a:r>
          </a:p>
          <a:p>
            <a:pPr>
              <a:defRPr/>
            </a:pPr>
            <a:endParaRPr lang="en-US" dirty="0"/>
          </a:p>
        </p:txBody>
      </p:sp>
      <p:sp>
        <p:nvSpPr>
          <p:cNvPr id="4" name="Footer Placeholder 3">
            <a:extLst>
              <a:ext uri="{FF2B5EF4-FFF2-40B4-BE49-F238E27FC236}">
                <a16:creationId xmlns:a16="http://schemas.microsoft.com/office/drawing/2014/main" id="{11221EC6-4AA3-889F-27CC-4E95607D5C4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D88A741-1F6E-728A-D73B-B3A078A33ED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0F40F4-F28B-2544-91F4-C9B49874C161}"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75F8449-CD0E-87BD-B7CF-EC0607089AAD}"/>
              </a:ext>
            </a:extLst>
          </p:cNvPr>
          <p:cNvSpPr>
            <a:spLocks noGrp="1"/>
          </p:cNvSpPr>
          <p:nvPr>
            <p:ph type="title"/>
          </p:nvPr>
        </p:nvSpPr>
        <p:spPr/>
        <p:txBody>
          <a:bodyPr/>
          <a:lstStyle/>
          <a:p>
            <a:r>
              <a:rPr lang="en-US" altLang="zh-CN">
                <a:ea typeface="宋体" panose="02010600030101010101" pitchFamily="2" charset="-122"/>
              </a:rPr>
              <a:t>Escape Sequences</a:t>
            </a:r>
          </a:p>
        </p:txBody>
      </p:sp>
      <p:sp>
        <p:nvSpPr>
          <p:cNvPr id="58371" name="Content Placeholder 2">
            <a:extLst>
              <a:ext uri="{FF2B5EF4-FFF2-40B4-BE49-F238E27FC236}">
                <a16:creationId xmlns:a16="http://schemas.microsoft.com/office/drawing/2014/main" id="{24AFA37E-DC54-CFC7-90B1-670B512AAF93}"/>
              </a:ext>
            </a:extLst>
          </p:cNvPr>
          <p:cNvSpPr>
            <a:spLocks noGrp="1"/>
          </p:cNvSpPr>
          <p:nvPr>
            <p:ph idx="1"/>
          </p:nvPr>
        </p:nvSpPr>
        <p:spPr/>
        <p:txBody>
          <a:bodyPr/>
          <a:lstStyle/>
          <a:p>
            <a:r>
              <a:rPr lang="en-US" altLang="zh-CN">
                <a:ea typeface="宋体" panose="02010600030101010101" pitchFamily="2" charset="-122"/>
              </a:rPr>
              <a:t>A character constant is usually one character enclosed in single quotes.</a:t>
            </a:r>
          </a:p>
          <a:p>
            <a:r>
              <a:rPr lang="en-US" altLang="zh-CN">
                <a:ea typeface="宋体" panose="02010600030101010101" pitchFamily="2" charset="-122"/>
              </a:rPr>
              <a:t>However, certain special characters—including the new-line character—can’t be written in this way, because they’re invisible (nonprinting) or because they can’t be entered from the keyboard. </a:t>
            </a:r>
          </a:p>
          <a:p>
            <a:r>
              <a:rPr lang="en-US" altLang="zh-CN" b="1" i="1">
                <a:ea typeface="宋体" panose="02010600030101010101" pitchFamily="2" charset="-122"/>
              </a:rPr>
              <a:t>Escape sequences </a:t>
            </a:r>
            <a:r>
              <a:rPr lang="en-US" altLang="zh-CN">
                <a:ea typeface="宋体" panose="02010600030101010101" pitchFamily="2" charset="-122"/>
              </a:rPr>
              <a:t>provide a way to represent these characters.</a:t>
            </a:r>
          </a:p>
          <a:p>
            <a:r>
              <a:rPr lang="en-US" altLang="zh-CN">
                <a:ea typeface="宋体" panose="02010600030101010101" pitchFamily="2" charset="-122"/>
              </a:rPr>
              <a:t>There are two kinds of escape sequences: </a:t>
            </a:r>
            <a:r>
              <a:rPr lang="en-US" altLang="zh-CN" b="1" i="1">
                <a:ea typeface="宋体" panose="02010600030101010101" pitchFamily="2" charset="-122"/>
              </a:rPr>
              <a:t>character escapes </a:t>
            </a:r>
            <a:r>
              <a:rPr lang="en-US" altLang="zh-CN">
                <a:ea typeface="宋体" panose="02010600030101010101" pitchFamily="2" charset="-122"/>
              </a:rPr>
              <a:t>and </a:t>
            </a:r>
            <a:r>
              <a:rPr lang="en-US" altLang="zh-CN" b="1" i="1">
                <a:ea typeface="宋体" panose="02010600030101010101" pitchFamily="2" charset="-122"/>
              </a:rPr>
              <a:t>numeric escapes.</a:t>
            </a:r>
          </a:p>
        </p:txBody>
      </p:sp>
      <p:sp>
        <p:nvSpPr>
          <p:cNvPr id="4" name="Footer Placeholder 3">
            <a:extLst>
              <a:ext uri="{FF2B5EF4-FFF2-40B4-BE49-F238E27FC236}">
                <a16:creationId xmlns:a16="http://schemas.microsoft.com/office/drawing/2014/main" id="{BD3FA364-D876-A38D-6E19-311666A3D224}"/>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8F95912-709C-28D7-1300-75B6D679A51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AEE8D5-5B6B-BE44-AF9A-644164C6848F}"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1D2996E0-7192-52E8-DA0A-46EF65D7E5A8}"/>
              </a:ext>
            </a:extLst>
          </p:cNvPr>
          <p:cNvSpPr>
            <a:spLocks noGrp="1"/>
          </p:cNvSpPr>
          <p:nvPr>
            <p:ph type="title"/>
          </p:nvPr>
        </p:nvSpPr>
        <p:spPr/>
        <p:txBody>
          <a:bodyPr/>
          <a:lstStyle/>
          <a:p>
            <a:r>
              <a:rPr lang="en-US" altLang="zh-CN">
                <a:ea typeface="宋体" panose="02010600030101010101" pitchFamily="2" charset="-122"/>
              </a:rPr>
              <a:t>Escape Sequences</a:t>
            </a:r>
          </a:p>
        </p:txBody>
      </p:sp>
      <p:sp>
        <p:nvSpPr>
          <p:cNvPr id="59395" name="Content Placeholder 2">
            <a:extLst>
              <a:ext uri="{FF2B5EF4-FFF2-40B4-BE49-F238E27FC236}">
                <a16:creationId xmlns:a16="http://schemas.microsoft.com/office/drawing/2014/main" id="{976F95AA-C7D4-B5CA-7C15-895BEA492F67}"/>
              </a:ext>
            </a:extLst>
          </p:cNvPr>
          <p:cNvSpPr>
            <a:spLocks noGrp="1"/>
          </p:cNvSpPr>
          <p:nvPr>
            <p:ph idx="1"/>
          </p:nvPr>
        </p:nvSpPr>
        <p:spPr/>
        <p:txBody>
          <a:bodyPr/>
          <a:lstStyle/>
          <a:p>
            <a:pPr>
              <a:tabLst>
                <a:tab pos="3200400" algn="ctr"/>
              </a:tabLst>
            </a:pPr>
            <a:r>
              <a:rPr lang="en-US" altLang="zh-CN">
                <a:ea typeface="宋体" panose="02010600030101010101" pitchFamily="2" charset="-122"/>
              </a:rPr>
              <a:t>A complete list of character escapes:</a:t>
            </a:r>
          </a:p>
          <a:p>
            <a:pPr>
              <a:lnSpc>
                <a:spcPct val="80000"/>
              </a:lnSpc>
              <a:spcBef>
                <a:spcPts val="1200"/>
              </a:spcBef>
              <a:buFontTx/>
              <a:buNone/>
              <a:tabLst>
                <a:tab pos="3200400" algn="ctr"/>
              </a:tabLst>
            </a:pPr>
            <a:r>
              <a:rPr lang="en-US" altLang="zh-CN" sz="2200" b="1" i="1">
                <a:ea typeface="宋体" panose="02010600030101010101" pitchFamily="2" charset="-122"/>
              </a:rPr>
              <a:t>	Name	Escape Sequence</a:t>
            </a:r>
          </a:p>
          <a:p>
            <a:pPr>
              <a:lnSpc>
                <a:spcPct val="80000"/>
              </a:lnSpc>
              <a:spcBef>
                <a:spcPts val="800"/>
              </a:spcBef>
              <a:buFontTx/>
              <a:buNone/>
              <a:tabLst>
                <a:tab pos="3200400" algn="ctr"/>
              </a:tabLst>
            </a:pPr>
            <a:r>
              <a:rPr lang="en-US" altLang="zh-CN" sz="2200">
                <a:ea typeface="宋体" panose="02010600030101010101" pitchFamily="2" charset="-122"/>
              </a:rPr>
              <a:t>	Alert (bell)	</a:t>
            </a:r>
            <a:r>
              <a:rPr lang="en-US" altLang="zh-CN" sz="2200">
                <a:latin typeface="Courier New" panose="02070309020205020404" pitchFamily="49" charset="0"/>
                <a:ea typeface="宋体" panose="02010600030101010101" pitchFamily="2" charset="-122"/>
                <a:cs typeface="Courier New" panose="02070309020205020404" pitchFamily="49" charset="0"/>
              </a:rPr>
              <a:t>\a</a:t>
            </a:r>
          </a:p>
          <a:p>
            <a:pPr>
              <a:lnSpc>
                <a:spcPct val="80000"/>
              </a:lnSpc>
              <a:spcBef>
                <a:spcPts val="600"/>
              </a:spcBef>
              <a:buFontTx/>
              <a:buNone/>
              <a:tabLst>
                <a:tab pos="3200400" algn="ctr"/>
              </a:tabLst>
            </a:pPr>
            <a:r>
              <a:rPr lang="en-US" altLang="zh-CN" sz="2200">
                <a:ea typeface="宋体" panose="02010600030101010101" pitchFamily="2" charset="-122"/>
              </a:rPr>
              <a:t>	Backspace	</a:t>
            </a:r>
            <a:r>
              <a:rPr lang="en-US" altLang="zh-CN" sz="2200">
                <a:latin typeface="Courier New" panose="02070309020205020404" pitchFamily="49" charset="0"/>
                <a:ea typeface="宋体" panose="02010600030101010101" pitchFamily="2" charset="-122"/>
                <a:cs typeface="Courier New" panose="02070309020205020404" pitchFamily="49" charset="0"/>
              </a:rPr>
              <a:t>\b</a:t>
            </a:r>
          </a:p>
          <a:p>
            <a:pPr>
              <a:lnSpc>
                <a:spcPct val="80000"/>
              </a:lnSpc>
              <a:spcBef>
                <a:spcPts val="600"/>
              </a:spcBef>
              <a:buFontTx/>
              <a:buNone/>
              <a:tabLst>
                <a:tab pos="3200400" algn="ctr"/>
              </a:tabLst>
            </a:pPr>
            <a:r>
              <a:rPr lang="en-US" altLang="zh-CN" sz="2200">
                <a:ea typeface="宋体" panose="02010600030101010101" pitchFamily="2" charset="-122"/>
              </a:rPr>
              <a:t>	Form feed	</a:t>
            </a:r>
            <a:r>
              <a:rPr lang="en-US" altLang="zh-CN" sz="2200">
                <a:latin typeface="Courier New" panose="02070309020205020404" pitchFamily="49" charset="0"/>
                <a:ea typeface="宋体" panose="02010600030101010101" pitchFamily="2" charset="-122"/>
                <a:cs typeface="Courier New" panose="02070309020205020404" pitchFamily="49" charset="0"/>
              </a:rPr>
              <a:t>\f</a:t>
            </a:r>
          </a:p>
          <a:p>
            <a:pPr>
              <a:lnSpc>
                <a:spcPct val="80000"/>
              </a:lnSpc>
              <a:spcBef>
                <a:spcPts val="600"/>
              </a:spcBef>
              <a:buFontTx/>
              <a:buNone/>
              <a:tabLst>
                <a:tab pos="3200400" algn="ctr"/>
              </a:tabLst>
            </a:pPr>
            <a:r>
              <a:rPr lang="en-US" altLang="zh-CN" sz="2200">
                <a:ea typeface="宋体" panose="02010600030101010101" pitchFamily="2" charset="-122"/>
              </a:rPr>
              <a:t>	New line	</a:t>
            </a:r>
            <a:r>
              <a:rPr lang="en-US" altLang="zh-CN" sz="2200">
                <a:latin typeface="Courier New" panose="02070309020205020404" pitchFamily="49" charset="0"/>
                <a:ea typeface="宋体" panose="02010600030101010101" pitchFamily="2" charset="-122"/>
                <a:cs typeface="Courier New" panose="02070309020205020404" pitchFamily="49" charset="0"/>
              </a:rPr>
              <a:t>\n</a:t>
            </a:r>
          </a:p>
          <a:p>
            <a:pPr>
              <a:lnSpc>
                <a:spcPct val="80000"/>
              </a:lnSpc>
              <a:spcBef>
                <a:spcPts val="600"/>
              </a:spcBef>
              <a:buFontTx/>
              <a:buNone/>
              <a:tabLst>
                <a:tab pos="3200400" algn="ctr"/>
              </a:tabLst>
            </a:pPr>
            <a:r>
              <a:rPr lang="en-US" altLang="zh-CN" sz="2200">
                <a:ea typeface="宋体" panose="02010600030101010101" pitchFamily="2" charset="-122"/>
              </a:rPr>
              <a:t>	Carriage return	</a:t>
            </a:r>
            <a:r>
              <a:rPr lang="en-US" altLang="zh-CN" sz="2200">
                <a:latin typeface="Courier New" panose="02070309020205020404" pitchFamily="49" charset="0"/>
                <a:ea typeface="宋体" panose="02010600030101010101" pitchFamily="2" charset="-122"/>
                <a:cs typeface="Courier New" panose="02070309020205020404" pitchFamily="49" charset="0"/>
              </a:rPr>
              <a:t>\r</a:t>
            </a:r>
          </a:p>
          <a:p>
            <a:pPr>
              <a:lnSpc>
                <a:spcPct val="80000"/>
              </a:lnSpc>
              <a:spcBef>
                <a:spcPts val="600"/>
              </a:spcBef>
              <a:buFontTx/>
              <a:buNone/>
              <a:tabLst>
                <a:tab pos="3200400" algn="ctr"/>
              </a:tabLst>
            </a:pPr>
            <a:r>
              <a:rPr lang="en-US" altLang="zh-CN" sz="2200">
                <a:ea typeface="宋体" panose="02010600030101010101" pitchFamily="2" charset="-122"/>
              </a:rPr>
              <a:t>	Horizontal tab	</a:t>
            </a:r>
            <a:r>
              <a:rPr lang="en-US" altLang="zh-CN" sz="2200">
                <a:latin typeface="Courier New" panose="02070309020205020404" pitchFamily="49" charset="0"/>
                <a:ea typeface="宋体" panose="02010600030101010101" pitchFamily="2" charset="-122"/>
                <a:cs typeface="Courier New" panose="02070309020205020404" pitchFamily="49" charset="0"/>
              </a:rPr>
              <a:t>\t</a:t>
            </a:r>
          </a:p>
          <a:p>
            <a:pPr>
              <a:lnSpc>
                <a:spcPct val="80000"/>
              </a:lnSpc>
              <a:spcBef>
                <a:spcPts val="600"/>
              </a:spcBef>
              <a:buFontTx/>
              <a:buNone/>
              <a:tabLst>
                <a:tab pos="3200400" algn="ctr"/>
              </a:tabLst>
            </a:pPr>
            <a:r>
              <a:rPr lang="en-US" altLang="zh-CN" sz="2200">
                <a:ea typeface="宋体" panose="02010600030101010101" pitchFamily="2" charset="-122"/>
              </a:rPr>
              <a:t>	Vertical tab	</a:t>
            </a:r>
            <a:r>
              <a:rPr lang="en-US" altLang="zh-CN" sz="2200">
                <a:latin typeface="Courier New" panose="02070309020205020404" pitchFamily="49" charset="0"/>
                <a:ea typeface="宋体" panose="02010600030101010101" pitchFamily="2" charset="-122"/>
                <a:cs typeface="Courier New" panose="02070309020205020404" pitchFamily="49" charset="0"/>
              </a:rPr>
              <a:t>\v</a:t>
            </a:r>
          </a:p>
          <a:p>
            <a:pPr>
              <a:lnSpc>
                <a:spcPct val="80000"/>
              </a:lnSpc>
              <a:spcBef>
                <a:spcPts val="600"/>
              </a:spcBef>
              <a:buFontTx/>
              <a:buNone/>
              <a:tabLst>
                <a:tab pos="3200400" algn="ctr"/>
              </a:tabLst>
            </a:pPr>
            <a:r>
              <a:rPr lang="en-US" altLang="zh-CN" sz="2200">
                <a:ea typeface="宋体" panose="02010600030101010101" pitchFamily="2" charset="-122"/>
              </a:rPr>
              <a:t>	Backslash	</a:t>
            </a:r>
            <a:r>
              <a:rPr lang="en-US" altLang="zh-CN" sz="2200">
                <a:latin typeface="Courier New" panose="02070309020205020404" pitchFamily="49" charset="0"/>
                <a:ea typeface="宋体" panose="02010600030101010101" pitchFamily="2" charset="-122"/>
                <a:cs typeface="Courier New" panose="02070309020205020404" pitchFamily="49" charset="0"/>
              </a:rPr>
              <a:t>\\</a:t>
            </a:r>
            <a:r>
              <a:rPr lang="en-US" altLang="zh-CN" sz="2200">
                <a:ea typeface="宋体" panose="02010600030101010101" pitchFamily="2" charset="-122"/>
              </a:rPr>
              <a:t>	</a:t>
            </a:r>
          </a:p>
          <a:p>
            <a:pPr>
              <a:lnSpc>
                <a:spcPct val="80000"/>
              </a:lnSpc>
              <a:spcBef>
                <a:spcPts val="600"/>
              </a:spcBef>
              <a:buFontTx/>
              <a:buNone/>
              <a:tabLst>
                <a:tab pos="3200400" algn="ctr"/>
              </a:tabLst>
            </a:pPr>
            <a:r>
              <a:rPr lang="en-US" altLang="zh-CN" sz="2200">
                <a:ea typeface="宋体" panose="02010600030101010101" pitchFamily="2" charset="-122"/>
              </a:rPr>
              <a:t>	Question mark	</a:t>
            </a:r>
            <a:r>
              <a:rPr lang="en-US" altLang="zh-CN" sz="22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tabLst>
                <a:tab pos="3200400" algn="ctr"/>
              </a:tabLst>
            </a:pPr>
            <a:r>
              <a:rPr lang="en-US" altLang="zh-CN" sz="2200">
                <a:ea typeface="宋体" panose="02010600030101010101" pitchFamily="2" charset="-122"/>
              </a:rPr>
              <a:t>	Single quote	</a:t>
            </a:r>
            <a:r>
              <a:rPr lang="en-US" altLang="zh-CN" sz="22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tabLst>
                <a:tab pos="3200400" algn="ctr"/>
              </a:tabLst>
            </a:pPr>
            <a:r>
              <a:rPr lang="en-US" altLang="zh-CN" sz="2200">
                <a:ea typeface="宋体" panose="02010600030101010101" pitchFamily="2" charset="-122"/>
              </a:rPr>
              <a:t>	Double quote	</a:t>
            </a:r>
            <a:r>
              <a:rPr lang="en-US" altLang="zh-CN" sz="2200">
                <a:latin typeface="Courier New" panose="02070309020205020404" pitchFamily="49" charset="0"/>
                <a:ea typeface="宋体" panose="02010600030101010101" pitchFamily="2" charset="-122"/>
                <a:cs typeface="Courier New" panose="02070309020205020404" pitchFamily="49" charset="0"/>
              </a:rPr>
              <a:t>\</a:t>
            </a:r>
            <a:r>
              <a:rPr lang="en-US" altLang="zh-CN" sz="2200">
                <a:latin typeface="Helvetica" pitchFamily="2" charset="0"/>
                <a:ea typeface="宋体" panose="02010600030101010101" pitchFamily="2" charset="-122"/>
                <a:cs typeface="Courier New" panose="02070309020205020404" pitchFamily="49" charset="0"/>
              </a:rPr>
              <a:t>"</a:t>
            </a:r>
            <a:endParaRPr lang="en-US" altLang="zh-CN">
              <a:ea typeface="宋体" panose="02010600030101010101" pitchFamily="2" charset="-122"/>
            </a:endParaRPr>
          </a:p>
          <a:p>
            <a:pPr>
              <a:tabLst>
                <a:tab pos="3200400" algn="ctr"/>
              </a:tabLst>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0B7B570-93BF-D335-5319-9F9AA4E7814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984D5B1-D7D1-1961-681F-6AB51B66FF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74D1A7-FB03-164B-8F33-01C078573FA9}"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1631B808-B14C-77CB-499D-50AE1F116EBA}"/>
              </a:ext>
            </a:extLst>
          </p:cNvPr>
          <p:cNvSpPr>
            <a:spLocks noGrp="1"/>
          </p:cNvSpPr>
          <p:nvPr>
            <p:ph type="title"/>
          </p:nvPr>
        </p:nvSpPr>
        <p:spPr/>
        <p:txBody>
          <a:bodyPr/>
          <a:lstStyle/>
          <a:p>
            <a:r>
              <a:rPr lang="en-US" altLang="zh-CN">
                <a:ea typeface="宋体" panose="02010600030101010101" pitchFamily="2" charset="-122"/>
              </a:rPr>
              <a:t>Escape Sequences</a:t>
            </a:r>
          </a:p>
        </p:txBody>
      </p:sp>
      <p:sp>
        <p:nvSpPr>
          <p:cNvPr id="60419" name="Content Placeholder 2">
            <a:extLst>
              <a:ext uri="{FF2B5EF4-FFF2-40B4-BE49-F238E27FC236}">
                <a16:creationId xmlns:a16="http://schemas.microsoft.com/office/drawing/2014/main" id="{7B161B77-4A52-E3C8-DD8B-683F47536F8F}"/>
              </a:ext>
            </a:extLst>
          </p:cNvPr>
          <p:cNvSpPr>
            <a:spLocks noGrp="1"/>
          </p:cNvSpPr>
          <p:nvPr>
            <p:ph idx="1"/>
          </p:nvPr>
        </p:nvSpPr>
        <p:spPr/>
        <p:txBody>
          <a:bodyPr/>
          <a:lstStyle/>
          <a:p>
            <a:r>
              <a:rPr lang="en-US" altLang="zh-CN">
                <a:ea typeface="宋体" panose="02010600030101010101" pitchFamily="2" charset="-122"/>
              </a:rPr>
              <a:t>Character escapes are handy, but they don’t exist for all nonprinting ASCII characters.</a:t>
            </a:r>
          </a:p>
          <a:p>
            <a:r>
              <a:rPr lang="en-US" altLang="zh-CN">
                <a:ea typeface="宋体" panose="02010600030101010101" pitchFamily="2" charset="-122"/>
              </a:rPr>
              <a:t>Character escapes are also useless for representing characters beyond the basic 128 ASCII characters.</a:t>
            </a:r>
          </a:p>
          <a:p>
            <a:r>
              <a:rPr lang="en-US" altLang="zh-CN">
                <a:ea typeface="宋体" panose="02010600030101010101" pitchFamily="2" charset="-122"/>
              </a:rPr>
              <a:t>Numeric escapes, which can represent any character, are the solution to this problem.</a:t>
            </a:r>
          </a:p>
          <a:p>
            <a:r>
              <a:rPr lang="en-US" altLang="zh-CN">
                <a:ea typeface="宋体" panose="02010600030101010101" pitchFamily="2" charset="-122"/>
              </a:rPr>
              <a:t>A numeric escape for a particular character uses the character’s octal or hexadecimal value.</a:t>
            </a:r>
          </a:p>
          <a:p>
            <a:r>
              <a:rPr lang="en-US" altLang="zh-CN">
                <a:ea typeface="宋体" panose="02010600030101010101" pitchFamily="2" charset="-122"/>
              </a:rPr>
              <a:t>For example, the ASCII escape character (decimal value: 27) has the value 33 in octal and 1B in hex.</a:t>
            </a:r>
          </a:p>
        </p:txBody>
      </p:sp>
      <p:sp>
        <p:nvSpPr>
          <p:cNvPr id="4" name="Footer Placeholder 3">
            <a:extLst>
              <a:ext uri="{FF2B5EF4-FFF2-40B4-BE49-F238E27FC236}">
                <a16:creationId xmlns:a16="http://schemas.microsoft.com/office/drawing/2014/main" id="{E1FB1BCA-49CD-6CF3-7471-067F96BE648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DD51669-8E5C-7B0A-B785-1C6814B1B5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B16089-A60B-4E45-9CCC-9284FE701B3A}"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47D56E8A-944D-0765-1899-40EEDF34C19C}"/>
              </a:ext>
            </a:extLst>
          </p:cNvPr>
          <p:cNvSpPr>
            <a:spLocks noGrp="1"/>
          </p:cNvSpPr>
          <p:nvPr>
            <p:ph type="title"/>
          </p:nvPr>
        </p:nvSpPr>
        <p:spPr/>
        <p:txBody>
          <a:bodyPr/>
          <a:lstStyle/>
          <a:p>
            <a:r>
              <a:rPr lang="en-US" altLang="zh-CN">
                <a:ea typeface="宋体" panose="02010600030101010101" pitchFamily="2" charset="-122"/>
              </a:rPr>
              <a:t>Escape Sequences</a:t>
            </a:r>
          </a:p>
        </p:txBody>
      </p:sp>
      <p:sp>
        <p:nvSpPr>
          <p:cNvPr id="61443" name="Content Placeholder 2">
            <a:extLst>
              <a:ext uri="{FF2B5EF4-FFF2-40B4-BE49-F238E27FC236}">
                <a16:creationId xmlns:a16="http://schemas.microsoft.com/office/drawing/2014/main" id="{07209C90-032F-C3FB-47B3-A6EE8630954A}"/>
              </a:ext>
            </a:extLst>
          </p:cNvPr>
          <p:cNvSpPr>
            <a:spLocks noGrp="1"/>
          </p:cNvSpPr>
          <p:nvPr>
            <p:ph idx="1"/>
          </p:nvPr>
        </p:nvSpPr>
        <p:spPr/>
        <p:txBody>
          <a:bodyPr/>
          <a:lstStyle/>
          <a:p>
            <a:r>
              <a:rPr lang="en-US" altLang="zh-CN">
                <a:ea typeface="宋体" panose="02010600030101010101" pitchFamily="2" charset="-122"/>
              </a:rPr>
              <a:t>An </a:t>
            </a:r>
            <a:r>
              <a:rPr lang="en-US" altLang="zh-CN" b="1" i="1">
                <a:ea typeface="宋体" panose="02010600030101010101" pitchFamily="2" charset="-122"/>
              </a:rPr>
              <a:t>octal escape sequence </a:t>
            </a:r>
            <a:r>
              <a:rPr lang="en-US" altLang="zh-CN">
                <a:ea typeface="宋体" panose="02010600030101010101" pitchFamily="2" charset="-122"/>
              </a:rPr>
              <a:t>consists of the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character followed by an octal number with at most three digits, such as </a:t>
            </a:r>
            <a:r>
              <a:rPr lang="en-US" altLang="zh-CN">
                <a:latin typeface="Courier New" panose="02070309020205020404" pitchFamily="49" charset="0"/>
                <a:ea typeface="宋体" panose="02010600030101010101" pitchFamily="2" charset="-122"/>
                <a:cs typeface="Courier New" panose="02070309020205020404" pitchFamily="49" charset="0"/>
              </a:rPr>
              <a:t>\33 </a:t>
            </a:r>
            <a:r>
              <a:rPr lang="en-US" altLang="zh-CN">
                <a:ea typeface="宋体" panose="02010600030101010101" pitchFamily="2" charset="-122"/>
              </a:rPr>
              <a:t>or </a:t>
            </a:r>
            <a:r>
              <a:rPr lang="en-US" altLang="zh-CN">
                <a:latin typeface="Courier New" panose="02070309020205020404" pitchFamily="49" charset="0"/>
                <a:ea typeface="宋体" panose="02010600030101010101" pitchFamily="2" charset="-122"/>
                <a:cs typeface="Courier New" panose="02070309020205020404" pitchFamily="49" charset="0"/>
              </a:rPr>
              <a:t>\033</a:t>
            </a:r>
            <a:r>
              <a:rPr lang="en-US" altLang="zh-CN">
                <a:ea typeface="宋体" panose="02010600030101010101" pitchFamily="2" charset="-122"/>
              </a:rPr>
              <a:t>.</a:t>
            </a:r>
          </a:p>
          <a:p>
            <a:r>
              <a:rPr lang="en-US" altLang="zh-CN">
                <a:ea typeface="宋体" panose="02010600030101010101" pitchFamily="2" charset="-122"/>
              </a:rPr>
              <a:t>A </a:t>
            </a:r>
            <a:r>
              <a:rPr lang="en-US" altLang="zh-CN" b="1" i="1">
                <a:ea typeface="宋体" panose="02010600030101010101" pitchFamily="2" charset="-122"/>
              </a:rPr>
              <a:t>hexadecimal escape sequence </a:t>
            </a:r>
            <a:r>
              <a:rPr lang="en-US" altLang="zh-CN">
                <a:ea typeface="宋体" panose="02010600030101010101" pitchFamily="2" charset="-122"/>
              </a:rPr>
              <a:t>consists of </a:t>
            </a:r>
            <a:r>
              <a:rPr lang="en-US" altLang="zh-CN">
                <a:latin typeface="Courier New" panose="02070309020205020404" pitchFamily="49" charset="0"/>
                <a:ea typeface="宋体" panose="02010600030101010101" pitchFamily="2" charset="-122"/>
                <a:cs typeface="Courier New" panose="02070309020205020404" pitchFamily="49" charset="0"/>
              </a:rPr>
              <a:t>\x</a:t>
            </a:r>
            <a:r>
              <a:rPr lang="en-US" altLang="zh-CN">
                <a:ea typeface="宋体" panose="02010600030101010101" pitchFamily="2" charset="-122"/>
              </a:rPr>
              <a:t> followed by a hexadecimal number, such as </a:t>
            </a:r>
            <a:r>
              <a:rPr lang="en-US" altLang="zh-CN">
                <a:latin typeface="Courier New" panose="02070309020205020404" pitchFamily="49" charset="0"/>
                <a:ea typeface="宋体" panose="02010600030101010101" pitchFamily="2" charset="-122"/>
                <a:cs typeface="Courier New" panose="02070309020205020404" pitchFamily="49" charset="0"/>
              </a:rPr>
              <a:t>\x1b</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\x1B</a:t>
            </a:r>
            <a:r>
              <a:rPr lang="en-US" altLang="zh-CN">
                <a:ea typeface="宋体" panose="02010600030101010101" pitchFamily="2" charset="-122"/>
              </a:rPr>
              <a:t>.</a:t>
            </a:r>
          </a:p>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x</a:t>
            </a:r>
            <a:r>
              <a:rPr lang="en-US" altLang="zh-CN">
                <a:ea typeface="宋体" panose="02010600030101010101" pitchFamily="2" charset="-122"/>
              </a:rPr>
              <a:t> must be in lower case, but the hex digits can be upper or lower case.</a:t>
            </a:r>
          </a:p>
        </p:txBody>
      </p:sp>
      <p:sp>
        <p:nvSpPr>
          <p:cNvPr id="4" name="Footer Placeholder 3">
            <a:extLst>
              <a:ext uri="{FF2B5EF4-FFF2-40B4-BE49-F238E27FC236}">
                <a16:creationId xmlns:a16="http://schemas.microsoft.com/office/drawing/2014/main" id="{00F4229B-D9D5-B261-57CD-D4193787415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CD4D12B-E4FD-C488-FE91-9B05A89339C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5833D2-A75D-E749-8A02-039C0A5A0CE8}"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CC0F995-3ABC-1B56-C578-091BCAB099A2}"/>
              </a:ext>
            </a:extLst>
          </p:cNvPr>
          <p:cNvSpPr>
            <a:spLocks noGrp="1"/>
          </p:cNvSpPr>
          <p:nvPr>
            <p:ph type="title"/>
          </p:nvPr>
        </p:nvSpPr>
        <p:spPr/>
        <p:txBody>
          <a:bodyPr/>
          <a:lstStyle/>
          <a:p>
            <a:r>
              <a:rPr lang="en-US" altLang="zh-CN">
                <a:ea typeface="宋体" panose="02010600030101010101" pitchFamily="2" charset="-122"/>
              </a:rPr>
              <a:t>Escape Sequences</a:t>
            </a:r>
          </a:p>
        </p:txBody>
      </p:sp>
      <p:sp>
        <p:nvSpPr>
          <p:cNvPr id="62467" name="Content Placeholder 2">
            <a:extLst>
              <a:ext uri="{FF2B5EF4-FFF2-40B4-BE49-F238E27FC236}">
                <a16:creationId xmlns:a16="http://schemas.microsoft.com/office/drawing/2014/main" id="{2B457D93-1820-4219-567F-8F11609B1BEE}"/>
              </a:ext>
            </a:extLst>
          </p:cNvPr>
          <p:cNvSpPr>
            <a:spLocks noGrp="1"/>
          </p:cNvSpPr>
          <p:nvPr>
            <p:ph idx="1"/>
          </p:nvPr>
        </p:nvSpPr>
        <p:spPr/>
        <p:txBody>
          <a:bodyPr/>
          <a:lstStyle/>
          <a:p>
            <a:r>
              <a:rPr lang="en-US" altLang="zh-CN">
                <a:ea typeface="宋体" panose="02010600030101010101" pitchFamily="2" charset="-122"/>
              </a:rPr>
              <a:t>When used as a character constant, an escape sequence must be enclosed in single quotes.</a:t>
            </a:r>
          </a:p>
          <a:p>
            <a:r>
              <a:rPr lang="en-US" altLang="zh-CN">
                <a:ea typeface="宋体" panose="02010600030101010101" pitchFamily="2" charset="-122"/>
              </a:rPr>
              <a:t>For example, a constant representing the escape character would be written </a:t>
            </a:r>
            <a:r>
              <a:rPr lang="en-US" altLang="zh-CN">
                <a:latin typeface="Courier New" panose="02070309020205020404" pitchFamily="49" charset="0"/>
                <a:ea typeface="宋体" panose="02010600030101010101" pitchFamily="2" charset="-122"/>
                <a:cs typeface="Courier New" panose="02070309020205020404" pitchFamily="49" charset="0"/>
              </a:rPr>
              <a:t>'\33'</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'\x1b'</a:t>
            </a:r>
            <a:r>
              <a:rPr lang="en-US" altLang="zh-CN">
                <a:ea typeface="宋体" panose="02010600030101010101" pitchFamily="2" charset="-122"/>
              </a:rPr>
              <a:t>).</a:t>
            </a:r>
          </a:p>
          <a:p>
            <a:r>
              <a:rPr lang="en-US" altLang="zh-CN">
                <a:ea typeface="宋体" panose="02010600030101010101" pitchFamily="2" charset="-122"/>
              </a:rPr>
              <a:t>Escape sequences tend to get a bit cryptic, so it’s often a good idea to use </a:t>
            </a:r>
            <a:r>
              <a:rPr lang="en-US" altLang="zh-CN">
                <a:latin typeface="Courier New" panose="02070309020205020404" pitchFamily="49" charset="0"/>
                <a:ea typeface="宋体" panose="02010600030101010101" pitchFamily="2" charset="-122"/>
                <a:cs typeface="Courier New" panose="02070309020205020404" pitchFamily="49" charset="0"/>
              </a:rPr>
              <a:t>#define</a:t>
            </a:r>
            <a:r>
              <a:rPr lang="en-US" altLang="zh-CN">
                <a:ea typeface="宋体" panose="02010600030101010101" pitchFamily="2" charset="-122"/>
              </a:rPr>
              <a:t> to give them names: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#define ESC '\33'</a:t>
            </a:r>
          </a:p>
          <a:p>
            <a:r>
              <a:rPr lang="en-US" altLang="zh-CN">
                <a:ea typeface="宋体" panose="02010600030101010101" pitchFamily="2" charset="-122"/>
              </a:rPr>
              <a:t>Escape sequences can be embedded in strings as well.</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76EF2F5-88AE-FF55-C65A-7CA659E1D48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977ADB9-37ED-F3A7-7864-4BDB0AAD5CB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DA7F69-A0F5-DC45-BD7B-B70923DF9B30}"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1F0C4A-5958-6A37-E884-F25C809B8362}"/>
              </a:ext>
            </a:extLst>
          </p:cNvPr>
          <p:cNvSpPr>
            <a:spLocks noGrp="1"/>
          </p:cNvSpPr>
          <p:nvPr>
            <p:ph type="title"/>
          </p:nvPr>
        </p:nvSpPr>
        <p:spPr/>
        <p:txBody>
          <a:bodyPr/>
          <a:lstStyle/>
          <a:p>
            <a:r>
              <a:rPr lang="en-US" altLang="zh-CN">
                <a:ea typeface="宋体" panose="02010600030101010101" pitchFamily="2" charset="-122"/>
              </a:rPr>
              <a:t>Signed and Unsigned Integers</a:t>
            </a:r>
          </a:p>
        </p:txBody>
      </p:sp>
      <p:sp>
        <p:nvSpPr>
          <p:cNvPr id="17411" name="Content Placeholder 2">
            <a:extLst>
              <a:ext uri="{FF2B5EF4-FFF2-40B4-BE49-F238E27FC236}">
                <a16:creationId xmlns:a16="http://schemas.microsoft.com/office/drawing/2014/main" id="{A614607A-6EE4-9CF3-3EC9-A8B4B1018547}"/>
              </a:ext>
            </a:extLst>
          </p:cNvPr>
          <p:cNvSpPr>
            <a:spLocks noGrp="1"/>
          </p:cNvSpPr>
          <p:nvPr>
            <p:ph idx="1"/>
          </p:nvPr>
        </p:nvSpPr>
        <p:spPr/>
        <p:txBody>
          <a:bodyPr/>
          <a:lstStyle/>
          <a:p>
            <a:r>
              <a:rPr lang="en-US" altLang="zh-CN">
                <a:ea typeface="宋体" panose="02010600030101010101" pitchFamily="2" charset="-122"/>
              </a:rPr>
              <a:t>By default, integer variables are signed in C—the leftmost bit is reserved for the sign.</a:t>
            </a:r>
          </a:p>
          <a:p>
            <a:r>
              <a:rPr lang="en-US" altLang="zh-CN">
                <a:ea typeface="宋体" panose="02010600030101010101" pitchFamily="2" charset="-122"/>
              </a:rPr>
              <a:t>To tell the compiler that a variable has no sign bit, declare it to be </a:t>
            </a:r>
            <a:r>
              <a:rPr lang="en-US" altLang="zh-CN">
                <a:latin typeface="Courier New" panose="02070309020205020404" pitchFamily="49" charset="0"/>
                <a:ea typeface="宋体" panose="02010600030101010101" pitchFamily="2" charset="-122"/>
                <a:cs typeface="Courier New" panose="02070309020205020404" pitchFamily="49" charset="0"/>
              </a:rPr>
              <a:t>unsigned</a:t>
            </a:r>
            <a:r>
              <a:rPr lang="en-US" altLang="zh-CN">
                <a:ea typeface="宋体" panose="02010600030101010101" pitchFamily="2" charset="-122"/>
              </a:rPr>
              <a:t>.</a:t>
            </a:r>
          </a:p>
          <a:p>
            <a:r>
              <a:rPr lang="en-US" altLang="zh-CN">
                <a:ea typeface="宋体" panose="02010600030101010101" pitchFamily="2" charset="-122"/>
              </a:rPr>
              <a:t>Unsigned numbers are primarily useful for systems programming and low-level, machine-dependent applications.</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8410E83-B23F-A49A-0757-08DFC82A3F8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571D727-0C84-D49C-CCA5-8816C6C8A9F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385243-F575-A949-8CC2-B0C4F077B348}"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C3925962-1764-3C25-4AA5-3C4C5DF58852}"/>
              </a:ext>
            </a:extLst>
          </p:cNvPr>
          <p:cNvSpPr>
            <a:spLocks noGrp="1"/>
          </p:cNvSpPr>
          <p:nvPr>
            <p:ph type="title"/>
          </p:nvPr>
        </p:nvSpPr>
        <p:spPr/>
        <p:txBody>
          <a:bodyPr/>
          <a:lstStyle/>
          <a:p>
            <a:r>
              <a:rPr lang="en-US" altLang="zh-CN">
                <a:ea typeface="宋体" panose="02010600030101010101" pitchFamily="2" charset="-122"/>
              </a:rPr>
              <a:t>Character-Handling Functions</a:t>
            </a:r>
          </a:p>
        </p:txBody>
      </p:sp>
      <p:sp>
        <p:nvSpPr>
          <p:cNvPr id="63491" name="Content Placeholder 2">
            <a:extLst>
              <a:ext uri="{FF2B5EF4-FFF2-40B4-BE49-F238E27FC236}">
                <a16:creationId xmlns:a16="http://schemas.microsoft.com/office/drawing/2014/main" id="{E25C57EB-53D7-49BC-6F37-6B19D43881FA}"/>
              </a:ext>
            </a:extLst>
          </p:cNvPr>
          <p:cNvSpPr>
            <a:spLocks noGrp="1"/>
          </p:cNvSpPr>
          <p:nvPr>
            <p:ph idx="1"/>
          </p:nvPr>
        </p:nvSpPr>
        <p:spPr/>
        <p:txBody>
          <a:bodyPr/>
          <a:lstStyle/>
          <a:p>
            <a:r>
              <a:rPr lang="en-US" altLang="zh-CN">
                <a:ea typeface="宋体" panose="02010600030101010101" pitchFamily="2" charset="-122"/>
              </a:rPr>
              <a:t>Calling C’s </a:t>
            </a:r>
            <a:r>
              <a:rPr lang="en-US" altLang="zh-CN">
                <a:latin typeface="Courier New" panose="02070309020205020404" pitchFamily="49" charset="0"/>
                <a:ea typeface="宋体" panose="02010600030101010101" pitchFamily="2" charset="-122"/>
                <a:cs typeface="Courier New" panose="02070309020205020404" pitchFamily="49" charset="0"/>
              </a:rPr>
              <a:t>toupper</a:t>
            </a:r>
            <a:r>
              <a:rPr lang="en-US" altLang="zh-CN">
                <a:ea typeface="宋体" panose="02010600030101010101" pitchFamily="2" charset="-122"/>
              </a:rPr>
              <a:t> library function is a fast and portable way to convert case: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toupper(ch);</a:t>
            </a:r>
          </a:p>
          <a:p>
            <a:r>
              <a:rPr lang="en-US" altLang="zh-CN">
                <a:latin typeface="Courier New" panose="02070309020205020404" pitchFamily="49" charset="0"/>
                <a:ea typeface="宋体" panose="02010600030101010101" pitchFamily="2" charset="-122"/>
                <a:cs typeface="Courier New" panose="02070309020205020404" pitchFamily="49" charset="0"/>
              </a:rPr>
              <a:t>toupper</a:t>
            </a:r>
            <a:r>
              <a:rPr lang="en-US" altLang="zh-CN">
                <a:ea typeface="宋体" panose="02010600030101010101" pitchFamily="2" charset="-122"/>
              </a:rPr>
              <a:t> returns the upper-case version of its argument.</a:t>
            </a:r>
          </a:p>
          <a:p>
            <a:r>
              <a:rPr lang="en-US" altLang="zh-CN">
                <a:ea typeface="宋体" panose="02010600030101010101" pitchFamily="2" charset="-122"/>
              </a:rPr>
              <a:t>Programs that call </a:t>
            </a:r>
            <a:r>
              <a:rPr lang="en-US" altLang="zh-CN">
                <a:latin typeface="Courier New" panose="02070309020205020404" pitchFamily="49" charset="0"/>
                <a:ea typeface="宋体" panose="02010600030101010101" pitchFamily="2" charset="-122"/>
                <a:cs typeface="Courier New" panose="02070309020205020404" pitchFamily="49" charset="0"/>
              </a:rPr>
              <a:t>toupper</a:t>
            </a:r>
            <a:r>
              <a:rPr lang="en-US" altLang="zh-CN">
                <a:ea typeface="宋体" panose="02010600030101010101" pitchFamily="2" charset="-122"/>
              </a:rPr>
              <a:t> need to have the following </a:t>
            </a:r>
            <a:r>
              <a:rPr lang="en-US" altLang="zh-CN">
                <a:latin typeface="Courier New" panose="02070309020205020404" pitchFamily="49" charset="0"/>
                <a:ea typeface="宋体" panose="02010600030101010101" pitchFamily="2" charset="-122"/>
                <a:cs typeface="Courier New" panose="02070309020205020404" pitchFamily="49" charset="0"/>
              </a:rPr>
              <a:t>#include</a:t>
            </a:r>
            <a:r>
              <a:rPr lang="en-US" altLang="zh-CN">
                <a:ea typeface="宋体" panose="02010600030101010101" pitchFamily="2" charset="-122"/>
              </a:rPr>
              <a:t> directive at the top:</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#include &lt;ctype.h&gt;</a:t>
            </a:r>
          </a:p>
          <a:p>
            <a:r>
              <a:rPr lang="en-US" altLang="zh-CN">
                <a:ea typeface="宋体" panose="02010600030101010101" pitchFamily="2" charset="-122"/>
              </a:rPr>
              <a:t>The C library provides many other useful character-handling functions.</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FBF55EA-74E9-DC4E-8966-8C349B93595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372A2BC-F588-4F56-6D8B-A1638449BA4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AA6306-32FC-A145-8050-9B01421B5103}"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1AF4AD93-8225-57E5-2E07-9D3DFC2B4809}"/>
              </a:ext>
            </a:extLst>
          </p:cNvPr>
          <p:cNvSpPr>
            <a:spLocks noGrp="1"/>
          </p:cNvSpPr>
          <p:nvPr>
            <p:ph type="title"/>
          </p:nvPr>
        </p:nvSpPr>
        <p:spPr/>
        <p:txBody>
          <a:bodyPr/>
          <a:lstStyle/>
          <a:p>
            <a:r>
              <a:rPr lang="en-US" altLang="zh-CN">
                <a:ea typeface="宋体" panose="02010600030101010101" pitchFamily="2" charset="-122"/>
              </a:rPr>
              <a:t>Reading and Writing Characters</a:t>
            </a:r>
            <a:br>
              <a:rPr lang="en-US" altLang="zh-CN">
                <a:ea typeface="宋体" panose="02010600030101010101" pitchFamily="2" charset="-122"/>
              </a:rPr>
            </a:br>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and </a:t>
            </a:r>
            <a:r>
              <a:rPr lang="en-US" altLang="zh-CN" b="1">
                <a:latin typeface="Courier New" panose="02070309020205020404" pitchFamily="49" charset="0"/>
                <a:ea typeface="宋体" panose="02010600030101010101" pitchFamily="2" charset="-122"/>
                <a:cs typeface="Courier New" panose="02070309020205020404" pitchFamily="49" charset="0"/>
              </a:rPr>
              <a:t>printf</a:t>
            </a:r>
          </a:p>
        </p:txBody>
      </p:sp>
      <p:sp>
        <p:nvSpPr>
          <p:cNvPr id="64515" name="Content Placeholder 2">
            <a:extLst>
              <a:ext uri="{FF2B5EF4-FFF2-40B4-BE49-F238E27FC236}">
                <a16:creationId xmlns:a16="http://schemas.microsoft.com/office/drawing/2014/main" id="{06F1EC9B-CD92-5B31-F499-38BA9D17DBA9}"/>
              </a:ext>
            </a:extLst>
          </p:cNvPr>
          <p:cNvSpPr>
            <a:spLocks noGrp="1"/>
          </p:cNvSpPr>
          <p:nvPr>
            <p:ph idx="1"/>
          </p:nvPr>
        </p:nvSpPr>
        <p:spPr>
          <a:xfrm>
            <a:off x="685800" y="1600200"/>
            <a:ext cx="7848600" cy="4724400"/>
          </a:xfrm>
        </p:spPr>
        <p:txBody>
          <a:bodyPr/>
          <a:lstStyle/>
          <a:p>
            <a:r>
              <a:rPr lang="en-US" altLang="zh-CN" sz="2500">
                <a:ea typeface="宋体" panose="02010600030101010101" pitchFamily="2" charset="-122"/>
              </a:rPr>
              <a:t>The </a:t>
            </a:r>
            <a:r>
              <a:rPr lang="en-US" altLang="zh-CN" sz="2500">
                <a:latin typeface="Courier New" panose="02070309020205020404" pitchFamily="49" charset="0"/>
                <a:ea typeface="宋体" panose="02010600030101010101" pitchFamily="2" charset="-122"/>
                <a:cs typeface="Courier New" panose="02070309020205020404" pitchFamily="49" charset="0"/>
              </a:rPr>
              <a:t>%c</a:t>
            </a:r>
            <a:r>
              <a:rPr lang="en-US" altLang="zh-CN" sz="2500">
                <a:ea typeface="宋体" panose="02010600030101010101" pitchFamily="2" charset="-122"/>
              </a:rPr>
              <a:t> conversion specification allows </a:t>
            </a:r>
            <a:r>
              <a:rPr lang="en-US" altLang="zh-CN" sz="2500">
                <a:latin typeface="Courier New" panose="02070309020205020404" pitchFamily="49" charset="0"/>
                <a:ea typeface="宋体" panose="02010600030101010101" pitchFamily="2" charset="-122"/>
                <a:cs typeface="Courier New" panose="02070309020205020404" pitchFamily="49" charset="0"/>
              </a:rPr>
              <a:t>scanf</a:t>
            </a:r>
            <a:r>
              <a:rPr lang="en-US" altLang="zh-CN" sz="2500">
                <a:ea typeface="宋体" panose="02010600030101010101" pitchFamily="2" charset="-122"/>
              </a:rPr>
              <a:t> and </a:t>
            </a:r>
            <a:r>
              <a:rPr lang="en-US" altLang="zh-CN" sz="2500">
                <a:latin typeface="Courier New" panose="02070309020205020404" pitchFamily="49" charset="0"/>
                <a:ea typeface="宋体" panose="02010600030101010101" pitchFamily="2" charset="-122"/>
                <a:cs typeface="Courier New" panose="02070309020205020404" pitchFamily="49" charset="0"/>
              </a:rPr>
              <a:t>printf</a:t>
            </a:r>
            <a:r>
              <a:rPr lang="en-US" altLang="zh-CN" sz="2500">
                <a:ea typeface="宋体" panose="02010600030101010101" pitchFamily="2" charset="-122"/>
              </a:rPr>
              <a:t> to read and write single characters:</a:t>
            </a:r>
          </a:p>
          <a:p>
            <a:pPr>
              <a:lnSpc>
                <a:spcPct val="80000"/>
              </a:lnSpc>
              <a:spcBef>
                <a:spcPts val="10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char ch;</a:t>
            </a:r>
          </a:p>
          <a:p>
            <a:pPr>
              <a:lnSpc>
                <a:spcPct val="50000"/>
              </a:lnSpc>
              <a:spcBef>
                <a:spcPct val="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5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scanf("%c", &amp;ch);  /* reads one character */</a:t>
            </a:r>
          </a:p>
          <a:p>
            <a:pPr>
              <a:lnSpc>
                <a:spcPct val="80000"/>
              </a:lnSpc>
              <a:spcBef>
                <a:spcPts val="5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printf("%c", ch);  /* writes one character */</a:t>
            </a:r>
          </a:p>
          <a:p>
            <a:r>
              <a:rPr lang="en-US" altLang="zh-CN" sz="2500">
                <a:latin typeface="Courier New" panose="02070309020205020404" pitchFamily="49" charset="0"/>
                <a:ea typeface="宋体" panose="02010600030101010101" pitchFamily="2" charset="-122"/>
                <a:cs typeface="Courier New" panose="02070309020205020404" pitchFamily="49" charset="0"/>
              </a:rPr>
              <a:t>scanf</a:t>
            </a:r>
            <a:r>
              <a:rPr lang="en-US" altLang="zh-CN" sz="2500">
                <a:ea typeface="宋体" panose="02010600030101010101" pitchFamily="2" charset="-122"/>
              </a:rPr>
              <a:t> doesn’t skip white-space characters.</a:t>
            </a:r>
          </a:p>
          <a:p>
            <a:r>
              <a:rPr lang="en-US" altLang="zh-CN" sz="2500">
                <a:ea typeface="宋体" panose="02010600030101010101" pitchFamily="2" charset="-122"/>
              </a:rPr>
              <a:t>To force </a:t>
            </a:r>
            <a:r>
              <a:rPr lang="en-US" altLang="zh-CN" sz="2500">
                <a:latin typeface="Courier New" panose="02070309020205020404" pitchFamily="49" charset="0"/>
                <a:ea typeface="宋体" panose="02010600030101010101" pitchFamily="2" charset="-122"/>
                <a:cs typeface="Courier New" panose="02070309020205020404" pitchFamily="49" charset="0"/>
              </a:rPr>
              <a:t>scanf</a:t>
            </a:r>
            <a:r>
              <a:rPr lang="en-US" altLang="zh-CN" sz="2500">
                <a:ea typeface="宋体" panose="02010600030101010101" pitchFamily="2" charset="-122"/>
              </a:rPr>
              <a:t> to skip white space before reading a character, put a space in its format string just before </a:t>
            </a:r>
            <a:r>
              <a:rPr lang="en-US" altLang="zh-CN" sz="2500">
                <a:latin typeface="Courier New" panose="02070309020205020404" pitchFamily="49" charset="0"/>
                <a:ea typeface="宋体" panose="02010600030101010101" pitchFamily="2" charset="-122"/>
                <a:cs typeface="Courier New" panose="02070309020205020404" pitchFamily="49" charset="0"/>
              </a:rPr>
              <a:t>%c</a:t>
            </a:r>
            <a:r>
              <a:rPr lang="en-US" altLang="zh-CN" sz="2500">
                <a:ea typeface="宋体" panose="02010600030101010101" pitchFamily="2" charset="-122"/>
              </a:rPr>
              <a:t>:</a:t>
            </a:r>
          </a:p>
          <a:p>
            <a:pPr>
              <a:lnSpc>
                <a:spcPct val="80000"/>
              </a:lnSpc>
              <a:spcBef>
                <a:spcPts val="10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scanf(" %c", &amp;ch);</a:t>
            </a:r>
          </a:p>
        </p:txBody>
      </p:sp>
      <p:sp>
        <p:nvSpPr>
          <p:cNvPr id="4" name="Footer Placeholder 3">
            <a:extLst>
              <a:ext uri="{FF2B5EF4-FFF2-40B4-BE49-F238E27FC236}">
                <a16:creationId xmlns:a16="http://schemas.microsoft.com/office/drawing/2014/main" id="{E3D37AB8-111E-76A2-F656-E53650B3039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B4B96B7-2DCC-9FEC-9C05-2A751432B72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30362F-32E3-054C-BB75-9AF011C5DA71}"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C1E9DB5-38D7-DBE2-01DB-5544C55C8864}"/>
              </a:ext>
            </a:extLst>
          </p:cNvPr>
          <p:cNvSpPr>
            <a:spLocks noGrp="1"/>
          </p:cNvSpPr>
          <p:nvPr>
            <p:ph type="title"/>
          </p:nvPr>
        </p:nvSpPr>
        <p:spPr/>
        <p:txBody>
          <a:bodyPr/>
          <a:lstStyle/>
          <a:p>
            <a:r>
              <a:rPr lang="en-US" altLang="zh-CN">
                <a:ea typeface="宋体" panose="02010600030101010101" pitchFamily="2" charset="-122"/>
              </a:rPr>
              <a:t>Reading and Writing Characters</a:t>
            </a:r>
            <a:br>
              <a:rPr lang="en-US" altLang="zh-CN">
                <a:ea typeface="宋体" panose="02010600030101010101" pitchFamily="2" charset="-122"/>
              </a:rPr>
            </a:br>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b="1">
                <a:ea typeface="宋体" panose="02010600030101010101" pitchFamily="2" charset="-122"/>
              </a:rPr>
              <a:t> </a:t>
            </a:r>
            <a:r>
              <a:rPr lang="en-US" altLang="zh-CN">
                <a:ea typeface="宋体" panose="02010600030101010101" pitchFamily="2" charset="-122"/>
              </a:rPr>
              <a:t>and </a:t>
            </a:r>
            <a:r>
              <a:rPr lang="en-US" altLang="zh-CN" b="1">
                <a:latin typeface="Courier New" panose="02070309020205020404" pitchFamily="49" charset="0"/>
                <a:ea typeface="宋体" panose="02010600030101010101" pitchFamily="2" charset="-122"/>
                <a:cs typeface="Courier New" panose="02070309020205020404" pitchFamily="49" charset="0"/>
              </a:rPr>
              <a:t>printf</a:t>
            </a:r>
          </a:p>
        </p:txBody>
      </p:sp>
      <p:sp>
        <p:nvSpPr>
          <p:cNvPr id="65539" name="Content Placeholder 2">
            <a:extLst>
              <a:ext uri="{FF2B5EF4-FFF2-40B4-BE49-F238E27FC236}">
                <a16:creationId xmlns:a16="http://schemas.microsoft.com/office/drawing/2014/main" id="{B4F97056-17C3-0B44-8D74-BDF61FC5AC20}"/>
              </a:ext>
            </a:extLst>
          </p:cNvPr>
          <p:cNvSpPr>
            <a:spLocks noGrp="1"/>
          </p:cNvSpPr>
          <p:nvPr>
            <p:ph idx="1"/>
          </p:nvPr>
        </p:nvSpPr>
        <p:spPr>
          <a:xfrm>
            <a:off x="685800" y="1600200"/>
            <a:ext cx="7772400" cy="4724400"/>
          </a:xfrm>
        </p:spPr>
        <p:txBody>
          <a:bodyPr/>
          <a:lstStyle/>
          <a:p>
            <a:r>
              <a:rPr lang="en-US" altLang="zh-CN">
                <a:ea typeface="宋体" panose="02010600030101010101" pitchFamily="2" charset="-122"/>
              </a:rPr>
              <a:t>Since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doesn’t normally skip white space, it’s easy to detect the end of an input line: check to see if the character just read is the new-line character.</a:t>
            </a:r>
          </a:p>
          <a:p>
            <a:r>
              <a:rPr lang="en-US" altLang="zh-CN">
                <a:ea typeface="宋体" panose="02010600030101010101" pitchFamily="2" charset="-122"/>
              </a:rPr>
              <a:t>A loop that reads and ignores all remaining characters in the current input line:</a:t>
            </a:r>
          </a:p>
          <a:p>
            <a:pPr>
              <a:lnSpc>
                <a:spcPct val="80000"/>
              </a:lnSpc>
              <a:spcBef>
                <a:spcPts val="8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do {</a:t>
            </a:r>
          </a:p>
          <a:p>
            <a:pPr>
              <a:lnSpc>
                <a:spcPct val="80000"/>
              </a:lnSpc>
              <a:spcBef>
                <a:spcPts val="4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scanf("%c", &amp;ch);</a:t>
            </a:r>
          </a:p>
          <a:p>
            <a:pPr>
              <a:lnSpc>
                <a:spcPct val="80000"/>
              </a:lnSpc>
              <a:spcBef>
                <a:spcPts val="4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 while (ch != '\n');</a:t>
            </a:r>
          </a:p>
          <a:p>
            <a:r>
              <a:rPr lang="en-US" altLang="zh-CN">
                <a:ea typeface="宋体" panose="02010600030101010101" pitchFamily="2" charset="-122"/>
              </a:rPr>
              <a:t>When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is called the next time, it will read the first character on the next input line.</a:t>
            </a:r>
          </a:p>
        </p:txBody>
      </p:sp>
      <p:sp>
        <p:nvSpPr>
          <p:cNvPr id="4" name="Footer Placeholder 3">
            <a:extLst>
              <a:ext uri="{FF2B5EF4-FFF2-40B4-BE49-F238E27FC236}">
                <a16:creationId xmlns:a16="http://schemas.microsoft.com/office/drawing/2014/main" id="{562871A4-48E2-3153-CAC4-B3719153295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1A06293-6C8D-B701-1F36-C0EDFABAD4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EE13C2-CE7B-FE4E-B058-BE232068D813}"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E48F80F8-3F7D-FE64-207D-E802FF68E054}"/>
              </a:ext>
            </a:extLst>
          </p:cNvPr>
          <p:cNvSpPr>
            <a:spLocks noGrp="1"/>
          </p:cNvSpPr>
          <p:nvPr>
            <p:ph type="title"/>
          </p:nvPr>
        </p:nvSpPr>
        <p:spPr/>
        <p:txBody>
          <a:bodyPr/>
          <a:lstStyle/>
          <a:p>
            <a:r>
              <a:rPr lang="en-US" altLang="zh-CN">
                <a:ea typeface="宋体" panose="02010600030101010101" pitchFamily="2" charset="-122"/>
              </a:rPr>
              <a:t>Reading and Writing Characters</a:t>
            </a:r>
            <a:br>
              <a:rPr lang="en-US" altLang="zh-CN">
                <a:ea typeface="宋体" panose="02010600030101010101" pitchFamily="2" charset="-122"/>
              </a:rPr>
            </a:br>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and </a:t>
            </a:r>
            <a:r>
              <a:rPr lang="en-US" altLang="zh-CN" b="1">
                <a:latin typeface="Courier New" panose="02070309020205020404" pitchFamily="49" charset="0"/>
                <a:ea typeface="宋体" panose="02010600030101010101" pitchFamily="2" charset="-122"/>
                <a:cs typeface="Courier New" panose="02070309020205020404" pitchFamily="49" charset="0"/>
              </a:rPr>
              <a:t>putchar</a:t>
            </a:r>
          </a:p>
        </p:txBody>
      </p:sp>
      <p:sp>
        <p:nvSpPr>
          <p:cNvPr id="66563" name="Content Placeholder 2">
            <a:extLst>
              <a:ext uri="{FF2B5EF4-FFF2-40B4-BE49-F238E27FC236}">
                <a16:creationId xmlns:a16="http://schemas.microsoft.com/office/drawing/2014/main" id="{B49672AB-2F46-1E76-339F-338248AE97A1}"/>
              </a:ext>
            </a:extLst>
          </p:cNvPr>
          <p:cNvSpPr>
            <a:spLocks noGrp="1"/>
          </p:cNvSpPr>
          <p:nvPr>
            <p:ph idx="1"/>
          </p:nvPr>
        </p:nvSpPr>
        <p:spPr>
          <a:xfrm>
            <a:off x="685800" y="1600200"/>
            <a:ext cx="7772400" cy="4724400"/>
          </a:xfrm>
        </p:spPr>
        <p:txBody>
          <a:bodyPr/>
          <a:lstStyle/>
          <a:p>
            <a:r>
              <a:rPr lang="en-US" altLang="zh-CN" sz="2600">
                <a:ea typeface="宋体" panose="02010600030101010101" pitchFamily="2" charset="-122"/>
              </a:rPr>
              <a:t>For single-character input and output, </a:t>
            </a:r>
            <a:r>
              <a:rPr lang="en-US" altLang="zh-CN" sz="2600">
                <a:latin typeface="Courier New" panose="02070309020205020404" pitchFamily="49" charset="0"/>
                <a:ea typeface="宋体" panose="02010600030101010101" pitchFamily="2" charset="-122"/>
                <a:cs typeface="Courier New" panose="02070309020205020404" pitchFamily="49" charset="0"/>
              </a:rPr>
              <a:t>getchar</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putchar</a:t>
            </a:r>
            <a:r>
              <a:rPr lang="en-US" altLang="zh-CN" sz="2600">
                <a:ea typeface="宋体" panose="02010600030101010101" pitchFamily="2" charset="-122"/>
              </a:rPr>
              <a:t> are an alternative to </a:t>
            </a:r>
            <a:r>
              <a:rPr lang="en-US" altLang="zh-CN" sz="2600">
                <a:latin typeface="Courier New" panose="02070309020205020404" pitchFamily="49" charset="0"/>
                <a:ea typeface="宋体" panose="02010600030101010101" pitchFamily="2" charset="-122"/>
                <a:cs typeface="Courier New" panose="02070309020205020404" pitchFamily="49" charset="0"/>
              </a:rPr>
              <a:t>scanf</a:t>
            </a:r>
            <a:r>
              <a:rPr lang="en-US" altLang="zh-CN" sz="2600">
                <a:ea typeface="宋体" panose="02010600030101010101" pitchFamily="2" charset="-122"/>
              </a:rPr>
              <a:t> and </a:t>
            </a:r>
            <a:r>
              <a:rPr lang="en-US" altLang="zh-CN" sz="2600">
                <a:latin typeface="Courier New" panose="02070309020205020404" pitchFamily="49" charset="0"/>
                <a:ea typeface="宋体" panose="02010600030101010101" pitchFamily="2" charset="-122"/>
                <a:cs typeface="Courier New" panose="02070309020205020404" pitchFamily="49" charset="0"/>
              </a:rPr>
              <a:t>printf</a:t>
            </a:r>
            <a:r>
              <a:rPr lang="en-US" altLang="zh-CN" sz="2600">
                <a:ea typeface="宋体" panose="02010600030101010101" pitchFamily="2" charset="-122"/>
              </a:rPr>
              <a:t>.</a:t>
            </a:r>
          </a:p>
          <a:p>
            <a:r>
              <a:rPr lang="en-US" altLang="zh-CN" sz="2600">
                <a:latin typeface="Courier New" panose="02070309020205020404" pitchFamily="49" charset="0"/>
                <a:ea typeface="宋体" panose="02010600030101010101" pitchFamily="2" charset="-122"/>
                <a:cs typeface="Courier New" panose="02070309020205020404" pitchFamily="49" charset="0"/>
              </a:rPr>
              <a:t>putchar</a:t>
            </a:r>
            <a:r>
              <a:rPr lang="en-US" altLang="zh-CN" sz="2600">
                <a:ea typeface="宋体" panose="02010600030101010101" pitchFamily="2" charset="-122"/>
              </a:rPr>
              <a:t> writes a character:</a:t>
            </a:r>
          </a:p>
          <a:p>
            <a:pPr>
              <a:lnSpc>
                <a:spcPct val="80000"/>
              </a:lnSpc>
              <a:spcBef>
                <a:spcPts val="8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putchar(ch);</a:t>
            </a:r>
          </a:p>
          <a:p>
            <a:r>
              <a:rPr lang="en-US" altLang="zh-CN" sz="2600">
                <a:ea typeface="宋体" panose="02010600030101010101" pitchFamily="2" charset="-122"/>
              </a:rPr>
              <a:t>Each time </a:t>
            </a:r>
            <a:r>
              <a:rPr lang="en-US" altLang="zh-CN" sz="2600">
                <a:latin typeface="Courier New" panose="02070309020205020404" pitchFamily="49" charset="0"/>
                <a:ea typeface="宋体" panose="02010600030101010101" pitchFamily="2" charset="-122"/>
                <a:cs typeface="Courier New" panose="02070309020205020404" pitchFamily="49" charset="0"/>
              </a:rPr>
              <a:t>getchar</a:t>
            </a:r>
            <a:r>
              <a:rPr lang="en-US" altLang="zh-CN" sz="2600">
                <a:ea typeface="宋体" panose="02010600030101010101" pitchFamily="2" charset="-122"/>
              </a:rPr>
              <a:t> is called, it reads one character, which it returns:</a:t>
            </a:r>
          </a:p>
          <a:p>
            <a:pPr>
              <a:lnSpc>
                <a:spcPct val="80000"/>
              </a:lnSpc>
              <a:spcBef>
                <a:spcPts val="8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ch = getchar();</a:t>
            </a:r>
          </a:p>
          <a:p>
            <a:r>
              <a:rPr lang="en-US" altLang="zh-CN" sz="2600">
                <a:latin typeface="Courier New" panose="02070309020205020404" pitchFamily="49" charset="0"/>
                <a:ea typeface="宋体" panose="02010600030101010101" pitchFamily="2" charset="-122"/>
                <a:cs typeface="Courier New" panose="02070309020205020404" pitchFamily="49" charset="0"/>
              </a:rPr>
              <a:t>getchar</a:t>
            </a:r>
            <a:r>
              <a:rPr lang="en-US" altLang="zh-CN" sz="2600">
                <a:ea typeface="宋体" panose="02010600030101010101" pitchFamily="2" charset="-122"/>
              </a:rPr>
              <a:t> returns an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 value rather than a </a:t>
            </a:r>
            <a:r>
              <a:rPr lang="en-US" altLang="zh-CN" sz="2600">
                <a:latin typeface="Courier New" panose="02070309020205020404" pitchFamily="49" charset="0"/>
                <a:ea typeface="宋体" panose="02010600030101010101" pitchFamily="2" charset="-122"/>
                <a:cs typeface="Courier New" panose="02070309020205020404" pitchFamily="49" charset="0"/>
              </a:rPr>
              <a:t>char</a:t>
            </a:r>
            <a:r>
              <a:rPr lang="en-US" altLang="zh-CN" sz="2600">
                <a:ea typeface="宋体" panose="02010600030101010101" pitchFamily="2" charset="-122"/>
              </a:rPr>
              <a:t> value, so </a:t>
            </a:r>
            <a:r>
              <a:rPr lang="en-US" altLang="zh-CN" sz="2600">
                <a:latin typeface="Courier New" panose="02070309020205020404" pitchFamily="49" charset="0"/>
                <a:ea typeface="宋体" panose="02010600030101010101" pitchFamily="2" charset="-122"/>
                <a:cs typeface="Courier New" panose="02070309020205020404" pitchFamily="49" charset="0"/>
              </a:rPr>
              <a:t>ch</a:t>
            </a:r>
            <a:r>
              <a:rPr lang="en-US" altLang="zh-CN" sz="2600">
                <a:ea typeface="宋体" panose="02010600030101010101" pitchFamily="2" charset="-122"/>
              </a:rPr>
              <a:t> will often have type </a:t>
            </a:r>
            <a:r>
              <a:rPr lang="en-US" altLang="zh-CN" sz="2600">
                <a:latin typeface="Courier New" panose="02070309020205020404" pitchFamily="49" charset="0"/>
                <a:ea typeface="宋体" panose="02010600030101010101" pitchFamily="2" charset="-122"/>
                <a:cs typeface="Courier New" panose="02070309020205020404" pitchFamily="49" charset="0"/>
              </a:rPr>
              <a:t>int</a:t>
            </a:r>
            <a:r>
              <a:rPr lang="en-US" altLang="zh-CN" sz="2600">
                <a:ea typeface="宋体" panose="02010600030101010101" pitchFamily="2" charset="-122"/>
              </a:rPr>
              <a:t>.</a:t>
            </a:r>
          </a:p>
          <a:p>
            <a:r>
              <a:rPr lang="en-US" altLang="zh-CN" sz="2600">
                <a:ea typeface="宋体" panose="02010600030101010101" pitchFamily="2" charset="-122"/>
              </a:rPr>
              <a:t>Like </a:t>
            </a:r>
            <a:r>
              <a:rPr lang="en-US" altLang="zh-CN" sz="2600">
                <a:latin typeface="Courier New" panose="02070309020205020404" pitchFamily="49" charset="0"/>
                <a:ea typeface="宋体" panose="02010600030101010101" pitchFamily="2" charset="-122"/>
                <a:cs typeface="Courier New" panose="02070309020205020404" pitchFamily="49" charset="0"/>
              </a:rPr>
              <a:t>scanf</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getchar</a:t>
            </a:r>
            <a:r>
              <a:rPr lang="en-US" altLang="zh-CN" sz="2600">
                <a:ea typeface="宋体" panose="02010600030101010101" pitchFamily="2" charset="-122"/>
              </a:rPr>
              <a:t> doesn’t skip white-space characters as it reads.</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ACB8E2B-ABD4-DAE6-5515-9CBA2772073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0B9E1F2-FDC5-75C2-36F8-6C0575C973B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726B34-667A-B84D-A4BF-9539680C3F70}"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46AFB16A-BAEA-CDBB-C031-97BDB1475B46}"/>
              </a:ext>
            </a:extLst>
          </p:cNvPr>
          <p:cNvSpPr>
            <a:spLocks noGrp="1"/>
          </p:cNvSpPr>
          <p:nvPr>
            <p:ph type="title"/>
          </p:nvPr>
        </p:nvSpPr>
        <p:spPr/>
        <p:txBody>
          <a:bodyPr/>
          <a:lstStyle/>
          <a:p>
            <a:r>
              <a:rPr lang="en-US" altLang="zh-CN">
                <a:ea typeface="宋体" panose="02010600030101010101" pitchFamily="2" charset="-122"/>
              </a:rPr>
              <a:t>Reading and Writing Characters</a:t>
            </a:r>
            <a:br>
              <a:rPr lang="en-US" altLang="zh-CN">
                <a:ea typeface="宋体" panose="02010600030101010101" pitchFamily="2" charset="-122"/>
              </a:rPr>
            </a:br>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and </a:t>
            </a:r>
            <a:r>
              <a:rPr lang="en-US" altLang="zh-CN" b="1">
                <a:latin typeface="Courier New" panose="02070309020205020404" pitchFamily="49" charset="0"/>
                <a:ea typeface="宋体" panose="02010600030101010101" pitchFamily="2" charset="-122"/>
                <a:cs typeface="Courier New" panose="02070309020205020404" pitchFamily="49" charset="0"/>
              </a:rPr>
              <a:t>putchar</a:t>
            </a:r>
          </a:p>
        </p:txBody>
      </p:sp>
      <p:sp>
        <p:nvSpPr>
          <p:cNvPr id="67587" name="Content Placeholder 2">
            <a:extLst>
              <a:ext uri="{FF2B5EF4-FFF2-40B4-BE49-F238E27FC236}">
                <a16:creationId xmlns:a16="http://schemas.microsoft.com/office/drawing/2014/main" id="{7A61F8D9-C6CA-5803-713E-83599FBA0587}"/>
              </a:ext>
            </a:extLst>
          </p:cNvPr>
          <p:cNvSpPr>
            <a:spLocks noGrp="1"/>
          </p:cNvSpPr>
          <p:nvPr>
            <p:ph idx="1"/>
          </p:nvPr>
        </p:nvSpPr>
        <p:spPr>
          <a:xfrm>
            <a:off x="685800" y="1600200"/>
            <a:ext cx="7772400" cy="4724400"/>
          </a:xfrm>
        </p:spPr>
        <p:txBody>
          <a:bodyPr/>
          <a:lstStyle/>
          <a:p>
            <a:r>
              <a:rPr lang="en-US" altLang="zh-CN">
                <a:ea typeface="宋体" panose="02010600030101010101" pitchFamily="2" charset="-122"/>
              </a:rPr>
              <a:t>Using </a:t>
            </a:r>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putchar</a:t>
            </a:r>
            <a:r>
              <a:rPr lang="en-US" altLang="zh-CN">
                <a:ea typeface="宋体" panose="02010600030101010101" pitchFamily="2" charset="-122"/>
              </a:rPr>
              <a:t> (rather than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saves execution time.</a:t>
            </a:r>
          </a:p>
          <a:p>
            <a:pPr lvl="1"/>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putchar</a:t>
            </a:r>
            <a:r>
              <a:rPr lang="en-US" altLang="zh-CN">
                <a:ea typeface="宋体" panose="02010600030101010101" pitchFamily="2" charset="-122"/>
              </a:rPr>
              <a:t> are much simpler than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which are designed to read and write many kinds of data in a variety of formats.</a:t>
            </a:r>
          </a:p>
          <a:p>
            <a:pPr lvl="1"/>
            <a:r>
              <a:rPr lang="en-US" altLang="zh-CN">
                <a:ea typeface="宋体" panose="02010600030101010101" pitchFamily="2" charset="-122"/>
              </a:rPr>
              <a:t>They are usually implemented as macros for additional speed.</a:t>
            </a:r>
          </a:p>
          <a:p>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has another advantage. Because it returns the character that it reads, </a:t>
            </a:r>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lends itself to various C idioms. </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2913A4A-8FB5-00F4-F614-9386285015C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370E7C7-96CC-3647-E029-C35E922BA42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6368C0-110B-1149-A86A-DC5FC6A026FD}"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65675AB8-D91D-AE55-374A-3F6A48F3EFB2}"/>
              </a:ext>
            </a:extLst>
          </p:cNvPr>
          <p:cNvSpPr>
            <a:spLocks noGrp="1"/>
          </p:cNvSpPr>
          <p:nvPr>
            <p:ph type="title"/>
          </p:nvPr>
        </p:nvSpPr>
        <p:spPr/>
        <p:txBody>
          <a:bodyPr/>
          <a:lstStyle/>
          <a:p>
            <a:r>
              <a:rPr lang="en-US" altLang="zh-CN">
                <a:ea typeface="宋体" panose="02010600030101010101" pitchFamily="2" charset="-122"/>
              </a:rPr>
              <a:t>Reading and Writing Characters</a:t>
            </a:r>
            <a:br>
              <a:rPr lang="en-US" altLang="zh-CN">
                <a:ea typeface="宋体" panose="02010600030101010101" pitchFamily="2" charset="-122"/>
              </a:rPr>
            </a:br>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and </a:t>
            </a:r>
            <a:r>
              <a:rPr lang="en-US" altLang="zh-CN" b="1">
                <a:latin typeface="Courier New" panose="02070309020205020404" pitchFamily="49" charset="0"/>
                <a:ea typeface="宋体" panose="02010600030101010101" pitchFamily="2" charset="-122"/>
                <a:cs typeface="Courier New" panose="02070309020205020404" pitchFamily="49" charset="0"/>
              </a:rPr>
              <a:t>putchar</a:t>
            </a:r>
          </a:p>
        </p:txBody>
      </p:sp>
      <p:sp>
        <p:nvSpPr>
          <p:cNvPr id="68611" name="Content Placeholder 2">
            <a:extLst>
              <a:ext uri="{FF2B5EF4-FFF2-40B4-BE49-F238E27FC236}">
                <a16:creationId xmlns:a16="http://schemas.microsoft.com/office/drawing/2014/main" id="{A5CD5C7D-9C1A-3568-313E-4F0EB2E09EDF}"/>
              </a:ext>
            </a:extLst>
          </p:cNvPr>
          <p:cNvSpPr>
            <a:spLocks noGrp="1"/>
          </p:cNvSpPr>
          <p:nvPr>
            <p:ph idx="1"/>
          </p:nvPr>
        </p:nvSpPr>
        <p:spPr>
          <a:xfrm>
            <a:off x="685800" y="1600200"/>
            <a:ext cx="7772400" cy="4724400"/>
          </a:xfrm>
        </p:spPr>
        <p:txBody>
          <a:bodyPr/>
          <a:lstStyle/>
          <a:p>
            <a:r>
              <a:rPr lang="en-US" altLang="zh-CN">
                <a:ea typeface="宋体" panose="02010600030101010101" pitchFamily="2" charset="-122"/>
              </a:rPr>
              <a:t>Consider the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loop that we used to skip the rest of an input line: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do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scanf("%c", &amp;ch);</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 while (ch != '\n');</a:t>
            </a:r>
          </a:p>
          <a:p>
            <a:r>
              <a:rPr lang="en-US" altLang="zh-CN">
                <a:ea typeface="宋体" panose="02010600030101010101" pitchFamily="2" charset="-122"/>
              </a:rPr>
              <a:t>Rewriting this loop using </a:t>
            </a:r>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gives us the following:</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do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ch = getchar();</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 while (ch != '\n');</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AE18ABD-B69A-CFDC-C939-ACB002068D6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22BB17D-F7D7-6F38-6646-40F343332A4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CBF302-1930-E249-B14E-2D9244641F45}"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E231437C-3297-FA63-FA97-F54481304FF4}"/>
              </a:ext>
            </a:extLst>
          </p:cNvPr>
          <p:cNvSpPr>
            <a:spLocks noGrp="1"/>
          </p:cNvSpPr>
          <p:nvPr>
            <p:ph type="title"/>
          </p:nvPr>
        </p:nvSpPr>
        <p:spPr/>
        <p:txBody>
          <a:bodyPr/>
          <a:lstStyle/>
          <a:p>
            <a:r>
              <a:rPr lang="en-US" altLang="zh-CN">
                <a:ea typeface="宋体" panose="02010600030101010101" pitchFamily="2" charset="-122"/>
              </a:rPr>
              <a:t>Reading and Writing Characters</a:t>
            </a:r>
            <a:br>
              <a:rPr lang="en-US" altLang="zh-CN">
                <a:ea typeface="宋体" panose="02010600030101010101" pitchFamily="2" charset="-122"/>
              </a:rPr>
            </a:br>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and </a:t>
            </a:r>
            <a:r>
              <a:rPr lang="en-US" altLang="zh-CN" b="1">
                <a:latin typeface="Courier New" panose="02070309020205020404" pitchFamily="49" charset="0"/>
                <a:ea typeface="宋体" panose="02010600030101010101" pitchFamily="2" charset="-122"/>
                <a:cs typeface="Courier New" panose="02070309020205020404" pitchFamily="49" charset="0"/>
              </a:rPr>
              <a:t>putchar</a:t>
            </a:r>
          </a:p>
        </p:txBody>
      </p:sp>
      <p:sp>
        <p:nvSpPr>
          <p:cNvPr id="69635" name="Content Placeholder 2">
            <a:extLst>
              <a:ext uri="{FF2B5EF4-FFF2-40B4-BE49-F238E27FC236}">
                <a16:creationId xmlns:a16="http://schemas.microsoft.com/office/drawing/2014/main" id="{0B4EB00C-4A8B-CA1E-C66C-A78742A253CA}"/>
              </a:ext>
            </a:extLst>
          </p:cNvPr>
          <p:cNvSpPr>
            <a:spLocks noGrp="1"/>
          </p:cNvSpPr>
          <p:nvPr>
            <p:ph idx="1"/>
          </p:nvPr>
        </p:nvSpPr>
        <p:spPr>
          <a:xfrm>
            <a:off x="685800" y="1600200"/>
            <a:ext cx="7772400" cy="4724400"/>
          </a:xfrm>
        </p:spPr>
        <p:txBody>
          <a:bodyPr/>
          <a:lstStyle/>
          <a:p>
            <a:r>
              <a:rPr lang="en-US" altLang="zh-CN">
                <a:ea typeface="宋体" panose="02010600030101010101" pitchFamily="2" charset="-122"/>
              </a:rPr>
              <a:t>Moving the call of </a:t>
            </a:r>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into the controlling expression allows us to condense the loop:</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while ((ch = getchar()) != '\n')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ch</a:t>
            </a:r>
            <a:r>
              <a:rPr lang="en-US" altLang="zh-CN">
                <a:ea typeface="宋体" panose="02010600030101010101" pitchFamily="2" charset="-122"/>
              </a:rPr>
              <a:t> variable isn’t even needed; we can just compare the return value of </a:t>
            </a:r>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with the new-line character:</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while (getchar() != '\n')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endParaRPr lang="en-US" altLang="zh-CN">
              <a:ea typeface="宋体" panose="02010600030101010101" pitchFamily="2" charset="-122"/>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D4577824-1A4C-59F5-A459-E1A6000E74B1}"/>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34F76061-16BF-CF7C-7C66-3FD66474119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6C4D1F-0BF9-BA41-BD14-529400F56F6C}"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8BEE7BA8-B84F-E563-9046-6F350E2B84EF}"/>
              </a:ext>
            </a:extLst>
          </p:cNvPr>
          <p:cNvSpPr>
            <a:spLocks noGrp="1"/>
          </p:cNvSpPr>
          <p:nvPr>
            <p:ph type="title"/>
          </p:nvPr>
        </p:nvSpPr>
        <p:spPr/>
        <p:txBody>
          <a:bodyPr/>
          <a:lstStyle/>
          <a:p>
            <a:r>
              <a:rPr lang="en-US" altLang="zh-CN">
                <a:ea typeface="宋体" panose="02010600030101010101" pitchFamily="2" charset="-122"/>
              </a:rPr>
              <a:t>Reading and Writing Characters</a:t>
            </a:r>
            <a:br>
              <a:rPr lang="en-US" altLang="zh-CN">
                <a:ea typeface="宋体" panose="02010600030101010101" pitchFamily="2" charset="-122"/>
              </a:rPr>
            </a:br>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and </a:t>
            </a:r>
            <a:r>
              <a:rPr lang="en-US" altLang="zh-CN" b="1">
                <a:latin typeface="Courier New" panose="02070309020205020404" pitchFamily="49" charset="0"/>
                <a:ea typeface="宋体" panose="02010600030101010101" pitchFamily="2" charset="-122"/>
                <a:cs typeface="Courier New" panose="02070309020205020404" pitchFamily="49" charset="0"/>
              </a:rPr>
              <a:t>putchar</a:t>
            </a:r>
          </a:p>
        </p:txBody>
      </p:sp>
      <p:sp>
        <p:nvSpPr>
          <p:cNvPr id="70659" name="Content Placeholder 2">
            <a:extLst>
              <a:ext uri="{FF2B5EF4-FFF2-40B4-BE49-F238E27FC236}">
                <a16:creationId xmlns:a16="http://schemas.microsoft.com/office/drawing/2014/main" id="{968EB818-3ADB-53D2-FDE1-917806015DB0}"/>
              </a:ext>
            </a:extLst>
          </p:cNvPr>
          <p:cNvSpPr>
            <a:spLocks noGrp="1"/>
          </p:cNvSpPr>
          <p:nvPr>
            <p:ph idx="1"/>
          </p:nvPr>
        </p:nvSpPr>
        <p:spPr>
          <a:xfrm>
            <a:off x="685800" y="1600200"/>
            <a:ext cx="7772400" cy="4724400"/>
          </a:xfrm>
        </p:spPr>
        <p:txBody>
          <a:bodyPr/>
          <a:lstStyle/>
          <a:p>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is useful in loops that skip characters as well as loops that search for characters.</a:t>
            </a:r>
          </a:p>
          <a:p>
            <a:r>
              <a:rPr lang="en-US" altLang="zh-CN">
                <a:ea typeface="宋体" panose="02010600030101010101" pitchFamily="2" charset="-122"/>
              </a:rPr>
              <a:t>A statement that uses </a:t>
            </a:r>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to skip an indefinite number of blank characters: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while ((ch = getchar()) == '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r>
              <a:rPr lang="en-US" altLang="zh-CN">
                <a:ea typeface="宋体" panose="02010600030101010101" pitchFamily="2" charset="-122"/>
              </a:rPr>
              <a:t>When the loop terminates, </a:t>
            </a:r>
            <a:r>
              <a:rPr lang="en-US" altLang="zh-CN">
                <a:latin typeface="Courier New" panose="02070309020205020404" pitchFamily="49" charset="0"/>
                <a:ea typeface="宋体" panose="02010600030101010101" pitchFamily="2" charset="-122"/>
                <a:cs typeface="Courier New" panose="02070309020205020404" pitchFamily="49" charset="0"/>
              </a:rPr>
              <a:t>ch</a:t>
            </a:r>
            <a:r>
              <a:rPr lang="en-US" altLang="zh-CN">
                <a:ea typeface="宋体" panose="02010600030101010101" pitchFamily="2" charset="-122"/>
              </a:rPr>
              <a:t> will contain the first nonblank character that </a:t>
            </a:r>
            <a:r>
              <a:rPr lang="en-US" altLang="zh-CN">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encountered.</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E00B03A3-2796-0010-CCE5-6A7148BBF06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BFF4ADF-CD21-E28D-8373-6F00E4E40D1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F69A38-1B76-2C42-B796-8D6CCD116D89}"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6F6401FD-7572-ADDD-8CC6-56C64BE11500}"/>
              </a:ext>
            </a:extLst>
          </p:cNvPr>
          <p:cNvSpPr>
            <a:spLocks noGrp="1"/>
          </p:cNvSpPr>
          <p:nvPr>
            <p:ph type="title"/>
          </p:nvPr>
        </p:nvSpPr>
        <p:spPr/>
        <p:txBody>
          <a:bodyPr/>
          <a:lstStyle/>
          <a:p>
            <a:r>
              <a:rPr lang="en-US" altLang="zh-CN">
                <a:ea typeface="宋体" panose="02010600030101010101" pitchFamily="2" charset="-122"/>
              </a:rPr>
              <a:t>Reading and Writing Characters</a:t>
            </a:r>
            <a:br>
              <a:rPr lang="en-US" altLang="zh-CN">
                <a:ea typeface="宋体" panose="02010600030101010101" pitchFamily="2" charset="-122"/>
              </a:rPr>
            </a:br>
            <a:r>
              <a:rPr lang="en-US" altLang="zh-CN">
                <a:ea typeface="宋体" panose="02010600030101010101" pitchFamily="2" charset="-122"/>
              </a:rPr>
              <a:t>Using </a:t>
            </a:r>
            <a:r>
              <a:rPr lang="en-US" altLang="zh-CN" b="1">
                <a:latin typeface="Courier New" panose="02070309020205020404" pitchFamily="49" charset="0"/>
                <a:ea typeface="宋体" panose="02010600030101010101" pitchFamily="2" charset="-122"/>
                <a:cs typeface="Courier New" panose="02070309020205020404" pitchFamily="49" charset="0"/>
              </a:rPr>
              <a:t>getchar</a:t>
            </a:r>
            <a:r>
              <a:rPr lang="en-US" altLang="zh-CN">
                <a:ea typeface="宋体" panose="02010600030101010101" pitchFamily="2" charset="-122"/>
              </a:rPr>
              <a:t> and </a:t>
            </a:r>
            <a:r>
              <a:rPr lang="en-US" altLang="zh-CN" b="1">
                <a:latin typeface="Courier New" panose="02070309020205020404" pitchFamily="49" charset="0"/>
                <a:ea typeface="宋体" panose="02010600030101010101" pitchFamily="2" charset="-122"/>
                <a:cs typeface="Courier New" panose="02070309020205020404" pitchFamily="49" charset="0"/>
              </a:rPr>
              <a:t>putchar</a:t>
            </a:r>
          </a:p>
        </p:txBody>
      </p:sp>
      <p:sp>
        <p:nvSpPr>
          <p:cNvPr id="71683" name="Content Placeholder 2">
            <a:extLst>
              <a:ext uri="{FF2B5EF4-FFF2-40B4-BE49-F238E27FC236}">
                <a16:creationId xmlns:a16="http://schemas.microsoft.com/office/drawing/2014/main" id="{1BD62F02-D0C9-DFAF-D36B-34C140D5CA9F}"/>
              </a:ext>
            </a:extLst>
          </p:cNvPr>
          <p:cNvSpPr>
            <a:spLocks noGrp="1"/>
          </p:cNvSpPr>
          <p:nvPr>
            <p:ph idx="1"/>
          </p:nvPr>
        </p:nvSpPr>
        <p:spPr>
          <a:xfrm>
            <a:off x="685800" y="1600200"/>
            <a:ext cx="7772400" cy="4724400"/>
          </a:xfrm>
        </p:spPr>
        <p:txBody>
          <a:bodyPr/>
          <a:lstStyle/>
          <a:p>
            <a:r>
              <a:rPr lang="en-US" altLang="zh-CN" sz="2500">
                <a:ea typeface="宋体" panose="02010600030101010101" pitchFamily="2" charset="-122"/>
              </a:rPr>
              <a:t>Be careful when mixing </a:t>
            </a:r>
            <a:r>
              <a:rPr lang="en-US" altLang="zh-CN" sz="2500">
                <a:latin typeface="Courier New" panose="02070309020205020404" pitchFamily="49" charset="0"/>
                <a:ea typeface="宋体" panose="02010600030101010101" pitchFamily="2" charset="-122"/>
                <a:cs typeface="Courier New" panose="02070309020205020404" pitchFamily="49" charset="0"/>
              </a:rPr>
              <a:t>getchar</a:t>
            </a:r>
            <a:r>
              <a:rPr lang="en-US" altLang="zh-CN" sz="2500">
                <a:ea typeface="宋体" panose="02010600030101010101" pitchFamily="2" charset="-122"/>
              </a:rPr>
              <a:t> and </a:t>
            </a:r>
            <a:r>
              <a:rPr lang="en-US" altLang="zh-CN" sz="2500">
                <a:latin typeface="Courier New" panose="02070309020205020404" pitchFamily="49" charset="0"/>
                <a:ea typeface="宋体" panose="02010600030101010101" pitchFamily="2" charset="-122"/>
                <a:cs typeface="Courier New" panose="02070309020205020404" pitchFamily="49" charset="0"/>
              </a:rPr>
              <a:t>scanf</a:t>
            </a:r>
            <a:r>
              <a:rPr lang="en-US" altLang="zh-CN" sz="2500">
                <a:ea typeface="宋体" panose="02010600030101010101" pitchFamily="2" charset="-122"/>
              </a:rPr>
              <a:t>.</a:t>
            </a:r>
          </a:p>
          <a:p>
            <a:r>
              <a:rPr lang="en-US" altLang="zh-CN" sz="2500">
                <a:latin typeface="Courier New" panose="02070309020205020404" pitchFamily="49" charset="0"/>
                <a:ea typeface="宋体" panose="02010600030101010101" pitchFamily="2" charset="-122"/>
                <a:cs typeface="Courier New" panose="02070309020205020404" pitchFamily="49" charset="0"/>
              </a:rPr>
              <a:t>scanf</a:t>
            </a:r>
            <a:r>
              <a:rPr lang="en-US" altLang="zh-CN" sz="2500">
                <a:ea typeface="宋体" panose="02010600030101010101" pitchFamily="2" charset="-122"/>
              </a:rPr>
              <a:t> has a tendency to leave behind characters that it has “peeked” at but not read, including the new-line character:</a:t>
            </a:r>
          </a:p>
          <a:p>
            <a:pPr>
              <a:lnSpc>
                <a:spcPct val="80000"/>
              </a:lnSpc>
              <a:spcBef>
                <a:spcPts val="8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printf("Enter an integer: ");</a:t>
            </a:r>
          </a:p>
          <a:p>
            <a:pPr>
              <a:lnSpc>
                <a:spcPct val="80000"/>
              </a:lnSpc>
              <a:spcBef>
                <a:spcPts val="4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scanf("%d", &amp;i);</a:t>
            </a:r>
          </a:p>
          <a:p>
            <a:pPr>
              <a:lnSpc>
                <a:spcPct val="80000"/>
              </a:lnSpc>
              <a:spcBef>
                <a:spcPts val="4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printf("Enter a command: ");</a:t>
            </a:r>
          </a:p>
          <a:p>
            <a:pPr>
              <a:lnSpc>
                <a:spcPct val="80000"/>
              </a:lnSpc>
              <a:spcBef>
                <a:spcPts val="4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command = getchar();</a:t>
            </a:r>
          </a:p>
          <a:p>
            <a:pPr>
              <a:buFontTx/>
              <a:buNone/>
            </a:pPr>
            <a:r>
              <a:rPr lang="en-US" altLang="zh-CN" sz="2500">
                <a:latin typeface="Courier New" panose="02070309020205020404" pitchFamily="49" charset="0"/>
                <a:ea typeface="宋体" panose="02010600030101010101" pitchFamily="2" charset="-122"/>
                <a:cs typeface="Courier New" panose="02070309020205020404" pitchFamily="49" charset="0"/>
              </a:rPr>
              <a:t>	scanf</a:t>
            </a:r>
            <a:r>
              <a:rPr lang="en-US" altLang="zh-CN" sz="2500">
                <a:ea typeface="宋体" panose="02010600030101010101" pitchFamily="2" charset="-122"/>
              </a:rPr>
              <a:t> will leave behind any characters that weren’t consumed during the reading of </a:t>
            </a:r>
            <a:r>
              <a:rPr lang="en-US" altLang="zh-CN" sz="2500">
                <a:latin typeface="Courier New" panose="02070309020205020404" pitchFamily="49" charset="0"/>
                <a:ea typeface="宋体" panose="02010600030101010101" pitchFamily="2" charset="-122"/>
                <a:cs typeface="Courier New" panose="02070309020205020404" pitchFamily="49" charset="0"/>
              </a:rPr>
              <a:t>i</a:t>
            </a:r>
            <a:r>
              <a:rPr lang="en-US" altLang="zh-CN" sz="2500">
                <a:ea typeface="宋体" panose="02010600030101010101" pitchFamily="2" charset="-122"/>
              </a:rPr>
              <a:t>, including (but not limited to) the new-line character.</a:t>
            </a:r>
          </a:p>
          <a:p>
            <a:r>
              <a:rPr lang="en-US" altLang="zh-CN" sz="2500">
                <a:latin typeface="Courier New" panose="02070309020205020404" pitchFamily="49" charset="0"/>
                <a:ea typeface="宋体" panose="02010600030101010101" pitchFamily="2" charset="-122"/>
                <a:cs typeface="Courier New" panose="02070309020205020404" pitchFamily="49" charset="0"/>
              </a:rPr>
              <a:t>getchar</a:t>
            </a:r>
            <a:r>
              <a:rPr lang="en-US" altLang="zh-CN" sz="2500">
                <a:ea typeface="宋体" panose="02010600030101010101" pitchFamily="2" charset="-122"/>
              </a:rPr>
              <a:t> will fetch the first leftover character.</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BAF9C217-1A22-095F-4BFF-03FA332F94A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4B2B2B9-61FA-B119-16FD-47836F753F6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98FBBA-6215-FF40-AE15-6B841B862986}"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7AC43864-675A-EB81-40CB-41483CC094F5}"/>
              </a:ext>
            </a:extLst>
          </p:cNvPr>
          <p:cNvSpPr>
            <a:spLocks noGrp="1"/>
          </p:cNvSpPr>
          <p:nvPr>
            <p:ph type="title"/>
          </p:nvPr>
        </p:nvSpPr>
        <p:spPr/>
        <p:txBody>
          <a:bodyPr/>
          <a:lstStyle/>
          <a:p>
            <a:r>
              <a:rPr lang="en-US" altLang="zh-CN">
                <a:ea typeface="宋体" panose="02010600030101010101" pitchFamily="2" charset="-122"/>
              </a:rPr>
              <a:t>Program: Determining the</a:t>
            </a:r>
            <a:br>
              <a:rPr lang="en-US" altLang="zh-CN">
                <a:ea typeface="宋体" panose="02010600030101010101" pitchFamily="2" charset="-122"/>
              </a:rPr>
            </a:br>
            <a:r>
              <a:rPr lang="en-US" altLang="zh-CN">
                <a:ea typeface="宋体" panose="02010600030101010101" pitchFamily="2" charset="-122"/>
              </a:rPr>
              <a:t>Length of a Message</a:t>
            </a:r>
          </a:p>
        </p:txBody>
      </p:sp>
      <p:sp>
        <p:nvSpPr>
          <p:cNvPr id="72707" name="Content Placeholder 2">
            <a:extLst>
              <a:ext uri="{FF2B5EF4-FFF2-40B4-BE49-F238E27FC236}">
                <a16:creationId xmlns:a16="http://schemas.microsoft.com/office/drawing/2014/main" id="{9B508CEA-6D9C-1960-091D-F4239C8BBB0C}"/>
              </a:ext>
            </a:extLst>
          </p:cNvPr>
          <p:cNvSpPr>
            <a:spLocks noGrp="1"/>
          </p:cNvSpPr>
          <p:nvPr>
            <p:ph idx="1"/>
          </p:nvPr>
        </p:nvSpPr>
        <p:spPr>
          <a:xfrm>
            <a:off x="685800" y="1600200"/>
            <a:ext cx="7772400" cy="4724400"/>
          </a:xfrm>
        </p:spPr>
        <p:txBody>
          <a:bodyPr/>
          <a:lstStyle/>
          <a:p>
            <a:r>
              <a:rPr lang="en-US" altLang="zh-CN" sz="2400">
                <a:ea typeface="宋体" panose="02010600030101010101" pitchFamily="2" charset="-122"/>
              </a:rPr>
              <a:t>The </a:t>
            </a:r>
            <a:r>
              <a:rPr lang="en-US" altLang="zh-CN" sz="2400">
                <a:latin typeface="Courier New" panose="02070309020205020404" pitchFamily="49" charset="0"/>
                <a:ea typeface="宋体" panose="02010600030101010101" pitchFamily="2" charset="-122"/>
                <a:cs typeface="Courier New" panose="02070309020205020404" pitchFamily="49" charset="0"/>
              </a:rPr>
              <a:t>length.c</a:t>
            </a:r>
            <a:r>
              <a:rPr lang="en-US" altLang="zh-CN" sz="2400">
                <a:ea typeface="宋体" panose="02010600030101010101" pitchFamily="2" charset="-122"/>
              </a:rPr>
              <a:t> program displays the length of a message entered by the user:</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Enter a message: </a:t>
            </a:r>
            <a:r>
              <a:rPr lang="en-US" altLang="zh-CN" sz="2000" u="sng">
                <a:latin typeface="Courier New" panose="02070309020205020404" pitchFamily="49" charset="0"/>
                <a:ea typeface="宋体" panose="02010600030101010101" pitchFamily="2" charset="-122"/>
                <a:cs typeface="Courier New" panose="02070309020205020404" pitchFamily="49" charset="0"/>
              </a:rPr>
              <a:t>Brevity is the soul of wit.</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Your message was 27 character(s) long.</a:t>
            </a:r>
          </a:p>
          <a:p>
            <a:r>
              <a:rPr lang="en-US" altLang="zh-CN" sz="2400">
                <a:ea typeface="宋体" panose="02010600030101010101" pitchFamily="2" charset="-122"/>
              </a:rPr>
              <a:t>The length includes spaces and punctuation, but not the new-line character at the end of the message.</a:t>
            </a:r>
          </a:p>
          <a:p>
            <a:r>
              <a:rPr lang="en-US" altLang="zh-CN" sz="2400">
                <a:ea typeface="宋体" panose="02010600030101010101" pitchFamily="2" charset="-122"/>
              </a:rPr>
              <a:t>We could use either </a:t>
            </a:r>
            <a:r>
              <a:rPr lang="en-US" altLang="zh-CN" sz="2400">
                <a:latin typeface="Courier New" panose="02070309020205020404" pitchFamily="49" charset="0"/>
                <a:ea typeface="宋体" panose="02010600030101010101" pitchFamily="2" charset="-122"/>
                <a:cs typeface="Courier New" panose="02070309020205020404" pitchFamily="49" charset="0"/>
              </a:rPr>
              <a:t>scanf</a:t>
            </a:r>
            <a:r>
              <a:rPr lang="en-US" altLang="zh-CN" sz="2400">
                <a:ea typeface="宋体" panose="02010600030101010101" pitchFamily="2" charset="-122"/>
              </a:rPr>
              <a:t> or </a:t>
            </a:r>
            <a:r>
              <a:rPr lang="en-US" altLang="zh-CN" sz="2400">
                <a:latin typeface="Courier New" panose="02070309020205020404" pitchFamily="49" charset="0"/>
                <a:ea typeface="宋体" panose="02010600030101010101" pitchFamily="2" charset="-122"/>
                <a:cs typeface="Courier New" panose="02070309020205020404" pitchFamily="49" charset="0"/>
              </a:rPr>
              <a:t>getchar</a:t>
            </a:r>
            <a:r>
              <a:rPr lang="en-US" altLang="zh-CN" sz="2400">
                <a:ea typeface="宋体" panose="02010600030101010101" pitchFamily="2" charset="-122"/>
              </a:rPr>
              <a:t> to read characters; most C programmers would choose </a:t>
            </a:r>
            <a:r>
              <a:rPr lang="en-US" altLang="zh-CN" sz="2400">
                <a:latin typeface="Courier New" panose="02070309020205020404" pitchFamily="49" charset="0"/>
                <a:ea typeface="宋体" panose="02010600030101010101" pitchFamily="2" charset="-122"/>
                <a:cs typeface="Courier New" panose="02070309020205020404" pitchFamily="49" charset="0"/>
              </a:rPr>
              <a:t>getchar</a:t>
            </a:r>
            <a:r>
              <a:rPr lang="en-US" altLang="zh-CN" sz="2400">
                <a:ea typeface="宋体" panose="02010600030101010101" pitchFamily="2" charset="-122"/>
              </a:rPr>
              <a:t>.</a:t>
            </a:r>
          </a:p>
          <a:p>
            <a:r>
              <a:rPr lang="en-US" altLang="zh-CN" sz="2400">
                <a:latin typeface="Courier New" panose="02070309020205020404" pitchFamily="49" charset="0"/>
                <a:ea typeface="宋体" panose="02010600030101010101" pitchFamily="2" charset="-122"/>
                <a:cs typeface="Courier New" panose="02070309020205020404" pitchFamily="49" charset="0"/>
              </a:rPr>
              <a:t>length2.c</a:t>
            </a:r>
            <a:r>
              <a:rPr lang="en-US" altLang="zh-CN" sz="2400">
                <a:ea typeface="宋体" panose="02010600030101010101" pitchFamily="2" charset="-122"/>
              </a:rPr>
              <a:t> is a shorter program that eliminates the variable used to store the character read by </a:t>
            </a:r>
            <a:r>
              <a:rPr lang="en-US" altLang="zh-CN" sz="2400">
                <a:latin typeface="Courier New" panose="02070309020205020404" pitchFamily="49" charset="0"/>
                <a:ea typeface="宋体" panose="02010600030101010101" pitchFamily="2" charset="-122"/>
                <a:cs typeface="Courier New" panose="02070309020205020404" pitchFamily="49" charset="0"/>
              </a:rPr>
              <a:t>getchar</a:t>
            </a:r>
            <a:r>
              <a:rPr lang="en-US" altLang="zh-CN" sz="2400">
                <a:ea typeface="宋体" panose="02010600030101010101" pitchFamily="2" charset="-122"/>
              </a:rPr>
              <a:t>.</a:t>
            </a:r>
          </a:p>
        </p:txBody>
      </p:sp>
      <p:sp>
        <p:nvSpPr>
          <p:cNvPr id="4" name="Footer Placeholder 3">
            <a:extLst>
              <a:ext uri="{FF2B5EF4-FFF2-40B4-BE49-F238E27FC236}">
                <a16:creationId xmlns:a16="http://schemas.microsoft.com/office/drawing/2014/main" id="{7F774462-9578-3BAC-3D5B-D186784F213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DAC7864-7754-253E-6236-4D6C88E822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FA4120-829D-D44E-8BA4-AE20C56C376E}"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7E54216-3CF7-7FD2-D7D0-6C3233473C0D}"/>
              </a:ext>
            </a:extLst>
          </p:cNvPr>
          <p:cNvSpPr>
            <a:spLocks noGrp="1"/>
          </p:cNvSpPr>
          <p:nvPr>
            <p:ph type="title"/>
          </p:nvPr>
        </p:nvSpPr>
        <p:spPr/>
        <p:txBody>
          <a:bodyPr/>
          <a:lstStyle/>
          <a:p>
            <a:r>
              <a:rPr lang="en-US" altLang="zh-CN">
                <a:ea typeface="宋体" panose="02010600030101010101" pitchFamily="2" charset="-122"/>
              </a:rPr>
              <a:t>Integer Types</a:t>
            </a:r>
          </a:p>
        </p:txBody>
      </p:sp>
      <p:sp>
        <p:nvSpPr>
          <p:cNvPr id="18435" name="Content Placeholder 2">
            <a:extLst>
              <a:ext uri="{FF2B5EF4-FFF2-40B4-BE49-F238E27FC236}">
                <a16:creationId xmlns:a16="http://schemas.microsoft.com/office/drawing/2014/main" id="{6C29C25D-D53B-3393-CCA1-803B8D38691E}"/>
              </a:ext>
            </a:extLst>
          </p:cNvPr>
          <p:cNvSpPr>
            <a:spLocks noGrp="1"/>
          </p:cNvSpPr>
          <p:nvPr>
            <p:ph idx="1"/>
          </p:nvPr>
        </p:nvSpPr>
        <p:spPr>
          <a:xfrm>
            <a:off x="685800" y="1524000"/>
            <a:ext cx="8153400" cy="4800600"/>
          </a:xfrm>
        </p:spPr>
        <p:txBody>
          <a:bodyPr/>
          <a:lstStyle/>
          <a:p>
            <a:pPr>
              <a:tabLst>
                <a:tab pos="2011363" algn="l"/>
              </a:tabLst>
            </a:pPr>
            <a:r>
              <a:rPr lang="en-US" altLang="zh-CN" sz="2400">
                <a:ea typeface="宋体" panose="02010600030101010101" pitchFamily="2" charset="-122"/>
              </a:rPr>
              <a:t>The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type is usually 32 bits, but may be 16 bits on older CPUs.</a:t>
            </a:r>
          </a:p>
          <a:p>
            <a:pPr>
              <a:tabLst>
                <a:tab pos="2011363" algn="l"/>
              </a:tabLst>
            </a:pPr>
            <a:r>
              <a:rPr lang="en-US" altLang="zh-CN" sz="2400" b="1" i="1">
                <a:ea typeface="宋体" panose="02010600030101010101" pitchFamily="2" charset="-122"/>
              </a:rPr>
              <a:t>Long</a:t>
            </a:r>
            <a:r>
              <a:rPr lang="en-US" altLang="zh-CN" sz="2400">
                <a:ea typeface="宋体" panose="02010600030101010101" pitchFamily="2" charset="-122"/>
              </a:rPr>
              <a:t> integers may have more bits than ordinary integers; </a:t>
            </a:r>
            <a:r>
              <a:rPr lang="en-US" altLang="zh-CN" sz="2400" b="1" i="1">
                <a:ea typeface="宋体" panose="02010600030101010101" pitchFamily="2" charset="-122"/>
              </a:rPr>
              <a:t>short</a:t>
            </a:r>
            <a:r>
              <a:rPr lang="en-US" altLang="zh-CN" sz="2400">
                <a:ea typeface="宋体" panose="02010600030101010101" pitchFamily="2" charset="-122"/>
              </a:rPr>
              <a:t> integers may have fewer bits.</a:t>
            </a:r>
          </a:p>
          <a:p>
            <a:pPr>
              <a:tabLst>
                <a:tab pos="2011363" algn="l"/>
              </a:tabLst>
            </a:pPr>
            <a:r>
              <a:rPr lang="en-US" altLang="zh-CN" sz="2400">
                <a:ea typeface="宋体" panose="02010600030101010101" pitchFamily="2" charset="-122"/>
              </a:rPr>
              <a:t>The specifiers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and </a:t>
            </a:r>
            <a:r>
              <a:rPr lang="en-US" altLang="zh-CN" sz="2400">
                <a:latin typeface="Courier New" panose="02070309020205020404" pitchFamily="49" charset="0"/>
                <a:ea typeface="宋体" panose="02010600030101010101" pitchFamily="2" charset="-122"/>
                <a:cs typeface="Courier New" panose="02070309020205020404" pitchFamily="49" charset="0"/>
              </a:rPr>
              <a:t>short</a:t>
            </a:r>
            <a:r>
              <a:rPr lang="en-US" altLang="zh-CN" sz="2400">
                <a:ea typeface="宋体" panose="02010600030101010101" pitchFamily="2" charset="-122"/>
              </a:rPr>
              <a:t>, as well as </a:t>
            </a:r>
            <a:r>
              <a:rPr lang="en-US" altLang="zh-CN" sz="2400">
                <a:latin typeface="Courier New" panose="02070309020205020404" pitchFamily="49" charset="0"/>
                <a:ea typeface="宋体" panose="02010600030101010101" pitchFamily="2" charset="-122"/>
                <a:cs typeface="Courier New" panose="02070309020205020404" pitchFamily="49" charset="0"/>
              </a:rPr>
              <a:t>signed</a:t>
            </a:r>
            <a:r>
              <a:rPr lang="en-US" altLang="zh-CN" sz="2400">
                <a:ea typeface="宋体" panose="02010600030101010101" pitchFamily="2" charset="-122"/>
              </a:rPr>
              <a:t> and </a:t>
            </a:r>
            <a:r>
              <a:rPr lang="en-US" altLang="zh-CN" sz="2400">
                <a:latin typeface="Courier New" panose="02070309020205020404" pitchFamily="49" charset="0"/>
                <a:ea typeface="宋体" panose="02010600030101010101" pitchFamily="2" charset="-122"/>
                <a:cs typeface="Courier New" panose="02070309020205020404" pitchFamily="49" charset="0"/>
              </a:rPr>
              <a:t>unsigned</a:t>
            </a:r>
            <a:r>
              <a:rPr lang="en-US" altLang="zh-CN" sz="2400">
                <a:ea typeface="宋体" panose="02010600030101010101" pitchFamily="2" charset="-122"/>
              </a:rPr>
              <a:t>, can be combined with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to form integer types.</a:t>
            </a:r>
          </a:p>
          <a:p>
            <a:pPr>
              <a:tabLst>
                <a:tab pos="2011363" algn="l"/>
              </a:tabLst>
            </a:pPr>
            <a:r>
              <a:rPr lang="en-US" altLang="zh-CN" sz="2400">
                <a:ea typeface="宋体" panose="02010600030101010101" pitchFamily="2" charset="-122"/>
              </a:rPr>
              <a:t>Only six combinations produce different types:</a:t>
            </a:r>
          </a:p>
          <a:p>
            <a:pPr>
              <a:lnSpc>
                <a:spcPct val="80000"/>
              </a:lnSpc>
              <a:spcBef>
                <a:spcPts val="800"/>
              </a:spcBef>
              <a:buFontTx/>
              <a:buNone/>
              <a:tabLst>
                <a:tab pos="2011363" algn="l"/>
              </a:tabLst>
            </a:pPr>
            <a:r>
              <a:rPr lang="en-US" altLang="zh-CN" sz="2000">
                <a:latin typeface="Courier New" panose="02070309020205020404" pitchFamily="49" charset="0"/>
                <a:ea typeface="宋体" panose="02010600030101010101" pitchFamily="2" charset="-122"/>
                <a:cs typeface="Courier New" panose="02070309020205020404" pitchFamily="49" charset="0"/>
              </a:rPr>
              <a:t>	short</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	unsigned</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short</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p>
          <a:p>
            <a:pPr>
              <a:lnSpc>
                <a:spcPct val="80000"/>
              </a:lnSpc>
              <a:spcBef>
                <a:spcPts val="400"/>
              </a:spcBef>
              <a:buFontTx/>
              <a:buNone/>
              <a:tabLst>
                <a:tab pos="2011363" algn="l"/>
              </a:tabLst>
            </a:pPr>
            <a:r>
              <a:rPr lang="en-US" altLang="zh-CN" sz="2000">
                <a:latin typeface="Courier New" panose="02070309020205020404" pitchFamily="49" charset="0"/>
                <a:ea typeface="宋体" panose="02010600030101010101" pitchFamily="2" charset="-122"/>
                <a:cs typeface="Courier New" panose="02070309020205020404" pitchFamily="49" charset="0"/>
              </a:rPr>
              <a:t>	int	unsigned</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p>
          <a:p>
            <a:pPr>
              <a:lnSpc>
                <a:spcPct val="80000"/>
              </a:lnSpc>
              <a:spcBef>
                <a:spcPts val="400"/>
              </a:spcBef>
              <a:buFontTx/>
              <a:buNone/>
              <a:tabLst>
                <a:tab pos="2011363" algn="l"/>
              </a:tabLst>
            </a:pPr>
            <a:r>
              <a:rPr lang="en-US" altLang="zh-CN" sz="2000">
                <a:latin typeface="Courier New" panose="02070309020205020404" pitchFamily="49" charset="0"/>
                <a:ea typeface="宋体" panose="02010600030101010101" pitchFamily="2" charset="-122"/>
                <a:cs typeface="Courier New" panose="02070309020205020404" pitchFamily="49" charset="0"/>
              </a:rPr>
              <a:t>	long</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	unsigned</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long</a:t>
            </a:r>
            <a:r>
              <a:rPr lang="en-US" altLang="zh-CN" sz="2000">
                <a:ea typeface="宋体" panose="02010600030101010101" pitchFamily="2" charset="-122"/>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p>
          <a:p>
            <a:pPr>
              <a:tabLst>
                <a:tab pos="2011363" algn="l"/>
              </a:tabLst>
            </a:pPr>
            <a:r>
              <a:rPr lang="en-US" altLang="zh-CN" sz="2400">
                <a:ea typeface="宋体" panose="02010600030101010101" pitchFamily="2" charset="-122"/>
              </a:rPr>
              <a:t>The order of the specifiers doesn’t matter. Also, the word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can be dropped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can be abbreviated to just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a:t>
            </a:r>
          </a:p>
        </p:txBody>
      </p:sp>
      <p:sp>
        <p:nvSpPr>
          <p:cNvPr id="4" name="Footer Placeholder 3">
            <a:extLst>
              <a:ext uri="{FF2B5EF4-FFF2-40B4-BE49-F238E27FC236}">
                <a16:creationId xmlns:a16="http://schemas.microsoft.com/office/drawing/2014/main" id="{31C288EC-E486-5852-3B96-0A18E0A3171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60E2873-C50E-CDA2-785D-CCF25C12A2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53A819-FC11-614A-84B1-11244343EFB3}"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F8B123CE-ECB6-AE34-ADDD-6DA1D3D6A4ED}"/>
              </a:ext>
            </a:extLst>
          </p:cNvPr>
          <p:cNvSpPr>
            <a:spLocks noGrp="1"/>
          </p:cNvSpPr>
          <p:nvPr>
            <p:ph idx="1"/>
          </p:nvPr>
        </p:nvSpPr>
        <p:spPr>
          <a:xfrm>
            <a:off x="685800" y="762000"/>
            <a:ext cx="8153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length.c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Determines the length of a message */</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char ch;</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len = 0;</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a message: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ch = getchar();</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while (ch != '\n')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len++;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ch = getchar();</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printf("Your message was %d character(s) long.\n", len);</a:t>
            </a:r>
          </a:p>
          <a:p>
            <a:pPr>
              <a:lnSpc>
                <a:spcPct val="6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B90745A8-E2B1-0288-49B5-150F9F2954C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277E683-AAC2-A930-89F6-818DEF646DF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531ABD-6123-E043-B39A-495EA29FDDAF}"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4EEEA403-5DAE-5DD0-556E-0C5DC98915D9}"/>
              </a:ext>
            </a:extLst>
          </p:cNvPr>
          <p:cNvSpPr>
            <a:spLocks noGrp="1"/>
          </p:cNvSpPr>
          <p:nvPr>
            <p:ph idx="1"/>
          </p:nvPr>
        </p:nvSpPr>
        <p:spPr>
          <a:xfrm>
            <a:off x="685800" y="762000"/>
            <a:ext cx="8153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length2.c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Determines the length of a message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len = 0;</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a message: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while (getchar() != '\n')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len++;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printf("Your message was %d character(s) long.\n", len);</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endParaRPr lang="en-US" altLang="zh-CN" sz="16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437936A1-1E95-2C03-DE61-D02473C7933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D373316-411C-0D90-6547-539A752DF35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AB7FE5-5365-9B40-A5ED-66E59E48F263}"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AEED1B05-4B79-5B9B-AB0E-523EBF987AF0}"/>
              </a:ext>
            </a:extLst>
          </p:cNvPr>
          <p:cNvSpPr>
            <a:spLocks noGrp="1"/>
          </p:cNvSpPr>
          <p:nvPr>
            <p:ph type="title"/>
          </p:nvPr>
        </p:nvSpPr>
        <p:spPr/>
        <p:txBody>
          <a:bodyPr/>
          <a:lstStyle/>
          <a:p>
            <a:r>
              <a:rPr lang="en-US" altLang="zh-CN">
                <a:ea typeface="宋体" panose="02010600030101010101" pitchFamily="2" charset="-122"/>
              </a:rPr>
              <a:t>Type Conversion</a:t>
            </a:r>
          </a:p>
        </p:txBody>
      </p:sp>
      <p:sp>
        <p:nvSpPr>
          <p:cNvPr id="3" name="Content Placeholder 2">
            <a:extLst>
              <a:ext uri="{FF2B5EF4-FFF2-40B4-BE49-F238E27FC236}">
                <a16:creationId xmlns:a16="http://schemas.microsoft.com/office/drawing/2014/main" id="{0600C22F-819B-5784-9F59-8AE9AB9A1097}"/>
              </a:ext>
            </a:extLst>
          </p:cNvPr>
          <p:cNvSpPr>
            <a:spLocks noGrp="1"/>
          </p:cNvSpPr>
          <p:nvPr>
            <p:ph idx="1"/>
          </p:nvPr>
        </p:nvSpPr>
        <p:spPr/>
        <p:txBody>
          <a:bodyPr/>
          <a:lstStyle/>
          <a:p>
            <a:pPr>
              <a:defRPr/>
            </a:pPr>
            <a:r>
              <a:rPr lang="en-US" sz="2600" dirty="0"/>
              <a:t>For a computer to perform an arithmetic operation, the operands must usually be of the same size (the same number of bits) and be stored in the same way. </a:t>
            </a:r>
          </a:p>
          <a:p>
            <a:pPr>
              <a:defRPr/>
            </a:pPr>
            <a:r>
              <a:rPr lang="en-US" sz="2600" dirty="0"/>
              <a:t>When operands of different types are mixed in expressions, the C compiler may have to generate instructions that change the types of some operands so that hardware will be able to evaluate the expression.</a:t>
            </a:r>
          </a:p>
          <a:p>
            <a:pPr lvl="1">
              <a:defRPr/>
            </a:pPr>
            <a:r>
              <a:rPr lang="en-US" sz="2200" dirty="0">
                <a:ea typeface="+mn-ea"/>
                <a:cs typeface="+mn-cs"/>
              </a:rPr>
              <a:t>If we add a 16-bit </a:t>
            </a:r>
            <a:r>
              <a:rPr lang="en-US" sz="2200" dirty="0">
                <a:latin typeface="Courier New" pitchFamily="49" charset="0"/>
                <a:ea typeface="+mn-ea"/>
                <a:cs typeface="Courier New" pitchFamily="49" charset="0"/>
              </a:rPr>
              <a:t>short</a:t>
            </a:r>
            <a:r>
              <a:rPr lang="en-US" sz="2200" dirty="0">
                <a:ea typeface="+mn-ea"/>
                <a:cs typeface="+mn-cs"/>
              </a:rPr>
              <a:t> and a 32-bit </a:t>
            </a:r>
            <a:r>
              <a:rPr lang="en-US" sz="2200" dirty="0" err="1">
                <a:latin typeface="Courier New" pitchFamily="49" charset="0"/>
                <a:ea typeface="+mn-ea"/>
                <a:cs typeface="Courier New" pitchFamily="49" charset="0"/>
              </a:rPr>
              <a:t>int</a:t>
            </a:r>
            <a:r>
              <a:rPr lang="en-US" sz="2200" dirty="0">
                <a:ea typeface="+mn-ea"/>
                <a:cs typeface="+mn-cs"/>
              </a:rPr>
              <a:t>, the compiler will arrange for the </a:t>
            </a:r>
            <a:r>
              <a:rPr lang="en-US" sz="2200" dirty="0">
                <a:latin typeface="Courier New" pitchFamily="49" charset="0"/>
                <a:ea typeface="+mn-ea"/>
                <a:cs typeface="Courier New" pitchFamily="49" charset="0"/>
              </a:rPr>
              <a:t>short</a:t>
            </a:r>
            <a:r>
              <a:rPr lang="en-US" sz="2200" dirty="0">
                <a:ea typeface="+mn-ea"/>
                <a:cs typeface="+mn-cs"/>
              </a:rPr>
              <a:t> value to be converted to 32 bits.</a:t>
            </a:r>
          </a:p>
          <a:p>
            <a:pPr lvl="1">
              <a:defRPr/>
            </a:pPr>
            <a:r>
              <a:rPr lang="en-US" sz="2200" dirty="0"/>
              <a:t>If we add an </a:t>
            </a:r>
            <a:r>
              <a:rPr lang="en-US" sz="2200" dirty="0" err="1">
                <a:latin typeface="Courier New" pitchFamily="49" charset="0"/>
                <a:cs typeface="Courier New" pitchFamily="49" charset="0"/>
              </a:rPr>
              <a:t>int</a:t>
            </a:r>
            <a:r>
              <a:rPr lang="en-US" sz="2200" dirty="0"/>
              <a:t> and a </a:t>
            </a:r>
            <a:r>
              <a:rPr lang="en-US" sz="2200" dirty="0">
                <a:latin typeface="Courier New" pitchFamily="49" charset="0"/>
                <a:cs typeface="Courier New" pitchFamily="49" charset="0"/>
              </a:rPr>
              <a:t>float</a:t>
            </a:r>
            <a:r>
              <a:rPr lang="en-US" sz="2200" dirty="0"/>
              <a:t>, the compiler will arrange for the </a:t>
            </a:r>
            <a:r>
              <a:rPr lang="en-US" sz="2200" dirty="0" err="1">
                <a:latin typeface="Courier New" pitchFamily="49" charset="0"/>
                <a:cs typeface="Courier New" pitchFamily="49" charset="0"/>
              </a:rPr>
              <a:t>int</a:t>
            </a:r>
            <a:r>
              <a:rPr lang="en-US" sz="2200" dirty="0"/>
              <a:t> to be converted to </a:t>
            </a:r>
            <a:r>
              <a:rPr lang="en-US" sz="2200" dirty="0">
                <a:latin typeface="Courier New" pitchFamily="49" charset="0"/>
                <a:cs typeface="Courier New" pitchFamily="49" charset="0"/>
              </a:rPr>
              <a:t>float</a:t>
            </a:r>
            <a:r>
              <a:rPr lang="en-US" sz="2200" dirty="0"/>
              <a:t> format.</a:t>
            </a:r>
          </a:p>
        </p:txBody>
      </p:sp>
      <p:sp>
        <p:nvSpPr>
          <p:cNvPr id="4" name="Footer Placeholder 3">
            <a:extLst>
              <a:ext uri="{FF2B5EF4-FFF2-40B4-BE49-F238E27FC236}">
                <a16:creationId xmlns:a16="http://schemas.microsoft.com/office/drawing/2014/main" id="{E387EB18-19F8-21FC-F67E-1873959ECBA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27B61ED-9F96-D605-CBF8-C99F0C5704B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A6A7D2-BED9-FD4E-A3D9-CD2162D24067}"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C8226997-8FED-ADD4-C6F6-F482A5F33F2A}"/>
              </a:ext>
            </a:extLst>
          </p:cNvPr>
          <p:cNvSpPr>
            <a:spLocks noGrp="1"/>
          </p:cNvSpPr>
          <p:nvPr>
            <p:ph type="title"/>
          </p:nvPr>
        </p:nvSpPr>
        <p:spPr/>
        <p:txBody>
          <a:bodyPr/>
          <a:lstStyle/>
          <a:p>
            <a:r>
              <a:rPr lang="en-US" altLang="zh-CN">
                <a:ea typeface="宋体" panose="02010600030101010101" pitchFamily="2" charset="-122"/>
              </a:rPr>
              <a:t>Type Conversion</a:t>
            </a:r>
          </a:p>
        </p:txBody>
      </p:sp>
      <p:sp>
        <p:nvSpPr>
          <p:cNvPr id="76803" name="Content Placeholder 2">
            <a:extLst>
              <a:ext uri="{FF2B5EF4-FFF2-40B4-BE49-F238E27FC236}">
                <a16:creationId xmlns:a16="http://schemas.microsoft.com/office/drawing/2014/main" id="{E38EA534-A6CB-2FF0-3950-A791F0A38D2B}"/>
              </a:ext>
            </a:extLst>
          </p:cNvPr>
          <p:cNvSpPr>
            <a:spLocks noGrp="1"/>
          </p:cNvSpPr>
          <p:nvPr>
            <p:ph idx="1"/>
          </p:nvPr>
        </p:nvSpPr>
        <p:spPr/>
        <p:txBody>
          <a:bodyPr/>
          <a:lstStyle/>
          <a:p>
            <a:r>
              <a:rPr lang="en-US" altLang="zh-CN">
                <a:ea typeface="宋体" panose="02010600030101010101" pitchFamily="2" charset="-122"/>
              </a:rPr>
              <a:t>Because the compiler handles these conversions automatically, without the programmer’s involvement, they’re known as </a:t>
            </a:r>
            <a:r>
              <a:rPr lang="en-US" altLang="zh-CN" b="1" i="1">
                <a:ea typeface="宋体" panose="02010600030101010101" pitchFamily="2" charset="-122"/>
              </a:rPr>
              <a:t>implicit conversions.</a:t>
            </a:r>
          </a:p>
          <a:p>
            <a:r>
              <a:rPr lang="en-US" altLang="zh-CN">
                <a:ea typeface="宋体" panose="02010600030101010101" pitchFamily="2" charset="-122"/>
              </a:rPr>
              <a:t>C also allows the programmer to perform </a:t>
            </a:r>
            <a:r>
              <a:rPr lang="en-US" altLang="zh-CN" b="1" i="1">
                <a:ea typeface="宋体" panose="02010600030101010101" pitchFamily="2" charset="-122"/>
              </a:rPr>
              <a:t>explicit conversions,</a:t>
            </a:r>
            <a:r>
              <a:rPr lang="en-US" altLang="zh-CN">
                <a:ea typeface="宋体" panose="02010600030101010101" pitchFamily="2" charset="-122"/>
              </a:rPr>
              <a:t> using the cast operator.</a:t>
            </a:r>
          </a:p>
          <a:p>
            <a:r>
              <a:rPr lang="en-US" altLang="zh-CN">
                <a:ea typeface="宋体" panose="02010600030101010101" pitchFamily="2" charset="-122"/>
              </a:rPr>
              <a:t>The rules for performing implicit conversions are somewhat complex, primarily because C has so many different arithmetic types.</a:t>
            </a:r>
          </a:p>
        </p:txBody>
      </p:sp>
      <p:sp>
        <p:nvSpPr>
          <p:cNvPr id="4" name="Footer Placeholder 3">
            <a:extLst>
              <a:ext uri="{FF2B5EF4-FFF2-40B4-BE49-F238E27FC236}">
                <a16:creationId xmlns:a16="http://schemas.microsoft.com/office/drawing/2014/main" id="{DC0CB7F6-DE08-8063-E3F6-691E244403C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33AF976-B540-EC62-9BCE-EA7AF170B9D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9FF0F0-DFB5-A24C-88FC-37D5F45C80DF}"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EA5BBD03-EBBD-FF39-04C3-4F0DB59D7278}"/>
              </a:ext>
            </a:extLst>
          </p:cNvPr>
          <p:cNvSpPr>
            <a:spLocks noGrp="1"/>
          </p:cNvSpPr>
          <p:nvPr>
            <p:ph type="title"/>
          </p:nvPr>
        </p:nvSpPr>
        <p:spPr/>
        <p:txBody>
          <a:bodyPr/>
          <a:lstStyle/>
          <a:p>
            <a:r>
              <a:rPr lang="en-US" altLang="zh-CN">
                <a:ea typeface="宋体" panose="02010600030101010101" pitchFamily="2" charset="-122"/>
              </a:rPr>
              <a:t>Type Conversion</a:t>
            </a:r>
          </a:p>
        </p:txBody>
      </p:sp>
      <p:sp>
        <p:nvSpPr>
          <p:cNvPr id="3" name="Content Placeholder 2">
            <a:extLst>
              <a:ext uri="{FF2B5EF4-FFF2-40B4-BE49-F238E27FC236}">
                <a16:creationId xmlns:a16="http://schemas.microsoft.com/office/drawing/2014/main" id="{5EE87A6F-E185-B4B8-BCC6-B28BC7D3FFB3}"/>
              </a:ext>
            </a:extLst>
          </p:cNvPr>
          <p:cNvSpPr>
            <a:spLocks noGrp="1"/>
          </p:cNvSpPr>
          <p:nvPr>
            <p:ph idx="1"/>
          </p:nvPr>
        </p:nvSpPr>
        <p:spPr/>
        <p:txBody>
          <a:bodyPr/>
          <a:lstStyle/>
          <a:p>
            <a:pPr>
              <a:defRPr/>
            </a:pPr>
            <a:r>
              <a:rPr lang="en-US" sz="2700" dirty="0"/>
              <a:t>Implicit conversions are performed:</a:t>
            </a:r>
          </a:p>
          <a:p>
            <a:pPr lvl="1">
              <a:defRPr/>
            </a:pPr>
            <a:r>
              <a:rPr lang="en-US" sz="2300" dirty="0">
                <a:ea typeface="+mn-ea"/>
                <a:cs typeface="+mn-cs"/>
              </a:rPr>
              <a:t>When the operands in an arithmetic or logical expression don’t have the same type. (C performs what are known as the </a:t>
            </a:r>
            <a:r>
              <a:rPr lang="en-US" sz="2300" b="1" i="1" dirty="0">
                <a:ea typeface="+mn-ea"/>
                <a:cs typeface="+mn-cs"/>
              </a:rPr>
              <a:t>usual arithmetic conversions.</a:t>
            </a:r>
            <a:r>
              <a:rPr lang="en-US" sz="2300" dirty="0">
                <a:ea typeface="+mn-ea"/>
                <a:cs typeface="+mn-cs"/>
              </a:rPr>
              <a:t>)</a:t>
            </a:r>
          </a:p>
          <a:p>
            <a:pPr lvl="1">
              <a:defRPr/>
            </a:pPr>
            <a:r>
              <a:rPr lang="en-US" sz="2300" dirty="0">
                <a:ea typeface="+mn-ea"/>
                <a:cs typeface="+mn-cs"/>
              </a:rPr>
              <a:t>When the type of the expression on the right side of an assignment doesn’t match the type of the variable on the left side.</a:t>
            </a:r>
          </a:p>
          <a:p>
            <a:pPr lvl="1">
              <a:defRPr/>
            </a:pPr>
            <a:r>
              <a:rPr lang="en-US" sz="2300" dirty="0">
                <a:ea typeface="+mn-ea"/>
                <a:cs typeface="+mn-cs"/>
              </a:rPr>
              <a:t>When the type of an argument in a function call doesn’t match the type of the corresponding parameter.</a:t>
            </a:r>
          </a:p>
          <a:p>
            <a:pPr lvl="1">
              <a:defRPr/>
            </a:pPr>
            <a:r>
              <a:rPr lang="en-US" sz="2300" dirty="0">
                <a:ea typeface="+mn-ea"/>
                <a:cs typeface="+mn-cs"/>
              </a:rPr>
              <a:t>When the type of the expression in a </a:t>
            </a:r>
            <a:r>
              <a:rPr lang="en-US" sz="2300" dirty="0">
                <a:latin typeface="Courier New" pitchFamily="49" charset="0"/>
                <a:ea typeface="+mn-ea"/>
                <a:cs typeface="Courier New" pitchFamily="49" charset="0"/>
              </a:rPr>
              <a:t>return</a:t>
            </a:r>
            <a:r>
              <a:rPr lang="en-US" sz="2300" dirty="0">
                <a:ea typeface="+mn-ea"/>
                <a:cs typeface="+mn-cs"/>
              </a:rPr>
              <a:t> statement doesn’t match the function’s return type.</a:t>
            </a:r>
          </a:p>
          <a:p>
            <a:pPr>
              <a:defRPr/>
            </a:pPr>
            <a:r>
              <a:rPr lang="en-US" sz="2700" dirty="0"/>
              <a:t>Chapter 9 discusses the last two cases.</a:t>
            </a:r>
          </a:p>
          <a:p>
            <a:pPr>
              <a:defRPr/>
            </a:pPr>
            <a:endParaRPr lang="en-US" dirty="0"/>
          </a:p>
        </p:txBody>
      </p:sp>
      <p:sp>
        <p:nvSpPr>
          <p:cNvPr id="4" name="Footer Placeholder 3">
            <a:extLst>
              <a:ext uri="{FF2B5EF4-FFF2-40B4-BE49-F238E27FC236}">
                <a16:creationId xmlns:a16="http://schemas.microsoft.com/office/drawing/2014/main" id="{7A2052B4-C7E6-C793-0832-BA7C114DC564}"/>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0C4B402-9C55-82B4-D51A-B056085603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3D42F5-DA69-AA4C-B27C-FBB4A71D62B3}"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D319AB38-9ADF-A5C0-59D1-BA4DA112700C}"/>
              </a:ext>
            </a:extLst>
          </p:cNvPr>
          <p:cNvSpPr>
            <a:spLocks noGrp="1"/>
          </p:cNvSpPr>
          <p:nvPr>
            <p:ph type="title"/>
          </p:nvPr>
        </p:nvSpPr>
        <p:spPr/>
        <p:txBody>
          <a:bodyPr/>
          <a:lstStyle/>
          <a:p>
            <a:r>
              <a:rPr lang="en-US" altLang="zh-CN">
                <a:ea typeface="宋体" panose="02010600030101010101" pitchFamily="2" charset="-122"/>
              </a:rPr>
              <a:t>The Usual Arithmetic Conversions</a:t>
            </a:r>
          </a:p>
        </p:txBody>
      </p:sp>
      <p:sp>
        <p:nvSpPr>
          <p:cNvPr id="78851" name="Content Placeholder 2">
            <a:extLst>
              <a:ext uri="{FF2B5EF4-FFF2-40B4-BE49-F238E27FC236}">
                <a16:creationId xmlns:a16="http://schemas.microsoft.com/office/drawing/2014/main" id="{B061191F-A1EB-45FD-C4BB-DF126D71919E}"/>
              </a:ext>
            </a:extLst>
          </p:cNvPr>
          <p:cNvSpPr>
            <a:spLocks noGrp="1"/>
          </p:cNvSpPr>
          <p:nvPr>
            <p:ph idx="1"/>
          </p:nvPr>
        </p:nvSpPr>
        <p:spPr>
          <a:xfrm>
            <a:off x="685800" y="1524000"/>
            <a:ext cx="8001000" cy="4800600"/>
          </a:xfrm>
        </p:spPr>
        <p:txBody>
          <a:bodyPr/>
          <a:lstStyle/>
          <a:p>
            <a:r>
              <a:rPr lang="en-US" altLang="zh-CN" sz="2400">
                <a:ea typeface="宋体" panose="02010600030101010101" pitchFamily="2" charset="-122"/>
              </a:rPr>
              <a:t>The usual arithmetic conversions are applied to the operands of most binary operators.</a:t>
            </a:r>
          </a:p>
          <a:p>
            <a:r>
              <a:rPr lang="en-US" altLang="zh-CN" sz="2400">
                <a:ea typeface="宋体" panose="02010600030101010101" pitchFamily="2" charset="-122"/>
              </a:rPr>
              <a:t>If </a:t>
            </a:r>
            <a:r>
              <a:rPr lang="en-US" altLang="zh-CN" sz="2400">
                <a:latin typeface="Courier New" panose="02070309020205020404" pitchFamily="49" charset="0"/>
                <a:ea typeface="宋体" panose="02010600030101010101" pitchFamily="2" charset="-122"/>
                <a:cs typeface="Courier New" panose="02070309020205020404" pitchFamily="49" charset="0"/>
              </a:rPr>
              <a:t>f</a:t>
            </a:r>
            <a:r>
              <a:rPr lang="en-US" altLang="zh-CN" sz="2400">
                <a:ea typeface="宋体" panose="02010600030101010101" pitchFamily="2" charset="-122"/>
              </a:rPr>
              <a:t> has type </a:t>
            </a:r>
            <a:r>
              <a:rPr lang="en-US" altLang="zh-CN" sz="2400">
                <a:latin typeface="Courier New" panose="02070309020205020404" pitchFamily="49" charset="0"/>
                <a:ea typeface="宋体" panose="02010600030101010101" pitchFamily="2" charset="-122"/>
                <a:cs typeface="Courier New" panose="02070309020205020404" pitchFamily="49" charset="0"/>
              </a:rPr>
              <a:t>float</a:t>
            </a:r>
            <a:r>
              <a:rPr lang="en-US" altLang="zh-CN" sz="2400">
                <a:ea typeface="宋体" panose="02010600030101010101" pitchFamily="2" charset="-122"/>
              </a:rPr>
              <a:t> and </a:t>
            </a:r>
            <a:r>
              <a:rPr lang="en-US" altLang="zh-CN" sz="2400">
                <a:latin typeface="Courier New" panose="02070309020205020404" pitchFamily="49" charset="0"/>
                <a:ea typeface="宋体" panose="02010600030101010101" pitchFamily="2" charset="-122"/>
                <a:cs typeface="Courier New" panose="02070309020205020404" pitchFamily="49" charset="0"/>
              </a:rPr>
              <a:t>i</a:t>
            </a:r>
            <a:r>
              <a:rPr lang="en-US" altLang="zh-CN" sz="2400">
                <a:ea typeface="宋体" panose="02010600030101010101" pitchFamily="2" charset="-122"/>
              </a:rPr>
              <a:t> has type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the usual arithmetic conversions will be applied to the operands in the expression </a:t>
            </a:r>
            <a:r>
              <a:rPr lang="en-US" altLang="zh-CN" sz="2400">
                <a:latin typeface="Courier New" panose="02070309020205020404" pitchFamily="49" charset="0"/>
                <a:ea typeface="宋体" panose="02010600030101010101" pitchFamily="2" charset="-122"/>
                <a:cs typeface="Courier New" panose="02070309020205020404" pitchFamily="49" charset="0"/>
              </a:rPr>
              <a:t>f</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a:t>
            </a:r>
            <a:r>
              <a:rPr lang="en-US" altLang="zh-CN" sz="2400">
                <a:ea typeface="宋体" panose="02010600030101010101" pitchFamily="2" charset="-122"/>
              </a:rPr>
              <a:t>.</a:t>
            </a:r>
          </a:p>
          <a:p>
            <a:r>
              <a:rPr lang="en-US" altLang="zh-CN" sz="2400">
                <a:ea typeface="宋体" panose="02010600030101010101" pitchFamily="2" charset="-122"/>
              </a:rPr>
              <a:t>Clearly it’s safer to convert </a:t>
            </a:r>
            <a:r>
              <a:rPr lang="en-US" altLang="zh-CN" sz="2400">
                <a:latin typeface="Courier New" panose="02070309020205020404" pitchFamily="49" charset="0"/>
                <a:ea typeface="宋体" panose="02010600030101010101" pitchFamily="2" charset="-122"/>
                <a:cs typeface="Courier New" panose="02070309020205020404" pitchFamily="49" charset="0"/>
              </a:rPr>
              <a:t>i</a:t>
            </a:r>
            <a:r>
              <a:rPr lang="en-US" altLang="zh-CN" sz="2400">
                <a:ea typeface="宋体" panose="02010600030101010101" pitchFamily="2" charset="-122"/>
              </a:rPr>
              <a:t> to type </a:t>
            </a:r>
            <a:r>
              <a:rPr lang="en-US" altLang="zh-CN" sz="2400">
                <a:latin typeface="Courier New" panose="02070309020205020404" pitchFamily="49" charset="0"/>
                <a:ea typeface="宋体" panose="02010600030101010101" pitchFamily="2" charset="-122"/>
                <a:cs typeface="Courier New" panose="02070309020205020404" pitchFamily="49" charset="0"/>
              </a:rPr>
              <a:t>float</a:t>
            </a:r>
            <a:r>
              <a:rPr lang="en-US" altLang="zh-CN" sz="2400">
                <a:ea typeface="宋体" panose="02010600030101010101" pitchFamily="2" charset="-122"/>
              </a:rPr>
              <a:t> (matching </a:t>
            </a:r>
            <a:r>
              <a:rPr lang="en-US" altLang="zh-CN" sz="2400">
                <a:latin typeface="Courier New" panose="02070309020205020404" pitchFamily="49" charset="0"/>
                <a:ea typeface="宋体" panose="02010600030101010101" pitchFamily="2" charset="-122"/>
                <a:cs typeface="Courier New" panose="02070309020205020404" pitchFamily="49" charset="0"/>
              </a:rPr>
              <a:t>f</a:t>
            </a:r>
            <a:r>
              <a:rPr lang="en-US" altLang="zh-CN" sz="2400">
                <a:ea typeface="宋体" panose="02010600030101010101" pitchFamily="2" charset="-122"/>
              </a:rPr>
              <a:t>’s type) rather than convert </a:t>
            </a:r>
            <a:r>
              <a:rPr lang="en-US" altLang="zh-CN" sz="2400">
                <a:latin typeface="Courier New" panose="02070309020205020404" pitchFamily="49" charset="0"/>
                <a:ea typeface="宋体" panose="02010600030101010101" pitchFamily="2" charset="-122"/>
                <a:cs typeface="Courier New" panose="02070309020205020404" pitchFamily="49" charset="0"/>
              </a:rPr>
              <a:t>f</a:t>
            </a:r>
            <a:r>
              <a:rPr lang="en-US" altLang="zh-CN" sz="2400">
                <a:ea typeface="宋体" panose="02010600030101010101" pitchFamily="2" charset="-122"/>
              </a:rPr>
              <a:t> to type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r>
              <a:rPr lang="en-US" altLang="zh-CN" sz="2400">
                <a:ea typeface="宋体" panose="02010600030101010101" pitchFamily="2" charset="-122"/>
              </a:rPr>
              <a:t> (matching </a:t>
            </a:r>
            <a:r>
              <a:rPr lang="en-US" altLang="zh-CN" sz="2400">
                <a:latin typeface="Courier New" panose="02070309020205020404" pitchFamily="49" charset="0"/>
                <a:ea typeface="宋体" panose="02010600030101010101" pitchFamily="2" charset="-122"/>
                <a:cs typeface="Courier New" panose="02070309020205020404" pitchFamily="49" charset="0"/>
              </a:rPr>
              <a:t>i</a:t>
            </a:r>
            <a:r>
              <a:rPr lang="en-US" altLang="zh-CN" sz="2400">
                <a:ea typeface="宋体" panose="02010600030101010101" pitchFamily="2" charset="-122"/>
              </a:rPr>
              <a:t>’s type).</a:t>
            </a:r>
          </a:p>
          <a:p>
            <a:pPr lvl="1"/>
            <a:r>
              <a:rPr lang="en-US" altLang="zh-CN" sz="2000">
                <a:ea typeface="宋体" panose="02010600030101010101" pitchFamily="2" charset="-122"/>
              </a:rPr>
              <a:t>When an integer is converted to </a:t>
            </a:r>
            <a:r>
              <a:rPr lang="en-US" altLang="zh-CN" sz="2000">
                <a:latin typeface="Courier New" panose="02070309020205020404" pitchFamily="49" charset="0"/>
                <a:ea typeface="宋体" panose="02010600030101010101" pitchFamily="2" charset="-122"/>
                <a:cs typeface="Courier New" panose="02070309020205020404" pitchFamily="49" charset="0"/>
              </a:rPr>
              <a:t>float</a:t>
            </a:r>
            <a:r>
              <a:rPr lang="en-US" altLang="zh-CN" sz="2000">
                <a:ea typeface="宋体" panose="02010600030101010101" pitchFamily="2" charset="-122"/>
              </a:rPr>
              <a:t>, the worst that can happen is a minor loss of precision. </a:t>
            </a:r>
          </a:p>
          <a:p>
            <a:pPr lvl="1"/>
            <a:r>
              <a:rPr lang="en-US" altLang="zh-CN" sz="2000">
                <a:ea typeface="宋体" panose="02010600030101010101" pitchFamily="2" charset="-122"/>
              </a:rPr>
              <a:t>Converting a floating-point number to </a:t>
            </a:r>
            <a:r>
              <a:rPr lang="en-US" altLang="zh-CN" sz="2000">
                <a:latin typeface="Courier New" panose="02070309020205020404" pitchFamily="49" charset="0"/>
                <a:ea typeface="宋体" panose="02010600030101010101" pitchFamily="2" charset="-122"/>
                <a:cs typeface="Courier New" panose="02070309020205020404" pitchFamily="49" charset="0"/>
              </a:rPr>
              <a:t>int</a:t>
            </a:r>
            <a:r>
              <a:rPr lang="en-US" altLang="zh-CN" sz="2000">
                <a:ea typeface="宋体" panose="02010600030101010101" pitchFamily="2" charset="-122"/>
              </a:rPr>
              <a:t>, on the other hand, causes the fractional part of the number to be lost. Worse still, the result will be meaningless if the original number is larger than the largest possible integer or smaller than the smallest integer.</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BB86820C-C1AE-0B6F-D259-56777F3A03E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F483DEB-B353-0BE4-726C-9E8137DF13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D37C6C-97C8-154E-BB92-E666CECF2593}"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C99878D-A25B-A2D5-615B-5B7D519772D4}"/>
              </a:ext>
            </a:extLst>
          </p:cNvPr>
          <p:cNvSpPr>
            <a:spLocks noGrp="1"/>
          </p:cNvSpPr>
          <p:nvPr>
            <p:ph type="title"/>
          </p:nvPr>
        </p:nvSpPr>
        <p:spPr/>
        <p:txBody>
          <a:bodyPr/>
          <a:lstStyle/>
          <a:p>
            <a:r>
              <a:rPr lang="en-US" altLang="zh-CN">
                <a:ea typeface="宋体" panose="02010600030101010101" pitchFamily="2" charset="-122"/>
              </a:rPr>
              <a:t>The Usual Arithmetic Conversions</a:t>
            </a:r>
          </a:p>
        </p:txBody>
      </p:sp>
      <p:sp>
        <p:nvSpPr>
          <p:cNvPr id="3" name="Content Placeholder 2">
            <a:extLst>
              <a:ext uri="{FF2B5EF4-FFF2-40B4-BE49-F238E27FC236}">
                <a16:creationId xmlns:a16="http://schemas.microsoft.com/office/drawing/2014/main" id="{9078860B-FCD2-3107-C42B-C4D56FFBCC30}"/>
              </a:ext>
            </a:extLst>
          </p:cNvPr>
          <p:cNvSpPr>
            <a:spLocks noGrp="1"/>
          </p:cNvSpPr>
          <p:nvPr>
            <p:ph idx="1"/>
          </p:nvPr>
        </p:nvSpPr>
        <p:spPr/>
        <p:txBody>
          <a:bodyPr/>
          <a:lstStyle/>
          <a:p>
            <a:pPr>
              <a:defRPr/>
            </a:pPr>
            <a:r>
              <a:rPr lang="en-US" sz="2300" dirty="0"/>
              <a:t>Strategy behind the usual arithmetic conversions: convert operands to the “narrowest” type that will safely accommodate both values.</a:t>
            </a:r>
          </a:p>
          <a:p>
            <a:pPr>
              <a:defRPr/>
            </a:pPr>
            <a:r>
              <a:rPr lang="en-US" sz="2300" dirty="0"/>
              <a:t>Operand types can often be made to match by converting the operand of the narrower type to the type of the other operand (this act is known as </a:t>
            </a:r>
            <a:r>
              <a:rPr lang="en-US" sz="2300" b="1" i="1" dirty="0"/>
              <a:t>promotion</a:t>
            </a:r>
            <a:r>
              <a:rPr lang="en-US" sz="2300" dirty="0"/>
              <a:t>).</a:t>
            </a:r>
          </a:p>
          <a:p>
            <a:pPr>
              <a:defRPr/>
            </a:pPr>
            <a:r>
              <a:rPr lang="en-US" sz="2300" dirty="0"/>
              <a:t>Common promotions include the </a:t>
            </a:r>
            <a:r>
              <a:rPr lang="en-US" sz="2300" b="1" i="1" dirty="0"/>
              <a:t>integral promotions, </a:t>
            </a:r>
            <a:r>
              <a:rPr lang="en-US" sz="2300" dirty="0"/>
              <a:t>which convert a character or short integer to type </a:t>
            </a:r>
            <a:r>
              <a:rPr lang="en-US" sz="2300" dirty="0" err="1">
                <a:latin typeface="Courier New" pitchFamily="49" charset="0"/>
                <a:cs typeface="Courier New" pitchFamily="49" charset="0"/>
              </a:rPr>
              <a:t>int</a:t>
            </a:r>
            <a:r>
              <a:rPr lang="en-US" sz="2300" dirty="0"/>
              <a:t> (or to </a:t>
            </a:r>
            <a:r>
              <a:rPr lang="en-US" sz="2300" dirty="0">
                <a:latin typeface="Courier New" pitchFamily="49" charset="0"/>
                <a:cs typeface="Courier New" pitchFamily="49" charset="0"/>
              </a:rPr>
              <a:t>unsigned</a:t>
            </a:r>
            <a:r>
              <a:rPr lang="en-US" sz="2300" dirty="0"/>
              <a:t> </a:t>
            </a:r>
            <a:r>
              <a:rPr lang="en-US" sz="2300" dirty="0" err="1">
                <a:latin typeface="Courier New" pitchFamily="49" charset="0"/>
                <a:cs typeface="Courier New" pitchFamily="49" charset="0"/>
              </a:rPr>
              <a:t>int</a:t>
            </a:r>
            <a:r>
              <a:rPr lang="en-US" sz="2300" dirty="0"/>
              <a:t> in some cases).</a:t>
            </a:r>
          </a:p>
          <a:p>
            <a:pPr>
              <a:defRPr/>
            </a:pPr>
            <a:r>
              <a:rPr lang="en-US" sz="2300" dirty="0"/>
              <a:t>The rules for performing the usual arithmetic conversions can be divided into two cases:</a:t>
            </a:r>
          </a:p>
          <a:p>
            <a:pPr lvl="1">
              <a:spcBef>
                <a:spcPts val="300"/>
              </a:spcBef>
              <a:defRPr/>
            </a:pPr>
            <a:r>
              <a:rPr lang="en-US" sz="1900" dirty="0">
                <a:ea typeface="+mn-ea"/>
                <a:cs typeface="+mn-cs"/>
              </a:rPr>
              <a:t>The type of either operand is a floating type. </a:t>
            </a:r>
          </a:p>
          <a:p>
            <a:pPr lvl="1">
              <a:spcBef>
                <a:spcPts val="300"/>
              </a:spcBef>
              <a:defRPr/>
            </a:pPr>
            <a:r>
              <a:rPr lang="en-US" sz="1900" dirty="0">
                <a:ea typeface="+mn-ea"/>
                <a:cs typeface="+mn-cs"/>
              </a:rPr>
              <a:t>Neither operand type is a floating type.</a:t>
            </a:r>
            <a:endParaRPr lang="en-US" sz="1900" dirty="0"/>
          </a:p>
        </p:txBody>
      </p:sp>
      <p:sp>
        <p:nvSpPr>
          <p:cNvPr id="4" name="Footer Placeholder 3">
            <a:extLst>
              <a:ext uri="{FF2B5EF4-FFF2-40B4-BE49-F238E27FC236}">
                <a16:creationId xmlns:a16="http://schemas.microsoft.com/office/drawing/2014/main" id="{4A0CA4E9-A0E9-58C4-E251-CE4C1C08F7E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03B8C84-90E4-E06B-9562-B8AEB4B5C73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5BB616-6B17-FA46-96C9-7FC8379E2F84}"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10B0DB04-930F-F1D8-B136-00B721848CA7}"/>
              </a:ext>
            </a:extLst>
          </p:cNvPr>
          <p:cNvSpPr>
            <a:spLocks noGrp="1"/>
          </p:cNvSpPr>
          <p:nvPr>
            <p:ph type="title"/>
          </p:nvPr>
        </p:nvSpPr>
        <p:spPr/>
        <p:txBody>
          <a:bodyPr/>
          <a:lstStyle/>
          <a:p>
            <a:r>
              <a:rPr lang="en-US" altLang="zh-CN">
                <a:ea typeface="宋体" panose="02010600030101010101" pitchFamily="2" charset="-122"/>
              </a:rPr>
              <a:t>The Usual Arithmetic Conversions</a:t>
            </a:r>
          </a:p>
        </p:txBody>
      </p:sp>
      <p:sp>
        <p:nvSpPr>
          <p:cNvPr id="3" name="Content Placeholder 2">
            <a:extLst>
              <a:ext uri="{FF2B5EF4-FFF2-40B4-BE49-F238E27FC236}">
                <a16:creationId xmlns:a16="http://schemas.microsoft.com/office/drawing/2014/main" id="{9101E94A-BEBC-AD35-FE40-D506D427F0F7}"/>
              </a:ext>
            </a:extLst>
          </p:cNvPr>
          <p:cNvSpPr>
            <a:spLocks noGrp="1"/>
          </p:cNvSpPr>
          <p:nvPr>
            <p:ph idx="1"/>
          </p:nvPr>
        </p:nvSpPr>
        <p:spPr/>
        <p:txBody>
          <a:bodyPr/>
          <a:lstStyle/>
          <a:p>
            <a:pPr>
              <a:defRPr/>
            </a:pPr>
            <a:r>
              <a:rPr lang="en-US" b="1" i="1" dirty="0"/>
              <a:t>The type of either operand is a floating type.</a:t>
            </a:r>
          </a:p>
          <a:p>
            <a:pPr lvl="1">
              <a:defRPr/>
            </a:pPr>
            <a:r>
              <a:rPr lang="en-US" dirty="0">
                <a:ea typeface="+mn-ea"/>
                <a:cs typeface="+mn-cs"/>
              </a:rPr>
              <a:t>If one operand has type </a:t>
            </a:r>
            <a:r>
              <a:rPr lang="en-US" dirty="0">
                <a:latin typeface="Courier New" pitchFamily="49" charset="0"/>
                <a:ea typeface="+mn-ea"/>
                <a:cs typeface="Courier New" pitchFamily="49" charset="0"/>
              </a:rPr>
              <a:t>long</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then convert the other operand to type </a:t>
            </a:r>
            <a:r>
              <a:rPr lang="en-US" dirty="0">
                <a:latin typeface="Courier New" pitchFamily="49" charset="0"/>
                <a:ea typeface="+mn-ea"/>
                <a:cs typeface="Courier New" pitchFamily="49" charset="0"/>
              </a:rPr>
              <a:t>long</a:t>
            </a:r>
            <a:r>
              <a:rPr lang="en-US" dirty="0">
                <a:ea typeface="+mn-ea"/>
                <a:cs typeface="+mn-cs"/>
              </a:rPr>
              <a:t> </a:t>
            </a:r>
            <a:r>
              <a:rPr lang="en-US" dirty="0">
                <a:latin typeface="Courier New" pitchFamily="49" charset="0"/>
                <a:ea typeface="+mn-ea"/>
                <a:cs typeface="Courier New" pitchFamily="49" charset="0"/>
              </a:rPr>
              <a:t>double</a:t>
            </a:r>
            <a:r>
              <a:rPr lang="en-US" dirty="0">
                <a:ea typeface="+mn-ea"/>
                <a:cs typeface="+mn-cs"/>
              </a:rPr>
              <a:t>. </a:t>
            </a:r>
          </a:p>
          <a:p>
            <a:pPr lvl="1">
              <a:defRPr/>
            </a:pPr>
            <a:r>
              <a:rPr lang="en-US" dirty="0">
                <a:ea typeface="+mn-ea"/>
                <a:cs typeface="+mn-cs"/>
              </a:rPr>
              <a:t>Otherwise, if one operand has type </a:t>
            </a:r>
            <a:r>
              <a:rPr lang="en-US" dirty="0">
                <a:latin typeface="Courier New" pitchFamily="49" charset="0"/>
                <a:ea typeface="+mn-ea"/>
                <a:cs typeface="Courier New" pitchFamily="49" charset="0"/>
              </a:rPr>
              <a:t>double</a:t>
            </a:r>
            <a:r>
              <a:rPr lang="en-US" dirty="0">
                <a:ea typeface="+mn-ea"/>
                <a:cs typeface="+mn-cs"/>
              </a:rPr>
              <a:t>, convert the other operand to type </a:t>
            </a:r>
            <a:r>
              <a:rPr lang="en-US" dirty="0">
                <a:latin typeface="Courier New" pitchFamily="49" charset="0"/>
                <a:ea typeface="+mn-ea"/>
                <a:cs typeface="Courier New" pitchFamily="49" charset="0"/>
              </a:rPr>
              <a:t>double</a:t>
            </a:r>
            <a:r>
              <a:rPr lang="en-US" dirty="0">
                <a:ea typeface="+mn-ea"/>
                <a:cs typeface="+mn-cs"/>
              </a:rPr>
              <a:t>. </a:t>
            </a:r>
          </a:p>
          <a:p>
            <a:pPr lvl="1">
              <a:defRPr/>
            </a:pPr>
            <a:r>
              <a:rPr lang="en-US" dirty="0">
                <a:ea typeface="+mn-ea"/>
                <a:cs typeface="+mn-cs"/>
              </a:rPr>
              <a:t>Otherwise, if one operand has type </a:t>
            </a:r>
            <a:r>
              <a:rPr lang="en-US" dirty="0">
                <a:latin typeface="Courier New" pitchFamily="49" charset="0"/>
                <a:ea typeface="+mn-ea"/>
                <a:cs typeface="Courier New" pitchFamily="49" charset="0"/>
              </a:rPr>
              <a:t>float</a:t>
            </a:r>
            <a:r>
              <a:rPr lang="en-US" dirty="0">
                <a:ea typeface="+mn-ea"/>
                <a:cs typeface="+mn-cs"/>
              </a:rPr>
              <a:t>, convert the other operand to type </a:t>
            </a:r>
            <a:r>
              <a:rPr lang="en-US" dirty="0">
                <a:latin typeface="Courier New" pitchFamily="49" charset="0"/>
                <a:ea typeface="+mn-ea"/>
                <a:cs typeface="Courier New" pitchFamily="49" charset="0"/>
              </a:rPr>
              <a:t>float</a:t>
            </a:r>
            <a:r>
              <a:rPr lang="en-US" dirty="0">
                <a:ea typeface="+mn-ea"/>
                <a:cs typeface="+mn-cs"/>
              </a:rPr>
              <a:t>. </a:t>
            </a:r>
          </a:p>
          <a:p>
            <a:pPr>
              <a:defRPr/>
            </a:pPr>
            <a:r>
              <a:rPr lang="en-US" dirty="0"/>
              <a:t>Example: If one operand has type </a:t>
            </a:r>
            <a:r>
              <a:rPr lang="en-US" dirty="0">
                <a:latin typeface="Courier New" pitchFamily="49" charset="0"/>
                <a:cs typeface="Courier New" pitchFamily="49" charset="0"/>
              </a:rPr>
              <a:t>long</a:t>
            </a:r>
            <a:r>
              <a:rPr lang="en-US" dirty="0"/>
              <a:t> </a:t>
            </a:r>
            <a:r>
              <a:rPr lang="en-US" dirty="0" err="1">
                <a:latin typeface="Courier New" pitchFamily="49" charset="0"/>
                <a:cs typeface="Courier New" pitchFamily="49" charset="0"/>
              </a:rPr>
              <a:t>int</a:t>
            </a:r>
            <a:r>
              <a:rPr lang="en-US" dirty="0"/>
              <a:t> and the other has type </a:t>
            </a:r>
            <a:r>
              <a:rPr lang="en-US" dirty="0">
                <a:latin typeface="Courier New" pitchFamily="49" charset="0"/>
                <a:cs typeface="Courier New" pitchFamily="49" charset="0"/>
              </a:rPr>
              <a:t>double</a:t>
            </a:r>
            <a:r>
              <a:rPr lang="en-US" dirty="0"/>
              <a:t>, the </a:t>
            </a:r>
            <a:r>
              <a:rPr lang="en-US" dirty="0">
                <a:latin typeface="Courier New" pitchFamily="49" charset="0"/>
                <a:cs typeface="Courier New" pitchFamily="49" charset="0"/>
              </a:rPr>
              <a:t>long</a:t>
            </a:r>
            <a:r>
              <a:rPr lang="en-US" dirty="0"/>
              <a:t> </a:t>
            </a:r>
            <a:r>
              <a:rPr lang="en-US" dirty="0" err="1">
                <a:latin typeface="Courier New" pitchFamily="49" charset="0"/>
                <a:cs typeface="Courier New" pitchFamily="49" charset="0"/>
              </a:rPr>
              <a:t>int</a:t>
            </a:r>
            <a:r>
              <a:rPr lang="en-US" dirty="0"/>
              <a:t> operand is converted to </a:t>
            </a:r>
            <a:r>
              <a:rPr lang="en-US" dirty="0">
                <a:latin typeface="Courier New" pitchFamily="49" charset="0"/>
                <a:cs typeface="Courier New" pitchFamily="49" charset="0"/>
              </a:rPr>
              <a:t>double</a:t>
            </a:r>
            <a:r>
              <a:rPr lang="en-US" dirty="0"/>
              <a:t>.</a:t>
            </a:r>
          </a:p>
        </p:txBody>
      </p:sp>
      <p:sp>
        <p:nvSpPr>
          <p:cNvPr id="4" name="Footer Placeholder 3">
            <a:extLst>
              <a:ext uri="{FF2B5EF4-FFF2-40B4-BE49-F238E27FC236}">
                <a16:creationId xmlns:a16="http://schemas.microsoft.com/office/drawing/2014/main" id="{E651A76F-9CAD-730C-6F8F-BB88F6FCBB3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5D3267C-A1C6-E528-4A81-1B0CC2E9F48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7854B5-712A-AE45-B12E-C8EF4B99571C}"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6F572ED2-4F4B-A66B-3AA2-A3C9B220EC30}"/>
              </a:ext>
            </a:extLst>
          </p:cNvPr>
          <p:cNvSpPr>
            <a:spLocks noGrp="1"/>
          </p:cNvSpPr>
          <p:nvPr>
            <p:ph type="title"/>
          </p:nvPr>
        </p:nvSpPr>
        <p:spPr/>
        <p:txBody>
          <a:bodyPr/>
          <a:lstStyle/>
          <a:p>
            <a:r>
              <a:rPr lang="en-US" altLang="zh-CN">
                <a:ea typeface="宋体" panose="02010600030101010101" pitchFamily="2" charset="-122"/>
              </a:rPr>
              <a:t>The Usual Arithmetic Conversions</a:t>
            </a:r>
          </a:p>
        </p:txBody>
      </p:sp>
      <p:sp>
        <p:nvSpPr>
          <p:cNvPr id="81923" name="Content Placeholder 2">
            <a:extLst>
              <a:ext uri="{FF2B5EF4-FFF2-40B4-BE49-F238E27FC236}">
                <a16:creationId xmlns:a16="http://schemas.microsoft.com/office/drawing/2014/main" id="{CD938F14-E2F1-15BE-CEF2-36255DAA555E}"/>
              </a:ext>
            </a:extLst>
          </p:cNvPr>
          <p:cNvSpPr>
            <a:spLocks noGrp="1"/>
          </p:cNvSpPr>
          <p:nvPr>
            <p:ph idx="1"/>
          </p:nvPr>
        </p:nvSpPr>
        <p:spPr/>
        <p:txBody>
          <a:bodyPr/>
          <a:lstStyle/>
          <a:p>
            <a:r>
              <a:rPr lang="en-US" altLang="zh-CN" b="1" i="1">
                <a:ea typeface="宋体" panose="02010600030101010101" pitchFamily="2" charset="-122"/>
              </a:rPr>
              <a:t>Neither operand type is a floating type.</a:t>
            </a:r>
            <a:r>
              <a:rPr lang="en-US" altLang="zh-CN">
                <a:ea typeface="宋体" panose="02010600030101010101" pitchFamily="2" charset="-122"/>
              </a:rPr>
              <a:t> First perform integral promotion on both operands.</a:t>
            </a:r>
          </a:p>
          <a:p>
            <a:r>
              <a:rPr lang="en-US" altLang="zh-CN">
                <a:ea typeface="宋体" panose="02010600030101010101" pitchFamily="2" charset="-122"/>
              </a:rPr>
              <a:t>Then use the following diagram to promote the operand whose type is narrower:</a:t>
            </a:r>
          </a:p>
          <a:p>
            <a:pPr algn="ct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unsigned</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p>
          <a:p>
            <a:pPr algn="ctr">
              <a:lnSpc>
                <a:spcPct val="80000"/>
              </a:lnSpc>
              <a:spcBef>
                <a:spcPts val="600"/>
              </a:spcBef>
              <a:buFontTx/>
              <a:buNone/>
            </a:pPr>
            <a:endParaRPr lang="en-US" altLang="zh-CN" sz="2400">
              <a:ea typeface="宋体" panose="02010600030101010101" pitchFamily="2" charset="-122"/>
            </a:endParaRPr>
          </a:p>
          <a:p>
            <a:pPr algn="ct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long</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p>
          <a:p>
            <a:pPr algn="ctr">
              <a:lnSpc>
                <a:spcPct val="80000"/>
              </a:lnSpc>
              <a:spcBef>
                <a:spcPts val="60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a:p>
            <a:pPr algn="ct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unsigned</a:t>
            </a:r>
            <a:r>
              <a:rPr lang="en-US" altLang="zh-CN" sz="2400">
                <a:ea typeface="宋体" panose="02010600030101010101" pitchFamily="2" charset="-122"/>
              </a:rPr>
              <a:t> </a:t>
            </a:r>
            <a:r>
              <a:rPr lang="en-US" altLang="zh-CN" sz="2400">
                <a:latin typeface="Courier New" panose="02070309020205020404" pitchFamily="49" charset="0"/>
                <a:ea typeface="宋体" panose="02010600030101010101" pitchFamily="2" charset="-122"/>
                <a:cs typeface="Courier New" panose="02070309020205020404" pitchFamily="49" charset="0"/>
              </a:rPr>
              <a:t>int</a:t>
            </a:r>
          </a:p>
          <a:p>
            <a:pPr algn="ctr">
              <a:lnSpc>
                <a:spcPct val="80000"/>
              </a:lnSpc>
              <a:spcBef>
                <a:spcPts val="600"/>
              </a:spcBef>
              <a:buFontTx/>
              <a:buNone/>
            </a:pPr>
            <a:endParaRPr lang="en-US" altLang="zh-CN" sz="2400">
              <a:ea typeface="宋体" panose="02010600030101010101" pitchFamily="2" charset="-122"/>
            </a:endParaRPr>
          </a:p>
          <a:p>
            <a:pPr algn="ct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int</a:t>
            </a:r>
            <a:endParaRPr lang="en-US" altLang="zh-CN">
              <a:ea typeface="宋体" panose="02010600030101010101" pitchFamily="2" charset="-122"/>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84B4B27A-4F2A-A68C-2A86-DF8016AE7AC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B473E65-4953-6252-6A38-00474C97975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CA31BD-54AD-464F-9D7F-203BA7A04638}" type="slidenum">
              <a:rPr lang="en-US" altLang="zh-CN" sz="1200">
                <a:latin typeface="Arial" panose="020B0604020202020204" pitchFamily="34" charset="0"/>
              </a:rPr>
              <a:pPr/>
              <a:t>68</a:t>
            </a:fld>
            <a:endParaRPr lang="en-US" altLang="zh-CN" sz="1800"/>
          </a:p>
        </p:txBody>
      </p:sp>
      <p:cxnSp>
        <p:nvCxnSpPr>
          <p:cNvPr id="81926" name="Straight Arrow Connector 6">
            <a:extLst>
              <a:ext uri="{FF2B5EF4-FFF2-40B4-BE49-F238E27FC236}">
                <a16:creationId xmlns:a16="http://schemas.microsoft.com/office/drawing/2014/main" id="{46DA7926-806D-BA4E-0502-B0A3272FA493}"/>
              </a:ext>
            </a:extLst>
          </p:cNvPr>
          <p:cNvCxnSpPr>
            <a:cxnSpLocks noChangeShapeType="1"/>
          </p:cNvCxnSpPr>
          <p:nvPr/>
        </p:nvCxnSpPr>
        <p:spPr bwMode="auto">
          <a:xfrm rot="5400000" flipH="1" flipV="1">
            <a:off x="4420394" y="4026694"/>
            <a:ext cx="304800"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81927" name="Straight Arrow Connector 7">
            <a:extLst>
              <a:ext uri="{FF2B5EF4-FFF2-40B4-BE49-F238E27FC236}">
                <a16:creationId xmlns:a16="http://schemas.microsoft.com/office/drawing/2014/main" id="{4384303A-3C85-B290-720E-4B8AC3355AB6}"/>
              </a:ext>
            </a:extLst>
          </p:cNvPr>
          <p:cNvCxnSpPr>
            <a:cxnSpLocks noChangeShapeType="1"/>
          </p:cNvCxnSpPr>
          <p:nvPr/>
        </p:nvCxnSpPr>
        <p:spPr bwMode="auto">
          <a:xfrm rot="5400000" flipH="1" flipV="1">
            <a:off x="4418807" y="4787106"/>
            <a:ext cx="304800" cy="158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81928" name="Straight Arrow Connector 8">
            <a:extLst>
              <a:ext uri="{FF2B5EF4-FFF2-40B4-BE49-F238E27FC236}">
                <a16:creationId xmlns:a16="http://schemas.microsoft.com/office/drawing/2014/main" id="{A1540B87-2176-7E04-3131-EB437C9F9F28}"/>
              </a:ext>
            </a:extLst>
          </p:cNvPr>
          <p:cNvCxnSpPr>
            <a:cxnSpLocks noChangeShapeType="1"/>
          </p:cNvCxnSpPr>
          <p:nvPr/>
        </p:nvCxnSpPr>
        <p:spPr bwMode="auto">
          <a:xfrm rot="5400000" flipH="1" flipV="1">
            <a:off x="4433094" y="5498306"/>
            <a:ext cx="304800"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864C128A-8FF7-E27E-C81B-3B2FF05290E2}"/>
              </a:ext>
            </a:extLst>
          </p:cNvPr>
          <p:cNvSpPr>
            <a:spLocks noGrp="1"/>
          </p:cNvSpPr>
          <p:nvPr>
            <p:ph type="title"/>
          </p:nvPr>
        </p:nvSpPr>
        <p:spPr/>
        <p:txBody>
          <a:bodyPr/>
          <a:lstStyle/>
          <a:p>
            <a:r>
              <a:rPr lang="en-US" altLang="zh-CN">
                <a:ea typeface="宋体" panose="02010600030101010101" pitchFamily="2" charset="-122"/>
              </a:rPr>
              <a:t>The Usual Arithmetic Conversions</a:t>
            </a:r>
          </a:p>
        </p:txBody>
      </p:sp>
      <p:sp>
        <p:nvSpPr>
          <p:cNvPr id="82947" name="Content Placeholder 2">
            <a:extLst>
              <a:ext uri="{FF2B5EF4-FFF2-40B4-BE49-F238E27FC236}">
                <a16:creationId xmlns:a16="http://schemas.microsoft.com/office/drawing/2014/main" id="{7ED5EA96-3BE5-EFFE-2D41-F0F194D19432}"/>
              </a:ext>
            </a:extLst>
          </p:cNvPr>
          <p:cNvSpPr>
            <a:spLocks noGrp="1"/>
          </p:cNvSpPr>
          <p:nvPr>
            <p:ph idx="1"/>
          </p:nvPr>
        </p:nvSpPr>
        <p:spPr/>
        <p:txBody>
          <a:bodyPr/>
          <a:lstStyle/>
          <a:p>
            <a:r>
              <a:rPr lang="en-US" altLang="zh-CN">
                <a:ea typeface="宋体" panose="02010600030101010101" pitchFamily="2" charset="-122"/>
              </a:rPr>
              <a:t>When a signed operand is combined with an unsigned operand, the signed operand is converted to an unsigned value.</a:t>
            </a:r>
          </a:p>
          <a:p>
            <a:r>
              <a:rPr lang="en-US" altLang="zh-CN">
                <a:ea typeface="宋体" panose="02010600030101010101" pitchFamily="2" charset="-122"/>
              </a:rPr>
              <a:t>This rule can cause obscure programming errors.</a:t>
            </a:r>
          </a:p>
          <a:p>
            <a:r>
              <a:rPr lang="en-US" altLang="zh-CN">
                <a:ea typeface="宋体" panose="02010600030101010101" pitchFamily="2" charset="-122"/>
              </a:rPr>
              <a:t>It’s best to use unsigned integers as little as possible and, especially, never mix them with signed integers.</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A256D0C-C35D-8673-5065-718904022BF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E10DA11-2FFB-9D89-92D2-BDB10E507A1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9B7E7C-9F06-FB45-B673-E5CFB62AECA5}"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438E8A4-1145-4779-04AF-B905C7EF70E2}"/>
              </a:ext>
            </a:extLst>
          </p:cNvPr>
          <p:cNvSpPr>
            <a:spLocks noGrp="1"/>
          </p:cNvSpPr>
          <p:nvPr>
            <p:ph type="title"/>
          </p:nvPr>
        </p:nvSpPr>
        <p:spPr/>
        <p:txBody>
          <a:bodyPr/>
          <a:lstStyle/>
          <a:p>
            <a:r>
              <a:rPr lang="en-US" altLang="zh-CN">
                <a:ea typeface="宋体" panose="02010600030101010101" pitchFamily="2" charset="-122"/>
              </a:rPr>
              <a:t>Integer Types</a:t>
            </a:r>
          </a:p>
        </p:txBody>
      </p:sp>
      <p:sp>
        <p:nvSpPr>
          <p:cNvPr id="3" name="Content Placeholder 2">
            <a:extLst>
              <a:ext uri="{FF2B5EF4-FFF2-40B4-BE49-F238E27FC236}">
                <a16:creationId xmlns:a16="http://schemas.microsoft.com/office/drawing/2014/main" id="{2AF84072-3CC7-E3A1-1DEE-0AC7990CE104}"/>
              </a:ext>
            </a:extLst>
          </p:cNvPr>
          <p:cNvSpPr>
            <a:spLocks noGrp="1"/>
          </p:cNvSpPr>
          <p:nvPr>
            <p:ph idx="1"/>
          </p:nvPr>
        </p:nvSpPr>
        <p:spPr/>
        <p:txBody>
          <a:bodyPr/>
          <a:lstStyle/>
          <a:p>
            <a:pPr>
              <a:defRPr/>
            </a:pPr>
            <a:r>
              <a:rPr lang="en-US" dirty="0"/>
              <a:t>The range of values represented by each of the six integer types varies from one machine to another. </a:t>
            </a:r>
          </a:p>
          <a:p>
            <a:pPr marL="342900" lvl="1" indent="-342900">
              <a:buFontTx/>
              <a:buChar char="•"/>
              <a:defRPr/>
            </a:pPr>
            <a:r>
              <a:rPr lang="en-US" sz="2800" dirty="0"/>
              <a:t>However, the </a:t>
            </a:r>
            <a:r>
              <a:rPr lang="en-US" sz="2800" dirty="0">
                <a:ea typeface="+mn-ea"/>
                <a:cs typeface="+mn-cs"/>
              </a:rPr>
              <a:t>C standard requires that </a:t>
            </a:r>
            <a:r>
              <a:rPr lang="en-US" sz="2800" dirty="0">
                <a:latin typeface="Courier New" pitchFamily="49" charset="0"/>
                <a:ea typeface="+mn-ea"/>
                <a:cs typeface="Courier New" pitchFamily="49" charset="0"/>
              </a:rPr>
              <a:t>short</a:t>
            </a:r>
            <a:r>
              <a:rPr lang="en-US" sz="2800" dirty="0">
                <a:ea typeface="+mn-ea"/>
                <a:cs typeface="+mn-cs"/>
              </a:rPr>
              <a:t> </a:t>
            </a:r>
            <a:r>
              <a:rPr lang="en-US" sz="2800" dirty="0" err="1">
                <a:latin typeface="Courier New" pitchFamily="49" charset="0"/>
                <a:ea typeface="+mn-ea"/>
                <a:cs typeface="Courier New" pitchFamily="49" charset="0"/>
              </a:rPr>
              <a:t>int</a:t>
            </a:r>
            <a:r>
              <a:rPr lang="en-US" sz="2800" dirty="0">
                <a:ea typeface="+mn-ea"/>
                <a:cs typeface="+mn-cs"/>
              </a:rPr>
              <a:t>, </a:t>
            </a:r>
            <a:r>
              <a:rPr lang="en-US" sz="2800" dirty="0" err="1">
                <a:latin typeface="Courier New" pitchFamily="49" charset="0"/>
                <a:ea typeface="+mn-ea"/>
                <a:cs typeface="Courier New" pitchFamily="49" charset="0"/>
              </a:rPr>
              <a:t>int</a:t>
            </a:r>
            <a:r>
              <a:rPr lang="en-US" sz="2800" dirty="0">
                <a:ea typeface="+mn-ea"/>
                <a:cs typeface="+mn-cs"/>
              </a:rPr>
              <a:t>, and </a:t>
            </a:r>
            <a:r>
              <a:rPr lang="en-US" sz="2800" dirty="0">
                <a:latin typeface="Courier New" pitchFamily="49" charset="0"/>
                <a:ea typeface="+mn-ea"/>
                <a:cs typeface="Courier New" pitchFamily="49" charset="0"/>
              </a:rPr>
              <a:t>long</a:t>
            </a:r>
            <a:r>
              <a:rPr lang="en-US" sz="2800" dirty="0">
                <a:ea typeface="+mn-ea"/>
                <a:cs typeface="+mn-cs"/>
              </a:rPr>
              <a:t> </a:t>
            </a:r>
            <a:r>
              <a:rPr lang="en-US" sz="2800" dirty="0" err="1">
                <a:latin typeface="Courier New" pitchFamily="49" charset="0"/>
                <a:ea typeface="+mn-ea"/>
                <a:cs typeface="Courier New" pitchFamily="49" charset="0"/>
              </a:rPr>
              <a:t>int</a:t>
            </a:r>
            <a:r>
              <a:rPr lang="en-US" sz="2800" dirty="0">
                <a:ea typeface="+mn-ea"/>
                <a:cs typeface="+mn-cs"/>
              </a:rPr>
              <a:t> must each cover a certain minimum range of values.</a:t>
            </a:r>
          </a:p>
          <a:p>
            <a:pPr marL="342900" lvl="1" indent="-342900">
              <a:buFontTx/>
              <a:buChar char="•"/>
              <a:defRPr/>
            </a:pPr>
            <a:r>
              <a:rPr lang="en-US" sz="2800" dirty="0">
                <a:ea typeface="+mn-ea"/>
                <a:cs typeface="+mn-cs"/>
              </a:rPr>
              <a:t>Also, </a:t>
            </a:r>
            <a:r>
              <a:rPr lang="en-US" sz="2800" dirty="0" err="1">
                <a:latin typeface="Courier New" pitchFamily="49" charset="0"/>
                <a:ea typeface="+mn-ea"/>
                <a:cs typeface="Courier New" pitchFamily="49" charset="0"/>
              </a:rPr>
              <a:t>int</a:t>
            </a:r>
            <a:r>
              <a:rPr lang="en-US" sz="2800" dirty="0">
                <a:ea typeface="+mn-ea"/>
                <a:cs typeface="+mn-cs"/>
              </a:rPr>
              <a:t> must not be shorter than </a:t>
            </a:r>
            <a:r>
              <a:rPr lang="en-US" sz="2800" dirty="0">
                <a:latin typeface="Courier New" pitchFamily="49" charset="0"/>
                <a:ea typeface="+mn-ea"/>
                <a:cs typeface="Courier New" pitchFamily="49" charset="0"/>
              </a:rPr>
              <a:t>short</a:t>
            </a:r>
            <a:r>
              <a:rPr lang="en-US" sz="2800" dirty="0">
                <a:ea typeface="+mn-ea"/>
                <a:cs typeface="+mn-cs"/>
              </a:rPr>
              <a:t> </a:t>
            </a:r>
            <a:r>
              <a:rPr lang="en-US" sz="2800" dirty="0" err="1">
                <a:latin typeface="Courier New" pitchFamily="49" charset="0"/>
                <a:ea typeface="+mn-ea"/>
                <a:cs typeface="Courier New" pitchFamily="49" charset="0"/>
              </a:rPr>
              <a:t>int</a:t>
            </a:r>
            <a:r>
              <a:rPr lang="en-US" sz="2800" dirty="0">
                <a:ea typeface="+mn-ea"/>
                <a:cs typeface="+mn-cs"/>
              </a:rPr>
              <a:t>, and </a:t>
            </a:r>
            <a:r>
              <a:rPr lang="en-US" sz="2800" dirty="0">
                <a:latin typeface="Courier New" pitchFamily="49" charset="0"/>
                <a:ea typeface="+mn-ea"/>
                <a:cs typeface="Courier New" pitchFamily="49" charset="0"/>
              </a:rPr>
              <a:t>long</a:t>
            </a:r>
            <a:r>
              <a:rPr lang="en-US" sz="2800" dirty="0">
                <a:ea typeface="+mn-ea"/>
                <a:cs typeface="+mn-cs"/>
              </a:rPr>
              <a:t> </a:t>
            </a:r>
            <a:r>
              <a:rPr lang="en-US" sz="2800" dirty="0" err="1">
                <a:latin typeface="Courier New" pitchFamily="49" charset="0"/>
                <a:ea typeface="+mn-ea"/>
                <a:cs typeface="Courier New" pitchFamily="49" charset="0"/>
              </a:rPr>
              <a:t>int</a:t>
            </a:r>
            <a:r>
              <a:rPr lang="en-US" sz="2800" dirty="0">
                <a:ea typeface="+mn-ea"/>
                <a:cs typeface="+mn-cs"/>
              </a:rPr>
              <a:t> must not be shorter than </a:t>
            </a:r>
            <a:r>
              <a:rPr lang="en-US" sz="2800" dirty="0">
                <a:latin typeface="Courier New" pitchFamily="49" charset="0"/>
                <a:ea typeface="+mn-ea"/>
                <a:cs typeface="Courier New" pitchFamily="49" charset="0"/>
              </a:rPr>
              <a:t>int</a:t>
            </a:r>
            <a:r>
              <a:rPr lang="en-US" sz="2800" dirty="0">
                <a:ea typeface="+mn-ea"/>
                <a:cs typeface="+mn-cs"/>
              </a:rPr>
              <a:t>.</a:t>
            </a:r>
          </a:p>
          <a:p>
            <a:pPr>
              <a:defRPr/>
            </a:pPr>
            <a:endParaRPr lang="en-US" dirty="0"/>
          </a:p>
        </p:txBody>
      </p:sp>
      <p:sp>
        <p:nvSpPr>
          <p:cNvPr id="4" name="Footer Placeholder 3">
            <a:extLst>
              <a:ext uri="{FF2B5EF4-FFF2-40B4-BE49-F238E27FC236}">
                <a16:creationId xmlns:a16="http://schemas.microsoft.com/office/drawing/2014/main" id="{87B785C0-CD07-174D-B206-DE216C6322D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16AF7C1-FC31-EAB8-216D-A06611A274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E0664C-C3D7-554B-BEF0-205E5ED7AC28}"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5CB989EC-13F1-2E29-6310-75693A730E61}"/>
              </a:ext>
            </a:extLst>
          </p:cNvPr>
          <p:cNvSpPr>
            <a:spLocks noGrp="1"/>
          </p:cNvSpPr>
          <p:nvPr>
            <p:ph type="title"/>
          </p:nvPr>
        </p:nvSpPr>
        <p:spPr/>
        <p:txBody>
          <a:bodyPr/>
          <a:lstStyle/>
          <a:p>
            <a:r>
              <a:rPr lang="en-US" altLang="zh-CN">
                <a:ea typeface="宋体" panose="02010600030101010101" pitchFamily="2" charset="-122"/>
              </a:rPr>
              <a:t>The Usual Arithmetic Conversions</a:t>
            </a:r>
          </a:p>
        </p:txBody>
      </p:sp>
      <p:sp>
        <p:nvSpPr>
          <p:cNvPr id="83971" name="Content Placeholder 2">
            <a:extLst>
              <a:ext uri="{FF2B5EF4-FFF2-40B4-BE49-F238E27FC236}">
                <a16:creationId xmlns:a16="http://schemas.microsoft.com/office/drawing/2014/main" id="{350A2525-B6B5-42C6-7EA3-8FE56EB184A5}"/>
              </a:ext>
            </a:extLst>
          </p:cNvPr>
          <p:cNvSpPr>
            <a:spLocks noGrp="1"/>
          </p:cNvSpPr>
          <p:nvPr>
            <p:ph idx="1"/>
          </p:nvPr>
        </p:nvSpPr>
        <p:spPr/>
        <p:txBody>
          <a:bodyPr/>
          <a:lstStyle/>
          <a:p>
            <a:r>
              <a:rPr lang="en-US" altLang="zh-CN" sz="2200">
                <a:ea typeface="宋体" panose="02010600030101010101" pitchFamily="2" charset="-122"/>
              </a:rPr>
              <a:t>Example of the usual arithmetic conversions:</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char c;</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short int s;</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int i;</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unsigned int u;</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long int l;</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unsigned long int ul;</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float f;</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double d;</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long double ld;</a:t>
            </a:r>
          </a:p>
          <a:p>
            <a:pPr>
              <a:lnSpc>
                <a:spcPct val="5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 = i + c;     /* c is converted to int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 = i + s;     /* s is converted to int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u = u + i;     /* i is converted to unsigned int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l = l + u;     /* u is converted to long int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ul = ul + l;   /* l is converted to unsigned long int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f = f + ul;    /* ul is converted to float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d = d + f;     /* f is converted to double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ld = ld + d;   /* d is converted to long double       */</a:t>
            </a:r>
          </a:p>
          <a:p>
            <a:endParaRPr lang="en-US" altLang="zh-CN" sz="10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D56F07DE-75B2-B74D-E6BC-94AA6AD7C73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0A5C11D-CB1D-5274-468F-8E904801F9A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2E5D61-2932-5246-B838-D1CC71432FCB}"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5824F2F-24DF-9E7C-8543-AF4E247744BA}"/>
              </a:ext>
            </a:extLst>
          </p:cNvPr>
          <p:cNvSpPr>
            <a:spLocks noGrp="1"/>
          </p:cNvSpPr>
          <p:nvPr>
            <p:ph type="title"/>
          </p:nvPr>
        </p:nvSpPr>
        <p:spPr/>
        <p:txBody>
          <a:bodyPr/>
          <a:lstStyle/>
          <a:p>
            <a:r>
              <a:rPr lang="en-US" altLang="zh-CN">
                <a:ea typeface="宋体" panose="02010600030101010101" pitchFamily="2" charset="-122"/>
              </a:rPr>
              <a:t>Conversion During Assignment</a:t>
            </a:r>
          </a:p>
        </p:txBody>
      </p:sp>
      <p:sp>
        <p:nvSpPr>
          <p:cNvPr id="84995" name="Content Placeholder 2">
            <a:extLst>
              <a:ext uri="{FF2B5EF4-FFF2-40B4-BE49-F238E27FC236}">
                <a16:creationId xmlns:a16="http://schemas.microsoft.com/office/drawing/2014/main" id="{AE422616-DDBE-1CAD-26B9-9AEED5797D15}"/>
              </a:ext>
            </a:extLst>
          </p:cNvPr>
          <p:cNvSpPr>
            <a:spLocks noGrp="1"/>
          </p:cNvSpPr>
          <p:nvPr>
            <p:ph idx="1"/>
          </p:nvPr>
        </p:nvSpPr>
        <p:spPr/>
        <p:txBody>
          <a:bodyPr/>
          <a:lstStyle/>
          <a:p>
            <a:r>
              <a:rPr lang="en-US" altLang="zh-CN" sz="2600">
                <a:ea typeface="宋体" panose="02010600030101010101" pitchFamily="2" charset="-122"/>
              </a:rPr>
              <a:t>The usual arithmetic conversions don’t apply to assignment.</a:t>
            </a:r>
          </a:p>
          <a:p>
            <a:r>
              <a:rPr lang="en-US" altLang="zh-CN" sz="2600">
                <a:ea typeface="宋体" panose="02010600030101010101" pitchFamily="2" charset="-122"/>
              </a:rPr>
              <a:t>Instead, the expression on the right side of the assignment is converted to the type of the variable on the left side:</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char c;</a:t>
            </a:r>
          </a:p>
          <a:p>
            <a:pPr>
              <a:lnSpc>
                <a:spcPct val="80000"/>
              </a:lnSpc>
              <a:spcBef>
                <a:spcPts val="5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int i;</a:t>
            </a:r>
          </a:p>
          <a:p>
            <a:pPr>
              <a:lnSpc>
                <a:spcPct val="80000"/>
              </a:lnSpc>
              <a:spcBef>
                <a:spcPts val="5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float f;</a:t>
            </a:r>
          </a:p>
          <a:p>
            <a:pPr>
              <a:lnSpc>
                <a:spcPct val="80000"/>
              </a:lnSpc>
              <a:spcBef>
                <a:spcPts val="5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double d;</a:t>
            </a:r>
          </a:p>
          <a:p>
            <a:pPr>
              <a:lnSpc>
                <a:spcPct val="50000"/>
              </a:lnSpc>
              <a:spcBef>
                <a:spcPct val="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5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 = c;   /* c is converted to int   */</a:t>
            </a:r>
          </a:p>
          <a:p>
            <a:pPr>
              <a:lnSpc>
                <a:spcPct val="80000"/>
              </a:lnSpc>
              <a:spcBef>
                <a:spcPts val="5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f = i;   /* i is converted to float */</a:t>
            </a:r>
          </a:p>
          <a:p>
            <a:pPr>
              <a:lnSpc>
                <a:spcPct val="80000"/>
              </a:lnSpc>
              <a:spcBef>
                <a:spcPts val="5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d = f;   /* f is converted to double */</a:t>
            </a:r>
          </a:p>
        </p:txBody>
      </p:sp>
      <p:sp>
        <p:nvSpPr>
          <p:cNvPr id="4" name="Footer Placeholder 3">
            <a:extLst>
              <a:ext uri="{FF2B5EF4-FFF2-40B4-BE49-F238E27FC236}">
                <a16:creationId xmlns:a16="http://schemas.microsoft.com/office/drawing/2014/main" id="{C1AC4FCE-465E-4BF0-AB61-7FE116B174B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BB92E34-295A-0C5F-D56F-E17DA75B03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157D4B-953F-7148-8B4C-9B4F55CC4D94}"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73790674-CD19-126F-0A4C-613ACE15EEFA}"/>
              </a:ext>
            </a:extLst>
          </p:cNvPr>
          <p:cNvSpPr>
            <a:spLocks noGrp="1"/>
          </p:cNvSpPr>
          <p:nvPr>
            <p:ph type="title"/>
          </p:nvPr>
        </p:nvSpPr>
        <p:spPr/>
        <p:txBody>
          <a:bodyPr/>
          <a:lstStyle/>
          <a:p>
            <a:r>
              <a:rPr lang="en-US" altLang="zh-CN">
                <a:ea typeface="宋体" panose="02010600030101010101" pitchFamily="2" charset="-122"/>
              </a:rPr>
              <a:t>Conversion During Assignment</a:t>
            </a:r>
          </a:p>
        </p:txBody>
      </p:sp>
      <p:sp>
        <p:nvSpPr>
          <p:cNvPr id="86019" name="Content Placeholder 2">
            <a:extLst>
              <a:ext uri="{FF2B5EF4-FFF2-40B4-BE49-F238E27FC236}">
                <a16:creationId xmlns:a16="http://schemas.microsoft.com/office/drawing/2014/main" id="{C92244EA-44BE-680C-5426-4C5ED347DCFF}"/>
              </a:ext>
            </a:extLst>
          </p:cNvPr>
          <p:cNvSpPr>
            <a:spLocks noGrp="1"/>
          </p:cNvSpPr>
          <p:nvPr>
            <p:ph idx="1"/>
          </p:nvPr>
        </p:nvSpPr>
        <p:spPr/>
        <p:txBody>
          <a:bodyPr/>
          <a:lstStyle/>
          <a:p>
            <a:r>
              <a:rPr lang="en-US" altLang="zh-CN">
                <a:ea typeface="宋体" panose="02010600030101010101" pitchFamily="2" charset="-122"/>
              </a:rPr>
              <a:t>Assigning a floating-point number to an integer variable drops the fractional part of the number:</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i;</a:t>
            </a:r>
          </a:p>
          <a:p>
            <a:pPr>
              <a:lnSpc>
                <a:spcPct val="5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842.97;    /* i is now 842 */</a:t>
            </a:r>
          </a:p>
          <a:p>
            <a:pPr>
              <a:lnSpc>
                <a:spcPct val="80000"/>
              </a:lnSpc>
              <a:spcBef>
                <a:spcPts val="4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-842.97;   /* i is now -842 */</a:t>
            </a:r>
          </a:p>
          <a:p>
            <a:r>
              <a:rPr lang="en-US" altLang="zh-CN">
                <a:ea typeface="宋体" panose="02010600030101010101" pitchFamily="2" charset="-122"/>
              </a:rPr>
              <a:t>Assigning a value to a variable of a narrower type will give a meaningless result (or worse) if the value is outside the range of the variable’s type: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c = 10000;    /*** WRONG ***/</a:t>
            </a:r>
          </a:p>
          <a:p>
            <a:pPr>
              <a:lnSpc>
                <a:spcPct val="80000"/>
              </a:lnSpc>
              <a:spcBef>
                <a:spcPts val="4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1.0e20;   /*** WRONG ***/</a:t>
            </a:r>
          </a:p>
          <a:p>
            <a:pPr>
              <a:lnSpc>
                <a:spcPct val="80000"/>
              </a:lnSpc>
              <a:spcBef>
                <a:spcPts val="4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f = 1.0e100;  /*** WRONG ***/</a:t>
            </a:r>
          </a:p>
        </p:txBody>
      </p:sp>
      <p:sp>
        <p:nvSpPr>
          <p:cNvPr id="4" name="Footer Placeholder 3">
            <a:extLst>
              <a:ext uri="{FF2B5EF4-FFF2-40B4-BE49-F238E27FC236}">
                <a16:creationId xmlns:a16="http://schemas.microsoft.com/office/drawing/2014/main" id="{509C3371-E04F-5438-DFE8-035755091DB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06B2355-0CEC-8789-5F06-9C7D8710CFF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8A1000-8FEC-8A4F-9050-00913385BEF5}"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F226AC8E-9601-3468-0235-2FA2B3F1EEFA}"/>
              </a:ext>
            </a:extLst>
          </p:cNvPr>
          <p:cNvSpPr>
            <a:spLocks noGrp="1"/>
          </p:cNvSpPr>
          <p:nvPr>
            <p:ph type="title"/>
          </p:nvPr>
        </p:nvSpPr>
        <p:spPr/>
        <p:txBody>
          <a:bodyPr/>
          <a:lstStyle/>
          <a:p>
            <a:r>
              <a:rPr lang="en-US" altLang="zh-CN">
                <a:ea typeface="宋体" panose="02010600030101010101" pitchFamily="2" charset="-122"/>
              </a:rPr>
              <a:t>Conversion During Assignment</a:t>
            </a:r>
          </a:p>
        </p:txBody>
      </p:sp>
      <p:sp>
        <p:nvSpPr>
          <p:cNvPr id="87043" name="Content Placeholder 2">
            <a:extLst>
              <a:ext uri="{FF2B5EF4-FFF2-40B4-BE49-F238E27FC236}">
                <a16:creationId xmlns:a16="http://schemas.microsoft.com/office/drawing/2014/main" id="{B9DF2AE2-EDC1-81BB-E657-ADA1697BB8A6}"/>
              </a:ext>
            </a:extLst>
          </p:cNvPr>
          <p:cNvSpPr>
            <a:spLocks noGrp="1"/>
          </p:cNvSpPr>
          <p:nvPr>
            <p:ph idx="1"/>
          </p:nvPr>
        </p:nvSpPr>
        <p:spPr/>
        <p:txBody>
          <a:bodyPr/>
          <a:lstStyle/>
          <a:p>
            <a:r>
              <a:rPr lang="en-US" altLang="zh-CN">
                <a:ea typeface="宋体" panose="02010600030101010101" pitchFamily="2" charset="-122"/>
              </a:rPr>
              <a:t>It’s a good idea to append the </a:t>
            </a:r>
            <a:r>
              <a:rPr lang="en-US" altLang="zh-CN">
                <a:latin typeface="Courier New" panose="02070309020205020404" pitchFamily="49" charset="0"/>
                <a:ea typeface="宋体" panose="02010600030101010101" pitchFamily="2" charset="-122"/>
                <a:cs typeface="Courier New" panose="02070309020205020404" pitchFamily="49" charset="0"/>
              </a:rPr>
              <a:t>f</a:t>
            </a:r>
            <a:r>
              <a:rPr lang="en-US" altLang="zh-CN">
                <a:ea typeface="宋体" panose="02010600030101010101" pitchFamily="2" charset="-122"/>
              </a:rPr>
              <a:t> suffix to a floating-point constant if it will be assigned to a </a:t>
            </a:r>
            <a:r>
              <a:rPr lang="en-US" altLang="zh-CN">
                <a:latin typeface="Courier New" panose="02070309020205020404" pitchFamily="49" charset="0"/>
                <a:ea typeface="宋体" panose="02010600030101010101" pitchFamily="2" charset="-122"/>
                <a:cs typeface="Courier New" panose="02070309020205020404" pitchFamily="49" charset="0"/>
              </a:rPr>
              <a:t>float</a:t>
            </a:r>
            <a:r>
              <a:rPr lang="en-US" altLang="zh-CN">
                <a:ea typeface="宋体" panose="02010600030101010101" pitchFamily="2" charset="-122"/>
              </a:rPr>
              <a:t> variable: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f = 3.14159f;</a:t>
            </a:r>
          </a:p>
          <a:p>
            <a:r>
              <a:rPr lang="en-US" altLang="zh-CN">
                <a:ea typeface="宋体" panose="02010600030101010101" pitchFamily="2" charset="-122"/>
              </a:rPr>
              <a:t>Without the suffix, the constant </a:t>
            </a:r>
            <a:r>
              <a:rPr lang="en-US" altLang="zh-CN">
                <a:latin typeface="Courier New" panose="02070309020205020404" pitchFamily="49" charset="0"/>
                <a:ea typeface="宋体" panose="02010600030101010101" pitchFamily="2" charset="-122"/>
                <a:cs typeface="Courier New" panose="02070309020205020404" pitchFamily="49" charset="0"/>
              </a:rPr>
              <a:t>3.14159</a:t>
            </a:r>
            <a:r>
              <a:rPr lang="en-US" altLang="zh-CN">
                <a:ea typeface="宋体" panose="02010600030101010101" pitchFamily="2" charset="-122"/>
              </a:rPr>
              <a:t> would have type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possibly causing a warning message.</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A330BB8-67C1-39B6-9B24-6EC642620EC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191A0CC-F96C-BF93-E7C8-E2AE518C9F8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7862E7-37AE-9445-AA37-547C00F9EB21}"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EF954997-BD6F-E24C-12E7-2A48873BE595}"/>
              </a:ext>
            </a:extLst>
          </p:cNvPr>
          <p:cNvSpPr>
            <a:spLocks noGrp="1"/>
          </p:cNvSpPr>
          <p:nvPr>
            <p:ph type="title"/>
          </p:nvPr>
        </p:nvSpPr>
        <p:spPr/>
        <p:txBody>
          <a:bodyPr/>
          <a:lstStyle/>
          <a:p>
            <a:r>
              <a:rPr lang="en-US" altLang="zh-CN">
                <a:ea typeface="宋体" panose="02010600030101010101" pitchFamily="2" charset="-122"/>
              </a:rPr>
              <a:t>Implicit Conversions in C99</a:t>
            </a:r>
          </a:p>
        </p:txBody>
      </p:sp>
      <p:sp>
        <p:nvSpPr>
          <p:cNvPr id="3" name="Content Placeholder 2">
            <a:extLst>
              <a:ext uri="{FF2B5EF4-FFF2-40B4-BE49-F238E27FC236}">
                <a16:creationId xmlns:a16="http://schemas.microsoft.com/office/drawing/2014/main" id="{B179F714-EC4F-4390-9AE6-183165A70EC2}"/>
              </a:ext>
            </a:extLst>
          </p:cNvPr>
          <p:cNvSpPr>
            <a:spLocks noGrp="1"/>
          </p:cNvSpPr>
          <p:nvPr>
            <p:ph idx="1"/>
          </p:nvPr>
        </p:nvSpPr>
        <p:spPr/>
        <p:txBody>
          <a:bodyPr/>
          <a:lstStyle/>
          <a:p>
            <a:pPr>
              <a:defRPr/>
            </a:pPr>
            <a:r>
              <a:rPr lang="en-US" sz="2300" dirty="0"/>
              <a:t>C99’s rules for implicit conversions are somewhat different.</a:t>
            </a:r>
          </a:p>
          <a:p>
            <a:pPr>
              <a:defRPr/>
            </a:pPr>
            <a:r>
              <a:rPr lang="en-US" sz="2300" dirty="0"/>
              <a:t>Each integer type has an “integer conversion rank.” </a:t>
            </a:r>
          </a:p>
          <a:p>
            <a:pPr>
              <a:defRPr/>
            </a:pPr>
            <a:r>
              <a:rPr lang="en-US" sz="2300" dirty="0"/>
              <a:t>Ranks from highest to lowest:</a:t>
            </a:r>
          </a:p>
          <a:p>
            <a:pPr lvl="1">
              <a:spcBef>
                <a:spcPts val="400"/>
              </a:spcBef>
              <a:buFontTx/>
              <a:buNone/>
              <a:defRPr/>
            </a:pPr>
            <a:r>
              <a:rPr lang="en-US" sz="2100" dirty="0">
                <a:ea typeface="+mn-ea"/>
                <a:cs typeface="+mn-cs"/>
              </a:rPr>
              <a:t>1. </a:t>
            </a:r>
            <a:r>
              <a:rPr lang="en-US" sz="2100" dirty="0">
                <a:latin typeface="Courier New" pitchFamily="49" charset="0"/>
                <a:ea typeface="+mn-ea"/>
                <a:cs typeface="Courier New" pitchFamily="49" charset="0"/>
              </a:rPr>
              <a:t>long</a:t>
            </a:r>
            <a:r>
              <a:rPr lang="en-US" sz="2100" dirty="0">
                <a:ea typeface="+mn-ea"/>
                <a:cs typeface="+mn-cs"/>
              </a:rPr>
              <a:t> </a:t>
            </a:r>
            <a:r>
              <a:rPr lang="en-US" sz="2100" dirty="0" err="1">
                <a:latin typeface="Courier New" pitchFamily="49" charset="0"/>
                <a:ea typeface="+mn-ea"/>
                <a:cs typeface="Courier New" pitchFamily="49" charset="0"/>
              </a:rPr>
              <a:t>long</a:t>
            </a:r>
            <a:r>
              <a:rPr lang="en-US" sz="2100" dirty="0">
                <a:ea typeface="+mn-ea"/>
                <a:cs typeface="+mn-cs"/>
              </a:rPr>
              <a:t> </a:t>
            </a:r>
            <a:r>
              <a:rPr lang="en-US" sz="2100" dirty="0" err="1">
                <a:latin typeface="Courier New" pitchFamily="49" charset="0"/>
                <a:ea typeface="+mn-ea"/>
                <a:cs typeface="Courier New" pitchFamily="49" charset="0"/>
              </a:rPr>
              <a:t>int</a:t>
            </a:r>
            <a:r>
              <a:rPr lang="en-US" sz="2100" dirty="0">
                <a:ea typeface="+mn-ea"/>
                <a:cs typeface="+mn-cs"/>
              </a:rPr>
              <a:t>, </a:t>
            </a:r>
            <a:r>
              <a:rPr lang="en-US" sz="2100" dirty="0">
                <a:latin typeface="Courier New" pitchFamily="49" charset="0"/>
                <a:ea typeface="+mn-ea"/>
                <a:cs typeface="Courier New" pitchFamily="49" charset="0"/>
              </a:rPr>
              <a:t>unsigned</a:t>
            </a:r>
            <a:r>
              <a:rPr lang="en-US" sz="2100" dirty="0">
                <a:ea typeface="+mn-ea"/>
                <a:cs typeface="+mn-cs"/>
              </a:rPr>
              <a:t> </a:t>
            </a:r>
            <a:r>
              <a:rPr lang="en-US" sz="2100" dirty="0">
                <a:latin typeface="Courier New" pitchFamily="49" charset="0"/>
                <a:ea typeface="+mn-ea"/>
                <a:cs typeface="Courier New" pitchFamily="49" charset="0"/>
              </a:rPr>
              <a:t>long</a:t>
            </a:r>
            <a:r>
              <a:rPr lang="en-US" sz="2100" dirty="0">
                <a:ea typeface="+mn-ea"/>
                <a:cs typeface="+mn-cs"/>
              </a:rPr>
              <a:t> </a:t>
            </a:r>
            <a:r>
              <a:rPr lang="en-US" sz="2100" dirty="0" err="1">
                <a:latin typeface="Courier New" pitchFamily="49" charset="0"/>
                <a:ea typeface="+mn-ea"/>
                <a:cs typeface="Courier New" pitchFamily="49" charset="0"/>
              </a:rPr>
              <a:t>long</a:t>
            </a:r>
            <a:r>
              <a:rPr lang="en-US" sz="2100" dirty="0">
                <a:ea typeface="+mn-ea"/>
                <a:cs typeface="+mn-cs"/>
              </a:rPr>
              <a:t> </a:t>
            </a:r>
            <a:r>
              <a:rPr lang="en-US" sz="2100" dirty="0" err="1">
                <a:latin typeface="Courier New" pitchFamily="49" charset="0"/>
                <a:ea typeface="+mn-ea"/>
                <a:cs typeface="Courier New" pitchFamily="49" charset="0"/>
              </a:rPr>
              <a:t>int</a:t>
            </a:r>
            <a:endParaRPr lang="en-US" sz="2100" dirty="0">
              <a:latin typeface="Courier New" pitchFamily="49" charset="0"/>
              <a:ea typeface="+mn-ea"/>
              <a:cs typeface="Courier New" pitchFamily="49" charset="0"/>
            </a:endParaRPr>
          </a:p>
          <a:p>
            <a:pPr lvl="1">
              <a:spcBef>
                <a:spcPts val="100"/>
              </a:spcBef>
              <a:buFontTx/>
              <a:buNone/>
              <a:defRPr/>
            </a:pPr>
            <a:r>
              <a:rPr lang="en-US" sz="2100" dirty="0">
                <a:ea typeface="+mn-ea"/>
                <a:cs typeface="+mn-cs"/>
              </a:rPr>
              <a:t>2. </a:t>
            </a:r>
            <a:r>
              <a:rPr lang="en-US" sz="2100" dirty="0">
                <a:latin typeface="Courier New" pitchFamily="49" charset="0"/>
                <a:ea typeface="+mn-ea"/>
                <a:cs typeface="Courier New" pitchFamily="49" charset="0"/>
              </a:rPr>
              <a:t>long</a:t>
            </a:r>
            <a:r>
              <a:rPr lang="en-US" sz="2100" dirty="0">
                <a:ea typeface="+mn-ea"/>
                <a:cs typeface="+mn-cs"/>
              </a:rPr>
              <a:t> </a:t>
            </a:r>
            <a:r>
              <a:rPr lang="en-US" sz="2100" dirty="0" err="1">
                <a:latin typeface="Courier New" pitchFamily="49" charset="0"/>
                <a:ea typeface="+mn-ea"/>
                <a:cs typeface="Courier New" pitchFamily="49" charset="0"/>
              </a:rPr>
              <a:t>int</a:t>
            </a:r>
            <a:r>
              <a:rPr lang="en-US" sz="2100" dirty="0">
                <a:ea typeface="+mn-ea"/>
                <a:cs typeface="+mn-cs"/>
              </a:rPr>
              <a:t>, </a:t>
            </a:r>
            <a:r>
              <a:rPr lang="en-US" sz="2100" dirty="0">
                <a:latin typeface="Courier New" pitchFamily="49" charset="0"/>
                <a:ea typeface="+mn-ea"/>
                <a:cs typeface="Courier New" pitchFamily="49" charset="0"/>
              </a:rPr>
              <a:t>unsigned</a:t>
            </a:r>
            <a:r>
              <a:rPr lang="en-US" sz="2100" dirty="0">
                <a:ea typeface="+mn-ea"/>
                <a:cs typeface="+mn-cs"/>
              </a:rPr>
              <a:t> </a:t>
            </a:r>
            <a:r>
              <a:rPr lang="en-US" sz="2100" dirty="0">
                <a:latin typeface="Courier New" pitchFamily="49" charset="0"/>
                <a:ea typeface="+mn-ea"/>
                <a:cs typeface="Courier New" pitchFamily="49" charset="0"/>
              </a:rPr>
              <a:t>long</a:t>
            </a:r>
            <a:r>
              <a:rPr lang="en-US" sz="2100" dirty="0">
                <a:ea typeface="+mn-ea"/>
                <a:cs typeface="+mn-cs"/>
              </a:rPr>
              <a:t> </a:t>
            </a:r>
            <a:r>
              <a:rPr lang="en-US" sz="2100" dirty="0" err="1">
                <a:latin typeface="Courier New" pitchFamily="49" charset="0"/>
                <a:ea typeface="+mn-ea"/>
                <a:cs typeface="Courier New" pitchFamily="49" charset="0"/>
              </a:rPr>
              <a:t>int</a:t>
            </a:r>
            <a:endParaRPr lang="en-US" sz="2100" dirty="0">
              <a:latin typeface="Courier New" pitchFamily="49" charset="0"/>
              <a:ea typeface="+mn-ea"/>
              <a:cs typeface="Courier New" pitchFamily="49" charset="0"/>
            </a:endParaRPr>
          </a:p>
          <a:p>
            <a:pPr lvl="1">
              <a:spcBef>
                <a:spcPts val="100"/>
              </a:spcBef>
              <a:buFontTx/>
              <a:buNone/>
              <a:defRPr/>
            </a:pPr>
            <a:r>
              <a:rPr lang="en-US" sz="2100" dirty="0">
                <a:ea typeface="+mn-ea"/>
                <a:cs typeface="+mn-cs"/>
              </a:rPr>
              <a:t>3. </a:t>
            </a:r>
            <a:r>
              <a:rPr lang="en-US" sz="2100" dirty="0" err="1">
                <a:latin typeface="Courier New" pitchFamily="49" charset="0"/>
                <a:ea typeface="+mn-ea"/>
                <a:cs typeface="Courier New" pitchFamily="49" charset="0"/>
              </a:rPr>
              <a:t>int</a:t>
            </a:r>
            <a:r>
              <a:rPr lang="en-US" sz="2100" dirty="0">
                <a:ea typeface="+mn-ea"/>
                <a:cs typeface="+mn-cs"/>
              </a:rPr>
              <a:t>, </a:t>
            </a:r>
            <a:r>
              <a:rPr lang="en-US" sz="2100" dirty="0">
                <a:latin typeface="Courier New" pitchFamily="49" charset="0"/>
                <a:ea typeface="+mn-ea"/>
                <a:cs typeface="Courier New" pitchFamily="49" charset="0"/>
              </a:rPr>
              <a:t>unsigned</a:t>
            </a:r>
            <a:r>
              <a:rPr lang="en-US" sz="2100" dirty="0">
                <a:ea typeface="+mn-ea"/>
                <a:cs typeface="+mn-cs"/>
              </a:rPr>
              <a:t> </a:t>
            </a:r>
            <a:r>
              <a:rPr lang="en-US" sz="2100" dirty="0" err="1">
                <a:latin typeface="Courier New" pitchFamily="49" charset="0"/>
                <a:ea typeface="+mn-ea"/>
                <a:cs typeface="Courier New" pitchFamily="49" charset="0"/>
              </a:rPr>
              <a:t>int</a:t>
            </a:r>
            <a:endParaRPr lang="en-US" sz="2100" dirty="0">
              <a:latin typeface="Courier New" pitchFamily="49" charset="0"/>
              <a:ea typeface="+mn-ea"/>
              <a:cs typeface="Courier New" pitchFamily="49" charset="0"/>
            </a:endParaRPr>
          </a:p>
          <a:p>
            <a:pPr lvl="1">
              <a:spcBef>
                <a:spcPts val="100"/>
              </a:spcBef>
              <a:buFontTx/>
              <a:buNone/>
              <a:defRPr/>
            </a:pPr>
            <a:r>
              <a:rPr lang="en-US" sz="2100" dirty="0">
                <a:ea typeface="+mn-ea"/>
                <a:cs typeface="+mn-cs"/>
              </a:rPr>
              <a:t>4. </a:t>
            </a:r>
            <a:r>
              <a:rPr lang="en-US" sz="2100" dirty="0">
                <a:latin typeface="Courier New" pitchFamily="49" charset="0"/>
                <a:ea typeface="+mn-ea"/>
                <a:cs typeface="Courier New" pitchFamily="49" charset="0"/>
              </a:rPr>
              <a:t>short</a:t>
            </a:r>
            <a:r>
              <a:rPr lang="en-US" sz="2100" dirty="0">
                <a:ea typeface="+mn-ea"/>
                <a:cs typeface="+mn-cs"/>
              </a:rPr>
              <a:t> </a:t>
            </a:r>
            <a:r>
              <a:rPr lang="en-US" sz="2100" dirty="0" err="1">
                <a:latin typeface="Courier New" pitchFamily="49" charset="0"/>
                <a:ea typeface="+mn-ea"/>
                <a:cs typeface="Courier New" pitchFamily="49" charset="0"/>
              </a:rPr>
              <a:t>int</a:t>
            </a:r>
            <a:r>
              <a:rPr lang="en-US" sz="2100" dirty="0">
                <a:ea typeface="+mn-ea"/>
                <a:cs typeface="+mn-cs"/>
              </a:rPr>
              <a:t>, </a:t>
            </a:r>
            <a:r>
              <a:rPr lang="en-US" sz="2100" dirty="0">
                <a:latin typeface="Courier New" pitchFamily="49" charset="0"/>
                <a:ea typeface="+mn-ea"/>
                <a:cs typeface="Courier New" pitchFamily="49" charset="0"/>
              </a:rPr>
              <a:t>unsigned</a:t>
            </a:r>
            <a:r>
              <a:rPr lang="en-US" sz="2100" dirty="0">
                <a:ea typeface="+mn-ea"/>
                <a:cs typeface="+mn-cs"/>
              </a:rPr>
              <a:t> </a:t>
            </a:r>
            <a:r>
              <a:rPr lang="en-US" sz="2100" dirty="0">
                <a:latin typeface="Courier New" pitchFamily="49" charset="0"/>
                <a:ea typeface="+mn-ea"/>
                <a:cs typeface="Courier New" pitchFamily="49" charset="0"/>
              </a:rPr>
              <a:t>short</a:t>
            </a:r>
            <a:r>
              <a:rPr lang="en-US" sz="2100" dirty="0">
                <a:ea typeface="+mn-ea"/>
                <a:cs typeface="+mn-cs"/>
              </a:rPr>
              <a:t> </a:t>
            </a:r>
            <a:r>
              <a:rPr lang="en-US" sz="2100" dirty="0" err="1">
                <a:latin typeface="Courier New" pitchFamily="49" charset="0"/>
                <a:ea typeface="+mn-ea"/>
                <a:cs typeface="Courier New" pitchFamily="49" charset="0"/>
              </a:rPr>
              <a:t>int</a:t>
            </a:r>
            <a:endParaRPr lang="en-US" sz="2100" dirty="0">
              <a:latin typeface="Courier New" pitchFamily="49" charset="0"/>
              <a:ea typeface="+mn-ea"/>
              <a:cs typeface="Courier New" pitchFamily="49" charset="0"/>
            </a:endParaRPr>
          </a:p>
          <a:p>
            <a:pPr lvl="1">
              <a:spcBef>
                <a:spcPts val="100"/>
              </a:spcBef>
              <a:buFontTx/>
              <a:buNone/>
              <a:defRPr/>
            </a:pPr>
            <a:r>
              <a:rPr lang="en-US" sz="2100" dirty="0">
                <a:ea typeface="+mn-ea"/>
                <a:cs typeface="+mn-cs"/>
              </a:rPr>
              <a:t>5. </a:t>
            </a:r>
            <a:r>
              <a:rPr lang="en-US" sz="2100" dirty="0">
                <a:latin typeface="Courier New" pitchFamily="49" charset="0"/>
                <a:ea typeface="+mn-ea"/>
                <a:cs typeface="Courier New" pitchFamily="49" charset="0"/>
              </a:rPr>
              <a:t>char</a:t>
            </a:r>
            <a:r>
              <a:rPr lang="en-US" sz="2100" dirty="0">
                <a:ea typeface="+mn-ea"/>
                <a:cs typeface="+mn-cs"/>
              </a:rPr>
              <a:t>, </a:t>
            </a:r>
            <a:r>
              <a:rPr lang="en-US" sz="2100" dirty="0">
                <a:latin typeface="Courier New" pitchFamily="49" charset="0"/>
                <a:ea typeface="+mn-ea"/>
                <a:cs typeface="Courier New" pitchFamily="49" charset="0"/>
              </a:rPr>
              <a:t>signed</a:t>
            </a:r>
            <a:r>
              <a:rPr lang="en-US" sz="2100" dirty="0">
                <a:ea typeface="+mn-ea"/>
                <a:cs typeface="+mn-cs"/>
              </a:rPr>
              <a:t> </a:t>
            </a:r>
            <a:r>
              <a:rPr lang="en-US" sz="2100" dirty="0">
                <a:latin typeface="Courier New" pitchFamily="49" charset="0"/>
                <a:ea typeface="+mn-ea"/>
                <a:cs typeface="Courier New" pitchFamily="49" charset="0"/>
              </a:rPr>
              <a:t>char</a:t>
            </a:r>
            <a:r>
              <a:rPr lang="en-US" sz="2100" dirty="0">
                <a:ea typeface="+mn-ea"/>
                <a:cs typeface="+mn-cs"/>
              </a:rPr>
              <a:t>, </a:t>
            </a:r>
            <a:r>
              <a:rPr lang="en-US" sz="2100" dirty="0">
                <a:latin typeface="Courier New" pitchFamily="49" charset="0"/>
                <a:ea typeface="+mn-ea"/>
                <a:cs typeface="Courier New" pitchFamily="49" charset="0"/>
              </a:rPr>
              <a:t>unsigned</a:t>
            </a:r>
            <a:r>
              <a:rPr lang="en-US" sz="2100" dirty="0">
                <a:ea typeface="+mn-ea"/>
                <a:cs typeface="+mn-cs"/>
              </a:rPr>
              <a:t> </a:t>
            </a:r>
            <a:r>
              <a:rPr lang="en-US" sz="2100" dirty="0">
                <a:latin typeface="Courier New" pitchFamily="49" charset="0"/>
                <a:ea typeface="+mn-ea"/>
                <a:cs typeface="Courier New" pitchFamily="49" charset="0"/>
              </a:rPr>
              <a:t>char</a:t>
            </a:r>
          </a:p>
          <a:p>
            <a:pPr lvl="1">
              <a:spcBef>
                <a:spcPts val="100"/>
              </a:spcBef>
              <a:buFontTx/>
              <a:buNone/>
              <a:defRPr/>
            </a:pPr>
            <a:r>
              <a:rPr lang="en-US" sz="2100" dirty="0">
                <a:ea typeface="+mn-ea"/>
                <a:cs typeface="+mn-cs"/>
              </a:rPr>
              <a:t>6. </a:t>
            </a:r>
            <a:r>
              <a:rPr lang="en-US" sz="2100" dirty="0">
                <a:latin typeface="Courier New" pitchFamily="49" charset="0"/>
                <a:ea typeface="+mn-ea"/>
                <a:cs typeface="Courier New" pitchFamily="49" charset="0"/>
              </a:rPr>
              <a:t>_</a:t>
            </a:r>
            <a:r>
              <a:rPr lang="en-US" sz="2100" dirty="0" err="1">
                <a:latin typeface="Courier New" pitchFamily="49" charset="0"/>
                <a:ea typeface="+mn-ea"/>
                <a:cs typeface="Courier New" pitchFamily="49" charset="0"/>
              </a:rPr>
              <a:t>Bool</a:t>
            </a:r>
            <a:endParaRPr lang="en-US" sz="2100" dirty="0">
              <a:latin typeface="Courier New" pitchFamily="49" charset="0"/>
              <a:ea typeface="+mn-ea"/>
              <a:cs typeface="Courier New" pitchFamily="49" charset="0"/>
            </a:endParaRPr>
          </a:p>
          <a:p>
            <a:pPr>
              <a:defRPr/>
            </a:pPr>
            <a:r>
              <a:rPr lang="en-US" sz="2300" dirty="0"/>
              <a:t>C99’s “integer promotions” involve converting any type whose rank is less than </a:t>
            </a:r>
            <a:r>
              <a:rPr lang="en-US" sz="2300" dirty="0" err="1">
                <a:latin typeface="Courier New" pitchFamily="49" charset="0"/>
                <a:cs typeface="Courier New" pitchFamily="49" charset="0"/>
              </a:rPr>
              <a:t>int</a:t>
            </a:r>
            <a:r>
              <a:rPr lang="en-US" sz="2300" dirty="0"/>
              <a:t> and </a:t>
            </a:r>
            <a:r>
              <a:rPr lang="en-US" sz="2300" dirty="0">
                <a:latin typeface="Courier New" pitchFamily="49" charset="0"/>
                <a:cs typeface="Courier New" pitchFamily="49" charset="0"/>
              </a:rPr>
              <a:t>unsigned</a:t>
            </a:r>
            <a:r>
              <a:rPr lang="en-US" sz="2300" dirty="0"/>
              <a:t> </a:t>
            </a:r>
            <a:r>
              <a:rPr lang="en-US" sz="2300" dirty="0" err="1">
                <a:latin typeface="Courier New" pitchFamily="49" charset="0"/>
                <a:cs typeface="Courier New" pitchFamily="49" charset="0"/>
              </a:rPr>
              <a:t>int</a:t>
            </a:r>
            <a:r>
              <a:rPr lang="en-US" sz="2300" dirty="0"/>
              <a:t> to </a:t>
            </a:r>
            <a:r>
              <a:rPr lang="en-US" sz="2300" dirty="0" err="1">
                <a:latin typeface="Courier New" pitchFamily="49" charset="0"/>
                <a:cs typeface="Courier New" pitchFamily="49" charset="0"/>
              </a:rPr>
              <a:t>int</a:t>
            </a:r>
            <a:r>
              <a:rPr lang="en-US" sz="2300" dirty="0"/>
              <a:t> (provided that all values of the type can be represented using </a:t>
            </a:r>
            <a:r>
              <a:rPr lang="en-US" sz="2300" dirty="0" err="1">
                <a:latin typeface="Courier New" pitchFamily="49" charset="0"/>
                <a:cs typeface="Courier New" pitchFamily="49" charset="0"/>
              </a:rPr>
              <a:t>int</a:t>
            </a:r>
            <a:r>
              <a:rPr lang="en-US" sz="2300" dirty="0"/>
              <a:t>) or else to </a:t>
            </a:r>
            <a:r>
              <a:rPr lang="en-US" sz="2300" dirty="0">
                <a:latin typeface="Courier New" pitchFamily="49" charset="0"/>
                <a:cs typeface="Courier New" pitchFamily="49" charset="0"/>
              </a:rPr>
              <a:t>unsigned</a:t>
            </a:r>
            <a:r>
              <a:rPr lang="en-US" sz="2300" dirty="0"/>
              <a:t> </a:t>
            </a:r>
            <a:r>
              <a:rPr lang="en-US" sz="2300" dirty="0">
                <a:latin typeface="Courier New" pitchFamily="49" charset="0"/>
                <a:cs typeface="Courier New" pitchFamily="49" charset="0"/>
              </a:rPr>
              <a:t>int</a:t>
            </a:r>
            <a:r>
              <a:rPr lang="en-US" sz="2300" dirty="0"/>
              <a:t>.</a:t>
            </a:r>
          </a:p>
          <a:p>
            <a:pPr>
              <a:buFontTx/>
              <a:buNone/>
              <a:defRPr/>
            </a:pPr>
            <a:endParaRPr lang="en-US" dirty="0">
              <a:latin typeface="Courier New" pitchFamily="49" charset="0"/>
              <a:cs typeface="Courier New" pitchFamily="49" charset="0"/>
            </a:endParaRPr>
          </a:p>
        </p:txBody>
      </p:sp>
      <p:sp>
        <p:nvSpPr>
          <p:cNvPr id="4" name="Footer Placeholder 3">
            <a:extLst>
              <a:ext uri="{FF2B5EF4-FFF2-40B4-BE49-F238E27FC236}">
                <a16:creationId xmlns:a16="http://schemas.microsoft.com/office/drawing/2014/main" id="{062210B1-6B8F-DE45-4ABA-C05775AF2CB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6614213-DACE-007F-F109-98D135F5C82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A3966D-38E4-C24C-B15B-9FF129AEAD26}"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B1F1AF89-9E37-7D97-244C-4DDBB7CE6D8F}"/>
              </a:ext>
            </a:extLst>
          </p:cNvPr>
          <p:cNvSpPr>
            <a:spLocks noGrp="1"/>
          </p:cNvSpPr>
          <p:nvPr>
            <p:ph type="title"/>
          </p:nvPr>
        </p:nvSpPr>
        <p:spPr/>
        <p:txBody>
          <a:bodyPr/>
          <a:lstStyle/>
          <a:p>
            <a:r>
              <a:rPr lang="en-US" altLang="zh-CN">
                <a:ea typeface="宋体" panose="02010600030101010101" pitchFamily="2" charset="-122"/>
              </a:rPr>
              <a:t>Implicit Conversions in C99</a:t>
            </a:r>
          </a:p>
        </p:txBody>
      </p:sp>
      <p:sp>
        <p:nvSpPr>
          <p:cNvPr id="89091" name="Content Placeholder 2">
            <a:extLst>
              <a:ext uri="{FF2B5EF4-FFF2-40B4-BE49-F238E27FC236}">
                <a16:creationId xmlns:a16="http://schemas.microsoft.com/office/drawing/2014/main" id="{E10671CA-F26B-583F-99EE-79CE6826970C}"/>
              </a:ext>
            </a:extLst>
          </p:cNvPr>
          <p:cNvSpPr>
            <a:spLocks noGrp="1"/>
          </p:cNvSpPr>
          <p:nvPr>
            <p:ph idx="1"/>
          </p:nvPr>
        </p:nvSpPr>
        <p:spPr/>
        <p:txBody>
          <a:bodyPr/>
          <a:lstStyle/>
          <a:p>
            <a:r>
              <a:rPr lang="en-US" altLang="zh-CN">
                <a:ea typeface="宋体" panose="02010600030101010101" pitchFamily="2" charset="-122"/>
              </a:rPr>
              <a:t>C99’s rules for performing the usual arithmetic conversions can be divided into two cases:</a:t>
            </a:r>
          </a:p>
          <a:p>
            <a:pPr lvl="1"/>
            <a:r>
              <a:rPr lang="en-US" altLang="zh-CN">
                <a:ea typeface="宋体" panose="02010600030101010101" pitchFamily="2" charset="-122"/>
              </a:rPr>
              <a:t>The type of either operand is a floating type.</a:t>
            </a:r>
          </a:p>
          <a:p>
            <a:pPr lvl="1"/>
            <a:r>
              <a:rPr lang="en-US" altLang="zh-CN">
                <a:ea typeface="宋体" panose="02010600030101010101" pitchFamily="2" charset="-122"/>
              </a:rPr>
              <a:t>Neither operand type is a floating type.</a:t>
            </a:r>
          </a:p>
          <a:p>
            <a:r>
              <a:rPr lang="en-US" altLang="zh-CN" b="1" i="1">
                <a:ea typeface="宋体" panose="02010600030101010101" pitchFamily="2" charset="-122"/>
              </a:rPr>
              <a:t>The type of either operand is a floating type. </a:t>
            </a:r>
            <a:r>
              <a:rPr lang="en-US" altLang="zh-CN">
                <a:ea typeface="宋体" panose="02010600030101010101" pitchFamily="2" charset="-122"/>
              </a:rPr>
              <a:t>As long as neither operand has a complex type, the rules are the same as before. (The conversion rules for complex types are discussed in Chapter 27.)</a:t>
            </a:r>
          </a:p>
        </p:txBody>
      </p:sp>
      <p:sp>
        <p:nvSpPr>
          <p:cNvPr id="4" name="Footer Placeholder 3">
            <a:extLst>
              <a:ext uri="{FF2B5EF4-FFF2-40B4-BE49-F238E27FC236}">
                <a16:creationId xmlns:a16="http://schemas.microsoft.com/office/drawing/2014/main" id="{5B2FD270-7720-F593-D08A-01565EE84044}"/>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804AC00-6961-445C-74EB-168A567157E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5BF51F-FD0B-A14E-8E21-868D5AAB5176}"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A6470C8D-9433-813E-5B8E-44FC9D4AC5B3}"/>
              </a:ext>
            </a:extLst>
          </p:cNvPr>
          <p:cNvSpPr>
            <a:spLocks noGrp="1"/>
          </p:cNvSpPr>
          <p:nvPr>
            <p:ph type="title"/>
          </p:nvPr>
        </p:nvSpPr>
        <p:spPr/>
        <p:txBody>
          <a:bodyPr/>
          <a:lstStyle/>
          <a:p>
            <a:r>
              <a:rPr lang="en-US" altLang="zh-CN">
                <a:ea typeface="宋体" panose="02010600030101010101" pitchFamily="2" charset="-122"/>
              </a:rPr>
              <a:t>Implicit Conversions in C99</a:t>
            </a:r>
          </a:p>
        </p:txBody>
      </p:sp>
      <p:sp>
        <p:nvSpPr>
          <p:cNvPr id="90115" name="Content Placeholder 2">
            <a:extLst>
              <a:ext uri="{FF2B5EF4-FFF2-40B4-BE49-F238E27FC236}">
                <a16:creationId xmlns:a16="http://schemas.microsoft.com/office/drawing/2014/main" id="{13B0FAF0-8561-9C68-823A-DA742EA18A18}"/>
              </a:ext>
            </a:extLst>
          </p:cNvPr>
          <p:cNvSpPr>
            <a:spLocks noGrp="1"/>
          </p:cNvSpPr>
          <p:nvPr>
            <p:ph idx="1"/>
          </p:nvPr>
        </p:nvSpPr>
        <p:spPr/>
        <p:txBody>
          <a:bodyPr/>
          <a:lstStyle/>
          <a:p>
            <a:r>
              <a:rPr lang="en-US" altLang="zh-CN" sz="2300" b="1" i="1">
                <a:ea typeface="宋体" panose="02010600030101010101" pitchFamily="2" charset="-122"/>
              </a:rPr>
              <a:t>Neither operand type is a floating type.</a:t>
            </a:r>
            <a:r>
              <a:rPr lang="en-US" altLang="zh-CN" sz="2300">
                <a:ea typeface="宋体" panose="02010600030101010101" pitchFamily="2" charset="-122"/>
              </a:rPr>
              <a:t> Perform integer promotion on both operands. Stop if the types of the operands are now the same. Otherwise, use the following rules:</a:t>
            </a:r>
          </a:p>
          <a:p>
            <a:pPr lvl="1"/>
            <a:r>
              <a:rPr lang="en-US" altLang="zh-CN" sz="2000">
                <a:ea typeface="宋体" panose="02010600030101010101" pitchFamily="2" charset="-122"/>
              </a:rPr>
              <a:t>If both operands have signed types or both have unsigned types, convert the operand whose type has lesser integer conversion rank to the type of the operand with greater rank.</a:t>
            </a:r>
          </a:p>
          <a:p>
            <a:pPr lvl="1"/>
            <a:r>
              <a:rPr lang="en-US" altLang="zh-CN" sz="2000">
                <a:ea typeface="宋体" panose="02010600030101010101" pitchFamily="2" charset="-122"/>
              </a:rPr>
              <a:t>If the unsigned operand has rank greater or equal to the rank of the type of the signed operand, convert the signed operand to the type of the unsigned operand.</a:t>
            </a:r>
          </a:p>
          <a:p>
            <a:pPr lvl="1"/>
            <a:r>
              <a:rPr lang="en-US" altLang="zh-CN" sz="2000">
                <a:ea typeface="宋体" panose="02010600030101010101" pitchFamily="2" charset="-122"/>
              </a:rPr>
              <a:t>If the type of the signed operand can represent all of the values of the type of the unsigned operand, convert the unsigned operand to the type of the signed operand.</a:t>
            </a:r>
          </a:p>
          <a:p>
            <a:pPr lvl="1"/>
            <a:r>
              <a:rPr lang="en-US" altLang="zh-CN" sz="2000">
                <a:ea typeface="宋体" panose="02010600030101010101" pitchFamily="2" charset="-122"/>
              </a:rPr>
              <a:t>Otherwise, convert both operands to the unsigned type corresponding to the type of the signed operand.</a:t>
            </a:r>
          </a:p>
        </p:txBody>
      </p:sp>
      <p:sp>
        <p:nvSpPr>
          <p:cNvPr id="4" name="Footer Placeholder 3">
            <a:extLst>
              <a:ext uri="{FF2B5EF4-FFF2-40B4-BE49-F238E27FC236}">
                <a16:creationId xmlns:a16="http://schemas.microsoft.com/office/drawing/2014/main" id="{4E41995B-962B-9AA8-2AE2-D04CC41B9EB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6CC1FE7-8754-4794-E373-61B6FEB8CB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376E05-DAB7-3A4A-985C-240F0DC2E187}"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96A16FEE-ACDF-36E1-FFFA-E67E649C45B1}"/>
              </a:ext>
            </a:extLst>
          </p:cNvPr>
          <p:cNvSpPr>
            <a:spLocks noGrp="1"/>
          </p:cNvSpPr>
          <p:nvPr>
            <p:ph type="title"/>
          </p:nvPr>
        </p:nvSpPr>
        <p:spPr/>
        <p:txBody>
          <a:bodyPr/>
          <a:lstStyle/>
          <a:p>
            <a:r>
              <a:rPr lang="en-US" altLang="zh-CN">
                <a:ea typeface="宋体" panose="02010600030101010101" pitchFamily="2" charset="-122"/>
              </a:rPr>
              <a:t>Implicit Conversions in C99</a:t>
            </a:r>
          </a:p>
        </p:txBody>
      </p:sp>
      <p:sp>
        <p:nvSpPr>
          <p:cNvPr id="91139" name="Content Placeholder 2">
            <a:extLst>
              <a:ext uri="{FF2B5EF4-FFF2-40B4-BE49-F238E27FC236}">
                <a16:creationId xmlns:a16="http://schemas.microsoft.com/office/drawing/2014/main" id="{77079FF2-A3A4-F6A7-2494-A89CC388EC9B}"/>
              </a:ext>
            </a:extLst>
          </p:cNvPr>
          <p:cNvSpPr>
            <a:spLocks noGrp="1"/>
          </p:cNvSpPr>
          <p:nvPr>
            <p:ph idx="1"/>
          </p:nvPr>
        </p:nvSpPr>
        <p:spPr/>
        <p:txBody>
          <a:bodyPr/>
          <a:lstStyle/>
          <a:p>
            <a:r>
              <a:rPr lang="en-US" altLang="zh-CN">
                <a:ea typeface="宋体" panose="02010600030101010101" pitchFamily="2" charset="-122"/>
              </a:rPr>
              <a:t>All arithmetic types can be converted to </a:t>
            </a:r>
            <a:r>
              <a:rPr lang="en-US" altLang="zh-CN">
                <a:latin typeface="Courier New" panose="02070309020205020404" pitchFamily="49" charset="0"/>
                <a:ea typeface="宋体" panose="02010600030101010101" pitchFamily="2" charset="-122"/>
                <a:cs typeface="Courier New" panose="02070309020205020404" pitchFamily="49" charset="0"/>
              </a:rPr>
              <a:t>_Bool</a:t>
            </a:r>
            <a:r>
              <a:rPr lang="en-US" altLang="zh-CN">
                <a:ea typeface="宋体" panose="02010600030101010101" pitchFamily="2" charset="-122"/>
              </a:rPr>
              <a:t> type. The result of the conversion is 0 if the original value is 0; otherwise, the result is 1.</a:t>
            </a:r>
          </a:p>
        </p:txBody>
      </p:sp>
      <p:sp>
        <p:nvSpPr>
          <p:cNvPr id="4" name="Footer Placeholder 3">
            <a:extLst>
              <a:ext uri="{FF2B5EF4-FFF2-40B4-BE49-F238E27FC236}">
                <a16:creationId xmlns:a16="http://schemas.microsoft.com/office/drawing/2014/main" id="{183A2C84-3D82-D056-8F05-30E724B0F8F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D7E647F-F3CB-5BE5-2D87-C172EC4ECB8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0C98D9-60EE-B241-9BD3-52E04B32253B}"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A270A2E4-6E27-0771-5B2C-40EBF25E8214}"/>
              </a:ext>
            </a:extLst>
          </p:cNvPr>
          <p:cNvSpPr>
            <a:spLocks noGrp="1"/>
          </p:cNvSpPr>
          <p:nvPr>
            <p:ph type="title"/>
          </p:nvPr>
        </p:nvSpPr>
        <p:spPr/>
        <p:txBody>
          <a:bodyPr/>
          <a:lstStyle/>
          <a:p>
            <a:r>
              <a:rPr lang="en-US" altLang="zh-CN">
                <a:ea typeface="宋体" panose="02010600030101010101" pitchFamily="2" charset="-122"/>
              </a:rPr>
              <a:t>Casting</a:t>
            </a:r>
          </a:p>
        </p:txBody>
      </p:sp>
      <p:sp>
        <p:nvSpPr>
          <p:cNvPr id="92163" name="Content Placeholder 2">
            <a:extLst>
              <a:ext uri="{FF2B5EF4-FFF2-40B4-BE49-F238E27FC236}">
                <a16:creationId xmlns:a16="http://schemas.microsoft.com/office/drawing/2014/main" id="{625D470A-DE45-B271-8098-92676099F5B8}"/>
              </a:ext>
            </a:extLst>
          </p:cNvPr>
          <p:cNvSpPr>
            <a:spLocks noGrp="1"/>
          </p:cNvSpPr>
          <p:nvPr>
            <p:ph idx="1"/>
          </p:nvPr>
        </p:nvSpPr>
        <p:spPr/>
        <p:txBody>
          <a:bodyPr/>
          <a:lstStyle/>
          <a:p>
            <a:r>
              <a:rPr lang="en-US" altLang="zh-CN">
                <a:ea typeface="宋体" panose="02010600030101010101" pitchFamily="2" charset="-122"/>
              </a:rPr>
              <a:t>Although C’s implicit conversions are convenient, we sometimes need a greater degree of control over type conversion. </a:t>
            </a:r>
          </a:p>
          <a:p>
            <a:r>
              <a:rPr lang="en-US" altLang="zh-CN">
                <a:ea typeface="宋体" panose="02010600030101010101" pitchFamily="2" charset="-122"/>
              </a:rPr>
              <a:t>For this reason, C provides </a:t>
            </a:r>
            <a:r>
              <a:rPr lang="en-US" altLang="zh-CN" b="1" i="1">
                <a:ea typeface="宋体" panose="02010600030101010101" pitchFamily="2" charset="-122"/>
              </a:rPr>
              <a:t>casts.</a:t>
            </a:r>
          </a:p>
          <a:p>
            <a:r>
              <a:rPr lang="en-US" altLang="zh-CN">
                <a:ea typeface="宋体" panose="02010600030101010101" pitchFamily="2" charset="-122"/>
              </a:rPr>
              <a:t>A cast expression has the form</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 </a:t>
            </a:r>
            <a:r>
              <a:rPr lang="en-US" altLang="zh-CN" sz="2400" i="1">
                <a:ea typeface="宋体" panose="02010600030101010101" pitchFamily="2" charset="-122"/>
              </a:rPr>
              <a:t>type-name</a:t>
            </a:r>
            <a:r>
              <a:rPr lang="en-US" altLang="zh-CN" sz="2400">
                <a:latin typeface="Courier New" panose="02070309020205020404" pitchFamily="49" charset="0"/>
                <a:ea typeface="宋体" panose="02010600030101010101" pitchFamily="2" charset="-122"/>
                <a:cs typeface="Courier New" panose="02070309020205020404" pitchFamily="49" charset="0"/>
              </a:rPr>
              <a:t> ) </a:t>
            </a:r>
            <a:r>
              <a:rPr lang="en-US" altLang="zh-CN" sz="2400" i="1">
                <a:ea typeface="宋体" panose="02010600030101010101" pitchFamily="2" charset="-122"/>
              </a:rPr>
              <a:t>expression</a:t>
            </a:r>
          </a:p>
          <a:p>
            <a:pPr>
              <a:buFontTx/>
              <a:buNone/>
            </a:pPr>
            <a:r>
              <a:rPr lang="en-US" altLang="zh-CN" i="1">
                <a:ea typeface="宋体" panose="02010600030101010101" pitchFamily="2" charset="-122"/>
              </a:rPr>
              <a:t>	type-name</a:t>
            </a:r>
            <a:r>
              <a:rPr lang="en-US" altLang="zh-CN">
                <a:ea typeface="宋体" panose="02010600030101010101" pitchFamily="2" charset="-122"/>
              </a:rPr>
              <a:t> specifies the type to which the expression should be converted.</a:t>
            </a:r>
          </a:p>
        </p:txBody>
      </p:sp>
      <p:sp>
        <p:nvSpPr>
          <p:cNvPr id="4" name="Footer Placeholder 3">
            <a:extLst>
              <a:ext uri="{FF2B5EF4-FFF2-40B4-BE49-F238E27FC236}">
                <a16:creationId xmlns:a16="http://schemas.microsoft.com/office/drawing/2014/main" id="{893F83F7-067F-0F9C-28AC-44FAFE4643A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FA6A68B-BA26-E887-5E90-DDE2502038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E6C685-4CF9-0543-9982-30EEB988D852}"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42CFECC5-3DCE-EA3C-C5E1-68F0945ACC68}"/>
              </a:ext>
            </a:extLst>
          </p:cNvPr>
          <p:cNvSpPr>
            <a:spLocks noGrp="1"/>
          </p:cNvSpPr>
          <p:nvPr>
            <p:ph type="title"/>
          </p:nvPr>
        </p:nvSpPr>
        <p:spPr/>
        <p:txBody>
          <a:bodyPr/>
          <a:lstStyle/>
          <a:p>
            <a:r>
              <a:rPr lang="en-US" altLang="zh-CN">
                <a:ea typeface="宋体" panose="02010600030101010101" pitchFamily="2" charset="-122"/>
              </a:rPr>
              <a:t>Casting</a:t>
            </a:r>
          </a:p>
        </p:txBody>
      </p:sp>
      <p:sp>
        <p:nvSpPr>
          <p:cNvPr id="93187" name="Content Placeholder 2">
            <a:extLst>
              <a:ext uri="{FF2B5EF4-FFF2-40B4-BE49-F238E27FC236}">
                <a16:creationId xmlns:a16="http://schemas.microsoft.com/office/drawing/2014/main" id="{E3E1CB56-9814-782A-B3D5-7925E80DB98A}"/>
              </a:ext>
            </a:extLst>
          </p:cNvPr>
          <p:cNvSpPr>
            <a:spLocks noGrp="1"/>
          </p:cNvSpPr>
          <p:nvPr>
            <p:ph idx="1"/>
          </p:nvPr>
        </p:nvSpPr>
        <p:spPr/>
        <p:txBody>
          <a:bodyPr/>
          <a:lstStyle/>
          <a:p>
            <a:r>
              <a:rPr lang="en-US" altLang="zh-CN" sz="2700">
                <a:ea typeface="宋体" panose="02010600030101010101" pitchFamily="2" charset="-122"/>
              </a:rPr>
              <a:t>Using a cast expression to compute the fractional part of a </a:t>
            </a:r>
            <a:r>
              <a:rPr lang="en-US" altLang="zh-CN" sz="2700">
                <a:latin typeface="Courier New" panose="02070309020205020404" pitchFamily="49" charset="0"/>
                <a:ea typeface="宋体" panose="02010600030101010101" pitchFamily="2" charset="-122"/>
                <a:cs typeface="Courier New" panose="02070309020205020404" pitchFamily="49" charset="0"/>
              </a:rPr>
              <a:t>float</a:t>
            </a:r>
            <a:r>
              <a:rPr lang="en-US" altLang="zh-CN" sz="2700">
                <a:ea typeface="宋体" panose="02010600030101010101" pitchFamily="2" charset="-122"/>
              </a:rPr>
              <a:t> value:</a:t>
            </a:r>
          </a:p>
          <a:p>
            <a:pPr>
              <a:lnSpc>
                <a:spcPct val="80000"/>
              </a:lnSpc>
              <a:spcBef>
                <a:spcPts val="12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float f, frac_part;</a:t>
            </a:r>
          </a:p>
          <a:p>
            <a:pPr>
              <a:lnSpc>
                <a:spcPct val="70000"/>
              </a:lnSpc>
              <a:spcBef>
                <a:spcPct val="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frac_part = f - (int) f;</a:t>
            </a:r>
          </a:p>
          <a:p>
            <a:r>
              <a:rPr lang="en-US" altLang="zh-CN" sz="2700">
                <a:ea typeface="宋体" panose="02010600030101010101" pitchFamily="2" charset="-122"/>
              </a:rPr>
              <a:t>The difference between </a:t>
            </a:r>
            <a:r>
              <a:rPr lang="en-US" altLang="zh-CN" sz="2700">
                <a:latin typeface="Courier New" panose="02070309020205020404" pitchFamily="49" charset="0"/>
                <a:ea typeface="宋体" panose="02010600030101010101" pitchFamily="2" charset="-122"/>
                <a:cs typeface="Courier New" panose="02070309020205020404" pitchFamily="49" charset="0"/>
              </a:rPr>
              <a:t>f</a:t>
            </a:r>
            <a:r>
              <a:rPr lang="en-US" altLang="zh-CN" sz="2700">
                <a:ea typeface="宋体" panose="02010600030101010101" pitchFamily="2" charset="-122"/>
              </a:rPr>
              <a:t> and </a:t>
            </a:r>
            <a:r>
              <a:rPr lang="en-US" altLang="zh-CN" sz="2700">
                <a:latin typeface="Courier New" panose="02070309020205020404" pitchFamily="49" charset="0"/>
                <a:ea typeface="宋体" panose="02010600030101010101" pitchFamily="2" charset="-122"/>
                <a:cs typeface="Courier New" panose="02070309020205020404" pitchFamily="49" charset="0"/>
              </a:rPr>
              <a:t>(int)</a:t>
            </a:r>
            <a:r>
              <a:rPr lang="en-US" altLang="zh-CN" sz="2700">
                <a:ea typeface="宋体" panose="02010600030101010101" pitchFamily="2" charset="-122"/>
              </a:rPr>
              <a:t> </a:t>
            </a:r>
            <a:r>
              <a:rPr lang="en-US" altLang="zh-CN" sz="2700">
                <a:latin typeface="Courier New" panose="02070309020205020404" pitchFamily="49" charset="0"/>
                <a:ea typeface="宋体" panose="02010600030101010101" pitchFamily="2" charset="-122"/>
                <a:cs typeface="Courier New" panose="02070309020205020404" pitchFamily="49" charset="0"/>
              </a:rPr>
              <a:t>f</a:t>
            </a:r>
            <a:r>
              <a:rPr lang="en-US" altLang="zh-CN" sz="2700">
                <a:ea typeface="宋体" panose="02010600030101010101" pitchFamily="2" charset="-122"/>
              </a:rPr>
              <a:t> is the fractional part of </a:t>
            </a:r>
            <a:r>
              <a:rPr lang="en-US" altLang="zh-CN" sz="2700">
                <a:latin typeface="Courier New" panose="02070309020205020404" pitchFamily="49" charset="0"/>
                <a:ea typeface="宋体" panose="02010600030101010101" pitchFamily="2" charset="-122"/>
                <a:cs typeface="Courier New" panose="02070309020205020404" pitchFamily="49" charset="0"/>
              </a:rPr>
              <a:t>f</a:t>
            </a:r>
            <a:r>
              <a:rPr lang="en-US" altLang="zh-CN" sz="2700">
                <a:ea typeface="宋体" panose="02010600030101010101" pitchFamily="2" charset="-122"/>
              </a:rPr>
              <a:t>, which was dropped during the cast.</a:t>
            </a:r>
          </a:p>
          <a:p>
            <a:r>
              <a:rPr lang="en-US" altLang="zh-CN" sz="2700">
                <a:ea typeface="宋体" panose="02010600030101010101" pitchFamily="2" charset="-122"/>
              </a:rPr>
              <a:t>Cast expressions enable us to document type conversions that would take place anyway:</a:t>
            </a:r>
          </a:p>
          <a:p>
            <a:pPr>
              <a:lnSpc>
                <a:spcPct val="80000"/>
              </a:lnSpc>
              <a:spcBef>
                <a:spcPts val="12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i = (int) f;  /* f is converted to int */</a:t>
            </a:r>
          </a:p>
          <a:p>
            <a:pPr>
              <a:buFontTx/>
              <a:buNone/>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62ED39D-6868-E612-E586-11D550D6A35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182E3A7-0CA5-D990-DAD9-C2461A788BD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1CFEAA-FBC8-2D43-BBB0-2528F37E25A2}"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5D86327-D25E-17E4-528B-C1DE7DB24878}"/>
              </a:ext>
            </a:extLst>
          </p:cNvPr>
          <p:cNvSpPr>
            <a:spLocks noGrp="1"/>
          </p:cNvSpPr>
          <p:nvPr>
            <p:ph type="title"/>
          </p:nvPr>
        </p:nvSpPr>
        <p:spPr/>
        <p:txBody>
          <a:bodyPr/>
          <a:lstStyle/>
          <a:p>
            <a:r>
              <a:rPr lang="en-US" altLang="zh-CN">
                <a:ea typeface="宋体" panose="02010600030101010101" pitchFamily="2" charset="-122"/>
              </a:rPr>
              <a:t>Integer Types</a:t>
            </a:r>
          </a:p>
        </p:txBody>
      </p:sp>
      <p:sp>
        <p:nvSpPr>
          <p:cNvPr id="20483" name="Content Placeholder 2">
            <a:extLst>
              <a:ext uri="{FF2B5EF4-FFF2-40B4-BE49-F238E27FC236}">
                <a16:creationId xmlns:a16="http://schemas.microsoft.com/office/drawing/2014/main" id="{8CF268C9-CA47-E96C-9312-61B103D6E5EB}"/>
              </a:ext>
            </a:extLst>
          </p:cNvPr>
          <p:cNvSpPr>
            <a:spLocks noGrp="1"/>
          </p:cNvSpPr>
          <p:nvPr>
            <p:ph idx="1"/>
          </p:nvPr>
        </p:nvSpPr>
        <p:spPr/>
        <p:txBody>
          <a:bodyPr/>
          <a:lstStyle/>
          <a:p>
            <a:pPr>
              <a:tabLst>
                <a:tab pos="5348288" algn="r"/>
                <a:tab pos="7543800" algn="r"/>
              </a:tabLst>
            </a:pPr>
            <a:r>
              <a:rPr lang="en-US" altLang="zh-CN">
                <a:ea typeface="宋体" panose="02010600030101010101" pitchFamily="2" charset="-122"/>
              </a:rPr>
              <a:t>Typical ranges of values for the integer types on a 16-bit machine:</a:t>
            </a:r>
          </a:p>
          <a:p>
            <a:pPr>
              <a:lnSpc>
                <a:spcPct val="80000"/>
              </a:lnSpc>
              <a:spcBef>
                <a:spcPts val="1200"/>
              </a:spcBef>
              <a:buFontTx/>
              <a:buNone/>
              <a:tabLst>
                <a:tab pos="5348288" algn="r"/>
                <a:tab pos="7543800" algn="r"/>
              </a:tabLst>
            </a:pPr>
            <a:r>
              <a:rPr lang="en-US" altLang="zh-CN" sz="2400" b="1" i="1">
                <a:solidFill>
                  <a:srgbClr val="000000"/>
                </a:solidFill>
                <a:ea typeface="宋体" panose="02010600030101010101" pitchFamily="2" charset="-122"/>
              </a:rPr>
              <a:t>                   Type	Smallest Value	Largest Value</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short</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 –32,768	 32,767</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unsigned</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short</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a:t>
            </a:r>
            <a:r>
              <a:rPr lang="en-US" altLang="zh-CN" sz="2200">
                <a:solidFill>
                  <a:srgbClr val="000000"/>
                </a:solidFill>
                <a:ea typeface="宋体" panose="02010600030101010101" pitchFamily="2" charset="-122"/>
              </a:rPr>
              <a:t>	0	</a:t>
            </a:r>
            <a:r>
              <a:rPr lang="en-US" altLang="zh-CN" sz="2200">
                <a:ea typeface="宋体" panose="02010600030101010101" pitchFamily="2" charset="-122"/>
              </a:rPr>
              <a:t>65,535</a:t>
            </a:r>
            <a:endParaRPr lang="en-US" altLang="zh-CN" sz="220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int	</a:t>
            </a:r>
            <a:r>
              <a:rPr lang="en-US" altLang="zh-CN" sz="2200">
                <a:solidFill>
                  <a:srgbClr val="000000"/>
                </a:solidFill>
                <a:ea typeface="宋体" panose="02010600030101010101" pitchFamily="2" charset="-122"/>
              </a:rPr>
              <a:t>–32,768	</a:t>
            </a:r>
            <a:r>
              <a:rPr lang="en-US" altLang="zh-CN" sz="2200">
                <a:ea typeface="宋体" panose="02010600030101010101" pitchFamily="2" charset="-122"/>
              </a:rPr>
              <a:t> 32,767</a:t>
            </a:r>
            <a:endParaRPr lang="en-US" altLang="zh-CN" sz="220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unsigned</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0	</a:t>
            </a:r>
            <a:r>
              <a:rPr lang="en-US" altLang="zh-CN" sz="2200">
                <a:ea typeface="宋体" panose="02010600030101010101" pitchFamily="2" charset="-122"/>
              </a:rPr>
              <a:t> 65,535</a:t>
            </a:r>
            <a:endParaRPr lang="en-US" altLang="zh-CN" sz="220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long</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–2,147,483,648	2,147,483,647</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unsigned</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long</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0</a:t>
            </a:r>
            <a:r>
              <a:rPr lang="en-US" altLang="zh-CN" sz="2200" baseline="30000">
                <a:solidFill>
                  <a:srgbClr val="000000"/>
                </a:solidFill>
                <a:ea typeface="宋体" panose="02010600030101010101" pitchFamily="2" charset="-122"/>
              </a:rPr>
              <a:t>	</a:t>
            </a:r>
            <a:r>
              <a:rPr lang="en-US" altLang="zh-CN" sz="2200">
                <a:solidFill>
                  <a:srgbClr val="000000"/>
                </a:solidFill>
                <a:ea typeface="宋体" panose="02010600030101010101" pitchFamily="2" charset="-122"/>
              </a:rPr>
              <a:t>4,294,967,295</a:t>
            </a:r>
          </a:p>
        </p:txBody>
      </p:sp>
      <p:sp>
        <p:nvSpPr>
          <p:cNvPr id="4" name="Footer Placeholder 3">
            <a:extLst>
              <a:ext uri="{FF2B5EF4-FFF2-40B4-BE49-F238E27FC236}">
                <a16:creationId xmlns:a16="http://schemas.microsoft.com/office/drawing/2014/main" id="{8F439A37-F127-6248-916A-7AA077554A2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18FF564-45F0-55C2-54B9-3F0812C7E9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457F94-E4F2-CB44-B2F3-4DC064AB7023}"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4C20647F-8E4E-1FD0-5FFF-96959E11B87B}"/>
              </a:ext>
            </a:extLst>
          </p:cNvPr>
          <p:cNvSpPr>
            <a:spLocks noGrp="1"/>
          </p:cNvSpPr>
          <p:nvPr>
            <p:ph type="title"/>
          </p:nvPr>
        </p:nvSpPr>
        <p:spPr/>
        <p:txBody>
          <a:bodyPr/>
          <a:lstStyle/>
          <a:p>
            <a:r>
              <a:rPr lang="en-US" altLang="zh-CN">
                <a:ea typeface="宋体" panose="02010600030101010101" pitchFamily="2" charset="-122"/>
              </a:rPr>
              <a:t>Casting</a:t>
            </a:r>
          </a:p>
        </p:txBody>
      </p:sp>
      <p:sp>
        <p:nvSpPr>
          <p:cNvPr id="94211" name="Content Placeholder 2">
            <a:extLst>
              <a:ext uri="{FF2B5EF4-FFF2-40B4-BE49-F238E27FC236}">
                <a16:creationId xmlns:a16="http://schemas.microsoft.com/office/drawing/2014/main" id="{ED63016B-7F34-AA8E-F745-AFFC249A4378}"/>
              </a:ext>
            </a:extLst>
          </p:cNvPr>
          <p:cNvSpPr>
            <a:spLocks noGrp="1"/>
          </p:cNvSpPr>
          <p:nvPr>
            <p:ph idx="1"/>
          </p:nvPr>
        </p:nvSpPr>
        <p:spPr/>
        <p:txBody>
          <a:bodyPr/>
          <a:lstStyle/>
          <a:p>
            <a:r>
              <a:rPr lang="en-US" altLang="zh-CN" sz="2600">
                <a:ea typeface="宋体" panose="02010600030101010101" pitchFamily="2" charset="-122"/>
              </a:rPr>
              <a:t>Cast expressions also let us force the compiler to perform conversions.</a:t>
            </a:r>
          </a:p>
          <a:p>
            <a:r>
              <a:rPr lang="en-US" altLang="zh-CN" sz="2600">
                <a:ea typeface="宋体" panose="02010600030101010101" pitchFamily="2" charset="-122"/>
              </a:rPr>
              <a:t>Example:</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float quotient;</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int dividend, divisor;</a:t>
            </a:r>
          </a:p>
          <a:p>
            <a:pPr>
              <a:lnSpc>
                <a:spcPct val="50000"/>
              </a:lnSpc>
              <a:spcBef>
                <a:spcPct val="0"/>
              </a:spcBef>
              <a:buFontTx/>
              <a:buNone/>
            </a:pPr>
            <a:endParaRPr lang="en-US" altLang="zh-CN" sz="220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quotient = dividend / divisor; </a:t>
            </a:r>
          </a:p>
          <a:p>
            <a:r>
              <a:rPr lang="en-US" altLang="zh-CN" sz="2600">
                <a:ea typeface="宋体" panose="02010600030101010101" pitchFamily="2" charset="-122"/>
              </a:rPr>
              <a:t>To avoid truncation during division, we need to cast one of the operands:</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quotient = (float) dividend / divisor;</a:t>
            </a:r>
          </a:p>
          <a:p>
            <a:r>
              <a:rPr lang="en-US" altLang="zh-CN" sz="2600">
                <a:ea typeface="宋体" panose="02010600030101010101" pitchFamily="2" charset="-122"/>
              </a:rPr>
              <a:t>Casting </a:t>
            </a:r>
            <a:r>
              <a:rPr lang="en-US" altLang="zh-CN" sz="2600">
                <a:latin typeface="Courier New" panose="02070309020205020404" pitchFamily="49" charset="0"/>
                <a:ea typeface="宋体" panose="02010600030101010101" pitchFamily="2" charset="-122"/>
                <a:cs typeface="Courier New" panose="02070309020205020404" pitchFamily="49" charset="0"/>
              </a:rPr>
              <a:t>dividend</a:t>
            </a:r>
            <a:r>
              <a:rPr lang="en-US" altLang="zh-CN" sz="2600">
                <a:ea typeface="宋体" panose="02010600030101010101" pitchFamily="2" charset="-122"/>
              </a:rPr>
              <a:t> to </a:t>
            </a:r>
            <a:r>
              <a:rPr lang="en-US" altLang="zh-CN" sz="2600">
                <a:latin typeface="Courier New" panose="02070309020205020404" pitchFamily="49" charset="0"/>
                <a:ea typeface="宋体" panose="02010600030101010101" pitchFamily="2" charset="-122"/>
                <a:cs typeface="Courier New" panose="02070309020205020404" pitchFamily="49" charset="0"/>
              </a:rPr>
              <a:t>float</a:t>
            </a:r>
            <a:r>
              <a:rPr lang="en-US" altLang="zh-CN" sz="2600">
                <a:ea typeface="宋体" panose="02010600030101010101" pitchFamily="2" charset="-122"/>
              </a:rPr>
              <a:t> causes the compiler to convert </a:t>
            </a:r>
            <a:r>
              <a:rPr lang="en-US" altLang="zh-CN" sz="2600">
                <a:latin typeface="Courier New" panose="02070309020205020404" pitchFamily="49" charset="0"/>
                <a:ea typeface="宋体" panose="02010600030101010101" pitchFamily="2" charset="-122"/>
                <a:cs typeface="Courier New" panose="02070309020205020404" pitchFamily="49" charset="0"/>
              </a:rPr>
              <a:t>divisor</a:t>
            </a:r>
            <a:r>
              <a:rPr lang="en-US" altLang="zh-CN" sz="2600">
                <a:ea typeface="宋体" panose="02010600030101010101" pitchFamily="2" charset="-122"/>
              </a:rPr>
              <a:t> to </a:t>
            </a:r>
            <a:r>
              <a:rPr lang="en-US" altLang="zh-CN" sz="2600">
                <a:latin typeface="Courier New" panose="02070309020205020404" pitchFamily="49" charset="0"/>
                <a:ea typeface="宋体" panose="02010600030101010101" pitchFamily="2" charset="-122"/>
                <a:cs typeface="Courier New" panose="02070309020205020404" pitchFamily="49" charset="0"/>
              </a:rPr>
              <a:t>float</a:t>
            </a:r>
            <a:r>
              <a:rPr lang="en-US" altLang="zh-CN" sz="2600">
                <a:ea typeface="宋体" panose="02010600030101010101" pitchFamily="2" charset="-122"/>
              </a:rPr>
              <a:t> also.</a:t>
            </a:r>
          </a:p>
        </p:txBody>
      </p:sp>
      <p:sp>
        <p:nvSpPr>
          <p:cNvPr id="4" name="Footer Placeholder 3">
            <a:extLst>
              <a:ext uri="{FF2B5EF4-FFF2-40B4-BE49-F238E27FC236}">
                <a16:creationId xmlns:a16="http://schemas.microsoft.com/office/drawing/2014/main" id="{00F6417C-56B5-F819-DECF-2CFEDFD33F7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DD40880-FB32-E6E8-A69C-9CB11B3BCFA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E9201C-C88A-9A47-95E6-6AE86FEE8DE6}"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1F46BD6D-90B4-69F5-369F-1D4DA4552DCE}"/>
              </a:ext>
            </a:extLst>
          </p:cNvPr>
          <p:cNvSpPr>
            <a:spLocks noGrp="1"/>
          </p:cNvSpPr>
          <p:nvPr>
            <p:ph type="title"/>
          </p:nvPr>
        </p:nvSpPr>
        <p:spPr/>
        <p:txBody>
          <a:bodyPr/>
          <a:lstStyle/>
          <a:p>
            <a:r>
              <a:rPr lang="en-US" altLang="zh-CN">
                <a:ea typeface="宋体" panose="02010600030101010101" pitchFamily="2" charset="-122"/>
              </a:rPr>
              <a:t>Casting</a:t>
            </a:r>
          </a:p>
        </p:txBody>
      </p:sp>
      <p:sp>
        <p:nvSpPr>
          <p:cNvPr id="95235" name="Content Placeholder 2">
            <a:extLst>
              <a:ext uri="{FF2B5EF4-FFF2-40B4-BE49-F238E27FC236}">
                <a16:creationId xmlns:a16="http://schemas.microsoft.com/office/drawing/2014/main" id="{F9F3E08C-8B54-BBFE-7B7E-0947F3D70A5B}"/>
              </a:ext>
            </a:extLst>
          </p:cNvPr>
          <p:cNvSpPr>
            <a:spLocks noGrp="1"/>
          </p:cNvSpPr>
          <p:nvPr>
            <p:ph idx="1"/>
          </p:nvPr>
        </p:nvSpPr>
        <p:spPr>
          <a:xfrm>
            <a:off x="685800" y="1524000"/>
            <a:ext cx="8305800" cy="4800600"/>
          </a:xfrm>
        </p:spPr>
        <p:txBody>
          <a:bodyPr/>
          <a:lstStyle/>
          <a:p>
            <a:r>
              <a:rPr lang="en-US" altLang="zh-CN">
                <a:ea typeface="宋体" panose="02010600030101010101" pitchFamily="2" charset="-122"/>
              </a:rPr>
              <a:t>C regards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a:t>
            </a:r>
            <a:r>
              <a:rPr lang="en-US" altLang="zh-CN" i="1">
                <a:ea typeface="宋体" panose="02010600030101010101" pitchFamily="2" charset="-122"/>
              </a:rPr>
              <a:t>type-name</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as a unary operator. </a:t>
            </a:r>
          </a:p>
          <a:p>
            <a:r>
              <a:rPr lang="en-US" altLang="zh-CN">
                <a:ea typeface="宋体" panose="02010600030101010101" pitchFamily="2" charset="-122"/>
              </a:rPr>
              <a:t>Unary operators have higher precedence than </a:t>
            </a:r>
            <a:br>
              <a:rPr lang="en-US" altLang="zh-CN">
                <a:ea typeface="宋体" panose="02010600030101010101" pitchFamily="2" charset="-122"/>
              </a:rPr>
            </a:br>
            <a:r>
              <a:rPr lang="en-US" altLang="zh-CN">
                <a:ea typeface="宋体" panose="02010600030101010101" pitchFamily="2" charset="-122"/>
              </a:rPr>
              <a:t>binary operators, so the compiler interprets</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(float) dividend / divisor</a:t>
            </a:r>
          </a:p>
          <a:p>
            <a:pPr>
              <a:buFontTx/>
              <a:buNone/>
            </a:pPr>
            <a:r>
              <a:rPr lang="en-US" altLang="zh-CN">
                <a:ea typeface="宋体" panose="02010600030101010101" pitchFamily="2" charset="-122"/>
              </a:rPr>
              <a:t>	as</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((float) dividend) / divisor</a:t>
            </a:r>
          </a:p>
          <a:p>
            <a:r>
              <a:rPr lang="en-US" altLang="zh-CN">
                <a:ea typeface="宋体" panose="02010600030101010101" pitchFamily="2" charset="-122"/>
              </a:rPr>
              <a:t>Other ways to accomplish the same effect:</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quotient = dividend / (float) divisor;</a:t>
            </a:r>
          </a:p>
          <a:p>
            <a:pPr>
              <a:lnSpc>
                <a:spcPct val="80000"/>
              </a:lnSpc>
              <a:spcBef>
                <a:spcPts val="600"/>
              </a:spcBef>
              <a:buFontTx/>
              <a:buNone/>
            </a:pP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quotient = (float) dividend / (float) divisor;</a:t>
            </a:r>
          </a:p>
        </p:txBody>
      </p:sp>
      <p:sp>
        <p:nvSpPr>
          <p:cNvPr id="4" name="Footer Placeholder 3">
            <a:extLst>
              <a:ext uri="{FF2B5EF4-FFF2-40B4-BE49-F238E27FC236}">
                <a16:creationId xmlns:a16="http://schemas.microsoft.com/office/drawing/2014/main" id="{06E08144-8AF3-5363-EC09-34335AA809C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5667F77-3A2E-7384-827C-9DBB7A5BF47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4F3C41-71AD-7546-B198-1550D83D96B0}"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C9B8620E-0757-32DF-B404-17C0F916B3B4}"/>
              </a:ext>
            </a:extLst>
          </p:cNvPr>
          <p:cNvSpPr>
            <a:spLocks noGrp="1"/>
          </p:cNvSpPr>
          <p:nvPr>
            <p:ph type="title"/>
          </p:nvPr>
        </p:nvSpPr>
        <p:spPr/>
        <p:txBody>
          <a:bodyPr/>
          <a:lstStyle/>
          <a:p>
            <a:r>
              <a:rPr lang="en-US" altLang="zh-CN">
                <a:ea typeface="宋体" panose="02010600030101010101" pitchFamily="2" charset="-122"/>
              </a:rPr>
              <a:t>Casting</a:t>
            </a:r>
          </a:p>
        </p:txBody>
      </p:sp>
      <p:sp>
        <p:nvSpPr>
          <p:cNvPr id="96259" name="Content Placeholder 2">
            <a:extLst>
              <a:ext uri="{FF2B5EF4-FFF2-40B4-BE49-F238E27FC236}">
                <a16:creationId xmlns:a16="http://schemas.microsoft.com/office/drawing/2014/main" id="{98A4102A-8C43-D0FD-F222-2172ECA6F393}"/>
              </a:ext>
            </a:extLst>
          </p:cNvPr>
          <p:cNvSpPr>
            <a:spLocks noGrp="1"/>
          </p:cNvSpPr>
          <p:nvPr>
            <p:ph idx="1"/>
          </p:nvPr>
        </p:nvSpPr>
        <p:spPr/>
        <p:txBody>
          <a:bodyPr/>
          <a:lstStyle/>
          <a:p>
            <a:r>
              <a:rPr lang="en-US" altLang="zh-CN">
                <a:ea typeface="宋体" panose="02010600030101010101" pitchFamily="2" charset="-122"/>
              </a:rPr>
              <a:t>Casts are sometimes necessary to avoid overflow:</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long i;</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j = 1000;</a:t>
            </a:r>
          </a:p>
          <a:p>
            <a:pPr>
              <a:lnSpc>
                <a:spcPct val="5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j * j;   /* overflow may occur */</a:t>
            </a:r>
          </a:p>
          <a:p>
            <a:r>
              <a:rPr lang="en-US" altLang="zh-CN">
                <a:ea typeface="宋体" panose="02010600030101010101" pitchFamily="2" charset="-122"/>
              </a:rPr>
              <a:t>Using a cast avoids the problem:</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(long) j * j;</a:t>
            </a:r>
          </a:p>
          <a:p>
            <a:r>
              <a:rPr lang="en-US" altLang="zh-CN">
                <a:ea typeface="宋体" panose="02010600030101010101" pitchFamily="2" charset="-122"/>
              </a:rPr>
              <a:t>The statement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(long) (j * j);   /*** WRONG ***/</a:t>
            </a:r>
          </a:p>
          <a:p>
            <a:pPr>
              <a:buFontTx/>
              <a:buNone/>
            </a:pPr>
            <a:r>
              <a:rPr lang="en-US" altLang="zh-CN">
                <a:ea typeface="宋体" panose="02010600030101010101" pitchFamily="2" charset="-122"/>
              </a:rPr>
              <a:t>	wouldn’t work, since the overflow would already have occurred by the time of the cast.</a:t>
            </a:r>
          </a:p>
        </p:txBody>
      </p:sp>
      <p:sp>
        <p:nvSpPr>
          <p:cNvPr id="4" name="Footer Placeholder 3">
            <a:extLst>
              <a:ext uri="{FF2B5EF4-FFF2-40B4-BE49-F238E27FC236}">
                <a16:creationId xmlns:a16="http://schemas.microsoft.com/office/drawing/2014/main" id="{5001D9AD-4B29-09DE-2E43-B9BCA406F76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1D68B9A-DAA5-B9C7-3408-9909F98425E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F4B52F-0D94-A044-B4C0-2122E8242893}"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9374D0A5-5D75-42C8-6D8E-75390EDDBA9B}"/>
              </a:ext>
            </a:extLst>
          </p:cNvPr>
          <p:cNvSpPr>
            <a:spLocks noGrp="1"/>
          </p:cNvSpPr>
          <p:nvPr>
            <p:ph type="title"/>
          </p:nvPr>
        </p:nvSpPr>
        <p:spPr/>
        <p:txBody>
          <a:bodyPr/>
          <a:lstStyle/>
          <a:p>
            <a:r>
              <a:rPr lang="en-US" altLang="zh-CN">
                <a:ea typeface="宋体" panose="02010600030101010101" pitchFamily="2" charset="-122"/>
              </a:rPr>
              <a:t>Type Definitions</a:t>
            </a:r>
          </a:p>
        </p:txBody>
      </p:sp>
      <p:sp>
        <p:nvSpPr>
          <p:cNvPr id="97283" name="Content Placeholder 2">
            <a:extLst>
              <a:ext uri="{FF2B5EF4-FFF2-40B4-BE49-F238E27FC236}">
                <a16:creationId xmlns:a16="http://schemas.microsoft.com/office/drawing/2014/main" id="{41B34DAD-7B7A-1F37-2A32-401610B552C0}"/>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#define</a:t>
            </a:r>
            <a:r>
              <a:rPr lang="en-US" altLang="zh-CN">
                <a:ea typeface="宋体" panose="02010600030101010101" pitchFamily="2" charset="-122"/>
              </a:rPr>
              <a:t> directive can be used to create a “Boolean type” macro:</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#define BOOL int</a:t>
            </a:r>
          </a:p>
          <a:p>
            <a:r>
              <a:rPr lang="en-US" altLang="zh-CN">
                <a:ea typeface="宋体" panose="02010600030101010101" pitchFamily="2" charset="-122"/>
              </a:rPr>
              <a:t>There’s a better way using a feature known as a </a:t>
            </a:r>
            <a:r>
              <a:rPr lang="en-US" altLang="zh-CN" b="1" i="1">
                <a:ea typeface="宋体" panose="02010600030101010101" pitchFamily="2" charset="-122"/>
              </a:rPr>
              <a:t>type definition:</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typedef int Bool;</a:t>
            </a:r>
          </a:p>
          <a:p>
            <a:r>
              <a:rPr lang="en-US" altLang="zh-CN">
                <a:latin typeface="Courier New" panose="02070309020205020404" pitchFamily="49" charset="0"/>
                <a:ea typeface="宋体" panose="02010600030101010101" pitchFamily="2" charset="-122"/>
                <a:cs typeface="Courier New" panose="02070309020205020404" pitchFamily="49" charset="0"/>
              </a:rPr>
              <a:t>Bool</a:t>
            </a:r>
            <a:r>
              <a:rPr lang="en-US" altLang="zh-CN">
                <a:ea typeface="宋体" panose="02010600030101010101" pitchFamily="2" charset="-122"/>
              </a:rPr>
              <a:t> can now be used in the same way as the built-in type names. </a:t>
            </a:r>
          </a:p>
          <a:p>
            <a:r>
              <a:rPr lang="en-US" altLang="zh-CN">
                <a:ea typeface="宋体" panose="02010600030101010101" pitchFamily="2" charset="-122"/>
              </a:rPr>
              <a:t>Example: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Bool flag;   /* same as int flag; */</a:t>
            </a:r>
          </a:p>
        </p:txBody>
      </p:sp>
      <p:sp>
        <p:nvSpPr>
          <p:cNvPr id="4" name="Footer Placeholder 3">
            <a:extLst>
              <a:ext uri="{FF2B5EF4-FFF2-40B4-BE49-F238E27FC236}">
                <a16:creationId xmlns:a16="http://schemas.microsoft.com/office/drawing/2014/main" id="{1487655E-1E61-197A-C069-282D6A559F8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7F193A9-5D76-E7C5-4827-5677BBFC443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3095FD-E290-D841-A924-05934A1BD7D4}" type="slidenum">
              <a:rPr lang="en-US" altLang="zh-CN" sz="1200">
                <a:latin typeface="Arial" panose="020B0604020202020204" pitchFamily="34" charset="0"/>
              </a:rPr>
              <a:pPr/>
              <a:t>83</a:t>
            </a:fld>
            <a:endParaRPr lang="en-US" altLang="zh-CN"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0C992543-A141-95CA-16EF-3544A2C5B428}"/>
              </a:ext>
            </a:extLst>
          </p:cNvPr>
          <p:cNvSpPr>
            <a:spLocks noGrp="1"/>
          </p:cNvSpPr>
          <p:nvPr>
            <p:ph type="title"/>
          </p:nvPr>
        </p:nvSpPr>
        <p:spPr/>
        <p:txBody>
          <a:bodyPr/>
          <a:lstStyle/>
          <a:p>
            <a:r>
              <a:rPr lang="en-US" altLang="zh-CN">
                <a:ea typeface="宋体" panose="02010600030101010101" pitchFamily="2" charset="-122"/>
              </a:rPr>
              <a:t>Advantages of Type Definitions</a:t>
            </a:r>
          </a:p>
        </p:txBody>
      </p:sp>
      <p:sp>
        <p:nvSpPr>
          <p:cNvPr id="98307" name="Content Placeholder 2">
            <a:extLst>
              <a:ext uri="{FF2B5EF4-FFF2-40B4-BE49-F238E27FC236}">
                <a16:creationId xmlns:a16="http://schemas.microsoft.com/office/drawing/2014/main" id="{FB5362EC-EBA7-1641-DE29-DC1ACEAD6DF1}"/>
              </a:ext>
            </a:extLst>
          </p:cNvPr>
          <p:cNvSpPr>
            <a:spLocks noGrp="1"/>
          </p:cNvSpPr>
          <p:nvPr>
            <p:ph idx="1"/>
          </p:nvPr>
        </p:nvSpPr>
        <p:spPr/>
        <p:txBody>
          <a:bodyPr/>
          <a:lstStyle/>
          <a:p>
            <a:r>
              <a:rPr lang="en-US" altLang="zh-CN">
                <a:ea typeface="宋体" panose="02010600030101010101" pitchFamily="2" charset="-122"/>
              </a:rPr>
              <a:t>Type definitions can make a program more understandable. </a:t>
            </a:r>
          </a:p>
          <a:p>
            <a:r>
              <a:rPr lang="en-US" altLang="zh-CN">
                <a:ea typeface="宋体" panose="02010600030101010101" pitchFamily="2" charset="-122"/>
              </a:rPr>
              <a:t>If the variables </a:t>
            </a:r>
            <a:r>
              <a:rPr lang="en-US" altLang="zh-CN">
                <a:latin typeface="Courier New" panose="02070309020205020404" pitchFamily="49" charset="0"/>
                <a:ea typeface="宋体" panose="02010600030101010101" pitchFamily="2" charset="-122"/>
                <a:cs typeface="Courier New" panose="02070309020205020404" pitchFamily="49" charset="0"/>
              </a:rPr>
              <a:t>cash_in</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cash_out</a:t>
            </a:r>
            <a:r>
              <a:rPr lang="en-US" altLang="zh-CN">
                <a:ea typeface="宋体" panose="02010600030101010101" pitchFamily="2" charset="-122"/>
              </a:rPr>
              <a:t> will be used to store dollar amounts, declaring </a:t>
            </a:r>
            <a:r>
              <a:rPr lang="en-US" altLang="zh-CN">
                <a:latin typeface="Courier New" panose="02070309020205020404" pitchFamily="49" charset="0"/>
                <a:ea typeface="宋体" panose="02010600030101010101" pitchFamily="2" charset="-122"/>
                <a:cs typeface="Courier New" panose="02070309020205020404" pitchFamily="49" charset="0"/>
              </a:rPr>
              <a:t>Dollars</a:t>
            </a:r>
            <a:r>
              <a:rPr lang="en-US" altLang="zh-CN">
                <a:ea typeface="宋体" panose="02010600030101010101" pitchFamily="2" charset="-122"/>
              </a:rPr>
              <a:t> as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typedef float Dollars;</a:t>
            </a:r>
          </a:p>
          <a:p>
            <a:pPr>
              <a:buFontTx/>
              <a:buNone/>
            </a:pPr>
            <a:r>
              <a:rPr lang="en-US" altLang="zh-CN">
                <a:ea typeface="宋体" panose="02010600030101010101" pitchFamily="2" charset="-122"/>
              </a:rPr>
              <a:t>	and then writing </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Dollars cash_in, cash_out;</a:t>
            </a:r>
          </a:p>
          <a:p>
            <a:pPr>
              <a:buFontTx/>
              <a:buNone/>
            </a:pPr>
            <a:r>
              <a:rPr lang="en-US" altLang="zh-CN">
                <a:ea typeface="宋体" panose="02010600030101010101" pitchFamily="2" charset="-122"/>
              </a:rPr>
              <a:t>	is more informative than just writing</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float cash_in, cash_out;</a:t>
            </a:r>
          </a:p>
        </p:txBody>
      </p:sp>
      <p:sp>
        <p:nvSpPr>
          <p:cNvPr id="4" name="Footer Placeholder 3">
            <a:extLst>
              <a:ext uri="{FF2B5EF4-FFF2-40B4-BE49-F238E27FC236}">
                <a16:creationId xmlns:a16="http://schemas.microsoft.com/office/drawing/2014/main" id="{EB6CF517-EEE7-4AA5-5709-611F3C26990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B6264A3-08D1-0874-E02C-751FE89A8DD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9631FA-EDB0-654E-B040-2861D5356710}" type="slidenum">
              <a:rPr lang="en-US" altLang="zh-CN" sz="1200">
                <a:latin typeface="Arial" panose="020B0604020202020204" pitchFamily="34" charset="0"/>
              </a:rPr>
              <a:pPr/>
              <a:t>84</a:t>
            </a:fld>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8D300004-14A4-2428-990C-0385AD23D23A}"/>
              </a:ext>
            </a:extLst>
          </p:cNvPr>
          <p:cNvSpPr>
            <a:spLocks noGrp="1"/>
          </p:cNvSpPr>
          <p:nvPr>
            <p:ph type="title"/>
          </p:nvPr>
        </p:nvSpPr>
        <p:spPr/>
        <p:txBody>
          <a:bodyPr/>
          <a:lstStyle/>
          <a:p>
            <a:r>
              <a:rPr lang="en-US" altLang="zh-CN">
                <a:ea typeface="宋体" panose="02010600030101010101" pitchFamily="2" charset="-122"/>
              </a:rPr>
              <a:t>Advantages of Type Definitions</a:t>
            </a:r>
          </a:p>
        </p:txBody>
      </p:sp>
      <p:sp>
        <p:nvSpPr>
          <p:cNvPr id="99331" name="Content Placeholder 2">
            <a:extLst>
              <a:ext uri="{FF2B5EF4-FFF2-40B4-BE49-F238E27FC236}">
                <a16:creationId xmlns:a16="http://schemas.microsoft.com/office/drawing/2014/main" id="{4E496B92-C96C-1DEA-DD63-DBD9E554B8D1}"/>
              </a:ext>
            </a:extLst>
          </p:cNvPr>
          <p:cNvSpPr>
            <a:spLocks noGrp="1"/>
          </p:cNvSpPr>
          <p:nvPr>
            <p:ph idx="1"/>
          </p:nvPr>
        </p:nvSpPr>
        <p:spPr/>
        <p:txBody>
          <a:bodyPr/>
          <a:lstStyle/>
          <a:p>
            <a:r>
              <a:rPr lang="en-US" altLang="zh-CN">
                <a:ea typeface="宋体" panose="02010600030101010101" pitchFamily="2" charset="-122"/>
              </a:rPr>
              <a:t>Type definitions can also make a program easier to modify. </a:t>
            </a:r>
          </a:p>
          <a:p>
            <a:r>
              <a:rPr lang="en-US" altLang="zh-CN">
                <a:ea typeface="宋体" panose="02010600030101010101" pitchFamily="2" charset="-122"/>
              </a:rPr>
              <a:t>To redefine </a:t>
            </a:r>
            <a:r>
              <a:rPr lang="en-US" altLang="zh-CN">
                <a:latin typeface="Courier New" panose="02070309020205020404" pitchFamily="49" charset="0"/>
                <a:ea typeface="宋体" panose="02010600030101010101" pitchFamily="2" charset="-122"/>
                <a:cs typeface="Courier New" panose="02070309020205020404" pitchFamily="49" charset="0"/>
              </a:rPr>
              <a:t>Dollars</a:t>
            </a:r>
            <a:r>
              <a:rPr lang="en-US" altLang="zh-CN">
                <a:ea typeface="宋体" panose="02010600030101010101" pitchFamily="2" charset="-122"/>
              </a:rPr>
              <a:t> as </a:t>
            </a:r>
            <a:r>
              <a:rPr lang="en-US" altLang="zh-CN">
                <a:latin typeface="Courier New" panose="02070309020205020404" pitchFamily="49" charset="0"/>
                <a:ea typeface="宋体" panose="02010600030101010101" pitchFamily="2" charset="-122"/>
                <a:cs typeface="Courier New" panose="02070309020205020404" pitchFamily="49" charset="0"/>
              </a:rPr>
              <a:t>double</a:t>
            </a:r>
            <a:r>
              <a:rPr lang="en-US" altLang="zh-CN">
                <a:ea typeface="宋体" panose="02010600030101010101" pitchFamily="2" charset="-122"/>
              </a:rPr>
              <a:t>, only the type definition need be changed:</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typedef double Dollars;</a:t>
            </a:r>
          </a:p>
          <a:p>
            <a:r>
              <a:rPr lang="en-US" altLang="zh-CN">
                <a:ea typeface="宋体" panose="02010600030101010101" pitchFamily="2" charset="-122"/>
              </a:rPr>
              <a:t>Without the type definition, we would need to locate all </a:t>
            </a:r>
            <a:r>
              <a:rPr lang="en-US" altLang="zh-CN">
                <a:latin typeface="Courier New" panose="02070309020205020404" pitchFamily="49" charset="0"/>
                <a:ea typeface="宋体" panose="02010600030101010101" pitchFamily="2" charset="-122"/>
                <a:cs typeface="Courier New" panose="02070309020205020404" pitchFamily="49" charset="0"/>
              </a:rPr>
              <a:t>float</a:t>
            </a:r>
            <a:r>
              <a:rPr lang="en-US" altLang="zh-CN">
                <a:ea typeface="宋体" panose="02010600030101010101" pitchFamily="2" charset="-122"/>
              </a:rPr>
              <a:t> variables that store dollar amounts and change their declarations.</a:t>
            </a:r>
          </a:p>
        </p:txBody>
      </p:sp>
      <p:sp>
        <p:nvSpPr>
          <p:cNvPr id="4" name="Footer Placeholder 3">
            <a:extLst>
              <a:ext uri="{FF2B5EF4-FFF2-40B4-BE49-F238E27FC236}">
                <a16:creationId xmlns:a16="http://schemas.microsoft.com/office/drawing/2014/main" id="{16222AFF-F064-348C-7356-7675BF21B1B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109A467-F149-8CFC-5713-D10A2493C21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EC1BC3-96CB-7941-8558-E0566CA924FA}" type="slidenum">
              <a:rPr lang="en-US" altLang="zh-CN" sz="1200">
                <a:latin typeface="Arial" panose="020B0604020202020204" pitchFamily="34" charset="0"/>
              </a:rPr>
              <a:pPr/>
              <a:t>85</a:t>
            </a:fld>
            <a:endParaRPr lang="en-US" altLang="zh-CN"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812CEFD6-F341-B1CA-A2F7-F0722714E0AB}"/>
              </a:ext>
            </a:extLst>
          </p:cNvPr>
          <p:cNvSpPr>
            <a:spLocks noGrp="1"/>
          </p:cNvSpPr>
          <p:nvPr>
            <p:ph type="title"/>
          </p:nvPr>
        </p:nvSpPr>
        <p:spPr/>
        <p:txBody>
          <a:bodyPr/>
          <a:lstStyle/>
          <a:p>
            <a:r>
              <a:rPr lang="en-US" altLang="zh-CN">
                <a:ea typeface="宋体" panose="02010600030101010101" pitchFamily="2" charset="-122"/>
              </a:rPr>
              <a:t>Type Definitions and Portability</a:t>
            </a:r>
          </a:p>
        </p:txBody>
      </p:sp>
      <p:sp>
        <p:nvSpPr>
          <p:cNvPr id="100355" name="Content Placeholder 2">
            <a:extLst>
              <a:ext uri="{FF2B5EF4-FFF2-40B4-BE49-F238E27FC236}">
                <a16:creationId xmlns:a16="http://schemas.microsoft.com/office/drawing/2014/main" id="{BB4ED2D2-0214-FEF7-AA7E-514046FCD198}"/>
              </a:ext>
            </a:extLst>
          </p:cNvPr>
          <p:cNvSpPr>
            <a:spLocks noGrp="1"/>
          </p:cNvSpPr>
          <p:nvPr>
            <p:ph idx="1"/>
          </p:nvPr>
        </p:nvSpPr>
        <p:spPr/>
        <p:txBody>
          <a:bodyPr/>
          <a:lstStyle/>
          <a:p>
            <a:r>
              <a:rPr lang="en-US" altLang="zh-CN">
                <a:ea typeface="宋体" panose="02010600030101010101" pitchFamily="2" charset="-122"/>
              </a:rPr>
              <a:t>Type definitions are an important tool for writing portable programs.</a:t>
            </a:r>
          </a:p>
          <a:p>
            <a:r>
              <a:rPr lang="en-US" altLang="zh-CN">
                <a:ea typeface="宋体" panose="02010600030101010101" pitchFamily="2" charset="-122"/>
              </a:rPr>
              <a:t>One of the problems with moving a program from one computer to another is that types may have different ranges on different machines.</a:t>
            </a:r>
          </a:p>
          <a:p>
            <a:r>
              <a:rPr lang="en-US" altLang="zh-CN">
                <a:ea typeface="宋体" panose="02010600030101010101" pitchFamily="2" charset="-122"/>
              </a:rPr>
              <a:t>If </a:t>
            </a:r>
            <a:r>
              <a:rPr lang="en-US" altLang="zh-CN">
                <a:latin typeface="Courier New" panose="02070309020205020404" pitchFamily="49" charset="0"/>
                <a:ea typeface="宋体" panose="02010600030101010101" pitchFamily="2" charset="-122"/>
                <a:cs typeface="Courier New" panose="02070309020205020404" pitchFamily="49" charset="0"/>
              </a:rPr>
              <a:t>i</a:t>
            </a:r>
            <a:r>
              <a:rPr lang="en-US" altLang="zh-CN">
                <a:ea typeface="宋体" panose="02010600030101010101" pitchFamily="2" charset="-122"/>
              </a:rPr>
              <a:t> is an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variable, an assignment like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100000;</a:t>
            </a:r>
          </a:p>
          <a:p>
            <a:pPr>
              <a:buFontTx/>
              <a:buNone/>
            </a:pPr>
            <a:r>
              <a:rPr lang="en-US" altLang="zh-CN">
                <a:ea typeface="宋体" panose="02010600030101010101" pitchFamily="2" charset="-122"/>
              </a:rPr>
              <a:t>	is fine on a machine with 32-bit integers, but will fail on a machine with 16-bit integers.</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F87DACF7-68DD-EBCE-18F5-2C198A9E38E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E38210C-1F15-D0D6-2112-D011AB04B41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68F22D-3374-7F41-86A3-D9D7F5D8C95E}" type="slidenum">
              <a:rPr lang="en-US" altLang="zh-CN" sz="1200">
                <a:latin typeface="Arial" panose="020B0604020202020204" pitchFamily="34" charset="0"/>
              </a:rPr>
              <a:pPr/>
              <a:t>86</a:t>
            </a:fld>
            <a:endParaRPr lang="en-US" altLang="zh-CN"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8634DFB3-F693-1C16-A6CF-D12E65CB764E}"/>
              </a:ext>
            </a:extLst>
          </p:cNvPr>
          <p:cNvSpPr>
            <a:spLocks noGrp="1"/>
          </p:cNvSpPr>
          <p:nvPr>
            <p:ph type="title"/>
          </p:nvPr>
        </p:nvSpPr>
        <p:spPr/>
        <p:txBody>
          <a:bodyPr/>
          <a:lstStyle/>
          <a:p>
            <a:r>
              <a:rPr lang="en-US" altLang="zh-CN">
                <a:ea typeface="宋体" panose="02010600030101010101" pitchFamily="2" charset="-122"/>
              </a:rPr>
              <a:t>Type Definitions and Portability</a:t>
            </a:r>
          </a:p>
        </p:txBody>
      </p:sp>
      <p:sp>
        <p:nvSpPr>
          <p:cNvPr id="101379" name="Content Placeholder 2">
            <a:extLst>
              <a:ext uri="{FF2B5EF4-FFF2-40B4-BE49-F238E27FC236}">
                <a16:creationId xmlns:a16="http://schemas.microsoft.com/office/drawing/2014/main" id="{77149A46-19AA-C32A-0BDA-3BCD17F41573}"/>
              </a:ext>
            </a:extLst>
          </p:cNvPr>
          <p:cNvSpPr>
            <a:spLocks noGrp="1"/>
          </p:cNvSpPr>
          <p:nvPr>
            <p:ph idx="1"/>
          </p:nvPr>
        </p:nvSpPr>
        <p:spPr/>
        <p:txBody>
          <a:bodyPr/>
          <a:lstStyle/>
          <a:p>
            <a:r>
              <a:rPr lang="en-US" altLang="zh-CN">
                <a:ea typeface="宋体" panose="02010600030101010101" pitchFamily="2" charset="-122"/>
              </a:rPr>
              <a:t>For greater portability, consider using </a:t>
            </a:r>
            <a:r>
              <a:rPr lang="en-US" altLang="zh-CN">
                <a:latin typeface="Courier New" panose="02070309020205020404" pitchFamily="49" charset="0"/>
                <a:ea typeface="宋体" panose="02010600030101010101" pitchFamily="2" charset="-122"/>
                <a:cs typeface="Courier New" panose="02070309020205020404" pitchFamily="49" charset="0"/>
              </a:rPr>
              <a:t>typedef</a:t>
            </a:r>
            <a:r>
              <a:rPr lang="en-US" altLang="zh-CN">
                <a:ea typeface="宋体" panose="02010600030101010101" pitchFamily="2" charset="-122"/>
              </a:rPr>
              <a:t> to define new names for integer types.</a:t>
            </a:r>
          </a:p>
          <a:p>
            <a:r>
              <a:rPr lang="en-US" altLang="zh-CN">
                <a:ea typeface="宋体" panose="02010600030101010101" pitchFamily="2" charset="-122"/>
              </a:rPr>
              <a:t>Suppose that we’re writing a program that needs variables capable of storing product quantities in the range 0–50,000. </a:t>
            </a:r>
          </a:p>
          <a:p>
            <a:r>
              <a:rPr lang="en-US" altLang="zh-CN">
                <a:ea typeface="宋体" panose="02010600030101010101" pitchFamily="2" charset="-122"/>
              </a:rPr>
              <a:t>We could use </a:t>
            </a:r>
            <a:r>
              <a:rPr lang="en-US" altLang="zh-CN">
                <a:latin typeface="Courier New" panose="02070309020205020404" pitchFamily="49" charset="0"/>
                <a:ea typeface="宋体" panose="02010600030101010101" pitchFamily="2" charset="-122"/>
                <a:cs typeface="Courier New" panose="02070309020205020404" pitchFamily="49" charset="0"/>
              </a:rPr>
              <a:t>long</a:t>
            </a:r>
            <a:r>
              <a:rPr lang="en-US" altLang="zh-CN">
                <a:ea typeface="宋体" panose="02010600030101010101" pitchFamily="2" charset="-122"/>
              </a:rPr>
              <a:t> variables for this purpose, but we’d rather use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variables, since arithmetic on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values may be faster than operations on </a:t>
            </a:r>
            <a:r>
              <a:rPr lang="en-US" altLang="zh-CN">
                <a:latin typeface="Courier New" panose="02070309020205020404" pitchFamily="49" charset="0"/>
                <a:ea typeface="宋体" panose="02010600030101010101" pitchFamily="2" charset="-122"/>
                <a:cs typeface="Courier New" panose="02070309020205020404" pitchFamily="49" charset="0"/>
              </a:rPr>
              <a:t>long</a:t>
            </a:r>
            <a:r>
              <a:rPr lang="en-US" altLang="zh-CN">
                <a:ea typeface="宋体" panose="02010600030101010101" pitchFamily="2" charset="-122"/>
              </a:rPr>
              <a:t> values. Also,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variables may take up less space.</a:t>
            </a:r>
          </a:p>
        </p:txBody>
      </p:sp>
      <p:sp>
        <p:nvSpPr>
          <p:cNvPr id="4" name="Footer Placeholder 3">
            <a:extLst>
              <a:ext uri="{FF2B5EF4-FFF2-40B4-BE49-F238E27FC236}">
                <a16:creationId xmlns:a16="http://schemas.microsoft.com/office/drawing/2014/main" id="{AC405F73-A5DA-A72C-FD76-1EC34BA242A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8108FD7-5924-FA91-6EED-42E0237F35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FA188F-3EC7-EC41-A320-EF9746D95FA2}" type="slidenum">
              <a:rPr lang="en-US" altLang="zh-CN" sz="1200">
                <a:latin typeface="Arial" panose="020B0604020202020204" pitchFamily="34" charset="0"/>
              </a:rPr>
              <a:pPr/>
              <a:t>87</a:t>
            </a:fld>
            <a:endParaRPr lang="en-US" altLang="zh-CN"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AC36E540-641F-5FC6-8D60-0D5BA16DD4DF}"/>
              </a:ext>
            </a:extLst>
          </p:cNvPr>
          <p:cNvSpPr>
            <a:spLocks noGrp="1"/>
          </p:cNvSpPr>
          <p:nvPr>
            <p:ph type="title"/>
          </p:nvPr>
        </p:nvSpPr>
        <p:spPr/>
        <p:txBody>
          <a:bodyPr/>
          <a:lstStyle/>
          <a:p>
            <a:r>
              <a:rPr lang="en-US" altLang="zh-CN">
                <a:ea typeface="宋体" panose="02010600030101010101" pitchFamily="2" charset="-122"/>
              </a:rPr>
              <a:t>Type Definitions and Portability</a:t>
            </a:r>
          </a:p>
        </p:txBody>
      </p:sp>
      <p:sp>
        <p:nvSpPr>
          <p:cNvPr id="102403" name="Content Placeholder 2">
            <a:extLst>
              <a:ext uri="{FF2B5EF4-FFF2-40B4-BE49-F238E27FC236}">
                <a16:creationId xmlns:a16="http://schemas.microsoft.com/office/drawing/2014/main" id="{42854CB1-2555-DB9A-3CD2-B4EACB0D7D2F}"/>
              </a:ext>
            </a:extLst>
          </p:cNvPr>
          <p:cNvSpPr>
            <a:spLocks noGrp="1"/>
          </p:cNvSpPr>
          <p:nvPr>
            <p:ph idx="1"/>
          </p:nvPr>
        </p:nvSpPr>
        <p:spPr/>
        <p:txBody>
          <a:bodyPr/>
          <a:lstStyle/>
          <a:p>
            <a:r>
              <a:rPr lang="en-US" altLang="zh-CN">
                <a:ea typeface="宋体" panose="02010600030101010101" pitchFamily="2" charset="-122"/>
              </a:rPr>
              <a:t>Instead of using the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type to declare quantity variables, we can define our own “quantity” type: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typedef int Quantity;</a:t>
            </a:r>
          </a:p>
          <a:p>
            <a:pPr>
              <a:buFontTx/>
              <a:buNone/>
            </a:pPr>
            <a:r>
              <a:rPr lang="en-US" altLang="zh-CN">
                <a:ea typeface="宋体" panose="02010600030101010101" pitchFamily="2" charset="-122"/>
              </a:rPr>
              <a:t>	and use this type to declare variables: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Quantity q;</a:t>
            </a:r>
          </a:p>
          <a:p>
            <a:r>
              <a:rPr lang="en-US" altLang="zh-CN">
                <a:ea typeface="宋体" panose="02010600030101010101" pitchFamily="2" charset="-122"/>
              </a:rPr>
              <a:t>When we transport the program to a machine with shorter integers, we’ll change the type definition:</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typedef long Quantity;</a:t>
            </a:r>
          </a:p>
          <a:p>
            <a:r>
              <a:rPr lang="en-US" altLang="zh-CN">
                <a:ea typeface="宋体" panose="02010600030101010101" pitchFamily="2" charset="-122"/>
              </a:rPr>
              <a:t>Note that changing the definition of </a:t>
            </a:r>
            <a:r>
              <a:rPr lang="en-US" altLang="zh-CN">
                <a:latin typeface="Courier New" panose="02070309020205020404" pitchFamily="49" charset="0"/>
                <a:ea typeface="宋体" panose="02010600030101010101" pitchFamily="2" charset="-122"/>
                <a:cs typeface="Courier New" panose="02070309020205020404" pitchFamily="49" charset="0"/>
              </a:rPr>
              <a:t>Quantity</a:t>
            </a:r>
            <a:r>
              <a:rPr lang="en-US" altLang="zh-CN">
                <a:ea typeface="宋体" panose="02010600030101010101" pitchFamily="2" charset="-122"/>
              </a:rPr>
              <a:t> may affect the way </a:t>
            </a:r>
            <a:r>
              <a:rPr lang="en-US" altLang="zh-CN">
                <a:latin typeface="Courier New" panose="02070309020205020404" pitchFamily="49" charset="0"/>
                <a:ea typeface="宋体" panose="02010600030101010101" pitchFamily="2" charset="-122"/>
                <a:cs typeface="Courier New" panose="02070309020205020404" pitchFamily="49" charset="0"/>
              </a:rPr>
              <a:t>Quantity</a:t>
            </a:r>
            <a:r>
              <a:rPr lang="en-US" altLang="zh-CN">
                <a:ea typeface="宋体" panose="02010600030101010101" pitchFamily="2" charset="-122"/>
              </a:rPr>
              <a:t> variables are used.</a:t>
            </a:r>
          </a:p>
        </p:txBody>
      </p:sp>
      <p:sp>
        <p:nvSpPr>
          <p:cNvPr id="4" name="Footer Placeholder 3">
            <a:extLst>
              <a:ext uri="{FF2B5EF4-FFF2-40B4-BE49-F238E27FC236}">
                <a16:creationId xmlns:a16="http://schemas.microsoft.com/office/drawing/2014/main" id="{13ECF42D-F375-36B2-9F14-C72FE778658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24E545D-13DB-1168-3E98-A361D58CB00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37C694-F012-174D-AF93-6A4197F94ABF}" type="slidenum">
              <a:rPr lang="en-US" altLang="zh-CN" sz="1200">
                <a:latin typeface="Arial" panose="020B0604020202020204" pitchFamily="34" charset="0"/>
              </a:rPr>
              <a:pPr/>
              <a:t>88</a:t>
            </a:fld>
            <a:endParaRPr lang="en-US" altLang="zh-CN"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0540AE16-1E4F-B8DF-86B3-6A3DF9CD5304}"/>
              </a:ext>
            </a:extLst>
          </p:cNvPr>
          <p:cNvSpPr>
            <a:spLocks noGrp="1"/>
          </p:cNvSpPr>
          <p:nvPr>
            <p:ph type="title"/>
          </p:nvPr>
        </p:nvSpPr>
        <p:spPr/>
        <p:txBody>
          <a:bodyPr/>
          <a:lstStyle/>
          <a:p>
            <a:r>
              <a:rPr lang="en-US" altLang="zh-CN">
                <a:ea typeface="宋体" panose="02010600030101010101" pitchFamily="2" charset="-122"/>
              </a:rPr>
              <a:t>Type Definitions and Portability</a:t>
            </a:r>
          </a:p>
        </p:txBody>
      </p:sp>
      <p:sp>
        <p:nvSpPr>
          <p:cNvPr id="103427" name="Content Placeholder 2">
            <a:extLst>
              <a:ext uri="{FF2B5EF4-FFF2-40B4-BE49-F238E27FC236}">
                <a16:creationId xmlns:a16="http://schemas.microsoft.com/office/drawing/2014/main" id="{6B2BA4AF-C775-6EAC-0DD5-01F94EC2AB8B}"/>
              </a:ext>
            </a:extLst>
          </p:cNvPr>
          <p:cNvSpPr>
            <a:spLocks noGrp="1"/>
          </p:cNvSpPr>
          <p:nvPr>
            <p:ph idx="1"/>
          </p:nvPr>
        </p:nvSpPr>
        <p:spPr/>
        <p:txBody>
          <a:bodyPr/>
          <a:lstStyle/>
          <a:p>
            <a:r>
              <a:rPr lang="en-US" altLang="zh-CN">
                <a:ea typeface="宋体" panose="02010600030101010101" pitchFamily="2" charset="-122"/>
              </a:rPr>
              <a:t>The C library itself uses </a:t>
            </a:r>
            <a:r>
              <a:rPr lang="en-US" altLang="zh-CN">
                <a:latin typeface="Courier New" panose="02070309020205020404" pitchFamily="49" charset="0"/>
                <a:ea typeface="宋体" panose="02010600030101010101" pitchFamily="2" charset="-122"/>
                <a:cs typeface="Courier New" panose="02070309020205020404" pitchFamily="49" charset="0"/>
              </a:rPr>
              <a:t>typedef</a:t>
            </a:r>
            <a:r>
              <a:rPr lang="en-US" altLang="zh-CN">
                <a:ea typeface="宋体" panose="02010600030101010101" pitchFamily="2" charset="-122"/>
              </a:rPr>
              <a:t> to create names for types that can vary from one C implementation to another; these types often have names that end with </a:t>
            </a:r>
            <a:r>
              <a:rPr lang="en-US" altLang="zh-CN">
                <a:latin typeface="Courier New" panose="02070309020205020404" pitchFamily="49" charset="0"/>
                <a:ea typeface="宋体" panose="02010600030101010101" pitchFamily="2" charset="-122"/>
                <a:cs typeface="Courier New" panose="02070309020205020404" pitchFamily="49" charset="0"/>
              </a:rPr>
              <a:t>_t</a:t>
            </a:r>
            <a:r>
              <a:rPr lang="en-US" altLang="zh-CN">
                <a:ea typeface="宋体" panose="02010600030101010101" pitchFamily="2" charset="-122"/>
              </a:rPr>
              <a:t>.</a:t>
            </a:r>
          </a:p>
          <a:p>
            <a:r>
              <a:rPr lang="en-US" altLang="zh-CN">
                <a:ea typeface="宋体" panose="02010600030101010101" pitchFamily="2" charset="-122"/>
              </a:rPr>
              <a:t>Typical definitions of these types: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typedef long int ptrdiff_t;</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typedef unsigned long int size_t;</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typedef int wchar_t;</a:t>
            </a:r>
          </a:p>
          <a:p>
            <a:r>
              <a:rPr lang="en-US" altLang="zh-CN">
                <a:ea typeface="宋体" panose="02010600030101010101" pitchFamily="2" charset="-122"/>
              </a:rPr>
              <a:t>In C99, the </a:t>
            </a:r>
            <a:r>
              <a:rPr lang="en-US" altLang="zh-CN">
                <a:latin typeface="Courier New" panose="02070309020205020404" pitchFamily="49" charset="0"/>
                <a:ea typeface="宋体" panose="02010600030101010101" pitchFamily="2" charset="-122"/>
                <a:cs typeface="Courier New" panose="02070309020205020404" pitchFamily="49" charset="0"/>
              </a:rPr>
              <a:t>&lt;stdint.h&gt;</a:t>
            </a:r>
            <a:r>
              <a:rPr lang="en-US" altLang="zh-CN">
                <a:ea typeface="宋体" panose="02010600030101010101" pitchFamily="2" charset="-122"/>
              </a:rPr>
              <a:t> header uses </a:t>
            </a:r>
            <a:r>
              <a:rPr lang="en-US" altLang="zh-CN">
                <a:latin typeface="Courier New" panose="02070309020205020404" pitchFamily="49" charset="0"/>
                <a:ea typeface="宋体" panose="02010600030101010101" pitchFamily="2" charset="-122"/>
                <a:cs typeface="Courier New" panose="02070309020205020404" pitchFamily="49" charset="0"/>
              </a:rPr>
              <a:t>typedef</a:t>
            </a:r>
            <a:r>
              <a:rPr lang="en-US" altLang="zh-CN">
                <a:ea typeface="宋体" panose="02010600030101010101" pitchFamily="2" charset="-122"/>
              </a:rPr>
              <a:t> to define names for integer types with a particular number of bits.</a:t>
            </a:r>
          </a:p>
        </p:txBody>
      </p:sp>
      <p:sp>
        <p:nvSpPr>
          <p:cNvPr id="4" name="Footer Placeholder 3">
            <a:extLst>
              <a:ext uri="{FF2B5EF4-FFF2-40B4-BE49-F238E27FC236}">
                <a16:creationId xmlns:a16="http://schemas.microsoft.com/office/drawing/2014/main" id="{77CBCE1D-2179-EF7A-685C-5B87BD4B461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477AA23-6ADC-8F4E-E348-EBDC5A00195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F88400-2F3F-6347-91CB-8A78EE2514C1}" type="slidenum">
              <a:rPr lang="en-US" altLang="zh-CN" sz="1200">
                <a:latin typeface="Arial" panose="020B0604020202020204" pitchFamily="34" charset="0"/>
              </a:rPr>
              <a:pPr/>
              <a:t>89</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94A897B-2BD6-DF33-F0AB-AC2ABD7F88FA}"/>
              </a:ext>
            </a:extLst>
          </p:cNvPr>
          <p:cNvSpPr>
            <a:spLocks noGrp="1"/>
          </p:cNvSpPr>
          <p:nvPr>
            <p:ph type="title"/>
          </p:nvPr>
        </p:nvSpPr>
        <p:spPr/>
        <p:txBody>
          <a:bodyPr/>
          <a:lstStyle/>
          <a:p>
            <a:r>
              <a:rPr lang="en-US" altLang="zh-CN">
                <a:ea typeface="宋体" panose="02010600030101010101" pitchFamily="2" charset="-122"/>
              </a:rPr>
              <a:t>Integer Types</a:t>
            </a:r>
          </a:p>
        </p:txBody>
      </p:sp>
      <p:sp>
        <p:nvSpPr>
          <p:cNvPr id="21507" name="Content Placeholder 2">
            <a:extLst>
              <a:ext uri="{FF2B5EF4-FFF2-40B4-BE49-F238E27FC236}">
                <a16:creationId xmlns:a16="http://schemas.microsoft.com/office/drawing/2014/main" id="{FFD198D8-37BF-CD81-5B12-993C895AB8FF}"/>
              </a:ext>
            </a:extLst>
          </p:cNvPr>
          <p:cNvSpPr>
            <a:spLocks noGrp="1"/>
          </p:cNvSpPr>
          <p:nvPr>
            <p:ph idx="1"/>
          </p:nvPr>
        </p:nvSpPr>
        <p:spPr/>
        <p:txBody>
          <a:bodyPr/>
          <a:lstStyle/>
          <a:p>
            <a:pPr>
              <a:tabLst>
                <a:tab pos="5348288" algn="r"/>
                <a:tab pos="7543800" algn="r"/>
              </a:tabLst>
            </a:pPr>
            <a:r>
              <a:rPr lang="en-US" altLang="zh-CN">
                <a:ea typeface="宋体" panose="02010600030101010101" pitchFamily="2" charset="-122"/>
              </a:rPr>
              <a:t>Typical ranges on a 32-bit machine: </a:t>
            </a:r>
          </a:p>
          <a:p>
            <a:pPr>
              <a:lnSpc>
                <a:spcPct val="80000"/>
              </a:lnSpc>
              <a:spcBef>
                <a:spcPts val="1200"/>
              </a:spcBef>
              <a:buFontTx/>
              <a:buNone/>
              <a:tabLst>
                <a:tab pos="5348288" algn="r"/>
                <a:tab pos="7543800" algn="r"/>
              </a:tabLst>
            </a:pPr>
            <a:r>
              <a:rPr lang="en-US" altLang="zh-CN" sz="2400" b="1" i="1">
                <a:solidFill>
                  <a:srgbClr val="000000"/>
                </a:solidFill>
                <a:ea typeface="宋体" panose="02010600030101010101" pitchFamily="2" charset="-122"/>
              </a:rPr>
              <a:t> 	              Type	Smallest Value	Largest Value</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short</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–32,768	 32,767</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unsigned</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short</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a:t>
            </a:r>
            <a:r>
              <a:rPr lang="en-US" altLang="zh-CN" sz="2200">
                <a:solidFill>
                  <a:srgbClr val="000000"/>
                </a:solidFill>
                <a:ea typeface="宋体" panose="02010600030101010101" pitchFamily="2" charset="-122"/>
              </a:rPr>
              <a:t>	0	</a:t>
            </a:r>
            <a:r>
              <a:rPr lang="en-US" altLang="zh-CN" sz="2200">
                <a:ea typeface="宋体" panose="02010600030101010101" pitchFamily="2" charset="-122"/>
              </a:rPr>
              <a:t> 65,535</a:t>
            </a:r>
            <a:endParaRPr lang="en-US" altLang="zh-CN" sz="220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int	</a:t>
            </a:r>
            <a:r>
              <a:rPr lang="en-US" altLang="zh-CN" sz="2200">
                <a:solidFill>
                  <a:srgbClr val="000000"/>
                </a:solidFill>
                <a:ea typeface="宋体" panose="02010600030101010101" pitchFamily="2" charset="-122"/>
              </a:rPr>
              <a:t>–2,147,483,648	2,147,483,647</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unsigned</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0	 4,294,967,295</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long</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–2,147,483,648	2,147,483,647</a:t>
            </a:r>
          </a:p>
          <a:p>
            <a:pPr>
              <a:lnSpc>
                <a:spcPct val="80000"/>
              </a:lnSpc>
              <a:spcBef>
                <a:spcPts val="600"/>
              </a:spcBef>
              <a:buFontTx/>
              <a:buNone/>
              <a:tabLst>
                <a:tab pos="5348288" algn="r"/>
                <a:tab pos="7543800" algn="r"/>
              </a:tabLst>
            </a:pPr>
            <a:r>
              <a:rPr lang="en-US" altLang="zh-CN" sz="2200">
                <a:solidFill>
                  <a:srgbClr val="000000"/>
                </a:solidFill>
                <a:latin typeface="Courier New" panose="02070309020205020404" pitchFamily="49" charset="0"/>
                <a:ea typeface="宋体" panose="02010600030101010101" pitchFamily="2" charset="-122"/>
              </a:rPr>
              <a:t>	unsigned</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long</a:t>
            </a:r>
            <a:r>
              <a:rPr lang="en-US" altLang="zh-CN" sz="2200">
                <a:solidFill>
                  <a:srgbClr val="000000"/>
                </a:solidFill>
                <a:ea typeface="宋体" panose="02010600030101010101" pitchFamily="2" charset="-122"/>
              </a:rPr>
              <a:t> </a:t>
            </a:r>
            <a:r>
              <a:rPr lang="en-US" altLang="zh-CN" sz="2200">
                <a:solidFill>
                  <a:srgbClr val="000000"/>
                </a:solidFill>
                <a:latin typeface="Courier New" panose="02070309020205020404" pitchFamily="49" charset="0"/>
                <a:ea typeface="宋体" panose="02010600030101010101" pitchFamily="2" charset="-122"/>
              </a:rPr>
              <a:t>int	</a:t>
            </a:r>
            <a:r>
              <a:rPr lang="en-US" altLang="zh-CN" sz="2200">
                <a:solidFill>
                  <a:srgbClr val="000000"/>
                </a:solidFill>
                <a:ea typeface="宋体" panose="02010600030101010101" pitchFamily="2" charset="-122"/>
              </a:rPr>
              <a:t>0</a:t>
            </a:r>
            <a:r>
              <a:rPr lang="en-US" altLang="zh-CN" sz="2200" baseline="30000">
                <a:solidFill>
                  <a:srgbClr val="000000"/>
                </a:solidFill>
                <a:ea typeface="宋体" panose="02010600030101010101" pitchFamily="2" charset="-122"/>
              </a:rPr>
              <a:t>	</a:t>
            </a:r>
            <a:r>
              <a:rPr lang="en-US" altLang="zh-CN" sz="2200">
                <a:solidFill>
                  <a:srgbClr val="000000"/>
                </a:solidFill>
                <a:ea typeface="宋体" panose="02010600030101010101" pitchFamily="2" charset="-122"/>
              </a:rPr>
              <a:t> 4,294,967,295</a:t>
            </a: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F2F7428-13BC-28FD-EDD3-92E8294D4B7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0485ECB-90DA-B15A-9F1F-2D2980FCD32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2E841F-1EA8-FA40-87C9-016F79D675A2}" type="slidenum">
              <a:rPr lang="en-US" altLang="zh-CN" sz="1200">
                <a:latin typeface="Arial" panose="020B0604020202020204" pitchFamily="34" charset="0"/>
              </a:rPr>
              <a:pPr/>
              <a:t>9</a:t>
            </a:fld>
            <a:endParaRPr lang="en-US" altLang="zh-CN"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277214B8-4831-DA6B-4872-09B4CC39599C}"/>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Operator</a:t>
            </a:r>
          </a:p>
        </p:txBody>
      </p:sp>
      <p:sp>
        <p:nvSpPr>
          <p:cNvPr id="104451" name="Content Placeholder 2">
            <a:extLst>
              <a:ext uri="{FF2B5EF4-FFF2-40B4-BE49-F238E27FC236}">
                <a16:creationId xmlns:a16="http://schemas.microsoft.com/office/drawing/2014/main" id="{EC4D31FB-5856-62A8-8768-1708E75A453A}"/>
              </a:ext>
            </a:extLst>
          </p:cNvPr>
          <p:cNvSpPr>
            <a:spLocks noGrp="1"/>
          </p:cNvSpPr>
          <p:nvPr>
            <p:ph idx="1"/>
          </p:nvPr>
        </p:nvSpPr>
        <p:spPr/>
        <p:txBody>
          <a:bodyPr/>
          <a:lstStyle/>
          <a:p>
            <a:r>
              <a:rPr lang="en-US" altLang="zh-CN">
                <a:ea typeface="宋体" panose="02010600030101010101" pitchFamily="2" charset="-122"/>
              </a:rPr>
              <a:t>The value of the expression</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sizeof ( </a:t>
            </a:r>
            <a:r>
              <a:rPr lang="en-US" altLang="zh-CN" sz="2400" i="1">
                <a:ea typeface="宋体" panose="02010600030101010101" pitchFamily="2" charset="-122"/>
              </a:rPr>
              <a:t>type-name</a:t>
            </a: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buFontTx/>
              <a:buNone/>
            </a:pPr>
            <a:r>
              <a:rPr lang="en-US" altLang="zh-CN">
                <a:ea typeface="宋体" panose="02010600030101010101" pitchFamily="2" charset="-122"/>
              </a:rPr>
              <a:t>	is an unsigned integer representing the number of bytes required to store a value belonging to </a:t>
            </a:r>
            <a:r>
              <a:rPr lang="en-US" altLang="zh-CN" i="1">
                <a:ea typeface="宋体" panose="02010600030101010101" pitchFamily="2" charset="-122"/>
              </a:rPr>
              <a:t>type-name. </a:t>
            </a:r>
          </a:p>
          <a:p>
            <a:r>
              <a:rPr lang="en-US" altLang="zh-CN">
                <a:latin typeface="Courier New" panose="02070309020205020404" pitchFamily="49" charset="0"/>
                <a:ea typeface="宋体" panose="02010600030101010101" pitchFamily="2" charset="-122"/>
                <a:cs typeface="Courier New" panose="02070309020205020404" pitchFamily="49" charset="0"/>
              </a:rPr>
              <a:t>sizeof(char)</a:t>
            </a:r>
            <a:r>
              <a:rPr lang="en-US" altLang="zh-CN">
                <a:ea typeface="宋体" panose="02010600030101010101" pitchFamily="2" charset="-122"/>
              </a:rPr>
              <a:t> is always 1, but the sizes of the other types may vary. </a:t>
            </a:r>
          </a:p>
          <a:p>
            <a:r>
              <a:rPr lang="en-US" altLang="zh-CN">
                <a:ea typeface="宋体" panose="02010600030101010101" pitchFamily="2" charset="-122"/>
              </a:rPr>
              <a:t>On a 32-bit machine, </a:t>
            </a:r>
            <a:r>
              <a:rPr lang="en-US" altLang="zh-CN">
                <a:latin typeface="Courier New" panose="02070309020205020404" pitchFamily="49" charset="0"/>
                <a:ea typeface="宋体" panose="02010600030101010101" pitchFamily="2" charset="-122"/>
                <a:cs typeface="Courier New" panose="02070309020205020404" pitchFamily="49" charset="0"/>
              </a:rPr>
              <a:t>sizeof(int)</a:t>
            </a:r>
            <a:r>
              <a:rPr lang="en-US" altLang="zh-CN">
                <a:ea typeface="宋体" panose="02010600030101010101" pitchFamily="2" charset="-122"/>
              </a:rPr>
              <a:t> is normally 4.</a:t>
            </a:r>
          </a:p>
        </p:txBody>
      </p:sp>
      <p:sp>
        <p:nvSpPr>
          <p:cNvPr id="4" name="Footer Placeholder 3">
            <a:extLst>
              <a:ext uri="{FF2B5EF4-FFF2-40B4-BE49-F238E27FC236}">
                <a16:creationId xmlns:a16="http://schemas.microsoft.com/office/drawing/2014/main" id="{3EBD6143-D6E4-71A4-C350-64BF74AEF2D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103865F-79EE-5E90-B9FF-29A78004457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234E09-8F2E-EB41-86CA-2901FC54E839}" type="slidenum">
              <a:rPr lang="en-US" altLang="zh-CN" sz="1200">
                <a:latin typeface="Arial" panose="020B0604020202020204" pitchFamily="34" charset="0"/>
              </a:rPr>
              <a:pPr/>
              <a:t>90</a:t>
            </a:fld>
            <a:endParaRPr lang="en-US" altLang="zh-CN"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1DECE89F-A324-1E50-3E6A-48B701DB3161}"/>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Operator</a:t>
            </a:r>
          </a:p>
        </p:txBody>
      </p:sp>
      <p:sp>
        <p:nvSpPr>
          <p:cNvPr id="105475" name="Content Placeholder 2">
            <a:extLst>
              <a:ext uri="{FF2B5EF4-FFF2-40B4-BE49-F238E27FC236}">
                <a16:creationId xmlns:a16="http://schemas.microsoft.com/office/drawing/2014/main" id="{F26A566E-21AD-A5BE-037D-BC07DCA014C6}"/>
              </a:ext>
            </a:extLst>
          </p:cNvPr>
          <p:cNvSpPr>
            <a:spLocks noGrp="1"/>
          </p:cNvSpPr>
          <p:nvPr>
            <p:ph idx="1"/>
          </p:nvPr>
        </p:nvSpPr>
        <p:spPr/>
        <p:txBody>
          <a:bodyPr/>
          <a:lstStyle/>
          <a:p>
            <a:r>
              <a:rPr lang="en-US" altLang="zh-CN" sz="2600">
                <a:ea typeface="宋体" panose="02010600030101010101" pitchFamily="2" charset="-122"/>
              </a:rPr>
              <a:t>The </a:t>
            </a:r>
            <a:r>
              <a:rPr lang="en-US" altLang="zh-CN" sz="2600">
                <a:latin typeface="Courier New" panose="02070309020205020404" pitchFamily="49" charset="0"/>
                <a:ea typeface="宋体" panose="02010600030101010101" pitchFamily="2" charset="-122"/>
                <a:cs typeface="Courier New" panose="02070309020205020404" pitchFamily="49" charset="0"/>
              </a:rPr>
              <a:t>sizeof</a:t>
            </a:r>
            <a:r>
              <a:rPr lang="en-US" altLang="zh-CN" sz="2600">
                <a:ea typeface="宋体" panose="02010600030101010101" pitchFamily="2" charset="-122"/>
              </a:rPr>
              <a:t> operator can also be applied to constants, variables, and expressions in general. </a:t>
            </a:r>
          </a:p>
          <a:p>
            <a:pPr lvl="1"/>
            <a:r>
              <a:rPr lang="en-US" altLang="zh-CN" sz="2200">
                <a:ea typeface="宋体" panose="02010600030101010101" pitchFamily="2" charset="-122"/>
              </a:rPr>
              <a:t>If </a:t>
            </a:r>
            <a:r>
              <a:rPr lang="en-US" altLang="zh-CN" sz="2200">
                <a:latin typeface="Courier New" panose="02070309020205020404" pitchFamily="49" charset="0"/>
                <a:ea typeface="宋体" panose="02010600030101010101" pitchFamily="2" charset="-122"/>
                <a:cs typeface="Courier New" panose="02070309020205020404" pitchFamily="49" charset="0"/>
              </a:rPr>
              <a:t>i</a:t>
            </a:r>
            <a:r>
              <a:rPr lang="en-US" altLang="zh-CN" sz="2200">
                <a:ea typeface="宋体" panose="02010600030101010101" pitchFamily="2" charset="-122"/>
              </a:rPr>
              <a:t> and </a:t>
            </a:r>
            <a:r>
              <a:rPr lang="en-US" altLang="zh-CN" sz="2200">
                <a:latin typeface="Courier New" panose="02070309020205020404" pitchFamily="49" charset="0"/>
                <a:ea typeface="宋体" panose="02010600030101010101" pitchFamily="2" charset="-122"/>
                <a:cs typeface="Courier New" panose="02070309020205020404" pitchFamily="49" charset="0"/>
              </a:rPr>
              <a:t>j</a:t>
            </a:r>
            <a:r>
              <a:rPr lang="en-US" altLang="zh-CN" sz="2200">
                <a:ea typeface="宋体" panose="02010600030101010101" pitchFamily="2" charset="-122"/>
              </a:rPr>
              <a:t> are </a:t>
            </a:r>
            <a:r>
              <a:rPr lang="en-US" altLang="zh-CN" sz="2200">
                <a:latin typeface="Courier New" panose="02070309020205020404" pitchFamily="49" charset="0"/>
                <a:ea typeface="宋体" panose="02010600030101010101" pitchFamily="2" charset="-122"/>
                <a:cs typeface="Courier New" panose="02070309020205020404" pitchFamily="49" charset="0"/>
              </a:rPr>
              <a:t>int</a:t>
            </a:r>
            <a:r>
              <a:rPr lang="en-US" altLang="zh-CN" sz="2200">
                <a:ea typeface="宋体" panose="02010600030101010101" pitchFamily="2" charset="-122"/>
              </a:rPr>
              <a:t> variables, then </a:t>
            </a:r>
            <a:r>
              <a:rPr lang="en-US" altLang="zh-CN" sz="2200">
                <a:latin typeface="Courier New" panose="02070309020205020404" pitchFamily="49" charset="0"/>
                <a:ea typeface="宋体" panose="02010600030101010101" pitchFamily="2" charset="-122"/>
                <a:cs typeface="Courier New" panose="02070309020205020404" pitchFamily="49" charset="0"/>
              </a:rPr>
              <a:t>sizeof(i)</a:t>
            </a:r>
            <a:r>
              <a:rPr lang="en-US" altLang="zh-CN" sz="2200">
                <a:ea typeface="宋体" panose="02010600030101010101" pitchFamily="2" charset="-122"/>
              </a:rPr>
              <a:t> is 4 on a 32-bit machine, as is </a:t>
            </a:r>
            <a:r>
              <a:rPr lang="en-US" altLang="zh-CN" sz="2200">
                <a:latin typeface="Courier New" panose="02070309020205020404" pitchFamily="49" charset="0"/>
                <a:ea typeface="宋体" panose="02010600030101010101" pitchFamily="2" charset="-122"/>
                <a:cs typeface="Courier New" panose="02070309020205020404" pitchFamily="49" charset="0"/>
              </a:rPr>
              <a:t>sizeof(i</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j)</a:t>
            </a:r>
            <a:r>
              <a:rPr lang="en-US" altLang="zh-CN" sz="2200">
                <a:ea typeface="宋体" panose="02010600030101010101" pitchFamily="2" charset="-122"/>
              </a:rPr>
              <a:t>. </a:t>
            </a:r>
          </a:p>
          <a:p>
            <a:r>
              <a:rPr lang="en-US" altLang="zh-CN" sz="2600">
                <a:ea typeface="宋体" panose="02010600030101010101" pitchFamily="2" charset="-122"/>
              </a:rPr>
              <a:t>When applied to an expression—as opposed to a type—</a:t>
            </a:r>
            <a:r>
              <a:rPr lang="en-US" altLang="zh-CN" sz="2600">
                <a:latin typeface="Courier New" panose="02070309020205020404" pitchFamily="49" charset="0"/>
                <a:ea typeface="宋体" panose="02010600030101010101" pitchFamily="2" charset="-122"/>
                <a:cs typeface="Courier New" panose="02070309020205020404" pitchFamily="49" charset="0"/>
              </a:rPr>
              <a:t>sizeof</a:t>
            </a:r>
            <a:r>
              <a:rPr lang="en-US" altLang="zh-CN" sz="2600">
                <a:ea typeface="宋体" panose="02010600030101010101" pitchFamily="2" charset="-122"/>
              </a:rPr>
              <a:t> doesn’t require parentheses.</a:t>
            </a:r>
          </a:p>
          <a:p>
            <a:pPr lvl="1"/>
            <a:r>
              <a:rPr lang="en-US" altLang="zh-CN" sz="2200">
                <a:ea typeface="宋体" panose="02010600030101010101" pitchFamily="2" charset="-122"/>
              </a:rPr>
              <a:t>We could write </a:t>
            </a:r>
            <a:r>
              <a:rPr lang="en-US" altLang="zh-CN" sz="2200">
                <a:latin typeface="Courier New" panose="02070309020205020404" pitchFamily="49" charset="0"/>
                <a:ea typeface="宋体" panose="02010600030101010101" pitchFamily="2" charset="-122"/>
                <a:cs typeface="Courier New" panose="02070309020205020404" pitchFamily="49" charset="0"/>
              </a:rPr>
              <a:t>sizeof</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i</a:t>
            </a:r>
            <a:r>
              <a:rPr lang="en-US" altLang="zh-CN" sz="2200">
                <a:ea typeface="宋体" panose="02010600030101010101" pitchFamily="2" charset="-122"/>
              </a:rPr>
              <a:t> instead of </a:t>
            </a:r>
            <a:r>
              <a:rPr lang="en-US" altLang="zh-CN" sz="2200">
                <a:latin typeface="Courier New" panose="02070309020205020404" pitchFamily="49" charset="0"/>
                <a:ea typeface="宋体" panose="02010600030101010101" pitchFamily="2" charset="-122"/>
                <a:cs typeface="Courier New" panose="02070309020205020404" pitchFamily="49" charset="0"/>
              </a:rPr>
              <a:t>sizeof(i)</a:t>
            </a:r>
            <a:r>
              <a:rPr lang="en-US" altLang="zh-CN" sz="2200">
                <a:ea typeface="宋体" panose="02010600030101010101" pitchFamily="2" charset="-122"/>
              </a:rPr>
              <a:t>. </a:t>
            </a:r>
          </a:p>
          <a:p>
            <a:r>
              <a:rPr lang="en-US" altLang="zh-CN" sz="2600">
                <a:ea typeface="宋体" panose="02010600030101010101" pitchFamily="2" charset="-122"/>
              </a:rPr>
              <a:t>Parentheses may be needed anyway because of operator precedence. </a:t>
            </a:r>
          </a:p>
          <a:p>
            <a:pPr lvl="1"/>
            <a:r>
              <a:rPr lang="en-US" altLang="zh-CN" sz="2200">
                <a:ea typeface="宋体" panose="02010600030101010101" pitchFamily="2" charset="-122"/>
              </a:rPr>
              <a:t>The compiler interprets </a:t>
            </a:r>
            <a:r>
              <a:rPr lang="en-US" altLang="zh-CN" sz="2200">
                <a:latin typeface="Courier New" panose="02070309020205020404" pitchFamily="49" charset="0"/>
                <a:ea typeface="宋体" panose="02010600030101010101" pitchFamily="2" charset="-122"/>
                <a:cs typeface="Courier New" panose="02070309020205020404" pitchFamily="49" charset="0"/>
              </a:rPr>
              <a:t>sizeof</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i</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j</a:t>
            </a:r>
            <a:r>
              <a:rPr lang="en-US" altLang="zh-CN" sz="2200">
                <a:ea typeface="宋体" panose="02010600030101010101" pitchFamily="2" charset="-122"/>
              </a:rPr>
              <a:t> as </a:t>
            </a:r>
            <a:r>
              <a:rPr lang="en-US" altLang="zh-CN" sz="2200">
                <a:latin typeface="Courier New" panose="02070309020205020404" pitchFamily="49" charset="0"/>
                <a:ea typeface="宋体" panose="02010600030101010101" pitchFamily="2" charset="-122"/>
                <a:cs typeface="Courier New" panose="02070309020205020404" pitchFamily="49" charset="0"/>
              </a:rPr>
              <a:t>(sizeof</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i)</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a:t>
            </a:r>
            <a:r>
              <a:rPr lang="en-US" altLang="zh-CN" sz="2200">
                <a:ea typeface="宋体" panose="02010600030101010101" pitchFamily="2" charset="-122"/>
              </a:rPr>
              <a:t> </a:t>
            </a:r>
            <a:r>
              <a:rPr lang="en-US" altLang="zh-CN" sz="2200">
                <a:latin typeface="Courier New" panose="02070309020205020404" pitchFamily="49" charset="0"/>
                <a:ea typeface="宋体" panose="02010600030101010101" pitchFamily="2" charset="-122"/>
                <a:cs typeface="Courier New" panose="02070309020205020404" pitchFamily="49" charset="0"/>
              </a:rPr>
              <a:t>j</a:t>
            </a:r>
            <a:r>
              <a:rPr lang="en-US" altLang="zh-CN" sz="2200">
                <a:ea typeface="宋体" panose="02010600030101010101" pitchFamily="2" charset="-122"/>
              </a:rPr>
              <a:t>, because </a:t>
            </a:r>
            <a:r>
              <a:rPr lang="en-US" altLang="zh-CN" sz="2200">
                <a:latin typeface="Courier New" panose="02070309020205020404" pitchFamily="49" charset="0"/>
                <a:ea typeface="宋体" panose="02010600030101010101" pitchFamily="2" charset="-122"/>
                <a:cs typeface="Courier New" panose="02070309020205020404" pitchFamily="49" charset="0"/>
              </a:rPr>
              <a:t>sizeof</a:t>
            </a:r>
            <a:r>
              <a:rPr lang="en-US" altLang="zh-CN" sz="2200">
                <a:ea typeface="宋体" panose="02010600030101010101" pitchFamily="2" charset="-122"/>
              </a:rPr>
              <a:t> takes precedence over binary </a:t>
            </a:r>
            <a:r>
              <a:rPr lang="en-US" altLang="zh-CN" sz="2200">
                <a:latin typeface="Courier New" panose="02070309020205020404" pitchFamily="49" charset="0"/>
                <a:ea typeface="宋体" panose="02010600030101010101" pitchFamily="2" charset="-122"/>
                <a:cs typeface="Courier New" panose="02070309020205020404" pitchFamily="49" charset="0"/>
              </a:rPr>
              <a:t>+</a:t>
            </a:r>
            <a:r>
              <a:rPr lang="en-US" altLang="zh-CN" sz="2200">
                <a:ea typeface="宋体" panose="02010600030101010101" pitchFamily="2" charset="-122"/>
              </a:rPr>
              <a:t>.</a:t>
            </a:r>
          </a:p>
        </p:txBody>
      </p:sp>
      <p:sp>
        <p:nvSpPr>
          <p:cNvPr id="4" name="Footer Placeholder 3">
            <a:extLst>
              <a:ext uri="{FF2B5EF4-FFF2-40B4-BE49-F238E27FC236}">
                <a16:creationId xmlns:a16="http://schemas.microsoft.com/office/drawing/2014/main" id="{BF6C370A-0A6F-1EF9-2BFD-C34578555B0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04E34F4-6500-A733-E31D-F3B417D3669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015B03-1FDF-F340-8A58-7D384869E022}" type="slidenum">
              <a:rPr lang="en-US" altLang="zh-CN" sz="1200">
                <a:latin typeface="Arial" panose="020B0604020202020204" pitchFamily="34" charset="0"/>
              </a:rPr>
              <a:pPr/>
              <a:t>91</a:t>
            </a:fld>
            <a:endParaRPr lang="en-US" altLang="zh-CN"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F11BB76E-2453-F493-4AA1-EE562D53B4BD}"/>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Operator</a:t>
            </a:r>
          </a:p>
        </p:txBody>
      </p:sp>
      <p:sp>
        <p:nvSpPr>
          <p:cNvPr id="106499" name="Content Placeholder 2">
            <a:extLst>
              <a:ext uri="{FF2B5EF4-FFF2-40B4-BE49-F238E27FC236}">
                <a16:creationId xmlns:a16="http://schemas.microsoft.com/office/drawing/2014/main" id="{6104AEAB-DD30-D6FB-132A-A1C5ED89DB6A}"/>
              </a:ext>
            </a:extLst>
          </p:cNvPr>
          <p:cNvSpPr>
            <a:spLocks noGrp="1"/>
          </p:cNvSpPr>
          <p:nvPr>
            <p:ph idx="1"/>
          </p:nvPr>
        </p:nvSpPr>
        <p:spPr/>
        <p:txBody>
          <a:bodyPr/>
          <a:lstStyle/>
          <a:p>
            <a:r>
              <a:rPr lang="en-US" altLang="zh-CN" sz="2400">
                <a:ea typeface="宋体" panose="02010600030101010101" pitchFamily="2" charset="-122"/>
              </a:rPr>
              <a:t>Printing a </a:t>
            </a:r>
            <a:r>
              <a:rPr lang="en-US" altLang="zh-CN" sz="2400">
                <a:latin typeface="Courier New" panose="02070309020205020404" pitchFamily="49" charset="0"/>
                <a:ea typeface="宋体" panose="02010600030101010101" pitchFamily="2" charset="-122"/>
                <a:cs typeface="Courier New" panose="02070309020205020404" pitchFamily="49" charset="0"/>
              </a:rPr>
              <a:t>sizeof</a:t>
            </a:r>
            <a:r>
              <a:rPr lang="en-US" altLang="zh-CN" sz="2400">
                <a:ea typeface="宋体" panose="02010600030101010101" pitchFamily="2" charset="-122"/>
              </a:rPr>
              <a:t> value requires care, because the type of a </a:t>
            </a:r>
            <a:r>
              <a:rPr lang="en-US" altLang="zh-CN" sz="2400">
                <a:latin typeface="Courier New" panose="02070309020205020404" pitchFamily="49" charset="0"/>
                <a:ea typeface="宋体" panose="02010600030101010101" pitchFamily="2" charset="-122"/>
                <a:cs typeface="Courier New" panose="02070309020205020404" pitchFamily="49" charset="0"/>
              </a:rPr>
              <a:t>sizeof</a:t>
            </a:r>
            <a:r>
              <a:rPr lang="en-US" altLang="zh-CN" sz="2400">
                <a:ea typeface="宋体" panose="02010600030101010101" pitchFamily="2" charset="-122"/>
              </a:rPr>
              <a:t> expression is an implementation-defined type named </a:t>
            </a:r>
            <a:r>
              <a:rPr lang="en-US" altLang="zh-CN" sz="2400">
                <a:latin typeface="Courier New" panose="02070309020205020404" pitchFamily="49" charset="0"/>
                <a:ea typeface="宋体" panose="02010600030101010101" pitchFamily="2" charset="-122"/>
                <a:cs typeface="Courier New" panose="02070309020205020404" pitchFamily="49" charset="0"/>
              </a:rPr>
              <a:t>size_t</a:t>
            </a:r>
            <a:r>
              <a:rPr lang="en-US" altLang="zh-CN" sz="2400">
                <a:ea typeface="宋体" panose="02010600030101010101" pitchFamily="2" charset="-122"/>
              </a:rPr>
              <a:t>. </a:t>
            </a:r>
          </a:p>
          <a:p>
            <a:r>
              <a:rPr lang="en-US" altLang="zh-CN" sz="2400">
                <a:ea typeface="宋体" panose="02010600030101010101" pitchFamily="2" charset="-122"/>
              </a:rPr>
              <a:t>In C89, it’s best to convert the value of the expression to a known type before printing it:</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printf("Size of int: %lu\n",</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(unsigned long) sizeof(int));</a:t>
            </a:r>
          </a:p>
          <a:p>
            <a:r>
              <a:rPr lang="en-US" altLang="zh-CN" sz="2400">
                <a:ea typeface="宋体" panose="02010600030101010101" pitchFamily="2" charset="-122"/>
              </a:rPr>
              <a:t>The </a:t>
            </a:r>
            <a:r>
              <a:rPr lang="en-US" altLang="zh-CN" sz="2400">
                <a:latin typeface="Courier New" panose="02070309020205020404" pitchFamily="49" charset="0"/>
                <a:ea typeface="宋体" panose="02010600030101010101" pitchFamily="2" charset="-122"/>
                <a:cs typeface="Courier New" panose="02070309020205020404" pitchFamily="49" charset="0"/>
              </a:rPr>
              <a:t>printf</a:t>
            </a:r>
            <a:r>
              <a:rPr lang="en-US" altLang="zh-CN" sz="2400">
                <a:ea typeface="宋体" panose="02010600030101010101" pitchFamily="2" charset="-122"/>
              </a:rPr>
              <a:t> function in C99 can display a </a:t>
            </a:r>
            <a:r>
              <a:rPr lang="en-US" altLang="zh-CN" sz="2400">
                <a:latin typeface="Courier New" panose="02070309020205020404" pitchFamily="49" charset="0"/>
                <a:ea typeface="宋体" panose="02010600030101010101" pitchFamily="2" charset="-122"/>
                <a:cs typeface="Courier New" panose="02070309020205020404" pitchFamily="49" charset="0"/>
              </a:rPr>
              <a:t>size_t</a:t>
            </a:r>
            <a:r>
              <a:rPr lang="en-US" altLang="zh-CN" sz="2400">
                <a:ea typeface="宋体" panose="02010600030101010101" pitchFamily="2" charset="-122"/>
              </a:rPr>
              <a:t> value directly if the letter </a:t>
            </a:r>
            <a:r>
              <a:rPr lang="en-US" altLang="zh-CN" sz="2400">
                <a:latin typeface="Courier New" panose="02070309020205020404" pitchFamily="49" charset="0"/>
                <a:ea typeface="宋体" panose="02010600030101010101" pitchFamily="2" charset="-122"/>
                <a:cs typeface="Courier New" panose="02070309020205020404" pitchFamily="49" charset="0"/>
              </a:rPr>
              <a:t>z</a:t>
            </a:r>
            <a:r>
              <a:rPr lang="en-US" altLang="zh-CN" sz="2400">
                <a:ea typeface="宋体" panose="02010600030101010101" pitchFamily="2" charset="-122"/>
              </a:rPr>
              <a:t> is included in the conversion specification:</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printf("Size of int: %zu\n", sizeof(int));</a:t>
            </a:r>
          </a:p>
        </p:txBody>
      </p:sp>
      <p:sp>
        <p:nvSpPr>
          <p:cNvPr id="4" name="Footer Placeholder 3">
            <a:extLst>
              <a:ext uri="{FF2B5EF4-FFF2-40B4-BE49-F238E27FC236}">
                <a16:creationId xmlns:a16="http://schemas.microsoft.com/office/drawing/2014/main" id="{EF02E81F-A41A-CCF5-5CCC-CAE20D96B0A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7CA1740-4B06-BE2E-5484-B05E4C47323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CA2FA8-3FC3-6441-867D-11C3D9B48559}" type="slidenum">
              <a:rPr lang="en-US" altLang="zh-CN" sz="1200">
                <a:latin typeface="Arial" panose="020B0604020202020204" pitchFamily="34" charset="0"/>
              </a:rPr>
              <a:pPr/>
              <a:t>92</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5087</TotalTime>
  <Words>9240</Words>
  <Application>Microsoft Macintosh PowerPoint</Application>
  <PresentationFormat>全屏显示(4:3)</PresentationFormat>
  <Paragraphs>951</Paragraphs>
  <Slides>92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92</vt:i4>
      </vt:variant>
    </vt:vector>
  </HeadingPairs>
  <TitlesOfParts>
    <vt:vector size="98" baseType="lpstr">
      <vt:lpstr>Times New Roman</vt:lpstr>
      <vt:lpstr>Arial</vt:lpstr>
      <vt:lpstr>Courier New</vt:lpstr>
      <vt:lpstr>Symbol</vt:lpstr>
      <vt:lpstr>Helvetica</vt:lpstr>
      <vt:lpstr>tm2</vt:lpstr>
      <vt:lpstr>Chapter 7</vt:lpstr>
      <vt:lpstr>Basic Types</vt:lpstr>
      <vt:lpstr>Integer Types</vt:lpstr>
      <vt:lpstr>Signed and Unsigned Integers</vt:lpstr>
      <vt:lpstr>Signed and Unsigned Integers</vt:lpstr>
      <vt:lpstr>Integer Types</vt:lpstr>
      <vt:lpstr>Integer Types</vt:lpstr>
      <vt:lpstr>Integer Types</vt:lpstr>
      <vt:lpstr>Integer Types</vt:lpstr>
      <vt:lpstr>Integer Types</vt:lpstr>
      <vt:lpstr>Integer Types in C99</vt:lpstr>
      <vt:lpstr>Integer Types in C99</vt:lpstr>
      <vt:lpstr>Integer Constants</vt:lpstr>
      <vt:lpstr>Octal and Hexadecimal Numbers</vt:lpstr>
      <vt:lpstr>Integer Constants</vt:lpstr>
      <vt:lpstr>Integer Constants</vt:lpstr>
      <vt:lpstr>Integer Constants</vt:lpstr>
      <vt:lpstr>Integer Constants in C99</vt:lpstr>
      <vt:lpstr>Integer Constants in C99</vt:lpstr>
      <vt:lpstr>Integer Overflow</vt:lpstr>
      <vt:lpstr>Integer Overflow</vt:lpstr>
      <vt:lpstr>Reading and Writing Integers</vt:lpstr>
      <vt:lpstr>Reading and Writing Integers</vt:lpstr>
      <vt:lpstr>Program: Summing a Series of Numbers (Revisited)</vt:lpstr>
      <vt:lpstr>PowerPoint 演示文稿</vt:lpstr>
      <vt:lpstr>Floating Types</vt:lpstr>
      <vt:lpstr>Floating Types</vt:lpstr>
      <vt:lpstr>The IEEE Floating-Point Standard</vt:lpstr>
      <vt:lpstr>Floating Types</vt:lpstr>
      <vt:lpstr>Floating Types</vt:lpstr>
      <vt:lpstr>Floating Constants</vt:lpstr>
      <vt:lpstr>Floating Constants</vt:lpstr>
      <vt:lpstr>Reading and Writing Floating-Point Numbers</vt:lpstr>
      <vt:lpstr>Character Types</vt:lpstr>
      <vt:lpstr>Character Sets</vt:lpstr>
      <vt:lpstr>Character Sets</vt:lpstr>
      <vt:lpstr>Operations on Characters</vt:lpstr>
      <vt:lpstr>Operations on Characters</vt:lpstr>
      <vt:lpstr>Operations on Characters</vt:lpstr>
      <vt:lpstr>Operations on Characters</vt:lpstr>
      <vt:lpstr>Signed and Unsigned Characters</vt:lpstr>
      <vt:lpstr>Signed and Unsigned Characters</vt:lpstr>
      <vt:lpstr>Arithmetic Types</vt:lpstr>
      <vt:lpstr>Arithmetic Types</vt:lpstr>
      <vt:lpstr>Escape Sequences</vt:lpstr>
      <vt:lpstr>Escape Sequences</vt:lpstr>
      <vt:lpstr>Escape Sequences</vt:lpstr>
      <vt:lpstr>Escape Sequences</vt:lpstr>
      <vt:lpstr>Escape Sequences</vt:lpstr>
      <vt:lpstr>Character-Handling Functions</vt:lpstr>
      <vt:lpstr>Reading and Writing Characters Using scanf and printf</vt:lpstr>
      <vt:lpstr>Reading and Writing Characters Using scanf and printf</vt:lpstr>
      <vt:lpstr>Reading and Writing Characters Using getchar and putchar</vt:lpstr>
      <vt:lpstr>Reading and Writing Characters Using getchar and putchar</vt:lpstr>
      <vt:lpstr>Reading and Writing Characters Using getchar and putchar</vt:lpstr>
      <vt:lpstr>Reading and Writing Characters Using getchar and putchar</vt:lpstr>
      <vt:lpstr>Reading and Writing Characters Using getchar and putchar</vt:lpstr>
      <vt:lpstr>Reading and Writing Characters Using getchar and putchar</vt:lpstr>
      <vt:lpstr>Program: Determining the Length of a Message</vt:lpstr>
      <vt:lpstr>PowerPoint 演示文稿</vt:lpstr>
      <vt:lpstr>PowerPoint 演示文稿</vt:lpstr>
      <vt:lpstr>Type Conversion</vt:lpstr>
      <vt:lpstr>Type Conversion</vt:lpstr>
      <vt:lpstr>Type Conversion</vt:lpstr>
      <vt:lpstr>The Usual Arithmetic Conversions</vt:lpstr>
      <vt:lpstr>The Usual Arithmetic Conversions</vt:lpstr>
      <vt:lpstr>The Usual Arithmetic Conversions</vt:lpstr>
      <vt:lpstr>The Usual Arithmetic Conversions</vt:lpstr>
      <vt:lpstr>The Usual Arithmetic Conversions</vt:lpstr>
      <vt:lpstr>The Usual Arithmetic Conversions</vt:lpstr>
      <vt:lpstr>Conversion During Assignment</vt:lpstr>
      <vt:lpstr>Conversion During Assignment</vt:lpstr>
      <vt:lpstr>Conversion During Assignment</vt:lpstr>
      <vt:lpstr>Implicit Conversions in C99</vt:lpstr>
      <vt:lpstr>Implicit Conversions in C99</vt:lpstr>
      <vt:lpstr>Implicit Conversions in C99</vt:lpstr>
      <vt:lpstr>Implicit Conversions in C99</vt:lpstr>
      <vt:lpstr>Casting</vt:lpstr>
      <vt:lpstr>Casting</vt:lpstr>
      <vt:lpstr>Casting</vt:lpstr>
      <vt:lpstr>Casting</vt:lpstr>
      <vt:lpstr>Casting</vt:lpstr>
      <vt:lpstr>Type Definitions</vt:lpstr>
      <vt:lpstr>Advantages of Type Definitions</vt:lpstr>
      <vt:lpstr>Advantages of Type Definitions</vt:lpstr>
      <vt:lpstr>Type Definitions and Portability</vt:lpstr>
      <vt:lpstr>Type Definitions and Portability</vt:lpstr>
      <vt:lpstr>Type Definitions and Portability</vt:lpstr>
      <vt:lpstr>Type Definitions and Portability</vt:lpstr>
      <vt:lpstr>The sizeof Operator</vt:lpstr>
      <vt:lpstr>The sizeof Operator</vt:lpstr>
      <vt:lpstr>The sizeof Operator</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1617</cp:revision>
  <cp:lastPrinted>1999-11-08T20:52:53Z</cp:lastPrinted>
  <dcterms:created xsi:type="dcterms:W3CDTF">1999-08-24T18:39:05Z</dcterms:created>
  <dcterms:modified xsi:type="dcterms:W3CDTF">2022-09-26T10:49:23Z</dcterms:modified>
</cp:coreProperties>
</file>