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50" r:id="rId1"/>
  </p:sldMasterIdLst>
  <p:notesMasterIdLst>
    <p:notesMasterId r:id="rId58"/>
  </p:notesMasterIdLst>
  <p:sldIdLst>
    <p:sldId id="282" r:id="rId2"/>
    <p:sldId id="348" r:id="rId3"/>
    <p:sldId id="349" r:id="rId4"/>
    <p:sldId id="350" r:id="rId5"/>
    <p:sldId id="351"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99" r:id="rId24"/>
    <p:sldId id="369" r:id="rId25"/>
    <p:sldId id="405" r:id="rId26"/>
    <p:sldId id="370" r:id="rId27"/>
    <p:sldId id="407" r:id="rId28"/>
    <p:sldId id="371" r:id="rId29"/>
    <p:sldId id="372" r:id="rId30"/>
    <p:sldId id="406" r:id="rId31"/>
    <p:sldId id="404" r:id="rId32"/>
    <p:sldId id="400"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401" r:id="rId46"/>
    <p:sldId id="385" r:id="rId47"/>
    <p:sldId id="386" r:id="rId48"/>
    <p:sldId id="387" r:id="rId49"/>
    <p:sldId id="388" r:id="rId50"/>
    <p:sldId id="402" r:id="rId51"/>
    <p:sldId id="389" r:id="rId52"/>
    <p:sldId id="390" r:id="rId53"/>
    <p:sldId id="403" r:id="rId54"/>
    <p:sldId id="391" r:id="rId55"/>
    <p:sldId id="392" r:id="rId56"/>
    <p:sldId id="393" r:id="rId57"/>
  </p:sldIdLst>
  <p:sldSz cx="9144000" cy="6858000" type="screen4x3"/>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19" d="100"/>
          <a:sy n="119" d="100"/>
        </p:scale>
        <p:origin x="188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471C2B9-21CA-9268-1173-573313467FB7}"/>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2E912AB0-4E4B-F7F0-C963-602DBF5D38BE}"/>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70660" name="Rectangle 4">
            <a:extLst>
              <a:ext uri="{FF2B5EF4-FFF2-40B4-BE49-F238E27FC236}">
                <a16:creationId xmlns:a16="http://schemas.microsoft.com/office/drawing/2014/main" id="{98E06E1A-65A1-687E-8440-4A69F3E37ACC}"/>
              </a:ext>
            </a:extLst>
          </p:cNvPr>
          <p:cNvSpPr>
            <a:spLocks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9658FFF1-B76F-8FE1-4DAD-94CCFF1AFB7F}"/>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a:extLst>
              <a:ext uri="{FF2B5EF4-FFF2-40B4-BE49-F238E27FC236}">
                <a16:creationId xmlns:a16="http://schemas.microsoft.com/office/drawing/2014/main" id="{22CE630D-E2E8-F861-1ABE-ADCF188BD7D8}"/>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5FFFFB82-4138-1D47-7BF9-13AA0F88E2F1}"/>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F433F00F-1BE3-AB4C-940D-ED4AFFBA7A6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7F08D72F-F769-247E-4011-9D6C1BF1F307}"/>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402775A-A9D4-840B-97DF-0AF3B2281000}"/>
              </a:ext>
            </a:extLst>
          </p:cNvPr>
          <p:cNvSpPr>
            <a:spLocks noGrp="1"/>
          </p:cNvSpPr>
          <p:nvPr>
            <p:ph type="sldNum" sz="quarter" idx="11"/>
          </p:nvPr>
        </p:nvSpPr>
        <p:spPr/>
        <p:txBody>
          <a:bodyPr/>
          <a:lstStyle>
            <a:lvl1pPr>
              <a:defRPr/>
            </a:lvl1pPr>
          </a:lstStyle>
          <a:p>
            <a:fld id="{85DEC458-0101-3E4C-AB19-062A78645426}"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63473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1A72A3D2-32FD-7BCC-870C-69D395F05D3C}"/>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B61FF1E-9DED-197B-55FB-0E67C0B38A3C}"/>
              </a:ext>
            </a:extLst>
          </p:cNvPr>
          <p:cNvSpPr>
            <a:spLocks noGrp="1"/>
          </p:cNvSpPr>
          <p:nvPr>
            <p:ph type="sldNum" sz="quarter" idx="11"/>
          </p:nvPr>
        </p:nvSpPr>
        <p:spPr/>
        <p:txBody>
          <a:bodyPr/>
          <a:lstStyle>
            <a:lvl1pPr>
              <a:defRPr/>
            </a:lvl1pPr>
          </a:lstStyle>
          <a:p>
            <a:fld id="{B1E6C13C-3A12-E740-9EEA-AF35A8A04623}"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88292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7BCFFF2-68E7-F535-0C0A-98DB1A27AF66}"/>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A5D5CF5-284F-C34C-77D7-4C816945FEAB}"/>
              </a:ext>
            </a:extLst>
          </p:cNvPr>
          <p:cNvSpPr>
            <a:spLocks noGrp="1"/>
          </p:cNvSpPr>
          <p:nvPr>
            <p:ph type="sldNum" sz="quarter" idx="11"/>
          </p:nvPr>
        </p:nvSpPr>
        <p:spPr/>
        <p:txBody>
          <a:bodyPr/>
          <a:lstStyle>
            <a:lvl1pPr>
              <a:defRPr/>
            </a:lvl1pPr>
          </a:lstStyle>
          <a:p>
            <a:fld id="{876CF8C3-CCED-0643-9A65-90BBDE3D448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45855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FF52D1D-EA9E-9E9B-61F8-86A1BA98C4B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B3D71B9-39C6-F06D-F55D-D29312C3F066}"/>
              </a:ext>
            </a:extLst>
          </p:cNvPr>
          <p:cNvSpPr>
            <a:spLocks noGrp="1"/>
          </p:cNvSpPr>
          <p:nvPr>
            <p:ph type="sldNum" sz="quarter" idx="11"/>
          </p:nvPr>
        </p:nvSpPr>
        <p:spPr/>
        <p:txBody>
          <a:bodyPr/>
          <a:lstStyle>
            <a:lvl1pPr>
              <a:defRPr/>
            </a:lvl1pPr>
          </a:lstStyle>
          <a:p>
            <a:fld id="{A674D797-63BF-4049-9755-6F21E0EFE5EF}"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5545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D9C40B07-3C59-D27B-E0AB-81B59A06B1B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811909ED-999B-1475-6E59-593E008FD74B}"/>
              </a:ext>
            </a:extLst>
          </p:cNvPr>
          <p:cNvSpPr>
            <a:spLocks noGrp="1"/>
          </p:cNvSpPr>
          <p:nvPr>
            <p:ph type="sldNum" sz="quarter" idx="11"/>
          </p:nvPr>
        </p:nvSpPr>
        <p:spPr/>
        <p:txBody>
          <a:bodyPr/>
          <a:lstStyle>
            <a:lvl1pPr>
              <a:defRPr/>
            </a:lvl1pPr>
          </a:lstStyle>
          <a:p>
            <a:fld id="{FB20CB29-44A6-1B40-9E1D-903DD0462B9F}"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51863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129FC2C-CE12-C4AB-7C1D-42F774605BA5}"/>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080AD1F4-B683-3D46-7719-57B0697D1D38}"/>
              </a:ext>
            </a:extLst>
          </p:cNvPr>
          <p:cNvSpPr>
            <a:spLocks noGrp="1"/>
          </p:cNvSpPr>
          <p:nvPr>
            <p:ph type="sldNum" sz="quarter" idx="11"/>
          </p:nvPr>
        </p:nvSpPr>
        <p:spPr/>
        <p:txBody>
          <a:bodyPr/>
          <a:lstStyle>
            <a:lvl1pPr>
              <a:defRPr/>
            </a:lvl1pPr>
          </a:lstStyle>
          <a:p>
            <a:fld id="{D01DC821-BE81-5145-A5CA-CCE0AF55BE7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432527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E5C88377-B044-6461-DBB6-84AD75DA673B}"/>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a:extLst>
              <a:ext uri="{FF2B5EF4-FFF2-40B4-BE49-F238E27FC236}">
                <a16:creationId xmlns:a16="http://schemas.microsoft.com/office/drawing/2014/main" id="{E62DF95F-AFF9-FE50-DC95-C480DF9D3DDE}"/>
              </a:ext>
            </a:extLst>
          </p:cNvPr>
          <p:cNvSpPr>
            <a:spLocks noGrp="1"/>
          </p:cNvSpPr>
          <p:nvPr>
            <p:ph type="sldNum" sz="quarter" idx="11"/>
          </p:nvPr>
        </p:nvSpPr>
        <p:spPr/>
        <p:txBody>
          <a:bodyPr/>
          <a:lstStyle>
            <a:lvl1pPr>
              <a:defRPr/>
            </a:lvl1pPr>
          </a:lstStyle>
          <a:p>
            <a:fld id="{3DD7B643-A272-B24F-8C33-241D16A98311}"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09915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3280CD8-B47B-3586-EE5E-D1AF231BBE2F}"/>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a:extLst>
              <a:ext uri="{FF2B5EF4-FFF2-40B4-BE49-F238E27FC236}">
                <a16:creationId xmlns:a16="http://schemas.microsoft.com/office/drawing/2014/main" id="{78A34440-D5FF-CD47-8FAA-FA4BE3DFBA68}"/>
              </a:ext>
            </a:extLst>
          </p:cNvPr>
          <p:cNvSpPr>
            <a:spLocks noGrp="1"/>
          </p:cNvSpPr>
          <p:nvPr>
            <p:ph type="sldNum" sz="quarter" idx="11"/>
          </p:nvPr>
        </p:nvSpPr>
        <p:spPr/>
        <p:txBody>
          <a:bodyPr/>
          <a:lstStyle>
            <a:lvl1pPr>
              <a:defRPr/>
            </a:lvl1pPr>
          </a:lstStyle>
          <a:p>
            <a:fld id="{80D498FE-0ADF-2A4B-A353-ABF676EDBD74}"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8010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0CFB5B-6682-E4F5-BDFC-7CFC406691C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a:extLst>
              <a:ext uri="{FF2B5EF4-FFF2-40B4-BE49-F238E27FC236}">
                <a16:creationId xmlns:a16="http://schemas.microsoft.com/office/drawing/2014/main" id="{57DC4BD4-E016-3A4A-B122-1C702D8C3626}"/>
              </a:ext>
            </a:extLst>
          </p:cNvPr>
          <p:cNvSpPr>
            <a:spLocks noGrp="1"/>
          </p:cNvSpPr>
          <p:nvPr>
            <p:ph type="sldNum" sz="quarter" idx="11"/>
          </p:nvPr>
        </p:nvSpPr>
        <p:spPr/>
        <p:txBody>
          <a:bodyPr/>
          <a:lstStyle>
            <a:lvl1pPr>
              <a:defRPr/>
            </a:lvl1pPr>
          </a:lstStyle>
          <a:p>
            <a:fld id="{22F175C8-8D43-E14C-AF59-463E1A439754}"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29565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3C301441-0227-EE08-AA9D-069B655EFF05}"/>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EE91CE50-2D40-1E47-93D4-949F61F52E23}"/>
              </a:ext>
            </a:extLst>
          </p:cNvPr>
          <p:cNvSpPr>
            <a:spLocks noGrp="1"/>
          </p:cNvSpPr>
          <p:nvPr>
            <p:ph type="sldNum" sz="quarter" idx="11"/>
          </p:nvPr>
        </p:nvSpPr>
        <p:spPr/>
        <p:txBody>
          <a:bodyPr/>
          <a:lstStyle>
            <a:lvl1pPr>
              <a:defRPr/>
            </a:lvl1pPr>
          </a:lstStyle>
          <a:p>
            <a:fld id="{3FF1A491-3783-4D4F-9EC6-8FA204D0D8A2}"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11582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F4D0AF46-5074-B78B-ADBB-F9AC077FC47C}"/>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17A2A4F2-0CAA-C334-811E-21D4F1EAC709}"/>
              </a:ext>
            </a:extLst>
          </p:cNvPr>
          <p:cNvSpPr>
            <a:spLocks noGrp="1"/>
          </p:cNvSpPr>
          <p:nvPr>
            <p:ph type="sldNum" sz="quarter" idx="11"/>
          </p:nvPr>
        </p:nvSpPr>
        <p:spPr/>
        <p:txBody>
          <a:bodyPr/>
          <a:lstStyle>
            <a:lvl1pPr>
              <a:defRPr/>
            </a:lvl1pPr>
          </a:lstStyle>
          <a:p>
            <a:fld id="{01B26284-E9C0-0B44-85BE-2A662B9194ED}"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24750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D1C9DFA-75BB-1EE7-BCCB-C076C4AEC58E}"/>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9A0922DB-6976-A11E-512F-070B7546C96E}"/>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4341" name="Rectangle 5">
            <a:extLst>
              <a:ext uri="{FF2B5EF4-FFF2-40B4-BE49-F238E27FC236}">
                <a16:creationId xmlns:a16="http://schemas.microsoft.com/office/drawing/2014/main" id="{4139164B-A724-8E19-F23B-AF225F0E346C}"/>
              </a:ext>
            </a:extLst>
          </p:cNvPr>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a:defRPr/>
            </a:pPr>
            <a:r>
              <a:rPr lang="en-US"/>
              <a:t>Copyright © 2008 W. W. Norton &amp; Company.</a:t>
            </a:r>
          </a:p>
          <a:p>
            <a:pPr>
              <a:defRPr/>
            </a:pPr>
            <a:r>
              <a:rPr lang="en-US"/>
              <a:t>All rights reserved.</a:t>
            </a:r>
            <a:endParaRPr lang="en-US" sz="1400"/>
          </a:p>
        </p:txBody>
      </p:sp>
      <p:sp>
        <p:nvSpPr>
          <p:cNvPr id="14342" name="Rectangle 6">
            <a:extLst>
              <a:ext uri="{FF2B5EF4-FFF2-40B4-BE49-F238E27FC236}">
                <a16:creationId xmlns:a16="http://schemas.microsoft.com/office/drawing/2014/main" id="{ACC5C0ED-6CE1-E582-2317-5688223925CE}"/>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75802F1E-41C4-0F45-8DE0-92A24EA74BB1}" type="slidenum">
              <a:rPr lang="en-US" altLang="zh-CN"/>
              <a:pPr/>
              <a:t>‹#›</a:t>
            </a:fld>
            <a:endParaRPr lang="en-US" altLang="zh-CN" sz="1800"/>
          </a:p>
        </p:txBody>
      </p:sp>
      <p:sp>
        <p:nvSpPr>
          <p:cNvPr id="14343" name="Rectangle 7">
            <a:extLst>
              <a:ext uri="{FF2B5EF4-FFF2-40B4-BE49-F238E27FC236}">
                <a16:creationId xmlns:a16="http://schemas.microsoft.com/office/drawing/2014/main" id="{BF5908CA-869E-023C-36FD-306FCA7DE290}"/>
              </a:ext>
            </a:extLst>
          </p:cNvPr>
          <p:cNvSpPr>
            <a:spLocks noChangeArrowheads="1"/>
          </p:cNvSpPr>
          <p:nvPr/>
        </p:nvSpPr>
        <p:spPr bwMode="auto">
          <a:xfrm>
            <a:off x="685800" y="228600"/>
            <a:ext cx="3276600" cy="369888"/>
          </a:xfrm>
          <a:prstGeom prst="rect">
            <a:avLst/>
          </a:prstGeom>
          <a:noFill/>
          <a:ln w="9525">
            <a:noFill/>
            <a:miter lim="800000"/>
            <a:headEnd/>
            <a:tailEnd/>
          </a:ln>
          <a:effectLst/>
        </p:spPr>
        <p:txBody>
          <a:bodyPr lIns="92075" tIns="46038" rIns="92075" bIns="46038">
            <a:spAutoFit/>
          </a:bodyPr>
          <a:lstStyle/>
          <a:p>
            <a:pPr>
              <a:defRPr/>
            </a:pPr>
            <a:r>
              <a:rPr lang="en-US" sz="1800" i="1" dirty="0">
                <a:solidFill>
                  <a:srgbClr val="C6A02E"/>
                </a:solidFill>
                <a:latin typeface="Arial" charset="0"/>
              </a:rPr>
              <a:t>Chapter 8: Arrays</a:t>
            </a:r>
            <a:endParaRPr lang="en-US" sz="1800" dirty="0">
              <a:solidFill>
                <a:srgbClr val="C6A02E"/>
              </a:solidFill>
            </a:endParaRPr>
          </a:p>
        </p:txBody>
      </p:sp>
      <p:pic>
        <p:nvPicPr>
          <p:cNvPr id="1031" name="Picture 8" descr="cprog2_spine.gif">
            <a:extLst>
              <a:ext uri="{FF2B5EF4-FFF2-40B4-BE49-F238E27FC236}">
                <a16:creationId xmlns:a16="http://schemas.microsoft.com/office/drawing/2014/main" id="{D2D77F9F-2407-6628-ABFF-595F7440ED0A}"/>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5C6D7BF-07C6-61B4-F904-572F9FD9CAF0}"/>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Times New Roman" pitchFamily="18" charset="0"/>
            </a:endParaRPr>
          </a:p>
        </p:txBody>
      </p:sp>
      <p:sp>
        <p:nvSpPr>
          <p:cNvPr id="5" name="Slide Number Placeholder 4">
            <a:extLst>
              <a:ext uri="{FF2B5EF4-FFF2-40B4-BE49-F238E27FC236}">
                <a16:creationId xmlns:a16="http://schemas.microsoft.com/office/drawing/2014/main" id="{690F8DA1-F546-B91B-1422-A8668C31592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0665DE-BFDD-BB4D-86DE-F5AD70D2181B}"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938DEFC8-3503-1C17-D654-05C00958A4E2}"/>
              </a:ext>
            </a:extLst>
          </p:cNvPr>
          <p:cNvSpPr>
            <a:spLocks noGrp="1" noChangeArrowheads="1"/>
          </p:cNvSpPr>
          <p:nvPr>
            <p:ph type="ctrTitle"/>
          </p:nvPr>
        </p:nvSpPr>
        <p:spPr>
          <a:xfrm>
            <a:off x="685800" y="2286000"/>
            <a:ext cx="7772400" cy="1143000"/>
          </a:xfrm>
        </p:spPr>
        <p:txBody>
          <a:bodyPr/>
          <a:lstStyle/>
          <a:p>
            <a:r>
              <a:rPr lang="en-US" altLang="zh-CN">
                <a:ea typeface="宋体" panose="02010600030101010101" pitchFamily="2" charset="-122"/>
              </a:rPr>
              <a:t>Chapter 8</a:t>
            </a:r>
          </a:p>
        </p:txBody>
      </p:sp>
      <p:sp>
        <p:nvSpPr>
          <p:cNvPr id="13317" name="Rectangle 2051">
            <a:extLst>
              <a:ext uri="{FF2B5EF4-FFF2-40B4-BE49-F238E27FC236}">
                <a16:creationId xmlns:a16="http://schemas.microsoft.com/office/drawing/2014/main" id="{D992DA01-E294-D0CE-5173-10B51F55E557}"/>
              </a:ext>
            </a:extLst>
          </p:cNvPr>
          <p:cNvSpPr>
            <a:spLocks noGrp="1" noChangeArrowheads="1"/>
          </p:cNvSpPr>
          <p:nvPr>
            <p:ph type="subTitle" idx="1"/>
          </p:nvPr>
        </p:nvSpPr>
        <p:spPr>
          <a:xfrm>
            <a:off x="609600" y="3581400"/>
            <a:ext cx="7924800" cy="2057400"/>
          </a:xfrm>
        </p:spPr>
        <p:txBody>
          <a:bodyPr/>
          <a:lstStyle/>
          <a:p>
            <a:r>
              <a:rPr lang="en-US" altLang="zh-CN" sz="3600" b="1">
                <a:latin typeface="Arial" panose="020B0604020202020204" pitchFamily="34" charset="0"/>
                <a:ea typeface="宋体" panose="02010600030101010101" pitchFamily="2" charset="-122"/>
              </a:rPr>
              <a:t>Arrays</a:t>
            </a:r>
            <a:endParaRPr lang="en-US" altLang="zh-CN">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478A43E-D4FF-3E95-CF03-5135F7236001}"/>
              </a:ext>
            </a:extLst>
          </p:cNvPr>
          <p:cNvSpPr>
            <a:spLocks noGrp="1"/>
          </p:cNvSpPr>
          <p:nvPr>
            <p:ph type="title"/>
          </p:nvPr>
        </p:nvSpPr>
        <p:spPr/>
        <p:txBody>
          <a:bodyPr/>
          <a:lstStyle/>
          <a:p>
            <a:r>
              <a:rPr lang="en-US" altLang="zh-CN">
                <a:ea typeface="宋体" panose="02010600030101010101" pitchFamily="2" charset="-122"/>
              </a:rPr>
              <a:t>Array Subscripting</a:t>
            </a:r>
          </a:p>
        </p:txBody>
      </p:sp>
      <p:sp>
        <p:nvSpPr>
          <p:cNvPr id="22531" name="Content Placeholder 2">
            <a:extLst>
              <a:ext uri="{FF2B5EF4-FFF2-40B4-BE49-F238E27FC236}">
                <a16:creationId xmlns:a16="http://schemas.microsoft.com/office/drawing/2014/main" id="{4B313DA4-FFD9-F67C-453E-1A1E85D232A2}"/>
              </a:ext>
            </a:extLst>
          </p:cNvPr>
          <p:cNvSpPr>
            <a:spLocks noGrp="1"/>
          </p:cNvSpPr>
          <p:nvPr>
            <p:ph idx="1"/>
          </p:nvPr>
        </p:nvSpPr>
        <p:spPr/>
        <p:txBody>
          <a:bodyPr/>
          <a:lstStyle/>
          <a:p>
            <a:r>
              <a:rPr lang="en-US" altLang="zh-CN" sz="2600">
                <a:ea typeface="宋体" panose="02010600030101010101" pitchFamily="2" charset="-122"/>
              </a:rPr>
              <a:t>Be careful when an array subscript has a side effect:</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i = 0;</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while (i &lt; N)</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a[i] = b[i++];</a:t>
            </a:r>
          </a:p>
          <a:p>
            <a:r>
              <a:rPr lang="en-US" altLang="zh-CN" sz="2600">
                <a:ea typeface="宋体" panose="02010600030101010101" pitchFamily="2" charset="-122"/>
              </a:rPr>
              <a:t>The expression </a:t>
            </a:r>
            <a:r>
              <a:rPr lang="en-US" altLang="zh-CN" sz="2600">
                <a:latin typeface="Courier New" panose="02070309020205020404" pitchFamily="49" charset="0"/>
                <a:ea typeface="宋体" panose="02010600030101010101" pitchFamily="2" charset="-122"/>
                <a:cs typeface="Courier New" panose="02070309020205020404" pitchFamily="49" charset="0"/>
              </a:rPr>
              <a:t>a[i]</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a:t>
            </a:r>
            <a:r>
              <a:rPr lang="en-US" altLang="zh-CN" sz="2600">
                <a:ea typeface="宋体" panose="02010600030101010101" pitchFamily="2" charset="-122"/>
              </a:rPr>
              <a:t> </a:t>
            </a:r>
            <a:r>
              <a:rPr lang="en-US" altLang="zh-CN" sz="2600">
                <a:latin typeface="Courier New" panose="02070309020205020404" pitchFamily="49" charset="0"/>
                <a:ea typeface="宋体" panose="02010600030101010101" pitchFamily="2" charset="-122"/>
                <a:cs typeface="Courier New" panose="02070309020205020404" pitchFamily="49" charset="0"/>
              </a:rPr>
              <a:t>b[i++]</a:t>
            </a:r>
            <a:r>
              <a:rPr lang="en-US" altLang="zh-CN" sz="2600">
                <a:ea typeface="宋体" panose="02010600030101010101" pitchFamily="2" charset="-122"/>
              </a:rPr>
              <a:t> accesses the value of </a:t>
            </a:r>
            <a:r>
              <a:rPr lang="en-US" altLang="zh-CN" sz="2600">
                <a:latin typeface="Courier New" panose="02070309020205020404" pitchFamily="49" charset="0"/>
                <a:ea typeface="宋体" panose="02010600030101010101" pitchFamily="2" charset="-122"/>
                <a:cs typeface="Courier New" panose="02070309020205020404" pitchFamily="49" charset="0"/>
              </a:rPr>
              <a:t>i</a:t>
            </a:r>
            <a:r>
              <a:rPr lang="en-US" altLang="zh-CN" sz="2600">
                <a:ea typeface="宋体" panose="02010600030101010101" pitchFamily="2" charset="-122"/>
              </a:rPr>
              <a:t> and also modifies </a:t>
            </a:r>
            <a:r>
              <a:rPr lang="en-US" altLang="zh-CN" sz="2600">
                <a:latin typeface="Courier New" panose="02070309020205020404" pitchFamily="49" charset="0"/>
                <a:ea typeface="宋体" panose="02010600030101010101" pitchFamily="2" charset="-122"/>
                <a:cs typeface="Courier New" panose="02070309020205020404" pitchFamily="49" charset="0"/>
              </a:rPr>
              <a:t>i</a:t>
            </a:r>
            <a:r>
              <a:rPr lang="en-US" altLang="zh-CN" sz="2600">
                <a:ea typeface="宋体" panose="02010600030101010101" pitchFamily="2" charset="-122"/>
              </a:rPr>
              <a:t>, causing undefined behavior.</a:t>
            </a:r>
          </a:p>
          <a:p>
            <a:r>
              <a:rPr lang="en-US" altLang="zh-CN" sz="2600">
                <a:ea typeface="宋体" panose="02010600030101010101" pitchFamily="2" charset="-122"/>
              </a:rPr>
              <a:t>The problem can be avoided by removing the increment from the subscript:</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for (i = 0; i &lt; N; i++)</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a[i] = b[i];</a:t>
            </a:r>
          </a:p>
        </p:txBody>
      </p:sp>
      <p:sp>
        <p:nvSpPr>
          <p:cNvPr id="4" name="Footer Placeholder 3">
            <a:extLst>
              <a:ext uri="{FF2B5EF4-FFF2-40B4-BE49-F238E27FC236}">
                <a16:creationId xmlns:a16="http://schemas.microsoft.com/office/drawing/2014/main" id="{69CF129B-4F96-8BB8-6276-DEA1F8EAB6F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C54919F-B328-4294-BFFF-871E2D118F1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7F2D8D-0876-D848-9233-B08BBAE6FEAD}"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905B98C-D3DA-0259-79B1-C8609A34F274}"/>
              </a:ext>
            </a:extLst>
          </p:cNvPr>
          <p:cNvSpPr>
            <a:spLocks noGrp="1"/>
          </p:cNvSpPr>
          <p:nvPr>
            <p:ph type="title"/>
          </p:nvPr>
        </p:nvSpPr>
        <p:spPr/>
        <p:txBody>
          <a:bodyPr/>
          <a:lstStyle/>
          <a:p>
            <a:r>
              <a:rPr lang="en-US" altLang="zh-CN">
                <a:ea typeface="宋体" panose="02010600030101010101" pitchFamily="2" charset="-122"/>
              </a:rPr>
              <a:t>Program: Reversing a Series of Numbers</a:t>
            </a:r>
          </a:p>
        </p:txBody>
      </p:sp>
      <p:sp>
        <p:nvSpPr>
          <p:cNvPr id="23555" name="Content Placeholder 2">
            <a:extLst>
              <a:ext uri="{FF2B5EF4-FFF2-40B4-BE49-F238E27FC236}">
                <a16:creationId xmlns:a16="http://schemas.microsoft.com/office/drawing/2014/main" id="{FD3A8AF2-4B8C-0EF7-B273-5150FFFD66CD}"/>
              </a:ext>
            </a:extLst>
          </p:cNvPr>
          <p:cNvSpPr>
            <a:spLocks noGrp="1"/>
          </p:cNvSpPr>
          <p:nvPr>
            <p:ph idx="1"/>
          </p:nvPr>
        </p:nvSpPr>
        <p:spPr/>
        <p:txBody>
          <a:bodyPr/>
          <a:lstStyle/>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reverse.c</a:t>
            </a:r>
            <a:r>
              <a:rPr lang="en-US" altLang="zh-CN">
                <a:ea typeface="宋体" panose="02010600030101010101" pitchFamily="2" charset="-122"/>
              </a:rPr>
              <a:t> program prompts the user to enter a series of numbers, then writes the numbers in reverse order:</a:t>
            </a:r>
          </a:p>
          <a:p>
            <a:pPr>
              <a:lnSpc>
                <a:spcPct val="80000"/>
              </a:lnSpc>
              <a:spcBef>
                <a:spcPts val="12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Enter 10 numbers: </a:t>
            </a:r>
            <a:r>
              <a:rPr lang="en-US" altLang="zh-CN" sz="2000" u="sng">
                <a:latin typeface="Courier New" panose="02070309020205020404" pitchFamily="49" charset="0"/>
                <a:ea typeface="宋体" panose="02010600030101010101" pitchFamily="2" charset="-122"/>
                <a:cs typeface="Courier New" panose="02070309020205020404" pitchFamily="49" charset="0"/>
              </a:rPr>
              <a:t>34 82 49 102 7 94 23 11 50 31</a:t>
            </a:r>
          </a:p>
          <a:p>
            <a:pPr>
              <a:lnSpc>
                <a:spcPct val="80000"/>
              </a:lnSpc>
              <a:spcBef>
                <a:spcPts val="6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 reverse order: 31 50 11 23 94 7 102 49 82 34</a:t>
            </a:r>
          </a:p>
          <a:p>
            <a:r>
              <a:rPr lang="en-US" altLang="zh-CN">
                <a:ea typeface="宋体" panose="02010600030101010101" pitchFamily="2" charset="-122"/>
              </a:rPr>
              <a:t>The program stores the numbers in an array as they’re read, then goes through the array backwards, printing the elements one by one.</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10A8D474-20C2-6AAA-896E-8C9F0006C81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39D7592-F5F8-FF12-3011-F7D6A84B623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E86F59-253D-3E4B-9B9E-B1963BED1A13}"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B432694B-005A-05CF-8A19-1BDE06BDE8AC}"/>
              </a:ext>
            </a:extLst>
          </p:cNvPr>
          <p:cNvSpPr>
            <a:spLocks noGrp="1"/>
          </p:cNvSpPr>
          <p:nvPr>
            <p:ph idx="1"/>
          </p:nvPr>
        </p:nvSpPr>
        <p:spPr>
          <a:xfrm>
            <a:off x="685800" y="762000"/>
            <a:ext cx="7772400" cy="5562600"/>
          </a:xfrm>
        </p:spPr>
        <p:txBody>
          <a:bodyPr/>
          <a:lstStyle/>
          <a:p>
            <a:pPr algn="ctr">
              <a:spcBef>
                <a:spcPts val="600"/>
              </a:spcBef>
              <a:buFontTx/>
              <a:buNone/>
            </a:pPr>
            <a:r>
              <a:rPr lang="en-US" altLang="zh-CN" b="1">
                <a:latin typeface="Courier New" panose="02070309020205020404" pitchFamily="49" charset="0"/>
                <a:ea typeface="宋体" panose="02010600030101010101" pitchFamily="2" charset="-122"/>
                <a:cs typeface="Courier New" panose="02070309020205020404" pitchFamily="49" charset="0"/>
              </a:rPr>
              <a:t>reverse.c</a:t>
            </a:r>
          </a:p>
          <a:p>
            <a:pPr>
              <a:spcBef>
                <a:spcPts val="200"/>
              </a:spcBef>
              <a:buFontTx/>
              <a:buNone/>
            </a:pPr>
            <a:r>
              <a:rPr lang="en-US" altLang="zh-CN" sz="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Reverses a series of numbers */</a:t>
            </a:r>
          </a:p>
          <a:p>
            <a:pPr>
              <a:lnSpc>
                <a:spcPct val="8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8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#define N 10</a:t>
            </a:r>
          </a:p>
          <a:p>
            <a:pPr>
              <a:lnSpc>
                <a:spcPct val="8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int a[N], i;</a:t>
            </a:r>
          </a:p>
          <a:p>
            <a:pPr>
              <a:lnSpc>
                <a:spcPct val="8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printf("Enter %d numbers: ", N);</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for (i = 0; i &lt; N; i++)</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scanf("%d", &amp;a[i]);</a:t>
            </a:r>
          </a:p>
          <a:p>
            <a:pPr>
              <a:lnSpc>
                <a:spcPct val="8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printf("In reverse order:");</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for (i = N - 1; i &gt;= 0; i--)</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printf(" %d", a[i]);</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printf("\n");</a:t>
            </a:r>
          </a:p>
          <a:p>
            <a:pPr>
              <a:lnSpc>
                <a:spcPct val="8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BA4F3AB9-3787-89CC-1BB8-1509F7DBFEF9}"/>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E1B1836-E23E-A45B-897E-7716CE46840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5E3AB2-1794-B741-95F7-6CD1E2E7835E}"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1907919A-FACD-F858-DCD4-994B92C23549}"/>
              </a:ext>
            </a:extLst>
          </p:cNvPr>
          <p:cNvSpPr>
            <a:spLocks noGrp="1"/>
          </p:cNvSpPr>
          <p:nvPr>
            <p:ph type="title"/>
          </p:nvPr>
        </p:nvSpPr>
        <p:spPr/>
        <p:txBody>
          <a:bodyPr/>
          <a:lstStyle/>
          <a:p>
            <a:r>
              <a:rPr lang="en-US" altLang="zh-CN">
                <a:ea typeface="宋体" panose="02010600030101010101" pitchFamily="2" charset="-122"/>
              </a:rPr>
              <a:t>Array Initialization</a:t>
            </a:r>
          </a:p>
        </p:txBody>
      </p:sp>
      <p:sp>
        <p:nvSpPr>
          <p:cNvPr id="25603" name="Content Placeholder 2">
            <a:extLst>
              <a:ext uri="{FF2B5EF4-FFF2-40B4-BE49-F238E27FC236}">
                <a16:creationId xmlns:a16="http://schemas.microsoft.com/office/drawing/2014/main" id="{59C8B0FC-BDDE-47CC-7007-19EAA957722B}"/>
              </a:ext>
            </a:extLst>
          </p:cNvPr>
          <p:cNvSpPr>
            <a:spLocks noGrp="1"/>
          </p:cNvSpPr>
          <p:nvPr>
            <p:ph idx="1"/>
          </p:nvPr>
        </p:nvSpPr>
        <p:spPr/>
        <p:txBody>
          <a:bodyPr/>
          <a:lstStyle/>
          <a:p>
            <a:r>
              <a:rPr lang="en-US" altLang="zh-CN">
                <a:ea typeface="宋体" panose="02010600030101010101" pitchFamily="2" charset="-122"/>
              </a:rPr>
              <a:t>An array, like any other variable, can be given an initial value at the time it’s declared.</a:t>
            </a:r>
          </a:p>
          <a:p>
            <a:r>
              <a:rPr lang="en-US" altLang="zh-CN">
                <a:ea typeface="宋体" panose="02010600030101010101" pitchFamily="2" charset="-122"/>
              </a:rPr>
              <a:t>The most common form of </a:t>
            </a:r>
            <a:r>
              <a:rPr lang="en-US" altLang="zh-CN" b="1" i="1">
                <a:ea typeface="宋体" panose="02010600030101010101" pitchFamily="2" charset="-122"/>
              </a:rPr>
              <a:t>array initializer </a:t>
            </a:r>
            <a:r>
              <a:rPr lang="en-US" altLang="zh-CN">
                <a:ea typeface="宋体" panose="02010600030101010101" pitchFamily="2" charset="-122"/>
              </a:rPr>
              <a:t>is a list of constant expressions enclosed in braces and separated by commas:</a:t>
            </a:r>
          </a:p>
          <a:p>
            <a:pPr>
              <a:lnSpc>
                <a:spcPct val="80000"/>
              </a:lnSpc>
              <a:spcBef>
                <a:spcPts val="12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int a[10] = {1, 2, 3, 4, 5, 6, 7, 8, 9, 10};</a:t>
            </a:r>
          </a:p>
        </p:txBody>
      </p:sp>
      <p:sp>
        <p:nvSpPr>
          <p:cNvPr id="4" name="Footer Placeholder 3">
            <a:extLst>
              <a:ext uri="{FF2B5EF4-FFF2-40B4-BE49-F238E27FC236}">
                <a16:creationId xmlns:a16="http://schemas.microsoft.com/office/drawing/2014/main" id="{154FF601-AE39-7BFA-1A85-4128FE457439}"/>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6D24064-06FE-C8C6-2B27-176A67A904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E6B13E-3A36-FE4E-ADBE-5EE528E98203}"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7E5E467-FEDF-C6B6-8AEB-1DDED68A9887}"/>
              </a:ext>
            </a:extLst>
          </p:cNvPr>
          <p:cNvSpPr>
            <a:spLocks noGrp="1"/>
          </p:cNvSpPr>
          <p:nvPr>
            <p:ph type="title"/>
          </p:nvPr>
        </p:nvSpPr>
        <p:spPr/>
        <p:txBody>
          <a:bodyPr/>
          <a:lstStyle/>
          <a:p>
            <a:r>
              <a:rPr lang="en-US" altLang="zh-CN">
                <a:ea typeface="宋体" panose="02010600030101010101" pitchFamily="2" charset="-122"/>
              </a:rPr>
              <a:t>Array Initialization</a:t>
            </a:r>
          </a:p>
        </p:txBody>
      </p:sp>
      <p:sp>
        <p:nvSpPr>
          <p:cNvPr id="26627" name="Content Placeholder 2">
            <a:extLst>
              <a:ext uri="{FF2B5EF4-FFF2-40B4-BE49-F238E27FC236}">
                <a16:creationId xmlns:a16="http://schemas.microsoft.com/office/drawing/2014/main" id="{B5CE5FC5-F40B-E2A5-20AF-54BD55C411B5}"/>
              </a:ext>
            </a:extLst>
          </p:cNvPr>
          <p:cNvSpPr>
            <a:spLocks noGrp="1"/>
          </p:cNvSpPr>
          <p:nvPr>
            <p:ph idx="1"/>
          </p:nvPr>
        </p:nvSpPr>
        <p:spPr/>
        <p:txBody>
          <a:bodyPr/>
          <a:lstStyle/>
          <a:p>
            <a:r>
              <a:rPr lang="en-US" altLang="zh-CN" sz="2400">
                <a:ea typeface="宋体" panose="02010600030101010101" pitchFamily="2" charset="-122"/>
              </a:rPr>
              <a:t>If the initializer is shorter than the array, the remaining elements of the array are given the value 0:</a:t>
            </a:r>
          </a:p>
          <a:p>
            <a:pPr>
              <a:lnSpc>
                <a:spcPct val="80000"/>
              </a:lnSpc>
              <a:spcBef>
                <a:spcPts val="1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 a[10] = {1, 2, 3, 4, 5, 6};</a:t>
            </a:r>
          </a:p>
          <a:p>
            <a:pPr>
              <a:lnSpc>
                <a:spcPct val="80000"/>
              </a:lnSpc>
              <a:spcBef>
                <a:spcPts val="6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 initial value of a is {1,</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2,</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3,</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4,</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5,</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6,</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0,</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0,</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0,</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0} */</a:t>
            </a:r>
          </a:p>
          <a:p>
            <a:r>
              <a:rPr lang="en-US" altLang="zh-CN" sz="2400">
                <a:ea typeface="宋体" panose="02010600030101010101" pitchFamily="2" charset="-122"/>
              </a:rPr>
              <a:t>Using this feature, we can easily initialize an array to all zeros:</a:t>
            </a:r>
          </a:p>
          <a:p>
            <a:pPr>
              <a:lnSpc>
                <a:spcPct val="80000"/>
              </a:lnSpc>
              <a:spcBef>
                <a:spcPts val="1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 a[10] = {0};</a:t>
            </a:r>
          </a:p>
          <a:p>
            <a:pPr>
              <a:lnSpc>
                <a:spcPct val="80000"/>
              </a:lnSpc>
              <a:spcBef>
                <a:spcPts val="6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 initial value of a is {0,</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0,</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0,</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0,</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0,</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0,</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0,</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0,</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0,</a:t>
            </a:r>
            <a:r>
              <a:rPr lang="en-US" altLang="zh-CN" sz="6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0} */</a:t>
            </a:r>
          </a:p>
          <a:p>
            <a:pPr>
              <a:buFontTx/>
              <a:buNone/>
            </a:pPr>
            <a:r>
              <a:rPr lang="en-US" altLang="zh-CN" sz="2400">
                <a:ea typeface="宋体" panose="02010600030101010101" pitchFamily="2" charset="-122"/>
              </a:rPr>
              <a:t>	There’s a single 0 inside the braces because it’s illegal for an initializer to be completely empty.</a:t>
            </a:r>
          </a:p>
          <a:p>
            <a:r>
              <a:rPr lang="en-US" altLang="zh-CN" sz="2400">
                <a:ea typeface="宋体" panose="02010600030101010101" pitchFamily="2" charset="-122"/>
              </a:rPr>
              <a:t>It’s also illegal for an initializer to be longer than the array it initializes.</a:t>
            </a:r>
          </a:p>
        </p:txBody>
      </p:sp>
      <p:sp>
        <p:nvSpPr>
          <p:cNvPr id="4" name="Footer Placeholder 3">
            <a:extLst>
              <a:ext uri="{FF2B5EF4-FFF2-40B4-BE49-F238E27FC236}">
                <a16:creationId xmlns:a16="http://schemas.microsoft.com/office/drawing/2014/main" id="{D17D550A-5021-51D7-2110-E309385BEF0A}"/>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4E08411-C369-C806-CA37-3F03FB5A73E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02DDC3-ADDD-4C40-8E40-2814B66A81E1}"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FF2231A-F77A-5DFA-8487-7B8E2EA21B1B}"/>
              </a:ext>
            </a:extLst>
          </p:cNvPr>
          <p:cNvSpPr>
            <a:spLocks noGrp="1"/>
          </p:cNvSpPr>
          <p:nvPr>
            <p:ph type="title"/>
          </p:nvPr>
        </p:nvSpPr>
        <p:spPr/>
        <p:txBody>
          <a:bodyPr/>
          <a:lstStyle/>
          <a:p>
            <a:r>
              <a:rPr lang="en-US" altLang="zh-CN">
                <a:ea typeface="宋体" panose="02010600030101010101" pitchFamily="2" charset="-122"/>
              </a:rPr>
              <a:t>Array Initialization</a:t>
            </a:r>
          </a:p>
        </p:txBody>
      </p:sp>
      <p:sp>
        <p:nvSpPr>
          <p:cNvPr id="27651" name="Content Placeholder 2">
            <a:extLst>
              <a:ext uri="{FF2B5EF4-FFF2-40B4-BE49-F238E27FC236}">
                <a16:creationId xmlns:a16="http://schemas.microsoft.com/office/drawing/2014/main" id="{EDD408EF-FDA1-1E86-D56A-2BECAA06F7BD}"/>
              </a:ext>
            </a:extLst>
          </p:cNvPr>
          <p:cNvSpPr>
            <a:spLocks noGrp="1"/>
          </p:cNvSpPr>
          <p:nvPr>
            <p:ph idx="1"/>
          </p:nvPr>
        </p:nvSpPr>
        <p:spPr/>
        <p:txBody>
          <a:bodyPr/>
          <a:lstStyle/>
          <a:p>
            <a:r>
              <a:rPr lang="en-US" altLang="zh-CN">
                <a:ea typeface="宋体" panose="02010600030101010101" pitchFamily="2" charset="-122"/>
              </a:rPr>
              <a:t>If an initializer is present, the length of the array may be omitted:</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int a[] = {1, 2, 3, 4, 5, 6, 7, 8, 9, 10};</a:t>
            </a:r>
          </a:p>
          <a:p>
            <a:r>
              <a:rPr lang="en-US" altLang="zh-CN">
                <a:ea typeface="宋体" panose="02010600030101010101" pitchFamily="2" charset="-122"/>
              </a:rPr>
              <a:t>The compiler uses the length of the initializer to determine how long the array is.</a:t>
            </a:r>
          </a:p>
        </p:txBody>
      </p:sp>
      <p:sp>
        <p:nvSpPr>
          <p:cNvPr id="4" name="Footer Placeholder 3">
            <a:extLst>
              <a:ext uri="{FF2B5EF4-FFF2-40B4-BE49-F238E27FC236}">
                <a16:creationId xmlns:a16="http://schemas.microsoft.com/office/drawing/2014/main" id="{DA531BA8-7689-B763-BB5A-F7334DE8497B}"/>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05E4168-7B10-D184-0668-D8A6884314E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E3E9D3-397D-C846-AFBC-87888C0D7327}" type="slidenum">
              <a:rPr lang="en-US" altLang="zh-CN" sz="1200">
                <a:latin typeface="Arial" panose="020B0604020202020204" pitchFamily="34" charset="0"/>
              </a:rPr>
              <a:pPr/>
              <a:t>15</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68EB0CB-AC33-9EF2-799F-48B5A92A1E54}"/>
              </a:ext>
            </a:extLst>
          </p:cNvPr>
          <p:cNvSpPr>
            <a:spLocks noGrp="1"/>
          </p:cNvSpPr>
          <p:nvPr>
            <p:ph type="title"/>
          </p:nvPr>
        </p:nvSpPr>
        <p:spPr/>
        <p:txBody>
          <a:bodyPr/>
          <a:lstStyle/>
          <a:p>
            <a:r>
              <a:rPr lang="en-US" altLang="zh-CN">
                <a:ea typeface="宋体" panose="02010600030101010101" pitchFamily="2" charset="-122"/>
              </a:rPr>
              <a:t>Designated Initializers (C99)</a:t>
            </a:r>
          </a:p>
        </p:txBody>
      </p:sp>
      <p:sp>
        <p:nvSpPr>
          <p:cNvPr id="28675" name="Content Placeholder 2">
            <a:extLst>
              <a:ext uri="{FF2B5EF4-FFF2-40B4-BE49-F238E27FC236}">
                <a16:creationId xmlns:a16="http://schemas.microsoft.com/office/drawing/2014/main" id="{7FB253A5-8670-9450-5F78-ABCB21F39485}"/>
              </a:ext>
            </a:extLst>
          </p:cNvPr>
          <p:cNvSpPr>
            <a:spLocks noGrp="1"/>
          </p:cNvSpPr>
          <p:nvPr>
            <p:ph idx="1"/>
          </p:nvPr>
        </p:nvSpPr>
        <p:spPr>
          <a:xfrm>
            <a:off x="685800" y="1524000"/>
            <a:ext cx="7848600" cy="4800600"/>
          </a:xfrm>
        </p:spPr>
        <p:txBody>
          <a:bodyPr/>
          <a:lstStyle/>
          <a:p>
            <a:r>
              <a:rPr lang="en-US" altLang="zh-CN">
                <a:ea typeface="宋体" panose="02010600030101010101" pitchFamily="2" charset="-122"/>
              </a:rPr>
              <a:t>It’s often the case that relatively few elements of an array need to be initialized explicitly; the other elements can be given default values.</a:t>
            </a:r>
          </a:p>
          <a:p>
            <a:r>
              <a:rPr lang="en-US" altLang="zh-CN">
                <a:ea typeface="宋体" panose="02010600030101010101" pitchFamily="2" charset="-122"/>
              </a:rPr>
              <a:t>An example:</a:t>
            </a:r>
          </a:p>
          <a:p>
            <a:pPr>
              <a:lnSpc>
                <a:spcPct val="80000"/>
              </a:lnSpc>
              <a:spcBef>
                <a:spcPts val="12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int a[15] =</a:t>
            </a:r>
          </a:p>
          <a:p>
            <a:pPr>
              <a:lnSpc>
                <a:spcPct val="80000"/>
              </a:lnSpc>
              <a:spcBef>
                <a:spcPts val="600"/>
              </a:spcBef>
              <a:buFontTx/>
              <a:buNone/>
            </a:pPr>
            <a:r>
              <a:rPr lang="en-US" altLang="zh-CN" sz="2300">
                <a:latin typeface="Courier New" panose="02070309020205020404" pitchFamily="49" charset="0"/>
                <a:ea typeface="宋体" panose="02010600030101010101" pitchFamily="2" charset="-122"/>
                <a:cs typeface="Courier New" panose="02070309020205020404" pitchFamily="49" charset="0"/>
              </a:rPr>
              <a:t>	  {0,</a:t>
            </a:r>
            <a:r>
              <a:rPr lang="en-US" altLang="zh-CN" sz="2300">
                <a:ea typeface="宋体" panose="02010600030101010101" pitchFamily="2" charset="-122"/>
                <a:cs typeface="Courier New" panose="02070309020205020404" pitchFamily="49" charset="0"/>
              </a:rPr>
              <a:t> </a:t>
            </a:r>
            <a:r>
              <a:rPr lang="en-US" altLang="zh-CN" sz="2300">
                <a:latin typeface="Courier New" panose="02070309020205020404" pitchFamily="49" charset="0"/>
                <a:ea typeface="宋体" panose="02010600030101010101" pitchFamily="2" charset="-122"/>
                <a:cs typeface="Courier New" panose="02070309020205020404" pitchFamily="49" charset="0"/>
              </a:rPr>
              <a:t>0,</a:t>
            </a:r>
            <a:r>
              <a:rPr lang="en-US" altLang="zh-CN" sz="2300">
                <a:ea typeface="宋体" panose="02010600030101010101" pitchFamily="2" charset="-122"/>
                <a:cs typeface="Courier New" panose="02070309020205020404" pitchFamily="49" charset="0"/>
              </a:rPr>
              <a:t> </a:t>
            </a:r>
            <a:r>
              <a:rPr lang="en-US" altLang="zh-CN" sz="2300">
                <a:latin typeface="Courier New" panose="02070309020205020404" pitchFamily="49" charset="0"/>
                <a:ea typeface="宋体" panose="02010600030101010101" pitchFamily="2" charset="-122"/>
                <a:cs typeface="Courier New" panose="02070309020205020404" pitchFamily="49" charset="0"/>
              </a:rPr>
              <a:t>29,</a:t>
            </a:r>
            <a:r>
              <a:rPr lang="en-US" altLang="zh-CN" sz="2300">
                <a:ea typeface="宋体" panose="02010600030101010101" pitchFamily="2" charset="-122"/>
                <a:cs typeface="Courier New" panose="02070309020205020404" pitchFamily="49" charset="0"/>
              </a:rPr>
              <a:t> </a:t>
            </a:r>
            <a:r>
              <a:rPr lang="en-US" altLang="zh-CN" sz="2300">
                <a:latin typeface="Courier New" panose="02070309020205020404" pitchFamily="49" charset="0"/>
                <a:ea typeface="宋体" panose="02010600030101010101" pitchFamily="2" charset="-122"/>
                <a:cs typeface="Courier New" panose="02070309020205020404" pitchFamily="49" charset="0"/>
              </a:rPr>
              <a:t>0,</a:t>
            </a:r>
            <a:r>
              <a:rPr lang="en-US" altLang="zh-CN" sz="2300">
                <a:ea typeface="宋体" panose="02010600030101010101" pitchFamily="2" charset="-122"/>
                <a:cs typeface="Courier New" panose="02070309020205020404" pitchFamily="49" charset="0"/>
              </a:rPr>
              <a:t> </a:t>
            </a:r>
            <a:r>
              <a:rPr lang="en-US" altLang="zh-CN" sz="2300">
                <a:latin typeface="Courier New" panose="02070309020205020404" pitchFamily="49" charset="0"/>
                <a:ea typeface="宋体" panose="02010600030101010101" pitchFamily="2" charset="-122"/>
                <a:cs typeface="Courier New" panose="02070309020205020404" pitchFamily="49" charset="0"/>
              </a:rPr>
              <a:t>0,</a:t>
            </a:r>
            <a:r>
              <a:rPr lang="en-US" altLang="zh-CN" sz="2300">
                <a:ea typeface="宋体" panose="02010600030101010101" pitchFamily="2" charset="-122"/>
                <a:cs typeface="Courier New" panose="02070309020205020404" pitchFamily="49" charset="0"/>
              </a:rPr>
              <a:t> </a:t>
            </a:r>
            <a:r>
              <a:rPr lang="en-US" altLang="zh-CN" sz="2300">
                <a:latin typeface="Courier New" panose="02070309020205020404" pitchFamily="49" charset="0"/>
                <a:ea typeface="宋体" panose="02010600030101010101" pitchFamily="2" charset="-122"/>
                <a:cs typeface="Courier New" panose="02070309020205020404" pitchFamily="49" charset="0"/>
              </a:rPr>
              <a:t>0,</a:t>
            </a:r>
            <a:r>
              <a:rPr lang="en-US" altLang="zh-CN" sz="2300">
                <a:ea typeface="宋体" panose="02010600030101010101" pitchFamily="2" charset="-122"/>
                <a:cs typeface="Courier New" panose="02070309020205020404" pitchFamily="49" charset="0"/>
              </a:rPr>
              <a:t> </a:t>
            </a:r>
            <a:r>
              <a:rPr lang="en-US" altLang="zh-CN" sz="2300">
                <a:latin typeface="Courier New" panose="02070309020205020404" pitchFamily="49" charset="0"/>
                <a:ea typeface="宋体" panose="02010600030101010101" pitchFamily="2" charset="-122"/>
                <a:cs typeface="Courier New" panose="02070309020205020404" pitchFamily="49" charset="0"/>
              </a:rPr>
              <a:t>0,</a:t>
            </a:r>
            <a:r>
              <a:rPr lang="en-US" altLang="zh-CN" sz="2300">
                <a:ea typeface="宋体" panose="02010600030101010101" pitchFamily="2" charset="-122"/>
                <a:cs typeface="Courier New" panose="02070309020205020404" pitchFamily="49" charset="0"/>
              </a:rPr>
              <a:t> </a:t>
            </a:r>
            <a:r>
              <a:rPr lang="en-US" altLang="zh-CN" sz="2300">
                <a:latin typeface="Courier New" panose="02070309020205020404" pitchFamily="49" charset="0"/>
                <a:ea typeface="宋体" panose="02010600030101010101" pitchFamily="2" charset="-122"/>
                <a:cs typeface="Courier New" panose="02070309020205020404" pitchFamily="49" charset="0"/>
              </a:rPr>
              <a:t>0,</a:t>
            </a:r>
            <a:r>
              <a:rPr lang="en-US" altLang="zh-CN" sz="2300">
                <a:ea typeface="宋体" panose="02010600030101010101" pitchFamily="2" charset="-122"/>
                <a:cs typeface="Courier New" panose="02070309020205020404" pitchFamily="49" charset="0"/>
              </a:rPr>
              <a:t> </a:t>
            </a:r>
            <a:r>
              <a:rPr lang="en-US" altLang="zh-CN" sz="2300">
                <a:latin typeface="Courier New" panose="02070309020205020404" pitchFamily="49" charset="0"/>
                <a:ea typeface="宋体" panose="02010600030101010101" pitchFamily="2" charset="-122"/>
                <a:cs typeface="Courier New" panose="02070309020205020404" pitchFamily="49" charset="0"/>
              </a:rPr>
              <a:t>0,</a:t>
            </a:r>
            <a:r>
              <a:rPr lang="en-US" altLang="zh-CN" sz="2300">
                <a:ea typeface="宋体" panose="02010600030101010101" pitchFamily="2" charset="-122"/>
                <a:cs typeface="Courier New" panose="02070309020205020404" pitchFamily="49" charset="0"/>
              </a:rPr>
              <a:t> </a:t>
            </a:r>
            <a:r>
              <a:rPr lang="en-US" altLang="zh-CN" sz="2300">
                <a:latin typeface="Courier New" panose="02070309020205020404" pitchFamily="49" charset="0"/>
                <a:ea typeface="宋体" panose="02010600030101010101" pitchFamily="2" charset="-122"/>
                <a:cs typeface="Courier New" panose="02070309020205020404" pitchFamily="49" charset="0"/>
              </a:rPr>
              <a:t>7,</a:t>
            </a:r>
            <a:r>
              <a:rPr lang="en-US" altLang="zh-CN" sz="2300">
                <a:ea typeface="宋体" panose="02010600030101010101" pitchFamily="2" charset="-122"/>
                <a:cs typeface="Courier New" panose="02070309020205020404" pitchFamily="49" charset="0"/>
              </a:rPr>
              <a:t> </a:t>
            </a:r>
            <a:r>
              <a:rPr lang="en-US" altLang="zh-CN" sz="2300">
                <a:latin typeface="Courier New" panose="02070309020205020404" pitchFamily="49" charset="0"/>
                <a:ea typeface="宋体" panose="02010600030101010101" pitchFamily="2" charset="-122"/>
                <a:cs typeface="Courier New" panose="02070309020205020404" pitchFamily="49" charset="0"/>
              </a:rPr>
              <a:t>0,</a:t>
            </a:r>
            <a:r>
              <a:rPr lang="en-US" altLang="zh-CN" sz="2300">
                <a:ea typeface="宋体" panose="02010600030101010101" pitchFamily="2" charset="-122"/>
                <a:cs typeface="Courier New" panose="02070309020205020404" pitchFamily="49" charset="0"/>
              </a:rPr>
              <a:t> </a:t>
            </a:r>
            <a:r>
              <a:rPr lang="en-US" altLang="zh-CN" sz="2300">
                <a:latin typeface="Courier New" panose="02070309020205020404" pitchFamily="49" charset="0"/>
                <a:ea typeface="宋体" panose="02010600030101010101" pitchFamily="2" charset="-122"/>
                <a:cs typeface="Courier New" panose="02070309020205020404" pitchFamily="49" charset="0"/>
              </a:rPr>
              <a:t>0,</a:t>
            </a:r>
            <a:r>
              <a:rPr lang="en-US" altLang="zh-CN" sz="2300">
                <a:ea typeface="宋体" panose="02010600030101010101" pitchFamily="2" charset="-122"/>
                <a:cs typeface="Courier New" panose="02070309020205020404" pitchFamily="49" charset="0"/>
              </a:rPr>
              <a:t> </a:t>
            </a:r>
            <a:r>
              <a:rPr lang="en-US" altLang="zh-CN" sz="2300">
                <a:latin typeface="Courier New" panose="02070309020205020404" pitchFamily="49" charset="0"/>
                <a:ea typeface="宋体" panose="02010600030101010101" pitchFamily="2" charset="-122"/>
                <a:cs typeface="Courier New" panose="02070309020205020404" pitchFamily="49" charset="0"/>
              </a:rPr>
              <a:t>0,</a:t>
            </a:r>
            <a:r>
              <a:rPr lang="en-US" altLang="zh-CN" sz="2300">
                <a:ea typeface="宋体" panose="02010600030101010101" pitchFamily="2" charset="-122"/>
                <a:cs typeface="Courier New" panose="02070309020205020404" pitchFamily="49" charset="0"/>
              </a:rPr>
              <a:t> </a:t>
            </a:r>
            <a:r>
              <a:rPr lang="en-US" altLang="zh-CN" sz="2300">
                <a:latin typeface="Courier New" panose="02070309020205020404" pitchFamily="49" charset="0"/>
                <a:ea typeface="宋体" panose="02010600030101010101" pitchFamily="2" charset="-122"/>
                <a:cs typeface="Courier New" panose="02070309020205020404" pitchFamily="49" charset="0"/>
              </a:rPr>
              <a:t>0,</a:t>
            </a:r>
            <a:r>
              <a:rPr lang="en-US" altLang="zh-CN" sz="2300">
                <a:ea typeface="宋体" panose="02010600030101010101" pitchFamily="2" charset="-122"/>
                <a:cs typeface="Courier New" panose="02070309020205020404" pitchFamily="49" charset="0"/>
              </a:rPr>
              <a:t> </a:t>
            </a:r>
            <a:r>
              <a:rPr lang="en-US" altLang="zh-CN" sz="2300">
                <a:latin typeface="Courier New" panose="02070309020205020404" pitchFamily="49" charset="0"/>
                <a:ea typeface="宋体" panose="02010600030101010101" pitchFamily="2" charset="-122"/>
                <a:cs typeface="Courier New" panose="02070309020205020404" pitchFamily="49" charset="0"/>
              </a:rPr>
              <a:t>48};</a:t>
            </a:r>
          </a:p>
          <a:p>
            <a:r>
              <a:rPr lang="en-US" altLang="zh-CN">
                <a:ea typeface="宋体" panose="02010600030101010101" pitchFamily="2" charset="-122"/>
              </a:rPr>
              <a:t>For a large array, writing an initializer in this fashion is tedious and error-prone.</a:t>
            </a:r>
          </a:p>
        </p:txBody>
      </p:sp>
      <p:sp>
        <p:nvSpPr>
          <p:cNvPr id="4" name="Footer Placeholder 3">
            <a:extLst>
              <a:ext uri="{FF2B5EF4-FFF2-40B4-BE49-F238E27FC236}">
                <a16:creationId xmlns:a16="http://schemas.microsoft.com/office/drawing/2014/main" id="{A59B102E-277B-7D18-EF5F-1E51B1A87B3F}"/>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CD529CD-8A1E-5065-961C-F1D4E8B59CD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EAD917-7207-3F4A-83C3-5ECB0A07169E}"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CD31E847-3931-2F06-FDAF-737F642CBD0D}"/>
              </a:ext>
            </a:extLst>
          </p:cNvPr>
          <p:cNvSpPr>
            <a:spLocks noGrp="1"/>
          </p:cNvSpPr>
          <p:nvPr>
            <p:ph type="title"/>
          </p:nvPr>
        </p:nvSpPr>
        <p:spPr/>
        <p:txBody>
          <a:bodyPr/>
          <a:lstStyle/>
          <a:p>
            <a:r>
              <a:rPr lang="en-US" altLang="zh-CN">
                <a:ea typeface="宋体" panose="02010600030101010101" pitchFamily="2" charset="-122"/>
              </a:rPr>
              <a:t>Designated Initializers (C99)</a:t>
            </a:r>
          </a:p>
        </p:txBody>
      </p:sp>
      <p:sp>
        <p:nvSpPr>
          <p:cNvPr id="29699" name="Content Placeholder 2">
            <a:extLst>
              <a:ext uri="{FF2B5EF4-FFF2-40B4-BE49-F238E27FC236}">
                <a16:creationId xmlns:a16="http://schemas.microsoft.com/office/drawing/2014/main" id="{2A2EA910-7A2E-8D10-DFD5-28FB059A5A9C}"/>
              </a:ext>
            </a:extLst>
          </p:cNvPr>
          <p:cNvSpPr>
            <a:spLocks noGrp="1"/>
          </p:cNvSpPr>
          <p:nvPr>
            <p:ph idx="1"/>
          </p:nvPr>
        </p:nvSpPr>
        <p:spPr>
          <a:xfrm>
            <a:off x="685800" y="1524000"/>
            <a:ext cx="7848600" cy="4800600"/>
          </a:xfrm>
        </p:spPr>
        <p:txBody>
          <a:bodyPr/>
          <a:lstStyle/>
          <a:p>
            <a:r>
              <a:rPr lang="en-US" altLang="zh-CN">
                <a:ea typeface="宋体" panose="02010600030101010101" pitchFamily="2" charset="-122"/>
              </a:rPr>
              <a:t>C99’s </a:t>
            </a:r>
            <a:r>
              <a:rPr lang="en-US" altLang="zh-CN" b="1" i="1">
                <a:ea typeface="宋体" panose="02010600030101010101" pitchFamily="2" charset="-122"/>
              </a:rPr>
              <a:t>designated initializers </a:t>
            </a:r>
            <a:r>
              <a:rPr lang="en-US" altLang="zh-CN">
                <a:ea typeface="宋体" panose="02010600030101010101" pitchFamily="2" charset="-122"/>
              </a:rPr>
              <a:t>can be used to solve this problem.</a:t>
            </a:r>
          </a:p>
          <a:p>
            <a:r>
              <a:rPr lang="en-US" altLang="zh-CN">
                <a:ea typeface="宋体" panose="02010600030101010101" pitchFamily="2" charset="-122"/>
              </a:rPr>
              <a:t>Here’s how we could redo the previous example using a designated initializer:</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int a[15] = {[2] = 29, [9] = 7, [14] = 48};</a:t>
            </a:r>
          </a:p>
          <a:p>
            <a:r>
              <a:rPr lang="en-US" altLang="zh-CN">
                <a:ea typeface="宋体" panose="02010600030101010101" pitchFamily="2" charset="-122"/>
              </a:rPr>
              <a:t>Each number in brackets is said to be a </a:t>
            </a:r>
            <a:r>
              <a:rPr lang="en-US" altLang="zh-CN" b="1" i="1">
                <a:ea typeface="宋体" panose="02010600030101010101" pitchFamily="2" charset="-122"/>
              </a:rPr>
              <a:t>designator.</a:t>
            </a:r>
          </a:p>
        </p:txBody>
      </p:sp>
      <p:sp>
        <p:nvSpPr>
          <p:cNvPr id="4" name="Footer Placeholder 3">
            <a:extLst>
              <a:ext uri="{FF2B5EF4-FFF2-40B4-BE49-F238E27FC236}">
                <a16:creationId xmlns:a16="http://schemas.microsoft.com/office/drawing/2014/main" id="{922CEC14-1EC5-8806-3B82-B4EE323B03BB}"/>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877BD7C0-BA51-E8B3-8039-878288683D1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413A73-8A90-C449-B39A-D2C6DB38E652}"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A6FFF5D-35A2-D4CF-1714-D97C2FF164B3}"/>
              </a:ext>
            </a:extLst>
          </p:cNvPr>
          <p:cNvSpPr>
            <a:spLocks noGrp="1"/>
          </p:cNvSpPr>
          <p:nvPr>
            <p:ph type="title"/>
          </p:nvPr>
        </p:nvSpPr>
        <p:spPr/>
        <p:txBody>
          <a:bodyPr/>
          <a:lstStyle/>
          <a:p>
            <a:r>
              <a:rPr lang="en-US" altLang="zh-CN">
                <a:ea typeface="宋体" panose="02010600030101010101" pitchFamily="2" charset="-122"/>
              </a:rPr>
              <a:t>Designated Initializers (C99)</a:t>
            </a:r>
          </a:p>
        </p:txBody>
      </p:sp>
      <p:sp>
        <p:nvSpPr>
          <p:cNvPr id="30723" name="Content Placeholder 2">
            <a:extLst>
              <a:ext uri="{FF2B5EF4-FFF2-40B4-BE49-F238E27FC236}">
                <a16:creationId xmlns:a16="http://schemas.microsoft.com/office/drawing/2014/main" id="{EF601BCE-FE89-B755-A2DF-A32A02D7DDB7}"/>
              </a:ext>
            </a:extLst>
          </p:cNvPr>
          <p:cNvSpPr>
            <a:spLocks noGrp="1"/>
          </p:cNvSpPr>
          <p:nvPr>
            <p:ph idx="1"/>
          </p:nvPr>
        </p:nvSpPr>
        <p:spPr/>
        <p:txBody>
          <a:bodyPr/>
          <a:lstStyle/>
          <a:p>
            <a:r>
              <a:rPr lang="en-US" altLang="zh-CN">
                <a:ea typeface="宋体" panose="02010600030101010101" pitchFamily="2" charset="-122"/>
              </a:rPr>
              <a:t>Designated initializers are shorter and easier to read (at least for some arrays).</a:t>
            </a:r>
          </a:p>
          <a:p>
            <a:r>
              <a:rPr lang="en-US" altLang="zh-CN">
                <a:ea typeface="宋体" panose="02010600030101010101" pitchFamily="2" charset="-122"/>
              </a:rPr>
              <a:t>Also, the order in which the elements are listed no longer matters.</a:t>
            </a:r>
          </a:p>
          <a:p>
            <a:r>
              <a:rPr lang="en-US" altLang="zh-CN">
                <a:ea typeface="宋体" panose="02010600030101010101" pitchFamily="2" charset="-122"/>
              </a:rPr>
              <a:t>Another way to write the previous example:</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int a[15] = {[14] = 48, [9] = 7, [2] = 29};</a:t>
            </a:r>
          </a:p>
        </p:txBody>
      </p:sp>
      <p:sp>
        <p:nvSpPr>
          <p:cNvPr id="4" name="Footer Placeholder 3">
            <a:extLst>
              <a:ext uri="{FF2B5EF4-FFF2-40B4-BE49-F238E27FC236}">
                <a16:creationId xmlns:a16="http://schemas.microsoft.com/office/drawing/2014/main" id="{ED11C87E-1949-079C-D8E7-4A679A1E8ABF}"/>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15B991C-B808-1206-DA2E-2F7B6B5C764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DACD6E-0C8A-5D4F-BDB0-DE1FCC3481AE}"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5721DE3-6FEC-4E01-EAD2-756AE27CAF5C}"/>
              </a:ext>
            </a:extLst>
          </p:cNvPr>
          <p:cNvSpPr>
            <a:spLocks noGrp="1"/>
          </p:cNvSpPr>
          <p:nvPr>
            <p:ph type="title"/>
          </p:nvPr>
        </p:nvSpPr>
        <p:spPr/>
        <p:txBody>
          <a:bodyPr/>
          <a:lstStyle/>
          <a:p>
            <a:r>
              <a:rPr lang="en-US" altLang="zh-CN">
                <a:ea typeface="宋体" panose="02010600030101010101" pitchFamily="2" charset="-122"/>
              </a:rPr>
              <a:t>Designated Initializers (C99)</a:t>
            </a:r>
          </a:p>
        </p:txBody>
      </p:sp>
      <p:sp>
        <p:nvSpPr>
          <p:cNvPr id="31747" name="Content Placeholder 2">
            <a:extLst>
              <a:ext uri="{FF2B5EF4-FFF2-40B4-BE49-F238E27FC236}">
                <a16:creationId xmlns:a16="http://schemas.microsoft.com/office/drawing/2014/main" id="{8147E4CD-3E33-4998-10CF-0E74DAF39E12}"/>
              </a:ext>
            </a:extLst>
          </p:cNvPr>
          <p:cNvSpPr>
            <a:spLocks noGrp="1"/>
          </p:cNvSpPr>
          <p:nvPr>
            <p:ph idx="1"/>
          </p:nvPr>
        </p:nvSpPr>
        <p:spPr>
          <a:xfrm>
            <a:off x="685800" y="1524000"/>
            <a:ext cx="7848600" cy="4800600"/>
          </a:xfrm>
        </p:spPr>
        <p:txBody>
          <a:bodyPr/>
          <a:lstStyle/>
          <a:p>
            <a:r>
              <a:rPr lang="en-US" altLang="zh-CN">
                <a:ea typeface="宋体" panose="02010600030101010101" pitchFamily="2" charset="-122"/>
              </a:rPr>
              <a:t>Designators must be integer constant expressions.</a:t>
            </a:r>
          </a:p>
          <a:p>
            <a:r>
              <a:rPr lang="en-US" altLang="zh-CN">
                <a:ea typeface="宋体" panose="02010600030101010101" pitchFamily="2" charset="-122"/>
              </a:rPr>
              <a:t>If the array being initialized has length </a:t>
            </a:r>
            <a:r>
              <a:rPr lang="en-US" altLang="zh-CN" i="1">
                <a:ea typeface="宋体" panose="02010600030101010101" pitchFamily="2" charset="-122"/>
              </a:rPr>
              <a:t>n</a:t>
            </a:r>
            <a:r>
              <a:rPr lang="en-US" altLang="zh-CN">
                <a:ea typeface="宋体" panose="02010600030101010101" pitchFamily="2" charset="-122"/>
              </a:rPr>
              <a:t>, each designator must be between 0 and </a:t>
            </a:r>
            <a:r>
              <a:rPr lang="en-US" altLang="zh-CN" i="1">
                <a:ea typeface="宋体" panose="02010600030101010101" pitchFamily="2" charset="-122"/>
              </a:rPr>
              <a:t>n</a:t>
            </a:r>
            <a:r>
              <a:rPr lang="en-US" altLang="zh-CN">
                <a:ea typeface="宋体" panose="02010600030101010101" pitchFamily="2" charset="-122"/>
              </a:rPr>
              <a:t> – 1.</a:t>
            </a:r>
          </a:p>
          <a:p>
            <a:r>
              <a:rPr lang="en-US" altLang="zh-CN">
                <a:ea typeface="宋体" panose="02010600030101010101" pitchFamily="2" charset="-122"/>
              </a:rPr>
              <a:t>If the length of the array is omitted, a designator can be any nonnegative integer.</a:t>
            </a:r>
          </a:p>
          <a:p>
            <a:pPr lvl="1"/>
            <a:r>
              <a:rPr lang="en-US" altLang="zh-CN">
                <a:ea typeface="宋体" panose="02010600030101010101" pitchFamily="2" charset="-122"/>
              </a:rPr>
              <a:t>The compiler will deduce the length of the array from the largest designator.</a:t>
            </a:r>
          </a:p>
          <a:p>
            <a:r>
              <a:rPr lang="en-US" altLang="zh-CN">
                <a:ea typeface="宋体" panose="02010600030101010101" pitchFamily="2" charset="-122"/>
              </a:rPr>
              <a:t>The following array will have 24 elements:</a:t>
            </a:r>
          </a:p>
          <a:p>
            <a:pPr>
              <a:lnSpc>
                <a:spcPct val="80000"/>
              </a:lnSpc>
              <a:spcBef>
                <a:spcPts val="12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a:t>
            </a:r>
            <a:r>
              <a:rPr lang="en-US" altLang="zh-CN" sz="11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b[]</a:t>
            </a:r>
            <a:r>
              <a:rPr lang="en-US" altLang="zh-CN" sz="11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r>
              <a:rPr lang="en-US" altLang="zh-CN" sz="11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{[5]</a:t>
            </a:r>
            <a:r>
              <a:rPr lang="en-US" altLang="zh-CN" sz="11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r>
              <a:rPr lang="en-US" altLang="zh-CN" sz="11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10,</a:t>
            </a:r>
            <a:r>
              <a:rPr lang="en-US" altLang="zh-CN" sz="11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[23]</a:t>
            </a:r>
            <a:r>
              <a:rPr lang="en-US" altLang="zh-CN" sz="11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r>
              <a:rPr lang="en-US" altLang="zh-CN" sz="11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13,</a:t>
            </a:r>
            <a:r>
              <a:rPr lang="en-US" altLang="zh-CN" sz="11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[11]</a:t>
            </a:r>
            <a:r>
              <a:rPr lang="en-US" altLang="zh-CN" sz="11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r>
              <a:rPr lang="en-US" altLang="zh-CN" sz="11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36,</a:t>
            </a:r>
            <a:r>
              <a:rPr lang="en-US" altLang="zh-CN" sz="11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[15]</a:t>
            </a:r>
            <a:r>
              <a:rPr lang="en-US" altLang="zh-CN" sz="11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r>
              <a:rPr lang="en-US" altLang="zh-CN" sz="1100">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29};</a:t>
            </a:r>
          </a:p>
        </p:txBody>
      </p:sp>
      <p:sp>
        <p:nvSpPr>
          <p:cNvPr id="4" name="Footer Placeholder 3">
            <a:extLst>
              <a:ext uri="{FF2B5EF4-FFF2-40B4-BE49-F238E27FC236}">
                <a16:creationId xmlns:a16="http://schemas.microsoft.com/office/drawing/2014/main" id="{116821CE-A97A-D933-4BDF-76C94A7604DD}"/>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B0D38D0-DBCD-8C0E-6FFC-1EC7D17839A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4BB89A-2F10-1348-A26D-45B81A8CF10A}"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C2E0827-41CC-18CD-961D-D6CA4DD02762}"/>
              </a:ext>
            </a:extLst>
          </p:cNvPr>
          <p:cNvSpPr>
            <a:spLocks noGrp="1"/>
          </p:cNvSpPr>
          <p:nvPr>
            <p:ph type="title"/>
          </p:nvPr>
        </p:nvSpPr>
        <p:spPr>
          <a:xfrm>
            <a:off x="381000" y="762000"/>
            <a:ext cx="8382000" cy="685800"/>
          </a:xfrm>
        </p:spPr>
        <p:txBody>
          <a:bodyPr/>
          <a:lstStyle/>
          <a:p>
            <a:r>
              <a:rPr lang="en-US" altLang="zh-CN">
                <a:ea typeface="宋体" panose="02010600030101010101" pitchFamily="2" charset="-122"/>
              </a:rPr>
              <a:t>Scalar Variables versus Aggregate Variables</a:t>
            </a:r>
          </a:p>
        </p:txBody>
      </p:sp>
      <p:sp>
        <p:nvSpPr>
          <p:cNvPr id="14339" name="Content Placeholder 2">
            <a:extLst>
              <a:ext uri="{FF2B5EF4-FFF2-40B4-BE49-F238E27FC236}">
                <a16:creationId xmlns:a16="http://schemas.microsoft.com/office/drawing/2014/main" id="{FB997C79-AB7F-5624-A9FB-27B895EE7F14}"/>
              </a:ext>
            </a:extLst>
          </p:cNvPr>
          <p:cNvSpPr>
            <a:spLocks noGrp="1"/>
          </p:cNvSpPr>
          <p:nvPr>
            <p:ph idx="1"/>
          </p:nvPr>
        </p:nvSpPr>
        <p:spPr/>
        <p:txBody>
          <a:bodyPr/>
          <a:lstStyle/>
          <a:p>
            <a:r>
              <a:rPr lang="en-US" altLang="zh-CN">
                <a:ea typeface="宋体" panose="02010600030101010101" pitchFamily="2" charset="-122"/>
              </a:rPr>
              <a:t>So far, the only variables we’ve seen are </a:t>
            </a:r>
            <a:r>
              <a:rPr lang="en-US" altLang="zh-CN" b="1" i="1">
                <a:ea typeface="宋体" panose="02010600030101010101" pitchFamily="2" charset="-122"/>
              </a:rPr>
              <a:t>scalar:</a:t>
            </a:r>
            <a:r>
              <a:rPr lang="en-US" altLang="zh-CN">
                <a:ea typeface="宋体" panose="02010600030101010101" pitchFamily="2" charset="-122"/>
              </a:rPr>
              <a:t> capable of holding a single data item.</a:t>
            </a:r>
          </a:p>
          <a:p>
            <a:r>
              <a:rPr lang="en-US" altLang="zh-CN">
                <a:ea typeface="宋体" panose="02010600030101010101" pitchFamily="2" charset="-122"/>
              </a:rPr>
              <a:t>C also supports </a:t>
            </a:r>
            <a:r>
              <a:rPr lang="en-US" altLang="zh-CN" b="1" i="1">
                <a:ea typeface="宋体" panose="02010600030101010101" pitchFamily="2" charset="-122"/>
              </a:rPr>
              <a:t>aggregate</a:t>
            </a:r>
            <a:r>
              <a:rPr lang="en-US" altLang="zh-CN">
                <a:ea typeface="宋体" panose="02010600030101010101" pitchFamily="2" charset="-122"/>
              </a:rPr>
              <a:t> variables, which can store collections of values.</a:t>
            </a:r>
          </a:p>
          <a:p>
            <a:r>
              <a:rPr lang="en-US" altLang="zh-CN">
                <a:ea typeface="宋体" panose="02010600030101010101" pitchFamily="2" charset="-122"/>
              </a:rPr>
              <a:t>There are two kinds of aggregates in C: arrays and structures.</a:t>
            </a:r>
          </a:p>
          <a:p>
            <a:r>
              <a:rPr lang="en-US" altLang="zh-CN">
                <a:ea typeface="宋体" panose="02010600030101010101" pitchFamily="2" charset="-122"/>
              </a:rPr>
              <a:t>The focus of the chapter is on one-dimensional arrays, which play a much bigger role in C than do multidimensional arrays.</a:t>
            </a:r>
          </a:p>
        </p:txBody>
      </p:sp>
      <p:sp>
        <p:nvSpPr>
          <p:cNvPr id="4" name="Footer Placeholder 3">
            <a:extLst>
              <a:ext uri="{FF2B5EF4-FFF2-40B4-BE49-F238E27FC236}">
                <a16:creationId xmlns:a16="http://schemas.microsoft.com/office/drawing/2014/main" id="{7C075CF7-05FC-AE26-781F-6BB5BCA4219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2F327CA-CD7D-77BD-906F-88D62D93DC5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EC7CCD-F6DF-604A-8171-97A8DED064C0}"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ADA8BE1C-59B7-8D47-1A86-51533F207114}"/>
              </a:ext>
            </a:extLst>
          </p:cNvPr>
          <p:cNvSpPr>
            <a:spLocks noGrp="1"/>
          </p:cNvSpPr>
          <p:nvPr>
            <p:ph type="title"/>
          </p:nvPr>
        </p:nvSpPr>
        <p:spPr/>
        <p:txBody>
          <a:bodyPr/>
          <a:lstStyle/>
          <a:p>
            <a:r>
              <a:rPr lang="en-US" altLang="zh-CN">
                <a:ea typeface="宋体" panose="02010600030101010101" pitchFamily="2" charset="-122"/>
              </a:rPr>
              <a:t>Designated Initializers (C99)</a:t>
            </a:r>
          </a:p>
        </p:txBody>
      </p:sp>
      <p:sp>
        <p:nvSpPr>
          <p:cNvPr id="32771" name="Content Placeholder 2">
            <a:extLst>
              <a:ext uri="{FF2B5EF4-FFF2-40B4-BE49-F238E27FC236}">
                <a16:creationId xmlns:a16="http://schemas.microsoft.com/office/drawing/2014/main" id="{1FC38C93-F267-E1C8-6AA9-39B1375CD3FC}"/>
              </a:ext>
            </a:extLst>
          </p:cNvPr>
          <p:cNvSpPr>
            <a:spLocks noGrp="1"/>
          </p:cNvSpPr>
          <p:nvPr>
            <p:ph idx="1"/>
          </p:nvPr>
        </p:nvSpPr>
        <p:spPr>
          <a:xfrm>
            <a:off x="685800" y="1524000"/>
            <a:ext cx="7848600" cy="4800600"/>
          </a:xfrm>
        </p:spPr>
        <p:txBody>
          <a:bodyPr/>
          <a:lstStyle/>
          <a:p>
            <a:r>
              <a:rPr lang="en-US" altLang="zh-CN">
                <a:ea typeface="宋体" panose="02010600030101010101" pitchFamily="2" charset="-122"/>
              </a:rPr>
              <a:t>An initializer may use both the older (element-by-element) technique and the newer (designated) technique: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c[10] = {5,</a:t>
            </a:r>
            <a:r>
              <a:rPr lang="en-US" altLang="zh-CN" sz="9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1,</a:t>
            </a:r>
            <a:r>
              <a:rPr lang="en-US" altLang="zh-CN" sz="9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9,</a:t>
            </a:r>
            <a:r>
              <a:rPr lang="en-US" altLang="zh-CN" sz="9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[4]</a:t>
            </a:r>
            <a:r>
              <a:rPr lang="en-US" altLang="zh-CN" sz="9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a:t>
            </a:r>
            <a:r>
              <a:rPr lang="en-US" altLang="zh-CN" sz="9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3,</a:t>
            </a:r>
            <a:r>
              <a:rPr lang="en-US" altLang="zh-CN" sz="9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7,</a:t>
            </a:r>
            <a:r>
              <a:rPr lang="en-US" altLang="zh-CN" sz="9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2,</a:t>
            </a:r>
            <a:r>
              <a:rPr lang="en-US" altLang="zh-CN" sz="9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[8]</a:t>
            </a:r>
            <a:r>
              <a:rPr lang="en-US" altLang="zh-CN" sz="9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a:t>
            </a:r>
            <a:r>
              <a:rPr lang="en-US" altLang="zh-CN" sz="900">
                <a:latin typeface="Courier New" panose="02070309020205020404" pitchFamily="49" charset="0"/>
                <a:ea typeface="宋体" panose="02010600030101010101" pitchFamily="2" charset="-122"/>
                <a:cs typeface="Courier New" panose="02070309020205020404" pitchFamily="49" charset="0"/>
              </a:rPr>
              <a:t> </a:t>
            </a:r>
            <a:r>
              <a:rPr lang="en-US" altLang="zh-CN" sz="2400">
                <a:latin typeface="Courier New" panose="02070309020205020404" pitchFamily="49" charset="0"/>
                <a:ea typeface="宋体" panose="02010600030101010101" pitchFamily="2" charset="-122"/>
                <a:cs typeface="Courier New" panose="02070309020205020404" pitchFamily="49" charset="0"/>
              </a:rPr>
              <a:t>6};</a:t>
            </a:r>
          </a:p>
        </p:txBody>
      </p:sp>
      <p:sp>
        <p:nvSpPr>
          <p:cNvPr id="4" name="Footer Placeholder 3">
            <a:extLst>
              <a:ext uri="{FF2B5EF4-FFF2-40B4-BE49-F238E27FC236}">
                <a16:creationId xmlns:a16="http://schemas.microsoft.com/office/drawing/2014/main" id="{26411A75-4286-14A7-0DEE-3B595C69FCD3}"/>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36B1048-FB52-BC0F-6F02-CF62E062C7B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F4A339-F891-9946-B885-ED2E7866992C}"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396258E-DBC7-472F-6823-FC2D7A0F7298}"/>
              </a:ext>
            </a:extLst>
          </p:cNvPr>
          <p:cNvSpPr>
            <a:spLocks noGrp="1"/>
          </p:cNvSpPr>
          <p:nvPr>
            <p:ph type="title"/>
          </p:nvPr>
        </p:nvSpPr>
        <p:spPr>
          <a:xfrm>
            <a:off x="381000" y="762000"/>
            <a:ext cx="8382000" cy="685800"/>
          </a:xfrm>
        </p:spPr>
        <p:txBody>
          <a:bodyPr/>
          <a:lstStyle/>
          <a:p>
            <a:r>
              <a:rPr lang="en-US" altLang="zh-CN" sz="2900">
                <a:ea typeface="宋体" panose="02010600030101010101" pitchFamily="2" charset="-122"/>
              </a:rPr>
              <a:t>Program: Checking a Number for Repeated Digits</a:t>
            </a:r>
          </a:p>
        </p:txBody>
      </p:sp>
      <p:sp>
        <p:nvSpPr>
          <p:cNvPr id="33795" name="Content Placeholder 2">
            <a:extLst>
              <a:ext uri="{FF2B5EF4-FFF2-40B4-BE49-F238E27FC236}">
                <a16:creationId xmlns:a16="http://schemas.microsoft.com/office/drawing/2014/main" id="{51979852-B8D0-AE57-49DE-C3AF77B49DDE}"/>
              </a:ext>
            </a:extLst>
          </p:cNvPr>
          <p:cNvSpPr>
            <a:spLocks noGrp="1"/>
          </p:cNvSpPr>
          <p:nvPr>
            <p:ph idx="1"/>
          </p:nvPr>
        </p:nvSpPr>
        <p:spPr/>
        <p:txBody>
          <a:bodyPr/>
          <a:lstStyle/>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repdigit.c</a:t>
            </a:r>
            <a:r>
              <a:rPr lang="en-US" altLang="zh-CN">
                <a:ea typeface="宋体" panose="02010600030101010101" pitchFamily="2" charset="-122"/>
              </a:rPr>
              <a:t> program checks whether any of the digits in a number appear more than once.</a:t>
            </a:r>
          </a:p>
          <a:p>
            <a:r>
              <a:rPr lang="en-US" altLang="zh-CN">
                <a:ea typeface="宋体" panose="02010600030101010101" pitchFamily="2" charset="-122"/>
              </a:rPr>
              <a:t>After the user enters a number, the program prints either </a:t>
            </a:r>
            <a:r>
              <a:rPr lang="en-US" altLang="zh-CN">
                <a:latin typeface="Courier New" panose="02070309020205020404" pitchFamily="49" charset="0"/>
                <a:ea typeface="宋体" panose="02010600030101010101" pitchFamily="2" charset="-122"/>
                <a:cs typeface="Courier New" panose="02070309020205020404" pitchFamily="49" charset="0"/>
              </a:rPr>
              <a:t>Repeated</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digit</a:t>
            </a:r>
            <a:r>
              <a:rPr lang="en-US" altLang="zh-CN">
                <a:ea typeface="宋体" panose="02010600030101010101" pitchFamily="2" charset="-122"/>
              </a:rPr>
              <a:t> or </a:t>
            </a:r>
            <a:r>
              <a:rPr lang="en-US" altLang="zh-CN">
                <a:latin typeface="Courier New" panose="02070309020205020404" pitchFamily="49" charset="0"/>
                <a:ea typeface="宋体" panose="02010600030101010101" pitchFamily="2" charset="-122"/>
                <a:cs typeface="Courier New" panose="02070309020205020404" pitchFamily="49" charset="0"/>
              </a:rPr>
              <a:t>No</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repeated</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digit</a:t>
            </a:r>
            <a:r>
              <a:rPr lang="en-US" altLang="zh-CN">
                <a:ea typeface="宋体" panose="02010600030101010101" pitchFamily="2" charset="-122"/>
              </a:rPr>
              <a: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Enter a number: </a:t>
            </a:r>
            <a:r>
              <a:rPr lang="en-US" altLang="zh-CN" sz="2400" u="sng">
                <a:latin typeface="Courier New" panose="02070309020205020404" pitchFamily="49" charset="0"/>
                <a:ea typeface="宋体" panose="02010600030101010101" pitchFamily="2" charset="-122"/>
                <a:cs typeface="Courier New" panose="02070309020205020404" pitchFamily="49" charset="0"/>
              </a:rPr>
              <a:t>28212</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Repeated digit</a:t>
            </a:r>
          </a:p>
          <a:p>
            <a:r>
              <a:rPr lang="en-US" altLang="zh-CN">
                <a:ea typeface="宋体" panose="02010600030101010101" pitchFamily="2" charset="-122"/>
              </a:rPr>
              <a:t>The number 28212 has a repeated digit (2); a number like 9357 doesn’t.</a:t>
            </a:r>
          </a:p>
        </p:txBody>
      </p:sp>
      <p:sp>
        <p:nvSpPr>
          <p:cNvPr id="4" name="Footer Placeholder 3">
            <a:extLst>
              <a:ext uri="{FF2B5EF4-FFF2-40B4-BE49-F238E27FC236}">
                <a16:creationId xmlns:a16="http://schemas.microsoft.com/office/drawing/2014/main" id="{DEF1DF08-ED83-ED0E-7752-AA431F64987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A68A0DC-EB6B-9314-EF1F-EB62D552534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D0A29A-3553-294A-A92A-8C44B025E439}"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94F6537-0517-B5A3-500C-4165BD7A3CCD}"/>
              </a:ext>
            </a:extLst>
          </p:cNvPr>
          <p:cNvSpPr>
            <a:spLocks noGrp="1"/>
          </p:cNvSpPr>
          <p:nvPr>
            <p:ph type="title"/>
          </p:nvPr>
        </p:nvSpPr>
        <p:spPr>
          <a:xfrm>
            <a:off x="381000" y="762000"/>
            <a:ext cx="8382000" cy="685800"/>
          </a:xfrm>
        </p:spPr>
        <p:txBody>
          <a:bodyPr/>
          <a:lstStyle/>
          <a:p>
            <a:r>
              <a:rPr lang="en-US" altLang="zh-CN" sz="2900">
                <a:ea typeface="宋体" panose="02010600030101010101" pitchFamily="2" charset="-122"/>
              </a:rPr>
              <a:t>Program: Checking a Number for Repeated Digits</a:t>
            </a:r>
          </a:p>
        </p:txBody>
      </p:sp>
      <p:sp>
        <p:nvSpPr>
          <p:cNvPr id="34819" name="Content Placeholder 2">
            <a:extLst>
              <a:ext uri="{FF2B5EF4-FFF2-40B4-BE49-F238E27FC236}">
                <a16:creationId xmlns:a16="http://schemas.microsoft.com/office/drawing/2014/main" id="{A4734A0B-22F8-EA47-7D6B-C75BB1A56657}"/>
              </a:ext>
            </a:extLst>
          </p:cNvPr>
          <p:cNvSpPr>
            <a:spLocks noGrp="1"/>
          </p:cNvSpPr>
          <p:nvPr>
            <p:ph idx="1"/>
          </p:nvPr>
        </p:nvSpPr>
        <p:spPr/>
        <p:txBody>
          <a:bodyPr/>
          <a:lstStyle/>
          <a:p>
            <a:r>
              <a:rPr lang="en-US" altLang="zh-CN" sz="2500">
                <a:ea typeface="宋体" panose="02010600030101010101" pitchFamily="2" charset="-122"/>
              </a:rPr>
              <a:t>The program uses an array of 10 Boolean values to keep track of which digits appear in a number.</a:t>
            </a:r>
          </a:p>
          <a:p>
            <a:r>
              <a:rPr lang="en-US" altLang="zh-CN" sz="2500">
                <a:ea typeface="宋体" panose="02010600030101010101" pitchFamily="2" charset="-122"/>
              </a:rPr>
              <a:t>Initially, every element of the </a:t>
            </a:r>
            <a:r>
              <a:rPr lang="en-US" altLang="zh-CN" sz="2500">
                <a:latin typeface="Courier New" panose="02070309020205020404" pitchFamily="49" charset="0"/>
                <a:ea typeface="宋体" panose="02010600030101010101" pitchFamily="2" charset="-122"/>
                <a:cs typeface="Courier New" panose="02070309020205020404" pitchFamily="49" charset="0"/>
              </a:rPr>
              <a:t>digit_seen</a:t>
            </a:r>
            <a:r>
              <a:rPr lang="en-US" altLang="zh-CN" sz="2500">
                <a:ea typeface="宋体" panose="02010600030101010101" pitchFamily="2" charset="-122"/>
              </a:rPr>
              <a:t> array is false.</a:t>
            </a:r>
          </a:p>
          <a:p>
            <a:r>
              <a:rPr lang="en-US" altLang="zh-CN" sz="2500">
                <a:ea typeface="宋体" panose="02010600030101010101" pitchFamily="2" charset="-122"/>
              </a:rPr>
              <a:t>When given a number </a:t>
            </a:r>
            <a:r>
              <a:rPr lang="en-US" altLang="zh-CN" sz="2500">
                <a:latin typeface="Courier New" panose="02070309020205020404" pitchFamily="49" charset="0"/>
                <a:ea typeface="宋体" panose="02010600030101010101" pitchFamily="2" charset="-122"/>
                <a:cs typeface="Courier New" panose="02070309020205020404" pitchFamily="49" charset="0"/>
              </a:rPr>
              <a:t>n</a:t>
            </a:r>
            <a:r>
              <a:rPr lang="en-US" altLang="zh-CN" sz="2500">
                <a:ea typeface="宋体" panose="02010600030101010101" pitchFamily="2" charset="-122"/>
              </a:rPr>
              <a:t>, the program examines </a:t>
            </a:r>
            <a:r>
              <a:rPr lang="en-US" altLang="zh-CN" sz="2500">
                <a:latin typeface="Courier New" panose="02070309020205020404" pitchFamily="49" charset="0"/>
                <a:ea typeface="宋体" panose="02010600030101010101" pitchFamily="2" charset="-122"/>
                <a:cs typeface="Courier New" panose="02070309020205020404" pitchFamily="49" charset="0"/>
              </a:rPr>
              <a:t>n</a:t>
            </a:r>
            <a:r>
              <a:rPr lang="en-US" altLang="zh-CN" sz="2500">
                <a:ea typeface="宋体" panose="02010600030101010101" pitchFamily="2" charset="-122"/>
              </a:rPr>
              <a:t>’s digits one at a time, storing the current digit in a variable named </a:t>
            </a:r>
            <a:r>
              <a:rPr lang="en-US" altLang="zh-CN" sz="2500">
                <a:latin typeface="Courier New" panose="02070309020205020404" pitchFamily="49" charset="0"/>
                <a:ea typeface="宋体" panose="02010600030101010101" pitchFamily="2" charset="-122"/>
                <a:cs typeface="Courier New" panose="02070309020205020404" pitchFamily="49" charset="0"/>
              </a:rPr>
              <a:t>digit</a:t>
            </a:r>
            <a:r>
              <a:rPr lang="en-US" altLang="zh-CN" sz="2500">
                <a:ea typeface="宋体" panose="02010600030101010101" pitchFamily="2" charset="-122"/>
              </a:rPr>
              <a:t>.</a:t>
            </a:r>
          </a:p>
          <a:p>
            <a:pPr lvl="1"/>
            <a:r>
              <a:rPr lang="en-US" altLang="zh-CN" sz="2100">
                <a:ea typeface="宋体" panose="02010600030101010101" pitchFamily="2" charset="-122"/>
              </a:rPr>
              <a:t>If </a:t>
            </a:r>
            <a:r>
              <a:rPr lang="en-US" altLang="zh-CN" sz="2100">
                <a:latin typeface="Courier New" panose="02070309020205020404" pitchFamily="49" charset="0"/>
                <a:ea typeface="宋体" panose="02010600030101010101" pitchFamily="2" charset="-122"/>
                <a:cs typeface="Courier New" panose="02070309020205020404" pitchFamily="49" charset="0"/>
              </a:rPr>
              <a:t>digit_seen[digit]</a:t>
            </a:r>
            <a:r>
              <a:rPr lang="en-US" altLang="zh-CN" sz="2100">
                <a:ea typeface="宋体" panose="02010600030101010101" pitchFamily="2" charset="-122"/>
              </a:rPr>
              <a:t> is true, then </a:t>
            </a:r>
            <a:r>
              <a:rPr lang="en-US" altLang="zh-CN" sz="2100">
                <a:latin typeface="Courier New" panose="02070309020205020404" pitchFamily="49" charset="0"/>
                <a:ea typeface="宋体" panose="02010600030101010101" pitchFamily="2" charset="-122"/>
                <a:cs typeface="Courier New" panose="02070309020205020404" pitchFamily="49" charset="0"/>
              </a:rPr>
              <a:t>digit</a:t>
            </a:r>
            <a:r>
              <a:rPr lang="en-US" altLang="zh-CN" sz="2100">
                <a:ea typeface="宋体" panose="02010600030101010101" pitchFamily="2" charset="-122"/>
              </a:rPr>
              <a:t> appears at least twice in </a:t>
            </a:r>
            <a:r>
              <a:rPr lang="en-US" altLang="zh-CN" sz="2100">
                <a:latin typeface="Courier New" panose="02070309020205020404" pitchFamily="49" charset="0"/>
                <a:ea typeface="宋体" panose="02010600030101010101" pitchFamily="2" charset="-122"/>
                <a:cs typeface="Courier New" panose="02070309020205020404" pitchFamily="49" charset="0"/>
              </a:rPr>
              <a:t>n</a:t>
            </a:r>
            <a:r>
              <a:rPr lang="en-US" altLang="zh-CN" sz="2100">
                <a:ea typeface="宋体" panose="02010600030101010101" pitchFamily="2" charset="-122"/>
              </a:rPr>
              <a:t>.</a:t>
            </a:r>
          </a:p>
          <a:p>
            <a:pPr lvl="1"/>
            <a:r>
              <a:rPr lang="en-US" altLang="zh-CN" sz="2100">
                <a:ea typeface="宋体" panose="02010600030101010101" pitchFamily="2" charset="-122"/>
              </a:rPr>
              <a:t>If </a:t>
            </a:r>
            <a:r>
              <a:rPr lang="en-US" altLang="zh-CN" sz="2100">
                <a:latin typeface="Courier New" panose="02070309020205020404" pitchFamily="49" charset="0"/>
                <a:ea typeface="宋体" panose="02010600030101010101" pitchFamily="2" charset="-122"/>
                <a:cs typeface="Courier New" panose="02070309020205020404" pitchFamily="49" charset="0"/>
              </a:rPr>
              <a:t>digit_seen[digit]</a:t>
            </a:r>
            <a:r>
              <a:rPr lang="en-US" altLang="zh-CN" sz="2100">
                <a:ea typeface="宋体" panose="02010600030101010101" pitchFamily="2" charset="-122"/>
              </a:rPr>
              <a:t> is false, then </a:t>
            </a:r>
            <a:r>
              <a:rPr lang="en-US" altLang="zh-CN" sz="2100">
                <a:latin typeface="Courier New" panose="02070309020205020404" pitchFamily="49" charset="0"/>
                <a:ea typeface="宋体" panose="02010600030101010101" pitchFamily="2" charset="-122"/>
                <a:cs typeface="Courier New" panose="02070309020205020404" pitchFamily="49" charset="0"/>
              </a:rPr>
              <a:t>digit</a:t>
            </a:r>
            <a:r>
              <a:rPr lang="en-US" altLang="zh-CN" sz="2100">
                <a:ea typeface="宋体" panose="02010600030101010101" pitchFamily="2" charset="-122"/>
              </a:rPr>
              <a:t> has not been seen before, so the program sets </a:t>
            </a:r>
            <a:r>
              <a:rPr lang="en-US" altLang="zh-CN" sz="2100">
                <a:latin typeface="Courier New" panose="02070309020205020404" pitchFamily="49" charset="0"/>
                <a:ea typeface="宋体" panose="02010600030101010101" pitchFamily="2" charset="-122"/>
                <a:cs typeface="Courier New" panose="02070309020205020404" pitchFamily="49" charset="0"/>
              </a:rPr>
              <a:t>digit_seen[digit]</a:t>
            </a:r>
            <a:r>
              <a:rPr lang="en-US" altLang="zh-CN" sz="2100">
                <a:ea typeface="宋体" panose="02010600030101010101" pitchFamily="2" charset="-122"/>
              </a:rPr>
              <a:t> to </a:t>
            </a:r>
            <a:r>
              <a:rPr lang="en-US" altLang="zh-CN" sz="2100">
                <a:latin typeface="Courier New" panose="02070309020205020404" pitchFamily="49" charset="0"/>
                <a:ea typeface="宋体" panose="02010600030101010101" pitchFamily="2" charset="-122"/>
                <a:cs typeface="Courier New" panose="02070309020205020404" pitchFamily="49" charset="0"/>
              </a:rPr>
              <a:t>true</a:t>
            </a:r>
            <a:r>
              <a:rPr lang="en-US" altLang="zh-CN" sz="2100">
                <a:ea typeface="宋体" panose="02010600030101010101" pitchFamily="2" charset="-122"/>
              </a:rPr>
              <a:t> and keeps going.</a:t>
            </a:r>
          </a:p>
        </p:txBody>
      </p:sp>
      <p:sp>
        <p:nvSpPr>
          <p:cNvPr id="4" name="Footer Placeholder 3">
            <a:extLst>
              <a:ext uri="{FF2B5EF4-FFF2-40B4-BE49-F238E27FC236}">
                <a16:creationId xmlns:a16="http://schemas.microsoft.com/office/drawing/2014/main" id="{7C0C9B23-3D28-50DD-9E12-04B97E6CE1F9}"/>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9E7AE63-DACC-69E6-3947-16ABEEAED05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1F0F63-4DC5-6148-9D04-AD477EA99878}"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D3EA9C97-82B3-2F79-4FD1-50315AEA3F90}"/>
              </a:ext>
            </a:extLst>
          </p:cNvPr>
          <p:cNvSpPr>
            <a:spLocks noGrp="1"/>
          </p:cNvSpPr>
          <p:nvPr>
            <p:ph idx="1"/>
          </p:nvPr>
        </p:nvSpPr>
        <p:spPr>
          <a:xfrm>
            <a:off x="685800" y="762000"/>
            <a:ext cx="7772400" cy="5562600"/>
          </a:xfrm>
        </p:spPr>
        <p:txBody>
          <a:bodyPr/>
          <a:lstStyle/>
          <a:p>
            <a:pPr algn="ctr">
              <a:spcBef>
                <a:spcPts val="600"/>
              </a:spcBef>
              <a:buFontTx/>
              <a:buNone/>
            </a:pPr>
            <a:r>
              <a:rPr lang="en-US" altLang="zh-CN" b="1">
                <a:latin typeface="Courier New" panose="02070309020205020404" pitchFamily="49" charset="0"/>
                <a:ea typeface="宋体" panose="02010600030101010101" pitchFamily="2" charset="-122"/>
                <a:cs typeface="Courier New" panose="02070309020205020404" pitchFamily="49" charset="0"/>
              </a:rPr>
              <a:t>repdigit.c</a:t>
            </a:r>
          </a:p>
          <a:p>
            <a:pPr>
              <a:spcBef>
                <a:spcPts val="200"/>
              </a:spcBef>
              <a:buFontTx/>
              <a:buNone/>
            </a:pPr>
            <a:r>
              <a:rPr lang="en-US" altLang="zh-CN" sz="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Checks numbers for repeated digits */</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&lt;stdbool.h&gt;   /* C99 only */</a:t>
            </a:r>
          </a:p>
          <a:p>
            <a:pPr>
              <a:lnSpc>
                <a:spcPct val="80000"/>
              </a:lnSpc>
              <a:spcBef>
                <a:spcPts val="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bool digit_seen[10] = {false};</a:t>
            </a:r>
          </a:p>
          <a:p>
            <a:pPr>
              <a:lnSpc>
                <a:spcPct val="80000"/>
              </a:lnSpc>
              <a:spcBef>
                <a:spcPts val="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 digit;</a:t>
            </a:r>
          </a:p>
          <a:p>
            <a:pPr>
              <a:lnSpc>
                <a:spcPct val="80000"/>
              </a:lnSpc>
              <a:spcBef>
                <a:spcPts val="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long n;</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printf("Enter a number: ");</a:t>
            </a:r>
          </a:p>
          <a:p>
            <a:pPr>
              <a:lnSpc>
                <a:spcPct val="80000"/>
              </a:lnSpc>
              <a:spcBef>
                <a:spcPts val="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scanf("%ld", &amp;n);</a:t>
            </a:r>
          </a:p>
          <a:p>
            <a:pPr>
              <a:lnSpc>
                <a:spcPct val="80000"/>
              </a:lnSpc>
              <a:spcBef>
                <a:spcPts val="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while (n &gt; 0) {</a:t>
            </a:r>
          </a:p>
          <a:p>
            <a:pPr>
              <a:lnSpc>
                <a:spcPct val="80000"/>
              </a:lnSpc>
              <a:spcBef>
                <a:spcPts val="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digit = n % 10;</a:t>
            </a:r>
          </a:p>
          <a:p>
            <a:pPr>
              <a:lnSpc>
                <a:spcPct val="80000"/>
              </a:lnSpc>
              <a:spcBef>
                <a:spcPts val="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if (digit_seen[digit])</a:t>
            </a:r>
          </a:p>
          <a:p>
            <a:pPr>
              <a:lnSpc>
                <a:spcPct val="80000"/>
              </a:lnSpc>
              <a:spcBef>
                <a:spcPts val="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break;</a:t>
            </a:r>
          </a:p>
          <a:p>
            <a:pPr>
              <a:lnSpc>
                <a:spcPct val="80000"/>
              </a:lnSpc>
              <a:spcBef>
                <a:spcPts val="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digit_seen[digit] = true;</a:t>
            </a:r>
          </a:p>
          <a:p>
            <a:pPr>
              <a:lnSpc>
                <a:spcPct val="80000"/>
              </a:lnSpc>
              <a:spcBef>
                <a:spcPts val="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n /= 10;</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7F2ADCE4-3008-C6FD-27B5-38938A3356D3}"/>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ADEA921-3A57-2F50-E61F-C1F045379D1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9674C59-F4BB-5D4F-8CF7-F3B0F1F2809B}"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95B9630C-A1AB-AD14-F597-443B548D92F0}"/>
              </a:ext>
            </a:extLst>
          </p:cNvPr>
          <p:cNvSpPr>
            <a:spLocks noGrp="1"/>
          </p:cNvSpPr>
          <p:nvPr>
            <p:ph idx="1"/>
          </p:nvPr>
        </p:nvSpPr>
        <p:spPr>
          <a:xfrm>
            <a:off x="685800" y="762000"/>
            <a:ext cx="7772400" cy="5562600"/>
          </a:xfrm>
        </p:spPr>
        <p:txBody>
          <a:bodyPr/>
          <a:lstStyle/>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if (n &gt; 0)</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printf("Repeated digit\n");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else</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printf("No repeated digit\n");</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79F8D5C5-86B6-FC95-E26C-0BECE061895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8C1AC540-1C77-9995-0619-3AF0430F2AC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3A6A1B-E7E6-D74C-ADDB-62FA25CEA48C}"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FA2CE52-0755-FDF9-6B38-3562001DE766}"/>
              </a:ext>
            </a:extLst>
          </p:cNvPr>
          <p:cNvSpPr>
            <a:spLocks noGrp="1"/>
          </p:cNvSpPr>
          <p:nvPr>
            <p:ph type="title"/>
          </p:nvPr>
        </p:nvSpPr>
        <p:spPr/>
        <p:txBody>
          <a:bodyPr/>
          <a:lstStyle/>
          <a:p>
            <a:r>
              <a:rPr lang="en-US" altLang="zh-CN">
                <a:ea typeface="宋体" panose="02010600030101010101" pitchFamily="2" charset="-122"/>
              </a:rPr>
              <a:t>Using the </a:t>
            </a:r>
            <a:r>
              <a:rPr lang="en-US" altLang="zh-CN" b="1">
                <a:latin typeface="Courier New" panose="02070309020205020404" pitchFamily="49" charset="0"/>
                <a:ea typeface="宋体" panose="02010600030101010101" pitchFamily="2" charset="-122"/>
                <a:cs typeface="Courier New" panose="02070309020205020404" pitchFamily="49" charset="0"/>
              </a:rPr>
              <a:t>sizeof</a:t>
            </a:r>
            <a:r>
              <a:rPr lang="en-US" altLang="zh-CN">
                <a:ea typeface="宋体" panose="02010600030101010101" pitchFamily="2" charset="-122"/>
              </a:rPr>
              <a:t> Operator with Arrays</a:t>
            </a:r>
          </a:p>
        </p:txBody>
      </p:sp>
      <p:sp>
        <p:nvSpPr>
          <p:cNvPr id="37891" name="Content Placeholder 2">
            <a:extLst>
              <a:ext uri="{FF2B5EF4-FFF2-40B4-BE49-F238E27FC236}">
                <a16:creationId xmlns:a16="http://schemas.microsoft.com/office/drawing/2014/main" id="{032C0A6C-13AA-A7CF-C1A3-FBE44275566B}"/>
              </a:ext>
            </a:extLst>
          </p:cNvPr>
          <p:cNvSpPr>
            <a:spLocks noGrp="1"/>
          </p:cNvSpPr>
          <p:nvPr>
            <p:ph idx="1"/>
          </p:nvPr>
        </p:nvSpPr>
        <p:spPr/>
        <p:txBody>
          <a:bodyPr/>
          <a:lstStyle/>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sizeof</a:t>
            </a:r>
            <a:r>
              <a:rPr lang="en-US" altLang="zh-CN">
                <a:ea typeface="宋体" panose="02010600030101010101" pitchFamily="2" charset="-122"/>
              </a:rPr>
              <a:t> operator can determine the size of an array (in bytes).</a:t>
            </a:r>
          </a:p>
          <a:p>
            <a:r>
              <a:rPr lang="en-US" altLang="zh-CN">
                <a:ea typeface="宋体" panose="02010600030101010101" pitchFamily="2" charset="-122"/>
              </a:rPr>
              <a:t>If </a:t>
            </a:r>
            <a:r>
              <a:rPr lang="en-US" altLang="zh-CN">
                <a:latin typeface="Courier New" panose="02070309020205020404" pitchFamily="49" charset="0"/>
                <a:ea typeface="宋体" panose="02010600030101010101" pitchFamily="2" charset="-122"/>
                <a:cs typeface="Courier New" panose="02070309020205020404" pitchFamily="49" charset="0"/>
              </a:rPr>
              <a:t>a</a:t>
            </a:r>
            <a:r>
              <a:rPr lang="en-US" altLang="zh-CN">
                <a:ea typeface="宋体" panose="02010600030101010101" pitchFamily="2" charset="-122"/>
              </a:rPr>
              <a:t> is an array of 10 integers, then </a:t>
            </a:r>
            <a:r>
              <a:rPr lang="en-US" altLang="zh-CN">
                <a:latin typeface="Courier New" panose="02070309020205020404" pitchFamily="49" charset="0"/>
                <a:ea typeface="宋体" panose="02010600030101010101" pitchFamily="2" charset="-122"/>
                <a:cs typeface="Courier New" panose="02070309020205020404" pitchFamily="49" charset="0"/>
              </a:rPr>
              <a:t>sizeof(a)</a:t>
            </a:r>
            <a:r>
              <a:rPr lang="en-US" altLang="zh-CN">
                <a:ea typeface="宋体" panose="02010600030101010101" pitchFamily="2" charset="-122"/>
              </a:rPr>
              <a:t> is typically 40 (assuming that each integer requires four bytes).</a:t>
            </a:r>
          </a:p>
          <a:p>
            <a:r>
              <a:rPr lang="en-US" altLang="zh-CN">
                <a:ea typeface="宋体" panose="02010600030101010101" pitchFamily="2" charset="-122"/>
              </a:rPr>
              <a:t>We can also use </a:t>
            </a:r>
            <a:r>
              <a:rPr lang="en-US" altLang="zh-CN">
                <a:latin typeface="Courier New" panose="02070309020205020404" pitchFamily="49" charset="0"/>
                <a:ea typeface="宋体" panose="02010600030101010101" pitchFamily="2" charset="-122"/>
                <a:cs typeface="Courier New" panose="02070309020205020404" pitchFamily="49" charset="0"/>
              </a:rPr>
              <a:t>sizeof</a:t>
            </a:r>
            <a:r>
              <a:rPr lang="en-US" altLang="zh-CN">
                <a:ea typeface="宋体" panose="02010600030101010101" pitchFamily="2" charset="-122"/>
              </a:rPr>
              <a:t> to measure the size of an array element, such as </a:t>
            </a:r>
            <a:r>
              <a:rPr lang="en-US" altLang="zh-CN">
                <a:latin typeface="Courier New" panose="02070309020205020404" pitchFamily="49" charset="0"/>
                <a:ea typeface="宋体" panose="02010600030101010101" pitchFamily="2" charset="-122"/>
                <a:cs typeface="Courier New" panose="02070309020205020404" pitchFamily="49" charset="0"/>
              </a:rPr>
              <a:t>a[0]</a:t>
            </a:r>
            <a:r>
              <a:rPr lang="en-US" altLang="zh-CN">
                <a:ea typeface="宋体" panose="02010600030101010101" pitchFamily="2" charset="-122"/>
              </a:rPr>
              <a:t>.</a:t>
            </a:r>
          </a:p>
          <a:p>
            <a:r>
              <a:rPr lang="en-US" altLang="zh-CN">
                <a:ea typeface="宋体" panose="02010600030101010101" pitchFamily="2" charset="-122"/>
              </a:rPr>
              <a:t>Dividing the array size by the element size gives the length of the array:</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sizeof(a) / sizeof(a[0])</a:t>
            </a:r>
          </a:p>
        </p:txBody>
      </p:sp>
      <p:sp>
        <p:nvSpPr>
          <p:cNvPr id="4" name="Footer Placeholder 3">
            <a:extLst>
              <a:ext uri="{FF2B5EF4-FFF2-40B4-BE49-F238E27FC236}">
                <a16:creationId xmlns:a16="http://schemas.microsoft.com/office/drawing/2014/main" id="{DFE0529F-713C-2128-EF43-AC319A005B6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9CC790E-DDF4-76B2-7B56-CF6B490523A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A089AE-E44D-B747-B1FB-BF2296C12EE3}"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0236F864-4D9E-3149-3284-2776AB87EF70}"/>
              </a:ext>
            </a:extLst>
          </p:cNvPr>
          <p:cNvSpPr>
            <a:spLocks noGrp="1"/>
          </p:cNvSpPr>
          <p:nvPr>
            <p:ph type="title"/>
          </p:nvPr>
        </p:nvSpPr>
        <p:spPr/>
        <p:txBody>
          <a:bodyPr/>
          <a:lstStyle/>
          <a:p>
            <a:r>
              <a:rPr lang="en-US" altLang="zh-CN">
                <a:ea typeface="宋体" panose="02010600030101010101" pitchFamily="2" charset="-122"/>
              </a:rPr>
              <a:t>Using the </a:t>
            </a:r>
            <a:r>
              <a:rPr lang="en-US" altLang="zh-CN" b="1">
                <a:latin typeface="Courier New" panose="02070309020205020404" pitchFamily="49" charset="0"/>
                <a:ea typeface="宋体" panose="02010600030101010101" pitchFamily="2" charset="-122"/>
                <a:cs typeface="Courier New" panose="02070309020205020404" pitchFamily="49" charset="0"/>
              </a:rPr>
              <a:t>sizeof</a:t>
            </a:r>
            <a:r>
              <a:rPr lang="en-US" altLang="zh-CN">
                <a:ea typeface="宋体" panose="02010600030101010101" pitchFamily="2" charset="-122"/>
              </a:rPr>
              <a:t> Operator with Arrays</a:t>
            </a:r>
          </a:p>
        </p:txBody>
      </p:sp>
      <p:sp>
        <p:nvSpPr>
          <p:cNvPr id="38915" name="Content Placeholder 2">
            <a:extLst>
              <a:ext uri="{FF2B5EF4-FFF2-40B4-BE49-F238E27FC236}">
                <a16:creationId xmlns:a16="http://schemas.microsoft.com/office/drawing/2014/main" id="{34C561A9-39F9-00A1-83DA-C33D8C7C23CD}"/>
              </a:ext>
            </a:extLst>
          </p:cNvPr>
          <p:cNvSpPr>
            <a:spLocks noGrp="1"/>
          </p:cNvSpPr>
          <p:nvPr>
            <p:ph idx="1"/>
          </p:nvPr>
        </p:nvSpPr>
        <p:spPr>
          <a:xfrm>
            <a:off x="685800" y="1524000"/>
            <a:ext cx="7924800" cy="4800600"/>
          </a:xfrm>
        </p:spPr>
        <p:txBody>
          <a:bodyPr/>
          <a:lstStyle/>
          <a:p>
            <a:r>
              <a:rPr lang="en-US" altLang="zh-CN">
                <a:ea typeface="宋体" panose="02010600030101010101" pitchFamily="2" charset="-122"/>
              </a:rPr>
              <a:t>Some programmers use this expression when the length of the array is needed.</a:t>
            </a:r>
          </a:p>
          <a:p>
            <a:r>
              <a:rPr lang="en-US" altLang="zh-CN">
                <a:ea typeface="宋体" panose="02010600030101010101" pitchFamily="2" charset="-122"/>
              </a:rPr>
              <a:t>A loop that clears the array </a:t>
            </a:r>
            <a:r>
              <a:rPr lang="en-US" altLang="zh-CN">
                <a:latin typeface="Courier New" panose="02070309020205020404" pitchFamily="49" charset="0"/>
                <a:ea typeface="宋体" panose="02010600030101010101" pitchFamily="2" charset="-122"/>
                <a:cs typeface="Courier New" panose="02070309020205020404" pitchFamily="49" charset="0"/>
              </a:rPr>
              <a:t>a</a:t>
            </a:r>
            <a:r>
              <a:rPr lang="en-US" altLang="zh-CN">
                <a:ea typeface="宋体" panose="02010600030101010101" pitchFamily="2" charset="-122"/>
              </a:rPr>
              <a:t>:</a:t>
            </a:r>
          </a:p>
          <a:p>
            <a:pPr>
              <a:lnSpc>
                <a:spcPct val="80000"/>
              </a:lnSpc>
              <a:spcBef>
                <a:spcPts val="12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for (i = 0; i &lt; sizeof(a) / sizeof(a[0]); i++)</a:t>
            </a:r>
          </a:p>
          <a:p>
            <a:pPr>
              <a:lnSpc>
                <a:spcPct val="80000"/>
              </a:lnSpc>
              <a:spcBef>
                <a:spcPts val="6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a[i] = 0;</a:t>
            </a:r>
          </a:p>
          <a:p>
            <a:pPr>
              <a:buFontTx/>
              <a:buNone/>
            </a:pPr>
            <a:r>
              <a:rPr lang="en-US" altLang="zh-CN">
                <a:ea typeface="宋体" panose="02010600030101010101" pitchFamily="2" charset="-122"/>
              </a:rPr>
              <a:t>	Note that the loop doesn’t have to be modified if the array length should change at a later date.</a:t>
            </a:r>
          </a:p>
        </p:txBody>
      </p:sp>
      <p:sp>
        <p:nvSpPr>
          <p:cNvPr id="4" name="Footer Placeholder 3">
            <a:extLst>
              <a:ext uri="{FF2B5EF4-FFF2-40B4-BE49-F238E27FC236}">
                <a16:creationId xmlns:a16="http://schemas.microsoft.com/office/drawing/2014/main" id="{52352B50-82E7-D0A4-4E0C-B76BC3F0DEEF}"/>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E8E59B3-803B-4D27-5D73-799A2624EC6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FDC480-8592-F047-9F5A-4D1977C68AF2}"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CD4C756D-1A8E-E0D6-F6DF-586193CAD98E}"/>
              </a:ext>
            </a:extLst>
          </p:cNvPr>
          <p:cNvSpPr>
            <a:spLocks noGrp="1"/>
          </p:cNvSpPr>
          <p:nvPr>
            <p:ph type="title"/>
          </p:nvPr>
        </p:nvSpPr>
        <p:spPr/>
        <p:txBody>
          <a:bodyPr/>
          <a:lstStyle/>
          <a:p>
            <a:r>
              <a:rPr lang="en-US" altLang="zh-CN">
                <a:ea typeface="宋体" panose="02010600030101010101" pitchFamily="2" charset="-122"/>
              </a:rPr>
              <a:t>Using the </a:t>
            </a:r>
            <a:r>
              <a:rPr lang="en-US" altLang="zh-CN" b="1">
                <a:latin typeface="Courier New" panose="02070309020205020404" pitchFamily="49" charset="0"/>
                <a:ea typeface="宋体" panose="02010600030101010101" pitchFamily="2" charset="-122"/>
                <a:cs typeface="Courier New" panose="02070309020205020404" pitchFamily="49" charset="0"/>
              </a:rPr>
              <a:t>sizeof</a:t>
            </a:r>
            <a:r>
              <a:rPr lang="en-US" altLang="zh-CN">
                <a:ea typeface="宋体" panose="02010600030101010101" pitchFamily="2" charset="-122"/>
              </a:rPr>
              <a:t> Operator with Arrays</a:t>
            </a:r>
          </a:p>
        </p:txBody>
      </p:sp>
      <p:sp>
        <p:nvSpPr>
          <p:cNvPr id="39939" name="Content Placeholder 2">
            <a:extLst>
              <a:ext uri="{FF2B5EF4-FFF2-40B4-BE49-F238E27FC236}">
                <a16:creationId xmlns:a16="http://schemas.microsoft.com/office/drawing/2014/main" id="{6525D265-A88D-D207-F409-2E78E17BD982}"/>
              </a:ext>
            </a:extLst>
          </p:cNvPr>
          <p:cNvSpPr>
            <a:spLocks noGrp="1"/>
          </p:cNvSpPr>
          <p:nvPr>
            <p:ph idx="1"/>
          </p:nvPr>
        </p:nvSpPr>
        <p:spPr>
          <a:xfrm>
            <a:off x="685800" y="1524000"/>
            <a:ext cx="7924800" cy="4800600"/>
          </a:xfrm>
        </p:spPr>
        <p:txBody>
          <a:bodyPr/>
          <a:lstStyle/>
          <a:p>
            <a:r>
              <a:rPr lang="en-US" altLang="zh-CN">
                <a:ea typeface="宋体" panose="02010600030101010101" pitchFamily="2" charset="-122"/>
              </a:rPr>
              <a:t>Some compilers produce a warning message for the expression </a:t>
            </a:r>
            <a:r>
              <a:rPr lang="en-US" altLang="zh-CN">
                <a:latin typeface="Courier New" panose="02070309020205020404" pitchFamily="49" charset="0"/>
                <a:ea typeface="宋体" panose="02010600030101010101" pitchFamily="2" charset="-122"/>
                <a:cs typeface="Courier New" panose="02070309020205020404" pitchFamily="49" charset="0"/>
              </a:rPr>
              <a:t>i</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&lt;</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sizeof(a)</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sizeof(a[0])</a:t>
            </a:r>
            <a:r>
              <a:rPr lang="en-US" altLang="zh-CN">
                <a:ea typeface="宋体" panose="02010600030101010101" pitchFamily="2" charset="-122"/>
              </a:rPr>
              <a:t>.</a:t>
            </a:r>
          </a:p>
          <a:p>
            <a:r>
              <a:rPr lang="en-US" altLang="zh-CN">
                <a:ea typeface="宋体" panose="02010600030101010101" pitchFamily="2" charset="-122"/>
              </a:rPr>
              <a:t>The variable </a:t>
            </a:r>
            <a:r>
              <a:rPr lang="en-US" altLang="zh-CN">
                <a:latin typeface="Courier New" panose="02070309020205020404" pitchFamily="49" charset="0"/>
                <a:ea typeface="宋体" panose="02010600030101010101" pitchFamily="2" charset="-122"/>
                <a:cs typeface="Courier New" panose="02070309020205020404" pitchFamily="49" charset="0"/>
              </a:rPr>
              <a:t>i</a:t>
            </a:r>
            <a:r>
              <a:rPr lang="en-US" altLang="zh-CN">
                <a:ea typeface="宋体" panose="02010600030101010101" pitchFamily="2" charset="-122"/>
              </a:rPr>
              <a:t> probably has type </a:t>
            </a:r>
            <a:r>
              <a:rPr lang="en-US" altLang="zh-CN">
                <a:latin typeface="Courier New" panose="02070309020205020404" pitchFamily="49" charset="0"/>
                <a:ea typeface="宋体" panose="02010600030101010101" pitchFamily="2" charset="-122"/>
                <a:cs typeface="Courier New" panose="02070309020205020404" pitchFamily="49" charset="0"/>
              </a:rPr>
              <a:t>int</a:t>
            </a:r>
            <a:r>
              <a:rPr lang="en-US" altLang="zh-CN">
                <a:ea typeface="宋体" panose="02010600030101010101" pitchFamily="2" charset="-122"/>
              </a:rPr>
              <a:t> (a signed type), whereas </a:t>
            </a:r>
            <a:r>
              <a:rPr lang="en-US" altLang="zh-CN">
                <a:latin typeface="Courier New" panose="02070309020205020404" pitchFamily="49" charset="0"/>
                <a:ea typeface="宋体" panose="02010600030101010101" pitchFamily="2" charset="-122"/>
                <a:cs typeface="Courier New" panose="02070309020205020404" pitchFamily="49" charset="0"/>
              </a:rPr>
              <a:t>sizeof</a:t>
            </a:r>
            <a:r>
              <a:rPr lang="en-US" altLang="zh-CN">
                <a:ea typeface="宋体" panose="02010600030101010101" pitchFamily="2" charset="-122"/>
              </a:rPr>
              <a:t> produces a value of type </a:t>
            </a:r>
            <a:r>
              <a:rPr lang="en-US" altLang="zh-CN">
                <a:latin typeface="Courier New" panose="02070309020205020404" pitchFamily="49" charset="0"/>
                <a:ea typeface="宋体" panose="02010600030101010101" pitchFamily="2" charset="-122"/>
                <a:cs typeface="Courier New" panose="02070309020205020404" pitchFamily="49" charset="0"/>
              </a:rPr>
              <a:t>size_t</a:t>
            </a:r>
            <a:r>
              <a:rPr lang="en-US" altLang="zh-CN">
                <a:ea typeface="宋体" panose="02010600030101010101" pitchFamily="2" charset="-122"/>
              </a:rPr>
              <a:t> (an unsigned type).</a:t>
            </a:r>
          </a:p>
          <a:p>
            <a:r>
              <a:rPr lang="en-US" altLang="zh-CN">
                <a:ea typeface="宋体" panose="02010600030101010101" pitchFamily="2" charset="-122"/>
              </a:rPr>
              <a:t>Comparing a signed integer with an unsigned integer can be dangerous, but in this case it’s safe.</a:t>
            </a:r>
          </a:p>
          <a:p>
            <a:pPr>
              <a:lnSpc>
                <a:spcPct val="80000"/>
              </a:lnSpc>
              <a:spcBef>
                <a:spcPts val="600"/>
              </a:spcBef>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a:buFontTx/>
              <a:buNone/>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49EDB841-877D-9954-CBDF-F07874095664}"/>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3994122-F967-7AF8-F594-52F06F701DE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CFFA36-CF8E-4348-9419-BAFA9A54FF37}"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682DA5A7-EB02-8AFE-DEAA-82368B67C471}"/>
              </a:ext>
            </a:extLst>
          </p:cNvPr>
          <p:cNvSpPr>
            <a:spLocks noGrp="1"/>
          </p:cNvSpPr>
          <p:nvPr>
            <p:ph type="title"/>
          </p:nvPr>
        </p:nvSpPr>
        <p:spPr/>
        <p:txBody>
          <a:bodyPr/>
          <a:lstStyle/>
          <a:p>
            <a:r>
              <a:rPr lang="en-US" altLang="zh-CN">
                <a:ea typeface="宋体" panose="02010600030101010101" pitchFamily="2" charset="-122"/>
              </a:rPr>
              <a:t>Using the </a:t>
            </a:r>
            <a:r>
              <a:rPr lang="en-US" altLang="zh-CN" b="1">
                <a:latin typeface="Courier New" panose="02070309020205020404" pitchFamily="49" charset="0"/>
                <a:ea typeface="宋体" panose="02010600030101010101" pitchFamily="2" charset="-122"/>
                <a:cs typeface="Courier New" panose="02070309020205020404" pitchFamily="49" charset="0"/>
              </a:rPr>
              <a:t>sizeof</a:t>
            </a:r>
            <a:r>
              <a:rPr lang="en-US" altLang="zh-CN">
                <a:ea typeface="宋体" panose="02010600030101010101" pitchFamily="2" charset="-122"/>
              </a:rPr>
              <a:t> Operator with Arrays</a:t>
            </a:r>
          </a:p>
        </p:txBody>
      </p:sp>
      <p:sp>
        <p:nvSpPr>
          <p:cNvPr id="40963" name="Content Placeholder 2">
            <a:extLst>
              <a:ext uri="{FF2B5EF4-FFF2-40B4-BE49-F238E27FC236}">
                <a16:creationId xmlns:a16="http://schemas.microsoft.com/office/drawing/2014/main" id="{C23BC90B-9867-2025-E6C7-BD51A7FAE26B}"/>
              </a:ext>
            </a:extLst>
          </p:cNvPr>
          <p:cNvSpPr>
            <a:spLocks noGrp="1"/>
          </p:cNvSpPr>
          <p:nvPr>
            <p:ph idx="1"/>
          </p:nvPr>
        </p:nvSpPr>
        <p:spPr>
          <a:xfrm>
            <a:off x="685800" y="1524000"/>
            <a:ext cx="7848600" cy="4800600"/>
          </a:xfrm>
        </p:spPr>
        <p:txBody>
          <a:bodyPr/>
          <a:lstStyle/>
          <a:p>
            <a:r>
              <a:rPr lang="en-US" altLang="zh-CN">
                <a:ea typeface="宋体" panose="02010600030101010101" pitchFamily="2" charset="-122"/>
              </a:rPr>
              <a:t>To avoid a warning, we can add a cast that converts </a:t>
            </a:r>
            <a:r>
              <a:rPr lang="en-US" altLang="zh-CN">
                <a:latin typeface="Courier New" panose="02070309020205020404" pitchFamily="49" charset="0"/>
                <a:ea typeface="宋体" panose="02010600030101010101" pitchFamily="2" charset="-122"/>
                <a:cs typeface="Courier New" panose="02070309020205020404" pitchFamily="49" charset="0"/>
              </a:rPr>
              <a:t>sizeof(a)</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sizeof(a[0])</a:t>
            </a:r>
            <a:r>
              <a:rPr lang="en-US" altLang="zh-CN">
                <a:ea typeface="宋体" panose="02010600030101010101" pitchFamily="2" charset="-122"/>
              </a:rPr>
              <a:t> to a signed integer:</a:t>
            </a:r>
          </a:p>
          <a:p>
            <a:pPr>
              <a:lnSpc>
                <a:spcPct val="80000"/>
              </a:lnSpc>
              <a:spcBef>
                <a:spcPts val="12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for</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900">
                <a:latin typeface="Courier New" panose="02070309020205020404" pitchFamily="49" charset="0"/>
                <a:ea typeface="宋体" panose="02010600030101010101" pitchFamily="2" charset="-122"/>
                <a:cs typeface="Courier New" panose="02070309020205020404" pitchFamily="49" charset="0"/>
              </a:rPr>
              <a:t>(i</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900">
                <a:latin typeface="Courier New" panose="02070309020205020404" pitchFamily="49" charset="0"/>
                <a:ea typeface="宋体" panose="02010600030101010101" pitchFamily="2" charset="-122"/>
                <a:cs typeface="Courier New" panose="02070309020205020404" pitchFamily="49" charset="0"/>
              </a:rPr>
              <a: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900">
                <a:latin typeface="Courier New" panose="02070309020205020404" pitchFamily="49" charset="0"/>
                <a:ea typeface="宋体" panose="02010600030101010101" pitchFamily="2" charset="-122"/>
                <a:cs typeface="Courier New" panose="02070309020205020404" pitchFamily="49" charset="0"/>
              </a:rPr>
              <a:t>0;</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900">
                <a:latin typeface="Courier New" panose="02070309020205020404" pitchFamily="49" charset="0"/>
                <a:ea typeface="宋体" panose="02010600030101010101" pitchFamily="2" charset="-122"/>
                <a:cs typeface="Courier New" panose="02070309020205020404" pitchFamily="49" charset="0"/>
              </a:rPr>
              <a:t>i</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900">
                <a:latin typeface="Courier New" panose="02070309020205020404" pitchFamily="49" charset="0"/>
                <a:ea typeface="宋体" panose="02010600030101010101" pitchFamily="2" charset="-122"/>
                <a:cs typeface="Courier New" panose="02070309020205020404" pitchFamily="49" charset="0"/>
              </a:rPr>
              <a:t>&lt;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900">
                <a:latin typeface="Courier New" panose="02070309020205020404" pitchFamily="49" charset="0"/>
                <a:ea typeface="宋体" panose="02010600030101010101" pitchFamily="2" charset="-122"/>
                <a:cs typeface="Courier New" panose="02070309020205020404" pitchFamily="49" charset="0"/>
              </a:rPr>
              <a:t>(int)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900">
                <a:latin typeface="Courier New" panose="02070309020205020404" pitchFamily="49" charset="0"/>
                <a:ea typeface="宋体" panose="02010600030101010101" pitchFamily="2" charset="-122"/>
                <a:cs typeface="Courier New" panose="02070309020205020404" pitchFamily="49" charset="0"/>
              </a:rPr>
              <a:t>(sizeof(a)</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900">
                <a:latin typeface="Courier New" panose="02070309020205020404" pitchFamily="49" charset="0"/>
                <a:ea typeface="宋体" panose="02010600030101010101" pitchFamily="2" charset="-122"/>
                <a:cs typeface="Courier New" panose="02070309020205020404" pitchFamily="49" charset="0"/>
              </a:rPr>
              <a:t>/</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900">
                <a:latin typeface="Courier New" panose="02070309020205020404" pitchFamily="49" charset="0"/>
                <a:ea typeface="宋体" panose="02010600030101010101" pitchFamily="2" charset="-122"/>
                <a:cs typeface="Courier New" panose="02070309020205020404" pitchFamily="49" charset="0"/>
              </a:rPr>
              <a:t>sizeof(a[0]));</a:t>
            </a: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900">
                <a:latin typeface="Courier New" panose="02070309020205020404" pitchFamily="49" charset="0"/>
                <a:ea typeface="宋体" panose="02010600030101010101" pitchFamily="2" charset="-122"/>
                <a:cs typeface="Courier New" panose="02070309020205020404" pitchFamily="49" charset="0"/>
              </a:rPr>
              <a:t>i++)</a:t>
            </a:r>
          </a:p>
          <a:p>
            <a:pPr>
              <a:lnSpc>
                <a:spcPct val="80000"/>
              </a:lnSpc>
              <a:spcBef>
                <a:spcPts val="5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a[i] = 0;</a:t>
            </a:r>
          </a:p>
          <a:p>
            <a:r>
              <a:rPr lang="en-US" altLang="zh-CN">
                <a:ea typeface="宋体" panose="02010600030101010101" pitchFamily="2" charset="-122"/>
              </a:rPr>
              <a:t>Defining a macro for the size calculation is often helpful:</a:t>
            </a:r>
          </a:p>
          <a:p>
            <a:pPr>
              <a:lnSpc>
                <a:spcPct val="80000"/>
              </a:lnSpc>
              <a:spcBef>
                <a:spcPts val="12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#define SIZE ((int) (sizeof(a) / sizeof(a[0])))</a:t>
            </a:r>
          </a:p>
          <a:p>
            <a:pPr>
              <a:lnSpc>
                <a:spcPct val="50000"/>
              </a:lnSpc>
              <a:spcBef>
                <a:spcPct val="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for (i = 0; i &lt; SIZE; i++)</a:t>
            </a:r>
          </a:p>
          <a:p>
            <a:pPr>
              <a:lnSpc>
                <a:spcPct val="80000"/>
              </a:lnSpc>
              <a:spcBef>
                <a:spcPts val="5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a[i] = 0;</a:t>
            </a:r>
          </a:p>
        </p:txBody>
      </p:sp>
      <p:sp>
        <p:nvSpPr>
          <p:cNvPr id="4" name="Footer Placeholder 3">
            <a:extLst>
              <a:ext uri="{FF2B5EF4-FFF2-40B4-BE49-F238E27FC236}">
                <a16:creationId xmlns:a16="http://schemas.microsoft.com/office/drawing/2014/main" id="{03540EB7-D132-AEBC-4491-E27B93BF8B6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407196A-7F08-13B4-BD12-026AE118329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3C1324-2D9F-CC4F-AAA6-2C7816B014E3}"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BFEE333E-87AC-3BA7-ABC1-D76AF297858A}"/>
              </a:ext>
            </a:extLst>
          </p:cNvPr>
          <p:cNvSpPr>
            <a:spLocks noGrp="1"/>
          </p:cNvSpPr>
          <p:nvPr>
            <p:ph type="title"/>
          </p:nvPr>
        </p:nvSpPr>
        <p:spPr/>
        <p:txBody>
          <a:bodyPr/>
          <a:lstStyle/>
          <a:p>
            <a:r>
              <a:rPr lang="en-US" altLang="zh-CN">
                <a:ea typeface="宋体" panose="02010600030101010101" pitchFamily="2" charset="-122"/>
              </a:rPr>
              <a:t>Program: Computing Interest</a:t>
            </a:r>
          </a:p>
        </p:txBody>
      </p:sp>
      <p:sp>
        <p:nvSpPr>
          <p:cNvPr id="41987" name="Content Placeholder 2">
            <a:extLst>
              <a:ext uri="{FF2B5EF4-FFF2-40B4-BE49-F238E27FC236}">
                <a16:creationId xmlns:a16="http://schemas.microsoft.com/office/drawing/2014/main" id="{A206612C-3C6D-C39C-3A33-3E9D64A9F30B}"/>
              </a:ext>
            </a:extLst>
          </p:cNvPr>
          <p:cNvSpPr>
            <a:spLocks noGrp="1"/>
          </p:cNvSpPr>
          <p:nvPr>
            <p:ph idx="1"/>
          </p:nvPr>
        </p:nvSpPr>
        <p:spPr/>
        <p:txBody>
          <a:bodyPr/>
          <a:lstStyle/>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interest.c</a:t>
            </a:r>
            <a:r>
              <a:rPr lang="en-US" altLang="zh-CN">
                <a:ea typeface="宋体" panose="02010600030101010101" pitchFamily="2" charset="-122"/>
              </a:rPr>
              <a:t> program prints a table showing the value of $100 invested at different rates of interest over a period of years.</a:t>
            </a:r>
          </a:p>
          <a:p>
            <a:r>
              <a:rPr lang="en-US" altLang="zh-CN">
                <a:ea typeface="宋体" panose="02010600030101010101" pitchFamily="2" charset="-122"/>
              </a:rPr>
              <a:t>The user will enter an interest rate and the number of years the money will be invested.</a:t>
            </a:r>
          </a:p>
          <a:p>
            <a:r>
              <a:rPr lang="en-US" altLang="zh-CN">
                <a:ea typeface="宋体" panose="02010600030101010101" pitchFamily="2" charset="-122"/>
              </a:rPr>
              <a:t>The table will show the value of the money at one-year intervals—at that interest rate and the next four higher rates—assuming that interest is compounded once a year.</a:t>
            </a:r>
          </a:p>
        </p:txBody>
      </p:sp>
      <p:sp>
        <p:nvSpPr>
          <p:cNvPr id="4" name="Footer Placeholder 3">
            <a:extLst>
              <a:ext uri="{FF2B5EF4-FFF2-40B4-BE49-F238E27FC236}">
                <a16:creationId xmlns:a16="http://schemas.microsoft.com/office/drawing/2014/main" id="{8AC498E3-F9E5-75A5-2FF6-DC5DA76F25C2}"/>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0740EDD9-9B74-19EE-AAB1-D90D9E3FDB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77F2C3-E7A7-BD48-B6D7-89030F56B56B}"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DC4CF04-7AEB-F3B0-6771-DEA17E78498C}"/>
              </a:ext>
            </a:extLst>
          </p:cNvPr>
          <p:cNvSpPr>
            <a:spLocks noGrp="1"/>
          </p:cNvSpPr>
          <p:nvPr>
            <p:ph type="title"/>
          </p:nvPr>
        </p:nvSpPr>
        <p:spPr/>
        <p:txBody>
          <a:bodyPr/>
          <a:lstStyle/>
          <a:p>
            <a:r>
              <a:rPr lang="en-US" altLang="zh-CN">
                <a:ea typeface="宋体" panose="02010600030101010101" pitchFamily="2" charset="-122"/>
              </a:rPr>
              <a:t>One-Dimensional Arrays</a:t>
            </a:r>
          </a:p>
        </p:txBody>
      </p:sp>
      <p:sp>
        <p:nvSpPr>
          <p:cNvPr id="15363" name="Content Placeholder 2">
            <a:extLst>
              <a:ext uri="{FF2B5EF4-FFF2-40B4-BE49-F238E27FC236}">
                <a16:creationId xmlns:a16="http://schemas.microsoft.com/office/drawing/2014/main" id="{20BA55D9-AF5E-40E6-8F54-7BFA76A6AF81}"/>
              </a:ext>
            </a:extLst>
          </p:cNvPr>
          <p:cNvSpPr>
            <a:spLocks noGrp="1"/>
          </p:cNvSpPr>
          <p:nvPr>
            <p:ph idx="1"/>
          </p:nvPr>
        </p:nvSpPr>
        <p:spPr/>
        <p:txBody>
          <a:bodyPr/>
          <a:lstStyle/>
          <a:p>
            <a:r>
              <a:rPr lang="en-US" altLang="zh-CN" sz="2600">
                <a:ea typeface="宋体" panose="02010600030101010101" pitchFamily="2" charset="-122"/>
              </a:rPr>
              <a:t>An </a:t>
            </a:r>
            <a:r>
              <a:rPr lang="en-US" altLang="zh-CN" sz="2600" b="1" i="1">
                <a:ea typeface="宋体" panose="02010600030101010101" pitchFamily="2" charset="-122"/>
              </a:rPr>
              <a:t>array</a:t>
            </a:r>
            <a:r>
              <a:rPr lang="en-US" altLang="zh-CN" sz="2600">
                <a:ea typeface="宋体" panose="02010600030101010101" pitchFamily="2" charset="-122"/>
              </a:rPr>
              <a:t> is a data structure containing a number of data values, all of which have the same type.</a:t>
            </a:r>
          </a:p>
          <a:p>
            <a:r>
              <a:rPr lang="en-US" altLang="zh-CN" sz="2600">
                <a:ea typeface="宋体" panose="02010600030101010101" pitchFamily="2" charset="-122"/>
              </a:rPr>
              <a:t>These values, known as </a:t>
            </a:r>
            <a:r>
              <a:rPr lang="en-US" altLang="zh-CN" sz="2600" b="1" i="1">
                <a:ea typeface="宋体" panose="02010600030101010101" pitchFamily="2" charset="-122"/>
              </a:rPr>
              <a:t>elements,</a:t>
            </a:r>
            <a:r>
              <a:rPr lang="en-US" altLang="zh-CN" sz="2600">
                <a:ea typeface="宋体" panose="02010600030101010101" pitchFamily="2" charset="-122"/>
              </a:rPr>
              <a:t> can be individually selected by their position within the array.</a:t>
            </a:r>
          </a:p>
          <a:p>
            <a:r>
              <a:rPr lang="en-US" altLang="zh-CN" sz="2600">
                <a:ea typeface="宋体" panose="02010600030101010101" pitchFamily="2" charset="-122"/>
              </a:rPr>
              <a:t>The simplest kind of array has just one dimension.</a:t>
            </a:r>
          </a:p>
          <a:p>
            <a:r>
              <a:rPr lang="en-US" altLang="zh-CN" sz="2600">
                <a:ea typeface="宋体" panose="02010600030101010101" pitchFamily="2" charset="-122"/>
              </a:rPr>
              <a:t>The elements of a one-dimensional array </a:t>
            </a:r>
            <a:r>
              <a:rPr lang="en-US" altLang="zh-CN" sz="2600">
                <a:latin typeface="Courier New" panose="02070309020205020404" pitchFamily="49" charset="0"/>
                <a:ea typeface="宋体" panose="02010600030101010101" pitchFamily="2" charset="-122"/>
                <a:cs typeface="Courier New" panose="02070309020205020404" pitchFamily="49" charset="0"/>
              </a:rPr>
              <a:t>a</a:t>
            </a:r>
            <a:r>
              <a:rPr lang="en-US" altLang="zh-CN" sz="2600">
                <a:ea typeface="宋体" panose="02010600030101010101" pitchFamily="2" charset="-122"/>
              </a:rPr>
              <a:t> are conceptually arranged one after another in a single row (or column):</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E2B0B91F-D8E7-1B6A-06F8-B10FBE50024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9A67508-3C1B-6C2F-7FFF-CD373E1EEA3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C38505-7EAE-4D46-8C89-18E9AE3004B6}" type="slidenum">
              <a:rPr lang="en-US" altLang="zh-CN" sz="1200">
                <a:latin typeface="Arial" panose="020B0604020202020204" pitchFamily="34" charset="0"/>
              </a:rPr>
              <a:pPr/>
              <a:t>3</a:t>
            </a:fld>
            <a:endParaRPr lang="en-US" altLang="zh-CN" sz="1800"/>
          </a:p>
        </p:txBody>
      </p:sp>
      <p:pic>
        <p:nvPicPr>
          <p:cNvPr id="15366" name="Picture 7" descr="c8-1-1.GIF">
            <a:extLst>
              <a:ext uri="{FF2B5EF4-FFF2-40B4-BE49-F238E27FC236}">
                <a16:creationId xmlns:a16="http://schemas.microsoft.com/office/drawing/2014/main" id="{639F310E-4AD4-01C1-FDE2-7466DD0F75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181600"/>
            <a:ext cx="555148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A48A9A6F-A423-991F-AD60-842F618E53E9}"/>
              </a:ext>
            </a:extLst>
          </p:cNvPr>
          <p:cNvSpPr>
            <a:spLocks noGrp="1"/>
          </p:cNvSpPr>
          <p:nvPr>
            <p:ph type="title"/>
          </p:nvPr>
        </p:nvSpPr>
        <p:spPr/>
        <p:txBody>
          <a:bodyPr/>
          <a:lstStyle/>
          <a:p>
            <a:r>
              <a:rPr lang="en-US" altLang="zh-CN">
                <a:ea typeface="宋体" panose="02010600030101010101" pitchFamily="2" charset="-122"/>
              </a:rPr>
              <a:t>Program: Computing Interest</a:t>
            </a:r>
          </a:p>
        </p:txBody>
      </p:sp>
      <p:sp>
        <p:nvSpPr>
          <p:cNvPr id="43011" name="Content Placeholder 2">
            <a:extLst>
              <a:ext uri="{FF2B5EF4-FFF2-40B4-BE49-F238E27FC236}">
                <a16:creationId xmlns:a16="http://schemas.microsoft.com/office/drawing/2014/main" id="{AF20A4E8-5528-B514-012A-3D79207F6611}"/>
              </a:ext>
            </a:extLst>
          </p:cNvPr>
          <p:cNvSpPr>
            <a:spLocks noGrp="1"/>
          </p:cNvSpPr>
          <p:nvPr>
            <p:ph idx="1"/>
          </p:nvPr>
        </p:nvSpPr>
        <p:spPr/>
        <p:txBody>
          <a:bodyPr/>
          <a:lstStyle/>
          <a:p>
            <a:r>
              <a:rPr lang="en-US" altLang="zh-CN">
                <a:ea typeface="宋体" panose="02010600030101010101" pitchFamily="2" charset="-122"/>
              </a:rPr>
              <a:t>Here’s what a session with the program will look like:</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Enter interest rate: </a:t>
            </a:r>
            <a:r>
              <a:rPr lang="en-US" altLang="zh-CN" sz="2200" u="sng">
                <a:latin typeface="Courier New" panose="02070309020205020404" pitchFamily="49" charset="0"/>
                <a:ea typeface="宋体" panose="02010600030101010101" pitchFamily="2" charset="-122"/>
                <a:cs typeface="Courier New" panose="02070309020205020404" pitchFamily="49" charset="0"/>
              </a:rPr>
              <a:t>6</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Enter number of years: </a:t>
            </a:r>
            <a:r>
              <a:rPr lang="en-US" altLang="zh-CN" sz="2200" u="sng">
                <a:latin typeface="Courier New" panose="02070309020205020404" pitchFamily="49" charset="0"/>
                <a:ea typeface="宋体" panose="02010600030101010101" pitchFamily="2" charset="-122"/>
                <a:cs typeface="Courier New" panose="02070309020205020404" pitchFamily="49" charset="0"/>
              </a:rPr>
              <a:t>5</a:t>
            </a:r>
          </a:p>
          <a:p>
            <a:pPr>
              <a:lnSpc>
                <a:spcPct val="50000"/>
              </a:lnSpc>
              <a:spcBef>
                <a:spcPct val="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Years     6%     7%     8%     9%    10%</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1     106.00 107.00 108.00 109.00 110.00</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2     112.36 114.49 116.64 118.81 121.00</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3     119.10 122.50 125.97 129.50 133.10</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4     126.25 131.08 136.05 141.16 146.41</a:t>
            </a:r>
          </a:p>
          <a:p>
            <a:pPr>
              <a:lnSpc>
                <a:spcPct val="80000"/>
              </a:lnSpc>
              <a:spcBef>
                <a:spcPts val="6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5     133.82 140.26 146.93 153.86 161.05</a:t>
            </a:r>
          </a:p>
        </p:txBody>
      </p:sp>
      <p:sp>
        <p:nvSpPr>
          <p:cNvPr id="4" name="Footer Placeholder 3">
            <a:extLst>
              <a:ext uri="{FF2B5EF4-FFF2-40B4-BE49-F238E27FC236}">
                <a16:creationId xmlns:a16="http://schemas.microsoft.com/office/drawing/2014/main" id="{FBF681DC-F22D-0037-237E-2FC5118ACC59}"/>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CAF45B01-FC1A-AB5F-2310-F73695F38F6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551641-A685-9444-AE81-7CD79A817B17}" type="slidenum">
              <a:rPr lang="en-US" altLang="zh-CN" sz="1200">
                <a:latin typeface="Arial" panose="020B0604020202020204" pitchFamily="34" charset="0"/>
              </a:rPr>
              <a:pPr/>
              <a:t>30</a:t>
            </a:fld>
            <a:endParaRPr lang="en-US" altLang="zh-CN"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2FFE1A5-B4C7-F4F5-AA0D-F79AEF14D206}"/>
              </a:ext>
            </a:extLst>
          </p:cNvPr>
          <p:cNvSpPr>
            <a:spLocks noGrp="1"/>
          </p:cNvSpPr>
          <p:nvPr>
            <p:ph type="title"/>
          </p:nvPr>
        </p:nvSpPr>
        <p:spPr/>
        <p:txBody>
          <a:bodyPr/>
          <a:lstStyle/>
          <a:p>
            <a:r>
              <a:rPr lang="en-US" altLang="zh-CN">
                <a:ea typeface="宋体" panose="02010600030101010101" pitchFamily="2" charset="-122"/>
              </a:rPr>
              <a:t>Program: Computing Interest</a:t>
            </a:r>
          </a:p>
        </p:txBody>
      </p:sp>
      <p:sp>
        <p:nvSpPr>
          <p:cNvPr id="44035" name="Content Placeholder 2">
            <a:extLst>
              <a:ext uri="{FF2B5EF4-FFF2-40B4-BE49-F238E27FC236}">
                <a16:creationId xmlns:a16="http://schemas.microsoft.com/office/drawing/2014/main" id="{EE7F1FF0-C93C-97E3-CA2F-95B513FDD24E}"/>
              </a:ext>
            </a:extLst>
          </p:cNvPr>
          <p:cNvSpPr>
            <a:spLocks noGrp="1"/>
          </p:cNvSpPr>
          <p:nvPr>
            <p:ph idx="1"/>
          </p:nvPr>
        </p:nvSpPr>
        <p:spPr/>
        <p:txBody>
          <a:bodyPr/>
          <a:lstStyle/>
          <a:p>
            <a:r>
              <a:rPr lang="en-US" altLang="zh-CN" sz="2700">
                <a:ea typeface="宋体" panose="02010600030101010101" pitchFamily="2" charset="-122"/>
              </a:rPr>
              <a:t>The numbers in the second row depend on the numbers in the first row, so it makes sense to store the first row in an array.</a:t>
            </a:r>
          </a:p>
          <a:p>
            <a:pPr lvl="1"/>
            <a:r>
              <a:rPr lang="en-US" altLang="zh-CN" sz="2300">
                <a:ea typeface="宋体" panose="02010600030101010101" pitchFamily="2" charset="-122"/>
              </a:rPr>
              <a:t>The values in the array are then used to compute the second row.</a:t>
            </a:r>
          </a:p>
          <a:p>
            <a:pPr lvl="1"/>
            <a:r>
              <a:rPr lang="en-US" altLang="zh-CN" sz="2300">
                <a:ea typeface="宋体" panose="02010600030101010101" pitchFamily="2" charset="-122"/>
              </a:rPr>
              <a:t>This process can be repeated for the third and later rows.</a:t>
            </a:r>
          </a:p>
          <a:p>
            <a:r>
              <a:rPr lang="en-US" altLang="zh-CN" sz="2700">
                <a:ea typeface="宋体" panose="02010600030101010101" pitchFamily="2" charset="-122"/>
              </a:rPr>
              <a:t>The program uses nested </a:t>
            </a:r>
            <a:r>
              <a:rPr lang="en-US" altLang="zh-CN" sz="2700">
                <a:latin typeface="Courier New" panose="02070309020205020404" pitchFamily="49" charset="0"/>
                <a:ea typeface="宋体" panose="02010600030101010101" pitchFamily="2" charset="-122"/>
                <a:cs typeface="Courier New" panose="02070309020205020404" pitchFamily="49" charset="0"/>
              </a:rPr>
              <a:t>for</a:t>
            </a:r>
            <a:r>
              <a:rPr lang="en-US" altLang="zh-CN" sz="2700">
                <a:ea typeface="宋体" panose="02010600030101010101" pitchFamily="2" charset="-122"/>
              </a:rPr>
              <a:t> statements.</a:t>
            </a:r>
          </a:p>
          <a:p>
            <a:pPr lvl="1"/>
            <a:r>
              <a:rPr lang="en-US" altLang="zh-CN" sz="2300">
                <a:ea typeface="宋体" panose="02010600030101010101" pitchFamily="2" charset="-122"/>
              </a:rPr>
              <a:t>The outer loop counts from 1 to the number of years requested by the user.</a:t>
            </a:r>
          </a:p>
          <a:p>
            <a:pPr lvl="1"/>
            <a:r>
              <a:rPr lang="en-US" altLang="zh-CN" sz="2300">
                <a:ea typeface="宋体" panose="02010600030101010101" pitchFamily="2" charset="-122"/>
              </a:rPr>
              <a:t>The inner loop increments the interest rate from its lowest value to its highest value.</a:t>
            </a:r>
          </a:p>
        </p:txBody>
      </p:sp>
      <p:sp>
        <p:nvSpPr>
          <p:cNvPr id="4" name="Footer Placeholder 3">
            <a:extLst>
              <a:ext uri="{FF2B5EF4-FFF2-40B4-BE49-F238E27FC236}">
                <a16:creationId xmlns:a16="http://schemas.microsoft.com/office/drawing/2014/main" id="{22F9FC79-7A18-2FD2-57AD-44802AD0B1FA}"/>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7356FC8A-1CDA-2445-9229-BAB9A2183E8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4C13D6-C013-6648-B03C-B2F35B52C7C7}" type="slidenum">
              <a:rPr lang="en-US" altLang="zh-CN" sz="1200">
                <a:latin typeface="Arial" panose="020B0604020202020204" pitchFamily="34" charset="0"/>
              </a:rPr>
              <a:pPr/>
              <a:t>31</a:t>
            </a:fld>
            <a:endParaRPr lang="en-US" altLang="zh-CN"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8C9FEE25-C4C4-316A-3FF4-605B7A44B23D}"/>
              </a:ext>
            </a:extLst>
          </p:cNvPr>
          <p:cNvSpPr>
            <a:spLocks noGrp="1"/>
          </p:cNvSpPr>
          <p:nvPr>
            <p:ph idx="1"/>
          </p:nvPr>
        </p:nvSpPr>
        <p:spPr>
          <a:xfrm>
            <a:off x="381000" y="762000"/>
            <a:ext cx="8458200" cy="5562600"/>
          </a:xfrm>
        </p:spPr>
        <p:txBody>
          <a:bodyPr/>
          <a:lstStyle/>
          <a:p>
            <a:pPr algn="ctr">
              <a:spcBef>
                <a:spcPts val="600"/>
              </a:spcBef>
              <a:buFontTx/>
              <a:buNone/>
            </a:pPr>
            <a:r>
              <a:rPr lang="en-US" altLang="zh-CN" b="1">
                <a:latin typeface="Courier New" panose="02070309020205020404" pitchFamily="49" charset="0"/>
                <a:ea typeface="宋体" panose="02010600030101010101" pitchFamily="2" charset="-122"/>
                <a:cs typeface="Courier New" panose="02070309020205020404" pitchFamily="49" charset="0"/>
              </a:rPr>
              <a:t>interest.c</a:t>
            </a:r>
          </a:p>
          <a:p>
            <a:pPr>
              <a:spcBef>
                <a:spcPts val="200"/>
              </a:spcBef>
              <a:buFontTx/>
              <a:buNone/>
            </a:pPr>
            <a:r>
              <a:rPr lang="en-US" altLang="zh-CN" sz="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Prints a table of compound interest */</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#define NUM_RATES ((int) (sizeof(value) / sizeof(value[0])))</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#define INITIAL_BALANCE 100.00</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 i, low_rate, num_years, year;</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double value[5];</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printf("Enter interest rate: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scanf("%d", &amp;low_rate);</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printf("Enter number of years: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scanf("%d", &amp;num_years);</a:t>
            </a:r>
          </a:p>
        </p:txBody>
      </p:sp>
      <p:sp>
        <p:nvSpPr>
          <p:cNvPr id="4" name="Footer Placeholder 3">
            <a:extLst>
              <a:ext uri="{FF2B5EF4-FFF2-40B4-BE49-F238E27FC236}">
                <a16:creationId xmlns:a16="http://schemas.microsoft.com/office/drawing/2014/main" id="{146C63B4-1794-8091-9299-4BDDC8D3397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3259B66-5A4B-1A00-4025-9F70547AD19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5AA5EA-090A-9F41-831D-708908C1DF4B}" type="slidenum">
              <a:rPr lang="en-US" altLang="zh-CN" sz="1200">
                <a:latin typeface="Arial" panose="020B0604020202020204" pitchFamily="34" charset="0"/>
              </a:rPr>
              <a:pPr/>
              <a:t>32</a:t>
            </a:fld>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C6107B89-DA8B-D335-FA58-88C344722867}"/>
              </a:ext>
            </a:extLst>
          </p:cNvPr>
          <p:cNvSpPr>
            <a:spLocks noGrp="1"/>
          </p:cNvSpPr>
          <p:nvPr>
            <p:ph idx="1"/>
          </p:nvPr>
        </p:nvSpPr>
        <p:spPr>
          <a:xfrm>
            <a:off x="381000" y="762000"/>
            <a:ext cx="7772400" cy="5562600"/>
          </a:xfrm>
        </p:spPr>
        <p:txBody>
          <a:bodyPr/>
          <a:lstStyle/>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printf("\nYears");</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for (i = 0; i &lt; NUM_RATES; i++)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printf("%6d%%", low_rate + i);</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value[i] = INITIAL_BALANCE;</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printf("\n");</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for (year = 1; year &lt;= num_years; year++)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printf("%3d    ", year);</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for (i = 0; i &lt; NUM_RATES; i++)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value[i] += (low_rate + i) / 100.0 * value[i];</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printf("%7.2f", value[i]);</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printf("\n");</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69EE9645-BF06-0C99-F8D3-F0823C01228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266EF50-D90D-E17D-DF30-704547C1172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2EBCB4-4B9F-5242-8352-63754DAC4175}" type="slidenum">
              <a:rPr lang="en-US" altLang="zh-CN" sz="1200">
                <a:latin typeface="Arial" panose="020B0604020202020204" pitchFamily="34" charset="0"/>
              </a:rPr>
              <a:pPr/>
              <a:t>33</a:t>
            </a:fld>
            <a:endParaRPr lang="en-US" altLang="zh-CN"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CA96725F-437E-0DC7-E943-DCDA88519EBC}"/>
              </a:ext>
            </a:extLst>
          </p:cNvPr>
          <p:cNvSpPr>
            <a:spLocks noGrp="1"/>
          </p:cNvSpPr>
          <p:nvPr>
            <p:ph type="title"/>
          </p:nvPr>
        </p:nvSpPr>
        <p:spPr/>
        <p:txBody>
          <a:bodyPr/>
          <a:lstStyle/>
          <a:p>
            <a:r>
              <a:rPr lang="en-US" altLang="zh-CN">
                <a:ea typeface="宋体" panose="02010600030101010101" pitchFamily="2" charset="-122"/>
              </a:rPr>
              <a:t>Multidimensional Arrays</a:t>
            </a:r>
          </a:p>
        </p:txBody>
      </p:sp>
      <p:sp>
        <p:nvSpPr>
          <p:cNvPr id="47107" name="Content Placeholder 2">
            <a:extLst>
              <a:ext uri="{FF2B5EF4-FFF2-40B4-BE49-F238E27FC236}">
                <a16:creationId xmlns:a16="http://schemas.microsoft.com/office/drawing/2014/main" id="{124950AB-9030-E60F-1441-AF7AB8D34F6A}"/>
              </a:ext>
            </a:extLst>
          </p:cNvPr>
          <p:cNvSpPr>
            <a:spLocks noGrp="1"/>
          </p:cNvSpPr>
          <p:nvPr>
            <p:ph idx="1"/>
          </p:nvPr>
        </p:nvSpPr>
        <p:spPr/>
        <p:txBody>
          <a:bodyPr/>
          <a:lstStyle/>
          <a:p>
            <a:r>
              <a:rPr lang="en-US" altLang="zh-CN" sz="2400">
                <a:ea typeface="宋体" panose="02010600030101010101" pitchFamily="2" charset="-122"/>
              </a:rPr>
              <a:t>An array may have any number of dimensions.</a:t>
            </a:r>
          </a:p>
          <a:p>
            <a:r>
              <a:rPr lang="en-US" altLang="zh-CN" sz="2400">
                <a:ea typeface="宋体" panose="02010600030101010101" pitchFamily="2" charset="-122"/>
              </a:rPr>
              <a:t>The following declaration creates a two-dimensional array (a </a:t>
            </a:r>
            <a:r>
              <a:rPr lang="en-US" altLang="zh-CN" sz="2400" i="1">
                <a:ea typeface="宋体" panose="02010600030101010101" pitchFamily="2" charset="-122"/>
              </a:rPr>
              <a:t>matrix,</a:t>
            </a:r>
            <a:r>
              <a:rPr lang="en-US" altLang="zh-CN" sz="2400">
                <a:ea typeface="宋体" panose="02010600030101010101" pitchFamily="2" charset="-122"/>
              </a:rPr>
              <a:t> in mathematical terminology):</a:t>
            </a:r>
          </a:p>
          <a:p>
            <a:pPr>
              <a:lnSpc>
                <a:spcPct val="80000"/>
              </a:lnSpc>
              <a:spcBef>
                <a:spcPts val="12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 m[5][9];</a:t>
            </a:r>
          </a:p>
          <a:p>
            <a:r>
              <a:rPr lang="en-US" altLang="zh-CN" sz="2400">
                <a:latin typeface="Courier New" panose="02070309020205020404" pitchFamily="49" charset="0"/>
                <a:ea typeface="宋体" panose="02010600030101010101" pitchFamily="2" charset="-122"/>
                <a:cs typeface="Courier New" panose="02070309020205020404" pitchFamily="49" charset="0"/>
              </a:rPr>
              <a:t>m</a:t>
            </a:r>
            <a:r>
              <a:rPr lang="en-US" altLang="zh-CN" sz="2400">
                <a:ea typeface="宋体" panose="02010600030101010101" pitchFamily="2" charset="-122"/>
              </a:rPr>
              <a:t> has 5 rows and 9 columns. Both rows and columns are indexed from 0:</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82CEFBF8-2826-2C41-EDC0-112CA5EA8D0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91FEA53-1BD9-286F-B41A-35C08D9FD24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5DABFE-3780-1F46-9098-89601C04ED3B}" type="slidenum">
              <a:rPr lang="en-US" altLang="zh-CN" sz="1200">
                <a:latin typeface="Arial" panose="020B0604020202020204" pitchFamily="34" charset="0"/>
              </a:rPr>
              <a:pPr/>
              <a:t>34</a:t>
            </a:fld>
            <a:endParaRPr lang="en-US" altLang="zh-CN" sz="1800"/>
          </a:p>
        </p:txBody>
      </p:sp>
      <p:pic>
        <p:nvPicPr>
          <p:cNvPr id="47110" name="Picture 5" descr="c8-2-1.GIF">
            <a:extLst>
              <a:ext uri="{FF2B5EF4-FFF2-40B4-BE49-F238E27FC236}">
                <a16:creationId xmlns:a16="http://schemas.microsoft.com/office/drawing/2014/main" id="{0349216A-8888-091B-751F-D0A8F098F5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6200" y="4013200"/>
            <a:ext cx="382905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209D1CD3-CF73-724B-8C28-8180C33C3F2F}"/>
              </a:ext>
            </a:extLst>
          </p:cNvPr>
          <p:cNvSpPr>
            <a:spLocks noGrp="1"/>
          </p:cNvSpPr>
          <p:nvPr>
            <p:ph type="title"/>
          </p:nvPr>
        </p:nvSpPr>
        <p:spPr/>
        <p:txBody>
          <a:bodyPr/>
          <a:lstStyle/>
          <a:p>
            <a:r>
              <a:rPr lang="en-US" altLang="zh-CN">
                <a:ea typeface="宋体" panose="02010600030101010101" pitchFamily="2" charset="-122"/>
              </a:rPr>
              <a:t>Multidimensional Arrays</a:t>
            </a:r>
          </a:p>
        </p:txBody>
      </p:sp>
      <p:sp>
        <p:nvSpPr>
          <p:cNvPr id="48131" name="Content Placeholder 2">
            <a:extLst>
              <a:ext uri="{FF2B5EF4-FFF2-40B4-BE49-F238E27FC236}">
                <a16:creationId xmlns:a16="http://schemas.microsoft.com/office/drawing/2014/main" id="{46C86312-44EE-3AF2-A883-B8A4B9844FA9}"/>
              </a:ext>
            </a:extLst>
          </p:cNvPr>
          <p:cNvSpPr>
            <a:spLocks noGrp="1"/>
          </p:cNvSpPr>
          <p:nvPr>
            <p:ph idx="1"/>
          </p:nvPr>
        </p:nvSpPr>
        <p:spPr/>
        <p:txBody>
          <a:bodyPr/>
          <a:lstStyle/>
          <a:p>
            <a:r>
              <a:rPr lang="en-US" altLang="zh-CN">
                <a:ea typeface="宋体" panose="02010600030101010101" pitchFamily="2" charset="-122"/>
              </a:rPr>
              <a:t>To access the element of </a:t>
            </a:r>
            <a:r>
              <a:rPr lang="en-US" altLang="zh-CN">
                <a:latin typeface="Courier New" panose="02070309020205020404" pitchFamily="49" charset="0"/>
                <a:ea typeface="宋体" panose="02010600030101010101" pitchFamily="2" charset="-122"/>
                <a:cs typeface="Courier New" panose="02070309020205020404" pitchFamily="49" charset="0"/>
              </a:rPr>
              <a:t>m</a:t>
            </a:r>
            <a:r>
              <a:rPr lang="en-US" altLang="zh-CN">
                <a:ea typeface="宋体" panose="02010600030101010101" pitchFamily="2" charset="-122"/>
              </a:rPr>
              <a:t> in row </a:t>
            </a:r>
            <a:r>
              <a:rPr lang="en-US" altLang="zh-CN">
                <a:latin typeface="Courier New" panose="02070309020205020404" pitchFamily="49" charset="0"/>
                <a:ea typeface="宋体" panose="02010600030101010101" pitchFamily="2" charset="-122"/>
                <a:cs typeface="Courier New" panose="02070309020205020404" pitchFamily="49" charset="0"/>
              </a:rPr>
              <a:t>i</a:t>
            </a:r>
            <a:r>
              <a:rPr lang="en-US" altLang="zh-CN">
                <a:ea typeface="宋体" panose="02010600030101010101" pitchFamily="2" charset="-122"/>
              </a:rPr>
              <a:t>, column </a:t>
            </a:r>
            <a:r>
              <a:rPr lang="en-US" altLang="zh-CN">
                <a:latin typeface="Courier New" panose="02070309020205020404" pitchFamily="49" charset="0"/>
                <a:ea typeface="宋体" panose="02010600030101010101" pitchFamily="2" charset="-122"/>
                <a:cs typeface="Courier New" panose="02070309020205020404" pitchFamily="49" charset="0"/>
              </a:rPr>
              <a:t>j</a:t>
            </a:r>
            <a:r>
              <a:rPr lang="en-US" altLang="zh-CN">
                <a:ea typeface="宋体" panose="02010600030101010101" pitchFamily="2" charset="-122"/>
              </a:rPr>
              <a:t>, we must write </a:t>
            </a:r>
            <a:r>
              <a:rPr lang="en-US" altLang="zh-CN">
                <a:latin typeface="Courier New" panose="02070309020205020404" pitchFamily="49" charset="0"/>
                <a:ea typeface="宋体" panose="02010600030101010101" pitchFamily="2" charset="-122"/>
                <a:cs typeface="Courier New" panose="02070309020205020404" pitchFamily="49" charset="0"/>
              </a:rPr>
              <a:t>m[i][j]</a:t>
            </a:r>
            <a:r>
              <a:rPr lang="en-US" altLang="zh-CN">
                <a:ea typeface="宋体" panose="02010600030101010101" pitchFamily="2" charset="-122"/>
              </a:rPr>
              <a:t>.</a:t>
            </a:r>
          </a:p>
          <a:p>
            <a:r>
              <a:rPr lang="en-US" altLang="zh-CN">
                <a:ea typeface="宋体" panose="02010600030101010101" pitchFamily="2" charset="-122"/>
              </a:rPr>
              <a:t>The expression </a:t>
            </a:r>
            <a:r>
              <a:rPr lang="en-US" altLang="zh-CN">
                <a:latin typeface="Courier New" panose="02070309020205020404" pitchFamily="49" charset="0"/>
                <a:ea typeface="宋体" panose="02010600030101010101" pitchFamily="2" charset="-122"/>
                <a:cs typeface="Courier New" panose="02070309020205020404" pitchFamily="49" charset="0"/>
              </a:rPr>
              <a:t>m[i]</a:t>
            </a:r>
            <a:r>
              <a:rPr lang="en-US" altLang="zh-CN">
                <a:ea typeface="宋体" panose="02010600030101010101" pitchFamily="2" charset="-122"/>
              </a:rPr>
              <a:t> designates row </a:t>
            </a:r>
            <a:r>
              <a:rPr lang="en-US" altLang="zh-CN">
                <a:latin typeface="Courier New" panose="02070309020205020404" pitchFamily="49" charset="0"/>
                <a:ea typeface="宋体" panose="02010600030101010101" pitchFamily="2" charset="-122"/>
                <a:cs typeface="Courier New" panose="02070309020205020404" pitchFamily="49" charset="0"/>
              </a:rPr>
              <a:t>i</a:t>
            </a:r>
            <a:r>
              <a:rPr lang="en-US" altLang="zh-CN">
                <a:ea typeface="宋体" panose="02010600030101010101" pitchFamily="2" charset="-122"/>
              </a:rPr>
              <a:t> of </a:t>
            </a:r>
            <a:r>
              <a:rPr lang="en-US" altLang="zh-CN">
                <a:latin typeface="Courier New" panose="02070309020205020404" pitchFamily="49" charset="0"/>
                <a:ea typeface="宋体" panose="02010600030101010101" pitchFamily="2" charset="-122"/>
                <a:cs typeface="Courier New" panose="02070309020205020404" pitchFamily="49" charset="0"/>
              </a:rPr>
              <a:t>m</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cs typeface="Courier New" panose="02070309020205020404" pitchFamily="49" charset="0"/>
              </a:rPr>
              <a:t>m[i][j]</a:t>
            </a:r>
            <a:r>
              <a:rPr lang="en-US" altLang="zh-CN">
                <a:ea typeface="宋体" panose="02010600030101010101" pitchFamily="2" charset="-122"/>
              </a:rPr>
              <a:t> then selects element </a:t>
            </a:r>
            <a:r>
              <a:rPr lang="en-US" altLang="zh-CN">
                <a:latin typeface="Courier New" panose="02070309020205020404" pitchFamily="49" charset="0"/>
                <a:ea typeface="宋体" panose="02010600030101010101" pitchFamily="2" charset="-122"/>
                <a:cs typeface="Courier New" panose="02070309020205020404" pitchFamily="49" charset="0"/>
              </a:rPr>
              <a:t>j</a:t>
            </a:r>
            <a:r>
              <a:rPr lang="en-US" altLang="zh-CN">
                <a:ea typeface="宋体" panose="02010600030101010101" pitchFamily="2" charset="-122"/>
              </a:rPr>
              <a:t> in this row.</a:t>
            </a:r>
          </a:p>
          <a:p>
            <a:r>
              <a:rPr lang="en-US" altLang="zh-CN">
                <a:ea typeface="宋体" panose="02010600030101010101" pitchFamily="2" charset="-122"/>
              </a:rPr>
              <a:t>Resist the temptation to write </a:t>
            </a:r>
            <a:r>
              <a:rPr lang="en-US" altLang="zh-CN">
                <a:latin typeface="Courier New" panose="02070309020205020404" pitchFamily="49" charset="0"/>
                <a:ea typeface="宋体" panose="02010600030101010101" pitchFamily="2" charset="-122"/>
                <a:cs typeface="Courier New" panose="02070309020205020404" pitchFamily="49" charset="0"/>
              </a:rPr>
              <a:t>m[i,j]</a:t>
            </a:r>
            <a:r>
              <a:rPr lang="en-US" altLang="zh-CN">
                <a:ea typeface="宋体" panose="02010600030101010101" pitchFamily="2" charset="-122"/>
              </a:rPr>
              <a:t> instead of </a:t>
            </a:r>
            <a:r>
              <a:rPr lang="en-US" altLang="zh-CN">
                <a:latin typeface="Courier New" panose="02070309020205020404" pitchFamily="49" charset="0"/>
                <a:ea typeface="宋体" panose="02010600030101010101" pitchFamily="2" charset="-122"/>
                <a:cs typeface="Courier New" panose="02070309020205020404" pitchFamily="49" charset="0"/>
              </a:rPr>
              <a:t>m[i][j]</a:t>
            </a:r>
            <a:r>
              <a:rPr lang="en-US" altLang="zh-CN">
                <a:ea typeface="宋体" panose="02010600030101010101" pitchFamily="2" charset="-122"/>
              </a:rPr>
              <a:t>.</a:t>
            </a:r>
          </a:p>
          <a:p>
            <a:r>
              <a:rPr lang="en-US" altLang="zh-CN">
                <a:ea typeface="宋体" panose="02010600030101010101" pitchFamily="2" charset="-122"/>
              </a:rPr>
              <a:t>C treats the comma as an operator in this context, so </a:t>
            </a:r>
            <a:r>
              <a:rPr lang="en-US" altLang="zh-CN">
                <a:latin typeface="Courier New" panose="02070309020205020404" pitchFamily="49" charset="0"/>
                <a:ea typeface="宋体" panose="02010600030101010101" pitchFamily="2" charset="-122"/>
                <a:cs typeface="Courier New" panose="02070309020205020404" pitchFamily="49" charset="0"/>
              </a:rPr>
              <a:t>m[i,j]</a:t>
            </a:r>
            <a:r>
              <a:rPr lang="en-US" altLang="zh-CN">
                <a:ea typeface="宋体" panose="02010600030101010101" pitchFamily="2" charset="-122"/>
              </a:rPr>
              <a:t> is the same as </a:t>
            </a:r>
            <a:r>
              <a:rPr lang="en-US" altLang="zh-CN">
                <a:latin typeface="Courier New" panose="02070309020205020404" pitchFamily="49" charset="0"/>
                <a:ea typeface="宋体" panose="02010600030101010101" pitchFamily="2" charset="-122"/>
                <a:cs typeface="Courier New" panose="02070309020205020404" pitchFamily="49" charset="0"/>
              </a:rPr>
              <a:t>m[j]</a:t>
            </a:r>
            <a:r>
              <a:rPr lang="en-US" altLang="zh-CN">
                <a:ea typeface="宋体" panose="02010600030101010101" pitchFamily="2" charset="-122"/>
              </a:rPr>
              <a:t>.</a:t>
            </a:r>
          </a:p>
        </p:txBody>
      </p:sp>
      <p:sp>
        <p:nvSpPr>
          <p:cNvPr id="4" name="Footer Placeholder 3">
            <a:extLst>
              <a:ext uri="{FF2B5EF4-FFF2-40B4-BE49-F238E27FC236}">
                <a16:creationId xmlns:a16="http://schemas.microsoft.com/office/drawing/2014/main" id="{46318A48-2DC8-93F5-6635-E7B65F04D3AA}"/>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CF2FCB5-0449-10BB-0664-01879361335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64A4A2-2213-AF4D-8708-CC2D8AB7A935}" type="slidenum">
              <a:rPr lang="en-US" altLang="zh-CN" sz="1200">
                <a:latin typeface="Arial" panose="020B0604020202020204" pitchFamily="34" charset="0"/>
              </a:rPr>
              <a:pPr/>
              <a:t>35</a:t>
            </a:fld>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CA5ED7C3-21DA-444F-C056-FC3265D57C3E}"/>
              </a:ext>
            </a:extLst>
          </p:cNvPr>
          <p:cNvSpPr>
            <a:spLocks noGrp="1"/>
          </p:cNvSpPr>
          <p:nvPr>
            <p:ph type="title"/>
          </p:nvPr>
        </p:nvSpPr>
        <p:spPr/>
        <p:txBody>
          <a:bodyPr/>
          <a:lstStyle/>
          <a:p>
            <a:r>
              <a:rPr lang="en-US" altLang="zh-CN">
                <a:ea typeface="宋体" panose="02010600030101010101" pitchFamily="2" charset="-122"/>
              </a:rPr>
              <a:t>Multidimensional Arrays</a:t>
            </a:r>
          </a:p>
        </p:txBody>
      </p:sp>
      <p:sp>
        <p:nvSpPr>
          <p:cNvPr id="49155" name="Content Placeholder 2">
            <a:extLst>
              <a:ext uri="{FF2B5EF4-FFF2-40B4-BE49-F238E27FC236}">
                <a16:creationId xmlns:a16="http://schemas.microsoft.com/office/drawing/2014/main" id="{4A42E650-9C84-36E8-FE84-D6A92D8E2543}"/>
              </a:ext>
            </a:extLst>
          </p:cNvPr>
          <p:cNvSpPr>
            <a:spLocks noGrp="1"/>
          </p:cNvSpPr>
          <p:nvPr>
            <p:ph idx="1"/>
          </p:nvPr>
        </p:nvSpPr>
        <p:spPr/>
        <p:txBody>
          <a:bodyPr/>
          <a:lstStyle/>
          <a:p>
            <a:r>
              <a:rPr lang="en-US" altLang="zh-CN">
                <a:ea typeface="宋体" panose="02010600030101010101" pitchFamily="2" charset="-122"/>
              </a:rPr>
              <a:t>Although we visualize two-dimensional arrays as tables, that’s not the way they’re actually stored in computer memory.</a:t>
            </a:r>
          </a:p>
          <a:p>
            <a:r>
              <a:rPr lang="en-US" altLang="zh-CN">
                <a:ea typeface="宋体" panose="02010600030101010101" pitchFamily="2" charset="-122"/>
              </a:rPr>
              <a:t>C stores arrays in </a:t>
            </a:r>
            <a:r>
              <a:rPr lang="en-US" altLang="zh-CN" b="1" i="1">
                <a:ea typeface="宋体" panose="02010600030101010101" pitchFamily="2" charset="-122"/>
              </a:rPr>
              <a:t>row-major order,</a:t>
            </a:r>
            <a:r>
              <a:rPr lang="en-US" altLang="zh-CN">
                <a:ea typeface="宋体" panose="02010600030101010101" pitchFamily="2" charset="-122"/>
              </a:rPr>
              <a:t> with row 0 first, then row 1, and so forth.</a:t>
            </a:r>
          </a:p>
          <a:p>
            <a:r>
              <a:rPr lang="en-US" altLang="zh-CN">
                <a:ea typeface="宋体" panose="02010600030101010101" pitchFamily="2" charset="-122"/>
              </a:rPr>
              <a:t>How the </a:t>
            </a:r>
            <a:r>
              <a:rPr lang="en-US" altLang="zh-CN">
                <a:latin typeface="Courier New" panose="02070309020205020404" pitchFamily="49" charset="0"/>
                <a:ea typeface="宋体" panose="02010600030101010101" pitchFamily="2" charset="-122"/>
                <a:cs typeface="Courier New" panose="02070309020205020404" pitchFamily="49" charset="0"/>
              </a:rPr>
              <a:t>m</a:t>
            </a:r>
            <a:r>
              <a:rPr lang="en-US" altLang="zh-CN">
                <a:ea typeface="宋体" panose="02010600030101010101" pitchFamily="2" charset="-122"/>
              </a:rPr>
              <a:t> array is stored:</a:t>
            </a:r>
          </a:p>
        </p:txBody>
      </p:sp>
      <p:sp>
        <p:nvSpPr>
          <p:cNvPr id="4" name="Footer Placeholder 3">
            <a:extLst>
              <a:ext uri="{FF2B5EF4-FFF2-40B4-BE49-F238E27FC236}">
                <a16:creationId xmlns:a16="http://schemas.microsoft.com/office/drawing/2014/main" id="{B1DBEDD1-FA8C-E9B3-FC1A-0D7499D0EC6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071ACCD-4145-78A8-B240-062A1A56C24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2E59FA-BA15-F24D-B619-433EAAD6A59E}" type="slidenum">
              <a:rPr lang="en-US" altLang="zh-CN" sz="1200">
                <a:latin typeface="Arial" panose="020B0604020202020204" pitchFamily="34" charset="0"/>
              </a:rPr>
              <a:pPr/>
              <a:t>36</a:t>
            </a:fld>
            <a:endParaRPr lang="en-US" altLang="zh-CN" sz="1800"/>
          </a:p>
        </p:txBody>
      </p:sp>
      <p:pic>
        <p:nvPicPr>
          <p:cNvPr id="49158" name="Picture 5" descr="c8-2-2.GIF">
            <a:extLst>
              <a:ext uri="{FF2B5EF4-FFF2-40B4-BE49-F238E27FC236}">
                <a16:creationId xmlns:a16="http://schemas.microsoft.com/office/drawing/2014/main" id="{81F54541-327F-057E-6B62-BE56F59F64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3400" y="4470400"/>
            <a:ext cx="5456238"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43DC94E2-0706-E226-0DD9-5CF5BDB9968C}"/>
              </a:ext>
            </a:extLst>
          </p:cNvPr>
          <p:cNvSpPr>
            <a:spLocks noGrp="1"/>
          </p:cNvSpPr>
          <p:nvPr>
            <p:ph type="title"/>
          </p:nvPr>
        </p:nvSpPr>
        <p:spPr/>
        <p:txBody>
          <a:bodyPr/>
          <a:lstStyle/>
          <a:p>
            <a:r>
              <a:rPr lang="en-US" altLang="zh-CN">
                <a:ea typeface="宋体" panose="02010600030101010101" pitchFamily="2" charset="-122"/>
              </a:rPr>
              <a:t>Multidimensional Arrays</a:t>
            </a:r>
          </a:p>
        </p:txBody>
      </p:sp>
      <p:sp>
        <p:nvSpPr>
          <p:cNvPr id="50179" name="Content Placeholder 2">
            <a:extLst>
              <a:ext uri="{FF2B5EF4-FFF2-40B4-BE49-F238E27FC236}">
                <a16:creationId xmlns:a16="http://schemas.microsoft.com/office/drawing/2014/main" id="{B005CDA5-A839-C0C7-D533-0E4F9449071A}"/>
              </a:ext>
            </a:extLst>
          </p:cNvPr>
          <p:cNvSpPr>
            <a:spLocks noGrp="1"/>
          </p:cNvSpPr>
          <p:nvPr>
            <p:ph idx="1"/>
          </p:nvPr>
        </p:nvSpPr>
        <p:spPr/>
        <p:txBody>
          <a:bodyPr/>
          <a:lstStyle/>
          <a:p>
            <a:r>
              <a:rPr lang="en-US" altLang="zh-CN" sz="2400">
                <a:ea typeface="宋体" panose="02010600030101010101" pitchFamily="2" charset="-122"/>
              </a:rPr>
              <a:t>Nested </a:t>
            </a:r>
            <a:r>
              <a:rPr lang="en-US" altLang="zh-CN" sz="2400">
                <a:latin typeface="Courier New" panose="02070309020205020404" pitchFamily="49" charset="0"/>
                <a:ea typeface="宋体" panose="02010600030101010101" pitchFamily="2" charset="-122"/>
                <a:cs typeface="Courier New" panose="02070309020205020404" pitchFamily="49" charset="0"/>
              </a:rPr>
              <a:t>for</a:t>
            </a:r>
            <a:r>
              <a:rPr lang="en-US" altLang="zh-CN" sz="2400">
                <a:ea typeface="宋体" panose="02010600030101010101" pitchFamily="2" charset="-122"/>
              </a:rPr>
              <a:t> loops are ideal for processing multidimensional arrays.</a:t>
            </a:r>
          </a:p>
          <a:p>
            <a:r>
              <a:rPr lang="en-US" altLang="zh-CN" sz="2400">
                <a:ea typeface="宋体" panose="02010600030101010101" pitchFamily="2" charset="-122"/>
              </a:rPr>
              <a:t>Consider the problem of initializing an array for use as an identity matrix. A pair of nested </a:t>
            </a:r>
            <a:r>
              <a:rPr lang="en-US" altLang="zh-CN" sz="2400">
                <a:latin typeface="Courier New" panose="02070309020205020404" pitchFamily="49" charset="0"/>
                <a:ea typeface="宋体" panose="02010600030101010101" pitchFamily="2" charset="-122"/>
                <a:cs typeface="Courier New" panose="02070309020205020404" pitchFamily="49" charset="0"/>
              </a:rPr>
              <a:t>for</a:t>
            </a:r>
            <a:r>
              <a:rPr lang="en-US" altLang="zh-CN" sz="2400">
                <a:ea typeface="宋体" panose="02010600030101010101" pitchFamily="2" charset="-122"/>
              </a:rPr>
              <a:t> loops is perfect:</a:t>
            </a:r>
          </a:p>
          <a:p>
            <a:pPr>
              <a:lnSpc>
                <a:spcPct val="70000"/>
              </a:lnSpc>
              <a:spcBef>
                <a:spcPts val="10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#define N 10</a:t>
            </a:r>
          </a:p>
          <a:p>
            <a:pPr>
              <a:lnSpc>
                <a:spcPct val="7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lnSpc>
                <a:spcPct val="70000"/>
              </a:lnSpc>
              <a:spcBef>
                <a:spcPts val="5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double ident[N][N];</a:t>
            </a:r>
          </a:p>
          <a:p>
            <a:pPr>
              <a:lnSpc>
                <a:spcPct val="70000"/>
              </a:lnSpc>
              <a:spcBef>
                <a:spcPts val="5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 row, col;</a:t>
            </a:r>
          </a:p>
          <a:p>
            <a:pPr>
              <a:lnSpc>
                <a:spcPct val="7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lnSpc>
                <a:spcPct val="70000"/>
              </a:lnSpc>
              <a:spcBef>
                <a:spcPts val="5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for (row = 0; row &lt; N; row++)</a:t>
            </a:r>
          </a:p>
          <a:p>
            <a:pPr>
              <a:lnSpc>
                <a:spcPct val="70000"/>
              </a:lnSpc>
              <a:spcBef>
                <a:spcPts val="5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for (col = 0; col &lt; N; col++)</a:t>
            </a:r>
          </a:p>
          <a:p>
            <a:pPr>
              <a:lnSpc>
                <a:spcPct val="70000"/>
              </a:lnSpc>
              <a:spcBef>
                <a:spcPts val="5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if (row == col)</a:t>
            </a:r>
          </a:p>
          <a:p>
            <a:pPr>
              <a:lnSpc>
                <a:spcPct val="70000"/>
              </a:lnSpc>
              <a:spcBef>
                <a:spcPts val="5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ident[row][col] = 1.0;</a:t>
            </a:r>
          </a:p>
          <a:p>
            <a:pPr>
              <a:lnSpc>
                <a:spcPct val="70000"/>
              </a:lnSpc>
              <a:spcBef>
                <a:spcPts val="5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else</a:t>
            </a:r>
          </a:p>
          <a:p>
            <a:pPr>
              <a:lnSpc>
                <a:spcPct val="70000"/>
              </a:lnSpc>
              <a:spcBef>
                <a:spcPts val="5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ident[row][col] = 0.0;</a:t>
            </a:r>
          </a:p>
        </p:txBody>
      </p:sp>
      <p:sp>
        <p:nvSpPr>
          <p:cNvPr id="4" name="Footer Placeholder 3">
            <a:extLst>
              <a:ext uri="{FF2B5EF4-FFF2-40B4-BE49-F238E27FC236}">
                <a16:creationId xmlns:a16="http://schemas.microsoft.com/office/drawing/2014/main" id="{8C47EC25-5802-C719-2040-4B557256E7FA}"/>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DFAAB94C-DE99-2CB3-7432-E72A9C29FA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360D63-7528-5845-A853-139298260A26}" type="slidenum">
              <a:rPr lang="en-US" altLang="zh-CN" sz="1200">
                <a:latin typeface="Arial" panose="020B0604020202020204" pitchFamily="34" charset="0"/>
              </a:rPr>
              <a:pPr/>
              <a:t>37</a:t>
            </a:fld>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0048AE5F-8A05-4D4D-3E7B-A3480A90A41D}"/>
              </a:ext>
            </a:extLst>
          </p:cNvPr>
          <p:cNvSpPr>
            <a:spLocks noGrp="1"/>
          </p:cNvSpPr>
          <p:nvPr>
            <p:ph type="title"/>
          </p:nvPr>
        </p:nvSpPr>
        <p:spPr/>
        <p:txBody>
          <a:bodyPr/>
          <a:lstStyle/>
          <a:p>
            <a:r>
              <a:rPr lang="en-US" altLang="zh-CN">
                <a:ea typeface="宋体" panose="02010600030101010101" pitchFamily="2" charset="-122"/>
              </a:rPr>
              <a:t>Initializing a Multidimensional Array</a:t>
            </a:r>
          </a:p>
        </p:txBody>
      </p:sp>
      <p:sp>
        <p:nvSpPr>
          <p:cNvPr id="51203" name="Content Placeholder 2">
            <a:extLst>
              <a:ext uri="{FF2B5EF4-FFF2-40B4-BE49-F238E27FC236}">
                <a16:creationId xmlns:a16="http://schemas.microsoft.com/office/drawing/2014/main" id="{2F68A2BA-B96A-AF89-7266-0B4FD8D00045}"/>
              </a:ext>
            </a:extLst>
          </p:cNvPr>
          <p:cNvSpPr>
            <a:spLocks noGrp="1"/>
          </p:cNvSpPr>
          <p:nvPr>
            <p:ph idx="1"/>
          </p:nvPr>
        </p:nvSpPr>
        <p:spPr/>
        <p:txBody>
          <a:bodyPr/>
          <a:lstStyle/>
          <a:p>
            <a:r>
              <a:rPr lang="en-US" altLang="zh-CN">
                <a:ea typeface="宋体" panose="02010600030101010101" pitchFamily="2" charset="-122"/>
              </a:rPr>
              <a:t>We can create an initializer for a two-dimensional array by nesting one-dimensional initializers:</a:t>
            </a:r>
          </a:p>
          <a:p>
            <a:pPr>
              <a:lnSpc>
                <a:spcPct val="80000"/>
              </a:lnSpc>
              <a:spcBef>
                <a:spcPts val="12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int m[5][9] = {{1, 1, 1, 1, 1, 0, 1, 1, 1},</a:t>
            </a:r>
          </a:p>
          <a:p>
            <a:pPr>
              <a:lnSpc>
                <a:spcPct val="80000"/>
              </a:lnSpc>
              <a:spcBef>
                <a:spcPts val="6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{0, 1, 0, 1, 0, 1, 0, 1, 0},</a:t>
            </a:r>
          </a:p>
          <a:p>
            <a:pPr>
              <a:lnSpc>
                <a:spcPct val="80000"/>
              </a:lnSpc>
              <a:spcBef>
                <a:spcPts val="6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{0, 1, 0, 1, 1, 0, 0, 1, 0},</a:t>
            </a:r>
          </a:p>
          <a:p>
            <a:pPr>
              <a:lnSpc>
                <a:spcPct val="80000"/>
              </a:lnSpc>
              <a:spcBef>
                <a:spcPts val="6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{1, 1, 0, 1, 0, 0, 0, 1, 0},</a:t>
            </a:r>
          </a:p>
          <a:p>
            <a:pPr>
              <a:lnSpc>
                <a:spcPct val="80000"/>
              </a:lnSpc>
              <a:spcBef>
                <a:spcPts val="6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{1, 1, 0, 1, 0, 0, 1, 1, 1}};</a:t>
            </a:r>
          </a:p>
          <a:p>
            <a:r>
              <a:rPr lang="en-US" altLang="zh-CN">
                <a:ea typeface="宋体" panose="02010600030101010101" pitchFamily="2" charset="-122"/>
              </a:rPr>
              <a:t>Initializers for higher-dimensional arrays are constructed in a similar fashion.</a:t>
            </a:r>
          </a:p>
          <a:p>
            <a:r>
              <a:rPr lang="en-US" altLang="zh-CN">
                <a:ea typeface="宋体" panose="02010600030101010101" pitchFamily="2" charset="-122"/>
              </a:rPr>
              <a:t>C provides a variety of ways to abbreviate initializers for multidimensional arrays</a:t>
            </a:r>
          </a:p>
        </p:txBody>
      </p:sp>
      <p:sp>
        <p:nvSpPr>
          <p:cNvPr id="4" name="Footer Placeholder 3">
            <a:extLst>
              <a:ext uri="{FF2B5EF4-FFF2-40B4-BE49-F238E27FC236}">
                <a16:creationId xmlns:a16="http://schemas.microsoft.com/office/drawing/2014/main" id="{67AAD930-BE6B-0584-F83F-055AE165DC02}"/>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7AAB62F-10C7-0CC9-7E38-D9E1FCE6595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30C495-C326-0346-8F18-18B388E8EC45}" type="slidenum">
              <a:rPr lang="en-US" altLang="zh-CN" sz="1200">
                <a:latin typeface="Arial" panose="020B0604020202020204" pitchFamily="34" charset="0"/>
              </a:rPr>
              <a:pPr/>
              <a:t>38</a:t>
            </a:fld>
            <a:endParaRPr lang="en-US" altLang="zh-CN"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2536C553-9C9B-4A74-9D70-9433662C2E0E}"/>
              </a:ext>
            </a:extLst>
          </p:cNvPr>
          <p:cNvSpPr>
            <a:spLocks noGrp="1"/>
          </p:cNvSpPr>
          <p:nvPr>
            <p:ph type="title"/>
          </p:nvPr>
        </p:nvSpPr>
        <p:spPr/>
        <p:txBody>
          <a:bodyPr/>
          <a:lstStyle/>
          <a:p>
            <a:r>
              <a:rPr lang="en-US" altLang="zh-CN">
                <a:ea typeface="宋体" panose="02010600030101010101" pitchFamily="2" charset="-122"/>
              </a:rPr>
              <a:t>Initializing a Multidimensional Array</a:t>
            </a:r>
          </a:p>
        </p:txBody>
      </p:sp>
      <p:sp>
        <p:nvSpPr>
          <p:cNvPr id="52227" name="Content Placeholder 2">
            <a:extLst>
              <a:ext uri="{FF2B5EF4-FFF2-40B4-BE49-F238E27FC236}">
                <a16:creationId xmlns:a16="http://schemas.microsoft.com/office/drawing/2014/main" id="{68DC55B9-E6A5-75DC-7979-690D13AE58E6}"/>
              </a:ext>
            </a:extLst>
          </p:cNvPr>
          <p:cNvSpPr>
            <a:spLocks noGrp="1"/>
          </p:cNvSpPr>
          <p:nvPr>
            <p:ph idx="1"/>
          </p:nvPr>
        </p:nvSpPr>
        <p:spPr/>
        <p:txBody>
          <a:bodyPr/>
          <a:lstStyle/>
          <a:p>
            <a:r>
              <a:rPr lang="en-US" altLang="zh-CN">
                <a:ea typeface="宋体" panose="02010600030101010101" pitchFamily="2" charset="-122"/>
              </a:rPr>
              <a:t>If an initializer isn’t large enough to fill a multidimensional array, the remaining elements are given the value 0.</a:t>
            </a:r>
          </a:p>
          <a:p>
            <a:r>
              <a:rPr lang="en-US" altLang="zh-CN">
                <a:ea typeface="宋体" panose="02010600030101010101" pitchFamily="2" charset="-122"/>
              </a:rPr>
              <a:t>The following initializer fills only the first three rows of </a:t>
            </a:r>
            <a:r>
              <a:rPr lang="en-US" altLang="zh-CN">
                <a:latin typeface="Courier New" panose="02070309020205020404" pitchFamily="49" charset="0"/>
                <a:ea typeface="宋体" panose="02010600030101010101" pitchFamily="2" charset="-122"/>
                <a:cs typeface="Courier New" panose="02070309020205020404" pitchFamily="49" charset="0"/>
              </a:rPr>
              <a:t>m</a:t>
            </a:r>
            <a:r>
              <a:rPr lang="en-US" altLang="zh-CN">
                <a:ea typeface="宋体" panose="02010600030101010101" pitchFamily="2" charset="-122"/>
              </a:rPr>
              <a:t>; the last two rows will contain zeros:</a:t>
            </a:r>
          </a:p>
          <a:p>
            <a:pPr>
              <a:lnSpc>
                <a:spcPct val="80000"/>
              </a:lnSpc>
              <a:spcBef>
                <a:spcPts val="12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int m[5][9] = {{1, 1, 1, 1, 1, 0, 1, 1, 1},</a:t>
            </a:r>
          </a:p>
          <a:p>
            <a:pPr>
              <a:lnSpc>
                <a:spcPct val="80000"/>
              </a:lnSpc>
              <a:spcBef>
                <a:spcPts val="6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{0, 1, 0, 1, 0, 1, 0, 1, 0},</a:t>
            </a:r>
          </a:p>
          <a:p>
            <a:pPr>
              <a:lnSpc>
                <a:spcPct val="80000"/>
              </a:lnSpc>
              <a:spcBef>
                <a:spcPts val="6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{0, 1, 0, 1, 1, 0, 0, 1, 0}};</a:t>
            </a:r>
          </a:p>
        </p:txBody>
      </p:sp>
      <p:sp>
        <p:nvSpPr>
          <p:cNvPr id="4" name="Footer Placeholder 3">
            <a:extLst>
              <a:ext uri="{FF2B5EF4-FFF2-40B4-BE49-F238E27FC236}">
                <a16:creationId xmlns:a16="http://schemas.microsoft.com/office/drawing/2014/main" id="{0CA1B0C9-5078-E9C5-DE6E-5071DA73205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BEDA7A1-279D-1181-3094-BA45C3CB299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CFC19B-03CE-C647-94EA-B955F29EE1AE}" type="slidenum">
              <a:rPr lang="en-US" altLang="zh-CN" sz="1200">
                <a:latin typeface="Arial" panose="020B0604020202020204" pitchFamily="34" charset="0"/>
              </a:rPr>
              <a:pPr/>
              <a:t>39</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7A39328-D25D-B782-8D5D-C8BA75B34500}"/>
              </a:ext>
            </a:extLst>
          </p:cNvPr>
          <p:cNvSpPr>
            <a:spLocks noGrp="1"/>
          </p:cNvSpPr>
          <p:nvPr>
            <p:ph type="title"/>
          </p:nvPr>
        </p:nvSpPr>
        <p:spPr/>
        <p:txBody>
          <a:bodyPr/>
          <a:lstStyle/>
          <a:p>
            <a:r>
              <a:rPr lang="en-US" altLang="zh-CN">
                <a:ea typeface="宋体" panose="02010600030101010101" pitchFamily="2" charset="-122"/>
              </a:rPr>
              <a:t>One-Dimensional Arrays</a:t>
            </a:r>
          </a:p>
        </p:txBody>
      </p:sp>
      <p:sp>
        <p:nvSpPr>
          <p:cNvPr id="16387" name="Content Placeholder 2">
            <a:extLst>
              <a:ext uri="{FF2B5EF4-FFF2-40B4-BE49-F238E27FC236}">
                <a16:creationId xmlns:a16="http://schemas.microsoft.com/office/drawing/2014/main" id="{8F4422DD-A712-C361-30D1-23CBDAE31A05}"/>
              </a:ext>
            </a:extLst>
          </p:cNvPr>
          <p:cNvSpPr>
            <a:spLocks noGrp="1"/>
          </p:cNvSpPr>
          <p:nvPr>
            <p:ph idx="1"/>
          </p:nvPr>
        </p:nvSpPr>
        <p:spPr/>
        <p:txBody>
          <a:bodyPr/>
          <a:lstStyle/>
          <a:p>
            <a:r>
              <a:rPr lang="en-US" altLang="zh-CN">
                <a:ea typeface="宋体" panose="02010600030101010101" pitchFamily="2" charset="-122"/>
              </a:rPr>
              <a:t>To declare an array, we must specify the </a:t>
            </a:r>
            <a:r>
              <a:rPr lang="en-US" altLang="zh-CN" i="1">
                <a:ea typeface="宋体" panose="02010600030101010101" pitchFamily="2" charset="-122"/>
              </a:rPr>
              <a:t>type</a:t>
            </a:r>
            <a:r>
              <a:rPr lang="en-US" altLang="zh-CN">
                <a:ea typeface="宋体" panose="02010600030101010101" pitchFamily="2" charset="-122"/>
              </a:rPr>
              <a:t> of the array’s elements and the </a:t>
            </a:r>
            <a:r>
              <a:rPr lang="en-US" altLang="zh-CN" i="1">
                <a:ea typeface="宋体" panose="02010600030101010101" pitchFamily="2" charset="-122"/>
              </a:rPr>
              <a:t>number</a:t>
            </a:r>
            <a:r>
              <a:rPr lang="en-US" altLang="zh-CN">
                <a:ea typeface="宋体" panose="02010600030101010101" pitchFamily="2" charset="-122"/>
              </a:rPr>
              <a:t> of elements:</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a[10];</a:t>
            </a:r>
          </a:p>
          <a:p>
            <a:r>
              <a:rPr lang="en-US" altLang="zh-CN">
                <a:ea typeface="宋体" panose="02010600030101010101" pitchFamily="2" charset="-122"/>
              </a:rPr>
              <a:t>The elements may be of any type; the length of the array can be any (integer) constant expression.</a:t>
            </a:r>
          </a:p>
          <a:p>
            <a:r>
              <a:rPr lang="en-US" altLang="zh-CN">
                <a:ea typeface="宋体" panose="02010600030101010101" pitchFamily="2" charset="-122"/>
              </a:rPr>
              <a:t>Using a macro to define the length of an array is an excellent practice: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#define N 10</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a[N];</a:t>
            </a:r>
          </a:p>
        </p:txBody>
      </p:sp>
      <p:sp>
        <p:nvSpPr>
          <p:cNvPr id="4" name="Footer Placeholder 3">
            <a:extLst>
              <a:ext uri="{FF2B5EF4-FFF2-40B4-BE49-F238E27FC236}">
                <a16:creationId xmlns:a16="http://schemas.microsoft.com/office/drawing/2014/main" id="{CAB077EC-37C7-C43E-DB7B-8E0F3B48609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C8EB384-BF9A-3F16-6859-7E4FE7CE54F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C94731-743C-2C43-A26F-18A5DAA93566}" type="slidenum">
              <a:rPr lang="en-US" altLang="zh-CN" sz="1200">
                <a:latin typeface="Arial" panose="020B0604020202020204" pitchFamily="34" charset="0"/>
              </a:rPr>
              <a:pPr/>
              <a:t>4</a:t>
            </a:fld>
            <a:endParaRPr lang="en-US" altLang="zh-CN"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827A321E-E1AE-A328-C866-B141E7C214BA}"/>
              </a:ext>
            </a:extLst>
          </p:cNvPr>
          <p:cNvSpPr>
            <a:spLocks noGrp="1"/>
          </p:cNvSpPr>
          <p:nvPr>
            <p:ph type="title"/>
          </p:nvPr>
        </p:nvSpPr>
        <p:spPr/>
        <p:txBody>
          <a:bodyPr/>
          <a:lstStyle/>
          <a:p>
            <a:r>
              <a:rPr lang="en-US" altLang="zh-CN">
                <a:ea typeface="宋体" panose="02010600030101010101" pitchFamily="2" charset="-122"/>
              </a:rPr>
              <a:t>Initializing a Multidimensional Array</a:t>
            </a:r>
          </a:p>
        </p:txBody>
      </p:sp>
      <p:sp>
        <p:nvSpPr>
          <p:cNvPr id="53251" name="Content Placeholder 2">
            <a:extLst>
              <a:ext uri="{FF2B5EF4-FFF2-40B4-BE49-F238E27FC236}">
                <a16:creationId xmlns:a16="http://schemas.microsoft.com/office/drawing/2014/main" id="{B779DC14-4E02-BBDA-FC0B-094A7A964C21}"/>
              </a:ext>
            </a:extLst>
          </p:cNvPr>
          <p:cNvSpPr>
            <a:spLocks noGrp="1"/>
          </p:cNvSpPr>
          <p:nvPr>
            <p:ph idx="1"/>
          </p:nvPr>
        </p:nvSpPr>
        <p:spPr/>
        <p:txBody>
          <a:bodyPr/>
          <a:lstStyle/>
          <a:p>
            <a:r>
              <a:rPr lang="en-US" altLang="zh-CN">
                <a:ea typeface="宋体" panose="02010600030101010101" pitchFamily="2" charset="-122"/>
              </a:rPr>
              <a:t>If an inner list isn’t long enough to fill a row, the remaining elements in the row are initialized to 0:</a:t>
            </a:r>
          </a:p>
          <a:p>
            <a:pPr>
              <a:lnSpc>
                <a:spcPct val="80000"/>
              </a:lnSpc>
              <a:spcBef>
                <a:spcPts val="12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int m[5][9] = {{1, 1, 1, 1, 1, 0, 1, 1, 1},</a:t>
            </a:r>
          </a:p>
          <a:p>
            <a:pPr>
              <a:lnSpc>
                <a:spcPct val="80000"/>
              </a:lnSpc>
              <a:spcBef>
                <a:spcPts val="6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{0, 1, 0, 1, 0, 1, 0, 1},</a:t>
            </a:r>
          </a:p>
          <a:p>
            <a:pPr>
              <a:lnSpc>
                <a:spcPct val="80000"/>
              </a:lnSpc>
              <a:spcBef>
                <a:spcPts val="6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{0, 1, 0, 1, 1, 0, 0, 1},</a:t>
            </a:r>
          </a:p>
          <a:p>
            <a:pPr>
              <a:lnSpc>
                <a:spcPct val="80000"/>
              </a:lnSpc>
              <a:spcBef>
                <a:spcPts val="6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{1, 1, 0, 1, 0, 0, 0, 1},</a:t>
            </a:r>
          </a:p>
          <a:p>
            <a:pPr>
              <a:lnSpc>
                <a:spcPct val="80000"/>
              </a:lnSpc>
              <a:spcBef>
                <a:spcPts val="6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{1, 1, 0, 1, 0, 0, 1, 1, 1}};</a:t>
            </a:r>
          </a:p>
        </p:txBody>
      </p:sp>
      <p:sp>
        <p:nvSpPr>
          <p:cNvPr id="4" name="Footer Placeholder 3">
            <a:extLst>
              <a:ext uri="{FF2B5EF4-FFF2-40B4-BE49-F238E27FC236}">
                <a16:creationId xmlns:a16="http://schemas.microsoft.com/office/drawing/2014/main" id="{0C19DA7C-9B58-9ABA-F176-D24F2DD324E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A8990C6-9010-D7D7-FA97-36D657D6AC4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8DEEAC-701A-E444-8B4F-62AB8129FA57}" type="slidenum">
              <a:rPr lang="en-US" altLang="zh-CN" sz="1200">
                <a:latin typeface="Arial" panose="020B0604020202020204" pitchFamily="34" charset="0"/>
              </a:rPr>
              <a:pPr/>
              <a:t>40</a:t>
            </a:fld>
            <a:endParaRPr lang="en-US" altLang="zh-CN"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72E04700-4F7E-11ED-1E1D-16F9F32823CF}"/>
              </a:ext>
            </a:extLst>
          </p:cNvPr>
          <p:cNvSpPr>
            <a:spLocks noGrp="1"/>
          </p:cNvSpPr>
          <p:nvPr>
            <p:ph type="title"/>
          </p:nvPr>
        </p:nvSpPr>
        <p:spPr/>
        <p:txBody>
          <a:bodyPr/>
          <a:lstStyle/>
          <a:p>
            <a:r>
              <a:rPr lang="en-US" altLang="zh-CN">
                <a:ea typeface="宋体" panose="02010600030101010101" pitchFamily="2" charset="-122"/>
              </a:rPr>
              <a:t>Initializing a Multidimensional Array</a:t>
            </a:r>
          </a:p>
        </p:txBody>
      </p:sp>
      <p:sp>
        <p:nvSpPr>
          <p:cNvPr id="54275" name="Content Placeholder 2">
            <a:extLst>
              <a:ext uri="{FF2B5EF4-FFF2-40B4-BE49-F238E27FC236}">
                <a16:creationId xmlns:a16="http://schemas.microsoft.com/office/drawing/2014/main" id="{A886EAB8-CDE9-41FB-AB72-FC39CB9C0254}"/>
              </a:ext>
            </a:extLst>
          </p:cNvPr>
          <p:cNvSpPr>
            <a:spLocks noGrp="1"/>
          </p:cNvSpPr>
          <p:nvPr>
            <p:ph idx="1"/>
          </p:nvPr>
        </p:nvSpPr>
        <p:spPr/>
        <p:txBody>
          <a:bodyPr/>
          <a:lstStyle/>
          <a:p>
            <a:r>
              <a:rPr lang="en-US" altLang="zh-CN">
                <a:ea typeface="宋体" panose="02010600030101010101" pitchFamily="2" charset="-122"/>
              </a:rPr>
              <a:t>We can even omit the inner braces:</a:t>
            </a:r>
          </a:p>
          <a:p>
            <a:pPr>
              <a:lnSpc>
                <a:spcPct val="80000"/>
              </a:lnSpc>
              <a:spcBef>
                <a:spcPts val="12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int m[5][9] = {1, 1, 1, 1, 1, 0, 1, 1, 1,</a:t>
            </a:r>
          </a:p>
          <a:p>
            <a:pPr>
              <a:lnSpc>
                <a:spcPct val="80000"/>
              </a:lnSpc>
              <a:spcBef>
                <a:spcPts val="6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0, 1, 0, 1, 0, 1, 0, 1, 0,</a:t>
            </a:r>
          </a:p>
          <a:p>
            <a:pPr>
              <a:lnSpc>
                <a:spcPct val="80000"/>
              </a:lnSpc>
              <a:spcBef>
                <a:spcPts val="6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0, 1, 0, 1, 1, 0, 0, 1, 0,</a:t>
            </a:r>
          </a:p>
          <a:p>
            <a:pPr>
              <a:lnSpc>
                <a:spcPct val="80000"/>
              </a:lnSpc>
              <a:spcBef>
                <a:spcPts val="6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1, 1, 0, 1, 0, 0, 0, 1, 0,</a:t>
            </a:r>
          </a:p>
          <a:p>
            <a:pPr>
              <a:lnSpc>
                <a:spcPct val="80000"/>
              </a:lnSpc>
              <a:spcBef>
                <a:spcPts val="600"/>
              </a:spcBef>
              <a:buFontTx/>
              <a:buNone/>
            </a:pPr>
            <a:r>
              <a:rPr lang="en-US" altLang="zh-CN" sz="2100">
                <a:latin typeface="Courier New" panose="02070309020205020404" pitchFamily="49" charset="0"/>
                <a:ea typeface="宋体" panose="02010600030101010101" pitchFamily="2" charset="-122"/>
                <a:cs typeface="Courier New" panose="02070309020205020404" pitchFamily="49" charset="0"/>
              </a:rPr>
              <a:t>	               1, 1, 0, 1, 0, 0, 1, 1, 1};</a:t>
            </a:r>
          </a:p>
          <a:p>
            <a:pPr>
              <a:buFontTx/>
              <a:buNone/>
            </a:pPr>
            <a:r>
              <a:rPr lang="en-US" altLang="zh-CN">
                <a:ea typeface="宋体" panose="02010600030101010101" pitchFamily="2" charset="-122"/>
              </a:rPr>
              <a:t>	Once the compiler has seen enough values to fill one row, it begins filling the next.</a:t>
            </a:r>
          </a:p>
          <a:p>
            <a:r>
              <a:rPr lang="en-US" altLang="zh-CN">
                <a:ea typeface="宋体" panose="02010600030101010101" pitchFamily="2" charset="-122"/>
              </a:rPr>
              <a:t>Omitting the inner braces can be risky, since an extra element (or even worse, a missing element) will affect the rest of the initializer.</a:t>
            </a:r>
          </a:p>
        </p:txBody>
      </p:sp>
      <p:sp>
        <p:nvSpPr>
          <p:cNvPr id="4" name="Footer Placeholder 3">
            <a:extLst>
              <a:ext uri="{FF2B5EF4-FFF2-40B4-BE49-F238E27FC236}">
                <a16:creationId xmlns:a16="http://schemas.microsoft.com/office/drawing/2014/main" id="{8C471595-F13D-6554-2225-499AFE49937F}"/>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2DB58AB-2CC1-F89D-E541-804D94DB6F9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195293-A956-0F47-8BC6-B515BED9F892}" type="slidenum">
              <a:rPr lang="en-US" altLang="zh-CN" sz="1200">
                <a:latin typeface="Arial" panose="020B0604020202020204" pitchFamily="34" charset="0"/>
              </a:rPr>
              <a:pPr/>
              <a:t>41</a:t>
            </a:fld>
            <a:endParaRPr lang="en-US" altLang="zh-CN"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930CEC0-1F84-7373-B5F9-BA2FCA70A61C}"/>
              </a:ext>
            </a:extLst>
          </p:cNvPr>
          <p:cNvSpPr>
            <a:spLocks noGrp="1"/>
          </p:cNvSpPr>
          <p:nvPr>
            <p:ph type="title"/>
          </p:nvPr>
        </p:nvSpPr>
        <p:spPr/>
        <p:txBody>
          <a:bodyPr/>
          <a:lstStyle/>
          <a:p>
            <a:r>
              <a:rPr lang="en-US" altLang="zh-CN">
                <a:ea typeface="宋体" panose="02010600030101010101" pitchFamily="2" charset="-122"/>
              </a:rPr>
              <a:t>Initializing a Multidimensional Array</a:t>
            </a:r>
          </a:p>
        </p:txBody>
      </p:sp>
      <p:sp>
        <p:nvSpPr>
          <p:cNvPr id="55299" name="Content Placeholder 2">
            <a:extLst>
              <a:ext uri="{FF2B5EF4-FFF2-40B4-BE49-F238E27FC236}">
                <a16:creationId xmlns:a16="http://schemas.microsoft.com/office/drawing/2014/main" id="{35080623-1475-54A5-CC33-2446A2FCB63B}"/>
              </a:ext>
            </a:extLst>
          </p:cNvPr>
          <p:cNvSpPr>
            <a:spLocks noGrp="1"/>
          </p:cNvSpPr>
          <p:nvPr>
            <p:ph idx="1"/>
          </p:nvPr>
        </p:nvSpPr>
        <p:spPr/>
        <p:txBody>
          <a:bodyPr/>
          <a:lstStyle/>
          <a:p>
            <a:r>
              <a:rPr lang="en-US" altLang="zh-CN">
                <a:ea typeface="宋体" panose="02010600030101010101" pitchFamily="2" charset="-122"/>
              </a:rPr>
              <a:t>C99’s designated initializers work with multidimensional arrays.</a:t>
            </a:r>
          </a:p>
          <a:p>
            <a:r>
              <a:rPr lang="en-US" altLang="zh-CN">
                <a:ea typeface="宋体" panose="02010600030101010101" pitchFamily="2" charset="-122"/>
              </a:rPr>
              <a:t>How to create 2 × 2 identity matrix:</a:t>
            </a:r>
          </a:p>
          <a:p>
            <a:pPr>
              <a:lnSpc>
                <a:spcPct val="80000"/>
              </a:lnSpc>
              <a:spcBef>
                <a:spcPts val="12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double ident[2][2] = {[0][0] = 1.0, [1][1] = 1.0};</a:t>
            </a:r>
          </a:p>
          <a:p>
            <a:pPr>
              <a:buFontTx/>
              <a:buNone/>
            </a:pPr>
            <a:r>
              <a:rPr lang="en-US" altLang="zh-CN">
                <a:ea typeface="宋体" panose="02010600030101010101" pitchFamily="2" charset="-122"/>
              </a:rPr>
              <a:t>	As usual, all elements for which no value is specified will default to zero.</a:t>
            </a:r>
          </a:p>
        </p:txBody>
      </p:sp>
      <p:sp>
        <p:nvSpPr>
          <p:cNvPr id="4" name="Footer Placeholder 3">
            <a:extLst>
              <a:ext uri="{FF2B5EF4-FFF2-40B4-BE49-F238E27FC236}">
                <a16:creationId xmlns:a16="http://schemas.microsoft.com/office/drawing/2014/main" id="{3C10D8F8-1A04-6DBD-F0F1-5A7BBD3DCBD3}"/>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53DA4FB-B59F-9F3E-409D-060A9713176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2BD7BF-B96A-7E44-BBB2-178489D43932}" type="slidenum">
              <a:rPr lang="en-US" altLang="zh-CN" sz="1200">
                <a:latin typeface="Arial" panose="020B0604020202020204" pitchFamily="34" charset="0"/>
              </a:rPr>
              <a:pPr/>
              <a:t>42</a:t>
            </a:fld>
            <a:endParaRPr lang="en-US" altLang="zh-CN"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F963855B-91FC-6DFB-C07C-1CB3675049E0}"/>
              </a:ext>
            </a:extLst>
          </p:cNvPr>
          <p:cNvSpPr>
            <a:spLocks noGrp="1"/>
          </p:cNvSpPr>
          <p:nvPr>
            <p:ph type="title"/>
          </p:nvPr>
        </p:nvSpPr>
        <p:spPr/>
        <p:txBody>
          <a:bodyPr/>
          <a:lstStyle/>
          <a:p>
            <a:r>
              <a:rPr lang="en-US" altLang="zh-CN">
                <a:ea typeface="宋体" panose="02010600030101010101" pitchFamily="2" charset="-122"/>
              </a:rPr>
              <a:t>Constant Arrays</a:t>
            </a:r>
          </a:p>
        </p:txBody>
      </p:sp>
      <p:sp>
        <p:nvSpPr>
          <p:cNvPr id="56323" name="Content Placeholder 2">
            <a:extLst>
              <a:ext uri="{FF2B5EF4-FFF2-40B4-BE49-F238E27FC236}">
                <a16:creationId xmlns:a16="http://schemas.microsoft.com/office/drawing/2014/main" id="{3D2C941F-89B0-C827-3CA0-B94CCCFE8D91}"/>
              </a:ext>
            </a:extLst>
          </p:cNvPr>
          <p:cNvSpPr>
            <a:spLocks noGrp="1"/>
          </p:cNvSpPr>
          <p:nvPr>
            <p:ph idx="1"/>
          </p:nvPr>
        </p:nvSpPr>
        <p:spPr/>
        <p:txBody>
          <a:bodyPr/>
          <a:lstStyle/>
          <a:p>
            <a:r>
              <a:rPr lang="en-US" altLang="zh-CN">
                <a:ea typeface="宋体" panose="02010600030101010101" pitchFamily="2" charset="-122"/>
              </a:rPr>
              <a:t>An array can be made “constant” by starting its declaration with the word </a:t>
            </a:r>
            <a:r>
              <a:rPr lang="en-US" altLang="zh-CN">
                <a:latin typeface="Courier New" panose="02070309020205020404" pitchFamily="49" charset="0"/>
                <a:ea typeface="宋体" panose="02010600030101010101" pitchFamily="2" charset="-122"/>
                <a:cs typeface="Courier New" panose="02070309020205020404" pitchFamily="49" charset="0"/>
              </a:rPr>
              <a:t>const</a:t>
            </a:r>
            <a:r>
              <a:rPr lang="en-US" altLang="zh-CN">
                <a:ea typeface="宋体" panose="02010600030101010101" pitchFamily="2" charset="-122"/>
              </a:rPr>
              <a:t>:</a:t>
            </a:r>
          </a:p>
          <a:p>
            <a:pPr>
              <a:lnSpc>
                <a:spcPct val="80000"/>
              </a:lnSpc>
              <a:spcBef>
                <a:spcPts val="12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const char hex_chars[] =</a:t>
            </a:r>
          </a:p>
          <a:p>
            <a:pPr>
              <a:lnSpc>
                <a:spcPct val="80000"/>
              </a:lnSpc>
              <a:spcBef>
                <a:spcPts val="6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{'0', '1', '2', '3', '4', '5', '6', '7', '8', '9',</a:t>
            </a:r>
          </a:p>
          <a:p>
            <a:pPr>
              <a:lnSpc>
                <a:spcPct val="80000"/>
              </a:lnSpc>
              <a:spcBef>
                <a:spcPts val="6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 'B', 'C', 'D', 'E', 'F'};</a:t>
            </a:r>
          </a:p>
          <a:p>
            <a:r>
              <a:rPr lang="en-US" altLang="zh-CN">
                <a:ea typeface="宋体" panose="02010600030101010101" pitchFamily="2" charset="-122"/>
              </a:rPr>
              <a:t>An array that’s been declared </a:t>
            </a:r>
            <a:r>
              <a:rPr lang="en-US" altLang="zh-CN">
                <a:latin typeface="Courier New" panose="02070309020205020404" pitchFamily="49" charset="0"/>
                <a:ea typeface="宋体" panose="02010600030101010101" pitchFamily="2" charset="-122"/>
                <a:cs typeface="Courier New" panose="02070309020205020404" pitchFamily="49" charset="0"/>
              </a:rPr>
              <a:t>const</a:t>
            </a:r>
            <a:r>
              <a:rPr lang="en-US" altLang="zh-CN">
                <a:ea typeface="宋体" panose="02010600030101010101" pitchFamily="2" charset="-122"/>
              </a:rPr>
              <a:t> should not be modified by the program.</a:t>
            </a:r>
          </a:p>
        </p:txBody>
      </p:sp>
      <p:sp>
        <p:nvSpPr>
          <p:cNvPr id="4" name="Footer Placeholder 3">
            <a:extLst>
              <a:ext uri="{FF2B5EF4-FFF2-40B4-BE49-F238E27FC236}">
                <a16:creationId xmlns:a16="http://schemas.microsoft.com/office/drawing/2014/main" id="{06BD6542-D629-31AA-9786-0089D941E38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D230453-1937-82EF-154B-9057FD243E9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91B518-CE5A-2D45-87D3-AB9E404583B9}" type="slidenum">
              <a:rPr lang="en-US" altLang="zh-CN" sz="1200">
                <a:latin typeface="Arial" panose="020B0604020202020204" pitchFamily="34" charset="0"/>
              </a:rPr>
              <a:pPr/>
              <a:t>43</a:t>
            </a:fld>
            <a:endParaRPr lang="en-US" altLang="zh-CN"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4789C579-18E6-8532-18FC-4A3969093472}"/>
              </a:ext>
            </a:extLst>
          </p:cNvPr>
          <p:cNvSpPr>
            <a:spLocks noGrp="1"/>
          </p:cNvSpPr>
          <p:nvPr>
            <p:ph type="title"/>
          </p:nvPr>
        </p:nvSpPr>
        <p:spPr/>
        <p:txBody>
          <a:bodyPr/>
          <a:lstStyle/>
          <a:p>
            <a:r>
              <a:rPr lang="en-US" altLang="zh-CN">
                <a:ea typeface="宋体" panose="02010600030101010101" pitchFamily="2" charset="-122"/>
              </a:rPr>
              <a:t>Constant Arrays</a:t>
            </a:r>
          </a:p>
        </p:txBody>
      </p:sp>
      <p:sp>
        <p:nvSpPr>
          <p:cNvPr id="57347" name="Content Placeholder 2">
            <a:extLst>
              <a:ext uri="{FF2B5EF4-FFF2-40B4-BE49-F238E27FC236}">
                <a16:creationId xmlns:a16="http://schemas.microsoft.com/office/drawing/2014/main" id="{4D319857-0E38-FF8A-1880-1BBA4DA03961}"/>
              </a:ext>
            </a:extLst>
          </p:cNvPr>
          <p:cNvSpPr>
            <a:spLocks noGrp="1"/>
          </p:cNvSpPr>
          <p:nvPr>
            <p:ph idx="1"/>
          </p:nvPr>
        </p:nvSpPr>
        <p:spPr/>
        <p:txBody>
          <a:bodyPr/>
          <a:lstStyle/>
          <a:p>
            <a:r>
              <a:rPr lang="en-US" altLang="zh-CN">
                <a:ea typeface="宋体" panose="02010600030101010101" pitchFamily="2" charset="-122"/>
              </a:rPr>
              <a:t>Advantages of declaring an array to be </a:t>
            </a:r>
            <a:r>
              <a:rPr lang="en-US" altLang="zh-CN">
                <a:latin typeface="Courier New" panose="02070309020205020404" pitchFamily="49" charset="0"/>
                <a:ea typeface="宋体" panose="02010600030101010101" pitchFamily="2" charset="-122"/>
                <a:cs typeface="Courier New" panose="02070309020205020404" pitchFamily="49" charset="0"/>
              </a:rPr>
              <a:t>const</a:t>
            </a:r>
            <a:r>
              <a:rPr lang="en-US" altLang="zh-CN">
                <a:ea typeface="宋体" panose="02010600030101010101" pitchFamily="2" charset="-122"/>
              </a:rPr>
              <a:t>:</a:t>
            </a:r>
          </a:p>
          <a:p>
            <a:pPr lvl="1"/>
            <a:r>
              <a:rPr lang="en-US" altLang="zh-CN">
                <a:ea typeface="宋体" panose="02010600030101010101" pitchFamily="2" charset="-122"/>
              </a:rPr>
              <a:t>Documents that the program won’t change the array.</a:t>
            </a:r>
          </a:p>
          <a:p>
            <a:pPr lvl="1"/>
            <a:r>
              <a:rPr lang="en-US" altLang="zh-CN">
                <a:ea typeface="宋体" panose="02010600030101010101" pitchFamily="2" charset="-122"/>
              </a:rPr>
              <a:t>Helps the compiler catch errors.</a:t>
            </a:r>
          </a:p>
          <a:p>
            <a:r>
              <a:rPr lang="en-US" altLang="zh-CN">
                <a:latin typeface="Courier New" panose="02070309020205020404" pitchFamily="49" charset="0"/>
                <a:ea typeface="宋体" panose="02010600030101010101" pitchFamily="2" charset="-122"/>
                <a:cs typeface="Courier New" panose="02070309020205020404" pitchFamily="49" charset="0"/>
              </a:rPr>
              <a:t>const</a:t>
            </a:r>
            <a:r>
              <a:rPr lang="en-US" altLang="zh-CN">
                <a:ea typeface="宋体" panose="02010600030101010101" pitchFamily="2" charset="-122"/>
              </a:rPr>
              <a:t> isn’t limited to arrays, but it’s particularly useful in array declarations.</a:t>
            </a:r>
          </a:p>
        </p:txBody>
      </p:sp>
      <p:sp>
        <p:nvSpPr>
          <p:cNvPr id="4" name="Footer Placeholder 3">
            <a:extLst>
              <a:ext uri="{FF2B5EF4-FFF2-40B4-BE49-F238E27FC236}">
                <a16:creationId xmlns:a16="http://schemas.microsoft.com/office/drawing/2014/main" id="{DCB44905-E557-BC02-8298-9E04F04A132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745C05A-C78A-2861-4255-5B71E283B7E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618636-B4D5-E24D-AF73-3F7DF692CF7A}" type="slidenum">
              <a:rPr lang="en-US" altLang="zh-CN" sz="1200">
                <a:latin typeface="Arial" panose="020B0604020202020204" pitchFamily="34" charset="0"/>
              </a:rPr>
              <a:pPr/>
              <a:t>44</a:t>
            </a:fld>
            <a:endParaRPr lang="en-US" altLang="zh-CN"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5999BE6A-A9AB-8405-E185-28B843845826}"/>
              </a:ext>
            </a:extLst>
          </p:cNvPr>
          <p:cNvSpPr>
            <a:spLocks noGrp="1"/>
          </p:cNvSpPr>
          <p:nvPr>
            <p:ph type="title"/>
          </p:nvPr>
        </p:nvSpPr>
        <p:spPr/>
        <p:txBody>
          <a:bodyPr/>
          <a:lstStyle/>
          <a:p>
            <a:r>
              <a:rPr lang="en-US" altLang="zh-CN">
                <a:ea typeface="宋体" panose="02010600030101010101" pitchFamily="2" charset="-122"/>
              </a:rPr>
              <a:t>Program: Dealing a Hand of Cards</a:t>
            </a:r>
          </a:p>
        </p:txBody>
      </p:sp>
      <p:sp>
        <p:nvSpPr>
          <p:cNvPr id="58371" name="Content Placeholder 2">
            <a:extLst>
              <a:ext uri="{FF2B5EF4-FFF2-40B4-BE49-F238E27FC236}">
                <a16:creationId xmlns:a16="http://schemas.microsoft.com/office/drawing/2014/main" id="{30E3A8AE-D082-8671-BC1B-8F5E2564A184}"/>
              </a:ext>
            </a:extLst>
          </p:cNvPr>
          <p:cNvSpPr>
            <a:spLocks noGrp="1"/>
          </p:cNvSpPr>
          <p:nvPr>
            <p:ph idx="1"/>
          </p:nvPr>
        </p:nvSpPr>
        <p:spPr/>
        <p:txBody>
          <a:bodyPr/>
          <a:lstStyle/>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deal.c</a:t>
            </a:r>
            <a:r>
              <a:rPr lang="en-US" altLang="zh-CN">
                <a:ea typeface="宋体" panose="02010600030101010101" pitchFamily="2" charset="-122"/>
              </a:rPr>
              <a:t> program illustrates both two-dimensional arrays and constant arrays.</a:t>
            </a:r>
          </a:p>
          <a:p>
            <a:r>
              <a:rPr lang="en-US" altLang="zh-CN">
                <a:ea typeface="宋体" panose="02010600030101010101" pitchFamily="2" charset="-122"/>
              </a:rPr>
              <a:t>The program deals a random hand from a standard deck of playing cards.</a:t>
            </a:r>
          </a:p>
          <a:p>
            <a:r>
              <a:rPr lang="en-US" altLang="zh-CN">
                <a:ea typeface="宋体" panose="02010600030101010101" pitchFamily="2" charset="-122"/>
              </a:rPr>
              <a:t>Each card in a standard deck has a </a:t>
            </a:r>
            <a:r>
              <a:rPr lang="en-US" altLang="zh-CN" i="1">
                <a:ea typeface="宋体" panose="02010600030101010101" pitchFamily="2" charset="-122"/>
              </a:rPr>
              <a:t>suit</a:t>
            </a:r>
            <a:r>
              <a:rPr lang="en-US" altLang="zh-CN">
                <a:ea typeface="宋体" panose="02010600030101010101" pitchFamily="2" charset="-122"/>
              </a:rPr>
              <a:t> (clubs, diamonds, hearts, or spades) and a </a:t>
            </a:r>
            <a:r>
              <a:rPr lang="en-US" altLang="zh-CN" i="1">
                <a:ea typeface="宋体" panose="02010600030101010101" pitchFamily="2" charset="-122"/>
              </a:rPr>
              <a:t>rank</a:t>
            </a:r>
            <a:r>
              <a:rPr lang="en-US" altLang="zh-CN">
                <a:ea typeface="宋体" panose="02010600030101010101" pitchFamily="2" charset="-122"/>
              </a:rPr>
              <a:t> (two, three, four, five, six, seven, eight, nine, ten, jack, queen, king, or ace).</a:t>
            </a:r>
          </a:p>
        </p:txBody>
      </p:sp>
      <p:sp>
        <p:nvSpPr>
          <p:cNvPr id="4" name="Footer Placeholder 3">
            <a:extLst>
              <a:ext uri="{FF2B5EF4-FFF2-40B4-BE49-F238E27FC236}">
                <a16:creationId xmlns:a16="http://schemas.microsoft.com/office/drawing/2014/main" id="{CA9B11AB-A11B-C640-1D6B-C850347B9D9F}"/>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8E0E74C-7C1E-78B2-48CF-B9FC4FA4B19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2AA50D-485A-2C47-AAD5-D2A4FABD6944}" type="slidenum">
              <a:rPr lang="en-US" altLang="zh-CN" sz="1200">
                <a:latin typeface="Arial" panose="020B0604020202020204" pitchFamily="34" charset="0"/>
              </a:rPr>
              <a:pPr/>
              <a:t>45</a:t>
            </a:fld>
            <a:endParaRPr lang="en-US" altLang="zh-CN"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DA63B2B9-1DF1-7921-A2F7-E96E131A2F58}"/>
              </a:ext>
            </a:extLst>
          </p:cNvPr>
          <p:cNvSpPr>
            <a:spLocks noGrp="1"/>
          </p:cNvSpPr>
          <p:nvPr>
            <p:ph type="title"/>
          </p:nvPr>
        </p:nvSpPr>
        <p:spPr/>
        <p:txBody>
          <a:bodyPr/>
          <a:lstStyle/>
          <a:p>
            <a:r>
              <a:rPr lang="en-US" altLang="zh-CN">
                <a:ea typeface="宋体" panose="02010600030101010101" pitchFamily="2" charset="-122"/>
              </a:rPr>
              <a:t>Program: Dealing a Hand of Cards</a:t>
            </a:r>
          </a:p>
        </p:txBody>
      </p:sp>
      <p:sp>
        <p:nvSpPr>
          <p:cNvPr id="59395" name="Content Placeholder 2">
            <a:extLst>
              <a:ext uri="{FF2B5EF4-FFF2-40B4-BE49-F238E27FC236}">
                <a16:creationId xmlns:a16="http://schemas.microsoft.com/office/drawing/2014/main" id="{E5EBE3B6-071D-3C5A-73CF-FCBD9480E452}"/>
              </a:ext>
            </a:extLst>
          </p:cNvPr>
          <p:cNvSpPr>
            <a:spLocks noGrp="1"/>
          </p:cNvSpPr>
          <p:nvPr>
            <p:ph idx="1"/>
          </p:nvPr>
        </p:nvSpPr>
        <p:spPr/>
        <p:txBody>
          <a:bodyPr/>
          <a:lstStyle/>
          <a:p>
            <a:r>
              <a:rPr lang="en-US" altLang="zh-CN">
                <a:ea typeface="宋体" panose="02010600030101010101" pitchFamily="2" charset="-122"/>
              </a:rPr>
              <a:t>The user will specify how many cards should be in the hand:</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Enter number of cards in hand: </a:t>
            </a:r>
            <a:r>
              <a:rPr lang="en-US" altLang="zh-CN" sz="2400" u="sng">
                <a:latin typeface="Courier New" panose="02070309020205020404" pitchFamily="49" charset="0"/>
                <a:ea typeface="宋体" panose="02010600030101010101" pitchFamily="2" charset="-122"/>
                <a:cs typeface="Courier New" panose="02070309020205020404" pitchFamily="49" charset="0"/>
              </a:rPr>
              <a:t>5</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Your hand: 7c 2s 5d as 2h</a:t>
            </a:r>
          </a:p>
          <a:p>
            <a:r>
              <a:rPr lang="en-US" altLang="zh-CN">
                <a:ea typeface="宋体" panose="02010600030101010101" pitchFamily="2" charset="-122"/>
              </a:rPr>
              <a:t>Problems to be solved:</a:t>
            </a:r>
          </a:p>
          <a:p>
            <a:pPr lvl="1"/>
            <a:r>
              <a:rPr lang="en-US" altLang="zh-CN">
                <a:ea typeface="宋体" panose="02010600030101010101" pitchFamily="2" charset="-122"/>
              </a:rPr>
              <a:t>How do we pick cards randomly from the deck?</a:t>
            </a:r>
          </a:p>
          <a:p>
            <a:pPr lvl="1"/>
            <a:r>
              <a:rPr lang="en-US" altLang="zh-CN">
                <a:ea typeface="宋体" panose="02010600030101010101" pitchFamily="2" charset="-122"/>
              </a:rPr>
              <a:t>How do we avoid picking the same card twice?</a:t>
            </a:r>
          </a:p>
        </p:txBody>
      </p:sp>
      <p:sp>
        <p:nvSpPr>
          <p:cNvPr id="4" name="Footer Placeholder 3">
            <a:extLst>
              <a:ext uri="{FF2B5EF4-FFF2-40B4-BE49-F238E27FC236}">
                <a16:creationId xmlns:a16="http://schemas.microsoft.com/office/drawing/2014/main" id="{99F92030-C448-E1BB-DA98-BA0D064D132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74BEE59-91CF-7B4B-9909-49BC2535F60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F187C6-DF80-E44C-B801-7761438D40E5}" type="slidenum">
              <a:rPr lang="en-US" altLang="zh-CN" sz="1200">
                <a:latin typeface="Arial" panose="020B0604020202020204" pitchFamily="34" charset="0"/>
              </a:rPr>
              <a:pPr/>
              <a:t>46</a:t>
            </a:fld>
            <a:endParaRPr lang="en-US" altLang="zh-CN"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96C6F47B-1636-E2D3-FC84-0E4136F73F1B}"/>
              </a:ext>
            </a:extLst>
          </p:cNvPr>
          <p:cNvSpPr>
            <a:spLocks noGrp="1"/>
          </p:cNvSpPr>
          <p:nvPr>
            <p:ph type="title"/>
          </p:nvPr>
        </p:nvSpPr>
        <p:spPr/>
        <p:txBody>
          <a:bodyPr/>
          <a:lstStyle/>
          <a:p>
            <a:r>
              <a:rPr lang="en-US" altLang="zh-CN">
                <a:ea typeface="宋体" panose="02010600030101010101" pitchFamily="2" charset="-122"/>
              </a:rPr>
              <a:t>Program: Dealing a Hand of Cards</a:t>
            </a:r>
          </a:p>
        </p:txBody>
      </p:sp>
      <p:sp>
        <p:nvSpPr>
          <p:cNvPr id="60419" name="Content Placeholder 2">
            <a:extLst>
              <a:ext uri="{FF2B5EF4-FFF2-40B4-BE49-F238E27FC236}">
                <a16:creationId xmlns:a16="http://schemas.microsoft.com/office/drawing/2014/main" id="{19592F23-C560-AE8F-81E3-B9F4E9AC1173}"/>
              </a:ext>
            </a:extLst>
          </p:cNvPr>
          <p:cNvSpPr>
            <a:spLocks noGrp="1"/>
          </p:cNvSpPr>
          <p:nvPr>
            <p:ph idx="1"/>
          </p:nvPr>
        </p:nvSpPr>
        <p:spPr/>
        <p:txBody>
          <a:bodyPr/>
          <a:lstStyle/>
          <a:p>
            <a:r>
              <a:rPr lang="en-US" altLang="zh-CN">
                <a:ea typeface="宋体" panose="02010600030101010101" pitchFamily="2" charset="-122"/>
              </a:rPr>
              <a:t>To pick cards randomly, we’ll use several C library functions:</a:t>
            </a:r>
          </a:p>
          <a:p>
            <a:pPr lvl="1"/>
            <a:r>
              <a:rPr lang="en-US" altLang="zh-CN">
                <a:latin typeface="Courier New" panose="02070309020205020404" pitchFamily="49" charset="0"/>
                <a:ea typeface="宋体" panose="02010600030101010101" pitchFamily="2" charset="-122"/>
                <a:cs typeface="Courier New" panose="02070309020205020404" pitchFamily="49" charset="0"/>
              </a:rPr>
              <a:t>time</a:t>
            </a:r>
            <a:r>
              <a:rPr lang="en-US" altLang="zh-CN">
                <a:ea typeface="宋体" panose="02010600030101010101" pitchFamily="2" charset="-122"/>
              </a:rPr>
              <a:t> (from </a:t>
            </a:r>
            <a:r>
              <a:rPr lang="en-US" altLang="zh-CN">
                <a:latin typeface="Courier New" panose="02070309020205020404" pitchFamily="49" charset="0"/>
                <a:ea typeface="宋体" panose="02010600030101010101" pitchFamily="2" charset="-122"/>
                <a:cs typeface="Courier New" panose="02070309020205020404" pitchFamily="49" charset="0"/>
              </a:rPr>
              <a:t>&lt;time.h&gt;</a:t>
            </a:r>
            <a:r>
              <a:rPr lang="en-US" altLang="zh-CN">
                <a:ea typeface="宋体" panose="02010600030101010101" pitchFamily="2" charset="-122"/>
              </a:rPr>
              <a:t>) – returns the current time, encoded in a single number.</a:t>
            </a:r>
          </a:p>
          <a:p>
            <a:pPr lvl="1"/>
            <a:r>
              <a:rPr lang="en-US" altLang="zh-CN">
                <a:latin typeface="Courier New" panose="02070309020205020404" pitchFamily="49" charset="0"/>
                <a:ea typeface="宋体" panose="02010600030101010101" pitchFamily="2" charset="-122"/>
                <a:cs typeface="Courier New" panose="02070309020205020404" pitchFamily="49" charset="0"/>
              </a:rPr>
              <a:t>srand</a:t>
            </a:r>
            <a:r>
              <a:rPr lang="en-US" altLang="zh-CN">
                <a:ea typeface="宋体" panose="02010600030101010101" pitchFamily="2" charset="-122"/>
              </a:rPr>
              <a:t> (from </a:t>
            </a:r>
            <a:r>
              <a:rPr lang="en-US" altLang="zh-CN">
                <a:latin typeface="Courier New" panose="02070309020205020404" pitchFamily="49" charset="0"/>
                <a:ea typeface="宋体" panose="02010600030101010101" pitchFamily="2" charset="-122"/>
                <a:cs typeface="Courier New" panose="02070309020205020404" pitchFamily="49" charset="0"/>
              </a:rPr>
              <a:t>&lt;stdlib.h&gt;</a:t>
            </a:r>
            <a:r>
              <a:rPr lang="en-US" altLang="zh-CN">
                <a:ea typeface="宋体" panose="02010600030101010101" pitchFamily="2" charset="-122"/>
              </a:rPr>
              <a:t>) – initializes C’s random number generator.</a:t>
            </a:r>
          </a:p>
          <a:p>
            <a:pPr lvl="1"/>
            <a:r>
              <a:rPr lang="en-US" altLang="zh-CN">
                <a:latin typeface="Courier New" panose="02070309020205020404" pitchFamily="49" charset="0"/>
                <a:ea typeface="宋体" panose="02010600030101010101" pitchFamily="2" charset="-122"/>
                <a:cs typeface="Courier New" panose="02070309020205020404" pitchFamily="49" charset="0"/>
              </a:rPr>
              <a:t>rand</a:t>
            </a:r>
            <a:r>
              <a:rPr lang="en-US" altLang="zh-CN">
                <a:ea typeface="宋体" panose="02010600030101010101" pitchFamily="2" charset="-122"/>
              </a:rPr>
              <a:t> (from </a:t>
            </a:r>
            <a:r>
              <a:rPr lang="en-US" altLang="zh-CN">
                <a:latin typeface="Courier New" panose="02070309020205020404" pitchFamily="49" charset="0"/>
                <a:ea typeface="宋体" panose="02010600030101010101" pitchFamily="2" charset="-122"/>
                <a:cs typeface="Courier New" panose="02070309020205020404" pitchFamily="49" charset="0"/>
              </a:rPr>
              <a:t>&lt;stdlib.h&gt;</a:t>
            </a:r>
            <a:r>
              <a:rPr lang="en-US" altLang="zh-CN">
                <a:ea typeface="宋体" panose="02010600030101010101" pitchFamily="2" charset="-122"/>
              </a:rPr>
              <a:t>) – produces an apparently random number each time it’s called.</a:t>
            </a:r>
          </a:p>
          <a:p>
            <a:r>
              <a:rPr lang="en-US" altLang="zh-CN">
                <a:ea typeface="宋体" panose="02010600030101010101" pitchFamily="2" charset="-122"/>
              </a:rPr>
              <a:t>By using the </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en-US" altLang="zh-CN">
                <a:ea typeface="宋体" panose="02010600030101010101" pitchFamily="2" charset="-122"/>
              </a:rPr>
              <a:t> operator, we can scale the return value from </a:t>
            </a:r>
            <a:r>
              <a:rPr lang="en-US" altLang="zh-CN">
                <a:latin typeface="Courier New" panose="02070309020205020404" pitchFamily="49" charset="0"/>
                <a:ea typeface="宋体" panose="02010600030101010101" pitchFamily="2" charset="-122"/>
                <a:cs typeface="Courier New" panose="02070309020205020404" pitchFamily="49" charset="0"/>
              </a:rPr>
              <a:t>rand</a:t>
            </a:r>
            <a:r>
              <a:rPr lang="en-US" altLang="zh-CN">
                <a:ea typeface="宋体" panose="02010600030101010101" pitchFamily="2" charset="-122"/>
              </a:rPr>
              <a:t> so that it falls between 0 and 3 (for suits) or between 0 and 12 (for ranks).</a:t>
            </a:r>
          </a:p>
        </p:txBody>
      </p:sp>
      <p:sp>
        <p:nvSpPr>
          <p:cNvPr id="4" name="Footer Placeholder 3">
            <a:extLst>
              <a:ext uri="{FF2B5EF4-FFF2-40B4-BE49-F238E27FC236}">
                <a16:creationId xmlns:a16="http://schemas.microsoft.com/office/drawing/2014/main" id="{C0CBDA86-FD51-EC4A-FDBD-7A3B78CB051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B378C49-41E7-35EB-122F-D4C7C002DF3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D5AD81-2D12-194A-9BB3-6657E6BA4C7F}" type="slidenum">
              <a:rPr lang="en-US" altLang="zh-CN" sz="1200">
                <a:latin typeface="Arial" panose="020B0604020202020204" pitchFamily="34" charset="0"/>
              </a:rPr>
              <a:pPr/>
              <a:t>47</a:t>
            </a:fld>
            <a:endParaRPr lang="en-US" altLang="zh-CN"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67D1BBC5-32B3-85B8-A61F-4F90D30C943D}"/>
              </a:ext>
            </a:extLst>
          </p:cNvPr>
          <p:cNvSpPr>
            <a:spLocks noGrp="1"/>
          </p:cNvSpPr>
          <p:nvPr>
            <p:ph type="title"/>
          </p:nvPr>
        </p:nvSpPr>
        <p:spPr/>
        <p:txBody>
          <a:bodyPr/>
          <a:lstStyle/>
          <a:p>
            <a:r>
              <a:rPr lang="en-US" altLang="zh-CN">
                <a:ea typeface="宋体" panose="02010600030101010101" pitchFamily="2" charset="-122"/>
              </a:rPr>
              <a:t>Program: Dealing a Hand of Cards</a:t>
            </a:r>
          </a:p>
        </p:txBody>
      </p:sp>
      <p:sp>
        <p:nvSpPr>
          <p:cNvPr id="61443" name="Content Placeholder 2">
            <a:extLst>
              <a:ext uri="{FF2B5EF4-FFF2-40B4-BE49-F238E27FC236}">
                <a16:creationId xmlns:a16="http://schemas.microsoft.com/office/drawing/2014/main" id="{9BAE0D8E-6AB2-9F7F-10CE-0878D481A2E3}"/>
              </a:ext>
            </a:extLst>
          </p:cNvPr>
          <p:cNvSpPr>
            <a:spLocks noGrp="1"/>
          </p:cNvSpPr>
          <p:nvPr>
            <p:ph idx="1"/>
          </p:nvPr>
        </p:nvSpPr>
        <p:spPr/>
        <p:txBody>
          <a:bodyPr/>
          <a:lstStyle/>
          <a:p>
            <a:r>
              <a:rPr lang="en-US" altLang="zh-CN" sz="2600">
                <a:ea typeface="宋体" panose="02010600030101010101" pitchFamily="2" charset="-122"/>
              </a:rPr>
              <a:t>The </a:t>
            </a:r>
            <a:r>
              <a:rPr lang="en-US" altLang="zh-CN" sz="2600">
                <a:latin typeface="Courier New" panose="02070309020205020404" pitchFamily="49" charset="0"/>
                <a:ea typeface="宋体" panose="02010600030101010101" pitchFamily="2" charset="-122"/>
                <a:cs typeface="Courier New" panose="02070309020205020404" pitchFamily="49" charset="0"/>
              </a:rPr>
              <a:t>in_hand</a:t>
            </a:r>
            <a:r>
              <a:rPr lang="en-US" altLang="zh-CN" sz="2600">
                <a:ea typeface="宋体" panose="02010600030101010101" pitchFamily="2" charset="-122"/>
              </a:rPr>
              <a:t> array is used to keep track of which cards have already been chosen.</a:t>
            </a:r>
          </a:p>
          <a:p>
            <a:r>
              <a:rPr lang="en-US" altLang="zh-CN" sz="2600">
                <a:ea typeface="宋体" panose="02010600030101010101" pitchFamily="2" charset="-122"/>
              </a:rPr>
              <a:t>The array has 4 rows and 13 columns; each element corresponds to one of the 52 cards in the deck.</a:t>
            </a:r>
          </a:p>
          <a:p>
            <a:r>
              <a:rPr lang="en-US" altLang="zh-CN" sz="2600">
                <a:ea typeface="宋体" panose="02010600030101010101" pitchFamily="2" charset="-122"/>
              </a:rPr>
              <a:t>All elements of the array will be false to start with.</a:t>
            </a:r>
          </a:p>
          <a:p>
            <a:r>
              <a:rPr lang="en-US" altLang="zh-CN" sz="2600">
                <a:ea typeface="宋体" panose="02010600030101010101" pitchFamily="2" charset="-122"/>
              </a:rPr>
              <a:t>Each time we pick a card at random, we’ll check whether the element of </a:t>
            </a:r>
            <a:r>
              <a:rPr lang="en-US" altLang="zh-CN" sz="2600">
                <a:latin typeface="Courier New" panose="02070309020205020404" pitchFamily="49" charset="0"/>
                <a:ea typeface="宋体" panose="02010600030101010101" pitchFamily="2" charset="-122"/>
                <a:cs typeface="Courier New" panose="02070309020205020404" pitchFamily="49" charset="0"/>
              </a:rPr>
              <a:t>in_hand</a:t>
            </a:r>
            <a:r>
              <a:rPr lang="en-US" altLang="zh-CN" sz="2600">
                <a:ea typeface="宋体" panose="02010600030101010101" pitchFamily="2" charset="-122"/>
              </a:rPr>
              <a:t> corresponding to that card is true or false.</a:t>
            </a:r>
          </a:p>
          <a:p>
            <a:pPr lvl="1"/>
            <a:r>
              <a:rPr lang="en-US" altLang="zh-CN" sz="2200">
                <a:ea typeface="宋体" panose="02010600030101010101" pitchFamily="2" charset="-122"/>
              </a:rPr>
              <a:t>If it’s true, we’ll have to pick another card.</a:t>
            </a:r>
          </a:p>
          <a:p>
            <a:pPr lvl="1"/>
            <a:r>
              <a:rPr lang="en-US" altLang="zh-CN" sz="2200">
                <a:ea typeface="宋体" panose="02010600030101010101" pitchFamily="2" charset="-122"/>
              </a:rPr>
              <a:t>If it’s false, we’ll store </a:t>
            </a:r>
            <a:r>
              <a:rPr lang="en-US" altLang="zh-CN" sz="2200">
                <a:latin typeface="Courier New" panose="02070309020205020404" pitchFamily="49" charset="0"/>
                <a:ea typeface="宋体" panose="02010600030101010101" pitchFamily="2" charset="-122"/>
                <a:cs typeface="Courier New" panose="02070309020205020404" pitchFamily="49" charset="0"/>
              </a:rPr>
              <a:t>true</a:t>
            </a:r>
            <a:r>
              <a:rPr lang="en-US" altLang="zh-CN" sz="2200">
                <a:ea typeface="宋体" panose="02010600030101010101" pitchFamily="2" charset="-122"/>
              </a:rPr>
              <a:t> in that element to remind us later that this card has already been picked.</a:t>
            </a:r>
          </a:p>
        </p:txBody>
      </p:sp>
      <p:sp>
        <p:nvSpPr>
          <p:cNvPr id="4" name="Footer Placeholder 3">
            <a:extLst>
              <a:ext uri="{FF2B5EF4-FFF2-40B4-BE49-F238E27FC236}">
                <a16:creationId xmlns:a16="http://schemas.microsoft.com/office/drawing/2014/main" id="{587235F8-B912-1311-6026-BA5310EF835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6C3D77F-A1C0-0362-CD53-D5A79654D94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AF1167-2F67-B747-9292-2DFB35FA3C58}" type="slidenum">
              <a:rPr lang="en-US" altLang="zh-CN" sz="1200">
                <a:latin typeface="Arial" panose="020B0604020202020204" pitchFamily="34" charset="0"/>
              </a:rPr>
              <a:pPr/>
              <a:t>48</a:t>
            </a:fld>
            <a:endParaRPr lang="en-US"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1E2735C3-DC20-B0B4-61C9-6D82DD92F49B}"/>
              </a:ext>
            </a:extLst>
          </p:cNvPr>
          <p:cNvSpPr>
            <a:spLocks noGrp="1"/>
          </p:cNvSpPr>
          <p:nvPr>
            <p:ph type="title"/>
          </p:nvPr>
        </p:nvSpPr>
        <p:spPr/>
        <p:txBody>
          <a:bodyPr/>
          <a:lstStyle/>
          <a:p>
            <a:r>
              <a:rPr lang="en-US" altLang="zh-CN">
                <a:ea typeface="宋体" panose="02010600030101010101" pitchFamily="2" charset="-122"/>
              </a:rPr>
              <a:t>Program: Dealing a Hand of Cards</a:t>
            </a:r>
          </a:p>
        </p:txBody>
      </p:sp>
      <p:sp>
        <p:nvSpPr>
          <p:cNvPr id="62467" name="Content Placeholder 2">
            <a:extLst>
              <a:ext uri="{FF2B5EF4-FFF2-40B4-BE49-F238E27FC236}">
                <a16:creationId xmlns:a16="http://schemas.microsoft.com/office/drawing/2014/main" id="{9157672C-596E-E055-DE2C-2CCD45048E2F}"/>
              </a:ext>
            </a:extLst>
          </p:cNvPr>
          <p:cNvSpPr>
            <a:spLocks noGrp="1"/>
          </p:cNvSpPr>
          <p:nvPr>
            <p:ph idx="1"/>
          </p:nvPr>
        </p:nvSpPr>
        <p:spPr/>
        <p:txBody>
          <a:bodyPr/>
          <a:lstStyle/>
          <a:p>
            <a:r>
              <a:rPr lang="en-US" altLang="zh-CN">
                <a:ea typeface="宋体" panose="02010600030101010101" pitchFamily="2" charset="-122"/>
              </a:rPr>
              <a:t>Once we’ve verified that a card is “new,” we’ll need to translate its numerical rank and suit into characters and then display the card.</a:t>
            </a:r>
          </a:p>
          <a:p>
            <a:r>
              <a:rPr lang="en-US" altLang="zh-CN">
                <a:ea typeface="宋体" panose="02010600030101010101" pitchFamily="2" charset="-122"/>
              </a:rPr>
              <a:t>To translate the rank and suit to character form, we’ll set up two arrays of characters—one for the rank and one for the suit—and then use the numbers to subscript the arrays.</a:t>
            </a:r>
          </a:p>
          <a:p>
            <a:r>
              <a:rPr lang="en-US" altLang="zh-CN">
                <a:ea typeface="宋体" panose="02010600030101010101" pitchFamily="2" charset="-122"/>
              </a:rPr>
              <a:t>These arrays won’t change during program execution, so they are declared to be </a:t>
            </a:r>
            <a:r>
              <a:rPr lang="en-US" altLang="zh-CN">
                <a:latin typeface="Courier New" panose="02070309020205020404" pitchFamily="49" charset="0"/>
                <a:ea typeface="宋体" panose="02010600030101010101" pitchFamily="2" charset="-122"/>
                <a:cs typeface="Courier New" panose="02070309020205020404" pitchFamily="49" charset="0"/>
              </a:rPr>
              <a:t>const</a:t>
            </a:r>
            <a:r>
              <a:rPr lang="en-US" altLang="zh-CN">
                <a:ea typeface="宋体" panose="02010600030101010101" pitchFamily="2" charset="-122"/>
              </a:rPr>
              <a:t>.</a:t>
            </a:r>
          </a:p>
        </p:txBody>
      </p:sp>
      <p:sp>
        <p:nvSpPr>
          <p:cNvPr id="4" name="Footer Placeholder 3">
            <a:extLst>
              <a:ext uri="{FF2B5EF4-FFF2-40B4-BE49-F238E27FC236}">
                <a16:creationId xmlns:a16="http://schemas.microsoft.com/office/drawing/2014/main" id="{BFBD4E7E-BEF1-ECEE-4B0D-A0CD58F04AB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2A55229-85DD-4A57-B503-348ADFAFF58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83E6E5-B20D-F74A-B3FA-C19BBFF3C028}" type="slidenum">
              <a:rPr lang="en-US" altLang="zh-CN" sz="1200">
                <a:latin typeface="Arial" panose="020B0604020202020204" pitchFamily="34" charset="0"/>
              </a:rPr>
              <a:pPr/>
              <a:t>49</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9D37703-2BEE-B65F-C2B9-6397F4012690}"/>
              </a:ext>
            </a:extLst>
          </p:cNvPr>
          <p:cNvSpPr>
            <a:spLocks noGrp="1"/>
          </p:cNvSpPr>
          <p:nvPr>
            <p:ph type="title"/>
          </p:nvPr>
        </p:nvSpPr>
        <p:spPr/>
        <p:txBody>
          <a:bodyPr/>
          <a:lstStyle/>
          <a:p>
            <a:r>
              <a:rPr lang="en-US" altLang="zh-CN">
                <a:ea typeface="宋体" panose="02010600030101010101" pitchFamily="2" charset="-122"/>
              </a:rPr>
              <a:t>Array Subscripting</a:t>
            </a:r>
          </a:p>
        </p:txBody>
      </p:sp>
      <p:sp>
        <p:nvSpPr>
          <p:cNvPr id="17411" name="Content Placeholder 2">
            <a:extLst>
              <a:ext uri="{FF2B5EF4-FFF2-40B4-BE49-F238E27FC236}">
                <a16:creationId xmlns:a16="http://schemas.microsoft.com/office/drawing/2014/main" id="{28724722-4F33-24D4-B31A-6BF900BC453D}"/>
              </a:ext>
            </a:extLst>
          </p:cNvPr>
          <p:cNvSpPr>
            <a:spLocks noGrp="1"/>
          </p:cNvSpPr>
          <p:nvPr>
            <p:ph idx="1"/>
          </p:nvPr>
        </p:nvSpPr>
        <p:spPr/>
        <p:txBody>
          <a:bodyPr/>
          <a:lstStyle/>
          <a:p>
            <a:r>
              <a:rPr lang="en-US" altLang="zh-CN">
                <a:ea typeface="宋体" panose="02010600030101010101" pitchFamily="2" charset="-122"/>
              </a:rPr>
              <a:t>To access an array element, write the array name followed by an integer value in square brackets.</a:t>
            </a:r>
          </a:p>
          <a:p>
            <a:r>
              <a:rPr lang="en-US" altLang="zh-CN">
                <a:ea typeface="宋体" panose="02010600030101010101" pitchFamily="2" charset="-122"/>
              </a:rPr>
              <a:t>This is referred to as </a:t>
            </a:r>
            <a:r>
              <a:rPr lang="en-US" altLang="zh-CN" b="1" i="1">
                <a:ea typeface="宋体" panose="02010600030101010101" pitchFamily="2" charset="-122"/>
              </a:rPr>
              <a:t>subscripting</a:t>
            </a:r>
            <a:r>
              <a:rPr lang="en-US" altLang="zh-CN">
                <a:ea typeface="宋体" panose="02010600030101010101" pitchFamily="2" charset="-122"/>
              </a:rPr>
              <a:t> or </a:t>
            </a:r>
            <a:r>
              <a:rPr lang="en-US" altLang="zh-CN" b="1" i="1">
                <a:ea typeface="宋体" panose="02010600030101010101" pitchFamily="2" charset="-122"/>
              </a:rPr>
              <a:t>indexing</a:t>
            </a:r>
            <a:r>
              <a:rPr lang="en-US" altLang="zh-CN">
                <a:ea typeface="宋体" panose="02010600030101010101" pitchFamily="2" charset="-122"/>
              </a:rPr>
              <a:t> the array.</a:t>
            </a:r>
          </a:p>
          <a:p>
            <a:r>
              <a:rPr lang="en-US" altLang="zh-CN">
                <a:ea typeface="宋体" panose="02010600030101010101" pitchFamily="2" charset="-122"/>
              </a:rPr>
              <a:t>The elements of an array of length </a:t>
            </a:r>
            <a:r>
              <a:rPr lang="en-US" altLang="zh-CN" i="1">
                <a:ea typeface="宋体" panose="02010600030101010101" pitchFamily="2" charset="-122"/>
              </a:rPr>
              <a:t>n</a:t>
            </a:r>
            <a:r>
              <a:rPr lang="en-US" altLang="zh-CN">
                <a:ea typeface="宋体" panose="02010600030101010101" pitchFamily="2" charset="-122"/>
              </a:rPr>
              <a:t> are indexed from 0 to </a:t>
            </a:r>
            <a:r>
              <a:rPr lang="en-US" altLang="zh-CN" i="1">
                <a:ea typeface="宋体" panose="02010600030101010101" pitchFamily="2" charset="-122"/>
              </a:rPr>
              <a:t>n</a:t>
            </a:r>
            <a:r>
              <a:rPr lang="en-US" altLang="zh-CN">
                <a:ea typeface="宋体" panose="02010600030101010101" pitchFamily="2" charset="-122"/>
              </a:rPr>
              <a:t> – 1.</a:t>
            </a:r>
          </a:p>
          <a:p>
            <a:r>
              <a:rPr lang="en-US" altLang="zh-CN">
                <a:ea typeface="宋体" panose="02010600030101010101" pitchFamily="2" charset="-122"/>
              </a:rPr>
              <a:t>If </a:t>
            </a:r>
            <a:r>
              <a:rPr lang="en-US" altLang="zh-CN">
                <a:latin typeface="Courier New" panose="02070309020205020404" pitchFamily="49" charset="0"/>
                <a:ea typeface="宋体" panose="02010600030101010101" pitchFamily="2" charset="-122"/>
                <a:cs typeface="Courier New" panose="02070309020205020404" pitchFamily="49" charset="0"/>
              </a:rPr>
              <a:t>a</a:t>
            </a:r>
            <a:r>
              <a:rPr lang="en-US" altLang="zh-CN">
                <a:ea typeface="宋体" panose="02010600030101010101" pitchFamily="2" charset="-122"/>
              </a:rPr>
              <a:t> is an array of length 10, its elements are designated by </a:t>
            </a:r>
            <a:r>
              <a:rPr lang="en-US" altLang="zh-CN">
                <a:latin typeface="Courier New" panose="02070309020205020404" pitchFamily="49" charset="0"/>
                <a:ea typeface="宋体" panose="02010600030101010101" pitchFamily="2" charset="-122"/>
                <a:cs typeface="Courier New" panose="02070309020205020404" pitchFamily="49" charset="0"/>
              </a:rPr>
              <a:t>a[0]</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a[1]</a:t>
            </a:r>
            <a:r>
              <a:rPr lang="en-US" altLang="zh-CN">
                <a:ea typeface="宋体" panose="02010600030101010101" pitchFamily="2" charset="-122"/>
              </a:rPr>
              <a:t>, …, </a:t>
            </a:r>
            <a:r>
              <a:rPr lang="en-US" altLang="zh-CN">
                <a:latin typeface="Courier New" panose="02070309020205020404" pitchFamily="49" charset="0"/>
                <a:ea typeface="宋体" panose="02010600030101010101" pitchFamily="2" charset="-122"/>
                <a:cs typeface="Courier New" panose="02070309020205020404" pitchFamily="49" charset="0"/>
              </a:rPr>
              <a:t>a[9]</a:t>
            </a:r>
            <a:r>
              <a:rPr lang="en-US" altLang="zh-CN">
                <a:ea typeface="宋体" panose="02010600030101010101" pitchFamily="2" charset="-122"/>
              </a:rPr>
              <a:t>:</a:t>
            </a:r>
          </a:p>
        </p:txBody>
      </p:sp>
      <p:sp>
        <p:nvSpPr>
          <p:cNvPr id="4" name="Footer Placeholder 3">
            <a:extLst>
              <a:ext uri="{FF2B5EF4-FFF2-40B4-BE49-F238E27FC236}">
                <a16:creationId xmlns:a16="http://schemas.microsoft.com/office/drawing/2014/main" id="{86086006-B178-7933-7788-A135E327FE9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2388B31-624C-736B-5F74-5E52882DC90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057CB1-B514-FF46-82D4-FE1BB3A12529}" type="slidenum">
              <a:rPr lang="en-US" altLang="zh-CN" sz="1200">
                <a:latin typeface="Arial" panose="020B0604020202020204" pitchFamily="34" charset="0"/>
              </a:rPr>
              <a:pPr/>
              <a:t>5</a:t>
            </a:fld>
            <a:endParaRPr lang="en-US" altLang="zh-CN" sz="1800"/>
          </a:p>
        </p:txBody>
      </p:sp>
      <p:pic>
        <p:nvPicPr>
          <p:cNvPr id="17414" name="Picture 7" descr="c8-1-2.GIF">
            <a:extLst>
              <a:ext uri="{FF2B5EF4-FFF2-40B4-BE49-F238E27FC236}">
                <a16:creationId xmlns:a16="http://schemas.microsoft.com/office/drawing/2014/main" id="{7F11B06D-AC1A-00D5-CACD-A8AC1DE601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5384800"/>
            <a:ext cx="5311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a:extLst>
              <a:ext uri="{FF2B5EF4-FFF2-40B4-BE49-F238E27FC236}">
                <a16:creationId xmlns:a16="http://schemas.microsoft.com/office/drawing/2014/main" id="{6417C01B-A364-F71A-AD94-9923EDBB8C41}"/>
              </a:ext>
            </a:extLst>
          </p:cNvPr>
          <p:cNvSpPr>
            <a:spLocks noGrp="1"/>
          </p:cNvSpPr>
          <p:nvPr>
            <p:ph idx="1"/>
          </p:nvPr>
        </p:nvSpPr>
        <p:spPr>
          <a:xfrm>
            <a:off x="304800" y="762000"/>
            <a:ext cx="8534400" cy="5562600"/>
          </a:xfrm>
        </p:spPr>
        <p:txBody>
          <a:bodyPr/>
          <a:lstStyle/>
          <a:p>
            <a:pPr algn="ctr">
              <a:spcBef>
                <a:spcPts val="600"/>
              </a:spcBef>
              <a:buFontTx/>
              <a:buNone/>
            </a:pPr>
            <a:r>
              <a:rPr lang="en-US" altLang="zh-CN" b="1">
                <a:latin typeface="Courier New" panose="02070309020205020404" pitchFamily="49" charset="0"/>
                <a:ea typeface="宋体" panose="02010600030101010101" pitchFamily="2" charset="-122"/>
                <a:cs typeface="Courier New" panose="02070309020205020404" pitchFamily="49" charset="0"/>
              </a:rPr>
              <a:t>deal.c</a:t>
            </a:r>
          </a:p>
          <a:p>
            <a:pPr>
              <a:spcBef>
                <a:spcPts val="200"/>
              </a:spcBef>
              <a:buFontTx/>
              <a:buNone/>
            </a:pPr>
            <a:r>
              <a:rPr lang="en-US" altLang="zh-CN" sz="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Deals a random hand of cards */</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&lt;stdbool.h&gt;   /* C99 only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&lt;stdlib.h&gt;</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&lt;time.h&gt;</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#define NUM_SUITS 4</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#define NUM_RANKS 13</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bool in_hand[NUM_SUITS][NUM_RANKS] = {false};</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 num_cards, rank, suit;</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const char rank_code[] = {'2','3','4','5','6','7','8',</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'9','t','j','q','k','a'};</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const char suit_code[] = {'c','d','h','s'};</a:t>
            </a:r>
          </a:p>
          <a:p>
            <a:pPr>
              <a:lnSpc>
                <a:spcPct val="5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9C39603D-ADDB-FB5E-FE24-E20EAF2DB8C9}"/>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F2AAEE2-6918-AAB2-0D76-F8B1869BDDB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5E9754-DF5D-B443-A44A-A11EF1C7AC4F}" type="slidenum">
              <a:rPr lang="en-US" altLang="zh-CN" sz="1200">
                <a:latin typeface="Arial" panose="020B0604020202020204" pitchFamily="34" charset="0"/>
              </a:rPr>
              <a:pPr/>
              <a:t>50</a:t>
            </a:fld>
            <a:endParaRPr lang="en-US" altLang="zh-CN"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a:extLst>
              <a:ext uri="{FF2B5EF4-FFF2-40B4-BE49-F238E27FC236}">
                <a16:creationId xmlns:a16="http://schemas.microsoft.com/office/drawing/2014/main" id="{2BC8E8C7-C8FA-CA5C-53A7-36B9B8523E38}"/>
              </a:ext>
            </a:extLst>
          </p:cNvPr>
          <p:cNvSpPr>
            <a:spLocks noGrp="1"/>
          </p:cNvSpPr>
          <p:nvPr>
            <p:ph idx="1"/>
          </p:nvPr>
        </p:nvSpPr>
        <p:spPr>
          <a:xfrm>
            <a:off x="304800" y="762000"/>
            <a:ext cx="8534400" cy="5562600"/>
          </a:xfrm>
        </p:spPr>
        <p:txBody>
          <a:bodyPr/>
          <a:lstStyle/>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srand((unsigned) time(NULL));</a:t>
            </a:r>
          </a:p>
          <a:p>
            <a:pPr>
              <a:lnSpc>
                <a:spcPct val="80000"/>
              </a:lnSpc>
              <a:spcBef>
                <a:spcPct val="0"/>
              </a:spcBef>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printf("Enter number of cards in hand: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scanf("%d", &amp;num_cards);</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printf("Your hand:");</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while (num_cards &gt; 0)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suit = rand() % NUM_SUITS;    /* picks a random suit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rank = rand() % NUM_RANKS;    /* picks a random rank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if (!in_hand[suit][rank])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in_hand[suit][rank] = true;</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num_cards--;</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 %c%c", rank_code[rank], suit_code[suit]);</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printf("\n");</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037B246F-261D-EB37-6A07-680D1AF4F693}"/>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53274DD-DF05-BB70-EA1E-C6383636611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D5045F-9682-414B-870E-B6A9E1CACAE7}" type="slidenum">
              <a:rPr lang="en-US" altLang="zh-CN" sz="1200">
                <a:latin typeface="Arial" panose="020B0604020202020204" pitchFamily="34" charset="0"/>
              </a:rPr>
              <a:pPr/>
              <a:t>51</a:t>
            </a:fld>
            <a:endParaRPr lang="en-US" altLang="zh-CN"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FFBAAD8C-F74F-3118-E220-951297152DC9}"/>
              </a:ext>
            </a:extLst>
          </p:cNvPr>
          <p:cNvSpPr>
            <a:spLocks noGrp="1"/>
          </p:cNvSpPr>
          <p:nvPr>
            <p:ph type="title"/>
          </p:nvPr>
        </p:nvSpPr>
        <p:spPr/>
        <p:txBody>
          <a:bodyPr/>
          <a:lstStyle/>
          <a:p>
            <a:r>
              <a:rPr lang="en-US" altLang="zh-CN">
                <a:ea typeface="宋体" panose="02010600030101010101" pitchFamily="2" charset="-122"/>
              </a:rPr>
              <a:t>Variable-Length Arrays (C99)</a:t>
            </a:r>
          </a:p>
        </p:txBody>
      </p:sp>
      <p:sp>
        <p:nvSpPr>
          <p:cNvPr id="65539" name="Content Placeholder 2">
            <a:extLst>
              <a:ext uri="{FF2B5EF4-FFF2-40B4-BE49-F238E27FC236}">
                <a16:creationId xmlns:a16="http://schemas.microsoft.com/office/drawing/2014/main" id="{4D840256-5431-1B5E-2A45-AC033D7E2AA9}"/>
              </a:ext>
            </a:extLst>
          </p:cNvPr>
          <p:cNvSpPr>
            <a:spLocks noGrp="1"/>
          </p:cNvSpPr>
          <p:nvPr>
            <p:ph idx="1"/>
          </p:nvPr>
        </p:nvSpPr>
        <p:spPr/>
        <p:txBody>
          <a:bodyPr/>
          <a:lstStyle/>
          <a:p>
            <a:r>
              <a:rPr lang="en-US" altLang="zh-CN">
                <a:ea typeface="宋体" panose="02010600030101010101" pitchFamily="2" charset="-122"/>
              </a:rPr>
              <a:t>In C89, the length of an array variable must be specified by a constant expression.</a:t>
            </a:r>
          </a:p>
          <a:p>
            <a:r>
              <a:rPr lang="en-US" altLang="zh-CN">
                <a:ea typeface="宋体" panose="02010600030101010101" pitchFamily="2" charset="-122"/>
              </a:rPr>
              <a:t>In C99, however, it’s sometimes possible to use an expression that’s </a:t>
            </a:r>
            <a:r>
              <a:rPr lang="en-US" altLang="zh-CN" i="1">
                <a:ea typeface="宋体" panose="02010600030101010101" pitchFamily="2" charset="-122"/>
              </a:rPr>
              <a:t>not</a:t>
            </a:r>
            <a:r>
              <a:rPr lang="en-US" altLang="zh-CN">
                <a:ea typeface="宋体" panose="02010600030101010101" pitchFamily="2" charset="-122"/>
              </a:rPr>
              <a:t> constant.</a:t>
            </a:r>
          </a:p>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reverse2.c</a:t>
            </a:r>
            <a:r>
              <a:rPr lang="en-US" altLang="zh-CN">
                <a:ea typeface="宋体" panose="02010600030101010101" pitchFamily="2" charset="-122"/>
              </a:rPr>
              <a:t> program—a modification of </a:t>
            </a:r>
            <a:r>
              <a:rPr lang="en-US" altLang="zh-CN">
                <a:latin typeface="Courier New" panose="02070309020205020404" pitchFamily="49" charset="0"/>
                <a:ea typeface="宋体" panose="02010600030101010101" pitchFamily="2" charset="-122"/>
                <a:cs typeface="Courier New" panose="02070309020205020404" pitchFamily="49" charset="0"/>
              </a:rPr>
              <a:t>reverse.c</a:t>
            </a:r>
            <a:r>
              <a:rPr lang="en-US" altLang="zh-CN">
                <a:ea typeface="宋体" panose="02010600030101010101" pitchFamily="2" charset="-122"/>
              </a:rPr>
              <a:t>—illustrates this ability.</a:t>
            </a:r>
          </a:p>
        </p:txBody>
      </p:sp>
      <p:sp>
        <p:nvSpPr>
          <p:cNvPr id="4" name="Footer Placeholder 3">
            <a:extLst>
              <a:ext uri="{FF2B5EF4-FFF2-40B4-BE49-F238E27FC236}">
                <a16:creationId xmlns:a16="http://schemas.microsoft.com/office/drawing/2014/main" id="{AC0A17C9-E8CB-359F-52E1-B5BE572AD4E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611E481-E30D-A039-8CCF-90769989D6F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5B435A-16B3-7B47-B440-C8982A969164}" type="slidenum">
              <a:rPr lang="en-US" altLang="zh-CN" sz="1200">
                <a:latin typeface="Arial" panose="020B0604020202020204" pitchFamily="34" charset="0"/>
              </a:rPr>
              <a:pPr/>
              <a:t>52</a:t>
            </a:fld>
            <a:endParaRPr lang="en-US" altLang="zh-CN"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a:extLst>
              <a:ext uri="{FF2B5EF4-FFF2-40B4-BE49-F238E27FC236}">
                <a16:creationId xmlns:a16="http://schemas.microsoft.com/office/drawing/2014/main" id="{E38C07A1-9919-2853-EC3E-9316ABDE78FD}"/>
              </a:ext>
            </a:extLst>
          </p:cNvPr>
          <p:cNvSpPr>
            <a:spLocks noGrp="1"/>
          </p:cNvSpPr>
          <p:nvPr>
            <p:ph idx="1"/>
          </p:nvPr>
        </p:nvSpPr>
        <p:spPr>
          <a:xfrm>
            <a:off x="381000" y="762000"/>
            <a:ext cx="8382000" cy="5562600"/>
          </a:xfrm>
        </p:spPr>
        <p:txBody>
          <a:bodyPr/>
          <a:lstStyle/>
          <a:p>
            <a:pPr algn="ctr">
              <a:spcBef>
                <a:spcPts val="600"/>
              </a:spcBef>
              <a:buFontTx/>
              <a:buNone/>
            </a:pPr>
            <a:r>
              <a:rPr lang="en-US" altLang="zh-CN" b="1">
                <a:latin typeface="Courier New" panose="02070309020205020404" pitchFamily="49" charset="0"/>
                <a:ea typeface="宋体" panose="02010600030101010101" pitchFamily="2" charset="-122"/>
                <a:cs typeface="Courier New" panose="02070309020205020404" pitchFamily="49" charset="0"/>
              </a:rPr>
              <a:t>reverse2.c</a:t>
            </a:r>
          </a:p>
          <a:p>
            <a:pPr>
              <a:spcBef>
                <a:spcPts val="200"/>
              </a:spcBef>
              <a:buFontTx/>
              <a:buNone/>
            </a:pPr>
            <a:r>
              <a:rPr lang="en-US" altLang="zh-CN" sz="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Reverses a series of numbers using a variable-length</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array - C99 only */</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 i, n;</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printf("How many numbers do you want to reverse?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scanf("%d", &amp;n);</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int a[n];   /* C99 only - length of array depends on n */</a:t>
            </a:r>
          </a:p>
          <a:p>
            <a:pPr>
              <a:lnSpc>
                <a:spcPct val="80000"/>
              </a:lnSpc>
              <a:spcBef>
                <a:spcPct val="0"/>
              </a:spcBef>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a:spcBef>
                <a:spcPts val="200"/>
              </a:spcBef>
              <a:buFontTx/>
              <a:buNone/>
            </a:pPr>
            <a:r>
              <a:rPr lang="en-US" altLang="zh-CN" sz="1400">
                <a:latin typeface="Courier New" panose="02070309020205020404" pitchFamily="49" charset="0"/>
                <a:ea typeface="宋体" panose="02010600030101010101" pitchFamily="2" charset="-122"/>
                <a:cs typeface="Courier New" panose="02070309020205020404" pitchFamily="49" charset="0"/>
              </a:rPr>
              <a:t> </a:t>
            </a:r>
            <a:r>
              <a:rPr lang="en-US" altLang="zh-CN" sz="1800">
                <a:latin typeface="Courier New" panose="02070309020205020404" pitchFamily="49" charset="0"/>
                <a:ea typeface="宋体" panose="02010600030101010101" pitchFamily="2" charset="-122"/>
                <a:cs typeface="Courier New" panose="02070309020205020404" pitchFamily="49" charset="0"/>
              </a:rPr>
              <a:t> printf("Enter %d numbers: ", n);</a:t>
            </a:r>
          </a:p>
          <a:p>
            <a:pPr>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for (i = 0; i &lt; n; i++)</a:t>
            </a:r>
          </a:p>
          <a:p>
            <a:pPr>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scanf("%d", &amp;a[i]);</a:t>
            </a:r>
          </a:p>
        </p:txBody>
      </p:sp>
      <p:sp>
        <p:nvSpPr>
          <p:cNvPr id="4" name="Footer Placeholder 3">
            <a:extLst>
              <a:ext uri="{FF2B5EF4-FFF2-40B4-BE49-F238E27FC236}">
                <a16:creationId xmlns:a16="http://schemas.microsoft.com/office/drawing/2014/main" id="{A738D932-83D0-0005-68EC-734BF6CC3C2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A510AC9-D9A4-7901-8078-4DF8A584E45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1503DF-B9CD-E04B-9D97-CE6A36F9113E}" type="slidenum">
              <a:rPr lang="en-US" altLang="zh-CN" sz="1200">
                <a:latin typeface="Arial" panose="020B0604020202020204" pitchFamily="34" charset="0"/>
              </a:rPr>
              <a:pPr/>
              <a:t>53</a:t>
            </a:fld>
            <a:endParaRPr lang="en-US" altLang="zh-CN"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a:extLst>
              <a:ext uri="{FF2B5EF4-FFF2-40B4-BE49-F238E27FC236}">
                <a16:creationId xmlns:a16="http://schemas.microsoft.com/office/drawing/2014/main" id="{14AFC171-AF34-427D-06F6-87CE3396ABC3}"/>
              </a:ext>
            </a:extLst>
          </p:cNvPr>
          <p:cNvSpPr>
            <a:spLocks noGrp="1"/>
          </p:cNvSpPr>
          <p:nvPr>
            <p:ph idx="1"/>
          </p:nvPr>
        </p:nvSpPr>
        <p:spPr>
          <a:xfrm>
            <a:off x="381000" y="762000"/>
            <a:ext cx="8382000" cy="5562600"/>
          </a:xfrm>
        </p:spPr>
        <p:txBody>
          <a:bodyPr/>
          <a:lstStyle/>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printf("In reverse order:");</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for (i = n - 1; i &gt;= 0; i--)</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 %d", a[i]);</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printf("\n");</a:t>
            </a:r>
          </a:p>
          <a:p>
            <a:pPr>
              <a:lnSpc>
                <a:spcPct val="80000"/>
              </a:lnSpc>
              <a:spcBef>
                <a:spcPct val="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BD6B9F01-4BCB-7D5A-F2BD-60AACF54A2C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7DBF018-32CD-66D9-9EF4-FE60DDC49A8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98503C-4121-C44E-9BCB-ABD9B7D6DD8D}" type="slidenum">
              <a:rPr lang="en-US" altLang="zh-CN" sz="1200">
                <a:latin typeface="Arial" panose="020B0604020202020204" pitchFamily="34" charset="0"/>
              </a:rPr>
              <a:pPr/>
              <a:t>54</a:t>
            </a:fld>
            <a:endParaRPr lang="en-US" altLang="zh-CN"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952AD7DB-8741-BDA0-995E-BDFBF2B29390}"/>
              </a:ext>
            </a:extLst>
          </p:cNvPr>
          <p:cNvSpPr>
            <a:spLocks noGrp="1"/>
          </p:cNvSpPr>
          <p:nvPr>
            <p:ph type="title"/>
          </p:nvPr>
        </p:nvSpPr>
        <p:spPr/>
        <p:txBody>
          <a:bodyPr/>
          <a:lstStyle/>
          <a:p>
            <a:r>
              <a:rPr lang="en-US" altLang="zh-CN">
                <a:ea typeface="宋体" panose="02010600030101010101" pitchFamily="2" charset="-122"/>
              </a:rPr>
              <a:t>Variable-Length Arrays (C99)</a:t>
            </a:r>
          </a:p>
        </p:txBody>
      </p:sp>
      <p:sp>
        <p:nvSpPr>
          <p:cNvPr id="68611" name="Content Placeholder 2">
            <a:extLst>
              <a:ext uri="{FF2B5EF4-FFF2-40B4-BE49-F238E27FC236}">
                <a16:creationId xmlns:a16="http://schemas.microsoft.com/office/drawing/2014/main" id="{249E99CC-6604-A949-57FE-642255B5CC04}"/>
              </a:ext>
            </a:extLst>
          </p:cNvPr>
          <p:cNvSpPr>
            <a:spLocks noGrp="1"/>
          </p:cNvSpPr>
          <p:nvPr>
            <p:ph idx="1"/>
          </p:nvPr>
        </p:nvSpPr>
        <p:spPr/>
        <p:txBody>
          <a:bodyPr/>
          <a:lstStyle/>
          <a:p>
            <a:r>
              <a:rPr lang="en-US" altLang="zh-CN">
                <a:ea typeface="宋体" panose="02010600030101010101" pitchFamily="2" charset="-122"/>
              </a:rPr>
              <a:t>The array </a:t>
            </a:r>
            <a:r>
              <a:rPr lang="en-US" altLang="zh-CN">
                <a:latin typeface="Courier New" panose="02070309020205020404" pitchFamily="49" charset="0"/>
                <a:ea typeface="宋体" panose="02010600030101010101" pitchFamily="2" charset="-122"/>
                <a:cs typeface="Courier New" panose="02070309020205020404" pitchFamily="49" charset="0"/>
              </a:rPr>
              <a:t>a</a:t>
            </a:r>
            <a:r>
              <a:rPr lang="en-US" altLang="zh-CN">
                <a:ea typeface="宋体" panose="02010600030101010101" pitchFamily="2" charset="-122"/>
              </a:rPr>
              <a:t> in the </a:t>
            </a:r>
            <a:r>
              <a:rPr lang="en-US" altLang="zh-CN">
                <a:latin typeface="Courier New" panose="02070309020205020404" pitchFamily="49" charset="0"/>
                <a:ea typeface="宋体" panose="02010600030101010101" pitchFamily="2" charset="-122"/>
                <a:cs typeface="Courier New" panose="02070309020205020404" pitchFamily="49" charset="0"/>
              </a:rPr>
              <a:t>reverse2.c</a:t>
            </a:r>
            <a:r>
              <a:rPr lang="en-US" altLang="zh-CN">
                <a:ea typeface="宋体" panose="02010600030101010101" pitchFamily="2" charset="-122"/>
              </a:rPr>
              <a:t> program is an example of a </a:t>
            </a:r>
            <a:r>
              <a:rPr lang="en-US" altLang="zh-CN" b="1" i="1">
                <a:ea typeface="宋体" panose="02010600030101010101" pitchFamily="2" charset="-122"/>
              </a:rPr>
              <a:t>variable-length array </a:t>
            </a:r>
            <a:r>
              <a:rPr lang="en-US" altLang="zh-CN">
                <a:ea typeface="宋体" panose="02010600030101010101" pitchFamily="2" charset="-122"/>
              </a:rPr>
              <a:t>(or </a:t>
            </a:r>
            <a:r>
              <a:rPr lang="en-US" altLang="zh-CN" b="1" i="1">
                <a:ea typeface="宋体" panose="02010600030101010101" pitchFamily="2" charset="-122"/>
              </a:rPr>
              <a:t>VLA</a:t>
            </a:r>
            <a:r>
              <a:rPr lang="en-US" altLang="zh-CN">
                <a:ea typeface="宋体" panose="02010600030101010101" pitchFamily="2" charset="-122"/>
              </a:rPr>
              <a:t>).</a:t>
            </a:r>
          </a:p>
          <a:p>
            <a:r>
              <a:rPr lang="en-US" altLang="zh-CN">
                <a:ea typeface="宋体" panose="02010600030101010101" pitchFamily="2" charset="-122"/>
              </a:rPr>
              <a:t>The length of a VLA is computed when the program is executed.</a:t>
            </a:r>
          </a:p>
          <a:p>
            <a:r>
              <a:rPr lang="en-US" altLang="zh-CN">
                <a:ea typeface="宋体" panose="02010600030101010101" pitchFamily="2" charset="-122"/>
              </a:rPr>
              <a:t>The chief advantage of a VLA is that a program can calculate exactly how many elements are needed.</a:t>
            </a:r>
          </a:p>
          <a:p>
            <a:r>
              <a:rPr lang="en-US" altLang="zh-CN">
                <a:ea typeface="宋体" panose="02010600030101010101" pitchFamily="2" charset="-122"/>
              </a:rPr>
              <a:t>If the programmer makes the choice, it’s likely that the array will be too long (wasting memory) or too short (causing the program to fail).</a:t>
            </a:r>
          </a:p>
        </p:txBody>
      </p:sp>
      <p:sp>
        <p:nvSpPr>
          <p:cNvPr id="4" name="Footer Placeholder 3">
            <a:extLst>
              <a:ext uri="{FF2B5EF4-FFF2-40B4-BE49-F238E27FC236}">
                <a16:creationId xmlns:a16="http://schemas.microsoft.com/office/drawing/2014/main" id="{E616579C-BF3D-FF6A-9ECA-9C7081DAAC9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8D56427-F5D8-8DE2-4794-40E3FE21B7E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6C2C7C-EC03-FC4E-B4D0-B5C5F6F7A273}" type="slidenum">
              <a:rPr lang="en-US" altLang="zh-CN" sz="1200">
                <a:latin typeface="Arial" panose="020B0604020202020204" pitchFamily="34" charset="0"/>
              </a:rPr>
              <a:pPr/>
              <a:t>55</a:t>
            </a:fld>
            <a:endParaRPr lang="en-US" altLang="zh-CN"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B11B5FE1-229D-34B8-826E-B02F32A326C8}"/>
              </a:ext>
            </a:extLst>
          </p:cNvPr>
          <p:cNvSpPr>
            <a:spLocks noGrp="1"/>
          </p:cNvSpPr>
          <p:nvPr>
            <p:ph type="title"/>
          </p:nvPr>
        </p:nvSpPr>
        <p:spPr/>
        <p:txBody>
          <a:bodyPr/>
          <a:lstStyle/>
          <a:p>
            <a:r>
              <a:rPr lang="en-US" altLang="zh-CN">
                <a:ea typeface="宋体" panose="02010600030101010101" pitchFamily="2" charset="-122"/>
              </a:rPr>
              <a:t>Variable-Length Arrays (C99)</a:t>
            </a:r>
          </a:p>
        </p:txBody>
      </p:sp>
      <p:sp>
        <p:nvSpPr>
          <p:cNvPr id="3" name="Content Placeholder 2">
            <a:extLst>
              <a:ext uri="{FF2B5EF4-FFF2-40B4-BE49-F238E27FC236}">
                <a16:creationId xmlns:a16="http://schemas.microsoft.com/office/drawing/2014/main" id="{35F347C2-1F12-F73A-2DED-5C1817B61527}"/>
              </a:ext>
            </a:extLst>
          </p:cNvPr>
          <p:cNvSpPr>
            <a:spLocks noGrp="1"/>
          </p:cNvSpPr>
          <p:nvPr>
            <p:ph idx="1"/>
          </p:nvPr>
        </p:nvSpPr>
        <p:spPr/>
        <p:txBody>
          <a:bodyPr/>
          <a:lstStyle/>
          <a:p>
            <a:pPr>
              <a:defRPr/>
            </a:pPr>
            <a:r>
              <a:rPr lang="en-US" sz="2700" dirty="0"/>
              <a:t>The length of a VLA doesn’t have to be specified by a single variable. Arbitrary expressions are legal:</a:t>
            </a:r>
          </a:p>
          <a:p>
            <a:pPr>
              <a:lnSpc>
                <a:spcPct val="80000"/>
              </a:lnSpc>
              <a:spcBef>
                <a:spcPts val="1200"/>
              </a:spcBef>
              <a:buFontTx/>
              <a:buNone/>
              <a:defRPr/>
            </a:pP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int</a:t>
            </a:r>
            <a:r>
              <a:rPr lang="en-US" sz="2300" dirty="0">
                <a:latin typeface="Courier New" pitchFamily="49" charset="0"/>
                <a:cs typeface="Courier New" pitchFamily="49" charset="0"/>
              </a:rPr>
              <a:t> a[3*i+5];</a:t>
            </a:r>
          </a:p>
          <a:p>
            <a:pPr>
              <a:lnSpc>
                <a:spcPct val="80000"/>
              </a:lnSpc>
              <a:spcBef>
                <a:spcPts val="600"/>
              </a:spcBef>
              <a:buFontTx/>
              <a:buNone/>
              <a:defRPr/>
            </a:pP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int</a:t>
            </a:r>
            <a:r>
              <a:rPr lang="en-US" sz="2300" dirty="0">
                <a:latin typeface="Courier New" pitchFamily="49" charset="0"/>
                <a:cs typeface="Courier New" pitchFamily="49" charset="0"/>
              </a:rPr>
              <a:t> b[</a:t>
            </a:r>
            <a:r>
              <a:rPr lang="en-US" sz="2300" dirty="0" err="1">
                <a:latin typeface="Courier New" pitchFamily="49" charset="0"/>
                <a:cs typeface="Courier New" pitchFamily="49" charset="0"/>
              </a:rPr>
              <a:t>j+k</a:t>
            </a:r>
            <a:r>
              <a:rPr lang="en-US" sz="2300" dirty="0">
                <a:latin typeface="Courier New" pitchFamily="49" charset="0"/>
                <a:cs typeface="Courier New" pitchFamily="49" charset="0"/>
              </a:rPr>
              <a:t>];</a:t>
            </a:r>
            <a:r>
              <a:rPr lang="en-US" sz="2400" dirty="0">
                <a:latin typeface="Courier New" pitchFamily="49" charset="0"/>
                <a:cs typeface="Courier New" pitchFamily="49" charset="0"/>
              </a:rPr>
              <a:t> </a:t>
            </a:r>
          </a:p>
          <a:p>
            <a:pPr>
              <a:defRPr/>
            </a:pPr>
            <a:r>
              <a:rPr lang="en-US" sz="2700" dirty="0"/>
              <a:t>Like other arrays, VLAs can be multidimensional:</a:t>
            </a:r>
          </a:p>
          <a:p>
            <a:pPr>
              <a:lnSpc>
                <a:spcPct val="80000"/>
              </a:lnSpc>
              <a:spcBef>
                <a:spcPts val="1200"/>
              </a:spcBef>
              <a:buFontTx/>
              <a:buNone/>
              <a:defRPr/>
            </a:pP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int</a:t>
            </a:r>
            <a:r>
              <a:rPr lang="en-US" sz="2300" dirty="0">
                <a:latin typeface="Courier New" pitchFamily="49" charset="0"/>
                <a:cs typeface="Courier New" pitchFamily="49" charset="0"/>
              </a:rPr>
              <a:t> c[m][n];</a:t>
            </a:r>
          </a:p>
          <a:p>
            <a:pPr>
              <a:defRPr/>
            </a:pPr>
            <a:r>
              <a:rPr lang="en-US" sz="2700" dirty="0"/>
              <a:t>Restrictions on VLAs:</a:t>
            </a:r>
          </a:p>
          <a:p>
            <a:pPr lvl="1">
              <a:defRPr/>
            </a:pPr>
            <a:r>
              <a:rPr lang="en-US" sz="2300" dirty="0">
                <a:ea typeface="+mn-ea"/>
                <a:cs typeface="+mn-cs"/>
              </a:rPr>
              <a:t>Can’t have static storage duration (discussed in Chapter 18). </a:t>
            </a:r>
          </a:p>
          <a:p>
            <a:pPr lvl="1">
              <a:defRPr/>
            </a:pPr>
            <a:r>
              <a:rPr lang="en-US" sz="2300" dirty="0">
                <a:ea typeface="+mn-ea"/>
                <a:cs typeface="+mn-cs"/>
              </a:rPr>
              <a:t>Can’t have an </a:t>
            </a:r>
            <a:r>
              <a:rPr lang="en-US" sz="2300" dirty="0" err="1">
                <a:ea typeface="+mn-ea"/>
                <a:cs typeface="+mn-cs"/>
              </a:rPr>
              <a:t>initializer</a:t>
            </a:r>
            <a:r>
              <a:rPr lang="en-US" sz="2300" dirty="0">
                <a:ea typeface="+mn-ea"/>
                <a:cs typeface="+mn-cs"/>
              </a:rPr>
              <a:t>.</a:t>
            </a:r>
          </a:p>
        </p:txBody>
      </p:sp>
      <p:sp>
        <p:nvSpPr>
          <p:cNvPr id="4" name="Footer Placeholder 3">
            <a:extLst>
              <a:ext uri="{FF2B5EF4-FFF2-40B4-BE49-F238E27FC236}">
                <a16:creationId xmlns:a16="http://schemas.microsoft.com/office/drawing/2014/main" id="{BAEEAB79-D707-5510-A6AE-51B889D8D61A}"/>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CC50003-DCB3-38C5-67C6-6E6731EC7C1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F237D7-D377-BE44-B811-5709FF82E909}" type="slidenum">
              <a:rPr lang="en-US" altLang="zh-CN" sz="1200">
                <a:latin typeface="Arial" panose="020B0604020202020204" pitchFamily="34" charset="0"/>
              </a:rPr>
              <a:pPr/>
              <a:t>56</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3C50052-2B62-3C77-F27C-4194EAE0E906}"/>
              </a:ext>
            </a:extLst>
          </p:cNvPr>
          <p:cNvSpPr>
            <a:spLocks noGrp="1"/>
          </p:cNvSpPr>
          <p:nvPr>
            <p:ph type="title"/>
          </p:nvPr>
        </p:nvSpPr>
        <p:spPr/>
        <p:txBody>
          <a:bodyPr/>
          <a:lstStyle/>
          <a:p>
            <a:r>
              <a:rPr lang="en-US" altLang="zh-CN">
                <a:ea typeface="宋体" panose="02010600030101010101" pitchFamily="2" charset="-122"/>
              </a:rPr>
              <a:t>Array Subscripting</a:t>
            </a:r>
          </a:p>
        </p:txBody>
      </p:sp>
      <p:sp>
        <p:nvSpPr>
          <p:cNvPr id="18435" name="Content Placeholder 2">
            <a:extLst>
              <a:ext uri="{FF2B5EF4-FFF2-40B4-BE49-F238E27FC236}">
                <a16:creationId xmlns:a16="http://schemas.microsoft.com/office/drawing/2014/main" id="{5876139A-3143-A6FC-E0FD-FD2B8F5F114C}"/>
              </a:ext>
            </a:extLst>
          </p:cNvPr>
          <p:cNvSpPr>
            <a:spLocks noGrp="1"/>
          </p:cNvSpPr>
          <p:nvPr>
            <p:ph idx="1"/>
          </p:nvPr>
        </p:nvSpPr>
        <p:spPr/>
        <p:txBody>
          <a:bodyPr/>
          <a:lstStyle/>
          <a:p>
            <a:r>
              <a:rPr lang="en-US" altLang="zh-CN">
                <a:ea typeface="宋体" panose="02010600030101010101" pitchFamily="2" charset="-122"/>
              </a:rPr>
              <a:t>Expressions of the form </a:t>
            </a:r>
            <a:r>
              <a:rPr lang="en-US" altLang="zh-CN">
                <a:latin typeface="Courier New" panose="02070309020205020404" pitchFamily="49" charset="0"/>
                <a:ea typeface="宋体" panose="02010600030101010101" pitchFamily="2" charset="-122"/>
                <a:cs typeface="Courier New" panose="02070309020205020404" pitchFamily="49" charset="0"/>
              </a:rPr>
              <a:t>a[i]</a:t>
            </a:r>
            <a:r>
              <a:rPr lang="en-US" altLang="zh-CN">
                <a:ea typeface="宋体" panose="02010600030101010101" pitchFamily="2" charset="-122"/>
              </a:rPr>
              <a:t> are lvalues, so they can be used in the same way as ordinary variables:</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a[0] = 1;</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printf("%d\n", a[5]);</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++a[i];</a:t>
            </a:r>
          </a:p>
          <a:p>
            <a:r>
              <a:rPr lang="en-US" altLang="zh-CN">
                <a:ea typeface="宋体" panose="02010600030101010101" pitchFamily="2" charset="-122"/>
              </a:rPr>
              <a:t>In general, if an array contains elements of type </a:t>
            </a:r>
            <a:r>
              <a:rPr lang="en-US" altLang="zh-CN" i="1">
                <a:ea typeface="宋体" panose="02010600030101010101" pitchFamily="2" charset="-122"/>
              </a:rPr>
              <a:t>T</a:t>
            </a:r>
            <a:r>
              <a:rPr lang="en-US" altLang="zh-CN">
                <a:ea typeface="宋体" panose="02010600030101010101" pitchFamily="2" charset="-122"/>
              </a:rPr>
              <a:t>, then each element of the array is treated as if it were a variable of type </a:t>
            </a:r>
            <a:r>
              <a:rPr lang="en-US" altLang="zh-CN" i="1">
                <a:ea typeface="宋体" panose="02010600030101010101" pitchFamily="2" charset="-122"/>
              </a:rPr>
              <a:t>T</a:t>
            </a:r>
            <a:r>
              <a:rPr lang="en-US" altLang="zh-CN">
                <a:ea typeface="宋体" panose="02010600030101010101" pitchFamily="2" charset="-122"/>
              </a:rPr>
              <a:t>.</a:t>
            </a:r>
          </a:p>
        </p:txBody>
      </p:sp>
      <p:sp>
        <p:nvSpPr>
          <p:cNvPr id="4" name="Footer Placeholder 3">
            <a:extLst>
              <a:ext uri="{FF2B5EF4-FFF2-40B4-BE49-F238E27FC236}">
                <a16:creationId xmlns:a16="http://schemas.microsoft.com/office/drawing/2014/main" id="{8EB3E824-19AB-9AA3-54EC-7B79E5A2592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372F632-9E27-C333-F3E8-8CC8B601379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283F3A-39B4-AD40-8C0B-C11B7BEB370F}"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AB0C14D-6398-599E-A9DF-3CDE3A999405}"/>
              </a:ext>
            </a:extLst>
          </p:cNvPr>
          <p:cNvSpPr>
            <a:spLocks noGrp="1"/>
          </p:cNvSpPr>
          <p:nvPr>
            <p:ph type="title"/>
          </p:nvPr>
        </p:nvSpPr>
        <p:spPr/>
        <p:txBody>
          <a:bodyPr/>
          <a:lstStyle/>
          <a:p>
            <a:r>
              <a:rPr lang="en-US" altLang="zh-CN">
                <a:ea typeface="宋体" panose="02010600030101010101" pitchFamily="2" charset="-122"/>
              </a:rPr>
              <a:t>Array Subscripting</a:t>
            </a:r>
          </a:p>
        </p:txBody>
      </p:sp>
      <p:sp>
        <p:nvSpPr>
          <p:cNvPr id="19459" name="Content Placeholder 2">
            <a:extLst>
              <a:ext uri="{FF2B5EF4-FFF2-40B4-BE49-F238E27FC236}">
                <a16:creationId xmlns:a16="http://schemas.microsoft.com/office/drawing/2014/main" id="{770780B0-217E-CC68-7BEE-749A5EF4A0FD}"/>
              </a:ext>
            </a:extLst>
          </p:cNvPr>
          <p:cNvSpPr>
            <a:spLocks noGrp="1"/>
          </p:cNvSpPr>
          <p:nvPr>
            <p:ph idx="1"/>
          </p:nvPr>
        </p:nvSpPr>
        <p:spPr>
          <a:xfrm>
            <a:off x="685800" y="1524000"/>
            <a:ext cx="8077200" cy="4800600"/>
          </a:xfrm>
        </p:spPr>
        <p:txBody>
          <a:bodyPr/>
          <a:lstStyle/>
          <a:p>
            <a:r>
              <a:rPr lang="en-US" altLang="zh-CN" sz="2400">
                <a:ea typeface="宋体" panose="02010600030101010101" pitchFamily="2" charset="-122"/>
              </a:rPr>
              <a:t>Many programs contain </a:t>
            </a:r>
            <a:r>
              <a:rPr lang="en-US" altLang="zh-CN" sz="2400">
                <a:latin typeface="Courier New" panose="02070309020205020404" pitchFamily="49" charset="0"/>
                <a:ea typeface="宋体" panose="02010600030101010101" pitchFamily="2" charset="-122"/>
                <a:cs typeface="Courier New" panose="02070309020205020404" pitchFamily="49" charset="0"/>
              </a:rPr>
              <a:t>for</a:t>
            </a:r>
            <a:r>
              <a:rPr lang="en-US" altLang="zh-CN" sz="2400">
                <a:ea typeface="宋体" panose="02010600030101010101" pitchFamily="2" charset="-122"/>
              </a:rPr>
              <a:t> loops whose job is to perform some operation on every element in an array.</a:t>
            </a:r>
          </a:p>
          <a:p>
            <a:r>
              <a:rPr lang="en-US" altLang="zh-CN" sz="2400">
                <a:ea typeface="宋体" panose="02010600030101010101" pitchFamily="2" charset="-122"/>
              </a:rPr>
              <a:t>Examples of typical operations on an array </a:t>
            </a:r>
            <a:r>
              <a:rPr lang="en-US" altLang="zh-CN" sz="2400">
                <a:latin typeface="Courier New" panose="02070309020205020404" pitchFamily="49" charset="0"/>
                <a:ea typeface="宋体" panose="02010600030101010101" pitchFamily="2" charset="-122"/>
                <a:cs typeface="Courier New" panose="02070309020205020404" pitchFamily="49" charset="0"/>
              </a:rPr>
              <a:t>a</a:t>
            </a:r>
            <a:r>
              <a:rPr lang="en-US" altLang="zh-CN" sz="2400">
                <a:ea typeface="宋体" panose="02010600030101010101" pitchFamily="2" charset="-122"/>
              </a:rPr>
              <a:t> of length </a:t>
            </a:r>
            <a:r>
              <a:rPr lang="en-US" altLang="zh-CN" sz="2400">
                <a:latin typeface="Courier New" panose="02070309020205020404" pitchFamily="49" charset="0"/>
                <a:ea typeface="宋体" panose="02010600030101010101" pitchFamily="2" charset="-122"/>
                <a:cs typeface="Courier New" panose="02070309020205020404" pitchFamily="49" charset="0"/>
              </a:rPr>
              <a:t>N</a:t>
            </a:r>
            <a:r>
              <a:rPr lang="en-US" altLang="zh-CN" sz="2400">
                <a:ea typeface="宋体" panose="02010600030101010101" pitchFamily="2" charset="-122"/>
              </a:rPr>
              <a:t>:</a:t>
            </a:r>
          </a:p>
          <a:p>
            <a:pPr>
              <a:lnSpc>
                <a:spcPct val="80000"/>
              </a:lnSpc>
              <a:spcBef>
                <a:spcPts val="12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for (i = 0; i &lt; N; i++)</a:t>
            </a:r>
          </a:p>
          <a:p>
            <a:pPr>
              <a:lnSpc>
                <a:spcPct val="80000"/>
              </a:lnSpc>
              <a:spcBef>
                <a:spcPts val="6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a[i] = 0;             /* clears a */</a:t>
            </a:r>
          </a:p>
          <a:p>
            <a:pPr>
              <a:lnSpc>
                <a:spcPct val="70000"/>
              </a:lnSpc>
              <a:spcBef>
                <a:spcPct val="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for (i = 0; i &lt; N; i++)</a:t>
            </a:r>
          </a:p>
          <a:p>
            <a:pPr>
              <a:lnSpc>
                <a:spcPct val="80000"/>
              </a:lnSpc>
              <a:spcBef>
                <a:spcPts val="6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scanf("%d", &amp;a[i]);   /* reads data into a */</a:t>
            </a:r>
          </a:p>
          <a:p>
            <a:pPr>
              <a:lnSpc>
                <a:spcPct val="70000"/>
              </a:lnSpc>
              <a:spcBef>
                <a:spcPct val="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for (i = 0; i &lt; N; i++)</a:t>
            </a:r>
          </a:p>
          <a:p>
            <a:pPr>
              <a:lnSpc>
                <a:spcPct val="80000"/>
              </a:lnSpc>
              <a:spcBef>
                <a:spcPts val="600"/>
              </a:spcBef>
              <a:buFontTx/>
              <a:buNone/>
            </a:pPr>
            <a:r>
              <a:rPr lang="en-US" altLang="zh-CN" sz="1900">
                <a:latin typeface="Courier New" panose="02070309020205020404" pitchFamily="49" charset="0"/>
                <a:ea typeface="宋体" panose="02010600030101010101" pitchFamily="2" charset="-122"/>
                <a:cs typeface="Courier New" panose="02070309020205020404" pitchFamily="49" charset="0"/>
              </a:rPr>
              <a:t>	  sum += a[i];          /* sums the elements of a */</a:t>
            </a:r>
          </a:p>
        </p:txBody>
      </p:sp>
      <p:sp>
        <p:nvSpPr>
          <p:cNvPr id="4" name="Footer Placeholder 3">
            <a:extLst>
              <a:ext uri="{FF2B5EF4-FFF2-40B4-BE49-F238E27FC236}">
                <a16:creationId xmlns:a16="http://schemas.microsoft.com/office/drawing/2014/main" id="{8EF0BF5C-0AC2-E5CE-E104-38FFD23EF0F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55B661E-E63A-520C-C27E-2CB18DAC629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2ED965-8703-874E-955A-13335D6B467C}" type="slidenum">
              <a:rPr lang="en-US" altLang="zh-CN" sz="1200">
                <a:latin typeface="Arial" panose="020B0604020202020204" pitchFamily="34" charset="0"/>
              </a:rPr>
              <a:pPr/>
              <a:t>7</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A653E4C-40ED-9A0B-FA7C-C5462660DCDF}"/>
              </a:ext>
            </a:extLst>
          </p:cNvPr>
          <p:cNvSpPr>
            <a:spLocks noGrp="1"/>
          </p:cNvSpPr>
          <p:nvPr>
            <p:ph type="title"/>
          </p:nvPr>
        </p:nvSpPr>
        <p:spPr/>
        <p:txBody>
          <a:bodyPr/>
          <a:lstStyle/>
          <a:p>
            <a:r>
              <a:rPr lang="en-US" altLang="zh-CN">
                <a:ea typeface="宋体" panose="02010600030101010101" pitchFamily="2" charset="-122"/>
              </a:rPr>
              <a:t>Array Subscripting</a:t>
            </a:r>
          </a:p>
        </p:txBody>
      </p:sp>
      <p:sp>
        <p:nvSpPr>
          <p:cNvPr id="20483" name="Content Placeholder 2">
            <a:extLst>
              <a:ext uri="{FF2B5EF4-FFF2-40B4-BE49-F238E27FC236}">
                <a16:creationId xmlns:a16="http://schemas.microsoft.com/office/drawing/2014/main" id="{80DEFC22-5573-E4C6-216F-91DD2E80DB54}"/>
              </a:ext>
            </a:extLst>
          </p:cNvPr>
          <p:cNvSpPr>
            <a:spLocks noGrp="1"/>
          </p:cNvSpPr>
          <p:nvPr>
            <p:ph idx="1"/>
          </p:nvPr>
        </p:nvSpPr>
        <p:spPr/>
        <p:txBody>
          <a:bodyPr/>
          <a:lstStyle/>
          <a:p>
            <a:r>
              <a:rPr lang="en-US" altLang="zh-CN">
                <a:ea typeface="宋体" panose="02010600030101010101" pitchFamily="2" charset="-122"/>
              </a:rPr>
              <a:t>C doesn’t require that subscript bounds be checked; if a subscript goes out of range, the program’s behavior is undefined.</a:t>
            </a:r>
          </a:p>
          <a:p>
            <a:r>
              <a:rPr lang="en-US" altLang="zh-CN">
                <a:ea typeface="宋体" panose="02010600030101010101" pitchFamily="2" charset="-122"/>
              </a:rPr>
              <a:t>A common mistake: forgetting that an array with </a:t>
            </a:r>
            <a:r>
              <a:rPr lang="en-US" altLang="zh-CN" i="1">
                <a:ea typeface="宋体" panose="02010600030101010101" pitchFamily="2" charset="-122"/>
              </a:rPr>
              <a:t>n</a:t>
            </a:r>
            <a:r>
              <a:rPr lang="en-US" altLang="zh-CN">
                <a:ea typeface="宋体" panose="02010600030101010101" pitchFamily="2" charset="-122"/>
              </a:rPr>
              <a:t> elements is indexed from 0 to </a:t>
            </a:r>
            <a:r>
              <a:rPr lang="en-US" altLang="zh-CN" i="1">
                <a:ea typeface="宋体" panose="02010600030101010101" pitchFamily="2" charset="-122"/>
              </a:rPr>
              <a:t>n</a:t>
            </a:r>
            <a:r>
              <a:rPr lang="en-US" altLang="zh-CN">
                <a:ea typeface="宋体" panose="02010600030101010101" pitchFamily="2" charset="-122"/>
              </a:rPr>
              <a:t> – 1, not 1 to </a:t>
            </a:r>
            <a:r>
              <a:rPr lang="en-US" altLang="zh-CN" i="1">
                <a:ea typeface="宋体" panose="02010600030101010101" pitchFamily="2" charset="-122"/>
              </a:rPr>
              <a:t>n</a:t>
            </a:r>
            <a:r>
              <a:rPr lang="en-US" altLang="zh-CN">
                <a:ea typeface="宋体" panose="02010600030101010101" pitchFamily="2" charset="-122"/>
              </a:rPr>
              <a: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int a[10], i;</a:t>
            </a:r>
          </a:p>
          <a:p>
            <a:pPr>
              <a:lnSpc>
                <a:spcPct val="50000"/>
              </a:lnSpc>
              <a:spcBef>
                <a:spcPct val="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for (i = 1; i &lt;= 10; i++)</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a[i] = 0;</a:t>
            </a:r>
          </a:p>
          <a:p>
            <a:pPr>
              <a:buFontTx/>
              <a:buNone/>
            </a:pPr>
            <a:r>
              <a:rPr lang="en-US" altLang="zh-CN">
                <a:ea typeface="宋体" panose="02010600030101010101" pitchFamily="2" charset="-122"/>
              </a:rPr>
              <a:t>	With some compilers, this innocent-looking </a:t>
            </a:r>
            <a:r>
              <a:rPr lang="en-US" altLang="zh-CN">
                <a:latin typeface="Courier New" panose="02070309020205020404" pitchFamily="49" charset="0"/>
                <a:ea typeface="宋体" panose="02010600030101010101" pitchFamily="2" charset="-122"/>
                <a:cs typeface="Courier New" panose="02070309020205020404" pitchFamily="49" charset="0"/>
              </a:rPr>
              <a:t>for</a:t>
            </a:r>
            <a:r>
              <a:rPr lang="en-US" altLang="zh-CN">
                <a:ea typeface="宋体" panose="02010600030101010101" pitchFamily="2" charset="-122"/>
              </a:rPr>
              <a:t> statement causes an infinite loop.</a:t>
            </a:r>
          </a:p>
        </p:txBody>
      </p:sp>
      <p:sp>
        <p:nvSpPr>
          <p:cNvPr id="4" name="Footer Placeholder 3">
            <a:extLst>
              <a:ext uri="{FF2B5EF4-FFF2-40B4-BE49-F238E27FC236}">
                <a16:creationId xmlns:a16="http://schemas.microsoft.com/office/drawing/2014/main" id="{323BC65E-1FA0-38FC-6D56-38C11F79BF2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150B1D9-CFB8-2220-1B08-2D86F05EF19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AEBC5E-41E1-BB4F-8511-199E39157986}" type="slidenum">
              <a:rPr lang="en-US" altLang="zh-CN" sz="1200">
                <a:latin typeface="Arial" panose="020B0604020202020204" pitchFamily="34" charset="0"/>
              </a:rPr>
              <a:pPr/>
              <a:t>8</a:t>
            </a:fld>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4B1E5FD-C391-3687-BE62-BCC51EC97C5C}"/>
              </a:ext>
            </a:extLst>
          </p:cNvPr>
          <p:cNvSpPr>
            <a:spLocks noGrp="1"/>
          </p:cNvSpPr>
          <p:nvPr>
            <p:ph type="title"/>
          </p:nvPr>
        </p:nvSpPr>
        <p:spPr/>
        <p:txBody>
          <a:bodyPr/>
          <a:lstStyle/>
          <a:p>
            <a:r>
              <a:rPr lang="en-US" altLang="zh-CN">
                <a:ea typeface="宋体" panose="02010600030101010101" pitchFamily="2" charset="-122"/>
              </a:rPr>
              <a:t>Array Subscripting</a:t>
            </a:r>
          </a:p>
        </p:txBody>
      </p:sp>
      <p:sp>
        <p:nvSpPr>
          <p:cNvPr id="21507" name="Content Placeholder 2">
            <a:extLst>
              <a:ext uri="{FF2B5EF4-FFF2-40B4-BE49-F238E27FC236}">
                <a16:creationId xmlns:a16="http://schemas.microsoft.com/office/drawing/2014/main" id="{831FF03C-E9C3-1047-2C9E-596CEF7A0121}"/>
              </a:ext>
            </a:extLst>
          </p:cNvPr>
          <p:cNvSpPr>
            <a:spLocks noGrp="1"/>
          </p:cNvSpPr>
          <p:nvPr>
            <p:ph idx="1"/>
          </p:nvPr>
        </p:nvSpPr>
        <p:spPr/>
        <p:txBody>
          <a:bodyPr/>
          <a:lstStyle/>
          <a:p>
            <a:r>
              <a:rPr lang="en-US" altLang="zh-CN">
                <a:ea typeface="宋体" panose="02010600030101010101" pitchFamily="2" charset="-122"/>
              </a:rPr>
              <a:t>An array subscript may be any integer expression:</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a[i+j*10] = 0;</a:t>
            </a:r>
          </a:p>
          <a:p>
            <a:r>
              <a:rPr lang="en-US" altLang="zh-CN">
                <a:ea typeface="宋体" panose="02010600030101010101" pitchFamily="2" charset="-122"/>
              </a:rPr>
              <a:t>The expression can even have side effects:</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i = 0;</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while (i &lt; N)</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a[i++] = 0;</a:t>
            </a:r>
          </a:p>
        </p:txBody>
      </p:sp>
      <p:sp>
        <p:nvSpPr>
          <p:cNvPr id="4" name="Footer Placeholder 3">
            <a:extLst>
              <a:ext uri="{FF2B5EF4-FFF2-40B4-BE49-F238E27FC236}">
                <a16:creationId xmlns:a16="http://schemas.microsoft.com/office/drawing/2014/main" id="{95FD02EA-F90B-FBD4-821E-D126A23C78A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891DA62-2EDA-1108-89F0-EE11229383B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45CAA12-D098-F741-811C-5C71731A7E7D}" type="slidenum">
              <a:rPr lang="en-US" altLang="zh-CN" sz="1200">
                <a:latin typeface="Arial" panose="020B0604020202020204" pitchFamily="34" charset="0"/>
              </a:rPr>
              <a:pPr/>
              <a:t>9</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3155</TotalTime>
  <Words>5922</Words>
  <Application>Microsoft Macintosh PowerPoint</Application>
  <PresentationFormat>全屏显示(4:3)</PresentationFormat>
  <Paragraphs>615</Paragraphs>
  <Slides>56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56</vt:i4>
      </vt:variant>
    </vt:vector>
  </HeadingPairs>
  <TitlesOfParts>
    <vt:vector size="60" baseType="lpstr">
      <vt:lpstr>Times New Roman</vt:lpstr>
      <vt:lpstr>Arial</vt:lpstr>
      <vt:lpstr>Courier New</vt:lpstr>
      <vt:lpstr>tm2</vt:lpstr>
      <vt:lpstr>Chapter 8</vt:lpstr>
      <vt:lpstr>Scalar Variables versus Aggregate Variables</vt:lpstr>
      <vt:lpstr>One-Dimensional Arrays</vt:lpstr>
      <vt:lpstr>One-Dimensional Arrays</vt:lpstr>
      <vt:lpstr>Array Subscripting</vt:lpstr>
      <vt:lpstr>Array Subscripting</vt:lpstr>
      <vt:lpstr>Array Subscripting</vt:lpstr>
      <vt:lpstr>Array Subscripting</vt:lpstr>
      <vt:lpstr>Array Subscripting</vt:lpstr>
      <vt:lpstr>Array Subscripting</vt:lpstr>
      <vt:lpstr>Program: Reversing a Series of Numbers</vt:lpstr>
      <vt:lpstr>PowerPoint 演示文稿</vt:lpstr>
      <vt:lpstr>Array Initialization</vt:lpstr>
      <vt:lpstr>Array Initialization</vt:lpstr>
      <vt:lpstr>Array Initialization</vt:lpstr>
      <vt:lpstr>Designated Initializers (C99)</vt:lpstr>
      <vt:lpstr>Designated Initializers (C99)</vt:lpstr>
      <vt:lpstr>Designated Initializers (C99)</vt:lpstr>
      <vt:lpstr>Designated Initializers (C99)</vt:lpstr>
      <vt:lpstr>Designated Initializers (C99)</vt:lpstr>
      <vt:lpstr>Program: Checking a Number for Repeated Digits</vt:lpstr>
      <vt:lpstr>Program: Checking a Number for Repeated Digits</vt:lpstr>
      <vt:lpstr>PowerPoint 演示文稿</vt:lpstr>
      <vt:lpstr>PowerPoint 演示文稿</vt:lpstr>
      <vt:lpstr>Using the sizeof Operator with Arrays</vt:lpstr>
      <vt:lpstr>Using the sizeof Operator with Arrays</vt:lpstr>
      <vt:lpstr>Using the sizeof Operator with Arrays</vt:lpstr>
      <vt:lpstr>Using the sizeof Operator with Arrays</vt:lpstr>
      <vt:lpstr>Program: Computing Interest</vt:lpstr>
      <vt:lpstr>Program: Computing Interest</vt:lpstr>
      <vt:lpstr>Program: Computing Interest</vt:lpstr>
      <vt:lpstr>PowerPoint 演示文稿</vt:lpstr>
      <vt:lpstr>PowerPoint 演示文稿</vt:lpstr>
      <vt:lpstr>Multidimensional Arrays</vt:lpstr>
      <vt:lpstr>Multidimensional Arrays</vt:lpstr>
      <vt:lpstr>Multidimensional Arrays</vt:lpstr>
      <vt:lpstr>Multidimensional Arrays</vt:lpstr>
      <vt:lpstr>Initializing a Multidimensional Array</vt:lpstr>
      <vt:lpstr>Initializing a Multidimensional Array</vt:lpstr>
      <vt:lpstr>Initializing a Multidimensional Array</vt:lpstr>
      <vt:lpstr>Initializing a Multidimensional Array</vt:lpstr>
      <vt:lpstr>Initializing a Multidimensional Array</vt:lpstr>
      <vt:lpstr>Constant Arrays</vt:lpstr>
      <vt:lpstr>Constant Arrays</vt:lpstr>
      <vt:lpstr>Program: Dealing a Hand of Cards</vt:lpstr>
      <vt:lpstr>Program: Dealing a Hand of Cards</vt:lpstr>
      <vt:lpstr>Program: Dealing a Hand of Cards</vt:lpstr>
      <vt:lpstr>Program: Dealing a Hand of Cards</vt:lpstr>
      <vt:lpstr>Program: Dealing a Hand of Cards</vt:lpstr>
      <vt:lpstr>PowerPoint 演示文稿</vt:lpstr>
      <vt:lpstr>PowerPoint 演示文稿</vt:lpstr>
      <vt:lpstr>Variable-Length Arrays (C99)</vt:lpstr>
      <vt:lpstr>PowerPoint 演示文稿</vt:lpstr>
      <vt:lpstr>PowerPoint 演示文稿</vt:lpstr>
      <vt:lpstr>Variable-Length Arrays (C99)</vt:lpstr>
      <vt:lpstr>Variable-Length Arrays (C99)</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765</cp:revision>
  <cp:lastPrinted>1999-11-08T20:52:53Z</cp:lastPrinted>
  <dcterms:created xsi:type="dcterms:W3CDTF">1999-08-24T18:39:05Z</dcterms:created>
  <dcterms:modified xsi:type="dcterms:W3CDTF">2022-09-26T10:49:32Z</dcterms:modified>
</cp:coreProperties>
</file>